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
  </p:notesMasterIdLst>
  <p:handoutMasterIdLst>
    <p:handoutMasterId r:id="rId20"/>
  </p:handoutMasterIdLst>
  <p:sldIdLst>
    <p:sldId id="257" r:id="rId4"/>
    <p:sldId id="258" r:id="rId6"/>
    <p:sldId id="356" r:id="rId7"/>
    <p:sldId id="259" r:id="rId8"/>
    <p:sldId id="260" r:id="rId9"/>
    <p:sldId id="453" r:id="rId10"/>
    <p:sldId id="454" r:id="rId11"/>
    <p:sldId id="452" r:id="rId12"/>
    <p:sldId id="455" r:id="rId13"/>
    <p:sldId id="457" r:id="rId14"/>
    <p:sldId id="458" r:id="rId15"/>
    <p:sldId id="459" r:id="rId16"/>
    <p:sldId id="461" r:id="rId17"/>
    <p:sldId id="352" r:id="rId18"/>
    <p:sldId id="355" r:id="rId19"/>
  </p:sldIdLst>
  <p:sldSz cx="12192000" cy="6858000"/>
  <p:notesSz cx="7103745" cy="10234295"/>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75" d="100"/>
          <a:sy n="75" d="100"/>
        </p:scale>
        <p:origin x="90" y="96"/>
      </p:cViewPr>
      <p:guideLst>
        <p:guide orient="horz" pos="2160"/>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5" Type="http://schemas.openxmlformats.org/officeDocument/2006/relationships/tags" Target="tags/tag219.xml"/><Relationship Id="rId24" Type="http://schemas.openxmlformats.org/officeDocument/2006/relationships/commentAuthors" Target="commentAuthors.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handoutMaster" Target="handoutMasters/handoutMaster1.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tags" Target="../tags/tag13.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tags" Target="../tags/tag9.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81.xml"/><Relationship Id="rId7" Type="http://schemas.openxmlformats.org/officeDocument/2006/relationships/tags" Target="../tags/tag80.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89.xml"/><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0" Type="http://schemas.openxmlformats.org/officeDocument/2006/relationships/tags" Target="../tags/tag90.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tags" Target="../tags/tag92.xml"/><Relationship Id="rId2" Type="http://schemas.openxmlformats.org/officeDocument/2006/relationships/tags" Target="../tags/tag91.xml"/><Relationship Id="rId10" Type="http://schemas.openxmlformats.org/officeDocument/2006/relationships/tags" Target="../tags/tag99.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107.xml"/><Relationship Id="rId8" Type="http://schemas.openxmlformats.org/officeDocument/2006/relationships/tags" Target="../tags/tag106.xml"/><Relationship Id="rId7" Type="http://schemas.openxmlformats.org/officeDocument/2006/relationships/tags" Target="../tags/tag105.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0" Type="http://schemas.openxmlformats.org/officeDocument/2006/relationships/tags" Target="../tags/tag11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 Id="rId3" Type="http://schemas.openxmlformats.org/officeDocument/2006/relationships/tags" Target="../tags/tag118.xml"/><Relationship Id="rId2" Type="http://schemas.openxmlformats.org/officeDocument/2006/relationships/tags" Target="../tags/tag11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lnSpc>
                <a:spcPct val="130000"/>
              </a:lnSpc>
              <a:defRPr sz="60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单击此处添加副标题</a:t>
            </a:r>
            <a:endParaRPr lang="zh-CN" altLang="en-US" dirty="0"/>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sp>
        <p:nvSpPr>
          <p:cNvPr id="7" name="矩形 6"/>
          <p:cNvSpPr/>
          <p:nvPr userDrawn="1">
            <p:custDataLst>
              <p:tags r:id="rId2"/>
            </p:custDataLst>
          </p:nvPr>
        </p:nvSpPr>
        <p:spPr>
          <a:xfrm>
            <a:off x="274320" y="321260"/>
            <a:ext cx="11683455" cy="39305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8" name="任意形状 8"/>
          <p:cNvSpPr/>
          <p:nvPr userDrawn="1">
            <p:custDataLst>
              <p:tags r:id="rId3"/>
            </p:custDataLst>
          </p:nvPr>
        </p:nvSpPr>
        <p:spPr>
          <a:xfrm>
            <a:off x="9490237" y="321259"/>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99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9" name="任意形状 9"/>
          <p:cNvSpPr/>
          <p:nvPr userDrawn="1">
            <p:custDataLst>
              <p:tags r:id="rId4"/>
            </p:custDataLst>
          </p:nvPr>
        </p:nvSpPr>
        <p:spPr>
          <a:xfrm rot="10800000">
            <a:off x="261015" y="2411670"/>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矩形 9"/>
          <p:cNvSpPr/>
          <p:nvPr userDrawn="1">
            <p:custDataLst>
              <p:tags r:id="rId5"/>
            </p:custDataLst>
          </p:nvPr>
        </p:nvSpPr>
        <p:spPr>
          <a:xfrm>
            <a:off x="9471025" y="6254750"/>
            <a:ext cx="180022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custDataLst>
              <p:tags r:id="rId6"/>
            </p:custDataLst>
          </p:nvPr>
        </p:nvSpPr>
        <p:spPr>
          <a:xfrm flipV="1">
            <a:off x="750570" y="6305550"/>
            <a:ext cx="71564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custDataLst>
              <p:tags r:id="rId7"/>
            </p:custDataLst>
          </p:nvPr>
        </p:nvSpPr>
        <p:spPr>
          <a:xfrm>
            <a:off x="1555115" y="6306820"/>
            <a:ext cx="88900"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custDataLst>
              <p:tags r:id="rId8"/>
            </p:custDataLst>
          </p:nvPr>
        </p:nvSpPr>
        <p:spPr>
          <a:xfrm>
            <a:off x="1731010" y="6306820"/>
            <a:ext cx="253365" cy="762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日期占位符 15"/>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10"/>
            </p:custDataLst>
          </p:nvPr>
        </p:nvSpPr>
        <p:spPr/>
        <p:txBody>
          <a:bodyPr/>
          <a:lstStyle/>
          <a:p>
            <a:endParaRPr lang="zh-CN" altLang="en-US" dirty="0"/>
          </a:p>
        </p:txBody>
      </p:sp>
      <p:sp>
        <p:nvSpPr>
          <p:cNvPr id="18" name="灯片编号占位符 17"/>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
        <p:nvSpPr>
          <p:cNvPr id="2" name="标题 1"/>
          <p:cNvSpPr>
            <a:spLocks noGrp="1"/>
          </p:cNvSpPr>
          <p:nvPr>
            <p:ph type="ctrTitle" hasCustomPrompt="1"/>
            <p:custDataLst>
              <p:tags r:id="rId12"/>
            </p:custDataLst>
          </p:nvPr>
        </p:nvSpPr>
        <p:spPr>
          <a:xfrm>
            <a:off x="883644" y="809127"/>
            <a:ext cx="9144000" cy="1896745"/>
          </a:xfrm>
        </p:spPr>
        <p:txBody>
          <a:bodyPr lIns="91440" tIns="45720" rIns="91440" bIns="0" anchor="b" anchorCtr="0">
            <a:normAutofit/>
          </a:bodyPr>
          <a:lstStyle>
            <a:lvl1pPr algn="l">
              <a:defRPr sz="6600" b="1" spc="600" baseline="0">
                <a:latin typeface="Arial" panose="020B0604020202020204" pitchFamily="34" charset="0"/>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13"/>
            </p:custDataLst>
          </p:nvPr>
        </p:nvSpPr>
        <p:spPr>
          <a:xfrm>
            <a:off x="883643" y="3017520"/>
            <a:ext cx="9144000" cy="890270"/>
          </a:xfrm>
        </p:spPr>
        <p:txBody>
          <a:bodyPr lIns="91440" tIns="0" rIns="91440" bIns="45720">
            <a:normAutofit/>
          </a:bodyPr>
          <a:lstStyle>
            <a:lvl1pPr marL="0" indent="0" algn="l" eaLnBrk="1" fontAlgn="auto" latinLnBrk="0" hangingPunct="1">
              <a:lnSpc>
                <a:spcPct val="100000"/>
              </a:lnSpc>
              <a:buNone/>
              <a:defRPr sz="2400" u="none" strike="noStrike" kern="1200" cap="none" spc="200" normalizeH="0" baseline="0">
                <a:solidFill>
                  <a:schemeClr val="tx1">
                    <a:lumMod val="75000"/>
                    <a:lumOff val="25000"/>
                  </a:schemeClr>
                </a:solidFill>
                <a:uFillTx/>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5" name="文本占位符 4"/>
          <p:cNvSpPr>
            <a:spLocks noGrp="1"/>
          </p:cNvSpPr>
          <p:nvPr>
            <p:ph type="body" sz="quarter" idx="13" hasCustomPrompt="1"/>
            <p:custDataLst>
              <p:tags r:id="rId14"/>
            </p:custDataLst>
          </p:nvPr>
        </p:nvSpPr>
        <p:spPr>
          <a:xfrm>
            <a:off x="883644" y="5050433"/>
            <a:ext cx="3365430" cy="579657"/>
          </a:xfrm>
        </p:spPr>
        <p:txBody>
          <a:bodyPr lIns="91440" tIns="45720" rIns="91440" bIns="45720">
            <a:normAutofit/>
          </a:bodyPr>
          <a:lstStyle>
            <a:lvl1pPr marL="0" indent="0">
              <a:buNone/>
              <a:defRPr sz="2400" baseline="0">
                <a:solidFill>
                  <a:schemeClr val="accent1"/>
                </a:solidFill>
                <a:latin typeface="Arial" panose="020B0604020202020204" pitchFamily="34" charset="0"/>
              </a:defRPr>
            </a:lvl1pPr>
          </a:lstStyle>
          <a:p>
            <a:pPr lvl="0"/>
            <a:r>
              <a:rPr lang="zh-CN" altLang="en-US" dirty="0"/>
              <a:t>编辑文本</a:t>
            </a:r>
            <a:endParaRPr lang="zh-CN" altLang="en-US" dirty="0"/>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14" name="矩形 13"/>
          <p:cNvSpPr/>
          <p:nvPr userDrawn="1">
            <p:custDataLst>
              <p:tags r:id="rId2"/>
            </p:custDataLst>
          </p:nvPr>
        </p:nvSpPr>
        <p:spPr>
          <a:xfrm>
            <a:off x="0" y="6474460"/>
            <a:ext cx="12249150" cy="38354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2" name="标题 1"/>
          <p:cNvSpPr>
            <a:spLocks noGrp="1"/>
          </p:cNvSpPr>
          <p:nvPr>
            <p:ph type="title" hasCustomPrompt="1"/>
            <p:custDataLst>
              <p:tags r:id="rId3"/>
            </p:custDataLst>
          </p:nvPr>
        </p:nvSpPr>
        <p:spPr>
          <a:xfrm>
            <a:off x="4676775" y="2059757"/>
            <a:ext cx="6243774" cy="922021"/>
          </a:xfrm>
        </p:spPr>
        <p:txBody>
          <a:bodyPr lIns="91440" tIns="45720" rIns="91440" bIns="0" anchor="b" anchorCtr="0">
            <a:normAutofit/>
          </a:bodyPr>
          <a:lstStyle>
            <a:lvl1pPr>
              <a:defRPr sz="5400" u="none" strike="noStrike" kern="1200" cap="none" spc="300" normalizeH="0" baseline="0">
                <a:solidFill>
                  <a:schemeClr val="accent1"/>
                </a:solidFill>
                <a:uFillTx/>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4"/>
            </p:custDataLst>
          </p:nvPr>
        </p:nvSpPr>
        <p:spPr>
          <a:xfrm>
            <a:off x="4676775" y="3102596"/>
            <a:ext cx="6243774" cy="1401006"/>
          </a:xfrm>
        </p:spPr>
        <p:txBody>
          <a:bodyPr lIns="91440" tIns="0" rIns="91440" bIns="45720">
            <a:normAutofit/>
          </a:bodyPr>
          <a:lstStyle>
            <a:lvl1pPr marL="0" indent="0" eaLnBrk="1" fontAlgn="auto" latinLnBrk="0" hangingPunct="1">
              <a:buNone/>
              <a:defRPr kumimoji="0" lang="zh-CN" altLang="en-US" sz="1800" b="0" i="0" u="none" strike="noStrike" kern="1200" cap="none" spc="150" normalizeH="0" baseline="0" noProof="1">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6"/>
            </p:custDataLst>
          </p:nvPr>
        </p:nvSpPr>
        <p:spPr/>
        <p:txBody>
          <a:bodyPr/>
          <a:lstStyle/>
          <a:p>
            <a:endParaRPr lang="zh-CN" altLang="en-US"/>
          </a:p>
        </p:txBody>
      </p:sp>
      <p:sp>
        <p:nvSpPr>
          <p:cNvPr id="6" name="灯片编号占位符 5"/>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7628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45227" y="952508"/>
            <a:ext cx="5283242" cy="5388907"/>
          </a:xfrm>
        </p:spPr>
        <p:txBody>
          <a:bodyPr>
            <a:noAutofit/>
          </a:bodyPr>
          <a:lstStyle>
            <a:lvl1pPr>
              <a:defRPr sz="1600" baseline="0">
                <a:solidFill>
                  <a:schemeClr val="tx1">
                    <a:lumMod val="75000"/>
                    <a:lumOff val="25000"/>
                  </a:schemeClr>
                </a:solidFill>
                <a:latin typeface="Arial" panose="020B0604020202020204" pitchFamily="34" charset="0"/>
                <a:ea typeface="微软雅黑" panose="020B0503020204020204" charset="-122"/>
              </a:defRPr>
            </a:lvl1pPr>
            <a:lvl2pPr>
              <a:defRPr sz="1600" baseline="0">
                <a:solidFill>
                  <a:schemeClr val="tx1">
                    <a:lumMod val="75000"/>
                    <a:lumOff val="25000"/>
                  </a:schemeClr>
                </a:solidFill>
                <a:latin typeface="Arial" panose="020B0604020202020204" pitchFamily="34" charset="0"/>
                <a:ea typeface="微软雅黑" panose="020B0503020204020204" charset="-122"/>
              </a:defRPr>
            </a:lvl2pPr>
            <a:lvl3pPr>
              <a:defRPr sz="1600" baseline="0">
                <a:solidFill>
                  <a:schemeClr val="tx1">
                    <a:lumMod val="75000"/>
                    <a:lumOff val="25000"/>
                  </a:schemeClr>
                </a:solidFill>
                <a:latin typeface="Arial" panose="020B0604020202020204" pitchFamily="34" charset="0"/>
                <a:ea typeface="微软雅黑" panose="020B0503020204020204" charset="-122"/>
              </a:defRPr>
            </a:lvl3pPr>
            <a:lvl4pPr>
              <a:defRPr sz="1600" baseline="0">
                <a:solidFill>
                  <a:schemeClr val="tx1">
                    <a:lumMod val="75000"/>
                    <a:lumOff val="25000"/>
                  </a:schemeClr>
                </a:solidFill>
                <a:latin typeface="Arial" panose="020B0604020202020204" pitchFamily="34" charset="0"/>
                <a:ea typeface="微软雅黑" panose="020B0503020204020204" charset="-122"/>
              </a:defRPr>
            </a:lvl4pPr>
            <a:lvl5pPr>
              <a:defRPr sz="1600"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3"/>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1pPr>
            <a:lvl2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2pPr>
            <a:lvl3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3pPr>
            <a:lvl4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4pPr>
            <a:lvl5pPr indent="0" eaLnBrk="1" fontAlgn="auto" latinLnBrk="0" hangingPunct="1">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647700" y="1825625"/>
            <a:ext cx="10515600" cy="4351338"/>
          </a:xfrm>
        </p:spPr>
        <p:txBody>
          <a:bodyPr>
            <a:normAutofit/>
          </a:bodyPr>
          <a:lstStyle>
            <a:lvl1pPr>
              <a:defRPr sz="2000">
                <a:solidFill>
                  <a:schemeClr val="tx1">
                    <a:lumMod val="75000"/>
                    <a:lumOff val="25000"/>
                  </a:schemeClr>
                </a:solidFill>
              </a:defRPr>
            </a:lvl1pPr>
            <a:lvl2pPr>
              <a:defRPr sz="18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388907"/>
          </a:xfrm>
        </p:spPr>
        <p:txBody>
          <a:bodyPr/>
          <a:lstStyle>
            <a:lvl1pPr>
              <a:defRPr baseline="0">
                <a:solidFill>
                  <a:schemeClr val="tx1">
                    <a:lumMod val="75000"/>
                    <a:lumOff val="25000"/>
                  </a:schemeClr>
                </a:solidFill>
                <a:latin typeface="Arial" panose="020B0604020202020204" pitchFamily="34" charset="0"/>
              </a:defRPr>
            </a:lvl1pPr>
            <a:lvl2pPr>
              <a:defRPr baseline="0">
                <a:solidFill>
                  <a:schemeClr val="tx1">
                    <a:lumMod val="75000"/>
                    <a:lumOff val="25000"/>
                  </a:schemeClr>
                </a:solidFill>
                <a:latin typeface="Arial" panose="020B0604020202020204" pitchFamily="34" charset="0"/>
              </a:defRPr>
            </a:lvl2pPr>
            <a:lvl3pPr>
              <a:defRPr baseline="0">
                <a:solidFill>
                  <a:schemeClr val="tx1">
                    <a:lumMod val="75000"/>
                    <a:lumOff val="25000"/>
                  </a:schemeClr>
                </a:solidFill>
                <a:latin typeface="Arial" panose="020B0604020202020204" pitchFamily="34" charset="0"/>
              </a:defRPr>
            </a:lvl3pPr>
            <a:lvl4pPr>
              <a:defRPr baseline="0">
                <a:solidFill>
                  <a:schemeClr val="tx1">
                    <a:lumMod val="75000"/>
                    <a:lumOff val="25000"/>
                  </a:schemeClr>
                </a:solidFill>
                <a:latin typeface="Arial" panose="020B0604020202020204" pitchFamily="34" charset="0"/>
              </a:defRPr>
            </a:lvl4pPr>
            <a:lvl5pPr>
              <a:defRPr baseline="0">
                <a:solidFill>
                  <a:schemeClr val="tx1">
                    <a:lumMod val="75000"/>
                    <a:lumOff val="25000"/>
                  </a:schemeClr>
                </a:solidFill>
                <a:latin typeface="Arial" panose="020B0604020202020204" pitchFamily="34" charset="0"/>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66065" y="313690"/>
            <a:ext cx="11683365" cy="5634990"/>
          </a:xfrm>
          <a:prstGeom prst="rect">
            <a:avLst/>
          </a:prstGeom>
          <a:solidFill>
            <a:schemeClr val="tx2"/>
          </a:solidFill>
          <a:ln w="28575"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highlight>
                <a:srgbClr val="1171F1"/>
              </a:highlight>
            </a:endParaRPr>
          </a:p>
        </p:txBody>
      </p:sp>
      <p:sp>
        <p:nvSpPr>
          <p:cNvPr id="9" name="矩形 8"/>
          <p:cNvSpPr/>
          <p:nvPr userDrawn="1">
            <p:custDataLst>
              <p:tags r:id="rId3"/>
            </p:custDataLst>
          </p:nvPr>
        </p:nvSpPr>
        <p:spPr>
          <a:xfrm>
            <a:off x="1422400" y="4064000"/>
            <a:ext cx="5283200" cy="12700"/>
          </a:xfrm>
          <a:prstGeom prst="rect">
            <a:avLst/>
          </a:prstGeom>
          <a:solidFill>
            <a:schemeClr val="accent1">
              <a:lumMod val="50000"/>
              <a:alpha val="1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形状 8"/>
          <p:cNvSpPr/>
          <p:nvPr userDrawn="1">
            <p:custDataLst>
              <p:tags r:id="rId4"/>
            </p:custDataLst>
          </p:nvPr>
        </p:nvSpPr>
        <p:spPr>
          <a:xfrm>
            <a:off x="9480712" y="313004"/>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8" name="任意形状 9"/>
          <p:cNvSpPr/>
          <p:nvPr userDrawn="1">
            <p:custDataLst>
              <p:tags r:id="rId5"/>
            </p:custDataLst>
          </p:nvPr>
        </p:nvSpPr>
        <p:spPr>
          <a:xfrm rot="10800000">
            <a:off x="261015" y="4113028"/>
            <a:ext cx="1887415" cy="184012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99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6"/>
            </p:custDataLst>
          </p:nvPr>
        </p:nvSpPr>
        <p:spPr>
          <a:xfrm>
            <a:off x="1320799" y="2376714"/>
            <a:ext cx="6653601" cy="1607337"/>
          </a:xfrm>
        </p:spPr>
        <p:txBody>
          <a:bodyPr vert="horz" lIns="91440" tIns="45720" rIns="91440" bIns="0" rtlCol="0" anchor="b" anchorCtr="0">
            <a:normAutofit/>
          </a:bodyPr>
          <a:lstStyle>
            <a:lvl1pPr marL="0" marR="0" algn="l" defTabSz="914400" rtl="0" eaLnBrk="1" fontAlgn="auto" latinLnBrk="0" hangingPunct="1">
              <a:lnSpc>
                <a:spcPct val="100000"/>
              </a:lnSpc>
              <a:buNone/>
              <a:defRPr kumimoji="0" lang="zh-CN" altLang="en-US" sz="9600" b="1" i="0" u="none" strike="noStrike" kern="1200" cap="none" spc="6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2"/>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3"/>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p:txBody>
          <a:bodyPr>
            <a:normAutofit/>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11" name="矩形 10"/>
          <p:cNvSpPr/>
          <p:nvPr userDrawn="1">
            <p:custDataLst>
              <p:tags r:id="rId2"/>
            </p:custDataLst>
          </p:nvPr>
        </p:nvSpPr>
        <p:spPr>
          <a:xfrm>
            <a:off x="0" y="0"/>
            <a:ext cx="1219263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custDataLst>
              <p:tags r:id="rId3"/>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4"/>
            </p:custDataLst>
          </p:nvPr>
        </p:nvSpPr>
        <p:spPr>
          <a:xfrm>
            <a:off x="1281600" y="1249200"/>
            <a:ext cx="9626400" cy="723600"/>
          </a:xfrm>
        </p:spPr>
        <p:txBody>
          <a:bodyPr anchor="ctr">
            <a:normAutofit/>
          </a:bodyPr>
          <a:lstStyle>
            <a:lvl1pP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5"/>
            </p:custDataLst>
          </p:nvPr>
        </p:nvSpPr>
        <p:spPr>
          <a:xfrm>
            <a:off x="1281113" y="2163600"/>
            <a:ext cx="9626600" cy="3445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6" name="任意形状 8"/>
          <p:cNvSpPr/>
          <p:nvPr userDrawn="1">
            <p:custDataLst>
              <p:tags r:id="rId3"/>
            </p:custDataLst>
          </p:nvPr>
        </p:nvSpPr>
        <p:spPr>
          <a:xfrm rot="16200000">
            <a:off x="-21591" y="25773"/>
            <a:ext cx="1741805" cy="169862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10" name="任意形状 9"/>
          <p:cNvSpPr/>
          <p:nvPr userDrawn="1">
            <p:custDataLst>
              <p:tags r:id="rId4"/>
            </p:custDataLst>
          </p:nvPr>
        </p:nvSpPr>
        <p:spPr>
          <a:xfrm rot="10800000">
            <a:off x="0" y="5913755"/>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hasCustomPrompt="1"/>
            <p:custDataLst>
              <p:tags r:id="rId5"/>
            </p:custDataLst>
          </p:nvPr>
        </p:nvSpPr>
        <p:spPr>
          <a:xfrm>
            <a:off x="583200" y="770400"/>
            <a:ext cx="3960000" cy="882000"/>
          </a:xfrm>
        </p:spPr>
        <p:txBody>
          <a:bodyPr anchor="ctr">
            <a:normAutofit/>
          </a:bodyPr>
          <a:lstStyle>
            <a:lvl1pPr>
              <a:defRPr sz="3600" baseline="0">
                <a:solidFill>
                  <a:schemeClr val="accent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3825"/>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8" name="任意形状 9"/>
          <p:cNvSpPr/>
          <p:nvPr userDrawn="1">
            <p:custDataLst>
              <p:tags r:id="rId3"/>
            </p:custDataLst>
          </p:nvPr>
        </p:nvSpPr>
        <p:spPr>
          <a:xfrm rot="16200000">
            <a:off x="-18383" y="15240"/>
            <a:ext cx="1243965" cy="121348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6" name="任意形状 8"/>
          <p:cNvSpPr/>
          <p:nvPr userDrawn="1">
            <p:custDataLst>
              <p:tags r:id="rId4"/>
            </p:custDataLst>
          </p:nvPr>
        </p:nvSpPr>
        <p:spPr>
          <a:xfrm>
            <a:off x="10344785" y="0"/>
            <a:ext cx="1847215" cy="180149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gs>
              <a:gs pos="100000">
                <a:schemeClr val="tx2">
                  <a:lumMod val="90000"/>
                  <a:alpha val="24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5"/>
            </p:custDataLst>
          </p:nvPr>
        </p:nvSpPr>
        <p:spPr>
          <a:xfrm>
            <a:off x="612000" y="781200"/>
            <a:ext cx="10976400" cy="626400"/>
          </a:xfrm>
        </p:spPr>
        <p:txBody>
          <a:bodyPr anchor="ctr">
            <a:normAutofit/>
          </a:bodyPr>
          <a:lstStyle>
            <a:lvl1pPr algn="ctr">
              <a:defRPr sz="36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3810" y="5029201"/>
            <a:ext cx="12192000" cy="1828799"/>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10" name="任意形状 9"/>
          <p:cNvSpPr/>
          <p:nvPr userDrawn="1">
            <p:custDataLst>
              <p:tags r:id="rId3"/>
            </p:custDataLst>
          </p:nvPr>
        </p:nvSpPr>
        <p:spPr>
          <a:xfrm rot="10800000">
            <a:off x="3810" y="5905500"/>
            <a:ext cx="976630"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tx2">
                  <a:lumMod val="90000"/>
                  <a:alpha val="24000"/>
                </a:schemeClr>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dirty="0">
              <a:highlight>
                <a:srgbClr val="1171F1"/>
              </a:highlight>
            </a:endParaRPr>
          </a:p>
        </p:txBody>
      </p:sp>
      <p:sp>
        <p:nvSpPr>
          <p:cNvPr id="2" name="标题 1"/>
          <p:cNvSpPr>
            <a:spLocks noGrp="1"/>
          </p:cNvSpPr>
          <p:nvPr>
            <p:ph type="title"/>
            <p:custDataLst>
              <p:tags r:id="rId4"/>
            </p:custDataLst>
          </p:nvPr>
        </p:nvSpPr>
        <p:spPr>
          <a:xfrm>
            <a:off x="604800" y="669600"/>
            <a:ext cx="10976400" cy="565200"/>
          </a:xfrm>
        </p:spPr>
        <p:txBody>
          <a:bodyPr anchor="ctr">
            <a:normAutofit/>
          </a:bodyPr>
          <a:lstStyle>
            <a:lvl1pPr algn="ctr">
              <a:defRPr sz="32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6"/>
            </p:custDataLst>
          </p:nvPr>
        </p:nvSpPr>
        <p:spPr/>
        <p:txBody>
          <a:bodyPr/>
          <a:lstStyle/>
          <a:p>
            <a:endParaRPr lang="zh-CN" altLang="en-US" dirty="0"/>
          </a:p>
        </p:txBody>
      </p:sp>
      <p:sp>
        <p:nvSpPr>
          <p:cNvPr id="5" name="灯片编号占位符 4"/>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8"/>
            </p:custDataLst>
          </p:nvPr>
        </p:nvSpPr>
        <p:spPr>
          <a:xfrm>
            <a:off x="604837" y="1681200"/>
            <a:ext cx="10990800" cy="321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9"/>
            </p:custDataLst>
          </p:nvPr>
        </p:nvSpPr>
        <p:spPr>
          <a:xfrm>
            <a:off x="594000" y="5180400"/>
            <a:ext cx="11001600" cy="10116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3492"/>
            <a:ext cx="12192000" cy="914400"/>
          </a:xfrm>
          <a:prstGeom prst="rect">
            <a:avLst/>
          </a:prstGeom>
          <a:solidFill>
            <a:schemeClr val="tx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3"/>
            </p:custDataLst>
          </p:nvPr>
        </p:nvSpPr>
        <p:spPr>
          <a:xfrm>
            <a:off x="579755" y="193040"/>
            <a:ext cx="11037570" cy="521335"/>
          </a:xfrm>
        </p:spPr>
        <p:txBody>
          <a:bodyPr>
            <a:noAutofit/>
          </a:bodyPr>
          <a:lstStyle>
            <a:lvl1pPr>
              <a:defRPr sz="2800" baseline="0">
                <a:solidFill>
                  <a:schemeClr val="accent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579600" y="1663200"/>
            <a:ext cx="53424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6242400" y="1663200"/>
            <a:ext cx="5367600" cy="28944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vl2pPr>
              <a:defRPr baseline="0">
                <a:solidFill>
                  <a:schemeClr val="tx1">
                    <a:lumMod val="75000"/>
                    <a:lumOff val="25000"/>
                  </a:schemeClr>
                </a:solidFill>
                <a:latin typeface="Arial" panose="020B0604020202020204" pitchFamily="34" charset="0"/>
                <a:ea typeface="微软雅黑" panose="020B0503020204020204" charset="-122"/>
              </a:defRPr>
            </a:lvl2pPr>
            <a:lvl3pPr>
              <a:defRPr baseline="0">
                <a:solidFill>
                  <a:schemeClr val="tx1">
                    <a:lumMod val="75000"/>
                    <a:lumOff val="25000"/>
                  </a:schemeClr>
                </a:solidFill>
                <a:latin typeface="Arial" panose="020B0604020202020204" pitchFamily="34" charset="0"/>
                <a:ea typeface="微软雅黑" panose="020B0503020204020204" charset="-122"/>
              </a:defRPr>
            </a:lvl3pPr>
            <a:lvl4pPr>
              <a:defRPr baseline="0">
                <a:solidFill>
                  <a:schemeClr val="tx1">
                    <a:lumMod val="75000"/>
                    <a:lumOff val="25000"/>
                  </a:schemeClr>
                </a:solidFill>
                <a:latin typeface="Arial" panose="020B0604020202020204" pitchFamily="34" charset="0"/>
                <a:ea typeface="微软雅黑" panose="020B0503020204020204" charset="-122"/>
              </a:defRPr>
            </a:lvl4pPr>
            <a:lvl5pPr>
              <a:defRPr baseline="0">
                <a:solidFill>
                  <a:schemeClr val="tx1">
                    <a:lumMod val="75000"/>
                    <a:lumOff val="2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9"/>
            </p:custDataLst>
          </p:nvPr>
        </p:nvSpPr>
        <p:spPr>
          <a:xfrm>
            <a:off x="572400" y="4816800"/>
            <a:ext cx="53424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0"/>
            </p:custDataLst>
          </p:nvPr>
        </p:nvSpPr>
        <p:spPr>
          <a:xfrm>
            <a:off x="6253200" y="4813200"/>
            <a:ext cx="5367600" cy="781200"/>
          </a:xfrm>
        </p:spPr>
        <p:txBody>
          <a:bodyPr/>
          <a:lstStyle>
            <a:lvl1pP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anchor="b">
            <a:normAutofit/>
          </a:bodyPr>
          <a:lstStyle>
            <a:lvl1pPr algn="ctr">
              <a:defRPr sz="6000" baseline="0">
                <a:solidFill>
                  <a:schemeClr val="accent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a:lstStyle>
            <a:lvl1pPr algn="ctr">
              <a:defRPr baseline="0">
                <a:solidFill>
                  <a:schemeClr val="tx1">
                    <a:lumMod val="75000"/>
                    <a:lumOff val="2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5" Type="http://schemas.openxmlformats.org/officeDocument/2006/relationships/theme" Target="../theme/theme2.xml"/><Relationship Id="rId24" Type="http://schemas.openxmlformats.org/officeDocument/2006/relationships/tags" Target="../tags/tag128.xml"/><Relationship Id="rId23" Type="http://schemas.openxmlformats.org/officeDocument/2006/relationships/tags" Target="../tags/tag127.xml"/><Relationship Id="rId22" Type="http://schemas.openxmlformats.org/officeDocument/2006/relationships/tags" Target="../tags/tag126.xml"/><Relationship Id="rId21" Type="http://schemas.openxmlformats.org/officeDocument/2006/relationships/tags" Target="../tags/tag125.xml"/><Relationship Id="rId20" Type="http://schemas.openxmlformats.org/officeDocument/2006/relationships/tags" Target="../tags/tag124.xml"/><Relationship Id="rId2" Type="http://schemas.openxmlformats.org/officeDocument/2006/relationships/slideLayout" Target="../slideLayouts/slideLayout12.xml"/><Relationship Id="rId19" Type="http://schemas.openxmlformats.org/officeDocument/2006/relationships/tags" Target="../tags/tag123.xml"/><Relationship Id="rId18" Type="http://schemas.openxmlformats.org/officeDocument/2006/relationships/slideLayout" Target="../slideLayouts/slideLayout28.xml"/><Relationship Id="rId17" Type="http://schemas.openxmlformats.org/officeDocument/2006/relationships/slideLayout" Target="../slideLayouts/slideLayout27.xml"/><Relationship Id="rId16" Type="http://schemas.openxmlformats.org/officeDocument/2006/relationships/slideLayout" Target="../slideLayouts/slideLayout26.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hdr="0" ft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p:hf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1.xml"/><Relationship Id="rId2" Type="http://schemas.openxmlformats.org/officeDocument/2006/relationships/tags" Target="../tags/tag130.xml"/><Relationship Id="rId1" Type="http://schemas.openxmlformats.org/officeDocument/2006/relationships/tags" Target="../tags/tag129.xml"/></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95.xml"/><Relationship Id="rId5" Type="http://schemas.openxmlformats.org/officeDocument/2006/relationships/tags" Target="../tags/tag194.xml"/><Relationship Id="rId4" Type="http://schemas.openxmlformats.org/officeDocument/2006/relationships/tags" Target="../tags/tag193.xml"/><Relationship Id="rId3" Type="http://schemas.openxmlformats.org/officeDocument/2006/relationships/tags" Target="../tags/tag192.xml"/><Relationship Id="rId2" Type="http://schemas.openxmlformats.org/officeDocument/2006/relationships/tags" Target="../tags/tag191.xml"/><Relationship Id="rId1" Type="http://schemas.openxmlformats.org/officeDocument/2006/relationships/tags" Target="../tags/tag190.xml"/></Relationships>
</file>

<file path=ppt/slides/_rels/slide11.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201.xml"/><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tags" Target="../tags/tag196.xml"/></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207.xml"/><Relationship Id="rId5" Type="http://schemas.openxmlformats.org/officeDocument/2006/relationships/tags" Target="../tags/tag206.xml"/><Relationship Id="rId4" Type="http://schemas.openxmlformats.org/officeDocument/2006/relationships/tags" Target="../tags/tag205.xml"/><Relationship Id="rId3" Type="http://schemas.openxmlformats.org/officeDocument/2006/relationships/tags" Target="../tags/tag204.xml"/><Relationship Id="rId2" Type="http://schemas.openxmlformats.org/officeDocument/2006/relationships/tags" Target="../tags/tag203.xml"/><Relationship Id="rId1" Type="http://schemas.openxmlformats.org/officeDocument/2006/relationships/tags" Target="../tags/tag202.xml"/></Relationships>
</file>

<file path=ppt/slides/_rels/slide13.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213.xml"/><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 Type="http://schemas.openxmlformats.org/officeDocument/2006/relationships/tags" Target="../tags/tag208.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3.xml"/><Relationship Id="rId3" Type="http://schemas.openxmlformats.org/officeDocument/2006/relationships/tags" Target="../tags/tag216.xml"/><Relationship Id="rId2" Type="http://schemas.openxmlformats.org/officeDocument/2006/relationships/tags" Target="../tags/tag215.xml"/><Relationship Id="rId1" Type="http://schemas.openxmlformats.org/officeDocument/2006/relationships/tags" Target="../tags/tag2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1.xml"/><Relationship Id="rId2" Type="http://schemas.openxmlformats.org/officeDocument/2006/relationships/tags" Target="../tags/tag218.xml"/><Relationship Id="rId1" Type="http://schemas.openxmlformats.org/officeDocument/2006/relationships/tags" Target="../tags/tag217.xml"/></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37.xml"/><Relationship Id="rId7" Type="http://schemas.openxmlformats.org/officeDocument/2006/relationships/image" Target="../media/image1.jpeg"/><Relationship Id="rId6" Type="http://schemas.openxmlformats.org/officeDocument/2006/relationships/tags" Target="../tags/tag136.xml"/><Relationship Id="rId5" Type="http://schemas.openxmlformats.org/officeDocument/2006/relationships/tags" Target="../tags/tag135.xml"/><Relationship Id="rId4" Type="http://schemas.openxmlformats.org/officeDocument/2006/relationships/tags" Target="../tags/tag134.xml"/><Relationship Id="rId3" Type="http://schemas.openxmlformats.org/officeDocument/2006/relationships/tags" Target="../tags/tag133.xml"/><Relationship Id="rId2" Type="http://schemas.openxmlformats.org/officeDocument/2006/relationships/tags" Target="../tags/tag132.xml"/><Relationship Id="rId1" Type="http://schemas.openxmlformats.org/officeDocument/2006/relationships/tags" Target="../tags/tag131.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43.xml"/><Relationship Id="rId5" Type="http://schemas.openxmlformats.org/officeDocument/2006/relationships/tags" Target="../tags/tag142.xml"/><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tags" Target="../tags/tag138.xml"/></Relationships>
</file>

<file path=ppt/slides/_rels/slide4.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tags" Target="../tags/tag147.xml"/><Relationship Id="rId3" Type="http://schemas.openxmlformats.org/officeDocument/2006/relationships/tags" Target="../tags/tag146.xml"/><Relationship Id="rId2" Type="http://schemas.openxmlformats.org/officeDocument/2006/relationships/tags" Target="../tags/tag145.xml"/><Relationship Id="rId14" Type="http://schemas.openxmlformats.org/officeDocument/2006/relationships/notesSlide" Target="../notesSlides/notesSlide2.xml"/><Relationship Id="rId13" Type="http://schemas.openxmlformats.org/officeDocument/2006/relationships/slideLayout" Target="../slideLayouts/slideLayout17.xml"/><Relationship Id="rId12" Type="http://schemas.openxmlformats.org/officeDocument/2006/relationships/tags" Target="../tags/tag155.xml"/><Relationship Id="rId11" Type="http://schemas.openxmlformats.org/officeDocument/2006/relationships/tags" Target="../tags/tag154.xml"/><Relationship Id="rId10" Type="http://schemas.openxmlformats.org/officeDocument/2006/relationships/tags" Target="../tags/tag153.xml"/><Relationship Id="rId1" Type="http://schemas.openxmlformats.org/officeDocument/2006/relationships/tags" Target="../tags/tag144.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62.xml"/><Relationship Id="rId6" Type="http://schemas.openxmlformats.org/officeDocument/2006/relationships/tags" Target="../tags/tag161.xml"/><Relationship Id="rId5" Type="http://schemas.openxmlformats.org/officeDocument/2006/relationships/tags" Target="../tags/tag160.xml"/><Relationship Id="rId4" Type="http://schemas.openxmlformats.org/officeDocument/2006/relationships/tags" Target="../tags/tag159.xml"/><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69.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 Id="rId3" Type="http://schemas.openxmlformats.org/officeDocument/2006/relationships/tags" Target="../tags/tag165.xml"/><Relationship Id="rId2" Type="http://schemas.openxmlformats.org/officeDocument/2006/relationships/tags" Target="../tags/tag164.xml"/><Relationship Id="rId1" Type="http://schemas.openxmlformats.org/officeDocument/2006/relationships/tags" Target="../tags/tag163.xml"/></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tags" Target="../tags/tag177.xml"/><Relationship Id="rId7" Type="http://schemas.openxmlformats.org/officeDocument/2006/relationships/tags" Target="../tags/tag176.xml"/><Relationship Id="rId6" Type="http://schemas.openxmlformats.org/officeDocument/2006/relationships/tags" Target="../tags/tag175.xml"/><Relationship Id="rId5" Type="http://schemas.openxmlformats.org/officeDocument/2006/relationships/tags" Target="../tags/tag174.xml"/><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tags" Target="../tags/tag170.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17.xml"/><Relationship Id="rId7" Type="http://schemas.openxmlformats.org/officeDocument/2006/relationships/tags" Target="../tags/tag183.xml"/><Relationship Id="rId6" Type="http://schemas.openxmlformats.org/officeDocument/2006/relationships/image" Target="../media/image2.jpeg"/><Relationship Id="rId5" Type="http://schemas.openxmlformats.org/officeDocument/2006/relationships/tags" Target="../tags/tag182.xml"/><Relationship Id="rId4" Type="http://schemas.openxmlformats.org/officeDocument/2006/relationships/tags" Target="../tags/tag181.xml"/><Relationship Id="rId3" Type="http://schemas.openxmlformats.org/officeDocument/2006/relationships/tags" Target="../tags/tag180.xml"/><Relationship Id="rId2" Type="http://schemas.openxmlformats.org/officeDocument/2006/relationships/tags" Target="../tags/tag179.xml"/><Relationship Id="rId1" Type="http://schemas.openxmlformats.org/officeDocument/2006/relationships/tags" Target="../tags/tag178.xml"/></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tags" Target="../tags/tag189.xml"/><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tags" Target="../tags/tag18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custDataLst>
              <p:tags r:id="rId1"/>
            </p:custDataLst>
          </p:nvPr>
        </p:nvSpPr>
        <p:spPr>
          <a:xfrm>
            <a:off x="1834515" y="2668270"/>
            <a:ext cx="8394065" cy="1023620"/>
          </a:xfrm>
        </p:spPr>
        <p:txBody>
          <a:bodyPr>
            <a:normAutofit/>
          </a:bodyPr>
          <a:lstStyle/>
          <a:p>
            <a:r>
              <a:rPr lang="zh-CN" altLang="en-US" sz="4400" dirty="0">
                <a:solidFill>
                  <a:schemeClr val="accent1"/>
                </a:solidFill>
                <a:sym typeface="Arial" panose="020B0604020202020204" pitchFamily="34" charset="0"/>
              </a:rPr>
              <a:t>第九章 投资建议与风险提示</a:t>
            </a:r>
            <a:endParaRPr lang="zh-CN" altLang="en-US" sz="4400" dirty="0">
              <a:solidFill>
                <a:schemeClr val="accent1"/>
              </a:solidFill>
              <a:sym typeface="Arial" panose="020B0604020202020204" pitchFamily="34" charset="0"/>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dirty="0"/>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cxnSp>
        <p:nvCxnSpPr>
          <p:cNvPr id="11" name="直接连接符 10"/>
          <p:cNvCxnSpPr/>
          <p:nvPr>
            <p:custDataLst>
              <p:tags r:id="rId1"/>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3" name="文本框 6"/>
          <p:cNvSpPr txBox="1"/>
          <p:nvPr>
            <p:custDataLst>
              <p:tags r:id="rId2"/>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第二节 主要风险提示</a:t>
            </a:r>
            <a:endParaRPr spc="100" dirty="0">
              <a:ln w="3175">
                <a:noFill/>
                <a:prstDash val="dash"/>
              </a:ln>
              <a:solidFill>
                <a:schemeClr val="dk1">
                  <a:lumMod val="75000"/>
                  <a:lumOff val="25000"/>
                </a:schemeClr>
              </a:solidFill>
              <a:uFillTx/>
              <a:sym typeface="+mn-ea"/>
            </a:endParaRPr>
          </a:p>
        </p:txBody>
      </p:sp>
      <p:sp>
        <p:nvSpPr>
          <p:cNvPr id="4" name="副标题"/>
          <p:cNvSpPr txBox="1"/>
          <p:nvPr>
            <p:custDataLst>
              <p:tags r:id="rId3"/>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latin typeface="微软雅黑" panose="020B0503020204020204" charset="-122"/>
                <a:ea typeface="微软雅黑" panose="020B0503020204020204" charset="-122"/>
                <a:sym typeface="微软雅黑" panose="020B0503020204020204" charset="-122"/>
              </a:rPr>
              <a:t>二、风险内容</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2" name="任意形状 8"/>
          <p:cNvSpPr/>
          <p:nvPr userDrawn="1">
            <p:custDataLst>
              <p:tags r:id="rId4"/>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副标题"/>
          <p:cNvSpPr txBox="1"/>
          <p:nvPr>
            <p:custDataLst>
              <p:tags r:id="rId5"/>
            </p:custDataLst>
          </p:nvPr>
        </p:nvSpPr>
        <p:spPr>
          <a:xfrm>
            <a:off x="457835" y="2089150"/>
            <a:ext cx="11276330" cy="451485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50000"/>
              </a:lnSpc>
            </a:pPr>
            <a:r>
              <a:rPr lang="en-US" sz="2800" dirty="0" err="1">
                <a:solidFill>
                  <a:schemeClr val="dk1"/>
                </a:solidFill>
                <a:latin typeface="微软雅黑" panose="020B0503020204020204" charset="-122"/>
                <a:ea typeface="微软雅黑" panose="020B0503020204020204" charset="-122"/>
                <a:sym typeface="微软雅黑" panose="020B0503020204020204" charset="-122"/>
              </a:rPr>
              <a:t> </a:t>
            </a:r>
            <a:r>
              <a:rPr sz="2800" dirty="0" err="1">
                <a:solidFill>
                  <a:schemeClr val="dk1"/>
                </a:solidFill>
                <a:latin typeface="微软雅黑" panose="020B0503020204020204" charset="-122"/>
                <a:ea typeface="微软雅黑" panose="020B0503020204020204" charset="-122"/>
                <a:sym typeface="微软雅黑" panose="020B0503020204020204" charset="-122"/>
              </a:rPr>
              <a:t>根据《公开发行证券的公司信息披露内容与格式准则第1号——招股说明书（2015年修订）》，可能直接或间接对上市公司生产经营状况、财务状况和持续盈利能力产生重大不利影响的风险因素包括但不限于如下内容</a:t>
            </a:r>
            <a:r>
              <a:rPr lang="zh-CN" sz="2800" dirty="0" err="1">
                <a:solidFill>
                  <a:schemeClr val="dk1"/>
                </a:solidFill>
                <a:latin typeface="微软雅黑" panose="020B0503020204020204" charset="-122"/>
                <a:ea typeface="微软雅黑" panose="020B0503020204020204" charset="-122"/>
                <a:sym typeface="微软雅黑" panose="020B0503020204020204" charset="-122"/>
              </a:rPr>
              <a:t>：</a:t>
            </a:r>
            <a:endParaRPr lang="zh-CN" sz="2800" dirty="0" err="1">
              <a:solidFill>
                <a:schemeClr val="dk1"/>
              </a:solidFill>
              <a:latin typeface="微软雅黑" panose="020B0503020204020204" charset="-122"/>
              <a:ea typeface="微软雅黑" panose="020B0503020204020204" charset="-122"/>
              <a:sym typeface="微软雅黑" panose="020B0503020204020204" charset="-122"/>
            </a:endParaRPr>
          </a:p>
          <a:p>
            <a:pPr indent="0">
              <a:lnSpc>
                <a:spcPct val="150000"/>
              </a:lnSpc>
            </a:pPr>
            <a:r>
              <a:rPr lang="zh-CN" sz="2800" dirty="0" err="1">
                <a:solidFill>
                  <a:schemeClr val="dk1"/>
                </a:solidFill>
                <a:latin typeface="微软雅黑" panose="020B0503020204020204" charset="-122"/>
                <a:ea typeface="微软雅黑" panose="020B0503020204020204" charset="-122"/>
                <a:sym typeface="微软雅黑" panose="020B0503020204020204" charset="-122"/>
              </a:rPr>
              <a:t>（1）产品或服务的市场前景、行业经营环境的变化、商业周期或产品生命周期的影响、市场饱和或市场分割、过度依赖单一市场、市场占有率下降等；</a:t>
            </a:r>
            <a:endParaRPr lang="zh-CN"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Tree>
    <p:custDataLst>
      <p:tags r:id="rId6"/>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cxnSp>
        <p:nvCxnSpPr>
          <p:cNvPr id="11" name="直接连接符 10"/>
          <p:cNvCxnSpPr/>
          <p:nvPr>
            <p:custDataLst>
              <p:tags r:id="rId1"/>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3" name="文本框 6"/>
          <p:cNvSpPr txBox="1"/>
          <p:nvPr>
            <p:custDataLst>
              <p:tags r:id="rId2"/>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第二节 主要风险提示</a:t>
            </a:r>
            <a:endParaRPr spc="100" dirty="0">
              <a:ln w="3175">
                <a:noFill/>
                <a:prstDash val="dash"/>
              </a:ln>
              <a:solidFill>
                <a:schemeClr val="dk1">
                  <a:lumMod val="75000"/>
                  <a:lumOff val="25000"/>
                </a:schemeClr>
              </a:solidFill>
              <a:uFillTx/>
              <a:sym typeface="+mn-ea"/>
            </a:endParaRPr>
          </a:p>
        </p:txBody>
      </p:sp>
      <p:sp>
        <p:nvSpPr>
          <p:cNvPr id="4" name="副标题"/>
          <p:cNvSpPr txBox="1"/>
          <p:nvPr>
            <p:custDataLst>
              <p:tags r:id="rId3"/>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latin typeface="微软雅黑" panose="020B0503020204020204" charset="-122"/>
                <a:ea typeface="微软雅黑" panose="020B0503020204020204" charset="-122"/>
                <a:sym typeface="微软雅黑" panose="020B0503020204020204" charset="-122"/>
              </a:rPr>
              <a:t>二、风险内容</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2" name="任意形状 8"/>
          <p:cNvSpPr/>
          <p:nvPr userDrawn="1">
            <p:custDataLst>
              <p:tags r:id="rId4"/>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副标题"/>
          <p:cNvSpPr txBox="1"/>
          <p:nvPr>
            <p:custDataLst>
              <p:tags r:id="rId5"/>
            </p:custDataLst>
          </p:nvPr>
        </p:nvSpPr>
        <p:spPr>
          <a:xfrm>
            <a:off x="343535" y="1974850"/>
            <a:ext cx="11734800" cy="451485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50000"/>
              </a:lnSpc>
            </a:pPr>
            <a:r>
              <a:rPr lang="zh-CN" sz="2800" dirty="0" err="1">
                <a:solidFill>
                  <a:schemeClr val="dk1"/>
                </a:solidFill>
                <a:latin typeface="微软雅黑" panose="020B0503020204020204" charset="-122"/>
                <a:ea typeface="微软雅黑" panose="020B0503020204020204" charset="-122"/>
                <a:sym typeface="微软雅黑" panose="020B0503020204020204" charset="-122"/>
              </a:rPr>
              <a:t>（2）经营模式发生变化，经营业绩不稳定，主要产品或主要原材料价格波动，过度依赖某一重要原材料、产品或服务，经营场所过度集中或分散等；</a:t>
            </a:r>
            <a:endParaRPr lang="zh-CN" sz="2800" dirty="0" err="1">
              <a:solidFill>
                <a:schemeClr val="dk1"/>
              </a:solidFill>
              <a:latin typeface="微软雅黑" panose="020B0503020204020204" charset="-122"/>
              <a:ea typeface="微软雅黑" panose="020B0503020204020204" charset="-122"/>
              <a:sym typeface="微软雅黑" panose="020B0503020204020204" charset="-122"/>
            </a:endParaRPr>
          </a:p>
          <a:p>
            <a:pPr indent="0">
              <a:lnSpc>
                <a:spcPct val="150000"/>
              </a:lnSpc>
            </a:pPr>
            <a:r>
              <a:rPr lang="zh-CN" sz="2800" dirty="0" err="1">
                <a:solidFill>
                  <a:schemeClr val="dk1"/>
                </a:solidFill>
                <a:latin typeface="微软雅黑" panose="020B0503020204020204" charset="-122"/>
                <a:ea typeface="微软雅黑" panose="020B0503020204020204" charset="-122"/>
                <a:sym typeface="微软雅黑" panose="020B0503020204020204" charset="-122"/>
              </a:rPr>
              <a:t>（3）内部控制有效性不足导致的风险、资产周转能力较差导致的流动性风险、现金流状况不佳或债务结构不合理导致的偿债风险、主要资产减值准备计提不足的风险、主要资产价值大幅波动的风险、非经常性损益或合并财务报表范围以外的投资收益金额较大导致净利润大幅波动的风险、重大担保或诉讼仲裁等或有事项导致的风险；</a:t>
            </a:r>
            <a:endParaRPr lang="zh-CN" sz="2800" dirty="0" err="1">
              <a:solidFill>
                <a:schemeClr val="dk1"/>
              </a:solidFill>
              <a:latin typeface="微软雅黑" panose="020B0503020204020204" charset="-122"/>
              <a:ea typeface="微软雅黑" panose="020B0503020204020204" charset="-122"/>
              <a:sym typeface="微软雅黑" panose="020B0503020204020204" charset="-122"/>
            </a:endParaRPr>
          </a:p>
          <a:p>
            <a:pPr indent="0">
              <a:lnSpc>
                <a:spcPct val="150000"/>
              </a:lnSpc>
            </a:pPr>
            <a:endParaRPr lang="zh-CN"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Tree>
    <p:custDataLst>
      <p:tags r:id="rId6"/>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cxnSp>
        <p:nvCxnSpPr>
          <p:cNvPr id="11" name="直接连接符 10"/>
          <p:cNvCxnSpPr/>
          <p:nvPr>
            <p:custDataLst>
              <p:tags r:id="rId1"/>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3" name="文本框 6"/>
          <p:cNvSpPr txBox="1"/>
          <p:nvPr>
            <p:custDataLst>
              <p:tags r:id="rId2"/>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第二节 主要风险提示</a:t>
            </a:r>
            <a:endParaRPr spc="100" dirty="0">
              <a:ln w="3175">
                <a:noFill/>
                <a:prstDash val="dash"/>
              </a:ln>
              <a:solidFill>
                <a:schemeClr val="dk1">
                  <a:lumMod val="75000"/>
                  <a:lumOff val="25000"/>
                </a:schemeClr>
              </a:solidFill>
              <a:uFillTx/>
              <a:sym typeface="+mn-ea"/>
            </a:endParaRPr>
          </a:p>
        </p:txBody>
      </p:sp>
      <p:sp>
        <p:nvSpPr>
          <p:cNvPr id="4" name="副标题"/>
          <p:cNvSpPr txBox="1"/>
          <p:nvPr>
            <p:custDataLst>
              <p:tags r:id="rId3"/>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latin typeface="微软雅黑" panose="020B0503020204020204" charset="-122"/>
                <a:ea typeface="微软雅黑" panose="020B0503020204020204" charset="-122"/>
                <a:sym typeface="微软雅黑" panose="020B0503020204020204" charset="-122"/>
              </a:rPr>
              <a:t>二、风险内容</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2" name="任意形状 8"/>
          <p:cNvSpPr/>
          <p:nvPr userDrawn="1">
            <p:custDataLst>
              <p:tags r:id="rId4"/>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副标题"/>
          <p:cNvSpPr txBox="1"/>
          <p:nvPr>
            <p:custDataLst>
              <p:tags r:id="rId5"/>
            </p:custDataLst>
          </p:nvPr>
        </p:nvSpPr>
        <p:spPr>
          <a:xfrm>
            <a:off x="457835" y="2146300"/>
            <a:ext cx="11276330" cy="451485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50000"/>
              </a:lnSpc>
            </a:pPr>
            <a:r>
              <a:rPr lang="zh-CN" sz="2800" dirty="0" err="1">
                <a:solidFill>
                  <a:schemeClr val="dk1"/>
                </a:solidFill>
                <a:latin typeface="微软雅黑" panose="020B0503020204020204" charset="-122"/>
                <a:ea typeface="微软雅黑" panose="020B0503020204020204" charset="-122"/>
                <a:sym typeface="微软雅黑" panose="020B0503020204020204" charset="-122"/>
              </a:rPr>
              <a:t>（4）技术不成熟、技术尚未产业化、技术缺乏有效保护或保护期限短、缺乏核心技术或核心技术依赖他人、产品或技术面临被淘汰等；</a:t>
            </a:r>
            <a:endParaRPr lang="zh-CN" sz="2800" dirty="0" err="1">
              <a:solidFill>
                <a:schemeClr val="dk1"/>
              </a:solidFill>
              <a:latin typeface="微软雅黑" panose="020B0503020204020204" charset="-122"/>
              <a:ea typeface="微软雅黑" panose="020B0503020204020204" charset="-122"/>
              <a:sym typeface="微软雅黑" panose="020B0503020204020204" charset="-122"/>
            </a:endParaRPr>
          </a:p>
          <a:p>
            <a:pPr indent="0">
              <a:lnSpc>
                <a:spcPct val="150000"/>
              </a:lnSpc>
            </a:pPr>
            <a:r>
              <a:rPr lang="zh-CN" sz="2800" dirty="0" err="1">
                <a:solidFill>
                  <a:schemeClr val="dk1"/>
                </a:solidFill>
                <a:latin typeface="微软雅黑" panose="020B0503020204020204" charset="-122"/>
                <a:ea typeface="微软雅黑" panose="020B0503020204020204" charset="-122"/>
                <a:sym typeface="微软雅黑" panose="020B0503020204020204" charset="-122"/>
              </a:rPr>
              <a:t>（5）投资项目在市场前景、技术保障、产业政策、环境保护、土地使用、融资安排、与他人合作等方面存在的问题，因营业规模、营业范围扩大或者业务转型而导致的管理风险、业务转型风险，因固定资产折旧大量增加而导致的利润下滑风险，以及因产能扩大而导致的产品销售风险等；</a:t>
            </a:r>
            <a:endParaRPr lang="zh-CN" sz="2800" dirty="0" err="1">
              <a:solidFill>
                <a:schemeClr val="dk1"/>
              </a:solidFill>
              <a:latin typeface="微软雅黑" panose="020B0503020204020204" charset="-122"/>
              <a:ea typeface="微软雅黑" panose="020B0503020204020204" charset="-122"/>
              <a:sym typeface="微软雅黑" panose="020B0503020204020204" charset="-122"/>
            </a:endParaRPr>
          </a:p>
          <a:p>
            <a:pPr indent="0">
              <a:lnSpc>
                <a:spcPct val="150000"/>
              </a:lnSpc>
            </a:pPr>
            <a:endParaRPr lang="zh-CN"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Tree>
    <p:custDataLst>
      <p:tags r:id="rId6"/>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cxnSp>
        <p:nvCxnSpPr>
          <p:cNvPr id="11" name="直接连接符 10"/>
          <p:cNvCxnSpPr/>
          <p:nvPr>
            <p:custDataLst>
              <p:tags r:id="rId1"/>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3" name="文本框 6"/>
          <p:cNvSpPr txBox="1"/>
          <p:nvPr>
            <p:custDataLst>
              <p:tags r:id="rId2"/>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第二节 主要风险提示</a:t>
            </a:r>
            <a:endParaRPr spc="100" dirty="0">
              <a:ln w="3175">
                <a:noFill/>
                <a:prstDash val="dash"/>
              </a:ln>
              <a:solidFill>
                <a:schemeClr val="dk1">
                  <a:lumMod val="75000"/>
                  <a:lumOff val="25000"/>
                </a:schemeClr>
              </a:solidFill>
              <a:uFillTx/>
              <a:sym typeface="+mn-ea"/>
            </a:endParaRPr>
          </a:p>
        </p:txBody>
      </p:sp>
      <p:sp>
        <p:nvSpPr>
          <p:cNvPr id="4" name="副标题"/>
          <p:cNvSpPr txBox="1"/>
          <p:nvPr>
            <p:custDataLst>
              <p:tags r:id="rId3"/>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latin typeface="微软雅黑" panose="020B0503020204020204" charset="-122"/>
                <a:ea typeface="微软雅黑" panose="020B0503020204020204" charset="-122"/>
                <a:sym typeface="微软雅黑" panose="020B0503020204020204" charset="-122"/>
              </a:rPr>
              <a:t>二、风险内容</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2" name="任意形状 8"/>
          <p:cNvSpPr/>
          <p:nvPr userDrawn="1">
            <p:custDataLst>
              <p:tags r:id="rId4"/>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副标题"/>
          <p:cNvSpPr txBox="1"/>
          <p:nvPr>
            <p:custDataLst>
              <p:tags r:id="rId5"/>
            </p:custDataLst>
          </p:nvPr>
        </p:nvSpPr>
        <p:spPr>
          <a:xfrm>
            <a:off x="457835" y="2298700"/>
            <a:ext cx="11276330" cy="289560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50000"/>
              </a:lnSpc>
            </a:pPr>
            <a:r>
              <a:rPr lang="zh-CN" sz="2800" dirty="0" err="1">
                <a:solidFill>
                  <a:schemeClr val="dk1"/>
                </a:solidFill>
                <a:latin typeface="微软雅黑" panose="020B0503020204020204" charset="-122"/>
                <a:ea typeface="微软雅黑" panose="020B0503020204020204" charset="-122"/>
                <a:sym typeface="微软雅黑" panose="020B0503020204020204" charset="-122"/>
              </a:rPr>
              <a:t>（6）由于财政、金融、税收、土地使用、产业政策、行业管理、环境保护等方面法律、法规、政策变化引致的风险；</a:t>
            </a:r>
            <a:endParaRPr lang="zh-CN" sz="2800" dirty="0" err="1">
              <a:solidFill>
                <a:schemeClr val="dk1"/>
              </a:solidFill>
              <a:latin typeface="微软雅黑" panose="020B0503020204020204" charset="-122"/>
              <a:ea typeface="微软雅黑" panose="020B0503020204020204" charset="-122"/>
              <a:sym typeface="微软雅黑" panose="020B0503020204020204" charset="-122"/>
            </a:endParaRPr>
          </a:p>
          <a:p>
            <a:pPr indent="0">
              <a:lnSpc>
                <a:spcPct val="150000"/>
              </a:lnSpc>
            </a:pPr>
            <a:r>
              <a:rPr lang="zh-CN" sz="2800" dirty="0" err="1">
                <a:solidFill>
                  <a:schemeClr val="dk1"/>
                </a:solidFill>
                <a:latin typeface="微软雅黑" panose="020B0503020204020204" charset="-122"/>
                <a:ea typeface="微软雅黑" panose="020B0503020204020204" charset="-122"/>
                <a:sym typeface="微软雅黑" panose="020B0503020204020204" charset="-122"/>
              </a:rPr>
              <a:t>（7）可能严重影响公司持续经营的其他因素，如自然灾害、安全生产、汇率变化、外贸环境等。</a:t>
            </a:r>
            <a:endParaRPr lang="zh-CN"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Tree>
    <p:custDataLst>
      <p:tags r:id="rId6"/>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custDataLst>
              <p:tags r:id="rId1"/>
            </p:custDataLst>
          </p:nvPr>
        </p:nvCxnSpPr>
        <p:spPr>
          <a:xfrm>
            <a:off x="457204" y="914407"/>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9" name="文本框 6"/>
          <p:cNvSpPr txBox="1"/>
          <p:nvPr>
            <p:custDataLst>
              <p:tags r:id="rId2"/>
            </p:custDataLst>
          </p:nvPr>
        </p:nvSpPr>
        <p:spPr>
          <a:xfrm>
            <a:off x="457204" y="1524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ctr"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lang="zh-CN" dirty="0" err="1">
                <a:solidFill>
                  <a:schemeClr val="dk1"/>
                </a:solidFill>
                <a:latin typeface="微软雅黑" panose="020B0503020204020204" charset="-122"/>
                <a:ea typeface="微软雅黑" panose="020B0503020204020204" charset="-122"/>
                <a:sym typeface="微软雅黑" panose="020B0503020204020204" charset="-122"/>
              </a:rPr>
              <a:t>复习思考题</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25" name="文本框 124"/>
          <p:cNvSpPr txBox="1"/>
          <p:nvPr/>
        </p:nvSpPr>
        <p:spPr>
          <a:xfrm>
            <a:off x="1022985" y="2413635"/>
            <a:ext cx="10287635" cy="2030095"/>
          </a:xfrm>
          <a:prstGeom prst="rect">
            <a:avLst/>
          </a:prstGeom>
          <a:noFill/>
          <a:ln w="9525">
            <a:noFill/>
          </a:ln>
        </p:spPr>
        <p:txBody>
          <a:bodyPr wrap="square">
            <a:spAutoFit/>
          </a:bodyPr>
          <a:p>
            <a:pPr indent="0" fontAlgn="auto">
              <a:lnSpc>
                <a:spcPct val="150000"/>
              </a:lnSpc>
            </a:pPr>
            <a:r>
              <a:rPr sz="2800" b="0">
                <a:ea typeface="楷体" panose="02010609060101010101" charset="-122"/>
              </a:rPr>
              <a:t>1. 上市公司投资价值分析报告的投资建议主要包括哪些内容？</a:t>
            </a:r>
            <a:endParaRPr sz="2800" b="0">
              <a:ea typeface="楷体" panose="02010609060101010101" charset="-122"/>
            </a:endParaRPr>
          </a:p>
          <a:p>
            <a:pPr indent="0" fontAlgn="auto">
              <a:lnSpc>
                <a:spcPct val="150000"/>
              </a:lnSpc>
            </a:pPr>
            <a:r>
              <a:rPr sz="2800" b="0">
                <a:ea typeface="楷体" panose="02010609060101010101" charset="-122"/>
              </a:rPr>
              <a:t>2. 上市公司面临的风险有哪些？</a:t>
            </a:r>
            <a:endParaRPr sz="2800" b="0">
              <a:ea typeface="楷体" panose="02010609060101010101" charset="-122"/>
            </a:endParaRPr>
          </a:p>
          <a:p>
            <a:pPr indent="0" fontAlgn="auto">
              <a:lnSpc>
                <a:spcPct val="150000"/>
              </a:lnSpc>
            </a:pPr>
            <a:r>
              <a:rPr sz="2800" b="0">
                <a:ea typeface="楷体" panose="02010609060101010101" charset="-122"/>
              </a:rPr>
              <a:t>3. 上市公司投资价值分析报告能否代替报告使用者的独立判断？</a:t>
            </a:r>
            <a:endParaRPr sz="2800" b="0">
              <a:ea typeface="楷体" panose="02010609060101010101" charset="-122"/>
            </a:endParaRPr>
          </a:p>
        </p:txBody>
      </p:sp>
      <p:sp>
        <p:nvSpPr>
          <p:cNvPr id="5" name="灯片编号占位符 4"/>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4368799" y="2376714"/>
            <a:ext cx="6653601" cy="1607337"/>
          </a:xfrm>
        </p:spPr>
        <p:txBody>
          <a:bodyPr>
            <a:normAutofit fontScale="90000"/>
          </a:bodyPr>
          <a:lstStyle/>
          <a:p>
            <a:r>
              <a:rPr lang="en-US" altLang="zh-CN">
                <a:solidFill>
                  <a:schemeClr val="accent1"/>
                </a:solidFill>
              </a:rPr>
              <a:t>谢 谢 </a:t>
            </a:r>
            <a:r>
              <a:rPr>
                <a:solidFill>
                  <a:schemeClr val="accent1"/>
                </a:solidFill>
              </a:rPr>
              <a:t>！</a:t>
            </a:r>
            <a:endParaRPr>
              <a:solidFill>
                <a:schemeClr val="accent1"/>
              </a:solidFill>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6" name="直接连接符 5"/>
          <p:cNvCxnSpPr/>
          <p:nvPr>
            <p:custDataLst>
              <p:tags r:id="rId3"/>
            </p:custDataLst>
          </p:nvPr>
        </p:nvCxnSpPr>
        <p:spPr>
          <a:xfrm>
            <a:off x="457204" y="9906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1" name="Title 6"/>
          <p:cNvSpPr txBox="1"/>
          <p:nvPr>
            <p:custDataLst>
              <p:tags r:id="rId4"/>
            </p:custDataLst>
          </p:nvPr>
        </p:nvSpPr>
        <p:spPr>
          <a:xfrm>
            <a:off x="457200" y="1577975"/>
            <a:ext cx="6737985" cy="45186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市公司投资价值分析报告是公司内部和外部使用者制定与公司相关决策的基础。撰写报告的目标不是走过场，而是最终的投资决策，因此，报告需给出一定的投资建议，以便于报告使用者阅读和使用分析成果，为报告使用者进行决策提供辅助和参考。</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本章即为报告的结论部分，对上市公司做出总结性判断。</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3" name="标题 2"/>
          <p:cNvSpPr>
            <a:spLocks noGrp="1"/>
          </p:cNvSpPr>
          <p:nvPr>
            <p:custDataLst>
              <p:tags r:id="rId5"/>
            </p:custDataLst>
          </p:nvPr>
        </p:nvSpPr>
        <p:spPr>
          <a:xfrm>
            <a:off x="582930" y="-171450"/>
            <a:ext cx="9144000" cy="1023620"/>
          </a:xfrm>
          <a:prstGeom prst="rect">
            <a:avLst/>
          </a:prstGeom>
        </p:spPr>
        <p:txBody>
          <a:bodyPr vert="horz" lIns="91440" tIns="45720" rIns="91440" bIns="0" rtlCol="0" anchor="b" anchorCtr="0">
            <a:normAutofit/>
          </a:bodyPr>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r>
              <a:rPr lang="zh-CN" altLang="en-US" sz="3200" dirty="0">
                <a:solidFill>
                  <a:schemeClr val="accent1"/>
                </a:solidFill>
                <a:sym typeface="Arial" panose="020B0604020202020204" pitchFamily="34" charset="0"/>
              </a:rPr>
              <a:t>第九章 投资建议与风险提示</a:t>
            </a:r>
            <a:endParaRPr lang="zh-CN" altLang="en-US" sz="3200" dirty="0">
              <a:solidFill>
                <a:schemeClr val="accent1"/>
              </a:solidFill>
              <a:sym typeface="Arial" panose="020B0604020202020204" pitchFamily="34" charset="0"/>
            </a:endParaRPr>
          </a:p>
        </p:txBody>
      </p:sp>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pic>
        <p:nvPicPr>
          <p:cNvPr id="5" name="图片 4"/>
          <p:cNvPicPr/>
          <p:nvPr>
            <p:custDataLst>
              <p:tags r:id="rId6"/>
            </p:custDataLst>
          </p:nvPr>
        </p:nvPicPr>
        <p:blipFill>
          <a:blip r:embed="rId7"/>
          <a:stretch>
            <a:fillRect/>
          </a:stretch>
        </p:blipFill>
        <p:spPr>
          <a:xfrm>
            <a:off x="7360285" y="1578610"/>
            <a:ext cx="4831715" cy="5279390"/>
          </a:xfrm>
          <a:prstGeom prst="rect">
            <a:avLst/>
          </a:prstGeom>
          <a:noFill/>
          <a:ln w="9525">
            <a:noFill/>
          </a:ln>
        </p:spPr>
      </p:pic>
    </p:spTree>
    <p:custDataLst>
      <p:tags r:id="rId8"/>
    </p:custData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2"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6" name="直接连接符 5"/>
          <p:cNvCxnSpPr/>
          <p:nvPr>
            <p:custDataLst>
              <p:tags r:id="rId3"/>
            </p:custDataLst>
          </p:nvPr>
        </p:nvCxnSpPr>
        <p:spPr>
          <a:xfrm>
            <a:off x="457204" y="990602"/>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11" name="Title 6"/>
          <p:cNvSpPr txBox="1"/>
          <p:nvPr>
            <p:custDataLst>
              <p:tags r:id="rId4"/>
            </p:custDataLst>
          </p:nvPr>
        </p:nvSpPr>
        <p:spPr>
          <a:xfrm>
            <a:off x="4077335" y="1365885"/>
            <a:ext cx="4037965" cy="451866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sz="2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第一节 投资建议</a:t>
            </a:r>
            <a:endParaRPr sz="2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457200" indent="-457200" algn="l" fontAlgn="auto">
              <a:lnSpc>
                <a:spcPct val="150000"/>
              </a:lnSpc>
              <a:spcAft>
                <a:spcPts val="800"/>
              </a:spcAft>
              <a:buFont typeface="Wingdings" panose="05000000000000000000" charset="0"/>
              <a:buChar char="p"/>
            </a:pPr>
            <a:r>
              <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一、股价趋势</a:t>
            </a:r>
            <a:endPar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457200" indent="-457200" algn="l" fontAlgn="auto">
              <a:lnSpc>
                <a:spcPct val="150000"/>
              </a:lnSpc>
              <a:spcAft>
                <a:spcPts val="800"/>
              </a:spcAft>
              <a:buFont typeface="Wingdings" panose="05000000000000000000" charset="0"/>
              <a:buChar char="p"/>
            </a:pPr>
            <a:r>
              <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二、投资评级</a:t>
            </a:r>
            <a:endPar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algn="l" fontAlgn="auto">
              <a:lnSpc>
                <a:spcPct val="150000"/>
              </a:lnSpc>
              <a:spcAft>
                <a:spcPts val="800"/>
              </a:spcAft>
              <a:buClrTx/>
              <a:buSzTx/>
              <a:buFontTx/>
            </a:pPr>
            <a:r>
              <a:rPr sz="2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第二节 主要风险提示</a:t>
            </a:r>
            <a:endParaRPr sz="2800" b="1"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457200" indent="-457200" algn="l" fontAlgn="auto">
              <a:lnSpc>
                <a:spcPct val="150000"/>
              </a:lnSpc>
              <a:spcAft>
                <a:spcPts val="800"/>
              </a:spcAft>
              <a:buClrTx/>
              <a:buSzTx/>
              <a:buFont typeface="Wingdings" panose="05000000000000000000" charset="0"/>
              <a:buChar char="p"/>
            </a:pPr>
            <a:r>
              <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一、风险分类</a:t>
            </a:r>
            <a:endPar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marL="457200" indent="-457200" algn="l" fontAlgn="auto">
              <a:lnSpc>
                <a:spcPct val="150000"/>
              </a:lnSpc>
              <a:spcAft>
                <a:spcPts val="800"/>
              </a:spcAft>
              <a:buClrTx/>
              <a:buSzTx/>
              <a:buFont typeface="Wingdings" panose="05000000000000000000" charset="0"/>
              <a:buChar char="p"/>
            </a:pPr>
            <a:r>
              <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二、风险内容</a:t>
            </a:r>
            <a:endParaRPr sz="28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3" name="标题 2"/>
          <p:cNvSpPr>
            <a:spLocks noGrp="1"/>
          </p:cNvSpPr>
          <p:nvPr>
            <p:custDataLst>
              <p:tags r:id="rId5"/>
            </p:custDataLst>
          </p:nvPr>
        </p:nvSpPr>
        <p:spPr>
          <a:xfrm>
            <a:off x="582930" y="-171450"/>
            <a:ext cx="9144000" cy="1023620"/>
          </a:xfrm>
          <a:prstGeom prst="rect">
            <a:avLst/>
          </a:prstGeom>
        </p:spPr>
        <p:txBody>
          <a:bodyPr vert="horz" lIns="91440" tIns="45720" rIns="91440" bIns="0" rtlCol="0" anchor="b" anchorCtr="0">
            <a:normAutofit/>
          </a:bodyPr>
          <a:lstStyle>
            <a:lvl1pPr algn="l" defTabSz="914400" rtl="0" eaLnBrk="1" fontAlgn="auto" latinLnBrk="0" hangingPunct="1">
              <a:lnSpc>
                <a:spcPct val="100000"/>
              </a:lnSpc>
              <a:spcBef>
                <a:spcPct val="0"/>
              </a:spcBef>
              <a:buNone/>
              <a:defRPr sz="6600" b="1" u="none" strike="noStrike" kern="1200" cap="none" spc="600" normalizeH="0" baseline="0">
                <a:solidFill>
                  <a:schemeClr val="accent1"/>
                </a:solidFill>
                <a:uFillTx/>
                <a:latin typeface="Arial" panose="020B0604020202020204" pitchFamily="34" charset="0"/>
                <a:ea typeface="微软雅黑" panose="020B0503020204020204" charset="-122"/>
                <a:cs typeface="+mj-cs"/>
              </a:defRPr>
            </a:lvl1pPr>
          </a:lstStyle>
          <a:p>
            <a:r>
              <a:rPr lang="zh-CN" altLang="en-US" sz="3200" dirty="0">
                <a:sym typeface="Arial" panose="020B0604020202020204" pitchFamily="34" charset="0"/>
              </a:rPr>
              <a:t>第九章 投资建议与风险提示</a:t>
            </a:r>
            <a:endParaRPr lang="zh-CN" altLang="en-US" sz="3200" dirty="0">
              <a:solidFill>
                <a:schemeClr val="accent1"/>
              </a:solidFill>
              <a:sym typeface="Arial" panose="020B0604020202020204" pitchFamily="34" charset="0"/>
            </a:endParaRPr>
          </a:p>
        </p:txBody>
      </p:sp>
      <p:sp>
        <p:nvSpPr>
          <p:cNvPr id="4" name="灯片编号占位符 3"/>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6"/>
    </p:custData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任意形状 8"/>
          <p:cNvSpPr/>
          <p:nvPr userDrawn="1">
            <p:custDataLst>
              <p:tags r:id="rId1"/>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6" name="任意形状 8"/>
          <p:cNvSpPr/>
          <p:nvPr userDrawn="1">
            <p:custDataLst>
              <p:tags r:id="rId2"/>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cxnSp>
        <p:nvCxnSpPr>
          <p:cNvPr id="11" name="直接连接符 10"/>
          <p:cNvCxnSpPr/>
          <p:nvPr>
            <p:custDataLst>
              <p:tags r:id="rId3"/>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第一节 投资建议</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latin typeface="微软雅黑" panose="020B0503020204020204" charset="-122"/>
                <a:ea typeface="微软雅黑" panose="020B0503020204020204" charset="-122"/>
                <a:sym typeface="微软雅黑" panose="020B0503020204020204" charset="-122"/>
              </a:rPr>
              <a:t>一、股价趋势</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9" name="矩形 8"/>
          <p:cNvSpPr/>
          <p:nvPr>
            <p:custDataLst>
              <p:tags r:id="rId6"/>
            </p:custDataLst>
          </p:nvPr>
        </p:nvSpPr>
        <p:spPr>
          <a:xfrm>
            <a:off x="456565" y="2082165"/>
            <a:ext cx="11399520" cy="4360545"/>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lt1"/>
              </a:solidFill>
              <a:latin typeface="微软雅黑" panose="020B0503020204020204" charset="-122"/>
              <a:ea typeface="微软雅黑" panose="020B0503020204020204" charset="-122"/>
              <a:cs typeface="+mn-ea"/>
              <a:sym typeface="+mn-lt"/>
            </a:endParaRPr>
          </a:p>
        </p:txBody>
      </p:sp>
      <p:cxnSp>
        <p:nvCxnSpPr>
          <p:cNvPr id="10" name="直接连接符 9"/>
          <p:cNvCxnSpPr/>
          <p:nvPr>
            <p:custDataLst>
              <p:tags r:id="rId7"/>
            </p:custDataLst>
          </p:nvPr>
        </p:nvCxnSpPr>
        <p:spPr>
          <a:xfrm>
            <a:off x="2142870" y="1923862"/>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custDataLst>
              <p:tags r:id="rId8"/>
            </p:custDataLst>
          </p:nvPr>
        </p:nvCxnSpPr>
        <p:spPr>
          <a:xfrm>
            <a:off x="2009335" y="1986758"/>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9"/>
            </p:custDataLst>
          </p:nvPr>
        </p:nvCxnSpPr>
        <p:spPr>
          <a:xfrm>
            <a:off x="9817306" y="6201484"/>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0"/>
            </p:custDataLst>
          </p:nvPr>
        </p:nvCxnSpPr>
        <p:spPr>
          <a:xfrm>
            <a:off x="9683771" y="6264380"/>
            <a:ext cx="364740" cy="364740"/>
          </a:xfrm>
          <a:prstGeom prst="line">
            <a:avLst/>
          </a:prstGeom>
          <a:ln w="15875">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Title 6"/>
          <p:cNvSpPr txBox="1"/>
          <p:nvPr>
            <p:custDataLst>
              <p:tags r:id="rId11"/>
            </p:custDataLst>
          </p:nvPr>
        </p:nvSpPr>
        <p:spPr>
          <a:xfrm>
            <a:off x="781050" y="2122170"/>
            <a:ext cx="10780395" cy="465010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800"/>
              </a:spcAft>
            </a:pP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股价趋势是股票市场价格运动的方向。股价中长期趋势持续时间相对较长，是上市公司股价波动的大方向，在一定程度上反映了上市公司当前经营管理状况和未来发展潜力。中长期趋势是股价波动的主要趋势，是投资者进行投资决策的重要信息，只有了解了中长期主要趋势，才能顺势而为。</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r>
              <a:rPr altLang="zh-CN"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      </a:t>
            </a:r>
            <a:r>
              <a:rPr lang="zh-CN" altLang="en-US" sz="2400" spc="10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sym typeface="+mn-ea"/>
              </a:rPr>
              <a:t>因此，在对上市公司基本情况、所属行业、财务状况以及价值评估分析总结的基础上，上市公司投资价值分析报告需要对所研究上市公司股票的中长期趋势进行判断。</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800"/>
              </a:spcAft>
            </a:pP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8" name="灯片编号占位符 7"/>
          <p:cNvSpPr>
            <a:spLocks noGrp="1"/>
          </p:cNvSpPr>
          <p:nvPr>
            <p:ph type="sldNum" sz="quarter" idx="12"/>
          </p:nvPr>
        </p:nvSpPr>
        <p:spPr/>
        <p:txBody>
          <a:bodyPr/>
          <a:p>
            <a:fld id="{49AE70B2-8BF9-45C0-BB95-33D1B9D3A854}" type="slidenum">
              <a:rPr lang="zh-CN" altLang="en-US" smtClean="0"/>
            </a:fld>
            <a:endParaRPr lang="zh-CN" altLang="en-US"/>
          </a:p>
        </p:txBody>
      </p:sp>
    </p:spTree>
    <p:custDataLst>
      <p:tags r:id="rId12"/>
    </p:custData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457835" y="2136140"/>
            <a:ext cx="11276965" cy="403542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上市公司股价趋势运行主要有上涨、下跌和横向盘整三个方向：</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（1）上涨：亦称上升方向，表现为股价低点依次高于前一低点，高点依次高于前一高点的股价变动趋势；</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（2）下跌：亦称下降方向，表现为股价低点依次低于前一低点，高点依次低于前一高点的股价变动趋势；</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indent="0" algn="l" fontAlgn="auto">
              <a:lnSpc>
                <a:spcPct val="150000"/>
              </a:lnSpc>
              <a:spcAft>
                <a:spcPts val="0"/>
              </a:spcAft>
            </a:pP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（3）横向盘整：亦称水平方向，表现为股价在一段时间内波动幅度小，无明显的上涨或下降趋势。</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cxnSp>
        <p:nvCxnSpPr>
          <p:cNvPr id="11" name="直接连接符 10"/>
          <p:cNvCxnSpPr/>
          <p:nvPr>
            <p:custDataLst>
              <p:tags r:id="rId3"/>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第一节 投资建议</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latin typeface="微软雅黑" panose="020B0503020204020204" charset="-122"/>
                <a:ea typeface="微软雅黑" panose="020B0503020204020204" charset="-122"/>
                <a:sym typeface="微软雅黑" panose="020B0503020204020204" charset="-122"/>
              </a:rPr>
              <a:t>一、股价趋势</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2" name="任意形状 8"/>
          <p:cNvSpPr/>
          <p:nvPr userDrawn="1">
            <p:custDataLst>
              <p:tags r:id="rId6"/>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ustDataLst>
      <p:tags r:id="rId7"/>
    </p:custData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457835" y="1754505"/>
            <a:ext cx="11276965" cy="4035425"/>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结合上市公司经营管理、内在价值及中长期趋势判断，上市公司投资价值分析报告需给出一定的投资建议，实践中通常是给出上市公司股票投资评级。投资评级大多采用的是相对评级体系，即选定一个股票群体（如大盘、沪深300指数、上证指数等）建立基准（通常以群体平均水平作为基准），然后将上市公司股票与基准进行比较，从而评价出上市公司在基准群体中的相对优势。</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cxnSp>
        <p:nvCxnSpPr>
          <p:cNvPr id="11" name="直接连接符 10"/>
          <p:cNvCxnSpPr/>
          <p:nvPr>
            <p:custDataLst>
              <p:tags r:id="rId3"/>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第一节 投资建议</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二、投资评级</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2" name="任意形状 8"/>
          <p:cNvSpPr/>
          <p:nvPr userDrawn="1">
            <p:custDataLst>
              <p:tags r:id="rId6"/>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Tree>
    <p:custDataLst>
      <p:tags r:id="rId7"/>
    </p:custData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任意形状 8"/>
          <p:cNvSpPr/>
          <p:nvPr userDrawn="1">
            <p:custDataLst>
              <p:tags r:id="rId1"/>
            </p:custDataLst>
          </p:nvPr>
        </p:nvSpPr>
        <p:spPr>
          <a:xfrm rot="10800000">
            <a:off x="0" y="5480050"/>
            <a:ext cx="1412875"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4" name="Title 6"/>
          <p:cNvSpPr txBox="1"/>
          <p:nvPr>
            <p:custDataLst>
              <p:tags r:id="rId2"/>
            </p:custDataLst>
          </p:nvPr>
        </p:nvSpPr>
        <p:spPr>
          <a:xfrm>
            <a:off x="247650" y="1898650"/>
            <a:ext cx="2851785" cy="4072890"/>
          </a:xfrm>
          <a:prstGeom prst="rect">
            <a:avLst/>
          </a:prstGeom>
          <a:noFill/>
          <a:ln w="3175">
            <a:noFill/>
            <a:prstDash val="dash"/>
          </a:ln>
        </p:spPr>
        <p:txBody>
          <a:bodyPr wrap="square" lIns="63500" tIns="25400" rIns="63500" bIns="25400" anchor="ctr" anchorCtr="0"/>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indent="0" algn="l" fontAlgn="auto">
              <a:lnSpc>
                <a:spcPct val="150000"/>
              </a:lnSpc>
              <a:spcAft>
                <a:spcPts val="0"/>
              </a:spcAft>
            </a:pPr>
            <a:r>
              <a:rPr altLang="zh-CN"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      </a:t>
            </a:r>
            <a:r>
              <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相对评级比较客观，较少受到评价者主观标准差异性的影响。不同证券研究机构采用评级术语及评价标准不尽相同。</a:t>
            </a:r>
            <a:endParaRPr lang="zh-CN" altLang="en-US" sz="2400" spc="10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p:txBody>
      </p:sp>
      <p:sp>
        <p:nvSpPr>
          <p:cNvPr id="10" name="灯片编号占位符 9"/>
          <p:cNvSpPr>
            <a:spLocks noGrp="1"/>
          </p:cNvSpPr>
          <p:nvPr>
            <p:ph type="sldNum" sz="quarter" idx="12"/>
          </p:nvPr>
        </p:nvSpPr>
        <p:spPr/>
        <p:txBody>
          <a:bodyPr/>
          <a:p>
            <a:fld id="{49AE70B2-8BF9-45C0-BB95-33D1B9D3A854}" type="slidenum">
              <a:rPr lang="zh-CN" altLang="en-US" smtClean="0"/>
            </a:fld>
            <a:endParaRPr lang="zh-CN" altLang="en-US"/>
          </a:p>
        </p:txBody>
      </p:sp>
      <p:cxnSp>
        <p:nvCxnSpPr>
          <p:cNvPr id="11" name="直接连接符 10"/>
          <p:cNvCxnSpPr/>
          <p:nvPr>
            <p:custDataLst>
              <p:tags r:id="rId3"/>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2" name="文本框 6"/>
          <p:cNvSpPr txBox="1"/>
          <p:nvPr>
            <p:custDataLst>
              <p:tags r:id="rId4"/>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第一节 投资建议</a:t>
            </a:r>
            <a:endParaRPr lang="zh-CN"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3" name="副标题"/>
          <p:cNvSpPr txBox="1"/>
          <p:nvPr>
            <p:custDataLst>
              <p:tags r:id="rId5"/>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sym typeface="微软雅黑" panose="020B0503020204020204" charset="-122"/>
              </a:rPr>
              <a:t>二、投资评级</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2" name="任意形状 8"/>
          <p:cNvSpPr/>
          <p:nvPr userDrawn="1">
            <p:custDataLst>
              <p:tags r:id="rId6"/>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graphicFrame>
        <p:nvGraphicFramePr>
          <p:cNvPr id="5" name="表格 4"/>
          <p:cNvGraphicFramePr/>
          <p:nvPr>
            <p:custDataLst>
              <p:tags r:id="rId7"/>
            </p:custDataLst>
          </p:nvPr>
        </p:nvGraphicFramePr>
        <p:xfrm>
          <a:off x="3099435" y="1555750"/>
          <a:ext cx="8940165" cy="4453890"/>
        </p:xfrm>
        <a:graphic>
          <a:graphicData uri="http://schemas.openxmlformats.org/drawingml/2006/table">
            <a:tbl>
              <a:tblPr/>
              <a:tblGrid>
                <a:gridCol w="1200150"/>
                <a:gridCol w="1431290"/>
                <a:gridCol w="2037080"/>
                <a:gridCol w="4271645"/>
              </a:tblGrid>
              <a:tr h="499110">
                <a:tc>
                  <a:txBody>
                    <a:bodyPr/>
                    <a:p>
                      <a:pPr indent="0" algn="ctr">
                        <a:buNone/>
                      </a:pPr>
                      <a:r>
                        <a:rPr lang="en-US" sz="1400" b="0">
                          <a:solidFill>
                            <a:srgbClr val="000000"/>
                          </a:solidFill>
                          <a:latin typeface="Times New Roman" panose="02020603050405020304" charset="0"/>
                          <a:cs typeface="Times New Roman" panose="02020603050405020304" charset="0"/>
                        </a:rPr>
                        <a:t>研究机构</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说明</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评级</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体系</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4170">
                <a:tc rowSpan="3">
                  <a:txBody>
                    <a:bodyPr/>
                    <a:p>
                      <a:pPr indent="0" algn="ctr">
                        <a:buNone/>
                      </a:pPr>
                      <a:r>
                        <a:rPr lang="en-US" sz="1400" b="0">
                          <a:solidFill>
                            <a:srgbClr val="000000"/>
                          </a:solidFill>
                          <a:latin typeface="Times New Roman" panose="02020603050405020304" charset="0"/>
                          <a:cs typeface="Times New Roman" panose="02020603050405020304" charset="0"/>
                        </a:rPr>
                        <a:t>海通国际证券（2020年6月30日前）</a:t>
                      </a:r>
                      <a:endParaRPr lang="en-US" sz="1400" b="0">
                        <a:solidFill>
                          <a:srgbClr val="000000"/>
                        </a:solidFill>
                        <a:latin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6">
                  <a:txBody>
                    <a:bodyPr/>
                    <a:p>
                      <a:pPr indent="0">
                        <a:buNone/>
                      </a:pPr>
                      <a:r>
                        <a:rPr lang="en-US" sz="1400" b="0">
                          <a:solidFill>
                            <a:srgbClr val="000000"/>
                          </a:solidFill>
                          <a:latin typeface="Times New Roman" panose="02020603050405020304" charset="0"/>
                          <a:cs typeface="Times New Roman" panose="02020603050405020304" charset="0"/>
                        </a:rPr>
                        <a:t>（1）自报告日后12-18个月内，预期相对基准指数涨幅（2）各地股票基准指数：日本–TOPIX，韩国–KOSPI，中国台湾–TAIEX，印度–Nifty100，其他所有中国概念股– MSCI China</a:t>
                      </a:r>
                      <a:endParaRPr lang="en-US" sz="1400" b="0">
                        <a:solidFill>
                          <a:srgbClr val="000000"/>
                        </a:solidFill>
                        <a:latin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买入</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Times New Roman" panose="02020603050405020304" charset="0"/>
                          <a:cs typeface="Times New Roman" panose="02020603050405020304" charset="0"/>
                        </a:rPr>
                        <a:t>预期相对基准指数涨幅在10%以上</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7835">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中性</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Times New Roman" panose="02020603050405020304" charset="0"/>
                          <a:cs typeface="Times New Roman" panose="02020603050405020304" charset="0"/>
                        </a:rPr>
                        <a:t>预期相对基准指数变化不大（根据 FINRA/NYSE 的评级分布规则，将中性评级划入持有这一类别）</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4795">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卖出</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Times New Roman" panose="02020603050405020304" charset="0"/>
                          <a:cs typeface="Times New Roman" panose="02020603050405020304" charset="0"/>
                        </a:rPr>
                        <a:t>预期相对基准指数跌幅在10%以上</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84200">
                <a:tc rowSpan="3">
                  <a:txBody>
                    <a:bodyPr/>
                    <a:p>
                      <a:pPr indent="0" algn="ctr">
                        <a:buNone/>
                      </a:pPr>
                      <a:r>
                        <a:rPr lang="en-US" sz="1400" b="0">
                          <a:solidFill>
                            <a:srgbClr val="000000"/>
                          </a:solidFill>
                          <a:latin typeface="Times New Roman" panose="02020603050405020304" charset="0"/>
                          <a:cs typeface="Times New Roman" panose="02020603050405020304" charset="0"/>
                        </a:rPr>
                        <a:t>海通国际证券（2020年7月1日开始）</a:t>
                      </a:r>
                      <a:endParaRPr lang="en-US" sz="1400" b="0">
                        <a:solidFill>
                          <a:srgbClr val="000000"/>
                        </a:solidFill>
                        <a:latin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优于大市</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Times New Roman" panose="02020603050405020304" charset="0"/>
                          <a:cs typeface="Times New Roman" panose="02020603050405020304" charset="0"/>
                        </a:rPr>
                        <a:t>预期相对基准指数涨幅在10%以上</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2135">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中性</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Times New Roman" panose="02020603050405020304" charset="0"/>
                          <a:cs typeface="Times New Roman" panose="02020603050405020304" charset="0"/>
                        </a:rPr>
                        <a:t>预期相对基准指数变化不大（根据 FINRA/NYSE 的评级分布规则，将中性评级划入持有这一类别）</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27685">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弱于大市</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Times New Roman" panose="02020603050405020304" charset="0"/>
                          <a:cs typeface="Times New Roman" panose="02020603050405020304" charset="0"/>
                        </a:rPr>
                        <a:t>预期相对基准指数跌幅在10%以上</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865">
                <a:tc rowSpan="4">
                  <a:txBody>
                    <a:bodyPr/>
                    <a:p>
                      <a:pPr indent="0" algn="ctr">
                        <a:buNone/>
                      </a:pPr>
                      <a:r>
                        <a:rPr lang="en-US" sz="1400" b="0">
                          <a:solidFill>
                            <a:srgbClr val="000000"/>
                          </a:solidFill>
                          <a:latin typeface="Times New Roman" panose="02020603050405020304" charset="0"/>
                          <a:cs typeface="Times New Roman" panose="02020603050405020304" charset="0"/>
                        </a:rPr>
                        <a:t>平安证券</a:t>
                      </a:r>
                      <a:endParaRPr lang="en-US" sz="1400" b="0">
                        <a:solidFill>
                          <a:srgbClr val="000000"/>
                        </a:solidFill>
                        <a:latin typeface="Times New Roman" panose="02020603050405020304" charset="0"/>
                        <a:cs typeface="Times New Roman" panose="02020603050405020304" charset="0"/>
                      </a:endParaRPr>
                    </a:p>
                    <a:p>
                      <a:pPr indent="0" algn="ctr">
                        <a:buNone/>
                      </a:pPr>
                      <a:r>
                        <a:rPr lang="en-US" altLang="zh-CN" sz="1400">
                          <a:solidFill>
                            <a:srgbClr val="000000"/>
                          </a:solidFill>
                          <a:latin typeface="Times New Roman" panose="02020603050405020304" charset="0"/>
                        </a:rPr>
                        <a:t> </a:t>
                      </a:r>
                      <a:endParaRPr lang="en-US" sz="1400" b="0">
                        <a:solidFill>
                          <a:srgbClr val="000000"/>
                        </a:solidFill>
                        <a:latin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4">
                  <a:txBody>
                    <a:bodyPr/>
                    <a:p>
                      <a:pPr indent="0">
                        <a:buNone/>
                      </a:pPr>
                      <a:r>
                        <a:rPr lang="en-US" sz="1400" b="0">
                          <a:solidFill>
                            <a:srgbClr val="000000"/>
                          </a:solidFill>
                          <a:latin typeface="Times New Roman" panose="02020603050405020304" charset="0"/>
                          <a:cs typeface="Times New Roman" panose="02020603050405020304" charset="0"/>
                        </a:rPr>
                        <a:t>自报告日后6个月内，股价相对市场表现</a:t>
                      </a:r>
                      <a:endParaRPr lang="en-US" sz="1400" b="0">
                        <a:solidFill>
                          <a:srgbClr val="000000"/>
                        </a:solidFill>
                        <a:latin typeface="Times New Roman" panose="02020603050405020304" charset="0"/>
                        <a:cs typeface="Times New Roman" panose="02020603050405020304" charset="0"/>
                      </a:endParaRPr>
                    </a:p>
                    <a:p>
                      <a:pPr indent="0">
                        <a:buNone/>
                      </a:pPr>
                      <a:r>
                        <a:rPr lang="en-US" altLang="zh-CN" sz="1400">
                          <a:solidFill>
                            <a:srgbClr val="000000"/>
                          </a:solidFill>
                          <a:latin typeface="Times New Roman" panose="02020603050405020304" charset="0"/>
                        </a:rPr>
                        <a:t> </a:t>
                      </a:r>
                      <a:endParaRPr lang="en-US" sz="1400" b="0">
                        <a:solidFill>
                          <a:srgbClr val="000000"/>
                        </a:solidFill>
                        <a:latin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强烈推荐</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Times New Roman" panose="02020603050405020304" charset="0"/>
                          <a:cs typeface="Times New Roman" panose="02020603050405020304" charset="0"/>
                        </a:rPr>
                        <a:t>股价表现强于市场表现20%以上</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336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推荐</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Times New Roman" panose="02020603050405020304" charset="0"/>
                          <a:cs typeface="Times New Roman" panose="02020603050405020304" charset="0"/>
                        </a:rPr>
                        <a:t>股价表现强于市场表现10%至20%之间</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336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中性</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Times New Roman" panose="02020603050405020304" charset="0"/>
                          <a:cs typeface="Times New Roman" panose="02020603050405020304" charset="0"/>
                        </a:rPr>
                        <a:t>股价表现相对市场表现在±10%之间</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60375">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Times New Roman" panose="02020603050405020304" charset="0"/>
                          <a:cs typeface="Times New Roman" panose="02020603050405020304" charset="0"/>
                        </a:rPr>
                        <a:t>回避</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Times New Roman" panose="02020603050405020304" charset="0"/>
                          <a:cs typeface="Times New Roman" panose="02020603050405020304" charset="0"/>
                        </a:rPr>
                        <a:t>股价表现弱于市场表现10%以上</a:t>
                      </a:r>
                      <a:endParaRPr lang="en-US" altLang="en-US" sz="14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ustDataLst>
      <p:tags r:id="rId8"/>
    </p:custData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cxnSp>
        <p:nvCxnSpPr>
          <p:cNvPr id="11" name="直接连接符 10"/>
          <p:cNvCxnSpPr/>
          <p:nvPr>
            <p:custDataLst>
              <p:tags r:id="rId1"/>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3" name="文本框 6"/>
          <p:cNvSpPr txBox="1"/>
          <p:nvPr>
            <p:custDataLst>
              <p:tags r:id="rId2"/>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第二节 主要风险提示</a:t>
            </a:r>
            <a:endParaRPr spc="100" dirty="0">
              <a:ln w="3175">
                <a:noFill/>
                <a:prstDash val="dash"/>
              </a:ln>
              <a:solidFill>
                <a:schemeClr val="dk1">
                  <a:lumMod val="75000"/>
                  <a:lumOff val="25000"/>
                </a:schemeClr>
              </a:solidFill>
              <a:uFillTx/>
              <a:sym typeface="+mn-ea"/>
            </a:endParaRPr>
          </a:p>
        </p:txBody>
      </p:sp>
      <p:sp>
        <p:nvSpPr>
          <p:cNvPr id="4" name="副标题"/>
          <p:cNvSpPr txBox="1"/>
          <p:nvPr>
            <p:custDataLst>
              <p:tags r:id="rId3"/>
            </p:custDataLst>
          </p:nvPr>
        </p:nvSpPr>
        <p:spPr>
          <a:xfrm>
            <a:off x="457200" y="1517650"/>
            <a:ext cx="5238750" cy="451485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50000"/>
              </a:lnSpc>
            </a:pPr>
            <a:r>
              <a:rPr lang="en-US" sz="2800" dirty="0" err="1">
                <a:solidFill>
                  <a:schemeClr val="dk1"/>
                </a:solidFill>
                <a:latin typeface="微软雅黑" panose="020B0503020204020204" charset="-122"/>
                <a:ea typeface="微软雅黑" panose="020B0503020204020204" charset="-122"/>
                <a:sym typeface="微软雅黑" panose="020B0503020204020204" charset="-122"/>
              </a:rPr>
              <a:t>        </a:t>
            </a:r>
            <a:r>
              <a:rPr sz="2800" dirty="0" err="1">
                <a:solidFill>
                  <a:schemeClr val="dk1"/>
                </a:solidFill>
                <a:latin typeface="微软雅黑" panose="020B0503020204020204" charset="-122"/>
                <a:ea typeface="微软雅黑" panose="020B0503020204020204" charset="-122"/>
                <a:sym typeface="微软雅黑" panose="020B0503020204020204" charset="-122"/>
              </a:rPr>
              <a:t>市场有风险，投资需谨慎。根据上市公司基本情况、所属行业、财务状况以及价值评估的相关数据和分析，分析报告中应对可能影响上市公司生产经营状况、财务状况和持续盈利能力等造成不利影响的风险进行提示说明。</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2" name="任意形状 8"/>
          <p:cNvSpPr/>
          <p:nvPr userDrawn="1">
            <p:custDataLst>
              <p:tags r:id="rId4"/>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pic>
        <p:nvPicPr>
          <p:cNvPr id="101" name="图片 100"/>
          <p:cNvPicPr/>
          <p:nvPr>
            <p:custDataLst>
              <p:tags r:id="rId5"/>
            </p:custDataLst>
          </p:nvPr>
        </p:nvPicPr>
        <p:blipFill>
          <a:blip r:embed="rId6"/>
          <a:stretch>
            <a:fillRect/>
          </a:stretch>
        </p:blipFill>
        <p:spPr>
          <a:xfrm>
            <a:off x="5487035" y="1193800"/>
            <a:ext cx="6704965" cy="4838700"/>
          </a:xfrm>
          <a:prstGeom prst="rect">
            <a:avLst/>
          </a:prstGeom>
          <a:noFill/>
          <a:ln w="9525">
            <a:noFill/>
          </a:ln>
        </p:spPr>
      </p:pic>
    </p:spTree>
    <p:custDataLst>
      <p:tags r:id="rId7"/>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cxnSp>
        <p:nvCxnSpPr>
          <p:cNvPr id="11" name="直接连接符 10"/>
          <p:cNvCxnSpPr/>
          <p:nvPr>
            <p:custDataLst>
              <p:tags r:id="rId1"/>
            </p:custDataLst>
          </p:nvPr>
        </p:nvCxnSpPr>
        <p:spPr>
          <a:xfrm>
            <a:off x="457204" y="1181111"/>
            <a:ext cx="11277690" cy="12700"/>
          </a:xfrm>
          <a:prstGeom prst="line">
            <a:avLst/>
          </a:prstGeom>
          <a:ln w="31750">
            <a:solidFill>
              <a:schemeClr val="accent1"/>
            </a:solidFill>
          </a:ln>
        </p:spPr>
        <p:style>
          <a:lnRef idx="1">
            <a:schemeClr val="dk1"/>
          </a:lnRef>
          <a:fillRef idx="0">
            <a:schemeClr val="dk1"/>
          </a:fillRef>
          <a:effectRef idx="0">
            <a:schemeClr val="dk1"/>
          </a:effectRef>
          <a:fontRef idx="minor">
            <a:schemeClr val="tx1"/>
          </a:fontRef>
        </p:style>
      </p:cxnSp>
      <p:sp>
        <p:nvSpPr>
          <p:cNvPr id="3" name="文本框 6"/>
          <p:cNvSpPr txBox="1"/>
          <p:nvPr>
            <p:custDataLst>
              <p:tags r:id="rId2"/>
            </p:custDataLst>
          </p:nvPr>
        </p:nvSpPr>
        <p:spPr>
          <a:xfrm>
            <a:off x="457204" y="381001"/>
            <a:ext cx="11277690" cy="609605"/>
          </a:xfrm>
          <a:prstGeom prst="rect">
            <a:avLst/>
          </a:prstGeom>
          <a:noFill/>
          <a:ln w="12700">
            <a:miter lim="400000"/>
          </a:ln>
          <a:extLst>
            <a:ext uri="{909E8E84-426E-40DD-AFC4-6F175D3DCCD1}">
              <a14:hiddenFill xmlns:a14="http://schemas.microsoft.com/office/drawing/2010/main">
                <a:solidFill>
                  <a:schemeClr val="accent1"/>
                </a:solidFill>
              </a14:hiddenFill>
            </a:ext>
          </a:extLst>
        </p:spPr>
        <p:txBody>
          <a:bodyPr lIns="0" tIns="0" rIns="0" bIns="0" anchor="b" anchorCtr="0">
            <a:normAutofit/>
          </a:bodyPr>
          <a:lstStyle>
            <a:defPPr>
              <a:defRPr lang="zh-CN"/>
            </a:defPPr>
            <a:lvl1pPr>
              <a:lnSpc>
                <a:spcPct val="120000"/>
              </a:lnSpc>
              <a:defRPr sz="3600" b="1">
                <a:solidFill>
                  <a:srgbClr val="FFFFFF"/>
                </a:solidFill>
                <a:latin typeface="微软雅黑" panose="020B0503020204020204" charset="-122"/>
                <a:ea typeface="微软雅黑" panose="020B0503020204020204" charset="-122"/>
                <a:cs typeface="微软雅黑" panose="020B0503020204020204" charset="-122"/>
              </a:defRPr>
            </a:lvl1pPr>
          </a:lstStyle>
          <a:p>
            <a:pPr>
              <a:lnSpc>
                <a:spcPct val="100000"/>
              </a:lnSpc>
            </a:pPr>
            <a:r>
              <a:rPr spc="100" dirty="0">
                <a:ln w="3175">
                  <a:noFill/>
                  <a:prstDash val="dash"/>
                </a:ln>
                <a:solidFill>
                  <a:schemeClr val="dk1">
                    <a:lumMod val="75000"/>
                    <a:lumOff val="25000"/>
                  </a:schemeClr>
                </a:solidFill>
                <a:uFillTx/>
                <a:sym typeface="+mn-ea"/>
              </a:rPr>
              <a:t>第二节 主要风险提示</a:t>
            </a:r>
            <a:endParaRPr spc="100" dirty="0">
              <a:ln w="3175">
                <a:noFill/>
                <a:prstDash val="dash"/>
              </a:ln>
              <a:solidFill>
                <a:schemeClr val="dk1">
                  <a:lumMod val="75000"/>
                  <a:lumOff val="25000"/>
                </a:schemeClr>
              </a:solidFill>
              <a:uFillTx/>
              <a:sym typeface="+mn-ea"/>
            </a:endParaRPr>
          </a:p>
        </p:txBody>
      </p:sp>
      <p:sp>
        <p:nvSpPr>
          <p:cNvPr id="4" name="副标题"/>
          <p:cNvSpPr txBox="1"/>
          <p:nvPr>
            <p:custDataLst>
              <p:tags r:id="rId3"/>
            </p:custDataLst>
          </p:nvPr>
        </p:nvSpPr>
        <p:spPr>
          <a:xfrm>
            <a:off x="457204" y="1441457"/>
            <a:ext cx="11277690" cy="457204"/>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r>
              <a:rPr sz="2800" dirty="0" err="1">
                <a:solidFill>
                  <a:schemeClr val="dk1"/>
                </a:solidFill>
                <a:latin typeface="微软雅黑" panose="020B0503020204020204" charset="-122"/>
                <a:ea typeface="微软雅黑" panose="020B0503020204020204" charset="-122"/>
                <a:sym typeface="微软雅黑" panose="020B0503020204020204" charset="-122"/>
              </a:rPr>
              <a:t>一、风险分类</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
        <p:nvSpPr>
          <p:cNvPr id="12" name="任意形状 8"/>
          <p:cNvSpPr/>
          <p:nvPr userDrawn="1">
            <p:custDataLst>
              <p:tags r:id="rId4"/>
            </p:custDataLst>
          </p:nvPr>
        </p:nvSpPr>
        <p:spPr>
          <a:xfrm>
            <a:off x="9727092" y="-51"/>
            <a:ext cx="2464998" cy="2403231"/>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chemeClr val="bg2">
                  <a:alpha val="10000"/>
                </a:schemeClr>
              </a:gs>
              <a:gs pos="100000">
                <a:schemeClr val="tx2">
                  <a:lumMod val="90000"/>
                  <a:alpha val="24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kumimoji="1" lang="zh-CN" altLang="en-US" dirty="0">
              <a:solidFill>
                <a:schemeClr val="lt1"/>
              </a:solidFill>
              <a:highlight>
                <a:srgbClr val="1171F1"/>
              </a:highlight>
              <a:latin typeface="微软雅黑" panose="020B0503020204020204" charset="-122"/>
              <a:ea typeface="微软雅黑" panose="020B0503020204020204" charset="-122"/>
            </a:endParaRPr>
          </a:p>
        </p:txBody>
      </p:sp>
      <p:sp>
        <p:nvSpPr>
          <p:cNvPr id="5" name="副标题"/>
          <p:cNvSpPr txBox="1"/>
          <p:nvPr>
            <p:custDataLst>
              <p:tags r:id="rId5"/>
            </p:custDataLst>
          </p:nvPr>
        </p:nvSpPr>
        <p:spPr>
          <a:xfrm>
            <a:off x="457835" y="2146300"/>
            <a:ext cx="11276330" cy="4514850"/>
          </a:xfrm>
          <a:prstGeom prst="rect">
            <a:avLst/>
          </a:prstGeom>
          <a:noFill/>
          <a:ln w="12700">
            <a:miter lim="400000"/>
          </a:ln>
          <a:extLst>
            <a:ext uri="{909E8E84-426E-40DD-AFC4-6F175D3DCCD1}">
              <a14:hiddenFill xmlns:a14="http://schemas.microsoft.com/office/drawing/2010/main">
                <a:solidFill>
                  <a:schemeClr val="accent3"/>
                </a:solidFill>
              </a14:hiddenFill>
            </a:ext>
          </a:extLst>
        </p:spPr>
        <p:txBody>
          <a:bodyPr lIns="0" tIns="0" rIns="0" bIns="0">
            <a:noAutofit/>
          </a:bodyPr>
          <a:lstStyle>
            <a:defPPr>
              <a:defRPr lang="zh-CN"/>
            </a:defPPr>
            <a:lvl1pPr fontAlgn="auto">
              <a:lnSpc>
                <a:spcPct val="120000"/>
              </a:lnSpc>
              <a:defRPr sz="2000">
                <a:solidFill>
                  <a:srgbClr val="FFFFFF"/>
                </a:solidFill>
                <a:latin typeface="微软雅黑" panose="020B0503020204020204" charset="-122"/>
                <a:ea typeface="微软雅黑" panose="020B0503020204020204" charset="-122"/>
                <a:cs typeface="微软雅黑" panose="020B0503020204020204" charset="-122"/>
              </a:defRPr>
            </a:lvl1pPr>
          </a:lstStyle>
          <a:p>
            <a:pPr indent="0">
              <a:lnSpc>
                <a:spcPct val="150000"/>
              </a:lnSpc>
            </a:pPr>
            <a:r>
              <a:rPr lang="en-US" sz="2800" dirty="0" err="1">
                <a:solidFill>
                  <a:schemeClr val="dk1"/>
                </a:solidFill>
                <a:latin typeface="微软雅黑" panose="020B0503020204020204" charset="-122"/>
                <a:ea typeface="微软雅黑" panose="020B0503020204020204" charset="-122"/>
                <a:sym typeface="微软雅黑" panose="020B0503020204020204" charset="-122"/>
              </a:rPr>
              <a:t> </a:t>
            </a:r>
            <a:r>
              <a:rPr sz="2800" dirty="0" err="1">
                <a:solidFill>
                  <a:schemeClr val="dk1"/>
                </a:solidFill>
                <a:latin typeface="微软雅黑" panose="020B0503020204020204" charset="-122"/>
                <a:ea typeface="微软雅黑" panose="020B0503020204020204" charset="-122"/>
                <a:sym typeface="微软雅黑" panose="020B0503020204020204" charset="-122"/>
              </a:rPr>
              <a:t>公司风险，指未来的不确定性对公司实现其经营目标的影响。</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a:p>
            <a:pPr marL="457200" indent="-457200">
              <a:lnSpc>
                <a:spcPct val="150000"/>
              </a:lnSpc>
              <a:buFont typeface="Wingdings" panose="05000000000000000000" charset="0"/>
              <a:buChar char="p"/>
            </a:pPr>
            <a:r>
              <a:rPr sz="2800" dirty="0" err="1">
                <a:solidFill>
                  <a:schemeClr val="dk1"/>
                </a:solidFill>
                <a:latin typeface="微软雅黑" panose="020B0503020204020204" charset="-122"/>
                <a:ea typeface="微软雅黑" panose="020B0503020204020204" charset="-122"/>
                <a:sym typeface="微软雅黑" panose="020B0503020204020204" charset="-122"/>
              </a:rPr>
              <a:t>根据能否为公司带来盈利机会为标志，风险可以分为纯粹风险（只有带来损失一种可能性）和机会风险（带来损失和盈利的可能性并存）。</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a:p>
            <a:pPr marL="457200" indent="-457200">
              <a:lnSpc>
                <a:spcPct val="150000"/>
              </a:lnSpc>
              <a:buFont typeface="Wingdings" panose="05000000000000000000" charset="0"/>
              <a:buChar char="p"/>
            </a:pPr>
            <a:r>
              <a:rPr sz="2800" dirty="0" err="1">
                <a:solidFill>
                  <a:schemeClr val="dk1"/>
                </a:solidFill>
                <a:latin typeface="微软雅黑" panose="020B0503020204020204" charset="-122"/>
                <a:ea typeface="微软雅黑" panose="020B0503020204020204" charset="-122"/>
                <a:sym typeface="微软雅黑" panose="020B0503020204020204" charset="-122"/>
              </a:rPr>
              <a:t>根据产生的原因，风险主要分为运营风险、行业风险、市场风险等多种类型。</a:t>
            </a:r>
            <a:endParaRPr sz="2800" dirty="0" err="1">
              <a:solidFill>
                <a:schemeClr val="dk1"/>
              </a:solidFill>
              <a:latin typeface="微软雅黑" panose="020B0503020204020204" charset="-122"/>
              <a:ea typeface="微软雅黑" panose="020B0503020204020204" charset="-122"/>
              <a:sym typeface="微软雅黑" panose="020B0503020204020204" charset="-122"/>
            </a:endParaRPr>
          </a:p>
        </p:txBody>
      </p:sp>
    </p:spTree>
    <p:custDataLst>
      <p:tags r:id="rId6"/>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7"/>
  <p:tag name="KSO_WM_UNIT_LAYERLEVEL" val="1"/>
  <p:tag name="KSO_WM_TAG_VERSION" val="1.0"/>
  <p:tag name="KSO_WM_BEAUTIFY_FLAG" val="#wm#"/>
  <p:tag name="KSO_WM_UNIT_TYPE" val="y"/>
  <p:tag name="KSO_WM_UNIT_INDEX" val="7"/>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01.xml><?xml version="1.0" encoding="utf-8"?>
<p:tagLst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691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8.xml><?xml version="1.0" encoding="utf-8"?>
<p:tagLst xmlns:p="http://schemas.openxmlformats.org/presentationml/2006/main">
  <p:tag name="KSO_WM_TEMPLATE_SUBCATEGORY" val="0"/>
  <p:tag name="KSO_WM_TEMPLATE_MASTER_TYPE" val="1"/>
  <p:tag name="KSO_WM_TEMPLATE_COLOR_TYPE" val="1"/>
  <p:tag name="KSO_WM_TAG_VERSION" val="1.0"/>
  <p:tag name="KSO_WM_BEAUTIFY_FLAG" val="#wm#"/>
  <p:tag name="KSO_WM_TEMPLATE_CATEGORY" val="custom"/>
  <p:tag name="KSO_WM_TEMPLATE_INDEX" val="20206915"/>
  <p:tag name="KSO_WM_TEMPLATE_MASTER_THUMB_INDEX" val="12"/>
  <p:tag name="KSO_WM_TEMPLATE_THUMBS_INDEX" val="1、4、7、8、10、11、12、13、15"/>
</p:tagLst>
</file>

<file path=ppt/tags/tag129.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wm#"/>
  <p:tag name="KSO_WM_UNIT_PRESET_TEXT" val="空白演示经典风格"/>
  <p:tag name="KSO_WM_UNIT_TEXT_FILL_FORE_SCHEMECOLOR_INDEX_BRIGHTNESS" val="0"/>
  <p:tag name="KSO_WM_UNIT_TEXT_FILL_FORE_SCHEMECOLOR_INDEX" val="5"/>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SLIDE_ID" val="custom2020691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6915"/>
  <p:tag name="KSO_WM_SLIDE_LAYOUT" val="a_b_f"/>
  <p:tag name="KSO_WM_SLIDE_LAYOUT_CNT" val="1_1_1"/>
  <p:tag name="KSO_WM_TEMPLATE_MASTER_THUMB_INDEX" val="12"/>
  <p:tag name="KSO_WM_TEMPLATE_THUMBS_INDEX" val="1、4、7、8、10、11、12、13、15"/>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3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3"/>
</p:tagLst>
</file>

<file path=ppt/tags/tag135.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3-03-19T16:50:58&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3*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3"/>
  <p:tag name="KSO_WM_UNIT_DEC_AREA_ID" val="8a3794c4b6e349188cfeedf5b6c3c579"/>
  <p:tag name="KSO_WM_UNIT_DECORATE_INFO" val="{&quot;ReferentInfo&quot;:{&quot;Id&quot;:&quot;d1a394a27fb4426d839dac8d39cf9a61&quot;,&quot;X&quot;:{&quot;Pos&quot;:1},&quot;Y&quot;:{&quot;Pos&quot;:0}},&quot;DecorateInfoX&quot;:{&quot;Pos&quot;:1,&quot;IsAbs&quot;:true},&quot;DecorateInfoY&quot;:{&quot;Pos&quot;:1,&quot;IsAbs&quot;:true},&quot;DecorateInfoW&quot;:{&quot;IsAbs&quot;:fals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4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3"/>
</p:tagLst>
</file>

<file path=ppt/tags/tag142.xml><?xml version="1.0" encoding="utf-8"?>
<p:tagLst xmlns:p="http://schemas.openxmlformats.org/presentationml/2006/main">
  <p:tag name="KSO_WM_UNIT_ISCONTENTSTITLE" val="0"/>
  <p:tag name="KSO_WM_UNIT_ISNUMDGMTITLE" val="0"/>
  <p:tag name="KSO_WM_UNIT_NOCLEAR" val="0"/>
  <p:tag name="KSO_WM_UNIT_VALUE" val="11"/>
  <p:tag name="KSO_WM_UNIT_HIGHLIGHT" val="0"/>
  <p:tag name="KSO_WM_UNIT_COMPATIBLE" val="0"/>
  <p:tag name="KSO_WM_UNIT_DIAGRAM_ISNUMVISUAL" val="0"/>
  <p:tag name="KSO_WM_UNIT_DIAGRAM_ISREFERUNIT" val="0"/>
  <p:tag name="KSO_WM_UNIT_TYPE" val="a"/>
  <p:tag name="KSO_WM_UNIT_INDEX" val="1"/>
  <p:tag name="KSO_WM_UNIT_ID" val="custom20206915_1*a*1"/>
  <p:tag name="KSO_WM_TEMPLATE_CATEGORY" val="custom"/>
  <p:tag name="KSO_WM_TEMPLATE_INDEX" val="20206915"/>
  <p:tag name="KSO_WM_UNIT_LAYERLEVEL" val="1"/>
  <p:tag name="KSO_WM_TAG_VERSION" val="1.0"/>
  <p:tag name="KSO_WM_BEAUTIFY_FLAG" val=""/>
  <p:tag name="KSO_WM_UNIT_PRESET_TEXT" val="空白演示经典风格"/>
  <p:tag name="KSO_WM_UNIT_TEXT_FILL_FORE_SCHEMECOLOR_INDEX_BRIGHTNESS" val="0"/>
  <p:tag name="KSO_WM_UNIT_TEXT_FILL_FORE_SCHEMECOLOR_INDEX" val="5"/>
  <p:tag name="KSO_WM_UNIT_TEXT_FILL_TYPE" val="1"/>
</p:tagLst>
</file>

<file path=ppt/tags/tag143.xml><?xml version="1.0" encoding="utf-8"?>
<p:tagLst xmlns:p="http://schemas.openxmlformats.org/presentationml/2006/main">
  <p:tag name="KSO_WM_SLIDE_ID" val="diagram20220058_3"/>
  <p:tag name="KSO_WM_TEMPLATE_SUBCATEGORY" val="25"/>
  <p:tag name="KSO_WM_TEMPLATE_MASTER_TYPE" val="0"/>
  <p:tag name="KSO_WM_TEMPLATE_COLOR_TYPE" val="0"/>
  <p:tag name="KSO_WM_SLIDE_ITEM_CNT" val="0"/>
  <p:tag name="KSO_WM_SLIDE_INDEX" val="3"/>
  <p:tag name="KSO_WM_TAG_VERSION" val="1.0"/>
  <p:tag name="KSO_WM_BEAUTIFY_FLAG" val="#wm#"/>
  <p:tag name="KSO_WM_TEMPLATE_CATEGORY" val="diagram"/>
  <p:tag name="KSO_WM_TEMPLATE_INDEX" val="20220058"/>
  <p:tag name="KSO_WM_SLIDE_TYPE" val="text"/>
  <p:tag name="KSO_WM_SLIDE_SUBTYPE" val="picTxt"/>
  <p:tag name="KSO_WM_SLIDE_LAYOUTTYPE" val="topbottom"/>
  <p:tag name="KSO_WM_SLIDE_SIZE" val="888*492"/>
  <p:tag name="KSO_WM_SLIDE_POSITION" val="36*24"/>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id&quot;:&quot;2023-03-19T16:50:58&quot;,&quot;margin&quot;:{&quot;bottom&quot;:0.847000002861023,&quot;left&quot;:1.2699999809265137,&quot;right&quot;:1.2699999809265137,&quot;top&quot;:1.6929999589920044},&quot;type&quot;:0}"/>
  <p:tag name="KSO_WM_SLIDE_RATIO" val="1.777778"/>
  <p:tag name="KSO_WM_SLIDE_BACKGROUND" val="[&quot;general&quot;]"/>
  <p:tag name="KSO_WM_SLIDE_BACKGROUND_TYPE" val="general"/>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wm#"/>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wm#"/>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49.xml><?xml version="1.0" encoding="utf-8"?>
<p:tagLst xmlns:p="http://schemas.openxmlformats.org/presentationml/2006/main">
  <p:tag name="KSO_WM_TAG_VERSION" val="1.0"/>
  <p:tag name="KSO_WM_BEAUTIFY_FLAG" val="#wm#"/>
  <p:tag name="KSO_WM_UNIT_TYPE" val="i"/>
  <p:tag name="KSO_WM_UNIT_ID" val="diagram20208604_1*i*1"/>
  <p:tag name="KSO_WM_TEMPLATE_CATEGORY" val="diagram"/>
  <p:tag name="KSO_WM_TEMPLATE_INDEX" val="20208604"/>
  <p:tag name="KSO_WM_UNIT_INDEX" val="1"/>
  <p:tag name="KSO_WM_UNIT_HIGHLIGHT" val="0"/>
  <p:tag name="KSO_WM_UNIT_COMPATIBLE" val="0"/>
  <p:tag name="KSO_WM_UNIT_DIAGRAM_ISNUMVISUAL" val="0"/>
  <p:tag name="KSO_WM_UNIT_DIAGRAM_ISREFERUNIT" val="0"/>
  <p:tag name="KSO_WM_UNIT_LAYERLEVEL" val="1"/>
  <p:tag name="KSO_WM_UNIT_BLOCK" val="0"/>
  <p:tag name="KSO_WM_UNIT_SM_LIMIT_TYPE" val="2"/>
  <p:tag name="KSO_WM_UNIT_DEC_AREA_ID" val="e352ecb8f5b840f19a3cb857467d0e4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UNIT_TEXT_FILL_FORE_SCHEMECOLOR_INDEX_BRIGHTNESS" val="0"/>
  <p:tag name="KSO_WM_UNIT_TEXT_FILL_FORE_SCHEMECOLOR_INDEX" val="2"/>
  <p:tag name="KSO_WM_UNIT_TEXT_FILL_TYPE" val="1"/>
  <p:tag name="KSO_WM_UNIT_VALUE" val="864"/>
  <p:tag name="KSO_WM_TEMPLATE_ASSEMBLE_XID" val="60656e7a4054ed1e2fb7f9a0"/>
  <p:tag name="KSO_WM_TEMPLATE_ASSEMBLE_GROUPID" val="60656e7a4054ed1e2fb7f9a0"/>
  <p:tag name="WM_BEAUTIFY_ZORDER_FLAG_TAG" val="4"/>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TAG_VERSION" val="1.0"/>
  <p:tag name="KSO_WM_BEAUTIFY_FLAG" val="#wm#"/>
  <p:tag name="KSO_WM_UNIT_TYPE" val="i"/>
  <p:tag name="KSO_WM_UNIT_ID" val="diagram20208604_1*i*2"/>
  <p:tag name="KSO_WM_TEMPLATE_CATEGORY" val="diagram"/>
  <p:tag name="KSO_WM_TEMPLATE_INDEX" val="20208604"/>
  <p:tag name="KSO_WM_UNIT_INDEX" val="2"/>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65248d0e2eac4a16859a1c0559d33ac9"/>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5"/>
</p:tagLst>
</file>

<file path=ppt/tags/tag151.xml><?xml version="1.0" encoding="utf-8"?>
<p:tagLst xmlns:p="http://schemas.openxmlformats.org/presentationml/2006/main">
  <p:tag name="KSO_WM_TAG_VERSION" val="1.0"/>
  <p:tag name="KSO_WM_BEAUTIFY_FLAG" val="#wm#"/>
  <p:tag name="KSO_WM_UNIT_TYPE" val="i"/>
  <p:tag name="KSO_WM_UNIT_ID" val="diagram20208604_1*i*3"/>
  <p:tag name="KSO_WM_TEMPLATE_CATEGORY" val="diagram"/>
  <p:tag name="KSO_WM_TEMPLATE_INDEX" val="20208604"/>
  <p:tag name="KSO_WM_UNIT_INDEX" val="3"/>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d26b32aaa4d84b0dbd1030a6cabd7a68"/>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6"/>
</p:tagLst>
</file>

<file path=ppt/tags/tag152.xml><?xml version="1.0" encoding="utf-8"?>
<p:tagLst xmlns:p="http://schemas.openxmlformats.org/presentationml/2006/main">
  <p:tag name="KSO_WM_TAG_VERSION" val="1.0"/>
  <p:tag name="KSO_WM_BEAUTIFY_FLAG" val="#wm#"/>
  <p:tag name="KSO_WM_UNIT_TYPE" val="i"/>
  <p:tag name="KSO_WM_UNIT_ID" val="diagram20208604_1*i*4"/>
  <p:tag name="KSO_WM_TEMPLATE_CATEGORY" val="diagram"/>
  <p:tag name="KSO_WM_TEMPLATE_INDEX" val="20208604"/>
  <p:tag name="KSO_WM_UNIT_INDEX" val="4"/>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808fb1adb4d744cc9d369074d0507e4f"/>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7"/>
</p:tagLst>
</file>

<file path=ppt/tags/tag153.xml><?xml version="1.0" encoding="utf-8"?>
<p:tagLst xmlns:p="http://schemas.openxmlformats.org/presentationml/2006/main">
  <p:tag name="KSO_WM_TAG_VERSION" val="1.0"/>
  <p:tag name="KSO_WM_BEAUTIFY_FLAG" val="#wm#"/>
  <p:tag name="KSO_WM_UNIT_TYPE" val="i"/>
  <p:tag name="KSO_WM_UNIT_ID" val="diagram20208604_1*i*5"/>
  <p:tag name="KSO_WM_TEMPLATE_CATEGORY" val="diagram"/>
  <p:tag name="KSO_WM_TEMPLATE_INDEX" val="20208604"/>
  <p:tag name="KSO_WM_UNIT_INDEX" val="5"/>
  <p:tag name="KSO_WM_UNIT_HIGHLIGHT" val="0"/>
  <p:tag name="KSO_WM_UNIT_COMPATIBLE" val="0"/>
  <p:tag name="KSO_WM_UNIT_DIAGRAM_ISNUMVISUAL" val="0"/>
  <p:tag name="KSO_WM_UNIT_DIAGRAM_ISREFERUNIT" val="0"/>
  <p:tag name="KSO_WM_UNIT_LAYERLEVEL" val="1"/>
  <p:tag name="KSO_WM_UNIT_BLOCK" val="0"/>
  <p:tag name="KSO_WM_UNIT_SM_LIMIT_TYPE" val="1"/>
  <p:tag name="KSO_WM_UNIT_DEC_AREA_ID" val="060ccbb9a83241f2a52575c4e4f76136"/>
  <p:tag name="KSO_WM_UNIT_DECORATE_INFO" val="{&quot;ReferentInfo&quot;:{&quot;Id&quot;:&quot;slide&quot;,&quot;X&quot;:{&quot;Pos&quot;:1},&quot;Y&quot;:{&quot;Pos&quot;:1}},&quot;DecorateInfoX&quot;:{&quot;Pos&quot;:1,&quot;IsAbs&quot;:true},&quot;DecorateInfoY&quot;:{&quot;Pos&quot;:1,&quot;IsAbs&quot;:true},&quot;DecorateInfoW&quot;:{&quot;IsAbs&quot;:true},&quot;DecorateInfoH&quot;:{&quot;IsAbs&quot;:true},&quot;whChangeMode&quot;:0}"/>
  <p:tag name="KSO_WM_CHIP_GROUPID" val="5ef20c07a491bb0086638b14"/>
  <p:tag name="KSO_WM_CHIP_XID" val="5ef20c07a491bb0086638b15"/>
  <p:tag name="KSO_WM_UNIT_LINE_FORE_SCHEMECOLOR_INDEX_BRIGHTNESS" val="0"/>
  <p:tag name="KSO_WM_UNIT_LINE_FORE_SCHEMECOLOR_INDEX" val="10"/>
  <p:tag name="KSO_WM_UNIT_LINE_FILL_TYPE" val="2"/>
  <p:tag name="KSO_WM_TEMPLATE_ASSEMBLE_XID" val="60656e7a4054ed1e2fb7f9a0"/>
  <p:tag name="KSO_WM_TEMPLATE_ASSEMBLE_GROUPID" val="60656e7a4054ed1e2fb7f9a0"/>
  <p:tag name="WM_BEAUTIFY_ZORDER_FLAG_TAG" val="8"/>
</p:tagLst>
</file>

<file path=ppt/tags/tag15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这样才能使内容层次分明，页面简洁易读。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单击此处添加正文，文字是您思想的提炼，为了演示发布的良好效果，请言简意赅的阐述您的观点。您的内容已经简明扼要，字字珠玑，但信息却千丝万缕、错综复杂，需要用更多的文字来表述；但请您尽可能提炼思想的精髓。"/>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8604_1*f*1"/>
  <p:tag name="KSO_WM_TEMPLATE_CATEGORY" val="diagram"/>
  <p:tag name="KSO_WM_TEMPLATE_INDEX" val="20208604"/>
  <p:tag name="KSO_WM_UNIT_LAYERLEVEL" val="1"/>
  <p:tag name="KSO_WM_TAG_VERSION" val="1.0"/>
  <p:tag name="KSO_WM_BEAUTIFY_FLAG" val="#wm#"/>
  <p:tag name="KSO_WM_UNIT_DEFAULT_FONT" val="14;20;2"/>
  <p:tag name="KSO_WM_UNIT_BLOCK" val="0"/>
  <p:tag name="KSO_WM_UNIT_VALUE" val="588"/>
  <p:tag name="KSO_WM_UNIT_SHOW_EDIT_AREA_INDICATION" val="1"/>
  <p:tag name="KSO_WM_CHIP_GROUPID" val="5e6b05596848fb12bee65ac8"/>
  <p:tag name="KSO_WM_CHIP_XID" val="5e6b05596848fb12bee65aca"/>
  <p:tag name="KSO_WM_UNIT_DEC_AREA_ID" val="5557aaf2e9bc4b2499ccf5d271336a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ff7d2160ef064691979e787d147d2e44"/>
  <p:tag name="KSO_WM_UNIT_SUPPORT_UNIT_TYPE" val="[&quot;l&quot;,&quot;m&quot;,&quot;n&quot;,&quot;o&quot;,&quot;p&quot;,&quot;q&quot;,&quot;r&quot;,&quot;δ&quot;,&quot;ε&quot;,&quot;ζ&quot;,&quot;η&quot;,&quot;d&quot;,&quot;α&quot;,&quot;β&quot;,&quot;θ&quot;]"/>
  <p:tag name="KSO_WM_UNIT_TEXT_FILL_FORE_SCHEMECOLOR_INDEX_BRIGHTNESS" val="0.25"/>
  <p:tag name="KSO_WM_UNIT_TEXT_FILL_FORE_SCHEMECOLOR_INDEX" val="13"/>
  <p:tag name="KSO_WM_UNIT_TEXT_FILL_TYPE" val="1"/>
  <p:tag name="KSO_WM_TEMPLATE_ASSEMBLE_XID" val="60656e7a4054ed1e2fb7f9a0"/>
  <p:tag name="KSO_WM_TEMPLATE_ASSEMBLE_GROUPID" val="60656e7a4054ed1e2fb7f9a0"/>
  <p:tag name="WM_BEAUTIFY_ZORDER_FLAG_TAG" val="9"/>
</p:tagLst>
</file>

<file path=ppt/tags/tag155.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57.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2.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4.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69.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1.xml><?xml version="1.0" encoding="utf-8"?>
<p:tagLst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自然有微风吹拂，雨露滋养。恰如其分的表达观点，往往事半功倍。当您的内容到达这个限度时，或许已经不纯粹作用于演示，极大可能运用于阅读领域；无论是传播观点、知识分享还是汇报工作，内容的详尽固然重要，但请一定注意信息框架的清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7315_1*f*1"/>
  <p:tag name="KSO_WM_TEMPLATE_CATEGORY" val="diagram"/>
  <p:tag name="KSO_WM_TEMPLATE_INDEX" val="20207315"/>
  <p:tag name="KSO_WM_UNIT_LAYERLEVEL" val="1"/>
  <p:tag name="KSO_WM_TAG_VERSION" val="1.0"/>
  <p:tag name="KSO_WM_BEAUTIFY_FLAG" val="#wm#"/>
  <p:tag name="KSO_WM_UNIT_DEFAULT_FONT" val="14;20;2"/>
  <p:tag name="KSO_WM_UNIT_BLOCK" val="0"/>
  <p:tag name="KSO_WM_UNIT_VALUE" val="290"/>
  <p:tag name="KSO_WM_UNIT_SHOW_EDIT_AREA_INDICATION" val="1"/>
  <p:tag name="KSO_WM_CHIP_GROUPID" val="5e6b05596848fb12bee65ac8"/>
  <p:tag name="KSO_WM_CHIP_XID" val="5e6b05596848fb12bee65aca"/>
  <p:tag name="KSO_WM_UNIT_DEC_AREA_ID" val="3462bde237c543c58b90892aede91ea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dc8ab5172452436899286f2808371cac"/>
  <p:tag name="KSO_WM_UNIT_TEXT_FILL_FORE_SCHEMECOLOR_INDEX_BRIGHTNESS" val="0.25"/>
  <p:tag name="KSO_WM_UNIT_TEXT_FILL_FORE_SCHEMECOLOR_INDEX" val="13"/>
  <p:tag name="KSO_WM_UNIT_TEXT_FILL_TYPE" val="1"/>
  <p:tag name="KSO_WM_TEMPLATE_ASSEMBLE_XID" val="6130c4e08b5cc6c91112a571"/>
  <p:tag name="KSO_WM_TEMPLATE_ASSEMBLE_GROUPID" val="6130c4e08b5cc6c91112a571"/>
  <p:tag name="WM_BEAUTIFY_ZORDER_FLAG_TAG" val="5"/>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76.xml><?xml version="1.0" encoding="utf-8"?>
<p:tagLst xmlns:p="http://schemas.openxmlformats.org/presentationml/2006/main">
  <p:tag name="KSO_WM_UNIT_TABLE_BEAUTIFY" val="smartTable{791a8d93-51a0-4bbe-9d16-489cc31ef300}"/>
  <p:tag name="TABLE_ENDDRAG_ORIGIN_RECT" val="703*299"/>
  <p:tag name="TABLE_ENDDRAG_RECT" val="244*113*703*299"/>
</p:tagLst>
</file>

<file path=ppt/tags/tag177.xml><?xml version="1.0" encoding="utf-8"?>
<p:tagLst xmlns:p="http://schemas.openxmlformats.org/presentationml/2006/main">
  <p:tag name="KSO_WM_SLIDE_ID" val="diagram20220058_2"/>
  <p:tag name="KSO_WM_TEMPLATE_SUBCATEGORY" val="25"/>
  <p:tag name="KSO_WM_TEMPLATE_MASTER_TYPE" val="0"/>
  <p:tag name="KSO_WM_TEMPLATE_COLOR_TYPE" val="0"/>
  <p:tag name="KSO_WM_SLIDE_ITEM_CNT" val="0"/>
  <p:tag name="KSO_WM_SLIDE_INDEX" val="2"/>
  <p:tag name="KSO_WM_TAG_VERSION" val="1.0"/>
  <p:tag name="KSO_WM_BEAUTIFY_FLAG" val="#wm#"/>
  <p:tag name="KSO_WM_TEMPLATE_CATEGORY" val="diagram"/>
  <p:tag name="KSO_WM_TEMPLATE_INDEX" val="20220058"/>
  <p:tag name="KSO_WM_SLIDE_LAYOUT" val="a_b_d"/>
  <p:tag name="KSO_WM_SLIDE_LAYOUT_CNT" val="1_1_1"/>
  <p:tag name="KSO_WM_SLIDE_TYPE" val="text"/>
  <p:tag name="KSO_WM_SLIDE_SUBTYPE" val="picTxt"/>
  <p:tag name="KSO_WM_SLIDE_LAYOUTTYPE" val="topbottom"/>
  <p:tag name="KSO_WM_SLIDE_SIZE" val="888*504"/>
  <p:tag name="KSO_WM_SLIDE_POSITION" val="36*12"/>
  <p:tag name="KSO_WM_SLIDE_RATIO" val="1.777778"/>
  <p:tag name="KSO_WM_SLIDE_BACKGROUND" val="[&quot;general&quot;]"/>
  <p:tag name="KSO_WM_SLIDE_LAYOUT_INFO" val="{&quot;backgroundInfo&quot;:[{&quot;bottom&quot;:0,&quot;bottomAbs&quot;:false,&quot;left&quot;:0,&quot;leftAbs&quot;:false,&quot;right&quot;:0,&quot;rightAbs&quot;:false,&quot;top&quot;:0,&quot;topAbs&quot;:false,&quot;type&quot;:&quot;general&quot;}],&quot;id&quot;:&quot;2023-03-19T16:50:58&quot;,&quot;maxSize&quot;:{&quot;size1&quot;:31.1},&quot;minSize&quot;:{&quot;size1&quot;:17.8},&quot;normalSize&quot;:{&quot;size1&quot;:17.8},&quot;subLayout&quot;:[{&quot;id&quot;:&quot;2023-03-19T16:50:58&quot;,&quot;maxSize&quot;:{&quot;size1&quot;:100},&quot;minSize&quot;:{&quot;size1&quot;:61.7},&quot;normalSize&quot;:{&quot;size1&quot;:61.7},&quot;subLayout&quot;:[{&quot;id&quot;:&quot;2023-03-19T16:50:58&quot;,&quot;margin&quot;:{&quot;bottom&quot;:0,&quot;left&quot;:1.2699999809265137,&quot;right&quot;:1.2699999809265137,&quot;top&quot;:0.4230000376701355},&quot;type&quot;:0},{&quot;id&quot;:&quot;2023-03-19T16:50:58&quot;,&quot;margin&quot;:{&quot;bottom&quot;:0.025999998673796654,&quot;left&quot;:1.2699999809265137,&quot;right&quot;:1.2699999809265137,&quot;top&quot;:0.025999998673796654},&quot;type&quot;:0}],&quot;type&quot;:0},{&quot;id&quot;:&quot;2023-03-19T16:50:58&quot;,&quot;margin&quot;:{&quot;bottom&quot;:0.847000002861023,&quot;left&quot;:1.2699999809265137,&quot;right&quot;:1.2699999809265137,&quot;top&quot;:1.2699999809265137},&quot;type&quot;:0}],&quot;type&quot;:0}"/>
  <p:tag name="KSO_WM_SLIDE_BACKGROUND_TYPE" val="general"/>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BEAUTIFY_FLAG" val="#wm#"/>
  <p:tag name="KSO_WM_TEMPLATE_CATEGORY" val="diagram"/>
  <p:tag name="KSO_WM_TEMPLATE_INDEX" val="20220058"/>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89.xml><?xml version="1.0" encoding="utf-8"?>
<p:tagLst xmlns:p="http://schemas.openxmlformats.org/presentationml/2006/main">
  <p:tag name="KSO_WM_BEAUTIFY_FLAG" val="#wm#"/>
  <p:tag name="KSO_WM_TEMPLATE_CATEGORY" val="diagram"/>
  <p:tag name="KSO_WM_TEMPLATE_INDEX" val="20220058"/>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5.xml><?xml version="1.0" encoding="utf-8"?>
<p:tagLst xmlns:p="http://schemas.openxmlformats.org/presentationml/2006/main">
  <p:tag name="KSO_WM_BEAUTIFY_FLAG" val="#wm#"/>
  <p:tag name="KSO_WM_TEMPLATE_CATEGORY" val="diagram"/>
  <p:tag name="KSO_WM_TEMPLATE_INDEX" val="20220058"/>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01.xml><?xml version="1.0" encoding="utf-8"?>
<p:tagLst xmlns:p="http://schemas.openxmlformats.org/presentationml/2006/main">
  <p:tag name="KSO_WM_BEAUTIFY_FLAG" val="#wm#"/>
  <p:tag name="KSO_WM_TEMPLATE_CATEGORY" val="diagram"/>
  <p:tag name="KSO_WM_TEMPLATE_INDEX" val="20220058"/>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07.xml><?xml version="1.0" encoding="utf-8"?>
<p:tagLst xmlns:p="http://schemas.openxmlformats.org/presentationml/2006/main">
  <p:tag name="KSO_WM_BEAUTIFY_FLAG" val="#wm#"/>
  <p:tag name="KSO_WM_TEMPLATE_CATEGORY" val="diagram"/>
  <p:tag name="KSO_WM_TEMPLATE_INDEX" val="20220058"/>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i*1"/>
  <p:tag name="KSO_WM_TEMPLATE_CATEGORY" val="diagram"/>
  <p:tag name="KSO_WM_TEMPLATE_INDEX" val="20220058"/>
  <p:tag name="KSO_WM_UNIT_LAYERLEVEL" val="1"/>
  <p:tag name="KSO_WM_TAG_VERSION" val="1.0"/>
  <p:tag name="KSO_WM_BEAUTIFY_FLAG" val=""/>
  <p:tag name="KSO_WM_UNIT_TYPE" val="i"/>
  <p:tag name="KSO_WM_UNIT_INDEX" val="1"/>
  <p:tag name="KSO_WM_UNIT_BLOCK" val="0"/>
  <p:tag name="KSO_WM_UNIT_SM_LIMIT_TYPE" val="0"/>
  <p:tag name="KSO_WM_UNIT_DEC_AREA_ID" val="d9af724aacd940ba88587c69c6737586"/>
  <p:tag name="KSO_WM_UNIT_DECORATE_INFO" val="{&quot;ReferentInfo&quot;:{&quot;Id&quot;:&quot;22f7d0e2fc6540148a36099908562f0b;590ceab586f14f20999948c865f9646b&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 name="WM_BEAUTIFY_ZORDER_FLAG_TAG"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a*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PRESET_TEXT" val="线型上下导航版"/>
  <p:tag name="KSO_WM_UNIT_NOCLEAR" val="0"/>
  <p:tag name="KSO_WM_UNIT_VALUE" val="27"/>
  <p:tag name="KSO_WM_UNIT_TYPE" val="a"/>
  <p:tag name="KSO_WM_UNIT_INDEX" val="1"/>
  <p:tag name="KSO_WM_UNIT_BLOCK" val="0"/>
  <p:tag name="KSO_WM_UNIT_SM_LIMIT_TYPE" val="2"/>
  <p:tag name="KSO_WM_UNIT_DEC_AREA_ID" val="22f7d0e2fc6540148a36099908562f0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 name="WM_BEAUTIFY_ZORDER_FLAG_TAG"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
  <p:tag name="KSO_WM_SLIDE_BACKGROUND_TYPE" val="general"/>
  <p:tag name="KSO_WM_UNIT_TYPE" val="i"/>
  <p:tag name="KSO_WM_UNIT_FILL_FORE_SCHEMECOLOR_INDEX_1_BRIGHTNESS" val="0"/>
  <p:tag name="KSO_WM_UNIT_FILL_FORE_SCHEMECOLOR_INDEX_1" val="16"/>
  <p:tag name="KSO_WM_UNIT_FILL_FORE_SCHEMECOLOR_INDEX_1_POS" val="0"/>
  <p:tag name="KSO_WM_UNIT_FILL_FORE_SCHEMECOLOR_INDEX_1_TRANS" val="0.9"/>
  <p:tag name="KSO_WM_UNIT_FILL_FORE_SCHEMECOLOR_INDEX_2_BRIGHTNESS" val="-0.1"/>
  <p:tag name="KSO_WM_UNIT_FILL_FORE_SCHEMECOLOR_INDEX_2" val="15"/>
  <p:tag name="KSO_WM_UNIT_FILL_FORE_SCHEMECOLOR_INDEX_2_POS" val="1"/>
  <p:tag name="KSO_WM_UNIT_FILL_FORE_SCHEMECOLOR_INDEX_2_TRANS" val="0.76"/>
  <p:tag name="KSO_WM_UNIT_FILL_GRADIENT_TYPE" val="0"/>
  <p:tag name="KSO_WM_UNIT_FILL_GRADIENT_ANGLE" val="90"/>
  <p:tag name="KSO_WM_UNIT_FILL_GRADIENT_Direction" val="1"/>
  <p:tag name="KSO_WM_UNIT_FILL_TYPE" val="3"/>
  <p:tag name="KSO_WM_UNIT_TEXT_FILL_FORE_SCHEMECOLOR_INDEX_BRIGHTNESS" val="0"/>
  <p:tag name="KSO_WM_UNIT_TEXT_FILL_FORE_SCHEMECOLOR_INDEX" val="2"/>
  <p:tag name="KSO_WM_UNIT_TEXT_FILL_TYPE"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20058_2*b*1"/>
  <p:tag name="KSO_WM_TEMPLATE_CATEGORY" val="diagram"/>
  <p:tag name="KSO_WM_TEMPLATE_INDEX" val="20220058"/>
  <p:tag name="KSO_WM_UNIT_LAYERLEVEL" val="1"/>
  <p:tag name="KSO_WM_TAG_VERSION" val="1.0"/>
  <p:tag name="KSO_WM_BEAUTIFY_FLAG" val=""/>
  <p:tag name="KSO_WM_UNIT_ISCONTENTSTITLE" val="0"/>
  <p:tag name="KSO_WM_UNIT_ISNUMDGMTITLE" val="0"/>
  <p:tag name="KSO_WM_UNIT_NOCLEAR" val="0"/>
  <p:tag name="KSO_WM_UNIT_TYPE" val="b"/>
  <p:tag name="KSO_WM_UNIT_INDEX" val="1"/>
  <p:tag name="KSO_WM_UNIT_BLOCK" val="0"/>
  <p:tag name="KSO_WM_UNIT_SM_LIMIT_TYPE" val="2"/>
  <p:tag name="KSO_WM_UNIT_DEC_AREA_ID" val="590ceab586f14f20999948c865f9646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VALUE" val="49"/>
  <p:tag name="KSO_WM_UNIT_PRESET_TEXT" val="单击此处添加文本具体内容，简明扼要的阐述您的观点。"/>
  <p:tag name="KSO_WM_UNIT_TEXT_FILL_FORE_SCHEMECOLOR_INDEX_BRIGHTNESS" val="0"/>
  <p:tag name="KSO_WM_UNIT_TEXT_FILL_FORE_SCHEMECOLOR_INDEX" val="13"/>
  <p:tag name="KSO_WM_UNIT_TEXT_FILL_TYPE" val="1"/>
  <p:tag name="WM_BEAUTIFY_ZORDER_FLAG_TAG" val="3"/>
</p:tagLst>
</file>

<file path=ppt/tags/tag213.xml><?xml version="1.0" encoding="utf-8"?>
<p:tagLst xmlns:p="http://schemas.openxmlformats.org/presentationml/2006/main">
  <p:tag name="KSO_WM_BEAUTIFY_FLAG" val="#wm#"/>
  <p:tag name="KSO_WM_TEMPLATE_CATEGORY" val="diagram"/>
  <p:tag name="KSO_WM_TEMPLATE_INDEX" val="20220058"/>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20058_1*i*1"/>
  <p:tag name="KSO_WM_TEMPLATE_CATEGORY" val="diagram"/>
  <p:tag name="KSO_WM_TEMPLATE_INDEX" val="20220058"/>
  <p:tag name="KSO_WM_UNIT_LAYERLEVEL" val="1"/>
  <p:tag name="KSO_WM_TAG_VERSION" val="1.0"/>
  <p:tag name="KSO_WM_BEAUTIFY_FLAG" val=""/>
  <p:tag name="KSO_WM_UNIT_BLOCK" val="0"/>
  <p:tag name="KSO_WM_UNIT_SM_LIMIT_TYPE" val="0"/>
  <p:tag name="KSO_WM_UNIT_DEC_AREA_ID" val="401453a90b9f4fd5b1215058b8a2f2e8"/>
  <p:tag name="KSO_WM_UNIT_DECORATE_INFO" val="{&quot;ReferentInfo&quot;:{&quot;Id&quot;:&quot;2d2094633d9c481aa0d84a95a0159686&quot;,&quot;X&quot;:{&quot;Pos&quot;:1},&quot;Y&quot;:{&quot;Pos&quot;:2}},&quot;DecorateInfoX&quot;:{&quot;Pos&quot;:1,&quot;IsAbs&quot;:true},&quot;DecorateInfoY&quot;:{&quot;Pos&quot;:0,&quot;IsAbs&quot;:true},&quot;DecorateInfoW&quot;:{&quot;IsAbs&quot;:true},&quot;DecorateInfoH&quot;:{&quot;IsAbs&quot;:true},&quot;whChangeMode&quot;:0}"/>
  <p:tag name="KSO_WM_UNIT_LINE_FORE_SCHEMECOLOR_INDEX_BRIGHTNESS" val="0"/>
  <p:tag name="KSO_WM_UNIT_LINE_FORE_SCHEMECOLOR_INDEX" val="5"/>
  <p:tag name="KSO_WM_UNIT_LINE_FILL_TYPE" val="2"/>
</p:tagLst>
</file>

<file path=ppt/tags/tag215.xml><?xml version="1.0" encoding="utf-8"?>
<p:tagLst xmlns:p="http://schemas.openxmlformats.org/presentationml/2006/main">
  <p:tag name="KSO_WM_UNIT_ISCONTENTSTITLE" val="0"/>
  <p:tag name="KSO_WM_UNIT_ISNUMDGMTITLE" val="0"/>
  <p:tag name="KSO_WM_UNIT_PRESET_TEXT" val="线型上下导航版"/>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20058_1*a*1"/>
  <p:tag name="KSO_WM_TEMPLATE_CATEGORY" val="diagram"/>
  <p:tag name="KSO_WM_TEMPLATE_INDEX" val="20220058"/>
  <p:tag name="KSO_WM_UNIT_LAYERLEVEL" val="1"/>
  <p:tag name="KSO_WM_TAG_VERSION" val="1.0"/>
  <p:tag name="KSO_WM_BEAUTIFY_FLAG" val=""/>
  <p:tag name="KSO_WM_UNIT_VALUE" val="27"/>
  <p:tag name="KSO_WM_UNIT_BLOCK" val="0"/>
  <p:tag name="KSO_WM_UNIT_SM_LIMIT_TYPE" val="2"/>
  <p:tag name="KSO_WM_UNIT_DEC_AREA_ID" val="2d2094633d9c481aa0d84a95a015968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TEXT_FILL_FORE_SCHEMECOLOR_INDEX_BRIGHTNESS" val="0"/>
  <p:tag name="KSO_WM_UNIT_TEXT_FILL_FORE_SCHEMECOLOR_INDEX" val="13"/>
  <p:tag name="KSO_WM_UNIT_TEXT_FILL_TYPE" val="1"/>
</p:tagLst>
</file>

<file path=ppt/tags/tag216.xml><?xml version="1.0" encoding="utf-8"?>
<p:tagLst xmlns:p="http://schemas.openxmlformats.org/presentationml/2006/main">
  <p:tag name="KSO_WM_BEAUTIFY_FLAG" val="#wm#"/>
  <p:tag name="KSO_WM_TEMPLATE_CATEGORY" val="custom"/>
  <p:tag name="KSO_WM_TEMPLATE_INDEX" val="20206915"/>
  <p:tag name="KSO_WM_SLIDE_ID" val="custom2020691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SLIDE_LAYOUT" val="a_b_e"/>
  <p:tag name="KSO_WM_SLIDE_LAYOUT_CNT" val="1_1_1"/>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6915_15*a*1"/>
  <p:tag name="KSO_WM_TEMPLATE_CATEGORY" val="custom"/>
  <p:tag name="KSO_WM_TEMPLATE_INDEX" val="20206915"/>
  <p:tag name="KSO_WM_UNIT_LAYERLEVEL" val="1"/>
  <p:tag name="KSO_WM_TAG_VERSION" val="1.0"/>
  <p:tag name="KSO_WM_BEAUTIFY_FLAG" val="#wm#"/>
  <p:tag name="KSO_WM_UNIT_ISCONTENTSTITLE" val="0"/>
  <p:tag name="KSO_WM_UNIT_ISNUMDGMTITLE" val="0"/>
  <p:tag name="KSO_WM_UNIT_NOCLEAR" val="1"/>
  <p:tag name="KSO_WM_UNIT_TYPE" val="a"/>
  <p:tag name="KSO_WM_UNIT_INDEX" val="1"/>
  <p:tag name="KSO_WM_UNIT_PRESET_TEXT" val="THANKS"/>
  <p:tag name="KSO_WM_UNIT_TEXT_FILL_FORE_SCHEMECOLOR_INDEX_BRIGHTNESS" val="0"/>
  <p:tag name="KSO_WM_UNIT_TEXT_FILL_FORE_SCHEMECOLOR_INDEX" val="5"/>
  <p:tag name="KSO_WM_UNIT_TEXT_FILL_TYPE" val="1"/>
</p:tagLst>
</file>

<file path=ppt/tags/tag218.xml><?xml version="1.0" encoding="utf-8"?>
<p:tagLst xmlns:p="http://schemas.openxmlformats.org/presentationml/2006/main">
  <p:tag name="KSO_WM_SLIDE_ID" val="custom20206915_15"/>
  <p:tag name="KSO_WM_TEMPLATE_SUBCATEGORY" val="0"/>
  <p:tag name="KSO_WM_TEMPLATE_MASTER_TYPE" val="1"/>
  <p:tag name="KSO_WM_TEMPLATE_COLOR_TYPE" val="1"/>
  <p:tag name="KSO_WM_SLIDE_ITEM_CNT" val="0"/>
  <p:tag name="KSO_WM_SLIDE_INDEX" val="15"/>
  <p:tag name="KSO_WM_TAG_VERSION" val="1.0"/>
  <p:tag name="KSO_WM_BEAUTIFY_FLAG" val="#wm#"/>
  <p:tag name="KSO_WM_TEMPLATE_CATEGORY" val="custom"/>
  <p:tag name="KSO_WM_TEMPLATE_INDEX" val="20206915"/>
  <p:tag name="KSO_WM_SLIDE_TYPE" val="endPage"/>
  <p:tag name="KSO_WM_SLIDE_SUBTYPE" val="pureTxt"/>
  <p:tag name="KSO_WM_SLIDE_LAYOUT" val="a"/>
  <p:tag name="KSO_WM_SLIDE_LAYOUT_CNT" val="1"/>
</p:tagLst>
</file>

<file path=ppt/tags/tag219.xml><?xml version="1.0" encoding="utf-8"?>
<p:tagLst xmlns:p="http://schemas.openxmlformats.org/presentationml/2006/main">
  <p:tag name="KSO_WPP_MARK_KEY" val="65fe42f9-3100-4461-bf6b-4b73eee7f127"/>
  <p:tag name="COMMONDATA" val="eyJoZGlkIjoiYmUxN2FkNWYwYTQ5MzA1MWViMTE0OWIwY2RkM2U0YzMifQ=="/>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6"/>
  <p:tag name="KSO_WM_UNIT_LAYERLEVEL" val="1"/>
  <p:tag name="KSO_WM_TAG_VERSION" val="1.0"/>
  <p:tag name="KSO_WM_BEAUTIFY_FLAG" val="#wm#"/>
  <p:tag name="KSO_WM_UNIT_TYPE" val="y"/>
  <p:tag name="KSO_WM_UNIT_INDEX" val="6"/>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 name="KSO_WM_UNIT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83.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4.xml><?xml version="1.0" encoding="utf-8"?>
<p:tagLst xmlns:p="http://schemas.openxmlformats.org/presentationml/2006/main">
  <p:tag name="KSO_WM_SLIDE_BACKGROUND_TYPE" val="leftRight"/>
  <p:tag name="KSO_WM_SLIDE_BK_DARK_LIGHT" val="2"/>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92.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3.xml><?xml version="1.0" encoding="utf-8"?>
<p:tagLst xmlns:p="http://schemas.openxmlformats.org/presentationml/2006/main">
  <p:tag name="KSO_WM_SLIDE_BACKGROUND_TYPE" val="topBottom"/>
  <p:tag name="KSO_WM_SLIDE_BK_DARK_LIGHT" val="2"/>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宋体"/>
        <a:font script="Hant" typeface="新細明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SM 预置配色-浅色">
      <a:dk1>
        <a:srgbClr val="000000"/>
      </a:dk1>
      <a:lt1>
        <a:srgbClr val="FFFFFF"/>
      </a:lt1>
      <a:dk2>
        <a:srgbClr val="F5F5F8"/>
      </a:dk2>
      <a:lt2>
        <a:srgbClr val="FFFFFF"/>
      </a:lt2>
      <a:accent1>
        <a:srgbClr val="577CCE"/>
      </a:accent1>
      <a:accent2>
        <a:srgbClr val="5999AF"/>
      </a:accent2>
      <a:accent3>
        <a:srgbClr val="5BA080"/>
      </a:accent3>
      <a:accent4>
        <a:srgbClr val="8BAA69"/>
      </a:accent4>
      <a:accent5>
        <a:srgbClr val="D6B250"/>
      </a:accent5>
      <a:accent6>
        <a:srgbClr val="E79647"/>
      </a:accent6>
      <a:hlink>
        <a:srgbClr val="0000FF"/>
      </a:hlink>
      <a:folHlink>
        <a:srgbClr val="FF00FF"/>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宋体"/>
        <a:ea typeface=""/>
        <a:cs typeface=""/>
        <a:font script="Jpan" typeface="游ゴシック Light"/>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宋体"/>
        <a:ea typeface=""/>
        <a:cs typeface=""/>
        <a:font script="Jpan" typeface="游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3055</Words>
  <Application>WPS 演示</Application>
  <PresentationFormat>宽屏</PresentationFormat>
  <Paragraphs>221</Paragraphs>
  <Slides>15</Slides>
  <Notes>0</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15</vt:i4>
      </vt:variant>
    </vt:vector>
  </HeadingPairs>
  <TitlesOfParts>
    <vt:vector size="32" baseType="lpstr">
      <vt:lpstr>Arial</vt:lpstr>
      <vt:lpstr>宋体</vt:lpstr>
      <vt:lpstr>Wingdings</vt:lpstr>
      <vt:lpstr>微软雅黑</vt:lpstr>
      <vt:lpstr>Segoe UI</vt:lpstr>
      <vt:lpstr>Cambria</vt:lpstr>
      <vt:lpstr>Arial Black</vt:lpstr>
      <vt:lpstr>Calibri</vt:lpstr>
      <vt:lpstr>Arial Unicode MS</vt:lpstr>
      <vt:lpstr>Wingdings</vt:lpstr>
      <vt:lpstr>Times New Roman</vt:lpstr>
      <vt:lpstr>Helvetica Neue Light</vt:lpstr>
      <vt:lpstr>Lato Light</vt:lpstr>
      <vt:lpstr>楷体</vt:lpstr>
      <vt:lpstr>ESRI AMFM Electric</vt:lpstr>
      <vt:lpstr>Office 主题​​</vt:lpstr>
      <vt:lpstr>1_Office 主题​​</vt:lpstr>
      <vt:lpstr>第二章 上市公司基本情况分析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 谢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马克星</cp:lastModifiedBy>
  <cp:revision>13</cp:revision>
  <dcterms:created xsi:type="dcterms:W3CDTF">2023-03-19T08:51:00Z</dcterms:created>
  <dcterms:modified xsi:type="dcterms:W3CDTF">2023-03-25T14:08:20Z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
  </property>
</Properties>
</file>