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jpeg" ContentType="image/jpeg"/>
  <Default Extension="JPG" ContentType="image/.jpg"/>
  <Default Extension="emf" ContentType="image/x-e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ommentAuthors.xml" ContentType="application/vnd.openxmlformats-officedocument.presentationml.commentAuthors+xml"/>
  <Override PartName="/ppt/drawings/drawing1.xml" ContentType="application/vnd.openxmlformats-officedocument.drawingml.chartshapes+xml"/>
  <Override PartName="/ppt/drawings/drawing2.xml" ContentType="application/vnd.openxmlformats-officedocument.drawingml.chartshapes+xml"/>
  <Override PartName="/ppt/drawings/drawing3.xml" ContentType="application/vnd.openxmlformats-officedocument.drawingml.chartshapes+xml"/>
  <Override PartName="/ppt/drawings/drawing4.xml" ContentType="application/vnd.openxmlformats-officedocument.drawingml.chartshap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5"/>
  </p:notesMasterIdLst>
  <p:handoutMasterIdLst>
    <p:handoutMasterId r:id="rId65"/>
  </p:handoutMasterIdLst>
  <p:sldIdLst>
    <p:sldId id="257" r:id="rId4"/>
    <p:sldId id="258" r:id="rId6"/>
    <p:sldId id="259" r:id="rId7"/>
    <p:sldId id="260" r:id="rId8"/>
    <p:sldId id="261" r:id="rId9"/>
    <p:sldId id="263" r:id="rId10"/>
    <p:sldId id="307" r:id="rId11"/>
    <p:sldId id="265" r:id="rId12"/>
    <p:sldId id="309" r:id="rId13"/>
    <p:sldId id="308" r:id="rId14"/>
    <p:sldId id="267" r:id="rId15"/>
    <p:sldId id="310" r:id="rId16"/>
    <p:sldId id="311" r:id="rId17"/>
    <p:sldId id="312" r:id="rId18"/>
    <p:sldId id="313" r:id="rId19"/>
    <p:sldId id="314" r:id="rId20"/>
    <p:sldId id="315" r:id="rId21"/>
    <p:sldId id="317" r:id="rId22"/>
    <p:sldId id="318" r:id="rId23"/>
    <p:sldId id="319" r:id="rId24"/>
    <p:sldId id="320" r:id="rId25"/>
    <p:sldId id="323" r:id="rId26"/>
    <p:sldId id="324" r:id="rId27"/>
    <p:sldId id="325" r:id="rId28"/>
    <p:sldId id="328" r:id="rId29"/>
    <p:sldId id="329" r:id="rId30"/>
    <p:sldId id="330" r:id="rId31"/>
    <p:sldId id="331" r:id="rId32"/>
    <p:sldId id="332" r:id="rId33"/>
    <p:sldId id="333" r:id="rId34"/>
    <p:sldId id="334" r:id="rId35"/>
    <p:sldId id="335" r:id="rId36"/>
    <p:sldId id="336" r:id="rId37"/>
    <p:sldId id="339" r:id="rId38"/>
    <p:sldId id="338" r:id="rId39"/>
    <p:sldId id="340" r:id="rId40"/>
    <p:sldId id="341" r:id="rId41"/>
    <p:sldId id="346" r:id="rId42"/>
    <p:sldId id="342" r:id="rId43"/>
    <p:sldId id="343" r:id="rId44"/>
    <p:sldId id="344" r:id="rId45"/>
    <p:sldId id="347" r:id="rId46"/>
    <p:sldId id="348" r:id="rId47"/>
    <p:sldId id="349" r:id="rId48"/>
    <p:sldId id="350" r:id="rId49"/>
    <p:sldId id="351" r:id="rId50"/>
    <p:sldId id="345" r:id="rId51"/>
    <p:sldId id="354" r:id="rId52"/>
    <p:sldId id="355" r:id="rId53"/>
    <p:sldId id="360" r:id="rId54"/>
    <p:sldId id="356" r:id="rId55"/>
    <p:sldId id="361" r:id="rId56"/>
    <p:sldId id="357" r:id="rId57"/>
    <p:sldId id="362" r:id="rId58"/>
    <p:sldId id="365" r:id="rId59"/>
    <p:sldId id="366" r:id="rId60"/>
    <p:sldId id="367" r:id="rId61"/>
    <p:sldId id="368" r:id="rId62"/>
    <p:sldId id="305" r:id="rId63"/>
    <p:sldId id="306" r:id="rId64"/>
  </p:sldIdLst>
  <p:sldSz cx="12192000" cy="6858000"/>
  <p:notesSz cx="7103745" cy="10234295"/>
  <p:custDataLst>
    <p:tags r:id="rId7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24"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24"/>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0" Type="http://schemas.openxmlformats.org/officeDocument/2006/relationships/tags" Target="tags/tag633.xml"/><Relationship Id="rId7" Type="http://schemas.openxmlformats.org/officeDocument/2006/relationships/slide" Target="slides/slide3.xml"/><Relationship Id="rId69" Type="http://schemas.openxmlformats.org/officeDocument/2006/relationships/commentAuthors" Target="commentAuthors.xml"/><Relationship Id="rId68" Type="http://schemas.openxmlformats.org/officeDocument/2006/relationships/tableStyles" Target="tableStyles.xml"/><Relationship Id="rId67" Type="http://schemas.openxmlformats.org/officeDocument/2006/relationships/viewProps" Target="viewProps.xml"/><Relationship Id="rId66" Type="http://schemas.openxmlformats.org/officeDocument/2006/relationships/presProps" Target="presProps.xml"/><Relationship Id="rId65" Type="http://schemas.openxmlformats.org/officeDocument/2006/relationships/handoutMaster" Target="handoutMasters/handoutMaster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E:\&#31185;&#30740;&#35770;&#25991;\&#25776;&#20889;\&#25554;&#20837;&#34920;&#26684;.xls"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E:\&#31185;&#30740;&#35770;&#25991;\&#25776;&#20889;\&#25554;&#20837;&#34920;&#26684;.xls"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E:\&#31185;&#30740;&#35770;&#25991;\&#25776;&#20889;\&#25554;&#20837;&#34920;&#26684;.xls"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E:\&#31185;&#30740;&#35770;&#25991;\&#25776;&#20889;\&#25554;&#20837;&#34920;&#26684;.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1641570366617"/>
          <c:y val="0.0558298647814263"/>
          <c:w val="0.821871522217224"/>
          <c:h val="0.649053150271057"/>
        </c:manualLayout>
      </c:layout>
      <c:lineChart>
        <c:grouping val="standard"/>
        <c:varyColors val="0"/>
        <c:ser>
          <c:idx val="0"/>
          <c:order val="0"/>
          <c:tx>
            <c:strRef>
              <c:f>建筑业总产值增速与国内生产总值增速比较!$D$41</c:f>
              <c:strCache>
                <c:ptCount val="1"/>
                <c:pt idx="0">
                  <c:v>国内生产总值增速（%）</c:v>
                </c:pt>
              </c:strCache>
            </c:strRef>
          </c:tx>
          <c:spPr>
            <a:ln w="19050" cap="rnd" cmpd="sng" algn="ctr">
              <a:solidFill>
                <a:schemeClr val="tx1">
                  <a:lumMod val="65000"/>
                  <a:lumOff val="35000"/>
                </a:schemeClr>
              </a:solidFill>
              <a:prstDash val="solid"/>
              <a:round/>
            </a:ln>
          </c:spPr>
          <c:marker>
            <c:spPr>
              <a:solidFill>
                <a:schemeClr val="tx1">
                  <a:lumMod val="50000"/>
                  <a:lumOff val="50000"/>
                </a:schemeClr>
              </a:solidFill>
              <a:ln w="9525" cap="flat" cmpd="sng" algn="ctr">
                <a:solidFill>
                  <a:schemeClr val="tx1">
                    <a:lumMod val="50000"/>
                    <a:lumOff val="50000"/>
                  </a:schemeClr>
                </a:solidFill>
                <a:prstDash val="solid"/>
                <a:round/>
              </a:ln>
            </c:spPr>
          </c:marker>
          <c:dLbls>
            <c:delete val="1"/>
          </c:dLbls>
          <c:cat>
            <c:numRef>
              <c:f>建筑业总产值增速与国内生产总值增速比较!$C$42:$C$56</c:f>
              <c:numCache>
                <c:formatCode>General</c:formatCode>
                <c:ptCount val="1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numCache>
            </c:numRef>
          </c:cat>
          <c:val>
            <c:numRef>
              <c:f>建筑业总产值增速与国内生产总值增速比较!$D$42:$D$56</c:f>
              <c:numCache>
                <c:formatCode>0.00_ </c:formatCode>
                <c:ptCount val="15"/>
                <c:pt idx="0">
                  <c:v>4</c:v>
                </c:pt>
                <c:pt idx="1">
                  <c:v>4.5</c:v>
                </c:pt>
                <c:pt idx="2">
                  <c:v>4.7</c:v>
                </c:pt>
                <c:pt idx="3">
                  <c:v>5</c:v>
                </c:pt>
                <c:pt idx="4">
                  <c:v>5.5</c:v>
                </c:pt>
                <c:pt idx="5">
                  <c:v>5.1</c:v>
                </c:pt>
                <c:pt idx="6">
                  <c:v>4.4</c:v>
                </c:pt>
                <c:pt idx="7">
                  <c:v>4.3</c:v>
                </c:pt>
                <c:pt idx="8">
                  <c:v>4.3</c:v>
                </c:pt>
                <c:pt idx="9">
                  <c:v>4.2</c:v>
                </c:pt>
                <c:pt idx="10">
                  <c:v>3</c:v>
                </c:pt>
                <c:pt idx="11">
                  <c:v>2.5</c:v>
                </c:pt>
                <c:pt idx="12">
                  <c:v>4</c:v>
                </c:pt>
                <c:pt idx="13">
                  <c:v>4.7</c:v>
                </c:pt>
                <c:pt idx="14">
                  <c:v>5.6</c:v>
                </c:pt>
              </c:numCache>
            </c:numRef>
          </c:val>
          <c:smooth val="0"/>
        </c:ser>
        <c:ser>
          <c:idx val="1"/>
          <c:order val="1"/>
          <c:tx>
            <c:strRef>
              <c:f>建筑业总产值增速与国内生产总值增速比较!$E$41</c:f>
              <c:strCache>
                <c:ptCount val="1"/>
                <c:pt idx="0">
                  <c:v>行业1的增长率(%)</c:v>
                </c:pt>
              </c:strCache>
            </c:strRef>
          </c:tx>
          <c:spPr>
            <a:ln w="19050" cap="rnd" cmpd="sng" algn="ctr">
              <a:solidFill>
                <a:schemeClr val="tx1">
                  <a:lumMod val="50000"/>
                  <a:lumOff val="50000"/>
                </a:schemeClr>
              </a:solidFill>
              <a:prstDash val="solid"/>
              <a:round/>
            </a:ln>
          </c:spPr>
          <c:marker>
            <c:spPr>
              <a:solidFill>
                <a:schemeClr val="tx1">
                  <a:lumMod val="50000"/>
                  <a:lumOff val="50000"/>
                </a:schemeClr>
              </a:solidFill>
              <a:ln w="9525" cap="flat" cmpd="sng" algn="ctr">
                <a:solidFill>
                  <a:schemeClr val="tx1">
                    <a:lumMod val="50000"/>
                    <a:lumOff val="50000"/>
                  </a:schemeClr>
                </a:solidFill>
                <a:prstDash val="solid"/>
                <a:round/>
              </a:ln>
            </c:spPr>
          </c:marker>
          <c:dLbls>
            <c:delete val="1"/>
          </c:dLbls>
          <c:cat>
            <c:numRef>
              <c:f>建筑业总产值增速与国内生产总值增速比较!$C$42:$C$56</c:f>
              <c:numCache>
                <c:formatCode>General</c:formatCode>
                <c:ptCount val="1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numCache>
            </c:numRef>
          </c:cat>
          <c:val>
            <c:numRef>
              <c:f>建筑业总产值增速与国内生产总值增速比较!$E$42:$E$56</c:f>
              <c:numCache>
                <c:formatCode>General</c:formatCode>
                <c:ptCount val="15"/>
                <c:pt idx="0">
                  <c:v>0.2</c:v>
                </c:pt>
                <c:pt idx="1">
                  <c:v>0.4</c:v>
                </c:pt>
                <c:pt idx="2">
                  <c:v>0.5</c:v>
                </c:pt>
                <c:pt idx="3">
                  <c:v>0.700000000000001</c:v>
                </c:pt>
                <c:pt idx="4">
                  <c:v>0.8</c:v>
                </c:pt>
                <c:pt idx="5">
                  <c:v>0.9</c:v>
                </c:pt>
                <c:pt idx="6">
                  <c:v>1</c:v>
                </c:pt>
                <c:pt idx="7">
                  <c:v>1.05</c:v>
                </c:pt>
                <c:pt idx="8">
                  <c:v>1.12999999999998</c:v>
                </c:pt>
                <c:pt idx="9">
                  <c:v>1.4</c:v>
                </c:pt>
                <c:pt idx="10">
                  <c:v>1.47</c:v>
                </c:pt>
                <c:pt idx="11">
                  <c:v>1.5</c:v>
                </c:pt>
                <c:pt idx="12">
                  <c:v>1.67</c:v>
                </c:pt>
                <c:pt idx="13">
                  <c:v>1.9</c:v>
                </c:pt>
                <c:pt idx="14">
                  <c:v>2</c:v>
                </c:pt>
              </c:numCache>
            </c:numRef>
          </c:val>
          <c:smooth val="0"/>
        </c:ser>
        <c:ser>
          <c:idx val="2"/>
          <c:order val="2"/>
          <c:tx>
            <c:strRef>
              <c:f>建筑业总产值增速与国内生产总值增速比较!$F$41</c:f>
              <c:strCache>
                <c:ptCount val="1"/>
                <c:pt idx="0">
                  <c:v>行业2的增长率(%)</c:v>
                </c:pt>
              </c:strCache>
            </c:strRef>
          </c:tx>
          <c:spPr>
            <a:ln w="19050" cap="rnd" cmpd="sng" algn="ctr">
              <a:solidFill>
                <a:schemeClr val="tx1">
                  <a:lumMod val="50000"/>
                  <a:lumOff val="50000"/>
                </a:schemeClr>
              </a:solidFill>
              <a:prstDash val="solid"/>
              <a:round/>
            </a:ln>
          </c:spPr>
          <c:marker>
            <c:spPr>
              <a:solidFill>
                <a:schemeClr val="tx1">
                  <a:lumMod val="50000"/>
                  <a:lumOff val="50000"/>
                </a:schemeClr>
              </a:solidFill>
              <a:ln w="9525" cap="flat" cmpd="sng" algn="ctr">
                <a:solidFill>
                  <a:schemeClr val="tx1">
                    <a:lumMod val="50000"/>
                    <a:lumOff val="50000"/>
                  </a:schemeClr>
                </a:solidFill>
                <a:prstDash val="solid"/>
                <a:round/>
              </a:ln>
            </c:spPr>
          </c:marker>
          <c:dLbls>
            <c:delete val="1"/>
          </c:dLbls>
          <c:cat>
            <c:numRef>
              <c:f>建筑业总产值增速与国内生产总值增速比较!$C$42:$C$56</c:f>
              <c:numCache>
                <c:formatCode>General</c:formatCode>
                <c:ptCount val="1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numCache>
            </c:numRef>
          </c:cat>
          <c:val>
            <c:numRef>
              <c:f>建筑业总产值增速与国内生产总值增速比较!$F$42:$F$56</c:f>
              <c:numCache>
                <c:formatCode>General</c:formatCode>
                <c:ptCount val="15"/>
                <c:pt idx="0">
                  <c:v>4</c:v>
                </c:pt>
                <c:pt idx="1">
                  <c:v>5</c:v>
                </c:pt>
                <c:pt idx="2">
                  <c:v>5.5</c:v>
                </c:pt>
                <c:pt idx="3">
                  <c:v>5.7</c:v>
                </c:pt>
                <c:pt idx="4">
                  <c:v>5.2</c:v>
                </c:pt>
                <c:pt idx="5">
                  <c:v>4</c:v>
                </c:pt>
                <c:pt idx="6">
                  <c:v>3.2</c:v>
                </c:pt>
                <c:pt idx="7">
                  <c:v>3.3</c:v>
                </c:pt>
                <c:pt idx="8">
                  <c:v>3</c:v>
                </c:pt>
                <c:pt idx="9">
                  <c:v>0</c:v>
                </c:pt>
                <c:pt idx="10">
                  <c:v>0.5</c:v>
                </c:pt>
                <c:pt idx="11">
                  <c:v>0.600000000000001</c:v>
                </c:pt>
                <c:pt idx="12">
                  <c:v>3</c:v>
                </c:pt>
                <c:pt idx="13">
                  <c:v>6</c:v>
                </c:pt>
                <c:pt idx="14">
                  <c:v>5.9</c:v>
                </c:pt>
              </c:numCache>
            </c:numRef>
          </c:val>
          <c:smooth val="0"/>
        </c:ser>
        <c:ser>
          <c:idx val="3"/>
          <c:order val="3"/>
          <c:tx>
            <c:strRef>
              <c:f>建筑业总产值增速与国内生产总值增速比较!$G$41</c:f>
              <c:strCache>
                <c:ptCount val="1"/>
                <c:pt idx="0">
                  <c:v>行业3的增长率(%)</c:v>
                </c:pt>
              </c:strCache>
            </c:strRef>
          </c:tx>
          <c:spPr>
            <a:ln w="19050" cap="rnd" cmpd="sng" algn="ctr">
              <a:solidFill>
                <a:schemeClr val="tx1">
                  <a:lumMod val="50000"/>
                  <a:lumOff val="50000"/>
                </a:schemeClr>
              </a:solidFill>
              <a:prstDash val="solid"/>
              <a:round/>
            </a:ln>
          </c:spPr>
          <c:dLbls>
            <c:delete val="1"/>
          </c:dLbls>
          <c:cat>
            <c:numRef>
              <c:f>建筑业总产值增速与国内生产总值增速比较!$C$42:$C$56</c:f>
              <c:numCache>
                <c:formatCode>General</c:formatCode>
                <c:ptCount val="1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numCache>
            </c:numRef>
          </c:cat>
          <c:val>
            <c:numRef>
              <c:f>建筑业总产值增速与国内生产总值增速比较!$G$42:$G$56</c:f>
              <c:numCache>
                <c:formatCode>General</c:formatCode>
                <c:ptCount val="15"/>
                <c:pt idx="0">
                  <c:v>1.5</c:v>
                </c:pt>
                <c:pt idx="1">
                  <c:v>1.6</c:v>
                </c:pt>
                <c:pt idx="2">
                  <c:v>1.55</c:v>
                </c:pt>
                <c:pt idx="3">
                  <c:v>1.45</c:v>
                </c:pt>
                <c:pt idx="4">
                  <c:v>1.5</c:v>
                </c:pt>
                <c:pt idx="5">
                  <c:v>1.46</c:v>
                </c:pt>
                <c:pt idx="6">
                  <c:v>1.51</c:v>
                </c:pt>
                <c:pt idx="7">
                  <c:v>1.45</c:v>
                </c:pt>
                <c:pt idx="8">
                  <c:v>1.53</c:v>
                </c:pt>
                <c:pt idx="9">
                  <c:v>1.48</c:v>
                </c:pt>
                <c:pt idx="10">
                  <c:v>1.5</c:v>
                </c:pt>
                <c:pt idx="11">
                  <c:v>1.42</c:v>
                </c:pt>
                <c:pt idx="12">
                  <c:v>1.48</c:v>
                </c:pt>
                <c:pt idx="13">
                  <c:v>1.52</c:v>
                </c:pt>
                <c:pt idx="14">
                  <c:v>1.49</c:v>
                </c:pt>
              </c:numCache>
            </c:numRef>
          </c:val>
          <c:smooth val="0"/>
        </c:ser>
        <c:dLbls>
          <c:showLegendKey val="0"/>
          <c:showVal val="0"/>
          <c:showCatName val="0"/>
          <c:showSerName val="0"/>
          <c:showPercent val="0"/>
          <c:showBubbleSize val="0"/>
        </c:dLbls>
        <c:marker val="1"/>
        <c:smooth val="0"/>
        <c:axId val="52452736"/>
        <c:axId val="52466816"/>
      </c:lineChart>
      <c:catAx>
        <c:axId val="52452736"/>
        <c:scaling>
          <c:orientation val="minMax"/>
        </c:scaling>
        <c:delete val="0"/>
        <c:axPos val="b"/>
        <c:numFmt formatCode="General" sourceLinked="1"/>
        <c:majorTickMark val="in"/>
        <c:minorTickMark val="none"/>
        <c:tickLblPos val="nextTo"/>
        <c:txPr>
          <a:bodyPr rot="0" spcFirstLastPara="0" vertOverflow="ellipsis" vert="horz" wrap="square" anchor="ctr" anchorCtr="1"/>
          <a:lstStyle/>
          <a:p>
            <a:pPr>
              <a:defRPr lang="zh-CN" sz="1000" b="0" i="0" u="none" strike="noStrike" kern="1200" baseline="0">
                <a:solidFill>
                  <a:srgbClr val="000000"/>
                </a:solidFill>
                <a:latin typeface="Times New Roman" panose="02020603050405020304" charset="0"/>
                <a:ea typeface="宋体" panose="02010600030101010101" pitchFamily="2" charset="-122"/>
                <a:cs typeface="Times New Roman" panose="02020603050405020304" charset="0"/>
              </a:defRPr>
            </a:pPr>
          </a:p>
        </c:txPr>
        <c:crossAx val="52466816"/>
        <c:crosses val="autoZero"/>
        <c:auto val="1"/>
        <c:lblAlgn val="ctr"/>
        <c:lblOffset val="100"/>
        <c:noMultiLvlLbl val="0"/>
      </c:catAx>
      <c:valAx>
        <c:axId val="52466816"/>
        <c:scaling>
          <c:orientation val="minMax"/>
        </c:scaling>
        <c:delete val="0"/>
        <c:axPos val="l"/>
        <c:numFmt formatCode="0.00_ " sourceLinked="1"/>
        <c:majorTickMark val="in"/>
        <c:minorTickMark val="none"/>
        <c:tickLblPos val="nextTo"/>
        <c:txPr>
          <a:bodyPr rot="0" spcFirstLastPara="0" vertOverflow="ellipsis" vert="horz" wrap="square" anchor="ctr" anchorCtr="1"/>
          <a:lstStyle/>
          <a:p>
            <a:pPr>
              <a:defRPr lang="zh-CN" sz="1000" b="0" i="0" u="none" strike="noStrike" kern="1200" baseline="0">
                <a:solidFill>
                  <a:srgbClr val="000000"/>
                </a:solidFill>
                <a:latin typeface="Times New Roman" panose="02020603050405020304" charset="0"/>
                <a:ea typeface="宋体" panose="02010600030101010101" pitchFamily="2" charset="-122"/>
                <a:cs typeface="Times New Roman" panose="02020603050405020304" charset="0"/>
              </a:defRPr>
            </a:pPr>
          </a:p>
        </c:txPr>
        <c:crossAx val="52452736"/>
        <c:crosses val="autoZero"/>
        <c:crossBetween val="between"/>
      </c:valAx>
    </c:plotArea>
    <c:legend>
      <c:legendPos val="b"/>
      <c:layout/>
      <c:overlay val="0"/>
      <c:txPr>
        <a:bodyPr rot="0" spcFirstLastPara="0" vertOverflow="ellipsis" vert="horz" wrap="square" anchor="ctr" anchorCtr="1"/>
        <a:lstStyle/>
        <a:p>
          <a:pPr>
            <a:defRPr lang="zh-CN" sz="920" b="0" i="0" u="none" strike="noStrike" kern="1200" baseline="0">
              <a:solidFill>
                <a:srgbClr val="000000"/>
              </a:solidFill>
              <a:latin typeface="Times New Roman" panose="02020603050405020304" charset="0"/>
              <a:ea typeface="宋体" panose="02010600030101010101" pitchFamily="2" charset="-122"/>
              <a:cs typeface="Times New Roman" panose="02020603050405020304" charset="0"/>
            </a:defRPr>
          </a:pPr>
        </a:p>
      </c:txPr>
    </c:legend>
    <c:plotVisOnly val="1"/>
    <c:dispBlanksAs val="gap"/>
    <c:showDLblsOverMax val="0"/>
  </c:chart>
  <c:spPr>
    <a:ln w="9525" cap="flat" cmpd="sng" algn="ctr">
      <a:noFill/>
      <a:prstDash val="solid"/>
      <a:round/>
    </a:ln>
  </c:spPr>
  <c:txPr>
    <a:bodyPr/>
    <a:lstStyle/>
    <a:p>
      <a:pPr>
        <a:defRPr lang="zh-CN" sz="1000" b="0" i="0" u="none" strike="noStrike" baseline="0">
          <a:solidFill>
            <a:srgbClr val="000000"/>
          </a:solidFill>
          <a:latin typeface="宋体" panose="02010600030101010101" pitchFamily="2" charset="-122"/>
          <a:ea typeface="宋体" panose="02010600030101010101" pitchFamily="2" charset="-122"/>
          <a:cs typeface="宋体" panose="02010600030101010101" pitchFamily="2" charset="-122"/>
        </a:defRPr>
      </a:pPr>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1641570366617"/>
          <c:y val="0.0558298647814263"/>
          <c:w val="0.821871522217224"/>
          <c:h val="0.649053150271057"/>
        </c:manualLayout>
      </c:layout>
      <c:lineChart>
        <c:grouping val="standard"/>
        <c:varyColors val="0"/>
        <c:ser>
          <c:idx val="0"/>
          <c:order val="0"/>
          <c:tx>
            <c:strRef>
              <c:f>建筑业总产值增速与国内生产总值增速比较!$D$41</c:f>
              <c:strCache>
                <c:ptCount val="1"/>
                <c:pt idx="0">
                  <c:v>国内生产总值增速（%）</c:v>
                </c:pt>
              </c:strCache>
            </c:strRef>
          </c:tx>
          <c:spPr>
            <a:ln w="19050" cap="rnd" cmpd="sng" algn="ctr">
              <a:solidFill>
                <a:schemeClr val="tx1">
                  <a:lumMod val="65000"/>
                  <a:lumOff val="35000"/>
                </a:schemeClr>
              </a:solidFill>
              <a:prstDash val="solid"/>
              <a:round/>
            </a:ln>
          </c:spPr>
          <c:marker>
            <c:spPr>
              <a:solidFill>
                <a:schemeClr val="tx1">
                  <a:lumMod val="50000"/>
                  <a:lumOff val="50000"/>
                </a:schemeClr>
              </a:solidFill>
              <a:ln w="9525" cap="flat" cmpd="sng" algn="ctr">
                <a:solidFill>
                  <a:schemeClr val="tx1">
                    <a:lumMod val="50000"/>
                    <a:lumOff val="50000"/>
                  </a:schemeClr>
                </a:solidFill>
                <a:prstDash val="solid"/>
                <a:round/>
              </a:ln>
            </c:spPr>
          </c:marker>
          <c:dLbls>
            <c:delete val="1"/>
          </c:dLbls>
          <c:cat>
            <c:numRef>
              <c:f>建筑业总产值增速与国内生产总值增速比较!$C$42:$C$56</c:f>
              <c:numCache>
                <c:formatCode>General</c:formatCode>
                <c:ptCount val="1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numCache>
            </c:numRef>
          </c:cat>
          <c:val>
            <c:numRef>
              <c:f>建筑业总产值增速与国内生产总值增速比较!$D$42:$D$56</c:f>
              <c:numCache>
                <c:formatCode>0.00_ </c:formatCode>
                <c:ptCount val="15"/>
                <c:pt idx="0">
                  <c:v>4</c:v>
                </c:pt>
                <c:pt idx="1">
                  <c:v>4.5</c:v>
                </c:pt>
                <c:pt idx="2">
                  <c:v>4.7</c:v>
                </c:pt>
                <c:pt idx="3">
                  <c:v>5</c:v>
                </c:pt>
                <c:pt idx="4">
                  <c:v>5.5</c:v>
                </c:pt>
                <c:pt idx="5">
                  <c:v>5.1</c:v>
                </c:pt>
                <c:pt idx="6">
                  <c:v>4.4</c:v>
                </c:pt>
                <c:pt idx="7">
                  <c:v>4.3</c:v>
                </c:pt>
                <c:pt idx="8">
                  <c:v>4.3</c:v>
                </c:pt>
                <c:pt idx="9">
                  <c:v>4.2</c:v>
                </c:pt>
                <c:pt idx="10">
                  <c:v>3</c:v>
                </c:pt>
                <c:pt idx="11">
                  <c:v>2.5</c:v>
                </c:pt>
                <c:pt idx="12">
                  <c:v>4</c:v>
                </c:pt>
                <c:pt idx="13">
                  <c:v>4.7</c:v>
                </c:pt>
                <c:pt idx="14">
                  <c:v>5.6</c:v>
                </c:pt>
              </c:numCache>
            </c:numRef>
          </c:val>
          <c:smooth val="0"/>
        </c:ser>
        <c:ser>
          <c:idx val="1"/>
          <c:order val="1"/>
          <c:tx>
            <c:strRef>
              <c:f>建筑业总产值增速与国内生产总值增速比较!$E$41</c:f>
              <c:strCache>
                <c:ptCount val="1"/>
                <c:pt idx="0">
                  <c:v>行业1的增长率(%)</c:v>
                </c:pt>
              </c:strCache>
            </c:strRef>
          </c:tx>
          <c:spPr>
            <a:ln w="19050" cap="rnd" cmpd="sng" algn="ctr">
              <a:solidFill>
                <a:schemeClr val="tx1">
                  <a:lumMod val="50000"/>
                  <a:lumOff val="50000"/>
                </a:schemeClr>
              </a:solidFill>
              <a:prstDash val="solid"/>
              <a:round/>
            </a:ln>
          </c:spPr>
          <c:marker>
            <c:spPr>
              <a:solidFill>
                <a:schemeClr val="tx1">
                  <a:lumMod val="50000"/>
                  <a:lumOff val="50000"/>
                </a:schemeClr>
              </a:solidFill>
              <a:ln w="9525" cap="flat" cmpd="sng" algn="ctr">
                <a:solidFill>
                  <a:schemeClr val="tx1">
                    <a:lumMod val="50000"/>
                    <a:lumOff val="50000"/>
                  </a:schemeClr>
                </a:solidFill>
                <a:prstDash val="solid"/>
                <a:round/>
              </a:ln>
            </c:spPr>
          </c:marker>
          <c:dLbls>
            <c:delete val="1"/>
          </c:dLbls>
          <c:cat>
            <c:numRef>
              <c:f>建筑业总产值增速与国内生产总值增速比较!$C$42:$C$56</c:f>
              <c:numCache>
                <c:formatCode>General</c:formatCode>
                <c:ptCount val="1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numCache>
            </c:numRef>
          </c:cat>
          <c:val>
            <c:numRef>
              <c:f>建筑业总产值增速与国内生产总值增速比较!$E$42:$E$56</c:f>
              <c:numCache>
                <c:formatCode>General</c:formatCode>
                <c:ptCount val="15"/>
                <c:pt idx="0">
                  <c:v>0.2</c:v>
                </c:pt>
                <c:pt idx="1">
                  <c:v>0.4</c:v>
                </c:pt>
                <c:pt idx="2">
                  <c:v>0.5</c:v>
                </c:pt>
                <c:pt idx="3">
                  <c:v>0.700000000000001</c:v>
                </c:pt>
                <c:pt idx="4">
                  <c:v>0.8</c:v>
                </c:pt>
                <c:pt idx="5">
                  <c:v>0.9</c:v>
                </c:pt>
                <c:pt idx="6">
                  <c:v>1</c:v>
                </c:pt>
                <c:pt idx="7">
                  <c:v>1.05</c:v>
                </c:pt>
                <c:pt idx="8">
                  <c:v>1.12999999999998</c:v>
                </c:pt>
                <c:pt idx="9">
                  <c:v>1.4</c:v>
                </c:pt>
                <c:pt idx="10">
                  <c:v>1.47</c:v>
                </c:pt>
                <c:pt idx="11">
                  <c:v>1.5</c:v>
                </c:pt>
                <c:pt idx="12">
                  <c:v>1.67</c:v>
                </c:pt>
                <c:pt idx="13">
                  <c:v>1.9</c:v>
                </c:pt>
                <c:pt idx="14">
                  <c:v>2</c:v>
                </c:pt>
              </c:numCache>
            </c:numRef>
          </c:val>
          <c:smooth val="0"/>
        </c:ser>
        <c:ser>
          <c:idx val="2"/>
          <c:order val="2"/>
          <c:tx>
            <c:strRef>
              <c:f>建筑业总产值增速与国内生产总值增速比较!$F$41</c:f>
              <c:strCache>
                <c:ptCount val="1"/>
                <c:pt idx="0">
                  <c:v>行业2的增长率(%)</c:v>
                </c:pt>
              </c:strCache>
            </c:strRef>
          </c:tx>
          <c:spPr>
            <a:ln w="19050" cap="rnd" cmpd="sng" algn="ctr">
              <a:solidFill>
                <a:schemeClr val="tx1">
                  <a:lumMod val="50000"/>
                  <a:lumOff val="50000"/>
                </a:schemeClr>
              </a:solidFill>
              <a:prstDash val="solid"/>
              <a:round/>
            </a:ln>
          </c:spPr>
          <c:marker>
            <c:spPr>
              <a:solidFill>
                <a:schemeClr val="tx1">
                  <a:lumMod val="50000"/>
                  <a:lumOff val="50000"/>
                </a:schemeClr>
              </a:solidFill>
              <a:ln w="9525" cap="flat" cmpd="sng" algn="ctr">
                <a:solidFill>
                  <a:schemeClr val="tx1">
                    <a:lumMod val="50000"/>
                    <a:lumOff val="50000"/>
                  </a:schemeClr>
                </a:solidFill>
                <a:prstDash val="solid"/>
                <a:round/>
              </a:ln>
            </c:spPr>
          </c:marker>
          <c:dLbls>
            <c:delete val="1"/>
          </c:dLbls>
          <c:cat>
            <c:numRef>
              <c:f>建筑业总产值增速与国内生产总值增速比较!$C$42:$C$56</c:f>
              <c:numCache>
                <c:formatCode>General</c:formatCode>
                <c:ptCount val="1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numCache>
            </c:numRef>
          </c:cat>
          <c:val>
            <c:numRef>
              <c:f>建筑业总产值增速与国内生产总值增速比较!$F$42:$F$56</c:f>
              <c:numCache>
                <c:formatCode>General</c:formatCode>
                <c:ptCount val="15"/>
                <c:pt idx="0">
                  <c:v>4</c:v>
                </c:pt>
                <c:pt idx="1">
                  <c:v>5</c:v>
                </c:pt>
                <c:pt idx="2">
                  <c:v>5.5</c:v>
                </c:pt>
                <c:pt idx="3">
                  <c:v>5.7</c:v>
                </c:pt>
                <c:pt idx="4">
                  <c:v>5.2</c:v>
                </c:pt>
                <c:pt idx="5">
                  <c:v>4</c:v>
                </c:pt>
                <c:pt idx="6">
                  <c:v>3.2</c:v>
                </c:pt>
                <c:pt idx="7">
                  <c:v>3.3</c:v>
                </c:pt>
                <c:pt idx="8">
                  <c:v>3</c:v>
                </c:pt>
                <c:pt idx="9">
                  <c:v>0</c:v>
                </c:pt>
                <c:pt idx="10">
                  <c:v>0.5</c:v>
                </c:pt>
                <c:pt idx="11">
                  <c:v>0.600000000000001</c:v>
                </c:pt>
                <c:pt idx="12">
                  <c:v>3</c:v>
                </c:pt>
                <c:pt idx="13">
                  <c:v>6</c:v>
                </c:pt>
                <c:pt idx="14">
                  <c:v>5.9</c:v>
                </c:pt>
              </c:numCache>
            </c:numRef>
          </c:val>
          <c:smooth val="0"/>
        </c:ser>
        <c:ser>
          <c:idx val="3"/>
          <c:order val="3"/>
          <c:tx>
            <c:strRef>
              <c:f>建筑业总产值增速与国内生产总值增速比较!$G$41</c:f>
              <c:strCache>
                <c:ptCount val="1"/>
                <c:pt idx="0">
                  <c:v>行业3的增长率(%)</c:v>
                </c:pt>
              </c:strCache>
            </c:strRef>
          </c:tx>
          <c:spPr>
            <a:ln w="19050" cap="rnd" cmpd="sng" algn="ctr">
              <a:solidFill>
                <a:schemeClr val="tx1">
                  <a:lumMod val="50000"/>
                  <a:lumOff val="50000"/>
                </a:schemeClr>
              </a:solidFill>
              <a:prstDash val="solid"/>
              <a:round/>
            </a:ln>
          </c:spPr>
          <c:dLbls>
            <c:delete val="1"/>
          </c:dLbls>
          <c:cat>
            <c:numRef>
              <c:f>建筑业总产值增速与国内生产总值增速比较!$C$42:$C$56</c:f>
              <c:numCache>
                <c:formatCode>General</c:formatCode>
                <c:ptCount val="1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numCache>
            </c:numRef>
          </c:cat>
          <c:val>
            <c:numRef>
              <c:f>建筑业总产值增速与国内生产总值增速比较!$G$42:$G$56</c:f>
              <c:numCache>
                <c:formatCode>General</c:formatCode>
                <c:ptCount val="15"/>
                <c:pt idx="0">
                  <c:v>1.5</c:v>
                </c:pt>
                <c:pt idx="1">
                  <c:v>1.6</c:v>
                </c:pt>
                <c:pt idx="2">
                  <c:v>1.55</c:v>
                </c:pt>
                <c:pt idx="3">
                  <c:v>1.45</c:v>
                </c:pt>
                <c:pt idx="4">
                  <c:v>1.5</c:v>
                </c:pt>
                <c:pt idx="5">
                  <c:v>1.46</c:v>
                </c:pt>
                <c:pt idx="6">
                  <c:v>1.51</c:v>
                </c:pt>
                <c:pt idx="7">
                  <c:v>1.45</c:v>
                </c:pt>
                <c:pt idx="8">
                  <c:v>1.53</c:v>
                </c:pt>
                <c:pt idx="9">
                  <c:v>1.48</c:v>
                </c:pt>
                <c:pt idx="10">
                  <c:v>1.5</c:v>
                </c:pt>
                <c:pt idx="11">
                  <c:v>1.42</c:v>
                </c:pt>
                <c:pt idx="12">
                  <c:v>1.48</c:v>
                </c:pt>
                <c:pt idx="13">
                  <c:v>1.52</c:v>
                </c:pt>
                <c:pt idx="14">
                  <c:v>1.49</c:v>
                </c:pt>
              </c:numCache>
            </c:numRef>
          </c:val>
          <c:smooth val="0"/>
        </c:ser>
        <c:dLbls>
          <c:showLegendKey val="0"/>
          <c:showVal val="0"/>
          <c:showCatName val="0"/>
          <c:showSerName val="0"/>
          <c:showPercent val="0"/>
          <c:showBubbleSize val="0"/>
        </c:dLbls>
        <c:marker val="1"/>
        <c:smooth val="0"/>
        <c:axId val="52452736"/>
        <c:axId val="52466816"/>
      </c:lineChart>
      <c:catAx>
        <c:axId val="52452736"/>
        <c:scaling>
          <c:orientation val="minMax"/>
        </c:scaling>
        <c:delete val="0"/>
        <c:axPos val="b"/>
        <c:numFmt formatCode="General" sourceLinked="1"/>
        <c:majorTickMark val="in"/>
        <c:minorTickMark val="none"/>
        <c:tickLblPos val="nextTo"/>
        <c:txPr>
          <a:bodyPr rot="0" spcFirstLastPara="0" vertOverflow="ellipsis" vert="horz" wrap="square" anchor="ctr" anchorCtr="1"/>
          <a:lstStyle/>
          <a:p>
            <a:pPr>
              <a:defRPr lang="zh-CN" sz="1000" b="0" i="0" u="none" strike="noStrike" kern="1200" baseline="0">
                <a:solidFill>
                  <a:srgbClr val="000000"/>
                </a:solidFill>
                <a:latin typeface="Times New Roman" panose="02020603050405020304" charset="0"/>
                <a:ea typeface="宋体" panose="02010600030101010101" pitchFamily="2" charset="-122"/>
                <a:cs typeface="Times New Roman" panose="02020603050405020304" charset="0"/>
              </a:defRPr>
            </a:pPr>
          </a:p>
        </c:txPr>
        <c:crossAx val="52466816"/>
        <c:crosses val="autoZero"/>
        <c:auto val="1"/>
        <c:lblAlgn val="ctr"/>
        <c:lblOffset val="100"/>
        <c:noMultiLvlLbl val="0"/>
      </c:catAx>
      <c:valAx>
        <c:axId val="52466816"/>
        <c:scaling>
          <c:orientation val="minMax"/>
        </c:scaling>
        <c:delete val="0"/>
        <c:axPos val="l"/>
        <c:numFmt formatCode="0.00_ " sourceLinked="1"/>
        <c:majorTickMark val="in"/>
        <c:minorTickMark val="none"/>
        <c:tickLblPos val="nextTo"/>
        <c:txPr>
          <a:bodyPr rot="0" spcFirstLastPara="0" vertOverflow="ellipsis" vert="horz" wrap="square" anchor="ctr" anchorCtr="1"/>
          <a:lstStyle/>
          <a:p>
            <a:pPr>
              <a:defRPr lang="zh-CN" sz="1000" b="0" i="0" u="none" strike="noStrike" kern="1200" baseline="0">
                <a:solidFill>
                  <a:srgbClr val="000000"/>
                </a:solidFill>
                <a:latin typeface="Times New Roman" panose="02020603050405020304" charset="0"/>
                <a:ea typeface="宋体" panose="02010600030101010101" pitchFamily="2" charset="-122"/>
                <a:cs typeface="Times New Roman" panose="02020603050405020304" charset="0"/>
              </a:defRPr>
            </a:pPr>
          </a:p>
        </c:txPr>
        <c:crossAx val="52452736"/>
        <c:crosses val="autoZero"/>
        <c:crossBetween val="between"/>
      </c:valAx>
    </c:plotArea>
    <c:legend>
      <c:legendPos val="b"/>
      <c:layout/>
      <c:overlay val="0"/>
      <c:txPr>
        <a:bodyPr rot="0" spcFirstLastPara="0" vertOverflow="ellipsis" vert="horz" wrap="square" anchor="ctr" anchorCtr="1"/>
        <a:lstStyle/>
        <a:p>
          <a:pPr>
            <a:defRPr lang="zh-CN" sz="920" b="0" i="0" u="none" strike="noStrike" kern="1200" baseline="0">
              <a:solidFill>
                <a:srgbClr val="000000"/>
              </a:solidFill>
              <a:latin typeface="Times New Roman" panose="02020603050405020304" charset="0"/>
              <a:ea typeface="宋体" panose="02010600030101010101" pitchFamily="2" charset="-122"/>
              <a:cs typeface="Times New Roman" panose="02020603050405020304" charset="0"/>
            </a:defRPr>
          </a:pPr>
        </a:p>
      </c:txPr>
    </c:legend>
    <c:plotVisOnly val="1"/>
    <c:dispBlanksAs val="gap"/>
    <c:showDLblsOverMax val="0"/>
  </c:chart>
  <c:spPr>
    <a:ln w="9525" cap="flat" cmpd="sng" algn="ctr">
      <a:noFill/>
      <a:prstDash val="solid"/>
      <a:round/>
    </a:ln>
  </c:spPr>
  <c:txPr>
    <a:bodyPr/>
    <a:lstStyle/>
    <a:p>
      <a:pPr>
        <a:defRPr lang="zh-CN" sz="1000" b="0" i="0" u="none" strike="noStrike" baseline="0">
          <a:solidFill>
            <a:srgbClr val="000000"/>
          </a:solidFill>
          <a:latin typeface="宋体" panose="02010600030101010101" pitchFamily="2" charset="-122"/>
          <a:ea typeface="宋体" panose="02010600030101010101" pitchFamily="2" charset="-122"/>
          <a:cs typeface="宋体" panose="02010600030101010101" pitchFamily="2" charset="-122"/>
        </a:defRPr>
      </a:pPr>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1641570366617"/>
          <c:y val="0.0558298647814263"/>
          <c:w val="0.821871522217224"/>
          <c:h val="0.649053150271057"/>
        </c:manualLayout>
      </c:layout>
      <c:lineChart>
        <c:grouping val="standard"/>
        <c:varyColors val="0"/>
        <c:ser>
          <c:idx val="0"/>
          <c:order val="0"/>
          <c:tx>
            <c:strRef>
              <c:f>建筑业总产值增速与国内生产总值增速比较!$D$41</c:f>
              <c:strCache>
                <c:ptCount val="1"/>
                <c:pt idx="0">
                  <c:v>国内生产总值增速（%）</c:v>
                </c:pt>
              </c:strCache>
            </c:strRef>
          </c:tx>
          <c:spPr>
            <a:ln w="19050" cap="rnd" cmpd="sng" algn="ctr">
              <a:solidFill>
                <a:schemeClr val="tx1">
                  <a:lumMod val="65000"/>
                  <a:lumOff val="35000"/>
                </a:schemeClr>
              </a:solidFill>
              <a:prstDash val="solid"/>
              <a:round/>
            </a:ln>
          </c:spPr>
          <c:marker>
            <c:spPr>
              <a:solidFill>
                <a:schemeClr val="tx1">
                  <a:lumMod val="50000"/>
                  <a:lumOff val="50000"/>
                </a:schemeClr>
              </a:solidFill>
              <a:ln w="9525" cap="flat" cmpd="sng" algn="ctr">
                <a:solidFill>
                  <a:schemeClr val="tx1">
                    <a:lumMod val="50000"/>
                    <a:lumOff val="50000"/>
                  </a:schemeClr>
                </a:solidFill>
                <a:prstDash val="solid"/>
                <a:round/>
              </a:ln>
            </c:spPr>
          </c:marker>
          <c:dLbls>
            <c:delete val="1"/>
          </c:dLbls>
          <c:cat>
            <c:numRef>
              <c:f>建筑业总产值增速与国内生产总值增速比较!$C$42:$C$56</c:f>
              <c:numCache>
                <c:formatCode>General</c:formatCode>
                <c:ptCount val="1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numCache>
            </c:numRef>
          </c:cat>
          <c:val>
            <c:numRef>
              <c:f>建筑业总产值增速与国内生产总值增速比较!$D$42:$D$56</c:f>
              <c:numCache>
                <c:formatCode>0.00_ </c:formatCode>
                <c:ptCount val="15"/>
                <c:pt idx="0">
                  <c:v>4</c:v>
                </c:pt>
                <c:pt idx="1">
                  <c:v>4.5</c:v>
                </c:pt>
                <c:pt idx="2">
                  <c:v>4.7</c:v>
                </c:pt>
                <c:pt idx="3">
                  <c:v>5</c:v>
                </c:pt>
                <c:pt idx="4">
                  <c:v>5.5</c:v>
                </c:pt>
                <c:pt idx="5">
                  <c:v>5.1</c:v>
                </c:pt>
                <c:pt idx="6">
                  <c:v>4.4</c:v>
                </c:pt>
                <c:pt idx="7">
                  <c:v>4.3</c:v>
                </c:pt>
                <c:pt idx="8">
                  <c:v>4.3</c:v>
                </c:pt>
                <c:pt idx="9">
                  <c:v>4.2</c:v>
                </c:pt>
                <c:pt idx="10">
                  <c:v>3</c:v>
                </c:pt>
                <c:pt idx="11">
                  <c:v>2.5</c:v>
                </c:pt>
                <c:pt idx="12">
                  <c:v>4</c:v>
                </c:pt>
                <c:pt idx="13">
                  <c:v>4.7</c:v>
                </c:pt>
                <c:pt idx="14">
                  <c:v>5.6</c:v>
                </c:pt>
              </c:numCache>
            </c:numRef>
          </c:val>
          <c:smooth val="0"/>
        </c:ser>
        <c:ser>
          <c:idx val="1"/>
          <c:order val="1"/>
          <c:tx>
            <c:strRef>
              <c:f>建筑业总产值增速与国内生产总值增速比较!$E$41</c:f>
              <c:strCache>
                <c:ptCount val="1"/>
                <c:pt idx="0">
                  <c:v>行业1的增长率(%)</c:v>
                </c:pt>
              </c:strCache>
            </c:strRef>
          </c:tx>
          <c:spPr>
            <a:ln w="19050" cap="rnd" cmpd="sng" algn="ctr">
              <a:solidFill>
                <a:schemeClr val="tx1">
                  <a:lumMod val="50000"/>
                  <a:lumOff val="50000"/>
                </a:schemeClr>
              </a:solidFill>
              <a:prstDash val="solid"/>
              <a:round/>
            </a:ln>
          </c:spPr>
          <c:marker>
            <c:spPr>
              <a:solidFill>
                <a:schemeClr val="tx1">
                  <a:lumMod val="50000"/>
                  <a:lumOff val="50000"/>
                </a:schemeClr>
              </a:solidFill>
              <a:ln w="9525" cap="flat" cmpd="sng" algn="ctr">
                <a:solidFill>
                  <a:schemeClr val="tx1">
                    <a:lumMod val="50000"/>
                    <a:lumOff val="50000"/>
                  </a:schemeClr>
                </a:solidFill>
                <a:prstDash val="solid"/>
                <a:round/>
              </a:ln>
            </c:spPr>
          </c:marker>
          <c:dLbls>
            <c:delete val="1"/>
          </c:dLbls>
          <c:cat>
            <c:numRef>
              <c:f>建筑业总产值增速与国内生产总值增速比较!$C$42:$C$56</c:f>
              <c:numCache>
                <c:formatCode>General</c:formatCode>
                <c:ptCount val="1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numCache>
            </c:numRef>
          </c:cat>
          <c:val>
            <c:numRef>
              <c:f>建筑业总产值增速与国内生产总值增速比较!$E$42:$E$56</c:f>
              <c:numCache>
                <c:formatCode>General</c:formatCode>
                <c:ptCount val="15"/>
                <c:pt idx="0">
                  <c:v>0.2</c:v>
                </c:pt>
                <c:pt idx="1">
                  <c:v>0.4</c:v>
                </c:pt>
                <c:pt idx="2">
                  <c:v>0.5</c:v>
                </c:pt>
                <c:pt idx="3">
                  <c:v>0.700000000000001</c:v>
                </c:pt>
                <c:pt idx="4">
                  <c:v>0.8</c:v>
                </c:pt>
                <c:pt idx="5">
                  <c:v>0.9</c:v>
                </c:pt>
                <c:pt idx="6">
                  <c:v>1</c:v>
                </c:pt>
                <c:pt idx="7">
                  <c:v>1.05</c:v>
                </c:pt>
                <c:pt idx="8">
                  <c:v>1.12999999999998</c:v>
                </c:pt>
                <c:pt idx="9">
                  <c:v>1.4</c:v>
                </c:pt>
                <c:pt idx="10">
                  <c:v>1.47</c:v>
                </c:pt>
                <c:pt idx="11">
                  <c:v>1.5</c:v>
                </c:pt>
                <c:pt idx="12">
                  <c:v>1.67</c:v>
                </c:pt>
                <c:pt idx="13">
                  <c:v>1.9</c:v>
                </c:pt>
                <c:pt idx="14">
                  <c:v>2</c:v>
                </c:pt>
              </c:numCache>
            </c:numRef>
          </c:val>
          <c:smooth val="0"/>
        </c:ser>
        <c:ser>
          <c:idx val="2"/>
          <c:order val="2"/>
          <c:tx>
            <c:strRef>
              <c:f>建筑业总产值增速与国内生产总值增速比较!$F$41</c:f>
              <c:strCache>
                <c:ptCount val="1"/>
                <c:pt idx="0">
                  <c:v>行业2的增长率(%)</c:v>
                </c:pt>
              </c:strCache>
            </c:strRef>
          </c:tx>
          <c:spPr>
            <a:ln w="19050" cap="rnd" cmpd="sng" algn="ctr">
              <a:solidFill>
                <a:schemeClr val="tx1">
                  <a:lumMod val="50000"/>
                  <a:lumOff val="50000"/>
                </a:schemeClr>
              </a:solidFill>
              <a:prstDash val="solid"/>
              <a:round/>
            </a:ln>
          </c:spPr>
          <c:marker>
            <c:spPr>
              <a:solidFill>
                <a:schemeClr val="tx1">
                  <a:lumMod val="50000"/>
                  <a:lumOff val="50000"/>
                </a:schemeClr>
              </a:solidFill>
              <a:ln w="9525" cap="flat" cmpd="sng" algn="ctr">
                <a:solidFill>
                  <a:schemeClr val="tx1">
                    <a:lumMod val="50000"/>
                    <a:lumOff val="50000"/>
                  </a:schemeClr>
                </a:solidFill>
                <a:prstDash val="solid"/>
                <a:round/>
              </a:ln>
            </c:spPr>
          </c:marker>
          <c:dLbls>
            <c:delete val="1"/>
          </c:dLbls>
          <c:cat>
            <c:numRef>
              <c:f>建筑业总产值增速与国内生产总值增速比较!$C$42:$C$56</c:f>
              <c:numCache>
                <c:formatCode>General</c:formatCode>
                <c:ptCount val="1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numCache>
            </c:numRef>
          </c:cat>
          <c:val>
            <c:numRef>
              <c:f>建筑业总产值增速与国内生产总值增速比较!$F$42:$F$56</c:f>
              <c:numCache>
                <c:formatCode>General</c:formatCode>
                <c:ptCount val="15"/>
                <c:pt idx="0">
                  <c:v>4</c:v>
                </c:pt>
                <c:pt idx="1">
                  <c:v>5</c:v>
                </c:pt>
                <c:pt idx="2">
                  <c:v>5.5</c:v>
                </c:pt>
                <c:pt idx="3">
                  <c:v>5.7</c:v>
                </c:pt>
                <c:pt idx="4">
                  <c:v>5.2</c:v>
                </c:pt>
                <c:pt idx="5">
                  <c:v>4</c:v>
                </c:pt>
                <c:pt idx="6">
                  <c:v>3.2</c:v>
                </c:pt>
                <c:pt idx="7">
                  <c:v>3.3</c:v>
                </c:pt>
                <c:pt idx="8">
                  <c:v>3</c:v>
                </c:pt>
                <c:pt idx="9">
                  <c:v>0</c:v>
                </c:pt>
                <c:pt idx="10">
                  <c:v>0.5</c:v>
                </c:pt>
                <c:pt idx="11">
                  <c:v>0.600000000000001</c:v>
                </c:pt>
                <c:pt idx="12">
                  <c:v>3</c:v>
                </c:pt>
                <c:pt idx="13">
                  <c:v>6</c:v>
                </c:pt>
                <c:pt idx="14">
                  <c:v>5.9</c:v>
                </c:pt>
              </c:numCache>
            </c:numRef>
          </c:val>
          <c:smooth val="0"/>
        </c:ser>
        <c:ser>
          <c:idx val="3"/>
          <c:order val="3"/>
          <c:tx>
            <c:strRef>
              <c:f>建筑业总产值增速与国内生产总值增速比较!$G$41</c:f>
              <c:strCache>
                <c:ptCount val="1"/>
                <c:pt idx="0">
                  <c:v>行业3的增长率(%)</c:v>
                </c:pt>
              </c:strCache>
            </c:strRef>
          </c:tx>
          <c:spPr>
            <a:ln w="19050" cap="rnd" cmpd="sng" algn="ctr">
              <a:solidFill>
                <a:schemeClr val="tx1">
                  <a:lumMod val="50000"/>
                  <a:lumOff val="50000"/>
                </a:schemeClr>
              </a:solidFill>
              <a:prstDash val="solid"/>
              <a:round/>
            </a:ln>
          </c:spPr>
          <c:dLbls>
            <c:delete val="1"/>
          </c:dLbls>
          <c:cat>
            <c:numRef>
              <c:f>建筑业总产值增速与国内生产总值增速比较!$C$42:$C$56</c:f>
              <c:numCache>
                <c:formatCode>General</c:formatCode>
                <c:ptCount val="1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numCache>
            </c:numRef>
          </c:cat>
          <c:val>
            <c:numRef>
              <c:f>建筑业总产值增速与国内生产总值增速比较!$G$42:$G$56</c:f>
              <c:numCache>
                <c:formatCode>General</c:formatCode>
                <c:ptCount val="15"/>
                <c:pt idx="0">
                  <c:v>1.5</c:v>
                </c:pt>
                <c:pt idx="1">
                  <c:v>1.6</c:v>
                </c:pt>
                <c:pt idx="2">
                  <c:v>1.55</c:v>
                </c:pt>
                <c:pt idx="3">
                  <c:v>1.45</c:v>
                </c:pt>
                <c:pt idx="4">
                  <c:v>1.5</c:v>
                </c:pt>
                <c:pt idx="5">
                  <c:v>1.46</c:v>
                </c:pt>
                <c:pt idx="6">
                  <c:v>1.51</c:v>
                </c:pt>
                <c:pt idx="7">
                  <c:v>1.45</c:v>
                </c:pt>
                <c:pt idx="8">
                  <c:v>1.53</c:v>
                </c:pt>
                <c:pt idx="9">
                  <c:v>1.48</c:v>
                </c:pt>
                <c:pt idx="10">
                  <c:v>1.5</c:v>
                </c:pt>
                <c:pt idx="11">
                  <c:v>1.42</c:v>
                </c:pt>
                <c:pt idx="12">
                  <c:v>1.48</c:v>
                </c:pt>
                <c:pt idx="13">
                  <c:v>1.52</c:v>
                </c:pt>
                <c:pt idx="14">
                  <c:v>1.49</c:v>
                </c:pt>
              </c:numCache>
            </c:numRef>
          </c:val>
          <c:smooth val="0"/>
        </c:ser>
        <c:dLbls>
          <c:showLegendKey val="0"/>
          <c:showVal val="0"/>
          <c:showCatName val="0"/>
          <c:showSerName val="0"/>
          <c:showPercent val="0"/>
          <c:showBubbleSize val="0"/>
        </c:dLbls>
        <c:marker val="1"/>
        <c:smooth val="0"/>
        <c:axId val="52452736"/>
        <c:axId val="52466816"/>
      </c:lineChart>
      <c:catAx>
        <c:axId val="52452736"/>
        <c:scaling>
          <c:orientation val="minMax"/>
        </c:scaling>
        <c:delete val="0"/>
        <c:axPos val="b"/>
        <c:numFmt formatCode="General" sourceLinked="1"/>
        <c:majorTickMark val="in"/>
        <c:minorTickMark val="none"/>
        <c:tickLblPos val="nextTo"/>
        <c:txPr>
          <a:bodyPr rot="0" spcFirstLastPara="0" vertOverflow="ellipsis" vert="horz" wrap="square" anchor="ctr" anchorCtr="1"/>
          <a:lstStyle/>
          <a:p>
            <a:pPr>
              <a:defRPr lang="zh-CN" sz="1000" b="0" i="0" u="none" strike="noStrike" kern="1200" baseline="0">
                <a:solidFill>
                  <a:srgbClr val="000000"/>
                </a:solidFill>
                <a:latin typeface="Times New Roman" panose="02020603050405020304" charset="0"/>
                <a:ea typeface="宋体" panose="02010600030101010101" pitchFamily="2" charset="-122"/>
                <a:cs typeface="Times New Roman" panose="02020603050405020304" charset="0"/>
              </a:defRPr>
            </a:pPr>
          </a:p>
        </c:txPr>
        <c:crossAx val="52466816"/>
        <c:crosses val="autoZero"/>
        <c:auto val="1"/>
        <c:lblAlgn val="ctr"/>
        <c:lblOffset val="100"/>
        <c:noMultiLvlLbl val="0"/>
      </c:catAx>
      <c:valAx>
        <c:axId val="52466816"/>
        <c:scaling>
          <c:orientation val="minMax"/>
        </c:scaling>
        <c:delete val="0"/>
        <c:axPos val="l"/>
        <c:numFmt formatCode="0.00_ " sourceLinked="1"/>
        <c:majorTickMark val="in"/>
        <c:minorTickMark val="none"/>
        <c:tickLblPos val="nextTo"/>
        <c:txPr>
          <a:bodyPr rot="0" spcFirstLastPara="0" vertOverflow="ellipsis" vert="horz" wrap="square" anchor="ctr" anchorCtr="1"/>
          <a:lstStyle/>
          <a:p>
            <a:pPr>
              <a:defRPr lang="zh-CN" sz="1000" b="0" i="0" u="none" strike="noStrike" kern="1200" baseline="0">
                <a:solidFill>
                  <a:srgbClr val="000000"/>
                </a:solidFill>
                <a:latin typeface="Times New Roman" panose="02020603050405020304" charset="0"/>
                <a:ea typeface="宋体" panose="02010600030101010101" pitchFamily="2" charset="-122"/>
                <a:cs typeface="Times New Roman" panose="02020603050405020304" charset="0"/>
              </a:defRPr>
            </a:pPr>
          </a:p>
        </c:txPr>
        <c:crossAx val="52452736"/>
        <c:crosses val="autoZero"/>
        <c:crossBetween val="between"/>
      </c:valAx>
    </c:plotArea>
    <c:legend>
      <c:legendPos val="b"/>
      <c:layout/>
      <c:overlay val="0"/>
      <c:txPr>
        <a:bodyPr rot="0" spcFirstLastPara="0" vertOverflow="ellipsis" vert="horz" wrap="square" anchor="ctr" anchorCtr="1"/>
        <a:lstStyle/>
        <a:p>
          <a:pPr>
            <a:defRPr lang="zh-CN" sz="920" b="0" i="0" u="none" strike="noStrike" kern="1200" baseline="0">
              <a:solidFill>
                <a:srgbClr val="000000"/>
              </a:solidFill>
              <a:latin typeface="Times New Roman" panose="02020603050405020304" charset="0"/>
              <a:ea typeface="宋体" panose="02010600030101010101" pitchFamily="2" charset="-122"/>
              <a:cs typeface="Times New Roman" panose="02020603050405020304" charset="0"/>
            </a:defRPr>
          </a:pPr>
        </a:p>
      </c:txPr>
    </c:legend>
    <c:plotVisOnly val="1"/>
    <c:dispBlanksAs val="gap"/>
    <c:showDLblsOverMax val="0"/>
  </c:chart>
  <c:spPr>
    <a:ln w="9525" cap="flat" cmpd="sng" algn="ctr">
      <a:noFill/>
      <a:prstDash val="solid"/>
      <a:round/>
    </a:ln>
  </c:spPr>
  <c:txPr>
    <a:bodyPr/>
    <a:lstStyle/>
    <a:p>
      <a:pPr>
        <a:defRPr lang="zh-CN" sz="1000" b="0" i="0" u="none" strike="noStrike" baseline="0">
          <a:solidFill>
            <a:srgbClr val="000000"/>
          </a:solidFill>
          <a:latin typeface="宋体" panose="02010600030101010101" pitchFamily="2" charset="-122"/>
          <a:ea typeface="宋体" panose="02010600030101010101" pitchFamily="2" charset="-122"/>
          <a:cs typeface="宋体" panose="02010600030101010101" pitchFamily="2" charset="-122"/>
        </a:defRPr>
      </a:pPr>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6710811461594"/>
          <c:y val="0.0641026817588649"/>
          <c:w val="0.856802311581989"/>
          <c:h val="0.688861329833771"/>
        </c:manualLayout>
      </c:layout>
      <c:lineChart>
        <c:grouping val="standard"/>
        <c:varyColors val="0"/>
        <c:ser>
          <c:idx val="0"/>
          <c:order val="0"/>
          <c:tx>
            <c:strRef>
              <c:f>建筑业总产值增速与国内生产总值增速比较!$D$18</c:f>
              <c:strCache>
                <c:ptCount val="1"/>
                <c:pt idx="0">
                  <c:v>国内生产总值增速（%）</c:v>
                </c:pt>
              </c:strCache>
            </c:strRef>
          </c:tx>
          <c:spPr>
            <a:ln w="28575" cap="rnd" cmpd="sng" algn="ctr">
              <a:solidFill>
                <a:schemeClr val="tx1">
                  <a:lumMod val="50000"/>
                  <a:lumOff val="50000"/>
                </a:schemeClr>
              </a:solidFill>
              <a:prstDash val="solid"/>
              <a:round/>
            </a:ln>
          </c:spPr>
          <c:marker>
            <c:spPr>
              <a:solidFill>
                <a:schemeClr val="tx1">
                  <a:lumMod val="50000"/>
                  <a:lumOff val="50000"/>
                </a:schemeClr>
              </a:solidFill>
              <a:ln w="9525" cap="flat" cmpd="sng" algn="ctr">
                <a:solidFill>
                  <a:schemeClr val="tx1">
                    <a:lumMod val="50000"/>
                    <a:lumOff val="50000"/>
                  </a:schemeClr>
                </a:solidFill>
                <a:prstDash val="solid"/>
                <a:round/>
              </a:ln>
            </c:spPr>
          </c:marker>
          <c:dLbls>
            <c:delete val="1"/>
          </c:dLbls>
          <c:cat>
            <c:numRef>
              <c:f>建筑业总产值增速与国内生产总值增速比较!$C$19:$C$28</c:f>
              <c:numCache>
                <c:formatCode>General</c:formatCode>
                <c:ptCount val="10"/>
                <c:pt idx="0">
                  <c:v>2011</c:v>
                </c:pt>
                <c:pt idx="1">
                  <c:v>2012</c:v>
                </c:pt>
                <c:pt idx="2">
                  <c:v>2013</c:v>
                </c:pt>
                <c:pt idx="3">
                  <c:v>2014</c:v>
                </c:pt>
                <c:pt idx="4">
                  <c:v>2015</c:v>
                </c:pt>
                <c:pt idx="5">
                  <c:v>2016</c:v>
                </c:pt>
                <c:pt idx="6">
                  <c:v>2017</c:v>
                </c:pt>
                <c:pt idx="7">
                  <c:v>2018</c:v>
                </c:pt>
                <c:pt idx="8">
                  <c:v>2019</c:v>
                </c:pt>
                <c:pt idx="9">
                  <c:v>2020</c:v>
                </c:pt>
              </c:numCache>
            </c:numRef>
          </c:cat>
          <c:val>
            <c:numRef>
              <c:f>建筑业总产值增速与国内生产总值增速比较!$D$19:$D$28</c:f>
              <c:numCache>
                <c:formatCode>0_ </c:formatCode>
                <c:ptCount val="10"/>
                <c:pt idx="0">
                  <c:v>9.29454461362803</c:v>
                </c:pt>
                <c:pt idx="1">
                  <c:v>7.65243420071186</c:v>
                </c:pt>
                <c:pt idx="2">
                  <c:v>7.671190692646</c:v>
                </c:pt>
                <c:pt idx="3">
                  <c:v>7.3</c:v>
                </c:pt>
                <c:pt idx="4">
                  <c:v>6.9</c:v>
                </c:pt>
                <c:pt idx="5">
                  <c:v>6.7</c:v>
                </c:pt>
                <c:pt idx="6">
                  <c:v>6.9</c:v>
                </c:pt>
                <c:pt idx="7">
                  <c:v>6.6</c:v>
                </c:pt>
                <c:pt idx="8">
                  <c:v>6.1</c:v>
                </c:pt>
                <c:pt idx="9">
                  <c:v>2.3</c:v>
                </c:pt>
              </c:numCache>
            </c:numRef>
          </c:val>
          <c:smooth val="0"/>
        </c:ser>
        <c:ser>
          <c:idx val="1"/>
          <c:order val="1"/>
          <c:tx>
            <c:strRef>
              <c:f>建筑业总产值增速与国内生产总值增速比较!$E$18</c:f>
              <c:strCache>
                <c:ptCount val="1"/>
                <c:pt idx="0">
                  <c:v>建筑业总产值增速(%）</c:v>
                </c:pt>
              </c:strCache>
            </c:strRef>
          </c:tx>
          <c:spPr>
            <a:ln w="28575" cap="rnd" cmpd="sng" algn="ctr">
              <a:solidFill>
                <a:schemeClr val="tx1">
                  <a:lumMod val="50000"/>
                  <a:lumOff val="50000"/>
                </a:schemeClr>
              </a:solidFill>
              <a:prstDash val="solid"/>
              <a:round/>
            </a:ln>
          </c:spPr>
          <c:marker>
            <c:spPr>
              <a:solidFill>
                <a:schemeClr val="tx1">
                  <a:lumMod val="50000"/>
                  <a:lumOff val="50000"/>
                </a:schemeClr>
              </a:solidFill>
              <a:ln w="9525" cap="flat" cmpd="sng" algn="ctr">
                <a:solidFill>
                  <a:schemeClr val="tx1">
                    <a:lumMod val="50000"/>
                    <a:lumOff val="50000"/>
                  </a:schemeClr>
                </a:solidFill>
                <a:prstDash val="solid"/>
                <a:round/>
              </a:ln>
            </c:spPr>
          </c:marker>
          <c:dLbls>
            <c:delete val="1"/>
          </c:dLbls>
          <c:cat>
            <c:numRef>
              <c:f>建筑业总产值增速与国内生产总值增速比较!$C$19:$C$28</c:f>
              <c:numCache>
                <c:formatCode>General</c:formatCode>
                <c:ptCount val="10"/>
                <c:pt idx="0">
                  <c:v>2011</c:v>
                </c:pt>
                <c:pt idx="1">
                  <c:v>2012</c:v>
                </c:pt>
                <c:pt idx="2">
                  <c:v>2013</c:v>
                </c:pt>
                <c:pt idx="3">
                  <c:v>2014</c:v>
                </c:pt>
                <c:pt idx="4">
                  <c:v>2015</c:v>
                </c:pt>
                <c:pt idx="5">
                  <c:v>2016</c:v>
                </c:pt>
                <c:pt idx="6">
                  <c:v>2017</c:v>
                </c:pt>
                <c:pt idx="7">
                  <c:v>2018</c:v>
                </c:pt>
                <c:pt idx="8">
                  <c:v>2019</c:v>
                </c:pt>
                <c:pt idx="9">
                  <c:v>2020</c:v>
                </c:pt>
              </c:numCache>
            </c:numRef>
          </c:cat>
          <c:val>
            <c:numRef>
              <c:f>建筑业总产值增速与国内生产总值增速比较!$E$19:$E$28</c:f>
              <c:numCache>
                <c:formatCode>0_ </c:formatCode>
                <c:ptCount val="10"/>
                <c:pt idx="0">
                  <c:v>21.897603045899</c:v>
                </c:pt>
                <c:pt idx="1">
                  <c:v>17.8206642405539</c:v>
                </c:pt>
                <c:pt idx="2">
                  <c:v>16.102199028927</c:v>
                </c:pt>
                <c:pt idx="3">
                  <c:v>10.2</c:v>
                </c:pt>
                <c:pt idx="4">
                  <c:v>2.3</c:v>
                </c:pt>
                <c:pt idx="5">
                  <c:v>7.1</c:v>
                </c:pt>
                <c:pt idx="6">
                  <c:v>10.5</c:v>
                </c:pt>
                <c:pt idx="7">
                  <c:v>9.9</c:v>
                </c:pt>
                <c:pt idx="8">
                  <c:v>10</c:v>
                </c:pt>
                <c:pt idx="9">
                  <c:v>6.2</c:v>
                </c:pt>
              </c:numCache>
            </c:numRef>
          </c:val>
          <c:smooth val="0"/>
        </c:ser>
        <c:dLbls>
          <c:showLegendKey val="0"/>
          <c:showVal val="0"/>
          <c:showCatName val="0"/>
          <c:showSerName val="0"/>
          <c:showPercent val="0"/>
          <c:showBubbleSize val="0"/>
        </c:dLbls>
        <c:marker val="1"/>
        <c:smooth val="0"/>
        <c:axId val="108868352"/>
        <c:axId val="108870272"/>
      </c:lineChart>
      <c:catAx>
        <c:axId val="108868352"/>
        <c:scaling>
          <c:orientation val="minMax"/>
        </c:scaling>
        <c:delete val="0"/>
        <c:axPos val="b"/>
        <c:numFmt formatCode="General" sourceLinked="1"/>
        <c:majorTickMark val="in"/>
        <c:minorTickMark val="none"/>
        <c:tickLblPos val="nextTo"/>
        <c:txPr>
          <a:bodyPr rot="0" spcFirstLastPara="0" vertOverflow="ellipsis" vert="horz" wrap="square" anchor="ctr" anchorCtr="1"/>
          <a:lstStyle/>
          <a:p>
            <a:pPr>
              <a:defRPr lang="zh-CN" sz="1000" b="0" i="0" u="none" strike="noStrike" kern="1200" baseline="0">
                <a:solidFill>
                  <a:srgbClr val="000000"/>
                </a:solidFill>
                <a:latin typeface="Times New Roman" panose="02020603050405020304" charset="0"/>
                <a:ea typeface="宋体" panose="02010600030101010101" pitchFamily="2" charset="-122"/>
                <a:cs typeface="Times New Roman" panose="02020603050405020304" charset="0"/>
              </a:defRPr>
            </a:pPr>
          </a:p>
        </c:txPr>
        <c:crossAx val="108870272"/>
        <c:crosses val="autoZero"/>
        <c:auto val="1"/>
        <c:lblAlgn val="ctr"/>
        <c:lblOffset val="100"/>
        <c:noMultiLvlLbl val="0"/>
      </c:catAx>
      <c:valAx>
        <c:axId val="108870272"/>
        <c:scaling>
          <c:orientation val="minMax"/>
        </c:scaling>
        <c:delete val="0"/>
        <c:axPos val="l"/>
        <c:numFmt formatCode="0_ " sourceLinked="1"/>
        <c:majorTickMark val="in"/>
        <c:minorTickMark val="none"/>
        <c:tickLblPos val="nextTo"/>
        <c:txPr>
          <a:bodyPr rot="0" spcFirstLastPara="0" vertOverflow="ellipsis" vert="horz" wrap="square" anchor="ctr" anchorCtr="1"/>
          <a:lstStyle/>
          <a:p>
            <a:pPr>
              <a:defRPr lang="zh-CN" sz="1000" b="0" i="0" u="none" strike="noStrike" kern="1200" baseline="0">
                <a:solidFill>
                  <a:srgbClr val="000000"/>
                </a:solidFill>
                <a:latin typeface="Times New Roman" panose="02020603050405020304" charset="0"/>
                <a:ea typeface="宋体" panose="02010600030101010101" pitchFamily="2" charset="-122"/>
                <a:cs typeface="Times New Roman" panose="02020603050405020304" charset="0"/>
              </a:defRPr>
            </a:pPr>
          </a:p>
        </c:txPr>
        <c:crossAx val="108868352"/>
        <c:crosses val="autoZero"/>
        <c:crossBetween val="between"/>
      </c:valAx>
    </c:plotArea>
    <c:legend>
      <c:legendPos val="b"/>
      <c:layout>
        <c:manualLayout>
          <c:xMode val="edge"/>
          <c:yMode val="edge"/>
          <c:x val="0.158174813387912"/>
          <c:y val="0.906130639154671"/>
          <c:w val="0.683650373224194"/>
          <c:h val="0.0880418443217973"/>
        </c:manualLayout>
      </c:layout>
      <c:overlay val="0"/>
      <c:txPr>
        <a:bodyPr rot="0" spcFirstLastPara="0" vertOverflow="ellipsis" vert="horz" wrap="square" anchor="ctr" anchorCtr="1"/>
        <a:lstStyle/>
        <a:p>
          <a:pPr>
            <a:defRPr lang="zh-CN" sz="920" b="0" i="0" u="none" strike="noStrike" kern="1200" baseline="0">
              <a:solidFill>
                <a:srgbClr val="000000"/>
              </a:solidFill>
              <a:latin typeface="宋体" panose="02010600030101010101" pitchFamily="2" charset="-122"/>
              <a:ea typeface="宋体" panose="02010600030101010101" pitchFamily="2" charset="-122"/>
              <a:cs typeface="宋体" panose="02010600030101010101" pitchFamily="2" charset="-122"/>
            </a:defRPr>
          </a:pPr>
        </a:p>
      </c:txPr>
    </c:legend>
    <c:plotVisOnly val="1"/>
    <c:dispBlanksAs val="gap"/>
    <c:showDLblsOverMax val="0"/>
  </c:chart>
  <c:spPr>
    <a:ln w="9525" cap="flat" cmpd="sng" algn="ctr">
      <a:noFill/>
      <a:prstDash val="solid"/>
      <a:round/>
    </a:ln>
  </c:spPr>
  <c:txPr>
    <a:bodyPr/>
    <a:lstStyle/>
    <a:p>
      <a:pPr>
        <a:defRPr lang="zh-CN" sz="1000" b="0" i="0" u="none" strike="noStrike" baseline="0">
          <a:solidFill>
            <a:srgbClr val="000000"/>
          </a:solidFill>
          <a:latin typeface="宋体" panose="02010600030101010101" pitchFamily="2" charset="-122"/>
          <a:ea typeface="宋体" panose="02010600030101010101" pitchFamily="2" charset="-122"/>
          <a:cs typeface="宋体" panose="02010600030101010101" pitchFamily="2" charset="-122"/>
        </a:defRPr>
      </a:pPr>
    </a:p>
  </c:txPr>
  <c:externalData r:id="rId1">
    <c:autoUpdate val="0"/>
  </c:externalData>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2.emf"/></Relationships>
</file>

<file path=ppt/drawings/drawing1.xml><?xml version="1.0" encoding="utf-8"?>
<c:userShapes xmlns:c="http://schemas.openxmlformats.org/drawingml/2006/chart">
  <cdr:relSizeAnchor xmlns:cdr="http://schemas.openxmlformats.org/drawingml/2006/chartDrawing">
    <cdr:from>
      <cdr:x>0.018</cdr:x>
      <cdr:y>0.03022</cdr:y>
    </cdr:from>
    <cdr:to>
      <cdr:x>0.06217</cdr:x>
      <cdr:y>0.26294</cdr:y>
    </cdr:to>
    <cdr:sp>
      <cdr:nvSpPr>
        <cdr:cNvPr id="2" name="矩形 1"/>
        <cdr:cNvSpPr/>
      </cdr:nvSpPr>
      <cdr:spPr xmlns:a="http://schemas.openxmlformats.org/drawingml/2006/main">
        <a:xfrm xmlns:a="http://schemas.openxmlformats.org/drawingml/2006/main">
          <a:off x="94890" y="86264"/>
          <a:ext cx="232914" cy="664234"/>
        </a:xfrm>
        <a:prstGeom xmlns:a="http://schemas.openxmlformats.org/drawingml/2006/main" prst="rect">
          <a:avLst/>
        </a:prstGeom>
      </cdr:spPr>
      <cdr:txBody xmlns:a="http://schemas.openxmlformats.org/drawingml/2006/main">
        <a:bodyPr vert="horz" wrap="square" lIns="45720" tIns="45720" rIns="45720" bIns="45720" rtlCol="0" anchor="t" anchorCtr="0">
          <a:normAutofit/>
        </a:bodyPr>
        <a:lstStyle/>
        <a:p>
          <a:r>
            <a:rPr lang="zh-CN" altLang="en-US" sz="1000"/>
            <a:t>增长率</a:t>
          </a:r>
          <a:endParaRPr lang="zh-CN" altLang="en-US" sz="1000"/>
        </a:p>
      </cdr:txBody>
    </cdr:sp>
  </cdr:relSizeAnchor>
  <cdr:relSizeAnchor xmlns:cdr="http://schemas.openxmlformats.org/drawingml/2006/chartDrawing">
    <cdr:from>
      <cdr:x>0.88346</cdr:x>
      <cdr:y>0.80694</cdr:y>
    </cdr:from>
    <cdr:to>
      <cdr:x>0.9718</cdr:x>
      <cdr:y>0.85228</cdr:y>
    </cdr:to>
    <cdr:sp>
      <cdr:nvSpPr>
        <cdr:cNvPr id="3" name="矩形 2"/>
        <cdr:cNvSpPr/>
      </cdr:nvSpPr>
      <cdr:spPr xmlns:a="http://schemas.openxmlformats.org/drawingml/2006/main">
        <a:xfrm xmlns:a="http://schemas.openxmlformats.org/drawingml/2006/main">
          <a:off x="4658264" y="2303253"/>
          <a:ext cx="465826" cy="129396"/>
        </a:xfrm>
        <a:prstGeom xmlns:a="http://schemas.openxmlformats.org/drawingml/2006/main" prst="rect">
          <a:avLst/>
        </a:prstGeom>
      </cdr:spPr>
      <cdr:txBody xmlns:a="http://schemas.openxmlformats.org/drawingml/2006/main">
        <a:bodyPr vert="horz" wrap="square" lIns="45720" tIns="45720" rIns="45720" bIns="45720" rtlCol="0" anchor="t" anchorCtr="0">
          <a:normAutofit/>
        </a:bodyPr>
        <a:lstStyle/>
        <a:p>
          <a:r>
            <a:rPr lang="zh-CN" altLang="en-US" sz="1000"/>
            <a:t>时间</a:t>
          </a:r>
          <a:endParaRPr lang="zh-CN" altLang="en-US" sz="1000"/>
        </a:p>
      </cdr:txBody>
    </cdr:sp>
  </cdr:relSizeAnchor>
</c:userShapes>
</file>

<file path=ppt/drawings/drawing2.xml><?xml version="1.0" encoding="utf-8"?>
<c:userShapes xmlns:c="http://schemas.openxmlformats.org/drawingml/2006/chart">
  <cdr:relSizeAnchor xmlns:cdr="http://schemas.openxmlformats.org/drawingml/2006/chartDrawing">
    <cdr:from>
      <cdr:x>0.018</cdr:x>
      <cdr:y>0.03022</cdr:y>
    </cdr:from>
    <cdr:to>
      <cdr:x>0.06217</cdr:x>
      <cdr:y>0.26294</cdr:y>
    </cdr:to>
    <cdr:sp>
      <cdr:nvSpPr>
        <cdr:cNvPr id="2" name="矩形 1"/>
        <cdr:cNvSpPr/>
      </cdr:nvSpPr>
      <cdr:spPr xmlns:a="http://schemas.openxmlformats.org/drawingml/2006/main">
        <a:xfrm xmlns:a="http://schemas.openxmlformats.org/drawingml/2006/main">
          <a:off x="94890" y="86264"/>
          <a:ext cx="232914" cy="664234"/>
        </a:xfrm>
        <a:prstGeom xmlns:a="http://schemas.openxmlformats.org/drawingml/2006/main" prst="rect">
          <a:avLst/>
        </a:prstGeom>
      </cdr:spPr>
      <cdr:txBody xmlns:a="http://schemas.openxmlformats.org/drawingml/2006/main">
        <a:bodyPr vert="horz" wrap="square" lIns="45720" tIns="45720" rIns="45720" bIns="45720" rtlCol="0" anchor="t" anchorCtr="0">
          <a:normAutofit/>
        </a:bodyPr>
        <a:lstStyle/>
        <a:p>
          <a:r>
            <a:rPr lang="zh-CN" altLang="en-US" sz="1000"/>
            <a:t>增长率</a:t>
          </a:r>
          <a:endParaRPr lang="zh-CN" altLang="en-US" sz="1000"/>
        </a:p>
      </cdr:txBody>
    </cdr:sp>
  </cdr:relSizeAnchor>
  <cdr:relSizeAnchor xmlns:cdr="http://schemas.openxmlformats.org/drawingml/2006/chartDrawing">
    <cdr:from>
      <cdr:x>0.88346</cdr:x>
      <cdr:y>0.80694</cdr:y>
    </cdr:from>
    <cdr:to>
      <cdr:x>0.9718</cdr:x>
      <cdr:y>0.85228</cdr:y>
    </cdr:to>
    <cdr:sp>
      <cdr:nvSpPr>
        <cdr:cNvPr id="3" name="矩形 2"/>
        <cdr:cNvSpPr/>
      </cdr:nvSpPr>
      <cdr:spPr xmlns:a="http://schemas.openxmlformats.org/drawingml/2006/main">
        <a:xfrm xmlns:a="http://schemas.openxmlformats.org/drawingml/2006/main">
          <a:off x="4658264" y="2303253"/>
          <a:ext cx="465826" cy="129396"/>
        </a:xfrm>
        <a:prstGeom xmlns:a="http://schemas.openxmlformats.org/drawingml/2006/main" prst="rect">
          <a:avLst/>
        </a:prstGeom>
      </cdr:spPr>
      <cdr:txBody xmlns:a="http://schemas.openxmlformats.org/drawingml/2006/main">
        <a:bodyPr vert="horz" wrap="square" lIns="45720" tIns="45720" rIns="45720" bIns="45720" rtlCol="0" anchor="t" anchorCtr="0">
          <a:normAutofit/>
        </a:bodyPr>
        <a:lstStyle/>
        <a:p>
          <a:r>
            <a:rPr lang="zh-CN" altLang="en-US" sz="1000"/>
            <a:t>时间</a:t>
          </a:r>
          <a:endParaRPr lang="zh-CN" altLang="en-US" sz="1000"/>
        </a:p>
      </cdr:txBody>
    </cdr:sp>
  </cdr:relSizeAnchor>
</c:userShapes>
</file>

<file path=ppt/drawings/drawing3.xml><?xml version="1.0" encoding="utf-8"?>
<c:userShapes xmlns:c="http://schemas.openxmlformats.org/drawingml/2006/chart">
  <cdr:relSizeAnchor xmlns:cdr="http://schemas.openxmlformats.org/drawingml/2006/chartDrawing">
    <cdr:from>
      <cdr:x>0.018</cdr:x>
      <cdr:y>0.03022</cdr:y>
    </cdr:from>
    <cdr:to>
      <cdr:x>0.06217</cdr:x>
      <cdr:y>0.26294</cdr:y>
    </cdr:to>
    <cdr:sp>
      <cdr:nvSpPr>
        <cdr:cNvPr id="2" name="矩形 1"/>
        <cdr:cNvSpPr/>
      </cdr:nvSpPr>
      <cdr:spPr xmlns:a="http://schemas.openxmlformats.org/drawingml/2006/main">
        <a:xfrm xmlns:a="http://schemas.openxmlformats.org/drawingml/2006/main">
          <a:off x="94890" y="86264"/>
          <a:ext cx="232914" cy="664234"/>
        </a:xfrm>
        <a:prstGeom xmlns:a="http://schemas.openxmlformats.org/drawingml/2006/main" prst="rect">
          <a:avLst/>
        </a:prstGeom>
      </cdr:spPr>
      <cdr:txBody xmlns:a="http://schemas.openxmlformats.org/drawingml/2006/main">
        <a:bodyPr vert="horz" wrap="square" lIns="45720" tIns="45720" rIns="45720" bIns="45720" rtlCol="0" anchor="t" anchorCtr="0">
          <a:normAutofit/>
        </a:bodyPr>
        <a:lstStyle/>
        <a:p>
          <a:r>
            <a:rPr lang="zh-CN" altLang="en-US" sz="1000"/>
            <a:t>增长率</a:t>
          </a:r>
          <a:endParaRPr lang="zh-CN" altLang="en-US" sz="1000"/>
        </a:p>
      </cdr:txBody>
    </cdr:sp>
  </cdr:relSizeAnchor>
  <cdr:relSizeAnchor xmlns:cdr="http://schemas.openxmlformats.org/drawingml/2006/chartDrawing">
    <cdr:from>
      <cdr:x>0.88346</cdr:x>
      <cdr:y>0.80694</cdr:y>
    </cdr:from>
    <cdr:to>
      <cdr:x>0.9718</cdr:x>
      <cdr:y>0.85228</cdr:y>
    </cdr:to>
    <cdr:sp>
      <cdr:nvSpPr>
        <cdr:cNvPr id="3" name="矩形 2"/>
        <cdr:cNvSpPr/>
      </cdr:nvSpPr>
      <cdr:spPr xmlns:a="http://schemas.openxmlformats.org/drawingml/2006/main">
        <a:xfrm xmlns:a="http://schemas.openxmlformats.org/drawingml/2006/main">
          <a:off x="4658264" y="2303253"/>
          <a:ext cx="465826" cy="129396"/>
        </a:xfrm>
        <a:prstGeom xmlns:a="http://schemas.openxmlformats.org/drawingml/2006/main" prst="rect">
          <a:avLst/>
        </a:prstGeom>
      </cdr:spPr>
      <cdr:txBody xmlns:a="http://schemas.openxmlformats.org/drawingml/2006/main">
        <a:bodyPr vert="horz" wrap="square" lIns="45720" tIns="45720" rIns="45720" bIns="45720" rtlCol="0" anchor="t" anchorCtr="0">
          <a:normAutofit/>
        </a:bodyPr>
        <a:lstStyle/>
        <a:p>
          <a:r>
            <a:rPr lang="zh-CN" altLang="en-US" sz="1000"/>
            <a:t>时间</a:t>
          </a:r>
          <a:endParaRPr lang="zh-CN" altLang="en-US" sz="1000"/>
        </a:p>
      </cdr:txBody>
    </cdr:sp>
  </cdr:relSizeAnchor>
</c:userShapes>
</file>

<file path=ppt/drawings/drawing4.xml><?xml version="1.0" encoding="utf-8"?>
<c:userShapes xmlns:c="http://schemas.openxmlformats.org/drawingml/2006/chart">
  <cdr:relSizeAnchor xmlns:cdr="http://schemas.openxmlformats.org/drawingml/2006/chartDrawing">
    <cdr:from>
      <cdr:x>0.01145</cdr:x>
      <cdr:y>0.02275</cdr:y>
    </cdr:from>
    <cdr:to>
      <cdr:x>0.03435</cdr:x>
      <cdr:y>0.22858</cdr:y>
    </cdr:to>
    <cdr:sp>
      <cdr:nvSpPr>
        <cdr:cNvPr id="2" name="矩形 1"/>
        <cdr:cNvSpPr/>
      </cdr:nvSpPr>
      <cdr:spPr xmlns:a="http://schemas.openxmlformats.org/drawingml/2006/main">
        <a:xfrm xmlns:a="http://schemas.openxmlformats.org/drawingml/2006/main">
          <a:off x="60339" y="51999"/>
          <a:ext cx="120688" cy="470533"/>
        </a:xfrm>
        <a:prstGeom xmlns:a="http://schemas.openxmlformats.org/drawingml/2006/main" prst="rect">
          <a:avLst/>
        </a:prstGeom>
      </cdr:spPr>
      <cdr:txBody xmlns:a="http://schemas.openxmlformats.org/drawingml/2006/main">
        <a:bodyPr vert="horz" wrap="square" lIns="45720" tIns="45720" rIns="45720" bIns="45720" rtlCol="0" anchor="t" anchorCtr="0">
          <a:normAutofit/>
        </a:bodyPr>
        <a:lstStyle/>
        <a:p>
          <a:r>
            <a:rPr lang="zh-CN" altLang="en-US" sz="1000"/>
            <a:t>增长率</a:t>
          </a:r>
          <a:endParaRPr lang="zh-CN" altLang="en-US" sz="1000"/>
        </a:p>
      </cdr:txBody>
    </cdr:sp>
  </cdr:relSizeAnchor>
  <cdr:relSizeAnchor xmlns:cdr="http://schemas.openxmlformats.org/drawingml/2006/chartDrawing">
    <cdr:from>
      <cdr:x>0.88543</cdr:x>
      <cdr:y>0.86792</cdr:y>
    </cdr:from>
    <cdr:to>
      <cdr:x>0.97054</cdr:x>
      <cdr:y>0.93585</cdr:y>
    </cdr:to>
    <cdr:sp>
      <cdr:nvSpPr>
        <cdr:cNvPr id="3" name="矩形 2"/>
        <cdr:cNvSpPr/>
      </cdr:nvSpPr>
      <cdr:spPr xmlns:a="http://schemas.openxmlformats.org/drawingml/2006/main">
        <a:xfrm xmlns:a="http://schemas.openxmlformats.org/drawingml/2006/main">
          <a:off x="4666891" y="1984076"/>
          <a:ext cx="448574" cy="155275"/>
        </a:xfrm>
        <a:prstGeom xmlns:a="http://schemas.openxmlformats.org/drawingml/2006/main" prst="rect">
          <a:avLst/>
        </a:prstGeom>
      </cdr:spPr>
      <cdr:txBody xmlns:a="http://schemas.openxmlformats.org/drawingml/2006/main">
        <a:bodyPr vert="horz" wrap="square" lIns="45720" tIns="45720" rIns="45720" bIns="45720" rtlCol="0" anchor="t" anchorCtr="0">
          <a:normAutofit/>
        </a:bodyPr>
        <a:lstStyle/>
        <a:p>
          <a:r>
            <a:rPr lang="zh-CN" altLang="en-US" sz="1000"/>
            <a:t>年份</a:t>
          </a:r>
          <a:endParaRPr lang="zh-CN" altLang="en-US" sz="100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89.xml"/><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0" Type="http://schemas.openxmlformats.org/officeDocument/2006/relationships/tags" Target="../tags/tag90.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0" Type="http://schemas.openxmlformats.org/officeDocument/2006/relationships/tags" Target="../tags/tag9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07.xml"/><Relationship Id="rId8" Type="http://schemas.openxmlformats.org/officeDocument/2006/relationships/tags" Target="../tags/tag106.xml"/><Relationship Id="rId7" Type="http://schemas.openxmlformats.org/officeDocument/2006/relationships/tags" Target="../tags/tag105.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0" Type="http://schemas.openxmlformats.org/officeDocument/2006/relationships/tags" Target="../tags/tag11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74320" y="321260"/>
            <a:ext cx="11683455" cy="393053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8" name="任意形状 8"/>
          <p:cNvSpPr/>
          <p:nvPr userDrawn="1">
            <p:custDataLst>
              <p:tags r:id="rId3"/>
            </p:custDataLst>
          </p:nvPr>
        </p:nvSpPr>
        <p:spPr>
          <a:xfrm>
            <a:off x="9490237" y="32125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9" name="任意形状 9"/>
          <p:cNvSpPr/>
          <p:nvPr userDrawn="1">
            <p:custDataLst>
              <p:tags r:id="rId4"/>
            </p:custDataLst>
          </p:nvPr>
        </p:nvSpPr>
        <p:spPr>
          <a:xfrm rot="10800000">
            <a:off x="261015" y="2411670"/>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矩形 9"/>
          <p:cNvSpPr/>
          <p:nvPr userDrawn="1">
            <p:custDataLst>
              <p:tags r:id="rId5"/>
            </p:custDataLst>
          </p:nvPr>
        </p:nvSpPr>
        <p:spPr>
          <a:xfrm>
            <a:off x="9471025" y="6254750"/>
            <a:ext cx="180022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custDataLst>
              <p:tags r:id="rId6"/>
            </p:custDataLst>
          </p:nvPr>
        </p:nvSpPr>
        <p:spPr>
          <a:xfrm flipV="1">
            <a:off x="750570" y="6305550"/>
            <a:ext cx="71564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custDataLst>
              <p:tags r:id="rId7"/>
            </p:custDataLst>
          </p:nvPr>
        </p:nvSpPr>
        <p:spPr>
          <a:xfrm>
            <a:off x="1555115" y="6306820"/>
            <a:ext cx="88900"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8"/>
            </p:custDataLst>
          </p:nvPr>
        </p:nvSpPr>
        <p:spPr>
          <a:xfrm>
            <a:off x="1731010" y="6306820"/>
            <a:ext cx="25336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日期占位符 15"/>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p:txBody>
          <a:bodyPr/>
          <a:lstStyle/>
          <a:p>
            <a:endParaRPr lang="zh-CN" altLang="en-US" dirty="0"/>
          </a:p>
        </p:txBody>
      </p:sp>
      <p:sp>
        <p:nvSpPr>
          <p:cNvPr id="18" name="灯片编号占位符 17"/>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883644" y="809127"/>
            <a:ext cx="9144000" cy="1896745"/>
          </a:xfrm>
        </p:spPr>
        <p:txBody>
          <a:bodyPr lIns="91440" tIns="45720" rIns="91440" bIns="0" anchor="b" anchorCtr="0">
            <a:normAutofit/>
          </a:bodyPr>
          <a:lstStyle>
            <a:lvl1pPr algn="l">
              <a:defRPr sz="660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883643" y="3017520"/>
            <a:ext cx="9144000" cy="890270"/>
          </a:xfrm>
        </p:spPr>
        <p:txBody>
          <a:bodyPr lIns="91440" tIns="0" rIns="91440" bIns="45720">
            <a:normAutofit/>
          </a:bodyPr>
          <a:lstStyle>
            <a:lvl1pPr marL="0" indent="0" algn="l" eaLnBrk="1" fontAlgn="auto" latinLnBrk="0" hangingPunct="1">
              <a:lnSpc>
                <a:spcPct val="100000"/>
              </a:lnSpc>
              <a:buNone/>
              <a:defRPr sz="2400" u="none" strike="noStrike" kern="1200" cap="none" spc="200" normalizeH="0" baseline="0">
                <a:solidFill>
                  <a:schemeClr val="tx1">
                    <a:lumMod val="75000"/>
                    <a:lumOff val="2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883644" y="5050433"/>
            <a:ext cx="3365430" cy="579657"/>
          </a:xfrm>
        </p:spPr>
        <p:txBody>
          <a:bodyPr lIns="91440" tIns="45720" rIns="91440" bIns="45720">
            <a:normAutofit/>
          </a:bodyPr>
          <a:lstStyle>
            <a:lvl1pPr marL="0" indent="0">
              <a:buNone/>
              <a:defRPr sz="24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12249150"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2" name="标题 1"/>
          <p:cNvSpPr>
            <a:spLocks noGrp="1"/>
          </p:cNvSpPr>
          <p:nvPr>
            <p:ph type="title" hasCustomPrompt="1"/>
            <p:custDataLst>
              <p:tags r:id="rId3"/>
            </p:custDataLst>
          </p:nvPr>
        </p:nvSpPr>
        <p:spPr>
          <a:xfrm>
            <a:off x="4676775" y="2059757"/>
            <a:ext cx="6243774" cy="922021"/>
          </a:xfrm>
        </p:spPr>
        <p:txBody>
          <a:bodyPr lIns="91440" tIns="45720" rIns="91440" bIns="0" anchor="b" anchorCtr="0">
            <a:normAutofit/>
          </a:bodyPr>
          <a:lstStyle>
            <a:lvl1pPr>
              <a:defRPr sz="5400" u="none" strike="noStrike" kern="1200" cap="none" spc="300" normalizeH="0" baseline="0">
                <a:solidFill>
                  <a:schemeClr val="accent1"/>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4676775" y="3102596"/>
            <a:ext cx="6243774" cy="1401006"/>
          </a:xfrm>
        </p:spPr>
        <p:txBody>
          <a:bodyPr lIns="91440" tIns="0" rIns="91440" bIns="45720">
            <a:normAutofit/>
          </a:bodyPr>
          <a:lstStyle>
            <a:lvl1pPr marL="0" indent="0" eaLnBrk="1" fontAlgn="auto" latinLnBrk="0" hangingPunct="1">
              <a:buNone/>
              <a:defRPr kumimoji="0" lang="zh-CN" altLang="en-US" sz="180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7628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45227" y="952508"/>
            <a:ext cx="5283242" cy="5388907"/>
          </a:xfrm>
        </p:spPr>
        <p:txBody>
          <a:bodyPr>
            <a:noAutofit/>
          </a:bodyPr>
          <a:lstStyle>
            <a:lvl1pPr>
              <a:defRPr sz="1600" baseline="0">
                <a:solidFill>
                  <a:schemeClr val="tx1">
                    <a:lumMod val="75000"/>
                    <a:lumOff val="25000"/>
                  </a:schemeClr>
                </a:solidFill>
                <a:latin typeface="Arial" panose="020B0604020202020204" pitchFamily="34" charset="0"/>
                <a:ea typeface="微软雅黑" panose="020B0503020204020204" charset="-122"/>
              </a:defRPr>
            </a:lvl1pPr>
            <a:lvl2pPr>
              <a:defRPr sz="1600" baseline="0">
                <a:solidFill>
                  <a:schemeClr val="tx1">
                    <a:lumMod val="75000"/>
                    <a:lumOff val="25000"/>
                  </a:schemeClr>
                </a:solidFill>
                <a:latin typeface="Arial" panose="020B0604020202020204" pitchFamily="34" charset="0"/>
                <a:ea typeface="微软雅黑" panose="020B0503020204020204" charset="-122"/>
              </a:defRPr>
            </a:lvl2pPr>
            <a:lvl3pPr>
              <a:defRPr sz="1600" baseline="0">
                <a:solidFill>
                  <a:schemeClr val="tx1">
                    <a:lumMod val="75000"/>
                    <a:lumOff val="25000"/>
                  </a:schemeClr>
                </a:solidFill>
                <a:latin typeface="Arial" panose="020B0604020202020204" pitchFamily="34" charset="0"/>
                <a:ea typeface="微软雅黑" panose="020B0503020204020204" charset="-122"/>
              </a:defRPr>
            </a:lvl3pPr>
            <a:lvl4pPr>
              <a:defRPr sz="1600" baseline="0">
                <a:solidFill>
                  <a:schemeClr val="tx1">
                    <a:lumMod val="75000"/>
                    <a:lumOff val="25000"/>
                  </a:schemeClr>
                </a:solidFill>
                <a:latin typeface="Arial" panose="020B0604020202020204" pitchFamily="34" charset="0"/>
                <a:ea typeface="微软雅黑" panose="020B0503020204020204" charset="-122"/>
              </a:defRPr>
            </a:lvl4pPr>
            <a:lvl5pPr>
              <a:defRPr sz="1600"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66065" y="313690"/>
            <a:ext cx="11683365" cy="5634990"/>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9" name="矩形 8"/>
          <p:cNvSpPr/>
          <p:nvPr userDrawn="1">
            <p:custDataLst>
              <p:tags r:id="rId3"/>
            </p:custDataLst>
          </p:nvPr>
        </p:nvSpPr>
        <p:spPr>
          <a:xfrm>
            <a:off x="1422400" y="4064000"/>
            <a:ext cx="5283200" cy="12700"/>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形状 8"/>
          <p:cNvSpPr/>
          <p:nvPr userDrawn="1">
            <p:custDataLst>
              <p:tags r:id="rId4"/>
            </p:custDataLst>
          </p:nvPr>
        </p:nvSpPr>
        <p:spPr>
          <a:xfrm>
            <a:off x="9480712" y="313004"/>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8" name="任意形状 9"/>
          <p:cNvSpPr/>
          <p:nvPr userDrawn="1">
            <p:custDataLst>
              <p:tags r:id="rId5"/>
            </p:custDataLst>
          </p:nvPr>
        </p:nvSpPr>
        <p:spPr>
          <a:xfrm rot="10800000">
            <a:off x="261015" y="4113028"/>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6"/>
            </p:custDataLst>
          </p:nvPr>
        </p:nvSpPr>
        <p:spPr>
          <a:xfrm>
            <a:off x="1320799" y="2376714"/>
            <a:ext cx="6653601" cy="1607337"/>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9600" b="1" i="0" u="none" strike="noStrike" kern="1200" cap="none" spc="6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p:txBody>
          <a:bodyPr>
            <a:normAutofit/>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63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custDataLst>
              <p:tags r:id="rId3"/>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4"/>
            </p:custDataLst>
          </p:nvPr>
        </p:nvSpPr>
        <p:spPr>
          <a:xfrm>
            <a:off x="1281600" y="1249200"/>
            <a:ext cx="9626400" cy="723600"/>
          </a:xfrm>
        </p:spPr>
        <p:txBody>
          <a:bodyPr anchor="ctr">
            <a:normAutofit/>
          </a:bodyPr>
          <a:lstStyle>
            <a:lvl1pPr>
              <a:defRPr sz="32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1281113" y="2163600"/>
            <a:ext cx="9626600" cy="3445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6" name="任意形状 8"/>
          <p:cNvSpPr/>
          <p:nvPr userDrawn="1">
            <p:custDataLst>
              <p:tags r:id="rId3"/>
            </p:custDataLst>
          </p:nvPr>
        </p:nvSpPr>
        <p:spPr>
          <a:xfrm rot="16200000">
            <a:off x="-21591" y="25773"/>
            <a:ext cx="1741805" cy="169862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任意形状 9"/>
          <p:cNvSpPr/>
          <p:nvPr userDrawn="1">
            <p:custDataLst>
              <p:tags r:id="rId4"/>
            </p:custDataLst>
          </p:nvPr>
        </p:nvSpPr>
        <p:spPr>
          <a:xfrm rot="10800000">
            <a:off x="0" y="5913755"/>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ormAutofit/>
          </a:bodyPr>
          <a:lstStyle>
            <a:lvl1pPr>
              <a:defRPr sz="3600" baseline="0">
                <a:solidFill>
                  <a:schemeClr val="accent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8" name="任意形状 9"/>
          <p:cNvSpPr/>
          <p:nvPr userDrawn="1">
            <p:custDataLst>
              <p:tags r:id="rId3"/>
            </p:custDataLst>
          </p:nvPr>
        </p:nvSpPr>
        <p:spPr>
          <a:xfrm rot="16200000">
            <a:off x="-18383" y="15240"/>
            <a:ext cx="1243965" cy="121348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4"/>
            </p:custDataLst>
          </p:nvPr>
        </p:nvSpPr>
        <p:spPr>
          <a:xfrm>
            <a:off x="10344785" y="0"/>
            <a:ext cx="1847215"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5"/>
            </p:custDataLst>
          </p:nvPr>
        </p:nvSpPr>
        <p:spPr>
          <a:xfrm>
            <a:off x="612000" y="781200"/>
            <a:ext cx="10976400" cy="626400"/>
          </a:xfrm>
        </p:spPr>
        <p:txBody>
          <a:bodyPr anchor="ctr">
            <a:normAutofit/>
          </a:bodyPr>
          <a:lstStyle>
            <a:lvl1pPr algn="ctr">
              <a:defRPr sz="36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3810" y="5029201"/>
            <a:ext cx="12192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0" name="任意形状 9"/>
          <p:cNvSpPr/>
          <p:nvPr userDrawn="1">
            <p:custDataLst>
              <p:tags r:id="rId3"/>
            </p:custDataLst>
          </p:nvPr>
        </p:nvSpPr>
        <p:spPr>
          <a:xfrm rot="10800000">
            <a:off x="3810" y="5905500"/>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a:xfrm>
            <a:off x="604800" y="669600"/>
            <a:ext cx="10976400" cy="565200"/>
          </a:xfrm>
        </p:spPr>
        <p:txBody>
          <a:bodyPr anchor="ctr">
            <a:normAutofit/>
          </a:bodyPr>
          <a:lstStyle>
            <a:lvl1pPr algn="ctr">
              <a:defRPr sz="32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594000" y="5180400"/>
            <a:ext cx="11001600" cy="10116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12192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755" y="193040"/>
            <a:ext cx="11037570" cy="521335"/>
          </a:xfrm>
        </p:spPr>
        <p:txBody>
          <a:bodyPr>
            <a:noAutofit/>
          </a:bodyPr>
          <a:lstStyle>
            <a:lvl1pPr>
              <a:defRPr sz="28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normAutofit/>
          </a:bodyPr>
          <a:lstStyle>
            <a:lvl1pPr algn="ctr">
              <a:defRPr sz="60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28.xml"/><Relationship Id="rId23" Type="http://schemas.openxmlformats.org/officeDocument/2006/relationships/tags" Target="../tags/tag127.xml"/><Relationship Id="rId22" Type="http://schemas.openxmlformats.org/officeDocument/2006/relationships/tags" Target="../tags/tag126.xml"/><Relationship Id="rId21" Type="http://schemas.openxmlformats.org/officeDocument/2006/relationships/tags" Target="../tags/tag125.xml"/><Relationship Id="rId20" Type="http://schemas.openxmlformats.org/officeDocument/2006/relationships/tags" Target="../tags/tag124.xml"/><Relationship Id="rId2" Type="http://schemas.openxmlformats.org/officeDocument/2006/relationships/slideLayout" Target="../slideLayouts/slideLayout12.xml"/><Relationship Id="rId19" Type="http://schemas.openxmlformats.org/officeDocument/2006/relationships/tags" Target="../tags/tag123.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accent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1.xml"/><Relationship Id="rId2" Type="http://schemas.openxmlformats.org/officeDocument/2006/relationships/tags" Target="../tags/tag130.xml"/><Relationship Id="rId1" Type="http://schemas.openxmlformats.org/officeDocument/2006/relationships/tags" Target="../tags/tag129.xml"/></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tags" Target="../tags/tag192.xml"/><Relationship Id="rId3" Type="http://schemas.openxmlformats.org/officeDocument/2006/relationships/tags" Target="../tags/tag191.xml"/><Relationship Id="rId2" Type="http://schemas.openxmlformats.org/officeDocument/2006/relationships/tags" Target="../tags/tag190.xml"/><Relationship Id="rId1" Type="http://schemas.openxmlformats.org/officeDocument/2006/relationships/tags" Target="../tags/tag189.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02.xml"/><Relationship Id="rId6" Type="http://schemas.openxmlformats.org/officeDocument/2006/relationships/tags" Target="../tags/tag201.xml"/><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tags" Target="../tags/tag196.xml"/></Relationships>
</file>

<file path=ppt/slides/_rels/slide12.xml.rels><?xml version="1.0" encoding="UTF-8" standalone="yes"?>
<Relationships xmlns="http://schemas.openxmlformats.org/package/2006/relationships"><Relationship Id="rId9" Type="http://schemas.openxmlformats.org/officeDocument/2006/relationships/tags" Target="../tags/tag211.xml"/><Relationship Id="rId8" Type="http://schemas.openxmlformats.org/officeDocument/2006/relationships/tags" Target="../tags/tag210.xml"/><Relationship Id="rId7" Type="http://schemas.openxmlformats.org/officeDocument/2006/relationships/tags" Target="../tags/tag209.xml"/><Relationship Id="rId6" Type="http://schemas.openxmlformats.org/officeDocument/2006/relationships/tags" Target="../tags/tag208.xml"/><Relationship Id="rId5" Type="http://schemas.openxmlformats.org/officeDocument/2006/relationships/tags" Target="../tags/tag207.xml"/><Relationship Id="rId4" Type="http://schemas.openxmlformats.org/officeDocument/2006/relationships/tags" Target="../tags/tag206.xml"/><Relationship Id="rId3" Type="http://schemas.openxmlformats.org/officeDocument/2006/relationships/tags" Target="../tags/tag205.xml"/><Relationship Id="rId2" Type="http://schemas.openxmlformats.org/officeDocument/2006/relationships/tags" Target="../tags/tag204.xml"/><Relationship Id="rId19" Type="http://schemas.openxmlformats.org/officeDocument/2006/relationships/slideLayout" Target="../slideLayouts/slideLayout17.xml"/><Relationship Id="rId18" Type="http://schemas.openxmlformats.org/officeDocument/2006/relationships/tags" Target="../tags/tag220.xml"/><Relationship Id="rId17" Type="http://schemas.openxmlformats.org/officeDocument/2006/relationships/tags" Target="../tags/tag219.xml"/><Relationship Id="rId16" Type="http://schemas.openxmlformats.org/officeDocument/2006/relationships/tags" Target="../tags/tag218.xml"/><Relationship Id="rId15" Type="http://schemas.openxmlformats.org/officeDocument/2006/relationships/tags" Target="../tags/tag217.xml"/><Relationship Id="rId14" Type="http://schemas.openxmlformats.org/officeDocument/2006/relationships/tags" Target="../tags/tag216.xml"/><Relationship Id="rId13" Type="http://schemas.openxmlformats.org/officeDocument/2006/relationships/tags" Target="../tags/tag215.xml"/><Relationship Id="rId12" Type="http://schemas.openxmlformats.org/officeDocument/2006/relationships/tags" Target="../tags/tag214.xml"/><Relationship Id="rId11" Type="http://schemas.openxmlformats.org/officeDocument/2006/relationships/tags" Target="../tags/tag213.xml"/><Relationship Id="rId10" Type="http://schemas.openxmlformats.org/officeDocument/2006/relationships/tags" Target="../tags/tag212.xml"/><Relationship Id="rId1" Type="http://schemas.openxmlformats.org/officeDocument/2006/relationships/tags" Target="../tags/tag203.xml"/></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26.xml"/><Relationship Id="rId6" Type="http://schemas.openxmlformats.org/officeDocument/2006/relationships/image" Target="../media/image3.jpeg"/><Relationship Id="rId5" Type="http://schemas.openxmlformats.org/officeDocument/2006/relationships/tags" Target="../tags/tag225.xml"/><Relationship Id="rId4" Type="http://schemas.openxmlformats.org/officeDocument/2006/relationships/tags" Target="../tags/tag224.xml"/><Relationship Id="rId3" Type="http://schemas.openxmlformats.org/officeDocument/2006/relationships/tags" Target="../tags/tag223.xml"/><Relationship Id="rId2" Type="http://schemas.openxmlformats.org/officeDocument/2006/relationships/tags" Target="../tags/tag222.xml"/><Relationship Id="rId1" Type="http://schemas.openxmlformats.org/officeDocument/2006/relationships/tags" Target="../tags/tag221.xml"/></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33.xml"/><Relationship Id="rId6" Type="http://schemas.openxmlformats.org/officeDocument/2006/relationships/tags" Target="../tags/tag232.xml"/><Relationship Id="rId5" Type="http://schemas.openxmlformats.org/officeDocument/2006/relationships/tags" Target="../tags/tag231.xml"/><Relationship Id="rId4" Type="http://schemas.openxmlformats.org/officeDocument/2006/relationships/tags" Target="../tags/tag230.xml"/><Relationship Id="rId3" Type="http://schemas.openxmlformats.org/officeDocument/2006/relationships/tags" Target="../tags/tag229.xml"/><Relationship Id="rId2" Type="http://schemas.openxmlformats.org/officeDocument/2006/relationships/tags" Target="../tags/tag228.xml"/><Relationship Id="rId1" Type="http://schemas.openxmlformats.org/officeDocument/2006/relationships/tags" Target="../tags/tag227.xml"/></Relationships>
</file>

<file path=ppt/slides/_rels/slide15.xml.rels><?xml version="1.0" encoding="UTF-8" standalone="yes"?>
<Relationships xmlns="http://schemas.openxmlformats.org/package/2006/relationships"><Relationship Id="rId9" Type="http://schemas.openxmlformats.org/officeDocument/2006/relationships/image" Target="../media/image4.emf"/><Relationship Id="rId8" Type="http://schemas.openxmlformats.org/officeDocument/2006/relationships/oleObject" Target="../embeddings/oleObject2.bin"/><Relationship Id="rId7" Type="http://schemas.openxmlformats.org/officeDocument/2006/relationships/tags" Target="../tags/tag240.xml"/><Relationship Id="rId6" Type="http://schemas.openxmlformats.org/officeDocument/2006/relationships/tags" Target="../tags/tag239.xml"/><Relationship Id="rId5" Type="http://schemas.openxmlformats.org/officeDocument/2006/relationships/tags" Target="../tags/tag238.xml"/><Relationship Id="rId4" Type="http://schemas.openxmlformats.org/officeDocument/2006/relationships/tags" Target="../tags/tag237.xml"/><Relationship Id="rId3" Type="http://schemas.openxmlformats.org/officeDocument/2006/relationships/tags" Target="../tags/tag236.xml"/><Relationship Id="rId2" Type="http://schemas.openxmlformats.org/officeDocument/2006/relationships/tags" Target="../tags/tag235.xml"/><Relationship Id="rId13" Type="http://schemas.openxmlformats.org/officeDocument/2006/relationships/vmlDrawing" Target="../drawings/vmlDrawing2.vml"/><Relationship Id="rId12" Type="http://schemas.openxmlformats.org/officeDocument/2006/relationships/slideLayout" Target="../slideLayouts/slideLayout17.xml"/><Relationship Id="rId11" Type="http://schemas.openxmlformats.org/officeDocument/2006/relationships/tags" Target="../tags/tag242.xml"/><Relationship Id="rId10" Type="http://schemas.openxmlformats.org/officeDocument/2006/relationships/tags" Target="../tags/tag241.xml"/><Relationship Id="rId1" Type="http://schemas.openxmlformats.org/officeDocument/2006/relationships/tags" Target="../tags/tag234.xml"/></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50.xml"/><Relationship Id="rId7" Type="http://schemas.openxmlformats.org/officeDocument/2006/relationships/tags" Target="../tags/tag249.xml"/><Relationship Id="rId6" Type="http://schemas.openxmlformats.org/officeDocument/2006/relationships/tags" Target="../tags/tag248.xml"/><Relationship Id="rId5" Type="http://schemas.openxmlformats.org/officeDocument/2006/relationships/tags" Target="../tags/tag247.xml"/><Relationship Id="rId4" Type="http://schemas.openxmlformats.org/officeDocument/2006/relationships/tags" Target="../tags/tag246.xml"/><Relationship Id="rId3" Type="http://schemas.openxmlformats.org/officeDocument/2006/relationships/tags" Target="../tags/tag245.xml"/><Relationship Id="rId2" Type="http://schemas.openxmlformats.org/officeDocument/2006/relationships/tags" Target="../tags/tag244.xml"/><Relationship Id="rId1" Type="http://schemas.openxmlformats.org/officeDocument/2006/relationships/tags" Target="../tags/tag243.xml"/></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58.xml"/><Relationship Id="rId7" Type="http://schemas.openxmlformats.org/officeDocument/2006/relationships/tags" Target="../tags/tag257.xml"/><Relationship Id="rId6" Type="http://schemas.openxmlformats.org/officeDocument/2006/relationships/tags" Target="../tags/tag256.xml"/><Relationship Id="rId5" Type="http://schemas.openxmlformats.org/officeDocument/2006/relationships/tags" Target="../tags/tag255.xml"/><Relationship Id="rId4" Type="http://schemas.openxmlformats.org/officeDocument/2006/relationships/tags" Target="../tags/tag254.xml"/><Relationship Id="rId3" Type="http://schemas.openxmlformats.org/officeDocument/2006/relationships/tags" Target="../tags/tag253.xml"/><Relationship Id="rId2" Type="http://schemas.openxmlformats.org/officeDocument/2006/relationships/tags" Target="../tags/tag252.xml"/><Relationship Id="rId1" Type="http://schemas.openxmlformats.org/officeDocument/2006/relationships/tags" Target="../tags/tag251.xml"/></Relationships>
</file>

<file path=ppt/slides/_rels/slide18.xml.rels><?xml version="1.0" encoding="UTF-8" standalone="yes"?>
<Relationships xmlns="http://schemas.openxmlformats.org/package/2006/relationships"><Relationship Id="rId9" Type="http://schemas.openxmlformats.org/officeDocument/2006/relationships/tags" Target="../tags/tag267.xml"/><Relationship Id="rId8" Type="http://schemas.openxmlformats.org/officeDocument/2006/relationships/tags" Target="../tags/tag266.xml"/><Relationship Id="rId7" Type="http://schemas.openxmlformats.org/officeDocument/2006/relationships/tags" Target="../tags/tag265.xml"/><Relationship Id="rId6" Type="http://schemas.openxmlformats.org/officeDocument/2006/relationships/tags" Target="../tags/tag264.xml"/><Relationship Id="rId5" Type="http://schemas.openxmlformats.org/officeDocument/2006/relationships/tags" Target="../tags/tag263.xml"/><Relationship Id="rId4" Type="http://schemas.openxmlformats.org/officeDocument/2006/relationships/tags" Target="../tags/tag262.xml"/><Relationship Id="rId3" Type="http://schemas.openxmlformats.org/officeDocument/2006/relationships/tags" Target="../tags/tag261.xml"/><Relationship Id="rId2" Type="http://schemas.openxmlformats.org/officeDocument/2006/relationships/tags" Target="../tags/tag260.xml"/><Relationship Id="rId10" Type="http://schemas.openxmlformats.org/officeDocument/2006/relationships/slideLayout" Target="../slideLayouts/slideLayout17.xml"/><Relationship Id="rId1" Type="http://schemas.openxmlformats.org/officeDocument/2006/relationships/tags" Target="../tags/tag259.xml"/></Relationships>
</file>

<file path=ppt/slides/_rels/slide1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75.xml"/><Relationship Id="rId7" Type="http://schemas.openxmlformats.org/officeDocument/2006/relationships/tags" Target="../tags/tag274.xml"/><Relationship Id="rId6" Type="http://schemas.openxmlformats.org/officeDocument/2006/relationships/tags" Target="../tags/tag273.xml"/><Relationship Id="rId5" Type="http://schemas.openxmlformats.org/officeDocument/2006/relationships/tags" Target="../tags/tag272.xml"/><Relationship Id="rId4" Type="http://schemas.openxmlformats.org/officeDocument/2006/relationships/tags" Target="../tags/tag271.xml"/><Relationship Id="rId3" Type="http://schemas.openxmlformats.org/officeDocument/2006/relationships/tags" Target="../tags/tag270.xml"/><Relationship Id="rId2" Type="http://schemas.openxmlformats.org/officeDocument/2006/relationships/tags" Target="../tags/tag269.xml"/><Relationship Id="rId1" Type="http://schemas.openxmlformats.org/officeDocument/2006/relationships/tags" Target="../tags/tag268.xml"/></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13.xml"/><Relationship Id="rId5" Type="http://schemas.openxmlformats.org/officeDocument/2006/relationships/tags" Target="../tags/tag135.xml"/><Relationship Id="rId4" Type="http://schemas.openxmlformats.org/officeDocument/2006/relationships/tags" Target="../tags/tag134.xml"/><Relationship Id="rId3" Type="http://schemas.openxmlformats.org/officeDocument/2006/relationships/tags" Target="../tags/tag133.xml"/><Relationship Id="rId2" Type="http://schemas.openxmlformats.org/officeDocument/2006/relationships/tags" Target="../tags/tag132.xml"/><Relationship Id="rId1" Type="http://schemas.openxmlformats.org/officeDocument/2006/relationships/tags" Target="../tags/tag131.xml"/></Relationships>
</file>

<file path=ppt/slides/_rels/slide2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83.xml"/><Relationship Id="rId7" Type="http://schemas.openxmlformats.org/officeDocument/2006/relationships/tags" Target="../tags/tag282.xml"/><Relationship Id="rId6" Type="http://schemas.openxmlformats.org/officeDocument/2006/relationships/tags" Target="../tags/tag281.xml"/><Relationship Id="rId5" Type="http://schemas.openxmlformats.org/officeDocument/2006/relationships/tags" Target="../tags/tag280.xml"/><Relationship Id="rId4" Type="http://schemas.openxmlformats.org/officeDocument/2006/relationships/tags" Target="../tags/tag279.xml"/><Relationship Id="rId3" Type="http://schemas.openxmlformats.org/officeDocument/2006/relationships/tags" Target="../tags/tag278.xml"/><Relationship Id="rId2" Type="http://schemas.openxmlformats.org/officeDocument/2006/relationships/tags" Target="../tags/tag277.xml"/><Relationship Id="rId1" Type="http://schemas.openxmlformats.org/officeDocument/2006/relationships/tags" Target="../tags/tag276.xml"/></Relationships>
</file>

<file path=ppt/slides/_rels/slide21.xml.rels><?xml version="1.0" encoding="UTF-8" standalone="yes"?>
<Relationships xmlns="http://schemas.openxmlformats.org/package/2006/relationships"><Relationship Id="rId9" Type="http://schemas.openxmlformats.org/officeDocument/2006/relationships/tags" Target="../tags/tag291.xml"/><Relationship Id="rId8" Type="http://schemas.openxmlformats.org/officeDocument/2006/relationships/tags" Target="../tags/tag290.xml"/><Relationship Id="rId7" Type="http://schemas.openxmlformats.org/officeDocument/2006/relationships/tags" Target="../tags/tag289.xml"/><Relationship Id="rId6" Type="http://schemas.openxmlformats.org/officeDocument/2006/relationships/tags" Target="../tags/tag288.xml"/><Relationship Id="rId5" Type="http://schemas.openxmlformats.org/officeDocument/2006/relationships/tags" Target="../tags/tag287.xml"/><Relationship Id="rId4" Type="http://schemas.openxmlformats.org/officeDocument/2006/relationships/tags" Target="../tags/tag286.xml"/><Relationship Id="rId3" Type="http://schemas.openxmlformats.org/officeDocument/2006/relationships/tags" Target="../tags/tag285.xml"/><Relationship Id="rId2" Type="http://schemas.openxmlformats.org/officeDocument/2006/relationships/tags" Target="../tags/tag284.xml"/><Relationship Id="rId12" Type="http://schemas.openxmlformats.org/officeDocument/2006/relationships/slideLayout" Target="../slideLayouts/slideLayout17.xml"/><Relationship Id="rId11" Type="http://schemas.openxmlformats.org/officeDocument/2006/relationships/tags" Target="../tags/tag293.xml"/><Relationship Id="rId10" Type="http://schemas.openxmlformats.org/officeDocument/2006/relationships/tags" Target="../tags/tag292.xml"/><Relationship Id="rId1" Type="http://schemas.openxmlformats.org/officeDocument/2006/relationships/chart" Target="../charts/chart1.xml"/></Relationships>
</file>

<file path=ppt/slides/_rels/slide22.xml.rels><?xml version="1.0" encoding="UTF-8" standalone="yes"?>
<Relationships xmlns="http://schemas.openxmlformats.org/package/2006/relationships"><Relationship Id="rId9" Type="http://schemas.openxmlformats.org/officeDocument/2006/relationships/tags" Target="../tags/tag301.xml"/><Relationship Id="rId8" Type="http://schemas.openxmlformats.org/officeDocument/2006/relationships/tags" Target="../tags/tag300.xml"/><Relationship Id="rId7" Type="http://schemas.openxmlformats.org/officeDocument/2006/relationships/tags" Target="../tags/tag299.xml"/><Relationship Id="rId6" Type="http://schemas.openxmlformats.org/officeDocument/2006/relationships/tags" Target="../tags/tag298.xml"/><Relationship Id="rId5" Type="http://schemas.openxmlformats.org/officeDocument/2006/relationships/tags" Target="../tags/tag297.xml"/><Relationship Id="rId4" Type="http://schemas.openxmlformats.org/officeDocument/2006/relationships/tags" Target="../tags/tag296.xml"/><Relationship Id="rId3" Type="http://schemas.openxmlformats.org/officeDocument/2006/relationships/tags" Target="../tags/tag295.xml"/><Relationship Id="rId2" Type="http://schemas.openxmlformats.org/officeDocument/2006/relationships/tags" Target="../tags/tag294.xml"/><Relationship Id="rId12" Type="http://schemas.openxmlformats.org/officeDocument/2006/relationships/slideLayout" Target="../slideLayouts/slideLayout17.xml"/><Relationship Id="rId11" Type="http://schemas.openxmlformats.org/officeDocument/2006/relationships/tags" Target="../tags/tag303.xml"/><Relationship Id="rId10" Type="http://schemas.openxmlformats.org/officeDocument/2006/relationships/tags" Target="../tags/tag302.xml"/><Relationship Id="rId1" Type="http://schemas.openxmlformats.org/officeDocument/2006/relationships/chart" Target="../charts/chart2.xml"/></Relationships>
</file>

<file path=ppt/slides/_rels/slide23.xml.rels><?xml version="1.0" encoding="UTF-8" standalone="yes"?>
<Relationships xmlns="http://schemas.openxmlformats.org/package/2006/relationships"><Relationship Id="rId9" Type="http://schemas.openxmlformats.org/officeDocument/2006/relationships/tags" Target="../tags/tag311.xml"/><Relationship Id="rId8" Type="http://schemas.openxmlformats.org/officeDocument/2006/relationships/tags" Target="../tags/tag310.xml"/><Relationship Id="rId7" Type="http://schemas.openxmlformats.org/officeDocument/2006/relationships/tags" Target="../tags/tag309.xml"/><Relationship Id="rId6" Type="http://schemas.openxmlformats.org/officeDocument/2006/relationships/tags" Target="../tags/tag308.xml"/><Relationship Id="rId5" Type="http://schemas.openxmlformats.org/officeDocument/2006/relationships/tags" Target="../tags/tag307.xml"/><Relationship Id="rId4" Type="http://schemas.openxmlformats.org/officeDocument/2006/relationships/tags" Target="../tags/tag306.xml"/><Relationship Id="rId3" Type="http://schemas.openxmlformats.org/officeDocument/2006/relationships/tags" Target="../tags/tag305.xml"/><Relationship Id="rId2" Type="http://schemas.openxmlformats.org/officeDocument/2006/relationships/tags" Target="../tags/tag304.xml"/><Relationship Id="rId12" Type="http://schemas.openxmlformats.org/officeDocument/2006/relationships/slideLayout" Target="../slideLayouts/slideLayout17.xml"/><Relationship Id="rId11" Type="http://schemas.openxmlformats.org/officeDocument/2006/relationships/tags" Target="../tags/tag313.xml"/><Relationship Id="rId10" Type="http://schemas.openxmlformats.org/officeDocument/2006/relationships/tags" Target="../tags/tag312.xml"/><Relationship Id="rId1" Type="http://schemas.openxmlformats.org/officeDocument/2006/relationships/chart" Target="../charts/chart3.xml"/></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20.xml"/><Relationship Id="rId6" Type="http://schemas.openxmlformats.org/officeDocument/2006/relationships/tags" Target="../tags/tag319.xml"/><Relationship Id="rId5" Type="http://schemas.openxmlformats.org/officeDocument/2006/relationships/tags" Target="../tags/tag318.xml"/><Relationship Id="rId4" Type="http://schemas.openxmlformats.org/officeDocument/2006/relationships/tags" Target="../tags/tag317.xml"/><Relationship Id="rId3" Type="http://schemas.openxmlformats.org/officeDocument/2006/relationships/tags" Target="../tags/tag316.xml"/><Relationship Id="rId2" Type="http://schemas.openxmlformats.org/officeDocument/2006/relationships/tags" Target="../tags/tag315.xml"/><Relationship Id="rId1" Type="http://schemas.openxmlformats.org/officeDocument/2006/relationships/tags" Target="../tags/tag314.xml"/></Relationships>
</file>

<file path=ppt/slides/_rels/slide25.xml.rels><?xml version="1.0" encoding="UTF-8" standalone="yes"?>
<Relationships xmlns="http://schemas.openxmlformats.org/package/2006/relationships"><Relationship Id="rId9" Type="http://schemas.openxmlformats.org/officeDocument/2006/relationships/image" Target="../media/image5.emf"/><Relationship Id="rId8" Type="http://schemas.openxmlformats.org/officeDocument/2006/relationships/oleObject" Target="../embeddings/oleObject3.bin"/><Relationship Id="rId7" Type="http://schemas.openxmlformats.org/officeDocument/2006/relationships/tags" Target="../tags/tag327.xml"/><Relationship Id="rId6" Type="http://schemas.openxmlformats.org/officeDocument/2006/relationships/tags" Target="../tags/tag326.xml"/><Relationship Id="rId5" Type="http://schemas.openxmlformats.org/officeDocument/2006/relationships/tags" Target="../tags/tag325.xml"/><Relationship Id="rId4" Type="http://schemas.openxmlformats.org/officeDocument/2006/relationships/tags" Target="../tags/tag324.xml"/><Relationship Id="rId3" Type="http://schemas.openxmlformats.org/officeDocument/2006/relationships/tags" Target="../tags/tag323.xml"/><Relationship Id="rId2" Type="http://schemas.openxmlformats.org/officeDocument/2006/relationships/tags" Target="../tags/tag322.xml"/><Relationship Id="rId12" Type="http://schemas.openxmlformats.org/officeDocument/2006/relationships/vmlDrawing" Target="../drawings/vmlDrawing3.vml"/><Relationship Id="rId11" Type="http://schemas.openxmlformats.org/officeDocument/2006/relationships/slideLayout" Target="../slideLayouts/slideLayout17.xml"/><Relationship Id="rId10" Type="http://schemas.openxmlformats.org/officeDocument/2006/relationships/tags" Target="../tags/tag328.xml"/><Relationship Id="rId1" Type="http://schemas.openxmlformats.org/officeDocument/2006/relationships/tags" Target="../tags/tag321.xml"/></Relationships>
</file>

<file path=ppt/slides/_rels/slide26.xml.rels><?xml version="1.0" encoding="UTF-8" standalone="yes"?>
<Relationships xmlns="http://schemas.openxmlformats.org/package/2006/relationships"><Relationship Id="rId9" Type="http://schemas.openxmlformats.org/officeDocument/2006/relationships/image" Target="../media/image5.emf"/><Relationship Id="rId8" Type="http://schemas.openxmlformats.org/officeDocument/2006/relationships/oleObject" Target="../embeddings/oleObject4.bin"/><Relationship Id="rId7" Type="http://schemas.openxmlformats.org/officeDocument/2006/relationships/tags" Target="../tags/tag335.xml"/><Relationship Id="rId6" Type="http://schemas.openxmlformats.org/officeDocument/2006/relationships/tags" Target="../tags/tag334.xml"/><Relationship Id="rId5" Type="http://schemas.openxmlformats.org/officeDocument/2006/relationships/tags" Target="../tags/tag333.xml"/><Relationship Id="rId4" Type="http://schemas.openxmlformats.org/officeDocument/2006/relationships/tags" Target="../tags/tag332.xml"/><Relationship Id="rId3" Type="http://schemas.openxmlformats.org/officeDocument/2006/relationships/tags" Target="../tags/tag331.xml"/><Relationship Id="rId2" Type="http://schemas.openxmlformats.org/officeDocument/2006/relationships/tags" Target="../tags/tag330.xml"/><Relationship Id="rId12" Type="http://schemas.openxmlformats.org/officeDocument/2006/relationships/vmlDrawing" Target="../drawings/vmlDrawing4.vml"/><Relationship Id="rId11" Type="http://schemas.openxmlformats.org/officeDocument/2006/relationships/slideLayout" Target="../slideLayouts/slideLayout17.xml"/><Relationship Id="rId10" Type="http://schemas.openxmlformats.org/officeDocument/2006/relationships/tags" Target="../tags/tag336.xml"/><Relationship Id="rId1" Type="http://schemas.openxmlformats.org/officeDocument/2006/relationships/tags" Target="../tags/tag329.xml"/></Relationships>
</file>

<file path=ppt/slides/_rels/slide27.xml.rels><?xml version="1.0" encoding="UTF-8" standalone="yes"?>
<Relationships xmlns="http://schemas.openxmlformats.org/package/2006/relationships"><Relationship Id="rId9" Type="http://schemas.openxmlformats.org/officeDocument/2006/relationships/image" Target="../media/image5.emf"/><Relationship Id="rId8" Type="http://schemas.openxmlformats.org/officeDocument/2006/relationships/oleObject" Target="../embeddings/oleObject5.bin"/><Relationship Id="rId7" Type="http://schemas.openxmlformats.org/officeDocument/2006/relationships/tags" Target="../tags/tag343.xml"/><Relationship Id="rId6" Type="http://schemas.openxmlformats.org/officeDocument/2006/relationships/tags" Target="../tags/tag342.xml"/><Relationship Id="rId5" Type="http://schemas.openxmlformats.org/officeDocument/2006/relationships/tags" Target="../tags/tag341.xml"/><Relationship Id="rId4" Type="http://schemas.openxmlformats.org/officeDocument/2006/relationships/tags" Target="../tags/tag340.xml"/><Relationship Id="rId3" Type="http://schemas.openxmlformats.org/officeDocument/2006/relationships/tags" Target="../tags/tag339.xml"/><Relationship Id="rId2" Type="http://schemas.openxmlformats.org/officeDocument/2006/relationships/tags" Target="../tags/tag338.xml"/><Relationship Id="rId12" Type="http://schemas.openxmlformats.org/officeDocument/2006/relationships/vmlDrawing" Target="../drawings/vmlDrawing5.vml"/><Relationship Id="rId11" Type="http://schemas.openxmlformats.org/officeDocument/2006/relationships/slideLayout" Target="../slideLayouts/slideLayout17.xml"/><Relationship Id="rId10" Type="http://schemas.openxmlformats.org/officeDocument/2006/relationships/tags" Target="../tags/tag344.xml"/><Relationship Id="rId1" Type="http://schemas.openxmlformats.org/officeDocument/2006/relationships/tags" Target="../tags/tag337.xml"/></Relationships>
</file>

<file path=ppt/slides/_rels/slide28.xml.rels><?xml version="1.0" encoding="UTF-8" standalone="yes"?>
<Relationships xmlns="http://schemas.openxmlformats.org/package/2006/relationships"><Relationship Id="rId9" Type="http://schemas.openxmlformats.org/officeDocument/2006/relationships/image" Target="../media/image5.emf"/><Relationship Id="rId8" Type="http://schemas.openxmlformats.org/officeDocument/2006/relationships/oleObject" Target="../embeddings/oleObject6.bin"/><Relationship Id="rId7" Type="http://schemas.openxmlformats.org/officeDocument/2006/relationships/tags" Target="../tags/tag351.xml"/><Relationship Id="rId6" Type="http://schemas.openxmlformats.org/officeDocument/2006/relationships/tags" Target="../tags/tag350.xml"/><Relationship Id="rId5" Type="http://schemas.openxmlformats.org/officeDocument/2006/relationships/tags" Target="../tags/tag349.xml"/><Relationship Id="rId4" Type="http://schemas.openxmlformats.org/officeDocument/2006/relationships/tags" Target="../tags/tag348.xml"/><Relationship Id="rId3" Type="http://schemas.openxmlformats.org/officeDocument/2006/relationships/tags" Target="../tags/tag347.xml"/><Relationship Id="rId2" Type="http://schemas.openxmlformats.org/officeDocument/2006/relationships/tags" Target="../tags/tag346.xml"/><Relationship Id="rId12" Type="http://schemas.openxmlformats.org/officeDocument/2006/relationships/vmlDrawing" Target="../drawings/vmlDrawing6.vml"/><Relationship Id="rId11" Type="http://schemas.openxmlformats.org/officeDocument/2006/relationships/slideLayout" Target="../slideLayouts/slideLayout17.xml"/><Relationship Id="rId10" Type="http://schemas.openxmlformats.org/officeDocument/2006/relationships/tags" Target="../tags/tag352.xml"/><Relationship Id="rId1" Type="http://schemas.openxmlformats.org/officeDocument/2006/relationships/tags" Target="../tags/tag345.xml"/></Relationships>
</file>

<file path=ppt/slides/_rels/slide29.xml.rels><?xml version="1.0" encoding="UTF-8" standalone="yes"?>
<Relationships xmlns="http://schemas.openxmlformats.org/package/2006/relationships"><Relationship Id="rId9" Type="http://schemas.openxmlformats.org/officeDocument/2006/relationships/image" Target="../media/image5.emf"/><Relationship Id="rId8" Type="http://schemas.openxmlformats.org/officeDocument/2006/relationships/oleObject" Target="../embeddings/oleObject7.bin"/><Relationship Id="rId7" Type="http://schemas.openxmlformats.org/officeDocument/2006/relationships/tags" Target="../tags/tag359.xml"/><Relationship Id="rId6" Type="http://schemas.openxmlformats.org/officeDocument/2006/relationships/tags" Target="../tags/tag358.xml"/><Relationship Id="rId5" Type="http://schemas.openxmlformats.org/officeDocument/2006/relationships/tags" Target="../tags/tag357.xml"/><Relationship Id="rId4" Type="http://schemas.openxmlformats.org/officeDocument/2006/relationships/tags" Target="../tags/tag356.xml"/><Relationship Id="rId3" Type="http://schemas.openxmlformats.org/officeDocument/2006/relationships/tags" Target="../tags/tag355.xml"/><Relationship Id="rId2" Type="http://schemas.openxmlformats.org/officeDocument/2006/relationships/tags" Target="../tags/tag354.xml"/><Relationship Id="rId12" Type="http://schemas.openxmlformats.org/officeDocument/2006/relationships/vmlDrawing" Target="../drawings/vmlDrawing7.vml"/><Relationship Id="rId11" Type="http://schemas.openxmlformats.org/officeDocument/2006/relationships/slideLayout" Target="../slideLayouts/slideLayout17.xml"/><Relationship Id="rId10" Type="http://schemas.openxmlformats.org/officeDocument/2006/relationships/tags" Target="../tags/tag360.xml"/><Relationship Id="rId1" Type="http://schemas.openxmlformats.org/officeDocument/2006/relationships/tags" Target="../tags/tag353.xml"/></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17.xml"/><Relationship Id="rId5" Type="http://schemas.openxmlformats.org/officeDocument/2006/relationships/tags" Target="../tags/tag140.xml"/><Relationship Id="rId4" Type="http://schemas.openxmlformats.org/officeDocument/2006/relationships/tags" Target="../tags/tag139.xml"/><Relationship Id="rId3" Type="http://schemas.openxmlformats.org/officeDocument/2006/relationships/tags" Target="../tags/tag138.xml"/><Relationship Id="rId2" Type="http://schemas.openxmlformats.org/officeDocument/2006/relationships/tags" Target="../tags/tag137.xml"/><Relationship Id="rId1" Type="http://schemas.openxmlformats.org/officeDocument/2006/relationships/tags" Target="../tags/tag136.xml"/></Relationships>
</file>

<file path=ppt/slides/_rels/slide30.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67.xml"/><Relationship Id="rId6" Type="http://schemas.openxmlformats.org/officeDocument/2006/relationships/tags" Target="../tags/tag366.xml"/><Relationship Id="rId5" Type="http://schemas.openxmlformats.org/officeDocument/2006/relationships/tags" Target="../tags/tag365.xml"/><Relationship Id="rId4" Type="http://schemas.openxmlformats.org/officeDocument/2006/relationships/tags" Target="../tags/tag364.xml"/><Relationship Id="rId3" Type="http://schemas.openxmlformats.org/officeDocument/2006/relationships/tags" Target="../tags/tag363.xml"/><Relationship Id="rId2" Type="http://schemas.openxmlformats.org/officeDocument/2006/relationships/tags" Target="../tags/tag362.xml"/><Relationship Id="rId1" Type="http://schemas.openxmlformats.org/officeDocument/2006/relationships/tags" Target="../tags/tag361.xml"/></Relationships>
</file>

<file path=ppt/slides/_rels/slide31.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74.xml"/><Relationship Id="rId6" Type="http://schemas.openxmlformats.org/officeDocument/2006/relationships/tags" Target="../tags/tag373.xml"/><Relationship Id="rId5" Type="http://schemas.openxmlformats.org/officeDocument/2006/relationships/tags" Target="../tags/tag372.xml"/><Relationship Id="rId4" Type="http://schemas.openxmlformats.org/officeDocument/2006/relationships/tags" Target="../tags/tag371.xml"/><Relationship Id="rId3" Type="http://schemas.openxmlformats.org/officeDocument/2006/relationships/tags" Target="../tags/tag370.xml"/><Relationship Id="rId2" Type="http://schemas.openxmlformats.org/officeDocument/2006/relationships/tags" Target="../tags/tag369.xml"/><Relationship Id="rId1" Type="http://schemas.openxmlformats.org/officeDocument/2006/relationships/tags" Target="../tags/tag368.xml"/></Relationships>
</file>

<file path=ppt/slides/_rels/slide32.xml.rels><?xml version="1.0" encoding="UTF-8" standalone="yes"?>
<Relationships xmlns="http://schemas.openxmlformats.org/package/2006/relationships"><Relationship Id="rId9" Type="http://schemas.openxmlformats.org/officeDocument/2006/relationships/tags" Target="../tags/tag382.xml"/><Relationship Id="rId8" Type="http://schemas.openxmlformats.org/officeDocument/2006/relationships/tags" Target="../tags/tag381.xml"/><Relationship Id="rId7" Type="http://schemas.openxmlformats.org/officeDocument/2006/relationships/tags" Target="../tags/tag380.xml"/><Relationship Id="rId6" Type="http://schemas.openxmlformats.org/officeDocument/2006/relationships/tags" Target="../tags/tag379.xml"/><Relationship Id="rId5" Type="http://schemas.openxmlformats.org/officeDocument/2006/relationships/tags" Target="../tags/tag378.xml"/><Relationship Id="rId4" Type="http://schemas.openxmlformats.org/officeDocument/2006/relationships/tags" Target="../tags/tag377.xml"/><Relationship Id="rId3" Type="http://schemas.openxmlformats.org/officeDocument/2006/relationships/tags" Target="../tags/tag376.xml"/><Relationship Id="rId2" Type="http://schemas.openxmlformats.org/officeDocument/2006/relationships/tags" Target="../tags/tag375.xml"/><Relationship Id="rId10" Type="http://schemas.openxmlformats.org/officeDocument/2006/relationships/slideLayout" Target="../slideLayouts/slideLayout17.xml"/><Relationship Id="rId1" Type="http://schemas.openxmlformats.org/officeDocument/2006/relationships/chart" Target="../charts/chart4.xml"/></Relationships>
</file>

<file path=ppt/slides/_rels/slide33.xml.rels><?xml version="1.0" encoding="UTF-8" standalone="yes"?>
<Relationships xmlns="http://schemas.openxmlformats.org/package/2006/relationships"><Relationship Id="rId9" Type="http://schemas.openxmlformats.org/officeDocument/2006/relationships/tags" Target="../tags/tag391.xml"/><Relationship Id="rId8" Type="http://schemas.openxmlformats.org/officeDocument/2006/relationships/tags" Target="../tags/tag390.xml"/><Relationship Id="rId7" Type="http://schemas.openxmlformats.org/officeDocument/2006/relationships/tags" Target="../tags/tag389.xml"/><Relationship Id="rId6" Type="http://schemas.openxmlformats.org/officeDocument/2006/relationships/tags" Target="../tags/tag388.xml"/><Relationship Id="rId5" Type="http://schemas.openxmlformats.org/officeDocument/2006/relationships/tags" Target="../tags/tag387.xml"/><Relationship Id="rId4" Type="http://schemas.openxmlformats.org/officeDocument/2006/relationships/tags" Target="../tags/tag386.xml"/><Relationship Id="rId3" Type="http://schemas.openxmlformats.org/officeDocument/2006/relationships/tags" Target="../tags/tag385.xml"/><Relationship Id="rId2" Type="http://schemas.openxmlformats.org/officeDocument/2006/relationships/tags" Target="../tags/tag384.xml"/><Relationship Id="rId15" Type="http://schemas.openxmlformats.org/officeDocument/2006/relationships/slideLayout" Target="../slideLayouts/slideLayout17.xml"/><Relationship Id="rId14" Type="http://schemas.openxmlformats.org/officeDocument/2006/relationships/tags" Target="../tags/tag396.xml"/><Relationship Id="rId13" Type="http://schemas.openxmlformats.org/officeDocument/2006/relationships/tags" Target="../tags/tag395.xml"/><Relationship Id="rId12" Type="http://schemas.openxmlformats.org/officeDocument/2006/relationships/tags" Target="../tags/tag394.xml"/><Relationship Id="rId11" Type="http://schemas.openxmlformats.org/officeDocument/2006/relationships/tags" Target="../tags/tag393.xml"/><Relationship Id="rId10" Type="http://schemas.openxmlformats.org/officeDocument/2006/relationships/tags" Target="../tags/tag392.xml"/><Relationship Id="rId1" Type="http://schemas.openxmlformats.org/officeDocument/2006/relationships/tags" Target="../tags/tag383.xml"/></Relationships>
</file>

<file path=ppt/slides/_rels/slide34.xml.rels><?xml version="1.0" encoding="UTF-8" standalone="yes"?>
<Relationships xmlns="http://schemas.openxmlformats.org/package/2006/relationships"><Relationship Id="rId9" Type="http://schemas.openxmlformats.org/officeDocument/2006/relationships/tags" Target="../tags/tag405.xml"/><Relationship Id="rId8" Type="http://schemas.openxmlformats.org/officeDocument/2006/relationships/tags" Target="../tags/tag404.xml"/><Relationship Id="rId7" Type="http://schemas.openxmlformats.org/officeDocument/2006/relationships/tags" Target="../tags/tag403.xml"/><Relationship Id="rId6" Type="http://schemas.openxmlformats.org/officeDocument/2006/relationships/tags" Target="../tags/tag402.xml"/><Relationship Id="rId5" Type="http://schemas.openxmlformats.org/officeDocument/2006/relationships/tags" Target="../tags/tag401.xml"/><Relationship Id="rId4" Type="http://schemas.openxmlformats.org/officeDocument/2006/relationships/tags" Target="../tags/tag400.xml"/><Relationship Id="rId3" Type="http://schemas.openxmlformats.org/officeDocument/2006/relationships/tags" Target="../tags/tag399.xml"/><Relationship Id="rId2" Type="http://schemas.openxmlformats.org/officeDocument/2006/relationships/tags" Target="../tags/tag398.xml"/><Relationship Id="rId15" Type="http://schemas.openxmlformats.org/officeDocument/2006/relationships/slideLayout" Target="../slideLayouts/slideLayout17.xml"/><Relationship Id="rId14" Type="http://schemas.openxmlformats.org/officeDocument/2006/relationships/tags" Target="../tags/tag410.xml"/><Relationship Id="rId13" Type="http://schemas.openxmlformats.org/officeDocument/2006/relationships/tags" Target="../tags/tag409.xml"/><Relationship Id="rId12" Type="http://schemas.openxmlformats.org/officeDocument/2006/relationships/tags" Target="../tags/tag408.xml"/><Relationship Id="rId11" Type="http://schemas.openxmlformats.org/officeDocument/2006/relationships/tags" Target="../tags/tag407.xml"/><Relationship Id="rId10" Type="http://schemas.openxmlformats.org/officeDocument/2006/relationships/tags" Target="../tags/tag406.xml"/><Relationship Id="rId1" Type="http://schemas.openxmlformats.org/officeDocument/2006/relationships/tags" Target="../tags/tag397.xml"/></Relationships>
</file>

<file path=ppt/slides/_rels/slide3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18.xml"/><Relationship Id="rId7" Type="http://schemas.openxmlformats.org/officeDocument/2006/relationships/tags" Target="../tags/tag417.xml"/><Relationship Id="rId6" Type="http://schemas.openxmlformats.org/officeDocument/2006/relationships/tags" Target="../tags/tag416.xml"/><Relationship Id="rId5" Type="http://schemas.openxmlformats.org/officeDocument/2006/relationships/tags" Target="../tags/tag415.xml"/><Relationship Id="rId4" Type="http://schemas.openxmlformats.org/officeDocument/2006/relationships/tags" Target="../tags/tag414.xml"/><Relationship Id="rId3" Type="http://schemas.openxmlformats.org/officeDocument/2006/relationships/tags" Target="../tags/tag413.xml"/><Relationship Id="rId2" Type="http://schemas.openxmlformats.org/officeDocument/2006/relationships/tags" Target="../tags/tag412.xml"/><Relationship Id="rId1" Type="http://schemas.openxmlformats.org/officeDocument/2006/relationships/tags" Target="../tags/tag411.xml"/></Relationships>
</file>

<file path=ppt/slides/_rels/slide3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26.xml"/><Relationship Id="rId7" Type="http://schemas.openxmlformats.org/officeDocument/2006/relationships/tags" Target="../tags/tag425.xml"/><Relationship Id="rId6" Type="http://schemas.openxmlformats.org/officeDocument/2006/relationships/tags" Target="../tags/tag424.xml"/><Relationship Id="rId5" Type="http://schemas.openxmlformats.org/officeDocument/2006/relationships/tags" Target="../tags/tag423.xml"/><Relationship Id="rId4" Type="http://schemas.openxmlformats.org/officeDocument/2006/relationships/tags" Target="../tags/tag422.xml"/><Relationship Id="rId3" Type="http://schemas.openxmlformats.org/officeDocument/2006/relationships/tags" Target="../tags/tag421.xml"/><Relationship Id="rId2" Type="http://schemas.openxmlformats.org/officeDocument/2006/relationships/tags" Target="../tags/tag420.xml"/><Relationship Id="rId1" Type="http://schemas.openxmlformats.org/officeDocument/2006/relationships/tags" Target="../tags/tag419.xml"/></Relationships>
</file>

<file path=ppt/slides/_rels/slide37.xml.rels><?xml version="1.0" encoding="UTF-8" standalone="yes"?>
<Relationships xmlns="http://schemas.openxmlformats.org/package/2006/relationships"><Relationship Id="rId9" Type="http://schemas.openxmlformats.org/officeDocument/2006/relationships/image" Target="../media/image6.jpeg"/><Relationship Id="rId8" Type="http://schemas.openxmlformats.org/officeDocument/2006/relationships/tags" Target="../tags/tag434.xml"/><Relationship Id="rId7" Type="http://schemas.openxmlformats.org/officeDocument/2006/relationships/tags" Target="../tags/tag433.xml"/><Relationship Id="rId6" Type="http://schemas.openxmlformats.org/officeDocument/2006/relationships/tags" Target="../tags/tag432.xml"/><Relationship Id="rId5" Type="http://schemas.openxmlformats.org/officeDocument/2006/relationships/tags" Target="../tags/tag431.xml"/><Relationship Id="rId4" Type="http://schemas.openxmlformats.org/officeDocument/2006/relationships/tags" Target="../tags/tag430.xml"/><Relationship Id="rId3" Type="http://schemas.openxmlformats.org/officeDocument/2006/relationships/tags" Target="../tags/tag429.xml"/><Relationship Id="rId2" Type="http://schemas.openxmlformats.org/officeDocument/2006/relationships/tags" Target="../tags/tag428.xml"/><Relationship Id="rId13" Type="http://schemas.openxmlformats.org/officeDocument/2006/relationships/slideLayout" Target="../slideLayouts/slideLayout17.xml"/><Relationship Id="rId12" Type="http://schemas.openxmlformats.org/officeDocument/2006/relationships/tags" Target="../tags/tag436.xml"/><Relationship Id="rId11" Type="http://schemas.openxmlformats.org/officeDocument/2006/relationships/image" Target="../media/image7.png"/><Relationship Id="rId10" Type="http://schemas.openxmlformats.org/officeDocument/2006/relationships/tags" Target="../tags/tag435.xml"/><Relationship Id="rId1" Type="http://schemas.openxmlformats.org/officeDocument/2006/relationships/tags" Target="../tags/tag427.xml"/></Relationships>
</file>

<file path=ppt/slides/_rels/slide38.xml.rels><?xml version="1.0" encoding="UTF-8" standalone="yes"?>
<Relationships xmlns="http://schemas.openxmlformats.org/package/2006/relationships"><Relationship Id="rId9" Type="http://schemas.openxmlformats.org/officeDocument/2006/relationships/image" Target="../media/image8.jpeg"/><Relationship Id="rId8" Type="http://schemas.openxmlformats.org/officeDocument/2006/relationships/tags" Target="../tags/tag444.xml"/><Relationship Id="rId7" Type="http://schemas.openxmlformats.org/officeDocument/2006/relationships/tags" Target="../tags/tag443.xml"/><Relationship Id="rId6" Type="http://schemas.openxmlformats.org/officeDocument/2006/relationships/tags" Target="../tags/tag442.xml"/><Relationship Id="rId5" Type="http://schemas.openxmlformats.org/officeDocument/2006/relationships/tags" Target="../tags/tag441.xml"/><Relationship Id="rId4" Type="http://schemas.openxmlformats.org/officeDocument/2006/relationships/tags" Target="../tags/tag440.xml"/><Relationship Id="rId3" Type="http://schemas.openxmlformats.org/officeDocument/2006/relationships/tags" Target="../tags/tag439.xml"/><Relationship Id="rId2" Type="http://schemas.openxmlformats.org/officeDocument/2006/relationships/tags" Target="../tags/tag438.xml"/><Relationship Id="rId13" Type="http://schemas.openxmlformats.org/officeDocument/2006/relationships/slideLayout" Target="../slideLayouts/slideLayout17.xml"/><Relationship Id="rId12" Type="http://schemas.openxmlformats.org/officeDocument/2006/relationships/tags" Target="../tags/tag446.xml"/><Relationship Id="rId11" Type="http://schemas.openxmlformats.org/officeDocument/2006/relationships/image" Target="../media/image9.png"/><Relationship Id="rId10" Type="http://schemas.openxmlformats.org/officeDocument/2006/relationships/tags" Target="../tags/tag445.xml"/><Relationship Id="rId1" Type="http://schemas.openxmlformats.org/officeDocument/2006/relationships/tags" Target="../tags/tag437.xml"/></Relationships>
</file>

<file path=ppt/slides/_rels/slide39.xml.rels><?xml version="1.0" encoding="UTF-8" standalone="yes"?>
<Relationships xmlns="http://schemas.openxmlformats.org/package/2006/relationships"><Relationship Id="rId9" Type="http://schemas.openxmlformats.org/officeDocument/2006/relationships/tags" Target="../tags/tag455.xml"/><Relationship Id="rId8" Type="http://schemas.openxmlformats.org/officeDocument/2006/relationships/tags" Target="../tags/tag454.xml"/><Relationship Id="rId7" Type="http://schemas.openxmlformats.org/officeDocument/2006/relationships/tags" Target="../tags/tag453.xml"/><Relationship Id="rId6" Type="http://schemas.openxmlformats.org/officeDocument/2006/relationships/tags" Target="../tags/tag452.xml"/><Relationship Id="rId5" Type="http://schemas.openxmlformats.org/officeDocument/2006/relationships/tags" Target="../tags/tag451.xml"/><Relationship Id="rId4" Type="http://schemas.openxmlformats.org/officeDocument/2006/relationships/tags" Target="../tags/tag450.xml"/><Relationship Id="rId3" Type="http://schemas.openxmlformats.org/officeDocument/2006/relationships/tags" Target="../tags/tag449.xml"/><Relationship Id="rId2" Type="http://schemas.openxmlformats.org/officeDocument/2006/relationships/tags" Target="../tags/tag448.xml"/><Relationship Id="rId11" Type="http://schemas.openxmlformats.org/officeDocument/2006/relationships/slideLayout" Target="../slideLayouts/slideLayout17.xml"/><Relationship Id="rId10" Type="http://schemas.openxmlformats.org/officeDocument/2006/relationships/tags" Target="../tags/tag456.xml"/><Relationship Id="rId1" Type="http://schemas.openxmlformats.org/officeDocument/2006/relationships/tags" Target="../tags/tag447.xml"/></Relationships>
</file>

<file path=ppt/slides/_rels/slide4.xml.rels><?xml version="1.0" encoding="UTF-8" standalone="yes"?>
<Relationships xmlns="http://schemas.openxmlformats.org/package/2006/relationships"><Relationship Id="rId9" Type="http://schemas.openxmlformats.org/officeDocument/2006/relationships/tags" Target="../tags/tag149.xml"/><Relationship Id="rId8" Type="http://schemas.openxmlformats.org/officeDocument/2006/relationships/tags" Target="../tags/tag148.xml"/><Relationship Id="rId7" Type="http://schemas.openxmlformats.org/officeDocument/2006/relationships/tags" Target="../tags/tag147.xml"/><Relationship Id="rId6" Type="http://schemas.openxmlformats.org/officeDocument/2006/relationships/tags" Target="../tags/tag146.xml"/><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2" Type="http://schemas.openxmlformats.org/officeDocument/2006/relationships/slideLayout" Target="../slideLayouts/slideLayout17.xml"/><Relationship Id="rId11" Type="http://schemas.openxmlformats.org/officeDocument/2006/relationships/tags" Target="../tags/tag151.xml"/><Relationship Id="rId10" Type="http://schemas.openxmlformats.org/officeDocument/2006/relationships/tags" Target="../tags/tag150.xml"/><Relationship Id="rId1" Type="http://schemas.openxmlformats.org/officeDocument/2006/relationships/tags" Target="../tags/tag141.xml"/></Relationships>
</file>

<file path=ppt/slides/_rels/slide4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64.xml"/><Relationship Id="rId7" Type="http://schemas.openxmlformats.org/officeDocument/2006/relationships/tags" Target="../tags/tag463.xml"/><Relationship Id="rId6" Type="http://schemas.openxmlformats.org/officeDocument/2006/relationships/tags" Target="../tags/tag462.xml"/><Relationship Id="rId5" Type="http://schemas.openxmlformats.org/officeDocument/2006/relationships/tags" Target="../tags/tag461.xml"/><Relationship Id="rId4" Type="http://schemas.openxmlformats.org/officeDocument/2006/relationships/tags" Target="../tags/tag460.xml"/><Relationship Id="rId3" Type="http://schemas.openxmlformats.org/officeDocument/2006/relationships/tags" Target="../tags/tag459.xml"/><Relationship Id="rId2" Type="http://schemas.openxmlformats.org/officeDocument/2006/relationships/tags" Target="../tags/tag458.xml"/><Relationship Id="rId1" Type="http://schemas.openxmlformats.org/officeDocument/2006/relationships/tags" Target="../tags/tag457.xml"/></Relationships>
</file>

<file path=ppt/slides/_rels/slide4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72.xml"/><Relationship Id="rId7" Type="http://schemas.openxmlformats.org/officeDocument/2006/relationships/tags" Target="../tags/tag471.xml"/><Relationship Id="rId6" Type="http://schemas.openxmlformats.org/officeDocument/2006/relationships/tags" Target="../tags/tag470.xml"/><Relationship Id="rId5" Type="http://schemas.openxmlformats.org/officeDocument/2006/relationships/tags" Target="../tags/tag469.xml"/><Relationship Id="rId4" Type="http://schemas.openxmlformats.org/officeDocument/2006/relationships/tags" Target="../tags/tag468.xml"/><Relationship Id="rId3" Type="http://schemas.openxmlformats.org/officeDocument/2006/relationships/tags" Target="../tags/tag467.xml"/><Relationship Id="rId2" Type="http://schemas.openxmlformats.org/officeDocument/2006/relationships/tags" Target="../tags/tag466.xml"/><Relationship Id="rId1" Type="http://schemas.openxmlformats.org/officeDocument/2006/relationships/tags" Target="../tags/tag465.xml"/></Relationships>
</file>

<file path=ppt/slides/_rels/slide4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80.xml"/><Relationship Id="rId7" Type="http://schemas.openxmlformats.org/officeDocument/2006/relationships/tags" Target="../tags/tag479.xml"/><Relationship Id="rId6" Type="http://schemas.openxmlformats.org/officeDocument/2006/relationships/tags" Target="../tags/tag478.xml"/><Relationship Id="rId5" Type="http://schemas.openxmlformats.org/officeDocument/2006/relationships/tags" Target="../tags/tag477.xml"/><Relationship Id="rId4" Type="http://schemas.openxmlformats.org/officeDocument/2006/relationships/tags" Target="../tags/tag476.xml"/><Relationship Id="rId3" Type="http://schemas.openxmlformats.org/officeDocument/2006/relationships/tags" Target="../tags/tag475.xml"/><Relationship Id="rId2" Type="http://schemas.openxmlformats.org/officeDocument/2006/relationships/tags" Target="../tags/tag474.xml"/><Relationship Id="rId1" Type="http://schemas.openxmlformats.org/officeDocument/2006/relationships/tags" Target="../tags/tag473.xml"/></Relationships>
</file>

<file path=ppt/slides/_rels/slide4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88.xml"/><Relationship Id="rId7" Type="http://schemas.openxmlformats.org/officeDocument/2006/relationships/tags" Target="../tags/tag487.xml"/><Relationship Id="rId6" Type="http://schemas.openxmlformats.org/officeDocument/2006/relationships/tags" Target="../tags/tag486.xml"/><Relationship Id="rId5" Type="http://schemas.openxmlformats.org/officeDocument/2006/relationships/tags" Target="../tags/tag485.xml"/><Relationship Id="rId4" Type="http://schemas.openxmlformats.org/officeDocument/2006/relationships/tags" Target="../tags/tag484.xml"/><Relationship Id="rId3" Type="http://schemas.openxmlformats.org/officeDocument/2006/relationships/tags" Target="../tags/tag483.xml"/><Relationship Id="rId2" Type="http://schemas.openxmlformats.org/officeDocument/2006/relationships/tags" Target="../tags/tag482.xml"/><Relationship Id="rId1" Type="http://schemas.openxmlformats.org/officeDocument/2006/relationships/tags" Target="../tags/tag481.xml"/></Relationships>
</file>

<file path=ppt/slides/_rels/slide44.xml.rels><?xml version="1.0" encoding="UTF-8" standalone="yes"?>
<Relationships xmlns="http://schemas.openxmlformats.org/package/2006/relationships"><Relationship Id="rId9" Type="http://schemas.openxmlformats.org/officeDocument/2006/relationships/oleObject" Target="../embeddings/oleObject8.bin"/><Relationship Id="rId8" Type="http://schemas.openxmlformats.org/officeDocument/2006/relationships/tags" Target="../tags/tag496.xml"/><Relationship Id="rId7" Type="http://schemas.openxmlformats.org/officeDocument/2006/relationships/tags" Target="../tags/tag495.xml"/><Relationship Id="rId6" Type="http://schemas.openxmlformats.org/officeDocument/2006/relationships/tags" Target="../tags/tag494.xml"/><Relationship Id="rId5" Type="http://schemas.openxmlformats.org/officeDocument/2006/relationships/tags" Target="../tags/tag493.xml"/><Relationship Id="rId4" Type="http://schemas.openxmlformats.org/officeDocument/2006/relationships/tags" Target="../tags/tag492.xml"/><Relationship Id="rId3" Type="http://schemas.openxmlformats.org/officeDocument/2006/relationships/tags" Target="../tags/tag491.xml"/><Relationship Id="rId2" Type="http://schemas.openxmlformats.org/officeDocument/2006/relationships/tags" Target="../tags/tag490.xml"/><Relationship Id="rId13" Type="http://schemas.openxmlformats.org/officeDocument/2006/relationships/vmlDrawing" Target="../drawings/vmlDrawing8.vml"/><Relationship Id="rId12" Type="http://schemas.openxmlformats.org/officeDocument/2006/relationships/slideLayout" Target="../slideLayouts/slideLayout17.xml"/><Relationship Id="rId11" Type="http://schemas.openxmlformats.org/officeDocument/2006/relationships/tags" Target="../tags/tag497.xml"/><Relationship Id="rId10" Type="http://schemas.openxmlformats.org/officeDocument/2006/relationships/image" Target="../media/image10.emf"/><Relationship Id="rId1" Type="http://schemas.openxmlformats.org/officeDocument/2006/relationships/tags" Target="../tags/tag489.xml"/></Relationships>
</file>

<file path=ppt/slides/_rels/slide45.xml.rels><?xml version="1.0" encoding="UTF-8" standalone="yes"?>
<Relationships xmlns="http://schemas.openxmlformats.org/package/2006/relationships"><Relationship Id="rId9" Type="http://schemas.openxmlformats.org/officeDocument/2006/relationships/image" Target="../media/image11.jpeg"/><Relationship Id="rId8" Type="http://schemas.openxmlformats.org/officeDocument/2006/relationships/tags" Target="../tags/tag505.xml"/><Relationship Id="rId7" Type="http://schemas.openxmlformats.org/officeDocument/2006/relationships/tags" Target="../tags/tag504.xml"/><Relationship Id="rId6" Type="http://schemas.openxmlformats.org/officeDocument/2006/relationships/tags" Target="../tags/tag503.xml"/><Relationship Id="rId5" Type="http://schemas.openxmlformats.org/officeDocument/2006/relationships/tags" Target="../tags/tag502.xml"/><Relationship Id="rId4" Type="http://schemas.openxmlformats.org/officeDocument/2006/relationships/tags" Target="../tags/tag501.xml"/><Relationship Id="rId3" Type="http://schemas.openxmlformats.org/officeDocument/2006/relationships/tags" Target="../tags/tag500.xml"/><Relationship Id="rId2" Type="http://schemas.openxmlformats.org/officeDocument/2006/relationships/tags" Target="../tags/tag499.xml"/><Relationship Id="rId11" Type="http://schemas.openxmlformats.org/officeDocument/2006/relationships/slideLayout" Target="../slideLayouts/slideLayout17.xml"/><Relationship Id="rId10" Type="http://schemas.openxmlformats.org/officeDocument/2006/relationships/tags" Target="../tags/tag506.xml"/><Relationship Id="rId1" Type="http://schemas.openxmlformats.org/officeDocument/2006/relationships/tags" Target="../tags/tag498.xml"/></Relationships>
</file>

<file path=ppt/slides/_rels/slide4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14.xml"/><Relationship Id="rId7" Type="http://schemas.openxmlformats.org/officeDocument/2006/relationships/tags" Target="../tags/tag513.xml"/><Relationship Id="rId6" Type="http://schemas.openxmlformats.org/officeDocument/2006/relationships/tags" Target="../tags/tag512.xml"/><Relationship Id="rId5" Type="http://schemas.openxmlformats.org/officeDocument/2006/relationships/tags" Target="../tags/tag511.xml"/><Relationship Id="rId4" Type="http://schemas.openxmlformats.org/officeDocument/2006/relationships/tags" Target="../tags/tag510.xml"/><Relationship Id="rId3" Type="http://schemas.openxmlformats.org/officeDocument/2006/relationships/tags" Target="../tags/tag509.xml"/><Relationship Id="rId2" Type="http://schemas.openxmlformats.org/officeDocument/2006/relationships/tags" Target="../tags/tag508.xml"/><Relationship Id="rId1" Type="http://schemas.openxmlformats.org/officeDocument/2006/relationships/tags" Target="../tags/tag507.xml"/></Relationships>
</file>

<file path=ppt/slides/_rels/slide47.xml.rels><?xml version="1.0" encoding="UTF-8" standalone="yes"?>
<Relationships xmlns="http://schemas.openxmlformats.org/package/2006/relationships"><Relationship Id="rId9" Type="http://schemas.openxmlformats.org/officeDocument/2006/relationships/oleObject" Target="../embeddings/oleObject9.bin"/><Relationship Id="rId8" Type="http://schemas.openxmlformats.org/officeDocument/2006/relationships/tags" Target="../tags/tag522.xml"/><Relationship Id="rId7" Type="http://schemas.openxmlformats.org/officeDocument/2006/relationships/tags" Target="../tags/tag521.xml"/><Relationship Id="rId6" Type="http://schemas.openxmlformats.org/officeDocument/2006/relationships/tags" Target="../tags/tag520.xml"/><Relationship Id="rId5" Type="http://schemas.openxmlformats.org/officeDocument/2006/relationships/tags" Target="../tags/tag519.xml"/><Relationship Id="rId4" Type="http://schemas.openxmlformats.org/officeDocument/2006/relationships/tags" Target="../tags/tag518.xml"/><Relationship Id="rId3" Type="http://schemas.openxmlformats.org/officeDocument/2006/relationships/tags" Target="../tags/tag517.xml"/><Relationship Id="rId2" Type="http://schemas.openxmlformats.org/officeDocument/2006/relationships/tags" Target="../tags/tag516.xml"/><Relationship Id="rId13" Type="http://schemas.openxmlformats.org/officeDocument/2006/relationships/vmlDrawing" Target="../drawings/vmlDrawing9.vml"/><Relationship Id="rId12" Type="http://schemas.openxmlformats.org/officeDocument/2006/relationships/slideLayout" Target="../slideLayouts/slideLayout17.xml"/><Relationship Id="rId11" Type="http://schemas.openxmlformats.org/officeDocument/2006/relationships/tags" Target="../tags/tag523.xml"/><Relationship Id="rId10" Type="http://schemas.openxmlformats.org/officeDocument/2006/relationships/image" Target="../media/image12.emf"/><Relationship Id="rId1" Type="http://schemas.openxmlformats.org/officeDocument/2006/relationships/tags" Target="../tags/tag515.xml"/></Relationships>
</file>

<file path=ppt/slides/_rels/slide48.xml.rels><?xml version="1.0" encoding="UTF-8" standalone="yes"?>
<Relationships xmlns="http://schemas.openxmlformats.org/package/2006/relationships"><Relationship Id="rId9" Type="http://schemas.openxmlformats.org/officeDocument/2006/relationships/oleObject" Target="../embeddings/oleObject10.bin"/><Relationship Id="rId8" Type="http://schemas.openxmlformats.org/officeDocument/2006/relationships/tags" Target="../tags/tag531.xml"/><Relationship Id="rId7" Type="http://schemas.openxmlformats.org/officeDocument/2006/relationships/tags" Target="../tags/tag530.xml"/><Relationship Id="rId6" Type="http://schemas.openxmlformats.org/officeDocument/2006/relationships/tags" Target="../tags/tag529.xml"/><Relationship Id="rId5" Type="http://schemas.openxmlformats.org/officeDocument/2006/relationships/tags" Target="../tags/tag528.xml"/><Relationship Id="rId4" Type="http://schemas.openxmlformats.org/officeDocument/2006/relationships/tags" Target="../tags/tag527.xml"/><Relationship Id="rId3" Type="http://schemas.openxmlformats.org/officeDocument/2006/relationships/tags" Target="../tags/tag526.xml"/><Relationship Id="rId2" Type="http://schemas.openxmlformats.org/officeDocument/2006/relationships/tags" Target="../tags/tag525.xml"/><Relationship Id="rId13" Type="http://schemas.openxmlformats.org/officeDocument/2006/relationships/vmlDrawing" Target="../drawings/vmlDrawing10.vml"/><Relationship Id="rId12" Type="http://schemas.openxmlformats.org/officeDocument/2006/relationships/slideLayout" Target="../slideLayouts/slideLayout17.xml"/><Relationship Id="rId11" Type="http://schemas.openxmlformats.org/officeDocument/2006/relationships/tags" Target="../tags/tag532.xml"/><Relationship Id="rId10" Type="http://schemas.openxmlformats.org/officeDocument/2006/relationships/image" Target="../media/image12.emf"/><Relationship Id="rId1" Type="http://schemas.openxmlformats.org/officeDocument/2006/relationships/tags" Target="../tags/tag524.xml"/></Relationships>
</file>

<file path=ppt/slides/_rels/slide4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40.xml"/><Relationship Id="rId7" Type="http://schemas.openxmlformats.org/officeDocument/2006/relationships/tags" Target="../tags/tag539.xml"/><Relationship Id="rId6" Type="http://schemas.openxmlformats.org/officeDocument/2006/relationships/tags" Target="../tags/tag538.xml"/><Relationship Id="rId5" Type="http://schemas.openxmlformats.org/officeDocument/2006/relationships/tags" Target="../tags/tag537.xml"/><Relationship Id="rId4" Type="http://schemas.openxmlformats.org/officeDocument/2006/relationships/tags" Target="../tags/tag536.xml"/><Relationship Id="rId3" Type="http://schemas.openxmlformats.org/officeDocument/2006/relationships/tags" Target="../tags/tag535.xml"/><Relationship Id="rId2" Type="http://schemas.openxmlformats.org/officeDocument/2006/relationships/tags" Target="../tags/tag534.xml"/><Relationship Id="rId1" Type="http://schemas.openxmlformats.org/officeDocument/2006/relationships/tags" Target="../tags/tag533.xml"/></Relationships>
</file>

<file path=ppt/slides/_rels/slide5.xml.rels><?xml version="1.0" encoding="UTF-8" standalone="yes"?>
<Relationships xmlns="http://schemas.openxmlformats.org/package/2006/relationships"><Relationship Id="rId9" Type="http://schemas.openxmlformats.org/officeDocument/2006/relationships/tags" Target="../tags/tag159.xml"/><Relationship Id="rId8" Type="http://schemas.openxmlformats.org/officeDocument/2006/relationships/image" Target="../media/image1.jpeg"/><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0" Type="http://schemas.openxmlformats.org/officeDocument/2006/relationships/slideLayout" Target="../slideLayouts/slideLayout17.xml"/><Relationship Id="rId1" Type="http://schemas.openxmlformats.org/officeDocument/2006/relationships/tags" Target="../tags/tag152.xml"/></Relationships>
</file>

<file path=ppt/slides/_rels/slide50.xml.rels><?xml version="1.0" encoding="UTF-8" standalone="yes"?>
<Relationships xmlns="http://schemas.openxmlformats.org/package/2006/relationships"><Relationship Id="rId9" Type="http://schemas.openxmlformats.org/officeDocument/2006/relationships/tags" Target="../tags/tag548.xml"/><Relationship Id="rId8" Type="http://schemas.openxmlformats.org/officeDocument/2006/relationships/image" Target="../media/image13.jpeg"/><Relationship Id="rId7" Type="http://schemas.openxmlformats.org/officeDocument/2006/relationships/tags" Target="../tags/tag547.xml"/><Relationship Id="rId6" Type="http://schemas.openxmlformats.org/officeDocument/2006/relationships/tags" Target="../tags/tag546.xml"/><Relationship Id="rId5" Type="http://schemas.openxmlformats.org/officeDocument/2006/relationships/tags" Target="../tags/tag545.xml"/><Relationship Id="rId4" Type="http://schemas.openxmlformats.org/officeDocument/2006/relationships/tags" Target="../tags/tag544.xml"/><Relationship Id="rId3" Type="http://schemas.openxmlformats.org/officeDocument/2006/relationships/tags" Target="../tags/tag543.xml"/><Relationship Id="rId2" Type="http://schemas.openxmlformats.org/officeDocument/2006/relationships/tags" Target="../tags/tag542.xml"/><Relationship Id="rId10" Type="http://schemas.openxmlformats.org/officeDocument/2006/relationships/slideLayout" Target="../slideLayouts/slideLayout17.xml"/><Relationship Id="rId1" Type="http://schemas.openxmlformats.org/officeDocument/2006/relationships/tags" Target="../tags/tag541.xml"/></Relationships>
</file>

<file path=ppt/slides/_rels/slide5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56.xml"/><Relationship Id="rId7" Type="http://schemas.openxmlformats.org/officeDocument/2006/relationships/tags" Target="../tags/tag555.xml"/><Relationship Id="rId6" Type="http://schemas.openxmlformats.org/officeDocument/2006/relationships/tags" Target="../tags/tag554.xml"/><Relationship Id="rId5" Type="http://schemas.openxmlformats.org/officeDocument/2006/relationships/tags" Target="../tags/tag553.xml"/><Relationship Id="rId4" Type="http://schemas.openxmlformats.org/officeDocument/2006/relationships/tags" Target="../tags/tag552.xml"/><Relationship Id="rId3" Type="http://schemas.openxmlformats.org/officeDocument/2006/relationships/tags" Target="../tags/tag551.xml"/><Relationship Id="rId2" Type="http://schemas.openxmlformats.org/officeDocument/2006/relationships/tags" Target="../tags/tag550.xml"/><Relationship Id="rId1" Type="http://schemas.openxmlformats.org/officeDocument/2006/relationships/tags" Target="../tags/tag549.xml"/></Relationships>
</file>

<file path=ppt/slides/_rels/slide5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64.xml"/><Relationship Id="rId7" Type="http://schemas.openxmlformats.org/officeDocument/2006/relationships/tags" Target="../tags/tag563.xml"/><Relationship Id="rId6" Type="http://schemas.openxmlformats.org/officeDocument/2006/relationships/tags" Target="../tags/tag562.xml"/><Relationship Id="rId5" Type="http://schemas.openxmlformats.org/officeDocument/2006/relationships/tags" Target="../tags/tag561.xml"/><Relationship Id="rId4" Type="http://schemas.openxmlformats.org/officeDocument/2006/relationships/tags" Target="../tags/tag560.xml"/><Relationship Id="rId3" Type="http://schemas.openxmlformats.org/officeDocument/2006/relationships/tags" Target="../tags/tag559.xml"/><Relationship Id="rId2" Type="http://schemas.openxmlformats.org/officeDocument/2006/relationships/tags" Target="../tags/tag558.xml"/><Relationship Id="rId1" Type="http://schemas.openxmlformats.org/officeDocument/2006/relationships/tags" Target="../tags/tag557.xml"/></Relationships>
</file>

<file path=ppt/slides/_rels/slide53.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570.xml"/><Relationship Id="rId5" Type="http://schemas.openxmlformats.org/officeDocument/2006/relationships/tags" Target="../tags/tag569.xml"/><Relationship Id="rId4" Type="http://schemas.openxmlformats.org/officeDocument/2006/relationships/tags" Target="../tags/tag568.xml"/><Relationship Id="rId3" Type="http://schemas.openxmlformats.org/officeDocument/2006/relationships/tags" Target="../tags/tag567.xml"/><Relationship Id="rId2" Type="http://schemas.openxmlformats.org/officeDocument/2006/relationships/tags" Target="../tags/tag566.xml"/><Relationship Id="rId1" Type="http://schemas.openxmlformats.org/officeDocument/2006/relationships/tags" Target="../tags/tag565.xml"/></Relationships>
</file>

<file path=ppt/slides/_rels/slide5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77.xml"/><Relationship Id="rId6" Type="http://schemas.openxmlformats.org/officeDocument/2006/relationships/tags" Target="../tags/tag576.xml"/><Relationship Id="rId5" Type="http://schemas.openxmlformats.org/officeDocument/2006/relationships/tags" Target="../tags/tag575.xml"/><Relationship Id="rId4" Type="http://schemas.openxmlformats.org/officeDocument/2006/relationships/tags" Target="../tags/tag574.xml"/><Relationship Id="rId3" Type="http://schemas.openxmlformats.org/officeDocument/2006/relationships/tags" Target="../tags/tag573.xml"/><Relationship Id="rId2" Type="http://schemas.openxmlformats.org/officeDocument/2006/relationships/tags" Target="../tags/tag572.xml"/><Relationship Id="rId1" Type="http://schemas.openxmlformats.org/officeDocument/2006/relationships/tags" Target="../tags/tag571.xml"/></Relationships>
</file>

<file path=ppt/slides/_rels/slide5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84.xml"/><Relationship Id="rId6" Type="http://schemas.openxmlformats.org/officeDocument/2006/relationships/tags" Target="../tags/tag583.xml"/><Relationship Id="rId5" Type="http://schemas.openxmlformats.org/officeDocument/2006/relationships/tags" Target="../tags/tag582.xml"/><Relationship Id="rId4" Type="http://schemas.openxmlformats.org/officeDocument/2006/relationships/tags" Target="../tags/tag581.xml"/><Relationship Id="rId3" Type="http://schemas.openxmlformats.org/officeDocument/2006/relationships/tags" Target="../tags/tag580.xml"/><Relationship Id="rId2" Type="http://schemas.openxmlformats.org/officeDocument/2006/relationships/tags" Target="../tags/tag579.xml"/><Relationship Id="rId1" Type="http://schemas.openxmlformats.org/officeDocument/2006/relationships/tags" Target="../tags/tag578.xml"/></Relationships>
</file>

<file path=ppt/slides/_rels/slide56.xml.rels><?xml version="1.0" encoding="UTF-8" standalone="yes"?>
<Relationships xmlns="http://schemas.openxmlformats.org/package/2006/relationships"><Relationship Id="rId9" Type="http://schemas.openxmlformats.org/officeDocument/2006/relationships/image" Target="../media/image14.emf"/><Relationship Id="rId8" Type="http://schemas.openxmlformats.org/officeDocument/2006/relationships/oleObject" Target="../embeddings/oleObject11.bin"/><Relationship Id="rId7" Type="http://schemas.openxmlformats.org/officeDocument/2006/relationships/tags" Target="../tags/tag591.xml"/><Relationship Id="rId6" Type="http://schemas.openxmlformats.org/officeDocument/2006/relationships/tags" Target="../tags/tag590.xml"/><Relationship Id="rId5" Type="http://schemas.openxmlformats.org/officeDocument/2006/relationships/tags" Target="../tags/tag589.xml"/><Relationship Id="rId4" Type="http://schemas.openxmlformats.org/officeDocument/2006/relationships/tags" Target="../tags/tag588.xml"/><Relationship Id="rId3" Type="http://schemas.openxmlformats.org/officeDocument/2006/relationships/tags" Target="../tags/tag587.xml"/><Relationship Id="rId2" Type="http://schemas.openxmlformats.org/officeDocument/2006/relationships/tags" Target="../tags/tag586.xml"/><Relationship Id="rId12" Type="http://schemas.openxmlformats.org/officeDocument/2006/relationships/vmlDrawing" Target="../drawings/vmlDrawing11.vml"/><Relationship Id="rId11" Type="http://schemas.openxmlformats.org/officeDocument/2006/relationships/slideLayout" Target="../slideLayouts/slideLayout17.xml"/><Relationship Id="rId10" Type="http://schemas.openxmlformats.org/officeDocument/2006/relationships/tags" Target="../tags/tag592.xml"/><Relationship Id="rId1" Type="http://schemas.openxmlformats.org/officeDocument/2006/relationships/tags" Target="../tags/tag585.xml"/></Relationships>
</file>

<file path=ppt/slides/_rels/slide57.xml.rels><?xml version="1.0" encoding="UTF-8" standalone="yes"?>
<Relationships xmlns="http://schemas.openxmlformats.org/package/2006/relationships"><Relationship Id="rId9" Type="http://schemas.openxmlformats.org/officeDocument/2006/relationships/tags" Target="../tags/tag600.xml"/><Relationship Id="rId8" Type="http://schemas.openxmlformats.org/officeDocument/2006/relationships/image" Target="../media/image15.jpeg"/><Relationship Id="rId7" Type="http://schemas.openxmlformats.org/officeDocument/2006/relationships/tags" Target="../tags/tag599.xml"/><Relationship Id="rId6" Type="http://schemas.openxmlformats.org/officeDocument/2006/relationships/tags" Target="../tags/tag598.xml"/><Relationship Id="rId5" Type="http://schemas.openxmlformats.org/officeDocument/2006/relationships/tags" Target="../tags/tag597.xml"/><Relationship Id="rId4" Type="http://schemas.openxmlformats.org/officeDocument/2006/relationships/tags" Target="../tags/tag596.xml"/><Relationship Id="rId3" Type="http://schemas.openxmlformats.org/officeDocument/2006/relationships/tags" Target="../tags/tag595.xml"/><Relationship Id="rId2" Type="http://schemas.openxmlformats.org/officeDocument/2006/relationships/tags" Target="../tags/tag594.xml"/><Relationship Id="rId10" Type="http://schemas.openxmlformats.org/officeDocument/2006/relationships/slideLayout" Target="../slideLayouts/slideLayout17.xml"/><Relationship Id="rId1" Type="http://schemas.openxmlformats.org/officeDocument/2006/relationships/tags" Target="../tags/tag593.xml"/></Relationships>
</file>

<file path=ppt/slides/_rels/slide58.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607.xml"/><Relationship Id="rId6" Type="http://schemas.openxmlformats.org/officeDocument/2006/relationships/tags" Target="../tags/tag606.xml"/><Relationship Id="rId5" Type="http://schemas.openxmlformats.org/officeDocument/2006/relationships/tags" Target="../tags/tag605.xml"/><Relationship Id="rId4" Type="http://schemas.openxmlformats.org/officeDocument/2006/relationships/tags" Target="../tags/tag604.xml"/><Relationship Id="rId3" Type="http://schemas.openxmlformats.org/officeDocument/2006/relationships/tags" Target="../tags/tag603.xml"/><Relationship Id="rId2" Type="http://schemas.openxmlformats.org/officeDocument/2006/relationships/tags" Target="../tags/tag602.xml"/><Relationship Id="rId1" Type="http://schemas.openxmlformats.org/officeDocument/2006/relationships/tags" Target="../tags/tag601.xml"/></Relationships>
</file>

<file path=ppt/slides/_rels/slide59.xml.rels><?xml version="1.0" encoding="UTF-8" standalone="yes"?>
<Relationships xmlns="http://schemas.openxmlformats.org/package/2006/relationships"><Relationship Id="rId9" Type="http://schemas.openxmlformats.org/officeDocument/2006/relationships/tags" Target="../tags/tag616.xml"/><Relationship Id="rId8" Type="http://schemas.openxmlformats.org/officeDocument/2006/relationships/tags" Target="../tags/tag615.xml"/><Relationship Id="rId7" Type="http://schemas.openxmlformats.org/officeDocument/2006/relationships/tags" Target="../tags/tag614.xml"/><Relationship Id="rId6" Type="http://schemas.openxmlformats.org/officeDocument/2006/relationships/tags" Target="../tags/tag613.xml"/><Relationship Id="rId5" Type="http://schemas.openxmlformats.org/officeDocument/2006/relationships/tags" Target="../tags/tag612.xml"/><Relationship Id="rId4" Type="http://schemas.openxmlformats.org/officeDocument/2006/relationships/tags" Target="../tags/tag611.xml"/><Relationship Id="rId3" Type="http://schemas.openxmlformats.org/officeDocument/2006/relationships/tags" Target="../tags/tag610.xml"/><Relationship Id="rId24" Type="http://schemas.openxmlformats.org/officeDocument/2006/relationships/slideLayout" Target="../slideLayouts/slideLayout17.xml"/><Relationship Id="rId23" Type="http://schemas.openxmlformats.org/officeDocument/2006/relationships/tags" Target="../tags/tag630.xml"/><Relationship Id="rId22" Type="http://schemas.openxmlformats.org/officeDocument/2006/relationships/tags" Target="../tags/tag629.xml"/><Relationship Id="rId21" Type="http://schemas.openxmlformats.org/officeDocument/2006/relationships/tags" Target="../tags/tag628.xml"/><Relationship Id="rId20" Type="http://schemas.openxmlformats.org/officeDocument/2006/relationships/tags" Target="../tags/tag627.xml"/><Relationship Id="rId2" Type="http://schemas.openxmlformats.org/officeDocument/2006/relationships/tags" Target="../tags/tag609.xml"/><Relationship Id="rId19" Type="http://schemas.openxmlformats.org/officeDocument/2006/relationships/tags" Target="../tags/tag626.xml"/><Relationship Id="rId18" Type="http://schemas.openxmlformats.org/officeDocument/2006/relationships/tags" Target="../tags/tag625.xml"/><Relationship Id="rId17" Type="http://schemas.openxmlformats.org/officeDocument/2006/relationships/tags" Target="../tags/tag624.xml"/><Relationship Id="rId16" Type="http://schemas.openxmlformats.org/officeDocument/2006/relationships/tags" Target="../tags/tag623.xml"/><Relationship Id="rId15" Type="http://schemas.openxmlformats.org/officeDocument/2006/relationships/tags" Target="../tags/tag622.xml"/><Relationship Id="rId14" Type="http://schemas.openxmlformats.org/officeDocument/2006/relationships/tags" Target="../tags/tag621.xml"/><Relationship Id="rId13" Type="http://schemas.openxmlformats.org/officeDocument/2006/relationships/tags" Target="../tags/tag620.xml"/><Relationship Id="rId12" Type="http://schemas.openxmlformats.org/officeDocument/2006/relationships/tags" Target="../tags/tag619.xml"/><Relationship Id="rId11" Type="http://schemas.openxmlformats.org/officeDocument/2006/relationships/tags" Target="../tags/tag618.xml"/><Relationship Id="rId10" Type="http://schemas.openxmlformats.org/officeDocument/2006/relationships/tags" Target="../tags/tag617.xml"/><Relationship Id="rId1" Type="http://schemas.openxmlformats.org/officeDocument/2006/relationships/tags" Target="../tags/tag608.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66.xml"/><Relationship Id="rId6" Type="http://schemas.openxmlformats.org/officeDocument/2006/relationships/tags" Target="../tags/tag165.xml"/><Relationship Id="rId5" Type="http://schemas.openxmlformats.org/officeDocument/2006/relationships/tags" Target="../tags/tag164.xml"/><Relationship Id="rId4" Type="http://schemas.openxmlformats.org/officeDocument/2006/relationships/tags" Target="../tags/tag163.xml"/><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tags" Target="../tags/tag160.xml"/></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632.xml"/><Relationship Id="rId1" Type="http://schemas.openxmlformats.org/officeDocument/2006/relationships/tags" Target="../tags/tag631.xml"/></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tags" Target="../tags/tag170.xml"/><Relationship Id="rId3" Type="http://schemas.openxmlformats.org/officeDocument/2006/relationships/tags" Target="../tags/tag169.xml"/><Relationship Id="rId2" Type="http://schemas.openxmlformats.org/officeDocument/2006/relationships/tags" Target="../tags/tag168.xml"/><Relationship Id="rId1" Type="http://schemas.openxmlformats.org/officeDocument/2006/relationships/tags" Target="../tags/tag167.xml"/></Relationships>
</file>

<file path=ppt/slides/_rels/slide8.xml.rels><?xml version="1.0" encoding="UTF-8" standalone="yes"?>
<Relationships xmlns="http://schemas.openxmlformats.org/package/2006/relationships"><Relationship Id="rId9" Type="http://schemas.openxmlformats.org/officeDocument/2006/relationships/image" Target="../media/image2.emf"/><Relationship Id="rId8" Type="http://schemas.openxmlformats.org/officeDocument/2006/relationships/oleObject" Target="../embeddings/oleObject1.bin"/><Relationship Id="rId7" Type="http://schemas.openxmlformats.org/officeDocument/2006/relationships/tags" Target="../tags/tag180.xml"/><Relationship Id="rId6" Type="http://schemas.openxmlformats.org/officeDocument/2006/relationships/tags" Target="../tags/tag179.xml"/><Relationship Id="rId5" Type="http://schemas.openxmlformats.org/officeDocument/2006/relationships/tags" Target="../tags/tag178.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tags" Target="../tags/tag175.xml"/><Relationship Id="rId12" Type="http://schemas.openxmlformats.org/officeDocument/2006/relationships/vmlDrawing" Target="../drawings/vmlDrawing1.vml"/><Relationship Id="rId11" Type="http://schemas.openxmlformats.org/officeDocument/2006/relationships/slideLayout" Target="../slideLayouts/slideLayout17.xml"/><Relationship Id="rId10" Type="http://schemas.openxmlformats.org/officeDocument/2006/relationships/tags" Target="../tags/tag181.xml"/><Relationship Id="rId1" Type="http://schemas.openxmlformats.org/officeDocument/2006/relationships/tags" Target="../tags/tag174.xml"/></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88.xml"/><Relationship Id="rId6" Type="http://schemas.openxmlformats.org/officeDocument/2006/relationships/tags" Target="../tags/tag187.xml"/><Relationship Id="rId5" Type="http://schemas.openxmlformats.org/officeDocument/2006/relationships/tags" Target="../tags/tag186.xml"/><Relationship Id="rId4" Type="http://schemas.openxmlformats.org/officeDocument/2006/relationships/tags" Target="../tags/tag185.xml"/><Relationship Id="rId3" Type="http://schemas.openxmlformats.org/officeDocument/2006/relationships/tags" Target="../tags/tag184.xml"/><Relationship Id="rId2" Type="http://schemas.openxmlformats.org/officeDocument/2006/relationships/tags" Target="../tags/tag183.xml"/><Relationship Id="rId1" Type="http://schemas.openxmlformats.org/officeDocument/2006/relationships/tags" Target="../tags/tag18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custDataLst>
              <p:tags r:id="rId1"/>
            </p:custDataLst>
          </p:nvPr>
        </p:nvSpPr>
        <p:spPr>
          <a:xfrm>
            <a:off x="2291080" y="1988820"/>
            <a:ext cx="8141335" cy="1896745"/>
          </a:xfrm>
        </p:spPr>
        <p:txBody>
          <a:bodyPr/>
          <a:lstStyle/>
          <a:p>
            <a:r>
              <a:rPr lang="zh-CN" altLang="en-US" sz="4000" dirty="0">
                <a:solidFill>
                  <a:schemeClr val="accent1"/>
                </a:solidFill>
                <a:sym typeface="Arial" panose="020B0604020202020204" pitchFamily="34" charset="0"/>
              </a:rPr>
              <a:t>第三章 上市公司所属行业分析</a:t>
            </a:r>
            <a:endParaRPr lang="zh-CN" altLang="en-US" sz="4000" dirty="0">
              <a:solidFill>
                <a:schemeClr val="accent1"/>
              </a:solidFill>
              <a:sym typeface="Arial" panose="020B0604020202020204" pitchFamily="34" charset="0"/>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57155" y="1530334"/>
            <a:ext cx="11277678" cy="4229126"/>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（三）行业分析报告思路</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（3）行业趋势分析是结合外部因素对行业市场供求状况、竞争状况、关键因素的影响，预测行业的短期（1~3年）、中期（3~10年）和长期（10年以上）趋势。
（4）重点企业分析主要是比较行业内代表性企业的业绩表现，分析其核心竞争力，判断该企业未来发展趋势以及其对行业格局与发展趋势的影响。</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第一节 行业和行业分析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8" name="直接连接符 7"/>
          <p:cNvCxnSpPr/>
          <p:nvPr>
            <p:custDataLst>
              <p:tags r:id="rId5"/>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6"/>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三、行业分析</a:t>
            </a:r>
            <a:endParaRPr lang="zh-CN" sz="2400" b="1">
              <a:latin typeface="微软雅黑" panose="020B0503020204020204" charset="-122"/>
              <a:ea typeface="微软雅黑" panose="020B0503020204020204" charset="-122"/>
            </a:endParaRPr>
          </a:p>
        </p:txBody>
      </p:sp>
    </p:spTree>
    <p:custDataLst>
      <p:tags r:id="rId7"/>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651510" y="2409825"/>
            <a:ext cx="10697845" cy="37376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indent="-342900" algn="l" fontAlgn="auto">
              <a:lnSpc>
                <a:spcPct val="150000"/>
              </a:lnSpc>
              <a:spcAft>
                <a:spcPts val="0"/>
              </a:spcAft>
              <a:buFont typeface="Wingdings" panose="05000000000000000000" charset="0"/>
              <a:buChar char="p"/>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上市公司投资价值分析过程中，需要对公司所处行业展开研究。行业与企业之间是面和点的关系，行业的规模和发展趋势决定了企业的成长空间。</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42900" indent="-342900" algn="l" fontAlgn="auto">
              <a:lnSpc>
                <a:spcPct val="150000"/>
              </a:lnSpc>
              <a:spcAft>
                <a:spcPts val="0"/>
              </a:spcAft>
              <a:buFont typeface="Wingdings" panose="05000000000000000000" charset="0"/>
              <a:buChar char="p"/>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公司价值与其所属的行业有很大的关系。不同的国民经济结构下，不同行业所处的地位不同，国家政策支持也不同。</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42900" indent="-342900" algn="l" fontAlgn="auto">
              <a:lnSpc>
                <a:spcPct val="150000"/>
              </a:lnSpc>
              <a:spcAft>
                <a:spcPts val="0"/>
              </a:spcAft>
              <a:buFont typeface="Wingdings" panose="05000000000000000000" charset="0"/>
              <a:buChar char="p"/>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行业分析为更好地进行公司投资价值分析奠定基础。</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任意形状 8"/>
          <p:cNvSpPr/>
          <p:nvPr userDrawn="1">
            <p:custDataLst>
              <p:tags r:id="rId3"/>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第一节 行业和行业分析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9" name="直接连接符 8"/>
          <p:cNvCxnSpPr/>
          <p:nvPr>
            <p:custDataLst>
              <p:tags r:id="rId5"/>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6"/>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四、</a:t>
            </a:r>
            <a:r>
              <a:rPr lang="zh-CN" sz="2400" b="1">
                <a:latin typeface="微软雅黑" panose="020B0503020204020204" charset="-122"/>
                <a:ea typeface="微软雅黑" panose="020B0503020204020204" charset="-122"/>
                <a:cs typeface="微软雅黑" panose="020B0503020204020204" charset="-122"/>
                <a:sym typeface="+mn-ea"/>
              </a:rPr>
              <a:t>投资价值分析报告中的行业分析</a:t>
            </a:r>
            <a:endParaRPr lang="zh-CN" sz="2400" b="1">
              <a:latin typeface="微软雅黑" panose="020B0503020204020204" charset="-122"/>
              <a:ea typeface="微软雅黑" panose="020B0503020204020204" charset="-122"/>
            </a:endParaRPr>
          </a:p>
        </p:txBody>
      </p:sp>
      <p:sp>
        <p:nvSpPr>
          <p:cNvPr id="101" name="文本框 100"/>
          <p:cNvSpPr txBox="1"/>
          <p:nvPr/>
        </p:nvSpPr>
        <p:spPr>
          <a:xfrm>
            <a:off x="651510" y="1673225"/>
            <a:ext cx="8184515" cy="645160"/>
          </a:xfrm>
          <a:prstGeom prst="rect">
            <a:avLst/>
          </a:prstGeom>
          <a:noFill/>
          <a:ln w="9525">
            <a:noFill/>
          </a:ln>
        </p:spPr>
        <p:txBody>
          <a:bodyPr wrap="square">
            <a:spAutoFit/>
          </a:bodyPr>
          <a:p>
            <a:pPr indent="0" fontAlgn="auto">
              <a:lnSpc>
                <a:spcPct val="150000"/>
              </a:lnSpc>
            </a:pPr>
            <a:r>
              <a:rPr lang="zh-CN" sz="2400" b="1">
                <a:latin typeface="微软雅黑" panose="020B0503020204020204" charset="-122"/>
                <a:ea typeface="微软雅黑" panose="020B0503020204020204" charset="-122"/>
                <a:cs typeface="微软雅黑" panose="020B0503020204020204" charset="-122"/>
              </a:rPr>
              <a:t>（</a:t>
            </a:r>
            <a:r>
              <a:rPr lang="zh-CN" sz="2400" b="1">
                <a:latin typeface="微软雅黑" panose="020B0503020204020204" charset="-122"/>
                <a:ea typeface="微软雅黑" panose="020B0503020204020204" charset="-122"/>
                <a:cs typeface="微软雅黑" panose="020B0503020204020204" charset="-122"/>
              </a:rPr>
              <a:t>一）上市公司投资价值分析中行业分析的必要性</a:t>
            </a:r>
            <a:endParaRPr lang="zh-CN" altLang="en-US" sz="2400" b="1">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第一节 行业和行业分析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9" name="直接连接符 8"/>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四、</a:t>
            </a:r>
            <a:r>
              <a:rPr lang="zh-CN" sz="2400" b="1">
                <a:latin typeface="微软雅黑" panose="020B0503020204020204" charset="-122"/>
                <a:ea typeface="微软雅黑" panose="020B0503020204020204" charset="-122"/>
                <a:cs typeface="微软雅黑" panose="020B0503020204020204" charset="-122"/>
                <a:sym typeface="+mn-ea"/>
              </a:rPr>
              <a:t>投资价值分析报告中的行业分析</a:t>
            </a:r>
            <a:endParaRPr lang="zh-CN" sz="2400" b="1">
              <a:latin typeface="微软雅黑" panose="020B0503020204020204" charset="-122"/>
              <a:ea typeface="微软雅黑" panose="020B0503020204020204" charset="-122"/>
            </a:endParaRPr>
          </a:p>
        </p:txBody>
      </p:sp>
      <p:sp>
        <p:nvSpPr>
          <p:cNvPr id="101" name="文本框 100"/>
          <p:cNvSpPr txBox="1"/>
          <p:nvPr/>
        </p:nvSpPr>
        <p:spPr>
          <a:xfrm>
            <a:off x="651510" y="1673225"/>
            <a:ext cx="8184515" cy="645160"/>
          </a:xfrm>
          <a:prstGeom prst="rect">
            <a:avLst/>
          </a:prstGeom>
          <a:noFill/>
          <a:ln w="9525">
            <a:noFill/>
          </a:ln>
        </p:spPr>
        <p:txBody>
          <a:bodyPr wrap="square">
            <a:spAutoFit/>
          </a:bodyPr>
          <a:p>
            <a:pPr indent="0" fontAlgn="auto">
              <a:lnSpc>
                <a:spcPct val="150000"/>
              </a:lnSpc>
            </a:pPr>
            <a:r>
              <a:rPr lang="zh-CN" sz="2400" b="1">
                <a:latin typeface="微软雅黑" panose="020B0503020204020204" charset="-122"/>
                <a:ea typeface="微软雅黑" panose="020B0503020204020204" charset="-122"/>
                <a:cs typeface="微软雅黑" panose="020B0503020204020204" charset="-122"/>
              </a:rPr>
              <a:t>（</a:t>
            </a:r>
            <a:r>
              <a:rPr lang="zh-CN" sz="2400" b="1">
                <a:latin typeface="微软雅黑" panose="020B0503020204020204" charset="-122"/>
                <a:ea typeface="微软雅黑" panose="020B0503020204020204" charset="-122"/>
                <a:cs typeface="微软雅黑" panose="020B0503020204020204" charset="-122"/>
              </a:rPr>
              <a:t>二）上市公司投资价值分析中的行业分析重点内容</a:t>
            </a:r>
            <a:endParaRPr lang="zh-CN" sz="2400" b="1">
              <a:latin typeface="微软雅黑" panose="020B0503020204020204" charset="-122"/>
              <a:ea typeface="微软雅黑" panose="020B0503020204020204" charset="-122"/>
              <a:cs typeface="微软雅黑" panose="020B0503020204020204" charset="-122"/>
            </a:endParaRPr>
          </a:p>
        </p:txBody>
      </p:sp>
      <p:sp>
        <p:nvSpPr>
          <p:cNvPr id="2" name="矩形 1"/>
          <p:cNvSpPr/>
          <p:nvPr>
            <p:custDataLst>
              <p:tags r:id="rId6"/>
            </p:custDataLst>
          </p:nvPr>
        </p:nvSpPr>
        <p:spPr>
          <a:xfrm>
            <a:off x="1303020" y="3165475"/>
            <a:ext cx="2961640" cy="29787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00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3" name="矩形 2"/>
          <p:cNvSpPr/>
          <p:nvPr>
            <p:custDataLst>
              <p:tags r:id="rId7"/>
            </p:custDataLst>
          </p:nvPr>
        </p:nvSpPr>
        <p:spPr>
          <a:xfrm>
            <a:off x="1304290" y="2622550"/>
            <a:ext cx="2959735" cy="472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4" name="TextBox 6"/>
          <p:cNvSpPr txBox="1"/>
          <p:nvPr>
            <p:custDataLst>
              <p:tags r:id="rId8"/>
            </p:custDataLst>
          </p:nvPr>
        </p:nvSpPr>
        <p:spPr>
          <a:xfrm>
            <a:off x="2202279" y="2577716"/>
            <a:ext cx="859133" cy="561350"/>
          </a:xfrm>
          <a:prstGeom prst="rect">
            <a:avLst/>
          </a:prstGeom>
          <a:noFill/>
        </p:spPr>
        <p:txBody>
          <a:bodyPr wrap="square" lIns="91440" tIns="45720" rIns="91440" bIns="45720" rtlCol="0" anchor="ctr" anchorCtr="0">
            <a:normAutofit lnSpcReduction="10000"/>
          </a:bodyPr>
          <a:lstStyle>
            <a:defPPr>
              <a:defRPr lang="zh-CN"/>
            </a:defPPr>
            <a:lvl1pPr algn="ctr">
              <a:defRPr>
                <a:solidFill>
                  <a:srgbClr val="FFFFFF"/>
                </a:solidFill>
                <a:latin typeface="Arial" panose="020B0604020202020204" pitchFamily="34" charset="0"/>
                <a:ea typeface="黑体" panose="02010609060101010101" pitchFamily="49" charset="-122"/>
              </a:defRPr>
            </a:lvl1pPr>
          </a:lstStyle>
          <a:p>
            <a:pPr algn="ctr">
              <a:lnSpc>
                <a:spcPct val="120000"/>
              </a:lnSpc>
            </a:pPr>
            <a:r>
              <a:rPr lang="en-US" altLang="zh-CN" sz="2400" b="1" dirty="0">
                <a:solidFill>
                  <a:schemeClr val="lt1"/>
                </a:solidFill>
                <a:latin typeface="微软雅黑" panose="020B0503020204020204" charset="-122"/>
                <a:ea typeface="微软雅黑" panose="020B0503020204020204" charset="-122"/>
                <a:sym typeface="Arial" panose="020B0604020202020204" pitchFamily="34" charset="0"/>
              </a:rPr>
              <a:t>1</a:t>
            </a:r>
            <a:endParaRPr lang="en-US" altLang="zh-CN" sz="2400" b="1"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7" name="TextBox 36"/>
          <p:cNvSpPr txBox="1"/>
          <p:nvPr>
            <p:custDataLst>
              <p:tags r:id="rId9"/>
            </p:custDataLst>
          </p:nvPr>
        </p:nvSpPr>
        <p:spPr>
          <a:xfrm>
            <a:off x="1304290" y="3164840"/>
            <a:ext cx="2960370" cy="2796540"/>
          </a:xfrm>
          <a:prstGeom prst="rect">
            <a:avLst/>
          </a:prstGeom>
          <a:noFill/>
        </p:spPr>
        <p:txBody>
          <a:bodyPr wrap="square" rtlCol="0" anchor="ctr" anchorCtr="0">
            <a:normAutofit/>
          </a:bodyPr>
          <a:lstStyle/>
          <a:p>
            <a:pPr algn="ctr">
              <a:lnSpc>
                <a:spcPct val="120000"/>
              </a:lnSpc>
            </a:pPr>
            <a:r>
              <a:rPr lang="zh-CN" altLang="en-US" sz="2000" spc="200" dirty="0">
                <a:solidFill>
                  <a:schemeClr val="lt1"/>
                </a:solidFill>
                <a:latin typeface="微软雅黑" panose="020B0503020204020204" charset="-122"/>
                <a:ea typeface="微软雅黑" panose="020B0503020204020204" charset="-122"/>
                <a:sym typeface="Arial" panose="020B0604020202020204" pitchFamily="34" charset="0"/>
              </a:rPr>
              <a:t>在上市公司投资价值分析报告中，分析师可根据当前上市公司所处行业基本情况，选择那些对上市公司投资价值最有影响的内容进行分析。</a:t>
            </a:r>
            <a:endParaRPr lang="zh-CN" altLang="en-US" sz="2000" spc="200"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0" name="矩形 9"/>
          <p:cNvSpPr/>
          <p:nvPr>
            <p:custDataLst>
              <p:tags r:id="rId10"/>
            </p:custDataLst>
          </p:nvPr>
        </p:nvSpPr>
        <p:spPr>
          <a:xfrm>
            <a:off x="4499610" y="3165475"/>
            <a:ext cx="3114675" cy="29794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00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1" name="矩形 10"/>
          <p:cNvSpPr/>
          <p:nvPr>
            <p:custDataLst>
              <p:tags r:id="rId11"/>
            </p:custDataLst>
          </p:nvPr>
        </p:nvSpPr>
        <p:spPr>
          <a:xfrm>
            <a:off x="4502150" y="2592070"/>
            <a:ext cx="3112135" cy="4724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2" name="TextBox 6"/>
          <p:cNvSpPr txBox="1"/>
          <p:nvPr>
            <p:custDataLst>
              <p:tags r:id="rId12"/>
            </p:custDataLst>
          </p:nvPr>
        </p:nvSpPr>
        <p:spPr>
          <a:xfrm>
            <a:off x="5684649" y="2577716"/>
            <a:ext cx="859133" cy="561350"/>
          </a:xfrm>
          <a:prstGeom prst="rect">
            <a:avLst/>
          </a:prstGeom>
          <a:noFill/>
        </p:spPr>
        <p:txBody>
          <a:bodyPr wrap="square" lIns="91440" tIns="45720" rIns="91440" bIns="45720" rtlCol="0" anchor="ctr" anchorCtr="0">
            <a:normAutofit lnSpcReduction="10000"/>
          </a:bodyPr>
          <a:lstStyle>
            <a:defPPr>
              <a:defRPr lang="zh-CN"/>
            </a:defPPr>
            <a:lvl1pPr algn="ctr">
              <a:defRPr>
                <a:solidFill>
                  <a:srgbClr val="FFFFFF"/>
                </a:solidFill>
                <a:latin typeface="Arial" panose="020B0604020202020204" pitchFamily="34" charset="0"/>
                <a:ea typeface="黑体" panose="02010609060101010101" pitchFamily="49" charset="-122"/>
              </a:defRPr>
            </a:lvl1pPr>
          </a:lstStyle>
          <a:p>
            <a:pPr algn="ctr">
              <a:lnSpc>
                <a:spcPct val="120000"/>
              </a:lnSpc>
            </a:pPr>
            <a:r>
              <a:rPr lang="en-US" altLang="zh-CN" sz="2400" b="1" dirty="0">
                <a:solidFill>
                  <a:schemeClr val="lt1"/>
                </a:solidFill>
                <a:latin typeface="微软雅黑" panose="020B0503020204020204" charset="-122"/>
                <a:ea typeface="微软雅黑" panose="020B0503020204020204" charset="-122"/>
                <a:sym typeface="Arial" panose="020B0604020202020204" pitchFamily="34" charset="0"/>
              </a:rPr>
              <a:t>2</a:t>
            </a:r>
            <a:endParaRPr lang="en-US" altLang="zh-CN" sz="2400" b="1"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3" name="TextBox 36"/>
          <p:cNvSpPr txBox="1"/>
          <p:nvPr>
            <p:custDataLst>
              <p:tags r:id="rId13"/>
            </p:custDataLst>
          </p:nvPr>
        </p:nvSpPr>
        <p:spPr>
          <a:xfrm>
            <a:off x="4653915" y="3164840"/>
            <a:ext cx="2797175" cy="2797175"/>
          </a:xfrm>
          <a:prstGeom prst="rect">
            <a:avLst/>
          </a:prstGeom>
          <a:noFill/>
        </p:spPr>
        <p:txBody>
          <a:bodyPr wrap="square" rtlCol="0" anchor="ctr" anchorCtr="0">
            <a:normAutofit/>
          </a:bodyPr>
          <a:lstStyle/>
          <a:p>
            <a:pPr algn="ctr">
              <a:lnSpc>
                <a:spcPct val="120000"/>
              </a:lnSpc>
            </a:pPr>
            <a:r>
              <a:rPr lang="zh-CN" altLang="en-US" sz="2000" spc="200" dirty="0">
                <a:solidFill>
                  <a:schemeClr val="lt1"/>
                </a:solidFill>
                <a:latin typeface="微软雅黑" panose="020B0503020204020204" charset="-122"/>
                <a:ea typeface="微软雅黑" panose="020B0503020204020204" charset="-122"/>
                <a:sym typeface="Arial" panose="020B0604020202020204" pitchFamily="34" charset="0"/>
              </a:rPr>
              <a:t>通常情况下，上市公司投资价值分析报告的行业分析主要包括行业周期性分析、行业竞争格局分析和行业发展趋势分析三个方面。</a:t>
            </a:r>
            <a:endParaRPr lang="zh-CN" altLang="en-US" sz="2000" spc="200"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5" name="矩形 14"/>
          <p:cNvSpPr/>
          <p:nvPr>
            <p:custDataLst>
              <p:tags r:id="rId14"/>
            </p:custDataLst>
          </p:nvPr>
        </p:nvSpPr>
        <p:spPr>
          <a:xfrm>
            <a:off x="7799070" y="3194685"/>
            <a:ext cx="3286760" cy="29400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200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6" name="矩形 15"/>
          <p:cNvSpPr/>
          <p:nvPr>
            <p:custDataLst>
              <p:tags r:id="rId15"/>
            </p:custDataLst>
          </p:nvPr>
        </p:nvSpPr>
        <p:spPr>
          <a:xfrm>
            <a:off x="7800340" y="2633980"/>
            <a:ext cx="3302635" cy="4724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7" name="TextBox 6"/>
          <p:cNvSpPr txBox="1"/>
          <p:nvPr>
            <p:custDataLst>
              <p:tags r:id="rId16"/>
            </p:custDataLst>
          </p:nvPr>
        </p:nvSpPr>
        <p:spPr>
          <a:xfrm>
            <a:off x="8944074" y="2604420"/>
            <a:ext cx="859133" cy="561350"/>
          </a:xfrm>
          <a:prstGeom prst="rect">
            <a:avLst/>
          </a:prstGeom>
          <a:noFill/>
        </p:spPr>
        <p:txBody>
          <a:bodyPr wrap="square" lIns="91440" tIns="45720" rIns="91440" bIns="45720" rtlCol="0" anchor="ctr" anchorCtr="0">
            <a:normAutofit lnSpcReduction="10000"/>
          </a:bodyPr>
          <a:lstStyle>
            <a:defPPr>
              <a:defRPr lang="zh-CN"/>
            </a:defPPr>
            <a:lvl1pPr algn="ctr">
              <a:defRPr>
                <a:solidFill>
                  <a:srgbClr val="FFFFFF"/>
                </a:solidFill>
                <a:latin typeface="Arial" panose="020B0604020202020204" pitchFamily="34" charset="0"/>
                <a:ea typeface="黑体" panose="02010609060101010101" pitchFamily="49" charset="-122"/>
              </a:defRPr>
            </a:lvl1pPr>
          </a:lstStyle>
          <a:p>
            <a:pPr algn="ctr">
              <a:lnSpc>
                <a:spcPct val="120000"/>
              </a:lnSpc>
            </a:pPr>
            <a:r>
              <a:rPr lang="en-US" altLang="zh-CN" sz="2400" b="1" dirty="0">
                <a:solidFill>
                  <a:schemeClr val="lt1"/>
                </a:solidFill>
                <a:latin typeface="微软雅黑" panose="020B0503020204020204" charset="-122"/>
                <a:ea typeface="微软雅黑" panose="020B0503020204020204" charset="-122"/>
                <a:sym typeface="Arial" panose="020B0604020202020204" pitchFamily="34" charset="0"/>
              </a:rPr>
              <a:t>3</a:t>
            </a:r>
            <a:endParaRPr lang="en-US" altLang="zh-CN" sz="2400" b="1"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8" name="TextBox 36"/>
          <p:cNvSpPr txBox="1"/>
          <p:nvPr>
            <p:custDataLst>
              <p:tags r:id="rId17"/>
            </p:custDataLst>
          </p:nvPr>
        </p:nvSpPr>
        <p:spPr>
          <a:xfrm>
            <a:off x="7849235" y="3194685"/>
            <a:ext cx="3283585" cy="2522220"/>
          </a:xfrm>
          <a:prstGeom prst="rect">
            <a:avLst/>
          </a:prstGeom>
          <a:noFill/>
        </p:spPr>
        <p:txBody>
          <a:bodyPr wrap="square" rtlCol="0" anchor="ctr" anchorCtr="0">
            <a:normAutofit/>
          </a:bodyPr>
          <a:lstStyle/>
          <a:p>
            <a:pPr algn="ctr">
              <a:lnSpc>
                <a:spcPct val="120000"/>
              </a:lnSpc>
            </a:pPr>
            <a:r>
              <a:rPr lang="zh-CN" altLang="en-US" sz="2000" spc="200" dirty="0">
                <a:solidFill>
                  <a:schemeClr val="lt1"/>
                </a:solidFill>
                <a:latin typeface="微软雅黑" panose="020B0503020204020204" charset="-122"/>
                <a:ea typeface="微软雅黑" panose="020B0503020204020204" charset="-122"/>
                <a:sym typeface="Arial" panose="020B0604020202020204" pitchFamily="34" charset="0"/>
              </a:rPr>
              <a:t>在具体报告撰写中，可以参考依据行业周期性、行业竞争格局和行业发展趋势三个主题直接展开。</a:t>
            </a:r>
            <a:endParaRPr lang="zh-CN" altLang="en-US" sz="2000" spc="200" dirty="0">
              <a:solidFill>
                <a:schemeClr val="lt1"/>
              </a:solidFill>
              <a:latin typeface="微软雅黑" panose="020B0503020204020204" charset="-122"/>
              <a:ea typeface="微软雅黑" panose="020B0503020204020204" charset="-122"/>
              <a:sym typeface="Arial" panose="020B0604020202020204" pitchFamily="34" charset="0"/>
            </a:endParaRPr>
          </a:p>
        </p:txBody>
      </p:sp>
    </p:spTree>
    <p:custDataLst>
      <p:tags r:id="rId18"/>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行业的周期性分析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1" name="文本框 100"/>
          <p:cNvSpPr txBox="1"/>
          <p:nvPr/>
        </p:nvSpPr>
        <p:spPr>
          <a:xfrm>
            <a:off x="756285" y="1685290"/>
            <a:ext cx="5651500" cy="4335780"/>
          </a:xfrm>
          <a:prstGeom prst="rect">
            <a:avLst/>
          </a:prstGeom>
          <a:noFill/>
          <a:ln w="9525">
            <a:noFill/>
          </a:ln>
        </p:spPr>
        <p:txBody>
          <a:bodyPr wrap="square">
            <a:noAutofit/>
          </a:bodyPr>
          <a:p>
            <a:pPr indent="0" fontAlgn="auto">
              <a:lnSpc>
                <a:spcPct val="150000"/>
              </a:lnSpc>
            </a:pPr>
            <a:r>
              <a:rPr lang="zh-CN" sz="2400" b="0">
                <a:latin typeface="微软雅黑" panose="020B0503020204020204" charset="-122"/>
                <a:ea typeface="微软雅黑" panose="020B0503020204020204" charset="-122"/>
              </a:rPr>
              <a:t>行业周期是对行业历史研究的总结性判断，一般可分为经济周期和生命周期两类。根据行业与宏观经济周期的关系以及行业自身生命周期的特点，投资者通常应该选择对经济周期敏感度不高的增长型行业和在生命周期中处于成长期和成熟期的行业。</a:t>
            </a:r>
            <a:endParaRPr lang="zh-CN" altLang="en-US" sz="2400" b="0">
              <a:latin typeface="微软雅黑" panose="020B0503020204020204" charset="-122"/>
              <a:ea typeface="微软雅黑" panose="020B0503020204020204" charset="-122"/>
            </a:endParaRPr>
          </a:p>
        </p:txBody>
      </p:sp>
      <p:pic>
        <p:nvPicPr>
          <p:cNvPr id="2" name="图片 1"/>
          <p:cNvPicPr>
            <a:picLocks noChangeAspect="1"/>
          </p:cNvPicPr>
          <p:nvPr>
            <p:custDataLst>
              <p:tags r:id="rId5"/>
            </p:custDataLst>
          </p:nvPr>
        </p:nvPicPr>
        <p:blipFill>
          <a:blip r:embed="rId6"/>
          <a:stretch>
            <a:fillRect/>
          </a:stretch>
        </p:blipFill>
        <p:spPr>
          <a:xfrm>
            <a:off x="6407785" y="1180465"/>
            <a:ext cx="5620385" cy="5620385"/>
          </a:xfrm>
          <a:prstGeom prst="rect">
            <a:avLst/>
          </a:prstGeom>
          <a:noFill/>
          <a:ln w="9525">
            <a:noFill/>
          </a:ln>
        </p:spPr>
      </p:pic>
    </p:spTree>
    <p:custDataLst>
      <p:tags r:id="rId7"/>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行业的周期性分析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一、行业的经济周期</a:t>
            </a:r>
            <a:endParaRPr lang="zh-CN" sz="2400" b="1">
              <a:latin typeface="微软雅黑" panose="020B0503020204020204" charset="-122"/>
              <a:ea typeface="微软雅黑" panose="020B0503020204020204" charset="-122"/>
            </a:endParaRPr>
          </a:p>
        </p:txBody>
      </p:sp>
      <p:sp>
        <p:nvSpPr>
          <p:cNvPr id="101" name="文本框 100"/>
          <p:cNvSpPr txBox="1"/>
          <p:nvPr>
            <p:custDataLst>
              <p:tags r:id="rId6"/>
            </p:custDataLst>
          </p:nvPr>
        </p:nvSpPr>
        <p:spPr>
          <a:xfrm>
            <a:off x="457200" y="2143125"/>
            <a:ext cx="11093450" cy="4335780"/>
          </a:xfrm>
          <a:prstGeom prst="rect">
            <a:avLst/>
          </a:prstGeom>
          <a:noFill/>
          <a:ln w="9525">
            <a:noFill/>
          </a:ln>
        </p:spPr>
        <p:txBody>
          <a:bodyPr wrap="square">
            <a:noAutofit/>
          </a:bodyPr>
          <a:p>
            <a:pPr indent="0" fontAlgn="auto">
              <a:lnSpc>
                <a:spcPct val="150000"/>
              </a:lnSpc>
            </a:pPr>
            <a:r>
              <a:rPr lang="zh-CN" altLang="en-US" sz="2400" spc="100" dirty="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mn-ea"/>
              </a:rPr>
              <a:t>经济周期也称商业周期、景气循环，通常是指经济活动沿着经济发展的总体趋势所经历的有规律扩张与收缩。经济周期具有如下特征：</a:t>
            </a:r>
            <a:endParaRPr lang="zh-CN" altLang="en-US" sz="2400" spc="100" dirty="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mn-ea"/>
            </a:endParaRPr>
          </a:p>
          <a:p>
            <a:pPr indent="0" fontAlgn="auto">
              <a:lnSpc>
                <a:spcPct val="150000"/>
              </a:lnSpc>
            </a:pPr>
            <a:r>
              <a:rPr lang="zh-CN" altLang="en-US" sz="2400" spc="100" dirty="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mn-ea"/>
              </a:rPr>
              <a:t>（1）市场经济中经济运行不可避免的波动；</a:t>
            </a:r>
            <a:endParaRPr lang="zh-CN" altLang="en-US" sz="2400" spc="100" dirty="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mn-ea"/>
            </a:endParaRPr>
          </a:p>
          <a:p>
            <a:pPr indent="0" fontAlgn="auto">
              <a:lnSpc>
                <a:spcPct val="150000"/>
              </a:lnSpc>
            </a:pPr>
            <a:r>
              <a:rPr lang="zh-CN" altLang="en-US" sz="2400" spc="100" dirty="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mn-ea"/>
              </a:rPr>
              <a:t>（2）是总体经济活动的波动，而不是一国一个或几个部门、一个或几个地区的局部波动；</a:t>
            </a:r>
            <a:endParaRPr lang="zh-CN" altLang="en-US" sz="2400" spc="100" dirty="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mn-ea"/>
            </a:endParaRPr>
          </a:p>
          <a:p>
            <a:pPr indent="0" fontAlgn="auto">
              <a:lnSpc>
                <a:spcPct val="150000"/>
              </a:lnSpc>
            </a:pPr>
            <a:r>
              <a:rPr lang="zh-CN" altLang="en-US" sz="2400" spc="100" dirty="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mn-ea"/>
              </a:rPr>
              <a:t>（3）一个完整的经济周期分为繁荣、衰退、萧条和复苏四个阶段；</a:t>
            </a:r>
            <a:endParaRPr lang="zh-CN" altLang="en-US" sz="2400" spc="100" dirty="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mn-ea"/>
            </a:endParaRPr>
          </a:p>
          <a:p>
            <a:pPr indent="0" fontAlgn="auto">
              <a:lnSpc>
                <a:spcPct val="150000"/>
              </a:lnSpc>
            </a:pPr>
            <a:r>
              <a:rPr lang="zh-CN" altLang="en-US" sz="2400" spc="100" dirty="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mn-ea"/>
              </a:rPr>
              <a:t>（4）经济周期时间长短差别较大。</a:t>
            </a:r>
            <a:endParaRPr lang="zh-CN" altLang="en-US" sz="2400" b="0">
              <a:latin typeface="微软雅黑" panose="020B0503020204020204" charset="-122"/>
              <a:ea typeface="微软雅黑" panose="020B0503020204020204" charset="-122"/>
            </a:endParaRPr>
          </a:p>
        </p:txBody>
      </p:sp>
      <p:sp>
        <p:nvSpPr>
          <p:cNvPr id="102" name="文本框 101"/>
          <p:cNvSpPr txBox="1"/>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（一）经济周期理论</a:t>
            </a:r>
            <a:endParaRPr lang="zh-CN" altLang="en-US" sz="2400" b="1">
              <a:latin typeface="Cambria" panose="02040503050406030204" charset="0"/>
              <a:ea typeface="宋体" panose="02010600030101010101" pitchFamily="2" charset="-122"/>
            </a:endParaRPr>
          </a:p>
        </p:txBody>
      </p:sp>
    </p:spTree>
    <p:custDataLst>
      <p:tags r:id="rId7"/>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5943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行业的周期性分析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一、行业的经济周期</a:t>
            </a:r>
            <a:endParaRPr lang="zh-CN" sz="2400" b="1">
              <a:latin typeface="微软雅黑" panose="020B0503020204020204" charset="-122"/>
              <a:ea typeface="微软雅黑" panose="020B0503020204020204" charset="-122"/>
            </a:endParaRPr>
          </a:p>
        </p:txBody>
      </p:sp>
      <p:sp>
        <p:nvSpPr>
          <p:cNvPr id="101" name="文本框 100"/>
          <p:cNvSpPr txBox="1"/>
          <p:nvPr>
            <p:custDataLst>
              <p:tags r:id="rId6"/>
            </p:custDataLst>
          </p:nvPr>
        </p:nvSpPr>
        <p:spPr>
          <a:xfrm>
            <a:off x="457200" y="1952625"/>
            <a:ext cx="11093450" cy="4335780"/>
          </a:xfrm>
          <a:prstGeom prst="rect">
            <a:avLst/>
          </a:prstGeom>
          <a:noFill/>
          <a:ln w="9525">
            <a:noFill/>
          </a:ln>
        </p:spPr>
        <p:txBody>
          <a:bodyPr wrap="square">
            <a:noAutofit/>
          </a:bodyPr>
          <a:p>
            <a:pPr indent="0" fontAlgn="auto">
              <a:lnSpc>
                <a:spcPct val="150000"/>
              </a:lnSpc>
            </a:pPr>
            <a:r>
              <a:rPr lang="zh-CN" altLang="en-US" sz="2400" spc="100" dirty="0">
                <a:solidFill>
                  <a:schemeClr val="dk1">
                    <a:lumMod val="75000"/>
                    <a:lumOff val="25000"/>
                  </a:schemeClr>
                </a:solidFill>
                <a:latin typeface="微软雅黑" panose="020B0503020204020204" charset="-122"/>
                <a:ea typeface="微软雅黑" panose="020B0503020204020204" charset="-122"/>
                <a:cs typeface="微软雅黑" panose="020B0503020204020204" charset="-122"/>
                <a:sym typeface="+mn-ea"/>
              </a:rPr>
              <a:t>宏观经济的运行呈现周期性特点，经济波动以经济普遍而同期地扩张和收缩为特征。一个经济周期大致可以分为扩张和收缩两个阶段。</a:t>
            </a:r>
            <a:endParaRPr lang="zh-CN" altLang="en-US" sz="2400" b="0">
              <a:latin typeface="微软雅黑" panose="020B0503020204020204" charset="-122"/>
              <a:ea typeface="微软雅黑" panose="020B0503020204020204" charset="-122"/>
            </a:endParaRPr>
          </a:p>
        </p:txBody>
      </p:sp>
      <p:graphicFrame>
        <p:nvGraphicFramePr>
          <p:cNvPr id="-2147482582" name="对象 -2147482583"/>
          <p:cNvGraphicFramePr>
            <a:graphicFrameLocks noChangeAspect="1"/>
          </p:cNvGraphicFramePr>
          <p:nvPr>
            <p:custDataLst>
              <p:tags r:id="rId7"/>
            </p:custDataLst>
          </p:nvPr>
        </p:nvGraphicFramePr>
        <p:xfrm>
          <a:off x="2058035" y="3235325"/>
          <a:ext cx="7027545" cy="3474085"/>
        </p:xfrm>
        <a:graphic>
          <a:graphicData uri="http://schemas.openxmlformats.org/presentationml/2006/ole">
            <mc:AlternateContent xmlns:mc="http://schemas.openxmlformats.org/markup-compatibility/2006">
              <mc:Choice xmlns:v="urn:schemas-microsoft-com:vml" Requires="v">
                <p:oleObj spid="_x0000_s3076" name="" r:id="rId8" imgW="4131310" imgH="2522855" progId="Visio.Drawing.11">
                  <p:embed/>
                </p:oleObj>
              </mc:Choice>
              <mc:Fallback>
                <p:oleObj name="" r:id="rId8" imgW="4131310" imgH="2522855" progId="Visio.Drawing.11">
                  <p:embed/>
                  <p:pic>
                    <p:nvPicPr>
                      <p:cNvPr id="0" name="图片 3075"/>
                      <p:cNvPicPr/>
                      <p:nvPr/>
                    </p:nvPicPr>
                    <p:blipFill>
                      <a:blip r:embed="rId9"/>
                      <a:stretch>
                        <a:fillRect/>
                      </a:stretch>
                    </p:blipFill>
                    <p:spPr>
                      <a:xfrm>
                        <a:off x="2058035" y="3235325"/>
                        <a:ext cx="7027545" cy="3474085"/>
                      </a:xfrm>
                      <a:prstGeom prst="rect">
                        <a:avLst/>
                      </a:prstGeom>
                      <a:noFill/>
                      <a:ln w="38100">
                        <a:noFill/>
                        <a:miter/>
                      </a:ln>
                    </p:spPr>
                  </p:pic>
                </p:oleObj>
              </mc:Fallback>
            </mc:AlternateContent>
          </a:graphicData>
        </a:graphic>
      </p:graphicFrame>
      <p:sp>
        <p:nvSpPr>
          <p:cNvPr id="102" name="文本框 101"/>
          <p:cNvSpPr txBox="1"/>
          <p:nvPr>
            <p:custDataLst>
              <p:tags r:id="rId10"/>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（一）经济周期理论</a:t>
            </a:r>
            <a:endParaRPr lang="zh-CN" altLang="en-US" sz="2400" b="1">
              <a:latin typeface="Cambria" panose="02040503050406030204" charset="0"/>
              <a:ea typeface="宋体" panose="02010600030101010101" pitchFamily="2" charset="-122"/>
            </a:endParaRPr>
          </a:p>
        </p:txBody>
      </p:sp>
    </p:spTree>
    <p:custDataLst>
      <p:tags r:id="rId11"/>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行业的周期性分析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一、行业的经济周期</a:t>
            </a:r>
            <a:endParaRPr lang="zh-CN" sz="2400" b="1">
              <a:latin typeface="微软雅黑" panose="020B0503020204020204" charset="-122"/>
              <a:ea typeface="微软雅黑" panose="020B0503020204020204" charset="-122"/>
            </a:endParaRPr>
          </a:p>
        </p:txBody>
      </p:sp>
      <p:sp>
        <p:nvSpPr>
          <p:cNvPr id="4" name="Title 6"/>
          <p:cNvSpPr txBox="1"/>
          <p:nvPr>
            <p:custDataLst>
              <p:tags r:id="rId6"/>
            </p:custDataLst>
          </p:nvPr>
        </p:nvSpPr>
        <p:spPr>
          <a:xfrm>
            <a:off x="457200" y="2403475"/>
            <a:ext cx="11277600" cy="359727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采用四阶段法划分，一个经济周期包括繁荣、衰退、萧条、复苏四个阶段。各阶段的特征为：
（1）繁荣阶段：国民收入和经济活动高于正常水平的阶段，其特征为生产迅速增加、投资增加、信用扩张、价格水平上升、就业增加，社会公众对未来持乐观态度。
（2）衰退阶段：从繁荣到萧条的过渡时期，经济从顶峰开始下降，但仍高于正常水平。不同的国家对衰退的定义不同，美国以经济连续两个季度出现负增长为衰退的定义被广泛使用。经济衰退的普遍特征为消费者需求、投资急剧下降；对劳动的需求、产出下降，企业利润急剧下滑，股票价格和利率一般也会下降。</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custDataLst>
              <p:tags r:id="rId7"/>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（一）经济周期理论</a:t>
            </a:r>
            <a:endParaRPr lang="zh-CN" altLang="en-US" sz="2400" b="1">
              <a:latin typeface="Cambria" panose="02040503050406030204" charset="0"/>
              <a:ea typeface="宋体" panose="02010600030101010101" pitchFamily="2" charset="-122"/>
            </a:endParaRPr>
          </a:p>
        </p:txBody>
      </p:sp>
    </p:spTree>
    <p:custDataLst>
      <p:tags r:id="rId8"/>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行业的周期性分析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一、行业的经济周期</a:t>
            </a:r>
            <a:endParaRPr lang="zh-CN" sz="2400" b="1">
              <a:latin typeface="微软雅黑" panose="020B0503020204020204" charset="-122"/>
              <a:ea typeface="微软雅黑" panose="020B0503020204020204" charset="-122"/>
            </a:endParaRPr>
          </a:p>
        </p:txBody>
      </p:sp>
      <p:sp>
        <p:nvSpPr>
          <p:cNvPr id="4" name="Title 6"/>
          <p:cNvSpPr txBox="1"/>
          <p:nvPr>
            <p:custDataLst>
              <p:tags r:id="rId6"/>
            </p:custDataLst>
          </p:nvPr>
        </p:nvSpPr>
        <p:spPr>
          <a:xfrm>
            <a:off x="457200" y="2818765"/>
            <a:ext cx="11277600" cy="33534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采用四阶段法划分，一个经济周期包括繁荣、衰退、萧条、复苏四个阶段。各阶段的特征为：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（3）萧条阶段：国民收入和经济活动低于正常水平的阶段，其特征为投资减少、产品滞销、价格下降、企业利润下降、信用紧缩、生产减少、失业增加，社会公众对未来持悲观态度。
（4）复苏阶段：从萧条到繁荣的过渡时期，经济从谷底开始回升，但仍未达到正常水平。经济复苏的特征为经济增长速度持续提高、投资持续增长、产量不断扩大、市场需求旺盛、就业机会增多，企业利润、居民收入和消费水品都有不同程度的提高。</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algn="l" fontAlgn="auto">
              <a:lnSpc>
                <a:spcPct val="120000"/>
              </a:lnSpc>
              <a:spcAft>
                <a:spcPts val="800"/>
              </a:spcAft>
            </a:pP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02" name="文本框 101"/>
          <p:cNvSpPr txBox="1"/>
          <p:nvPr>
            <p:custDataLst>
              <p:tags r:id="rId7"/>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（一）经济周期理论</a:t>
            </a:r>
            <a:endParaRPr lang="zh-CN" altLang="en-US" sz="2400" b="1">
              <a:latin typeface="Cambria" panose="02040503050406030204" charset="0"/>
              <a:ea typeface="宋体" panose="02010600030101010101" pitchFamily="2" charset="-122"/>
            </a:endParaRPr>
          </a:p>
        </p:txBody>
      </p:sp>
    </p:spTree>
    <p:custDataLst>
      <p:tags r:id="rId8"/>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行业的周期性分析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一、行业的经济周期</a:t>
            </a:r>
            <a:endParaRPr lang="zh-CN" sz="2400" b="1">
              <a:latin typeface="微软雅黑" panose="020B0503020204020204" charset="-122"/>
              <a:ea typeface="微软雅黑" panose="020B0503020204020204" charset="-122"/>
            </a:endParaRPr>
          </a:p>
        </p:txBody>
      </p:sp>
      <p:sp>
        <p:nvSpPr>
          <p:cNvPr id="4" name="Title 6"/>
          <p:cNvSpPr txBox="1"/>
          <p:nvPr>
            <p:custDataLst>
              <p:tags r:id="rId6"/>
            </p:custDataLst>
          </p:nvPr>
        </p:nvSpPr>
        <p:spPr>
          <a:xfrm>
            <a:off x="457200" y="2064385"/>
            <a:ext cx="11277600" cy="142621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不同行业对经济周期的敏感性不同，根据行业与经济周期变动关系，可将行业分为增长型行业、周期型行业和防守型行业。
</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02" name="文本框 101"/>
          <p:cNvSpPr txBox="1"/>
          <p:nvPr>
            <p:custDataLst>
              <p:tags r:id="rId7"/>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（二）行业经济周期分类及特征</a:t>
            </a:r>
            <a:endParaRPr lang="zh-CN" sz="2400" b="1">
              <a:latin typeface="Cambria" panose="02040503050406030204" charset="0"/>
              <a:ea typeface="宋体" panose="02010600030101010101" pitchFamily="2" charset="-122"/>
            </a:endParaRPr>
          </a:p>
        </p:txBody>
      </p:sp>
      <p:graphicFrame>
        <p:nvGraphicFramePr>
          <p:cNvPr id="2" name="表格 1"/>
          <p:cNvGraphicFramePr/>
          <p:nvPr>
            <p:custDataLst>
              <p:tags r:id="rId8"/>
            </p:custDataLst>
          </p:nvPr>
        </p:nvGraphicFramePr>
        <p:xfrm>
          <a:off x="492760" y="3489325"/>
          <a:ext cx="11054715" cy="3074670"/>
        </p:xfrm>
        <a:graphic>
          <a:graphicData uri="http://schemas.openxmlformats.org/drawingml/2006/table">
            <a:tbl>
              <a:tblPr/>
              <a:tblGrid>
                <a:gridCol w="1435735"/>
                <a:gridCol w="1967865"/>
                <a:gridCol w="3727450"/>
                <a:gridCol w="3923665"/>
              </a:tblGrid>
              <a:tr h="720090">
                <a:tc>
                  <a:txBody>
                    <a:bodyPr/>
                    <a:p>
                      <a:pPr indent="0" algn="ctr">
                        <a:buNone/>
                      </a:pPr>
                      <a:r>
                        <a:rPr lang="en-US" sz="2000" b="0">
                          <a:latin typeface="微软雅黑" panose="020B0503020204020204" charset="-122"/>
                          <a:ea typeface="微软雅黑" panose="020B0503020204020204" charset="-122"/>
                          <a:cs typeface="宋体" panose="02010600030101010101" pitchFamily="2" charset="-122"/>
                        </a:rPr>
                        <a:t>类型</a:t>
                      </a:r>
                      <a:endParaRPr lang="en-US" altLang="en-US" sz="20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微软雅黑" panose="020B0503020204020204" charset="-122"/>
                          <a:ea typeface="微软雅黑" panose="020B0503020204020204" charset="-122"/>
                          <a:cs typeface="Times New Roman" panose="02020603050405020304" charset="0"/>
                        </a:rPr>
                        <a:t>对于经济周期的敏感性</a:t>
                      </a:r>
                      <a:endParaRPr lang="en-US" altLang="en-US" sz="20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微软雅黑" panose="020B0503020204020204" charset="-122"/>
                          <a:ea typeface="微软雅黑" panose="020B0503020204020204" charset="-122"/>
                          <a:cs typeface="宋体" panose="02010600030101010101" pitchFamily="2" charset="-122"/>
                        </a:rPr>
                        <a:t>行业增长速度</a:t>
                      </a:r>
                      <a:endParaRPr lang="en-US" altLang="en-US" sz="20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微软雅黑" panose="020B0503020204020204" charset="-122"/>
                          <a:ea typeface="微软雅黑" panose="020B0503020204020204" charset="-122"/>
                          <a:cs typeface="宋体" panose="02010600030101010101" pitchFamily="2" charset="-122"/>
                        </a:rPr>
                        <a:t>行业举例</a:t>
                      </a:r>
                      <a:endParaRPr lang="en-US" altLang="en-US" sz="20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20090">
                <a:tc>
                  <a:txBody>
                    <a:bodyPr/>
                    <a:p>
                      <a:pPr indent="0">
                        <a:buNone/>
                      </a:pPr>
                      <a:r>
                        <a:rPr lang="en-US" sz="2000" b="0">
                          <a:latin typeface="微软雅黑" panose="020B0503020204020204" charset="-122"/>
                          <a:ea typeface="微软雅黑" panose="020B0503020204020204" charset="-122"/>
                          <a:cs typeface="Times New Roman" panose="02020603050405020304" charset="0"/>
                        </a:rPr>
                        <a:t>增长型行业</a:t>
                      </a:r>
                      <a:endParaRPr lang="en-US" altLang="en-US" sz="20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latin typeface="微软雅黑" panose="020B0503020204020204" charset="-122"/>
                          <a:ea typeface="微软雅黑" panose="020B0503020204020204" charset="-122"/>
                          <a:cs typeface="宋体" panose="02010600030101010101" pitchFamily="2" charset="-122"/>
                        </a:rPr>
                        <a:t>不敏感</a:t>
                      </a:r>
                      <a:endParaRPr lang="en-US" altLang="en-US" sz="20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latin typeface="微软雅黑" panose="020B0503020204020204" charset="-122"/>
                          <a:ea typeface="微软雅黑" panose="020B0503020204020204" charset="-122"/>
                          <a:cs typeface="宋体" panose="02010600030101010101" pitchFamily="2" charset="-122"/>
                        </a:rPr>
                        <a:t>保持相对稳定的增长速度</a:t>
                      </a:r>
                      <a:endParaRPr lang="en-US" altLang="en-US" sz="20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solidFill>
                            <a:srgbClr val="33353C"/>
                          </a:solidFill>
                          <a:latin typeface="微软雅黑" panose="020B0503020204020204" charset="-122"/>
                          <a:ea typeface="微软雅黑" panose="020B0503020204020204" charset="-122"/>
                          <a:cs typeface="Helvetica" charset="0"/>
                        </a:rPr>
                        <a:t>计算机</a:t>
                      </a:r>
                      <a:r>
                        <a:rPr lang="en-US" sz="2000" b="0">
                          <a:solidFill>
                            <a:srgbClr val="33353C"/>
                          </a:solidFill>
                          <a:latin typeface="微软雅黑" panose="020B0503020204020204" charset="-122"/>
                          <a:ea typeface="微软雅黑" panose="020B0503020204020204" charset="-122"/>
                          <a:cs typeface="宋体" panose="02010600030101010101" pitchFamily="2" charset="-122"/>
                        </a:rPr>
                        <a:t>、</a:t>
                      </a:r>
                      <a:r>
                        <a:rPr lang="en-US" sz="2000" b="0">
                          <a:solidFill>
                            <a:srgbClr val="33353C"/>
                          </a:solidFill>
                          <a:latin typeface="微软雅黑" panose="020B0503020204020204" charset="-122"/>
                          <a:ea typeface="微软雅黑" panose="020B0503020204020204" charset="-122"/>
                          <a:cs typeface="Helvetica" charset="0"/>
                        </a:rPr>
                        <a:t>电子通讯</a:t>
                      </a:r>
                      <a:r>
                        <a:rPr lang="en-US" sz="2000" b="0">
                          <a:solidFill>
                            <a:srgbClr val="33353C"/>
                          </a:solidFill>
                          <a:latin typeface="微软雅黑" panose="020B0503020204020204" charset="-122"/>
                          <a:ea typeface="微软雅黑" panose="020B0503020204020204" charset="-122"/>
                          <a:cs typeface="宋体" panose="02010600030101010101" pitchFamily="2" charset="-122"/>
                        </a:rPr>
                        <a:t>、</a:t>
                      </a:r>
                      <a:r>
                        <a:rPr lang="en-US" sz="2000" b="0">
                          <a:solidFill>
                            <a:srgbClr val="33353C"/>
                          </a:solidFill>
                          <a:latin typeface="微软雅黑" panose="020B0503020204020204" charset="-122"/>
                          <a:ea typeface="微软雅黑" panose="020B0503020204020204" charset="-122"/>
                          <a:cs typeface="Helvetica" charset="0"/>
                        </a:rPr>
                        <a:t>能源</a:t>
                      </a:r>
                      <a:r>
                        <a:rPr lang="en-US" sz="2000" b="0">
                          <a:solidFill>
                            <a:srgbClr val="33353C"/>
                          </a:solidFill>
                          <a:latin typeface="微软雅黑" panose="020B0503020204020204" charset="-122"/>
                          <a:ea typeface="微软雅黑" panose="020B0503020204020204" charset="-122"/>
                          <a:cs typeface="宋体" panose="02010600030101010101" pitchFamily="2" charset="-122"/>
                        </a:rPr>
                        <a:t>、</a:t>
                      </a:r>
                      <a:r>
                        <a:rPr lang="en-US" sz="2000" b="0">
                          <a:solidFill>
                            <a:srgbClr val="33353C"/>
                          </a:solidFill>
                          <a:latin typeface="微软雅黑" panose="020B0503020204020204" charset="-122"/>
                          <a:ea typeface="微软雅黑" panose="020B0503020204020204" charset="-122"/>
                          <a:cs typeface="Helvetica" charset="0"/>
                        </a:rPr>
                        <a:t>人工智能，物联网，云计算等</a:t>
                      </a:r>
                      <a:endParaRPr lang="en-US" altLang="en-US" sz="2000" b="0">
                        <a:solidFill>
                          <a:srgbClr val="33353C"/>
                        </a:solidFill>
                        <a:latin typeface="微软雅黑" panose="020B0503020204020204" charset="-122"/>
                        <a:ea typeface="微软雅黑" panose="020B0503020204020204" charset="-122"/>
                        <a:cs typeface="Helvetica"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914400">
                <a:tc>
                  <a:txBody>
                    <a:bodyPr/>
                    <a:p>
                      <a:pPr indent="0">
                        <a:buNone/>
                      </a:pPr>
                      <a:r>
                        <a:rPr lang="en-US" sz="2000" b="0">
                          <a:latin typeface="微软雅黑" panose="020B0503020204020204" charset="-122"/>
                          <a:ea typeface="微软雅黑" panose="020B0503020204020204" charset="-122"/>
                          <a:cs typeface="Times New Roman" panose="02020603050405020304" charset="0"/>
                        </a:rPr>
                        <a:t>周期型行业</a:t>
                      </a:r>
                      <a:endParaRPr lang="en-US" altLang="en-US" sz="20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latin typeface="微软雅黑" panose="020B0503020204020204" charset="-122"/>
                          <a:ea typeface="微软雅黑" panose="020B0503020204020204" charset="-122"/>
                          <a:cs typeface="宋体" panose="02010600030101010101" pitchFamily="2" charset="-122"/>
                        </a:rPr>
                        <a:t>敏感</a:t>
                      </a:r>
                      <a:endParaRPr lang="en-US" altLang="en-US" sz="20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latin typeface="微软雅黑" panose="020B0503020204020204" charset="-122"/>
                          <a:ea typeface="微软雅黑" panose="020B0503020204020204" charset="-122"/>
                          <a:cs typeface="宋体" panose="02010600030101010101" pitchFamily="2" charset="-122"/>
                        </a:rPr>
                        <a:t>经济繁荣时期，增长速度快；经济萧条时，增长速度慢，甚至为负</a:t>
                      </a:r>
                      <a:endParaRPr lang="en-US" altLang="en-US" sz="20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latin typeface="微软雅黑" panose="020B0503020204020204" charset="-122"/>
                          <a:ea typeface="微软雅黑" panose="020B0503020204020204" charset="-122"/>
                          <a:cs typeface="宋体" panose="02010600030101010101" pitchFamily="2" charset="-122"/>
                        </a:rPr>
                        <a:t>汽车、房地产、石油化工、机械、水泥、</a:t>
                      </a:r>
                      <a:endParaRPr lang="en-US" altLang="en-US" sz="20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20090">
                <a:tc>
                  <a:txBody>
                    <a:bodyPr/>
                    <a:p>
                      <a:pPr indent="0">
                        <a:buNone/>
                      </a:pPr>
                      <a:r>
                        <a:rPr lang="en-US" sz="2000" b="0">
                          <a:latin typeface="微软雅黑" panose="020B0503020204020204" charset="-122"/>
                          <a:ea typeface="微软雅黑" panose="020B0503020204020204" charset="-122"/>
                          <a:cs typeface="Times New Roman" panose="02020603050405020304" charset="0"/>
                        </a:rPr>
                        <a:t>防守型行业</a:t>
                      </a:r>
                      <a:endParaRPr lang="en-US" altLang="en-US" sz="20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latin typeface="微软雅黑" panose="020B0503020204020204" charset="-122"/>
                          <a:ea typeface="微软雅黑" panose="020B0503020204020204" charset="-122"/>
                          <a:cs typeface="宋体" panose="02010600030101010101" pitchFamily="2" charset="-122"/>
                        </a:rPr>
                        <a:t>不敏感</a:t>
                      </a:r>
                      <a:endParaRPr lang="en-US" altLang="en-US" sz="20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latin typeface="微软雅黑" panose="020B0503020204020204" charset="-122"/>
                          <a:ea typeface="微软雅黑" panose="020B0503020204020204" charset="-122"/>
                          <a:cs typeface="Times New Roman" panose="02020603050405020304" charset="0"/>
                        </a:rPr>
                        <a:t>产品需求相对稳定</a:t>
                      </a:r>
                      <a:r>
                        <a:rPr lang="en-US" sz="2000" b="0">
                          <a:latin typeface="微软雅黑" panose="020B0503020204020204" charset="-122"/>
                          <a:ea typeface="微软雅黑" panose="020B0503020204020204" charset="-122"/>
                          <a:cs typeface="宋体" panose="02010600030101010101" pitchFamily="2" charset="-122"/>
                        </a:rPr>
                        <a:t>，经济衰退时可能会有实际增加</a:t>
                      </a:r>
                      <a:endParaRPr lang="en-US" altLang="en-US" sz="20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solidFill>
                            <a:srgbClr val="33353C"/>
                          </a:solidFill>
                          <a:latin typeface="微软雅黑" panose="020B0503020204020204" charset="-122"/>
                          <a:ea typeface="微软雅黑" panose="020B0503020204020204" charset="-122"/>
                          <a:cs typeface="Helvetica" charset="0"/>
                        </a:rPr>
                        <a:t>食品</a:t>
                      </a:r>
                      <a:r>
                        <a:rPr lang="en-US" sz="2000" b="0">
                          <a:latin typeface="微软雅黑" panose="020B0503020204020204" charset="-122"/>
                          <a:ea typeface="微软雅黑" panose="020B0503020204020204" charset="-122"/>
                          <a:cs typeface="宋体" panose="02010600030101010101" pitchFamily="2" charset="-122"/>
                        </a:rPr>
                        <a:t>、</a:t>
                      </a:r>
                      <a:r>
                        <a:rPr lang="en-US" sz="2000" b="0">
                          <a:solidFill>
                            <a:srgbClr val="33353C"/>
                          </a:solidFill>
                          <a:latin typeface="微软雅黑" panose="020B0503020204020204" charset="-122"/>
                          <a:ea typeface="微软雅黑" panose="020B0503020204020204" charset="-122"/>
                          <a:cs typeface="Helvetica" charset="0"/>
                        </a:rPr>
                        <a:t>饮料</a:t>
                      </a:r>
                      <a:r>
                        <a:rPr lang="en-US" sz="2000" b="0">
                          <a:latin typeface="微软雅黑" panose="020B0503020204020204" charset="-122"/>
                          <a:ea typeface="微软雅黑" panose="020B0503020204020204" charset="-122"/>
                          <a:cs typeface="宋体" panose="02010600030101010101" pitchFamily="2" charset="-122"/>
                        </a:rPr>
                        <a:t>、</a:t>
                      </a:r>
                      <a:r>
                        <a:rPr lang="en-US" sz="2000" b="0">
                          <a:solidFill>
                            <a:srgbClr val="33353C"/>
                          </a:solidFill>
                          <a:latin typeface="微软雅黑" panose="020B0503020204020204" charset="-122"/>
                          <a:ea typeface="微软雅黑" panose="020B0503020204020204" charset="-122"/>
                          <a:cs typeface="Helvetica" charset="0"/>
                        </a:rPr>
                        <a:t>白酒</a:t>
                      </a:r>
                      <a:r>
                        <a:rPr lang="en-US" sz="2000" b="0">
                          <a:latin typeface="微软雅黑" panose="020B0503020204020204" charset="-122"/>
                          <a:ea typeface="微软雅黑" panose="020B0503020204020204" charset="-122"/>
                          <a:cs typeface="宋体" panose="02010600030101010101" pitchFamily="2" charset="-122"/>
                        </a:rPr>
                        <a:t>、</a:t>
                      </a:r>
                      <a:r>
                        <a:rPr lang="en-US" sz="2000" b="0">
                          <a:solidFill>
                            <a:srgbClr val="33353C"/>
                          </a:solidFill>
                          <a:latin typeface="微软雅黑" panose="020B0503020204020204" charset="-122"/>
                          <a:ea typeface="微软雅黑" panose="020B0503020204020204" charset="-122"/>
                          <a:cs typeface="Helvetica" charset="0"/>
                        </a:rPr>
                        <a:t>家电</a:t>
                      </a:r>
                      <a:r>
                        <a:rPr lang="en-US" sz="2000" b="0">
                          <a:latin typeface="微软雅黑" panose="020B0503020204020204" charset="-122"/>
                          <a:ea typeface="微软雅黑" panose="020B0503020204020204" charset="-122"/>
                          <a:cs typeface="宋体" panose="02010600030101010101" pitchFamily="2" charset="-122"/>
                        </a:rPr>
                        <a:t>、</a:t>
                      </a:r>
                      <a:r>
                        <a:rPr lang="en-US" sz="2000" b="0">
                          <a:solidFill>
                            <a:srgbClr val="33353C"/>
                          </a:solidFill>
                          <a:latin typeface="微软雅黑" panose="020B0503020204020204" charset="-122"/>
                          <a:ea typeface="微软雅黑" panose="020B0503020204020204" charset="-122"/>
                          <a:cs typeface="Helvetica" charset="0"/>
                        </a:rPr>
                        <a:t>文具</a:t>
                      </a:r>
                      <a:r>
                        <a:rPr lang="en-US" sz="2000" b="0">
                          <a:latin typeface="微软雅黑" panose="020B0503020204020204" charset="-122"/>
                          <a:ea typeface="微软雅黑" panose="020B0503020204020204" charset="-122"/>
                          <a:cs typeface="宋体" panose="02010600030101010101" pitchFamily="2" charset="-122"/>
                        </a:rPr>
                        <a:t>、</a:t>
                      </a:r>
                      <a:r>
                        <a:rPr lang="en-US" sz="2000" b="0">
                          <a:solidFill>
                            <a:srgbClr val="33353C"/>
                          </a:solidFill>
                          <a:latin typeface="微软雅黑" panose="020B0503020204020204" charset="-122"/>
                          <a:ea typeface="微软雅黑" panose="020B0503020204020204" charset="-122"/>
                          <a:cs typeface="Helvetica" charset="0"/>
                        </a:rPr>
                        <a:t>旅游</a:t>
                      </a:r>
                      <a:r>
                        <a:rPr lang="en-US" sz="2000" b="0">
                          <a:latin typeface="微软雅黑" panose="020B0503020204020204" charset="-122"/>
                          <a:ea typeface="微软雅黑" panose="020B0503020204020204" charset="-122"/>
                          <a:cs typeface="宋体" panose="02010600030101010101" pitchFamily="2" charset="-122"/>
                        </a:rPr>
                        <a:t>、</a:t>
                      </a:r>
                      <a:r>
                        <a:rPr lang="en-US" sz="2000" b="0">
                          <a:solidFill>
                            <a:srgbClr val="33353C"/>
                          </a:solidFill>
                          <a:latin typeface="微软雅黑" panose="020B0503020204020204" charset="-122"/>
                          <a:ea typeface="微软雅黑" panose="020B0503020204020204" charset="-122"/>
                          <a:cs typeface="Helvetica" charset="0"/>
                        </a:rPr>
                        <a:t>医药</a:t>
                      </a:r>
                      <a:r>
                        <a:rPr lang="en-US" sz="2000" b="0">
                          <a:latin typeface="微软雅黑" panose="020B0503020204020204" charset="-122"/>
                          <a:ea typeface="微软雅黑" panose="020B0503020204020204" charset="-122"/>
                          <a:cs typeface="宋体" panose="02010600030101010101" pitchFamily="2" charset="-122"/>
                        </a:rPr>
                        <a:t>、</a:t>
                      </a:r>
                      <a:r>
                        <a:rPr lang="en-US" sz="2000" b="0">
                          <a:solidFill>
                            <a:srgbClr val="33353C"/>
                          </a:solidFill>
                          <a:latin typeface="微软雅黑" panose="020B0503020204020204" charset="-122"/>
                          <a:ea typeface="微软雅黑" panose="020B0503020204020204" charset="-122"/>
                          <a:cs typeface="Helvetica" charset="0"/>
                        </a:rPr>
                        <a:t>养老</a:t>
                      </a:r>
                      <a:r>
                        <a:rPr lang="en-US" sz="2000" b="0">
                          <a:latin typeface="微软雅黑" panose="020B0503020204020204" charset="-122"/>
                          <a:ea typeface="微软雅黑" panose="020B0503020204020204" charset="-122"/>
                          <a:cs typeface="宋体" panose="02010600030101010101" pitchFamily="2" charset="-122"/>
                        </a:rPr>
                        <a:t>、</a:t>
                      </a:r>
                      <a:r>
                        <a:rPr lang="en-US" sz="2000" b="0">
                          <a:solidFill>
                            <a:srgbClr val="33353C"/>
                          </a:solidFill>
                          <a:latin typeface="微软雅黑" panose="020B0503020204020204" charset="-122"/>
                          <a:ea typeface="微软雅黑" panose="020B0503020204020204" charset="-122"/>
                          <a:cs typeface="Helvetica" charset="0"/>
                        </a:rPr>
                        <a:t>公共事业等</a:t>
                      </a:r>
                      <a:endParaRPr lang="en-US" altLang="en-US" sz="2000" b="0">
                        <a:solidFill>
                          <a:srgbClr val="33353C"/>
                        </a:solidFill>
                        <a:latin typeface="微软雅黑" panose="020B0503020204020204" charset="-122"/>
                        <a:ea typeface="微软雅黑" panose="020B0503020204020204" charset="-122"/>
                        <a:cs typeface="Helvetica"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ustDataLst>
      <p:tags r:id="rId9"/>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行业的周期性分析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一、行业的经济周期</a:t>
            </a:r>
            <a:endParaRPr lang="zh-CN" sz="2400" b="1">
              <a:latin typeface="微软雅黑" panose="020B0503020204020204" charset="-122"/>
              <a:ea typeface="微软雅黑" panose="020B0503020204020204" charset="-122"/>
            </a:endParaRPr>
          </a:p>
        </p:txBody>
      </p:sp>
      <p:sp>
        <p:nvSpPr>
          <p:cNvPr id="4" name="Title 6"/>
          <p:cNvSpPr txBox="1"/>
          <p:nvPr>
            <p:custDataLst>
              <p:tags r:id="rId6"/>
            </p:custDataLst>
          </p:nvPr>
        </p:nvSpPr>
        <p:spPr>
          <a:xfrm>
            <a:off x="457200" y="2837815"/>
            <a:ext cx="11277600" cy="33534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各类型行业的特征为：
（1）增长型行业：运行状态与经济活动总水平的周期及其振幅无关，发展态势与经济周期间并无明显同步关联关系。不论经济周期处于哪个阶段，增长型行业均能够保持相对稳定的增长速度，其发展速度明显高于社会经济发展速度。增长型行业的经济增长主要依靠技术进步、推陈出新以及更为优质的服务。
（2）周期型行业：运行状态与经济周期（外部宏观经济环境）高度相关，产品价格、需求以及产能呈现周期性波动。经济繁荣时期，产品需求快速上升，价格大涨，产能大幅度扩张，而萧条时期表现出相反的趋势。</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02" name="文本框 101"/>
          <p:cNvSpPr txBox="1"/>
          <p:nvPr>
            <p:custDataLst>
              <p:tags r:id="rId7"/>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（二）行业经济周期分类及特征</a:t>
            </a:r>
            <a:endParaRPr lang="zh-CN" sz="2400" b="1">
              <a:latin typeface="Cambria" panose="02040503050406030204" charset="0"/>
              <a:ea typeface="宋体" panose="02010600030101010101" pitchFamily="2" charset="-122"/>
            </a:endParaRPr>
          </a:p>
        </p:txBody>
      </p:sp>
    </p:spTree>
    <p:custDataLst>
      <p:tags r:id="rId8"/>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custDataLst>
              <p:tags r:id="rId1"/>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2"/>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上市公司所属行业分析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7" name="任意形状 8"/>
          <p:cNvSpPr/>
          <p:nvPr userDrawn="1">
            <p:custDataLst>
              <p:tags r:id="rId3"/>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Title 6"/>
          <p:cNvSpPr txBox="1"/>
          <p:nvPr>
            <p:custDataLst>
              <p:tags r:id="rId4"/>
            </p:custDataLst>
          </p:nvPr>
        </p:nvSpPr>
        <p:spPr>
          <a:xfrm>
            <a:off x="559435" y="2006600"/>
            <a:ext cx="11008360" cy="324231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如果只进行企业分析，只能获得企业的经营和财务状况，而不能获得同类企业的状况，更无法知道当前企业在行业中的位置。行业所处生命周期阶段制约着企业的生存和发展。不同行业在国民经济中的重要程度不同，可能得到的政策支持也不同，这将对上市公司的股票价格产生显著影响。行业周期性强的企业，受国家经济整体的影响大，行业周期性弱的企业，受国家经济整体的影响小。</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5"/>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行业的周期性分析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一、行业的经济周期</a:t>
            </a:r>
            <a:endParaRPr lang="zh-CN" sz="2400" b="1">
              <a:latin typeface="微软雅黑" panose="020B0503020204020204" charset="-122"/>
              <a:ea typeface="微软雅黑" panose="020B0503020204020204" charset="-122"/>
            </a:endParaRPr>
          </a:p>
        </p:txBody>
      </p:sp>
      <p:sp>
        <p:nvSpPr>
          <p:cNvPr id="4" name="Title 6"/>
          <p:cNvSpPr txBox="1"/>
          <p:nvPr>
            <p:custDataLst>
              <p:tags r:id="rId6"/>
            </p:custDataLst>
          </p:nvPr>
        </p:nvSpPr>
        <p:spPr>
          <a:xfrm>
            <a:off x="381000" y="1751965"/>
            <a:ext cx="11277600" cy="33534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各类型行业的特征为：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防守型行业：产品往往是生活必需品或是必要的公共服务，需求相对稳定，对经济周期影响不敏感。与增长型行业相比，无论经济周期是扩张还是收缩，其发展基本保持不变，但经济衰退时，防守型产业可能会有一定的实际增加。
</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02" name="文本框 101"/>
          <p:cNvSpPr txBox="1"/>
          <p:nvPr>
            <p:custDataLst>
              <p:tags r:id="rId7"/>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（二）行业经济周期分类及特征</a:t>
            </a:r>
            <a:endParaRPr lang="zh-CN" sz="2400" b="1">
              <a:latin typeface="Cambria" panose="02040503050406030204" charset="0"/>
              <a:ea typeface="宋体" panose="02010600030101010101" pitchFamily="2" charset="-122"/>
            </a:endParaRPr>
          </a:p>
        </p:txBody>
      </p:sp>
    </p:spTree>
    <p:custDataLst>
      <p:tags r:id="rId8"/>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行业的周期性分析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5"/>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6"/>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一、行业的经济周期</a:t>
            </a:r>
            <a:endParaRPr lang="zh-CN" sz="2400" b="1">
              <a:latin typeface="微软雅黑" panose="020B0503020204020204" charset="-122"/>
              <a:ea typeface="微软雅黑" panose="020B0503020204020204" charset="-122"/>
            </a:endParaRPr>
          </a:p>
        </p:txBody>
      </p:sp>
      <p:sp>
        <p:nvSpPr>
          <p:cNvPr id="4" name="Title 6"/>
          <p:cNvSpPr txBox="1"/>
          <p:nvPr>
            <p:custDataLst>
              <p:tags r:id="rId7"/>
            </p:custDataLst>
          </p:nvPr>
        </p:nvSpPr>
        <p:spPr>
          <a:xfrm>
            <a:off x="457200" y="2045335"/>
            <a:ext cx="11277600" cy="18300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从行业总产值、总产量、主营业务收入、销售收入、销量、固定资产投资、从业人员数等指标中选择1-2个，计算其历年的增长率。通过比较该增长率波动与国内生产总值增长率波动的一致性进行判断：</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800"/>
              </a:spcAft>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2" name="文本框 101"/>
          <p:cNvSpPr txBox="1"/>
          <p:nvPr>
            <p:custDataLst>
              <p:tags r:id="rId8"/>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（三）行业经济周期类别判断方法</a:t>
            </a:r>
            <a:endParaRPr lang="zh-CN" sz="2400" b="1">
              <a:latin typeface="Cambria" panose="02040503050406030204" charset="0"/>
              <a:ea typeface="宋体" panose="02010600030101010101" pitchFamily="2" charset="-122"/>
            </a:endParaRPr>
          </a:p>
        </p:txBody>
      </p:sp>
      <p:sp>
        <p:nvSpPr>
          <p:cNvPr id="2" name="Title 6"/>
          <p:cNvSpPr txBox="1"/>
          <p:nvPr>
            <p:custDataLst>
              <p:tags r:id="rId9"/>
            </p:custDataLst>
          </p:nvPr>
        </p:nvSpPr>
        <p:spPr>
          <a:xfrm>
            <a:off x="267335" y="3646805"/>
            <a:ext cx="5829300" cy="26587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（1）如果行业历年增长率整体逐年上升，与国内生产总值增长率的波动未表现出明显的一致性，特别是在经济衰退期基本不受国内生产总值波动的影响，则可认为其为增长型行业，如</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右图行业1；</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800"/>
              </a:spcAft>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graphicFrame>
        <p:nvGraphicFramePr>
          <p:cNvPr id="3" name="图表 2"/>
          <p:cNvGraphicFramePr/>
          <p:nvPr>
            <p:custDataLst>
              <p:tags r:id="rId10"/>
            </p:custDataLst>
          </p:nvPr>
        </p:nvGraphicFramePr>
        <p:xfrm>
          <a:off x="6222365" y="3524250"/>
          <a:ext cx="5501005" cy="3025140"/>
        </p:xfrm>
        <a:graphic>
          <a:graphicData uri="http://schemas.openxmlformats.org/drawingml/2006/chart">
            <c:chart xmlns:c="http://schemas.openxmlformats.org/drawingml/2006/chart" xmlns:r="http://schemas.openxmlformats.org/officeDocument/2006/relationships" r:id="rId1"/>
          </a:graphicData>
        </a:graphic>
      </p:graphicFrame>
    </p:spTree>
    <p:custDataLst>
      <p:tags r:id="rId11"/>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行业的周期性分析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5"/>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6"/>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一、行业的经济周期</a:t>
            </a:r>
            <a:endParaRPr lang="zh-CN" sz="2400" b="1">
              <a:latin typeface="微软雅黑" panose="020B0503020204020204" charset="-122"/>
              <a:ea typeface="微软雅黑" panose="020B0503020204020204" charset="-122"/>
            </a:endParaRPr>
          </a:p>
        </p:txBody>
      </p:sp>
      <p:sp>
        <p:nvSpPr>
          <p:cNvPr id="4" name="Title 6"/>
          <p:cNvSpPr txBox="1"/>
          <p:nvPr>
            <p:custDataLst>
              <p:tags r:id="rId7"/>
            </p:custDataLst>
          </p:nvPr>
        </p:nvSpPr>
        <p:spPr>
          <a:xfrm>
            <a:off x="457200" y="2045335"/>
            <a:ext cx="11277600" cy="18300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从行业总产值、总产量、主营业务收入、销售收入、销量、固定资产投资、从业人员数等指标中选择1-2个，计算其历年的增长率。通过比较该增长率波动与国内生产总值增长率波动的一致性进行判断：</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800"/>
              </a:spcAft>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2" name="文本框 101"/>
          <p:cNvSpPr txBox="1"/>
          <p:nvPr>
            <p:custDataLst>
              <p:tags r:id="rId8"/>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（三）行业经济周期类别判断方法</a:t>
            </a:r>
            <a:endParaRPr lang="zh-CN" sz="2400" b="1">
              <a:latin typeface="Cambria" panose="02040503050406030204" charset="0"/>
              <a:ea typeface="宋体" panose="02010600030101010101" pitchFamily="2" charset="-122"/>
            </a:endParaRPr>
          </a:p>
        </p:txBody>
      </p:sp>
      <p:sp>
        <p:nvSpPr>
          <p:cNvPr id="2" name="Title 6"/>
          <p:cNvSpPr txBox="1"/>
          <p:nvPr>
            <p:custDataLst>
              <p:tags r:id="rId9"/>
            </p:custDataLst>
          </p:nvPr>
        </p:nvSpPr>
        <p:spPr>
          <a:xfrm>
            <a:off x="267335" y="4004945"/>
            <a:ext cx="6172200" cy="26587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（2）如果行业历年增长率波动与国内生产总值增长率波动表现为显著的一致性，即国内生产总值增长率高时，行业增长率高；国内生产总值增长率低时，行业增长率低，则可认为其为周期型行业，如右图行业2；</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800"/>
              </a:spcAft>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800"/>
              </a:spcAft>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graphicFrame>
        <p:nvGraphicFramePr>
          <p:cNvPr id="3" name="图表 2"/>
          <p:cNvGraphicFramePr/>
          <p:nvPr>
            <p:custDataLst>
              <p:tags r:id="rId10"/>
            </p:custDataLst>
          </p:nvPr>
        </p:nvGraphicFramePr>
        <p:xfrm>
          <a:off x="6222365" y="3524250"/>
          <a:ext cx="5501005" cy="3025140"/>
        </p:xfrm>
        <a:graphic>
          <a:graphicData uri="http://schemas.openxmlformats.org/drawingml/2006/chart">
            <c:chart xmlns:c="http://schemas.openxmlformats.org/drawingml/2006/chart" xmlns:r="http://schemas.openxmlformats.org/officeDocument/2006/relationships" r:id="rId1"/>
          </a:graphicData>
        </a:graphic>
      </p:graphicFrame>
    </p:spTree>
    <p:custDataLst>
      <p:tags r:id="rId11"/>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行业的周期性分析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5"/>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6"/>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一、行业的经济周期</a:t>
            </a:r>
            <a:endParaRPr lang="zh-CN" sz="2400" b="1">
              <a:latin typeface="微软雅黑" panose="020B0503020204020204" charset="-122"/>
              <a:ea typeface="微软雅黑" panose="020B0503020204020204" charset="-122"/>
            </a:endParaRPr>
          </a:p>
        </p:txBody>
      </p:sp>
      <p:sp>
        <p:nvSpPr>
          <p:cNvPr id="4" name="Title 6"/>
          <p:cNvSpPr txBox="1"/>
          <p:nvPr>
            <p:custDataLst>
              <p:tags r:id="rId7"/>
            </p:custDataLst>
          </p:nvPr>
        </p:nvSpPr>
        <p:spPr>
          <a:xfrm>
            <a:off x="457200" y="2045335"/>
            <a:ext cx="11277600" cy="18300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从行业总产值、总产量、主营业务收入、销售收入、销量、固定资产投资、从业人员数等指标中选择1-2个，计算其历年的增长率。通过比较该增长率波动与国内生产总值增长率波动的一致性进行判断：</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800"/>
              </a:spcAft>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02" name="文本框 101"/>
          <p:cNvSpPr txBox="1"/>
          <p:nvPr>
            <p:custDataLst>
              <p:tags r:id="rId8"/>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（三）行业经济周期类别判断方法</a:t>
            </a:r>
            <a:endParaRPr lang="zh-CN" sz="2400" b="1">
              <a:latin typeface="Cambria" panose="02040503050406030204" charset="0"/>
              <a:ea typeface="宋体" panose="02010600030101010101" pitchFamily="2" charset="-122"/>
            </a:endParaRPr>
          </a:p>
        </p:txBody>
      </p:sp>
      <p:sp>
        <p:nvSpPr>
          <p:cNvPr id="2" name="Title 6"/>
          <p:cNvSpPr txBox="1"/>
          <p:nvPr>
            <p:custDataLst>
              <p:tags r:id="rId9"/>
            </p:custDataLst>
          </p:nvPr>
        </p:nvSpPr>
        <p:spPr>
          <a:xfrm>
            <a:off x="286385" y="3475355"/>
            <a:ext cx="5829300" cy="265874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（3）如果行业历年增长率均较为平稳，与国内生产总值增长率的波动也未表现出明显的一致性，则可认定为防守型行业，如右图行业3</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800"/>
              </a:spcAft>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graphicFrame>
        <p:nvGraphicFramePr>
          <p:cNvPr id="3" name="图表 2"/>
          <p:cNvGraphicFramePr/>
          <p:nvPr>
            <p:custDataLst>
              <p:tags r:id="rId10"/>
            </p:custDataLst>
          </p:nvPr>
        </p:nvGraphicFramePr>
        <p:xfrm>
          <a:off x="6222365" y="3524250"/>
          <a:ext cx="5501005" cy="3025140"/>
        </p:xfrm>
        <a:graphic>
          <a:graphicData uri="http://schemas.openxmlformats.org/drawingml/2006/chart">
            <c:chart xmlns:c="http://schemas.openxmlformats.org/drawingml/2006/chart" xmlns:r="http://schemas.openxmlformats.org/officeDocument/2006/relationships" r:id="rId1"/>
          </a:graphicData>
        </a:graphic>
      </p:graphicFrame>
    </p:spTree>
    <p:custDataLst>
      <p:tags r:id="rId11"/>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行业的周期性分析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二、行业的生命周期</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（一）行业生命周期理论</a:t>
            </a:r>
            <a:endParaRPr lang="zh-CN" sz="2400" b="1">
              <a:latin typeface="Cambria" panose="02040503050406030204" charset="0"/>
              <a:ea typeface="宋体" panose="02010600030101010101" pitchFamily="2" charset="-122"/>
            </a:endParaRPr>
          </a:p>
        </p:txBody>
      </p:sp>
      <p:sp>
        <p:nvSpPr>
          <p:cNvPr id="2" name="文本框 1"/>
          <p:cNvSpPr txBox="1"/>
          <p:nvPr/>
        </p:nvSpPr>
        <p:spPr>
          <a:xfrm>
            <a:off x="457835" y="2045335"/>
            <a:ext cx="11276330" cy="3969385"/>
          </a:xfrm>
          <a:prstGeom prst="rect">
            <a:avLst/>
          </a:prstGeom>
          <a:noFill/>
          <a:ln w="9525">
            <a:noFill/>
          </a:ln>
        </p:spPr>
        <p:txBody>
          <a:bodyPr wrap="square">
            <a:spAutoFit/>
          </a:bodyPr>
          <a:p>
            <a:pPr indent="266700" fontAlgn="auto">
              <a:lnSpc>
                <a:spcPct val="150000"/>
              </a:lnSpc>
            </a:pPr>
            <a:r>
              <a:rPr lang="en-US" sz="2400" b="1">
                <a:latin typeface="微软雅黑" panose="020B0503020204020204" charset="-122"/>
                <a:ea typeface="微软雅黑" panose="020B0503020204020204" charset="-122"/>
                <a:cs typeface="微软雅黑" panose="020B0503020204020204" charset="-122"/>
              </a:rPr>
              <a:t>1.</a:t>
            </a:r>
            <a:r>
              <a:rPr lang="zh-CN" sz="2400" b="1">
                <a:latin typeface="微软雅黑" panose="020B0503020204020204" charset="-122"/>
                <a:ea typeface="微软雅黑" panose="020B0503020204020204" charset="-122"/>
                <a:cs typeface="微软雅黑" panose="020B0503020204020204" charset="-122"/>
              </a:rPr>
              <a:t>行业生命周期曲线</a:t>
            </a:r>
            <a:r>
              <a:rPr lang="zh-CN" sz="2400" b="0">
                <a:latin typeface="微软雅黑" panose="020B0503020204020204" charset="-122"/>
                <a:ea typeface="微软雅黑" panose="020B0503020204020204" charset="-122"/>
                <a:cs typeface="微软雅黑" panose="020B0503020204020204" charset="-122"/>
              </a:rPr>
              <a:t>生命周期理论被较早应用于行业发展和演变的研究。行业的生命周期是指行业从出现到完全退出社会经济活动所经历的时间。每个行业都会经历一个由成长到衰退的发展演变历程。上市公司投资价值与其所处行业生命周期阶段紧密相关。处于行业生命周期不同阶段的上市公司，面临的风险、机遇、发展空间和战略选择等均不相同，影响</a:t>
            </a:r>
            <a:r>
              <a:rPr lang="zh-CN" sz="2400" b="0">
                <a:latin typeface="微软雅黑" panose="020B0503020204020204" charset="-122"/>
                <a:ea typeface="微软雅黑" panose="020B0503020204020204" charset="-122"/>
                <a:cs typeface="微软雅黑" panose="020B0503020204020204" charset="-122"/>
              </a:rPr>
              <a:t>其在行业中的长期生存与发展。</a:t>
            </a:r>
            <a:endParaRPr lang="zh-CN" altLang="en-US" sz="2400" b="0">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行业的周期性分析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二、行业的生命周期</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（一）行业生命周期理论</a:t>
            </a:r>
            <a:endParaRPr lang="zh-CN" sz="2400" b="1">
              <a:latin typeface="Cambria" panose="02040503050406030204" charset="0"/>
              <a:ea typeface="宋体" panose="02010600030101010101" pitchFamily="2" charset="-122"/>
            </a:endParaRPr>
          </a:p>
        </p:txBody>
      </p:sp>
      <p:sp>
        <p:nvSpPr>
          <p:cNvPr id="2" name="文本框 1"/>
          <p:cNvSpPr txBox="1"/>
          <p:nvPr/>
        </p:nvSpPr>
        <p:spPr>
          <a:xfrm>
            <a:off x="457835" y="1969135"/>
            <a:ext cx="3827145" cy="4523105"/>
          </a:xfrm>
          <a:prstGeom prst="rect">
            <a:avLst/>
          </a:prstGeom>
          <a:noFill/>
          <a:ln w="9525">
            <a:noFill/>
          </a:ln>
        </p:spPr>
        <p:txBody>
          <a:bodyPr wrap="square">
            <a:spAutoFit/>
          </a:bodyPr>
          <a:p>
            <a:pPr indent="266700" fontAlgn="auto">
              <a:lnSpc>
                <a:spcPct val="150000"/>
              </a:lnSpc>
            </a:pPr>
            <a:r>
              <a:rPr lang="en-US" sz="2400" b="1">
                <a:latin typeface="微软雅黑" panose="020B0503020204020204" charset="-122"/>
                <a:ea typeface="微软雅黑" panose="020B0503020204020204" charset="-122"/>
                <a:cs typeface="微软雅黑" panose="020B0503020204020204" charset="-122"/>
              </a:rPr>
              <a:t>1.</a:t>
            </a:r>
            <a:r>
              <a:rPr lang="zh-CN" sz="2400" b="1">
                <a:latin typeface="微软雅黑" panose="020B0503020204020204" charset="-122"/>
                <a:ea typeface="微软雅黑" panose="020B0503020204020204" charset="-122"/>
                <a:cs typeface="微软雅黑" panose="020B0503020204020204" charset="-122"/>
              </a:rPr>
              <a:t>行业生命周期曲线</a:t>
            </a:r>
            <a:r>
              <a:rPr lang="zh-CN" sz="2400" b="0">
                <a:latin typeface="微软雅黑" panose="020B0503020204020204" charset="-122"/>
                <a:ea typeface="微软雅黑" panose="020B0503020204020204" charset="-122"/>
                <a:cs typeface="微软雅黑" panose="020B0503020204020204" charset="-122"/>
              </a:rPr>
              <a:t>理论上，一个完整的行业生命发展周期类似于</a:t>
            </a:r>
            <a:r>
              <a:rPr lang="en-US" sz="2400" b="0">
                <a:latin typeface="微软雅黑" panose="020B0503020204020204" charset="-122"/>
                <a:ea typeface="微软雅黑" panose="020B0503020204020204" charset="-122"/>
                <a:cs typeface="微软雅黑" panose="020B0503020204020204" charset="-122"/>
              </a:rPr>
              <a:t>“S</a:t>
            </a:r>
            <a:r>
              <a:rPr lang="zh-CN" sz="2400" b="0">
                <a:latin typeface="微软雅黑" panose="020B0503020204020204" charset="-122"/>
                <a:ea typeface="微软雅黑" panose="020B0503020204020204" charset="-122"/>
                <a:cs typeface="微软雅黑" panose="020B0503020204020204" charset="-122"/>
              </a:rPr>
              <a:t>”形，具体包括初创期、成长期、成熟期和衰退期四个阶段。</a:t>
            </a:r>
            <a:endParaRPr lang="zh-CN" altLang="en-US" sz="2400" b="0">
              <a:latin typeface="微软雅黑" panose="020B0503020204020204" charset="-122"/>
              <a:ea typeface="微软雅黑" panose="020B0503020204020204" charset="-122"/>
              <a:cs typeface="微软雅黑" panose="020B0503020204020204" charset="-122"/>
            </a:endParaRPr>
          </a:p>
        </p:txBody>
      </p:sp>
      <p:graphicFrame>
        <p:nvGraphicFramePr>
          <p:cNvPr id="-2147482581" name="对象 -2147482582"/>
          <p:cNvGraphicFramePr>
            <a:graphicFrameLocks noChangeAspect="1"/>
          </p:cNvGraphicFramePr>
          <p:nvPr>
            <p:custDataLst>
              <p:tags r:id="rId7"/>
            </p:custDataLst>
          </p:nvPr>
        </p:nvGraphicFramePr>
        <p:xfrm>
          <a:off x="5137785" y="1568450"/>
          <a:ext cx="6482715" cy="4259580"/>
        </p:xfrm>
        <a:graphic>
          <a:graphicData uri="http://schemas.openxmlformats.org/presentationml/2006/ole">
            <mc:AlternateContent xmlns:mc="http://schemas.openxmlformats.org/markup-compatibility/2006">
              <mc:Choice xmlns:v="urn:schemas-microsoft-com:vml" Requires="v">
                <p:oleObj spid="_x0000_s3076" name="" r:id="rId8" imgW="4482465" imgH="2489835" progId="Visio.Drawing.11">
                  <p:embed/>
                </p:oleObj>
              </mc:Choice>
              <mc:Fallback>
                <p:oleObj name="" r:id="rId8" imgW="4482465" imgH="2489835" progId="Visio.Drawing.11">
                  <p:embed/>
                  <p:pic>
                    <p:nvPicPr>
                      <p:cNvPr id="0" name="图片 3075"/>
                      <p:cNvPicPr/>
                      <p:nvPr/>
                    </p:nvPicPr>
                    <p:blipFill>
                      <a:blip r:embed="rId9"/>
                      <a:stretch>
                        <a:fillRect/>
                      </a:stretch>
                    </p:blipFill>
                    <p:spPr>
                      <a:xfrm>
                        <a:off x="5137785" y="1568450"/>
                        <a:ext cx="6482715" cy="4259580"/>
                      </a:xfrm>
                      <a:prstGeom prst="rect">
                        <a:avLst/>
                      </a:prstGeom>
                      <a:noFill/>
                      <a:ln w="38100">
                        <a:noFill/>
                        <a:miter/>
                      </a:ln>
                    </p:spPr>
                  </p:pic>
                </p:oleObj>
              </mc:Fallback>
            </mc:AlternateContent>
          </a:graphicData>
        </a:graphic>
      </p:graphicFrame>
    </p:spTree>
    <p:custDataLst>
      <p:tags r:id="rId10"/>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行业的周期性分析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二、行业的生命周期</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（一）行业生命周期理论</a:t>
            </a:r>
            <a:endParaRPr lang="zh-CN" sz="2400" b="1">
              <a:latin typeface="Cambria" panose="02040503050406030204" charset="0"/>
              <a:ea typeface="宋体" panose="02010600030101010101" pitchFamily="2" charset="-122"/>
            </a:endParaRPr>
          </a:p>
        </p:txBody>
      </p:sp>
      <p:sp>
        <p:nvSpPr>
          <p:cNvPr id="2" name="文本框 1"/>
          <p:cNvSpPr txBox="1"/>
          <p:nvPr/>
        </p:nvSpPr>
        <p:spPr>
          <a:xfrm>
            <a:off x="457835" y="1969135"/>
            <a:ext cx="3827145" cy="4107815"/>
          </a:xfrm>
          <a:prstGeom prst="rect">
            <a:avLst/>
          </a:prstGeom>
          <a:noFill/>
          <a:ln w="9525">
            <a:noFill/>
          </a:ln>
        </p:spPr>
        <p:txBody>
          <a:bodyPr wrap="square">
            <a:spAutoFit/>
          </a:bodyPr>
          <a:p>
            <a:pPr indent="266700" fontAlgn="auto">
              <a:lnSpc>
                <a:spcPct val="150000"/>
              </a:lnSpc>
            </a:pPr>
            <a:r>
              <a:rPr lang="en-US" sz="2400" b="1">
                <a:latin typeface="微软雅黑" panose="020B0503020204020204" charset="-122"/>
                <a:ea typeface="微软雅黑" panose="020B0503020204020204" charset="-122"/>
                <a:cs typeface="微软雅黑" panose="020B0503020204020204" charset="-122"/>
              </a:rPr>
              <a:t>1.</a:t>
            </a:r>
            <a:r>
              <a:rPr lang="zh-CN" sz="2400" b="1">
                <a:latin typeface="微软雅黑" panose="020B0503020204020204" charset="-122"/>
                <a:ea typeface="微软雅黑" panose="020B0503020204020204" charset="-122"/>
                <a:cs typeface="微软雅黑" panose="020B0503020204020204" charset="-122"/>
              </a:rPr>
              <a:t>行业生命周期曲线</a:t>
            </a:r>
            <a:r>
              <a:rPr lang="zh-CN" sz="2400" b="0">
                <a:latin typeface="微软雅黑" panose="020B0503020204020204" charset="-122"/>
                <a:ea typeface="微软雅黑" panose="020B0503020204020204" charset="-122"/>
                <a:cs typeface="微软雅黑" panose="020B0503020204020204" charset="-122"/>
              </a:rPr>
              <a:t></a:t>
            </a:r>
            <a:r>
              <a:rPr lang="zh-CN" sz="1400">
                <a:latin typeface="微软雅黑" panose="020B0503020204020204" charset="-122"/>
                <a:ea typeface="微软雅黑" panose="020B0503020204020204" charset="-122"/>
                <a:cs typeface="微软雅黑" panose="020B0503020204020204" charset="-122"/>
                <a:sym typeface="+mn-ea"/>
              </a:rPr>
              <a:t></a:t>
            </a:r>
            <a:r>
              <a:rPr lang="zh-CN" sz="2400">
                <a:latin typeface="微软雅黑" panose="020B0503020204020204" charset="-122"/>
                <a:ea typeface="微软雅黑" panose="020B0503020204020204" charset="-122"/>
                <a:cs typeface="微软雅黑" panose="020B0503020204020204" charset="-122"/>
                <a:sym typeface="+mn-ea"/>
              </a:rPr>
              <a:t>（</a:t>
            </a:r>
            <a:r>
              <a:rPr lang="en-US" sz="2400">
                <a:latin typeface="微软雅黑" panose="020B0503020204020204" charset="-122"/>
                <a:ea typeface="微软雅黑" panose="020B0503020204020204" charset="-122"/>
                <a:cs typeface="微软雅黑" panose="020B0503020204020204" charset="-122"/>
                <a:sym typeface="+mn-ea"/>
              </a:rPr>
              <a:t>1</a:t>
            </a:r>
            <a:r>
              <a:rPr lang="zh-CN" sz="2400">
                <a:latin typeface="微软雅黑" panose="020B0503020204020204" charset="-122"/>
                <a:ea typeface="微软雅黑" panose="020B0503020204020204" charset="-122"/>
                <a:cs typeface="微软雅黑" panose="020B0503020204020204" charset="-122"/>
                <a:sym typeface="+mn-ea"/>
              </a:rPr>
              <a:t>）初创期企业数量少、壁垒低。行业市场狭小，增长率高。企业研发费用较高。企业面临较大的投资风险。</a:t>
            </a:r>
            <a:endParaRPr lang="zh-CN" altLang="en-US" sz="2400" b="0">
              <a:latin typeface="微软雅黑" panose="020B0503020204020204" charset="-122"/>
              <a:ea typeface="微软雅黑" panose="020B0503020204020204" charset="-122"/>
              <a:cs typeface="微软雅黑" panose="020B0503020204020204" charset="-122"/>
            </a:endParaRPr>
          </a:p>
        </p:txBody>
      </p:sp>
      <p:graphicFrame>
        <p:nvGraphicFramePr>
          <p:cNvPr id="3" name="对象 -2147482582"/>
          <p:cNvGraphicFramePr>
            <a:graphicFrameLocks noChangeAspect="1"/>
          </p:cNvGraphicFramePr>
          <p:nvPr>
            <p:custDataLst>
              <p:tags r:id="rId7"/>
            </p:custDataLst>
          </p:nvPr>
        </p:nvGraphicFramePr>
        <p:xfrm>
          <a:off x="5137785" y="1568450"/>
          <a:ext cx="6482715" cy="4259580"/>
        </p:xfrm>
        <a:graphic>
          <a:graphicData uri="http://schemas.openxmlformats.org/presentationml/2006/ole">
            <mc:AlternateContent xmlns:mc="http://schemas.openxmlformats.org/markup-compatibility/2006">
              <mc:Choice xmlns:v="urn:schemas-microsoft-com:vml" Requires="v">
                <p:oleObj spid="_x0000_s3076" name="" r:id="rId8" imgW="4482465" imgH="2489835" progId="Visio.Drawing.11">
                  <p:embed/>
                </p:oleObj>
              </mc:Choice>
              <mc:Fallback>
                <p:oleObj name="" r:id="rId8" imgW="4482465" imgH="2489835" progId="Visio.Drawing.11">
                  <p:embed/>
                  <p:pic>
                    <p:nvPicPr>
                      <p:cNvPr id="0" name="图片 3075"/>
                      <p:cNvPicPr/>
                      <p:nvPr/>
                    </p:nvPicPr>
                    <p:blipFill>
                      <a:blip r:embed="rId9"/>
                      <a:stretch>
                        <a:fillRect/>
                      </a:stretch>
                    </p:blipFill>
                    <p:spPr>
                      <a:xfrm>
                        <a:off x="5137785" y="1568450"/>
                        <a:ext cx="6482715" cy="4259580"/>
                      </a:xfrm>
                      <a:prstGeom prst="rect">
                        <a:avLst/>
                      </a:prstGeom>
                      <a:noFill/>
                      <a:ln w="38100">
                        <a:noFill/>
                        <a:miter/>
                      </a:ln>
                    </p:spPr>
                  </p:pic>
                </p:oleObj>
              </mc:Fallback>
            </mc:AlternateContent>
          </a:graphicData>
        </a:graphic>
      </p:graphicFrame>
    </p:spTree>
    <p:custDataLst>
      <p:tags r:id="rId10"/>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行业的周期性分析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二、行业的生命周期</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（一）行业生命周期理论</a:t>
            </a:r>
            <a:endParaRPr lang="zh-CN" sz="2400" b="1">
              <a:latin typeface="Cambria" panose="02040503050406030204" charset="0"/>
              <a:ea typeface="宋体" panose="02010600030101010101" pitchFamily="2" charset="-122"/>
            </a:endParaRPr>
          </a:p>
        </p:txBody>
      </p:sp>
      <p:sp>
        <p:nvSpPr>
          <p:cNvPr id="2" name="文本框 1"/>
          <p:cNvSpPr txBox="1"/>
          <p:nvPr/>
        </p:nvSpPr>
        <p:spPr>
          <a:xfrm>
            <a:off x="457835" y="1969135"/>
            <a:ext cx="4908550" cy="3738245"/>
          </a:xfrm>
          <a:prstGeom prst="rect">
            <a:avLst/>
          </a:prstGeom>
          <a:noFill/>
          <a:ln w="9525">
            <a:noFill/>
          </a:ln>
        </p:spPr>
        <p:txBody>
          <a:bodyPr wrap="square">
            <a:spAutoFit/>
          </a:bodyPr>
          <a:p>
            <a:pPr indent="266700" fontAlgn="auto">
              <a:lnSpc>
                <a:spcPct val="150000"/>
              </a:lnSpc>
            </a:pPr>
            <a:r>
              <a:rPr lang="en-US" sz="2400" b="1">
                <a:latin typeface="微软雅黑" panose="020B0503020204020204" charset="-122"/>
                <a:ea typeface="微软雅黑" panose="020B0503020204020204" charset="-122"/>
                <a:cs typeface="微软雅黑" panose="020B0503020204020204" charset="-122"/>
              </a:rPr>
              <a:t>1.</a:t>
            </a:r>
            <a:r>
              <a:rPr lang="zh-CN" sz="2400" b="1">
                <a:latin typeface="微软雅黑" panose="020B0503020204020204" charset="-122"/>
                <a:ea typeface="微软雅黑" panose="020B0503020204020204" charset="-122"/>
                <a:cs typeface="微软雅黑" panose="020B0503020204020204" charset="-122"/>
              </a:rPr>
              <a:t>行业生命周期曲线</a:t>
            </a:r>
            <a:r>
              <a:rPr lang="zh-CN" sz="2400" b="0">
                <a:latin typeface="微软雅黑" panose="020B0503020204020204" charset="-122"/>
                <a:ea typeface="微软雅黑" panose="020B0503020204020204" charset="-122"/>
                <a:cs typeface="微软雅黑" panose="020B0503020204020204" charset="-122"/>
              </a:rPr>
              <a:t></a:t>
            </a:r>
            <a:r>
              <a:rPr lang="zh-CN" sz="1400" b="0">
                <a:latin typeface="微软雅黑" panose="020B0503020204020204" charset="-122"/>
                <a:ea typeface="微软雅黑" panose="020B0503020204020204" charset="-122"/>
                <a:cs typeface="微软雅黑" panose="020B0503020204020204" charset="-122"/>
              </a:rPr>
              <a:t></a:t>
            </a:r>
            <a:r>
              <a:rPr lang="zh-CN" sz="2400">
                <a:latin typeface="微软雅黑" panose="020B0503020204020204" charset="-122"/>
                <a:ea typeface="微软雅黑" panose="020B0503020204020204" charset="-122"/>
                <a:cs typeface="微软雅黑" panose="020B0503020204020204" charset="-122"/>
                <a:sym typeface="+mn-ea"/>
              </a:rPr>
              <a:t>（2）成长期企业数量先增后减，进入壁垒提高。市场增长率很高，需求高速增长。研发成本相对下降。破产率与合并率高。</a:t>
            </a:r>
            <a:endParaRPr lang="zh-CN" altLang="en-US" sz="2400" b="0">
              <a:latin typeface="微软雅黑" panose="020B0503020204020204" charset="-122"/>
              <a:ea typeface="微软雅黑" panose="020B0503020204020204" charset="-122"/>
              <a:cs typeface="微软雅黑" panose="020B0503020204020204" charset="-122"/>
            </a:endParaRPr>
          </a:p>
        </p:txBody>
      </p:sp>
      <p:graphicFrame>
        <p:nvGraphicFramePr>
          <p:cNvPr id="3" name="对象 -2147482582"/>
          <p:cNvGraphicFramePr>
            <a:graphicFrameLocks noChangeAspect="1"/>
          </p:cNvGraphicFramePr>
          <p:nvPr>
            <p:custDataLst>
              <p:tags r:id="rId7"/>
            </p:custDataLst>
          </p:nvPr>
        </p:nvGraphicFramePr>
        <p:xfrm>
          <a:off x="5137785" y="1568450"/>
          <a:ext cx="6482715" cy="4259580"/>
        </p:xfrm>
        <a:graphic>
          <a:graphicData uri="http://schemas.openxmlformats.org/presentationml/2006/ole">
            <mc:AlternateContent xmlns:mc="http://schemas.openxmlformats.org/markup-compatibility/2006">
              <mc:Choice xmlns:v="urn:schemas-microsoft-com:vml" Requires="v">
                <p:oleObj spid="_x0000_s3076" name="" r:id="rId8" imgW="4482465" imgH="2489835" progId="Visio.Drawing.11">
                  <p:embed/>
                </p:oleObj>
              </mc:Choice>
              <mc:Fallback>
                <p:oleObj name="" r:id="rId8" imgW="4482465" imgH="2489835" progId="Visio.Drawing.11">
                  <p:embed/>
                  <p:pic>
                    <p:nvPicPr>
                      <p:cNvPr id="0" name="图片 3075"/>
                      <p:cNvPicPr/>
                      <p:nvPr/>
                    </p:nvPicPr>
                    <p:blipFill>
                      <a:blip r:embed="rId9"/>
                      <a:stretch>
                        <a:fillRect/>
                      </a:stretch>
                    </p:blipFill>
                    <p:spPr>
                      <a:xfrm>
                        <a:off x="5137785" y="1568450"/>
                        <a:ext cx="6482715" cy="4259580"/>
                      </a:xfrm>
                      <a:prstGeom prst="rect">
                        <a:avLst/>
                      </a:prstGeom>
                      <a:noFill/>
                      <a:ln w="38100">
                        <a:noFill/>
                        <a:miter/>
                      </a:ln>
                    </p:spPr>
                  </p:pic>
                </p:oleObj>
              </mc:Fallback>
            </mc:AlternateContent>
          </a:graphicData>
        </a:graphic>
      </p:graphicFrame>
    </p:spTree>
    <p:custDataLst>
      <p:tags r:id="rId10"/>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行业的周期性分析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二、行业的生命周期</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（一）行业生命周期理论</a:t>
            </a:r>
            <a:endParaRPr lang="zh-CN" sz="2400" b="1">
              <a:latin typeface="Cambria" panose="02040503050406030204" charset="0"/>
              <a:ea typeface="宋体" panose="02010600030101010101" pitchFamily="2" charset="-122"/>
            </a:endParaRPr>
          </a:p>
        </p:txBody>
      </p:sp>
      <p:sp>
        <p:nvSpPr>
          <p:cNvPr id="2" name="文本框 1"/>
          <p:cNvSpPr txBox="1"/>
          <p:nvPr/>
        </p:nvSpPr>
        <p:spPr>
          <a:xfrm>
            <a:off x="457835" y="1969135"/>
            <a:ext cx="4680585" cy="4915535"/>
          </a:xfrm>
          <a:prstGeom prst="rect">
            <a:avLst/>
          </a:prstGeom>
          <a:noFill/>
          <a:ln w="9525">
            <a:noFill/>
          </a:ln>
        </p:spPr>
        <p:txBody>
          <a:bodyPr wrap="square">
            <a:spAutoFit/>
          </a:bodyPr>
          <a:p>
            <a:pPr indent="266700" fontAlgn="auto">
              <a:lnSpc>
                <a:spcPct val="150000"/>
              </a:lnSpc>
            </a:pPr>
            <a:r>
              <a:rPr lang="en-US" sz="2400" b="1">
                <a:latin typeface="微软雅黑" panose="020B0503020204020204" charset="-122"/>
                <a:ea typeface="微软雅黑" panose="020B0503020204020204" charset="-122"/>
                <a:cs typeface="微软雅黑" panose="020B0503020204020204" charset="-122"/>
              </a:rPr>
              <a:t>1.</a:t>
            </a:r>
            <a:r>
              <a:rPr lang="zh-CN" sz="2400" b="1">
                <a:latin typeface="微软雅黑" panose="020B0503020204020204" charset="-122"/>
                <a:ea typeface="微软雅黑" panose="020B0503020204020204" charset="-122"/>
                <a:cs typeface="微软雅黑" panose="020B0503020204020204" charset="-122"/>
              </a:rPr>
              <a:t>行业生命周期曲线</a:t>
            </a:r>
            <a:r>
              <a:rPr lang="zh-CN" sz="2400" b="0">
                <a:latin typeface="微软雅黑" panose="020B0503020204020204" charset="-122"/>
                <a:ea typeface="微软雅黑" panose="020B0503020204020204" charset="-122"/>
                <a:cs typeface="微软雅黑" panose="020B0503020204020204" charset="-122"/>
              </a:rPr>
              <a:t></a:t>
            </a:r>
            <a:r>
              <a:rPr lang="zh-CN" sz="2400">
                <a:latin typeface="微软雅黑" panose="020B0503020204020204" charset="-122"/>
                <a:ea typeface="微软雅黑" panose="020B0503020204020204" charset="-122"/>
                <a:cs typeface="微软雅黑" panose="020B0503020204020204" charset="-122"/>
                <a:sym typeface="+mn-ea"/>
              </a:rPr>
              <a:t>（3）成熟期</a:t>
            </a:r>
            <a:r>
              <a:rPr lang="zh-CN" sz="2300">
                <a:latin typeface="微软雅黑" panose="020B0503020204020204" charset="-122"/>
                <a:ea typeface="微软雅黑" panose="020B0503020204020204" charset="-122"/>
                <a:cs typeface="微软雅黑" panose="020B0503020204020204" charset="-122"/>
                <a:sym typeface="+mn-ea"/>
              </a:rPr>
              <a:t>企业数量稳定，进入壁垒很高。市场增长率和需求增长率均不高，甚至降为零。企业围绕节约成本、提高效益，对产品进行小的渐进式革新，生产技术趋于自动化。行业趋势与总体经济趋势相同。</a:t>
            </a:r>
            <a:endParaRPr lang="zh-CN" altLang="en-US" sz="2300" b="0">
              <a:latin typeface="微软雅黑" panose="020B0503020204020204" charset="-122"/>
              <a:ea typeface="微软雅黑" panose="020B0503020204020204" charset="-122"/>
              <a:cs typeface="微软雅黑" panose="020B0503020204020204" charset="-122"/>
            </a:endParaRPr>
          </a:p>
        </p:txBody>
      </p:sp>
      <p:graphicFrame>
        <p:nvGraphicFramePr>
          <p:cNvPr id="3" name="对象 -2147482582"/>
          <p:cNvGraphicFramePr>
            <a:graphicFrameLocks noChangeAspect="1"/>
          </p:cNvGraphicFramePr>
          <p:nvPr>
            <p:custDataLst>
              <p:tags r:id="rId7"/>
            </p:custDataLst>
          </p:nvPr>
        </p:nvGraphicFramePr>
        <p:xfrm>
          <a:off x="5137785" y="1568450"/>
          <a:ext cx="6482715" cy="4259580"/>
        </p:xfrm>
        <a:graphic>
          <a:graphicData uri="http://schemas.openxmlformats.org/presentationml/2006/ole">
            <mc:AlternateContent xmlns:mc="http://schemas.openxmlformats.org/markup-compatibility/2006">
              <mc:Choice xmlns:v="urn:schemas-microsoft-com:vml" Requires="v">
                <p:oleObj spid="_x0000_s3076" name="" r:id="rId8" imgW="4482465" imgH="2489835" progId="Visio.Drawing.11">
                  <p:embed/>
                </p:oleObj>
              </mc:Choice>
              <mc:Fallback>
                <p:oleObj name="" r:id="rId8" imgW="4482465" imgH="2489835" progId="Visio.Drawing.11">
                  <p:embed/>
                  <p:pic>
                    <p:nvPicPr>
                      <p:cNvPr id="0" name="图片 3075"/>
                      <p:cNvPicPr/>
                      <p:nvPr/>
                    </p:nvPicPr>
                    <p:blipFill>
                      <a:blip r:embed="rId9"/>
                      <a:stretch>
                        <a:fillRect/>
                      </a:stretch>
                    </p:blipFill>
                    <p:spPr>
                      <a:xfrm>
                        <a:off x="5137785" y="1568450"/>
                        <a:ext cx="6482715" cy="4259580"/>
                      </a:xfrm>
                      <a:prstGeom prst="rect">
                        <a:avLst/>
                      </a:prstGeom>
                      <a:noFill/>
                      <a:ln w="38100">
                        <a:noFill/>
                        <a:miter/>
                      </a:ln>
                    </p:spPr>
                  </p:pic>
                </p:oleObj>
              </mc:Fallback>
            </mc:AlternateContent>
          </a:graphicData>
        </a:graphic>
      </p:graphicFrame>
    </p:spTree>
    <p:custDataLst>
      <p:tags r:id="rId10"/>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行业的周期性分析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二、行业的生命周期</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（一）行业生命周期理论</a:t>
            </a:r>
            <a:endParaRPr lang="zh-CN" sz="2400" b="1">
              <a:latin typeface="Cambria" panose="02040503050406030204" charset="0"/>
              <a:ea typeface="宋体" panose="02010600030101010101" pitchFamily="2" charset="-122"/>
            </a:endParaRPr>
          </a:p>
        </p:txBody>
      </p:sp>
      <p:sp>
        <p:nvSpPr>
          <p:cNvPr id="2" name="文本框 1"/>
          <p:cNvSpPr txBox="1"/>
          <p:nvPr/>
        </p:nvSpPr>
        <p:spPr>
          <a:xfrm>
            <a:off x="457835" y="1969135"/>
            <a:ext cx="4264660" cy="5077460"/>
          </a:xfrm>
          <a:prstGeom prst="rect">
            <a:avLst/>
          </a:prstGeom>
          <a:noFill/>
          <a:ln w="9525">
            <a:noFill/>
          </a:ln>
        </p:spPr>
        <p:txBody>
          <a:bodyPr wrap="square">
            <a:spAutoFit/>
          </a:bodyPr>
          <a:p>
            <a:pPr indent="266700" fontAlgn="auto">
              <a:lnSpc>
                <a:spcPct val="150000"/>
              </a:lnSpc>
            </a:pPr>
            <a:r>
              <a:rPr lang="en-US" sz="2400" b="1">
                <a:latin typeface="微软雅黑" panose="020B0503020204020204" charset="-122"/>
                <a:ea typeface="微软雅黑" panose="020B0503020204020204" charset="-122"/>
                <a:cs typeface="微软雅黑" panose="020B0503020204020204" charset="-122"/>
              </a:rPr>
              <a:t>1.</a:t>
            </a:r>
            <a:r>
              <a:rPr lang="zh-CN" sz="2400" b="1">
                <a:latin typeface="微软雅黑" panose="020B0503020204020204" charset="-122"/>
                <a:ea typeface="微软雅黑" panose="020B0503020204020204" charset="-122"/>
                <a:cs typeface="微软雅黑" panose="020B0503020204020204" charset="-122"/>
              </a:rPr>
              <a:t>行业生命周期曲线</a:t>
            </a:r>
            <a:r>
              <a:rPr lang="zh-CN" sz="1400" b="0">
                <a:latin typeface="微软雅黑" panose="020B0503020204020204" charset="-122"/>
                <a:ea typeface="微软雅黑" panose="020B0503020204020204" charset="-122"/>
                <a:cs typeface="微软雅黑" panose="020B0503020204020204" charset="-122"/>
              </a:rPr>
              <a:t></a:t>
            </a:r>
            <a:r>
              <a:rPr lang="zh-CN" sz="2400">
                <a:latin typeface="微软雅黑" panose="020B0503020204020204" charset="-122"/>
                <a:ea typeface="微软雅黑" panose="020B0503020204020204" charset="-122"/>
                <a:cs typeface="微软雅黑" panose="020B0503020204020204" charset="-122"/>
                <a:sym typeface="+mn-ea"/>
              </a:rPr>
              <a:t>（4）衰退期</a:t>
            </a:r>
            <a:r>
              <a:rPr lang="en-US" altLang="zh-CN" sz="2400">
                <a:latin typeface="微软雅黑" panose="020B0503020204020204" charset="-122"/>
                <a:ea typeface="微软雅黑" panose="020B0503020204020204" charset="-122"/>
                <a:cs typeface="微软雅黑" panose="020B0503020204020204" charset="-122"/>
                <a:sym typeface="+mn-ea"/>
              </a:rPr>
              <a:t>    </a:t>
            </a:r>
            <a:r>
              <a:rPr lang="zh-CN" sz="2400">
                <a:latin typeface="微软雅黑" panose="020B0503020204020204" charset="-122"/>
                <a:ea typeface="微软雅黑" panose="020B0503020204020204" charset="-122"/>
                <a:cs typeface="微软雅黑" panose="020B0503020204020204" charset="-122"/>
                <a:sym typeface="+mn-ea"/>
              </a:rPr>
              <a:t>企业和竞争者数量减少。</a:t>
            </a:r>
            <a:endParaRPr lang="zh-CN" sz="2400">
              <a:latin typeface="微软雅黑" panose="020B0503020204020204" charset="-122"/>
              <a:ea typeface="微软雅黑" panose="020B0503020204020204" charset="-122"/>
              <a:cs typeface="微软雅黑" panose="020B0503020204020204" charset="-122"/>
              <a:sym typeface="+mn-ea"/>
            </a:endParaRPr>
          </a:p>
          <a:p>
            <a:pPr indent="266700" fontAlgn="auto">
              <a:lnSpc>
                <a:spcPct val="150000"/>
              </a:lnSpc>
            </a:pPr>
            <a:r>
              <a:rPr lang="zh-CN" sz="2400">
                <a:latin typeface="微软雅黑" panose="020B0503020204020204" charset="-122"/>
                <a:ea typeface="微软雅黑" panose="020B0503020204020204" charset="-122"/>
                <a:cs typeface="微软雅黑" panose="020B0503020204020204" charset="-122"/>
                <a:sym typeface="+mn-ea"/>
              </a:rPr>
              <a:t>导致行业兴衰的因素是多样的，诸如技术进步、产业政策变化、产业组织创新、社会习惯改变和经济全球化等因素都会产生重要影响。</a:t>
            </a:r>
            <a:endParaRPr lang="zh-CN" sz="2400" b="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endParaRPr lang="zh-CN" altLang="en-US" sz="2400" b="0">
              <a:latin typeface="微软雅黑" panose="020B0503020204020204" charset="-122"/>
              <a:ea typeface="微软雅黑" panose="020B0503020204020204" charset="-122"/>
              <a:cs typeface="微软雅黑" panose="020B0503020204020204" charset="-122"/>
            </a:endParaRPr>
          </a:p>
        </p:txBody>
      </p:sp>
      <p:graphicFrame>
        <p:nvGraphicFramePr>
          <p:cNvPr id="3" name="对象 -2147482582"/>
          <p:cNvGraphicFramePr>
            <a:graphicFrameLocks noChangeAspect="1"/>
          </p:cNvGraphicFramePr>
          <p:nvPr>
            <p:custDataLst>
              <p:tags r:id="rId7"/>
            </p:custDataLst>
          </p:nvPr>
        </p:nvGraphicFramePr>
        <p:xfrm>
          <a:off x="5137785" y="1568450"/>
          <a:ext cx="6482715" cy="4259580"/>
        </p:xfrm>
        <a:graphic>
          <a:graphicData uri="http://schemas.openxmlformats.org/presentationml/2006/ole">
            <mc:AlternateContent xmlns:mc="http://schemas.openxmlformats.org/markup-compatibility/2006">
              <mc:Choice xmlns:v="urn:schemas-microsoft-com:vml" Requires="v">
                <p:oleObj spid="_x0000_s3076" name="" r:id="rId8" imgW="4482465" imgH="2489835" progId="Visio.Drawing.11">
                  <p:embed/>
                </p:oleObj>
              </mc:Choice>
              <mc:Fallback>
                <p:oleObj name="" r:id="rId8" imgW="4482465" imgH="2489835" progId="Visio.Drawing.11">
                  <p:embed/>
                  <p:pic>
                    <p:nvPicPr>
                      <p:cNvPr id="0" name="图片 3075"/>
                      <p:cNvPicPr/>
                      <p:nvPr/>
                    </p:nvPicPr>
                    <p:blipFill>
                      <a:blip r:embed="rId9"/>
                      <a:stretch>
                        <a:fillRect/>
                      </a:stretch>
                    </p:blipFill>
                    <p:spPr>
                      <a:xfrm>
                        <a:off x="5137785" y="1568450"/>
                        <a:ext cx="6482715" cy="4259580"/>
                      </a:xfrm>
                      <a:prstGeom prst="rect">
                        <a:avLst/>
                      </a:prstGeom>
                      <a:noFill/>
                      <a:ln w="38100">
                        <a:noFill/>
                        <a:miter/>
                      </a:ln>
                    </p:spPr>
                  </p:pic>
                </p:oleObj>
              </mc:Fallback>
            </mc:AlternateContent>
          </a:graphicData>
        </a:graphic>
      </p:graphicFrame>
    </p:spTree>
    <p:custDataLst>
      <p:tags r:id="rId10"/>
    </p:custData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上市公司所属行业分析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0" name="文本框 99"/>
          <p:cNvSpPr txBox="1"/>
          <p:nvPr/>
        </p:nvSpPr>
        <p:spPr>
          <a:xfrm>
            <a:off x="3556000" y="1386205"/>
            <a:ext cx="6745605" cy="4093845"/>
          </a:xfrm>
          <a:prstGeom prst="rect">
            <a:avLst/>
          </a:prstGeom>
          <a:noFill/>
          <a:ln w="9525">
            <a:noFill/>
          </a:ln>
        </p:spPr>
        <p:txBody>
          <a:bodyPr>
            <a:noAutofit/>
          </a:bodyPr>
          <a:p>
            <a:pPr indent="0" fontAlgn="auto">
              <a:lnSpc>
                <a:spcPct val="200000"/>
              </a:lnSpc>
            </a:pPr>
            <a:r>
              <a:rPr lang="zh-CN" sz="3200" b="1">
                <a:solidFill>
                  <a:srgbClr val="000000"/>
                </a:solidFill>
                <a:ea typeface="宋体" panose="02010600030101010101" pitchFamily="2" charset="-122"/>
              </a:rPr>
              <a:t>第一节</a:t>
            </a:r>
            <a:r>
              <a:rPr lang="en-US" sz="3200" b="1">
                <a:solidFill>
                  <a:srgbClr val="000000"/>
                </a:solidFill>
                <a:latin typeface="Times New Roman" panose="02020603050405020304" charset="0"/>
                <a:ea typeface="宋体" panose="02010600030101010101" pitchFamily="2" charset="-122"/>
              </a:rPr>
              <a:t> </a:t>
            </a:r>
            <a:r>
              <a:rPr lang="zh-CN" sz="3200" b="1">
                <a:solidFill>
                  <a:srgbClr val="000000"/>
                </a:solidFill>
                <a:latin typeface="Times New Roman" panose="02020603050405020304" charset="0"/>
                <a:ea typeface="宋体" panose="02010600030101010101" pitchFamily="2" charset="-122"/>
              </a:rPr>
              <a:t>行业</a:t>
            </a:r>
            <a:r>
              <a:rPr lang="zh-CN" sz="3200" b="1">
                <a:solidFill>
                  <a:srgbClr val="000000"/>
                </a:solidFill>
                <a:ea typeface="宋体" panose="02010600030101010101" pitchFamily="2" charset="-122"/>
              </a:rPr>
              <a:t>和行业分析</a:t>
            </a:r>
            <a:endParaRPr lang="zh-CN" sz="3200" b="1">
              <a:solidFill>
                <a:srgbClr val="000000"/>
              </a:solidFill>
              <a:ea typeface="宋体" panose="02010600030101010101" pitchFamily="2" charset="-122"/>
            </a:endParaRPr>
          </a:p>
          <a:p>
            <a:pPr indent="0" fontAlgn="auto">
              <a:lnSpc>
                <a:spcPct val="200000"/>
              </a:lnSpc>
            </a:pPr>
            <a:r>
              <a:rPr lang="zh-CN" altLang="en-US" sz="3200" b="1">
                <a:solidFill>
                  <a:srgbClr val="000000"/>
                </a:solidFill>
                <a:ea typeface="宋体" panose="02010600030101010101" pitchFamily="2" charset="-122"/>
              </a:rPr>
              <a:t>第二节 行业的周期性分析</a:t>
            </a:r>
            <a:endParaRPr lang="zh-CN" altLang="en-US" sz="3200" b="1">
              <a:solidFill>
                <a:srgbClr val="000000"/>
              </a:solidFill>
              <a:ea typeface="宋体" panose="02010600030101010101" pitchFamily="2" charset="-122"/>
            </a:endParaRPr>
          </a:p>
          <a:p>
            <a:pPr indent="0" fontAlgn="auto">
              <a:lnSpc>
                <a:spcPct val="200000"/>
              </a:lnSpc>
            </a:pPr>
            <a:r>
              <a:rPr lang="zh-CN" altLang="en-US" sz="3200" b="1">
                <a:solidFill>
                  <a:srgbClr val="000000"/>
                </a:solidFill>
                <a:ea typeface="宋体" panose="02010600030101010101" pitchFamily="2" charset="-122"/>
              </a:rPr>
              <a:t>第三节 行业竞争格局分析</a:t>
            </a:r>
            <a:endParaRPr lang="zh-CN" altLang="en-US" sz="3200" b="1">
              <a:solidFill>
                <a:srgbClr val="000000"/>
              </a:solidFill>
              <a:ea typeface="宋体" panose="02010600030101010101" pitchFamily="2" charset="-122"/>
            </a:endParaRPr>
          </a:p>
          <a:p>
            <a:pPr indent="0" fontAlgn="auto">
              <a:lnSpc>
                <a:spcPct val="200000"/>
              </a:lnSpc>
            </a:pPr>
            <a:r>
              <a:rPr lang="zh-CN" altLang="en-US" sz="3200" b="1">
                <a:solidFill>
                  <a:srgbClr val="000000"/>
                </a:solidFill>
                <a:ea typeface="宋体" panose="02010600030101010101" pitchFamily="2" charset="-122"/>
              </a:rPr>
              <a:t>第四节 行业发展趋势分析</a:t>
            </a:r>
            <a:endParaRPr lang="zh-CN" altLang="en-US" sz="3200" b="1">
              <a:solidFill>
                <a:srgbClr val="000000"/>
              </a:solidFill>
              <a:ea typeface="宋体" panose="02010600030101010101" pitchFamily="2" charset="-122"/>
            </a:endParaRPr>
          </a:p>
          <a:p>
            <a:pPr indent="0" fontAlgn="auto">
              <a:lnSpc>
                <a:spcPct val="200000"/>
              </a:lnSpc>
            </a:pPr>
            <a:endParaRPr lang="zh-CN" altLang="en-US" sz="3200" b="1">
              <a:solidFill>
                <a:srgbClr val="000000"/>
              </a:solidFill>
              <a:ea typeface="宋体" panose="02010600030101010101" pitchFamily="2" charset="-122"/>
            </a:endParaRPr>
          </a:p>
          <a:p>
            <a:pPr indent="0"/>
            <a:endParaRPr lang="zh-CN" altLang="en-US" sz="2400" b="1">
              <a:solidFill>
                <a:srgbClr val="000000"/>
              </a:solidFill>
              <a:ea typeface="宋体" panose="02010600030101010101" pitchFamily="2" charset="-122"/>
            </a:endParaRPr>
          </a:p>
          <a:p>
            <a:pPr indent="0"/>
            <a:endParaRPr lang="zh-CN" altLang="en-US" sz="2400" b="1">
              <a:solidFill>
                <a:srgbClr val="000000"/>
              </a:solidFill>
              <a:ea typeface="宋体" panose="02010600030101010101" pitchFamily="2" charset="-122"/>
            </a:endParaRPr>
          </a:p>
          <a:p>
            <a:pPr indent="0"/>
            <a:endParaRPr lang="zh-CN" altLang="en-US" sz="2400" b="1">
              <a:solidFill>
                <a:srgbClr val="000000"/>
              </a:solidFill>
              <a:ea typeface="宋体" panose="02010600030101010101" pitchFamily="2" charset="-122"/>
            </a:endParaRPr>
          </a:p>
        </p:txBody>
      </p:sp>
    </p:spTree>
    <p:custDataLst>
      <p:tags r:id="rId5"/>
    </p:custData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行业的周期性分析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二、行业的生命周期</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（二）行业生命周期分析方法</a:t>
            </a:r>
            <a:endParaRPr lang="zh-CN" sz="2400" b="1">
              <a:latin typeface="Cambria" panose="02040503050406030204" charset="0"/>
              <a:ea typeface="宋体" panose="02010600030101010101" pitchFamily="2" charset="-122"/>
            </a:endParaRPr>
          </a:p>
        </p:txBody>
      </p:sp>
      <p:sp>
        <p:nvSpPr>
          <p:cNvPr id="2" name="文本框 1"/>
          <p:cNvSpPr txBox="1"/>
          <p:nvPr/>
        </p:nvSpPr>
        <p:spPr>
          <a:xfrm>
            <a:off x="457835" y="1969135"/>
            <a:ext cx="11160760" cy="3969385"/>
          </a:xfrm>
          <a:prstGeom prst="rect">
            <a:avLst/>
          </a:prstGeom>
          <a:noFill/>
          <a:ln w="9525">
            <a:noFill/>
          </a:ln>
        </p:spPr>
        <p:txBody>
          <a:bodyPr wrap="square">
            <a:spAutoFit/>
          </a:bodyPr>
          <a:p>
            <a:pPr indent="266700" fontAlgn="auto">
              <a:lnSpc>
                <a:spcPct val="150000"/>
              </a:lnSpc>
            </a:pPr>
            <a:r>
              <a:rPr lang="en-US" sz="2400" b="1">
                <a:latin typeface="微软雅黑" panose="020B0503020204020204" charset="-122"/>
                <a:ea typeface="微软雅黑" panose="020B0503020204020204" charset="-122"/>
                <a:cs typeface="微软雅黑" panose="020B0503020204020204" charset="-122"/>
              </a:rPr>
              <a:t>行业增长率与国内生产总值增长率比较法可以对行业所处生命周期进行分析判断。</a:t>
            </a:r>
            <a:endParaRPr lang="en-US" sz="2400" b="1">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1.方法步骤</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（1）选择上市公司所在行业的规模类指标，如产量、产值、主营业务收入、销售额等，计算其在不同年份的增长率，以此反映行业年度增长情况；</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（2）将行业增长率与国内生产总值（GDP）增长率进行比较。国内生产总值增长率反映了一国所有行业的平均增速，根据两条增长率曲线的位置高低判断行业所处生命周期阶段。</a:t>
            </a:r>
            <a:endParaRPr sz="2400">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行业的周期性分析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二、行业的生命周期</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（二）行业生命周期分析方法</a:t>
            </a:r>
            <a:endParaRPr lang="zh-CN" sz="2400" b="1">
              <a:latin typeface="Cambria" panose="02040503050406030204" charset="0"/>
              <a:ea typeface="宋体" panose="02010600030101010101" pitchFamily="2" charset="-122"/>
            </a:endParaRPr>
          </a:p>
        </p:txBody>
      </p:sp>
      <p:sp>
        <p:nvSpPr>
          <p:cNvPr id="2" name="文本框 1"/>
          <p:cNvSpPr txBox="1"/>
          <p:nvPr/>
        </p:nvSpPr>
        <p:spPr>
          <a:xfrm>
            <a:off x="457835" y="1969135"/>
            <a:ext cx="11160760" cy="4523105"/>
          </a:xfrm>
          <a:prstGeom prst="rect">
            <a:avLst/>
          </a:prstGeom>
          <a:noFill/>
          <a:ln w="9525">
            <a:noFill/>
          </a:ln>
        </p:spPr>
        <p:txBody>
          <a:bodyPr wrap="square">
            <a:spAutoFit/>
          </a:bodyPr>
          <a:p>
            <a:pPr indent="266700" fontAlgn="auto">
              <a:lnSpc>
                <a:spcPct val="150000"/>
              </a:lnSpc>
            </a:pPr>
            <a:r>
              <a:rPr lang="en-US" sz="2400" b="1">
                <a:latin typeface="微软雅黑" panose="020B0503020204020204" charset="-122"/>
                <a:ea typeface="微软雅黑" panose="020B0503020204020204" charset="-122"/>
                <a:cs typeface="微软雅黑" panose="020B0503020204020204" charset="-122"/>
              </a:rPr>
              <a:t>行业增长率与国内生产总值增长率比较法可以对行业所处生命周期进行分析判断。</a:t>
            </a:r>
            <a:endParaRPr lang="en-US" sz="2400" b="1">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2.阶段判定</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（1）如果行业增长率在大多数年份都高于国内生产总值增长率，则该行业发展速度超过国内行业平均增长速度，增长率高，处于生命周期中的成长期；</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（2）如果行业增长率在大多数年份都与国内生产总值增长率持平，则该行业发展速度与国内行业平均增长速度差不多，处于生命周期中的成熟期；</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（3）如果行业增长率在大多数年份都低于国内生产总值增长率，则该行业发展速度低于国内行业平均增长速度，增长率低，处于生命周期中的初创期或衰退期。</a:t>
            </a:r>
            <a:endParaRPr sz="2400">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行业的周期性分析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5"/>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6"/>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二、行业的生命周期</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7"/>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（二）行业生命周期分析方法</a:t>
            </a:r>
            <a:endParaRPr lang="zh-CN" sz="2400" b="1">
              <a:latin typeface="Cambria" panose="02040503050406030204" charset="0"/>
              <a:ea typeface="宋体" panose="02010600030101010101" pitchFamily="2" charset="-122"/>
            </a:endParaRPr>
          </a:p>
        </p:txBody>
      </p:sp>
      <p:sp>
        <p:nvSpPr>
          <p:cNvPr id="2" name="文本框 1"/>
          <p:cNvSpPr txBox="1"/>
          <p:nvPr/>
        </p:nvSpPr>
        <p:spPr>
          <a:xfrm>
            <a:off x="457835" y="2064385"/>
            <a:ext cx="11555730" cy="2306955"/>
          </a:xfrm>
          <a:prstGeom prst="rect">
            <a:avLst/>
          </a:prstGeom>
          <a:noFill/>
          <a:ln w="9525">
            <a:noFill/>
          </a:ln>
        </p:spPr>
        <p:txBody>
          <a:bodyPr wrap="square">
            <a:spAutoFit/>
          </a:bodyPr>
          <a:p>
            <a:pPr indent="266700" fontAlgn="auto">
              <a:lnSpc>
                <a:spcPct val="150000"/>
              </a:lnSpc>
            </a:pPr>
            <a:r>
              <a:rPr lang="zh-CN" altLang="en-US" sz="2400">
                <a:latin typeface="微软雅黑" panose="020B0503020204020204" charset="-122"/>
                <a:ea typeface="微软雅黑" panose="020B0503020204020204" charset="-122"/>
                <a:cs typeface="微软雅黑" panose="020B0503020204020204" charset="-122"/>
              </a:rPr>
              <a:t>例题</a:t>
            </a:r>
            <a:r>
              <a:rPr lang="en-US" sz="2400">
                <a:latin typeface="微软雅黑" panose="020B0503020204020204" charset="-122"/>
                <a:ea typeface="微软雅黑" panose="020B0503020204020204" charset="-122"/>
                <a:cs typeface="微软雅黑" panose="020B0503020204020204" charset="-122"/>
              </a:rPr>
              <a:t>：选取2011-2020年中国建筑业总产值的增速数据，将其与国内生产总值的增速进行比较。通过观察二者的位置高低，可以知道，10年中仅2015年建筑业总产值增速低于国内生产总值的增速，由此可以判断建筑业发展速度高于国内行业平均增长速度，处于成长期。</a:t>
            </a:r>
            <a:endParaRPr lang="en-US" sz="2400">
              <a:latin typeface="微软雅黑" panose="020B0503020204020204" charset="-122"/>
              <a:ea typeface="微软雅黑" panose="020B0503020204020204" charset="-122"/>
              <a:cs typeface="微软雅黑" panose="020B0503020204020204" charset="-122"/>
            </a:endParaRPr>
          </a:p>
        </p:txBody>
      </p:sp>
      <p:graphicFrame>
        <p:nvGraphicFramePr>
          <p:cNvPr id="5" name="图表 4"/>
          <p:cNvGraphicFramePr/>
          <p:nvPr>
            <p:custDataLst>
              <p:tags r:id="rId8"/>
            </p:custDataLst>
          </p:nvPr>
        </p:nvGraphicFramePr>
        <p:xfrm>
          <a:off x="737235" y="4371340"/>
          <a:ext cx="10375265" cy="2258060"/>
        </p:xfrm>
        <a:graphic>
          <a:graphicData uri="http://schemas.openxmlformats.org/drawingml/2006/chart">
            <c:chart xmlns:c="http://schemas.openxmlformats.org/drawingml/2006/chart" xmlns:r="http://schemas.openxmlformats.org/officeDocument/2006/relationships" r:id="rId1"/>
          </a:graphicData>
        </a:graphic>
      </p:graphicFrame>
    </p:spTree>
    <p:custDataLst>
      <p:tags r:id="rId9"/>
    </p:custData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行业竞争格局分析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一、行业的市场结构</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（一）市场结构类型</a:t>
            </a:r>
            <a:endParaRPr lang="zh-CN" sz="2400" b="1">
              <a:latin typeface="Cambria" panose="02040503050406030204" charset="0"/>
              <a:ea typeface="宋体" panose="02010600030101010101" pitchFamily="2" charset="-122"/>
            </a:endParaRPr>
          </a:p>
        </p:txBody>
      </p:sp>
      <p:grpSp>
        <p:nvGrpSpPr>
          <p:cNvPr id="8" name="组合 7"/>
          <p:cNvGrpSpPr/>
          <p:nvPr/>
        </p:nvGrpSpPr>
        <p:grpSpPr>
          <a:xfrm>
            <a:off x="0" y="1981012"/>
            <a:ext cx="11735326" cy="5181788"/>
            <a:chOff x="0" y="2640"/>
            <a:chExt cx="16035" cy="8160"/>
          </a:xfrm>
        </p:grpSpPr>
        <p:sp>
          <p:nvSpPr>
            <p:cNvPr id="6" name="任意形状 8"/>
            <p:cNvSpPr/>
            <p:nvPr userDrawn="1">
              <p:custDataLst>
                <p:tags r:id="rId7"/>
              </p:custDataLst>
            </p:nvPr>
          </p:nvSpPr>
          <p:spPr>
            <a:xfrm rot="10800000">
              <a:off x="0" y="8630"/>
              <a:ext cx="2225" cy="217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矩形 8"/>
            <p:cNvSpPr/>
            <p:nvPr>
              <p:custDataLst>
                <p:tags r:id="rId8"/>
              </p:custDataLst>
            </p:nvPr>
          </p:nvSpPr>
          <p:spPr>
            <a:xfrm>
              <a:off x="353" y="3039"/>
              <a:ext cx="15649" cy="6881"/>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9"/>
              </p:custDataLst>
            </p:nvPr>
          </p:nvCxnSpPr>
          <p:spPr>
            <a:xfrm>
              <a:off x="3375" y="2640"/>
              <a:ext cx="574" cy="57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10"/>
              </p:custDataLst>
            </p:nvPr>
          </p:nvCxnSpPr>
          <p:spPr>
            <a:xfrm>
              <a:off x="3164" y="2739"/>
              <a:ext cx="574" cy="57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1"/>
              </p:custDataLst>
            </p:nvPr>
          </p:nvCxnSpPr>
          <p:spPr>
            <a:xfrm>
              <a:off x="15460" y="9646"/>
              <a:ext cx="574" cy="57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2"/>
              </p:custDataLst>
            </p:nvPr>
          </p:nvCxnSpPr>
          <p:spPr>
            <a:xfrm>
              <a:off x="15250" y="9745"/>
              <a:ext cx="574" cy="57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3" name="Title 6"/>
            <p:cNvSpPr txBox="1"/>
            <p:nvPr>
              <p:custDataLst>
                <p:tags r:id="rId13"/>
              </p:custDataLst>
            </p:nvPr>
          </p:nvSpPr>
          <p:spPr>
            <a:xfrm>
              <a:off x="1025" y="3378"/>
              <a:ext cx="14594" cy="620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市场结构是指一个行业内部买方和卖方的数量及其规模分布、产品差别程度和新企业进入该行业的难易程度的总和状态，也可以说，市场结构是指市场竞争或垄断程度。
根据行业中厂商数量及份额、产品差别、进出限制程度等情况，可将行业分为完全垄断、寡头垄断、垄断竞争、完全竞争四种市场结构，不同的市场结构竞争程度不同。
</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pSp>
    </p:spTree>
    <p:custDataLst>
      <p:tags r:id="rId14"/>
    </p:custData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行业竞争格局分析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一、行业的市场结构</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（一）市场结构类型</a:t>
            </a:r>
            <a:endParaRPr lang="zh-CN" sz="2400" b="1">
              <a:latin typeface="Cambria" panose="02040503050406030204" charset="0"/>
              <a:ea typeface="宋体" panose="02010600030101010101" pitchFamily="2" charset="-122"/>
            </a:endParaRPr>
          </a:p>
        </p:txBody>
      </p:sp>
      <p:grpSp>
        <p:nvGrpSpPr>
          <p:cNvPr id="8" name="组合 7"/>
          <p:cNvGrpSpPr/>
          <p:nvPr/>
        </p:nvGrpSpPr>
        <p:grpSpPr>
          <a:xfrm>
            <a:off x="0" y="1942912"/>
            <a:ext cx="11735326" cy="5181788"/>
            <a:chOff x="0" y="2640"/>
            <a:chExt cx="16035" cy="8160"/>
          </a:xfrm>
        </p:grpSpPr>
        <p:sp>
          <p:nvSpPr>
            <p:cNvPr id="6" name="任意形状 8"/>
            <p:cNvSpPr/>
            <p:nvPr userDrawn="1">
              <p:custDataLst>
                <p:tags r:id="rId7"/>
              </p:custDataLst>
            </p:nvPr>
          </p:nvSpPr>
          <p:spPr>
            <a:xfrm rot="10800000">
              <a:off x="0" y="8630"/>
              <a:ext cx="2225" cy="217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矩形 8"/>
            <p:cNvSpPr/>
            <p:nvPr>
              <p:custDataLst>
                <p:tags r:id="rId8"/>
              </p:custDataLst>
            </p:nvPr>
          </p:nvSpPr>
          <p:spPr>
            <a:xfrm>
              <a:off x="353" y="3039"/>
              <a:ext cx="15649" cy="6881"/>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9"/>
              </p:custDataLst>
            </p:nvPr>
          </p:nvCxnSpPr>
          <p:spPr>
            <a:xfrm>
              <a:off x="3375" y="2640"/>
              <a:ext cx="574" cy="57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10"/>
              </p:custDataLst>
            </p:nvPr>
          </p:nvCxnSpPr>
          <p:spPr>
            <a:xfrm>
              <a:off x="3164" y="2739"/>
              <a:ext cx="574" cy="57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11"/>
              </p:custDataLst>
            </p:nvPr>
          </p:nvCxnSpPr>
          <p:spPr>
            <a:xfrm>
              <a:off x="15460" y="9646"/>
              <a:ext cx="574" cy="57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2"/>
              </p:custDataLst>
            </p:nvPr>
          </p:nvCxnSpPr>
          <p:spPr>
            <a:xfrm>
              <a:off x="15250" y="9745"/>
              <a:ext cx="574" cy="57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3"/>
              </p:custDataLst>
            </p:nvPr>
          </p:nvSpPr>
          <p:spPr>
            <a:xfrm>
              <a:off x="1025" y="3378"/>
              <a:ext cx="14594" cy="620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决定市场类型划分的重要因素有四个：</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（1）市场上的厂商数目；</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（2）厂商所生产产品的差异程度；</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（3）单个厂商对市场价格的控制程度；</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（4）厂商进出一个行业的难易程度。依据四个要素条件，对市场进行结构划分及各种市场结构的特征如表3-8所示。
</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pSp>
    </p:spTree>
    <p:custDataLst>
      <p:tags r:id="rId14"/>
    </p:custData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行业竞争格局分析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一、行业的市场结构</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（一）市场结构类型</a:t>
            </a:r>
            <a:endParaRPr lang="zh-CN" sz="2400" b="1">
              <a:latin typeface="Cambria" panose="02040503050406030204" charset="0"/>
              <a:ea typeface="宋体" panose="02010600030101010101" pitchFamily="2" charset="-122"/>
            </a:endParaRPr>
          </a:p>
        </p:txBody>
      </p:sp>
      <p:sp>
        <p:nvSpPr>
          <p:cNvPr id="2" name="文本框 1"/>
          <p:cNvSpPr txBox="1"/>
          <p:nvPr/>
        </p:nvSpPr>
        <p:spPr>
          <a:xfrm>
            <a:off x="457835" y="2064385"/>
            <a:ext cx="11555730" cy="645160"/>
          </a:xfrm>
          <a:prstGeom prst="rect">
            <a:avLst/>
          </a:prstGeom>
          <a:noFill/>
          <a:ln w="9525">
            <a:noFill/>
          </a:ln>
        </p:spPr>
        <p:txBody>
          <a:bodyPr wrap="square">
            <a:spAutoFit/>
          </a:bodyPr>
          <a:p>
            <a:pPr indent="266700" algn="ctr" fontAlgn="auto">
              <a:lnSpc>
                <a:spcPct val="150000"/>
              </a:lnSpc>
            </a:pPr>
            <a:r>
              <a:rPr sz="2400">
                <a:latin typeface="微软雅黑" panose="020B0503020204020204" charset="-122"/>
                <a:ea typeface="微软雅黑" panose="020B0503020204020204" charset="-122"/>
                <a:cs typeface="微软雅黑" panose="020B0503020204020204" charset="-122"/>
              </a:rPr>
              <a:t>市场类型的划分和特征</a:t>
            </a:r>
            <a:endParaRPr sz="2400">
              <a:latin typeface="微软雅黑" panose="020B0503020204020204" charset="-122"/>
              <a:ea typeface="微软雅黑" panose="020B0503020204020204" charset="-122"/>
              <a:cs typeface="微软雅黑" panose="020B0503020204020204" charset="-122"/>
            </a:endParaRPr>
          </a:p>
        </p:txBody>
      </p:sp>
      <p:graphicFrame>
        <p:nvGraphicFramePr>
          <p:cNvPr id="3" name="表格 2"/>
          <p:cNvGraphicFramePr/>
          <p:nvPr>
            <p:custDataLst>
              <p:tags r:id="rId7"/>
            </p:custDataLst>
          </p:nvPr>
        </p:nvGraphicFramePr>
        <p:xfrm>
          <a:off x="854710" y="2838450"/>
          <a:ext cx="10880090" cy="3368040"/>
        </p:xfrm>
        <a:graphic>
          <a:graphicData uri="http://schemas.openxmlformats.org/drawingml/2006/table">
            <a:tbl>
              <a:tblPr/>
              <a:tblGrid>
                <a:gridCol w="1410335"/>
                <a:gridCol w="1082675"/>
                <a:gridCol w="2532380"/>
                <a:gridCol w="1990725"/>
                <a:gridCol w="1807845"/>
                <a:gridCol w="2056130"/>
              </a:tblGrid>
              <a:tr h="962025">
                <a:tc>
                  <a:txBody>
                    <a:bodyPr/>
                    <a:p>
                      <a:pPr indent="0" algn="ctr">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市场类型</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厂商数目</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产品差别程度</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对价格的控制程度</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进出行业的难易程度</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市场举例</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81330">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完全竞争</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很多</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完全无差别</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没有</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很容易</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农产品</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81330">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垄断竞争</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很多</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有差别</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有一些</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比较容易</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零售业、轻工业</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81330">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寡头</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几个</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有差别或无差别</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相当程度</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比较困难</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汽车、通讯</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962025">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垄断</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唯一</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唯一的产品，并且无相近的替代品</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很大程度，但经常受到管制</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很困难，几乎不可能</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solidFill>
                            <a:srgbClr val="000000"/>
                          </a:solidFill>
                          <a:latin typeface="微软雅黑" panose="020B0503020204020204" charset="-122"/>
                          <a:ea typeface="微软雅黑" panose="020B0503020204020204" charset="-122"/>
                          <a:cs typeface="宋体" panose="02010600030101010101" pitchFamily="2" charset="-122"/>
                        </a:rPr>
                        <a:t>公用事业，如自来水、发电厂</a:t>
                      </a:r>
                      <a:endParaRPr lang="en-US" altLang="en-US" sz="2000" b="0">
                        <a:solidFill>
                          <a:srgbClr val="000000"/>
                        </a:solidFill>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ustDataLst>
      <p:tags r:id="rId8"/>
    </p:custData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行业竞争格局分析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一、行业的市场结构</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（二）市场结构定量分析</a:t>
            </a:r>
            <a:endParaRPr lang="zh-CN" sz="2400" b="1">
              <a:latin typeface="Cambria" panose="02040503050406030204" charset="0"/>
              <a:ea typeface="宋体" panose="02010600030101010101" pitchFamily="2" charset="-122"/>
            </a:endParaRPr>
          </a:p>
        </p:txBody>
      </p:sp>
      <p:sp>
        <p:nvSpPr>
          <p:cNvPr id="2" name="文本框 1"/>
          <p:cNvSpPr txBox="1"/>
          <p:nvPr>
            <p:custDataLst>
              <p:tags r:id="rId7"/>
            </p:custDataLst>
          </p:nvPr>
        </p:nvSpPr>
        <p:spPr>
          <a:xfrm>
            <a:off x="457835" y="2064385"/>
            <a:ext cx="11555730" cy="4173855"/>
          </a:xfrm>
          <a:prstGeom prst="rect">
            <a:avLst/>
          </a:prstGeom>
          <a:noFill/>
          <a:ln w="9525">
            <a:noFill/>
          </a:ln>
        </p:spPr>
        <p:txBody>
          <a:bodyPr wrap="square">
            <a:noAutofit/>
          </a:bodyPr>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1.行业集中度指数</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    （1）指数计算方法</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行业集中度（CRn）指数是指某行业相关市场内前N位的最大企业所占有市场份额的总和，是衡量行业市场结构的一个重要指标。行业集中度计算中，常用的市场份额指标有产值、产量、销售额、销售量、职工人数、资产总额等。</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行业集中度可以选择使用CR4、CR8和CR10等进行测算，通常CR4和CR8使用较多。CRn指数通常有两种计算方式。</a:t>
            </a:r>
            <a:endParaRPr sz="2400">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行业竞争格局分析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一、行业的市场结构</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sym typeface="+mn-ea"/>
              </a:rPr>
              <a:t>（二）市场结构定量分析</a:t>
            </a:r>
            <a:endParaRPr lang="zh-CN" sz="2400" b="1">
              <a:latin typeface="Cambria" panose="02040503050406030204" charset="0"/>
              <a:ea typeface="宋体" panose="02010600030101010101" pitchFamily="2" charset="-122"/>
            </a:endParaRPr>
          </a:p>
        </p:txBody>
      </p:sp>
      <p:sp>
        <p:nvSpPr>
          <p:cNvPr id="2" name="文本框 1"/>
          <p:cNvSpPr txBox="1"/>
          <p:nvPr>
            <p:custDataLst>
              <p:tags r:id="rId7"/>
            </p:custDataLst>
          </p:nvPr>
        </p:nvSpPr>
        <p:spPr>
          <a:xfrm>
            <a:off x="457835" y="2064385"/>
            <a:ext cx="11555730" cy="1363980"/>
          </a:xfrm>
          <a:prstGeom prst="rect">
            <a:avLst/>
          </a:prstGeom>
          <a:noFill/>
          <a:ln w="9525">
            <a:noFill/>
          </a:ln>
        </p:spPr>
        <p:txBody>
          <a:bodyPr wrap="square">
            <a:noAutofit/>
          </a:bodyPr>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1.行业集中度指数</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    方式一，已经知道目标行业排名前n家企业所占市场份额时，计算公式为：</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endParaRPr sz="2400">
              <a:latin typeface="微软雅黑" panose="020B0503020204020204" charset="-122"/>
              <a:ea typeface="微软雅黑" panose="020B0503020204020204" charset="-122"/>
              <a:cs typeface="微软雅黑" panose="020B0503020204020204" charset="-122"/>
            </a:endParaRPr>
          </a:p>
        </p:txBody>
      </p:sp>
      <p:pic>
        <p:nvPicPr>
          <p:cNvPr id="3" name="图片 2"/>
          <p:cNvPicPr/>
          <p:nvPr>
            <p:custDataLst>
              <p:tags r:id="rId8"/>
            </p:custDataLst>
          </p:nvPr>
        </p:nvPicPr>
        <p:blipFill>
          <a:blip r:embed="rId9">
            <a:clrChange>
              <a:clrFrom>
                <a:srgbClr val="FFFFFF">
                  <a:alpha val="100000"/>
                </a:srgbClr>
              </a:clrFrom>
              <a:clrTo>
                <a:srgbClr val="FFFFFF">
                  <a:alpha val="100000"/>
                  <a:alpha val="0"/>
                </a:srgbClr>
              </a:clrTo>
            </a:clrChange>
          </a:blip>
          <a:stretch>
            <a:fillRect/>
          </a:stretch>
        </p:blipFill>
        <p:spPr>
          <a:xfrm>
            <a:off x="4919980" y="2966085"/>
            <a:ext cx="1875790" cy="1562100"/>
          </a:xfrm>
          <a:prstGeom prst="rect">
            <a:avLst/>
          </a:prstGeom>
          <a:noFill/>
          <a:ln w="9525">
            <a:noFill/>
          </a:ln>
        </p:spPr>
      </p:pic>
      <p:pic>
        <p:nvPicPr>
          <p:cNvPr id="4" name="图片 3"/>
          <p:cNvPicPr>
            <a:picLocks noChangeAspect="1"/>
          </p:cNvPicPr>
          <p:nvPr>
            <p:custDataLst>
              <p:tags r:id="rId10"/>
            </p:custDataLst>
          </p:nvPr>
        </p:nvPicPr>
        <p:blipFill>
          <a:blip r:embed="rId11"/>
          <a:stretch>
            <a:fillRect/>
          </a:stretch>
        </p:blipFill>
        <p:spPr>
          <a:xfrm>
            <a:off x="1028700" y="4914900"/>
            <a:ext cx="10343515" cy="1581150"/>
          </a:xfrm>
          <a:prstGeom prst="rect">
            <a:avLst/>
          </a:prstGeom>
        </p:spPr>
      </p:pic>
    </p:spTree>
    <p:custDataLst>
      <p:tags r:id="rId12"/>
    </p:custData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行业竞争格局分析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一、行业的市场结构</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sym typeface="+mn-ea"/>
              </a:rPr>
              <a:t>（二）市场结构定量分析</a:t>
            </a:r>
            <a:endParaRPr lang="zh-CN" sz="2400" b="1">
              <a:latin typeface="Cambria" panose="02040503050406030204" charset="0"/>
              <a:ea typeface="宋体" panose="02010600030101010101" pitchFamily="2" charset="-122"/>
            </a:endParaRPr>
          </a:p>
        </p:txBody>
      </p:sp>
      <p:sp>
        <p:nvSpPr>
          <p:cNvPr id="2" name="文本框 1"/>
          <p:cNvSpPr txBox="1"/>
          <p:nvPr>
            <p:custDataLst>
              <p:tags r:id="rId7"/>
            </p:custDataLst>
          </p:nvPr>
        </p:nvSpPr>
        <p:spPr>
          <a:xfrm>
            <a:off x="457835" y="2064385"/>
            <a:ext cx="11555730" cy="1363980"/>
          </a:xfrm>
          <a:prstGeom prst="rect">
            <a:avLst/>
          </a:prstGeom>
          <a:noFill/>
          <a:ln w="9525">
            <a:noFill/>
          </a:ln>
        </p:spPr>
        <p:txBody>
          <a:bodyPr wrap="square">
            <a:noAutofit/>
          </a:bodyPr>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1.行业集中度指数</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方式二，已经知道目标行业中企业的产值、产量、销售额、销售量、职工人数、资产总额等，此时，计算公式为：</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endParaRPr sz="2400">
              <a:latin typeface="微软雅黑" panose="020B0503020204020204" charset="-122"/>
              <a:ea typeface="微软雅黑" panose="020B0503020204020204" charset="-122"/>
              <a:cs typeface="微软雅黑" panose="020B0503020204020204" charset="-122"/>
            </a:endParaRPr>
          </a:p>
        </p:txBody>
      </p:sp>
      <p:pic>
        <p:nvPicPr>
          <p:cNvPr id="103" name="图片 102"/>
          <p:cNvPicPr/>
          <p:nvPr>
            <p:custDataLst>
              <p:tags r:id="rId8"/>
            </p:custDataLst>
          </p:nvPr>
        </p:nvPicPr>
        <p:blipFill>
          <a:blip r:embed="rId9"/>
          <a:stretch>
            <a:fillRect/>
          </a:stretch>
        </p:blipFill>
        <p:spPr>
          <a:xfrm>
            <a:off x="4848225" y="3238500"/>
            <a:ext cx="2209165" cy="1828165"/>
          </a:xfrm>
          <a:prstGeom prst="rect">
            <a:avLst/>
          </a:prstGeom>
          <a:noFill/>
          <a:ln w="9525">
            <a:noFill/>
          </a:ln>
        </p:spPr>
      </p:pic>
      <p:pic>
        <p:nvPicPr>
          <p:cNvPr id="5" name="图片 4"/>
          <p:cNvPicPr>
            <a:picLocks noChangeAspect="1"/>
          </p:cNvPicPr>
          <p:nvPr>
            <p:custDataLst>
              <p:tags r:id="rId10"/>
            </p:custDataLst>
          </p:nvPr>
        </p:nvPicPr>
        <p:blipFill>
          <a:blip r:embed="rId11"/>
          <a:stretch>
            <a:fillRect/>
          </a:stretch>
        </p:blipFill>
        <p:spPr>
          <a:xfrm>
            <a:off x="943610" y="5066665"/>
            <a:ext cx="10791190" cy="1651000"/>
          </a:xfrm>
          <a:prstGeom prst="rect">
            <a:avLst/>
          </a:prstGeom>
        </p:spPr>
      </p:pic>
    </p:spTree>
    <p:custDataLst>
      <p:tags r:id="rId12"/>
    </p:custData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行业竞争格局分析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一、行业的市场结构</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sym typeface="+mn-ea"/>
              </a:rPr>
              <a:t>（二）市场结构定量分析</a:t>
            </a:r>
            <a:endParaRPr lang="zh-CN" sz="2400" b="1">
              <a:latin typeface="Cambria" panose="02040503050406030204" charset="0"/>
              <a:ea typeface="宋体" panose="02010600030101010101" pitchFamily="2" charset="-122"/>
            </a:endParaRPr>
          </a:p>
        </p:txBody>
      </p:sp>
      <p:sp>
        <p:nvSpPr>
          <p:cNvPr id="2" name="文本框 1"/>
          <p:cNvSpPr txBox="1"/>
          <p:nvPr>
            <p:custDataLst>
              <p:tags r:id="rId7"/>
            </p:custDataLst>
          </p:nvPr>
        </p:nvSpPr>
        <p:spPr>
          <a:xfrm>
            <a:off x="457835" y="2597785"/>
            <a:ext cx="11555730" cy="2239645"/>
          </a:xfrm>
          <a:prstGeom prst="rect">
            <a:avLst/>
          </a:prstGeom>
          <a:noFill/>
          <a:ln w="9525">
            <a:noFill/>
          </a:ln>
        </p:spPr>
        <p:txBody>
          <a:bodyPr wrap="square">
            <a:noAutofit/>
          </a:bodyPr>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（2）分类标准</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美国经济学家乔·贝恩（Joe Bain）依据和对市场结构进行分类</a:t>
            </a:r>
            <a:endParaRPr sz="2400">
              <a:latin typeface="微软雅黑" panose="020B0503020204020204" charset="-122"/>
              <a:ea typeface="微软雅黑" panose="020B0503020204020204" charset="-122"/>
              <a:cs typeface="微软雅黑" panose="020B0503020204020204" charset="-122"/>
            </a:endParaRPr>
          </a:p>
        </p:txBody>
      </p:sp>
      <p:graphicFrame>
        <p:nvGraphicFramePr>
          <p:cNvPr id="3" name="表格 2"/>
          <p:cNvGraphicFramePr/>
          <p:nvPr>
            <p:custDataLst>
              <p:tags r:id="rId8"/>
            </p:custDataLst>
          </p:nvPr>
        </p:nvGraphicFramePr>
        <p:xfrm>
          <a:off x="779145" y="3932555"/>
          <a:ext cx="10558145" cy="2733675"/>
        </p:xfrm>
        <a:graphic>
          <a:graphicData uri="http://schemas.openxmlformats.org/drawingml/2006/table">
            <a:tbl>
              <a:tblPr/>
              <a:tblGrid>
                <a:gridCol w="2884805"/>
                <a:gridCol w="4489450"/>
                <a:gridCol w="3183890"/>
              </a:tblGrid>
              <a:tr h="390525">
                <a:tc>
                  <a:txBody>
                    <a:bodyPr/>
                    <a:p>
                      <a:pPr indent="0" algn="ctr">
                        <a:buNone/>
                      </a:pPr>
                      <a:r>
                        <a:rPr lang="en-US" sz="2400" b="0">
                          <a:solidFill>
                            <a:srgbClr val="000000"/>
                          </a:solidFill>
                          <a:latin typeface="微软雅黑" panose="020B0503020204020204" charset="-122"/>
                          <a:ea typeface="微软雅黑" panose="020B0503020204020204" charset="-122"/>
                          <a:cs typeface="Times New Roman" panose="02020603050405020304" charset="0"/>
                        </a:rPr>
                        <a:t>　</a:t>
                      </a:r>
                      <a:endParaRPr lang="en-US" altLang="en-US" sz="2400" b="0">
                        <a:solidFill>
                          <a:srgbClr val="000000"/>
                        </a:solidFill>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i="1">
                          <a:solidFill>
                            <a:srgbClr val="000000"/>
                          </a:solidFill>
                          <a:latin typeface="微软雅黑" panose="020B0503020204020204" charset="-122"/>
                          <a:ea typeface="微软雅黑" panose="020B0503020204020204" charset="-122"/>
                          <a:cs typeface="微软雅黑" panose="020B0503020204020204" charset="-122"/>
                        </a:rPr>
                        <a:t>CR</a:t>
                      </a:r>
                      <a:r>
                        <a:rPr lang="en-US" sz="2400" b="0" i="1" baseline="-25000">
                          <a:solidFill>
                            <a:srgbClr val="000000"/>
                          </a:solidFill>
                          <a:latin typeface="微软雅黑" panose="020B0503020204020204" charset="-122"/>
                          <a:ea typeface="微软雅黑" panose="020B0503020204020204" charset="-122"/>
                          <a:cs typeface="微软雅黑" panose="020B0503020204020204" charset="-122"/>
                        </a:rPr>
                        <a:t>4</a:t>
                      </a:r>
                      <a:r>
                        <a:rPr lang="en-US" sz="2400" b="0">
                          <a:solidFill>
                            <a:srgbClr val="000000"/>
                          </a:solidFill>
                          <a:latin typeface="微软雅黑" panose="020B0503020204020204" charset="-122"/>
                          <a:ea typeface="微软雅黑" panose="020B0503020204020204" charset="-122"/>
                          <a:cs typeface="微软雅黑" panose="020B0503020204020204" charset="-122"/>
                        </a:rPr>
                        <a:t>值</a:t>
                      </a:r>
                      <a:endParaRPr lang="en-US" altLang="en-US" sz="2400" b="0" i="1">
                        <a:solidFill>
                          <a:srgbClr val="000000"/>
                        </a:solidFill>
                        <a:latin typeface="微软雅黑" panose="020B0503020204020204" charset="-122"/>
                        <a:ea typeface="微软雅黑" panose="020B0503020204020204" charset="-122"/>
                        <a:cs typeface="微软雅黑" panose="020B050302020402020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i="1">
                          <a:solidFill>
                            <a:srgbClr val="000000"/>
                          </a:solidFill>
                          <a:latin typeface="微软雅黑" panose="020B0503020204020204" charset="-122"/>
                          <a:ea typeface="微软雅黑" panose="020B0503020204020204" charset="-122"/>
                          <a:cs typeface="微软雅黑" panose="020B0503020204020204" charset="-122"/>
                        </a:rPr>
                        <a:t>CR</a:t>
                      </a:r>
                      <a:r>
                        <a:rPr lang="en-US" sz="2400" b="0" i="1" baseline="-25000">
                          <a:solidFill>
                            <a:srgbClr val="000000"/>
                          </a:solidFill>
                          <a:latin typeface="微软雅黑" panose="020B0503020204020204" charset="-122"/>
                          <a:ea typeface="微软雅黑" panose="020B0503020204020204" charset="-122"/>
                          <a:cs typeface="微软雅黑" panose="020B0503020204020204" charset="-122"/>
                        </a:rPr>
                        <a:t>8</a:t>
                      </a:r>
                      <a:r>
                        <a:rPr lang="en-US" sz="2400" b="0">
                          <a:solidFill>
                            <a:srgbClr val="000000"/>
                          </a:solidFill>
                          <a:latin typeface="微软雅黑" panose="020B0503020204020204" charset="-122"/>
                          <a:ea typeface="微软雅黑" panose="020B0503020204020204" charset="-122"/>
                          <a:cs typeface="微软雅黑" panose="020B0503020204020204" charset="-122"/>
                        </a:rPr>
                        <a:t>值</a:t>
                      </a:r>
                      <a:endParaRPr lang="en-US" altLang="en-US" sz="2400" b="0" i="1">
                        <a:solidFill>
                          <a:srgbClr val="000000"/>
                        </a:solidFill>
                        <a:latin typeface="微软雅黑" panose="020B0503020204020204" charset="-122"/>
                        <a:ea typeface="微软雅黑" panose="020B0503020204020204" charset="-122"/>
                        <a:cs typeface="微软雅黑" panose="020B050302020402020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0525">
                <a:tc>
                  <a:txBody>
                    <a:bodyPr/>
                    <a:p>
                      <a:pPr indent="0" algn="ctr">
                        <a:buNone/>
                      </a:pPr>
                      <a:r>
                        <a:rPr lang="en-US" sz="2400" b="0">
                          <a:solidFill>
                            <a:srgbClr val="000000"/>
                          </a:solidFill>
                          <a:latin typeface="微软雅黑" panose="020B0503020204020204" charset="-122"/>
                          <a:ea typeface="微软雅黑" panose="020B0503020204020204" charset="-122"/>
                          <a:cs typeface="微软雅黑" panose="020B0503020204020204" charset="-122"/>
                        </a:rPr>
                        <a:t>寡占Ⅰ型</a:t>
                      </a:r>
                      <a:endParaRPr lang="en-US" altLang="en-US" sz="2400" b="0">
                        <a:solidFill>
                          <a:srgbClr val="000000"/>
                        </a:solidFill>
                        <a:latin typeface="微软雅黑" panose="020B0503020204020204" charset="-122"/>
                        <a:ea typeface="微软雅黑" panose="020B0503020204020204" charset="-122"/>
                        <a:cs typeface="微软雅黑" panose="020B050302020402020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i="1">
                          <a:solidFill>
                            <a:srgbClr val="000000"/>
                          </a:solidFill>
                          <a:latin typeface="微软雅黑" panose="020B0503020204020204" charset="-122"/>
                          <a:ea typeface="微软雅黑" panose="020B0503020204020204" charset="-122"/>
                          <a:cs typeface="Times New Roman" panose="02020603050405020304" charset="0"/>
                        </a:rPr>
                        <a:t>CR</a:t>
                      </a:r>
                      <a:r>
                        <a:rPr lang="en-US" sz="2400" b="0" i="1" baseline="-25000">
                          <a:solidFill>
                            <a:srgbClr val="000000"/>
                          </a:solidFill>
                          <a:latin typeface="微软雅黑" panose="020B0503020204020204" charset="-122"/>
                          <a:ea typeface="微软雅黑" panose="020B0503020204020204" charset="-122"/>
                          <a:cs typeface="Times New Roman" panose="02020603050405020304" charset="0"/>
                        </a:rPr>
                        <a:t>4</a:t>
                      </a:r>
                      <a:r>
                        <a:rPr lang="en-US" sz="2400" b="0">
                          <a:solidFill>
                            <a:srgbClr val="000000"/>
                          </a:solidFill>
                          <a:latin typeface="微软雅黑" panose="020B0503020204020204" charset="-122"/>
                          <a:ea typeface="微软雅黑" panose="020B0503020204020204" charset="-122"/>
                          <a:cs typeface="宋体" panose="02010600030101010101" pitchFamily="2" charset="-122"/>
                        </a:rPr>
                        <a:t>≥</a:t>
                      </a:r>
                      <a:r>
                        <a:rPr lang="en-US" sz="2400" b="0">
                          <a:solidFill>
                            <a:srgbClr val="000000"/>
                          </a:solidFill>
                          <a:latin typeface="微软雅黑" panose="020B0503020204020204" charset="-122"/>
                          <a:ea typeface="微软雅黑" panose="020B0503020204020204" charset="-122"/>
                          <a:cs typeface="Times New Roman" panose="02020603050405020304" charset="0"/>
                        </a:rPr>
                        <a:t>85</a:t>
                      </a:r>
                      <a:endParaRPr lang="en-US" altLang="en-US" sz="2400" b="0" i="1">
                        <a:solidFill>
                          <a:srgbClr val="000000"/>
                        </a:solidFill>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solidFill>
                            <a:srgbClr val="000000"/>
                          </a:solidFill>
                          <a:latin typeface="微软雅黑" panose="020B0503020204020204" charset="-122"/>
                          <a:ea typeface="微软雅黑" panose="020B0503020204020204" charset="-122"/>
                          <a:cs typeface="Times New Roman" panose="02020603050405020304" charset="0"/>
                        </a:rPr>
                        <a:t>　</a:t>
                      </a:r>
                      <a:endParaRPr lang="en-US" altLang="en-US" sz="2400" b="0">
                        <a:solidFill>
                          <a:srgbClr val="000000"/>
                        </a:solidFill>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0525">
                <a:tc>
                  <a:txBody>
                    <a:bodyPr/>
                    <a:p>
                      <a:pPr indent="0" algn="ctr">
                        <a:buNone/>
                      </a:pPr>
                      <a:r>
                        <a:rPr lang="en-US" sz="2400" b="0">
                          <a:solidFill>
                            <a:srgbClr val="000000"/>
                          </a:solidFill>
                          <a:latin typeface="微软雅黑" panose="020B0503020204020204" charset="-122"/>
                          <a:ea typeface="微软雅黑" panose="020B0503020204020204" charset="-122"/>
                          <a:cs typeface="微软雅黑" panose="020B0503020204020204" charset="-122"/>
                        </a:rPr>
                        <a:t>寡占Ⅱ型</a:t>
                      </a:r>
                      <a:endParaRPr lang="en-US" altLang="en-US" sz="2400" b="0">
                        <a:solidFill>
                          <a:srgbClr val="000000"/>
                        </a:solidFill>
                        <a:latin typeface="微软雅黑" panose="020B0503020204020204" charset="-122"/>
                        <a:ea typeface="微软雅黑" panose="020B0503020204020204" charset="-122"/>
                        <a:cs typeface="微软雅黑" panose="020B050302020402020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solidFill>
                            <a:srgbClr val="000000"/>
                          </a:solidFill>
                          <a:latin typeface="微软雅黑" panose="020B0503020204020204" charset="-122"/>
                          <a:ea typeface="微软雅黑" panose="020B0503020204020204" charset="-122"/>
                          <a:cs typeface="微软雅黑" panose="020B0503020204020204" charset="-122"/>
                        </a:rPr>
                        <a:t>75≤</a:t>
                      </a:r>
                      <a:r>
                        <a:rPr lang="en-US" sz="2400" b="0" i="1">
                          <a:solidFill>
                            <a:srgbClr val="000000"/>
                          </a:solidFill>
                          <a:latin typeface="微软雅黑" panose="020B0503020204020204" charset="-122"/>
                          <a:ea typeface="微软雅黑" panose="020B0503020204020204" charset="-122"/>
                          <a:cs typeface="微软雅黑" panose="020B0503020204020204" charset="-122"/>
                        </a:rPr>
                        <a:t>CR</a:t>
                      </a:r>
                      <a:r>
                        <a:rPr lang="en-US" sz="2400" b="0" i="1" baseline="-25000">
                          <a:solidFill>
                            <a:srgbClr val="000000"/>
                          </a:solidFill>
                          <a:latin typeface="微软雅黑" panose="020B0503020204020204" charset="-122"/>
                          <a:ea typeface="微软雅黑" panose="020B0503020204020204" charset="-122"/>
                          <a:cs typeface="微软雅黑" panose="020B0503020204020204" charset="-122"/>
                        </a:rPr>
                        <a:t>4</a:t>
                      </a:r>
                      <a:r>
                        <a:rPr lang="en-US" sz="2400" b="0">
                          <a:solidFill>
                            <a:srgbClr val="000000"/>
                          </a:solidFill>
                          <a:latin typeface="微软雅黑" panose="020B0503020204020204" charset="-122"/>
                          <a:ea typeface="微软雅黑" panose="020B0503020204020204" charset="-122"/>
                          <a:cs typeface="微软雅黑" panose="020B0503020204020204" charset="-122"/>
                        </a:rPr>
                        <a:t>＜85</a:t>
                      </a:r>
                      <a:endParaRPr lang="en-US" altLang="en-US" sz="2400" b="0">
                        <a:solidFill>
                          <a:srgbClr val="000000"/>
                        </a:solidFill>
                        <a:latin typeface="微软雅黑" panose="020B0503020204020204" charset="-122"/>
                        <a:ea typeface="微软雅黑" panose="020B0503020204020204" charset="-122"/>
                        <a:cs typeface="微软雅黑" panose="020B050302020402020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i="1">
                          <a:solidFill>
                            <a:srgbClr val="000000"/>
                          </a:solidFill>
                          <a:latin typeface="微软雅黑" panose="020B0503020204020204" charset="-122"/>
                          <a:ea typeface="微软雅黑" panose="020B0503020204020204" charset="-122"/>
                          <a:cs typeface="Times New Roman" panose="02020603050405020304" charset="0"/>
                        </a:rPr>
                        <a:t>CR</a:t>
                      </a:r>
                      <a:r>
                        <a:rPr lang="en-US" sz="2400" b="0" i="1" baseline="-25000">
                          <a:solidFill>
                            <a:srgbClr val="000000"/>
                          </a:solidFill>
                          <a:latin typeface="微软雅黑" panose="020B0503020204020204" charset="-122"/>
                          <a:ea typeface="微软雅黑" panose="020B0503020204020204" charset="-122"/>
                          <a:cs typeface="Times New Roman" panose="02020603050405020304" charset="0"/>
                        </a:rPr>
                        <a:t>8</a:t>
                      </a:r>
                      <a:r>
                        <a:rPr lang="en-US" sz="2400" b="0">
                          <a:solidFill>
                            <a:srgbClr val="000000"/>
                          </a:solidFill>
                          <a:latin typeface="微软雅黑" panose="020B0503020204020204" charset="-122"/>
                          <a:ea typeface="微软雅黑" panose="020B0503020204020204" charset="-122"/>
                          <a:cs typeface="宋体" panose="02010600030101010101" pitchFamily="2" charset="-122"/>
                        </a:rPr>
                        <a:t>≥</a:t>
                      </a:r>
                      <a:r>
                        <a:rPr lang="en-US" sz="2400" b="0">
                          <a:solidFill>
                            <a:srgbClr val="000000"/>
                          </a:solidFill>
                          <a:latin typeface="微软雅黑" panose="020B0503020204020204" charset="-122"/>
                          <a:ea typeface="微软雅黑" panose="020B0503020204020204" charset="-122"/>
                          <a:cs typeface="Times New Roman" panose="02020603050405020304" charset="0"/>
                        </a:rPr>
                        <a:t>85</a:t>
                      </a:r>
                      <a:endParaRPr lang="en-US" altLang="en-US" sz="2400" b="0" i="1">
                        <a:solidFill>
                          <a:srgbClr val="000000"/>
                        </a:solidFill>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0525">
                <a:tc>
                  <a:txBody>
                    <a:bodyPr/>
                    <a:p>
                      <a:pPr indent="0" algn="ctr">
                        <a:buNone/>
                      </a:pPr>
                      <a:r>
                        <a:rPr lang="en-US" sz="2400" b="0">
                          <a:solidFill>
                            <a:srgbClr val="000000"/>
                          </a:solidFill>
                          <a:latin typeface="微软雅黑" panose="020B0503020204020204" charset="-122"/>
                          <a:ea typeface="微软雅黑" panose="020B0503020204020204" charset="-122"/>
                          <a:cs typeface="微软雅黑" panose="020B0503020204020204" charset="-122"/>
                        </a:rPr>
                        <a:t>寡占Ⅲ型</a:t>
                      </a:r>
                      <a:endParaRPr lang="en-US" altLang="en-US" sz="2400" b="0">
                        <a:solidFill>
                          <a:srgbClr val="000000"/>
                        </a:solidFill>
                        <a:latin typeface="微软雅黑" panose="020B0503020204020204" charset="-122"/>
                        <a:ea typeface="微软雅黑" panose="020B0503020204020204" charset="-122"/>
                        <a:cs typeface="微软雅黑" panose="020B050302020402020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solidFill>
                            <a:srgbClr val="000000"/>
                          </a:solidFill>
                          <a:latin typeface="微软雅黑" panose="020B0503020204020204" charset="-122"/>
                          <a:ea typeface="微软雅黑" panose="020B0503020204020204" charset="-122"/>
                          <a:cs typeface="微软雅黑" panose="020B0503020204020204" charset="-122"/>
                        </a:rPr>
                        <a:t>50≤</a:t>
                      </a:r>
                      <a:r>
                        <a:rPr lang="en-US" sz="2400" b="0" i="1">
                          <a:solidFill>
                            <a:srgbClr val="000000"/>
                          </a:solidFill>
                          <a:latin typeface="微软雅黑" panose="020B0503020204020204" charset="-122"/>
                          <a:ea typeface="微软雅黑" panose="020B0503020204020204" charset="-122"/>
                          <a:cs typeface="微软雅黑" panose="020B0503020204020204" charset="-122"/>
                        </a:rPr>
                        <a:t>CR</a:t>
                      </a:r>
                      <a:r>
                        <a:rPr lang="en-US" sz="2400" b="0" i="1" baseline="-25000">
                          <a:solidFill>
                            <a:srgbClr val="000000"/>
                          </a:solidFill>
                          <a:latin typeface="微软雅黑" panose="020B0503020204020204" charset="-122"/>
                          <a:ea typeface="微软雅黑" panose="020B0503020204020204" charset="-122"/>
                          <a:cs typeface="微软雅黑" panose="020B0503020204020204" charset="-122"/>
                        </a:rPr>
                        <a:t>4</a:t>
                      </a:r>
                      <a:r>
                        <a:rPr lang="en-US" sz="2400" b="0">
                          <a:solidFill>
                            <a:srgbClr val="000000"/>
                          </a:solidFill>
                          <a:latin typeface="微软雅黑" panose="020B0503020204020204" charset="-122"/>
                          <a:ea typeface="微软雅黑" panose="020B0503020204020204" charset="-122"/>
                          <a:cs typeface="微软雅黑" panose="020B0503020204020204" charset="-122"/>
                        </a:rPr>
                        <a:t>＜75</a:t>
                      </a:r>
                      <a:endParaRPr lang="en-US" altLang="en-US" sz="2400" b="0">
                        <a:solidFill>
                          <a:srgbClr val="000000"/>
                        </a:solidFill>
                        <a:latin typeface="微软雅黑" panose="020B0503020204020204" charset="-122"/>
                        <a:ea typeface="微软雅黑" panose="020B0503020204020204" charset="-122"/>
                        <a:cs typeface="微软雅黑" panose="020B050302020402020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solidFill>
                            <a:srgbClr val="000000"/>
                          </a:solidFill>
                          <a:latin typeface="微软雅黑" panose="020B0503020204020204" charset="-122"/>
                          <a:ea typeface="微软雅黑" panose="020B0503020204020204" charset="-122"/>
                          <a:cs typeface="微软雅黑" panose="020B0503020204020204" charset="-122"/>
                        </a:rPr>
                        <a:t>75≤</a:t>
                      </a:r>
                      <a:r>
                        <a:rPr lang="en-US" sz="2400" b="0" i="1">
                          <a:solidFill>
                            <a:srgbClr val="000000"/>
                          </a:solidFill>
                          <a:latin typeface="微软雅黑" panose="020B0503020204020204" charset="-122"/>
                          <a:ea typeface="微软雅黑" panose="020B0503020204020204" charset="-122"/>
                          <a:cs typeface="微软雅黑" panose="020B0503020204020204" charset="-122"/>
                        </a:rPr>
                        <a:t>CR</a:t>
                      </a:r>
                      <a:r>
                        <a:rPr lang="en-US" sz="2400" b="0" i="1" baseline="-25000">
                          <a:solidFill>
                            <a:srgbClr val="000000"/>
                          </a:solidFill>
                          <a:latin typeface="微软雅黑" panose="020B0503020204020204" charset="-122"/>
                          <a:ea typeface="微软雅黑" panose="020B0503020204020204" charset="-122"/>
                          <a:cs typeface="微软雅黑" panose="020B0503020204020204" charset="-122"/>
                        </a:rPr>
                        <a:t>8</a:t>
                      </a:r>
                      <a:r>
                        <a:rPr lang="en-US" sz="2400" b="0">
                          <a:solidFill>
                            <a:srgbClr val="000000"/>
                          </a:solidFill>
                          <a:latin typeface="微软雅黑" panose="020B0503020204020204" charset="-122"/>
                          <a:ea typeface="微软雅黑" panose="020B0503020204020204" charset="-122"/>
                          <a:cs typeface="微软雅黑" panose="020B0503020204020204" charset="-122"/>
                        </a:rPr>
                        <a:t>＜85</a:t>
                      </a:r>
                      <a:endParaRPr lang="en-US" altLang="en-US" sz="2400" b="0">
                        <a:solidFill>
                          <a:srgbClr val="000000"/>
                        </a:solidFill>
                        <a:latin typeface="微软雅黑" panose="020B0503020204020204" charset="-122"/>
                        <a:ea typeface="微软雅黑" panose="020B0503020204020204" charset="-122"/>
                        <a:cs typeface="微软雅黑" panose="020B050302020402020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0525">
                <a:tc>
                  <a:txBody>
                    <a:bodyPr/>
                    <a:p>
                      <a:pPr indent="0" algn="ctr">
                        <a:buNone/>
                      </a:pPr>
                      <a:r>
                        <a:rPr lang="en-US" sz="2400" b="0">
                          <a:solidFill>
                            <a:srgbClr val="000000"/>
                          </a:solidFill>
                          <a:latin typeface="微软雅黑" panose="020B0503020204020204" charset="-122"/>
                          <a:ea typeface="微软雅黑" panose="020B0503020204020204" charset="-122"/>
                          <a:cs typeface="微软雅黑" panose="020B0503020204020204" charset="-122"/>
                        </a:rPr>
                        <a:t>寡占Ⅳ型</a:t>
                      </a:r>
                      <a:endParaRPr lang="en-US" altLang="en-US" sz="2400" b="0">
                        <a:solidFill>
                          <a:srgbClr val="000000"/>
                        </a:solidFill>
                        <a:latin typeface="微软雅黑" panose="020B0503020204020204" charset="-122"/>
                        <a:ea typeface="微软雅黑" panose="020B0503020204020204" charset="-122"/>
                        <a:cs typeface="微软雅黑" panose="020B050302020402020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solidFill>
                            <a:srgbClr val="000000"/>
                          </a:solidFill>
                          <a:latin typeface="微软雅黑" panose="020B0503020204020204" charset="-122"/>
                          <a:ea typeface="微软雅黑" panose="020B0503020204020204" charset="-122"/>
                          <a:cs typeface="微软雅黑" panose="020B0503020204020204" charset="-122"/>
                        </a:rPr>
                        <a:t>35≤</a:t>
                      </a:r>
                      <a:r>
                        <a:rPr lang="en-US" sz="2400" b="0" i="1">
                          <a:solidFill>
                            <a:srgbClr val="000000"/>
                          </a:solidFill>
                          <a:latin typeface="微软雅黑" panose="020B0503020204020204" charset="-122"/>
                          <a:ea typeface="微软雅黑" panose="020B0503020204020204" charset="-122"/>
                          <a:cs typeface="微软雅黑" panose="020B0503020204020204" charset="-122"/>
                        </a:rPr>
                        <a:t>CR</a:t>
                      </a:r>
                      <a:r>
                        <a:rPr lang="en-US" sz="2400" b="0" i="1" baseline="-25000">
                          <a:solidFill>
                            <a:srgbClr val="000000"/>
                          </a:solidFill>
                          <a:latin typeface="微软雅黑" panose="020B0503020204020204" charset="-122"/>
                          <a:ea typeface="微软雅黑" panose="020B0503020204020204" charset="-122"/>
                          <a:cs typeface="微软雅黑" panose="020B0503020204020204" charset="-122"/>
                        </a:rPr>
                        <a:t>4</a:t>
                      </a:r>
                      <a:r>
                        <a:rPr lang="en-US" sz="2400" b="0">
                          <a:solidFill>
                            <a:srgbClr val="000000"/>
                          </a:solidFill>
                          <a:latin typeface="微软雅黑" panose="020B0503020204020204" charset="-122"/>
                          <a:ea typeface="微软雅黑" panose="020B0503020204020204" charset="-122"/>
                          <a:cs typeface="微软雅黑" panose="020B0503020204020204" charset="-122"/>
                        </a:rPr>
                        <a:t>＜50</a:t>
                      </a:r>
                      <a:endParaRPr lang="en-US" altLang="en-US" sz="2400" b="0">
                        <a:solidFill>
                          <a:srgbClr val="000000"/>
                        </a:solidFill>
                        <a:latin typeface="微软雅黑" panose="020B0503020204020204" charset="-122"/>
                        <a:ea typeface="微软雅黑" panose="020B0503020204020204" charset="-122"/>
                        <a:cs typeface="微软雅黑" panose="020B050302020402020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solidFill>
                            <a:srgbClr val="000000"/>
                          </a:solidFill>
                          <a:latin typeface="微软雅黑" panose="020B0503020204020204" charset="-122"/>
                          <a:ea typeface="微软雅黑" panose="020B0503020204020204" charset="-122"/>
                          <a:cs typeface="微软雅黑" panose="020B0503020204020204" charset="-122"/>
                        </a:rPr>
                        <a:t>45≤</a:t>
                      </a:r>
                      <a:r>
                        <a:rPr lang="en-US" sz="2400" b="0" i="1">
                          <a:solidFill>
                            <a:srgbClr val="000000"/>
                          </a:solidFill>
                          <a:latin typeface="微软雅黑" panose="020B0503020204020204" charset="-122"/>
                          <a:ea typeface="微软雅黑" panose="020B0503020204020204" charset="-122"/>
                          <a:cs typeface="微软雅黑" panose="020B0503020204020204" charset="-122"/>
                        </a:rPr>
                        <a:t>CR</a:t>
                      </a:r>
                      <a:r>
                        <a:rPr lang="en-US" sz="2400" b="0" i="1" baseline="-25000">
                          <a:solidFill>
                            <a:srgbClr val="000000"/>
                          </a:solidFill>
                          <a:latin typeface="微软雅黑" panose="020B0503020204020204" charset="-122"/>
                          <a:ea typeface="微软雅黑" panose="020B0503020204020204" charset="-122"/>
                          <a:cs typeface="微软雅黑" panose="020B0503020204020204" charset="-122"/>
                        </a:rPr>
                        <a:t>8</a:t>
                      </a:r>
                      <a:r>
                        <a:rPr lang="en-US" sz="2400" b="0">
                          <a:solidFill>
                            <a:srgbClr val="000000"/>
                          </a:solidFill>
                          <a:latin typeface="微软雅黑" panose="020B0503020204020204" charset="-122"/>
                          <a:ea typeface="微软雅黑" panose="020B0503020204020204" charset="-122"/>
                          <a:cs typeface="微软雅黑" panose="020B0503020204020204" charset="-122"/>
                        </a:rPr>
                        <a:t>＜75</a:t>
                      </a:r>
                      <a:endParaRPr lang="en-US" altLang="en-US" sz="2400" b="0">
                        <a:solidFill>
                          <a:srgbClr val="000000"/>
                        </a:solidFill>
                        <a:latin typeface="微软雅黑" panose="020B0503020204020204" charset="-122"/>
                        <a:ea typeface="微软雅黑" panose="020B0503020204020204" charset="-122"/>
                        <a:cs typeface="微软雅黑" panose="020B050302020402020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0525">
                <a:tc>
                  <a:txBody>
                    <a:bodyPr/>
                    <a:p>
                      <a:pPr indent="0" algn="ctr">
                        <a:buNone/>
                      </a:pPr>
                      <a:r>
                        <a:rPr lang="en-US" sz="2400" b="0">
                          <a:solidFill>
                            <a:srgbClr val="000000"/>
                          </a:solidFill>
                          <a:latin typeface="微软雅黑" panose="020B0503020204020204" charset="-122"/>
                          <a:ea typeface="微软雅黑" panose="020B0503020204020204" charset="-122"/>
                          <a:cs typeface="微软雅黑" panose="020B0503020204020204" charset="-122"/>
                        </a:rPr>
                        <a:t>寡占Ⅴ型</a:t>
                      </a:r>
                      <a:endParaRPr lang="en-US" altLang="en-US" sz="2400" b="0">
                        <a:solidFill>
                          <a:srgbClr val="000000"/>
                        </a:solidFill>
                        <a:latin typeface="微软雅黑" panose="020B0503020204020204" charset="-122"/>
                        <a:ea typeface="微软雅黑" panose="020B0503020204020204" charset="-122"/>
                        <a:cs typeface="微软雅黑" panose="020B050302020402020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solidFill>
                            <a:srgbClr val="000000"/>
                          </a:solidFill>
                          <a:latin typeface="微软雅黑" panose="020B0503020204020204" charset="-122"/>
                          <a:ea typeface="微软雅黑" panose="020B0503020204020204" charset="-122"/>
                          <a:cs typeface="微软雅黑" panose="020B0503020204020204" charset="-122"/>
                        </a:rPr>
                        <a:t>30≤</a:t>
                      </a:r>
                      <a:r>
                        <a:rPr lang="en-US" sz="2400" b="0" i="1">
                          <a:solidFill>
                            <a:srgbClr val="000000"/>
                          </a:solidFill>
                          <a:latin typeface="微软雅黑" panose="020B0503020204020204" charset="-122"/>
                          <a:ea typeface="微软雅黑" panose="020B0503020204020204" charset="-122"/>
                          <a:cs typeface="微软雅黑" panose="020B0503020204020204" charset="-122"/>
                        </a:rPr>
                        <a:t>CR</a:t>
                      </a:r>
                      <a:r>
                        <a:rPr lang="en-US" sz="2400" b="0" i="1" baseline="-25000">
                          <a:solidFill>
                            <a:srgbClr val="000000"/>
                          </a:solidFill>
                          <a:latin typeface="微软雅黑" panose="020B0503020204020204" charset="-122"/>
                          <a:ea typeface="微软雅黑" panose="020B0503020204020204" charset="-122"/>
                          <a:cs typeface="微软雅黑" panose="020B0503020204020204" charset="-122"/>
                        </a:rPr>
                        <a:t>4</a:t>
                      </a:r>
                      <a:r>
                        <a:rPr lang="en-US" sz="2400" b="0">
                          <a:solidFill>
                            <a:srgbClr val="000000"/>
                          </a:solidFill>
                          <a:latin typeface="微软雅黑" panose="020B0503020204020204" charset="-122"/>
                          <a:ea typeface="微软雅黑" panose="020B0503020204020204" charset="-122"/>
                          <a:cs typeface="微软雅黑" panose="020B0503020204020204" charset="-122"/>
                        </a:rPr>
                        <a:t>＜35</a:t>
                      </a:r>
                      <a:endParaRPr lang="en-US" altLang="en-US" sz="2400" b="0">
                        <a:solidFill>
                          <a:srgbClr val="000000"/>
                        </a:solidFill>
                        <a:latin typeface="微软雅黑" panose="020B0503020204020204" charset="-122"/>
                        <a:ea typeface="微软雅黑" panose="020B0503020204020204" charset="-122"/>
                        <a:cs typeface="微软雅黑" panose="020B050302020402020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solidFill>
                            <a:srgbClr val="000000"/>
                          </a:solidFill>
                          <a:latin typeface="微软雅黑" panose="020B0503020204020204" charset="-122"/>
                          <a:ea typeface="微软雅黑" panose="020B0503020204020204" charset="-122"/>
                          <a:cs typeface="微软雅黑" panose="020B0503020204020204" charset="-122"/>
                        </a:rPr>
                        <a:t>40≤</a:t>
                      </a:r>
                      <a:r>
                        <a:rPr lang="en-US" sz="2400" b="0" i="1">
                          <a:solidFill>
                            <a:srgbClr val="000000"/>
                          </a:solidFill>
                          <a:latin typeface="微软雅黑" panose="020B0503020204020204" charset="-122"/>
                          <a:ea typeface="微软雅黑" panose="020B0503020204020204" charset="-122"/>
                          <a:cs typeface="微软雅黑" panose="020B0503020204020204" charset="-122"/>
                        </a:rPr>
                        <a:t>CR</a:t>
                      </a:r>
                      <a:r>
                        <a:rPr lang="en-US" sz="2400" b="0" i="1" baseline="-25000">
                          <a:solidFill>
                            <a:srgbClr val="000000"/>
                          </a:solidFill>
                          <a:latin typeface="微软雅黑" panose="020B0503020204020204" charset="-122"/>
                          <a:ea typeface="微软雅黑" panose="020B0503020204020204" charset="-122"/>
                          <a:cs typeface="微软雅黑" panose="020B0503020204020204" charset="-122"/>
                        </a:rPr>
                        <a:t>8</a:t>
                      </a:r>
                      <a:r>
                        <a:rPr lang="en-US" sz="2400" b="0">
                          <a:solidFill>
                            <a:srgbClr val="000000"/>
                          </a:solidFill>
                          <a:latin typeface="微软雅黑" panose="020B0503020204020204" charset="-122"/>
                          <a:ea typeface="微软雅黑" panose="020B0503020204020204" charset="-122"/>
                          <a:cs typeface="微软雅黑" panose="020B0503020204020204" charset="-122"/>
                        </a:rPr>
                        <a:t>＜45</a:t>
                      </a:r>
                      <a:endParaRPr lang="en-US" altLang="en-US" sz="2400" b="0">
                        <a:solidFill>
                          <a:srgbClr val="000000"/>
                        </a:solidFill>
                        <a:latin typeface="微软雅黑" panose="020B0503020204020204" charset="-122"/>
                        <a:ea typeface="微软雅黑" panose="020B0503020204020204" charset="-122"/>
                        <a:cs typeface="微软雅黑" panose="020B050302020402020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0525">
                <a:tc>
                  <a:txBody>
                    <a:bodyPr/>
                    <a:p>
                      <a:pPr indent="0" algn="ctr">
                        <a:buNone/>
                      </a:pPr>
                      <a:r>
                        <a:rPr lang="en-US" sz="2400" b="0">
                          <a:solidFill>
                            <a:srgbClr val="000000"/>
                          </a:solidFill>
                          <a:latin typeface="微软雅黑" panose="020B0503020204020204" charset="-122"/>
                          <a:ea typeface="微软雅黑" panose="020B0503020204020204" charset="-122"/>
                          <a:cs typeface="Times New Roman" panose="02020603050405020304" charset="0"/>
                        </a:rPr>
                        <a:t>竞争型</a:t>
                      </a:r>
                      <a:endParaRPr lang="en-US" altLang="en-US" sz="2400" b="0">
                        <a:solidFill>
                          <a:srgbClr val="000000"/>
                        </a:solidFill>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i="1">
                          <a:solidFill>
                            <a:srgbClr val="000000"/>
                          </a:solidFill>
                          <a:latin typeface="微软雅黑" panose="020B0503020204020204" charset="-122"/>
                          <a:ea typeface="微软雅黑" panose="020B0503020204020204" charset="-122"/>
                          <a:cs typeface="微软雅黑" panose="020B0503020204020204" charset="-122"/>
                        </a:rPr>
                        <a:t>CR</a:t>
                      </a:r>
                      <a:r>
                        <a:rPr lang="en-US" sz="2400" b="0" i="1" baseline="-25000">
                          <a:solidFill>
                            <a:srgbClr val="000000"/>
                          </a:solidFill>
                          <a:latin typeface="微软雅黑" panose="020B0503020204020204" charset="-122"/>
                          <a:ea typeface="微软雅黑" panose="020B0503020204020204" charset="-122"/>
                          <a:cs typeface="微软雅黑" panose="020B0503020204020204" charset="-122"/>
                        </a:rPr>
                        <a:t>4</a:t>
                      </a:r>
                      <a:r>
                        <a:rPr lang="en-US" sz="2400" b="0">
                          <a:solidFill>
                            <a:srgbClr val="000000"/>
                          </a:solidFill>
                          <a:latin typeface="微软雅黑" panose="020B0503020204020204" charset="-122"/>
                          <a:ea typeface="微软雅黑" panose="020B0503020204020204" charset="-122"/>
                          <a:cs typeface="微软雅黑" panose="020B0503020204020204" charset="-122"/>
                        </a:rPr>
                        <a:t>＜30</a:t>
                      </a:r>
                      <a:endParaRPr lang="en-US" altLang="en-US" sz="2400" b="0" i="1">
                        <a:solidFill>
                          <a:srgbClr val="000000"/>
                        </a:solidFill>
                        <a:latin typeface="微软雅黑" panose="020B0503020204020204" charset="-122"/>
                        <a:ea typeface="微软雅黑" panose="020B0503020204020204" charset="-122"/>
                        <a:cs typeface="微软雅黑" panose="020B050302020402020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i="1">
                          <a:solidFill>
                            <a:srgbClr val="000000"/>
                          </a:solidFill>
                          <a:latin typeface="微软雅黑" panose="020B0503020204020204" charset="-122"/>
                          <a:ea typeface="微软雅黑" panose="020B0503020204020204" charset="-122"/>
                          <a:cs typeface="微软雅黑" panose="020B0503020204020204" charset="-122"/>
                        </a:rPr>
                        <a:t>CR</a:t>
                      </a:r>
                      <a:r>
                        <a:rPr lang="en-US" sz="2400" b="0" i="1" baseline="-25000">
                          <a:solidFill>
                            <a:srgbClr val="000000"/>
                          </a:solidFill>
                          <a:latin typeface="微软雅黑" panose="020B0503020204020204" charset="-122"/>
                          <a:ea typeface="微软雅黑" panose="020B0503020204020204" charset="-122"/>
                          <a:cs typeface="微软雅黑" panose="020B0503020204020204" charset="-122"/>
                        </a:rPr>
                        <a:t>8</a:t>
                      </a:r>
                      <a:r>
                        <a:rPr lang="en-US" sz="2400" b="0">
                          <a:solidFill>
                            <a:srgbClr val="000000"/>
                          </a:solidFill>
                          <a:latin typeface="微软雅黑" panose="020B0503020204020204" charset="-122"/>
                          <a:ea typeface="微软雅黑" panose="020B0503020204020204" charset="-122"/>
                          <a:cs typeface="微软雅黑" panose="020B0503020204020204" charset="-122"/>
                        </a:rPr>
                        <a:t>＜40</a:t>
                      </a:r>
                      <a:endParaRPr lang="en-US" altLang="en-US" sz="2400" b="0" i="1">
                        <a:solidFill>
                          <a:srgbClr val="000000"/>
                        </a:solidFill>
                        <a:latin typeface="微软雅黑" panose="020B0503020204020204" charset="-122"/>
                        <a:ea typeface="微软雅黑" panose="020B0503020204020204" charset="-122"/>
                        <a:cs typeface="微软雅黑" panose="020B050302020402020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4" name="文本框 3"/>
          <p:cNvSpPr txBox="1"/>
          <p:nvPr>
            <p:custDataLst>
              <p:tags r:id="rId9"/>
            </p:custDataLst>
          </p:nvPr>
        </p:nvSpPr>
        <p:spPr>
          <a:xfrm>
            <a:off x="457835" y="2064385"/>
            <a:ext cx="11555730" cy="1363980"/>
          </a:xfrm>
          <a:prstGeom prst="rect">
            <a:avLst/>
          </a:prstGeom>
          <a:noFill/>
          <a:ln w="9525">
            <a:noFill/>
          </a:ln>
        </p:spPr>
        <p:txBody>
          <a:bodyPr wrap="square">
            <a:noAutofit/>
          </a:bodyPr>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1.行业集中度指数</a:t>
            </a:r>
            <a:endParaRPr sz="2400">
              <a:latin typeface="微软雅黑" panose="020B0503020204020204" charset="-122"/>
              <a:ea typeface="微软雅黑" panose="020B0503020204020204" charset="-122"/>
              <a:cs typeface="微软雅黑" panose="020B0503020204020204" charset="-122"/>
            </a:endParaRPr>
          </a:p>
        </p:txBody>
      </p:sp>
    </p:spTree>
    <p:custDataLst>
      <p:tags r:id="rId10"/>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第一节 行业和行业分析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矩形 8"/>
          <p:cNvSpPr/>
          <p:nvPr>
            <p:custDataLst>
              <p:tags r:id="rId4"/>
            </p:custDataLst>
          </p:nvPr>
        </p:nvSpPr>
        <p:spPr>
          <a:xfrm>
            <a:off x="683260" y="1929765"/>
            <a:ext cx="11050905" cy="4369435"/>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5"/>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6"/>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7"/>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8"/>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9"/>
            </p:custDataLst>
          </p:nvPr>
        </p:nvSpPr>
        <p:spPr>
          <a:xfrm>
            <a:off x="1089660" y="2144395"/>
            <a:ext cx="10250170" cy="3940175"/>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indent="-342900" algn="l" fontAlgn="auto">
              <a:lnSpc>
                <a:spcPct val="150000"/>
              </a:lnSpc>
              <a:spcAft>
                <a:spcPts val="0"/>
              </a:spcAft>
              <a:buFont typeface="Wingdings" panose="05000000000000000000" charset="0"/>
              <a:buChar char="p"/>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行业指为同一个商品市场生产和提供商品的所有厂商的总体，如餐饮行业、金融行业、电子制造行业等。根据《国民经济行业分类》（GB/T4754—2017），行业是从事相同性质经济活动的所有单位的集合。</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42900" indent="-342900" algn="l" fontAlgn="auto">
              <a:lnSpc>
                <a:spcPct val="150000"/>
              </a:lnSpc>
              <a:spcAft>
                <a:spcPts val="0"/>
              </a:spcAft>
              <a:buFont typeface="Wingdings" panose="05000000000000000000" charset="0"/>
              <a:buChar char="p"/>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行业分析是上市公司价值分析的基础，行业分析开始前，首先必须对上市公司的所在行业进行界定，明确公司经营的产品或业务并进行高度概括，为后续行业分析奠定基础。本节将介绍几个常用的行业分类标准。</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8" name="直接连接符 7"/>
          <p:cNvCxnSpPr/>
          <p:nvPr>
            <p:custDataLst>
              <p:tags r:id="rId10"/>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一、行业的概念</a:t>
            </a:r>
            <a:endParaRPr lang="zh-CN" altLang="en-US" sz="2400" b="1">
              <a:latin typeface="微软雅黑" panose="020B0503020204020204" charset="-122"/>
              <a:ea typeface="微软雅黑" panose="020B0503020204020204" charset="-122"/>
            </a:endParaRPr>
          </a:p>
        </p:txBody>
      </p:sp>
    </p:spTree>
    <p:custDataLst>
      <p:tags r:id="rId11"/>
    </p:custData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行业竞争格局分析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一、行业的市场结构</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sym typeface="+mn-ea"/>
              </a:rPr>
              <a:t>（二）市场结构定量分析</a:t>
            </a:r>
            <a:endParaRPr lang="zh-CN" sz="2400" b="1">
              <a:latin typeface="Cambria" panose="02040503050406030204" charset="0"/>
              <a:ea typeface="宋体" panose="02010600030101010101" pitchFamily="2" charset="-122"/>
            </a:endParaRPr>
          </a:p>
        </p:txBody>
      </p:sp>
      <p:sp>
        <p:nvSpPr>
          <p:cNvPr id="4" name="文本框 3"/>
          <p:cNvSpPr txBox="1"/>
          <p:nvPr>
            <p:custDataLst>
              <p:tags r:id="rId7"/>
            </p:custDataLst>
          </p:nvPr>
        </p:nvSpPr>
        <p:spPr>
          <a:xfrm>
            <a:off x="457835" y="2064385"/>
            <a:ext cx="11555730" cy="1363980"/>
          </a:xfrm>
          <a:prstGeom prst="rect">
            <a:avLst/>
          </a:prstGeom>
          <a:noFill/>
          <a:ln w="9525">
            <a:noFill/>
          </a:ln>
        </p:spPr>
        <p:txBody>
          <a:bodyPr wrap="square">
            <a:noAutofit/>
          </a:bodyPr>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1.行业集中度指数</a:t>
            </a:r>
            <a:endParaRPr sz="2400">
              <a:latin typeface="微软雅黑" panose="020B0503020204020204" charset="-122"/>
              <a:ea typeface="微软雅黑" panose="020B0503020204020204" charset="-122"/>
              <a:cs typeface="微软雅黑" panose="020B0503020204020204" charset="-122"/>
            </a:endParaRPr>
          </a:p>
        </p:txBody>
      </p:sp>
      <p:sp>
        <p:nvSpPr>
          <p:cNvPr id="104" name="文本框 103"/>
          <p:cNvSpPr txBox="1"/>
          <p:nvPr/>
        </p:nvSpPr>
        <p:spPr>
          <a:xfrm>
            <a:off x="889000" y="2800350"/>
            <a:ext cx="10299700" cy="3464560"/>
          </a:xfrm>
          <a:prstGeom prst="rect">
            <a:avLst/>
          </a:prstGeom>
          <a:noFill/>
          <a:ln w="9525">
            <a:noFill/>
          </a:ln>
        </p:spPr>
        <p:txBody>
          <a:bodyPr wrap="square">
            <a:noAutofit/>
          </a:bodyPr>
          <a:p>
            <a:pPr indent="266700" algn="l">
              <a:lnSpc>
                <a:spcPct val="150000"/>
              </a:lnSpc>
              <a:buClrTx/>
              <a:buSzTx/>
              <a:buFontTx/>
            </a:pPr>
            <a:r>
              <a:rPr sz="2400" b="0">
                <a:latin typeface="微软雅黑" panose="020B0503020204020204" charset="-122"/>
                <a:ea typeface="微软雅黑" panose="020B0503020204020204" charset="-122"/>
                <a:cs typeface="微软雅黑" panose="020B0503020204020204" charset="-122"/>
              </a:rPr>
              <a:t>（3）优势与不足行业集中度（CRn）指数的优点在于实际操作中容易测量，计算简便易行。不足之处在于该指标不能反映企业规模分布的差异，例如如果一个行业中仅有几个企业，另一个行业中有许多个企业，而这两个行业却可能具有相同的行业集中度（CRn）指数。</a:t>
            </a:r>
            <a:endParaRPr sz="2400" b="0">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行业竞争格局分析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一、行业的市场结构</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sym typeface="+mn-ea"/>
              </a:rPr>
              <a:t>（二）市场结构定量分析</a:t>
            </a:r>
            <a:endParaRPr lang="zh-CN" sz="2400" b="1">
              <a:latin typeface="Cambria" panose="02040503050406030204" charset="0"/>
              <a:ea typeface="宋体" panose="02010600030101010101" pitchFamily="2" charset="-122"/>
            </a:endParaRPr>
          </a:p>
        </p:txBody>
      </p:sp>
      <p:sp>
        <p:nvSpPr>
          <p:cNvPr id="2" name="文本框 1"/>
          <p:cNvSpPr txBox="1"/>
          <p:nvPr>
            <p:custDataLst>
              <p:tags r:id="rId7"/>
            </p:custDataLst>
          </p:nvPr>
        </p:nvSpPr>
        <p:spPr>
          <a:xfrm>
            <a:off x="457835" y="2064385"/>
            <a:ext cx="11555730" cy="4173855"/>
          </a:xfrm>
          <a:prstGeom prst="rect">
            <a:avLst/>
          </a:prstGeom>
          <a:noFill/>
          <a:ln w="9525">
            <a:noFill/>
          </a:ln>
        </p:spPr>
        <p:txBody>
          <a:bodyPr wrap="square">
            <a:noAutofit/>
          </a:bodyPr>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2.行业基尼系数</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   （1）基尼系数</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lang="en-US" sz="2400">
                <a:latin typeface="微软雅黑" panose="020B0503020204020204" charset="-122"/>
                <a:ea typeface="微软雅黑" panose="020B0503020204020204" charset="-122"/>
                <a:cs typeface="微软雅黑" panose="020B0503020204020204" charset="-122"/>
              </a:rPr>
              <a:t>    </a:t>
            </a:r>
            <a:r>
              <a:rPr sz="2400">
                <a:latin typeface="微软雅黑" panose="020B0503020204020204" charset="-122"/>
                <a:ea typeface="微软雅黑" panose="020B0503020204020204" charset="-122"/>
                <a:cs typeface="微软雅黑" panose="020B0503020204020204" charset="-122"/>
              </a:rPr>
              <a:t>基尼系数（Gini coefficient）是应用比较多的衡量不平等的指标。基尼系数的值介于0-1之间，是根据洛伦茨曲线（Lorenzcurve）所定义的判断收入分配公平程度的指标，国际上广泛使用基尼系数来综合考察一个国家或地区居民内部收入分配差异状况。</a:t>
            </a:r>
            <a:endParaRPr sz="2400">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行业竞争格局分析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一、行业的市场结构</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sym typeface="+mn-ea"/>
              </a:rPr>
              <a:t>（二）市场结构定量分析</a:t>
            </a:r>
            <a:endParaRPr lang="zh-CN" sz="2400" b="1">
              <a:latin typeface="Cambria" panose="02040503050406030204" charset="0"/>
              <a:ea typeface="宋体" panose="02010600030101010101" pitchFamily="2" charset="-122"/>
            </a:endParaRPr>
          </a:p>
        </p:txBody>
      </p:sp>
      <p:sp>
        <p:nvSpPr>
          <p:cNvPr id="2" name="文本框 1"/>
          <p:cNvSpPr txBox="1"/>
          <p:nvPr>
            <p:custDataLst>
              <p:tags r:id="rId7"/>
            </p:custDataLst>
          </p:nvPr>
        </p:nvSpPr>
        <p:spPr>
          <a:xfrm>
            <a:off x="457835" y="2064385"/>
            <a:ext cx="11555730" cy="4173855"/>
          </a:xfrm>
          <a:prstGeom prst="rect">
            <a:avLst/>
          </a:prstGeom>
          <a:noFill/>
          <a:ln w="9525">
            <a:noFill/>
          </a:ln>
        </p:spPr>
        <p:txBody>
          <a:bodyPr wrap="square">
            <a:noAutofit/>
          </a:bodyPr>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2.行业基尼系数</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   （2）行业基尼系数的计算</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行业基尼系数越趋于1，说明该行业内部的市场份额越集中于少数企业，行业集中度越高；行业基尼系数越趋于0，说明该行业内部企业的市场份额分布越均衡，行业集中度越低。</a:t>
            </a:r>
            <a:endParaRPr sz="2400">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行业竞争格局分析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一、行业的市场结构</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sym typeface="+mn-ea"/>
              </a:rPr>
              <a:t>（二）市场结构定量分析</a:t>
            </a:r>
            <a:endParaRPr lang="zh-CN" sz="2400" b="1">
              <a:latin typeface="Cambria" panose="02040503050406030204" charset="0"/>
              <a:ea typeface="宋体" panose="02010600030101010101" pitchFamily="2" charset="-122"/>
            </a:endParaRPr>
          </a:p>
        </p:txBody>
      </p:sp>
      <p:sp>
        <p:nvSpPr>
          <p:cNvPr id="2" name="文本框 1"/>
          <p:cNvSpPr txBox="1"/>
          <p:nvPr>
            <p:custDataLst>
              <p:tags r:id="rId7"/>
            </p:custDataLst>
          </p:nvPr>
        </p:nvSpPr>
        <p:spPr>
          <a:xfrm>
            <a:off x="457835" y="2064385"/>
            <a:ext cx="11555730" cy="4173855"/>
          </a:xfrm>
          <a:prstGeom prst="rect">
            <a:avLst/>
          </a:prstGeom>
          <a:noFill/>
          <a:ln w="9525">
            <a:noFill/>
          </a:ln>
        </p:spPr>
        <p:txBody>
          <a:bodyPr wrap="square">
            <a:noAutofit/>
          </a:bodyPr>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2.行业基尼系数</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   （2）行业基尼系数的计算</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行业基尼系数计算方式如下：</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① 选择考察行业内企业的市场份额指标，可使用的市场份额指标有产值、产量、销售额、销售量、职工人数、资产总额等；</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② 画一个矩形，矩形的高衡量行业总市场份额的百分比，将之分为5等份，每一等分为20%的行业市场份额；在矩形的长上，将行业内所有企业从市场份额最小到市场份额最大自左向右排列，也分为5等份，第一个等份代表市场份额最小的20%的企业；</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endParaRPr sz="2400">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行业竞争格局分析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一、行业的市场结构</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sym typeface="+mn-ea"/>
              </a:rPr>
              <a:t>（二）市场结构定量分析</a:t>
            </a:r>
            <a:endParaRPr lang="zh-CN" sz="2400" b="1">
              <a:latin typeface="Cambria" panose="02040503050406030204" charset="0"/>
              <a:ea typeface="宋体" panose="02010600030101010101" pitchFamily="2" charset="-122"/>
            </a:endParaRPr>
          </a:p>
        </p:txBody>
      </p:sp>
      <p:sp>
        <p:nvSpPr>
          <p:cNvPr id="2" name="文本框 1"/>
          <p:cNvSpPr txBox="1"/>
          <p:nvPr>
            <p:custDataLst>
              <p:tags r:id="rId7"/>
            </p:custDataLst>
          </p:nvPr>
        </p:nvSpPr>
        <p:spPr>
          <a:xfrm>
            <a:off x="457835" y="2064385"/>
            <a:ext cx="5080000" cy="4173855"/>
          </a:xfrm>
          <a:prstGeom prst="rect">
            <a:avLst/>
          </a:prstGeom>
          <a:noFill/>
          <a:ln w="9525">
            <a:noFill/>
          </a:ln>
        </p:spPr>
        <p:txBody>
          <a:bodyPr wrap="square">
            <a:noAutofit/>
          </a:bodyPr>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2.行业基尼系数</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   （2）行业基尼系数的计算</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行业基尼系数计算方式如下：</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③ 在矩形中，将每一百分比的企业所有拥有的市场份额的百分比累计起来，并将相应的点画在图中，便得到了一条“行业洛伦兹曲线”</a:t>
            </a:r>
            <a:endParaRPr sz="2400">
              <a:latin typeface="微软雅黑" panose="020B0503020204020204" charset="-122"/>
              <a:ea typeface="微软雅黑" panose="020B0503020204020204" charset="-122"/>
              <a:cs typeface="微软雅黑" panose="020B0503020204020204" charset="-122"/>
            </a:endParaRPr>
          </a:p>
        </p:txBody>
      </p:sp>
      <p:graphicFrame>
        <p:nvGraphicFramePr>
          <p:cNvPr id="-2147482580" name="对象 -2147482581"/>
          <p:cNvGraphicFramePr>
            <a:graphicFrameLocks noChangeAspect="1"/>
          </p:cNvGraphicFramePr>
          <p:nvPr>
            <p:custDataLst>
              <p:tags r:id="rId8"/>
            </p:custDataLst>
          </p:nvPr>
        </p:nvGraphicFramePr>
        <p:xfrm>
          <a:off x="5702300" y="2403475"/>
          <a:ext cx="6256655" cy="3590290"/>
        </p:xfrm>
        <a:graphic>
          <a:graphicData uri="http://schemas.openxmlformats.org/presentationml/2006/ole">
            <mc:AlternateContent xmlns:mc="http://schemas.openxmlformats.org/markup-compatibility/2006">
              <mc:Choice xmlns:v="urn:schemas-microsoft-com:vml" Requires="v">
                <p:oleObj spid="_x0000_s3076" name="" r:id="rId9" imgW="4972050" imgH="2874010" progId="Visio.Drawing.11">
                  <p:embed/>
                </p:oleObj>
              </mc:Choice>
              <mc:Fallback>
                <p:oleObj name="" r:id="rId9" imgW="4972050" imgH="2874010" progId="Visio.Drawing.11">
                  <p:embed/>
                  <p:pic>
                    <p:nvPicPr>
                      <p:cNvPr id="0" name="图片 3075"/>
                      <p:cNvPicPr/>
                      <p:nvPr/>
                    </p:nvPicPr>
                    <p:blipFill>
                      <a:blip r:embed="rId10"/>
                      <a:stretch>
                        <a:fillRect/>
                      </a:stretch>
                    </p:blipFill>
                    <p:spPr>
                      <a:xfrm>
                        <a:off x="5702300" y="2403475"/>
                        <a:ext cx="6256655" cy="3590290"/>
                      </a:xfrm>
                      <a:prstGeom prst="rect">
                        <a:avLst/>
                      </a:prstGeom>
                      <a:noFill/>
                      <a:ln w="38100">
                        <a:noFill/>
                        <a:miter/>
                      </a:ln>
                    </p:spPr>
                  </p:pic>
                </p:oleObj>
              </mc:Fallback>
            </mc:AlternateContent>
          </a:graphicData>
        </a:graphic>
      </p:graphicFrame>
    </p:spTree>
    <p:custDataLst>
      <p:tags r:id="rId11"/>
    </p:custData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行业竞争格局分析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一、行业的市场结构</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sym typeface="+mn-ea"/>
              </a:rPr>
              <a:t>（二）市场结构定量分析</a:t>
            </a:r>
            <a:endParaRPr lang="zh-CN" sz="2400" b="1">
              <a:latin typeface="Cambria" panose="02040503050406030204" charset="0"/>
              <a:ea typeface="宋体" panose="02010600030101010101" pitchFamily="2" charset="-122"/>
            </a:endParaRPr>
          </a:p>
        </p:txBody>
      </p:sp>
      <p:sp>
        <p:nvSpPr>
          <p:cNvPr id="2" name="文本框 1"/>
          <p:cNvSpPr txBox="1"/>
          <p:nvPr>
            <p:custDataLst>
              <p:tags r:id="rId7"/>
            </p:custDataLst>
          </p:nvPr>
        </p:nvSpPr>
        <p:spPr>
          <a:xfrm>
            <a:off x="457835" y="2064385"/>
            <a:ext cx="5078730" cy="4173855"/>
          </a:xfrm>
          <a:prstGeom prst="rect">
            <a:avLst/>
          </a:prstGeom>
          <a:noFill/>
          <a:ln w="9525">
            <a:noFill/>
          </a:ln>
        </p:spPr>
        <p:txBody>
          <a:bodyPr wrap="square">
            <a:noAutofit/>
          </a:bodyPr>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2.行业基尼系数</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   （2）行业基尼系数的计算</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行业基尼系数计算方式如下：</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④ 行业基尼系数是根据“行业洛伦兹曲线”推导出来的表示行业市场结构的系数。其计算公式为：</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G为行业基尼系数，A和B分别为图3-6中的对应部分面积。</a:t>
            </a:r>
            <a:endParaRPr sz="2400">
              <a:latin typeface="微软雅黑" panose="020B0503020204020204" charset="-122"/>
              <a:ea typeface="微软雅黑" panose="020B0503020204020204" charset="-122"/>
              <a:cs typeface="微软雅黑" panose="020B0503020204020204" charset="-122"/>
            </a:endParaRPr>
          </a:p>
        </p:txBody>
      </p:sp>
      <p:pic>
        <p:nvPicPr>
          <p:cNvPr id="104" name="图片 103"/>
          <p:cNvPicPr/>
          <p:nvPr>
            <p:custDataLst>
              <p:tags r:id="rId8"/>
            </p:custDataLst>
          </p:nvPr>
        </p:nvPicPr>
        <p:blipFill>
          <a:blip r:embed="rId9"/>
          <a:stretch>
            <a:fillRect/>
          </a:stretch>
        </p:blipFill>
        <p:spPr>
          <a:xfrm>
            <a:off x="7032625" y="2784475"/>
            <a:ext cx="2694305" cy="2275205"/>
          </a:xfrm>
          <a:prstGeom prst="rect">
            <a:avLst/>
          </a:prstGeom>
          <a:noFill/>
          <a:ln w="9525">
            <a:noFill/>
          </a:ln>
        </p:spPr>
      </p:pic>
    </p:spTree>
    <p:custDataLst>
      <p:tags r:id="rId10"/>
    </p:custData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行业竞争格局分析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一、行业的市场结构</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sym typeface="+mn-ea"/>
              </a:rPr>
              <a:t>（二）市场结构定量分析</a:t>
            </a:r>
            <a:endParaRPr lang="zh-CN" sz="2400" b="1">
              <a:latin typeface="Cambria" panose="02040503050406030204" charset="0"/>
              <a:ea typeface="宋体" panose="02010600030101010101" pitchFamily="2" charset="-122"/>
            </a:endParaRPr>
          </a:p>
        </p:txBody>
      </p:sp>
      <p:sp>
        <p:nvSpPr>
          <p:cNvPr id="2" name="文本框 1"/>
          <p:cNvSpPr txBox="1"/>
          <p:nvPr>
            <p:custDataLst>
              <p:tags r:id="rId7"/>
            </p:custDataLst>
          </p:nvPr>
        </p:nvSpPr>
        <p:spPr>
          <a:xfrm>
            <a:off x="457835" y="2064385"/>
            <a:ext cx="10850245" cy="4173855"/>
          </a:xfrm>
          <a:prstGeom prst="rect">
            <a:avLst/>
          </a:prstGeom>
          <a:noFill/>
          <a:ln w="9525">
            <a:noFill/>
          </a:ln>
        </p:spPr>
        <p:txBody>
          <a:bodyPr wrap="square">
            <a:noAutofit/>
          </a:bodyPr>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2.行业基尼系数</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   （3）优势与不足</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行业基尼系数能够直观地反映某一行业内所有企业的规模分布状况，但是可能出现一些特殊情况导致行业基尼系数不能如实反映行业集中度。例如两家各自占有50%市场份额的企业组成的行业与50家各自占有2%市场份额的企业组成的行业，他们绘制出的“行业洛伦兹曲线”相同，基尼系数都为0，但两者的市场集中度显然不同。</a:t>
            </a:r>
            <a:endParaRPr sz="2400">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行业竞争格局分析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二、行业内部竞争结构</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（一）波特五力模型框架</a:t>
            </a:r>
            <a:endParaRPr lang="zh-CN" sz="2400" b="1">
              <a:latin typeface="Cambria" panose="02040503050406030204" charset="0"/>
              <a:ea typeface="宋体" panose="02010600030101010101" pitchFamily="2" charset="-122"/>
            </a:endParaRPr>
          </a:p>
        </p:txBody>
      </p:sp>
      <p:sp>
        <p:nvSpPr>
          <p:cNvPr id="2" name="文本框 1"/>
          <p:cNvSpPr txBox="1"/>
          <p:nvPr>
            <p:custDataLst>
              <p:tags r:id="rId7"/>
            </p:custDataLst>
          </p:nvPr>
        </p:nvSpPr>
        <p:spPr>
          <a:xfrm>
            <a:off x="457835" y="2064385"/>
            <a:ext cx="5821680" cy="3659505"/>
          </a:xfrm>
          <a:prstGeom prst="rect">
            <a:avLst/>
          </a:prstGeom>
          <a:noFill/>
          <a:ln w="9525">
            <a:noFill/>
          </a:ln>
        </p:spPr>
        <p:txBody>
          <a:bodyPr wrap="square">
            <a:noAutofit/>
          </a:bodyPr>
          <a:p>
            <a:pPr indent="266700" fontAlgn="auto">
              <a:lnSpc>
                <a:spcPct val="150000"/>
              </a:lnSpc>
            </a:pPr>
            <a:r>
              <a:rPr lang="en-US" sz="2400">
                <a:latin typeface="微软雅黑" panose="020B0503020204020204" charset="-122"/>
                <a:ea typeface="微软雅黑" panose="020B0503020204020204" charset="-122"/>
                <a:cs typeface="微软雅黑" panose="020B0503020204020204" charset="-122"/>
              </a:rPr>
              <a:t>    </a:t>
            </a:r>
            <a:r>
              <a:rPr sz="2400">
                <a:latin typeface="微软雅黑" panose="020B0503020204020204" charset="-122"/>
                <a:ea typeface="微软雅黑" panose="020B0503020204020204" charset="-122"/>
                <a:cs typeface="微软雅黑" panose="020B0503020204020204" charset="-122"/>
              </a:rPr>
              <a:t>行业内部的竞争结构决定了行业竞争的激烈程度。</a:t>
            </a:r>
            <a:endParaRPr sz="24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lang="en-US" sz="2400">
                <a:latin typeface="微软雅黑" panose="020B0503020204020204" charset="-122"/>
                <a:ea typeface="微软雅黑" panose="020B0503020204020204" charset="-122"/>
                <a:cs typeface="微软雅黑" panose="020B0503020204020204" charset="-122"/>
              </a:rPr>
              <a:t>    </a:t>
            </a:r>
            <a:r>
              <a:rPr sz="2400">
                <a:latin typeface="微软雅黑" panose="020B0503020204020204" charset="-122"/>
                <a:ea typeface="微软雅黑" panose="020B0503020204020204" charset="-122"/>
                <a:cs typeface="微软雅黑" panose="020B0503020204020204" charset="-122"/>
              </a:rPr>
              <a:t>20世纪80年代初，哈佛商学院迈克尔·波特（Michael Porter）教授提出了波特五力模型，用于行业中企业竞争格局以及本行业与其他行业之间关系的分析。</a:t>
            </a:r>
            <a:endParaRPr sz="2400">
              <a:latin typeface="微软雅黑" panose="020B0503020204020204" charset="-122"/>
              <a:ea typeface="微软雅黑" panose="020B0503020204020204" charset="-122"/>
              <a:cs typeface="微软雅黑" panose="020B0503020204020204" charset="-122"/>
            </a:endParaRPr>
          </a:p>
        </p:txBody>
      </p:sp>
      <p:graphicFrame>
        <p:nvGraphicFramePr>
          <p:cNvPr id="-2147482579" name="对象 -2147482580"/>
          <p:cNvGraphicFramePr>
            <a:graphicFrameLocks noChangeAspect="1"/>
          </p:cNvGraphicFramePr>
          <p:nvPr>
            <p:custDataLst>
              <p:tags r:id="rId8"/>
            </p:custDataLst>
          </p:nvPr>
        </p:nvGraphicFramePr>
        <p:xfrm>
          <a:off x="6279515" y="2063750"/>
          <a:ext cx="5745480" cy="3416300"/>
        </p:xfrm>
        <a:graphic>
          <a:graphicData uri="http://schemas.openxmlformats.org/presentationml/2006/ole">
            <mc:AlternateContent xmlns:mc="http://schemas.openxmlformats.org/markup-compatibility/2006">
              <mc:Choice xmlns:v="urn:schemas-microsoft-com:vml" Requires="v">
                <p:oleObj spid="_x0000_s3076" name="" r:id="rId9" imgW="3894455" imgH="2343150" progId="Visio.Drawing.11">
                  <p:embed/>
                </p:oleObj>
              </mc:Choice>
              <mc:Fallback>
                <p:oleObj name="" r:id="rId9" imgW="3894455" imgH="2343150" progId="Visio.Drawing.11">
                  <p:embed/>
                  <p:pic>
                    <p:nvPicPr>
                      <p:cNvPr id="0" name="图片 3075"/>
                      <p:cNvPicPr/>
                      <p:nvPr/>
                    </p:nvPicPr>
                    <p:blipFill>
                      <a:blip r:embed="rId10"/>
                      <a:stretch>
                        <a:fillRect/>
                      </a:stretch>
                    </p:blipFill>
                    <p:spPr>
                      <a:xfrm>
                        <a:off x="6279515" y="2063750"/>
                        <a:ext cx="5745480" cy="3416300"/>
                      </a:xfrm>
                      <a:prstGeom prst="rect">
                        <a:avLst/>
                      </a:prstGeom>
                      <a:noFill/>
                      <a:ln w="38100">
                        <a:noFill/>
                        <a:miter/>
                      </a:ln>
                    </p:spPr>
                  </p:pic>
                </p:oleObj>
              </mc:Fallback>
            </mc:AlternateContent>
          </a:graphicData>
        </a:graphic>
      </p:graphicFrame>
    </p:spTree>
    <p:custDataLst>
      <p:tags r:id="rId11"/>
    </p:custData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行业竞争格局分析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二、行业内部竞争结构</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（一）波特五力模型框架</a:t>
            </a:r>
            <a:endParaRPr lang="zh-CN" sz="2400" b="1">
              <a:latin typeface="Cambria" panose="02040503050406030204" charset="0"/>
              <a:ea typeface="宋体" panose="02010600030101010101" pitchFamily="2" charset="-122"/>
            </a:endParaRPr>
          </a:p>
        </p:txBody>
      </p:sp>
      <p:sp>
        <p:nvSpPr>
          <p:cNvPr id="2" name="文本框 1"/>
          <p:cNvSpPr txBox="1"/>
          <p:nvPr>
            <p:custDataLst>
              <p:tags r:id="rId7"/>
            </p:custDataLst>
          </p:nvPr>
        </p:nvSpPr>
        <p:spPr>
          <a:xfrm>
            <a:off x="457835" y="2064385"/>
            <a:ext cx="5955030" cy="4173855"/>
          </a:xfrm>
          <a:prstGeom prst="rect">
            <a:avLst/>
          </a:prstGeom>
          <a:noFill/>
          <a:ln w="9525">
            <a:noFill/>
          </a:ln>
        </p:spPr>
        <p:txBody>
          <a:bodyPr wrap="square">
            <a:noAutofit/>
          </a:bodyPr>
          <a:p>
            <a:pPr indent="266700" fontAlgn="auto">
              <a:lnSpc>
                <a:spcPct val="150000"/>
              </a:lnSpc>
            </a:pPr>
            <a:r>
              <a:rPr sz="2400">
                <a:latin typeface="微软雅黑" panose="020B0503020204020204" charset="-122"/>
                <a:ea typeface="微软雅黑" panose="020B0503020204020204" charset="-122"/>
                <a:cs typeface="微软雅黑" panose="020B0503020204020204" charset="-122"/>
              </a:rPr>
              <a:t>波特教授认为，在任何产业的竞争规律都寓于如下五种竞争力量之中：潜在进入者的威胁，替代品的威胁，购买者的议价能力，供应商的议价能力和现有竞争者间的竞争。五种基本竞争力量状况及综合强度决定了行业竞争的激烈程度，进而决定了行业的获利潜力以及资本向该行业的流动程度，最终决定了企业保持高收益的能力。</a:t>
            </a:r>
            <a:endParaRPr sz="2400">
              <a:latin typeface="微软雅黑" panose="020B0503020204020204" charset="-122"/>
              <a:ea typeface="微软雅黑" panose="020B0503020204020204" charset="-122"/>
              <a:cs typeface="微软雅黑" panose="020B0503020204020204" charset="-122"/>
            </a:endParaRPr>
          </a:p>
        </p:txBody>
      </p:sp>
      <p:graphicFrame>
        <p:nvGraphicFramePr>
          <p:cNvPr id="3" name="对象 -2147482580"/>
          <p:cNvGraphicFramePr>
            <a:graphicFrameLocks noChangeAspect="1"/>
          </p:cNvGraphicFramePr>
          <p:nvPr>
            <p:custDataLst>
              <p:tags r:id="rId8"/>
            </p:custDataLst>
          </p:nvPr>
        </p:nvGraphicFramePr>
        <p:xfrm>
          <a:off x="6279515" y="2063750"/>
          <a:ext cx="5745480" cy="3416300"/>
        </p:xfrm>
        <a:graphic>
          <a:graphicData uri="http://schemas.openxmlformats.org/presentationml/2006/ole">
            <mc:AlternateContent xmlns:mc="http://schemas.openxmlformats.org/markup-compatibility/2006">
              <mc:Choice xmlns:v="urn:schemas-microsoft-com:vml" Requires="v">
                <p:oleObj spid="_x0000_s3076" name="" r:id="rId9" imgW="3894455" imgH="2343150" progId="Visio.Drawing.11">
                  <p:embed/>
                </p:oleObj>
              </mc:Choice>
              <mc:Fallback>
                <p:oleObj name="" r:id="rId9" imgW="3894455" imgH="2343150" progId="Visio.Drawing.11">
                  <p:embed/>
                  <p:pic>
                    <p:nvPicPr>
                      <p:cNvPr id="0" name="图片 3075"/>
                      <p:cNvPicPr/>
                      <p:nvPr/>
                    </p:nvPicPr>
                    <p:blipFill>
                      <a:blip r:embed="rId10"/>
                      <a:stretch>
                        <a:fillRect/>
                      </a:stretch>
                    </p:blipFill>
                    <p:spPr>
                      <a:xfrm>
                        <a:off x="6279515" y="2063750"/>
                        <a:ext cx="5745480" cy="3416300"/>
                      </a:xfrm>
                      <a:prstGeom prst="rect">
                        <a:avLst/>
                      </a:prstGeom>
                      <a:noFill/>
                      <a:ln w="38100">
                        <a:noFill/>
                        <a:miter/>
                      </a:ln>
                    </p:spPr>
                  </p:pic>
                </p:oleObj>
              </mc:Fallback>
            </mc:AlternateContent>
          </a:graphicData>
        </a:graphic>
      </p:graphicFrame>
    </p:spTree>
    <p:custDataLst>
      <p:tags r:id="rId11"/>
    </p:custData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行业竞争格局分析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二、行业内部竞争结构</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sz="2400" b="1">
                <a:latin typeface="微软雅黑" panose="020B0503020204020204" charset="-122"/>
                <a:ea typeface="微软雅黑" panose="020B0503020204020204" charset="-122"/>
                <a:cs typeface="微软雅黑" panose="020B0503020204020204" charset="-122"/>
                <a:sym typeface="+mn-ea"/>
              </a:rPr>
              <a:t>（二）波特五力模型的不足</a:t>
            </a:r>
            <a:endParaRPr lang="zh-CN" sz="2400" b="1">
              <a:latin typeface="Cambria" panose="02040503050406030204" charset="0"/>
              <a:ea typeface="宋体" panose="02010600030101010101" pitchFamily="2" charset="-122"/>
            </a:endParaRPr>
          </a:p>
        </p:txBody>
      </p:sp>
      <p:sp>
        <p:nvSpPr>
          <p:cNvPr id="2" name="文本框 1"/>
          <p:cNvSpPr txBox="1"/>
          <p:nvPr>
            <p:custDataLst>
              <p:tags r:id="rId7"/>
            </p:custDataLst>
          </p:nvPr>
        </p:nvSpPr>
        <p:spPr>
          <a:xfrm>
            <a:off x="248920" y="2083435"/>
            <a:ext cx="11733530" cy="4173855"/>
          </a:xfrm>
          <a:prstGeom prst="rect">
            <a:avLst/>
          </a:prstGeom>
          <a:noFill/>
          <a:ln w="9525">
            <a:noFill/>
          </a:ln>
        </p:spPr>
        <p:txBody>
          <a:bodyPr wrap="square">
            <a:noAutofit/>
          </a:bodyPr>
          <a:p>
            <a:pPr indent="266700" fontAlgn="auto">
              <a:lnSpc>
                <a:spcPct val="150000"/>
              </a:lnSpc>
            </a:pPr>
            <a:r>
              <a:rPr sz="2300">
                <a:latin typeface="微软雅黑" panose="020B0503020204020204" charset="-122"/>
                <a:ea typeface="微软雅黑" panose="020B0503020204020204" charset="-122"/>
                <a:cs typeface="微软雅黑" panose="020B0503020204020204" charset="-122"/>
              </a:rPr>
              <a:t>波特五力模型通过对行业五种竞争力量的分析，可以预见行业所面临的威胁与发展前景，作为经典的战略分析工具，广泛应用于企业战略管理和市场竞争力分析等领域。尽管如此，波特五力模型也不是完美的，主要表现为：</a:t>
            </a:r>
            <a:endParaRPr sz="23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300">
                <a:latin typeface="微软雅黑" panose="020B0503020204020204" charset="-122"/>
                <a:ea typeface="微软雅黑" panose="020B0503020204020204" charset="-122"/>
                <a:cs typeface="微软雅黑" panose="020B0503020204020204" charset="-122"/>
              </a:rPr>
              <a:t>（1）未考虑行业的动态变化。波特五力模型将行业置于一个静态的过程进行分析，但现实中的行业不是一成不变的，而是频繁发生变动的。</a:t>
            </a:r>
            <a:endParaRPr sz="23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300">
                <a:latin typeface="微软雅黑" panose="020B0503020204020204" charset="-122"/>
                <a:ea typeface="微软雅黑" panose="020B0503020204020204" charset="-122"/>
                <a:cs typeface="微软雅黑" panose="020B0503020204020204" charset="-122"/>
              </a:rPr>
              <a:t>（2）忽视五力之间的动态关系。波特五力模型将大量不同的因素影响汇集为五种竞争力，但是没有表述五种力量在相互之间存在怎样的动态联系。</a:t>
            </a:r>
            <a:endParaRPr sz="2300">
              <a:latin typeface="微软雅黑" panose="020B0503020204020204" charset="-122"/>
              <a:ea typeface="微软雅黑" panose="020B0503020204020204" charset="-122"/>
              <a:cs typeface="微软雅黑" panose="020B0503020204020204" charset="-122"/>
            </a:endParaRPr>
          </a:p>
          <a:p>
            <a:pPr indent="266700" fontAlgn="auto">
              <a:lnSpc>
                <a:spcPct val="150000"/>
              </a:lnSpc>
            </a:pPr>
            <a:r>
              <a:rPr sz="2300">
                <a:latin typeface="微软雅黑" panose="020B0503020204020204" charset="-122"/>
                <a:ea typeface="微软雅黑" panose="020B0503020204020204" charset="-122"/>
                <a:cs typeface="微软雅黑" panose="020B0503020204020204" charset="-122"/>
              </a:rPr>
              <a:t>（3）忽视企业间的合作关系。一个行业内的企业既有竞争亦有合作，而波特五力模型未充分考虑企业之间的合作关系。</a:t>
            </a:r>
            <a:endParaRPr sz="2300">
              <a:latin typeface="微软雅黑" panose="020B0503020204020204" charset="-122"/>
              <a:ea typeface="微软雅黑" panose="020B0503020204020204" charset="-122"/>
              <a:cs typeface="微软雅黑" panose="020B0503020204020204" charset="-122"/>
            </a:endParaRPr>
          </a:p>
        </p:txBody>
      </p:sp>
    </p:spTree>
    <p:custDataLst>
      <p:tags r:id="rId8"/>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704961" y="1838071"/>
            <a:ext cx="9021857" cy="409752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（一）国民经济行业分类（GB/T4754—2017）
（二）证监会行业分类
（三）申万行业分类标准
（四）中证行业分类</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（五）国证行业分类
（六）全球行业分类标准（GICS）</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第一节 行业和行业分析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8" name="直接连接符 7"/>
          <p:cNvCxnSpPr/>
          <p:nvPr>
            <p:custDataLst>
              <p:tags r:id="rId5"/>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6"/>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二、行业分类标准</a:t>
            </a:r>
            <a:endParaRPr lang="zh-CN" sz="2400" b="1">
              <a:latin typeface="微软雅黑" panose="020B0503020204020204" charset="-122"/>
              <a:ea typeface="微软雅黑" panose="020B0503020204020204" charset="-122"/>
            </a:endParaRPr>
          </a:p>
        </p:txBody>
      </p:sp>
      <p:pic>
        <p:nvPicPr>
          <p:cNvPr id="9" name="图片 8"/>
          <p:cNvPicPr/>
          <p:nvPr>
            <p:custDataLst>
              <p:tags r:id="rId7"/>
            </p:custDataLst>
          </p:nvPr>
        </p:nvPicPr>
        <p:blipFill>
          <a:blip r:embed="rId8"/>
          <a:stretch>
            <a:fillRect/>
          </a:stretch>
        </p:blipFill>
        <p:spPr>
          <a:xfrm>
            <a:off x="7893050" y="1289050"/>
            <a:ext cx="3975100" cy="5080000"/>
          </a:xfrm>
          <a:prstGeom prst="rect">
            <a:avLst/>
          </a:prstGeom>
          <a:noFill/>
          <a:ln w="9525">
            <a:noFill/>
          </a:ln>
        </p:spPr>
      </p:pic>
    </p:spTree>
    <p:custDataLst>
      <p:tags r:id="rId9"/>
    </p:custData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行业竞争格局分析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三、目标公司的行业地位</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2110105"/>
            <a:ext cx="4756785" cy="4102100"/>
          </a:xfrm>
          <a:prstGeom prst="rect">
            <a:avLst/>
          </a:prstGeom>
          <a:noFill/>
          <a:ln w="9525">
            <a:noFill/>
          </a:ln>
        </p:spPr>
        <p:txBody>
          <a:bodyPr wrap="square">
            <a:noAutofit/>
          </a:bodyPr>
          <a:p>
            <a:pPr indent="0" fontAlgn="auto">
              <a:lnSpc>
                <a:spcPct val="150000"/>
              </a:lnSpc>
            </a:pPr>
            <a:r>
              <a:rPr lang="zh-CN" sz="2400">
                <a:latin typeface="微软雅黑" panose="020B0503020204020204" charset="-122"/>
                <a:ea typeface="微软雅黑" panose="020B0503020204020204" charset="-122"/>
              </a:rPr>
              <a:t>企业的行业地位决定了其盈利能力是高于还是低于行业平均水平，也决定了其在行业内的竞争地位和议价能力。衡量公司在行业中竞争地位的主要指标有行业综合排名和市场占有率等。</a:t>
            </a:r>
            <a:endParaRPr lang="zh-CN" sz="2400">
              <a:latin typeface="微软雅黑" panose="020B0503020204020204" charset="-122"/>
              <a:ea typeface="微软雅黑" panose="020B0503020204020204" charset="-122"/>
            </a:endParaRPr>
          </a:p>
        </p:txBody>
      </p:sp>
      <p:pic>
        <p:nvPicPr>
          <p:cNvPr id="106" name="图片 105"/>
          <p:cNvPicPr>
            <a:picLocks noChangeAspect="1"/>
          </p:cNvPicPr>
          <p:nvPr>
            <p:custDataLst>
              <p:tags r:id="rId7"/>
            </p:custDataLst>
          </p:nvPr>
        </p:nvPicPr>
        <p:blipFill>
          <a:blip r:embed="rId8">
            <a:clrChange>
              <a:clrFrom>
                <a:srgbClr val="FFFFFF">
                  <a:alpha val="100000"/>
                </a:srgbClr>
              </a:clrFrom>
              <a:clrTo>
                <a:srgbClr val="FFFFFF">
                  <a:alpha val="100000"/>
                  <a:alpha val="0"/>
                </a:srgbClr>
              </a:clrTo>
            </a:clrChange>
          </a:blip>
          <a:stretch>
            <a:fillRect/>
          </a:stretch>
        </p:blipFill>
        <p:spPr>
          <a:xfrm>
            <a:off x="5867400" y="1079500"/>
            <a:ext cx="5867400" cy="5133975"/>
          </a:xfrm>
          <a:prstGeom prst="rect">
            <a:avLst/>
          </a:prstGeom>
          <a:noFill/>
          <a:ln w="9525">
            <a:noFill/>
          </a:ln>
        </p:spPr>
      </p:pic>
    </p:spTree>
    <p:custDataLst>
      <p:tags r:id="rId9"/>
    </p:custData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行业竞争格局分析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三、目标公司的行业地位</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（一）行业排名</a:t>
            </a:r>
            <a:endParaRPr lang="zh-CN" sz="2400" b="1">
              <a:latin typeface="Cambria" panose="02040503050406030204" charset="0"/>
              <a:ea typeface="宋体" panose="02010600030101010101" pitchFamily="2" charset="-122"/>
            </a:endParaRPr>
          </a:p>
        </p:txBody>
      </p:sp>
      <p:sp>
        <p:nvSpPr>
          <p:cNvPr id="2" name="文本框 1"/>
          <p:cNvSpPr txBox="1"/>
          <p:nvPr>
            <p:custDataLst>
              <p:tags r:id="rId7"/>
            </p:custDataLst>
          </p:nvPr>
        </p:nvSpPr>
        <p:spPr>
          <a:xfrm>
            <a:off x="299085" y="2094230"/>
            <a:ext cx="11651615" cy="4102100"/>
          </a:xfrm>
          <a:prstGeom prst="rect">
            <a:avLst/>
          </a:prstGeom>
          <a:noFill/>
          <a:ln w="9525">
            <a:noFill/>
          </a:ln>
        </p:spPr>
        <p:txBody>
          <a:bodyPr wrap="square">
            <a:noAutofit/>
          </a:bodyPr>
          <a:p>
            <a:pPr indent="0" fontAlgn="auto">
              <a:lnSpc>
                <a:spcPct val="150000"/>
              </a:lnSpc>
            </a:pPr>
            <a:r>
              <a:rPr lang="zh-CN" sz="2400">
                <a:latin typeface="微软雅黑" panose="020B0503020204020204" charset="-122"/>
                <a:ea typeface="微软雅黑" panose="020B0503020204020204" charset="-122"/>
              </a:rPr>
              <a:t>1.单项指标排名</a:t>
            </a:r>
            <a:endParaRPr lang="zh-CN" sz="2400">
              <a:latin typeface="微软雅黑" panose="020B0503020204020204" charset="-122"/>
              <a:ea typeface="微软雅黑" panose="020B0503020204020204" charset="-122"/>
            </a:endParaRPr>
          </a:p>
          <a:p>
            <a:pPr indent="0" fontAlgn="auto">
              <a:lnSpc>
                <a:spcPct val="150000"/>
              </a:lnSpc>
            </a:pPr>
            <a:r>
              <a:rPr lang="en-US" altLang="zh-CN" sz="2400">
                <a:latin typeface="微软雅黑" panose="020B0503020204020204" charset="-122"/>
                <a:ea typeface="微软雅黑" panose="020B0503020204020204" charset="-122"/>
              </a:rPr>
              <a:t>       </a:t>
            </a:r>
            <a:r>
              <a:rPr lang="zh-CN" sz="2400">
                <a:latin typeface="微软雅黑" panose="020B0503020204020204" charset="-122"/>
                <a:ea typeface="微软雅黑" panose="020B0503020204020204" charset="-122"/>
              </a:rPr>
              <a:t>排名展示了某种意义上的竞争结果，可以判断公司在所处行业中的竞争地位，如是否是领导企业、对价格的影响力等，为将来的竞争提供参照系。单项指标排名直观、明确，操作比较简单，但单项指标排名不能把上市公司综合实力描述出来。</a:t>
            </a:r>
            <a:endParaRPr lang="zh-CN" sz="2400">
              <a:latin typeface="微软雅黑" panose="020B0503020204020204" charset="-122"/>
              <a:ea typeface="微软雅黑" panose="020B0503020204020204" charset="-122"/>
            </a:endParaRPr>
          </a:p>
          <a:p>
            <a:pPr indent="0" fontAlgn="auto">
              <a:lnSpc>
                <a:spcPct val="150000"/>
              </a:lnSpc>
            </a:pPr>
            <a:r>
              <a:rPr lang="zh-CN" sz="2400">
                <a:latin typeface="微软雅黑" panose="020B0503020204020204" charset="-122"/>
                <a:ea typeface="微软雅黑" panose="020B0503020204020204" charset="-122"/>
              </a:rPr>
              <a:t>2.多项指标综合排名</a:t>
            </a:r>
            <a:endParaRPr lang="zh-CN" sz="2400">
              <a:latin typeface="微软雅黑" panose="020B0503020204020204" charset="-122"/>
              <a:ea typeface="微软雅黑" panose="020B0503020204020204" charset="-122"/>
            </a:endParaRPr>
          </a:p>
          <a:p>
            <a:pPr indent="0" fontAlgn="auto">
              <a:lnSpc>
                <a:spcPct val="150000"/>
              </a:lnSpc>
            </a:pPr>
            <a:r>
              <a:rPr lang="en-US" altLang="zh-CN" sz="2400">
                <a:latin typeface="微软雅黑" panose="020B0503020204020204" charset="-122"/>
                <a:ea typeface="微软雅黑" panose="020B0503020204020204" charset="-122"/>
              </a:rPr>
              <a:t>       </a:t>
            </a:r>
            <a:r>
              <a:rPr lang="zh-CN" sz="2400">
                <a:latin typeface="微软雅黑" panose="020B0503020204020204" charset="-122"/>
                <a:ea typeface="微软雅黑" panose="020B0503020204020204" charset="-122"/>
              </a:rPr>
              <a:t>以多指标衡量的综合排名，能够克服单指标局限，较全面地反映上市公司状况。对于行业综合排名情况，其获得方式主要有两种：一是查询相关机构发布的上市公司综合排名；二是自建评价指标体系的综合排名。</a:t>
            </a:r>
            <a:endParaRPr lang="zh-CN" sz="2400">
              <a:latin typeface="微软雅黑" panose="020B0503020204020204" charset="-122"/>
              <a:ea typeface="微软雅黑" panose="020B0503020204020204" charset="-122"/>
            </a:endParaRPr>
          </a:p>
        </p:txBody>
      </p:sp>
    </p:spTree>
    <p:custDataLst>
      <p:tags r:id="rId8"/>
    </p:custData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行业竞争格局分析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三、目标公司的行业地位</a:t>
            </a:r>
            <a:endParaRPr lang="zh-CN" sz="2400" b="1">
              <a:latin typeface="微软雅黑" panose="020B0503020204020204" charset="-122"/>
              <a:ea typeface="微软雅黑" panose="020B0503020204020204" charset="-122"/>
            </a:endParaRPr>
          </a:p>
        </p:txBody>
      </p:sp>
      <p:sp>
        <p:nvSpPr>
          <p:cNvPr id="102" name="文本框 101"/>
          <p:cNvSpPr txBox="1"/>
          <p:nvPr>
            <p:custDataLst>
              <p:tags r:id="rId6"/>
            </p:custDataLst>
          </p:nvPr>
        </p:nvSpPr>
        <p:spPr>
          <a:xfrm>
            <a:off x="622300" y="1633855"/>
            <a:ext cx="5080000" cy="82994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sym typeface="+mn-ea"/>
              </a:rPr>
              <a:t>（二）市场占有率</a:t>
            </a:r>
            <a:endParaRPr lang="zh-CN" sz="2400" b="1">
              <a:latin typeface="Cambria" panose="02040503050406030204" charset="0"/>
              <a:ea typeface="宋体" panose="02010600030101010101" pitchFamily="2" charset="-122"/>
            </a:endParaRPr>
          </a:p>
          <a:p>
            <a:pPr indent="0"/>
            <a:endParaRPr lang="zh-CN" sz="2400" b="1">
              <a:latin typeface="Cambria" panose="02040503050406030204" charset="0"/>
              <a:ea typeface="宋体" panose="02010600030101010101" pitchFamily="2" charset="-122"/>
            </a:endParaRPr>
          </a:p>
        </p:txBody>
      </p:sp>
      <p:sp>
        <p:nvSpPr>
          <p:cNvPr id="2" name="文本框 1"/>
          <p:cNvSpPr txBox="1"/>
          <p:nvPr>
            <p:custDataLst>
              <p:tags r:id="rId7"/>
            </p:custDataLst>
          </p:nvPr>
        </p:nvSpPr>
        <p:spPr>
          <a:xfrm>
            <a:off x="299085" y="2208530"/>
            <a:ext cx="11651615" cy="4102100"/>
          </a:xfrm>
          <a:prstGeom prst="rect">
            <a:avLst/>
          </a:prstGeom>
          <a:noFill/>
          <a:ln w="9525">
            <a:noFill/>
          </a:ln>
        </p:spPr>
        <p:txBody>
          <a:bodyPr wrap="square">
            <a:noAutofit/>
          </a:bodyPr>
          <a:p>
            <a:pPr marL="342900" indent="-342900" fontAlgn="auto">
              <a:lnSpc>
                <a:spcPct val="150000"/>
              </a:lnSpc>
              <a:buFont typeface="Wingdings" panose="05000000000000000000" charset="0"/>
              <a:buChar char="p"/>
            </a:pPr>
            <a:r>
              <a:rPr lang="zh-CN" sz="2400">
                <a:latin typeface="微软雅黑" panose="020B0503020204020204" charset="-122"/>
                <a:ea typeface="微软雅黑" panose="020B0503020204020204" charset="-122"/>
              </a:rPr>
              <a:t>市场占有率是体现企业竞争力的有效证据。市场占有率能够很好反映行业竞争强度和企业竞争地位，是测度一个企业竞争力最直接和最重要的指标。大多数情况下，企业市场占有率与效益水平呈正相关关系，对市场占有率进行深入分解，甚至可以得到一条详细的企业竞争力评价指标体系。</a:t>
            </a:r>
            <a:endParaRPr lang="zh-CN" sz="240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a:latin typeface="微软雅黑" panose="020B0503020204020204" charset="-122"/>
                <a:ea typeface="微软雅黑" panose="020B0503020204020204" charset="-122"/>
              </a:rPr>
              <a:t>为全面反映目标公司的行业竞争力，可以根据上市公司市场占有率及其增速两个维度指标，将企业竞争力划分为四个模式，分别是高占有率-高增长，高占有率-低增长，低占有率-高增长和低占有率-低增长。</a:t>
            </a:r>
            <a:endParaRPr lang="zh-CN" sz="2400">
              <a:latin typeface="微软雅黑" panose="020B0503020204020204" charset="-122"/>
              <a:ea typeface="微软雅黑" panose="020B0503020204020204" charset="-122"/>
            </a:endParaRPr>
          </a:p>
        </p:txBody>
      </p:sp>
    </p:spTree>
    <p:custDataLst>
      <p:tags r:id="rId8"/>
    </p:custData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第四节 行业发展趋势分析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2" name="文本框 101"/>
          <p:cNvSpPr txBox="1"/>
          <p:nvPr>
            <p:custDataLst>
              <p:tags r:id="rId5"/>
            </p:custDataLst>
          </p:nvPr>
        </p:nvSpPr>
        <p:spPr>
          <a:xfrm>
            <a:off x="279400" y="1633855"/>
            <a:ext cx="11664950" cy="1753235"/>
          </a:xfrm>
          <a:prstGeom prst="rect">
            <a:avLst/>
          </a:prstGeom>
          <a:noFill/>
          <a:ln w="9525">
            <a:noFill/>
          </a:ln>
        </p:spPr>
        <p:txBody>
          <a:bodyPr wrap="square">
            <a:spAutoFit/>
          </a:bodyPr>
          <a:p>
            <a:pPr indent="0" fontAlgn="auto">
              <a:lnSpc>
                <a:spcPct val="150000"/>
              </a:lnSpc>
            </a:pPr>
            <a:r>
              <a:rPr lang="zh-CN" sz="2400">
                <a:latin typeface="微软雅黑" panose="020B0503020204020204" charset="-122"/>
                <a:ea typeface="微软雅黑" panose="020B0503020204020204" charset="-122"/>
              </a:rPr>
              <a:t>行业发展趋势分析，是建立在前述行业市场结构、内部竞争结构等分析基础上的，对行业未来发展的归纳总结。行业发展趋势是上市公司未来价值变化的重要基础因素，整个行业的发展状况将直接影响行业内部企业的发展，进而影响到企业的价值变化。</a:t>
            </a:r>
            <a:endParaRPr lang="zh-CN" sz="2400">
              <a:latin typeface="微软雅黑" panose="020B0503020204020204" charset="-122"/>
              <a:ea typeface="微软雅黑" panose="020B0503020204020204" charset="-122"/>
            </a:endParaRPr>
          </a:p>
        </p:txBody>
      </p:sp>
      <p:sp>
        <p:nvSpPr>
          <p:cNvPr id="107" name="文本框 106"/>
          <p:cNvSpPr txBox="1"/>
          <p:nvPr/>
        </p:nvSpPr>
        <p:spPr>
          <a:xfrm>
            <a:off x="3556000" y="3804920"/>
            <a:ext cx="5080000" cy="1675130"/>
          </a:xfrm>
          <a:prstGeom prst="rect">
            <a:avLst/>
          </a:prstGeom>
          <a:noFill/>
          <a:ln w="9525">
            <a:noFill/>
          </a:ln>
        </p:spPr>
        <p:txBody>
          <a:bodyPr>
            <a:noAutofit/>
          </a:bodyPr>
          <a:p>
            <a:pPr indent="0" fontAlgn="auto">
              <a:lnSpc>
                <a:spcPct val="150000"/>
              </a:lnSpc>
            </a:pPr>
            <a:r>
              <a:rPr lang="zh-CN" sz="2400" b="0">
                <a:latin typeface="微软雅黑" panose="020B0503020204020204" charset="-122"/>
                <a:ea typeface="微软雅黑" panose="020B0503020204020204" charset="-122"/>
              </a:rPr>
              <a:t>一、</a:t>
            </a:r>
            <a:r>
              <a:rPr lang="zh-CN" sz="2400" b="0">
                <a:latin typeface="微软雅黑" panose="020B0503020204020204" charset="-122"/>
                <a:ea typeface="微软雅黑" panose="020B0503020204020204" charset="-122"/>
              </a:rPr>
              <a:t>行业总趋势判断</a:t>
            </a:r>
            <a:r>
              <a:rPr lang="zh-CN" sz="2400" b="0">
                <a:latin typeface="微软雅黑" panose="020B0503020204020204" charset="-122"/>
                <a:ea typeface="微软雅黑" panose="020B0503020204020204" charset="-122"/>
              </a:rPr>
              <a:t>二、行业驱动因素变动分析</a:t>
            </a:r>
            <a:endParaRPr lang="zh-CN" sz="2400" b="0">
              <a:latin typeface="微软雅黑" panose="020B0503020204020204" charset="-122"/>
              <a:ea typeface="微软雅黑" panose="020B0503020204020204" charset="-122"/>
            </a:endParaRPr>
          </a:p>
          <a:p>
            <a:pPr indent="0" fontAlgn="auto">
              <a:lnSpc>
                <a:spcPct val="150000"/>
              </a:lnSpc>
            </a:pPr>
            <a:r>
              <a:rPr lang="zh-CN" sz="2400">
                <a:latin typeface="微软雅黑" panose="020B0503020204020204" charset="-122"/>
                <a:ea typeface="微软雅黑" panose="020B0503020204020204" charset="-122"/>
                <a:sym typeface="+mn-ea"/>
              </a:rPr>
              <a:t>三、行业发展趋势预测</a:t>
            </a:r>
            <a:endParaRPr lang="zh-CN" sz="2400">
              <a:latin typeface="微软雅黑" panose="020B0503020204020204" charset="-122"/>
              <a:ea typeface="微软雅黑" panose="020B0503020204020204" charset="-122"/>
            </a:endParaRPr>
          </a:p>
          <a:p>
            <a:pPr indent="0" fontAlgn="auto">
              <a:lnSpc>
                <a:spcPct val="150000"/>
              </a:lnSpc>
            </a:pPr>
            <a:endParaRPr lang="zh-CN" altLang="en-US" sz="2400">
              <a:latin typeface="微软雅黑" panose="020B0503020204020204" charset="-122"/>
              <a:ea typeface="微软雅黑" panose="020B0503020204020204" charset="-122"/>
            </a:endParaRPr>
          </a:p>
        </p:txBody>
      </p:sp>
    </p:spTree>
    <p:custDataLst>
      <p:tags r:id="rId6"/>
    </p:custData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第四节 行业发展趋势分析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sym typeface="+mn-ea"/>
              </a:rPr>
              <a:t>一、行业总趋势判断</a:t>
            </a:r>
            <a:endParaRPr lang="zh-CN" sz="2400" b="1">
              <a:latin typeface="微软雅黑" panose="020B0503020204020204" charset="-122"/>
              <a:ea typeface="微软雅黑" panose="020B0503020204020204" charset="-122"/>
            </a:endParaRPr>
          </a:p>
        </p:txBody>
      </p:sp>
      <p:sp>
        <p:nvSpPr>
          <p:cNvPr id="2" name="文本框 1"/>
          <p:cNvSpPr txBox="1"/>
          <p:nvPr>
            <p:custDataLst>
              <p:tags r:id="rId6"/>
            </p:custDataLst>
          </p:nvPr>
        </p:nvSpPr>
        <p:spPr>
          <a:xfrm>
            <a:off x="279400" y="1835785"/>
            <a:ext cx="11664950" cy="4523105"/>
          </a:xfrm>
          <a:prstGeom prst="rect">
            <a:avLst/>
          </a:prstGeom>
          <a:noFill/>
          <a:ln w="9525">
            <a:noFill/>
          </a:ln>
        </p:spPr>
        <p:txBody>
          <a:bodyPr wrap="square">
            <a:spAutoFit/>
          </a:bodyPr>
          <a:p>
            <a:pPr marL="342900" indent="-342900" fontAlgn="auto">
              <a:lnSpc>
                <a:spcPct val="150000"/>
              </a:lnSpc>
              <a:buFont typeface="Wingdings" panose="05000000000000000000" charset="0"/>
              <a:buChar char="p"/>
            </a:pPr>
            <a:r>
              <a:rPr lang="zh-CN" sz="2400">
                <a:latin typeface="微软雅黑" panose="020B0503020204020204" charset="-122"/>
                <a:ea typeface="微软雅黑" panose="020B0503020204020204" charset="-122"/>
              </a:rPr>
              <a:t>研究一个行业的发展趋势，首先需要对该行业的总趋势做出判断，了解这个行业中某些规律性的变化。总趋势的判断，可以是定性认识，判断该行业未来的趋势是向上还是向下。如根据前述行业生命周期和竞争格局的分析，定性给出未来该行业的发展总趋势。当一个行业处于成长期且行业内竞争尚未进入白热化，那么可以判断该行业将迎来一个向上发展时期。</a:t>
            </a:r>
            <a:endParaRPr lang="zh-CN" sz="240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a:latin typeface="微软雅黑" panose="020B0503020204020204" charset="-122"/>
                <a:ea typeface="微软雅黑" panose="020B0503020204020204" charset="-122"/>
              </a:rPr>
              <a:t>行业总趋势判断也可以结合定量分析。</a:t>
            </a:r>
            <a:endParaRPr lang="zh-CN" sz="240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a:latin typeface="微软雅黑" panose="020B0503020204020204" charset="-122"/>
                <a:ea typeface="微软雅黑" panose="020B0503020204020204" charset="-122"/>
              </a:rPr>
              <a:t>另外，许多行业的发展与宏观经济走势密切相关，根据行业指数与宏观经济指标的相关性也可定量判断行业总趋势。</a:t>
            </a:r>
            <a:endParaRPr lang="zh-CN" sz="2400">
              <a:latin typeface="微软雅黑" panose="020B0503020204020204" charset="-122"/>
              <a:ea typeface="微软雅黑" panose="020B0503020204020204" charset="-122"/>
            </a:endParaRPr>
          </a:p>
        </p:txBody>
      </p:sp>
    </p:spTree>
    <p:custDataLst>
      <p:tags r:id="rId7"/>
    </p:custData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第四节 行业发展趋势分析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sym typeface="+mn-ea"/>
              </a:rPr>
              <a:t>二、行业驱动因素变动分析</a:t>
            </a:r>
            <a:endParaRPr lang="zh-CN" sz="2400" b="1">
              <a:latin typeface="微软雅黑" panose="020B0503020204020204" charset="-122"/>
              <a:ea typeface="微软雅黑" panose="020B0503020204020204" charset="-122"/>
            </a:endParaRPr>
          </a:p>
        </p:txBody>
      </p:sp>
      <p:sp>
        <p:nvSpPr>
          <p:cNvPr id="2" name="文本框 1"/>
          <p:cNvSpPr txBox="1"/>
          <p:nvPr>
            <p:custDataLst>
              <p:tags r:id="rId6"/>
            </p:custDataLst>
          </p:nvPr>
        </p:nvSpPr>
        <p:spPr>
          <a:xfrm>
            <a:off x="279400" y="1911985"/>
            <a:ext cx="11664950" cy="4523105"/>
          </a:xfrm>
          <a:prstGeom prst="rect">
            <a:avLst/>
          </a:prstGeom>
          <a:noFill/>
          <a:ln w="9525">
            <a:noFill/>
          </a:ln>
        </p:spPr>
        <p:txBody>
          <a:bodyPr wrap="square">
            <a:spAutoFit/>
          </a:bodyPr>
          <a:p>
            <a:pPr marL="342900" indent="-342900" fontAlgn="auto">
              <a:lnSpc>
                <a:spcPct val="150000"/>
              </a:lnSpc>
              <a:buFont typeface="Wingdings" panose="05000000000000000000" charset="0"/>
              <a:buChar char="p"/>
            </a:pPr>
            <a:r>
              <a:rPr lang="zh-CN" sz="2400">
                <a:latin typeface="微软雅黑" panose="020B0503020204020204" charset="-122"/>
                <a:ea typeface="微软雅黑" panose="020B0503020204020204" charset="-122"/>
              </a:rPr>
              <a:t>行业驱动因素是指影响整个行业及其发展环境的主要原因及因素，敏锐地判断行业驱动因素是为了确定行业所处环境发生某些变化后行业发展趋势是否发生变化以及变化方向如何。</a:t>
            </a:r>
            <a:endParaRPr lang="zh-CN" sz="240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a:latin typeface="微软雅黑" panose="020B0503020204020204" charset="-122"/>
                <a:ea typeface="微软雅黑" panose="020B0503020204020204" charset="-122"/>
              </a:rPr>
              <a:t>驱动行业发生变革的因素很多，总结起来主要包括但不仅限于以下几类：行业顾客需求的变化、行业增长率的变化、顾客群以及顾客对产品使用方式的变化、技术变革、产品与服务的革新、营销革新、大企业的进入或退出、技术诀窍的扩散、行业全球化趋势、成本和效率的变化、顾客购买偏好的变化、政府政策的变化、社会关注点变化、生活方式变化等。</a:t>
            </a:r>
            <a:endParaRPr lang="zh-CN" sz="2400">
              <a:latin typeface="微软雅黑" panose="020B0503020204020204" charset="-122"/>
              <a:ea typeface="微软雅黑" panose="020B0503020204020204" charset="-122"/>
            </a:endParaRPr>
          </a:p>
        </p:txBody>
      </p:sp>
    </p:spTree>
    <p:custDataLst>
      <p:tags r:id="rId7"/>
    </p:custData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第四节 行业发展趋势分析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sym typeface="+mn-ea"/>
              </a:rPr>
              <a:t>二、行业驱动因素变动分析</a:t>
            </a:r>
            <a:endParaRPr lang="zh-CN" sz="2400" b="1">
              <a:latin typeface="微软雅黑" panose="020B0503020204020204" charset="-122"/>
              <a:ea typeface="微软雅黑" panose="020B0503020204020204" charset="-122"/>
            </a:endParaRPr>
          </a:p>
        </p:txBody>
      </p:sp>
      <p:sp>
        <p:nvSpPr>
          <p:cNvPr id="2" name="文本框 1"/>
          <p:cNvSpPr txBox="1"/>
          <p:nvPr>
            <p:custDataLst>
              <p:tags r:id="rId6"/>
            </p:custDataLst>
          </p:nvPr>
        </p:nvSpPr>
        <p:spPr>
          <a:xfrm>
            <a:off x="939165" y="1911985"/>
            <a:ext cx="4598035" cy="3969385"/>
          </a:xfrm>
          <a:prstGeom prst="rect">
            <a:avLst/>
          </a:prstGeom>
          <a:noFill/>
          <a:ln w="9525">
            <a:noFill/>
          </a:ln>
        </p:spPr>
        <p:txBody>
          <a:bodyPr wrap="square">
            <a:spAutoFit/>
          </a:bodyPr>
          <a:p>
            <a:pPr marL="342900" indent="-342900" fontAlgn="auto">
              <a:lnSpc>
                <a:spcPct val="150000"/>
              </a:lnSpc>
              <a:buFont typeface="Wingdings" panose="05000000000000000000" charset="0"/>
              <a:buChar char="p"/>
            </a:pPr>
            <a:r>
              <a:rPr lang="zh-CN" sz="2400">
                <a:latin typeface="微软雅黑" panose="020B0503020204020204" charset="-122"/>
                <a:ea typeface="微软雅黑" panose="020B0503020204020204" charset="-122"/>
              </a:rPr>
              <a:t>由于可能的行业驱动因素种类较多，在分析时，可尝试使用PEST分析法，从政治(politics)、经济(economy)、社会(society)和技术(technology)四个角度总结行业驱动因素</a:t>
            </a:r>
            <a:endParaRPr lang="zh-CN" sz="2400">
              <a:latin typeface="微软雅黑" panose="020B0503020204020204" charset="-122"/>
              <a:ea typeface="微软雅黑" panose="020B0503020204020204" charset="-122"/>
            </a:endParaRPr>
          </a:p>
        </p:txBody>
      </p:sp>
      <p:graphicFrame>
        <p:nvGraphicFramePr>
          <p:cNvPr id="-2147482578" name="对象 -2147482579"/>
          <p:cNvGraphicFramePr>
            <a:graphicFrameLocks noChangeAspect="1"/>
          </p:cNvGraphicFramePr>
          <p:nvPr>
            <p:custDataLst>
              <p:tags r:id="rId7"/>
            </p:custDataLst>
          </p:nvPr>
        </p:nvGraphicFramePr>
        <p:xfrm>
          <a:off x="6208395" y="1911985"/>
          <a:ext cx="4650740" cy="3759200"/>
        </p:xfrm>
        <a:graphic>
          <a:graphicData uri="http://schemas.openxmlformats.org/presentationml/2006/ole">
            <mc:AlternateContent xmlns:mc="http://schemas.openxmlformats.org/markup-compatibility/2006">
              <mc:Choice xmlns:v="urn:schemas-microsoft-com:vml" Requires="v">
                <p:oleObj spid="_x0000_s3076" name="" r:id="rId8" imgW="2825115" imgH="2277745" progId="Visio.Drawing.11">
                  <p:embed/>
                </p:oleObj>
              </mc:Choice>
              <mc:Fallback>
                <p:oleObj name="" r:id="rId8" imgW="2825115" imgH="2277745" progId="Visio.Drawing.11">
                  <p:embed/>
                  <p:pic>
                    <p:nvPicPr>
                      <p:cNvPr id="0" name="图片 3075"/>
                      <p:cNvPicPr/>
                      <p:nvPr/>
                    </p:nvPicPr>
                    <p:blipFill>
                      <a:blip r:embed="rId9"/>
                      <a:stretch>
                        <a:fillRect/>
                      </a:stretch>
                    </p:blipFill>
                    <p:spPr>
                      <a:xfrm>
                        <a:off x="6208395" y="1911985"/>
                        <a:ext cx="4650740" cy="3759200"/>
                      </a:xfrm>
                      <a:prstGeom prst="rect">
                        <a:avLst/>
                      </a:prstGeom>
                      <a:noFill/>
                      <a:ln w="38100">
                        <a:noFill/>
                        <a:miter/>
                      </a:ln>
                    </p:spPr>
                  </p:pic>
                </p:oleObj>
              </mc:Fallback>
            </mc:AlternateContent>
          </a:graphicData>
        </a:graphic>
      </p:graphicFrame>
    </p:spTree>
    <p:custDataLst>
      <p:tags r:id="rId10"/>
    </p:custData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第四节 行业发展趋势分析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sym typeface="+mn-ea"/>
              </a:rPr>
              <a:t>三、行业发展趋势预测</a:t>
            </a:r>
            <a:endParaRPr lang="zh-CN" sz="2400" b="1">
              <a:latin typeface="微软雅黑" panose="020B0503020204020204" charset="-122"/>
              <a:ea typeface="微软雅黑" panose="020B0503020204020204" charset="-122"/>
            </a:endParaRPr>
          </a:p>
        </p:txBody>
      </p:sp>
      <p:sp>
        <p:nvSpPr>
          <p:cNvPr id="2" name="文本框 1"/>
          <p:cNvSpPr txBox="1"/>
          <p:nvPr>
            <p:custDataLst>
              <p:tags r:id="rId6"/>
            </p:custDataLst>
          </p:nvPr>
        </p:nvSpPr>
        <p:spPr>
          <a:xfrm>
            <a:off x="279400" y="1673225"/>
            <a:ext cx="6807835" cy="3969385"/>
          </a:xfrm>
          <a:prstGeom prst="rect">
            <a:avLst/>
          </a:prstGeom>
          <a:noFill/>
          <a:ln w="9525">
            <a:noFill/>
          </a:ln>
        </p:spPr>
        <p:txBody>
          <a:bodyPr wrap="square">
            <a:spAutoFit/>
          </a:bodyPr>
          <a:p>
            <a:pPr indent="0" fontAlgn="auto">
              <a:lnSpc>
                <a:spcPct val="150000"/>
              </a:lnSpc>
              <a:buFont typeface="Wingdings" panose="05000000000000000000" charset="0"/>
              <a:buNone/>
            </a:pPr>
            <a:r>
              <a:rPr lang="zh-CN" sz="2400">
                <a:latin typeface="微软雅黑" panose="020B0503020204020204" charset="-122"/>
                <a:ea typeface="微软雅黑" panose="020B0503020204020204" charset="-122"/>
              </a:rPr>
              <a:t>行业发展趋势预测可分为四个基本步骤：</a:t>
            </a:r>
            <a:endParaRPr lang="zh-CN" sz="240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a:latin typeface="微软雅黑" panose="020B0503020204020204" charset="-122"/>
                <a:ea typeface="微软雅黑" panose="020B0503020204020204" charset="-122"/>
              </a:rPr>
              <a:t>第一步，寻找驱动因素；</a:t>
            </a:r>
            <a:endParaRPr lang="zh-CN" sz="240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a:latin typeface="微软雅黑" panose="020B0503020204020204" charset="-122"/>
                <a:ea typeface="微软雅黑" panose="020B0503020204020204" charset="-122"/>
              </a:rPr>
              <a:t>第二步，分析驱动因素与行业发展之间的关系；</a:t>
            </a:r>
            <a:endParaRPr lang="zh-CN" sz="240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a:latin typeface="微软雅黑" panose="020B0503020204020204" charset="-122"/>
                <a:ea typeface="微软雅黑" panose="020B0503020204020204" charset="-122"/>
              </a:rPr>
              <a:t>第三步，预测驱动因素的变动；</a:t>
            </a:r>
            <a:endParaRPr lang="zh-CN" sz="240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a:latin typeface="微软雅黑" panose="020B0503020204020204" charset="-122"/>
                <a:ea typeface="微软雅黑" panose="020B0503020204020204" charset="-122"/>
              </a:rPr>
              <a:t>第四步，根据预测的驱动因素影响，推测行业发展趋势。</a:t>
            </a:r>
            <a:endParaRPr lang="zh-CN" sz="240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endParaRPr lang="zh-CN" sz="2400">
              <a:latin typeface="微软雅黑" panose="020B0503020204020204" charset="-122"/>
              <a:ea typeface="微软雅黑" panose="020B0503020204020204" charset="-122"/>
            </a:endParaRPr>
          </a:p>
        </p:txBody>
      </p:sp>
      <p:pic>
        <p:nvPicPr>
          <p:cNvPr id="107" name="图片 106"/>
          <p:cNvPicPr>
            <a:picLocks noChangeAspect="1"/>
          </p:cNvPicPr>
          <p:nvPr>
            <p:custDataLst>
              <p:tags r:id="rId7"/>
            </p:custDataLst>
          </p:nvPr>
        </p:nvPicPr>
        <p:blipFill>
          <a:blip r:embed="rId8"/>
          <a:stretch>
            <a:fillRect/>
          </a:stretch>
        </p:blipFill>
        <p:spPr>
          <a:xfrm>
            <a:off x="7087235" y="1215390"/>
            <a:ext cx="4827905" cy="5185410"/>
          </a:xfrm>
          <a:prstGeom prst="rect">
            <a:avLst/>
          </a:prstGeom>
          <a:noFill/>
          <a:ln w="9525">
            <a:noFill/>
          </a:ln>
        </p:spPr>
      </p:pic>
    </p:spTree>
    <p:custDataLst>
      <p:tags r:id="rId9"/>
    </p:custData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0"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2"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第四节 行业发展趋势分析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23" name="直接连接符 22"/>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sym typeface="+mn-ea"/>
              </a:rPr>
              <a:t>三、行业发展趋势预测</a:t>
            </a:r>
            <a:endParaRPr lang="zh-CN" sz="2400" b="1">
              <a:latin typeface="微软雅黑" panose="020B0503020204020204" charset="-122"/>
              <a:ea typeface="微软雅黑" panose="020B0503020204020204" charset="-122"/>
            </a:endParaRPr>
          </a:p>
        </p:txBody>
      </p:sp>
      <p:sp>
        <p:nvSpPr>
          <p:cNvPr id="2" name="文本框 1"/>
          <p:cNvSpPr txBox="1"/>
          <p:nvPr>
            <p:custDataLst>
              <p:tags r:id="rId6"/>
            </p:custDataLst>
          </p:nvPr>
        </p:nvSpPr>
        <p:spPr>
          <a:xfrm>
            <a:off x="279400" y="1673225"/>
            <a:ext cx="11664950" cy="4523105"/>
          </a:xfrm>
          <a:prstGeom prst="rect">
            <a:avLst/>
          </a:prstGeom>
          <a:noFill/>
          <a:ln w="9525">
            <a:noFill/>
          </a:ln>
        </p:spPr>
        <p:txBody>
          <a:bodyPr wrap="square">
            <a:spAutoFit/>
          </a:bodyPr>
          <a:p>
            <a:pPr marL="342900" indent="-342900" fontAlgn="auto">
              <a:lnSpc>
                <a:spcPct val="150000"/>
              </a:lnSpc>
              <a:buFont typeface="Wingdings" panose="05000000000000000000" charset="0"/>
              <a:buChar char="p"/>
            </a:pPr>
            <a:r>
              <a:rPr lang="zh-CN" sz="2400">
                <a:latin typeface="微软雅黑" panose="020B0503020204020204" charset="-122"/>
                <a:ea typeface="微软雅黑" panose="020B0503020204020204" charset="-122"/>
              </a:rPr>
              <a:t>值得注意的是，尽管驱动某一行业发生变化的因素很多，但在一定时期内，对行业发展影响非常大的因素往往只是有限几个关键因素。因此，行业发展趋势预测中，如果找到了研究时期内的关键因素及其影响，可极大减少需要分析的驱动因素数量，并提高预测准确度。</a:t>
            </a:r>
            <a:endParaRPr lang="zh-CN" sz="240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a:latin typeface="微软雅黑" panose="020B0503020204020204" charset="-122"/>
                <a:ea typeface="微软雅黑" panose="020B0503020204020204" charset="-122"/>
              </a:rPr>
              <a:t>根据预测期限的不同，行业发展趋势预测可分为短期趋势预测（1-3年）、中期趋势预测（3-10年）和长期趋势（10年以上）。通常情况下,预测的时间跨度越长，关键驱动因素可能越多，因素变化的可能性也越大，行业发展趋势预测的准确度便越低。</a:t>
            </a:r>
            <a:endParaRPr lang="zh-CN" sz="2400">
              <a:latin typeface="微软雅黑" panose="020B0503020204020204" charset="-122"/>
              <a:ea typeface="微软雅黑" panose="020B0503020204020204" charset="-122"/>
            </a:endParaRPr>
          </a:p>
        </p:txBody>
      </p:sp>
    </p:spTree>
    <p:custDataLst>
      <p:tags r:id="rId7"/>
    </p:custData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8"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7" name="任意形状 8"/>
          <p:cNvSpPr/>
          <p:nvPr userDrawn="1">
            <p:custDataLst>
              <p:tags r:id="rId2"/>
            </p:custDataLst>
          </p:nvPr>
        </p:nvSpPr>
        <p:spPr>
          <a:xfrm rot="10800000">
            <a:off x="-57150" y="424180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46736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复习思考题</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2" name="五边形 11"/>
          <p:cNvSpPr/>
          <p:nvPr>
            <p:custDataLst>
              <p:tags r:id="rId5"/>
            </p:custDataLst>
          </p:nvPr>
        </p:nvSpPr>
        <p:spPr>
          <a:xfrm>
            <a:off x="1067018" y="1774138"/>
            <a:ext cx="1285416" cy="642709"/>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4" name="五边形 3"/>
          <p:cNvSpPr/>
          <p:nvPr>
            <p:custDataLst>
              <p:tags r:id="rId6"/>
            </p:custDataLst>
          </p:nvPr>
        </p:nvSpPr>
        <p:spPr>
          <a:xfrm>
            <a:off x="934696" y="1774138"/>
            <a:ext cx="1285416" cy="642709"/>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chemeClr val="lt1"/>
                </a:solidFill>
                <a:latin typeface="微软雅黑" panose="020B0503020204020204" charset="-122"/>
                <a:ea typeface="微软雅黑" panose="020B0503020204020204" charset="-122"/>
                <a:sym typeface="Arial" panose="020B0604020202020204" pitchFamily="34" charset="0"/>
              </a:rPr>
              <a:t>01</a:t>
            </a:r>
            <a:endParaRPr lang="en-US" altLang="zh-CN" sz="2400"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8" name="文本框 7"/>
          <p:cNvSpPr txBox="1"/>
          <p:nvPr>
            <p:custDataLst>
              <p:tags r:id="rId7"/>
            </p:custDataLst>
          </p:nvPr>
        </p:nvSpPr>
        <p:spPr>
          <a:xfrm>
            <a:off x="2771140" y="2353945"/>
            <a:ext cx="8906510" cy="982980"/>
          </a:xfrm>
          <a:prstGeom prst="rect">
            <a:avLst/>
          </a:prstGeom>
          <a:noFill/>
        </p:spPr>
        <p:txBody>
          <a:bodyPr wrap="square" lIns="0" tIns="0" rIns="0" bIns="0" rtlCol="0" anchor="ctr" anchorCtr="0">
            <a:normAutofit/>
          </a:bodyPr>
          <a:p>
            <a:pPr>
              <a:lnSpc>
                <a:spcPct val="130000"/>
              </a:lnSpc>
            </a:pPr>
            <a:r>
              <a:rPr lang="da-DK" altLang="zh-CN" sz="2000" spc="300">
                <a:solidFill>
                  <a:schemeClr val="accent1">
                    <a:lumMod val="7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2. 上市公司投资价值分析报告中行业分析的必要性和重点内容有哪些？</a:t>
            </a:r>
            <a:endParaRPr lang="da-DK" altLang="zh-CN" sz="2000" spc="300">
              <a:solidFill>
                <a:schemeClr val="accent1">
                  <a:lumMod val="7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13" name="五边形 12"/>
          <p:cNvSpPr/>
          <p:nvPr>
            <p:custDataLst>
              <p:tags r:id="rId8"/>
            </p:custDataLst>
          </p:nvPr>
        </p:nvSpPr>
        <p:spPr>
          <a:xfrm>
            <a:off x="1067018" y="2535313"/>
            <a:ext cx="1285416" cy="642709"/>
          </a:xfrm>
          <a:prstGeom prst="homePlat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5" name="五边形 4"/>
          <p:cNvSpPr/>
          <p:nvPr>
            <p:custDataLst>
              <p:tags r:id="rId9"/>
            </p:custDataLst>
          </p:nvPr>
        </p:nvSpPr>
        <p:spPr>
          <a:xfrm>
            <a:off x="934696" y="2535313"/>
            <a:ext cx="1285416" cy="642709"/>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chemeClr val="lt1"/>
                </a:solidFill>
                <a:latin typeface="微软雅黑" panose="020B0503020204020204" charset="-122"/>
                <a:ea typeface="微软雅黑" panose="020B0503020204020204" charset="-122"/>
                <a:sym typeface="Arial" panose="020B0604020202020204" pitchFamily="34" charset="0"/>
              </a:rPr>
              <a:t>02</a:t>
            </a:r>
            <a:endParaRPr lang="en-US" altLang="zh-CN" sz="2400"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9" name="文本框 8"/>
          <p:cNvSpPr txBox="1"/>
          <p:nvPr>
            <p:custDataLst>
              <p:tags r:id="rId10"/>
            </p:custDataLst>
          </p:nvPr>
        </p:nvSpPr>
        <p:spPr>
          <a:xfrm>
            <a:off x="2771140" y="3032125"/>
            <a:ext cx="8390890" cy="982980"/>
          </a:xfrm>
          <a:prstGeom prst="rect">
            <a:avLst/>
          </a:prstGeom>
          <a:noFill/>
        </p:spPr>
        <p:txBody>
          <a:bodyPr wrap="square" lIns="0" tIns="0" rIns="0" bIns="0" rtlCol="0" anchor="ctr" anchorCtr="0">
            <a:normAutofit/>
          </a:bodyPr>
          <a:p>
            <a:pPr>
              <a:lnSpc>
                <a:spcPct val="130000"/>
              </a:lnSpc>
            </a:pPr>
            <a:r>
              <a:rPr lang="da-DK" altLang="zh-CN" sz="2000" spc="300">
                <a:solidFill>
                  <a:schemeClr val="accent2">
                    <a:lumMod val="7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3. 行业经济周期分类及特征，如何判断行业所处经济周期？</a:t>
            </a:r>
            <a:endParaRPr lang="da-DK" altLang="zh-CN" sz="2000" spc="300">
              <a:solidFill>
                <a:schemeClr val="accent2">
                  <a:lumMod val="7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14" name="五边形 13"/>
          <p:cNvSpPr/>
          <p:nvPr>
            <p:custDataLst>
              <p:tags r:id="rId11"/>
            </p:custDataLst>
          </p:nvPr>
        </p:nvSpPr>
        <p:spPr>
          <a:xfrm>
            <a:off x="1067018" y="3372688"/>
            <a:ext cx="1285416" cy="642709"/>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6" name="五边形 5"/>
          <p:cNvSpPr/>
          <p:nvPr>
            <p:custDataLst>
              <p:tags r:id="rId12"/>
            </p:custDataLst>
          </p:nvPr>
        </p:nvSpPr>
        <p:spPr>
          <a:xfrm>
            <a:off x="934696" y="3372688"/>
            <a:ext cx="1285416" cy="642709"/>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chemeClr val="lt1"/>
                </a:solidFill>
                <a:latin typeface="微软雅黑" panose="020B0503020204020204" charset="-122"/>
                <a:ea typeface="微软雅黑" panose="020B0503020204020204" charset="-122"/>
                <a:sym typeface="Arial" panose="020B0604020202020204" pitchFamily="34" charset="0"/>
              </a:rPr>
              <a:t>03</a:t>
            </a:r>
            <a:endParaRPr lang="en-US" altLang="zh-CN" sz="2400"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0" name="文本框 9"/>
          <p:cNvSpPr txBox="1"/>
          <p:nvPr>
            <p:custDataLst>
              <p:tags r:id="rId13"/>
            </p:custDataLst>
          </p:nvPr>
        </p:nvSpPr>
        <p:spPr>
          <a:xfrm>
            <a:off x="2771140" y="3907155"/>
            <a:ext cx="8105140" cy="982980"/>
          </a:xfrm>
          <a:prstGeom prst="rect">
            <a:avLst/>
          </a:prstGeom>
          <a:noFill/>
        </p:spPr>
        <p:txBody>
          <a:bodyPr wrap="square" lIns="0" tIns="0" rIns="0" bIns="0" rtlCol="0" anchor="ctr" anchorCtr="0">
            <a:normAutofit/>
          </a:bodyPr>
          <a:p>
            <a:pPr>
              <a:lnSpc>
                <a:spcPct val="130000"/>
              </a:lnSpc>
            </a:pPr>
            <a:r>
              <a:rPr lang="da-DK" altLang="zh-CN" sz="2000" spc="300">
                <a:solidFill>
                  <a:schemeClr val="accent1">
                    <a:lumMod val="7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4. 行业生命周期分阶段特征，如何判断行业所处生命周期？</a:t>
            </a:r>
            <a:endParaRPr lang="da-DK" altLang="zh-CN" sz="2000" spc="300">
              <a:solidFill>
                <a:schemeClr val="accent1">
                  <a:lumMod val="7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15" name="五边形 14"/>
          <p:cNvSpPr/>
          <p:nvPr>
            <p:custDataLst>
              <p:tags r:id="rId14"/>
            </p:custDataLst>
          </p:nvPr>
        </p:nvSpPr>
        <p:spPr>
          <a:xfrm>
            <a:off x="1067018" y="4248161"/>
            <a:ext cx="1285416" cy="642709"/>
          </a:xfrm>
          <a:prstGeom prst="homePlat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7" name="五边形 6"/>
          <p:cNvSpPr/>
          <p:nvPr>
            <p:custDataLst>
              <p:tags r:id="rId15"/>
            </p:custDataLst>
          </p:nvPr>
        </p:nvSpPr>
        <p:spPr>
          <a:xfrm>
            <a:off x="934696" y="4248161"/>
            <a:ext cx="1285416" cy="642709"/>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chemeClr val="lt1"/>
                </a:solidFill>
                <a:latin typeface="微软雅黑" panose="020B0503020204020204" charset="-122"/>
                <a:ea typeface="微软雅黑" panose="020B0503020204020204" charset="-122"/>
                <a:sym typeface="Arial" panose="020B0604020202020204" pitchFamily="34" charset="0"/>
              </a:rPr>
              <a:t>04</a:t>
            </a:r>
            <a:endParaRPr lang="en-US" altLang="zh-CN" sz="2400"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6" name="文本框 15"/>
          <p:cNvSpPr txBox="1"/>
          <p:nvPr>
            <p:custDataLst>
              <p:tags r:id="rId16"/>
            </p:custDataLst>
          </p:nvPr>
        </p:nvSpPr>
        <p:spPr>
          <a:xfrm>
            <a:off x="2771140" y="4782820"/>
            <a:ext cx="8906510" cy="982980"/>
          </a:xfrm>
          <a:prstGeom prst="rect">
            <a:avLst/>
          </a:prstGeom>
          <a:noFill/>
        </p:spPr>
        <p:txBody>
          <a:bodyPr wrap="square" lIns="0" tIns="0" rIns="0" bIns="0" rtlCol="0" anchor="ctr" anchorCtr="0">
            <a:normAutofit/>
          </a:bodyPr>
          <a:p>
            <a:pPr>
              <a:lnSpc>
                <a:spcPct val="130000"/>
              </a:lnSpc>
            </a:pPr>
            <a:r>
              <a:rPr lang="da-DK" altLang="zh-CN" sz="2000" spc="300">
                <a:solidFill>
                  <a:schemeClr val="accent2">
                    <a:lumMod val="7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5. 行业市场类型的定性划分及特征，如何定量衡量行业的市场结构？</a:t>
            </a:r>
            <a:endParaRPr lang="da-DK" altLang="zh-CN" sz="2000" spc="300">
              <a:solidFill>
                <a:schemeClr val="accent2">
                  <a:lumMod val="7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1" name="五边形 20"/>
          <p:cNvSpPr/>
          <p:nvPr>
            <p:custDataLst>
              <p:tags r:id="rId17"/>
            </p:custDataLst>
          </p:nvPr>
        </p:nvSpPr>
        <p:spPr>
          <a:xfrm>
            <a:off x="1067018" y="5047436"/>
            <a:ext cx="1285416" cy="642709"/>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2" name="五边形 21"/>
          <p:cNvSpPr/>
          <p:nvPr>
            <p:custDataLst>
              <p:tags r:id="rId18"/>
            </p:custDataLst>
          </p:nvPr>
        </p:nvSpPr>
        <p:spPr>
          <a:xfrm>
            <a:off x="934696" y="5047436"/>
            <a:ext cx="1285416" cy="642709"/>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chemeClr val="lt1"/>
                </a:solidFill>
                <a:latin typeface="微软雅黑" panose="020B0503020204020204" charset="-122"/>
                <a:ea typeface="微软雅黑" panose="020B0503020204020204" charset="-122"/>
                <a:sym typeface="Arial" panose="020B0604020202020204" pitchFamily="34" charset="0"/>
              </a:rPr>
              <a:t>05</a:t>
            </a:r>
            <a:endParaRPr lang="en-US" altLang="zh-CN" sz="2400"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3" name="文本框 22"/>
          <p:cNvSpPr txBox="1"/>
          <p:nvPr>
            <p:custDataLst>
              <p:tags r:id="rId19"/>
            </p:custDataLst>
          </p:nvPr>
        </p:nvSpPr>
        <p:spPr>
          <a:xfrm>
            <a:off x="2771140" y="5582285"/>
            <a:ext cx="8105140" cy="982980"/>
          </a:xfrm>
          <a:prstGeom prst="rect">
            <a:avLst/>
          </a:prstGeom>
          <a:noFill/>
        </p:spPr>
        <p:txBody>
          <a:bodyPr wrap="square" lIns="0" tIns="0" rIns="0" bIns="0" rtlCol="0" anchor="ctr" anchorCtr="0">
            <a:normAutofit/>
          </a:bodyPr>
          <a:p>
            <a:pPr>
              <a:lnSpc>
                <a:spcPct val="130000"/>
              </a:lnSpc>
            </a:pPr>
            <a:r>
              <a:rPr lang="da-DK" altLang="zh-CN" sz="2000" spc="300">
                <a:solidFill>
                  <a:schemeClr val="accent1">
                    <a:lumMod val="7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6. 如何使用波特五力模型分析行业内部竞争结构？</a:t>
            </a:r>
            <a:endParaRPr lang="da-DK" altLang="zh-CN" sz="2000" spc="300">
              <a:solidFill>
                <a:schemeClr val="accent1">
                  <a:lumMod val="7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五边形 19"/>
          <p:cNvSpPr/>
          <p:nvPr>
            <p:custDataLst>
              <p:tags r:id="rId20"/>
            </p:custDataLst>
          </p:nvPr>
        </p:nvSpPr>
        <p:spPr>
          <a:xfrm>
            <a:off x="1079718" y="5803911"/>
            <a:ext cx="1285416" cy="642709"/>
          </a:xfrm>
          <a:prstGeom prst="homePlat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4" name="五边形 23"/>
          <p:cNvSpPr/>
          <p:nvPr>
            <p:custDataLst>
              <p:tags r:id="rId21"/>
            </p:custDataLst>
          </p:nvPr>
        </p:nvSpPr>
        <p:spPr>
          <a:xfrm>
            <a:off x="947396" y="5842011"/>
            <a:ext cx="1285416" cy="642709"/>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chemeClr val="lt1"/>
                </a:solidFill>
                <a:latin typeface="微软雅黑" panose="020B0503020204020204" charset="-122"/>
                <a:ea typeface="微软雅黑" panose="020B0503020204020204" charset="-122"/>
                <a:sym typeface="Arial" panose="020B0604020202020204" pitchFamily="34" charset="0"/>
              </a:rPr>
              <a:t>06</a:t>
            </a:r>
            <a:endParaRPr lang="en-US" altLang="zh-CN" sz="2400"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5" name="文本框 24"/>
          <p:cNvSpPr txBox="1"/>
          <p:nvPr>
            <p:custDataLst>
              <p:tags r:id="rId22"/>
            </p:custDataLst>
          </p:nvPr>
        </p:nvSpPr>
        <p:spPr>
          <a:xfrm>
            <a:off x="2790190" y="1678940"/>
            <a:ext cx="8906510" cy="982980"/>
          </a:xfrm>
          <a:prstGeom prst="rect">
            <a:avLst/>
          </a:prstGeom>
          <a:noFill/>
        </p:spPr>
        <p:txBody>
          <a:bodyPr wrap="square" lIns="0" tIns="0" rIns="0" bIns="0" rtlCol="0" anchor="ctr" anchorCtr="0">
            <a:normAutofit/>
          </a:bodyPr>
          <a:p>
            <a:pPr>
              <a:lnSpc>
                <a:spcPct val="130000"/>
              </a:lnSpc>
            </a:pPr>
            <a:r>
              <a:rPr lang="da-DK" altLang="zh-CN" sz="2000" spc="300">
                <a:solidFill>
                  <a:schemeClr val="accent1">
                    <a:lumMod val="7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1. 行业的概念及行业分类标准有哪些？</a:t>
            </a:r>
            <a:endParaRPr lang="da-DK" altLang="zh-CN" sz="2000" spc="300">
              <a:solidFill>
                <a:schemeClr val="accent1">
                  <a:lumMod val="7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Tree>
    <p:custDataLst>
      <p:tags r:id="rId23"/>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457200" y="1541145"/>
            <a:ext cx="11278235" cy="4358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（一）行业分析的功能</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行业分析即探究该行业未来发展趋势，通过研究某一行业的发展动态、供求状况、规模结构、竞争格局以及综合经济信息等，为企业自身发展或行业投资者等提供重要的决策依据。</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行业分析以行业为主线，整合行业、市场、企业、用户等多方面的资源和信息，帮助企业或投资者等准确把握行业发展趋势。</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第一节 行业和行业分析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8" name="直接连接符 7"/>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三、行业分析</a:t>
            </a:r>
            <a:endParaRPr lang="zh-CN" sz="2400" b="1">
              <a:latin typeface="微软雅黑" panose="020B0503020204020204" charset="-122"/>
              <a:ea typeface="微软雅黑" panose="020B0503020204020204" charset="-122"/>
            </a:endParaRPr>
          </a:p>
        </p:txBody>
      </p:sp>
      <p:sp>
        <p:nvSpPr>
          <p:cNvPr id="9" name="任意形状 8"/>
          <p:cNvSpPr/>
          <p:nvPr userDrawn="1">
            <p:custDataLst>
              <p:tags r:id="rId6"/>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ustDataLst>
      <p:tags r:id="rId7"/>
    </p:custData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p:txBody>
          <a:bodyPr/>
          <a:lstStyle/>
          <a:p>
            <a:r>
              <a:rPr lang="en-US" altLang="zh-CN">
                <a:solidFill>
                  <a:schemeClr val="accent1"/>
                </a:solidFill>
              </a:rPr>
              <a:t>谢谢</a:t>
            </a:r>
            <a:endParaRPr lang="en-US" altLang="zh-CN">
              <a:solidFill>
                <a:schemeClr val="accent1"/>
              </a:solidFill>
            </a:endParaRPr>
          </a:p>
        </p:txBody>
      </p:sp>
    </p:spTree>
    <p:custDataLst>
      <p:tags r:id="rId2"/>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457200" y="1160145"/>
            <a:ext cx="11278235" cy="435864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（二）行业分析报告内容</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行业分析（研究）报告是对整个行业的综合报告，通过对大量一手市场调研数据的深入分析，全面客观地剖析行业发展的总体市场容量、市场规模、竞争格局、进出口情况和市场需求特征，以及行业重点企业的产销运营分析，并根据各行业的发展轨迹及实践经验，对各产业未来的发展趋势做出准确分析与预测。</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文本框 6"/>
          <p:cNvSpPr txBox="1"/>
          <p:nvPr>
            <p:custDataLst>
              <p:tags r:id="rId3"/>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第一节 行业和行业分析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8" name="直接连接符 7"/>
          <p:cNvCxnSpPr/>
          <p:nvPr>
            <p:custDataLst>
              <p:tags r:id="rId4"/>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5"/>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三、行业分析</a:t>
            </a:r>
            <a:endParaRPr lang="zh-CN" sz="2400" b="1">
              <a:latin typeface="微软雅黑" panose="020B0503020204020204" charset="-122"/>
              <a:ea typeface="微软雅黑" panose="020B0503020204020204" charset="-122"/>
            </a:endParaRPr>
          </a:p>
        </p:txBody>
      </p:sp>
      <p:sp>
        <p:nvSpPr>
          <p:cNvPr id="9" name="任意形状 8"/>
          <p:cNvSpPr/>
          <p:nvPr userDrawn="1">
            <p:custDataLst>
              <p:tags r:id="rId6"/>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ustDataLst>
      <p:tags r:id="rId7"/>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304800" y="1704975"/>
            <a:ext cx="11277600" cy="280035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（三）行业分析报告思路</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行业分析报告内容大致可以依据行业历史、行业现状、行业趋势及重点企业分析四个方面，分析该行业的历史表现、运行表现，挖掘该行业盈利的关键因素，判断外部环境（包括政策、技术、消费习惯等）的变化及其对行业发展影响，综合得出研究结论。</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第一节 行业和行业分析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8" name="直接连接符 7"/>
          <p:cNvCxnSpPr/>
          <p:nvPr>
            <p:custDataLst>
              <p:tags r:id="rId5"/>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6"/>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三、行业分析</a:t>
            </a:r>
            <a:endParaRPr lang="zh-CN" sz="2400" b="1">
              <a:latin typeface="微软雅黑" panose="020B0503020204020204" charset="-122"/>
              <a:ea typeface="微软雅黑" panose="020B0503020204020204" charset="-122"/>
            </a:endParaRPr>
          </a:p>
        </p:txBody>
      </p:sp>
      <p:graphicFrame>
        <p:nvGraphicFramePr>
          <p:cNvPr id="-2147482583" name="对象 -2147482584"/>
          <p:cNvGraphicFramePr>
            <a:graphicFrameLocks noChangeAspect="1"/>
          </p:cNvGraphicFramePr>
          <p:nvPr>
            <p:custDataLst>
              <p:tags r:id="rId7"/>
            </p:custDataLst>
          </p:nvPr>
        </p:nvGraphicFramePr>
        <p:xfrm>
          <a:off x="2414905" y="4343400"/>
          <a:ext cx="7660005" cy="2514600"/>
        </p:xfrm>
        <a:graphic>
          <a:graphicData uri="http://schemas.openxmlformats.org/presentationml/2006/ole">
            <mc:AlternateContent xmlns:mc="http://schemas.openxmlformats.org/markup-compatibility/2006">
              <mc:Choice xmlns:v="urn:schemas-microsoft-com:vml" Requires="v">
                <p:oleObj spid="_x0000_s3076" name="" r:id="rId8" imgW="5780405" imgH="1902460" progId="Visio.Drawing.11">
                  <p:embed/>
                </p:oleObj>
              </mc:Choice>
              <mc:Fallback>
                <p:oleObj name="" r:id="rId8" imgW="5780405" imgH="1902460" progId="Visio.Drawing.11">
                  <p:embed/>
                  <p:pic>
                    <p:nvPicPr>
                      <p:cNvPr id="0" name="图片 3075"/>
                      <p:cNvPicPr/>
                      <p:nvPr/>
                    </p:nvPicPr>
                    <p:blipFill>
                      <a:blip r:embed="rId9"/>
                      <a:stretch>
                        <a:fillRect/>
                      </a:stretch>
                    </p:blipFill>
                    <p:spPr>
                      <a:xfrm>
                        <a:off x="2414905" y="4343400"/>
                        <a:ext cx="7660005" cy="2514600"/>
                      </a:xfrm>
                      <a:prstGeom prst="rect">
                        <a:avLst/>
                      </a:prstGeom>
                      <a:noFill/>
                      <a:ln w="38100">
                        <a:noFill/>
                        <a:miter/>
                      </a:ln>
                    </p:spPr>
                  </p:pic>
                </p:oleObj>
              </mc:Fallback>
            </mc:AlternateContent>
          </a:graphicData>
        </a:graphic>
      </p:graphicFrame>
    </p:spTree>
    <p:custDataLst>
      <p:tags r:id="rId10"/>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57155" y="1838309"/>
            <a:ext cx="11277678" cy="4229126"/>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（三）行业分析报告思路</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行业历史分析主要是探究该行业的产生、发展、演变的过程，通过梳理行业的历史发展脉络，更好地认识行业发展现状并判断未来趋势。行业历史分析的主要内容包括清晰界定行业边界、对行业进行准确分类、总结行业发展历程、判断行业所处生命周期。
（2）行业现状分析包括行业发展概况、行业周期性、产业链组织、外部影响、市场供给、竞争状况、商业模式、技术变动以及政策、技术、消费习惯等外部因素的变动情况。</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第一节 行业和行业分析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8" name="直接连接符 7"/>
          <p:cNvCxnSpPr/>
          <p:nvPr>
            <p:custDataLst>
              <p:tags r:id="rId5"/>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0" name="文本框 99"/>
          <p:cNvSpPr txBox="1"/>
          <p:nvPr>
            <p:custDataLst>
              <p:tags r:id="rId6"/>
            </p:custDataLst>
          </p:nvPr>
        </p:nvSpPr>
        <p:spPr>
          <a:xfrm>
            <a:off x="457200" y="1069975"/>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三、行业分析</a:t>
            </a:r>
            <a:endParaRPr lang="zh-CN" sz="2400" b="1">
              <a:latin typeface="微软雅黑" panose="020B0503020204020204" charset="-122"/>
              <a:ea typeface="微软雅黑" panose="020B0503020204020204" charset="-122"/>
            </a:endParaRPr>
          </a:p>
        </p:txBody>
      </p:sp>
    </p:spTree>
    <p:custDataLst>
      <p:tags r:id="rId7"/>
    </p:custDataLst>
  </p:cSld>
  <p:clrMapOvr>
    <a:masterClrMapping/>
  </p:clrMapOvr>
  <p:transition spd="med"/>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8.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129.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wm#"/>
  <p:tag name="KSO_WM_UNIT_PRESET_TEXT" val="空白演示经典风格"/>
  <p:tag name="KSO_WM_UNIT_TEXT_FILL_FORE_SCHEMECOLOR_INDEX_BRIGHTNESS" val="0"/>
  <p:tag name="KSO_WM_UNIT_TEXT_FILL_FORE_SCHEMECOLOR_INDEX" val="5"/>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ID" val="custom2020691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6915"/>
  <p:tag name="KSO_WM_SLIDE_LAYOUT" val="a_b_f"/>
  <p:tag name="KSO_WM_SLIDE_LAYOUT_CNT" val="1_1_1"/>
  <p:tag name="KSO_WM_TEMPLATE_MASTER_THUMB_INDEX" val="12"/>
  <p:tag name="KSO_WM_TEMPLATE_THUMBS_INDEX" val="1、4、7、8、10、11、12、13、15"/>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3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3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135.xml><?xml version="1.0" encoding="utf-8"?>
<p:tagLst xmlns:p="http://schemas.openxmlformats.org/presentationml/2006/main">
  <p:tag name="KSO_WM_BEAUTIFY_FLAG" val="#wm#"/>
  <p:tag name="KSO_WM_TEMPLATE_CATEGORY" val="custom"/>
  <p:tag name="KSO_WM_TEMPLATE_INDEX" val="20206915"/>
  <p:tag name="KSO_WM_SLIDE_ID" val="custom2020691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b_e"/>
  <p:tag name="KSO_WM_SLIDE_LAYOUT_CNT" val="1_1_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3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20},&quot;minSize&quot;:{&quot;size1&quot;:11.2},&quot;normalSize&quot;:{&quot;size1&quot;:11.2},&quot;subLayout&quot;:[{&quot;id&quot;:&quot;2023-03-19T22:15:21&quot;,&quot;margin&quot;:{&quot;bottom&quot;:0.025999998673796654,&quot;left&quot;:1.2699999809265137,&quot;right&quot;:1.2699999809265137,&quot;top&quot;:0.4230000376701355},&quot;type&quot;:0},{&quot;id&quot;:&quot;2023-03-19T22:15:2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44.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145.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146.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147.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148.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14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5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5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
</p:tagLst>
</file>

<file path=ppt/tags/tag15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1.xml><?xml version="1.0" encoding="utf-8"?>
<p:tagLst xmlns:p="http://schemas.openxmlformats.org/presentationml/2006/main">
  <p:tag name="KSO_WM_BEAUTIFY_FLAG" val=""/>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7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7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9.xml><?xml version="1.0" encoding="utf-8"?>
<p:tagLst xmlns:p="http://schemas.openxmlformats.org/presentationml/2006/main">
  <p:tag name="KSO_WM_BEAUTIFY_FLAG" val=""/>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BEAUTIFY_FLAG" val=""/>
</p:tagLst>
</file>

<file path=ppt/tags/tag18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8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19400_2*m_h_i*1_1_2"/>
  <p:tag name="KSO_WM_TEMPLATE_CATEGORY" val="diagram"/>
  <p:tag name="KSO_WM_TEMPLATE_INDEX" val="20219400"/>
  <p:tag name="KSO_WM_UNIT_LAYERLEVEL" val="1_1_1"/>
  <p:tag name="KSO_WM_TAG_VERSION" val="1.0"/>
  <p:tag name="KSO_WM_BEAUTIFY_FLAG" val=""/>
  <p:tag name="KSO_WM_CHIP_GROUPID" val="60bed5924737e0f4c1ebe8c5"/>
  <p:tag name="KSO_WM_CHIP_XID" val="60bed5924737e0f4c1ebe8c6"/>
  <p:tag name="KSO_WM_ASSEMBLE_CHIP_INDEX" val="26763675ad934e89b1874c3090cb0b9a"/>
  <p:tag name="KSO_WM_UNIT_VALUE" val="3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219400_2*m_h_i*1_1_3"/>
  <p:tag name="KSO_WM_TEMPLATE_CATEGORY" val="diagram"/>
  <p:tag name="KSO_WM_TEMPLATE_INDEX" val="20219400"/>
  <p:tag name="KSO_WM_UNIT_LAYERLEVEL" val="1_1_1"/>
  <p:tag name="KSO_WM_TAG_VERSION" val="1.0"/>
  <p:tag name="KSO_WM_BEAUTIFY_FLAG" val=""/>
  <p:tag name="KSO_WM_CHIP_GROUPID" val="60bed5924737e0f4c1ebe8c5"/>
  <p:tag name="KSO_WM_CHIP_XID" val="60bed5924737e0f4c1ebe8c6"/>
  <p:tag name="KSO_WM_ASSEMBLE_CHIP_INDEX" val="26763675ad934e89b1874c3090cb0b9a"/>
  <p:tag name="KSO_WM_UNIT_VALUE" val="18"/>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1"/>
  <p:tag name="KSO_WM_UNIT_ID" val="diagram20219400_2*m_h_i*1_1_1"/>
  <p:tag name="KSO_WM_TEMPLATE_CATEGORY" val="diagram"/>
  <p:tag name="KSO_WM_TEMPLATE_INDEX" val="20219400"/>
  <p:tag name="KSO_WM_UNIT_LAYERLEVEL" val="1_1_1"/>
  <p:tag name="KSO_WM_TAG_VERSION" val="1.0"/>
  <p:tag name="KSO_WM_BEAUTIFY_FLAG" val=""/>
  <p:tag name="KSO_WM_CHIP_GROUPID" val="60bed5924737e0f4c1ebe8c5"/>
  <p:tag name="KSO_WM_CHIP_XID" val="60bed5924737e0f4c1ebe8c6"/>
  <p:tag name="KSO_WM_ASSEMBLE_CHIP_INDEX" val="26763675ad934e89b1874c3090cb0b9a"/>
  <p:tag name="KSO_WM_UNIT_VALUE" val="2"/>
  <p:tag name="KSO_WM_UNIT_TEXT_FILL_FORE_SCHEMECOLOR_INDEX_BRIGHTNESS" val="0"/>
  <p:tag name="KSO_WM_UNIT_TEXT_FILL_FORE_SCHEMECOLOR_INDEX" val="14"/>
  <p:tag name="KSO_WM_UNIT_TEXT_FILL_TYPE" val="1"/>
</p:tagLst>
</file>

<file path=ppt/tags/tag211.xml><?xml version="1.0" encoding="utf-8"?>
<p:tagLst xmlns:p="http://schemas.openxmlformats.org/presentationml/2006/main">
  <p:tag name="KSO_WM_UNIT_SUBTYPE" val="a"/>
  <p:tag name="KSO_WM_UNIT_PRESET_TEXT" val="添加文本具体内容"/>
  <p:tag name="KSO_WM_UNIT_NOCLEAR" val="0"/>
  <p:tag name="KSO_WM_UNIT_VALUE" val="108"/>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19400_2*m_h_f*1_1_1"/>
  <p:tag name="KSO_WM_TEMPLATE_CATEGORY" val="diagram"/>
  <p:tag name="KSO_WM_TEMPLATE_INDEX" val="20219400"/>
  <p:tag name="KSO_WM_UNIT_LAYERLEVEL" val="1_1_1"/>
  <p:tag name="KSO_WM_TAG_VERSION" val="1.0"/>
  <p:tag name="KSO_WM_BEAUTIFY_FLAG" val=""/>
  <p:tag name="KSO_WM_CHIP_GROUPID" val="60bed5924737e0f4c1ebe8c5"/>
  <p:tag name="KSO_WM_CHIP_XID" val="60bed5924737e0f4c1ebe8c6"/>
  <p:tag name="KSO_WM_ASSEMBLE_CHIP_INDEX" val="26763675ad934e89b1874c3090cb0b9a"/>
  <p:tag name="KSO_WM_UNIT_TEXT_FILL_FORE_SCHEMECOLOR_INDEX_BRIGHTNESS" val="0"/>
  <p:tag name="KSO_WM_UNIT_TEXT_FILL_FORE_SCHEMECOLOR_INDEX" val="13"/>
  <p:tag name="KSO_WM_UNIT_TEXT_FILL_TYPE"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19400_2*m_h_i*1_2_2"/>
  <p:tag name="KSO_WM_TEMPLATE_CATEGORY" val="diagram"/>
  <p:tag name="KSO_WM_TEMPLATE_INDEX" val="20219400"/>
  <p:tag name="KSO_WM_UNIT_LAYERLEVEL" val="1_1_1"/>
  <p:tag name="KSO_WM_TAG_VERSION" val="1.0"/>
  <p:tag name="KSO_WM_BEAUTIFY_FLAG" val=""/>
  <p:tag name="KSO_WM_CHIP_GROUPID" val="60bed5924737e0f4c1ebe8c5"/>
  <p:tag name="KSO_WM_CHIP_XID" val="60bed5924737e0f4c1ebe8c6"/>
  <p:tag name="KSO_WM_ASSEMBLE_CHIP_INDEX" val="26763675ad934e89b1874c3090cb0b9a"/>
  <p:tag name="KSO_WM_UNIT_VALUE" val="36"/>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219400_2*m_h_i*1_2_3"/>
  <p:tag name="KSO_WM_TEMPLATE_CATEGORY" val="diagram"/>
  <p:tag name="KSO_WM_TEMPLATE_INDEX" val="20219400"/>
  <p:tag name="KSO_WM_UNIT_LAYERLEVEL" val="1_1_1"/>
  <p:tag name="KSO_WM_TAG_VERSION" val="1.0"/>
  <p:tag name="KSO_WM_BEAUTIFY_FLAG" val=""/>
  <p:tag name="KSO_WM_CHIP_GROUPID" val="60bed5924737e0f4c1ebe8c5"/>
  <p:tag name="KSO_WM_CHIP_XID" val="60bed5924737e0f4c1ebe8c6"/>
  <p:tag name="KSO_WM_ASSEMBLE_CHIP_INDEX" val="26763675ad934e89b1874c3090cb0b9a"/>
  <p:tag name="KSO_WM_UNIT_VALUE" val="18"/>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1"/>
  <p:tag name="KSO_WM_UNIT_ID" val="diagram20219400_2*m_h_i*1_2_1"/>
  <p:tag name="KSO_WM_TEMPLATE_CATEGORY" val="diagram"/>
  <p:tag name="KSO_WM_TEMPLATE_INDEX" val="20219400"/>
  <p:tag name="KSO_WM_UNIT_LAYERLEVEL" val="1_1_1"/>
  <p:tag name="KSO_WM_TAG_VERSION" val="1.0"/>
  <p:tag name="KSO_WM_BEAUTIFY_FLAG" val=""/>
  <p:tag name="KSO_WM_CHIP_GROUPID" val="60bed5924737e0f4c1ebe8c5"/>
  <p:tag name="KSO_WM_CHIP_XID" val="60bed5924737e0f4c1ebe8c6"/>
  <p:tag name="KSO_WM_ASSEMBLE_CHIP_INDEX" val="26763675ad934e89b1874c3090cb0b9a"/>
  <p:tag name="KSO_WM_UNIT_VALUE" val="2"/>
  <p:tag name="KSO_WM_UNIT_TEXT_FILL_FORE_SCHEMECOLOR_INDEX_BRIGHTNESS" val="0"/>
  <p:tag name="KSO_WM_UNIT_TEXT_FILL_FORE_SCHEMECOLOR_INDEX" val="14"/>
  <p:tag name="KSO_WM_UNIT_TEXT_FILL_TYPE" val="1"/>
</p:tagLst>
</file>

<file path=ppt/tags/tag215.xml><?xml version="1.0" encoding="utf-8"?>
<p:tagLst xmlns:p="http://schemas.openxmlformats.org/presentationml/2006/main">
  <p:tag name="KSO_WM_UNIT_SUBTYPE" val="a"/>
  <p:tag name="KSO_WM_UNIT_PRESET_TEXT" val="添加文本具体内容"/>
  <p:tag name="KSO_WM_UNIT_NOCLEAR" val="0"/>
  <p:tag name="KSO_WM_UNIT_VALUE" val="108"/>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19400_2*m_h_f*1_2_1"/>
  <p:tag name="KSO_WM_TEMPLATE_CATEGORY" val="diagram"/>
  <p:tag name="KSO_WM_TEMPLATE_INDEX" val="20219400"/>
  <p:tag name="KSO_WM_UNIT_LAYERLEVEL" val="1_1_1"/>
  <p:tag name="KSO_WM_TAG_VERSION" val="1.0"/>
  <p:tag name="KSO_WM_BEAUTIFY_FLAG" val=""/>
  <p:tag name="KSO_WM_CHIP_GROUPID" val="60bed5924737e0f4c1ebe8c5"/>
  <p:tag name="KSO_WM_CHIP_XID" val="60bed5924737e0f4c1ebe8c6"/>
  <p:tag name="KSO_WM_ASSEMBLE_CHIP_INDEX" val="26763675ad934e89b1874c3090cb0b9a"/>
  <p:tag name="KSO_WM_UNIT_TEXT_FILL_FORE_SCHEMECOLOR_INDEX_BRIGHTNESS" val="0"/>
  <p:tag name="KSO_WM_UNIT_TEXT_FILL_FORE_SCHEMECOLOR_INDEX" val="13"/>
  <p:tag name="KSO_WM_UNIT_TEXT_FILL_TYPE"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19400_2*m_h_i*1_3_2"/>
  <p:tag name="KSO_WM_TEMPLATE_CATEGORY" val="diagram"/>
  <p:tag name="KSO_WM_TEMPLATE_INDEX" val="20219400"/>
  <p:tag name="KSO_WM_UNIT_LAYERLEVEL" val="1_1_1"/>
  <p:tag name="KSO_WM_TAG_VERSION" val="1.0"/>
  <p:tag name="KSO_WM_BEAUTIFY_FLAG" val=""/>
  <p:tag name="KSO_WM_CHIP_GROUPID" val="60bed5924737e0f4c1ebe8c5"/>
  <p:tag name="KSO_WM_CHIP_XID" val="60bed5924737e0f4c1ebe8c6"/>
  <p:tag name="KSO_WM_ASSEMBLE_CHIP_INDEX" val="26763675ad934e89b1874c3090cb0b9a"/>
  <p:tag name="KSO_WM_UNIT_VALUE" val="36"/>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219400_2*m_h_i*1_3_3"/>
  <p:tag name="KSO_WM_TEMPLATE_CATEGORY" val="diagram"/>
  <p:tag name="KSO_WM_TEMPLATE_INDEX" val="20219400"/>
  <p:tag name="KSO_WM_UNIT_LAYERLEVEL" val="1_1_1"/>
  <p:tag name="KSO_WM_TAG_VERSION" val="1.0"/>
  <p:tag name="KSO_WM_BEAUTIFY_FLAG" val=""/>
  <p:tag name="KSO_WM_CHIP_GROUPID" val="60bed5924737e0f4c1ebe8c5"/>
  <p:tag name="KSO_WM_CHIP_XID" val="60bed5924737e0f4c1ebe8c6"/>
  <p:tag name="KSO_WM_ASSEMBLE_CHIP_INDEX" val="26763675ad934e89b1874c3090cb0b9a"/>
  <p:tag name="KSO_WM_UNIT_VALUE" val="18"/>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1"/>
  <p:tag name="KSO_WM_UNIT_ID" val="diagram20219400_2*m_h_i*1_3_1"/>
  <p:tag name="KSO_WM_TEMPLATE_CATEGORY" val="diagram"/>
  <p:tag name="KSO_WM_TEMPLATE_INDEX" val="20219400"/>
  <p:tag name="KSO_WM_UNIT_LAYERLEVEL" val="1_1_1"/>
  <p:tag name="KSO_WM_TAG_VERSION" val="1.0"/>
  <p:tag name="KSO_WM_BEAUTIFY_FLAG" val=""/>
  <p:tag name="KSO_WM_CHIP_GROUPID" val="60bed5924737e0f4c1ebe8c5"/>
  <p:tag name="KSO_WM_CHIP_XID" val="60bed5924737e0f4c1ebe8c6"/>
  <p:tag name="KSO_WM_ASSEMBLE_CHIP_INDEX" val="26763675ad934e89b1874c3090cb0b9a"/>
  <p:tag name="KSO_WM_UNIT_VALUE" val="2"/>
  <p:tag name="KSO_WM_UNIT_TEXT_FILL_FORE_SCHEMECOLOR_INDEX_BRIGHTNESS" val="0"/>
  <p:tag name="KSO_WM_UNIT_TEXT_FILL_FORE_SCHEMECOLOR_INDEX" val="14"/>
  <p:tag name="KSO_WM_UNIT_TEXT_FILL_TYPE" val="1"/>
</p:tagLst>
</file>

<file path=ppt/tags/tag219.xml><?xml version="1.0" encoding="utf-8"?>
<p:tagLst xmlns:p="http://schemas.openxmlformats.org/presentationml/2006/main">
  <p:tag name="KSO_WM_UNIT_SUBTYPE" val="a"/>
  <p:tag name="KSO_WM_UNIT_PRESET_TEXT" val="添加文本具体内容"/>
  <p:tag name="KSO_WM_UNIT_NOCLEAR" val="0"/>
  <p:tag name="KSO_WM_UNIT_VALUE" val="108"/>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19400_2*m_h_f*1_3_1"/>
  <p:tag name="KSO_WM_TEMPLATE_CATEGORY" val="diagram"/>
  <p:tag name="KSO_WM_TEMPLATE_INDEX" val="20219400"/>
  <p:tag name="KSO_WM_UNIT_LAYERLEVEL" val="1_1_1"/>
  <p:tag name="KSO_WM_TAG_VERSION" val="1.0"/>
  <p:tag name="KSO_WM_BEAUTIFY_FLAG" val=""/>
  <p:tag name="KSO_WM_CHIP_GROUPID" val="60bed5924737e0f4c1ebe8c5"/>
  <p:tag name="KSO_WM_CHIP_XID" val="60bed5924737e0f4c1ebe8c6"/>
  <p:tag name="KSO_WM_ASSEMBLE_CHIP_INDEX" val="26763675ad934e89b1874c3090cb0b9a"/>
  <p:tag name="KSO_WM_UNIT_TEXT_FILL_FORE_SCHEMECOLOR_INDEX_BRIGHTNESS" val="0"/>
  <p:tag name="KSO_WM_UNIT_TEXT_FILL_FORE_SCHEMECOLOR_INDEX" val="13"/>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5.xml><?xml version="1.0" encoding="utf-8"?>
<p:tagLst xmlns:p="http://schemas.openxmlformats.org/presentationml/2006/main">
  <p:tag name="KSO_WM_BEAUTIFY_FLAG" val=""/>
</p:tagLst>
</file>

<file path=ppt/tags/tag22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1.xml><?xml version="1.0" encoding="utf-8"?>
<p:tagLst xmlns:p="http://schemas.openxmlformats.org/presentationml/2006/main">
  <p:tag name="KSO_WM_BEAUTIFY_FLAG" val=""/>
</p:tagLst>
</file>

<file path=ppt/tags/tag232.xml><?xml version="1.0" encoding="utf-8"?>
<p:tagLst xmlns:p="http://schemas.openxmlformats.org/presentationml/2006/main">
  <p:tag name="KSO_WM_BEAUTIFY_FLAG" val=""/>
</p:tagLst>
</file>

<file path=ppt/tags/tag23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8.xml><?xml version="1.0" encoding="utf-8"?>
<p:tagLst xmlns:p="http://schemas.openxmlformats.org/presentationml/2006/main">
  <p:tag name="KSO_WM_BEAUTIFY_FLAG" val=""/>
</p:tagLst>
</file>

<file path=ppt/tags/tag239.xml><?xml version="1.0" encoding="utf-8"?>
<p:tagLst xmlns:p="http://schemas.openxmlformats.org/presentationml/2006/main">
  <p:tag name="KSO_WM_BEAUTIFY_FLAG" val=""/>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BEAUTIFY_FLAG" val=""/>
</p:tagLst>
</file>

<file path=ppt/tags/tag241.xml><?xml version="1.0" encoding="utf-8"?>
<p:tagLst xmlns:p="http://schemas.openxmlformats.org/presentationml/2006/main">
  <p:tag name="KSO_WM_BEAUTIFY_FLAG" val=""/>
</p:tagLst>
</file>

<file path=ppt/tags/tag24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7.xml><?xml version="1.0" encoding="utf-8"?>
<p:tagLst xmlns:p="http://schemas.openxmlformats.org/presentationml/2006/main">
  <p:tag name="KSO_WM_BEAUTIFY_FLAG" val=""/>
</p:tagLst>
</file>

<file path=ppt/tags/tag24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49.xml><?xml version="1.0" encoding="utf-8"?>
<p:tagLst xmlns:p="http://schemas.openxmlformats.org/presentationml/2006/main">
  <p:tag name="KSO_WM_BEAUTIFY_FLAG" val=""/>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5.xml><?xml version="1.0" encoding="utf-8"?>
<p:tagLst xmlns:p="http://schemas.openxmlformats.org/presentationml/2006/main">
  <p:tag name="KSO_WM_BEAUTIFY_FLAG" val=""/>
</p:tagLst>
</file>

<file path=ppt/tags/tag25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57.xml><?xml version="1.0" encoding="utf-8"?>
<p:tagLst xmlns:p="http://schemas.openxmlformats.org/presentationml/2006/main">
  <p:tag name="KSO_WM_BEAUTIFY_FLAG" val=""/>
</p:tagLst>
</file>

<file path=ppt/tags/tag25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3.xml><?xml version="1.0" encoding="utf-8"?>
<p:tagLst xmlns:p="http://schemas.openxmlformats.org/presentationml/2006/main">
  <p:tag name="KSO_WM_BEAUTIFY_FLAG" val=""/>
</p:tagLst>
</file>

<file path=ppt/tags/tag26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65.xml><?xml version="1.0" encoding="utf-8"?>
<p:tagLst xmlns:p="http://schemas.openxmlformats.org/presentationml/2006/main">
  <p:tag name="KSO_WM_BEAUTIFY_FLAG" val=""/>
</p:tagLst>
</file>

<file path=ppt/tags/tag266.xml><?xml version="1.0" encoding="utf-8"?>
<p:tagLst xmlns:p="http://schemas.openxmlformats.org/presentationml/2006/main">
  <p:tag name="KSO_WM_UNIT_TABLE_BEAUTIFY" val="smartTable{cf89897b-024e-4753-92f3-dde65fd030b7}"/>
  <p:tag name="TABLE_ENDDRAG_ORIGIN_RECT" val="870*239"/>
  <p:tag name="TABLE_ENDDRAG_RECT" val="22*274*870*239"/>
</p:tagLst>
</file>

<file path=ppt/tags/tag26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2.xml><?xml version="1.0" encoding="utf-8"?>
<p:tagLst xmlns:p="http://schemas.openxmlformats.org/presentationml/2006/main">
  <p:tag name="KSO_WM_BEAUTIFY_FLAG" val=""/>
</p:tagLst>
</file>

<file path=ppt/tags/tag27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74.xml><?xml version="1.0" encoding="utf-8"?>
<p:tagLst xmlns:p="http://schemas.openxmlformats.org/presentationml/2006/main">
  <p:tag name="KSO_WM_BEAUTIFY_FLAG" val=""/>
</p:tagLst>
</file>

<file path=ppt/tags/tag27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BEAUTIFY_FLAG" val=""/>
</p:tagLst>
</file>

<file path=ppt/tags/tag28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82.xml><?xml version="1.0" encoding="utf-8"?>
<p:tagLst xmlns:p="http://schemas.openxmlformats.org/presentationml/2006/main">
  <p:tag name="KSO_WM_BEAUTIFY_FLAG" val=""/>
</p:tagLst>
</file>

<file path=ppt/tags/tag28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8.xml><?xml version="1.0" encoding="utf-8"?>
<p:tagLst xmlns:p="http://schemas.openxmlformats.org/presentationml/2006/main">
  <p:tag name="KSO_WM_BEAUTIFY_FLAG" val=""/>
</p:tagLst>
</file>

<file path=ppt/tags/tag28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BEAUTIFY_FLAG" val=""/>
</p:tagLst>
</file>

<file path=ppt/tags/tag2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292.xml><?xml version="1.0" encoding="utf-8"?>
<p:tagLst xmlns:p="http://schemas.openxmlformats.org/presentationml/2006/main">
  <p:tag name="KSO_WM_BEAUTIFY_FLAG" val=""/>
</p:tagLst>
</file>

<file path=ppt/tags/tag29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8.xml><?xml version="1.0" encoding="utf-8"?>
<p:tagLst xmlns:p="http://schemas.openxmlformats.org/presentationml/2006/main">
  <p:tag name="KSO_WM_BEAUTIFY_FLAG" val=""/>
</p:tagLst>
</file>

<file path=ppt/tags/tag29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BEAUTIFY_FLAG" val=""/>
</p:tagLst>
</file>

<file path=ppt/tags/tag30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02.xml><?xml version="1.0" encoding="utf-8"?>
<p:tagLst xmlns:p="http://schemas.openxmlformats.org/presentationml/2006/main">
  <p:tag name="KSO_WM_BEAUTIFY_FLAG" val=""/>
</p:tagLst>
</file>

<file path=ppt/tags/tag30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8.xml><?xml version="1.0" encoding="utf-8"?>
<p:tagLst xmlns:p="http://schemas.openxmlformats.org/presentationml/2006/main">
  <p:tag name="KSO_WM_BEAUTIFY_FLAG" val=""/>
</p:tagLst>
</file>

<file path=ppt/tags/tag30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BEAUTIFY_FLAG" val=""/>
</p:tagLst>
</file>

<file path=ppt/tags/tag31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12.xml><?xml version="1.0" encoding="utf-8"?>
<p:tagLst xmlns:p="http://schemas.openxmlformats.org/presentationml/2006/main">
  <p:tag name="KSO_WM_BEAUTIFY_FLAG" val=""/>
</p:tagLst>
</file>

<file path=ppt/tags/tag31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8.xml><?xml version="1.0" encoding="utf-8"?>
<p:tagLst xmlns:p="http://schemas.openxmlformats.org/presentationml/2006/main">
  <p:tag name="KSO_WM_BEAUTIFY_FLAG" val=""/>
</p:tagLst>
</file>

<file path=ppt/tags/tag319.xml><?xml version="1.0" encoding="utf-8"?>
<p:tagLst xmlns:p="http://schemas.openxmlformats.org/presentationml/2006/main">
  <p:tag name="KSO_WM_BEAUTIFY_FLAG" val=""/>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5.xml><?xml version="1.0" encoding="utf-8"?>
<p:tagLst xmlns:p="http://schemas.openxmlformats.org/presentationml/2006/main">
  <p:tag name="KSO_WM_BEAUTIFY_FLAG" val=""/>
</p:tagLst>
</file>

<file path=ppt/tags/tag326.xml><?xml version="1.0" encoding="utf-8"?>
<p:tagLst xmlns:p="http://schemas.openxmlformats.org/presentationml/2006/main">
  <p:tag name="KSO_WM_BEAUTIFY_FLAG" val=""/>
</p:tagLst>
</file>

<file path=ppt/tags/tag327.xml><?xml version="1.0" encoding="utf-8"?>
<p:tagLst xmlns:p="http://schemas.openxmlformats.org/presentationml/2006/main">
  <p:tag name="KSO_WM_BEAUTIFY_FLAG" val=""/>
</p:tagLst>
</file>

<file path=ppt/tags/tag32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3.xml><?xml version="1.0" encoding="utf-8"?>
<p:tagLst xmlns:p="http://schemas.openxmlformats.org/presentationml/2006/main">
  <p:tag name="KSO_WM_BEAUTIFY_FLAG" val=""/>
</p:tagLst>
</file>

<file path=ppt/tags/tag334.xml><?xml version="1.0" encoding="utf-8"?>
<p:tagLst xmlns:p="http://schemas.openxmlformats.org/presentationml/2006/main">
  <p:tag name="KSO_WM_BEAUTIFY_FLAG" val=""/>
</p:tagLst>
</file>

<file path=ppt/tags/tag335.xml><?xml version="1.0" encoding="utf-8"?>
<p:tagLst xmlns:p="http://schemas.openxmlformats.org/presentationml/2006/main">
  <p:tag name="KSO_WM_BEAUTIFY_FLAG" val=""/>
</p:tagLst>
</file>

<file path=ppt/tags/tag33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1.xml><?xml version="1.0" encoding="utf-8"?>
<p:tagLst xmlns:p="http://schemas.openxmlformats.org/presentationml/2006/main">
  <p:tag name="KSO_WM_BEAUTIFY_FLAG" val=""/>
</p:tagLst>
</file>

<file path=ppt/tags/tag342.xml><?xml version="1.0" encoding="utf-8"?>
<p:tagLst xmlns:p="http://schemas.openxmlformats.org/presentationml/2006/main">
  <p:tag name="KSO_WM_BEAUTIFY_FLAG" val=""/>
</p:tagLst>
</file>

<file path=ppt/tags/tag343.xml><?xml version="1.0" encoding="utf-8"?>
<p:tagLst xmlns:p="http://schemas.openxmlformats.org/presentationml/2006/main">
  <p:tag name="KSO_WM_BEAUTIFY_FLAG" val=""/>
</p:tagLst>
</file>

<file path=ppt/tags/tag34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9.xml><?xml version="1.0" encoding="utf-8"?>
<p:tagLst xmlns:p="http://schemas.openxmlformats.org/presentationml/2006/main">
  <p:tag name="KSO_WM_BEAUTIFY_FLAG" val=""/>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p="http://schemas.openxmlformats.org/presentationml/2006/main">
  <p:tag name="KSO_WM_BEAUTIFY_FLAG" val=""/>
</p:tagLst>
</file>

<file path=ppt/tags/tag351.xml><?xml version="1.0" encoding="utf-8"?>
<p:tagLst xmlns:p="http://schemas.openxmlformats.org/presentationml/2006/main">
  <p:tag name="KSO_WM_BEAUTIFY_FLAG" val=""/>
</p:tagLst>
</file>

<file path=ppt/tags/tag35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7.xml><?xml version="1.0" encoding="utf-8"?>
<p:tagLst xmlns:p="http://schemas.openxmlformats.org/presentationml/2006/main">
  <p:tag name="KSO_WM_BEAUTIFY_FLAG" val=""/>
</p:tagLst>
</file>

<file path=ppt/tags/tag358.xml><?xml version="1.0" encoding="utf-8"?>
<p:tagLst xmlns:p="http://schemas.openxmlformats.org/presentationml/2006/main">
  <p:tag name="KSO_WM_BEAUTIFY_FLAG" val=""/>
</p:tagLst>
</file>

<file path=ppt/tags/tag359.xml><?xml version="1.0" encoding="utf-8"?>
<p:tagLst xmlns:p="http://schemas.openxmlformats.org/presentationml/2006/main">
  <p:tag name="KSO_WM_BEAUTIFY_FLAG" val=""/>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5.xml><?xml version="1.0" encoding="utf-8"?>
<p:tagLst xmlns:p="http://schemas.openxmlformats.org/presentationml/2006/main">
  <p:tag name="KSO_WM_BEAUTIFY_FLAG" val=""/>
</p:tagLst>
</file>

<file path=ppt/tags/tag366.xml><?xml version="1.0" encoding="utf-8"?>
<p:tagLst xmlns:p="http://schemas.openxmlformats.org/presentationml/2006/main">
  <p:tag name="KSO_WM_BEAUTIFY_FLAG" val=""/>
</p:tagLst>
</file>

<file path=ppt/tags/tag36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2.xml><?xml version="1.0" encoding="utf-8"?>
<p:tagLst xmlns:p="http://schemas.openxmlformats.org/presentationml/2006/main">
  <p:tag name="KSO_WM_BEAUTIFY_FLAG" val=""/>
</p:tagLst>
</file>

<file path=ppt/tags/tag373.xml><?xml version="1.0" encoding="utf-8"?>
<p:tagLst xmlns:p="http://schemas.openxmlformats.org/presentationml/2006/main">
  <p:tag name="KSO_WM_BEAUTIFY_FLAG" val=""/>
</p:tagLst>
</file>

<file path=ppt/tags/tag37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9.xml><?xml version="1.0" encoding="utf-8"?>
<p:tagLst xmlns:p="http://schemas.openxmlformats.org/presentationml/2006/main">
  <p:tag name="KSO_WM_BEAUTIFY_FLAG" val=""/>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BEAUTIFY_FLAG" val=""/>
</p:tagLst>
</file>

<file path=ppt/tags/tag381.xml><?xml version="1.0" encoding="utf-8"?>
<p:tagLst xmlns:p="http://schemas.openxmlformats.org/presentationml/2006/main">
  <p:tag name="KSO_WM_BEAUTIFY_FLAG" val=""/>
</p:tagLst>
</file>

<file path=ppt/tags/tag38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7.xml><?xml version="1.0" encoding="utf-8"?>
<p:tagLst xmlns:p="http://schemas.openxmlformats.org/presentationml/2006/main">
  <p:tag name="KSO_WM_BEAUTIFY_FLAG" val=""/>
</p:tagLst>
</file>

<file path=ppt/tags/tag388.xml><?xml version="1.0" encoding="utf-8"?>
<p:tagLst xmlns:p="http://schemas.openxmlformats.org/presentationml/2006/main">
  <p:tag name="KSO_WM_BEAUTIFY_FLAG" val=""/>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0.xml><?xml version="1.0" encoding="utf-8"?>
<p:tagLst xmlns:p="http://schemas.openxmlformats.org/presentationml/2006/main">
  <p:tag name="KSO_WM_TAG_VERSION" val="1.0"/>
  <p:tag name="KSO_WM_BEAUTIFY_FLAG" val=""/>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391.xml><?xml version="1.0" encoding="utf-8"?>
<p:tagLst xmlns:p="http://schemas.openxmlformats.org/presentationml/2006/main">
  <p:tag name="KSO_WM_TAG_VERSION" val="1.0"/>
  <p:tag name="KSO_WM_BEAUTIFY_FLAG" val=""/>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92.xml><?xml version="1.0" encoding="utf-8"?>
<p:tagLst xmlns:p="http://schemas.openxmlformats.org/presentationml/2006/main">
  <p:tag name="KSO_WM_TAG_VERSION" val="1.0"/>
  <p:tag name="KSO_WM_BEAUTIFY_FLAG" val=""/>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93.xml><?xml version="1.0" encoding="utf-8"?>
<p:tagLst xmlns:p="http://schemas.openxmlformats.org/presentationml/2006/main">
  <p:tag name="KSO_WM_TAG_VERSION" val="1.0"/>
  <p:tag name="KSO_WM_BEAUTIFY_FLAG" val=""/>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94.xml><?xml version="1.0" encoding="utf-8"?>
<p:tagLst xmlns:p="http://schemas.openxmlformats.org/presentationml/2006/main">
  <p:tag name="KSO_WM_TAG_VERSION" val="1.0"/>
  <p:tag name="KSO_WM_BEAUTIFY_FLAG" val=""/>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39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39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01.xml><?xml version="1.0" encoding="utf-8"?>
<p:tagLst xmlns:p="http://schemas.openxmlformats.org/presentationml/2006/main">
  <p:tag name="KSO_WM_BEAUTIFY_FLAG" val=""/>
</p:tagLst>
</file>

<file path=ppt/tags/tag402.xml><?xml version="1.0" encoding="utf-8"?>
<p:tagLst xmlns:p="http://schemas.openxmlformats.org/presentationml/2006/main">
  <p:tag name="KSO_WM_BEAUTIFY_FLAG" val=""/>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04.xml><?xml version="1.0" encoding="utf-8"?>
<p:tagLst xmlns:p="http://schemas.openxmlformats.org/presentationml/2006/main">
  <p:tag name="KSO_WM_TAG_VERSION" val="1.0"/>
  <p:tag name="KSO_WM_BEAUTIFY_FLAG" val=""/>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405.xml><?xml version="1.0" encoding="utf-8"?>
<p:tagLst xmlns:p="http://schemas.openxmlformats.org/presentationml/2006/main">
  <p:tag name="KSO_WM_TAG_VERSION" val="1.0"/>
  <p:tag name="KSO_WM_BEAUTIFY_FLAG" val=""/>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406.xml><?xml version="1.0" encoding="utf-8"?>
<p:tagLst xmlns:p="http://schemas.openxmlformats.org/presentationml/2006/main">
  <p:tag name="KSO_WM_TAG_VERSION" val="1.0"/>
  <p:tag name="KSO_WM_BEAUTIFY_FLAG" val=""/>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407.xml><?xml version="1.0" encoding="utf-8"?>
<p:tagLst xmlns:p="http://schemas.openxmlformats.org/presentationml/2006/main">
  <p:tag name="KSO_WM_TAG_VERSION" val="1.0"/>
  <p:tag name="KSO_WM_BEAUTIFY_FLAG" val=""/>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408.xml><?xml version="1.0" encoding="utf-8"?>
<p:tagLst xmlns:p="http://schemas.openxmlformats.org/presentationml/2006/main">
  <p:tag name="KSO_WM_TAG_VERSION" val="1.0"/>
  <p:tag name="KSO_WM_BEAUTIFY_FLAG" val=""/>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40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4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15.xml><?xml version="1.0" encoding="utf-8"?>
<p:tagLst xmlns:p="http://schemas.openxmlformats.org/presentationml/2006/main">
  <p:tag name="KSO_WM_BEAUTIFY_FLAG" val=""/>
</p:tagLst>
</file>

<file path=ppt/tags/tag416.xml><?xml version="1.0" encoding="utf-8"?>
<p:tagLst xmlns:p="http://schemas.openxmlformats.org/presentationml/2006/main">
  <p:tag name="KSO_WM_BEAUTIFY_FLAG" val=""/>
</p:tagLst>
</file>

<file path=ppt/tags/tag417.xml><?xml version="1.0" encoding="utf-8"?>
<p:tagLst xmlns:p="http://schemas.openxmlformats.org/presentationml/2006/main">
  <p:tag name="KSO_WM_UNIT_TABLE_BEAUTIFY" val="smartTable{6d575d19-5ed9-4a10-910c-215f3578727c}"/>
  <p:tag name="TABLE_ENDDRAG_ORIGIN_RECT" val="856*265"/>
  <p:tag name="TABLE_ENDDRAG_RECT" val="67*223*856*265"/>
</p:tagLst>
</file>

<file path=ppt/tags/tag41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4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23.xml><?xml version="1.0" encoding="utf-8"?>
<p:tagLst xmlns:p="http://schemas.openxmlformats.org/presentationml/2006/main">
  <p:tag name="KSO_WM_BEAUTIFY_FLAG" val=""/>
</p:tagLst>
</file>

<file path=ppt/tags/tag424.xml><?xml version="1.0" encoding="utf-8"?>
<p:tagLst xmlns:p="http://schemas.openxmlformats.org/presentationml/2006/main">
  <p:tag name="KSO_WM_BEAUTIFY_FLAG" val=""/>
</p:tagLst>
</file>

<file path=ppt/tags/tag425.xml><?xml version="1.0" encoding="utf-8"?>
<p:tagLst xmlns:p="http://schemas.openxmlformats.org/presentationml/2006/main">
  <p:tag name="KSO_WM_BEAUTIFY_FLAG" val=""/>
</p:tagLst>
</file>

<file path=ppt/tags/tag42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4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31.xml><?xml version="1.0" encoding="utf-8"?>
<p:tagLst xmlns:p="http://schemas.openxmlformats.org/presentationml/2006/main">
  <p:tag name="KSO_WM_BEAUTIFY_FLAG" val=""/>
</p:tagLst>
</file>

<file path=ppt/tags/tag432.xml><?xml version="1.0" encoding="utf-8"?>
<p:tagLst xmlns:p="http://schemas.openxmlformats.org/presentationml/2006/main">
  <p:tag name="KSO_WM_BEAUTIFY_FLAG" val=""/>
</p:tagLst>
</file>

<file path=ppt/tags/tag433.xml><?xml version="1.0" encoding="utf-8"?>
<p:tagLst xmlns:p="http://schemas.openxmlformats.org/presentationml/2006/main">
  <p:tag name="KSO_WM_BEAUTIFY_FLAG" val=""/>
</p:tagLst>
</file>

<file path=ppt/tags/tag434.xml><?xml version="1.0" encoding="utf-8"?>
<p:tagLst xmlns:p="http://schemas.openxmlformats.org/presentationml/2006/main">
  <p:tag name="KSO_WM_BEAUTIFY_FLAG" val=""/>
</p:tagLst>
</file>

<file path=ppt/tags/tag435.xml><?xml version="1.0" encoding="utf-8"?>
<p:tagLst xmlns:p="http://schemas.openxmlformats.org/presentationml/2006/main">
  <p:tag name="KSO_WM_BEAUTIFY_FLAG" val=""/>
</p:tagLst>
</file>

<file path=ppt/tags/tag43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4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41.xml><?xml version="1.0" encoding="utf-8"?>
<p:tagLst xmlns:p="http://schemas.openxmlformats.org/presentationml/2006/main">
  <p:tag name="KSO_WM_BEAUTIFY_FLAG" val=""/>
</p:tagLst>
</file>

<file path=ppt/tags/tag442.xml><?xml version="1.0" encoding="utf-8"?>
<p:tagLst xmlns:p="http://schemas.openxmlformats.org/presentationml/2006/main">
  <p:tag name="KSO_WM_BEAUTIFY_FLAG" val=""/>
</p:tagLst>
</file>

<file path=ppt/tags/tag443.xml><?xml version="1.0" encoding="utf-8"?>
<p:tagLst xmlns:p="http://schemas.openxmlformats.org/presentationml/2006/main">
  <p:tag name="KSO_WM_BEAUTIFY_FLAG" val=""/>
</p:tagLst>
</file>

<file path=ppt/tags/tag444.xml><?xml version="1.0" encoding="utf-8"?>
<p:tagLst xmlns:p="http://schemas.openxmlformats.org/presentationml/2006/main">
  <p:tag name="KSO_WM_BEAUTIFY_FLAG" val=""/>
</p:tagLst>
</file>

<file path=ppt/tags/tag445.xml><?xml version="1.0" encoding="utf-8"?>
<p:tagLst xmlns:p="http://schemas.openxmlformats.org/presentationml/2006/main">
  <p:tag name="KSO_WM_BEAUTIFY_FLAG" val=""/>
</p:tagLst>
</file>

<file path=ppt/tags/tag44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4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51.xml><?xml version="1.0" encoding="utf-8"?>
<p:tagLst xmlns:p="http://schemas.openxmlformats.org/presentationml/2006/main">
  <p:tag name="KSO_WM_BEAUTIFY_FLAG" val=""/>
</p:tagLst>
</file>

<file path=ppt/tags/tag452.xml><?xml version="1.0" encoding="utf-8"?>
<p:tagLst xmlns:p="http://schemas.openxmlformats.org/presentationml/2006/main">
  <p:tag name="KSO_WM_BEAUTIFY_FLAG" val=""/>
</p:tagLst>
</file>

<file path=ppt/tags/tag453.xml><?xml version="1.0" encoding="utf-8"?>
<p:tagLst xmlns:p="http://schemas.openxmlformats.org/presentationml/2006/main">
  <p:tag name="KSO_WM_BEAUTIFY_FLAG" val=""/>
</p:tagLst>
</file>

<file path=ppt/tags/tag454.xml><?xml version="1.0" encoding="utf-8"?>
<p:tagLst xmlns:p="http://schemas.openxmlformats.org/presentationml/2006/main">
  <p:tag name="KSO_WM_UNIT_TABLE_BEAUTIFY" val="smartTable{b54ea0cc-f475-4acf-90e4-51902aa87c36}"/>
  <p:tag name="TABLE_ENDDRAG_ORIGIN_RECT" val="831*215"/>
  <p:tag name="TABLE_ENDDRAG_RECT" val="61*309*831*215"/>
</p:tagLst>
</file>

<file path=ppt/tags/tag455.xml><?xml version="1.0" encoding="utf-8"?>
<p:tagLst xmlns:p="http://schemas.openxmlformats.org/presentationml/2006/main">
  <p:tag name="KSO_WM_BEAUTIFY_FLAG" val=""/>
</p:tagLst>
</file>

<file path=ppt/tags/tag45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4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1.xml><?xml version="1.0" encoding="utf-8"?>
<p:tagLst xmlns:p="http://schemas.openxmlformats.org/presentationml/2006/main">
  <p:tag name="KSO_WM_BEAUTIFY_FLAG" val=""/>
</p:tagLst>
</file>

<file path=ppt/tags/tag462.xml><?xml version="1.0" encoding="utf-8"?>
<p:tagLst xmlns:p="http://schemas.openxmlformats.org/presentationml/2006/main">
  <p:tag name="KSO_WM_BEAUTIFY_FLAG" val=""/>
</p:tagLst>
</file>

<file path=ppt/tags/tag463.xml><?xml version="1.0" encoding="utf-8"?>
<p:tagLst xmlns:p="http://schemas.openxmlformats.org/presentationml/2006/main">
  <p:tag name="KSO_WM_BEAUTIFY_FLAG" val=""/>
</p:tagLst>
</file>

<file path=ppt/tags/tag46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4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9.xml><?xml version="1.0" encoding="utf-8"?>
<p:tagLst xmlns:p="http://schemas.openxmlformats.org/presentationml/2006/main">
  <p:tag name="KSO_WM_BEAUTIFY_FLAG" val=""/>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BEAUTIFY_FLAG" val=""/>
</p:tagLst>
</file>

<file path=ppt/tags/tag471.xml><?xml version="1.0" encoding="utf-8"?>
<p:tagLst xmlns:p="http://schemas.openxmlformats.org/presentationml/2006/main">
  <p:tag name="KSO_WM_BEAUTIFY_FLAG" val=""/>
</p:tagLst>
</file>

<file path=ppt/tags/tag47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4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77.xml><?xml version="1.0" encoding="utf-8"?>
<p:tagLst xmlns:p="http://schemas.openxmlformats.org/presentationml/2006/main">
  <p:tag name="KSO_WM_BEAUTIFY_FLAG" val=""/>
</p:tagLst>
</file>

<file path=ppt/tags/tag478.xml><?xml version="1.0" encoding="utf-8"?>
<p:tagLst xmlns:p="http://schemas.openxmlformats.org/presentationml/2006/main">
  <p:tag name="KSO_WM_BEAUTIFY_FLAG" val=""/>
</p:tagLst>
</file>

<file path=ppt/tags/tag479.xml><?xml version="1.0" encoding="utf-8"?>
<p:tagLst xmlns:p="http://schemas.openxmlformats.org/presentationml/2006/main">
  <p:tag name="KSO_WM_BEAUTIFY_FLAG" val=""/>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4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85.xml><?xml version="1.0" encoding="utf-8"?>
<p:tagLst xmlns:p="http://schemas.openxmlformats.org/presentationml/2006/main">
  <p:tag name="KSO_WM_BEAUTIFY_FLAG" val=""/>
</p:tagLst>
</file>

<file path=ppt/tags/tag486.xml><?xml version="1.0" encoding="utf-8"?>
<p:tagLst xmlns:p="http://schemas.openxmlformats.org/presentationml/2006/main">
  <p:tag name="KSO_WM_BEAUTIFY_FLAG" val=""/>
</p:tagLst>
</file>

<file path=ppt/tags/tag487.xml><?xml version="1.0" encoding="utf-8"?>
<p:tagLst xmlns:p="http://schemas.openxmlformats.org/presentationml/2006/main">
  <p:tag name="KSO_WM_BEAUTIFY_FLAG" val=""/>
</p:tagLst>
</file>

<file path=ppt/tags/tag48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4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93.xml><?xml version="1.0" encoding="utf-8"?>
<p:tagLst xmlns:p="http://schemas.openxmlformats.org/presentationml/2006/main">
  <p:tag name="KSO_WM_BEAUTIFY_FLAG" val=""/>
</p:tagLst>
</file>

<file path=ppt/tags/tag494.xml><?xml version="1.0" encoding="utf-8"?>
<p:tagLst xmlns:p="http://schemas.openxmlformats.org/presentationml/2006/main">
  <p:tag name="KSO_WM_BEAUTIFY_FLAG" val=""/>
</p:tagLst>
</file>

<file path=ppt/tags/tag495.xml><?xml version="1.0" encoding="utf-8"?>
<p:tagLst xmlns:p="http://schemas.openxmlformats.org/presentationml/2006/main">
  <p:tag name="KSO_WM_BEAUTIFY_FLAG" val=""/>
</p:tagLst>
</file>

<file path=ppt/tags/tag496.xml><?xml version="1.0" encoding="utf-8"?>
<p:tagLst xmlns:p="http://schemas.openxmlformats.org/presentationml/2006/main">
  <p:tag name="KSO_WM_BEAUTIFY_FLAG" val=""/>
</p:tagLst>
</file>

<file path=ppt/tags/tag49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4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02.xml><?xml version="1.0" encoding="utf-8"?>
<p:tagLst xmlns:p="http://schemas.openxmlformats.org/presentationml/2006/main">
  <p:tag name="KSO_WM_BEAUTIFY_FLAG" val=""/>
</p:tagLst>
</file>

<file path=ppt/tags/tag503.xml><?xml version="1.0" encoding="utf-8"?>
<p:tagLst xmlns:p="http://schemas.openxmlformats.org/presentationml/2006/main">
  <p:tag name="KSO_WM_BEAUTIFY_FLAG" val=""/>
</p:tagLst>
</file>

<file path=ppt/tags/tag504.xml><?xml version="1.0" encoding="utf-8"?>
<p:tagLst xmlns:p="http://schemas.openxmlformats.org/presentationml/2006/main">
  <p:tag name="KSO_WM_BEAUTIFY_FLAG" val=""/>
</p:tagLst>
</file>

<file path=ppt/tags/tag505.xml><?xml version="1.0" encoding="utf-8"?>
<p:tagLst xmlns:p="http://schemas.openxmlformats.org/presentationml/2006/main">
  <p:tag name="KSO_WM_BEAUTIFY_FLAG" val=""/>
</p:tagLst>
</file>

<file path=ppt/tags/tag50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5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1.xml><?xml version="1.0" encoding="utf-8"?>
<p:tagLst xmlns:p="http://schemas.openxmlformats.org/presentationml/2006/main">
  <p:tag name="KSO_WM_BEAUTIFY_FLAG" val=""/>
</p:tagLst>
</file>

<file path=ppt/tags/tag512.xml><?xml version="1.0" encoding="utf-8"?>
<p:tagLst xmlns:p="http://schemas.openxmlformats.org/presentationml/2006/main">
  <p:tag name="KSO_WM_BEAUTIFY_FLAG" val=""/>
</p:tagLst>
</file>

<file path=ppt/tags/tag513.xml><?xml version="1.0" encoding="utf-8"?>
<p:tagLst xmlns:p="http://schemas.openxmlformats.org/presentationml/2006/main">
  <p:tag name="KSO_WM_BEAUTIFY_FLAG" val=""/>
</p:tagLst>
</file>

<file path=ppt/tags/tag51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5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9.xml><?xml version="1.0" encoding="utf-8"?>
<p:tagLst xmlns:p="http://schemas.openxmlformats.org/presentationml/2006/main">
  <p:tag name="KSO_WM_BEAUTIFY_FLAG" val=""/>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0.xml><?xml version="1.0" encoding="utf-8"?>
<p:tagLst xmlns:p="http://schemas.openxmlformats.org/presentationml/2006/main">
  <p:tag name="KSO_WM_BEAUTIFY_FLAG" val=""/>
</p:tagLst>
</file>

<file path=ppt/tags/tag521.xml><?xml version="1.0" encoding="utf-8"?>
<p:tagLst xmlns:p="http://schemas.openxmlformats.org/presentationml/2006/main">
  <p:tag name="KSO_WM_BEAUTIFY_FLAG" val=""/>
</p:tagLst>
</file>

<file path=ppt/tags/tag522.xml><?xml version="1.0" encoding="utf-8"?>
<p:tagLst xmlns:p="http://schemas.openxmlformats.org/presentationml/2006/main">
  <p:tag name="KSO_WM_BEAUTIFY_FLAG" val=""/>
</p:tagLst>
</file>

<file path=ppt/tags/tag52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5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28.xml><?xml version="1.0" encoding="utf-8"?>
<p:tagLst xmlns:p="http://schemas.openxmlformats.org/presentationml/2006/main">
  <p:tag name="KSO_WM_BEAUTIFY_FLAG" val=""/>
</p:tagLst>
</file>

<file path=ppt/tags/tag529.xml><?xml version="1.0" encoding="utf-8"?>
<p:tagLst xmlns:p="http://schemas.openxmlformats.org/presentationml/2006/main">
  <p:tag name="KSO_WM_BEAUTIFY_FLAG" val=""/>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0.xml><?xml version="1.0" encoding="utf-8"?>
<p:tagLst xmlns:p="http://schemas.openxmlformats.org/presentationml/2006/main">
  <p:tag name="KSO_WM_BEAUTIFY_FLAG" val=""/>
</p:tagLst>
</file>

<file path=ppt/tags/tag531.xml><?xml version="1.0" encoding="utf-8"?>
<p:tagLst xmlns:p="http://schemas.openxmlformats.org/presentationml/2006/main">
  <p:tag name="KSO_WM_BEAUTIFY_FLAG" val=""/>
</p:tagLst>
</file>

<file path=ppt/tags/tag53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5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37.xml><?xml version="1.0" encoding="utf-8"?>
<p:tagLst xmlns:p="http://schemas.openxmlformats.org/presentationml/2006/main">
  <p:tag name="KSO_WM_BEAUTIFY_FLAG" val=""/>
</p:tagLst>
</file>

<file path=ppt/tags/tag538.xml><?xml version="1.0" encoding="utf-8"?>
<p:tagLst xmlns:p="http://schemas.openxmlformats.org/presentationml/2006/main">
  <p:tag name="KSO_WM_BEAUTIFY_FLAG" val=""/>
</p:tagLst>
</file>

<file path=ppt/tags/tag539.xml><?xml version="1.0" encoding="utf-8"?>
<p:tagLst xmlns:p="http://schemas.openxmlformats.org/presentationml/2006/main">
  <p:tag name="KSO_WM_BEAUTIFY_FLAG" val=""/>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5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45.xml><?xml version="1.0" encoding="utf-8"?>
<p:tagLst xmlns:p="http://schemas.openxmlformats.org/presentationml/2006/main">
  <p:tag name="KSO_WM_BEAUTIFY_FLAG" val=""/>
</p:tagLst>
</file>

<file path=ppt/tags/tag546.xml><?xml version="1.0" encoding="utf-8"?>
<p:tagLst xmlns:p="http://schemas.openxmlformats.org/presentationml/2006/main">
  <p:tag name="KSO_WM_BEAUTIFY_FLAG" val=""/>
</p:tagLst>
</file>

<file path=ppt/tags/tag547.xml><?xml version="1.0" encoding="utf-8"?>
<p:tagLst xmlns:p="http://schemas.openxmlformats.org/presentationml/2006/main">
  <p:tag name="KSO_WM_BEAUTIFY_FLAG" val=""/>
</p:tagLst>
</file>

<file path=ppt/tags/tag54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5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53.xml><?xml version="1.0" encoding="utf-8"?>
<p:tagLst xmlns:p="http://schemas.openxmlformats.org/presentationml/2006/main">
  <p:tag name="KSO_WM_BEAUTIFY_FLAG" val=""/>
</p:tagLst>
</file>

<file path=ppt/tags/tag554.xml><?xml version="1.0" encoding="utf-8"?>
<p:tagLst xmlns:p="http://schemas.openxmlformats.org/presentationml/2006/main">
  <p:tag name="KSO_WM_BEAUTIFY_FLAG" val=""/>
</p:tagLst>
</file>

<file path=ppt/tags/tag555.xml><?xml version="1.0" encoding="utf-8"?>
<p:tagLst xmlns:p="http://schemas.openxmlformats.org/presentationml/2006/main">
  <p:tag name="KSO_WM_BEAUTIFY_FLAG" val=""/>
</p:tagLst>
</file>

<file path=ppt/tags/tag55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5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61.xml><?xml version="1.0" encoding="utf-8"?>
<p:tagLst xmlns:p="http://schemas.openxmlformats.org/presentationml/2006/main">
  <p:tag name="KSO_WM_BEAUTIFY_FLAG" val=""/>
</p:tagLst>
</file>

<file path=ppt/tags/tag562.xml><?xml version="1.0" encoding="utf-8"?>
<p:tagLst xmlns:p="http://schemas.openxmlformats.org/presentationml/2006/main">
  <p:tag name="KSO_WM_BEAUTIFY_FLAG" val=""/>
</p:tagLst>
</file>

<file path=ppt/tags/tag563.xml><?xml version="1.0" encoding="utf-8"?>
<p:tagLst xmlns:p="http://schemas.openxmlformats.org/presentationml/2006/main">
  <p:tag name="KSO_WM_BEAUTIFY_FLAG" val=""/>
</p:tagLst>
</file>

<file path=ppt/tags/tag56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5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69.xml><?xml version="1.0" encoding="utf-8"?>
<p:tagLst xmlns:p="http://schemas.openxmlformats.org/presentationml/2006/main">
  <p:tag name="KSO_WM_BEAUTIFY_FLAG" val=""/>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5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75.xml><?xml version="1.0" encoding="utf-8"?>
<p:tagLst xmlns:p="http://schemas.openxmlformats.org/presentationml/2006/main">
  <p:tag name="KSO_WM_BEAUTIFY_FLAG" val=""/>
</p:tagLst>
</file>

<file path=ppt/tags/tag576.xml><?xml version="1.0" encoding="utf-8"?>
<p:tagLst xmlns:p="http://schemas.openxmlformats.org/presentationml/2006/main">
  <p:tag name="KSO_WM_BEAUTIFY_FLAG" val=""/>
</p:tagLst>
</file>

<file path=ppt/tags/tag57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5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82.xml><?xml version="1.0" encoding="utf-8"?>
<p:tagLst xmlns:p="http://schemas.openxmlformats.org/presentationml/2006/main">
  <p:tag name="KSO_WM_BEAUTIFY_FLAG" val=""/>
</p:tagLst>
</file>

<file path=ppt/tags/tag583.xml><?xml version="1.0" encoding="utf-8"?>
<p:tagLst xmlns:p="http://schemas.openxmlformats.org/presentationml/2006/main">
  <p:tag name="KSO_WM_BEAUTIFY_FLAG" val=""/>
</p:tagLst>
</file>

<file path=ppt/tags/tag58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5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89.xml><?xml version="1.0" encoding="utf-8"?>
<p:tagLst xmlns:p="http://schemas.openxmlformats.org/presentationml/2006/main">
  <p:tag name="KSO_WM_BEAUTIFY_FLAG" val=""/>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0.xml><?xml version="1.0" encoding="utf-8"?>
<p:tagLst xmlns:p="http://schemas.openxmlformats.org/presentationml/2006/main">
  <p:tag name="KSO_WM_BEAUTIFY_FLAG" val=""/>
</p:tagLst>
</file>

<file path=ppt/tags/tag591.xml><?xml version="1.0" encoding="utf-8"?>
<p:tagLst xmlns:p="http://schemas.openxmlformats.org/presentationml/2006/main">
  <p:tag name="KSO_WM_BEAUTIFY_FLAG" val=""/>
</p:tagLst>
</file>

<file path=ppt/tags/tag59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5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97.xml><?xml version="1.0" encoding="utf-8"?>
<p:tagLst xmlns:p="http://schemas.openxmlformats.org/presentationml/2006/main">
  <p:tag name="KSO_WM_BEAUTIFY_FLAG" val=""/>
</p:tagLst>
</file>

<file path=ppt/tags/tag598.xml><?xml version="1.0" encoding="utf-8"?>
<p:tagLst xmlns:p="http://schemas.openxmlformats.org/presentationml/2006/main">
  <p:tag name="KSO_WM_BEAUTIFY_FLAG" val=""/>
</p:tagLst>
</file>

<file path=ppt/tags/tag599.xml><?xml version="1.0" encoding="utf-8"?>
<p:tagLst xmlns:p="http://schemas.openxmlformats.org/presentationml/2006/main">
  <p:tag name="KSO_WM_BEAUTIFY_FLAG" val=""/>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0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6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05.xml><?xml version="1.0" encoding="utf-8"?>
<p:tagLst xmlns:p="http://schemas.openxmlformats.org/presentationml/2006/main">
  <p:tag name="KSO_WM_BEAUTIFY_FLAG" val=""/>
</p:tagLst>
</file>

<file path=ppt/tags/tag606.xml><?xml version="1.0" encoding="utf-8"?>
<p:tagLst xmlns:p="http://schemas.openxmlformats.org/presentationml/2006/main">
  <p:tag name="KSO_WM_BEAUTIFY_FLAG" val=""/>
</p:tagLst>
</file>

<file path=ppt/tags/tag60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1&quot;,&quot;maxSize&quot;:{&quot;size1&quot;:31.1},&quot;minSize&quot;:{&quot;size1&quot;:17.8},&quot;normalSize&quot;:{&quot;size1&quot;:17.8},&quot;subLayout&quot;:[{&quot;id&quot;:&quot;2023-03-19T22:15:21&quot;,&quot;maxSize&quot;:{&quot;size1&quot;:100},&quot;minSize&quot;:{&quot;size1&quot;:61.7},&quot;normalSize&quot;:{&quot;size1&quot;:61.7},&quot;subLayout&quot;:[{&quot;id&quot;:&quot;2023-03-19T22:15:21&quot;,&quot;margin&quot;:{&quot;bottom&quot;:0,&quot;left&quot;:1.2699999809265137,&quot;right&quot;:1.2699999809265137,&quot;top&quot;:0.4230000376701355},&quot;type&quot;:0},{&quot;id&quot;:&quot;2023-03-19T22:15:21&quot;,&quot;margin&quot;:{&quot;bottom&quot;:0.025999998673796654,&quot;left&quot;:1.2699999809265137,&quot;right&quot;:1.2699999809265137,&quot;top&quot;:0.025999998673796654},&quot;type&quot;:0}],&quot;type&quot;:0},{&quot;id&quot;:&quot;2023-03-19T22:15:21&quot;,&quot;margin&quot;:{&quot;bottom&quot;:0.847000002861023,&quot;left&quot;:1.2699999809265137,&quot;right&quot;:1.2699999809265137,&quot;top&quot;:1.2699999809265137},&quot;type&quot;:0}],&quot;type&quot;:0}"/>
  <p:tag name="KSO_WM_SLIDE_BACKGROUND_TYPE" val="general"/>
</p:tagLst>
</file>

<file path=ppt/tags/tag6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6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612.xml><?xml version="1.0" encoding="utf-8"?>
<p:tagLst xmlns:p="http://schemas.openxmlformats.org/presentationml/2006/main">
  <p:tag name="KSO_WM_TEMPLATE_CATEGORY" val="diagram"/>
  <p:tag name="KSO_WM_TEMPLATE_INDEX" val="20210779"/>
  <p:tag name="KSO_WM_TAG_VERSION" val="1.0"/>
  <p:tag name="KSO_WM_BEAUTIFY_FLAG" val="#wm#"/>
  <p:tag name="KSO_WM_UNIT_TYPE" val="m_h_i"/>
  <p:tag name="KSO_WM_UNIT_INDEX" val="1_1_1"/>
  <p:tag name="KSO_WM_UNIT_ID" val="diagram20210779_5*m_h_i*1_1_1"/>
  <p:tag name="KSO_WM_UNIT_LAYERLEVEL" val="1_1_1"/>
  <p:tag name="KSO_WM_DIAGRAM_GROUP_CODE" val="m1-1"/>
  <p:tag name="KSO_WM_UNIT_HIGHLIGHT" val="0"/>
  <p:tag name="KSO_WM_UNIT_COMPATIBLE" val="0"/>
  <p:tag name="KSO_WM_UNIT_DIAGRAM_ISNUMVISUAL" val="0"/>
  <p:tag name="KSO_WM_UNIT_DIAGRAM_ISREFERUNIT" val="0"/>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14"/>
  <p:tag name="KSO_WM_UNIT_TEXT_FILL_TYPE" val="1"/>
</p:tagLst>
</file>

<file path=ppt/tags/tag613.xml><?xml version="1.0" encoding="utf-8"?>
<p:tagLst xmlns:p="http://schemas.openxmlformats.org/presentationml/2006/main">
  <p:tag name="KSO_WM_TEMPLATE_CATEGORY" val="diagram"/>
  <p:tag name="KSO_WM_TEMPLATE_INDEX" val="20210779"/>
  <p:tag name="KSO_WM_TAG_VERSION" val="1.0"/>
  <p:tag name="KSO_WM_BEAUTIFY_FLAG" val="#wm#"/>
  <p:tag name="KSO_WM_UNIT_TYPE" val="m_h_i"/>
  <p:tag name="KSO_WM_UNIT_INDEX" val="1_1_2"/>
  <p:tag name="KSO_WM_UNIT_ID" val="diagram20210779_5*m_h_i*1_1_2"/>
  <p:tag name="KSO_WM_UNIT_LAYERLEVEL" val="1_1_1"/>
  <p:tag name="KSO_WM_DIAGRAM_GROUP_CODE" val="m1-1"/>
  <p:tag name="KSO_WM_UNIT_HIGHLIGHT" val="0"/>
  <p:tag name="KSO_WM_UNIT_COMPATIBLE" val="0"/>
  <p:tag name="KSO_WM_UNIT_DIAGRAM_ISNUMVISUAL" val="0"/>
  <p:tag name="KSO_WM_UNIT_DIAGRAM_ISREFERUNIT"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Lst>
</file>

<file path=ppt/tags/tag614.xml><?xml version="1.0" encoding="utf-8"?>
<p:tagLst xmlns:p="http://schemas.openxmlformats.org/presentationml/2006/main">
  <p:tag name="KSO_WM_TEMPLATE_CATEGORY" val="diagram"/>
  <p:tag name="KSO_WM_TEMPLATE_INDEX" val="20210779"/>
  <p:tag name="KSO_WM_TAG_VERSION" val="1.0"/>
  <p:tag name="KSO_WM_BEAUTIFY_FLAG" val="#wm#"/>
  <p:tag name="KSO_WM_UNIT_TYPE" val="m_h_f"/>
  <p:tag name="KSO_WM_UNIT_INDEX" val="1_1_1"/>
  <p:tag name="KSO_WM_UNIT_ID" val="diagram20210779_5*m_h_f*1_1_1"/>
  <p:tag name="KSO_WM_UNIT_LAYERLEVEL" val="1_1_1"/>
  <p:tag name="KSO_WM_UNIT_VALUE" val="32"/>
  <p:tag name="KSO_WM_UNIT_HIGHLIGHT" val="0"/>
  <p:tag name="KSO_WM_UNIT_COMPATIBLE" val="0"/>
  <p:tag name="KSO_WM_UNIT_PRESET_TEXT_INDEX" val="4"/>
  <p:tag name="KSO_WM_UNIT_PRESET_TEXT_LEN" val="12"/>
  <p:tag name="KSO_WM_DIAGRAM_GROUP_CODE" val="m1-1"/>
  <p:tag name="KSO_WM_UNIT_SUBTYPE" val="a"/>
  <p:tag name="KSO_WM_UNIT_NOCLEAR" val="0"/>
  <p:tag name="KSO_WM_UNIT_DIAGRAM_ISNUMVISUAL" val="0"/>
  <p:tag name="KSO_WM_UNIT_DIAGRAM_ISREFERUNIT" val="0"/>
  <p:tag name="KSO_WM_UNIT_TEXT_FILL_FORE_SCHEMECOLOR_INDEX_BRIGHTNESS" val="-0.25"/>
  <p:tag name="KSO_WM_UNIT_TEXT_FILL_FORE_SCHEMECOLOR_INDEX" val="5"/>
  <p:tag name="KSO_WM_UNIT_TEXT_FILL_TYPE" val="1"/>
</p:tagLst>
</file>

<file path=ppt/tags/tag615.xml><?xml version="1.0" encoding="utf-8"?>
<p:tagLst xmlns:p="http://schemas.openxmlformats.org/presentationml/2006/main">
  <p:tag name="KSO_WM_TEMPLATE_CATEGORY" val="diagram"/>
  <p:tag name="KSO_WM_TEMPLATE_INDEX" val="20210779"/>
  <p:tag name="KSO_WM_TAG_VERSION" val="1.0"/>
  <p:tag name="KSO_WM_BEAUTIFY_FLAG" val="#wm#"/>
  <p:tag name="KSO_WM_UNIT_TYPE" val="m_h_i"/>
  <p:tag name="KSO_WM_UNIT_INDEX" val="1_2_1"/>
  <p:tag name="KSO_WM_UNIT_ID" val="diagram20210779_5*m_h_i*1_2_1"/>
  <p:tag name="KSO_WM_UNIT_LAYERLEVEL" val="1_1_1"/>
  <p:tag name="KSO_WM_DIAGRAM_GROUP_CODE" val="m1-1"/>
  <p:tag name="KSO_WM_UNIT_HIGHLIGHT" val="0"/>
  <p:tag name="KSO_WM_UNIT_COMPATIBLE" val="0"/>
  <p:tag name="KSO_WM_UNIT_DIAGRAM_ISNUMVISUAL" val="0"/>
  <p:tag name="KSO_WM_UNIT_DIAGRAM_ISREFERUNIT" val="0"/>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14"/>
  <p:tag name="KSO_WM_UNIT_TEXT_FILL_TYPE" val="1"/>
</p:tagLst>
</file>

<file path=ppt/tags/tag616.xml><?xml version="1.0" encoding="utf-8"?>
<p:tagLst xmlns:p="http://schemas.openxmlformats.org/presentationml/2006/main">
  <p:tag name="KSO_WM_TEMPLATE_CATEGORY" val="diagram"/>
  <p:tag name="KSO_WM_TEMPLATE_INDEX" val="20210779"/>
  <p:tag name="KSO_WM_TAG_VERSION" val="1.0"/>
  <p:tag name="KSO_WM_BEAUTIFY_FLAG" val="#wm#"/>
  <p:tag name="KSO_WM_UNIT_TYPE" val="m_h_i"/>
  <p:tag name="KSO_WM_UNIT_INDEX" val="1_2_2"/>
  <p:tag name="KSO_WM_UNIT_ID" val="diagram20210779_5*m_h_i*1_2_2"/>
  <p:tag name="KSO_WM_UNIT_LAYERLEVEL" val="1_1_1"/>
  <p:tag name="KSO_WM_DIAGRAM_GROUP_CODE" val="m1-1"/>
  <p:tag name="KSO_WM_UNIT_HIGHLIGHT" val="0"/>
  <p:tag name="KSO_WM_UNIT_COMPATIBLE" val="0"/>
  <p:tag name="KSO_WM_UNIT_DIAGRAM_ISNUMVISUAL" val="0"/>
  <p:tag name="KSO_WM_UNIT_DIAGRAM_ISREFERUNIT" val="0"/>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4"/>
  <p:tag name="KSO_WM_UNIT_TEXT_FILL_TYPE" val="1"/>
</p:tagLst>
</file>

<file path=ppt/tags/tag617.xml><?xml version="1.0" encoding="utf-8"?>
<p:tagLst xmlns:p="http://schemas.openxmlformats.org/presentationml/2006/main">
  <p:tag name="KSO_WM_TEMPLATE_CATEGORY" val="diagram"/>
  <p:tag name="KSO_WM_TEMPLATE_INDEX" val="20210779"/>
  <p:tag name="KSO_WM_TAG_VERSION" val="1.0"/>
  <p:tag name="KSO_WM_BEAUTIFY_FLAG" val="#wm#"/>
  <p:tag name="KSO_WM_UNIT_TYPE" val="m_h_f"/>
  <p:tag name="KSO_WM_UNIT_INDEX" val="1_2_1"/>
  <p:tag name="KSO_WM_UNIT_ID" val="diagram20210779_5*m_h_f*1_2_1"/>
  <p:tag name="KSO_WM_UNIT_LAYERLEVEL" val="1_1_1"/>
  <p:tag name="KSO_WM_UNIT_VALUE" val="32"/>
  <p:tag name="KSO_WM_UNIT_HIGHLIGHT" val="0"/>
  <p:tag name="KSO_WM_UNIT_COMPATIBLE" val="0"/>
  <p:tag name="KSO_WM_UNIT_PRESET_TEXT_INDEX" val="4"/>
  <p:tag name="KSO_WM_UNIT_PRESET_TEXT_LEN" val="12"/>
  <p:tag name="KSO_WM_DIAGRAM_GROUP_CODE" val="m1-1"/>
  <p:tag name="KSO_WM_UNIT_SUBTYPE" val="a"/>
  <p:tag name="KSO_WM_UNIT_NOCLEAR" val="0"/>
  <p:tag name="KSO_WM_UNIT_DIAGRAM_ISNUMVISUAL" val="0"/>
  <p:tag name="KSO_WM_UNIT_DIAGRAM_ISREFERUNIT" val="0"/>
  <p:tag name="KSO_WM_UNIT_TEXT_FILL_FORE_SCHEMECOLOR_INDEX_BRIGHTNESS" val="-0.25"/>
  <p:tag name="KSO_WM_UNIT_TEXT_FILL_FORE_SCHEMECOLOR_INDEX" val="6"/>
  <p:tag name="KSO_WM_UNIT_TEXT_FILL_TYPE" val="1"/>
</p:tagLst>
</file>

<file path=ppt/tags/tag618.xml><?xml version="1.0" encoding="utf-8"?>
<p:tagLst xmlns:p="http://schemas.openxmlformats.org/presentationml/2006/main">
  <p:tag name="KSO_WM_TEMPLATE_CATEGORY" val="diagram"/>
  <p:tag name="KSO_WM_TEMPLATE_INDEX" val="20210779"/>
  <p:tag name="KSO_WM_TAG_VERSION" val="1.0"/>
  <p:tag name="KSO_WM_BEAUTIFY_FLAG" val="#wm#"/>
  <p:tag name="KSO_WM_UNIT_TYPE" val="m_h_i"/>
  <p:tag name="KSO_WM_UNIT_INDEX" val="1_3_1"/>
  <p:tag name="KSO_WM_UNIT_ID" val="diagram20210779_5*m_h_i*1_3_1"/>
  <p:tag name="KSO_WM_UNIT_LAYERLEVEL" val="1_1_1"/>
  <p:tag name="KSO_WM_DIAGRAM_GROUP_CODE" val="m1-1"/>
  <p:tag name="KSO_WM_UNIT_HIGHLIGHT" val="0"/>
  <p:tag name="KSO_WM_UNIT_COMPATIBLE" val="0"/>
  <p:tag name="KSO_WM_UNIT_DIAGRAM_ISNUMVISUAL" val="0"/>
  <p:tag name="KSO_WM_UNIT_DIAGRAM_ISREFERUNIT" val="0"/>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14"/>
  <p:tag name="KSO_WM_UNIT_TEXT_FILL_TYPE" val="1"/>
</p:tagLst>
</file>

<file path=ppt/tags/tag619.xml><?xml version="1.0" encoding="utf-8"?>
<p:tagLst xmlns:p="http://schemas.openxmlformats.org/presentationml/2006/main">
  <p:tag name="KSO_WM_TEMPLATE_CATEGORY" val="diagram"/>
  <p:tag name="KSO_WM_TEMPLATE_INDEX" val="20210779"/>
  <p:tag name="KSO_WM_TAG_VERSION" val="1.0"/>
  <p:tag name="KSO_WM_BEAUTIFY_FLAG" val="#wm#"/>
  <p:tag name="KSO_WM_UNIT_TYPE" val="m_h_i"/>
  <p:tag name="KSO_WM_UNIT_INDEX" val="1_3_2"/>
  <p:tag name="KSO_WM_UNIT_ID" val="diagram20210779_5*m_h_i*1_3_2"/>
  <p:tag name="KSO_WM_UNIT_LAYERLEVEL" val="1_1_1"/>
  <p:tag name="KSO_WM_DIAGRAM_GROUP_CODE" val="m1-1"/>
  <p:tag name="KSO_WM_UNIT_HIGHLIGHT" val="0"/>
  <p:tag name="KSO_WM_UNIT_COMPATIBLE" val="0"/>
  <p:tag name="KSO_WM_UNIT_DIAGRAM_ISNUMVISUAL" val="0"/>
  <p:tag name="KSO_WM_UNIT_DIAGRAM_ISREFERUNIT"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0.xml><?xml version="1.0" encoding="utf-8"?>
<p:tagLst xmlns:p="http://schemas.openxmlformats.org/presentationml/2006/main">
  <p:tag name="KSO_WM_TEMPLATE_CATEGORY" val="diagram"/>
  <p:tag name="KSO_WM_TEMPLATE_INDEX" val="20210779"/>
  <p:tag name="KSO_WM_TAG_VERSION" val="1.0"/>
  <p:tag name="KSO_WM_BEAUTIFY_FLAG" val="#wm#"/>
  <p:tag name="KSO_WM_UNIT_TYPE" val="m_h_f"/>
  <p:tag name="KSO_WM_UNIT_INDEX" val="1_3_1"/>
  <p:tag name="KSO_WM_UNIT_ID" val="diagram20210779_5*m_h_f*1_3_1"/>
  <p:tag name="KSO_WM_UNIT_LAYERLEVEL" val="1_1_1"/>
  <p:tag name="KSO_WM_UNIT_VALUE" val="32"/>
  <p:tag name="KSO_WM_UNIT_HIGHLIGHT" val="0"/>
  <p:tag name="KSO_WM_UNIT_COMPATIBLE" val="0"/>
  <p:tag name="KSO_WM_UNIT_PRESET_TEXT_INDEX" val="4"/>
  <p:tag name="KSO_WM_UNIT_PRESET_TEXT_LEN" val="12"/>
  <p:tag name="KSO_WM_DIAGRAM_GROUP_CODE" val="m1-1"/>
  <p:tag name="KSO_WM_UNIT_SUBTYPE" val="a"/>
  <p:tag name="KSO_WM_UNIT_NOCLEAR" val="0"/>
  <p:tag name="KSO_WM_UNIT_DIAGRAM_ISNUMVISUAL" val="0"/>
  <p:tag name="KSO_WM_UNIT_DIAGRAM_ISREFERUNIT" val="0"/>
  <p:tag name="KSO_WM_UNIT_TEXT_FILL_FORE_SCHEMECOLOR_INDEX_BRIGHTNESS" val="-0.25"/>
  <p:tag name="KSO_WM_UNIT_TEXT_FILL_FORE_SCHEMECOLOR_INDEX" val="5"/>
  <p:tag name="KSO_WM_UNIT_TEXT_FILL_TYPE" val="1"/>
</p:tagLst>
</file>

<file path=ppt/tags/tag621.xml><?xml version="1.0" encoding="utf-8"?>
<p:tagLst xmlns:p="http://schemas.openxmlformats.org/presentationml/2006/main">
  <p:tag name="KSO_WM_TEMPLATE_CATEGORY" val="diagram"/>
  <p:tag name="KSO_WM_TEMPLATE_INDEX" val="20210779"/>
  <p:tag name="KSO_WM_TAG_VERSION" val="1.0"/>
  <p:tag name="KSO_WM_BEAUTIFY_FLAG" val="#wm#"/>
  <p:tag name="KSO_WM_UNIT_TYPE" val="m_h_i"/>
  <p:tag name="KSO_WM_UNIT_INDEX" val="1_4_1"/>
  <p:tag name="KSO_WM_UNIT_ID" val="diagram20210779_5*m_h_i*1_4_1"/>
  <p:tag name="KSO_WM_UNIT_LAYERLEVEL" val="1_1_1"/>
  <p:tag name="KSO_WM_DIAGRAM_GROUP_CODE" val="m1-1"/>
  <p:tag name="KSO_WM_UNIT_HIGHLIGHT" val="0"/>
  <p:tag name="KSO_WM_UNIT_COMPATIBLE" val="0"/>
  <p:tag name="KSO_WM_UNIT_DIAGRAM_ISNUMVISUAL" val="0"/>
  <p:tag name="KSO_WM_UNIT_DIAGRAM_ISREFERUNIT" val="0"/>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14"/>
  <p:tag name="KSO_WM_UNIT_TEXT_FILL_TYPE" val="1"/>
</p:tagLst>
</file>

<file path=ppt/tags/tag622.xml><?xml version="1.0" encoding="utf-8"?>
<p:tagLst xmlns:p="http://schemas.openxmlformats.org/presentationml/2006/main">
  <p:tag name="KSO_WM_TEMPLATE_CATEGORY" val="diagram"/>
  <p:tag name="KSO_WM_TEMPLATE_INDEX" val="20210779"/>
  <p:tag name="KSO_WM_TAG_VERSION" val="1.0"/>
  <p:tag name="KSO_WM_BEAUTIFY_FLAG" val="#wm#"/>
  <p:tag name="KSO_WM_UNIT_TYPE" val="m_h_i"/>
  <p:tag name="KSO_WM_UNIT_INDEX" val="1_4_2"/>
  <p:tag name="KSO_WM_UNIT_ID" val="diagram20210779_5*m_h_i*1_4_2"/>
  <p:tag name="KSO_WM_UNIT_LAYERLEVEL" val="1_1_1"/>
  <p:tag name="KSO_WM_DIAGRAM_GROUP_CODE" val="m1-1"/>
  <p:tag name="KSO_WM_UNIT_HIGHLIGHT" val="0"/>
  <p:tag name="KSO_WM_UNIT_COMPATIBLE" val="0"/>
  <p:tag name="KSO_WM_UNIT_DIAGRAM_ISNUMVISUAL" val="0"/>
  <p:tag name="KSO_WM_UNIT_DIAGRAM_ISREFERUNIT" val="0"/>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4"/>
  <p:tag name="KSO_WM_UNIT_TEXT_FILL_TYPE" val="1"/>
</p:tagLst>
</file>

<file path=ppt/tags/tag623.xml><?xml version="1.0" encoding="utf-8"?>
<p:tagLst xmlns:p="http://schemas.openxmlformats.org/presentationml/2006/main">
  <p:tag name="KSO_WM_TEMPLATE_CATEGORY" val="diagram"/>
  <p:tag name="KSO_WM_TEMPLATE_INDEX" val="20210779"/>
  <p:tag name="KSO_WM_TAG_VERSION" val="1.0"/>
  <p:tag name="KSO_WM_BEAUTIFY_FLAG" val="#wm#"/>
  <p:tag name="KSO_WM_UNIT_TYPE" val="m_h_f"/>
  <p:tag name="KSO_WM_UNIT_INDEX" val="1_4_1"/>
  <p:tag name="KSO_WM_UNIT_ID" val="diagram20210779_5*m_h_f*1_4_1"/>
  <p:tag name="KSO_WM_UNIT_LAYERLEVEL" val="1_1_1"/>
  <p:tag name="KSO_WM_UNIT_VALUE" val="32"/>
  <p:tag name="KSO_WM_UNIT_HIGHLIGHT" val="0"/>
  <p:tag name="KSO_WM_UNIT_COMPATIBLE" val="0"/>
  <p:tag name="KSO_WM_UNIT_PRESET_TEXT_INDEX" val="4"/>
  <p:tag name="KSO_WM_UNIT_PRESET_TEXT_LEN" val="12"/>
  <p:tag name="KSO_WM_DIAGRAM_GROUP_CODE" val="m1-1"/>
  <p:tag name="KSO_WM_UNIT_SUBTYPE" val="a"/>
  <p:tag name="KSO_WM_UNIT_NOCLEAR" val="0"/>
  <p:tag name="KSO_WM_UNIT_DIAGRAM_ISNUMVISUAL" val="0"/>
  <p:tag name="KSO_WM_UNIT_DIAGRAM_ISREFERUNIT" val="0"/>
  <p:tag name="KSO_WM_UNIT_TEXT_FILL_FORE_SCHEMECOLOR_INDEX_BRIGHTNESS" val="-0.25"/>
  <p:tag name="KSO_WM_UNIT_TEXT_FILL_FORE_SCHEMECOLOR_INDEX" val="6"/>
  <p:tag name="KSO_WM_UNIT_TEXT_FILL_TYPE" val="1"/>
</p:tagLst>
</file>

<file path=ppt/tags/tag624.xml><?xml version="1.0" encoding="utf-8"?>
<p:tagLst xmlns:p="http://schemas.openxmlformats.org/presentationml/2006/main">
  <p:tag name="KSO_WM_TEMPLATE_CATEGORY" val="diagram"/>
  <p:tag name="KSO_WM_TEMPLATE_INDEX" val="20210779"/>
  <p:tag name="KSO_WM_TAG_VERSION" val="1.0"/>
  <p:tag name="KSO_WM_BEAUTIFY_FLAG" val="#wm#"/>
  <p:tag name="KSO_WM_UNIT_TYPE" val="m_h_i"/>
  <p:tag name="KSO_WM_UNIT_INDEX" val="1_5_1"/>
  <p:tag name="KSO_WM_UNIT_ID" val="diagram20210779_5*m_h_i*1_5_1"/>
  <p:tag name="KSO_WM_UNIT_LAYERLEVEL" val="1_1_1"/>
  <p:tag name="KSO_WM_DIAGRAM_GROUP_CODE" val="m1-1"/>
  <p:tag name="KSO_WM_UNIT_HIGHLIGHT" val="0"/>
  <p:tag name="KSO_WM_UNIT_COMPATIBLE" val="0"/>
  <p:tag name="KSO_WM_UNIT_DIAGRAM_ISNUMVISUAL" val="0"/>
  <p:tag name="KSO_WM_UNIT_DIAGRAM_ISREFERUNIT" val="0"/>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14"/>
  <p:tag name="KSO_WM_UNIT_TEXT_FILL_TYPE" val="1"/>
</p:tagLst>
</file>

<file path=ppt/tags/tag625.xml><?xml version="1.0" encoding="utf-8"?>
<p:tagLst xmlns:p="http://schemas.openxmlformats.org/presentationml/2006/main">
  <p:tag name="KSO_WM_TEMPLATE_CATEGORY" val="diagram"/>
  <p:tag name="KSO_WM_TEMPLATE_INDEX" val="20210779"/>
  <p:tag name="KSO_WM_TAG_VERSION" val="1.0"/>
  <p:tag name="KSO_WM_BEAUTIFY_FLAG" val="#wm#"/>
  <p:tag name="KSO_WM_UNIT_TYPE" val="m_h_i"/>
  <p:tag name="KSO_WM_UNIT_INDEX" val="1_5_2"/>
  <p:tag name="KSO_WM_UNIT_ID" val="diagram20210779_5*m_h_i*1_5_2"/>
  <p:tag name="KSO_WM_UNIT_LAYERLEVEL" val="1_1_1"/>
  <p:tag name="KSO_WM_DIAGRAM_GROUP_CODE" val="m1-1"/>
  <p:tag name="KSO_WM_UNIT_HIGHLIGHT" val="0"/>
  <p:tag name="KSO_WM_UNIT_COMPATIBLE" val="0"/>
  <p:tag name="KSO_WM_UNIT_DIAGRAM_ISNUMVISUAL" val="0"/>
  <p:tag name="KSO_WM_UNIT_DIAGRAM_ISREFERUNIT" val="0"/>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Lst>
</file>

<file path=ppt/tags/tag626.xml><?xml version="1.0" encoding="utf-8"?>
<p:tagLst xmlns:p="http://schemas.openxmlformats.org/presentationml/2006/main">
  <p:tag name="KSO_WM_TEMPLATE_CATEGORY" val="diagram"/>
  <p:tag name="KSO_WM_TEMPLATE_INDEX" val="20210779"/>
  <p:tag name="KSO_WM_TAG_VERSION" val="1.0"/>
  <p:tag name="KSO_WM_BEAUTIFY_FLAG" val="#wm#"/>
  <p:tag name="KSO_WM_UNIT_TYPE" val="m_h_f"/>
  <p:tag name="KSO_WM_UNIT_INDEX" val="1_5_1"/>
  <p:tag name="KSO_WM_UNIT_ID" val="diagram20210779_5*m_h_f*1_5_1"/>
  <p:tag name="KSO_WM_UNIT_LAYERLEVEL" val="1_1_1"/>
  <p:tag name="KSO_WM_UNIT_VALUE" val="32"/>
  <p:tag name="KSO_WM_UNIT_HIGHLIGHT" val="0"/>
  <p:tag name="KSO_WM_UNIT_COMPATIBLE" val="0"/>
  <p:tag name="KSO_WM_UNIT_PRESET_TEXT_INDEX" val="4"/>
  <p:tag name="KSO_WM_UNIT_PRESET_TEXT_LEN" val="12"/>
  <p:tag name="KSO_WM_DIAGRAM_GROUP_CODE" val="m1-1"/>
  <p:tag name="KSO_WM_UNIT_SUBTYPE" val="a"/>
  <p:tag name="KSO_WM_UNIT_NOCLEAR" val="0"/>
  <p:tag name="KSO_WM_UNIT_DIAGRAM_ISNUMVISUAL" val="0"/>
  <p:tag name="KSO_WM_UNIT_DIAGRAM_ISREFERUNIT" val="0"/>
  <p:tag name="KSO_WM_UNIT_TEXT_FILL_FORE_SCHEMECOLOR_INDEX_BRIGHTNESS" val="-0.25"/>
  <p:tag name="KSO_WM_UNIT_TEXT_FILL_FORE_SCHEMECOLOR_INDEX" val="5"/>
  <p:tag name="KSO_WM_UNIT_TEXT_FILL_TYPE" val="1"/>
</p:tagLst>
</file>

<file path=ppt/tags/tag627.xml><?xml version="1.0" encoding="utf-8"?>
<p:tagLst xmlns:p="http://schemas.openxmlformats.org/presentationml/2006/main">
  <p:tag name="KSO_WM_TEMPLATE_CATEGORY" val="diagram"/>
  <p:tag name="KSO_WM_TEMPLATE_INDEX" val="20210779"/>
  <p:tag name="KSO_WM_TAG_VERSION" val="1.0"/>
  <p:tag name="KSO_WM_BEAUTIFY_FLAG" val=""/>
  <p:tag name="KSO_WM_UNIT_TYPE" val="m_h_i"/>
  <p:tag name="KSO_WM_UNIT_INDEX" val="1_4_1"/>
  <p:tag name="KSO_WM_UNIT_ID" val="diagram20210779_5*m_h_i*1_4_1"/>
  <p:tag name="KSO_WM_UNIT_LAYERLEVEL" val="1_1_1"/>
  <p:tag name="KSO_WM_DIAGRAM_GROUP_CODE" val="m1-1"/>
  <p:tag name="KSO_WM_UNIT_HIGHLIGHT" val="0"/>
  <p:tag name="KSO_WM_UNIT_COMPATIBLE" val="0"/>
  <p:tag name="KSO_WM_UNIT_DIAGRAM_ISNUMVISUAL" val="0"/>
  <p:tag name="KSO_WM_UNIT_DIAGRAM_ISREFERUNIT" val="0"/>
  <p:tag name="KSO_WM_UNIT_FILL_FORE_SCHEMECOLOR_INDEX_BRIGHTNESS" val="0.6"/>
  <p:tag name="KSO_WM_UNIT_FILL_FORE_SCHEMECOLOR_INDEX" val="6"/>
  <p:tag name="KSO_WM_UNIT_FILL_TYPE" val="1"/>
  <p:tag name="KSO_WM_UNIT_TEXT_FILL_FORE_SCHEMECOLOR_INDEX_BRIGHTNESS" val="0"/>
  <p:tag name="KSO_WM_UNIT_TEXT_FILL_FORE_SCHEMECOLOR_INDEX" val="14"/>
  <p:tag name="KSO_WM_UNIT_TEXT_FILL_TYPE" val="1"/>
</p:tagLst>
</file>

<file path=ppt/tags/tag628.xml><?xml version="1.0" encoding="utf-8"?>
<p:tagLst xmlns:p="http://schemas.openxmlformats.org/presentationml/2006/main">
  <p:tag name="KSO_WM_TEMPLATE_CATEGORY" val="diagram"/>
  <p:tag name="KSO_WM_TEMPLATE_INDEX" val="20210779"/>
  <p:tag name="KSO_WM_TAG_VERSION" val="1.0"/>
  <p:tag name="KSO_WM_BEAUTIFY_FLAG" val=""/>
  <p:tag name="KSO_WM_UNIT_TYPE" val="m_h_i"/>
  <p:tag name="KSO_WM_UNIT_INDEX" val="1_4_2"/>
  <p:tag name="KSO_WM_UNIT_ID" val="diagram20210779_5*m_h_i*1_4_2"/>
  <p:tag name="KSO_WM_UNIT_LAYERLEVEL" val="1_1_1"/>
  <p:tag name="KSO_WM_DIAGRAM_GROUP_CODE" val="m1-1"/>
  <p:tag name="KSO_WM_UNIT_HIGHLIGHT" val="0"/>
  <p:tag name="KSO_WM_UNIT_COMPATIBLE" val="0"/>
  <p:tag name="KSO_WM_UNIT_DIAGRAM_ISNUMVISUAL" val="0"/>
  <p:tag name="KSO_WM_UNIT_DIAGRAM_ISREFERUNIT" val="0"/>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4"/>
  <p:tag name="KSO_WM_UNIT_TEXT_FILL_TYPE" val="1"/>
</p:tagLst>
</file>

<file path=ppt/tags/tag629.xml><?xml version="1.0" encoding="utf-8"?>
<p:tagLst xmlns:p="http://schemas.openxmlformats.org/presentationml/2006/main">
  <p:tag name="KSO_WM_TEMPLATE_CATEGORY" val="diagram"/>
  <p:tag name="KSO_WM_TEMPLATE_INDEX" val="20210779"/>
  <p:tag name="KSO_WM_TAG_VERSION" val="1.0"/>
  <p:tag name="KSO_WM_BEAUTIFY_FLAG" val=""/>
  <p:tag name="KSO_WM_UNIT_TYPE" val="m_h_f"/>
  <p:tag name="KSO_WM_UNIT_INDEX" val="1_1_1"/>
  <p:tag name="KSO_WM_UNIT_ID" val="diagram20210779_5*m_h_f*1_1_1"/>
  <p:tag name="KSO_WM_UNIT_LAYERLEVEL" val="1_1_1"/>
  <p:tag name="KSO_WM_UNIT_VALUE" val="32"/>
  <p:tag name="KSO_WM_UNIT_HIGHLIGHT" val="0"/>
  <p:tag name="KSO_WM_UNIT_COMPATIBLE" val="0"/>
  <p:tag name="KSO_WM_UNIT_PRESET_TEXT_INDEX" val="4"/>
  <p:tag name="KSO_WM_UNIT_PRESET_TEXT_LEN" val="12"/>
  <p:tag name="KSO_WM_DIAGRAM_GROUP_CODE" val="m1-1"/>
  <p:tag name="KSO_WM_UNIT_SUBTYPE" val="a"/>
  <p:tag name="KSO_WM_UNIT_NOCLEAR" val="0"/>
  <p:tag name="KSO_WM_UNIT_DIAGRAM_ISNUMVISUAL" val="0"/>
  <p:tag name="KSO_WM_UNIT_DIAGRAM_ISREFERUNIT" val="0"/>
  <p:tag name="KSO_WM_UNIT_TEXT_FILL_FORE_SCHEMECOLOR_INDEX_BRIGHTNESS" val="-0.25"/>
  <p:tag name="KSO_WM_UNIT_TEXT_FILL_FORE_SCHEMECOLOR_INDEX" val="5"/>
  <p:tag name="KSO_WM_UNIT_TEXT_FILL_TYPE"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22:15:23&quot;,&quot;maxSize&quot;:{&quot;size1&quot;:31.1},&quot;minSize&quot;:{&quot;size1&quot;:17.8},&quot;normalSize&quot;:{&quot;size1&quot;:17.8},&quot;subLayout&quot;:[{&quot;id&quot;:&quot;2023-03-19T22:15:23&quot;,&quot;maxSize&quot;:{&quot;size1&quot;:100},&quot;minSize&quot;:{&quot;size1&quot;:61.7},&quot;normalSize&quot;:{&quot;size1&quot;:61.7},&quot;subLayout&quot;:[{&quot;id&quot;:&quot;2023-03-19T22:15:23&quot;,&quot;margin&quot;:{&quot;bottom&quot;:0,&quot;left&quot;:1.2699999809265137,&quot;right&quot;:1.2699999809265137,&quot;top&quot;:0.4230000376701355},&quot;type&quot;:0},{&quot;id&quot;:&quot;2023-03-19T22:15:23&quot;,&quot;margin&quot;:{&quot;bottom&quot;:0.025999998673796654,&quot;left&quot;:1.2699999809265137,&quot;right&quot;:1.2699999809265137,&quot;top&quot;:0.025999998673796654},&quot;type&quot;:0}],&quot;type&quot;:0},{&quot;id&quot;:&quot;2023-03-19T22:15:23&quot;,&quot;margin&quot;:{&quot;bottom&quot;:0.847000002861023,&quot;left&quot;:1.2699999809265137,&quot;right&quot;:1.2699999809265137,&quot;top&quot;:1.2699999809265137},&quot;type&quot;:0}],&quot;type&quot;:0}"/>
  <p:tag name="KSO_WM_SLIDE_BACKGROUND_TYPE" val="general"/>
</p:tagLst>
</file>

<file path=ppt/tags/tag6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6915_15*a*1"/>
  <p:tag name="KSO_WM_TEMPLATE_CATEGORY" val="custom"/>
  <p:tag name="KSO_WM_TEMPLATE_INDEX" val="20206915"/>
  <p:tag name="KSO_WM_UNIT_LAYERLEVEL" val="1"/>
  <p:tag name="KSO_WM_TAG_VERSION" val="1.0"/>
  <p:tag name="KSO_WM_BEAUTIFY_FLAG" val="#wm#"/>
  <p:tag name="KSO_WM_UNIT_ISCONTENTSTITLE" val="0"/>
  <p:tag name="KSO_WM_UNIT_ISNUMDGMTITLE" val="0"/>
  <p:tag name="KSO_WM_UNIT_NOCLEAR" val="1"/>
  <p:tag name="KSO_WM_UNIT_TYPE" val="a"/>
  <p:tag name="KSO_WM_UNIT_INDEX" val="1"/>
  <p:tag name="KSO_WM_UNIT_PRESET_TEXT" val="THANKS"/>
  <p:tag name="KSO_WM_UNIT_TEXT_FILL_FORE_SCHEMECOLOR_INDEX_BRIGHTNESS" val="0"/>
  <p:tag name="KSO_WM_UNIT_TEXT_FILL_FORE_SCHEMECOLOR_INDEX" val="5"/>
  <p:tag name="KSO_WM_UNIT_TEXT_FILL_TYPE" val="1"/>
</p:tagLst>
</file>

<file path=ppt/tags/tag632.xml><?xml version="1.0" encoding="utf-8"?>
<p:tagLst xmlns:p="http://schemas.openxmlformats.org/presentationml/2006/main">
  <p:tag name="KSO_WM_SLIDE_ID" val="custom20206915_15"/>
  <p:tag name="KSO_WM_TEMPLATE_SUBCATEGORY" val="0"/>
  <p:tag name="KSO_WM_TEMPLATE_MASTER_TYPE" val="1"/>
  <p:tag name="KSO_WM_TEMPLATE_COLOR_TYPE" val="1"/>
  <p:tag name="KSO_WM_SLIDE_ITEM_CNT" val="0"/>
  <p:tag name="KSO_WM_SLIDE_INDEX" val="15"/>
  <p:tag name="KSO_WM_TAG_VERSION" val="1.0"/>
  <p:tag name="KSO_WM_BEAUTIFY_FLAG" val="#wm#"/>
  <p:tag name="KSO_WM_TEMPLATE_CATEGORY" val="custom"/>
  <p:tag name="KSO_WM_TEMPLATE_INDEX" val="20206915"/>
  <p:tag name="KSO_WM_SLIDE_TYPE" val="endPage"/>
  <p:tag name="KSO_WM_SLIDE_SUBTYPE" val="pureTxt"/>
  <p:tag name="KSO_WM_SLIDE_LAYOUT" val="a"/>
  <p:tag name="KSO_WM_SLIDE_LAYOUT_CNT" val="1"/>
</p:tagLst>
</file>

<file path=ppt/tags/tag633.xml><?xml version="1.0" encoding="utf-8"?>
<p:tagLst xmlns:p="http://schemas.openxmlformats.org/presentationml/2006/main">
  <p:tag name="KSO_WPP_MARK_KEY" val="551296d9-879b-48fd-8dd4-11ddc65929d8"/>
  <p:tag name="COMMONDATA" val="eyJoZGlkIjoiYmUxN2FkNWYwYTQ5MzA1MWViMTE0OWIwY2RkM2U0YzMifQ=="/>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8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SM 预置配色-浅色">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10367</Words>
  <Application>WPS 演示</Application>
  <PresentationFormat>宽屏</PresentationFormat>
  <Paragraphs>722</Paragraphs>
  <Slides>60</Slides>
  <Notes>0</Notes>
  <HiddenSlides>0</HiddenSlides>
  <MMClips>0</MMClips>
  <ScaleCrop>false</ScaleCrop>
  <HeadingPairs>
    <vt:vector size="8" baseType="variant">
      <vt:variant>
        <vt:lpstr>已用的字体</vt:lpstr>
      </vt:variant>
      <vt:variant>
        <vt:i4>19</vt:i4>
      </vt:variant>
      <vt:variant>
        <vt:lpstr>主题</vt:lpstr>
      </vt:variant>
      <vt:variant>
        <vt:i4>2</vt:i4>
      </vt:variant>
      <vt:variant>
        <vt:lpstr>嵌入 OLE 服务器</vt:lpstr>
      </vt:variant>
      <vt:variant>
        <vt:i4>11</vt:i4>
      </vt:variant>
      <vt:variant>
        <vt:lpstr>幻灯片标题</vt:lpstr>
      </vt:variant>
      <vt:variant>
        <vt:i4>60</vt:i4>
      </vt:variant>
    </vt:vector>
  </HeadingPairs>
  <TitlesOfParts>
    <vt:vector size="92" baseType="lpstr">
      <vt:lpstr>Arial</vt:lpstr>
      <vt:lpstr>宋体</vt:lpstr>
      <vt:lpstr>Wingdings</vt:lpstr>
      <vt:lpstr>微软雅黑</vt:lpstr>
      <vt:lpstr>Segoe UI</vt:lpstr>
      <vt:lpstr>Arial Unicode MS</vt:lpstr>
      <vt:lpstr>黑体</vt:lpstr>
      <vt:lpstr>Open Sans Light</vt:lpstr>
      <vt:lpstr>Times New Roman</vt:lpstr>
      <vt:lpstr>Open Sans Semibold</vt:lpstr>
      <vt:lpstr>ESRI AMFM Electric</vt:lpstr>
      <vt:lpstr>Arial Black</vt:lpstr>
      <vt:lpstr>Calibri</vt:lpstr>
      <vt:lpstr>楷体</vt:lpstr>
      <vt:lpstr>Wingdings</vt:lpstr>
      <vt:lpstr>Cambria</vt:lpstr>
      <vt:lpstr>Bauhaus 93</vt:lpstr>
      <vt:lpstr>Helvetica</vt:lpstr>
      <vt:lpstr>BatangChe</vt:lpstr>
      <vt:lpstr>Office 主题​​</vt:lpstr>
      <vt:lpstr>1_Office 主题​​</vt:lpstr>
      <vt:lpstr>Visio.Drawing.11</vt:lpstr>
      <vt:lpstr>Visio.Drawing.11</vt:lpstr>
      <vt:lpstr>Visio.Drawing.11</vt:lpstr>
      <vt:lpstr>Visio.Drawing.11</vt:lpstr>
      <vt:lpstr>Visio.Drawing.11</vt:lpstr>
      <vt:lpstr>Visio.Drawing.11</vt:lpstr>
      <vt:lpstr>Visio.Drawing.11</vt:lpstr>
      <vt:lpstr>Visio.Drawing.11</vt:lpstr>
      <vt:lpstr>Visio.Drawing.11</vt:lpstr>
      <vt:lpstr>Visio.Drawing.11</vt:lpstr>
      <vt:lpstr>Visio.Drawing.11</vt:lpstr>
      <vt:lpstr>第三章 上市公司所属行业分析</vt:lpstr>
      <vt:lpstr>上市公司所属行业分析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马克星</cp:lastModifiedBy>
  <cp:revision>8</cp:revision>
  <dcterms:created xsi:type="dcterms:W3CDTF">2023-03-19T14:15:00Z</dcterms:created>
  <dcterms:modified xsi:type="dcterms:W3CDTF">2023-03-19T15:49:11Z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
  </property>
</Properties>
</file>