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png" ContentType="image/png"/>
  <Default Extension="jpeg" ContentType="image/jpeg"/>
  <Default Extension="JPG" ContentType="image/.jp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
  </p:notesMasterIdLst>
  <p:handoutMasterIdLst>
    <p:handoutMasterId r:id="rId55"/>
  </p:handoutMasterIdLst>
  <p:sldIdLst>
    <p:sldId id="257" r:id="rId4"/>
    <p:sldId id="258" r:id="rId6"/>
    <p:sldId id="311" r:id="rId7"/>
    <p:sldId id="259" r:id="rId8"/>
    <p:sldId id="312" r:id="rId9"/>
    <p:sldId id="317" r:id="rId10"/>
    <p:sldId id="313" r:id="rId11"/>
    <p:sldId id="318" r:id="rId12"/>
    <p:sldId id="319" r:id="rId13"/>
    <p:sldId id="314" r:id="rId14"/>
    <p:sldId id="315" r:id="rId15"/>
    <p:sldId id="320" r:id="rId16"/>
    <p:sldId id="322" r:id="rId17"/>
    <p:sldId id="321" r:id="rId18"/>
    <p:sldId id="273" r:id="rId19"/>
    <p:sldId id="323" r:id="rId20"/>
    <p:sldId id="324" r:id="rId21"/>
    <p:sldId id="275" r:id="rId22"/>
    <p:sldId id="325" r:id="rId23"/>
    <p:sldId id="276" r:id="rId24"/>
    <p:sldId id="326" r:id="rId25"/>
    <p:sldId id="327" r:id="rId26"/>
    <p:sldId id="328" r:id="rId27"/>
    <p:sldId id="329" r:id="rId28"/>
    <p:sldId id="330" r:id="rId29"/>
    <p:sldId id="331" r:id="rId30"/>
    <p:sldId id="282" r:id="rId31"/>
    <p:sldId id="283" r:id="rId32"/>
    <p:sldId id="333" r:id="rId33"/>
    <p:sldId id="332" r:id="rId34"/>
    <p:sldId id="334" r:id="rId35"/>
    <p:sldId id="335" r:id="rId36"/>
    <p:sldId id="336" r:id="rId37"/>
    <p:sldId id="290" r:id="rId38"/>
    <p:sldId id="337" r:id="rId39"/>
    <p:sldId id="338" r:id="rId40"/>
    <p:sldId id="339" r:id="rId41"/>
    <p:sldId id="340" r:id="rId42"/>
    <p:sldId id="341" r:id="rId43"/>
    <p:sldId id="342" r:id="rId44"/>
    <p:sldId id="343" r:id="rId45"/>
    <p:sldId id="344" r:id="rId46"/>
    <p:sldId id="345" r:id="rId47"/>
    <p:sldId id="346" r:id="rId48"/>
    <p:sldId id="347" r:id="rId49"/>
    <p:sldId id="348" r:id="rId50"/>
    <p:sldId id="349" r:id="rId51"/>
    <p:sldId id="350" r:id="rId52"/>
    <p:sldId id="309" r:id="rId53"/>
    <p:sldId id="310" r:id="rId54"/>
  </p:sldIdLst>
  <p:sldSz cx="12192000" cy="6858000"/>
  <p:notesSz cx="7103745" cy="10234295"/>
  <p:custDataLst>
    <p:tags r:id="rId6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60"/>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0" Type="http://schemas.openxmlformats.org/officeDocument/2006/relationships/tags" Target="tags/tag580.xml"/><Relationship Id="rId6" Type="http://schemas.openxmlformats.org/officeDocument/2006/relationships/slide" Target="slides/slide2.xml"/><Relationship Id="rId59" Type="http://schemas.openxmlformats.org/officeDocument/2006/relationships/commentAuthors" Target="commentAuthors.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handoutMaster" Target="handoutMasters/handoutMaster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tags" Target="../tags/tag90.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0" Type="http://schemas.openxmlformats.org/officeDocument/2006/relationships/tags" Target="../tags/tag9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tags" Target="../tags/tag11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6"/>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7"/>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8"/>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dirty="0"/>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charset="-122"/>
              </a:defRPr>
            </a:lvl1pPr>
            <a:lvl2pPr>
              <a:defRPr sz="1600" baseline="0">
                <a:solidFill>
                  <a:schemeClr val="tx1">
                    <a:lumMod val="75000"/>
                    <a:lumOff val="25000"/>
                  </a:schemeClr>
                </a:solidFill>
                <a:latin typeface="Arial" panose="020B0604020202020204" pitchFamily="34" charset="0"/>
                <a:ea typeface="微软雅黑" panose="020B0503020204020204" charset="-122"/>
              </a:defRPr>
            </a:lvl2pPr>
            <a:lvl3pPr>
              <a:defRPr sz="1600" baseline="0">
                <a:solidFill>
                  <a:schemeClr val="tx1">
                    <a:lumMod val="75000"/>
                    <a:lumOff val="25000"/>
                  </a:schemeClr>
                </a:solidFill>
                <a:latin typeface="Arial" panose="020B0604020202020204" pitchFamily="34" charset="0"/>
                <a:ea typeface="微软雅黑" panose="020B0503020204020204" charset="-122"/>
              </a:defRPr>
            </a:lvl3pPr>
            <a:lvl4pPr>
              <a:defRPr sz="1600" baseline="0">
                <a:solidFill>
                  <a:schemeClr val="tx1">
                    <a:lumMod val="75000"/>
                    <a:lumOff val="25000"/>
                  </a:schemeClr>
                </a:solidFill>
                <a:latin typeface="Arial" panose="020B0604020202020204" pitchFamily="34" charset="0"/>
                <a:ea typeface="微软雅黑" panose="020B0503020204020204" charset="-122"/>
              </a:defRPr>
            </a:lvl4pPr>
            <a:lvl5pPr>
              <a:defRPr sz="16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4"/>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3"/>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4"/>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4"/>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28.xml"/><Relationship Id="rId23" Type="http://schemas.openxmlformats.org/officeDocument/2006/relationships/tags" Target="../tags/tag127.xml"/><Relationship Id="rId22" Type="http://schemas.openxmlformats.org/officeDocument/2006/relationships/tags" Target="../tags/tag126.xml"/><Relationship Id="rId21" Type="http://schemas.openxmlformats.org/officeDocument/2006/relationships/tags" Target="../tags/tag125.xml"/><Relationship Id="rId20" Type="http://schemas.openxmlformats.org/officeDocument/2006/relationships/tags" Target="../tags/tag124.xml"/><Relationship Id="rId2" Type="http://schemas.openxmlformats.org/officeDocument/2006/relationships/slideLayout" Target="../slideLayouts/slideLayout12.xml"/><Relationship Id="rId19" Type="http://schemas.openxmlformats.org/officeDocument/2006/relationships/tags" Target="../tags/tag123.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hf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1.xml"/><Relationship Id="rId2" Type="http://schemas.openxmlformats.org/officeDocument/2006/relationships/tags" Target="../tags/tag130.xml"/><Relationship Id="rId1" Type="http://schemas.openxmlformats.org/officeDocument/2006/relationships/tags" Target="../tags/tag129.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tags" Target="../tags/tag188.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01.xml"/><Relationship Id="rId6" Type="http://schemas.openxmlformats.org/officeDocument/2006/relationships/tags" Target="../tags/tag200.xml"/><Relationship Id="rId5" Type="http://schemas.openxmlformats.org/officeDocument/2006/relationships/tags" Target="../tags/tag199.xml"/><Relationship Id="rId4" Type="http://schemas.openxmlformats.org/officeDocument/2006/relationships/tags" Target="../tags/tag198.xml"/><Relationship Id="rId3" Type="http://schemas.openxmlformats.org/officeDocument/2006/relationships/tags" Target="../tags/tag197.xml"/><Relationship Id="rId2" Type="http://schemas.openxmlformats.org/officeDocument/2006/relationships/tags" Target="../tags/tag196.xml"/><Relationship Id="rId1" Type="http://schemas.openxmlformats.org/officeDocument/2006/relationships/tags" Target="../tags/tag195.xml"/></Relationships>
</file>

<file path=ppt/slides/_rels/slide12.xml.rels><?xml version="1.0" encoding="UTF-8" standalone="yes"?>
<Relationships xmlns="http://schemas.openxmlformats.org/package/2006/relationships"><Relationship Id="rId9" Type="http://schemas.openxmlformats.org/officeDocument/2006/relationships/tags" Target="../tags/tag209.xml"/><Relationship Id="rId8" Type="http://schemas.openxmlformats.org/officeDocument/2006/relationships/image" Target="../media/image3.jpeg"/><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3" Type="http://schemas.openxmlformats.org/officeDocument/2006/relationships/tags" Target="../tags/tag204.xml"/><Relationship Id="rId2" Type="http://schemas.openxmlformats.org/officeDocument/2006/relationships/tags" Target="../tags/tag203.xml"/><Relationship Id="rId10" Type="http://schemas.openxmlformats.org/officeDocument/2006/relationships/slideLayout" Target="../slideLayouts/slideLayout17.xml"/><Relationship Id="rId1" Type="http://schemas.openxmlformats.org/officeDocument/2006/relationships/tags" Target="../tags/tag202.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16.xml"/><Relationship Id="rId6" Type="http://schemas.openxmlformats.org/officeDocument/2006/relationships/tags" Target="../tags/tag215.xml"/><Relationship Id="rId5" Type="http://schemas.openxmlformats.org/officeDocument/2006/relationships/tags" Target="../tags/tag214.xml"/><Relationship Id="rId4" Type="http://schemas.openxmlformats.org/officeDocument/2006/relationships/tags" Target="../tags/tag213.xml"/><Relationship Id="rId3" Type="http://schemas.openxmlformats.org/officeDocument/2006/relationships/tags" Target="../tags/tag212.xml"/><Relationship Id="rId2" Type="http://schemas.openxmlformats.org/officeDocument/2006/relationships/tags" Target="../tags/tag211.xml"/><Relationship Id="rId1" Type="http://schemas.openxmlformats.org/officeDocument/2006/relationships/tags" Target="../tags/tag210.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23.xml"/><Relationship Id="rId6" Type="http://schemas.openxmlformats.org/officeDocument/2006/relationships/tags" Target="../tags/tag222.xml"/><Relationship Id="rId5" Type="http://schemas.openxmlformats.org/officeDocument/2006/relationships/tags" Target="../tags/tag221.xml"/><Relationship Id="rId4" Type="http://schemas.openxmlformats.org/officeDocument/2006/relationships/tags" Target="../tags/tag220.xml"/><Relationship Id="rId3" Type="http://schemas.openxmlformats.org/officeDocument/2006/relationships/tags" Target="../tags/tag219.xml"/><Relationship Id="rId2" Type="http://schemas.openxmlformats.org/officeDocument/2006/relationships/tags" Target="../tags/tag218.xml"/><Relationship Id="rId1" Type="http://schemas.openxmlformats.org/officeDocument/2006/relationships/tags" Target="../tags/tag217.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30.xml"/><Relationship Id="rId6" Type="http://schemas.openxmlformats.org/officeDocument/2006/relationships/tags" Target="../tags/tag229.xml"/><Relationship Id="rId5" Type="http://schemas.openxmlformats.org/officeDocument/2006/relationships/tags" Target="../tags/tag228.xml"/><Relationship Id="rId4" Type="http://schemas.openxmlformats.org/officeDocument/2006/relationships/tags" Target="../tags/tag227.xml"/><Relationship Id="rId3" Type="http://schemas.openxmlformats.org/officeDocument/2006/relationships/tags" Target="../tags/tag226.xml"/><Relationship Id="rId2" Type="http://schemas.openxmlformats.org/officeDocument/2006/relationships/tags" Target="../tags/tag225.xml"/><Relationship Id="rId1" Type="http://schemas.openxmlformats.org/officeDocument/2006/relationships/tags" Target="../tags/tag224.xml"/></Relationships>
</file>

<file path=ppt/slides/_rels/slide16.xml.rels><?xml version="1.0" encoding="UTF-8" standalone="yes"?>
<Relationships xmlns="http://schemas.openxmlformats.org/package/2006/relationships"><Relationship Id="rId9" Type="http://schemas.openxmlformats.org/officeDocument/2006/relationships/tags" Target="../tags/tag237.xml"/><Relationship Id="rId8" Type="http://schemas.openxmlformats.org/officeDocument/2006/relationships/tags" Target="../tags/tag236.xml"/><Relationship Id="rId7" Type="http://schemas.openxmlformats.org/officeDocument/2006/relationships/tags" Target="../tags/tag235.xml"/><Relationship Id="rId6" Type="http://schemas.openxmlformats.org/officeDocument/2006/relationships/image" Target="../media/image4.emf"/><Relationship Id="rId5" Type="http://schemas.openxmlformats.org/officeDocument/2006/relationships/oleObject" Target="../embeddings/oleObject1.bin"/><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2" Type="http://schemas.openxmlformats.org/officeDocument/2006/relationships/vmlDrawing" Target="../drawings/vmlDrawing1.vml"/><Relationship Id="rId11" Type="http://schemas.openxmlformats.org/officeDocument/2006/relationships/slideLayout" Target="../slideLayouts/slideLayout17.xml"/><Relationship Id="rId10" Type="http://schemas.openxmlformats.org/officeDocument/2006/relationships/tags" Target="../tags/tag238.xml"/><Relationship Id="rId1" Type="http://schemas.openxmlformats.org/officeDocument/2006/relationships/tags" Target="../tags/tag231.xml"/></Relationships>
</file>

<file path=ppt/slides/_rels/slide17.xml.rels><?xml version="1.0" encoding="UTF-8" standalone="yes"?>
<Relationships xmlns="http://schemas.openxmlformats.org/package/2006/relationships"><Relationship Id="rId9" Type="http://schemas.openxmlformats.org/officeDocument/2006/relationships/tags" Target="../tags/tag245.xml"/><Relationship Id="rId8" Type="http://schemas.openxmlformats.org/officeDocument/2006/relationships/tags" Target="../tags/tag244.xml"/><Relationship Id="rId7" Type="http://schemas.openxmlformats.org/officeDocument/2006/relationships/tags" Target="../tags/tag243.xml"/><Relationship Id="rId6" Type="http://schemas.openxmlformats.org/officeDocument/2006/relationships/image" Target="../media/image4.emf"/><Relationship Id="rId5" Type="http://schemas.openxmlformats.org/officeDocument/2006/relationships/oleObject" Target="../embeddings/oleObject2.bin"/><Relationship Id="rId4" Type="http://schemas.openxmlformats.org/officeDocument/2006/relationships/tags" Target="../tags/tag242.xml"/><Relationship Id="rId3" Type="http://schemas.openxmlformats.org/officeDocument/2006/relationships/tags" Target="../tags/tag241.xml"/><Relationship Id="rId2" Type="http://schemas.openxmlformats.org/officeDocument/2006/relationships/tags" Target="../tags/tag240.xml"/><Relationship Id="rId12" Type="http://schemas.openxmlformats.org/officeDocument/2006/relationships/vmlDrawing" Target="../drawings/vmlDrawing2.vml"/><Relationship Id="rId11" Type="http://schemas.openxmlformats.org/officeDocument/2006/relationships/slideLayout" Target="../slideLayouts/slideLayout17.xml"/><Relationship Id="rId10" Type="http://schemas.openxmlformats.org/officeDocument/2006/relationships/tags" Target="../tags/tag246.xml"/><Relationship Id="rId1" Type="http://schemas.openxmlformats.org/officeDocument/2006/relationships/tags" Target="../tags/tag239.xml"/></Relationships>
</file>

<file path=ppt/slides/_rels/slide18.xml.rels><?xml version="1.0" encoding="UTF-8" standalone="yes"?>
<Relationships xmlns="http://schemas.openxmlformats.org/package/2006/relationships"><Relationship Id="rId9" Type="http://schemas.openxmlformats.org/officeDocument/2006/relationships/image" Target="../media/image5.jpeg"/><Relationship Id="rId8" Type="http://schemas.openxmlformats.org/officeDocument/2006/relationships/tags" Target="../tags/tag254.xml"/><Relationship Id="rId7" Type="http://schemas.openxmlformats.org/officeDocument/2006/relationships/tags" Target="../tags/tag253.xml"/><Relationship Id="rId6" Type="http://schemas.openxmlformats.org/officeDocument/2006/relationships/tags" Target="../tags/tag252.xml"/><Relationship Id="rId5" Type="http://schemas.openxmlformats.org/officeDocument/2006/relationships/tags" Target="../tags/tag251.xml"/><Relationship Id="rId4" Type="http://schemas.openxmlformats.org/officeDocument/2006/relationships/tags" Target="../tags/tag250.xml"/><Relationship Id="rId3" Type="http://schemas.openxmlformats.org/officeDocument/2006/relationships/tags" Target="../tags/tag249.xml"/><Relationship Id="rId2" Type="http://schemas.openxmlformats.org/officeDocument/2006/relationships/tags" Target="../tags/tag248.xml"/><Relationship Id="rId11" Type="http://schemas.openxmlformats.org/officeDocument/2006/relationships/slideLayout" Target="../slideLayouts/slideLayout17.xml"/><Relationship Id="rId10" Type="http://schemas.openxmlformats.org/officeDocument/2006/relationships/tags" Target="../tags/tag255.xml"/><Relationship Id="rId1" Type="http://schemas.openxmlformats.org/officeDocument/2006/relationships/tags" Target="../tags/tag247.xml"/></Relationships>
</file>

<file path=ppt/slides/_rels/slide19.xml.rels><?xml version="1.0" encoding="UTF-8" standalone="yes"?>
<Relationships xmlns="http://schemas.openxmlformats.org/package/2006/relationships"><Relationship Id="rId9" Type="http://schemas.openxmlformats.org/officeDocument/2006/relationships/image" Target="../media/image6.jpeg"/><Relationship Id="rId8" Type="http://schemas.openxmlformats.org/officeDocument/2006/relationships/tags" Target="../tags/tag263.xml"/><Relationship Id="rId7" Type="http://schemas.openxmlformats.org/officeDocument/2006/relationships/tags" Target="../tags/tag262.xml"/><Relationship Id="rId6" Type="http://schemas.openxmlformats.org/officeDocument/2006/relationships/tags" Target="../tags/tag261.xml"/><Relationship Id="rId5" Type="http://schemas.openxmlformats.org/officeDocument/2006/relationships/tags" Target="../tags/tag260.xml"/><Relationship Id="rId4" Type="http://schemas.openxmlformats.org/officeDocument/2006/relationships/tags" Target="../tags/tag259.xml"/><Relationship Id="rId3" Type="http://schemas.openxmlformats.org/officeDocument/2006/relationships/tags" Target="../tags/tag258.xml"/><Relationship Id="rId2" Type="http://schemas.openxmlformats.org/officeDocument/2006/relationships/tags" Target="../tags/tag257.xml"/><Relationship Id="rId11" Type="http://schemas.openxmlformats.org/officeDocument/2006/relationships/slideLayout" Target="../slideLayouts/slideLayout17.xml"/><Relationship Id="rId10" Type="http://schemas.openxmlformats.org/officeDocument/2006/relationships/tags" Target="../tags/tag264.xml"/><Relationship Id="rId1" Type="http://schemas.openxmlformats.org/officeDocument/2006/relationships/tags" Target="../tags/tag256.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37.xml"/><Relationship Id="rId7" Type="http://schemas.openxmlformats.org/officeDocument/2006/relationships/image" Target="../media/image1.png"/><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tags" Target="../tags/tag133.xml"/><Relationship Id="rId2" Type="http://schemas.openxmlformats.org/officeDocument/2006/relationships/tags" Target="../tags/tag132.xml"/><Relationship Id="rId1" Type="http://schemas.openxmlformats.org/officeDocument/2006/relationships/tags" Target="../tags/tag131.xml"/></Relationships>
</file>

<file path=ppt/slides/_rels/slide20.xml.rels><?xml version="1.0" encoding="UTF-8" standalone="yes"?>
<Relationships xmlns="http://schemas.openxmlformats.org/package/2006/relationships"><Relationship Id="rId9" Type="http://schemas.openxmlformats.org/officeDocument/2006/relationships/tags" Target="../tags/tag273.xml"/><Relationship Id="rId8" Type="http://schemas.openxmlformats.org/officeDocument/2006/relationships/tags" Target="../tags/tag272.xml"/><Relationship Id="rId7" Type="http://schemas.openxmlformats.org/officeDocument/2006/relationships/tags" Target="../tags/tag271.xml"/><Relationship Id="rId6" Type="http://schemas.openxmlformats.org/officeDocument/2006/relationships/tags" Target="../tags/tag270.xml"/><Relationship Id="rId5" Type="http://schemas.openxmlformats.org/officeDocument/2006/relationships/tags" Target="../tags/tag269.xml"/><Relationship Id="rId4" Type="http://schemas.openxmlformats.org/officeDocument/2006/relationships/tags" Target="../tags/tag268.xml"/><Relationship Id="rId3" Type="http://schemas.openxmlformats.org/officeDocument/2006/relationships/tags" Target="../tags/tag267.xml"/><Relationship Id="rId2" Type="http://schemas.openxmlformats.org/officeDocument/2006/relationships/tags" Target="../tags/tag266.xml"/><Relationship Id="rId13" Type="http://schemas.openxmlformats.org/officeDocument/2006/relationships/slideLayout" Target="../slideLayouts/slideLayout17.xml"/><Relationship Id="rId12" Type="http://schemas.openxmlformats.org/officeDocument/2006/relationships/tags" Target="../tags/tag276.xml"/><Relationship Id="rId11" Type="http://schemas.openxmlformats.org/officeDocument/2006/relationships/tags" Target="../tags/tag275.xml"/><Relationship Id="rId10" Type="http://schemas.openxmlformats.org/officeDocument/2006/relationships/tags" Target="../tags/tag274.xml"/><Relationship Id="rId1" Type="http://schemas.openxmlformats.org/officeDocument/2006/relationships/tags" Target="../tags/tag265.xml"/></Relationships>
</file>

<file path=ppt/slides/_rels/slide21.xml.rels><?xml version="1.0" encoding="UTF-8" standalone="yes"?>
<Relationships xmlns="http://schemas.openxmlformats.org/package/2006/relationships"><Relationship Id="rId9" Type="http://schemas.openxmlformats.org/officeDocument/2006/relationships/tags" Target="../tags/tag285.xml"/><Relationship Id="rId8" Type="http://schemas.openxmlformats.org/officeDocument/2006/relationships/tags" Target="../tags/tag284.xml"/><Relationship Id="rId7" Type="http://schemas.openxmlformats.org/officeDocument/2006/relationships/tags" Target="../tags/tag283.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 Id="rId3" Type="http://schemas.openxmlformats.org/officeDocument/2006/relationships/tags" Target="../tags/tag279.xml"/><Relationship Id="rId2" Type="http://schemas.openxmlformats.org/officeDocument/2006/relationships/tags" Target="../tags/tag278.xml"/><Relationship Id="rId13" Type="http://schemas.openxmlformats.org/officeDocument/2006/relationships/slideLayout" Target="../slideLayouts/slideLayout17.xml"/><Relationship Id="rId12" Type="http://schemas.openxmlformats.org/officeDocument/2006/relationships/tags" Target="../tags/tag288.xml"/><Relationship Id="rId11" Type="http://schemas.openxmlformats.org/officeDocument/2006/relationships/tags" Target="../tags/tag287.xml"/><Relationship Id="rId10" Type="http://schemas.openxmlformats.org/officeDocument/2006/relationships/tags" Target="../tags/tag286.xml"/><Relationship Id="rId1" Type="http://schemas.openxmlformats.org/officeDocument/2006/relationships/tags" Target="../tags/tag277.xml"/></Relationships>
</file>

<file path=ppt/slides/_rels/slide22.xml.rels><?xml version="1.0" encoding="UTF-8" standalone="yes"?>
<Relationships xmlns="http://schemas.openxmlformats.org/package/2006/relationships"><Relationship Id="rId9" Type="http://schemas.openxmlformats.org/officeDocument/2006/relationships/tags" Target="../tags/tag297.xml"/><Relationship Id="rId8" Type="http://schemas.openxmlformats.org/officeDocument/2006/relationships/tags" Target="../tags/tag296.xml"/><Relationship Id="rId7" Type="http://schemas.openxmlformats.org/officeDocument/2006/relationships/tags" Target="../tags/tag295.xml"/><Relationship Id="rId6" Type="http://schemas.openxmlformats.org/officeDocument/2006/relationships/tags" Target="../tags/tag294.xml"/><Relationship Id="rId5" Type="http://schemas.openxmlformats.org/officeDocument/2006/relationships/tags" Target="../tags/tag293.xml"/><Relationship Id="rId4" Type="http://schemas.openxmlformats.org/officeDocument/2006/relationships/tags" Target="../tags/tag292.xml"/><Relationship Id="rId3" Type="http://schemas.openxmlformats.org/officeDocument/2006/relationships/tags" Target="../tags/tag291.xml"/><Relationship Id="rId2" Type="http://schemas.openxmlformats.org/officeDocument/2006/relationships/tags" Target="../tags/tag290.xml"/><Relationship Id="rId13" Type="http://schemas.openxmlformats.org/officeDocument/2006/relationships/slideLayout" Target="../slideLayouts/slideLayout17.xml"/><Relationship Id="rId12" Type="http://schemas.openxmlformats.org/officeDocument/2006/relationships/tags" Target="../tags/tag300.xml"/><Relationship Id="rId11" Type="http://schemas.openxmlformats.org/officeDocument/2006/relationships/tags" Target="../tags/tag299.xml"/><Relationship Id="rId10" Type="http://schemas.openxmlformats.org/officeDocument/2006/relationships/tags" Target="../tags/tag298.xml"/><Relationship Id="rId1" Type="http://schemas.openxmlformats.org/officeDocument/2006/relationships/tags" Target="../tags/tag289.xml"/></Relationships>
</file>

<file path=ppt/slides/_rels/slide23.xml.rels><?xml version="1.0" encoding="UTF-8" standalone="yes"?>
<Relationships xmlns="http://schemas.openxmlformats.org/package/2006/relationships"><Relationship Id="rId9" Type="http://schemas.openxmlformats.org/officeDocument/2006/relationships/tags" Target="../tags/tag308.xml"/><Relationship Id="rId8" Type="http://schemas.openxmlformats.org/officeDocument/2006/relationships/image" Target="../media/image7.jpeg"/><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tags" Target="../tags/tag302.xml"/><Relationship Id="rId10" Type="http://schemas.openxmlformats.org/officeDocument/2006/relationships/slideLayout" Target="../slideLayouts/slideLayout17.xml"/><Relationship Id="rId1" Type="http://schemas.openxmlformats.org/officeDocument/2006/relationships/tags" Target="../tags/tag301.xml"/></Relationships>
</file>

<file path=ppt/slides/_rels/slide24.xml.rels><?xml version="1.0" encoding="UTF-8" standalone="yes"?>
<Relationships xmlns="http://schemas.openxmlformats.org/package/2006/relationships"><Relationship Id="rId9" Type="http://schemas.openxmlformats.org/officeDocument/2006/relationships/image" Target="../media/image8.jpeg"/><Relationship Id="rId8" Type="http://schemas.openxmlformats.org/officeDocument/2006/relationships/tags" Target="../tags/tag316.xml"/><Relationship Id="rId7" Type="http://schemas.openxmlformats.org/officeDocument/2006/relationships/tags" Target="../tags/tag315.xml"/><Relationship Id="rId6" Type="http://schemas.openxmlformats.org/officeDocument/2006/relationships/tags" Target="../tags/tag314.xml"/><Relationship Id="rId5" Type="http://schemas.openxmlformats.org/officeDocument/2006/relationships/tags" Target="../tags/tag313.xml"/><Relationship Id="rId4" Type="http://schemas.openxmlformats.org/officeDocument/2006/relationships/tags" Target="../tags/tag312.xml"/><Relationship Id="rId3" Type="http://schemas.openxmlformats.org/officeDocument/2006/relationships/tags" Target="../tags/tag311.xml"/><Relationship Id="rId2" Type="http://schemas.openxmlformats.org/officeDocument/2006/relationships/tags" Target="../tags/tag310.xml"/><Relationship Id="rId11" Type="http://schemas.openxmlformats.org/officeDocument/2006/relationships/slideLayout" Target="../slideLayouts/slideLayout17.xml"/><Relationship Id="rId10" Type="http://schemas.openxmlformats.org/officeDocument/2006/relationships/tags" Target="../tags/tag317.xml"/><Relationship Id="rId1" Type="http://schemas.openxmlformats.org/officeDocument/2006/relationships/tags" Target="../tags/tag309.xml"/></Relationships>
</file>

<file path=ppt/slides/_rels/slide2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25.xml"/><Relationship Id="rId7" Type="http://schemas.openxmlformats.org/officeDocument/2006/relationships/tags" Target="../tags/tag324.xml"/><Relationship Id="rId6" Type="http://schemas.openxmlformats.org/officeDocument/2006/relationships/tags" Target="../tags/tag323.xml"/><Relationship Id="rId5" Type="http://schemas.openxmlformats.org/officeDocument/2006/relationships/tags" Target="../tags/tag322.xml"/><Relationship Id="rId4" Type="http://schemas.openxmlformats.org/officeDocument/2006/relationships/tags" Target="../tags/tag321.xml"/><Relationship Id="rId3" Type="http://schemas.openxmlformats.org/officeDocument/2006/relationships/tags" Target="../tags/tag320.xml"/><Relationship Id="rId2" Type="http://schemas.openxmlformats.org/officeDocument/2006/relationships/tags" Target="../tags/tag319.xml"/><Relationship Id="rId1" Type="http://schemas.openxmlformats.org/officeDocument/2006/relationships/tags" Target="../tags/tag318.xml"/></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32.xml"/><Relationship Id="rId6" Type="http://schemas.openxmlformats.org/officeDocument/2006/relationships/tags" Target="../tags/tag331.xml"/><Relationship Id="rId5" Type="http://schemas.openxmlformats.org/officeDocument/2006/relationships/tags" Target="../tags/tag330.xml"/><Relationship Id="rId4" Type="http://schemas.openxmlformats.org/officeDocument/2006/relationships/tags" Target="../tags/tag329.xml"/><Relationship Id="rId3" Type="http://schemas.openxmlformats.org/officeDocument/2006/relationships/tags" Target="../tags/tag328.xml"/><Relationship Id="rId2" Type="http://schemas.openxmlformats.org/officeDocument/2006/relationships/tags" Target="../tags/tag327.xml"/><Relationship Id="rId1" Type="http://schemas.openxmlformats.org/officeDocument/2006/relationships/tags" Target="../tags/tag326.xml"/></Relationships>
</file>

<file path=ppt/slides/_rels/slide27.xml.rels><?xml version="1.0" encoding="UTF-8" standalone="yes"?>
<Relationships xmlns="http://schemas.openxmlformats.org/package/2006/relationships"><Relationship Id="rId9" Type="http://schemas.openxmlformats.org/officeDocument/2006/relationships/tags" Target="../tags/tag340.xml"/><Relationship Id="rId8" Type="http://schemas.openxmlformats.org/officeDocument/2006/relationships/tags" Target="../tags/tag339.xml"/><Relationship Id="rId7" Type="http://schemas.openxmlformats.org/officeDocument/2006/relationships/tags" Target="../tags/tag338.xml"/><Relationship Id="rId6" Type="http://schemas.openxmlformats.org/officeDocument/2006/relationships/tags" Target="../tags/tag337.xml"/><Relationship Id="rId5" Type="http://schemas.openxmlformats.org/officeDocument/2006/relationships/image" Target="../media/image9.jpeg"/><Relationship Id="rId4" Type="http://schemas.openxmlformats.org/officeDocument/2006/relationships/tags" Target="../tags/tag336.xml"/><Relationship Id="rId3" Type="http://schemas.openxmlformats.org/officeDocument/2006/relationships/tags" Target="../tags/tag335.xml"/><Relationship Id="rId2" Type="http://schemas.openxmlformats.org/officeDocument/2006/relationships/tags" Target="../tags/tag334.xml"/><Relationship Id="rId10" Type="http://schemas.openxmlformats.org/officeDocument/2006/relationships/slideLayout" Target="../slideLayouts/slideLayout17.xml"/><Relationship Id="rId1" Type="http://schemas.openxmlformats.org/officeDocument/2006/relationships/tags" Target="../tags/tag333.xml"/></Relationships>
</file>

<file path=ppt/slides/_rels/slide2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47.xml"/><Relationship Id="rId7" Type="http://schemas.openxmlformats.org/officeDocument/2006/relationships/image" Target="../media/image10.jpeg"/><Relationship Id="rId6" Type="http://schemas.openxmlformats.org/officeDocument/2006/relationships/tags" Target="../tags/tag346.xml"/><Relationship Id="rId5" Type="http://schemas.openxmlformats.org/officeDocument/2006/relationships/tags" Target="../tags/tag345.xml"/><Relationship Id="rId4" Type="http://schemas.openxmlformats.org/officeDocument/2006/relationships/tags" Target="../tags/tag344.xml"/><Relationship Id="rId3" Type="http://schemas.openxmlformats.org/officeDocument/2006/relationships/tags" Target="../tags/tag343.xml"/><Relationship Id="rId2" Type="http://schemas.openxmlformats.org/officeDocument/2006/relationships/tags" Target="../tags/tag342.xml"/><Relationship Id="rId1" Type="http://schemas.openxmlformats.org/officeDocument/2006/relationships/tags" Target="../tags/tag341.xml"/></Relationships>
</file>

<file path=ppt/slides/_rels/slide2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54.xml"/><Relationship Id="rId7" Type="http://schemas.openxmlformats.org/officeDocument/2006/relationships/image" Target="../media/image10.jpeg"/><Relationship Id="rId6" Type="http://schemas.openxmlformats.org/officeDocument/2006/relationships/tags" Target="../tags/tag353.xml"/><Relationship Id="rId5" Type="http://schemas.openxmlformats.org/officeDocument/2006/relationships/tags" Target="../tags/tag352.xml"/><Relationship Id="rId4" Type="http://schemas.openxmlformats.org/officeDocument/2006/relationships/tags" Target="../tags/tag351.xml"/><Relationship Id="rId3" Type="http://schemas.openxmlformats.org/officeDocument/2006/relationships/tags" Target="../tags/tag350.xml"/><Relationship Id="rId2" Type="http://schemas.openxmlformats.org/officeDocument/2006/relationships/tags" Target="../tags/tag349.xml"/><Relationship Id="rId1" Type="http://schemas.openxmlformats.org/officeDocument/2006/relationships/tags" Target="../tags/tag348.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43.xml"/><Relationship Id="rId5" Type="http://schemas.openxmlformats.org/officeDocument/2006/relationships/tags" Target="../tags/tag142.xml"/><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tags" Target="../tags/tag138.xml"/></Relationships>
</file>

<file path=ppt/slides/_rels/slide3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61.xml"/><Relationship Id="rId7" Type="http://schemas.openxmlformats.org/officeDocument/2006/relationships/image" Target="../media/image11.jpeg"/><Relationship Id="rId6" Type="http://schemas.openxmlformats.org/officeDocument/2006/relationships/tags" Target="../tags/tag360.xml"/><Relationship Id="rId5" Type="http://schemas.openxmlformats.org/officeDocument/2006/relationships/tags" Target="../tags/tag359.xml"/><Relationship Id="rId4" Type="http://schemas.openxmlformats.org/officeDocument/2006/relationships/tags" Target="../tags/tag358.xml"/><Relationship Id="rId3" Type="http://schemas.openxmlformats.org/officeDocument/2006/relationships/tags" Target="../tags/tag357.xml"/><Relationship Id="rId2" Type="http://schemas.openxmlformats.org/officeDocument/2006/relationships/tags" Target="../tags/tag356.xml"/><Relationship Id="rId1" Type="http://schemas.openxmlformats.org/officeDocument/2006/relationships/tags" Target="../tags/tag355.xml"/></Relationships>
</file>

<file path=ppt/slides/_rels/slide31.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367.xml"/><Relationship Id="rId5" Type="http://schemas.openxmlformats.org/officeDocument/2006/relationships/tags" Target="../tags/tag366.xml"/><Relationship Id="rId4" Type="http://schemas.openxmlformats.org/officeDocument/2006/relationships/tags" Target="../tags/tag365.xml"/><Relationship Id="rId3" Type="http://schemas.openxmlformats.org/officeDocument/2006/relationships/tags" Target="../tags/tag364.xml"/><Relationship Id="rId2" Type="http://schemas.openxmlformats.org/officeDocument/2006/relationships/tags" Target="../tags/tag363.xml"/><Relationship Id="rId1" Type="http://schemas.openxmlformats.org/officeDocument/2006/relationships/tags" Target="../tags/tag362.xml"/></Relationships>
</file>

<file path=ppt/slides/_rels/slide3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74.xml"/><Relationship Id="rId7" Type="http://schemas.openxmlformats.org/officeDocument/2006/relationships/image" Target="../media/image12.jpeg"/><Relationship Id="rId6" Type="http://schemas.openxmlformats.org/officeDocument/2006/relationships/tags" Target="../tags/tag373.xml"/><Relationship Id="rId5" Type="http://schemas.openxmlformats.org/officeDocument/2006/relationships/tags" Target="../tags/tag372.xml"/><Relationship Id="rId4" Type="http://schemas.openxmlformats.org/officeDocument/2006/relationships/tags" Target="../tags/tag371.xml"/><Relationship Id="rId3" Type="http://schemas.openxmlformats.org/officeDocument/2006/relationships/tags" Target="../tags/tag370.xml"/><Relationship Id="rId2" Type="http://schemas.openxmlformats.org/officeDocument/2006/relationships/tags" Target="../tags/tag369.xml"/><Relationship Id="rId1" Type="http://schemas.openxmlformats.org/officeDocument/2006/relationships/tags" Target="../tags/tag368.xml"/></Relationships>
</file>

<file path=ppt/slides/_rels/slide33.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380.xml"/><Relationship Id="rId5" Type="http://schemas.openxmlformats.org/officeDocument/2006/relationships/tags" Target="../tags/tag379.xml"/><Relationship Id="rId4" Type="http://schemas.openxmlformats.org/officeDocument/2006/relationships/tags" Target="../tags/tag378.xml"/><Relationship Id="rId3" Type="http://schemas.openxmlformats.org/officeDocument/2006/relationships/tags" Target="../tags/tag377.xml"/><Relationship Id="rId2" Type="http://schemas.openxmlformats.org/officeDocument/2006/relationships/tags" Target="../tags/tag376.xml"/><Relationship Id="rId1" Type="http://schemas.openxmlformats.org/officeDocument/2006/relationships/tags" Target="../tags/tag375.xml"/></Relationships>
</file>

<file path=ppt/slides/_rels/slide34.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386.xml"/><Relationship Id="rId5" Type="http://schemas.openxmlformats.org/officeDocument/2006/relationships/tags" Target="../tags/tag385.xml"/><Relationship Id="rId4" Type="http://schemas.openxmlformats.org/officeDocument/2006/relationships/tags" Target="../tags/tag384.xml"/><Relationship Id="rId3" Type="http://schemas.openxmlformats.org/officeDocument/2006/relationships/tags" Target="../tags/tag383.xml"/><Relationship Id="rId2" Type="http://schemas.openxmlformats.org/officeDocument/2006/relationships/tags" Target="../tags/tag382.xml"/><Relationship Id="rId1" Type="http://schemas.openxmlformats.org/officeDocument/2006/relationships/tags" Target="../tags/tag381.xml"/></Relationships>
</file>

<file path=ppt/slides/_rels/slide35.xml.rels><?xml version="1.0" encoding="UTF-8" standalone="yes"?>
<Relationships xmlns="http://schemas.openxmlformats.org/package/2006/relationships"><Relationship Id="rId9" Type="http://schemas.openxmlformats.org/officeDocument/2006/relationships/tags" Target="../tags/tag394.xml"/><Relationship Id="rId8" Type="http://schemas.openxmlformats.org/officeDocument/2006/relationships/image" Target="../media/image13.jpeg"/><Relationship Id="rId7" Type="http://schemas.openxmlformats.org/officeDocument/2006/relationships/tags" Target="../tags/tag393.xml"/><Relationship Id="rId6" Type="http://schemas.openxmlformats.org/officeDocument/2006/relationships/tags" Target="../tags/tag392.xml"/><Relationship Id="rId5" Type="http://schemas.openxmlformats.org/officeDocument/2006/relationships/tags" Target="../tags/tag391.xml"/><Relationship Id="rId4" Type="http://schemas.openxmlformats.org/officeDocument/2006/relationships/tags" Target="../tags/tag390.xml"/><Relationship Id="rId3" Type="http://schemas.openxmlformats.org/officeDocument/2006/relationships/tags" Target="../tags/tag389.xml"/><Relationship Id="rId2" Type="http://schemas.openxmlformats.org/officeDocument/2006/relationships/tags" Target="../tags/tag388.xml"/><Relationship Id="rId10" Type="http://schemas.openxmlformats.org/officeDocument/2006/relationships/slideLayout" Target="../slideLayouts/slideLayout17.xml"/><Relationship Id="rId1" Type="http://schemas.openxmlformats.org/officeDocument/2006/relationships/tags" Target="../tags/tag387.xml"/></Relationships>
</file>

<file path=ppt/slides/_rels/slide3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01.xml"/><Relationship Id="rId6" Type="http://schemas.openxmlformats.org/officeDocument/2006/relationships/tags" Target="../tags/tag400.xml"/><Relationship Id="rId5" Type="http://schemas.openxmlformats.org/officeDocument/2006/relationships/tags" Target="../tags/tag399.xml"/><Relationship Id="rId4" Type="http://schemas.openxmlformats.org/officeDocument/2006/relationships/tags" Target="../tags/tag398.xml"/><Relationship Id="rId3" Type="http://schemas.openxmlformats.org/officeDocument/2006/relationships/tags" Target="../tags/tag397.xml"/><Relationship Id="rId2" Type="http://schemas.openxmlformats.org/officeDocument/2006/relationships/tags" Target="../tags/tag396.xml"/><Relationship Id="rId1" Type="http://schemas.openxmlformats.org/officeDocument/2006/relationships/tags" Target="../tags/tag395.xml"/></Relationships>
</file>

<file path=ppt/slides/_rels/slide3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08.xml"/><Relationship Id="rId6" Type="http://schemas.openxmlformats.org/officeDocument/2006/relationships/tags" Target="../tags/tag407.xml"/><Relationship Id="rId5" Type="http://schemas.openxmlformats.org/officeDocument/2006/relationships/tags" Target="../tags/tag406.xml"/><Relationship Id="rId4" Type="http://schemas.openxmlformats.org/officeDocument/2006/relationships/tags" Target="../tags/tag405.xml"/><Relationship Id="rId3" Type="http://schemas.openxmlformats.org/officeDocument/2006/relationships/tags" Target="../tags/tag404.xml"/><Relationship Id="rId2" Type="http://schemas.openxmlformats.org/officeDocument/2006/relationships/tags" Target="../tags/tag403.xml"/><Relationship Id="rId1" Type="http://schemas.openxmlformats.org/officeDocument/2006/relationships/tags" Target="../tags/tag402.xml"/></Relationships>
</file>

<file path=ppt/slides/_rels/slide38.xml.rels><?xml version="1.0" encoding="UTF-8" standalone="yes"?>
<Relationships xmlns="http://schemas.openxmlformats.org/package/2006/relationships"><Relationship Id="rId9" Type="http://schemas.openxmlformats.org/officeDocument/2006/relationships/tags" Target="../tags/tag417.xml"/><Relationship Id="rId8" Type="http://schemas.openxmlformats.org/officeDocument/2006/relationships/tags" Target="../tags/tag416.xml"/><Relationship Id="rId7" Type="http://schemas.openxmlformats.org/officeDocument/2006/relationships/tags" Target="../tags/tag415.xml"/><Relationship Id="rId6" Type="http://schemas.openxmlformats.org/officeDocument/2006/relationships/tags" Target="../tags/tag414.xml"/><Relationship Id="rId5" Type="http://schemas.openxmlformats.org/officeDocument/2006/relationships/tags" Target="../tags/tag413.xml"/><Relationship Id="rId4" Type="http://schemas.openxmlformats.org/officeDocument/2006/relationships/tags" Target="../tags/tag412.xml"/><Relationship Id="rId39" Type="http://schemas.openxmlformats.org/officeDocument/2006/relationships/slideLayout" Target="../slideLayouts/slideLayout17.xml"/><Relationship Id="rId38" Type="http://schemas.openxmlformats.org/officeDocument/2006/relationships/tags" Target="../tags/tag446.xml"/><Relationship Id="rId37" Type="http://schemas.openxmlformats.org/officeDocument/2006/relationships/tags" Target="../tags/tag445.xml"/><Relationship Id="rId36" Type="http://schemas.openxmlformats.org/officeDocument/2006/relationships/tags" Target="../tags/tag444.xml"/><Relationship Id="rId35" Type="http://schemas.openxmlformats.org/officeDocument/2006/relationships/tags" Target="../tags/tag443.xml"/><Relationship Id="rId34" Type="http://schemas.openxmlformats.org/officeDocument/2006/relationships/tags" Target="../tags/tag442.xml"/><Relationship Id="rId33" Type="http://schemas.openxmlformats.org/officeDocument/2006/relationships/tags" Target="../tags/tag441.xml"/><Relationship Id="rId32" Type="http://schemas.openxmlformats.org/officeDocument/2006/relationships/tags" Target="../tags/tag440.xml"/><Relationship Id="rId31" Type="http://schemas.openxmlformats.org/officeDocument/2006/relationships/tags" Target="../tags/tag439.xml"/><Relationship Id="rId30" Type="http://schemas.openxmlformats.org/officeDocument/2006/relationships/tags" Target="../tags/tag438.xml"/><Relationship Id="rId3" Type="http://schemas.openxmlformats.org/officeDocument/2006/relationships/tags" Target="../tags/tag411.xml"/><Relationship Id="rId29" Type="http://schemas.openxmlformats.org/officeDocument/2006/relationships/tags" Target="../tags/tag437.xml"/><Relationship Id="rId28" Type="http://schemas.openxmlformats.org/officeDocument/2006/relationships/tags" Target="../tags/tag436.xml"/><Relationship Id="rId27" Type="http://schemas.openxmlformats.org/officeDocument/2006/relationships/tags" Target="../tags/tag435.xml"/><Relationship Id="rId26" Type="http://schemas.openxmlformats.org/officeDocument/2006/relationships/tags" Target="../tags/tag434.xml"/><Relationship Id="rId25" Type="http://schemas.openxmlformats.org/officeDocument/2006/relationships/tags" Target="../tags/tag433.xml"/><Relationship Id="rId24" Type="http://schemas.openxmlformats.org/officeDocument/2006/relationships/tags" Target="../tags/tag432.xml"/><Relationship Id="rId23" Type="http://schemas.openxmlformats.org/officeDocument/2006/relationships/tags" Target="../tags/tag431.xml"/><Relationship Id="rId22" Type="http://schemas.openxmlformats.org/officeDocument/2006/relationships/tags" Target="../tags/tag430.xml"/><Relationship Id="rId21" Type="http://schemas.openxmlformats.org/officeDocument/2006/relationships/tags" Target="../tags/tag429.xml"/><Relationship Id="rId20" Type="http://schemas.openxmlformats.org/officeDocument/2006/relationships/tags" Target="../tags/tag428.xml"/><Relationship Id="rId2" Type="http://schemas.openxmlformats.org/officeDocument/2006/relationships/tags" Target="../tags/tag410.xml"/><Relationship Id="rId19" Type="http://schemas.openxmlformats.org/officeDocument/2006/relationships/tags" Target="../tags/tag427.xml"/><Relationship Id="rId18" Type="http://schemas.openxmlformats.org/officeDocument/2006/relationships/tags" Target="../tags/tag426.xml"/><Relationship Id="rId17" Type="http://schemas.openxmlformats.org/officeDocument/2006/relationships/tags" Target="../tags/tag425.xml"/><Relationship Id="rId16" Type="http://schemas.openxmlformats.org/officeDocument/2006/relationships/tags" Target="../tags/tag424.xml"/><Relationship Id="rId15" Type="http://schemas.openxmlformats.org/officeDocument/2006/relationships/tags" Target="../tags/tag423.xml"/><Relationship Id="rId14" Type="http://schemas.openxmlformats.org/officeDocument/2006/relationships/tags" Target="../tags/tag422.xml"/><Relationship Id="rId13" Type="http://schemas.openxmlformats.org/officeDocument/2006/relationships/tags" Target="../tags/tag421.xml"/><Relationship Id="rId12" Type="http://schemas.openxmlformats.org/officeDocument/2006/relationships/tags" Target="../tags/tag420.xml"/><Relationship Id="rId11" Type="http://schemas.openxmlformats.org/officeDocument/2006/relationships/tags" Target="../tags/tag419.xml"/><Relationship Id="rId10" Type="http://schemas.openxmlformats.org/officeDocument/2006/relationships/tags" Target="../tags/tag418.xml"/><Relationship Id="rId1" Type="http://schemas.openxmlformats.org/officeDocument/2006/relationships/tags" Target="../tags/tag409.xml"/></Relationships>
</file>

<file path=ppt/slides/_rels/slide3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54.xml"/><Relationship Id="rId7" Type="http://schemas.openxmlformats.org/officeDocument/2006/relationships/tags" Target="../tags/tag453.xml"/><Relationship Id="rId6" Type="http://schemas.openxmlformats.org/officeDocument/2006/relationships/tags" Target="../tags/tag452.xml"/><Relationship Id="rId5" Type="http://schemas.openxmlformats.org/officeDocument/2006/relationships/tags" Target="../tags/tag451.xml"/><Relationship Id="rId4" Type="http://schemas.openxmlformats.org/officeDocument/2006/relationships/tags" Target="../tags/tag450.xml"/><Relationship Id="rId3" Type="http://schemas.openxmlformats.org/officeDocument/2006/relationships/tags" Target="../tags/tag449.xml"/><Relationship Id="rId2" Type="http://schemas.openxmlformats.org/officeDocument/2006/relationships/tags" Target="../tags/tag448.xml"/><Relationship Id="rId1" Type="http://schemas.openxmlformats.org/officeDocument/2006/relationships/tags" Target="../tags/tag447.xml"/></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50.xml"/><Relationship Id="rId7" Type="http://schemas.openxmlformats.org/officeDocument/2006/relationships/image" Target="../media/image2.jpeg"/><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tags" Target="../tags/tag147.xml"/><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tags" Target="../tags/tag144.xml"/></Relationships>
</file>

<file path=ppt/slides/_rels/slide40.xml.rels><?xml version="1.0" encoding="UTF-8" standalone="yes"?>
<Relationships xmlns="http://schemas.openxmlformats.org/package/2006/relationships"><Relationship Id="rId9" Type="http://schemas.openxmlformats.org/officeDocument/2006/relationships/image" Target="../media/image14.jpeg"/><Relationship Id="rId8" Type="http://schemas.openxmlformats.org/officeDocument/2006/relationships/tags" Target="../tags/tag462.xml"/><Relationship Id="rId7" Type="http://schemas.openxmlformats.org/officeDocument/2006/relationships/tags" Target="../tags/tag461.xml"/><Relationship Id="rId6" Type="http://schemas.openxmlformats.org/officeDocument/2006/relationships/tags" Target="../tags/tag460.xml"/><Relationship Id="rId5" Type="http://schemas.openxmlformats.org/officeDocument/2006/relationships/tags" Target="../tags/tag459.xml"/><Relationship Id="rId4" Type="http://schemas.openxmlformats.org/officeDocument/2006/relationships/tags" Target="../tags/tag458.xml"/><Relationship Id="rId3" Type="http://schemas.openxmlformats.org/officeDocument/2006/relationships/tags" Target="../tags/tag457.xml"/><Relationship Id="rId2" Type="http://schemas.openxmlformats.org/officeDocument/2006/relationships/tags" Target="../tags/tag456.xml"/><Relationship Id="rId11" Type="http://schemas.openxmlformats.org/officeDocument/2006/relationships/slideLayout" Target="../slideLayouts/slideLayout17.xml"/><Relationship Id="rId10" Type="http://schemas.openxmlformats.org/officeDocument/2006/relationships/tags" Target="../tags/tag463.xml"/><Relationship Id="rId1" Type="http://schemas.openxmlformats.org/officeDocument/2006/relationships/tags" Target="../tags/tag455.xml"/></Relationships>
</file>

<file path=ppt/slides/_rels/slide41.xml.rels><?xml version="1.0" encoding="UTF-8" standalone="yes"?>
<Relationships xmlns="http://schemas.openxmlformats.org/package/2006/relationships"><Relationship Id="rId9" Type="http://schemas.openxmlformats.org/officeDocument/2006/relationships/tags" Target="../tags/tag472.xml"/><Relationship Id="rId8" Type="http://schemas.openxmlformats.org/officeDocument/2006/relationships/tags" Target="../tags/tag471.xml"/><Relationship Id="rId7" Type="http://schemas.openxmlformats.org/officeDocument/2006/relationships/tags" Target="../tags/tag470.xml"/><Relationship Id="rId6" Type="http://schemas.openxmlformats.org/officeDocument/2006/relationships/tags" Target="../tags/tag469.xml"/><Relationship Id="rId5" Type="http://schemas.openxmlformats.org/officeDocument/2006/relationships/tags" Target="../tags/tag468.xml"/><Relationship Id="rId4" Type="http://schemas.openxmlformats.org/officeDocument/2006/relationships/tags" Target="../tags/tag467.xml"/><Relationship Id="rId3" Type="http://schemas.openxmlformats.org/officeDocument/2006/relationships/tags" Target="../tags/tag466.xml"/><Relationship Id="rId2" Type="http://schemas.openxmlformats.org/officeDocument/2006/relationships/tags" Target="../tags/tag465.xml"/><Relationship Id="rId10" Type="http://schemas.openxmlformats.org/officeDocument/2006/relationships/slideLayout" Target="../slideLayouts/slideLayout17.xml"/><Relationship Id="rId1" Type="http://schemas.openxmlformats.org/officeDocument/2006/relationships/tags" Target="../tags/tag464.xml"/></Relationships>
</file>

<file path=ppt/slides/_rels/slide42.xml.rels><?xml version="1.0" encoding="UTF-8" standalone="yes"?>
<Relationships xmlns="http://schemas.openxmlformats.org/package/2006/relationships"><Relationship Id="rId9" Type="http://schemas.openxmlformats.org/officeDocument/2006/relationships/tags" Target="../tags/tag481.xml"/><Relationship Id="rId8" Type="http://schemas.openxmlformats.org/officeDocument/2006/relationships/tags" Target="../tags/tag480.xml"/><Relationship Id="rId7" Type="http://schemas.openxmlformats.org/officeDocument/2006/relationships/tags" Target="../tags/tag479.xml"/><Relationship Id="rId6" Type="http://schemas.openxmlformats.org/officeDocument/2006/relationships/tags" Target="../tags/tag478.xml"/><Relationship Id="rId5" Type="http://schemas.openxmlformats.org/officeDocument/2006/relationships/tags" Target="../tags/tag477.xml"/><Relationship Id="rId4" Type="http://schemas.openxmlformats.org/officeDocument/2006/relationships/tags" Target="../tags/tag476.xml"/><Relationship Id="rId3" Type="http://schemas.openxmlformats.org/officeDocument/2006/relationships/tags" Target="../tags/tag475.xml"/><Relationship Id="rId2" Type="http://schemas.openxmlformats.org/officeDocument/2006/relationships/tags" Target="../tags/tag474.xml"/><Relationship Id="rId11" Type="http://schemas.openxmlformats.org/officeDocument/2006/relationships/slideLayout" Target="../slideLayouts/slideLayout17.xml"/><Relationship Id="rId10" Type="http://schemas.openxmlformats.org/officeDocument/2006/relationships/tags" Target="../tags/tag482.xml"/><Relationship Id="rId1" Type="http://schemas.openxmlformats.org/officeDocument/2006/relationships/tags" Target="../tags/tag473.xml"/></Relationships>
</file>

<file path=ppt/slides/_rels/slide4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90.xml"/><Relationship Id="rId7" Type="http://schemas.openxmlformats.org/officeDocument/2006/relationships/tags" Target="../tags/tag489.xml"/><Relationship Id="rId6" Type="http://schemas.openxmlformats.org/officeDocument/2006/relationships/tags" Target="../tags/tag488.xml"/><Relationship Id="rId5" Type="http://schemas.openxmlformats.org/officeDocument/2006/relationships/tags" Target="../tags/tag487.xml"/><Relationship Id="rId4" Type="http://schemas.openxmlformats.org/officeDocument/2006/relationships/tags" Target="../tags/tag486.xml"/><Relationship Id="rId3" Type="http://schemas.openxmlformats.org/officeDocument/2006/relationships/tags" Target="../tags/tag485.xml"/><Relationship Id="rId2" Type="http://schemas.openxmlformats.org/officeDocument/2006/relationships/tags" Target="../tags/tag484.xml"/><Relationship Id="rId1" Type="http://schemas.openxmlformats.org/officeDocument/2006/relationships/tags" Target="../tags/tag483.xml"/></Relationships>
</file>

<file path=ppt/slides/_rels/slide4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98.xml"/><Relationship Id="rId7" Type="http://schemas.openxmlformats.org/officeDocument/2006/relationships/tags" Target="../tags/tag497.xml"/><Relationship Id="rId6" Type="http://schemas.openxmlformats.org/officeDocument/2006/relationships/tags" Target="../tags/tag496.xml"/><Relationship Id="rId5" Type="http://schemas.openxmlformats.org/officeDocument/2006/relationships/tags" Target="../tags/tag495.xml"/><Relationship Id="rId4" Type="http://schemas.openxmlformats.org/officeDocument/2006/relationships/tags" Target="../tags/tag494.xml"/><Relationship Id="rId3" Type="http://schemas.openxmlformats.org/officeDocument/2006/relationships/tags" Target="../tags/tag493.xml"/><Relationship Id="rId2" Type="http://schemas.openxmlformats.org/officeDocument/2006/relationships/tags" Target="../tags/tag492.xml"/><Relationship Id="rId1" Type="http://schemas.openxmlformats.org/officeDocument/2006/relationships/tags" Target="../tags/tag491.xml"/></Relationships>
</file>

<file path=ppt/slides/_rels/slide4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06.xml"/><Relationship Id="rId7" Type="http://schemas.openxmlformats.org/officeDocument/2006/relationships/tags" Target="../tags/tag505.xml"/><Relationship Id="rId6" Type="http://schemas.openxmlformats.org/officeDocument/2006/relationships/tags" Target="../tags/tag504.xml"/><Relationship Id="rId5" Type="http://schemas.openxmlformats.org/officeDocument/2006/relationships/tags" Target="../tags/tag503.xml"/><Relationship Id="rId4" Type="http://schemas.openxmlformats.org/officeDocument/2006/relationships/tags" Target="../tags/tag502.xml"/><Relationship Id="rId3" Type="http://schemas.openxmlformats.org/officeDocument/2006/relationships/tags" Target="../tags/tag501.xml"/><Relationship Id="rId2" Type="http://schemas.openxmlformats.org/officeDocument/2006/relationships/tags" Target="../tags/tag500.xml"/><Relationship Id="rId1" Type="http://schemas.openxmlformats.org/officeDocument/2006/relationships/tags" Target="../tags/tag499.xml"/></Relationships>
</file>

<file path=ppt/slides/_rels/slide4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14.xml"/><Relationship Id="rId7" Type="http://schemas.openxmlformats.org/officeDocument/2006/relationships/tags" Target="../tags/tag513.xml"/><Relationship Id="rId6" Type="http://schemas.openxmlformats.org/officeDocument/2006/relationships/tags" Target="../tags/tag512.xml"/><Relationship Id="rId5" Type="http://schemas.openxmlformats.org/officeDocument/2006/relationships/tags" Target="../tags/tag511.xml"/><Relationship Id="rId4" Type="http://schemas.openxmlformats.org/officeDocument/2006/relationships/tags" Target="../tags/tag510.xml"/><Relationship Id="rId3" Type="http://schemas.openxmlformats.org/officeDocument/2006/relationships/tags" Target="../tags/tag509.xml"/><Relationship Id="rId2" Type="http://schemas.openxmlformats.org/officeDocument/2006/relationships/tags" Target="../tags/tag508.xml"/><Relationship Id="rId1" Type="http://schemas.openxmlformats.org/officeDocument/2006/relationships/tags" Target="../tags/tag507.xml"/></Relationships>
</file>

<file path=ppt/slides/_rels/slide4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22.xml"/><Relationship Id="rId7" Type="http://schemas.openxmlformats.org/officeDocument/2006/relationships/tags" Target="../tags/tag521.xml"/><Relationship Id="rId6" Type="http://schemas.openxmlformats.org/officeDocument/2006/relationships/tags" Target="../tags/tag520.xml"/><Relationship Id="rId5" Type="http://schemas.openxmlformats.org/officeDocument/2006/relationships/tags" Target="../tags/tag519.xml"/><Relationship Id="rId4" Type="http://schemas.openxmlformats.org/officeDocument/2006/relationships/tags" Target="../tags/tag518.xml"/><Relationship Id="rId3" Type="http://schemas.openxmlformats.org/officeDocument/2006/relationships/tags" Target="../tags/tag517.xml"/><Relationship Id="rId2" Type="http://schemas.openxmlformats.org/officeDocument/2006/relationships/tags" Target="../tags/tag516.xml"/><Relationship Id="rId1" Type="http://schemas.openxmlformats.org/officeDocument/2006/relationships/tags" Target="../tags/tag515.xml"/></Relationships>
</file>

<file path=ppt/slides/_rels/slide4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30.xml"/><Relationship Id="rId7" Type="http://schemas.openxmlformats.org/officeDocument/2006/relationships/tags" Target="../tags/tag529.xml"/><Relationship Id="rId6" Type="http://schemas.openxmlformats.org/officeDocument/2006/relationships/tags" Target="../tags/tag528.xml"/><Relationship Id="rId5" Type="http://schemas.openxmlformats.org/officeDocument/2006/relationships/tags" Target="../tags/tag527.xml"/><Relationship Id="rId4" Type="http://schemas.openxmlformats.org/officeDocument/2006/relationships/tags" Target="../tags/tag526.xml"/><Relationship Id="rId3" Type="http://schemas.openxmlformats.org/officeDocument/2006/relationships/tags" Target="../tags/tag525.xml"/><Relationship Id="rId2" Type="http://schemas.openxmlformats.org/officeDocument/2006/relationships/tags" Target="../tags/tag524.xml"/><Relationship Id="rId1" Type="http://schemas.openxmlformats.org/officeDocument/2006/relationships/tags" Target="../tags/tag523.xml"/></Relationships>
</file>

<file path=ppt/slides/_rels/slide49.xml.rels><?xml version="1.0" encoding="UTF-8" standalone="yes"?>
<Relationships xmlns="http://schemas.openxmlformats.org/package/2006/relationships"><Relationship Id="rId9" Type="http://schemas.openxmlformats.org/officeDocument/2006/relationships/tags" Target="../tags/tag539.xml"/><Relationship Id="rId8" Type="http://schemas.openxmlformats.org/officeDocument/2006/relationships/tags" Target="../tags/tag538.xml"/><Relationship Id="rId7" Type="http://schemas.openxmlformats.org/officeDocument/2006/relationships/tags" Target="../tags/tag537.xml"/><Relationship Id="rId6" Type="http://schemas.openxmlformats.org/officeDocument/2006/relationships/tags" Target="../tags/tag536.xml"/><Relationship Id="rId5" Type="http://schemas.openxmlformats.org/officeDocument/2006/relationships/tags" Target="../tags/tag535.xml"/><Relationship Id="rId48" Type="http://schemas.openxmlformats.org/officeDocument/2006/relationships/slideLayout" Target="../slideLayouts/slideLayout17.xml"/><Relationship Id="rId47" Type="http://schemas.openxmlformats.org/officeDocument/2006/relationships/tags" Target="../tags/tag577.xml"/><Relationship Id="rId46" Type="http://schemas.openxmlformats.org/officeDocument/2006/relationships/tags" Target="../tags/tag576.xml"/><Relationship Id="rId45" Type="http://schemas.openxmlformats.org/officeDocument/2006/relationships/tags" Target="../tags/tag575.xml"/><Relationship Id="rId44" Type="http://schemas.openxmlformats.org/officeDocument/2006/relationships/tags" Target="../tags/tag574.xml"/><Relationship Id="rId43" Type="http://schemas.openxmlformats.org/officeDocument/2006/relationships/tags" Target="../tags/tag573.xml"/><Relationship Id="rId42" Type="http://schemas.openxmlformats.org/officeDocument/2006/relationships/tags" Target="../tags/tag572.xml"/><Relationship Id="rId41" Type="http://schemas.openxmlformats.org/officeDocument/2006/relationships/tags" Target="../tags/tag571.xml"/><Relationship Id="rId40" Type="http://schemas.openxmlformats.org/officeDocument/2006/relationships/tags" Target="../tags/tag570.xml"/><Relationship Id="rId4" Type="http://schemas.openxmlformats.org/officeDocument/2006/relationships/tags" Target="../tags/tag534.xml"/><Relationship Id="rId39" Type="http://schemas.openxmlformats.org/officeDocument/2006/relationships/tags" Target="../tags/tag569.xml"/><Relationship Id="rId38" Type="http://schemas.openxmlformats.org/officeDocument/2006/relationships/tags" Target="../tags/tag568.xml"/><Relationship Id="rId37" Type="http://schemas.openxmlformats.org/officeDocument/2006/relationships/tags" Target="../tags/tag567.xml"/><Relationship Id="rId36" Type="http://schemas.openxmlformats.org/officeDocument/2006/relationships/tags" Target="../tags/tag566.xml"/><Relationship Id="rId35" Type="http://schemas.openxmlformats.org/officeDocument/2006/relationships/tags" Target="../tags/tag565.xml"/><Relationship Id="rId34" Type="http://schemas.openxmlformats.org/officeDocument/2006/relationships/tags" Target="../tags/tag564.xml"/><Relationship Id="rId33" Type="http://schemas.openxmlformats.org/officeDocument/2006/relationships/tags" Target="../tags/tag563.xml"/><Relationship Id="rId32" Type="http://schemas.openxmlformats.org/officeDocument/2006/relationships/tags" Target="../tags/tag562.xml"/><Relationship Id="rId31" Type="http://schemas.openxmlformats.org/officeDocument/2006/relationships/tags" Target="../tags/tag561.xml"/><Relationship Id="rId30" Type="http://schemas.openxmlformats.org/officeDocument/2006/relationships/tags" Target="../tags/tag560.xml"/><Relationship Id="rId3" Type="http://schemas.openxmlformats.org/officeDocument/2006/relationships/tags" Target="../tags/tag533.xml"/><Relationship Id="rId29" Type="http://schemas.openxmlformats.org/officeDocument/2006/relationships/tags" Target="../tags/tag559.xml"/><Relationship Id="rId28" Type="http://schemas.openxmlformats.org/officeDocument/2006/relationships/tags" Target="../tags/tag558.xml"/><Relationship Id="rId27" Type="http://schemas.openxmlformats.org/officeDocument/2006/relationships/tags" Target="../tags/tag557.xml"/><Relationship Id="rId26" Type="http://schemas.openxmlformats.org/officeDocument/2006/relationships/tags" Target="../tags/tag556.xml"/><Relationship Id="rId25" Type="http://schemas.openxmlformats.org/officeDocument/2006/relationships/tags" Target="../tags/tag555.xml"/><Relationship Id="rId24" Type="http://schemas.openxmlformats.org/officeDocument/2006/relationships/tags" Target="../tags/tag554.xml"/><Relationship Id="rId23" Type="http://schemas.openxmlformats.org/officeDocument/2006/relationships/tags" Target="../tags/tag553.xml"/><Relationship Id="rId22" Type="http://schemas.openxmlformats.org/officeDocument/2006/relationships/tags" Target="../tags/tag552.xml"/><Relationship Id="rId21" Type="http://schemas.openxmlformats.org/officeDocument/2006/relationships/tags" Target="../tags/tag551.xml"/><Relationship Id="rId20" Type="http://schemas.openxmlformats.org/officeDocument/2006/relationships/tags" Target="../tags/tag550.xml"/><Relationship Id="rId2" Type="http://schemas.openxmlformats.org/officeDocument/2006/relationships/tags" Target="../tags/tag532.xml"/><Relationship Id="rId19" Type="http://schemas.openxmlformats.org/officeDocument/2006/relationships/tags" Target="../tags/tag549.xml"/><Relationship Id="rId18" Type="http://schemas.openxmlformats.org/officeDocument/2006/relationships/tags" Target="../tags/tag548.xml"/><Relationship Id="rId17" Type="http://schemas.openxmlformats.org/officeDocument/2006/relationships/tags" Target="../tags/tag547.xml"/><Relationship Id="rId16" Type="http://schemas.openxmlformats.org/officeDocument/2006/relationships/tags" Target="../tags/tag546.xml"/><Relationship Id="rId15" Type="http://schemas.openxmlformats.org/officeDocument/2006/relationships/tags" Target="../tags/tag545.xml"/><Relationship Id="rId14" Type="http://schemas.openxmlformats.org/officeDocument/2006/relationships/tags" Target="../tags/tag544.xml"/><Relationship Id="rId13" Type="http://schemas.openxmlformats.org/officeDocument/2006/relationships/tags" Target="../tags/tag543.xml"/><Relationship Id="rId12" Type="http://schemas.openxmlformats.org/officeDocument/2006/relationships/tags" Target="../tags/tag542.xml"/><Relationship Id="rId11" Type="http://schemas.openxmlformats.org/officeDocument/2006/relationships/tags" Target="../tags/tag541.xml"/><Relationship Id="rId10" Type="http://schemas.openxmlformats.org/officeDocument/2006/relationships/tags" Target="../tags/tag540.xml"/><Relationship Id="rId1" Type="http://schemas.openxmlformats.org/officeDocument/2006/relationships/tags" Target="../tags/tag531.xml"/></Relationships>
</file>

<file path=ppt/slides/_rels/slide5.xml.rels><?xml version="1.0" encoding="UTF-8" standalone="yes"?>
<Relationships xmlns="http://schemas.openxmlformats.org/package/2006/relationships"><Relationship Id="rId9" Type="http://schemas.openxmlformats.org/officeDocument/2006/relationships/tags" Target="../tags/tag159.xml"/><Relationship Id="rId8" Type="http://schemas.openxmlformats.org/officeDocument/2006/relationships/tags" Target="../tags/tag158.xml"/><Relationship Id="rId7" Type="http://schemas.openxmlformats.org/officeDocument/2006/relationships/tags" Target="../tags/tag157.xml"/><Relationship Id="rId6" Type="http://schemas.openxmlformats.org/officeDocument/2006/relationships/tags" Target="../tags/tag156.xml"/><Relationship Id="rId5" Type="http://schemas.openxmlformats.org/officeDocument/2006/relationships/tags" Target="../tags/tag155.xml"/><Relationship Id="rId4" Type="http://schemas.openxmlformats.org/officeDocument/2006/relationships/tags" Target="../tags/tag154.xml"/><Relationship Id="rId3" Type="http://schemas.openxmlformats.org/officeDocument/2006/relationships/tags" Target="../tags/tag153.xml"/><Relationship Id="rId2" Type="http://schemas.openxmlformats.org/officeDocument/2006/relationships/tags" Target="../tags/tag152.xml"/><Relationship Id="rId10" Type="http://schemas.openxmlformats.org/officeDocument/2006/relationships/slideLayout" Target="../slideLayouts/slideLayout17.xml"/><Relationship Id="rId1" Type="http://schemas.openxmlformats.org/officeDocument/2006/relationships/tags" Target="../tags/tag151.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579.xml"/><Relationship Id="rId1" Type="http://schemas.openxmlformats.org/officeDocument/2006/relationships/tags" Target="../tags/tag578.xml"/></Relationships>
</file>

<file path=ppt/slides/_rels/slide6.xml.rels><?xml version="1.0" encoding="UTF-8" standalone="yes"?>
<Relationships xmlns="http://schemas.openxmlformats.org/package/2006/relationships"><Relationship Id="rId9" Type="http://schemas.openxmlformats.org/officeDocument/2006/relationships/tags" Target="../tags/tag168.xml"/><Relationship Id="rId8" Type="http://schemas.openxmlformats.org/officeDocument/2006/relationships/tags" Target="../tags/tag167.xml"/><Relationship Id="rId7" Type="http://schemas.openxmlformats.org/officeDocument/2006/relationships/tags" Target="../tags/tag166.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tags" Target="../tags/tag161.xml"/><Relationship Id="rId10" Type="http://schemas.openxmlformats.org/officeDocument/2006/relationships/slideLayout" Target="../slideLayouts/slideLayout17.xml"/><Relationship Id="rId1" Type="http://schemas.openxmlformats.org/officeDocument/2006/relationships/tags" Target="../tags/tag160.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75.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 Id="rId3" Type="http://schemas.openxmlformats.org/officeDocument/2006/relationships/tags" Target="../tags/tag171.xml"/><Relationship Id="rId2" Type="http://schemas.openxmlformats.org/officeDocument/2006/relationships/tags" Target="../tags/tag170.xml"/><Relationship Id="rId1" Type="http://schemas.openxmlformats.org/officeDocument/2006/relationships/tags" Target="../tags/tag169.xml"/></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 Type="http://schemas.openxmlformats.org/officeDocument/2006/relationships/tags" Target="../tags/tag176.xml"/></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87.xml"/><Relationship Id="rId5" Type="http://schemas.openxmlformats.org/officeDocument/2006/relationships/tags" Target="../tags/tag186.xml"/><Relationship Id="rId4" Type="http://schemas.openxmlformats.org/officeDocument/2006/relationships/tags" Target="../tags/tag185.xml"/><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tags" Target="../tags/tag18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custDataLst>
              <p:tags r:id="rId1"/>
            </p:custDataLst>
          </p:nvPr>
        </p:nvSpPr>
        <p:spPr>
          <a:xfrm>
            <a:off x="1434465" y="2164080"/>
            <a:ext cx="9595485" cy="1896745"/>
          </a:xfrm>
        </p:spPr>
        <p:txBody>
          <a:bodyPr/>
          <a:lstStyle/>
          <a:p>
            <a:pPr marL="0" indent="0" algn="ctr">
              <a:lnSpc>
                <a:spcPct val="150000"/>
              </a:lnSpc>
            </a:pPr>
            <a:r>
              <a:rPr lang="zh-CN" altLang="en-US" sz="4000" dirty="0">
                <a:solidFill>
                  <a:schemeClr val="accent1"/>
                </a:solidFill>
                <a:sym typeface="Arial" panose="020B0604020202020204" pitchFamily="34" charset="0"/>
              </a:rPr>
              <a:t>第四章 上市公司财务状况分析——上市公司财务会计报表</a:t>
            </a:r>
            <a:endParaRPr lang="zh-CN" altLang="en-US" sz="4000" dirty="0">
              <a:solidFill>
                <a:schemeClr val="accent1"/>
              </a:solidFill>
              <a:sym typeface="Arial" panose="020B0604020202020204" pitchFamily="34" charset="0"/>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1" name="Title 6"/>
          <p:cNvSpPr txBox="1"/>
          <p:nvPr>
            <p:custDataLst>
              <p:tags r:id="rId4"/>
            </p:custDataLst>
          </p:nvPr>
        </p:nvSpPr>
        <p:spPr>
          <a:xfrm>
            <a:off x="457200" y="11595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一、利润表的概念及功能</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标题 2"/>
          <p:cNvSpPr>
            <a:spLocks noGrp="1"/>
          </p:cNvSpPr>
          <p:nvPr>
            <p:custDataLst>
              <p:tags r:id="rId5"/>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第三节 利润表</a:t>
            </a:r>
            <a:endParaRPr lang="zh-CN" altLang="en-US" sz="2400" dirty="0">
              <a:solidFill>
                <a:schemeClr val="tx1"/>
              </a:solidFill>
              <a:sym typeface="Arial" panose="020B0604020202020204" pitchFamily="34" charset="0"/>
            </a:endParaRPr>
          </a:p>
        </p:txBody>
      </p:sp>
      <p:sp>
        <p:nvSpPr>
          <p:cNvPr id="4" name="Title 6"/>
          <p:cNvSpPr txBox="1"/>
          <p:nvPr>
            <p:custDataLst>
              <p:tags r:id="rId6"/>
            </p:custDataLst>
          </p:nvPr>
        </p:nvSpPr>
        <p:spPr>
          <a:xfrm>
            <a:off x="457200" y="1922780"/>
            <a:ext cx="11276965" cy="37744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 利润表的概念</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利润表是反映上市公司在一定会计期间的经营成果和经营成果分配关系的财务报表，表明上市公司使用所拥有的资产进行获利的能力。</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上市公司的经营成果可能是盈利，也可能是亏损，因此，利润表也称为损益表，能够全面揭示上市公司在一定会计期间获得的收入、产生的费用与成本和上市公司实现的利润（或亏损）情况，是反映上市公司经营资金表现的动态会计报表。</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标题 2"/>
          <p:cNvSpPr>
            <a:spLocks noGrp="1"/>
          </p:cNvSpPr>
          <p:nvPr>
            <p:custDataLst>
              <p:tags r:id="rId4"/>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第三节 利润表</a:t>
            </a:r>
            <a:endParaRPr lang="zh-CN" altLang="en-US" sz="2400" dirty="0">
              <a:solidFill>
                <a:schemeClr val="tx1"/>
              </a:solidFill>
              <a:sym typeface="Arial" panose="020B0604020202020204" pitchFamily="34" charset="0"/>
            </a:endParaRPr>
          </a:p>
        </p:txBody>
      </p:sp>
      <p:sp>
        <p:nvSpPr>
          <p:cNvPr id="4" name="Title 6"/>
          <p:cNvSpPr txBox="1"/>
          <p:nvPr>
            <p:custDataLst>
              <p:tags r:id="rId5"/>
            </p:custDataLst>
          </p:nvPr>
        </p:nvSpPr>
        <p:spPr>
          <a:xfrm>
            <a:off x="240665" y="1799590"/>
            <a:ext cx="11748135" cy="436435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 利润表的功能</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利润表的主要功能是将上市公司一定会计期间内的经营成果提供给会计信息使用者，信息使用者据此分析了解上市公司的经营成果、盈利规模与结构等，进而为分析上市公司的盈利能力，评价对上市公司投资的风险和报酬情况提供可靠依据。
</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具体功能如下：
</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（1）反映上市公司生产经营成果，为外部信息使用者的决策提供依据
</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（2）考核上市公司生产经营管理状况，为上市公司管理层的经营决策提供依据
</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（3）评价上市公司不同部门的工作成效，为上市公司内部业绩考核提供依据</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Title 6"/>
          <p:cNvSpPr txBox="1"/>
          <p:nvPr>
            <p:custDataLst>
              <p:tags r:id="rId6"/>
            </p:custDataLst>
          </p:nvPr>
        </p:nvSpPr>
        <p:spPr>
          <a:xfrm>
            <a:off x="457200" y="11595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一、利润表的概念及功能</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标题 2"/>
          <p:cNvSpPr>
            <a:spLocks noGrp="1"/>
          </p:cNvSpPr>
          <p:nvPr>
            <p:custDataLst>
              <p:tags r:id="rId4"/>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第三节 利润表</a:t>
            </a:r>
            <a:endParaRPr lang="zh-CN" altLang="en-US" sz="2400" dirty="0">
              <a:solidFill>
                <a:schemeClr val="tx1"/>
              </a:solidFill>
              <a:sym typeface="Arial" panose="020B0604020202020204" pitchFamily="34" charset="0"/>
            </a:endParaRPr>
          </a:p>
        </p:txBody>
      </p:sp>
      <p:sp>
        <p:nvSpPr>
          <p:cNvPr id="5" name="Title 6"/>
          <p:cNvSpPr txBox="1"/>
          <p:nvPr>
            <p:custDataLst>
              <p:tags r:id="rId5"/>
            </p:custDataLst>
          </p:nvPr>
        </p:nvSpPr>
        <p:spPr>
          <a:xfrm>
            <a:off x="457200" y="11595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二、利润表的内容</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8" name="Title 6"/>
          <p:cNvSpPr txBox="1"/>
          <p:nvPr>
            <p:custDataLst>
              <p:tags r:id="rId6"/>
            </p:custDataLst>
          </p:nvPr>
        </p:nvSpPr>
        <p:spPr>
          <a:xfrm>
            <a:off x="457200" y="1930400"/>
            <a:ext cx="4363085" cy="47021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我国一般采用多步式利润表格法，根据 “利润=收入-费用”的基本会计等式来编制。利润表把一定期间的营业收入与其同一会计期间相关的营业费用进行配比，计算公司一定时期的净利润或净亏损。
</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01" name="图片 100"/>
          <p:cNvPicPr>
            <a:picLocks noChangeAspect="1"/>
          </p:cNvPicPr>
          <p:nvPr>
            <p:custDataLst>
              <p:tags r:id="rId7"/>
            </p:custDataLst>
          </p:nvPr>
        </p:nvPicPr>
        <p:blipFill>
          <a:blip r:embed="rId8"/>
          <a:stretch>
            <a:fillRect/>
          </a:stretch>
        </p:blipFill>
        <p:spPr>
          <a:xfrm>
            <a:off x="5190490" y="1564005"/>
            <a:ext cx="6544310" cy="4363085"/>
          </a:xfrm>
          <a:prstGeom prst="rect">
            <a:avLst/>
          </a:prstGeom>
          <a:noFill/>
          <a:ln w="9525">
            <a:noFill/>
          </a:ln>
        </p:spPr>
      </p:pic>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标题 2"/>
          <p:cNvSpPr>
            <a:spLocks noGrp="1"/>
          </p:cNvSpPr>
          <p:nvPr>
            <p:custDataLst>
              <p:tags r:id="rId4"/>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第三节 利润表</a:t>
            </a:r>
            <a:endParaRPr lang="zh-CN" altLang="en-US" sz="2400" dirty="0">
              <a:solidFill>
                <a:schemeClr val="tx1"/>
              </a:solidFill>
              <a:sym typeface="Arial" panose="020B0604020202020204" pitchFamily="34" charset="0"/>
            </a:endParaRPr>
          </a:p>
        </p:txBody>
      </p:sp>
      <p:sp>
        <p:nvSpPr>
          <p:cNvPr id="5" name="Title 6"/>
          <p:cNvSpPr txBox="1"/>
          <p:nvPr>
            <p:custDataLst>
              <p:tags r:id="rId5"/>
            </p:custDataLst>
          </p:nvPr>
        </p:nvSpPr>
        <p:spPr>
          <a:xfrm>
            <a:off x="457200" y="11595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二、利润表的内容</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8" name="Title 6"/>
          <p:cNvSpPr txBox="1"/>
          <p:nvPr>
            <p:custDataLst>
              <p:tags r:id="rId6"/>
            </p:custDataLst>
          </p:nvPr>
        </p:nvSpPr>
        <p:spPr>
          <a:xfrm>
            <a:off x="247650" y="2968625"/>
            <a:ext cx="11830050" cy="233362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1）营业利润相关项目。营业利润等于营业收入减去营业成本（含主营业务成本、其他业务成本）、税金及附加、费用（含销售费用、管理费用、财务费用）、资产减值损失，加上公允价值变动收益、投资收益等。
（2）营业收入相关项目。营业收入等于主营业务收入加上其他业务收入。
（3）利润总额相关项目。利润总额等于营业利润加上营业外收入，减去营业外支出。</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（4）净利润相关项目。净利润等于利润总额减去本期计入损益的所得税费用。按照经营可持续性，净利润可细分为“持续经营净利润”和“终止经营净利润”两项。</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文本框 3"/>
          <p:cNvSpPr txBox="1"/>
          <p:nvPr/>
        </p:nvSpPr>
        <p:spPr>
          <a:xfrm>
            <a:off x="762000" y="1929765"/>
            <a:ext cx="6096000" cy="639445"/>
          </a:xfrm>
          <a:prstGeom prst="rect">
            <a:avLst/>
          </a:prstGeom>
          <a:noFill/>
        </p:spPr>
        <p:txBody>
          <a:bodyPr wrap="square" rtlCol="0" anchor="t">
            <a:noAutofit/>
          </a:bodyPr>
          <a:p>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利润表主要包含七个方面的内容：
</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标题 2"/>
          <p:cNvSpPr>
            <a:spLocks noGrp="1"/>
          </p:cNvSpPr>
          <p:nvPr>
            <p:custDataLst>
              <p:tags r:id="rId4"/>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第三节 利润表</a:t>
            </a:r>
            <a:endParaRPr lang="zh-CN" altLang="en-US" sz="2400" dirty="0">
              <a:solidFill>
                <a:schemeClr val="tx1"/>
              </a:solidFill>
              <a:sym typeface="Arial" panose="020B0604020202020204" pitchFamily="34" charset="0"/>
            </a:endParaRPr>
          </a:p>
        </p:txBody>
      </p:sp>
      <p:sp>
        <p:nvSpPr>
          <p:cNvPr id="5" name="Title 6"/>
          <p:cNvSpPr txBox="1"/>
          <p:nvPr>
            <p:custDataLst>
              <p:tags r:id="rId5"/>
            </p:custDataLst>
          </p:nvPr>
        </p:nvSpPr>
        <p:spPr>
          <a:xfrm>
            <a:off x="457200" y="11595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二、利润表的内容</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8" name="Title 6"/>
          <p:cNvSpPr txBox="1"/>
          <p:nvPr>
            <p:custDataLst>
              <p:tags r:id="rId6"/>
            </p:custDataLst>
          </p:nvPr>
        </p:nvSpPr>
        <p:spPr>
          <a:xfrm>
            <a:off x="457200" y="2795270"/>
            <a:ext cx="11277600" cy="229235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（5）其他综合收益相关项目。其他综合收益等于上市公司根据企业会计准则规定未在损益中确认的各项利得和损失减去所得税影响后的净额。</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（6）综合收益总额。综合收益总额反映公司净利润与其他综合收益的合计金额。净利润是已实现收益，其他综合收益是一种潜在收益。</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（7）每股收益。上市公司应在利润表中列示每股收益信息，包括基本每股收益和稀释每股收益两个指标。</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文本框 3"/>
          <p:cNvSpPr txBox="1"/>
          <p:nvPr/>
        </p:nvSpPr>
        <p:spPr>
          <a:xfrm>
            <a:off x="762000" y="1929765"/>
            <a:ext cx="6096000" cy="639445"/>
          </a:xfrm>
          <a:prstGeom prst="rect">
            <a:avLst/>
          </a:prstGeom>
          <a:noFill/>
        </p:spPr>
        <p:txBody>
          <a:bodyPr wrap="square" rtlCol="0" anchor="t">
            <a:noAutofit/>
          </a:bodyPr>
          <a:p>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利润表主要包含七个方面的内容：
</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671195" y="1929765"/>
            <a:ext cx="10793730" cy="408559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（一）现金流量表的概念</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现金流量表是反映上市公司一定会计期间现金及现金等价物流入和流出情况的财务报表。</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经营过程中，现金流量至高无上，是公司经营活动的“血液”，一旦现金不足，将严重影响公司的经营活动。经营活动现金流量是现金流量表分析的核心所在，现金流量表通过现金流入和流出两个方面，揭示公司一定期间的经营、投资和筹资等经营活动对公司现金流量的影响。
</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标题 2"/>
          <p:cNvSpPr>
            <a:spLocks noGrp="1"/>
          </p:cNvSpPr>
          <p:nvPr>
            <p:custDataLst>
              <p:tags r:id="rId5"/>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第四节 现金流量表</a:t>
            </a:r>
            <a:endParaRPr lang="zh-CN" altLang="en-US" sz="2400" dirty="0">
              <a:solidFill>
                <a:schemeClr val="tx1"/>
              </a:solidFill>
              <a:sym typeface="Arial" panose="020B0604020202020204" pitchFamily="34" charset="0"/>
            </a:endParaRPr>
          </a:p>
        </p:txBody>
      </p:sp>
      <p:sp>
        <p:nvSpPr>
          <p:cNvPr id="9" name="Title 6"/>
          <p:cNvSpPr txBox="1"/>
          <p:nvPr>
            <p:custDataLst>
              <p:tags r:id="rId6"/>
            </p:custDataLst>
          </p:nvPr>
        </p:nvSpPr>
        <p:spPr>
          <a:xfrm>
            <a:off x="457200" y="11595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一、现金流量表的概念及功能</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252095" y="1536700"/>
            <a:ext cx="4048760" cy="53365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（一）现金流量表的概念</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根据《企业会计准则第31号——现金流量表》，按照公司业务活动性质，公司现金流量主要由经营活动产生的现金流量、投资活动产生的现金流量和融资活动产生的现金流量三部分组成
</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aphicFrame>
        <p:nvGraphicFramePr>
          <p:cNvPr id="-2147482617" name="对象 -2147482618"/>
          <p:cNvGraphicFramePr>
            <a:graphicFrameLocks noChangeAspect="1"/>
          </p:cNvGraphicFramePr>
          <p:nvPr>
            <p:custDataLst>
              <p:tags r:id="rId4"/>
            </p:custDataLst>
          </p:nvPr>
        </p:nvGraphicFramePr>
        <p:xfrm>
          <a:off x="4824095" y="1753870"/>
          <a:ext cx="7156450" cy="4414520"/>
        </p:xfrm>
        <a:graphic>
          <a:graphicData uri="http://schemas.openxmlformats.org/presentationml/2006/ole">
            <mc:AlternateContent xmlns:mc="http://schemas.openxmlformats.org/markup-compatibility/2006">
              <mc:Choice xmlns:v="urn:schemas-microsoft-com:vml" Requires="v">
                <p:oleObj spid="_x0000_s3076" name="" r:id="rId5" imgW="5135245" imgH="3159760" progId="Visio.Drawing.11">
                  <p:embed/>
                </p:oleObj>
              </mc:Choice>
              <mc:Fallback>
                <p:oleObj name="" r:id="rId5" imgW="5135245" imgH="3159760" progId="Visio.Drawing.11">
                  <p:embed/>
                  <p:pic>
                    <p:nvPicPr>
                      <p:cNvPr id="0" name="图片 3075"/>
                      <p:cNvPicPr/>
                      <p:nvPr/>
                    </p:nvPicPr>
                    <p:blipFill>
                      <a:blip r:embed="rId6"/>
                      <a:stretch>
                        <a:fillRect/>
                      </a:stretch>
                    </p:blipFill>
                    <p:spPr>
                      <a:xfrm>
                        <a:off x="4824095" y="1753870"/>
                        <a:ext cx="7156450" cy="4414520"/>
                      </a:xfrm>
                      <a:prstGeom prst="rect">
                        <a:avLst/>
                      </a:prstGeom>
                      <a:noFill/>
                      <a:ln w="38100">
                        <a:noFill/>
                        <a:miter/>
                      </a:ln>
                    </p:spPr>
                  </p:pic>
                </p:oleObj>
              </mc:Fallback>
            </mc:AlternateContent>
          </a:graphicData>
        </a:graphic>
      </p:graphicFrame>
      <p:cxnSp>
        <p:nvCxnSpPr>
          <p:cNvPr id="5" name="直接连接符 4"/>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标题 2"/>
          <p:cNvSpPr>
            <a:spLocks noGrp="1"/>
          </p:cNvSpPr>
          <p:nvPr>
            <p:custDataLst>
              <p:tags r:id="rId8"/>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第四节 现金流量表</a:t>
            </a:r>
            <a:endParaRPr lang="zh-CN" altLang="en-US" sz="2400" dirty="0">
              <a:solidFill>
                <a:schemeClr val="tx1"/>
              </a:solidFill>
              <a:sym typeface="Arial" panose="020B0604020202020204" pitchFamily="34" charset="0"/>
            </a:endParaRPr>
          </a:p>
        </p:txBody>
      </p:sp>
      <p:sp>
        <p:nvSpPr>
          <p:cNvPr id="9" name="Title 6"/>
          <p:cNvSpPr txBox="1"/>
          <p:nvPr>
            <p:custDataLst>
              <p:tags r:id="rId9"/>
            </p:custDataLst>
          </p:nvPr>
        </p:nvSpPr>
        <p:spPr>
          <a:xfrm>
            <a:off x="457200" y="11595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一、现金流量表的概念及功能</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0"/>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252095" y="1536700"/>
            <a:ext cx="4048760" cy="53365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（一）现金流量表的概念</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价值最大化是现代公司理财的重要目标。公司价值就是公司未来经营活动产生的现金流量折现值，公司价值最大化意味着投资者财富的最大化。一般来说，公司现金流越充足，其价值越大，投资者财富也就越多。</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aphicFrame>
        <p:nvGraphicFramePr>
          <p:cNvPr id="2" name="对象 -2147482618"/>
          <p:cNvGraphicFramePr>
            <a:graphicFrameLocks noChangeAspect="1"/>
          </p:cNvGraphicFramePr>
          <p:nvPr>
            <p:custDataLst>
              <p:tags r:id="rId4"/>
            </p:custDataLst>
          </p:nvPr>
        </p:nvGraphicFramePr>
        <p:xfrm>
          <a:off x="4824095" y="1753870"/>
          <a:ext cx="7156450" cy="4414520"/>
        </p:xfrm>
        <a:graphic>
          <a:graphicData uri="http://schemas.openxmlformats.org/presentationml/2006/ole">
            <mc:AlternateContent xmlns:mc="http://schemas.openxmlformats.org/markup-compatibility/2006">
              <mc:Choice xmlns:v="urn:schemas-microsoft-com:vml" Requires="v">
                <p:oleObj spid="_x0000_s3076" name="" r:id="rId5" imgW="5135245" imgH="3159760" progId="Visio.Drawing.11">
                  <p:embed/>
                </p:oleObj>
              </mc:Choice>
              <mc:Fallback>
                <p:oleObj name="" r:id="rId5" imgW="5135245" imgH="3159760" progId="Visio.Drawing.11">
                  <p:embed/>
                  <p:pic>
                    <p:nvPicPr>
                      <p:cNvPr id="0" name="图片 3075"/>
                      <p:cNvPicPr/>
                      <p:nvPr/>
                    </p:nvPicPr>
                    <p:blipFill>
                      <a:blip r:embed="rId6"/>
                      <a:stretch>
                        <a:fillRect/>
                      </a:stretch>
                    </p:blipFill>
                    <p:spPr>
                      <a:xfrm>
                        <a:off x="4824095" y="1753870"/>
                        <a:ext cx="7156450" cy="4414520"/>
                      </a:xfrm>
                      <a:prstGeom prst="rect">
                        <a:avLst/>
                      </a:prstGeom>
                      <a:noFill/>
                      <a:ln w="38100">
                        <a:noFill/>
                        <a:miter/>
                      </a:ln>
                    </p:spPr>
                  </p:pic>
                </p:oleObj>
              </mc:Fallback>
            </mc:AlternateContent>
          </a:graphicData>
        </a:graphic>
      </p:graphicFrame>
      <p:cxnSp>
        <p:nvCxnSpPr>
          <p:cNvPr id="5" name="直接连接符 4"/>
          <p:cNvCxnSpPr/>
          <p:nvPr>
            <p:custDataLst>
              <p:tags r:id="rId7"/>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标题 2"/>
          <p:cNvSpPr>
            <a:spLocks noGrp="1"/>
          </p:cNvSpPr>
          <p:nvPr>
            <p:custDataLst>
              <p:tags r:id="rId8"/>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第四节 现金流量表</a:t>
            </a:r>
            <a:endParaRPr lang="zh-CN" altLang="en-US" sz="2400" dirty="0">
              <a:solidFill>
                <a:schemeClr val="tx1"/>
              </a:solidFill>
              <a:sym typeface="Arial" panose="020B0604020202020204" pitchFamily="34" charset="0"/>
            </a:endParaRPr>
          </a:p>
        </p:txBody>
      </p:sp>
      <p:sp>
        <p:nvSpPr>
          <p:cNvPr id="9" name="Title 6"/>
          <p:cNvSpPr txBox="1"/>
          <p:nvPr>
            <p:custDataLst>
              <p:tags r:id="rId9"/>
            </p:custDataLst>
          </p:nvPr>
        </p:nvSpPr>
        <p:spPr>
          <a:xfrm>
            <a:off x="457200" y="11595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一、现金流量表的概念及功能</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0"/>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2327275"/>
            <a:ext cx="7181850" cy="36201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现金流量表能使上市公司的外部投资者、债权人和其他与公司有利害关系的财务报表使用者了解公司报告期内的现金流量净额变动，现金流量金额与结构信息。</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编制现金流量表便于财务报表使用者了解和评价公司获取现金和现金等价物的能力，据以预测公司未来现金流量。</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任意形状 8"/>
          <p:cNvSpPr/>
          <p:nvPr userDrawn="1">
            <p:custDataLst>
              <p:tags r:id="rId4"/>
            </p:custDataLst>
          </p:nvPr>
        </p:nvSpPr>
        <p:spPr>
          <a:xfrm>
            <a:off x="9854092" y="12694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5"/>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标题 2"/>
          <p:cNvSpPr>
            <a:spLocks noGrp="1"/>
          </p:cNvSpPr>
          <p:nvPr>
            <p:custDataLst>
              <p:tags r:id="rId6"/>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第四节 现金流量表</a:t>
            </a:r>
            <a:endParaRPr lang="zh-CN" altLang="en-US" sz="2400" dirty="0">
              <a:solidFill>
                <a:schemeClr val="tx1"/>
              </a:solidFill>
              <a:sym typeface="Arial" panose="020B0604020202020204" pitchFamily="34" charset="0"/>
            </a:endParaRPr>
          </a:p>
        </p:txBody>
      </p:sp>
      <p:sp>
        <p:nvSpPr>
          <p:cNvPr id="10" name="Title 6"/>
          <p:cNvSpPr txBox="1"/>
          <p:nvPr>
            <p:custDataLst>
              <p:tags r:id="rId7"/>
            </p:custDataLst>
          </p:nvPr>
        </p:nvSpPr>
        <p:spPr>
          <a:xfrm>
            <a:off x="457200" y="12357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一、现金流量表的概念及功能</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（二）现金流量表的功能</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02" name="图片 101"/>
          <p:cNvPicPr>
            <a:picLocks noChangeAspect="1"/>
          </p:cNvPicPr>
          <p:nvPr>
            <p:custDataLst>
              <p:tags r:id="rId8"/>
            </p:custDataLst>
          </p:nvPr>
        </p:nvPicPr>
        <p:blipFill>
          <a:blip r:embed="rId9">
            <a:clrChange>
              <a:clrFrom>
                <a:srgbClr val="FFFFFF">
                  <a:alpha val="100000"/>
                </a:srgbClr>
              </a:clrFrom>
              <a:clrTo>
                <a:srgbClr val="FFFFFF">
                  <a:alpha val="100000"/>
                  <a:alpha val="0"/>
                </a:srgbClr>
              </a:clrTo>
            </a:clrChange>
          </a:blip>
          <a:stretch>
            <a:fillRect/>
          </a:stretch>
        </p:blipFill>
        <p:spPr>
          <a:xfrm>
            <a:off x="7589520" y="1641475"/>
            <a:ext cx="4602480" cy="4305935"/>
          </a:xfrm>
          <a:prstGeom prst="rect">
            <a:avLst/>
          </a:prstGeom>
          <a:noFill/>
          <a:ln w="9525">
            <a:noFill/>
          </a:ln>
        </p:spPr>
      </p:pic>
      <p:sp>
        <p:nvSpPr>
          <p:cNvPr id="12" name="灯片编号占位符 1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0"/>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209550" y="2463165"/>
            <a:ext cx="6496685" cy="36201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现金流量表是会计信息使用者获取决策所需信息的重要来源，其功能主要包含以下四个方面：
（1）反映上市公司的现金流量，评价上市公司未来产生现金流量的能力
（2）反映上市公司偿债能力、支付能力和周转能力，判断上市公司财务状况
（3）评价上市公司盈利质量
（4）评价上市公司的投资策略和融资策略</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任意形状 8"/>
          <p:cNvSpPr/>
          <p:nvPr userDrawn="1">
            <p:custDataLst>
              <p:tags r:id="rId4"/>
            </p:custDataLst>
          </p:nvPr>
        </p:nvSpPr>
        <p:spPr>
          <a:xfrm>
            <a:off x="9854092" y="12694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5"/>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标题 2"/>
          <p:cNvSpPr>
            <a:spLocks noGrp="1"/>
          </p:cNvSpPr>
          <p:nvPr>
            <p:custDataLst>
              <p:tags r:id="rId6"/>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第四节 现金流量表</a:t>
            </a:r>
            <a:endParaRPr lang="zh-CN" altLang="en-US" sz="2400" dirty="0">
              <a:solidFill>
                <a:schemeClr val="tx1"/>
              </a:solidFill>
              <a:sym typeface="Arial" panose="020B0604020202020204" pitchFamily="34" charset="0"/>
            </a:endParaRPr>
          </a:p>
        </p:txBody>
      </p:sp>
      <p:sp>
        <p:nvSpPr>
          <p:cNvPr id="10" name="Title 6"/>
          <p:cNvSpPr txBox="1"/>
          <p:nvPr>
            <p:custDataLst>
              <p:tags r:id="rId7"/>
            </p:custDataLst>
          </p:nvPr>
        </p:nvSpPr>
        <p:spPr>
          <a:xfrm>
            <a:off x="457200" y="12357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一、现金流量表的概念及功能</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（二）现金流量表的功能</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03" name="图片 102"/>
          <p:cNvPicPr/>
          <p:nvPr>
            <p:custDataLst>
              <p:tags r:id="rId8"/>
            </p:custDataLst>
          </p:nvPr>
        </p:nvPicPr>
        <p:blipFill>
          <a:blip r:embed="rId9">
            <a:clrChange>
              <a:clrFrom>
                <a:srgbClr val="FFFFFF">
                  <a:alpha val="100000"/>
                </a:srgbClr>
              </a:clrFrom>
              <a:clrTo>
                <a:srgbClr val="FFFFFF">
                  <a:alpha val="100000"/>
                  <a:alpha val="0"/>
                </a:srgbClr>
              </a:clrTo>
            </a:clrChange>
          </a:blip>
          <a:stretch>
            <a:fillRect/>
          </a:stretch>
        </p:blipFill>
        <p:spPr>
          <a:xfrm>
            <a:off x="7277100" y="469900"/>
            <a:ext cx="4572000" cy="6858000"/>
          </a:xfrm>
          <a:prstGeom prst="rect">
            <a:avLst/>
          </a:prstGeom>
          <a:noFill/>
          <a:ln w="9525">
            <a:noFill/>
          </a:ln>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0"/>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Title 6"/>
          <p:cNvSpPr txBox="1"/>
          <p:nvPr>
            <p:custDataLst>
              <p:tags r:id="rId3"/>
            </p:custDataLst>
          </p:nvPr>
        </p:nvSpPr>
        <p:spPr>
          <a:xfrm>
            <a:off x="456565" y="1595120"/>
            <a:ext cx="6245225" cy="42799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上市公司年报中，主要包括资产负债表、利润表、现金流量表和所有者权益变动表四大会计报表，就上市公司的资产负债、盈利能力、现金能力、所有者权益变动情况，向报表使用者提供全面的数据信息。</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学术界和企业界使用财务会计信息分析上市公司和行业是非常频繁的。
</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4" name="标题 2"/>
          <p:cNvSpPr>
            <a:spLocks noGrp="1"/>
          </p:cNvSpPr>
          <p:nvPr>
            <p:custDataLst>
              <p:tags r:id="rId5"/>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第四章 上市公司财务状况分析——上市公司财务会计报表</a:t>
            </a:r>
            <a:endParaRPr lang="zh-CN" altLang="en-US" sz="2400" dirty="0">
              <a:solidFill>
                <a:schemeClr val="tx1"/>
              </a:solidFill>
              <a:sym typeface="Arial" panose="020B0604020202020204" pitchFamily="34" charset="0"/>
            </a:endParaRPr>
          </a:p>
        </p:txBody>
      </p:sp>
      <p:pic>
        <p:nvPicPr>
          <p:cNvPr id="112" name="图片 111"/>
          <p:cNvPicPr>
            <a:picLocks noChangeAspect="1"/>
          </p:cNvPicPr>
          <p:nvPr>
            <p:custDataLst>
              <p:tags r:id="rId6"/>
            </p:custDataLst>
          </p:nvPr>
        </p:nvPicPr>
        <p:blipFill>
          <a:blip r:embed="rId7"/>
          <a:stretch>
            <a:fillRect/>
          </a:stretch>
        </p:blipFill>
        <p:spPr>
          <a:xfrm>
            <a:off x="7330440" y="1595120"/>
            <a:ext cx="4313555" cy="3958590"/>
          </a:xfrm>
          <a:prstGeom prst="rect">
            <a:avLst/>
          </a:prstGeom>
          <a:noFill/>
          <a:ln w="9525">
            <a:noFill/>
          </a:ln>
        </p:spPr>
      </p:pic>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grpSp>
        <p:nvGrpSpPr>
          <p:cNvPr id="16" name="组合 15"/>
          <p:cNvGrpSpPr/>
          <p:nvPr/>
        </p:nvGrpSpPr>
        <p:grpSpPr>
          <a:xfrm>
            <a:off x="294640" y="2082165"/>
            <a:ext cx="11440795" cy="4470400"/>
            <a:chOff x="3164" y="2640"/>
            <a:chExt cx="12870" cy="7679"/>
          </a:xfrm>
        </p:grpSpPr>
        <p:sp>
          <p:nvSpPr>
            <p:cNvPr id="9" name="矩形 8"/>
            <p:cNvSpPr/>
            <p:nvPr>
              <p:custDataLst>
                <p:tags r:id="rId3"/>
              </p:custDataLst>
            </p:nvPr>
          </p:nvSpPr>
          <p:spPr>
            <a:xfrm>
              <a:off x="3164" y="3039"/>
              <a:ext cx="12837" cy="6881"/>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4"/>
              </p:custDataLst>
            </p:nvPr>
          </p:nvCxnSpPr>
          <p:spPr>
            <a:xfrm>
              <a:off x="3375" y="2640"/>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5"/>
              </p:custDataLst>
            </p:nvPr>
          </p:nvCxnSpPr>
          <p:spPr>
            <a:xfrm>
              <a:off x="3164" y="2739"/>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6"/>
              </p:custDataLst>
            </p:nvPr>
          </p:nvCxnSpPr>
          <p:spPr>
            <a:xfrm>
              <a:off x="15460" y="9646"/>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7"/>
              </p:custDataLst>
            </p:nvPr>
          </p:nvCxnSpPr>
          <p:spPr>
            <a:xfrm>
              <a:off x="15250" y="9745"/>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8"/>
              </p:custDataLst>
            </p:nvPr>
          </p:nvSpPr>
          <p:spPr>
            <a:xfrm>
              <a:off x="3548" y="3732"/>
              <a:ext cx="12069" cy="5496"/>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现金流量表一般由现金流量表主表和现金流量表附表两大部分组成，编制基础是现金和现金等价物。
现金是公司库存现金以及可以随时用于支付的存款，如库存现金、银行存款和其他货币资金等；现金等价物指公司持有的期限短、流动性强、易于转换为已知金额现金、价值变动风险很小的投资。</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pSp>
      <p:cxnSp>
        <p:nvCxnSpPr>
          <p:cNvPr id="8" name="直接连接符 7"/>
          <p:cNvCxnSpPr/>
          <p:nvPr>
            <p:custDataLst>
              <p:tags r:id="rId9"/>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10"/>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第四节 现金流量表</a:t>
            </a:r>
            <a:endParaRPr lang="zh-CN" altLang="en-US" sz="2400" dirty="0">
              <a:solidFill>
                <a:schemeClr val="tx1"/>
              </a:solidFill>
              <a:sym typeface="Arial" panose="020B0604020202020204" pitchFamily="34" charset="0"/>
            </a:endParaRPr>
          </a:p>
        </p:txBody>
      </p:sp>
      <p:sp>
        <p:nvSpPr>
          <p:cNvPr id="15" name="Title 6"/>
          <p:cNvSpPr txBox="1"/>
          <p:nvPr>
            <p:custDataLst>
              <p:tags r:id="rId11"/>
            </p:custDataLst>
          </p:nvPr>
        </p:nvSpPr>
        <p:spPr>
          <a:xfrm>
            <a:off x="457200" y="11595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二、现金流量表的内容</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7" name="灯片编号占位符 16"/>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2"/>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30860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grpSp>
        <p:nvGrpSpPr>
          <p:cNvPr id="16" name="组合 15"/>
          <p:cNvGrpSpPr/>
          <p:nvPr/>
        </p:nvGrpSpPr>
        <p:grpSpPr>
          <a:xfrm>
            <a:off x="294640" y="1910715"/>
            <a:ext cx="11440795" cy="4470400"/>
            <a:chOff x="3164" y="2640"/>
            <a:chExt cx="12870" cy="7679"/>
          </a:xfrm>
        </p:grpSpPr>
        <p:sp>
          <p:nvSpPr>
            <p:cNvPr id="9" name="矩形 8"/>
            <p:cNvSpPr/>
            <p:nvPr>
              <p:custDataLst>
                <p:tags r:id="rId3"/>
              </p:custDataLst>
            </p:nvPr>
          </p:nvSpPr>
          <p:spPr>
            <a:xfrm>
              <a:off x="3164" y="3039"/>
              <a:ext cx="12837" cy="6881"/>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4"/>
              </p:custDataLst>
            </p:nvPr>
          </p:nvCxnSpPr>
          <p:spPr>
            <a:xfrm>
              <a:off x="3375" y="2640"/>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5"/>
              </p:custDataLst>
            </p:nvPr>
          </p:nvCxnSpPr>
          <p:spPr>
            <a:xfrm>
              <a:off x="3164" y="2739"/>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6"/>
              </p:custDataLst>
            </p:nvPr>
          </p:nvCxnSpPr>
          <p:spPr>
            <a:xfrm>
              <a:off x="15460" y="9646"/>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7"/>
              </p:custDataLst>
            </p:nvPr>
          </p:nvCxnSpPr>
          <p:spPr>
            <a:xfrm>
              <a:off x="15250" y="9745"/>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8"/>
              </p:custDataLst>
            </p:nvPr>
          </p:nvSpPr>
          <p:spPr>
            <a:xfrm>
              <a:off x="3548" y="3314"/>
              <a:ext cx="12069" cy="5914"/>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（一）现金流量表主表</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定期间的现金流量按照来源分类，包括公司在经营活动中产生的现金流量、在投资活动中产生的现金流量和筹资活动中产生的现金流量。现金流量表主表采用报告式结构，对于汇率变动的影响，作为调节项目单独列示。各类活动产生的现金流净额加上（或减去）汇率变动对现金及现金等价物的影响额，得到当期现金及现金等价物的净增加额。</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pSp>
      <p:cxnSp>
        <p:nvCxnSpPr>
          <p:cNvPr id="8" name="直接连接符 7"/>
          <p:cNvCxnSpPr/>
          <p:nvPr>
            <p:custDataLst>
              <p:tags r:id="rId9"/>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10"/>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第四节 现金流量表</a:t>
            </a:r>
            <a:endParaRPr lang="zh-CN" altLang="en-US" sz="2400" dirty="0">
              <a:solidFill>
                <a:schemeClr val="tx1"/>
              </a:solidFill>
              <a:sym typeface="Arial" panose="020B0604020202020204" pitchFamily="34" charset="0"/>
            </a:endParaRPr>
          </a:p>
        </p:txBody>
      </p:sp>
      <p:sp>
        <p:nvSpPr>
          <p:cNvPr id="2" name="Title 6"/>
          <p:cNvSpPr txBox="1"/>
          <p:nvPr>
            <p:custDataLst>
              <p:tags r:id="rId11"/>
            </p:custDataLst>
          </p:nvPr>
        </p:nvSpPr>
        <p:spPr>
          <a:xfrm>
            <a:off x="457200" y="11595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二、现金流量表的内容</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2"/>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30860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grpSp>
        <p:nvGrpSpPr>
          <p:cNvPr id="16" name="组合 15"/>
          <p:cNvGrpSpPr/>
          <p:nvPr/>
        </p:nvGrpSpPr>
        <p:grpSpPr>
          <a:xfrm>
            <a:off x="219075" y="1660324"/>
            <a:ext cx="11790216" cy="4912259"/>
            <a:chOff x="3164" y="2079"/>
            <a:chExt cx="12837" cy="8438"/>
          </a:xfrm>
        </p:grpSpPr>
        <p:sp>
          <p:nvSpPr>
            <p:cNvPr id="9" name="矩形 8"/>
            <p:cNvSpPr/>
            <p:nvPr>
              <p:custDataLst>
                <p:tags r:id="rId3"/>
              </p:custDataLst>
            </p:nvPr>
          </p:nvSpPr>
          <p:spPr>
            <a:xfrm>
              <a:off x="3164" y="2474"/>
              <a:ext cx="12837" cy="7776"/>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4"/>
              </p:custDataLst>
            </p:nvPr>
          </p:nvCxnSpPr>
          <p:spPr>
            <a:xfrm>
              <a:off x="3375" y="2079"/>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5"/>
              </p:custDataLst>
            </p:nvPr>
          </p:nvCxnSpPr>
          <p:spPr>
            <a:xfrm>
              <a:off x="3164" y="2145"/>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6"/>
              </p:custDataLst>
            </p:nvPr>
          </p:nvCxnSpPr>
          <p:spPr>
            <a:xfrm>
              <a:off x="14914" y="9910"/>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7"/>
              </p:custDataLst>
            </p:nvPr>
          </p:nvCxnSpPr>
          <p:spPr>
            <a:xfrm>
              <a:off x="14641" y="9943"/>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8"/>
              </p:custDataLst>
            </p:nvPr>
          </p:nvSpPr>
          <p:spPr>
            <a:xfrm>
              <a:off x="3548" y="3314"/>
              <a:ext cx="12453" cy="5914"/>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（二）现金流量表附表</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一般公司的现金流量表附表主要包含三部分内容：</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（1）将净利润调节为经营活动现金流量，即采用间接法披露经营活动的现金流量信息，是经营活动现金流量的另外一种报告方式；</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（2）不涉及现金收支的重大投资和筹资活动，反映公司在一定期间内影响资产或负债，但当期没有现金流量的重大投资和筹资项目的信息；</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（3）现金及现金等价物净变动情况，可以通过现金及现金等价物在期末与期初的差额进行反映，以检验直接法编制的现金流量表正表中的现金流量净额是否正确。</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pSp>
      <p:cxnSp>
        <p:nvCxnSpPr>
          <p:cNvPr id="8" name="直接连接符 7"/>
          <p:cNvCxnSpPr/>
          <p:nvPr>
            <p:custDataLst>
              <p:tags r:id="rId9"/>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10"/>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第四节 现金流量表</a:t>
            </a:r>
            <a:endParaRPr lang="zh-CN" altLang="en-US" sz="2400" dirty="0">
              <a:solidFill>
                <a:schemeClr val="tx1"/>
              </a:solidFill>
              <a:sym typeface="Arial" panose="020B0604020202020204" pitchFamily="34" charset="0"/>
            </a:endParaRPr>
          </a:p>
        </p:txBody>
      </p:sp>
      <p:sp>
        <p:nvSpPr>
          <p:cNvPr id="2" name="Title 6"/>
          <p:cNvSpPr txBox="1"/>
          <p:nvPr>
            <p:custDataLst>
              <p:tags r:id="rId11"/>
            </p:custDataLst>
          </p:nvPr>
        </p:nvSpPr>
        <p:spPr>
          <a:xfrm>
            <a:off x="457200" y="11595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二、现金流量表的内容</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2"/>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30860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4"/>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第五节 所有者权益变动表</a:t>
            </a:r>
            <a:endParaRPr lang="zh-CN" altLang="en-US" sz="2400" dirty="0">
              <a:solidFill>
                <a:schemeClr val="tx1"/>
              </a:solidFill>
              <a:sym typeface="Arial" panose="020B0604020202020204" pitchFamily="34" charset="0"/>
            </a:endParaRPr>
          </a:p>
        </p:txBody>
      </p:sp>
      <p:sp>
        <p:nvSpPr>
          <p:cNvPr id="2" name="Title 6"/>
          <p:cNvSpPr txBox="1"/>
          <p:nvPr>
            <p:custDataLst>
              <p:tags r:id="rId5"/>
            </p:custDataLst>
          </p:nvPr>
        </p:nvSpPr>
        <p:spPr>
          <a:xfrm>
            <a:off x="457200" y="11595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一、所有者权益变动表的概念及功能</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itle 6"/>
          <p:cNvSpPr txBox="1"/>
          <p:nvPr>
            <p:custDataLst>
              <p:tags r:id="rId6"/>
            </p:custDataLst>
          </p:nvPr>
        </p:nvSpPr>
        <p:spPr>
          <a:xfrm>
            <a:off x="511175" y="1910715"/>
            <a:ext cx="6301740" cy="446151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（一）所有者权益变动表的概念</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所有者权益变动表，也称股东权益变动表，是反映所有者权益各组成部分在当期增减变动情况的财务报表。</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所有者权益变动表能够全面反映报告期内所有者权益的变动情况，包括所有者权益总量的增减变动、所有者权益变动的重要结构性信息和直接计入所有者权益的利得和损失增减变动情况。</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04" name="图片 103"/>
          <p:cNvPicPr>
            <a:picLocks noChangeAspect="1"/>
          </p:cNvPicPr>
          <p:nvPr>
            <p:custDataLst>
              <p:tags r:id="rId7"/>
            </p:custDataLst>
          </p:nvPr>
        </p:nvPicPr>
        <p:blipFill>
          <a:blip r:embed="rId8"/>
          <a:stretch>
            <a:fillRect/>
          </a:stretch>
        </p:blipFill>
        <p:spPr>
          <a:xfrm>
            <a:off x="6965315" y="2174875"/>
            <a:ext cx="5087620" cy="3466465"/>
          </a:xfrm>
          <a:prstGeom prst="rect">
            <a:avLst/>
          </a:prstGeom>
          <a:noFill/>
          <a:ln w="9525">
            <a:noFill/>
          </a:ln>
        </p:spPr>
      </p:pic>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30860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4"/>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第五节 所有者权益变动表</a:t>
            </a:r>
            <a:endParaRPr lang="zh-CN" altLang="en-US" sz="2400" dirty="0">
              <a:solidFill>
                <a:schemeClr val="tx1"/>
              </a:solidFill>
              <a:sym typeface="Arial" panose="020B0604020202020204" pitchFamily="34" charset="0"/>
            </a:endParaRPr>
          </a:p>
        </p:txBody>
      </p:sp>
      <p:sp>
        <p:nvSpPr>
          <p:cNvPr id="2" name="Title 6"/>
          <p:cNvSpPr txBox="1"/>
          <p:nvPr>
            <p:custDataLst>
              <p:tags r:id="rId5"/>
            </p:custDataLst>
          </p:nvPr>
        </p:nvSpPr>
        <p:spPr>
          <a:xfrm>
            <a:off x="457200" y="11595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一、所有者权益变动表的概念及功能</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itle 6"/>
          <p:cNvSpPr txBox="1"/>
          <p:nvPr>
            <p:custDataLst>
              <p:tags r:id="rId6"/>
            </p:custDataLst>
          </p:nvPr>
        </p:nvSpPr>
        <p:spPr>
          <a:xfrm>
            <a:off x="511175" y="1758315"/>
            <a:ext cx="11102340" cy="6324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（二）所有者权益变动表的功能</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itle 6"/>
          <p:cNvSpPr txBox="1"/>
          <p:nvPr>
            <p:custDataLst>
              <p:tags r:id="rId7"/>
            </p:custDataLst>
          </p:nvPr>
        </p:nvSpPr>
        <p:spPr>
          <a:xfrm>
            <a:off x="304800" y="2190750"/>
            <a:ext cx="6116320" cy="42291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所有者权益变动表全面反映股东权益在年度内的变化情况，便于会计信息使用者深入分析公司股东权益的增减变化情况，准确理解所有者权益增减变动的根源，进而对公司资本的保值增值情况做出正确判断，提供对决策有用的信息。</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05" name="图片 104"/>
          <p:cNvPicPr>
            <a:picLocks noChangeAspect="1"/>
          </p:cNvPicPr>
          <p:nvPr>
            <p:custDataLst>
              <p:tags r:id="rId8"/>
            </p:custDataLst>
          </p:nvPr>
        </p:nvPicPr>
        <p:blipFill>
          <a:blip r:embed="rId9"/>
          <a:stretch>
            <a:fillRect/>
          </a:stretch>
        </p:blipFill>
        <p:spPr>
          <a:xfrm>
            <a:off x="6406515" y="1758315"/>
            <a:ext cx="5785485" cy="3847465"/>
          </a:xfrm>
          <a:prstGeom prst="rect">
            <a:avLst/>
          </a:prstGeom>
          <a:noFill/>
          <a:ln w="9525">
            <a:noFill/>
          </a:ln>
        </p:spPr>
      </p:pic>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0"/>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30860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4"/>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第五节 所有者权益变动表</a:t>
            </a:r>
            <a:endParaRPr lang="zh-CN" altLang="en-US" sz="2400" dirty="0">
              <a:solidFill>
                <a:schemeClr val="tx1"/>
              </a:solidFill>
              <a:sym typeface="Arial" panose="020B0604020202020204" pitchFamily="34" charset="0"/>
            </a:endParaRPr>
          </a:p>
        </p:txBody>
      </p:sp>
      <p:sp>
        <p:nvSpPr>
          <p:cNvPr id="2" name="Title 6"/>
          <p:cNvSpPr txBox="1"/>
          <p:nvPr>
            <p:custDataLst>
              <p:tags r:id="rId5"/>
            </p:custDataLst>
          </p:nvPr>
        </p:nvSpPr>
        <p:spPr>
          <a:xfrm>
            <a:off x="457200" y="11595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一、所有者权益变动表的概念及功能</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itle 6"/>
          <p:cNvSpPr txBox="1"/>
          <p:nvPr>
            <p:custDataLst>
              <p:tags r:id="rId6"/>
            </p:custDataLst>
          </p:nvPr>
        </p:nvSpPr>
        <p:spPr>
          <a:xfrm>
            <a:off x="511175" y="1758315"/>
            <a:ext cx="11102340" cy="6324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（二）所有者权益变动表的功能</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itle 6"/>
          <p:cNvSpPr txBox="1"/>
          <p:nvPr>
            <p:custDataLst>
              <p:tags r:id="rId7"/>
            </p:custDataLst>
          </p:nvPr>
        </p:nvSpPr>
        <p:spPr>
          <a:xfrm>
            <a:off x="598170" y="2022475"/>
            <a:ext cx="11060430" cy="42291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所有者权益变动表具体功能如下：
（1）反映公司抵御财务风险的能力，为会计信息使用者提供公司获利能力方面的信息
（2）反映公司自有资本的质量，揭示所有者权益变动原因，为会计信息使用者评价公司经营管理水平提供信息
（3）将四大会计报表有机联系起来，为会计信息使用者提供全面的信息</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30860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4"/>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第五节 所有者权益变动表</a:t>
            </a:r>
            <a:endParaRPr lang="zh-CN" altLang="en-US" sz="2400" dirty="0">
              <a:solidFill>
                <a:schemeClr val="tx1"/>
              </a:solidFill>
              <a:sym typeface="Arial" panose="020B0604020202020204" pitchFamily="34" charset="0"/>
            </a:endParaRPr>
          </a:p>
        </p:txBody>
      </p:sp>
      <p:sp>
        <p:nvSpPr>
          <p:cNvPr id="2" name="Title 6"/>
          <p:cNvSpPr txBox="1"/>
          <p:nvPr>
            <p:custDataLst>
              <p:tags r:id="rId5"/>
            </p:custDataLst>
          </p:nvPr>
        </p:nvSpPr>
        <p:spPr>
          <a:xfrm>
            <a:off x="457200" y="10452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二、所有者权益变动表的内容</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Title 6"/>
          <p:cNvSpPr txBox="1"/>
          <p:nvPr>
            <p:custDataLst>
              <p:tags r:id="rId6"/>
            </p:custDataLst>
          </p:nvPr>
        </p:nvSpPr>
        <p:spPr>
          <a:xfrm>
            <a:off x="168275" y="2066290"/>
            <a:ext cx="12023725" cy="409765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根据财务报表列报准则的规定，公司需要提供比较所有者权益变动表，因此，所有者权益变动表的各项目分“本年金额”和“上年金额”两栏分别填列。其中，“上年金额”栏内的数字，应根据上一年度所有者权益变动表“本年金额”栏内数字填列；“本年金额”栏内数字一般根据“实收资本（或股本）”、“资本公积”、“利润分配”、“库存股”和“以前年度损益调整”账户的发生额分析填列。</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所有者权益变动表中应分别列示综合收益与所有者的资本交易导致的所有者权益变动。公司应至少单独列示综合收益总额、会计政策变更和差错更正的累积影响金额、所有者投入资本和向所有者分配利润等、按照规定提取的盈余公积、所有者权益各组成部分的期初和期末余额及其调节情况等项目。</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835" y="2403475"/>
            <a:ext cx="5866765" cy="324231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财务报表信息质量高低是报表使用者能否从报表中获取有价值线索的关键。为了保护投资者利益、促进资本市场的健康发展，我国《企业会计准则——基本准则》中对会计信息质量提出了</a:t>
            </a: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可靠性、相关性、可理解性、可比性、实质重于形式、重要性、谨慎性、及时性</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等要求。</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06" name="图片 105"/>
          <p:cNvPicPr>
            <a:picLocks noChangeAspect="1"/>
          </p:cNvPicPr>
          <p:nvPr>
            <p:custDataLst>
              <p:tags r:id="rId4"/>
            </p:custDataLst>
          </p:nvPr>
        </p:nvPicPr>
        <p:blipFill>
          <a:blip r:embed="rId5">
            <a:clrChange>
              <a:clrFrom>
                <a:srgbClr val="F7F7F7">
                  <a:alpha val="100000"/>
                </a:srgbClr>
              </a:clrFrom>
              <a:clrTo>
                <a:srgbClr val="F7F7F7">
                  <a:alpha val="100000"/>
                  <a:alpha val="0"/>
                </a:srgbClr>
              </a:clrTo>
            </a:clrChange>
          </a:blip>
          <a:stretch>
            <a:fillRect/>
          </a:stretch>
        </p:blipFill>
        <p:spPr>
          <a:xfrm>
            <a:off x="6949440" y="1671320"/>
            <a:ext cx="4785360" cy="4871720"/>
          </a:xfrm>
          <a:prstGeom prst="rect">
            <a:avLst/>
          </a:prstGeom>
          <a:noFill/>
          <a:ln w="9525">
            <a:noFill/>
          </a:ln>
        </p:spPr>
      </p:pic>
      <p:cxnSp>
        <p:nvCxnSpPr>
          <p:cNvPr id="8" name="直接连接符 7"/>
          <p:cNvCxnSpPr/>
          <p:nvPr>
            <p:custDataLst>
              <p:tags r:id="rId6"/>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7"/>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第五节 所有者权益变动表</a:t>
            </a:r>
            <a:endParaRPr lang="zh-CN" altLang="en-US" sz="2400" dirty="0">
              <a:solidFill>
                <a:schemeClr val="tx1"/>
              </a:solidFill>
              <a:sym typeface="Arial" panose="020B0604020202020204" pitchFamily="34" charset="0"/>
            </a:endParaRPr>
          </a:p>
        </p:txBody>
      </p:sp>
      <p:sp>
        <p:nvSpPr>
          <p:cNvPr id="5" name="Title 6"/>
          <p:cNvSpPr txBox="1"/>
          <p:nvPr>
            <p:custDataLst>
              <p:tags r:id="rId8"/>
            </p:custDataLst>
          </p:nvPr>
        </p:nvSpPr>
        <p:spPr>
          <a:xfrm>
            <a:off x="457200" y="10452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一、财务报表的质量特征</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7810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副标题"/>
          <p:cNvSpPr txBox="1"/>
          <p:nvPr>
            <p:custDataLst>
              <p:tags r:id="rId4"/>
            </p:custDataLst>
          </p:nvPr>
        </p:nvSpPr>
        <p:spPr>
          <a:xfrm>
            <a:off x="457204" y="17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3200" dirty="0" err="1">
                <a:solidFill>
                  <a:schemeClr val="dk1"/>
                </a:solidFill>
                <a:latin typeface="微软雅黑" panose="020B0503020204020204" charset="-122"/>
                <a:ea typeface="微软雅黑" panose="020B0503020204020204" charset="-122"/>
                <a:sym typeface="微软雅黑" panose="020B0503020204020204" charset="-122"/>
              </a:rPr>
              <a:t>可靠性</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 name="Title 6"/>
          <p:cNvSpPr txBox="1"/>
          <p:nvPr>
            <p:custDataLst>
              <p:tags r:id="rId5"/>
            </p:custDataLst>
          </p:nvPr>
        </p:nvSpPr>
        <p:spPr>
          <a:xfrm>
            <a:off x="456565" y="1098550"/>
            <a:ext cx="6591935" cy="513842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公司应当以实际发生的交易或者事项为依据进行会计确认、计量和报告，如实反映符合确认和计量要求的各项会计要素及其他相关信息，保证会计信息真实可靠、内容完整。
</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可靠的信息是没有重大错误和偏差，可以作为可靠依据的信息。虚假、扭曲的会计信息会导致信息使用者的错误决策，造成损失。
</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07" name="图片 106"/>
          <p:cNvPicPr>
            <a:picLocks noChangeAspect="1"/>
          </p:cNvPicPr>
          <p:nvPr>
            <p:custDataLst>
              <p:tags r:id="rId6"/>
            </p:custDataLst>
          </p:nvPr>
        </p:nvPicPr>
        <p:blipFill>
          <a:blip r:embed="rId7">
            <a:clrChange>
              <a:clrFrom>
                <a:srgbClr val="FFFFFF">
                  <a:alpha val="100000"/>
                </a:srgbClr>
              </a:clrFrom>
              <a:clrTo>
                <a:srgbClr val="FFFFFF">
                  <a:alpha val="100000"/>
                  <a:alpha val="0"/>
                </a:srgbClr>
              </a:clrTo>
            </a:clrChange>
          </a:blip>
          <a:srcRect l="17535" t="5010" r="15969"/>
          <a:stretch>
            <a:fillRect/>
          </a:stretch>
        </p:blipFill>
        <p:spPr>
          <a:xfrm>
            <a:off x="7574915" y="742950"/>
            <a:ext cx="4045585" cy="5779135"/>
          </a:xfrm>
          <a:prstGeom prst="rect">
            <a:avLst/>
          </a:prstGeom>
          <a:noFill/>
          <a:ln w="9525">
            <a:noFill/>
          </a:ln>
        </p:spPr>
      </p:pic>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7810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副标题"/>
          <p:cNvSpPr txBox="1"/>
          <p:nvPr>
            <p:custDataLst>
              <p:tags r:id="rId4"/>
            </p:custDataLst>
          </p:nvPr>
        </p:nvSpPr>
        <p:spPr>
          <a:xfrm>
            <a:off x="457204" y="17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3200" dirty="0" err="1">
                <a:solidFill>
                  <a:schemeClr val="dk1"/>
                </a:solidFill>
                <a:latin typeface="微软雅黑" panose="020B0503020204020204" charset="-122"/>
                <a:ea typeface="微软雅黑" panose="020B0503020204020204" charset="-122"/>
                <a:sym typeface="微软雅黑" panose="020B0503020204020204" charset="-122"/>
              </a:rPr>
              <a:t>可靠性</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 name="Title 6"/>
          <p:cNvSpPr txBox="1"/>
          <p:nvPr>
            <p:custDataLst>
              <p:tags r:id="rId5"/>
            </p:custDataLst>
          </p:nvPr>
        </p:nvSpPr>
        <p:spPr>
          <a:xfrm>
            <a:off x="456565" y="1098550"/>
            <a:ext cx="6705600" cy="513842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为满足可靠性要求，公司会计信息必须做到以下几点：
（1）以实际发生的交易或者事项为依据进行确认和计量，不得将虚构的、没有发生的或者尚未发生的交易或者事项进行确认、计量和报告；
（2）在符合重要性和成本效益原则的前提下，保证会计信息的完整性，与使用者决策相关的有用信息都应当充分披露；</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07" name="图片 106"/>
          <p:cNvPicPr>
            <a:picLocks noChangeAspect="1"/>
          </p:cNvPicPr>
          <p:nvPr>
            <p:custDataLst>
              <p:tags r:id="rId6"/>
            </p:custDataLst>
          </p:nvPr>
        </p:nvPicPr>
        <p:blipFill>
          <a:blip r:embed="rId7">
            <a:clrChange>
              <a:clrFrom>
                <a:srgbClr val="FFFFFF">
                  <a:alpha val="100000"/>
                </a:srgbClr>
              </a:clrFrom>
              <a:clrTo>
                <a:srgbClr val="FFFFFF">
                  <a:alpha val="100000"/>
                  <a:alpha val="0"/>
                </a:srgbClr>
              </a:clrTo>
            </a:clrChange>
          </a:blip>
          <a:srcRect l="17535" t="5636" r="15969"/>
          <a:stretch>
            <a:fillRect/>
          </a:stretch>
        </p:blipFill>
        <p:spPr>
          <a:xfrm>
            <a:off x="7574915" y="781050"/>
            <a:ext cx="4045585" cy="5741035"/>
          </a:xfrm>
          <a:prstGeom prst="rect">
            <a:avLst/>
          </a:prstGeom>
          <a:noFill/>
          <a:ln w="9525">
            <a:noFill/>
          </a:ln>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Title 6"/>
          <p:cNvSpPr txBox="1"/>
          <p:nvPr>
            <p:custDataLst>
              <p:tags r:id="rId3"/>
            </p:custDataLst>
          </p:nvPr>
        </p:nvSpPr>
        <p:spPr>
          <a:xfrm>
            <a:off x="1111250" y="1257935"/>
            <a:ext cx="9599295" cy="9626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本章共分为六节，在正式展开上市公司财务状况分析前，对上市公司主要财务会计报表的概念、功能、基本内容等进行说明。</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3" name="直接连接符 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4" name="标题 2"/>
          <p:cNvSpPr>
            <a:spLocks noGrp="1"/>
          </p:cNvSpPr>
          <p:nvPr>
            <p:custDataLst>
              <p:tags r:id="rId5"/>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第四章 上市公司财务状况分析——上市公司财务会计报表</a:t>
            </a:r>
            <a:endParaRPr lang="zh-CN" altLang="en-US" sz="2400" dirty="0">
              <a:solidFill>
                <a:schemeClr val="tx1"/>
              </a:solidFill>
              <a:sym typeface="Arial" panose="020B0604020202020204" pitchFamily="34" charset="0"/>
            </a:endParaRPr>
          </a:p>
        </p:txBody>
      </p:sp>
      <p:sp>
        <p:nvSpPr>
          <p:cNvPr id="100" name="文本框 99"/>
          <p:cNvSpPr txBox="1"/>
          <p:nvPr/>
        </p:nvSpPr>
        <p:spPr>
          <a:xfrm>
            <a:off x="3556000" y="2551430"/>
            <a:ext cx="5080000" cy="3415030"/>
          </a:xfrm>
          <a:prstGeom prst="rect">
            <a:avLst/>
          </a:prstGeom>
          <a:noFill/>
          <a:ln w="9525">
            <a:noFill/>
          </a:ln>
        </p:spPr>
        <p:txBody>
          <a:bodyPr>
            <a:spAutoFit/>
          </a:bodyPr>
          <a:p>
            <a:pPr indent="0" algn="l" fontAlgn="auto">
              <a:lnSpc>
                <a:spcPct val="150000"/>
              </a:lnSpc>
            </a:pPr>
            <a:r>
              <a:rPr lang="zh-CN" sz="2400">
                <a:solidFill>
                  <a:srgbClr val="000000"/>
                </a:solidFill>
                <a:latin typeface="微软雅黑" panose="020B0503020204020204" charset="-122"/>
                <a:ea typeface="微软雅黑" panose="020B0503020204020204" charset="-122"/>
                <a:cs typeface="微软雅黑" panose="020B0503020204020204" charset="-122"/>
              </a:rPr>
              <a:t>第一节</a:t>
            </a:r>
            <a:r>
              <a:rPr lang="en-US" sz="2400">
                <a:solidFill>
                  <a:srgbClr val="000000"/>
                </a:solidFill>
                <a:latin typeface="微软雅黑" panose="020B0503020204020204" charset="-122"/>
                <a:ea typeface="微软雅黑" panose="020B0503020204020204" charset="-122"/>
                <a:cs typeface="微软雅黑" panose="020B0503020204020204" charset="-122"/>
              </a:rPr>
              <a:t> </a:t>
            </a:r>
            <a:r>
              <a:rPr lang="zh-CN" sz="2400">
                <a:solidFill>
                  <a:srgbClr val="000000"/>
                </a:solidFill>
                <a:latin typeface="微软雅黑" panose="020B0503020204020204" charset="-122"/>
                <a:ea typeface="微软雅黑" panose="020B0503020204020204" charset="-122"/>
                <a:cs typeface="微软雅黑" panose="020B0503020204020204" charset="-122"/>
              </a:rPr>
              <a:t>财务报表分析的目的</a:t>
            </a:r>
            <a:endParaRPr lang="zh-CN" sz="2400">
              <a:solidFill>
                <a:srgbClr val="000000"/>
              </a:solidFill>
              <a:latin typeface="微软雅黑" panose="020B0503020204020204" charset="-122"/>
              <a:ea typeface="微软雅黑" panose="020B0503020204020204" charset="-122"/>
              <a:cs typeface="微软雅黑" panose="020B0503020204020204" charset="-122"/>
            </a:endParaRPr>
          </a:p>
          <a:p>
            <a:pPr indent="0" algn="l" fontAlgn="auto">
              <a:lnSpc>
                <a:spcPct val="150000"/>
              </a:lnSpc>
            </a:pPr>
            <a:r>
              <a:rPr lang="zh-CN" altLang="en-US" sz="2400">
                <a:solidFill>
                  <a:srgbClr val="000000"/>
                </a:solidFill>
                <a:latin typeface="微软雅黑" panose="020B0503020204020204" charset="-122"/>
                <a:ea typeface="微软雅黑" panose="020B0503020204020204" charset="-122"/>
                <a:cs typeface="微软雅黑" panose="020B0503020204020204" charset="-122"/>
              </a:rPr>
              <a:t>第二节 资产负债表</a:t>
            </a:r>
            <a:endParaRPr lang="zh-CN" altLang="en-US" sz="2400">
              <a:solidFill>
                <a:srgbClr val="000000"/>
              </a:solidFill>
              <a:latin typeface="微软雅黑" panose="020B0503020204020204" charset="-122"/>
              <a:ea typeface="微软雅黑" panose="020B0503020204020204" charset="-122"/>
              <a:cs typeface="微软雅黑" panose="020B0503020204020204" charset="-122"/>
            </a:endParaRPr>
          </a:p>
          <a:p>
            <a:pPr indent="0" algn="l" fontAlgn="auto">
              <a:lnSpc>
                <a:spcPct val="150000"/>
              </a:lnSpc>
            </a:pPr>
            <a:r>
              <a:rPr lang="zh-CN" altLang="en-US" sz="2400">
                <a:solidFill>
                  <a:srgbClr val="000000"/>
                </a:solidFill>
                <a:latin typeface="微软雅黑" panose="020B0503020204020204" charset="-122"/>
                <a:ea typeface="微软雅黑" panose="020B0503020204020204" charset="-122"/>
                <a:cs typeface="微软雅黑" panose="020B0503020204020204" charset="-122"/>
              </a:rPr>
              <a:t>第三节 利润表</a:t>
            </a:r>
            <a:endParaRPr lang="zh-CN" altLang="en-US" sz="2400">
              <a:solidFill>
                <a:srgbClr val="000000"/>
              </a:solidFill>
              <a:latin typeface="微软雅黑" panose="020B0503020204020204" charset="-122"/>
              <a:ea typeface="微软雅黑" panose="020B0503020204020204" charset="-122"/>
              <a:cs typeface="微软雅黑" panose="020B0503020204020204" charset="-122"/>
            </a:endParaRPr>
          </a:p>
          <a:p>
            <a:pPr indent="0" algn="l" fontAlgn="auto">
              <a:lnSpc>
                <a:spcPct val="150000"/>
              </a:lnSpc>
            </a:pPr>
            <a:r>
              <a:rPr lang="zh-CN" altLang="en-US" sz="2400">
                <a:solidFill>
                  <a:srgbClr val="000000"/>
                </a:solidFill>
                <a:latin typeface="微软雅黑" panose="020B0503020204020204" charset="-122"/>
                <a:ea typeface="微软雅黑" panose="020B0503020204020204" charset="-122"/>
                <a:cs typeface="微软雅黑" panose="020B0503020204020204" charset="-122"/>
              </a:rPr>
              <a:t>第四节 现金流量表</a:t>
            </a:r>
            <a:endParaRPr lang="zh-CN" altLang="en-US" sz="2400">
              <a:solidFill>
                <a:srgbClr val="000000"/>
              </a:solidFill>
              <a:latin typeface="微软雅黑" panose="020B0503020204020204" charset="-122"/>
              <a:ea typeface="微软雅黑" panose="020B0503020204020204" charset="-122"/>
              <a:cs typeface="微软雅黑" panose="020B0503020204020204" charset="-122"/>
            </a:endParaRPr>
          </a:p>
          <a:p>
            <a:pPr indent="0" algn="l" fontAlgn="auto">
              <a:lnSpc>
                <a:spcPct val="150000"/>
              </a:lnSpc>
            </a:pPr>
            <a:r>
              <a:rPr lang="zh-CN" altLang="en-US" sz="2400">
                <a:solidFill>
                  <a:srgbClr val="000000"/>
                </a:solidFill>
                <a:latin typeface="微软雅黑" panose="020B0503020204020204" charset="-122"/>
                <a:ea typeface="微软雅黑" panose="020B0503020204020204" charset="-122"/>
                <a:cs typeface="微软雅黑" panose="020B0503020204020204" charset="-122"/>
              </a:rPr>
              <a:t>第五节 所有者权益变动表</a:t>
            </a:r>
            <a:endParaRPr lang="zh-CN" altLang="en-US" sz="2400">
              <a:solidFill>
                <a:srgbClr val="000000"/>
              </a:solidFill>
              <a:latin typeface="微软雅黑" panose="020B0503020204020204" charset="-122"/>
              <a:ea typeface="微软雅黑" panose="020B0503020204020204" charset="-122"/>
              <a:cs typeface="微软雅黑" panose="020B0503020204020204" charset="-122"/>
            </a:endParaRPr>
          </a:p>
          <a:p>
            <a:pPr indent="0" algn="l" fontAlgn="auto">
              <a:lnSpc>
                <a:spcPct val="150000"/>
              </a:lnSpc>
            </a:pPr>
            <a:r>
              <a:rPr lang="zh-CN" altLang="en-US" sz="2400">
                <a:solidFill>
                  <a:srgbClr val="000000"/>
                </a:solidFill>
                <a:latin typeface="微软雅黑" panose="020B0503020204020204" charset="-122"/>
                <a:ea typeface="微软雅黑" panose="020B0503020204020204" charset="-122"/>
                <a:cs typeface="微软雅黑" panose="020B0503020204020204" charset="-122"/>
              </a:rPr>
              <a:t>第六节 财务报表的质量特征与粉饰</a:t>
            </a:r>
            <a:endParaRPr lang="zh-CN" altLang="en-US" sz="240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7810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副标题"/>
          <p:cNvSpPr txBox="1"/>
          <p:nvPr>
            <p:custDataLst>
              <p:tags r:id="rId4"/>
            </p:custDataLst>
          </p:nvPr>
        </p:nvSpPr>
        <p:spPr>
          <a:xfrm>
            <a:off x="457204" y="17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3200" dirty="0" err="1">
                <a:solidFill>
                  <a:schemeClr val="dk1"/>
                </a:solidFill>
                <a:sym typeface="微软雅黑" panose="020B0503020204020204" charset="-122"/>
              </a:rPr>
              <a:t>相关</a:t>
            </a:r>
            <a:r>
              <a:rPr sz="3200" dirty="0" err="1">
                <a:solidFill>
                  <a:schemeClr val="dk1"/>
                </a:solidFill>
                <a:latin typeface="微软雅黑" panose="020B0503020204020204" charset="-122"/>
                <a:ea typeface="微软雅黑" panose="020B0503020204020204" charset="-122"/>
                <a:sym typeface="微软雅黑" panose="020B0503020204020204" charset="-122"/>
              </a:rPr>
              <a:t>性</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 name="Title 6"/>
          <p:cNvSpPr txBox="1"/>
          <p:nvPr>
            <p:custDataLst>
              <p:tags r:id="rId5"/>
            </p:custDataLst>
          </p:nvPr>
        </p:nvSpPr>
        <p:spPr>
          <a:xfrm>
            <a:off x="456565" y="1098550"/>
            <a:ext cx="6649085" cy="513842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相关性要求公司提供的会计信息应当与财务会计报告使用者的经济决策需要相关，有助于财务会计报告使用者对公司过去、现在或者未来的情况作出评价反馈或者预测。</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相关性以可靠性为基础，会计信息应在可靠性前提下，尽可能的做到相关性，即公司提供可靠的通用会计信息，这些信息经过财务报告使用者的后续加工整理后，便可满足其决策需求。</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08" name="图片 107"/>
          <p:cNvPicPr>
            <a:picLocks noChangeAspect="1"/>
          </p:cNvPicPr>
          <p:nvPr>
            <p:custDataLst>
              <p:tags r:id="rId6"/>
            </p:custDataLst>
          </p:nvPr>
        </p:nvPicPr>
        <p:blipFill>
          <a:blip r:embed="rId7"/>
          <a:srcRect l="20571" r="22857"/>
          <a:stretch>
            <a:fillRect/>
          </a:stretch>
        </p:blipFill>
        <p:spPr>
          <a:xfrm>
            <a:off x="7477125" y="1253490"/>
            <a:ext cx="4102100" cy="4351655"/>
          </a:xfrm>
          <a:prstGeom prst="rect">
            <a:avLst/>
          </a:prstGeom>
          <a:noFill/>
          <a:ln w="9525">
            <a:noFill/>
          </a:ln>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7810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副标题"/>
          <p:cNvSpPr txBox="1"/>
          <p:nvPr>
            <p:custDataLst>
              <p:tags r:id="rId4"/>
            </p:custDataLst>
          </p:nvPr>
        </p:nvSpPr>
        <p:spPr>
          <a:xfrm>
            <a:off x="457204" y="17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3200" dirty="0" err="1">
                <a:solidFill>
                  <a:schemeClr val="dk1"/>
                </a:solidFill>
                <a:sym typeface="微软雅黑" panose="020B0503020204020204" charset="-122"/>
              </a:rPr>
              <a:t>可理解</a:t>
            </a:r>
            <a:r>
              <a:rPr sz="3200" dirty="0" err="1">
                <a:solidFill>
                  <a:schemeClr val="dk1"/>
                </a:solidFill>
                <a:latin typeface="微软雅黑" panose="020B0503020204020204" charset="-122"/>
                <a:ea typeface="微软雅黑" panose="020B0503020204020204" charset="-122"/>
                <a:sym typeface="微软雅黑" panose="020B0503020204020204" charset="-122"/>
              </a:rPr>
              <a:t>性</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 name="Title 6"/>
          <p:cNvSpPr txBox="1"/>
          <p:nvPr>
            <p:custDataLst>
              <p:tags r:id="rId5"/>
            </p:custDataLst>
          </p:nvPr>
        </p:nvSpPr>
        <p:spPr>
          <a:xfrm>
            <a:off x="456565" y="1098550"/>
            <a:ext cx="11278235" cy="513842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可理解性要求公司提供的会计信息清晰明了，便于财务会计报告使用者理解和使用。提供会计信息的目的在于有效使用，信息能否被使用者正确理解并有效使用，主要取决于两个方面：</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财务报告信息的复杂程度。会计信息的内涵能否被使用者所理解，信息本身是否易懂起到重要影响。这就要求会计人员尽可能传递表达易被使用者理解的会计信息，财务报告所提供的会计信息清晰明了，易于理解。</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使用者的信息理解能力。会计信息是一种专业性较强的信息产品，在强调会计信息可理解性要求的同时，还应假定使用者具有一定的有关公司经营活动和会计方面的知识，并且愿意付出努力去研究这些信息。</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7810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副标题"/>
          <p:cNvSpPr txBox="1"/>
          <p:nvPr>
            <p:custDataLst>
              <p:tags r:id="rId4"/>
            </p:custDataLst>
          </p:nvPr>
        </p:nvSpPr>
        <p:spPr>
          <a:xfrm>
            <a:off x="457204" y="17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3200" dirty="0" err="1">
                <a:solidFill>
                  <a:schemeClr val="dk1"/>
                </a:solidFill>
                <a:sym typeface="微软雅黑" panose="020B0503020204020204" charset="-122"/>
              </a:rPr>
              <a:t>可比</a:t>
            </a:r>
            <a:r>
              <a:rPr sz="3200" dirty="0" err="1">
                <a:solidFill>
                  <a:schemeClr val="dk1"/>
                </a:solidFill>
                <a:latin typeface="微软雅黑" panose="020B0503020204020204" charset="-122"/>
                <a:ea typeface="微软雅黑" panose="020B0503020204020204" charset="-122"/>
                <a:sym typeface="微软雅黑" panose="020B0503020204020204" charset="-122"/>
              </a:rPr>
              <a:t>性</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 name="Title 6"/>
          <p:cNvSpPr txBox="1"/>
          <p:nvPr>
            <p:custDataLst>
              <p:tags r:id="rId5"/>
            </p:custDataLst>
          </p:nvPr>
        </p:nvSpPr>
        <p:spPr>
          <a:xfrm>
            <a:off x="342265" y="1637665"/>
            <a:ext cx="6725285" cy="398335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公司提供的会计信息应当具有可比性，即使用者能够辨别出财务报表中信息与其他报告中信息的相似性和差异。</a:t>
            </a:r>
            <a:endParaRPr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可比性主要包括两层含义：</a:t>
            </a:r>
            <a:endParaRPr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（1）同一公司不同时期的可比性（纵向可比）</a:t>
            </a:r>
            <a:endParaRPr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（2）不同公司相同会计期间的可比性（横向可比）</a:t>
            </a:r>
            <a:endParaRPr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09" name="图片 108"/>
          <p:cNvPicPr>
            <a:picLocks noChangeAspect="1"/>
          </p:cNvPicPr>
          <p:nvPr>
            <p:custDataLst>
              <p:tags r:id="rId6"/>
            </p:custDataLst>
          </p:nvPr>
        </p:nvPicPr>
        <p:blipFill>
          <a:blip r:embed="rId7">
            <a:clrChange>
              <a:clrFrom>
                <a:srgbClr val="FFFFFF">
                  <a:alpha val="100000"/>
                </a:srgbClr>
              </a:clrFrom>
              <a:clrTo>
                <a:srgbClr val="FFFFFF">
                  <a:alpha val="100000"/>
                  <a:alpha val="0"/>
                </a:srgbClr>
              </a:clrTo>
            </a:clrChange>
          </a:blip>
          <a:stretch>
            <a:fillRect/>
          </a:stretch>
        </p:blipFill>
        <p:spPr>
          <a:xfrm>
            <a:off x="7067550" y="2051685"/>
            <a:ext cx="5372100" cy="3155950"/>
          </a:xfrm>
          <a:prstGeom prst="rect">
            <a:avLst/>
          </a:prstGeom>
          <a:noFill/>
          <a:ln w="9525">
            <a:noFill/>
          </a:ln>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7810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副标题"/>
          <p:cNvSpPr txBox="1"/>
          <p:nvPr>
            <p:custDataLst>
              <p:tags r:id="rId4"/>
            </p:custDataLst>
          </p:nvPr>
        </p:nvSpPr>
        <p:spPr>
          <a:xfrm>
            <a:off x="457204" y="17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3200" dirty="0" err="1">
                <a:solidFill>
                  <a:schemeClr val="dk1"/>
                </a:solidFill>
                <a:sym typeface="微软雅黑" panose="020B0503020204020204" charset="-122"/>
              </a:rPr>
              <a:t>实质重于形式</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5"/>
            </p:custDataLst>
          </p:nvPr>
        </p:nvSpPr>
        <p:spPr>
          <a:xfrm>
            <a:off x="624840" y="1656080"/>
            <a:ext cx="11110595" cy="425005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实质重于形式要求财务报表忠实表达交易或事项的信息，公司应当按照交易或者事项的经济实质进行会计确认、计量和报告，而不应仅以交易或者事项的法律形式为依据。</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交易或其他事项的实质与法律形式并不总是一致。多数情况下，公司交易或事项的经济实质和法律形式是一致的，但在有些情况下，会出现不一致。如公司向银行借款，先借半年，再借半年，再继续借半年……连续借款好几年，根据借款合同，这是短期借款，但由于不断展期，根据实质重于形式原则，则要列为长期借款。</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835" y="1732280"/>
            <a:ext cx="11411585" cy="3850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公司提供的会计信息应当反映与公司财务状况、经营成果和现金流量等有关的所有重要交易或者事项。
公司会计应当区分各类会计事项的重要程度。重要性的应用依赖于职业判断，从项目的性质（质）和金额大小（量）两方面判断。如果信息的遗漏或错报可能影响使用者的决策或影响其对财务报表作出评价，则信息是重要的，必须按照国家规定的会计方法和程序进行会计处理，并在财务会计报告中予以充分、准确地披露；对于不重要的信息，在不影响真实性和不产生误导的前提下，可适当简化。</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7810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副标题"/>
          <p:cNvSpPr txBox="1"/>
          <p:nvPr>
            <p:custDataLst>
              <p:tags r:id="rId5"/>
            </p:custDataLst>
          </p:nvPr>
        </p:nvSpPr>
        <p:spPr>
          <a:xfrm>
            <a:off x="457204" y="17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3200" dirty="0" err="1">
                <a:solidFill>
                  <a:schemeClr val="dk1"/>
                </a:solidFill>
                <a:sym typeface="微软雅黑" panose="020B0503020204020204" charset="-122"/>
              </a:rPr>
              <a:t>重要性</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7810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副标题"/>
          <p:cNvSpPr txBox="1"/>
          <p:nvPr>
            <p:custDataLst>
              <p:tags r:id="rId4"/>
            </p:custDataLst>
          </p:nvPr>
        </p:nvSpPr>
        <p:spPr>
          <a:xfrm>
            <a:off x="457204" y="17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sz="3200" spc="100">
                <a:ln w="3175">
                  <a:noFill/>
                  <a:prstDash val="dash"/>
                </a:ln>
                <a:solidFill>
                  <a:schemeClr val="dk1">
                    <a:lumMod val="75000"/>
                    <a:lumOff val="25000"/>
                  </a:schemeClr>
                </a:solidFill>
                <a:uFillTx/>
                <a:sym typeface="+mn-ea"/>
              </a:rPr>
              <a:t>谨慎</a:t>
            </a:r>
            <a:r>
              <a:rPr sz="3200" dirty="0" err="1">
                <a:solidFill>
                  <a:schemeClr val="dk1"/>
                </a:solidFill>
                <a:sym typeface="微软雅黑" panose="020B0503020204020204" charset="-122"/>
              </a:rPr>
              <a:t>性</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5"/>
            </p:custDataLst>
          </p:nvPr>
        </p:nvSpPr>
        <p:spPr>
          <a:xfrm>
            <a:off x="624840" y="1656080"/>
            <a:ext cx="4386580" cy="425005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Title 6"/>
          <p:cNvSpPr txBox="1"/>
          <p:nvPr>
            <p:custDataLst>
              <p:tags r:id="rId6"/>
            </p:custDataLst>
          </p:nvPr>
        </p:nvSpPr>
        <p:spPr>
          <a:xfrm>
            <a:off x="457200" y="1677035"/>
            <a:ext cx="5638800" cy="42291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谨慎性要求公司对交易或者事项进行会计确认、计量和报告应当保持应有的谨慎，不应高估资产或者收益、低估负债或者费用。
</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10" name="图片 109"/>
          <p:cNvPicPr>
            <a:picLocks noChangeAspect="1"/>
          </p:cNvPicPr>
          <p:nvPr>
            <p:custDataLst>
              <p:tags r:id="rId7"/>
            </p:custDataLst>
          </p:nvPr>
        </p:nvPicPr>
        <p:blipFill>
          <a:blip r:embed="rId8"/>
          <a:srcRect b="9606"/>
          <a:stretch>
            <a:fillRect/>
          </a:stretch>
        </p:blipFill>
        <p:spPr>
          <a:xfrm>
            <a:off x="6764020" y="1007745"/>
            <a:ext cx="4417695" cy="5530215"/>
          </a:xfrm>
          <a:prstGeom prst="rect">
            <a:avLst/>
          </a:prstGeom>
          <a:noFill/>
          <a:ln w="9525">
            <a:noFill/>
          </a:ln>
        </p:spPr>
      </p:pic>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7810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副标题"/>
          <p:cNvSpPr txBox="1"/>
          <p:nvPr>
            <p:custDataLst>
              <p:tags r:id="rId4"/>
            </p:custDataLst>
          </p:nvPr>
        </p:nvSpPr>
        <p:spPr>
          <a:xfrm>
            <a:off x="457204" y="17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sz="3200" spc="100">
                <a:ln w="3175">
                  <a:noFill/>
                  <a:prstDash val="dash"/>
                </a:ln>
                <a:solidFill>
                  <a:schemeClr val="dk1">
                    <a:lumMod val="75000"/>
                    <a:lumOff val="25000"/>
                  </a:schemeClr>
                </a:solidFill>
                <a:uFillTx/>
                <a:sym typeface="+mn-ea"/>
              </a:rPr>
              <a:t>谨慎</a:t>
            </a:r>
            <a:r>
              <a:rPr sz="3200" dirty="0" err="1">
                <a:solidFill>
                  <a:schemeClr val="dk1"/>
                </a:solidFill>
                <a:sym typeface="微软雅黑" panose="020B0503020204020204" charset="-122"/>
              </a:rPr>
              <a:t>性</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5"/>
            </p:custDataLst>
          </p:nvPr>
        </p:nvSpPr>
        <p:spPr>
          <a:xfrm>
            <a:off x="624840" y="1656080"/>
            <a:ext cx="11110595" cy="425005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Title 6"/>
          <p:cNvSpPr txBox="1"/>
          <p:nvPr>
            <p:custDataLst>
              <p:tags r:id="rId6"/>
            </p:custDataLst>
          </p:nvPr>
        </p:nvSpPr>
        <p:spPr>
          <a:xfrm>
            <a:off x="457155" y="1676384"/>
            <a:ext cx="11277678" cy="4229126"/>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审慎性主要表现在两个方面：
（1）同一会计事项可选择多种确认和计量方法时，在会计上应选择不导致虚增盈利的做法为原则，尽可能地保障公司财力不受侵害、不给会计信息使用者提供使其盲目乐观的信息。
（2）市场经济环境中存在着诸多风险和不确定性，在会计上表现为公司交易或事项的确认和计量需要一定的判断或估计，在判断时应保持谨慎，不得多计资产或收益、少计负债或费用，凡是可以预见的损失和费用都应确认和计量，没有把握的收入则不应确认和计量。如对公司的应收账款提取坏账准备，就是对预计不能收回的应收账款先行作为本期的费用，计入当期损益，体现了会计信息质量的谨慎性要求。</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7810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副标题"/>
          <p:cNvSpPr txBox="1"/>
          <p:nvPr>
            <p:custDataLst>
              <p:tags r:id="rId4"/>
            </p:custDataLst>
          </p:nvPr>
        </p:nvSpPr>
        <p:spPr>
          <a:xfrm>
            <a:off x="457204" y="17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3200" dirty="0" err="1">
                <a:solidFill>
                  <a:schemeClr val="dk1"/>
                </a:solidFill>
                <a:sym typeface="微软雅黑" panose="020B0503020204020204" charset="-122"/>
              </a:rPr>
              <a:t>及时</a:t>
            </a:r>
            <a:r>
              <a:rPr sz="3200" dirty="0" err="1">
                <a:solidFill>
                  <a:schemeClr val="dk1"/>
                </a:solidFill>
                <a:sym typeface="微软雅黑" panose="020B0503020204020204" charset="-122"/>
              </a:rPr>
              <a:t>性</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5"/>
            </p:custDataLst>
          </p:nvPr>
        </p:nvSpPr>
        <p:spPr>
          <a:xfrm>
            <a:off x="624840" y="1656080"/>
            <a:ext cx="11110595" cy="425005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Title 6"/>
          <p:cNvSpPr txBox="1"/>
          <p:nvPr>
            <p:custDataLst>
              <p:tags r:id="rId6"/>
            </p:custDataLst>
          </p:nvPr>
        </p:nvSpPr>
        <p:spPr>
          <a:xfrm>
            <a:off x="457200" y="1390650"/>
            <a:ext cx="11277600" cy="481965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信息的价值在于其及时性，及时性要求公司对于已经发生的交易或者事项，应当及时进行会计确认、计量和报告，不得提前或者延后。</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及时性要求可能影响到相关性和可靠性要求。如果报告信息不及时，在知道有关交易的所有情况之后再报告，信息可靠性很高，但可能失去其相关性；而如果过于强调及时性，在知道有关交易的所有情况之前进行报告，可能会使信息的提供缺乏扎实基础，可靠性可能降低。公司需要在及时性与可靠性之间取得平衡，以期最大限度地满足信息使用者的决策需求。</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4"/>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第五节 所有者权益变动表</a:t>
            </a:r>
            <a:endParaRPr lang="zh-CN" altLang="en-US" sz="2400" dirty="0">
              <a:solidFill>
                <a:schemeClr val="tx1"/>
              </a:solidFill>
              <a:sym typeface="Arial" panose="020B0604020202020204" pitchFamily="34" charset="0"/>
            </a:endParaRPr>
          </a:p>
        </p:txBody>
      </p:sp>
      <p:sp>
        <p:nvSpPr>
          <p:cNvPr id="5" name="Title 6"/>
          <p:cNvSpPr txBox="1"/>
          <p:nvPr>
            <p:custDataLst>
              <p:tags r:id="rId5"/>
            </p:custDataLst>
          </p:nvPr>
        </p:nvSpPr>
        <p:spPr>
          <a:xfrm>
            <a:off x="457200" y="10452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二、财务报表的粉饰</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itle 6"/>
          <p:cNvSpPr txBox="1"/>
          <p:nvPr>
            <p:custDataLst>
              <p:tags r:id="rId6"/>
            </p:custDataLst>
          </p:nvPr>
        </p:nvSpPr>
        <p:spPr>
          <a:xfrm>
            <a:off x="362585" y="1548765"/>
            <a:ext cx="11102340" cy="6324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（一）财务报表粉饰的含义</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4" name="任意形状 8"/>
          <p:cNvSpPr/>
          <p:nvPr userDrawn="1">
            <p:custDataLst>
              <p:tags r:id="rId7"/>
            </p:custDataLst>
          </p:nvPr>
        </p:nvSpPr>
        <p:spPr>
          <a:xfrm rot="10800000">
            <a:off x="-425450" y="59499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74" name="内容占位符 6"/>
          <p:cNvSpPr>
            <a:spLocks noGrp="1"/>
          </p:cNvSpPr>
          <p:nvPr>
            <p:custDataLst>
              <p:tags r:id="rId8"/>
            </p:custDataLst>
          </p:nvPr>
        </p:nvSpPr>
        <p:spPr>
          <a:xfrm>
            <a:off x="1340766" y="3585741"/>
            <a:ext cx="3007056" cy="3466860"/>
          </a:xfrm>
          <a:prstGeom prst="rect">
            <a:avLst/>
          </a:prstGeom>
        </p:spPr>
        <p:txBody>
          <a:bodyPr vert="horz" lIns="91440" tIns="45720" rIns="91440" bIns="45720" rtlCol="0" anchor="t" anchorCtr="0">
            <a:normAutofit/>
          </a:bodyPr>
          <a:lstStyle>
            <a:lvl1pPr marL="285750" indent="-28575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800" dirty="0">
                <a:solidFill>
                  <a:schemeClr val="dk1">
                    <a:lumMod val="75000"/>
                    <a:lumOff val="25000"/>
                  </a:schemeClr>
                </a:solidFill>
                <a:uFillTx/>
                <a:latin typeface="微软雅黑" panose="020B0503020204020204" charset="-122"/>
                <a:ea typeface="微软雅黑" panose="020B0503020204020204" charset="-122"/>
                <a:sym typeface="+mn-ea"/>
              </a:rPr>
              <a:t>财务报表粉饰，是指公司管理部门为了自身利益，采取伪造、涂改和其他技术来编制财务报表，粉饰其真实的财务状况，经营成果和现金流量的行为。</a:t>
            </a:r>
            <a:endParaRPr lang="zh-CN" altLang="en-US" sz="1800" dirty="0">
              <a:solidFill>
                <a:schemeClr val="dk1">
                  <a:lumMod val="75000"/>
                  <a:lumOff val="25000"/>
                </a:schemeClr>
              </a:solidFill>
              <a:uFillTx/>
              <a:latin typeface="微软雅黑" panose="020B0503020204020204" charset="-122"/>
              <a:ea typeface="微软雅黑" panose="020B0503020204020204" charset="-122"/>
              <a:sym typeface="+mn-ea"/>
            </a:endParaRPr>
          </a:p>
        </p:txBody>
      </p:sp>
      <p:grpSp>
        <p:nvGrpSpPr>
          <p:cNvPr id="22" name="组合 21"/>
          <p:cNvGrpSpPr/>
          <p:nvPr>
            <p:custDataLst>
              <p:tags r:id="rId9"/>
            </p:custDataLst>
          </p:nvPr>
        </p:nvGrpSpPr>
        <p:grpSpPr>
          <a:xfrm>
            <a:off x="1918904" y="2397492"/>
            <a:ext cx="1778091" cy="1148304"/>
            <a:chOff x="1220" y="4282"/>
            <a:chExt cx="1763" cy="1138"/>
          </a:xfrm>
        </p:grpSpPr>
        <p:sp>
          <p:nvSpPr>
            <p:cNvPr id="23" name="Freeform 684"/>
            <p:cNvSpPr/>
            <p:nvPr>
              <p:custDataLst>
                <p:tags r:id="rId10"/>
              </p:custDataLst>
            </p:nvPr>
          </p:nvSpPr>
          <p:spPr bwMode="auto">
            <a:xfrm>
              <a:off x="1425" y="4282"/>
              <a:ext cx="990" cy="973"/>
            </a:xfrm>
            <a:custGeom>
              <a:avLst/>
              <a:gdLst>
                <a:gd name="T0" fmla="*/ 544 w 698"/>
                <a:gd name="T1" fmla="*/ 617 h 687"/>
                <a:gd name="T2" fmla="*/ 659 w 698"/>
                <a:gd name="T3" fmla="*/ 496 h 687"/>
                <a:gd name="T4" fmla="*/ 670 w 698"/>
                <a:gd name="T5" fmla="*/ 232 h 687"/>
                <a:gd name="T6" fmla="*/ 341 w 698"/>
                <a:gd name="T7" fmla="*/ 4 h 687"/>
                <a:gd name="T8" fmla="*/ 94 w 698"/>
                <a:gd name="T9" fmla="*/ 114 h 687"/>
                <a:gd name="T10" fmla="*/ 95 w 698"/>
                <a:gd name="T11" fmla="*/ 514 h 687"/>
                <a:gd name="T12" fmla="*/ 544 w 698"/>
                <a:gd name="T13" fmla="*/ 617 h 687"/>
              </a:gdLst>
              <a:ahLst/>
              <a:cxnLst>
                <a:cxn ang="0">
                  <a:pos x="T0" y="T1"/>
                </a:cxn>
                <a:cxn ang="0">
                  <a:pos x="T2" y="T3"/>
                </a:cxn>
                <a:cxn ang="0">
                  <a:pos x="T4" y="T5"/>
                </a:cxn>
                <a:cxn ang="0">
                  <a:pos x="T6" y="T7"/>
                </a:cxn>
                <a:cxn ang="0">
                  <a:pos x="T8" y="T9"/>
                </a:cxn>
                <a:cxn ang="0">
                  <a:pos x="T10" y="T11"/>
                </a:cxn>
                <a:cxn ang="0">
                  <a:pos x="T12" y="T13"/>
                </a:cxn>
              </a:cxnLst>
              <a:rect l="0" t="0" r="r" b="b"/>
              <a:pathLst>
                <a:path w="698" h="687">
                  <a:moveTo>
                    <a:pt x="544" y="617"/>
                  </a:moveTo>
                  <a:cubicBezTo>
                    <a:pt x="591" y="594"/>
                    <a:pt x="636" y="544"/>
                    <a:pt x="659" y="496"/>
                  </a:cubicBezTo>
                  <a:cubicBezTo>
                    <a:pt x="696" y="420"/>
                    <a:pt x="698" y="311"/>
                    <a:pt x="670" y="232"/>
                  </a:cubicBezTo>
                  <a:cubicBezTo>
                    <a:pt x="621" y="96"/>
                    <a:pt x="482" y="9"/>
                    <a:pt x="341" y="4"/>
                  </a:cubicBezTo>
                  <a:cubicBezTo>
                    <a:pt x="246" y="0"/>
                    <a:pt x="148" y="33"/>
                    <a:pt x="94" y="114"/>
                  </a:cubicBezTo>
                  <a:cubicBezTo>
                    <a:pt x="12" y="237"/>
                    <a:pt x="0" y="397"/>
                    <a:pt x="95" y="514"/>
                  </a:cubicBezTo>
                  <a:cubicBezTo>
                    <a:pt x="195" y="636"/>
                    <a:pt x="400" y="687"/>
                    <a:pt x="544" y="61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24" name="Freeform 1696"/>
            <p:cNvSpPr/>
            <p:nvPr>
              <p:custDataLst>
                <p:tags r:id="rId11"/>
              </p:custDataLst>
            </p:nvPr>
          </p:nvSpPr>
          <p:spPr bwMode="auto">
            <a:xfrm>
              <a:off x="1223" y="4993"/>
              <a:ext cx="158" cy="159"/>
            </a:xfrm>
            <a:custGeom>
              <a:avLst/>
              <a:gdLst>
                <a:gd name="T0" fmla="*/ 284 w 289"/>
                <a:gd name="T1" fmla="*/ 94 h 291"/>
                <a:gd name="T2" fmla="*/ 273 w 289"/>
                <a:gd name="T3" fmla="*/ 75 h 291"/>
                <a:gd name="T4" fmla="*/ 183 w 289"/>
                <a:gd name="T5" fmla="*/ 99 h 291"/>
                <a:gd name="T6" fmla="*/ 177 w 289"/>
                <a:gd name="T7" fmla="*/ 75 h 291"/>
                <a:gd name="T8" fmla="*/ 162 w 289"/>
                <a:gd name="T9" fmla="*/ 10 h 291"/>
                <a:gd name="T10" fmla="*/ 142 w 289"/>
                <a:gd name="T11" fmla="*/ 10 h 291"/>
                <a:gd name="T12" fmla="*/ 119 w 289"/>
                <a:gd name="T13" fmla="*/ 117 h 291"/>
                <a:gd name="T14" fmla="*/ 39 w 289"/>
                <a:gd name="T15" fmla="*/ 136 h 291"/>
                <a:gd name="T16" fmla="*/ 1 w 289"/>
                <a:gd name="T17" fmla="*/ 168 h 291"/>
                <a:gd name="T18" fmla="*/ 40 w 289"/>
                <a:gd name="T19" fmla="*/ 185 h 291"/>
                <a:gd name="T20" fmla="*/ 113 w 289"/>
                <a:gd name="T21" fmla="*/ 177 h 291"/>
                <a:gd name="T22" fmla="*/ 94 w 289"/>
                <a:gd name="T23" fmla="*/ 269 h 291"/>
                <a:gd name="T24" fmla="*/ 114 w 289"/>
                <a:gd name="T25" fmla="*/ 281 h 291"/>
                <a:gd name="T26" fmla="*/ 157 w 289"/>
                <a:gd name="T27" fmla="*/ 222 h 291"/>
                <a:gd name="T28" fmla="*/ 174 w 289"/>
                <a:gd name="T29" fmla="*/ 199 h 291"/>
                <a:gd name="T30" fmla="*/ 199 w 289"/>
                <a:gd name="T31" fmla="*/ 233 h 291"/>
                <a:gd name="T32" fmla="*/ 247 w 289"/>
                <a:gd name="T33" fmla="*/ 252 h 291"/>
                <a:gd name="T34" fmla="*/ 219 w 289"/>
                <a:gd name="T35" fmla="*/ 160 h 291"/>
                <a:gd name="T36" fmla="*/ 240 w 289"/>
                <a:gd name="T37" fmla="*/ 143 h 291"/>
                <a:gd name="T38" fmla="*/ 284 w 289"/>
                <a:gd name="T39" fmla="*/ 94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9" h="291">
                  <a:moveTo>
                    <a:pt x="284" y="94"/>
                  </a:moveTo>
                  <a:cubicBezTo>
                    <a:pt x="289" y="86"/>
                    <a:pt x="282" y="74"/>
                    <a:pt x="273" y="75"/>
                  </a:cubicBezTo>
                  <a:cubicBezTo>
                    <a:pt x="248" y="77"/>
                    <a:pt x="206" y="81"/>
                    <a:pt x="183" y="99"/>
                  </a:cubicBezTo>
                  <a:cubicBezTo>
                    <a:pt x="182" y="91"/>
                    <a:pt x="179" y="84"/>
                    <a:pt x="177" y="75"/>
                  </a:cubicBezTo>
                  <a:cubicBezTo>
                    <a:pt x="173" y="54"/>
                    <a:pt x="169" y="31"/>
                    <a:pt x="162" y="10"/>
                  </a:cubicBezTo>
                  <a:cubicBezTo>
                    <a:pt x="159" y="0"/>
                    <a:pt x="146" y="0"/>
                    <a:pt x="142" y="10"/>
                  </a:cubicBezTo>
                  <a:cubicBezTo>
                    <a:pt x="132" y="42"/>
                    <a:pt x="115" y="81"/>
                    <a:pt x="119" y="117"/>
                  </a:cubicBezTo>
                  <a:cubicBezTo>
                    <a:pt x="92" y="117"/>
                    <a:pt x="64" y="125"/>
                    <a:pt x="39" y="136"/>
                  </a:cubicBezTo>
                  <a:cubicBezTo>
                    <a:pt x="26" y="142"/>
                    <a:pt x="0" y="149"/>
                    <a:pt x="1" y="168"/>
                  </a:cubicBezTo>
                  <a:cubicBezTo>
                    <a:pt x="1" y="188"/>
                    <a:pt x="26" y="185"/>
                    <a:pt x="40" y="185"/>
                  </a:cubicBezTo>
                  <a:cubicBezTo>
                    <a:pt x="63" y="185"/>
                    <a:pt x="93" y="191"/>
                    <a:pt x="113" y="177"/>
                  </a:cubicBezTo>
                  <a:cubicBezTo>
                    <a:pt x="97" y="201"/>
                    <a:pt x="97" y="242"/>
                    <a:pt x="94" y="269"/>
                  </a:cubicBezTo>
                  <a:cubicBezTo>
                    <a:pt x="92" y="280"/>
                    <a:pt x="105" y="291"/>
                    <a:pt x="114" y="281"/>
                  </a:cubicBezTo>
                  <a:cubicBezTo>
                    <a:pt x="130" y="263"/>
                    <a:pt x="143" y="242"/>
                    <a:pt x="157" y="222"/>
                  </a:cubicBezTo>
                  <a:cubicBezTo>
                    <a:pt x="161" y="216"/>
                    <a:pt x="168" y="208"/>
                    <a:pt x="174" y="199"/>
                  </a:cubicBezTo>
                  <a:cubicBezTo>
                    <a:pt x="180" y="212"/>
                    <a:pt x="187" y="223"/>
                    <a:pt x="199" y="233"/>
                  </a:cubicBezTo>
                  <a:cubicBezTo>
                    <a:pt x="211" y="244"/>
                    <a:pt x="230" y="259"/>
                    <a:pt x="247" y="252"/>
                  </a:cubicBezTo>
                  <a:cubicBezTo>
                    <a:pt x="282" y="239"/>
                    <a:pt x="243" y="187"/>
                    <a:pt x="219" y="160"/>
                  </a:cubicBezTo>
                  <a:cubicBezTo>
                    <a:pt x="227" y="155"/>
                    <a:pt x="233" y="149"/>
                    <a:pt x="240" y="143"/>
                  </a:cubicBezTo>
                  <a:cubicBezTo>
                    <a:pt x="256" y="129"/>
                    <a:pt x="272" y="112"/>
                    <a:pt x="284" y="94"/>
                  </a:cubicBezTo>
                  <a:close/>
                </a:path>
              </a:pathLst>
            </a:custGeom>
            <a:solidFill>
              <a:schemeClr val="accent1"/>
            </a:solidFill>
            <a:ln>
              <a:noFill/>
            </a:ln>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25" name="Freeform 1698"/>
            <p:cNvSpPr/>
            <p:nvPr>
              <p:custDataLst>
                <p:tags r:id="rId12"/>
              </p:custDataLst>
            </p:nvPr>
          </p:nvSpPr>
          <p:spPr bwMode="auto">
            <a:xfrm>
              <a:off x="2340" y="5300"/>
              <a:ext cx="120" cy="120"/>
            </a:xfrm>
            <a:custGeom>
              <a:avLst/>
              <a:gdLst>
                <a:gd name="T0" fmla="*/ 328 w 347"/>
                <a:gd name="T1" fmla="*/ 125 h 365"/>
                <a:gd name="T2" fmla="*/ 243 w 347"/>
                <a:gd name="T3" fmla="*/ 152 h 365"/>
                <a:gd name="T4" fmla="*/ 262 w 347"/>
                <a:gd name="T5" fmla="*/ 17 h 365"/>
                <a:gd name="T6" fmla="*/ 246 w 347"/>
                <a:gd name="T7" fmla="*/ 10 h 365"/>
                <a:gd name="T8" fmla="*/ 201 w 347"/>
                <a:gd name="T9" fmla="*/ 96 h 365"/>
                <a:gd name="T10" fmla="*/ 168 w 347"/>
                <a:gd name="T11" fmla="*/ 163 h 365"/>
                <a:gd name="T12" fmla="*/ 103 w 347"/>
                <a:gd name="T13" fmla="*/ 154 h 365"/>
                <a:gd name="T14" fmla="*/ 17 w 347"/>
                <a:gd name="T15" fmla="*/ 151 h 365"/>
                <a:gd name="T16" fmla="*/ 10 w 347"/>
                <a:gd name="T17" fmla="*/ 174 h 365"/>
                <a:gd name="T18" fmla="*/ 84 w 347"/>
                <a:gd name="T19" fmla="*/ 216 h 365"/>
                <a:gd name="T20" fmla="*/ 110 w 347"/>
                <a:gd name="T21" fmla="*/ 231 h 365"/>
                <a:gd name="T22" fmla="*/ 61 w 347"/>
                <a:gd name="T23" fmla="*/ 344 h 365"/>
                <a:gd name="T24" fmla="*/ 77 w 347"/>
                <a:gd name="T25" fmla="*/ 357 h 365"/>
                <a:gd name="T26" fmla="*/ 143 w 347"/>
                <a:gd name="T27" fmla="*/ 296 h 365"/>
                <a:gd name="T28" fmla="*/ 178 w 347"/>
                <a:gd name="T29" fmla="*/ 268 h 365"/>
                <a:gd name="T30" fmla="*/ 243 w 347"/>
                <a:gd name="T31" fmla="*/ 351 h 365"/>
                <a:gd name="T32" fmla="*/ 264 w 347"/>
                <a:gd name="T33" fmla="*/ 339 h 365"/>
                <a:gd name="T34" fmla="*/ 248 w 347"/>
                <a:gd name="T35" fmla="*/ 274 h 365"/>
                <a:gd name="T36" fmla="*/ 239 w 347"/>
                <a:gd name="T37" fmla="*/ 244 h 365"/>
                <a:gd name="T38" fmla="*/ 265 w 347"/>
                <a:gd name="T39" fmla="*/ 218 h 365"/>
                <a:gd name="T40" fmla="*/ 340 w 347"/>
                <a:gd name="T41" fmla="*/ 145 h 365"/>
                <a:gd name="T42" fmla="*/ 328 w 347"/>
                <a:gd name="T43" fmla="*/ 12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7" h="365">
                  <a:moveTo>
                    <a:pt x="328" y="125"/>
                  </a:moveTo>
                  <a:cubicBezTo>
                    <a:pt x="302" y="134"/>
                    <a:pt x="271" y="140"/>
                    <a:pt x="243" y="152"/>
                  </a:cubicBezTo>
                  <a:cubicBezTo>
                    <a:pt x="252" y="108"/>
                    <a:pt x="256" y="62"/>
                    <a:pt x="262" y="17"/>
                  </a:cubicBezTo>
                  <a:cubicBezTo>
                    <a:pt x="264" y="8"/>
                    <a:pt x="251" y="0"/>
                    <a:pt x="246" y="10"/>
                  </a:cubicBezTo>
                  <a:cubicBezTo>
                    <a:pt x="201" y="96"/>
                    <a:pt x="201" y="96"/>
                    <a:pt x="201" y="96"/>
                  </a:cubicBezTo>
                  <a:cubicBezTo>
                    <a:pt x="189" y="118"/>
                    <a:pt x="175" y="139"/>
                    <a:pt x="168" y="163"/>
                  </a:cubicBezTo>
                  <a:cubicBezTo>
                    <a:pt x="148" y="151"/>
                    <a:pt x="125" y="154"/>
                    <a:pt x="103" y="154"/>
                  </a:cubicBezTo>
                  <a:cubicBezTo>
                    <a:pt x="74" y="153"/>
                    <a:pt x="45" y="151"/>
                    <a:pt x="17" y="151"/>
                  </a:cubicBezTo>
                  <a:cubicBezTo>
                    <a:pt x="4" y="150"/>
                    <a:pt x="0" y="168"/>
                    <a:pt x="10" y="174"/>
                  </a:cubicBezTo>
                  <a:cubicBezTo>
                    <a:pt x="35" y="188"/>
                    <a:pt x="60" y="202"/>
                    <a:pt x="84" y="216"/>
                  </a:cubicBezTo>
                  <a:cubicBezTo>
                    <a:pt x="93" y="221"/>
                    <a:pt x="101" y="226"/>
                    <a:pt x="110" y="231"/>
                  </a:cubicBezTo>
                  <a:cubicBezTo>
                    <a:pt x="92" y="268"/>
                    <a:pt x="77" y="307"/>
                    <a:pt x="61" y="344"/>
                  </a:cubicBezTo>
                  <a:cubicBezTo>
                    <a:pt x="56" y="355"/>
                    <a:pt x="68" y="365"/>
                    <a:pt x="77" y="357"/>
                  </a:cubicBezTo>
                  <a:cubicBezTo>
                    <a:pt x="99" y="337"/>
                    <a:pt x="121" y="316"/>
                    <a:pt x="143" y="296"/>
                  </a:cubicBezTo>
                  <a:cubicBezTo>
                    <a:pt x="154" y="286"/>
                    <a:pt x="166" y="276"/>
                    <a:pt x="178" y="268"/>
                  </a:cubicBezTo>
                  <a:cubicBezTo>
                    <a:pt x="173" y="272"/>
                    <a:pt x="239" y="346"/>
                    <a:pt x="243" y="351"/>
                  </a:cubicBezTo>
                  <a:cubicBezTo>
                    <a:pt x="252" y="361"/>
                    <a:pt x="267" y="351"/>
                    <a:pt x="264" y="339"/>
                  </a:cubicBezTo>
                  <a:cubicBezTo>
                    <a:pt x="259" y="317"/>
                    <a:pt x="254" y="296"/>
                    <a:pt x="248" y="274"/>
                  </a:cubicBezTo>
                  <a:cubicBezTo>
                    <a:pt x="245" y="264"/>
                    <a:pt x="243" y="253"/>
                    <a:pt x="239" y="244"/>
                  </a:cubicBezTo>
                  <a:cubicBezTo>
                    <a:pt x="248" y="235"/>
                    <a:pt x="256" y="226"/>
                    <a:pt x="265" y="218"/>
                  </a:cubicBezTo>
                  <a:cubicBezTo>
                    <a:pt x="290" y="194"/>
                    <a:pt x="316" y="171"/>
                    <a:pt x="340" y="145"/>
                  </a:cubicBezTo>
                  <a:cubicBezTo>
                    <a:pt x="347" y="137"/>
                    <a:pt x="340" y="121"/>
                    <a:pt x="328" y="125"/>
                  </a:cubicBezTo>
                  <a:close/>
                </a:path>
              </a:pathLst>
            </a:custGeom>
            <a:solidFill>
              <a:schemeClr val="accent1"/>
            </a:solidFill>
            <a:ln>
              <a:noFill/>
            </a:ln>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26" name="Freeform 1701"/>
            <p:cNvSpPr/>
            <p:nvPr>
              <p:custDataLst>
                <p:tags r:id="rId13"/>
              </p:custDataLst>
            </p:nvPr>
          </p:nvSpPr>
          <p:spPr bwMode="auto">
            <a:xfrm>
              <a:off x="2535" y="4610"/>
              <a:ext cx="132" cy="121"/>
            </a:xfrm>
            <a:custGeom>
              <a:avLst/>
              <a:gdLst>
                <a:gd name="T0" fmla="*/ 306 w 323"/>
                <a:gd name="T1" fmla="*/ 208 h 298"/>
                <a:gd name="T2" fmla="*/ 313 w 323"/>
                <a:gd name="T3" fmla="*/ 190 h 298"/>
                <a:gd name="T4" fmla="*/ 239 w 323"/>
                <a:gd name="T5" fmla="*/ 148 h 298"/>
                <a:gd name="T6" fmla="*/ 268 w 323"/>
                <a:gd name="T7" fmla="*/ 117 h 298"/>
                <a:gd name="T8" fmla="*/ 320 w 323"/>
                <a:gd name="T9" fmla="*/ 57 h 298"/>
                <a:gd name="T10" fmla="*/ 311 w 323"/>
                <a:gd name="T11" fmla="*/ 46 h 298"/>
                <a:gd name="T12" fmla="*/ 310 w 323"/>
                <a:gd name="T13" fmla="*/ 46 h 298"/>
                <a:gd name="T14" fmla="*/ 309 w 323"/>
                <a:gd name="T15" fmla="*/ 47 h 298"/>
                <a:gd name="T16" fmla="*/ 309 w 323"/>
                <a:gd name="T17" fmla="*/ 47 h 298"/>
                <a:gd name="T18" fmla="*/ 308 w 323"/>
                <a:gd name="T19" fmla="*/ 47 h 298"/>
                <a:gd name="T20" fmla="*/ 300 w 323"/>
                <a:gd name="T21" fmla="*/ 52 h 298"/>
                <a:gd name="T22" fmla="*/ 186 w 323"/>
                <a:gd name="T23" fmla="*/ 99 h 298"/>
                <a:gd name="T24" fmla="*/ 130 w 323"/>
                <a:gd name="T25" fmla="*/ 14 h 298"/>
                <a:gd name="T26" fmla="*/ 112 w 323"/>
                <a:gd name="T27" fmla="*/ 70 h 298"/>
                <a:gd name="T28" fmla="*/ 117 w 323"/>
                <a:gd name="T29" fmla="*/ 110 h 298"/>
                <a:gd name="T30" fmla="*/ 9 w 323"/>
                <a:gd name="T31" fmla="*/ 140 h 298"/>
                <a:gd name="T32" fmla="*/ 12 w 323"/>
                <a:gd name="T33" fmla="*/ 162 h 298"/>
                <a:gd name="T34" fmla="*/ 92 w 323"/>
                <a:gd name="T35" fmla="*/ 176 h 298"/>
                <a:gd name="T36" fmla="*/ 135 w 323"/>
                <a:gd name="T37" fmla="*/ 184 h 298"/>
                <a:gd name="T38" fmla="*/ 137 w 323"/>
                <a:gd name="T39" fmla="*/ 186 h 298"/>
                <a:gd name="T40" fmla="*/ 137 w 323"/>
                <a:gd name="T41" fmla="*/ 186 h 298"/>
                <a:gd name="T42" fmla="*/ 136 w 323"/>
                <a:gd name="T43" fmla="*/ 286 h 298"/>
                <a:gd name="T44" fmla="*/ 163 w 323"/>
                <a:gd name="T45" fmla="*/ 289 h 298"/>
                <a:gd name="T46" fmla="*/ 202 w 323"/>
                <a:gd name="T47" fmla="*/ 221 h 298"/>
                <a:gd name="T48" fmla="*/ 210 w 323"/>
                <a:gd name="T49" fmla="*/ 208 h 298"/>
                <a:gd name="T50" fmla="*/ 217 w 323"/>
                <a:gd name="T51" fmla="*/ 209 h 298"/>
                <a:gd name="T52" fmla="*/ 306 w 323"/>
                <a:gd name="T53" fmla="*/ 20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3" h="298">
                  <a:moveTo>
                    <a:pt x="306" y="208"/>
                  </a:moveTo>
                  <a:cubicBezTo>
                    <a:pt x="314" y="208"/>
                    <a:pt x="319" y="196"/>
                    <a:pt x="313" y="190"/>
                  </a:cubicBezTo>
                  <a:cubicBezTo>
                    <a:pt x="294" y="172"/>
                    <a:pt x="267" y="155"/>
                    <a:pt x="239" y="148"/>
                  </a:cubicBezTo>
                  <a:cubicBezTo>
                    <a:pt x="249" y="138"/>
                    <a:pt x="258" y="127"/>
                    <a:pt x="268" y="117"/>
                  </a:cubicBezTo>
                  <a:cubicBezTo>
                    <a:pt x="286" y="98"/>
                    <a:pt x="307" y="80"/>
                    <a:pt x="320" y="57"/>
                  </a:cubicBezTo>
                  <a:cubicBezTo>
                    <a:pt x="323" y="50"/>
                    <a:pt x="317" y="43"/>
                    <a:pt x="311" y="46"/>
                  </a:cubicBezTo>
                  <a:cubicBezTo>
                    <a:pt x="311" y="46"/>
                    <a:pt x="310" y="46"/>
                    <a:pt x="310" y="46"/>
                  </a:cubicBezTo>
                  <a:cubicBezTo>
                    <a:pt x="310" y="46"/>
                    <a:pt x="309" y="47"/>
                    <a:pt x="309" y="47"/>
                  </a:cubicBezTo>
                  <a:cubicBezTo>
                    <a:pt x="309" y="47"/>
                    <a:pt x="309" y="47"/>
                    <a:pt x="309" y="47"/>
                  </a:cubicBezTo>
                  <a:cubicBezTo>
                    <a:pt x="309" y="47"/>
                    <a:pt x="308" y="47"/>
                    <a:pt x="308" y="47"/>
                  </a:cubicBezTo>
                  <a:cubicBezTo>
                    <a:pt x="306" y="49"/>
                    <a:pt x="303" y="51"/>
                    <a:pt x="300" y="52"/>
                  </a:cubicBezTo>
                  <a:cubicBezTo>
                    <a:pt x="265" y="74"/>
                    <a:pt x="221" y="77"/>
                    <a:pt x="186" y="99"/>
                  </a:cubicBezTo>
                  <a:cubicBezTo>
                    <a:pt x="184" y="57"/>
                    <a:pt x="166" y="0"/>
                    <a:pt x="130" y="14"/>
                  </a:cubicBezTo>
                  <a:cubicBezTo>
                    <a:pt x="108" y="23"/>
                    <a:pt x="110" y="51"/>
                    <a:pt x="112" y="70"/>
                  </a:cubicBezTo>
                  <a:cubicBezTo>
                    <a:pt x="113" y="84"/>
                    <a:pt x="115" y="97"/>
                    <a:pt x="117" y="110"/>
                  </a:cubicBezTo>
                  <a:cubicBezTo>
                    <a:pt x="79" y="109"/>
                    <a:pt x="41" y="121"/>
                    <a:pt x="9" y="140"/>
                  </a:cubicBezTo>
                  <a:cubicBezTo>
                    <a:pt x="0" y="145"/>
                    <a:pt x="0" y="162"/>
                    <a:pt x="12" y="162"/>
                  </a:cubicBezTo>
                  <a:cubicBezTo>
                    <a:pt x="39" y="162"/>
                    <a:pt x="66" y="171"/>
                    <a:pt x="92" y="176"/>
                  </a:cubicBezTo>
                  <a:cubicBezTo>
                    <a:pt x="106" y="179"/>
                    <a:pt x="121" y="183"/>
                    <a:pt x="135" y="184"/>
                  </a:cubicBezTo>
                  <a:cubicBezTo>
                    <a:pt x="135" y="185"/>
                    <a:pt x="136" y="186"/>
                    <a:pt x="137" y="186"/>
                  </a:cubicBezTo>
                  <a:cubicBezTo>
                    <a:pt x="137" y="186"/>
                    <a:pt x="137" y="186"/>
                    <a:pt x="137" y="186"/>
                  </a:cubicBezTo>
                  <a:cubicBezTo>
                    <a:pt x="125" y="219"/>
                    <a:pt x="124" y="251"/>
                    <a:pt x="136" y="286"/>
                  </a:cubicBezTo>
                  <a:cubicBezTo>
                    <a:pt x="140" y="297"/>
                    <a:pt x="157" y="298"/>
                    <a:pt x="163" y="289"/>
                  </a:cubicBezTo>
                  <a:cubicBezTo>
                    <a:pt x="176" y="266"/>
                    <a:pt x="189" y="244"/>
                    <a:pt x="202" y="221"/>
                  </a:cubicBezTo>
                  <a:cubicBezTo>
                    <a:pt x="205" y="217"/>
                    <a:pt x="208" y="213"/>
                    <a:pt x="210" y="208"/>
                  </a:cubicBezTo>
                  <a:cubicBezTo>
                    <a:pt x="212" y="208"/>
                    <a:pt x="215" y="209"/>
                    <a:pt x="217" y="209"/>
                  </a:cubicBezTo>
                  <a:cubicBezTo>
                    <a:pt x="247" y="212"/>
                    <a:pt x="276" y="212"/>
                    <a:pt x="306" y="208"/>
                  </a:cubicBezTo>
                  <a:close/>
                </a:path>
              </a:pathLst>
            </a:custGeom>
            <a:solidFill>
              <a:schemeClr val="accent1"/>
            </a:solidFill>
            <a:ln>
              <a:noFill/>
            </a:ln>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27" name="Freeform 1702"/>
            <p:cNvSpPr/>
            <p:nvPr>
              <p:custDataLst>
                <p:tags r:id="rId14"/>
              </p:custDataLst>
            </p:nvPr>
          </p:nvSpPr>
          <p:spPr bwMode="auto">
            <a:xfrm>
              <a:off x="2863" y="4862"/>
              <a:ext cx="120" cy="131"/>
            </a:xfrm>
            <a:custGeom>
              <a:avLst/>
              <a:gdLst>
                <a:gd name="T0" fmla="*/ 67 w 293"/>
                <a:gd name="T1" fmla="*/ 296 h 336"/>
                <a:gd name="T2" fmla="*/ 84 w 293"/>
                <a:gd name="T3" fmla="*/ 305 h 336"/>
                <a:gd name="T4" fmla="*/ 136 w 293"/>
                <a:gd name="T5" fmla="*/ 238 h 336"/>
                <a:gd name="T6" fmla="*/ 162 w 293"/>
                <a:gd name="T7" fmla="*/ 271 h 336"/>
                <a:gd name="T8" fmla="*/ 214 w 293"/>
                <a:gd name="T9" fmla="*/ 331 h 336"/>
                <a:gd name="T10" fmla="*/ 226 w 293"/>
                <a:gd name="T11" fmla="*/ 324 h 336"/>
                <a:gd name="T12" fmla="*/ 227 w 293"/>
                <a:gd name="T13" fmla="*/ 324 h 336"/>
                <a:gd name="T14" fmla="*/ 226 w 293"/>
                <a:gd name="T15" fmla="*/ 322 h 336"/>
                <a:gd name="T16" fmla="*/ 226 w 293"/>
                <a:gd name="T17" fmla="*/ 322 h 336"/>
                <a:gd name="T18" fmla="*/ 226 w 293"/>
                <a:gd name="T19" fmla="*/ 322 h 336"/>
                <a:gd name="T20" fmla="*/ 222 w 293"/>
                <a:gd name="T21" fmla="*/ 313 h 336"/>
                <a:gd name="T22" fmla="*/ 193 w 293"/>
                <a:gd name="T23" fmla="*/ 193 h 336"/>
                <a:gd name="T24" fmla="*/ 285 w 293"/>
                <a:gd name="T25" fmla="*/ 150 h 336"/>
                <a:gd name="T26" fmla="*/ 232 w 293"/>
                <a:gd name="T27" fmla="*/ 124 h 336"/>
                <a:gd name="T28" fmla="*/ 192 w 293"/>
                <a:gd name="T29" fmla="*/ 123 h 336"/>
                <a:gd name="T30" fmla="*/ 179 w 293"/>
                <a:gd name="T31" fmla="*/ 12 h 336"/>
                <a:gd name="T32" fmla="*/ 157 w 293"/>
                <a:gd name="T33" fmla="*/ 12 h 336"/>
                <a:gd name="T34" fmla="*/ 130 w 293"/>
                <a:gd name="T35" fmla="*/ 89 h 336"/>
                <a:gd name="T36" fmla="*/ 116 w 293"/>
                <a:gd name="T37" fmla="*/ 130 h 336"/>
                <a:gd name="T38" fmla="*/ 114 w 293"/>
                <a:gd name="T39" fmla="*/ 131 h 336"/>
                <a:gd name="T40" fmla="*/ 114 w 293"/>
                <a:gd name="T41" fmla="*/ 131 h 336"/>
                <a:gd name="T42" fmla="*/ 15 w 293"/>
                <a:gd name="T43" fmla="*/ 116 h 336"/>
                <a:gd name="T44" fmla="*/ 9 w 293"/>
                <a:gd name="T45" fmla="*/ 141 h 336"/>
                <a:gd name="T46" fmla="*/ 69 w 293"/>
                <a:gd name="T47" fmla="*/ 191 h 336"/>
                <a:gd name="T48" fmla="*/ 81 w 293"/>
                <a:gd name="T49" fmla="*/ 201 h 336"/>
                <a:gd name="T50" fmla="*/ 80 w 293"/>
                <a:gd name="T51" fmla="*/ 207 h 336"/>
                <a:gd name="T52" fmla="*/ 67 w 293"/>
                <a:gd name="T53" fmla="*/ 29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3" h="336">
                  <a:moveTo>
                    <a:pt x="67" y="296"/>
                  </a:moveTo>
                  <a:cubicBezTo>
                    <a:pt x="66" y="304"/>
                    <a:pt x="77" y="311"/>
                    <a:pt x="84" y="305"/>
                  </a:cubicBezTo>
                  <a:cubicBezTo>
                    <a:pt x="105" y="289"/>
                    <a:pt x="125" y="265"/>
                    <a:pt x="136" y="238"/>
                  </a:cubicBezTo>
                  <a:cubicBezTo>
                    <a:pt x="144" y="249"/>
                    <a:pt x="154" y="260"/>
                    <a:pt x="162" y="271"/>
                  </a:cubicBezTo>
                  <a:cubicBezTo>
                    <a:pt x="178" y="292"/>
                    <a:pt x="193" y="315"/>
                    <a:pt x="214" y="331"/>
                  </a:cubicBezTo>
                  <a:cubicBezTo>
                    <a:pt x="220" y="336"/>
                    <a:pt x="228" y="331"/>
                    <a:pt x="226" y="324"/>
                  </a:cubicBezTo>
                  <a:cubicBezTo>
                    <a:pt x="226" y="324"/>
                    <a:pt x="227" y="324"/>
                    <a:pt x="227" y="324"/>
                  </a:cubicBezTo>
                  <a:cubicBezTo>
                    <a:pt x="226" y="324"/>
                    <a:pt x="226" y="323"/>
                    <a:pt x="226" y="322"/>
                  </a:cubicBezTo>
                  <a:cubicBezTo>
                    <a:pt x="226" y="322"/>
                    <a:pt x="226" y="322"/>
                    <a:pt x="226" y="322"/>
                  </a:cubicBezTo>
                  <a:cubicBezTo>
                    <a:pt x="226" y="322"/>
                    <a:pt x="226" y="322"/>
                    <a:pt x="226" y="322"/>
                  </a:cubicBezTo>
                  <a:cubicBezTo>
                    <a:pt x="224" y="319"/>
                    <a:pt x="223" y="316"/>
                    <a:pt x="222" y="313"/>
                  </a:cubicBezTo>
                  <a:cubicBezTo>
                    <a:pt x="206" y="275"/>
                    <a:pt x="209" y="231"/>
                    <a:pt x="193" y="193"/>
                  </a:cubicBezTo>
                  <a:cubicBezTo>
                    <a:pt x="235" y="198"/>
                    <a:pt x="293" y="188"/>
                    <a:pt x="285" y="150"/>
                  </a:cubicBezTo>
                  <a:cubicBezTo>
                    <a:pt x="280" y="127"/>
                    <a:pt x="251" y="125"/>
                    <a:pt x="232" y="124"/>
                  </a:cubicBezTo>
                  <a:cubicBezTo>
                    <a:pt x="219" y="123"/>
                    <a:pt x="205" y="123"/>
                    <a:pt x="192" y="123"/>
                  </a:cubicBezTo>
                  <a:cubicBezTo>
                    <a:pt x="199" y="86"/>
                    <a:pt x="193" y="46"/>
                    <a:pt x="179" y="12"/>
                  </a:cubicBezTo>
                  <a:cubicBezTo>
                    <a:pt x="175" y="2"/>
                    <a:pt x="159" y="0"/>
                    <a:pt x="157" y="12"/>
                  </a:cubicBezTo>
                  <a:cubicBezTo>
                    <a:pt x="153" y="38"/>
                    <a:pt x="140" y="64"/>
                    <a:pt x="130" y="89"/>
                  </a:cubicBezTo>
                  <a:cubicBezTo>
                    <a:pt x="125" y="102"/>
                    <a:pt x="119" y="116"/>
                    <a:pt x="116" y="130"/>
                  </a:cubicBezTo>
                  <a:cubicBezTo>
                    <a:pt x="115" y="130"/>
                    <a:pt x="114" y="131"/>
                    <a:pt x="114" y="131"/>
                  </a:cubicBezTo>
                  <a:cubicBezTo>
                    <a:pt x="114" y="131"/>
                    <a:pt x="114" y="131"/>
                    <a:pt x="114" y="131"/>
                  </a:cubicBezTo>
                  <a:cubicBezTo>
                    <a:pt x="83" y="115"/>
                    <a:pt x="52" y="109"/>
                    <a:pt x="15" y="116"/>
                  </a:cubicBezTo>
                  <a:cubicBezTo>
                    <a:pt x="4" y="117"/>
                    <a:pt x="0" y="135"/>
                    <a:pt x="9" y="141"/>
                  </a:cubicBezTo>
                  <a:cubicBezTo>
                    <a:pt x="29" y="158"/>
                    <a:pt x="49" y="175"/>
                    <a:pt x="69" y="191"/>
                  </a:cubicBezTo>
                  <a:cubicBezTo>
                    <a:pt x="73" y="194"/>
                    <a:pt x="77" y="197"/>
                    <a:pt x="81" y="201"/>
                  </a:cubicBezTo>
                  <a:cubicBezTo>
                    <a:pt x="81" y="203"/>
                    <a:pt x="80" y="205"/>
                    <a:pt x="80" y="207"/>
                  </a:cubicBezTo>
                  <a:cubicBezTo>
                    <a:pt x="72" y="236"/>
                    <a:pt x="68" y="266"/>
                    <a:pt x="67" y="296"/>
                  </a:cubicBezTo>
                  <a:close/>
                </a:path>
              </a:pathLst>
            </a:custGeom>
            <a:solidFill>
              <a:schemeClr val="accent1"/>
            </a:solidFill>
            <a:ln>
              <a:noFill/>
            </a:ln>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28" name="Freeform 1703"/>
            <p:cNvSpPr/>
            <p:nvPr>
              <p:custDataLst>
                <p:tags r:id="rId15"/>
              </p:custDataLst>
            </p:nvPr>
          </p:nvSpPr>
          <p:spPr bwMode="auto">
            <a:xfrm>
              <a:off x="1223" y="4282"/>
              <a:ext cx="120" cy="120"/>
            </a:xfrm>
            <a:custGeom>
              <a:avLst/>
              <a:gdLst>
                <a:gd name="T0" fmla="*/ 336 w 369"/>
                <a:gd name="T1" fmla="*/ 92 h 332"/>
                <a:gd name="T2" fmla="*/ 272 w 369"/>
                <a:gd name="T3" fmla="*/ 101 h 332"/>
                <a:gd name="T4" fmla="*/ 232 w 369"/>
                <a:gd name="T5" fmla="*/ 118 h 332"/>
                <a:gd name="T6" fmla="*/ 195 w 369"/>
                <a:gd name="T7" fmla="*/ 11 h 332"/>
                <a:gd name="T8" fmla="*/ 175 w 369"/>
                <a:gd name="T9" fmla="*/ 11 h 332"/>
                <a:gd name="T10" fmla="*/ 154 w 369"/>
                <a:gd name="T11" fmla="*/ 92 h 332"/>
                <a:gd name="T12" fmla="*/ 144 w 369"/>
                <a:gd name="T13" fmla="*/ 130 h 332"/>
                <a:gd name="T14" fmla="*/ 12 w 369"/>
                <a:gd name="T15" fmla="*/ 151 h 332"/>
                <a:gd name="T16" fmla="*/ 9 w 369"/>
                <a:gd name="T17" fmla="*/ 173 h 332"/>
                <a:gd name="T18" fmla="*/ 108 w 369"/>
                <a:gd name="T19" fmla="*/ 214 h 332"/>
                <a:gd name="T20" fmla="*/ 98 w 369"/>
                <a:gd name="T21" fmla="*/ 314 h 332"/>
                <a:gd name="T22" fmla="*/ 120 w 369"/>
                <a:gd name="T23" fmla="*/ 323 h 332"/>
                <a:gd name="T24" fmla="*/ 198 w 369"/>
                <a:gd name="T25" fmla="*/ 234 h 332"/>
                <a:gd name="T26" fmla="*/ 198 w 369"/>
                <a:gd name="T27" fmla="*/ 235 h 332"/>
                <a:gd name="T28" fmla="*/ 249 w 369"/>
                <a:gd name="T29" fmla="*/ 309 h 332"/>
                <a:gd name="T30" fmla="*/ 276 w 369"/>
                <a:gd name="T31" fmla="*/ 305 h 332"/>
                <a:gd name="T32" fmla="*/ 283 w 369"/>
                <a:gd name="T33" fmla="*/ 174 h 332"/>
                <a:gd name="T34" fmla="*/ 336 w 369"/>
                <a:gd name="T35" fmla="*/ 9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9" h="332">
                  <a:moveTo>
                    <a:pt x="336" y="92"/>
                  </a:moveTo>
                  <a:cubicBezTo>
                    <a:pt x="319" y="81"/>
                    <a:pt x="289" y="95"/>
                    <a:pt x="272" y="101"/>
                  </a:cubicBezTo>
                  <a:cubicBezTo>
                    <a:pt x="259" y="106"/>
                    <a:pt x="245" y="112"/>
                    <a:pt x="232" y="118"/>
                  </a:cubicBezTo>
                  <a:cubicBezTo>
                    <a:pt x="218" y="83"/>
                    <a:pt x="206" y="48"/>
                    <a:pt x="195" y="11"/>
                  </a:cubicBezTo>
                  <a:cubicBezTo>
                    <a:pt x="192" y="1"/>
                    <a:pt x="177" y="0"/>
                    <a:pt x="175" y="11"/>
                  </a:cubicBezTo>
                  <a:cubicBezTo>
                    <a:pt x="169" y="38"/>
                    <a:pt x="160" y="65"/>
                    <a:pt x="154" y="92"/>
                  </a:cubicBezTo>
                  <a:cubicBezTo>
                    <a:pt x="150" y="104"/>
                    <a:pt x="146" y="117"/>
                    <a:pt x="144" y="130"/>
                  </a:cubicBezTo>
                  <a:cubicBezTo>
                    <a:pt x="103" y="123"/>
                    <a:pt x="50" y="140"/>
                    <a:pt x="12" y="151"/>
                  </a:cubicBezTo>
                  <a:cubicBezTo>
                    <a:pt x="2" y="154"/>
                    <a:pt x="0" y="167"/>
                    <a:pt x="9" y="173"/>
                  </a:cubicBezTo>
                  <a:cubicBezTo>
                    <a:pt x="35" y="190"/>
                    <a:pt x="72" y="209"/>
                    <a:pt x="108" y="214"/>
                  </a:cubicBezTo>
                  <a:cubicBezTo>
                    <a:pt x="96" y="245"/>
                    <a:pt x="97" y="285"/>
                    <a:pt x="98" y="314"/>
                  </a:cubicBezTo>
                  <a:cubicBezTo>
                    <a:pt x="98" y="325"/>
                    <a:pt x="112" y="332"/>
                    <a:pt x="120" y="323"/>
                  </a:cubicBezTo>
                  <a:cubicBezTo>
                    <a:pt x="146" y="296"/>
                    <a:pt x="180" y="268"/>
                    <a:pt x="198" y="234"/>
                  </a:cubicBezTo>
                  <a:cubicBezTo>
                    <a:pt x="198" y="234"/>
                    <a:pt x="198" y="235"/>
                    <a:pt x="198" y="235"/>
                  </a:cubicBezTo>
                  <a:cubicBezTo>
                    <a:pt x="217" y="257"/>
                    <a:pt x="233" y="284"/>
                    <a:pt x="249" y="309"/>
                  </a:cubicBezTo>
                  <a:cubicBezTo>
                    <a:pt x="256" y="319"/>
                    <a:pt x="273" y="318"/>
                    <a:pt x="276" y="305"/>
                  </a:cubicBezTo>
                  <a:cubicBezTo>
                    <a:pt x="284" y="269"/>
                    <a:pt x="298" y="212"/>
                    <a:pt x="283" y="174"/>
                  </a:cubicBezTo>
                  <a:cubicBezTo>
                    <a:pt x="321" y="151"/>
                    <a:pt x="369" y="114"/>
                    <a:pt x="336" y="92"/>
                  </a:cubicBezTo>
                  <a:close/>
                </a:path>
              </a:pathLst>
            </a:custGeom>
            <a:solidFill>
              <a:schemeClr val="accent1"/>
            </a:solidFill>
            <a:ln>
              <a:noFill/>
            </a:ln>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29" name="文本框 28"/>
            <p:cNvSpPr txBox="1"/>
            <p:nvPr>
              <p:custDataLst>
                <p:tags r:id="rId16"/>
              </p:custDataLst>
            </p:nvPr>
          </p:nvSpPr>
          <p:spPr>
            <a:xfrm>
              <a:off x="1573" y="4431"/>
              <a:ext cx="741" cy="677"/>
            </a:xfrm>
            <a:prstGeom prst="rect">
              <a:avLst/>
            </a:prstGeom>
            <a:noFill/>
          </p:spPr>
          <p:txBody>
            <a:bodyPr wrap="square" rtlCol="0" anchor="ctr" anchorCtr="0">
              <a:normAutofit/>
            </a:bodyPr>
            <a:lstStyle/>
            <a:p>
              <a:pPr algn="ctr"/>
              <a:r>
                <a:rPr lang="en-US" altLang="zh-CN" sz="3200" b="1" dirty="0">
                  <a:solidFill>
                    <a:schemeClr val="lt1"/>
                  </a:solidFill>
                  <a:latin typeface="微软雅黑" panose="020B0503020204020204" charset="-122"/>
                  <a:ea typeface="微软雅黑" panose="020B0503020204020204" charset="-122"/>
                  <a:cs typeface="Arial" panose="020B0604020202020204" pitchFamily="34" charset="0"/>
                </a:rPr>
                <a:t>01</a:t>
              </a:r>
              <a:endParaRPr lang="en-US" altLang="zh-CN" sz="3200" b="1" dirty="0">
                <a:solidFill>
                  <a:schemeClr val="lt1"/>
                </a:solidFill>
                <a:latin typeface="微软雅黑" panose="020B0503020204020204" charset="-122"/>
                <a:ea typeface="微软雅黑" panose="020B0503020204020204" charset="-122"/>
                <a:cs typeface="Arial" panose="020B0604020202020204" pitchFamily="34" charset="0"/>
              </a:endParaRPr>
            </a:p>
          </p:txBody>
        </p:sp>
        <p:sp>
          <p:nvSpPr>
            <p:cNvPr id="30" name="Freeform 685"/>
            <p:cNvSpPr/>
            <p:nvPr>
              <p:custDataLst>
                <p:tags r:id="rId17"/>
              </p:custDataLst>
            </p:nvPr>
          </p:nvSpPr>
          <p:spPr bwMode="auto">
            <a:xfrm rot="21120000">
              <a:off x="1220" y="4702"/>
              <a:ext cx="1360" cy="606"/>
            </a:xfrm>
            <a:custGeom>
              <a:avLst/>
              <a:gdLst>
                <a:gd name="T0" fmla="*/ 18 w 1169"/>
                <a:gd name="T1" fmla="*/ 30 h 526"/>
                <a:gd name="T2" fmla="*/ 104 w 1169"/>
                <a:gd name="T3" fmla="*/ 6 h 526"/>
                <a:gd name="T4" fmla="*/ 207 w 1169"/>
                <a:gd name="T5" fmla="*/ 27 h 526"/>
                <a:gd name="T6" fmla="*/ 272 w 1169"/>
                <a:gd name="T7" fmla="*/ 52 h 526"/>
                <a:gd name="T8" fmla="*/ 287 w 1169"/>
                <a:gd name="T9" fmla="*/ 66 h 526"/>
                <a:gd name="T10" fmla="*/ 277 w 1169"/>
                <a:gd name="T11" fmla="*/ 82 h 526"/>
                <a:gd name="T12" fmla="*/ 267 w 1169"/>
                <a:gd name="T13" fmla="*/ 81 h 526"/>
                <a:gd name="T14" fmla="*/ 151 w 1169"/>
                <a:gd name="T15" fmla="*/ 36 h 526"/>
                <a:gd name="T16" fmla="*/ 40 w 1169"/>
                <a:gd name="T17" fmla="*/ 28 h 526"/>
                <a:gd name="T18" fmla="*/ 55 w 1169"/>
                <a:gd name="T19" fmla="*/ 105 h 526"/>
                <a:gd name="T20" fmla="*/ 121 w 1169"/>
                <a:gd name="T21" fmla="*/ 146 h 526"/>
                <a:gd name="T22" fmla="*/ 983 w 1169"/>
                <a:gd name="T23" fmla="*/ 460 h 526"/>
                <a:gd name="T24" fmla="*/ 1125 w 1169"/>
                <a:gd name="T25" fmla="*/ 425 h 526"/>
                <a:gd name="T26" fmla="*/ 1108 w 1169"/>
                <a:gd name="T27" fmla="*/ 405 h 526"/>
                <a:gd name="T28" fmla="*/ 919 w 1169"/>
                <a:gd name="T29" fmla="*/ 277 h 526"/>
                <a:gd name="T30" fmla="*/ 901 w 1169"/>
                <a:gd name="T31" fmla="*/ 267 h 526"/>
                <a:gd name="T32" fmla="*/ 898 w 1169"/>
                <a:gd name="T33" fmla="*/ 243 h 526"/>
                <a:gd name="T34" fmla="*/ 1076 w 1169"/>
                <a:gd name="T35" fmla="*/ 341 h 526"/>
                <a:gd name="T36" fmla="*/ 1130 w 1169"/>
                <a:gd name="T37" fmla="*/ 474 h 526"/>
                <a:gd name="T38" fmla="*/ 968 w 1169"/>
                <a:gd name="T39" fmla="*/ 497 h 526"/>
                <a:gd name="T40" fmla="*/ 766 w 1169"/>
                <a:gd name="T41" fmla="*/ 443 h 526"/>
                <a:gd name="T42" fmla="*/ 370 w 1169"/>
                <a:gd name="T43" fmla="*/ 301 h 526"/>
                <a:gd name="T44" fmla="*/ 184 w 1169"/>
                <a:gd name="T45" fmla="*/ 214 h 526"/>
                <a:gd name="T46" fmla="*/ 94 w 1169"/>
                <a:gd name="T47" fmla="*/ 166 h 526"/>
                <a:gd name="T48" fmla="*/ 20 w 1169"/>
                <a:gd name="T49" fmla="*/ 108 h 526"/>
                <a:gd name="T50" fmla="*/ 18 w 1169"/>
                <a:gd name="T51" fmla="*/ 3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0" h="606">
                  <a:moveTo>
                    <a:pt x="78" y="0"/>
                  </a:moveTo>
                  <a:cubicBezTo>
                    <a:pt x="81" y="0"/>
                    <a:pt x="85" y="0"/>
                    <a:pt x="88" y="0"/>
                  </a:cubicBezTo>
                  <a:cubicBezTo>
                    <a:pt x="97" y="0"/>
                    <a:pt x="107" y="1"/>
                    <a:pt x="117" y="2"/>
                  </a:cubicBezTo>
                  <a:cubicBezTo>
                    <a:pt x="158" y="6"/>
                    <a:pt x="200" y="14"/>
                    <a:pt x="240" y="27"/>
                  </a:cubicBezTo>
                  <a:cubicBezTo>
                    <a:pt x="247" y="29"/>
                    <a:pt x="253" y="32"/>
                    <a:pt x="260" y="34"/>
                  </a:cubicBezTo>
                  <a:lnTo>
                    <a:pt x="275" y="39"/>
                  </a:lnTo>
                  <a:lnTo>
                    <a:pt x="283" y="54"/>
                  </a:lnTo>
                  <a:cubicBezTo>
                    <a:pt x="287" y="59"/>
                    <a:pt x="290" y="65"/>
                    <a:pt x="294" y="71"/>
                  </a:cubicBezTo>
                  <a:cubicBezTo>
                    <a:pt x="298" y="76"/>
                    <a:pt x="302" y="82"/>
                    <a:pt x="306" y="88"/>
                  </a:cubicBezTo>
                  <a:lnTo>
                    <a:pt x="308" y="91"/>
                  </a:lnTo>
                  <a:lnTo>
                    <a:pt x="276" y="79"/>
                  </a:lnTo>
                  <a:cubicBezTo>
                    <a:pt x="241" y="66"/>
                    <a:pt x="208" y="52"/>
                    <a:pt x="173" y="38"/>
                  </a:cubicBezTo>
                  <a:cubicBezTo>
                    <a:pt x="141" y="26"/>
                    <a:pt x="70" y="2"/>
                    <a:pt x="40" y="29"/>
                  </a:cubicBezTo>
                  <a:cubicBezTo>
                    <a:pt x="10" y="54"/>
                    <a:pt x="38" y="100"/>
                    <a:pt x="58" y="121"/>
                  </a:cubicBezTo>
                  <a:cubicBezTo>
                    <a:pt x="80" y="143"/>
                    <a:pt x="108" y="157"/>
                    <a:pt x="137" y="170"/>
                  </a:cubicBezTo>
                  <a:cubicBezTo>
                    <a:pt x="468" y="324"/>
                    <a:pt x="819" y="436"/>
                    <a:pt x="1168" y="546"/>
                  </a:cubicBezTo>
                  <a:cubicBezTo>
                    <a:pt x="1204" y="558"/>
                    <a:pt x="1379" y="597"/>
                    <a:pt x="1338" y="504"/>
                  </a:cubicBezTo>
                  <a:cubicBezTo>
                    <a:pt x="1333" y="494"/>
                    <a:pt x="1326" y="487"/>
                    <a:pt x="1317" y="480"/>
                  </a:cubicBezTo>
                  <a:cubicBezTo>
                    <a:pt x="1265" y="428"/>
                    <a:pt x="1204" y="383"/>
                    <a:pt x="1138" y="349"/>
                  </a:cubicBezTo>
                  <a:lnTo>
                    <a:pt x="1128" y="344"/>
                  </a:lnTo>
                  <a:lnTo>
                    <a:pt x="1140" y="337"/>
                  </a:lnTo>
                  <a:cubicBezTo>
                    <a:pt x="1145" y="335"/>
                    <a:pt x="1149" y="332"/>
                    <a:pt x="1153" y="330"/>
                  </a:cubicBezTo>
                  <a:lnTo>
                    <a:pt x="1155" y="328"/>
                  </a:lnTo>
                  <a:lnTo>
                    <a:pt x="1176" y="339"/>
                  </a:lnTo>
                  <a:cubicBezTo>
                    <a:pt x="1211" y="359"/>
                    <a:pt x="1245" y="380"/>
                    <a:pt x="1279" y="403"/>
                  </a:cubicBezTo>
                  <a:cubicBezTo>
                    <a:pt x="1328" y="438"/>
                    <a:pt x="1390" y="500"/>
                    <a:pt x="1344" y="563"/>
                  </a:cubicBezTo>
                  <a:cubicBezTo>
                    <a:pt x="1298" y="625"/>
                    <a:pt x="1214" y="606"/>
                    <a:pt x="1150" y="590"/>
                  </a:cubicBezTo>
                  <a:cubicBezTo>
                    <a:pt x="1070" y="570"/>
                    <a:pt x="988" y="550"/>
                    <a:pt x="908" y="526"/>
                  </a:cubicBezTo>
                  <a:cubicBezTo>
                    <a:pt x="748" y="478"/>
                    <a:pt x="589" y="421"/>
                    <a:pt x="435" y="355"/>
                  </a:cubicBezTo>
                  <a:cubicBezTo>
                    <a:pt x="359" y="323"/>
                    <a:pt x="285" y="290"/>
                    <a:pt x="212" y="251"/>
                  </a:cubicBezTo>
                  <a:cubicBezTo>
                    <a:pt x="175" y="233"/>
                    <a:pt x="139" y="214"/>
                    <a:pt x="105" y="194"/>
                  </a:cubicBezTo>
                  <a:cubicBezTo>
                    <a:pt x="71" y="176"/>
                    <a:pt x="36" y="157"/>
                    <a:pt x="16" y="124"/>
                  </a:cubicBezTo>
                  <a:cubicBezTo>
                    <a:pt x="-2" y="97"/>
                    <a:pt x="-8" y="58"/>
                    <a:pt x="14" y="31"/>
                  </a:cubicBezTo>
                  <a:cubicBezTo>
                    <a:pt x="31" y="7"/>
                    <a:pt x="53" y="1"/>
                    <a:pt x="7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noAutofit/>
            </a:bodyPr>
            <a:lstStyle/>
            <a:p>
              <a:pPr algn="ctr"/>
              <a:endParaRPr lang="zh-CN" altLang="en-US" dirty="0">
                <a:solidFill>
                  <a:schemeClr val="dk1"/>
                </a:solidFill>
                <a:latin typeface="微软雅黑" panose="020B0503020204020204" charset="-122"/>
                <a:ea typeface="微软雅黑" panose="020B0503020204020204" charset="-122"/>
              </a:endParaRPr>
            </a:p>
          </p:txBody>
        </p:sp>
      </p:grpSp>
      <p:sp>
        <p:nvSpPr>
          <p:cNvPr id="2" name="内容占位符 6"/>
          <p:cNvSpPr>
            <a:spLocks noGrp="1"/>
          </p:cNvSpPr>
          <p:nvPr>
            <p:custDataLst>
              <p:tags r:id="rId18"/>
            </p:custDataLst>
          </p:nvPr>
        </p:nvSpPr>
        <p:spPr>
          <a:xfrm>
            <a:off x="4630263" y="3585741"/>
            <a:ext cx="3007056" cy="3466860"/>
          </a:xfrm>
          <a:prstGeom prst="rect">
            <a:avLst/>
          </a:prstGeom>
        </p:spPr>
        <p:txBody>
          <a:bodyPr vert="horz" lIns="91440" tIns="45720" rIns="91440" bIns="45720" rtlCol="0" anchor="t" anchorCtr="0">
            <a:noAutofit/>
          </a:bodyPr>
          <a:lstStyle>
            <a:lvl1pPr marL="285750" indent="-28575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800" dirty="0">
                <a:solidFill>
                  <a:schemeClr val="dk1">
                    <a:lumMod val="75000"/>
                    <a:lumOff val="25000"/>
                  </a:schemeClr>
                </a:solidFill>
                <a:uFillTx/>
                <a:latin typeface="微软雅黑" panose="020B0503020204020204" charset="-122"/>
                <a:ea typeface="微软雅黑" panose="020B0503020204020204" charset="-122"/>
                <a:sym typeface="+mn-ea"/>
              </a:rPr>
              <a:t>财务报表粉饰，一方面会误导投资者和债权人，粉饰后的财务信息使他们作出错误的决策；另一方面还会影响监管部门的职能发挥，导致监管部门不能及时发现、防范和化解公司和金融机构的财务风险。</a:t>
            </a:r>
            <a:endParaRPr lang="zh-CN" altLang="en-US" sz="1800" dirty="0">
              <a:solidFill>
                <a:schemeClr val="dk1">
                  <a:lumMod val="75000"/>
                  <a:lumOff val="25000"/>
                </a:schemeClr>
              </a:solidFill>
              <a:uFillTx/>
              <a:latin typeface="微软雅黑" panose="020B0503020204020204" charset="-122"/>
              <a:ea typeface="微软雅黑" panose="020B0503020204020204" charset="-122"/>
              <a:sym typeface="+mn-ea"/>
            </a:endParaRPr>
          </a:p>
        </p:txBody>
      </p:sp>
      <p:grpSp>
        <p:nvGrpSpPr>
          <p:cNvPr id="9" name="组合 8"/>
          <p:cNvGrpSpPr/>
          <p:nvPr>
            <p:custDataLst>
              <p:tags r:id="rId19"/>
            </p:custDataLst>
          </p:nvPr>
        </p:nvGrpSpPr>
        <p:grpSpPr>
          <a:xfrm>
            <a:off x="5379023" y="2397492"/>
            <a:ext cx="1778091" cy="1148304"/>
            <a:chOff x="1220" y="4282"/>
            <a:chExt cx="1763" cy="1138"/>
          </a:xfrm>
        </p:grpSpPr>
        <p:sp>
          <p:nvSpPr>
            <p:cNvPr id="10" name="Freeform 684"/>
            <p:cNvSpPr/>
            <p:nvPr>
              <p:custDataLst>
                <p:tags r:id="rId20"/>
              </p:custDataLst>
            </p:nvPr>
          </p:nvSpPr>
          <p:spPr bwMode="auto">
            <a:xfrm>
              <a:off x="1425" y="4282"/>
              <a:ext cx="990" cy="973"/>
            </a:xfrm>
            <a:custGeom>
              <a:avLst/>
              <a:gdLst>
                <a:gd name="T0" fmla="*/ 544 w 698"/>
                <a:gd name="T1" fmla="*/ 617 h 687"/>
                <a:gd name="T2" fmla="*/ 659 w 698"/>
                <a:gd name="T3" fmla="*/ 496 h 687"/>
                <a:gd name="T4" fmla="*/ 670 w 698"/>
                <a:gd name="T5" fmla="*/ 232 h 687"/>
                <a:gd name="T6" fmla="*/ 341 w 698"/>
                <a:gd name="T7" fmla="*/ 4 h 687"/>
                <a:gd name="T8" fmla="*/ 94 w 698"/>
                <a:gd name="T9" fmla="*/ 114 h 687"/>
                <a:gd name="T10" fmla="*/ 95 w 698"/>
                <a:gd name="T11" fmla="*/ 514 h 687"/>
                <a:gd name="T12" fmla="*/ 544 w 698"/>
                <a:gd name="T13" fmla="*/ 617 h 687"/>
              </a:gdLst>
              <a:ahLst/>
              <a:cxnLst>
                <a:cxn ang="0">
                  <a:pos x="T0" y="T1"/>
                </a:cxn>
                <a:cxn ang="0">
                  <a:pos x="T2" y="T3"/>
                </a:cxn>
                <a:cxn ang="0">
                  <a:pos x="T4" y="T5"/>
                </a:cxn>
                <a:cxn ang="0">
                  <a:pos x="T6" y="T7"/>
                </a:cxn>
                <a:cxn ang="0">
                  <a:pos x="T8" y="T9"/>
                </a:cxn>
                <a:cxn ang="0">
                  <a:pos x="T10" y="T11"/>
                </a:cxn>
                <a:cxn ang="0">
                  <a:pos x="T12" y="T13"/>
                </a:cxn>
              </a:cxnLst>
              <a:rect l="0" t="0" r="r" b="b"/>
              <a:pathLst>
                <a:path w="698" h="687">
                  <a:moveTo>
                    <a:pt x="544" y="617"/>
                  </a:moveTo>
                  <a:cubicBezTo>
                    <a:pt x="591" y="594"/>
                    <a:pt x="636" y="544"/>
                    <a:pt x="659" y="496"/>
                  </a:cubicBezTo>
                  <a:cubicBezTo>
                    <a:pt x="696" y="420"/>
                    <a:pt x="698" y="311"/>
                    <a:pt x="670" y="232"/>
                  </a:cubicBezTo>
                  <a:cubicBezTo>
                    <a:pt x="621" y="96"/>
                    <a:pt x="482" y="9"/>
                    <a:pt x="341" y="4"/>
                  </a:cubicBezTo>
                  <a:cubicBezTo>
                    <a:pt x="246" y="0"/>
                    <a:pt x="148" y="33"/>
                    <a:pt x="94" y="114"/>
                  </a:cubicBezTo>
                  <a:cubicBezTo>
                    <a:pt x="12" y="237"/>
                    <a:pt x="0" y="397"/>
                    <a:pt x="95" y="514"/>
                  </a:cubicBezTo>
                  <a:cubicBezTo>
                    <a:pt x="195" y="636"/>
                    <a:pt x="400" y="687"/>
                    <a:pt x="544" y="61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11" name="Freeform 1696"/>
            <p:cNvSpPr/>
            <p:nvPr>
              <p:custDataLst>
                <p:tags r:id="rId21"/>
              </p:custDataLst>
            </p:nvPr>
          </p:nvSpPr>
          <p:spPr bwMode="auto">
            <a:xfrm>
              <a:off x="1223" y="4993"/>
              <a:ext cx="158" cy="159"/>
            </a:xfrm>
            <a:custGeom>
              <a:avLst/>
              <a:gdLst>
                <a:gd name="T0" fmla="*/ 284 w 289"/>
                <a:gd name="T1" fmla="*/ 94 h 291"/>
                <a:gd name="T2" fmla="*/ 273 w 289"/>
                <a:gd name="T3" fmla="*/ 75 h 291"/>
                <a:gd name="T4" fmla="*/ 183 w 289"/>
                <a:gd name="T5" fmla="*/ 99 h 291"/>
                <a:gd name="T6" fmla="*/ 177 w 289"/>
                <a:gd name="T7" fmla="*/ 75 h 291"/>
                <a:gd name="T8" fmla="*/ 162 w 289"/>
                <a:gd name="T9" fmla="*/ 10 h 291"/>
                <a:gd name="T10" fmla="*/ 142 w 289"/>
                <a:gd name="T11" fmla="*/ 10 h 291"/>
                <a:gd name="T12" fmla="*/ 119 w 289"/>
                <a:gd name="T13" fmla="*/ 117 h 291"/>
                <a:gd name="T14" fmla="*/ 39 w 289"/>
                <a:gd name="T15" fmla="*/ 136 h 291"/>
                <a:gd name="T16" fmla="*/ 1 w 289"/>
                <a:gd name="T17" fmla="*/ 168 h 291"/>
                <a:gd name="T18" fmla="*/ 40 w 289"/>
                <a:gd name="T19" fmla="*/ 185 h 291"/>
                <a:gd name="T20" fmla="*/ 113 w 289"/>
                <a:gd name="T21" fmla="*/ 177 h 291"/>
                <a:gd name="T22" fmla="*/ 94 w 289"/>
                <a:gd name="T23" fmla="*/ 269 h 291"/>
                <a:gd name="T24" fmla="*/ 114 w 289"/>
                <a:gd name="T25" fmla="*/ 281 h 291"/>
                <a:gd name="T26" fmla="*/ 157 w 289"/>
                <a:gd name="T27" fmla="*/ 222 h 291"/>
                <a:gd name="T28" fmla="*/ 174 w 289"/>
                <a:gd name="T29" fmla="*/ 199 h 291"/>
                <a:gd name="T30" fmla="*/ 199 w 289"/>
                <a:gd name="T31" fmla="*/ 233 h 291"/>
                <a:gd name="T32" fmla="*/ 247 w 289"/>
                <a:gd name="T33" fmla="*/ 252 h 291"/>
                <a:gd name="T34" fmla="*/ 219 w 289"/>
                <a:gd name="T35" fmla="*/ 160 h 291"/>
                <a:gd name="T36" fmla="*/ 240 w 289"/>
                <a:gd name="T37" fmla="*/ 143 h 291"/>
                <a:gd name="T38" fmla="*/ 284 w 289"/>
                <a:gd name="T39" fmla="*/ 94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9" h="291">
                  <a:moveTo>
                    <a:pt x="284" y="94"/>
                  </a:moveTo>
                  <a:cubicBezTo>
                    <a:pt x="289" y="86"/>
                    <a:pt x="282" y="74"/>
                    <a:pt x="273" y="75"/>
                  </a:cubicBezTo>
                  <a:cubicBezTo>
                    <a:pt x="248" y="77"/>
                    <a:pt x="206" y="81"/>
                    <a:pt x="183" y="99"/>
                  </a:cubicBezTo>
                  <a:cubicBezTo>
                    <a:pt x="182" y="91"/>
                    <a:pt x="179" y="84"/>
                    <a:pt x="177" y="75"/>
                  </a:cubicBezTo>
                  <a:cubicBezTo>
                    <a:pt x="173" y="54"/>
                    <a:pt x="169" y="31"/>
                    <a:pt x="162" y="10"/>
                  </a:cubicBezTo>
                  <a:cubicBezTo>
                    <a:pt x="159" y="0"/>
                    <a:pt x="146" y="0"/>
                    <a:pt x="142" y="10"/>
                  </a:cubicBezTo>
                  <a:cubicBezTo>
                    <a:pt x="132" y="42"/>
                    <a:pt x="115" y="81"/>
                    <a:pt x="119" y="117"/>
                  </a:cubicBezTo>
                  <a:cubicBezTo>
                    <a:pt x="92" y="117"/>
                    <a:pt x="64" y="125"/>
                    <a:pt x="39" y="136"/>
                  </a:cubicBezTo>
                  <a:cubicBezTo>
                    <a:pt x="26" y="142"/>
                    <a:pt x="0" y="149"/>
                    <a:pt x="1" y="168"/>
                  </a:cubicBezTo>
                  <a:cubicBezTo>
                    <a:pt x="1" y="188"/>
                    <a:pt x="26" y="185"/>
                    <a:pt x="40" y="185"/>
                  </a:cubicBezTo>
                  <a:cubicBezTo>
                    <a:pt x="63" y="185"/>
                    <a:pt x="93" y="191"/>
                    <a:pt x="113" y="177"/>
                  </a:cubicBezTo>
                  <a:cubicBezTo>
                    <a:pt x="97" y="201"/>
                    <a:pt x="97" y="242"/>
                    <a:pt x="94" y="269"/>
                  </a:cubicBezTo>
                  <a:cubicBezTo>
                    <a:pt x="92" y="280"/>
                    <a:pt x="105" y="291"/>
                    <a:pt x="114" y="281"/>
                  </a:cubicBezTo>
                  <a:cubicBezTo>
                    <a:pt x="130" y="263"/>
                    <a:pt x="143" y="242"/>
                    <a:pt x="157" y="222"/>
                  </a:cubicBezTo>
                  <a:cubicBezTo>
                    <a:pt x="161" y="216"/>
                    <a:pt x="168" y="208"/>
                    <a:pt x="174" y="199"/>
                  </a:cubicBezTo>
                  <a:cubicBezTo>
                    <a:pt x="180" y="212"/>
                    <a:pt x="187" y="223"/>
                    <a:pt x="199" y="233"/>
                  </a:cubicBezTo>
                  <a:cubicBezTo>
                    <a:pt x="211" y="244"/>
                    <a:pt x="230" y="259"/>
                    <a:pt x="247" y="252"/>
                  </a:cubicBezTo>
                  <a:cubicBezTo>
                    <a:pt x="282" y="239"/>
                    <a:pt x="243" y="187"/>
                    <a:pt x="219" y="160"/>
                  </a:cubicBezTo>
                  <a:cubicBezTo>
                    <a:pt x="227" y="155"/>
                    <a:pt x="233" y="149"/>
                    <a:pt x="240" y="143"/>
                  </a:cubicBezTo>
                  <a:cubicBezTo>
                    <a:pt x="256" y="129"/>
                    <a:pt x="272" y="112"/>
                    <a:pt x="284" y="94"/>
                  </a:cubicBezTo>
                  <a:close/>
                </a:path>
              </a:pathLst>
            </a:custGeom>
            <a:solidFill>
              <a:schemeClr val="accent1"/>
            </a:solidFill>
            <a:ln>
              <a:noFill/>
            </a:ln>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12" name="Freeform 1698"/>
            <p:cNvSpPr/>
            <p:nvPr>
              <p:custDataLst>
                <p:tags r:id="rId22"/>
              </p:custDataLst>
            </p:nvPr>
          </p:nvSpPr>
          <p:spPr bwMode="auto">
            <a:xfrm>
              <a:off x="2340" y="5300"/>
              <a:ext cx="120" cy="120"/>
            </a:xfrm>
            <a:custGeom>
              <a:avLst/>
              <a:gdLst>
                <a:gd name="T0" fmla="*/ 328 w 347"/>
                <a:gd name="T1" fmla="*/ 125 h 365"/>
                <a:gd name="T2" fmla="*/ 243 w 347"/>
                <a:gd name="T3" fmla="*/ 152 h 365"/>
                <a:gd name="T4" fmla="*/ 262 w 347"/>
                <a:gd name="T5" fmla="*/ 17 h 365"/>
                <a:gd name="T6" fmla="*/ 246 w 347"/>
                <a:gd name="T7" fmla="*/ 10 h 365"/>
                <a:gd name="T8" fmla="*/ 201 w 347"/>
                <a:gd name="T9" fmla="*/ 96 h 365"/>
                <a:gd name="T10" fmla="*/ 168 w 347"/>
                <a:gd name="T11" fmla="*/ 163 h 365"/>
                <a:gd name="T12" fmla="*/ 103 w 347"/>
                <a:gd name="T13" fmla="*/ 154 h 365"/>
                <a:gd name="T14" fmla="*/ 17 w 347"/>
                <a:gd name="T15" fmla="*/ 151 h 365"/>
                <a:gd name="T16" fmla="*/ 10 w 347"/>
                <a:gd name="T17" fmla="*/ 174 h 365"/>
                <a:gd name="T18" fmla="*/ 84 w 347"/>
                <a:gd name="T19" fmla="*/ 216 h 365"/>
                <a:gd name="T20" fmla="*/ 110 w 347"/>
                <a:gd name="T21" fmla="*/ 231 h 365"/>
                <a:gd name="T22" fmla="*/ 61 w 347"/>
                <a:gd name="T23" fmla="*/ 344 h 365"/>
                <a:gd name="T24" fmla="*/ 77 w 347"/>
                <a:gd name="T25" fmla="*/ 357 h 365"/>
                <a:gd name="T26" fmla="*/ 143 w 347"/>
                <a:gd name="T27" fmla="*/ 296 h 365"/>
                <a:gd name="T28" fmla="*/ 178 w 347"/>
                <a:gd name="T29" fmla="*/ 268 h 365"/>
                <a:gd name="T30" fmla="*/ 243 w 347"/>
                <a:gd name="T31" fmla="*/ 351 h 365"/>
                <a:gd name="T32" fmla="*/ 264 w 347"/>
                <a:gd name="T33" fmla="*/ 339 h 365"/>
                <a:gd name="T34" fmla="*/ 248 w 347"/>
                <a:gd name="T35" fmla="*/ 274 h 365"/>
                <a:gd name="T36" fmla="*/ 239 w 347"/>
                <a:gd name="T37" fmla="*/ 244 h 365"/>
                <a:gd name="T38" fmla="*/ 265 w 347"/>
                <a:gd name="T39" fmla="*/ 218 h 365"/>
                <a:gd name="T40" fmla="*/ 340 w 347"/>
                <a:gd name="T41" fmla="*/ 145 h 365"/>
                <a:gd name="T42" fmla="*/ 328 w 347"/>
                <a:gd name="T43" fmla="*/ 12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7" h="365">
                  <a:moveTo>
                    <a:pt x="328" y="125"/>
                  </a:moveTo>
                  <a:cubicBezTo>
                    <a:pt x="302" y="134"/>
                    <a:pt x="271" y="140"/>
                    <a:pt x="243" y="152"/>
                  </a:cubicBezTo>
                  <a:cubicBezTo>
                    <a:pt x="252" y="108"/>
                    <a:pt x="256" y="62"/>
                    <a:pt x="262" y="17"/>
                  </a:cubicBezTo>
                  <a:cubicBezTo>
                    <a:pt x="264" y="8"/>
                    <a:pt x="251" y="0"/>
                    <a:pt x="246" y="10"/>
                  </a:cubicBezTo>
                  <a:cubicBezTo>
                    <a:pt x="201" y="96"/>
                    <a:pt x="201" y="96"/>
                    <a:pt x="201" y="96"/>
                  </a:cubicBezTo>
                  <a:cubicBezTo>
                    <a:pt x="189" y="118"/>
                    <a:pt x="175" y="139"/>
                    <a:pt x="168" y="163"/>
                  </a:cubicBezTo>
                  <a:cubicBezTo>
                    <a:pt x="148" y="151"/>
                    <a:pt x="125" y="154"/>
                    <a:pt x="103" y="154"/>
                  </a:cubicBezTo>
                  <a:cubicBezTo>
                    <a:pt x="74" y="153"/>
                    <a:pt x="45" y="151"/>
                    <a:pt x="17" y="151"/>
                  </a:cubicBezTo>
                  <a:cubicBezTo>
                    <a:pt x="4" y="150"/>
                    <a:pt x="0" y="168"/>
                    <a:pt x="10" y="174"/>
                  </a:cubicBezTo>
                  <a:cubicBezTo>
                    <a:pt x="35" y="188"/>
                    <a:pt x="60" y="202"/>
                    <a:pt x="84" y="216"/>
                  </a:cubicBezTo>
                  <a:cubicBezTo>
                    <a:pt x="93" y="221"/>
                    <a:pt x="101" y="226"/>
                    <a:pt x="110" y="231"/>
                  </a:cubicBezTo>
                  <a:cubicBezTo>
                    <a:pt x="92" y="268"/>
                    <a:pt x="77" y="307"/>
                    <a:pt x="61" y="344"/>
                  </a:cubicBezTo>
                  <a:cubicBezTo>
                    <a:pt x="56" y="355"/>
                    <a:pt x="68" y="365"/>
                    <a:pt x="77" y="357"/>
                  </a:cubicBezTo>
                  <a:cubicBezTo>
                    <a:pt x="99" y="337"/>
                    <a:pt x="121" y="316"/>
                    <a:pt x="143" y="296"/>
                  </a:cubicBezTo>
                  <a:cubicBezTo>
                    <a:pt x="154" y="286"/>
                    <a:pt x="166" y="276"/>
                    <a:pt x="178" y="268"/>
                  </a:cubicBezTo>
                  <a:cubicBezTo>
                    <a:pt x="173" y="272"/>
                    <a:pt x="239" y="346"/>
                    <a:pt x="243" y="351"/>
                  </a:cubicBezTo>
                  <a:cubicBezTo>
                    <a:pt x="252" y="361"/>
                    <a:pt x="267" y="351"/>
                    <a:pt x="264" y="339"/>
                  </a:cubicBezTo>
                  <a:cubicBezTo>
                    <a:pt x="259" y="317"/>
                    <a:pt x="254" y="296"/>
                    <a:pt x="248" y="274"/>
                  </a:cubicBezTo>
                  <a:cubicBezTo>
                    <a:pt x="245" y="264"/>
                    <a:pt x="243" y="253"/>
                    <a:pt x="239" y="244"/>
                  </a:cubicBezTo>
                  <a:cubicBezTo>
                    <a:pt x="248" y="235"/>
                    <a:pt x="256" y="226"/>
                    <a:pt x="265" y="218"/>
                  </a:cubicBezTo>
                  <a:cubicBezTo>
                    <a:pt x="290" y="194"/>
                    <a:pt x="316" y="171"/>
                    <a:pt x="340" y="145"/>
                  </a:cubicBezTo>
                  <a:cubicBezTo>
                    <a:pt x="347" y="137"/>
                    <a:pt x="340" y="121"/>
                    <a:pt x="328" y="125"/>
                  </a:cubicBezTo>
                  <a:close/>
                </a:path>
              </a:pathLst>
            </a:custGeom>
            <a:solidFill>
              <a:schemeClr val="accent1"/>
            </a:solidFill>
            <a:ln>
              <a:noFill/>
            </a:ln>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13" name="Freeform 1701"/>
            <p:cNvSpPr/>
            <p:nvPr>
              <p:custDataLst>
                <p:tags r:id="rId23"/>
              </p:custDataLst>
            </p:nvPr>
          </p:nvSpPr>
          <p:spPr bwMode="auto">
            <a:xfrm>
              <a:off x="2535" y="4610"/>
              <a:ext cx="132" cy="121"/>
            </a:xfrm>
            <a:custGeom>
              <a:avLst/>
              <a:gdLst>
                <a:gd name="T0" fmla="*/ 306 w 323"/>
                <a:gd name="T1" fmla="*/ 208 h 298"/>
                <a:gd name="T2" fmla="*/ 313 w 323"/>
                <a:gd name="T3" fmla="*/ 190 h 298"/>
                <a:gd name="T4" fmla="*/ 239 w 323"/>
                <a:gd name="T5" fmla="*/ 148 h 298"/>
                <a:gd name="T6" fmla="*/ 268 w 323"/>
                <a:gd name="T7" fmla="*/ 117 h 298"/>
                <a:gd name="T8" fmla="*/ 320 w 323"/>
                <a:gd name="T9" fmla="*/ 57 h 298"/>
                <a:gd name="T10" fmla="*/ 311 w 323"/>
                <a:gd name="T11" fmla="*/ 46 h 298"/>
                <a:gd name="T12" fmla="*/ 310 w 323"/>
                <a:gd name="T13" fmla="*/ 46 h 298"/>
                <a:gd name="T14" fmla="*/ 309 w 323"/>
                <a:gd name="T15" fmla="*/ 47 h 298"/>
                <a:gd name="T16" fmla="*/ 309 w 323"/>
                <a:gd name="T17" fmla="*/ 47 h 298"/>
                <a:gd name="T18" fmla="*/ 308 w 323"/>
                <a:gd name="T19" fmla="*/ 47 h 298"/>
                <a:gd name="T20" fmla="*/ 300 w 323"/>
                <a:gd name="T21" fmla="*/ 52 h 298"/>
                <a:gd name="T22" fmla="*/ 186 w 323"/>
                <a:gd name="T23" fmla="*/ 99 h 298"/>
                <a:gd name="T24" fmla="*/ 130 w 323"/>
                <a:gd name="T25" fmla="*/ 14 h 298"/>
                <a:gd name="T26" fmla="*/ 112 w 323"/>
                <a:gd name="T27" fmla="*/ 70 h 298"/>
                <a:gd name="T28" fmla="*/ 117 w 323"/>
                <a:gd name="T29" fmla="*/ 110 h 298"/>
                <a:gd name="T30" fmla="*/ 9 w 323"/>
                <a:gd name="T31" fmla="*/ 140 h 298"/>
                <a:gd name="T32" fmla="*/ 12 w 323"/>
                <a:gd name="T33" fmla="*/ 162 h 298"/>
                <a:gd name="T34" fmla="*/ 92 w 323"/>
                <a:gd name="T35" fmla="*/ 176 h 298"/>
                <a:gd name="T36" fmla="*/ 135 w 323"/>
                <a:gd name="T37" fmla="*/ 184 h 298"/>
                <a:gd name="T38" fmla="*/ 137 w 323"/>
                <a:gd name="T39" fmla="*/ 186 h 298"/>
                <a:gd name="T40" fmla="*/ 137 w 323"/>
                <a:gd name="T41" fmla="*/ 186 h 298"/>
                <a:gd name="T42" fmla="*/ 136 w 323"/>
                <a:gd name="T43" fmla="*/ 286 h 298"/>
                <a:gd name="T44" fmla="*/ 163 w 323"/>
                <a:gd name="T45" fmla="*/ 289 h 298"/>
                <a:gd name="T46" fmla="*/ 202 w 323"/>
                <a:gd name="T47" fmla="*/ 221 h 298"/>
                <a:gd name="T48" fmla="*/ 210 w 323"/>
                <a:gd name="T49" fmla="*/ 208 h 298"/>
                <a:gd name="T50" fmla="*/ 217 w 323"/>
                <a:gd name="T51" fmla="*/ 209 h 298"/>
                <a:gd name="T52" fmla="*/ 306 w 323"/>
                <a:gd name="T53" fmla="*/ 20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3" h="298">
                  <a:moveTo>
                    <a:pt x="306" y="208"/>
                  </a:moveTo>
                  <a:cubicBezTo>
                    <a:pt x="314" y="208"/>
                    <a:pt x="319" y="196"/>
                    <a:pt x="313" y="190"/>
                  </a:cubicBezTo>
                  <a:cubicBezTo>
                    <a:pt x="294" y="172"/>
                    <a:pt x="267" y="155"/>
                    <a:pt x="239" y="148"/>
                  </a:cubicBezTo>
                  <a:cubicBezTo>
                    <a:pt x="249" y="138"/>
                    <a:pt x="258" y="127"/>
                    <a:pt x="268" y="117"/>
                  </a:cubicBezTo>
                  <a:cubicBezTo>
                    <a:pt x="286" y="98"/>
                    <a:pt x="307" y="80"/>
                    <a:pt x="320" y="57"/>
                  </a:cubicBezTo>
                  <a:cubicBezTo>
                    <a:pt x="323" y="50"/>
                    <a:pt x="317" y="43"/>
                    <a:pt x="311" y="46"/>
                  </a:cubicBezTo>
                  <a:cubicBezTo>
                    <a:pt x="311" y="46"/>
                    <a:pt x="310" y="46"/>
                    <a:pt x="310" y="46"/>
                  </a:cubicBezTo>
                  <a:cubicBezTo>
                    <a:pt x="310" y="46"/>
                    <a:pt x="309" y="47"/>
                    <a:pt x="309" y="47"/>
                  </a:cubicBezTo>
                  <a:cubicBezTo>
                    <a:pt x="309" y="47"/>
                    <a:pt x="309" y="47"/>
                    <a:pt x="309" y="47"/>
                  </a:cubicBezTo>
                  <a:cubicBezTo>
                    <a:pt x="309" y="47"/>
                    <a:pt x="308" y="47"/>
                    <a:pt x="308" y="47"/>
                  </a:cubicBezTo>
                  <a:cubicBezTo>
                    <a:pt x="306" y="49"/>
                    <a:pt x="303" y="51"/>
                    <a:pt x="300" y="52"/>
                  </a:cubicBezTo>
                  <a:cubicBezTo>
                    <a:pt x="265" y="74"/>
                    <a:pt x="221" y="77"/>
                    <a:pt x="186" y="99"/>
                  </a:cubicBezTo>
                  <a:cubicBezTo>
                    <a:pt x="184" y="57"/>
                    <a:pt x="166" y="0"/>
                    <a:pt x="130" y="14"/>
                  </a:cubicBezTo>
                  <a:cubicBezTo>
                    <a:pt x="108" y="23"/>
                    <a:pt x="110" y="51"/>
                    <a:pt x="112" y="70"/>
                  </a:cubicBezTo>
                  <a:cubicBezTo>
                    <a:pt x="113" y="84"/>
                    <a:pt x="115" y="97"/>
                    <a:pt x="117" y="110"/>
                  </a:cubicBezTo>
                  <a:cubicBezTo>
                    <a:pt x="79" y="109"/>
                    <a:pt x="41" y="121"/>
                    <a:pt x="9" y="140"/>
                  </a:cubicBezTo>
                  <a:cubicBezTo>
                    <a:pt x="0" y="145"/>
                    <a:pt x="0" y="162"/>
                    <a:pt x="12" y="162"/>
                  </a:cubicBezTo>
                  <a:cubicBezTo>
                    <a:pt x="39" y="162"/>
                    <a:pt x="66" y="171"/>
                    <a:pt x="92" y="176"/>
                  </a:cubicBezTo>
                  <a:cubicBezTo>
                    <a:pt x="106" y="179"/>
                    <a:pt x="121" y="183"/>
                    <a:pt x="135" y="184"/>
                  </a:cubicBezTo>
                  <a:cubicBezTo>
                    <a:pt x="135" y="185"/>
                    <a:pt x="136" y="186"/>
                    <a:pt x="137" y="186"/>
                  </a:cubicBezTo>
                  <a:cubicBezTo>
                    <a:pt x="137" y="186"/>
                    <a:pt x="137" y="186"/>
                    <a:pt x="137" y="186"/>
                  </a:cubicBezTo>
                  <a:cubicBezTo>
                    <a:pt x="125" y="219"/>
                    <a:pt x="124" y="251"/>
                    <a:pt x="136" y="286"/>
                  </a:cubicBezTo>
                  <a:cubicBezTo>
                    <a:pt x="140" y="297"/>
                    <a:pt x="157" y="298"/>
                    <a:pt x="163" y="289"/>
                  </a:cubicBezTo>
                  <a:cubicBezTo>
                    <a:pt x="176" y="266"/>
                    <a:pt x="189" y="244"/>
                    <a:pt x="202" y="221"/>
                  </a:cubicBezTo>
                  <a:cubicBezTo>
                    <a:pt x="205" y="217"/>
                    <a:pt x="208" y="213"/>
                    <a:pt x="210" y="208"/>
                  </a:cubicBezTo>
                  <a:cubicBezTo>
                    <a:pt x="212" y="208"/>
                    <a:pt x="215" y="209"/>
                    <a:pt x="217" y="209"/>
                  </a:cubicBezTo>
                  <a:cubicBezTo>
                    <a:pt x="247" y="212"/>
                    <a:pt x="276" y="212"/>
                    <a:pt x="306" y="208"/>
                  </a:cubicBezTo>
                  <a:close/>
                </a:path>
              </a:pathLst>
            </a:custGeom>
            <a:solidFill>
              <a:schemeClr val="accent1"/>
            </a:solidFill>
            <a:ln>
              <a:noFill/>
            </a:ln>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15" name="Freeform 1702"/>
            <p:cNvSpPr/>
            <p:nvPr>
              <p:custDataLst>
                <p:tags r:id="rId24"/>
              </p:custDataLst>
            </p:nvPr>
          </p:nvSpPr>
          <p:spPr bwMode="auto">
            <a:xfrm>
              <a:off x="2863" y="4862"/>
              <a:ext cx="120" cy="131"/>
            </a:xfrm>
            <a:custGeom>
              <a:avLst/>
              <a:gdLst>
                <a:gd name="T0" fmla="*/ 67 w 293"/>
                <a:gd name="T1" fmla="*/ 296 h 336"/>
                <a:gd name="T2" fmla="*/ 84 w 293"/>
                <a:gd name="T3" fmla="*/ 305 h 336"/>
                <a:gd name="T4" fmla="*/ 136 w 293"/>
                <a:gd name="T5" fmla="*/ 238 h 336"/>
                <a:gd name="T6" fmla="*/ 162 w 293"/>
                <a:gd name="T7" fmla="*/ 271 h 336"/>
                <a:gd name="T8" fmla="*/ 214 w 293"/>
                <a:gd name="T9" fmla="*/ 331 h 336"/>
                <a:gd name="T10" fmla="*/ 226 w 293"/>
                <a:gd name="T11" fmla="*/ 324 h 336"/>
                <a:gd name="T12" fmla="*/ 227 w 293"/>
                <a:gd name="T13" fmla="*/ 324 h 336"/>
                <a:gd name="T14" fmla="*/ 226 w 293"/>
                <a:gd name="T15" fmla="*/ 322 h 336"/>
                <a:gd name="T16" fmla="*/ 226 w 293"/>
                <a:gd name="T17" fmla="*/ 322 h 336"/>
                <a:gd name="T18" fmla="*/ 226 w 293"/>
                <a:gd name="T19" fmla="*/ 322 h 336"/>
                <a:gd name="T20" fmla="*/ 222 w 293"/>
                <a:gd name="T21" fmla="*/ 313 h 336"/>
                <a:gd name="T22" fmla="*/ 193 w 293"/>
                <a:gd name="T23" fmla="*/ 193 h 336"/>
                <a:gd name="T24" fmla="*/ 285 w 293"/>
                <a:gd name="T25" fmla="*/ 150 h 336"/>
                <a:gd name="T26" fmla="*/ 232 w 293"/>
                <a:gd name="T27" fmla="*/ 124 h 336"/>
                <a:gd name="T28" fmla="*/ 192 w 293"/>
                <a:gd name="T29" fmla="*/ 123 h 336"/>
                <a:gd name="T30" fmla="*/ 179 w 293"/>
                <a:gd name="T31" fmla="*/ 12 h 336"/>
                <a:gd name="T32" fmla="*/ 157 w 293"/>
                <a:gd name="T33" fmla="*/ 12 h 336"/>
                <a:gd name="T34" fmla="*/ 130 w 293"/>
                <a:gd name="T35" fmla="*/ 89 h 336"/>
                <a:gd name="T36" fmla="*/ 116 w 293"/>
                <a:gd name="T37" fmla="*/ 130 h 336"/>
                <a:gd name="T38" fmla="*/ 114 w 293"/>
                <a:gd name="T39" fmla="*/ 131 h 336"/>
                <a:gd name="T40" fmla="*/ 114 w 293"/>
                <a:gd name="T41" fmla="*/ 131 h 336"/>
                <a:gd name="T42" fmla="*/ 15 w 293"/>
                <a:gd name="T43" fmla="*/ 116 h 336"/>
                <a:gd name="T44" fmla="*/ 9 w 293"/>
                <a:gd name="T45" fmla="*/ 141 h 336"/>
                <a:gd name="T46" fmla="*/ 69 w 293"/>
                <a:gd name="T47" fmla="*/ 191 h 336"/>
                <a:gd name="T48" fmla="*/ 81 w 293"/>
                <a:gd name="T49" fmla="*/ 201 h 336"/>
                <a:gd name="T50" fmla="*/ 80 w 293"/>
                <a:gd name="T51" fmla="*/ 207 h 336"/>
                <a:gd name="T52" fmla="*/ 67 w 293"/>
                <a:gd name="T53" fmla="*/ 29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3" h="336">
                  <a:moveTo>
                    <a:pt x="67" y="296"/>
                  </a:moveTo>
                  <a:cubicBezTo>
                    <a:pt x="66" y="304"/>
                    <a:pt x="77" y="311"/>
                    <a:pt x="84" y="305"/>
                  </a:cubicBezTo>
                  <a:cubicBezTo>
                    <a:pt x="105" y="289"/>
                    <a:pt x="125" y="265"/>
                    <a:pt x="136" y="238"/>
                  </a:cubicBezTo>
                  <a:cubicBezTo>
                    <a:pt x="144" y="249"/>
                    <a:pt x="154" y="260"/>
                    <a:pt x="162" y="271"/>
                  </a:cubicBezTo>
                  <a:cubicBezTo>
                    <a:pt x="178" y="292"/>
                    <a:pt x="193" y="315"/>
                    <a:pt x="214" y="331"/>
                  </a:cubicBezTo>
                  <a:cubicBezTo>
                    <a:pt x="220" y="336"/>
                    <a:pt x="228" y="331"/>
                    <a:pt x="226" y="324"/>
                  </a:cubicBezTo>
                  <a:cubicBezTo>
                    <a:pt x="226" y="324"/>
                    <a:pt x="227" y="324"/>
                    <a:pt x="227" y="324"/>
                  </a:cubicBezTo>
                  <a:cubicBezTo>
                    <a:pt x="226" y="324"/>
                    <a:pt x="226" y="323"/>
                    <a:pt x="226" y="322"/>
                  </a:cubicBezTo>
                  <a:cubicBezTo>
                    <a:pt x="226" y="322"/>
                    <a:pt x="226" y="322"/>
                    <a:pt x="226" y="322"/>
                  </a:cubicBezTo>
                  <a:cubicBezTo>
                    <a:pt x="226" y="322"/>
                    <a:pt x="226" y="322"/>
                    <a:pt x="226" y="322"/>
                  </a:cubicBezTo>
                  <a:cubicBezTo>
                    <a:pt x="224" y="319"/>
                    <a:pt x="223" y="316"/>
                    <a:pt x="222" y="313"/>
                  </a:cubicBezTo>
                  <a:cubicBezTo>
                    <a:pt x="206" y="275"/>
                    <a:pt x="209" y="231"/>
                    <a:pt x="193" y="193"/>
                  </a:cubicBezTo>
                  <a:cubicBezTo>
                    <a:pt x="235" y="198"/>
                    <a:pt x="293" y="188"/>
                    <a:pt x="285" y="150"/>
                  </a:cubicBezTo>
                  <a:cubicBezTo>
                    <a:pt x="280" y="127"/>
                    <a:pt x="251" y="125"/>
                    <a:pt x="232" y="124"/>
                  </a:cubicBezTo>
                  <a:cubicBezTo>
                    <a:pt x="219" y="123"/>
                    <a:pt x="205" y="123"/>
                    <a:pt x="192" y="123"/>
                  </a:cubicBezTo>
                  <a:cubicBezTo>
                    <a:pt x="199" y="86"/>
                    <a:pt x="193" y="46"/>
                    <a:pt x="179" y="12"/>
                  </a:cubicBezTo>
                  <a:cubicBezTo>
                    <a:pt x="175" y="2"/>
                    <a:pt x="159" y="0"/>
                    <a:pt x="157" y="12"/>
                  </a:cubicBezTo>
                  <a:cubicBezTo>
                    <a:pt x="153" y="38"/>
                    <a:pt x="140" y="64"/>
                    <a:pt x="130" y="89"/>
                  </a:cubicBezTo>
                  <a:cubicBezTo>
                    <a:pt x="125" y="102"/>
                    <a:pt x="119" y="116"/>
                    <a:pt x="116" y="130"/>
                  </a:cubicBezTo>
                  <a:cubicBezTo>
                    <a:pt x="115" y="130"/>
                    <a:pt x="114" y="131"/>
                    <a:pt x="114" y="131"/>
                  </a:cubicBezTo>
                  <a:cubicBezTo>
                    <a:pt x="114" y="131"/>
                    <a:pt x="114" y="131"/>
                    <a:pt x="114" y="131"/>
                  </a:cubicBezTo>
                  <a:cubicBezTo>
                    <a:pt x="83" y="115"/>
                    <a:pt x="52" y="109"/>
                    <a:pt x="15" y="116"/>
                  </a:cubicBezTo>
                  <a:cubicBezTo>
                    <a:pt x="4" y="117"/>
                    <a:pt x="0" y="135"/>
                    <a:pt x="9" y="141"/>
                  </a:cubicBezTo>
                  <a:cubicBezTo>
                    <a:pt x="29" y="158"/>
                    <a:pt x="49" y="175"/>
                    <a:pt x="69" y="191"/>
                  </a:cubicBezTo>
                  <a:cubicBezTo>
                    <a:pt x="73" y="194"/>
                    <a:pt x="77" y="197"/>
                    <a:pt x="81" y="201"/>
                  </a:cubicBezTo>
                  <a:cubicBezTo>
                    <a:pt x="81" y="203"/>
                    <a:pt x="80" y="205"/>
                    <a:pt x="80" y="207"/>
                  </a:cubicBezTo>
                  <a:cubicBezTo>
                    <a:pt x="72" y="236"/>
                    <a:pt x="68" y="266"/>
                    <a:pt x="67" y="296"/>
                  </a:cubicBezTo>
                  <a:close/>
                </a:path>
              </a:pathLst>
            </a:custGeom>
            <a:solidFill>
              <a:schemeClr val="accent1"/>
            </a:solidFill>
            <a:ln>
              <a:noFill/>
            </a:ln>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16" name="Freeform 1703"/>
            <p:cNvSpPr/>
            <p:nvPr>
              <p:custDataLst>
                <p:tags r:id="rId25"/>
              </p:custDataLst>
            </p:nvPr>
          </p:nvSpPr>
          <p:spPr bwMode="auto">
            <a:xfrm>
              <a:off x="1223" y="4282"/>
              <a:ext cx="120" cy="120"/>
            </a:xfrm>
            <a:custGeom>
              <a:avLst/>
              <a:gdLst>
                <a:gd name="T0" fmla="*/ 336 w 369"/>
                <a:gd name="T1" fmla="*/ 92 h 332"/>
                <a:gd name="T2" fmla="*/ 272 w 369"/>
                <a:gd name="T3" fmla="*/ 101 h 332"/>
                <a:gd name="T4" fmla="*/ 232 w 369"/>
                <a:gd name="T5" fmla="*/ 118 h 332"/>
                <a:gd name="T6" fmla="*/ 195 w 369"/>
                <a:gd name="T7" fmla="*/ 11 h 332"/>
                <a:gd name="T8" fmla="*/ 175 w 369"/>
                <a:gd name="T9" fmla="*/ 11 h 332"/>
                <a:gd name="T10" fmla="*/ 154 w 369"/>
                <a:gd name="T11" fmla="*/ 92 h 332"/>
                <a:gd name="T12" fmla="*/ 144 w 369"/>
                <a:gd name="T13" fmla="*/ 130 h 332"/>
                <a:gd name="T14" fmla="*/ 12 w 369"/>
                <a:gd name="T15" fmla="*/ 151 h 332"/>
                <a:gd name="T16" fmla="*/ 9 w 369"/>
                <a:gd name="T17" fmla="*/ 173 h 332"/>
                <a:gd name="T18" fmla="*/ 108 w 369"/>
                <a:gd name="T19" fmla="*/ 214 h 332"/>
                <a:gd name="T20" fmla="*/ 98 w 369"/>
                <a:gd name="T21" fmla="*/ 314 h 332"/>
                <a:gd name="T22" fmla="*/ 120 w 369"/>
                <a:gd name="T23" fmla="*/ 323 h 332"/>
                <a:gd name="T24" fmla="*/ 198 w 369"/>
                <a:gd name="T25" fmla="*/ 234 h 332"/>
                <a:gd name="T26" fmla="*/ 198 w 369"/>
                <a:gd name="T27" fmla="*/ 235 h 332"/>
                <a:gd name="T28" fmla="*/ 249 w 369"/>
                <a:gd name="T29" fmla="*/ 309 h 332"/>
                <a:gd name="T30" fmla="*/ 276 w 369"/>
                <a:gd name="T31" fmla="*/ 305 h 332"/>
                <a:gd name="T32" fmla="*/ 283 w 369"/>
                <a:gd name="T33" fmla="*/ 174 h 332"/>
                <a:gd name="T34" fmla="*/ 336 w 369"/>
                <a:gd name="T35" fmla="*/ 9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9" h="332">
                  <a:moveTo>
                    <a:pt x="336" y="92"/>
                  </a:moveTo>
                  <a:cubicBezTo>
                    <a:pt x="319" y="81"/>
                    <a:pt x="289" y="95"/>
                    <a:pt x="272" y="101"/>
                  </a:cubicBezTo>
                  <a:cubicBezTo>
                    <a:pt x="259" y="106"/>
                    <a:pt x="245" y="112"/>
                    <a:pt x="232" y="118"/>
                  </a:cubicBezTo>
                  <a:cubicBezTo>
                    <a:pt x="218" y="83"/>
                    <a:pt x="206" y="48"/>
                    <a:pt x="195" y="11"/>
                  </a:cubicBezTo>
                  <a:cubicBezTo>
                    <a:pt x="192" y="1"/>
                    <a:pt x="177" y="0"/>
                    <a:pt x="175" y="11"/>
                  </a:cubicBezTo>
                  <a:cubicBezTo>
                    <a:pt x="169" y="38"/>
                    <a:pt x="160" y="65"/>
                    <a:pt x="154" y="92"/>
                  </a:cubicBezTo>
                  <a:cubicBezTo>
                    <a:pt x="150" y="104"/>
                    <a:pt x="146" y="117"/>
                    <a:pt x="144" y="130"/>
                  </a:cubicBezTo>
                  <a:cubicBezTo>
                    <a:pt x="103" y="123"/>
                    <a:pt x="50" y="140"/>
                    <a:pt x="12" y="151"/>
                  </a:cubicBezTo>
                  <a:cubicBezTo>
                    <a:pt x="2" y="154"/>
                    <a:pt x="0" y="167"/>
                    <a:pt x="9" y="173"/>
                  </a:cubicBezTo>
                  <a:cubicBezTo>
                    <a:pt x="35" y="190"/>
                    <a:pt x="72" y="209"/>
                    <a:pt x="108" y="214"/>
                  </a:cubicBezTo>
                  <a:cubicBezTo>
                    <a:pt x="96" y="245"/>
                    <a:pt x="97" y="285"/>
                    <a:pt x="98" y="314"/>
                  </a:cubicBezTo>
                  <a:cubicBezTo>
                    <a:pt x="98" y="325"/>
                    <a:pt x="112" y="332"/>
                    <a:pt x="120" y="323"/>
                  </a:cubicBezTo>
                  <a:cubicBezTo>
                    <a:pt x="146" y="296"/>
                    <a:pt x="180" y="268"/>
                    <a:pt x="198" y="234"/>
                  </a:cubicBezTo>
                  <a:cubicBezTo>
                    <a:pt x="198" y="234"/>
                    <a:pt x="198" y="235"/>
                    <a:pt x="198" y="235"/>
                  </a:cubicBezTo>
                  <a:cubicBezTo>
                    <a:pt x="217" y="257"/>
                    <a:pt x="233" y="284"/>
                    <a:pt x="249" y="309"/>
                  </a:cubicBezTo>
                  <a:cubicBezTo>
                    <a:pt x="256" y="319"/>
                    <a:pt x="273" y="318"/>
                    <a:pt x="276" y="305"/>
                  </a:cubicBezTo>
                  <a:cubicBezTo>
                    <a:pt x="284" y="269"/>
                    <a:pt x="298" y="212"/>
                    <a:pt x="283" y="174"/>
                  </a:cubicBezTo>
                  <a:cubicBezTo>
                    <a:pt x="321" y="151"/>
                    <a:pt x="369" y="114"/>
                    <a:pt x="336" y="92"/>
                  </a:cubicBezTo>
                  <a:close/>
                </a:path>
              </a:pathLst>
            </a:custGeom>
            <a:solidFill>
              <a:schemeClr val="accent1"/>
            </a:solidFill>
            <a:ln>
              <a:noFill/>
            </a:ln>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17" name="文本框 16"/>
            <p:cNvSpPr txBox="1"/>
            <p:nvPr>
              <p:custDataLst>
                <p:tags r:id="rId26"/>
              </p:custDataLst>
            </p:nvPr>
          </p:nvSpPr>
          <p:spPr>
            <a:xfrm>
              <a:off x="1573" y="4431"/>
              <a:ext cx="741" cy="677"/>
            </a:xfrm>
            <a:prstGeom prst="rect">
              <a:avLst/>
            </a:prstGeom>
            <a:noFill/>
          </p:spPr>
          <p:txBody>
            <a:bodyPr wrap="square" rtlCol="0" anchor="ctr" anchorCtr="0">
              <a:normAutofit/>
            </a:bodyPr>
            <a:lstStyle/>
            <a:p>
              <a:pPr algn="ctr"/>
              <a:r>
                <a:rPr lang="en-US" altLang="zh-CN" sz="3200" b="1" dirty="0">
                  <a:solidFill>
                    <a:schemeClr val="lt1"/>
                  </a:solidFill>
                  <a:latin typeface="微软雅黑" panose="020B0503020204020204" charset="-122"/>
                  <a:ea typeface="微软雅黑" panose="020B0503020204020204" charset="-122"/>
                  <a:cs typeface="Arial" panose="020B0604020202020204" pitchFamily="34" charset="0"/>
                </a:rPr>
                <a:t>02</a:t>
              </a:r>
              <a:endParaRPr lang="en-US" altLang="zh-CN" sz="3200" b="1" dirty="0">
                <a:solidFill>
                  <a:schemeClr val="lt1"/>
                </a:solidFill>
                <a:latin typeface="微软雅黑" panose="020B0503020204020204" charset="-122"/>
                <a:ea typeface="微软雅黑" panose="020B0503020204020204" charset="-122"/>
                <a:cs typeface="Arial" panose="020B0604020202020204" pitchFamily="34" charset="0"/>
              </a:endParaRPr>
            </a:p>
          </p:txBody>
        </p:sp>
        <p:sp>
          <p:nvSpPr>
            <p:cNvPr id="18" name="Freeform 685"/>
            <p:cNvSpPr/>
            <p:nvPr>
              <p:custDataLst>
                <p:tags r:id="rId27"/>
              </p:custDataLst>
            </p:nvPr>
          </p:nvSpPr>
          <p:spPr bwMode="auto">
            <a:xfrm rot="21120000">
              <a:off x="1220" y="4702"/>
              <a:ext cx="1360" cy="606"/>
            </a:xfrm>
            <a:custGeom>
              <a:avLst/>
              <a:gdLst>
                <a:gd name="T0" fmla="*/ 18 w 1169"/>
                <a:gd name="T1" fmla="*/ 30 h 526"/>
                <a:gd name="T2" fmla="*/ 104 w 1169"/>
                <a:gd name="T3" fmla="*/ 6 h 526"/>
                <a:gd name="T4" fmla="*/ 207 w 1169"/>
                <a:gd name="T5" fmla="*/ 27 h 526"/>
                <a:gd name="T6" fmla="*/ 272 w 1169"/>
                <a:gd name="T7" fmla="*/ 52 h 526"/>
                <a:gd name="T8" fmla="*/ 287 w 1169"/>
                <a:gd name="T9" fmla="*/ 66 h 526"/>
                <a:gd name="T10" fmla="*/ 277 w 1169"/>
                <a:gd name="T11" fmla="*/ 82 h 526"/>
                <a:gd name="T12" fmla="*/ 267 w 1169"/>
                <a:gd name="T13" fmla="*/ 81 h 526"/>
                <a:gd name="T14" fmla="*/ 151 w 1169"/>
                <a:gd name="T15" fmla="*/ 36 h 526"/>
                <a:gd name="T16" fmla="*/ 40 w 1169"/>
                <a:gd name="T17" fmla="*/ 28 h 526"/>
                <a:gd name="T18" fmla="*/ 55 w 1169"/>
                <a:gd name="T19" fmla="*/ 105 h 526"/>
                <a:gd name="T20" fmla="*/ 121 w 1169"/>
                <a:gd name="T21" fmla="*/ 146 h 526"/>
                <a:gd name="T22" fmla="*/ 983 w 1169"/>
                <a:gd name="T23" fmla="*/ 460 h 526"/>
                <a:gd name="T24" fmla="*/ 1125 w 1169"/>
                <a:gd name="T25" fmla="*/ 425 h 526"/>
                <a:gd name="T26" fmla="*/ 1108 w 1169"/>
                <a:gd name="T27" fmla="*/ 405 h 526"/>
                <a:gd name="T28" fmla="*/ 919 w 1169"/>
                <a:gd name="T29" fmla="*/ 277 h 526"/>
                <a:gd name="T30" fmla="*/ 901 w 1169"/>
                <a:gd name="T31" fmla="*/ 267 h 526"/>
                <a:gd name="T32" fmla="*/ 898 w 1169"/>
                <a:gd name="T33" fmla="*/ 243 h 526"/>
                <a:gd name="T34" fmla="*/ 1076 w 1169"/>
                <a:gd name="T35" fmla="*/ 341 h 526"/>
                <a:gd name="T36" fmla="*/ 1130 w 1169"/>
                <a:gd name="T37" fmla="*/ 474 h 526"/>
                <a:gd name="T38" fmla="*/ 968 w 1169"/>
                <a:gd name="T39" fmla="*/ 497 h 526"/>
                <a:gd name="T40" fmla="*/ 766 w 1169"/>
                <a:gd name="T41" fmla="*/ 443 h 526"/>
                <a:gd name="T42" fmla="*/ 370 w 1169"/>
                <a:gd name="T43" fmla="*/ 301 h 526"/>
                <a:gd name="T44" fmla="*/ 184 w 1169"/>
                <a:gd name="T45" fmla="*/ 214 h 526"/>
                <a:gd name="T46" fmla="*/ 94 w 1169"/>
                <a:gd name="T47" fmla="*/ 166 h 526"/>
                <a:gd name="T48" fmla="*/ 20 w 1169"/>
                <a:gd name="T49" fmla="*/ 108 h 526"/>
                <a:gd name="T50" fmla="*/ 18 w 1169"/>
                <a:gd name="T51" fmla="*/ 3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0" h="606">
                  <a:moveTo>
                    <a:pt x="78" y="0"/>
                  </a:moveTo>
                  <a:cubicBezTo>
                    <a:pt x="81" y="0"/>
                    <a:pt x="85" y="0"/>
                    <a:pt x="88" y="0"/>
                  </a:cubicBezTo>
                  <a:cubicBezTo>
                    <a:pt x="97" y="0"/>
                    <a:pt x="107" y="1"/>
                    <a:pt x="117" y="2"/>
                  </a:cubicBezTo>
                  <a:cubicBezTo>
                    <a:pt x="158" y="6"/>
                    <a:pt x="200" y="14"/>
                    <a:pt x="240" y="27"/>
                  </a:cubicBezTo>
                  <a:cubicBezTo>
                    <a:pt x="247" y="29"/>
                    <a:pt x="253" y="32"/>
                    <a:pt x="260" y="34"/>
                  </a:cubicBezTo>
                  <a:lnTo>
                    <a:pt x="275" y="39"/>
                  </a:lnTo>
                  <a:lnTo>
                    <a:pt x="283" y="54"/>
                  </a:lnTo>
                  <a:cubicBezTo>
                    <a:pt x="287" y="59"/>
                    <a:pt x="290" y="65"/>
                    <a:pt x="294" y="71"/>
                  </a:cubicBezTo>
                  <a:cubicBezTo>
                    <a:pt x="298" y="76"/>
                    <a:pt x="302" y="82"/>
                    <a:pt x="306" y="88"/>
                  </a:cubicBezTo>
                  <a:lnTo>
                    <a:pt x="308" y="91"/>
                  </a:lnTo>
                  <a:lnTo>
                    <a:pt x="276" y="79"/>
                  </a:lnTo>
                  <a:cubicBezTo>
                    <a:pt x="241" y="66"/>
                    <a:pt x="208" y="52"/>
                    <a:pt x="173" y="38"/>
                  </a:cubicBezTo>
                  <a:cubicBezTo>
                    <a:pt x="141" y="26"/>
                    <a:pt x="70" y="2"/>
                    <a:pt x="40" y="29"/>
                  </a:cubicBezTo>
                  <a:cubicBezTo>
                    <a:pt x="10" y="54"/>
                    <a:pt x="38" y="100"/>
                    <a:pt x="58" y="121"/>
                  </a:cubicBezTo>
                  <a:cubicBezTo>
                    <a:pt x="80" y="143"/>
                    <a:pt x="108" y="157"/>
                    <a:pt x="137" y="170"/>
                  </a:cubicBezTo>
                  <a:cubicBezTo>
                    <a:pt x="468" y="324"/>
                    <a:pt x="819" y="436"/>
                    <a:pt x="1168" y="546"/>
                  </a:cubicBezTo>
                  <a:cubicBezTo>
                    <a:pt x="1204" y="558"/>
                    <a:pt x="1379" y="597"/>
                    <a:pt x="1338" y="504"/>
                  </a:cubicBezTo>
                  <a:cubicBezTo>
                    <a:pt x="1333" y="494"/>
                    <a:pt x="1326" y="487"/>
                    <a:pt x="1317" y="480"/>
                  </a:cubicBezTo>
                  <a:cubicBezTo>
                    <a:pt x="1265" y="428"/>
                    <a:pt x="1204" y="383"/>
                    <a:pt x="1138" y="349"/>
                  </a:cubicBezTo>
                  <a:lnTo>
                    <a:pt x="1128" y="344"/>
                  </a:lnTo>
                  <a:lnTo>
                    <a:pt x="1140" y="337"/>
                  </a:lnTo>
                  <a:cubicBezTo>
                    <a:pt x="1145" y="335"/>
                    <a:pt x="1149" y="332"/>
                    <a:pt x="1153" y="330"/>
                  </a:cubicBezTo>
                  <a:lnTo>
                    <a:pt x="1155" y="328"/>
                  </a:lnTo>
                  <a:lnTo>
                    <a:pt x="1176" y="339"/>
                  </a:lnTo>
                  <a:cubicBezTo>
                    <a:pt x="1211" y="359"/>
                    <a:pt x="1245" y="380"/>
                    <a:pt x="1279" y="403"/>
                  </a:cubicBezTo>
                  <a:cubicBezTo>
                    <a:pt x="1328" y="438"/>
                    <a:pt x="1390" y="500"/>
                    <a:pt x="1344" y="563"/>
                  </a:cubicBezTo>
                  <a:cubicBezTo>
                    <a:pt x="1298" y="625"/>
                    <a:pt x="1214" y="606"/>
                    <a:pt x="1150" y="590"/>
                  </a:cubicBezTo>
                  <a:cubicBezTo>
                    <a:pt x="1070" y="570"/>
                    <a:pt x="988" y="550"/>
                    <a:pt x="908" y="526"/>
                  </a:cubicBezTo>
                  <a:cubicBezTo>
                    <a:pt x="748" y="478"/>
                    <a:pt x="589" y="421"/>
                    <a:pt x="435" y="355"/>
                  </a:cubicBezTo>
                  <a:cubicBezTo>
                    <a:pt x="359" y="323"/>
                    <a:pt x="285" y="290"/>
                    <a:pt x="212" y="251"/>
                  </a:cubicBezTo>
                  <a:cubicBezTo>
                    <a:pt x="175" y="233"/>
                    <a:pt x="139" y="214"/>
                    <a:pt x="105" y="194"/>
                  </a:cubicBezTo>
                  <a:cubicBezTo>
                    <a:pt x="71" y="176"/>
                    <a:pt x="36" y="157"/>
                    <a:pt x="16" y="124"/>
                  </a:cubicBezTo>
                  <a:cubicBezTo>
                    <a:pt x="-2" y="97"/>
                    <a:pt x="-8" y="58"/>
                    <a:pt x="14" y="31"/>
                  </a:cubicBezTo>
                  <a:cubicBezTo>
                    <a:pt x="31" y="7"/>
                    <a:pt x="53" y="1"/>
                    <a:pt x="7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noAutofit/>
            </a:bodyPr>
            <a:lstStyle/>
            <a:p>
              <a:pPr algn="ctr"/>
              <a:endParaRPr lang="zh-CN" altLang="en-US" dirty="0">
                <a:solidFill>
                  <a:schemeClr val="dk1"/>
                </a:solidFill>
                <a:latin typeface="微软雅黑" panose="020B0503020204020204" charset="-122"/>
                <a:ea typeface="微软雅黑" panose="020B0503020204020204" charset="-122"/>
              </a:endParaRPr>
            </a:p>
          </p:txBody>
        </p:sp>
      </p:grpSp>
      <p:sp>
        <p:nvSpPr>
          <p:cNvPr id="19" name="内容占位符 6"/>
          <p:cNvSpPr>
            <a:spLocks noGrp="1"/>
          </p:cNvSpPr>
          <p:nvPr>
            <p:custDataLst>
              <p:tags r:id="rId28"/>
            </p:custDataLst>
          </p:nvPr>
        </p:nvSpPr>
        <p:spPr>
          <a:xfrm>
            <a:off x="7919720" y="3585845"/>
            <a:ext cx="3368675" cy="3467100"/>
          </a:xfrm>
          <a:prstGeom prst="rect">
            <a:avLst/>
          </a:prstGeom>
        </p:spPr>
        <p:txBody>
          <a:bodyPr vert="horz" lIns="91440" tIns="45720" rIns="91440" bIns="45720" rtlCol="0" anchor="t" anchorCtr="0">
            <a:noAutofit/>
          </a:bodyPr>
          <a:lstStyle>
            <a:lvl1pPr marL="285750" indent="-28575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80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现实中的财务报表被粉饰的现象屡见不鲜。我国上市公司财务报表的粉饰行为，大部分都是为了隐瞒真实信息，掩饰公司的财务状况、经营业绩及现金流量，向投资者传递虚假的“利好”消息，以非法谋取利益。</a:t>
            </a:r>
            <a:endParaRPr lang="zh-CN" altLang="en-US" sz="180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pSp>
        <p:nvGrpSpPr>
          <p:cNvPr id="20" name="组合 19"/>
          <p:cNvGrpSpPr/>
          <p:nvPr>
            <p:custDataLst>
              <p:tags r:id="rId29"/>
            </p:custDataLst>
          </p:nvPr>
        </p:nvGrpSpPr>
        <p:grpSpPr>
          <a:xfrm>
            <a:off x="8572442" y="2397492"/>
            <a:ext cx="1778091" cy="1148304"/>
            <a:chOff x="1220" y="4282"/>
            <a:chExt cx="1763" cy="1138"/>
          </a:xfrm>
        </p:grpSpPr>
        <p:sp>
          <p:nvSpPr>
            <p:cNvPr id="21" name="Freeform 684"/>
            <p:cNvSpPr/>
            <p:nvPr>
              <p:custDataLst>
                <p:tags r:id="rId30"/>
              </p:custDataLst>
            </p:nvPr>
          </p:nvSpPr>
          <p:spPr bwMode="auto">
            <a:xfrm>
              <a:off x="1425" y="4282"/>
              <a:ext cx="990" cy="973"/>
            </a:xfrm>
            <a:custGeom>
              <a:avLst/>
              <a:gdLst>
                <a:gd name="T0" fmla="*/ 544 w 698"/>
                <a:gd name="T1" fmla="*/ 617 h 687"/>
                <a:gd name="T2" fmla="*/ 659 w 698"/>
                <a:gd name="T3" fmla="*/ 496 h 687"/>
                <a:gd name="T4" fmla="*/ 670 w 698"/>
                <a:gd name="T5" fmla="*/ 232 h 687"/>
                <a:gd name="T6" fmla="*/ 341 w 698"/>
                <a:gd name="T7" fmla="*/ 4 h 687"/>
                <a:gd name="T8" fmla="*/ 94 w 698"/>
                <a:gd name="T9" fmla="*/ 114 h 687"/>
                <a:gd name="T10" fmla="*/ 95 w 698"/>
                <a:gd name="T11" fmla="*/ 514 h 687"/>
                <a:gd name="T12" fmla="*/ 544 w 698"/>
                <a:gd name="T13" fmla="*/ 617 h 687"/>
              </a:gdLst>
              <a:ahLst/>
              <a:cxnLst>
                <a:cxn ang="0">
                  <a:pos x="T0" y="T1"/>
                </a:cxn>
                <a:cxn ang="0">
                  <a:pos x="T2" y="T3"/>
                </a:cxn>
                <a:cxn ang="0">
                  <a:pos x="T4" y="T5"/>
                </a:cxn>
                <a:cxn ang="0">
                  <a:pos x="T6" y="T7"/>
                </a:cxn>
                <a:cxn ang="0">
                  <a:pos x="T8" y="T9"/>
                </a:cxn>
                <a:cxn ang="0">
                  <a:pos x="T10" y="T11"/>
                </a:cxn>
                <a:cxn ang="0">
                  <a:pos x="T12" y="T13"/>
                </a:cxn>
              </a:cxnLst>
              <a:rect l="0" t="0" r="r" b="b"/>
              <a:pathLst>
                <a:path w="698" h="687">
                  <a:moveTo>
                    <a:pt x="544" y="617"/>
                  </a:moveTo>
                  <a:cubicBezTo>
                    <a:pt x="591" y="594"/>
                    <a:pt x="636" y="544"/>
                    <a:pt x="659" y="496"/>
                  </a:cubicBezTo>
                  <a:cubicBezTo>
                    <a:pt x="696" y="420"/>
                    <a:pt x="698" y="311"/>
                    <a:pt x="670" y="232"/>
                  </a:cubicBezTo>
                  <a:cubicBezTo>
                    <a:pt x="621" y="96"/>
                    <a:pt x="482" y="9"/>
                    <a:pt x="341" y="4"/>
                  </a:cubicBezTo>
                  <a:cubicBezTo>
                    <a:pt x="246" y="0"/>
                    <a:pt x="148" y="33"/>
                    <a:pt x="94" y="114"/>
                  </a:cubicBezTo>
                  <a:cubicBezTo>
                    <a:pt x="12" y="237"/>
                    <a:pt x="0" y="397"/>
                    <a:pt x="95" y="514"/>
                  </a:cubicBezTo>
                  <a:cubicBezTo>
                    <a:pt x="195" y="636"/>
                    <a:pt x="400" y="687"/>
                    <a:pt x="544" y="61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31" name="Freeform 1696"/>
            <p:cNvSpPr/>
            <p:nvPr>
              <p:custDataLst>
                <p:tags r:id="rId31"/>
              </p:custDataLst>
            </p:nvPr>
          </p:nvSpPr>
          <p:spPr bwMode="auto">
            <a:xfrm>
              <a:off x="1223" y="4993"/>
              <a:ext cx="158" cy="159"/>
            </a:xfrm>
            <a:custGeom>
              <a:avLst/>
              <a:gdLst>
                <a:gd name="T0" fmla="*/ 284 w 289"/>
                <a:gd name="T1" fmla="*/ 94 h 291"/>
                <a:gd name="T2" fmla="*/ 273 w 289"/>
                <a:gd name="T3" fmla="*/ 75 h 291"/>
                <a:gd name="T4" fmla="*/ 183 w 289"/>
                <a:gd name="T5" fmla="*/ 99 h 291"/>
                <a:gd name="T6" fmla="*/ 177 w 289"/>
                <a:gd name="T7" fmla="*/ 75 h 291"/>
                <a:gd name="T8" fmla="*/ 162 w 289"/>
                <a:gd name="T9" fmla="*/ 10 h 291"/>
                <a:gd name="T10" fmla="*/ 142 w 289"/>
                <a:gd name="T11" fmla="*/ 10 h 291"/>
                <a:gd name="T12" fmla="*/ 119 w 289"/>
                <a:gd name="T13" fmla="*/ 117 h 291"/>
                <a:gd name="T14" fmla="*/ 39 w 289"/>
                <a:gd name="T15" fmla="*/ 136 h 291"/>
                <a:gd name="T16" fmla="*/ 1 w 289"/>
                <a:gd name="T17" fmla="*/ 168 h 291"/>
                <a:gd name="T18" fmla="*/ 40 w 289"/>
                <a:gd name="T19" fmla="*/ 185 h 291"/>
                <a:gd name="T20" fmla="*/ 113 w 289"/>
                <a:gd name="T21" fmla="*/ 177 h 291"/>
                <a:gd name="T22" fmla="*/ 94 w 289"/>
                <a:gd name="T23" fmla="*/ 269 h 291"/>
                <a:gd name="T24" fmla="*/ 114 w 289"/>
                <a:gd name="T25" fmla="*/ 281 h 291"/>
                <a:gd name="T26" fmla="*/ 157 w 289"/>
                <a:gd name="T27" fmla="*/ 222 h 291"/>
                <a:gd name="T28" fmla="*/ 174 w 289"/>
                <a:gd name="T29" fmla="*/ 199 h 291"/>
                <a:gd name="T30" fmla="*/ 199 w 289"/>
                <a:gd name="T31" fmla="*/ 233 h 291"/>
                <a:gd name="T32" fmla="*/ 247 w 289"/>
                <a:gd name="T33" fmla="*/ 252 h 291"/>
                <a:gd name="T34" fmla="*/ 219 w 289"/>
                <a:gd name="T35" fmla="*/ 160 h 291"/>
                <a:gd name="T36" fmla="*/ 240 w 289"/>
                <a:gd name="T37" fmla="*/ 143 h 291"/>
                <a:gd name="T38" fmla="*/ 284 w 289"/>
                <a:gd name="T39" fmla="*/ 94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9" h="291">
                  <a:moveTo>
                    <a:pt x="284" y="94"/>
                  </a:moveTo>
                  <a:cubicBezTo>
                    <a:pt x="289" y="86"/>
                    <a:pt x="282" y="74"/>
                    <a:pt x="273" y="75"/>
                  </a:cubicBezTo>
                  <a:cubicBezTo>
                    <a:pt x="248" y="77"/>
                    <a:pt x="206" y="81"/>
                    <a:pt x="183" y="99"/>
                  </a:cubicBezTo>
                  <a:cubicBezTo>
                    <a:pt x="182" y="91"/>
                    <a:pt x="179" y="84"/>
                    <a:pt x="177" y="75"/>
                  </a:cubicBezTo>
                  <a:cubicBezTo>
                    <a:pt x="173" y="54"/>
                    <a:pt x="169" y="31"/>
                    <a:pt x="162" y="10"/>
                  </a:cubicBezTo>
                  <a:cubicBezTo>
                    <a:pt x="159" y="0"/>
                    <a:pt x="146" y="0"/>
                    <a:pt x="142" y="10"/>
                  </a:cubicBezTo>
                  <a:cubicBezTo>
                    <a:pt x="132" y="42"/>
                    <a:pt x="115" y="81"/>
                    <a:pt x="119" y="117"/>
                  </a:cubicBezTo>
                  <a:cubicBezTo>
                    <a:pt x="92" y="117"/>
                    <a:pt x="64" y="125"/>
                    <a:pt x="39" y="136"/>
                  </a:cubicBezTo>
                  <a:cubicBezTo>
                    <a:pt x="26" y="142"/>
                    <a:pt x="0" y="149"/>
                    <a:pt x="1" y="168"/>
                  </a:cubicBezTo>
                  <a:cubicBezTo>
                    <a:pt x="1" y="188"/>
                    <a:pt x="26" y="185"/>
                    <a:pt x="40" y="185"/>
                  </a:cubicBezTo>
                  <a:cubicBezTo>
                    <a:pt x="63" y="185"/>
                    <a:pt x="93" y="191"/>
                    <a:pt x="113" y="177"/>
                  </a:cubicBezTo>
                  <a:cubicBezTo>
                    <a:pt x="97" y="201"/>
                    <a:pt x="97" y="242"/>
                    <a:pt x="94" y="269"/>
                  </a:cubicBezTo>
                  <a:cubicBezTo>
                    <a:pt x="92" y="280"/>
                    <a:pt x="105" y="291"/>
                    <a:pt x="114" y="281"/>
                  </a:cubicBezTo>
                  <a:cubicBezTo>
                    <a:pt x="130" y="263"/>
                    <a:pt x="143" y="242"/>
                    <a:pt x="157" y="222"/>
                  </a:cubicBezTo>
                  <a:cubicBezTo>
                    <a:pt x="161" y="216"/>
                    <a:pt x="168" y="208"/>
                    <a:pt x="174" y="199"/>
                  </a:cubicBezTo>
                  <a:cubicBezTo>
                    <a:pt x="180" y="212"/>
                    <a:pt x="187" y="223"/>
                    <a:pt x="199" y="233"/>
                  </a:cubicBezTo>
                  <a:cubicBezTo>
                    <a:pt x="211" y="244"/>
                    <a:pt x="230" y="259"/>
                    <a:pt x="247" y="252"/>
                  </a:cubicBezTo>
                  <a:cubicBezTo>
                    <a:pt x="282" y="239"/>
                    <a:pt x="243" y="187"/>
                    <a:pt x="219" y="160"/>
                  </a:cubicBezTo>
                  <a:cubicBezTo>
                    <a:pt x="227" y="155"/>
                    <a:pt x="233" y="149"/>
                    <a:pt x="240" y="143"/>
                  </a:cubicBezTo>
                  <a:cubicBezTo>
                    <a:pt x="256" y="129"/>
                    <a:pt x="272" y="112"/>
                    <a:pt x="284" y="94"/>
                  </a:cubicBezTo>
                  <a:close/>
                </a:path>
              </a:pathLst>
            </a:custGeom>
            <a:solidFill>
              <a:schemeClr val="accent1"/>
            </a:solidFill>
            <a:ln>
              <a:noFill/>
            </a:ln>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32" name="Freeform 1698"/>
            <p:cNvSpPr/>
            <p:nvPr>
              <p:custDataLst>
                <p:tags r:id="rId32"/>
              </p:custDataLst>
            </p:nvPr>
          </p:nvSpPr>
          <p:spPr bwMode="auto">
            <a:xfrm>
              <a:off x="2340" y="5300"/>
              <a:ext cx="120" cy="120"/>
            </a:xfrm>
            <a:custGeom>
              <a:avLst/>
              <a:gdLst>
                <a:gd name="T0" fmla="*/ 328 w 347"/>
                <a:gd name="T1" fmla="*/ 125 h 365"/>
                <a:gd name="T2" fmla="*/ 243 w 347"/>
                <a:gd name="T3" fmla="*/ 152 h 365"/>
                <a:gd name="T4" fmla="*/ 262 w 347"/>
                <a:gd name="T5" fmla="*/ 17 h 365"/>
                <a:gd name="T6" fmla="*/ 246 w 347"/>
                <a:gd name="T7" fmla="*/ 10 h 365"/>
                <a:gd name="T8" fmla="*/ 201 w 347"/>
                <a:gd name="T9" fmla="*/ 96 h 365"/>
                <a:gd name="T10" fmla="*/ 168 w 347"/>
                <a:gd name="T11" fmla="*/ 163 h 365"/>
                <a:gd name="T12" fmla="*/ 103 w 347"/>
                <a:gd name="T13" fmla="*/ 154 h 365"/>
                <a:gd name="T14" fmla="*/ 17 w 347"/>
                <a:gd name="T15" fmla="*/ 151 h 365"/>
                <a:gd name="T16" fmla="*/ 10 w 347"/>
                <a:gd name="T17" fmla="*/ 174 h 365"/>
                <a:gd name="T18" fmla="*/ 84 w 347"/>
                <a:gd name="T19" fmla="*/ 216 h 365"/>
                <a:gd name="T20" fmla="*/ 110 w 347"/>
                <a:gd name="T21" fmla="*/ 231 h 365"/>
                <a:gd name="T22" fmla="*/ 61 w 347"/>
                <a:gd name="T23" fmla="*/ 344 h 365"/>
                <a:gd name="T24" fmla="*/ 77 w 347"/>
                <a:gd name="T25" fmla="*/ 357 h 365"/>
                <a:gd name="T26" fmla="*/ 143 w 347"/>
                <a:gd name="T27" fmla="*/ 296 h 365"/>
                <a:gd name="T28" fmla="*/ 178 w 347"/>
                <a:gd name="T29" fmla="*/ 268 h 365"/>
                <a:gd name="T30" fmla="*/ 243 w 347"/>
                <a:gd name="T31" fmla="*/ 351 h 365"/>
                <a:gd name="T32" fmla="*/ 264 w 347"/>
                <a:gd name="T33" fmla="*/ 339 h 365"/>
                <a:gd name="T34" fmla="*/ 248 w 347"/>
                <a:gd name="T35" fmla="*/ 274 h 365"/>
                <a:gd name="T36" fmla="*/ 239 w 347"/>
                <a:gd name="T37" fmla="*/ 244 h 365"/>
                <a:gd name="T38" fmla="*/ 265 w 347"/>
                <a:gd name="T39" fmla="*/ 218 h 365"/>
                <a:gd name="T40" fmla="*/ 340 w 347"/>
                <a:gd name="T41" fmla="*/ 145 h 365"/>
                <a:gd name="T42" fmla="*/ 328 w 347"/>
                <a:gd name="T43" fmla="*/ 12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7" h="365">
                  <a:moveTo>
                    <a:pt x="328" y="125"/>
                  </a:moveTo>
                  <a:cubicBezTo>
                    <a:pt x="302" y="134"/>
                    <a:pt x="271" y="140"/>
                    <a:pt x="243" y="152"/>
                  </a:cubicBezTo>
                  <a:cubicBezTo>
                    <a:pt x="252" y="108"/>
                    <a:pt x="256" y="62"/>
                    <a:pt x="262" y="17"/>
                  </a:cubicBezTo>
                  <a:cubicBezTo>
                    <a:pt x="264" y="8"/>
                    <a:pt x="251" y="0"/>
                    <a:pt x="246" y="10"/>
                  </a:cubicBezTo>
                  <a:cubicBezTo>
                    <a:pt x="201" y="96"/>
                    <a:pt x="201" y="96"/>
                    <a:pt x="201" y="96"/>
                  </a:cubicBezTo>
                  <a:cubicBezTo>
                    <a:pt x="189" y="118"/>
                    <a:pt x="175" y="139"/>
                    <a:pt x="168" y="163"/>
                  </a:cubicBezTo>
                  <a:cubicBezTo>
                    <a:pt x="148" y="151"/>
                    <a:pt x="125" y="154"/>
                    <a:pt x="103" y="154"/>
                  </a:cubicBezTo>
                  <a:cubicBezTo>
                    <a:pt x="74" y="153"/>
                    <a:pt x="45" y="151"/>
                    <a:pt x="17" y="151"/>
                  </a:cubicBezTo>
                  <a:cubicBezTo>
                    <a:pt x="4" y="150"/>
                    <a:pt x="0" y="168"/>
                    <a:pt x="10" y="174"/>
                  </a:cubicBezTo>
                  <a:cubicBezTo>
                    <a:pt x="35" y="188"/>
                    <a:pt x="60" y="202"/>
                    <a:pt x="84" y="216"/>
                  </a:cubicBezTo>
                  <a:cubicBezTo>
                    <a:pt x="93" y="221"/>
                    <a:pt x="101" y="226"/>
                    <a:pt x="110" y="231"/>
                  </a:cubicBezTo>
                  <a:cubicBezTo>
                    <a:pt x="92" y="268"/>
                    <a:pt x="77" y="307"/>
                    <a:pt x="61" y="344"/>
                  </a:cubicBezTo>
                  <a:cubicBezTo>
                    <a:pt x="56" y="355"/>
                    <a:pt x="68" y="365"/>
                    <a:pt x="77" y="357"/>
                  </a:cubicBezTo>
                  <a:cubicBezTo>
                    <a:pt x="99" y="337"/>
                    <a:pt x="121" y="316"/>
                    <a:pt x="143" y="296"/>
                  </a:cubicBezTo>
                  <a:cubicBezTo>
                    <a:pt x="154" y="286"/>
                    <a:pt x="166" y="276"/>
                    <a:pt x="178" y="268"/>
                  </a:cubicBezTo>
                  <a:cubicBezTo>
                    <a:pt x="173" y="272"/>
                    <a:pt x="239" y="346"/>
                    <a:pt x="243" y="351"/>
                  </a:cubicBezTo>
                  <a:cubicBezTo>
                    <a:pt x="252" y="361"/>
                    <a:pt x="267" y="351"/>
                    <a:pt x="264" y="339"/>
                  </a:cubicBezTo>
                  <a:cubicBezTo>
                    <a:pt x="259" y="317"/>
                    <a:pt x="254" y="296"/>
                    <a:pt x="248" y="274"/>
                  </a:cubicBezTo>
                  <a:cubicBezTo>
                    <a:pt x="245" y="264"/>
                    <a:pt x="243" y="253"/>
                    <a:pt x="239" y="244"/>
                  </a:cubicBezTo>
                  <a:cubicBezTo>
                    <a:pt x="248" y="235"/>
                    <a:pt x="256" y="226"/>
                    <a:pt x="265" y="218"/>
                  </a:cubicBezTo>
                  <a:cubicBezTo>
                    <a:pt x="290" y="194"/>
                    <a:pt x="316" y="171"/>
                    <a:pt x="340" y="145"/>
                  </a:cubicBezTo>
                  <a:cubicBezTo>
                    <a:pt x="347" y="137"/>
                    <a:pt x="340" y="121"/>
                    <a:pt x="328" y="125"/>
                  </a:cubicBezTo>
                  <a:close/>
                </a:path>
              </a:pathLst>
            </a:custGeom>
            <a:solidFill>
              <a:schemeClr val="accent1"/>
            </a:solidFill>
            <a:ln>
              <a:noFill/>
            </a:ln>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33" name="Freeform 1701"/>
            <p:cNvSpPr/>
            <p:nvPr>
              <p:custDataLst>
                <p:tags r:id="rId33"/>
              </p:custDataLst>
            </p:nvPr>
          </p:nvSpPr>
          <p:spPr bwMode="auto">
            <a:xfrm>
              <a:off x="2535" y="4610"/>
              <a:ext cx="132" cy="121"/>
            </a:xfrm>
            <a:custGeom>
              <a:avLst/>
              <a:gdLst>
                <a:gd name="T0" fmla="*/ 306 w 323"/>
                <a:gd name="T1" fmla="*/ 208 h 298"/>
                <a:gd name="T2" fmla="*/ 313 w 323"/>
                <a:gd name="T3" fmla="*/ 190 h 298"/>
                <a:gd name="T4" fmla="*/ 239 w 323"/>
                <a:gd name="T5" fmla="*/ 148 h 298"/>
                <a:gd name="T6" fmla="*/ 268 w 323"/>
                <a:gd name="T7" fmla="*/ 117 h 298"/>
                <a:gd name="T8" fmla="*/ 320 w 323"/>
                <a:gd name="T9" fmla="*/ 57 h 298"/>
                <a:gd name="T10" fmla="*/ 311 w 323"/>
                <a:gd name="T11" fmla="*/ 46 h 298"/>
                <a:gd name="T12" fmla="*/ 310 w 323"/>
                <a:gd name="T13" fmla="*/ 46 h 298"/>
                <a:gd name="T14" fmla="*/ 309 w 323"/>
                <a:gd name="T15" fmla="*/ 47 h 298"/>
                <a:gd name="T16" fmla="*/ 309 w 323"/>
                <a:gd name="T17" fmla="*/ 47 h 298"/>
                <a:gd name="T18" fmla="*/ 308 w 323"/>
                <a:gd name="T19" fmla="*/ 47 h 298"/>
                <a:gd name="T20" fmla="*/ 300 w 323"/>
                <a:gd name="T21" fmla="*/ 52 h 298"/>
                <a:gd name="T22" fmla="*/ 186 w 323"/>
                <a:gd name="T23" fmla="*/ 99 h 298"/>
                <a:gd name="T24" fmla="*/ 130 w 323"/>
                <a:gd name="T25" fmla="*/ 14 h 298"/>
                <a:gd name="T26" fmla="*/ 112 w 323"/>
                <a:gd name="T27" fmla="*/ 70 h 298"/>
                <a:gd name="T28" fmla="*/ 117 w 323"/>
                <a:gd name="T29" fmla="*/ 110 h 298"/>
                <a:gd name="T30" fmla="*/ 9 w 323"/>
                <a:gd name="T31" fmla="*/ 140 h 298"/>
                <a:gd name="T32" fmla="*/ 12 w 323"/>
                <a:gd name="T33" fmla="*/ 162 h 298"/>
                <a:gd name="T34" fmla="*/ 92 w 323"/>
                <a:gd name="T35" fmla="*/ 176 h 298"/>
                <a:gd name="T36" fmla="*/ 135 w 323"/>
                <a:gd name="T37" fmla="*/ 184 h 298"/>
                <a:gd name="T38" fmla="*/ 137 w 323"/>
                <a:gd name="T39" fmla="*/ 186 h 298"/>
                <a:gd name="T40" fmla="*/ 137 w 323"/>
                <a:gd name="T41" fmla="*/ 186 h 298"/>
                <a:gd name="T42" fmla="*/ 136 w 323"/>
                <a:gd name="T43" fmla="*/ 286 h 298"/>
                <a:gd name="T44" fmla="*/ 163 w 323"/>
                <a:gd name="T45" fmla="*/ 289 h 298"/>
                <a:gd name="T46" fmla="*/ 202 w 323"/>
                <a:gd name="T47" fmla="*/ 221 h 298"/>
                <a:gd name="T48" fmla="*/ 210 w 323"/>
                <a:gd name="T49" fmla="*/ 208 h 298"/>
                <a:gd name="T50" fmla="*/ 217 w 323"/>
                <a:gd name="T51" fmla="*/ 209 h 298"/>
                <a:gd name="T52" fmla="*/ 306 w 323"/>
                <a:gd name="T53" fmla="*/ 20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3" h="298">
                  <a:moveTo>
                    <a:pt x="306" y="208"/>
                  </a:moveTo>
                  <a:cubicBezTo>
                    <a:pt x="314" y="208"/>
                    <a:pt x="319" y="196"/>
                    <a:pt x="313" y="190"/>
                  </a:cubicBezTo>
                  <a:cubicBezTo>
                    <a:pt x="294" y="172"/>
                    <a:pt x="267" y="155"/>
                    <a:pt x="239" y="148"/>
                  </a:cubicBezTo>
                  <a:cubicBezTo>
                    <a:pt x="249" y="138"/>
                    <a:pt x="258" y="127"/>
                    <a:pt x="268" y="117"/>
                  </a:cubicBezTo>
                  <a:cubicBezTo>
                    <a:pt x="286" y="98"/>
                    <a:pt x="307" y="80"/>
                    <a:pt x="320" y="57"/>
                  </a:cubicBezTo>
                  <a:cubicBezTo>
                    <a:pt x="323" y="50"/>
                    <a:pt x="317" y="43"/>
                    <a:pt x="311" y="46"/>
                  </a:cubicBezTo>
                  <a:cubicBezTo>
                    <a:pt x="311" y="46"/>
                    <a:pt x="310" y="46"/>
                    <a:pt x="310" y="46"/>
                  </a:cubicBezTo>
                  <a:cubicBezTo>
                    <a:pt x="310" y="46"/>
                    <a:pt x="309" y="47"/>
                    <a:pt x="309" y="47"/>
                  </a:cubicBezTo>
                  <a:cubicBezTo>
                    <a:pt x="309" y="47"/>
                    <a:pt x="309" y="47"/>
                    <a:pt x="309" y="47"/>
                  </a:cubicBezTo>
                  <a:cubicBezTo>
                    <a:pt x="309" y="47"/>
                    <a:pt x="308" y="47"/>
                    <a:pt x="308" y="47"/>
                  </a:cubicBezTo>
                  <a:cubicBezTo>
                    <a:pt x="306" y="49"/>
                    <a:pt x="303" y="51"/>
                    <a:pt x="300" y="52"/>
                  </a:cubicBezTo>
                  <a:cubicBezTo>
                    <a:pt x="265" y="74"/>
                    <a:pt x="221" y="77"/>
                    <a:pt x="186" y="99"/>
                  </a:cubicBezTo>
                  <a:cubicBezTo>
                    <a:pt x="184" y="57"/>
                    <a:pt x="166" y="0"/>
                    <a:pt x="130" y="14"/>
                  </a:cubicBezTo>
                  <a:cubicBezTo>
                    <a:pt x="108" y="23"/>
                    <a:pt x="110" y="51"/>
                    <a:pt x="112" y="70"/>
                  </a:cubicBezTo>
                  <a:cubicBezTo>
                    <a:pt x="113" y="84"/>
                    <a:pt x="115" y="97"/>
                    <a:pt x="117" y="110"/>
                  </a:cubicBezTo>
                  <a:cubicBezTo>
                    <a:pt x="79" y="109"/>
                    <a:pt x="41" y="121"/>
                    <a:pt x="9" y="140"/>
                  </a:cubicBezTo>
                  <a:cubicBezTo>
                    <a:pt x="0" y="145"/>
                    <a:pt x="0" y="162"/>
                    <a:pt x="12" y="162"/>
                  </a:cubicBezTo>
                  <a:cubicBezTo>
                    <a:pt x="39" y="162"/>
                    <a:pt x="66" y="171"/>
                    <a:pt x="92" y="176"/>
                  </a:cubicBezTo>
                  <a:cubicBezTo>
                    <a:pt x="106" y="179"/>
                    <a:pt x="121" y="183"/>
                    <a:pt x="135" y="184"/>
                  </a:cubicBezTo>
                  <a:cubicBezTo>
                    <a:pt x="135" y="185"/>
                    <a:pt x="136" y="186"/>
                    <a:pt x="137" y="186"/>
                  </a:cubicBezTo>
                  <a:cubicBezTo>
                    <a:pt x="137" y="186"/>
                    <a:pt x="137" y="186"/>
                    <a:pt x="137" y="186"/>
                  </a:cubicBezTo>
                  <a:cubicBezTo>
                    <a:pt x="125" y="219"/>
                    <a:pt x="124" y="251"/>
                    <a:pt x="136" y="286"/>
                  </a:cubicBezTo>
                  <a:cubicBezTo>
                    <a:pt x="140" y="297"/>
                    <a:pt x="157" y="298"/>
                    <a:pt x="163" y="289"/>
                  </a:cubicBezTo>
                  <a:cubicBezTo>
                    <a:pt x="176" y="266"/>
                    <a:pt x="189" y="244"/>
                    <a:pt x="202" y="221"/>
                  </a:cubicBezTo>
                  <a:cubicBezTo>
                    <a:pt x="205" y="217"/>
                    <a:pt x="208" y="213"/>
                    <a:pt x="210" y="208"/>
                  </a:cubicBezTo>
                  <a:cubicBezTo>
                    <a:pt x="212" y="208"/>
                    <a:pt x="215" y="209"/>
                    <a:pt x="217" y="209"/>
                  </a:cubicBezTo>
                  <a:cubicBezTo>
                    <a:pt x="247" y="212"/>
                    <a:pt x="276" y="212"/>
                    <a:pt x="306" y="208"/>
                  </a:cubicBezTo>
                  <a:close/>
                </a:path>
              </a:pathLst>
            </a:custGeom>
            <a:solidFill>
              <a:schemeClr val="accent1"/>
            </a:solidFill>
            <a:ln>
              <a:noFill/>
            </a:ln>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35" name="Freeform 1702"/>
            <p:cNvSpPr/>
            <p:nvPr>
              <p:custDataLst>
                <p:tags r:id="rId34"/>
              </p:custDataLst>
            </p:nvPr>
          </p:nvSpPr>
          <p:spPr bwMode="auto">
            <a:xfrm>
              <a:off x="2863" y="4862"/>
              <a:ext cx="120" cy="131"/>
            </a:xfrm>
            <a:custGeom>
              <a:avLst/>
              <a:gdLst>
                <a:gd name="T0" fmla="*/ 67 w 293"/>
                <a:gd name="T1" fmla="*/ 296 h 336"/>
                <a:gd name="T2" fmla="*/ 84 w 293"/>
                <a:gd name="T3" fmla="*/ 305 h 336"/>
                <a:gd name="T4" fmla="*/ 136 w 293"/>
                <a:gd name="T5" fmla="*/ 238 h 336"/>
                <a:gd name="T6" fmla="*/ 162 w 293"/>
                <a:gd name="T7" fmla="*/ 271 h 336"/>
                <a:gd name="T8" fmla="*/ 214 w 293"/>
                <a:gd name="T9" fmla="*/ 331 h 336"/>
                <a:gd name="T10" fmla="*/ 226 w 293"/>
                <a:gd name="T11" fmla="*/ 324 h 336"/>
                <a:gd name="T12" fmla="*/ 227 w 293"/>
                <a:gd name="T13" fmla="*/ 324 h 336"/>
                <a:gd name="T14" fmla="*/ 226 w 293"/>
                <a:gd name="T15" fmla="*/ 322 h 336"/>
                <a:gd name="T16" fmla="*/ 226 w 293"/>
                <a:gd name="T17" fmla="*/ 322 h 336"/>
                <a:gd name="T18" fmla="*/ 226 w 293"/>
                <a:gd name="T19" fmla="*/ 322 h 336"/>
                <a:gd name="T20" fmla="*/ 222 w 293"/>
                <a:gd name="T21" fmla="*/ 313 h 336"/>
                <a:gd name="T22" fmla="*/ 193 w 293"/>
                <a:gd name="T23" fmla="*/ 193 h 336"/>
                <a:gd name="T24" fmla="*/ 285 w 293"/>
                <a:gd name="T25" fmla="*/ 150 h 336"/>
                <a:gd name="T26" fmla="*/ 232 w 293"/>
                <a:gd name="T27" fmla="*/ 124 h 336"/>
                <a:gd name="T28" fmla="*/ 192 w 293"/>
                <a:gd name="T29" fmla="*/ 123 h 336"/>
                <a:gd name="T30" fmla="*/ 179 w 293"/>
                <a:gd name="T31" fmla="*/ 12 h 336"/>
                <a:gd name="T32" fmla="*/ 157 w 293"/>
                <a:gd name="T33" fmla="*/ 12 h 336"/>
                <a:gd name="T34" fmla="*/ 130 w 293"/>
                <a:gd name="T35" fmla="*/ 89 h 336"/>
                <a:gd name="T36" fmla="*/ 116 w 293"/>
                <a:gd name="T37" fmla="*/ 130 h 336"/>
                <a:gd name="T38" fmla="*/ 114 w 293"/>
                <a:gd name="T39" fmla="*/ 131 h 336"/>
                <a:gd name="T40" fmla="*/ 114 w 293"/>
                <a:gd name="T41" fmla="*/ 131 h 336"/>
                <a:gd name="T42" fmla="*/ 15 w 293"/>
                <a:gd name="T43" fmla="*/ 116 h 336"/>
                <a:gd name="T44" fmla="*/ 9 w 293"/>
                <a:gd name="T45" fmla="*/ 141 h 336"/>
                <a:gd name="T46" fmla="*/ 69 w 293"/>
                <a:gd name="T47" fmla="*/ 191 h 336"/>
                <a:gd name="T48" fmla="*/ 81 w 293"/>
                <a:gd name="T49" fmla="*/ 201 h 336"/>
                <a:gd name="T50" fmla="*/ 80 w 293"/>
                <a:gd name="T51" fmla="*/ 207 h 336"/>
                <a:gd name="T52" fmla="*/ 67 w 293"/>
                <a:gd name="T53" fmla="*/ 29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3" h="336">
                  <a:moveTo>
                    <a:pt x="67" y="296"/>
                  </a:moveTo>
                  <a:cubicBezTo>
                    <a:pt x="66" y="304"/>
                    <a:pt x="77" y="311"/>
                    <a:pt x="84" y="305"/>
                  </a:cubicBezTo>
                  <a:cubicBezTo>
                    <a:pt x="105" y="289"/>
                    <a:pt x="125" y="265"/>
                    <a:pt x="136" y="238"/>
                  </a:cubicBezTo>
                  <a:cubicBezTo>
                    <a:pt x="144" y="249"/>
                    <a:pt x="154" y="260"/>
                    <a:pt x="162" y="271"/>
                  </a:cubicBezTo>
                  <a:cubicBezTo>
                    <a:pt x="178" y="292"/>
                    <a:pt x="193" y="315"/>
                    <a:pt x="214" y="331"/>
                  </a:cubicBezTo>
                  <a:cubicBezTo>
                    <a:pt x="220" y="336"/>
                    <a:pt x="228" y="331"/>
                    <a:pt x="226" y="324"/>
                  </a:cubicBezTo>
                  <a:cubicBezTo>
                    <a:pt x="226" y="324"/>
                    <a:pt x="227" y="324"/>
                    <a:pt x="227" y="324"/>
                  </a:cubicBezTo>
                  <a:cubicBezTo>
                    <a:pt x="226" y="324"/>
                    <a:pt x="226" y="323"/>
                    <a:pt x="226" y="322"/>
                  </a:cubicBezTo>
                  <a:cubicBezTo>
                    <a:pt x="226" y="322"/>
                    <a:pt x="226" y="322"/>
                    <a:pt x="226" y="322"/>
                  </a:cubicBezTo>
                  <a:cubicBezTo>
                    <a:pt x="226" y="322"/>
                    <a:pt x="226" y="322"/>
                    <a:pt x="226" y="322"/>
                  </a:cubicBezTo>
                  <a:cubicBezTo>
                    <a:pt x="224" y="319"/>
                    <a:pt x="223" y="316"/>
                    <a:pt x="222" y="313"/>
                  </a:cubicBezTo>
                  <a:cubicBezTo>
                    <a:pt x="206" y="275"/>
                    <a:pt x="209" y="231"/>
                    <a:pt x="193" y="193"/>
                  </a:cubicBezTo>
                  <a:cubicBezTo>
                    <a:pt x="235" y="198"/>
                    <a:pt x="293" y="188"/>
                    <a:pt x="285" y="150"/>
                  </a:cubicBezTo>
                  <a:cubicBezTo>
                    <a:pt x="280" y="127"/>
                    <a:pt x="251" y="125"/>
                    <a:pt x="232" y="124"/>
                  </a:cubicBezTo>
                  <a:cubicBezTo>
                    <a:pt x="219" y="123"/>
                    <a:pt x="205" y="123"/>
                    <a:pt x="192" y="123"/>
                  </a:cubicBezTo>
                  <a:cubicBezTo>
                    <a:pt x="199" y="86"/>
                    <a:pt x="193" y="46"/>
                    <a:pt x="179" y="12"/>
                  </a:cubicBezTo>
                  <a:cubicBezTo>
                    <a:pt x="175" y="2"/>
                    <a:pt x="159" y="0"/>
                    <a:pt x="157" y="12"/>
                  </a:cubicBezTo>
                  <a:cubicBezTo>
                    <a:pt x="153" y="38"/>
                    <a:pt x="140" y="64"/>
                    <a:pt x="130" y="89"/>
                  </a:cubicBezTo>
                  <a:cubicBezTo>
                    <a:pt x="125" y="102"/>
                    <a:pt x="119" y="116"/>
                    <a:pt x="116" y="130"/>
                  </a:cubicBezTo>
                  <a:cubicBezTo>
                    <a:pt x="115" y="130"/>
                    <a:pt x="114" y="131"/>
                    <a:pt x="114" y="131"/>
                  </a:cubicBezTo>
                  <a:cubicBezTo>
                    <a:pt x="114" y="131"/>
                    <a:pt x="114" y="131"/>
                    <a:pt x="114" y="131"/>
                  </a:cubicBezTo>
                  <a:cubicBezTo>
                    <a:pt x="83" y="115"/>
                    <a:pt x="52" y="109"/>
                    <a:pt x="15" y="116"/>
                  </a:cubicBezTo>
                  <a:cubicBezTo>
                    <a:pt x="4" y="117"/>
                    <a:pt x="0" y="135"/>
                    <a:pt x="9" y="141"/>
                  </a:cubicBezTo>
                  <a:cubicBezTo>
                    <a:pt x="29" y="158"/>
                    <a:pt x="49" y="175"/>
                    <a:pt x="69" y="191"/>
                  </a:cubicBezTo>
                  <a:cubicBezTo>
                    <a:pt x="73" y="194"/>
                    <a:pt x="77" y="197"/>
                    <a:pt x="81" y="201"/>
                  </a:cubicBezTo>
                  <a:cubicBezTo>
                    <a:pt x="81" y="203"/>
                    <a:pt x="80" y="205"/>
                    <a:pt x="80" y="207"/>
                  </a:cubicBezTo>
                  <a:cubicBezTo>
                    <a:pt x="72" y="236"/>
                    <a:pt x="68" y="266"/>
                    <a:pt x="67" y="296"/>
                  </a:cubicBezTo>
                  <a:close/>
                </a:path>
              </a:pathLst>
            </a:custGeom>
            <a:solidFill>
              <a:schemeClr val="accent1"/>
            </a:solidFill>
            <a:ln>
              <a:noFill/>
            </a:ln>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36" name="Freeform 1703"/>
            <p:cNvSpPr/>
            <p:nvPr>
              <p:custDataLst>
                <p:tags r:id="rId35"/>
              </p:custDataLst>
            </p:nvPr>
          </p:nvSpPr>
          <p:spPr bwMode="auto">
            <a:xfrm>
              <a:off x="1223" y="4282"/>
              <a:ext cx="120" cy="120"/>
            </a:xfrm>
            <a:custGeom>
              <a:avLst/>
              <a:gdLst>
                <a:gd name="T0" fmla="*/ 336 w 369"/>
                <a:gd name="T1" fmla="*/ 92 h 332"/>
                <a:gd name="T2" fmla="*/ 272 w 369"/>
                <a:gd name="T3" fmla="*/ 101 h 332"/>
                <a:gd name="T4" fmla="*/ 232 w 369"/>
                <a:gd name="T5" fmla="*/ 118 h 332"/>
                <a:gd name="T6" fmla="*/ 195 w 369"/>
                <a:gd name="T7" fmla="*/ 11 h 332"/>
                <a:gd name="T8" fmla="*/ 175 w 369"/>
                <a:gd name="T9" fmla="*/ 11 h 332"/>
                <a:gd name="T10" fmla="*/ 154 w 369"/>
                <a:gd name="T11" fmla="*/ 92 h 332"/>
                <a:gd name="T12" fmla="*/ 144 w 369"/>
                <a:gd name="T13" fmla="*/ 130 h 332"/>
                <a:gd name="T14" fmla="*/ 12 w 369"/>
                <a:gd name="T15" fmla="*/ 151 h 332"/>
                <a:gd name="T16" fmla="*/ 9 w 369"/>
                <a:gd name="T17" fmla="*/ 173 h 332"/>
                <a:gd name="T18" fmla="*/ 108 w 369"/>
                <a:gd name="T19" fmla="*/ 214 h 332"/>
                <a:gd name="T20" fmla="*/ 98 w 369"/>
                <a:gd name="T21" fmla="*/ 314 h 332"/>
                <a:gd name="T22" fmla="*/ 120 w 369"/>
                <a:gd name="T23" fmla="*/ 323 h 332"/>
                <a:gd name="T24" fmla="*/ 198 w 369"/>
                <a:gd name="T25" fmla="*/ 234 h 332"/>
                <a:gd name="T26" fmla="*/ 198 w 369"/>
                <a:gd name="T27" fmla="*/ 235 h 332"/>
                <a:gd name="T28" fmla="*/ 249 w 369"/>
                <a:gd name="T29" fmla="*/ 309 h 332"/>
                <a:gd name="T30" fmla="*/ 276 w 369"/>
                <a:gd name="T31" fmla="*/ 305 h 332"/>
                <a:gd name="T32" fmla="*/ 283 w 369"/>
                <a:gd name="T33" fmla="*/ 174 h 332"/>
                <a:gd name="T34" fmla="*/ 336 w 369"/>
                <a:gd name="T35" fmla="*/ 9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9" h="332">
                  <a:moveTo>
                    <a:pt x="336" y="92"/>
                  </a:moveTo>
                  <a:cubicBezTo>
                    <a:pt x="319" y="81"/>
                    <a:pt x="289" y="95"/>
                    <a:pt x="272" y="101"/>
                  </a:cubicBezTo>
                  <a:cubicBezTo>
                    <a:pt x="259" y="106"/>
                    <a:pt x="245" y="112"/>
                    <a:pt x="232" y="118"/>
                  </a:cubicBezTo>
                  <a:cubicBezTo>
                    <a:pt x="218" y="83"/>
                    <a:pt x="206" y="48"/>
                    <a:pt x="195" y="11"/>
                  </a:cubicBezTo>
                  <a:cubicBezTo>
                    <a:pt x="192" y="1"/>
                    <a:pt x="177" y="0"/>
                    <a:pt x="175" y="11"/>
                  </a:cubicBezTo>
                  <a:cubicBezTo>
                    <a:pt x="169" y="38"/>
                    <a:pt x="160" y="65"/>
                    <a:pt x="154" y="92"/>
                  </a:cubicBezTo>
                  <a:cubicBezTo>
                    <a:pt x="150" y="104"/>
                    <a:pt x="146" y="117"/>
                    <a:pt x="144" y="130"/>
                  </a:cubicBezTo>
                  <a:cubicBezTo>
                    <a:pt x="103" y="123"/>
                    <a:pt x="50" y="140"/>
                    <a:pt x="12" y="151"/>
                  </a:cubicBezTo>
                  <a:cubicBezTo>
                    <a:pt x="2" y="154"/>
                    <a:pt x="0" y="167"/>
                    <a:pt x="9" y="173"/>
                  </a:cubicBezTo>
                  <a:cubicBezTo>
                    <a:pt x="35" y="190"/>
                    <a:pt x="72" y="209"/>
                    <a:pt x="108" y="214"/>
                  </a:cubicBezTo>
                  <a:cubicBezTo>
                    <a:pt x="96" y="245"/>
                    <a:pt x="97" y="285"/>
                    <a:pt x="98" y="314"/>
                  </a:cubicBezTo>
                  <a:cubicBezTo>
                    <a:pt x="98" y="325"/>
                    <a:pt x="112" y="332"/>
                    <a:pt x="120" y="323"/>
                  </a:cubicBezTo>
                  <a:cubicBezTo>
                    <a:pt x="146" y="296"/>
                    <a:pt x="180" y="268"/>
                    <a:pt x="198" y="234"/>
                  </a:cubicBezTo>
                  <a:cubicBezTo>
                    <a:pt x="198" y="234"/>
                    <a:pt x="198" y="235"/>
                    <a:pt x="198" y="235"/>
                  </a:cubicBezTo>
                  <a:cubicBezTo>
                    <a:pt x="217" y="257"/>
                    <a:pt x="233" y="284"/>
                    <a:pt x="249" y="309"/>
                  </a:cubicBezTo>
                  <a:cubicBezTo>
                    <a:pt x="256" y="319"/>
                    <a:pt x="273" y="318"/>
                    <a:pt x="276" y="305"/>
                  </a:cubicBezTo>
                  <a:cubicBezTo>
                    <a:pt x="284" y="269"/>
                    <a:pt x="298" y="212"/>
                    <a:pt x="283" y="174"/>
                  </a:cubicBezTo>
                  <a:cubicBezTo>
                    <a:pt x="321" y="151"/>
                    <a:pt x="369" y="114"/>
                    <a:pt x="336" y="92"/>
                  </a:cubicBezTo>
                  <a:close/>
                </a:path>
              </a:pathLst>
            </a:custGeom>
            <a:solidFill>
              <a:schemeClr val="accent1"/>
            </a:solidFill>
            <a:ln>
              <a:noFill/>
            </a:ln>
          </p:spPr>
          <p:txBody>
            <a:bodyPr vert="horz" wrap="square" lIns="91440" tIns="45720" rIns="91440" bIns="45720" numCol="1" anchor="ctr" anchorCtr="0" compatLnSpc="1"/>
            <a:lstStyle/>
            <a:p>
              <a:pPr algn="ctr"/>
              <a:endParaRPr lang="zh-CN" altLang="en-US">
                <a:solidFill>
                  <a:schemeClr val="dk1"/>
                </a:solidFill>
                <a:latin typeface="微软雅黑" panose="020B0503020204020204" charset="-122"/>
                <a:ea typeface="微软雅黑" panose="020B0503020204020204" charset="-122"/>
              </a:endParaRPr>
            </a:p>
          </p:txBody>
        </p:sp>
        <p:sp>
          <p:nvSpPr>
            <p:cNvPr id="37" name="文本框 36"/>
            <p:cNvSpPr txBox="1"/>
            <p:nvPr>
              <p:custDataLst>
                <p:tags r:id="rId36"/>
              </p:custDataLst>
            </p:nvPr>
          </p:nvSpPr>
          <p:spPr>
            <a:xfrm>
              <a:off x="1573" y="4431"/>
              <a:ext cx="741" cy="677"/>
            </a:xfrm>
            <a:prstGeom prst="rect">
              <a:avLst/>
            </a:prstGeom>
            <a:noFill/>
          </p:spPr>
          <p:txBody>
            <a:bodyPr wrap="square" rtlCol="0" anchor="ctr" anchorCtr="0">
              <a:normAutofit/>
            </a:bodyPr>
            <a:lstStyle/>
            <a:p>
              <a:pPr algn="ctr"/>
              <a:r>
                <a:rPr lang="en-US" altLang="zh-CN" sz="3200" b="1" dirty="0">
                  <a:solidFill>
                    <a:schemeClr val="lt1"/>
                  </a:solidFill>
                  <a:latin typeface="微软雅黑" panose="020B0503020204020204" charset="-122"/>
                  <a:ea typeface="微软雅黑" panose="020B0503020204020204" charset="-122"/>
                  <a:cs typeface="Arial" panose="020B0604020202020204" pitchFamily="34" charset="0"/>
                </a:rPr>
                <a:t>03</a:t>
              </a:r>
              <a:endParaRPr lang="en-US" altLang="zh-CN" sz="3200" b="1" dirty="0">
                <a:solidFill>
                  <a:schemeClr val="lt1"/>
                </a:solidFill>
                <a:latin typeface="微软雅黑" panose="020B0503020204020204" charset="-122"/>
                <a:ea typeface="微软雅黑" panose="020B0503020204020204" charset="-122"/>
                <a:cs typeface="Arial" panose="020B0604020202020204" pitchFamily="34" charset="0"/>
              </a:endParaRPr>
            </a:p>
          </p:txBody>
        </p:sp>
        <p:sp>
          <p:nvSpPr>
            <p:cNvPr id="38" name="Freeform 685"/>
            <p:cNvSpPr/>
            <p:nvPr>
              <p:custDataLst>
                <p:tags r:id="rId37"/>
              </p:custDataLst>
            </p:nvPr>
          </p:nvSpPr>
          <p:spPr bwMode="auto">
            <a:xfrm rot="21120000">
              <a:off x="1220" y="4702"/>
              <a:ext cx="1360" cy="606"/>
            </a:xfrm>
            <a:custGeom>
              <a:avLst/>
              <a:gdLst>
                <a:gd name="T0" fmla="*/ 18 w 1169"/>
                <a:gd name="T1" fmla="*/ 30 h 526"/>
                <a:gd name="T2" fmla="*/ 104 w 1169"/>
                <a:gd name="T3" fmla="*/ 6 h 526"/>
                <a:gd name="T4" fmla="*/ 207 w 1169"/>
                <a:gd name="T5" fmla="*/ 27 h 526"/>
                <a:gd name="T6" fmla="*/ 272 w 1169"/>
                <a:gd name="T7" fmla="*/ 52 h 526"/>
                <a:gd name="T8" fmla="*/ 287 w 1169"/>
                <a:gd name="T9" fmla="*/ 66 h 526"/>
                <a:gd name="T10" fmla="*/ 277 w 1169"/>
                <a:gd name="T11" fmla="*/ 82 h 526"/>
                <a:gd name="T12" fmla="*/ 267 w 1169"/>
                <a:gd name="T13" fmla="*/ 81 h 526"/>
                <a:gd name="T14" fmla="*/ 151 w 1169"/>
                <a:gd name="T15" fmla="*/ 36 h 526"/>
                <a:gd name="T16" fmla="*/ 40 w 1169"/>
                <a:gd name="T17" fmla="*/ 28 h 526"/>
                <a:gd name="T18" fmla="*/ 55 w 1169"/>
                <a:gd name="T19" fmla="*/ 105 h 526"/>
                <a:gd name="T20" fmla="*/ 121 w 1169"/>
                <a:gd name="T21" fmla="*/ 146 h 526"/>
                <a:gd name="T22" fmla="*/ 983 w 1169"/>
                <a:gd name="T23" fmla="*/ 460 h 526"/>
                <a:gd name="T24" fmla="*/ 1125 w 1169"/>
                <a:gd name="T25" fmla="*/ 425 h 526"/>
                <a:gd name="T26" fmla="*/ 1108 w 1169"/>
                <a:gd name="T27" fmla="*/ 405 h 526"/>
                <a:gd name="T28" fmla="*/ 919 w 1169"/>
                <a:gd name="T29" fmla="*/ 277 h 526"/>
                <a:gd name="T30" fmla="*/ 901 w 1169"/>
                <a:gd name="T31" fmla="*/ 267 h 526"/>
                <a:gd name="T32" fmla="*/ 898 w 1169"/>
                <a:gd name="T33" fmla="*/ 243 h 526"/>
                <a:gd name="T34" fmla="*/ 1076 w 1169"/>
                <a:gd name="T35" fmla="*/ 341 h 526"/>
                <a:gd name="T36" fmla="*/ 1130 w 1169"/>
                <a:gd name="T37" fmla="*/ 474 h 526"/>
                <a:gd name="T38" fmla="*/ 968 w 1169"/>
                <a:gd name="T39" fmla="*/ 497 h 526"/>
                <a:gd name="T40" fmla="*/ 766 w 1169"/>
                <a:gd name="T41" fmla="*/ 443 h 526"/>
                <a:gd name="T42" fmla="*/ 370 w 1169"/>
                <a:gd name="T43" fmla="*/ 301 h 526"/>
                <a:gd name="T44" fmla="*/ 184 w 1169"/>
                <a:gd name="T45" fmla="*/ 214 h 526"/>
                <a:gd name="T46" fmla="*/ 94 w 1169"/>
                <a:gd name="T47" fmla="*/ 166 h 526"/>
                <a:gd name="T48" fmla="*/ 20 w 1169"/>
                <a:gd name="T49" fmla="*/ 108 h 526"/>
                <a:gd name="T50" fmla="*/ 18 w 1169"/>
                <a:gd name="T51" fmla="*/ 3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60" h="606">
                  <a:moveTo>
                    <a:pt x="78" y="0"/>
                  </a:moveTo>
                  <a:cubicBezTo>
                    <a:pt x="81" y="0"/>
                    <a:pt x="85" y="0"/>
                    <a:pt x="88" y="0"/>
                  </a:cubicBezTo>
                  <a:cubicBezTo>
                    <a:pt x="97" y="0"/>
                    <a:pt x="107" y="1"/>
                    <a:pt x="117" y="2"/>
                  </a:cubicBezTo>
                  <a:cubicBezTo>
                    <a:pt x="158" y="6"/>
                    <a:pt x="200" y="14"/>
                    <a:pt x="240" y="27"/>
                  </a:cubicBezTo>
                  <a:cubicBezTo>
                    <a:pt x="247" y="29"/>
                    <a:pt x="253" y="32"/>
                    <a:pt x="260" y="34"/>
                  </a:cubicBezTo>
                  <a:lnTo>
                    <a:pt x="275" y="39"/>
                  </a:lnTo>
                  <a:lnTo>
                    <a:pt x="283" y="54"/>
                  </a:lnTo>
                  <a:cubicBezTo>
                    <a:pt x="287" y="59"/>
                    <a:pt x="290" y="65"/>
                    <a:pt x="294" y="71"/>
                  </a:cubicBezTo>
                  <a:cubicBezTo>
                    <a:pt x="298" y="76"/>
                    <a:pt x="302" y="82"/>
                    <a:pt x="306" y="88"/>
                  </a:cubicBezTo>
                  <a:lnTo>
                    <a:pt x="308" y="91"/>
                  </a:lnTo>
                  <a:lnTo>
                    <a:pt x="276" y="79"/>
                  </a:lnTo>
                  <a:cubicBezTo>
                    <a:pt x="241" y="66"/>
                    <a:pt x="208" y="52"/>
                    <a:pt x="173" y="38"/>
                  </a:cubicBezTo>
                  <a:cubicBezTo>
                    <a:pt x="141" y="26"/>
                    <a:pt x="70" y="2"/>
                    <a:pt x="40" y="29"/>
                  </a:cubicBezTo>
                  <a:cubicBezTo>
                    <a:pt x="10" y="54"/>
                    <a:pt x="38" y="100"/>
                    <a:pt x="58" y="121"/>
                  </a:cubicBezTo>
                  <a:cubicBezTo>
                    <a:pt x="80" y="143"/>
                    <a:pt x="108" y="157"/>
                    <a:pt x="137" y="170"/>
                  </a:cubicBezTo>
                  <a:cubicBezTo>
                    <a:pt x="468" y="324"/>
                    <a:pt x="819" y="436"/>
                    <a:pt x="1168" y="546"/>
                  </a:cubicBezTo>
                  <a:cubicBezTo>
                    <a:pt x="1204" y="558"/>
                    <a:pt x="1379" y="597"/>
                    <a:pt x="1338" y="504"/>
                  </a:cubicBezTo>
                  <a:cubicBezTo>
                    <a:pt x="1333" y="494"/>
                    <a:pt x="1326" y="487"/>
                    <a:pt x="1317" y="480"/>
                  </a:cubicBezTo>
                  <a:cubicBezTo>
                    <a:pt x="1265" y="428"/>
                    <a:pt x="1204" y="383"/>
                    <a:pt x="1138" y="349"/>
                  </a:cubicBezTo>
                  <a:lnTo>
                    <a:pt x="1128" y="344"/>
                  </a:lnTo>
                  <a:lnTo>
                    <a:pt x="1140" y="337"/>
                  </a:lnTo>
                  <a:cubicBezTo>
                    <a:pt x="1145" y="335"/>
                    <a:pt x="1149" y="332"/>
                    <a:pt x="1153" y="330"/>
                  </a:cubicBezTo>
                  <a:lnTo>
                    <a:pt x="1155" y="328"/>
                  </a:lnTo>
                  <a:lnTo>
                    <a:pt x="1176" y="339"/>
                  </a:lnTo>
                  <a:cubicBezTo>
                    <a:pt x="1211" y="359"/>
                    <a:pt x="1245" y="380"/>
                    <a:pt x="1279" y="403"/>
                  </a:cubicBezTo>
                  <a:cubicBezTo>
                    <a:pt x="1328" y="438"/>
                    <a:pt x="1390" y="500"/>
                    <a:pt x="1344" y="563"/>
                  </a:cubicBezTo>
                  <a:cubicBezTo>
                    <a:pt x="1298" y="625"/>
                    <a:pt x="1214" y="606"/>
                    <a:pt x="1150" y="590"/>
                  </a:cubicBezTo>
                  <a:cubicBezTo>
                    <a:pt x="1070" y="570"/>
                    <a:pt x="988" y="550"/>
                    <a:pt x="908" y="526"/>
                  </a:cubicBezTo>
                  <a:cubicBezTo>
                    <a:pt x="748" y="478"/>
                    <a:pt x="589" y="421"/>
                    <a:pt x="435" y="355"/>
                  </a:cubicBezTo>
                  <a:cubicBezTo>
                    <a:pt x="359" y="323"/>
                    <a:pt x="285" y="290"/>
                    <a:pt x="212" y="251"/>
                  </a:cubicBezTo>
                  <a:cubicBezTo>
                    <a:pt x="175" y="233"/>
                    <a:pt x="139" y="214"/>
                    <a:pt x="105" y="194"/>
                  </a:cubicBezTo>
                  <a:cubicBezTo>
                    <a:pt x="71" y="176"/>
                    <a:pt x="36" y="157"/>
                    <a:pt x="16" y="124"/>
                  </a:cubicBezTo>
                  <a:cubicBezTo>
                    <a:pt x="-2" y="97"/>
                    <a:pt x="-8" y="58"/>
                    <a:pt x="14" y="31"/>
                  </a:cubicBezTo>
                  <a:cubicBezTo>
                    <a:pt x="31" y="7"/>
                    <a:pt x="53" y="1"/>
                    <a:pt x="7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noAutofit/>
            </a:bodyPr>
            <a:lstStyle/>
            <a:p>
              <a:pPr algn="ctr"/>
              <a:endParaRPr lang="zh-CN" altLang="en-US" dirty="0">
                <a:solidFill>
                  <a:schemeClr val="dk1"/>
                </a:solidFill>
                <a:latin typeface="微软雅黑" panose="020B0503020204020204" charset="-122"/>
                <a:ea typeface="微软雅黑" panose="020B0503020204020204" charset="-122"/>
              </a:endParaRPr>
            </a:p>
          </p:txBody>
        </p:sp>
      </p:grpSp>
      <p:sp>
        <p:nvSpPr>
          <p:cNvPr id="39" name="灯片编号占位符 3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38"/>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2"/>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3"/>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第五节 所有者权益变动表</a:t>
            </a:r>
            <a:endParaRPr lang="zh-CN" altLang="en-US" sz="2400" dirty="0">
              <a:solidFill>
                <a:schemeClr val="tx1"/>
              </a:solidFill>
              <a:sym typeface="Arial" panose="020B0604020202020204" pitchFamily="34" charset="0"/>
            </a:endParaRPr>
          </a:p>
        </p:txBody>
      </p:sp>
      <p:sp>
        <p:nvSpPr>
          <p:cNvPr id="5" name="Title 6"/>
          <p:cNvSpPr txBox="1"/>
          <p:nvPr>
            <p:custDataLst>
              <p:tags r:id="rId4"/>
            </p:custDataLst>
          </p:nvPr>
        </p:nvSpPr>
        <p:spPr>
          <a:xfrm>
            <a:off x="457200" y="10452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二、财务报表的粉饰</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itle 6"/>
          <p:cNvSpPr txBox="1"/>
          <p:nvPr>
            <p:custDataLst>
              <p:tags r:id="rId5"/>
            </p:custDataLst>
          </p:nvPr>
        </p:nvSpPr>
        <p:spPr>
          <a:xfrm>
            <a:off x="362585" y="1548765"/>
            <a:ext cx="11102340" cy="6324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（二）财务报表粉饰的动因</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4" name="任意形状 8"/>
          <p:cNvSpPr/>
          <p:nvPr userDrawn="1">
            <p:custDataLst>
              <p:tags r:id="rId6"/>
            </p:custDataLst>
          </p:nvPr>
        </p:nvSpPr>
        <p:spPr>
          <a:xfrm rot="10800000">
            <a:off x="-425450" y="59499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7"/>
            </p:custDataLst>
          </p:nvPr>
        </p:nvSpPr>
        <p:spPr>
          <a:xfrm>
            <a:off x="457200" y="2704465"/>
            <a:ext cx="11277600" cy="34867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财务报表粉饰的产生有三个基础：
（1）公司所有者与管理层利益的不一致性，管理层为在形式上满足公司所有者的利益诉求，具有做出粉饰财务报表行为的动机；
（2）信息不对称为财务报表粉饰创造了机会，一般来说，公司管理层负责公司日常经营管理，对公司实际状况更加熟悉，使其有能力粉饰财务报表；
（3）外部监管不利使财务报表粉饰的动机和机会成为现实，是财务报表粉饰产生的现实条件。
</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9" name="灯片编号占位符 3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1" name="Title 6"/>
          <p:cNvSpPr txBox="1"/>
          <p:nvPr>
            <p:custDataLst>
              <p:tags r:id="rId4"/>
            </p:custDataLst>
          </p:nvPr>
        </p:nvSpPr>
        <p:spPr>
          <a:xfrm>
            <a:off x="457200" y="1543050"/>
            <a:ext cx="11007725" cy="43097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财务报表分析是对公司的财务报表所提供的数据进行加工、分析、比较、评价和解释，从隐晦的会计程序中将数据背后的经济含义挖掘出来，是公司内部和外部使用者制定与公司相关决策的基础。
</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一般情况下，公司财务报表分析的直接目的包括：</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（1）评价公司的财务状况</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（2）评估公司的资产管理水平 </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（3）评价公司的获利能力</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（4）评价公司的发展趋势</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标题 2"/>
          <p:cNvSpPr>
            <a:spLocks noGrp="1"/>
          </p:cNvSpPr>
          <p:nvPr>
            <p:custDataLst>
              <p:tags r:id="rId5"/>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第一节 财务报表分析的目的</a:t>
            </a:r>
            <a:endParaRPr lang="zh-CN" altLang="en-US" sz="2400" dirty="0">
              <a:solidFill>
                <a:schemeClr val="tx1"/>
              </a:solidFill>
              <a:sym typeface="Arial" panose="020B0604020202020204" pitchFamily="34" charset="0"/>
            </a:endParaRPr>
          </a:p>
        </p:txBody>
      </p:sp>
      <p:pic>
        <p:nvPicPr>
          <p:cNvPr id="100" name="图片 99"/>
          <p:cNvPicPr>
            <a:picLocks noChangeAspect="1"/>
          </p:cNvPicPr>
          <p:nvPr>
            <p:custDataLst>
              <p:tags r:id="rId6"/>
            </p:custDataLst>
          </p:nvPr>
        </p:nvPicPr>
        <p:blipFill>
          <a:blip r:embed="rId7">
            <a:clrChange>
              <a:clrFrom>
                <a:srgbClr val="FFFFFF">
                  <a:alpha val="100000"/>
                </a:srgbClr>
              </a:clrFrom>
              <a:clrTo>
                <a:srgbClr val="FFFFFF">
                  <a:alpha val="100000"/>
                  <a:alpha val="0"/>
                </a:srgbClr>
              </a:clrTo>
            </a:clrChange>
          </a:blip>
          <a:stretch>
            <a:fillRect/>
          </a:stretch>
        </p:blipFill>
        <p:spPr>
          <a:xfrm>
            <a:off x="7618095" y="2720975"/>
            <a:ext cx="3961765" cy="4137025"/>
          </a:xfrm>
          <a:prstGeom prst="rect">
            <a:avLst/>
          </a:prstGeom>
          <a:noFill/>
          <a:ln w="9525">
            <a:noFill/>
          </a:ln>
        </p:spPr>
      </p:pic>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2"/>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3"/>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第五节 所有者权益变动表</a:t>
            </a:r>
            <a:endParaRPr lang="zh-CN" altLang="en-US" sz="2400" dirty="0">
              <a:solidFill>
                <a:schemeClr val="tx1"/>
              </a:solidFill>
              <a:sym typeface="Arial" panose="020B0604020202020204" pitchFamily="34" charset="0"/>
            </a:endParaRPr>
          </a:p>
        </p:txBody>
      </p:sp>
      <p:sp>
        <p:nvSpPr>
          <p:cNvPr id="5" name="Title 6"/>
          <p:cNvSpPr txBox="1"/>
          <p:nvPr>
            <p:custDataLst>
              <p:tags r:id="rId4"/>
            </p:custDataLst>
          </p:nvPr>
        </p:nvSpPr>
        <p:spPr>
          <a:xfrm>
            <a:off x="457200" y="10452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二、财务报表的粉饰</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itle 6"/>
          <p:cNvSpPr txBox="1"/>
          <p:nvPr>
            <p:custDataLst>
              <p:tags r:id="rId5"/>
            </p:custDataLst>
          </p:nvPr>
        </p:nvSpPr>
        <p:spPr>
          <a:xfrm>
            <a:off x="362585" y="1548765"/>
            <a:ext cx="11102340" cy="6324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（二）财务报表粉饰的动因</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4" name="任意形状 8"/>
          <p:cNvSpPr/>
          <p:nvPr userDrawn="1">
            <p:custDataLst>
              <p:tags r:id="rId6"/>
            </p:custDataLst>
          </p:nvPr>
        </p:nvSpPr>
        <p:spPr>
          <a:xfrm rot="10800000">
            <a:off x="-425450" y="59499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7"/>
            </p:custDataLst>
          </p:nvPr>
        </p:nvSpPr>
        <p:spPr>
          <a:xfrm>
            <a:off x="457200" y="1965325"/>
            <a:ext cx="10906760" cy="39439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财务报表粉饰常见的动因主要有管理层业绩考核、避免业绩承诺合同违约、获取信贷、避免被ST或退市和减少税费负担等多个方面：</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（1）管理层业绩考核</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（2）避免业绩承诺合同违约</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（3）获取信贷</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（4）避免被ST或退市</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（5）减少税费负担</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111" name="图片 110"/>
          <p:cNvPicPr>
            <a:picLocks noChangeAspect="1"/>
          </p:cNvPicPr>
          <p:nvPr>
            <p:custDataLst>
              <p:tags r:id="rId8"/>
            </p:custDataLst>
          </p:nvPr>
        </p:nvPicPr>
        <p:blipFill>
          <a:blip r:embed="rId9"/>
          <a:srcRect t="14611"/>
          <a:stretch>
            <a:fillRect/>
          </a:stretch>
        </p:blipFill>
        <p:spPr>
          <a:xfrm>
            <a:off x="5638800" y="3429000"/>
            <a:ext cx="5584190" cy="3278505"/>
          </a:xfrm>
          <a:prstGeom prst="rect">
            <a:avLst/>
          </a:prstGeom>
          <a:noFill/>
          <a:ln w="9525">
            <a:noFill/>
          </a:ln>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0"/>
    </p:custData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2"/>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3"/>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第五节 所有者权益变动表</a:t>
            </a:r>
            <a:endParaRPr lang="zh-CN" altLang="en-US" sz="2400" dirty="0">
              <a:solidFill>
                <a:schemeClr val="tx1"/>
              </a:solidFill>
              <a:sym typeface="Arial" panose="020B0604020202020204" pitchFamily="34" charset="0"/>
            </a:endParaRPr>
          </a:p>
        </p:txBody>
      </p:sp>
      <p:sp>
        <p:nvSpPr>
          <p:cNvPr id="5" name="Title 6"/>
          <p:cNvSpPr txBox="1"/>
          <p:nvPr>
            <p:custDataLst>
              <p:tags r:id="rId4"/>
            </p:custDataLst>
          </p:nvPr>
        </p:nvSpPr>
        <p:spPr>
          <a:xfrm>
            <a:off x="457200" y="10452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二、财务报表的粉饰</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itle 6"/>
          <p:cNvSpPr txBox="1"/>
          <p:nvPr>
            <p:custDataLst>
              <p:tags r:id="rId5"/>
            </p:custDataLst>
          </p:nvPr>
        </p:nvSpPr>
        <p:spPr>
          <a:xfrm>
            <a:off x="362585" y="1548765"/>
            <a:ext cx="11102340" cy="6324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（三）利润表的粉饰手段</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4" name="任意形状 8"/>
          <p:cNvSpPr/>
          <p:nvPr userDrawn="1">
            <p:custDataLst>
              <p:tags r:id="rId6"/>
            </p:custDataLst>
          </p:nvPr>
        </p:nvSpPr>
        <p:spPr>
          <a:xfrm rot="10800000">
            <a:off x="-425450" y="59499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7"/>
            </p:custDataLst>
          </p:nvPr>
        </p:nvSpPr>
        <p:spPr>
          <a:xfrm>
            <a:off x="533400" y="2708910"/>
            <a:ext cx="3000375" cy="323723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上市公司对财务报表进行粉饰，主要集中在对利润表的粉饰。根据“利润=收入-费用”，公司可以从收入和费用两个角度来粉饰利润表。</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9" name="矩形 8"/>
          <p:cNvSpPr/>
          <p:nvPr>
            <p:custDataLst>
              <p:tags r:id="rId8"/>
            </p:custDataLst>
          </p:nvPr>
        </p:nvSpPr>
        <p:spPr>
          <a:xfrm>
            <a:off x="438785" y="2390775"/>
            <a:ext cx="3273425" cy="4039870"/>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sp>
        <p:nvSpPr>
          <p:cNvPr id="112" name="文本框 111"/>
          <p:cNvSpPr txBox="1"/>
          <p:nvPr/>
        </p:nvSpPr>
        <p:spPr>
          <a:xfrm>
            <a:off x="4949190" y="1815465"/>
            <a:ext cx="6415405" cy="3169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粉饰收入</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）提前或延迟确认收入</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）虚</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增收入</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利用关联交易粉饰收入</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）用</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一次性收入或不经常的收入“凑数”</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2"/>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3"/>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第五节 所有者权益变动表</a:t>
            </a:r>
            <a:endParaRPr lang="zh-CN" altLang="en-US" sz="2400" dirty="0">
              <a:solidFill>
                <a:schemeClr val="tx1"/>
              </a:solidFill>
              <a:sym typeface="Arial" panose="020B0604020202020204" pitchFamily="34" charset="0"/>
            </a:endParaRPr>
          </a:p>
        </p:txBody>
      </p:sp>
      <p:sp>
        <p:nvSpPr>
          <p:cNvPr id="5" name="Title 6"/>
          <p:cNvSpPr txBox="1"/>
          <p:nvPr>
            <p:custDataLst>
              <p:tags r:id="rId4"/>
            </p:custDataLst>
          </p:nvPr>
        </p:nvSpPr>
        <p:spPr>
          <a:xfrm>
            <a:off x="457200" y="10452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二、财务报表的粉饰</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itle 6"/>
          <p:cNvSpPr txBox="1"/>
          <p:nvPr>
            <p:custDataLst>
              <p:tags r:id="rId5"/>
            </p:custDataLst>
          </p:nvPr>
        </p:nvSpPr>
        <p:spPr>
          <a:xfrm>
            <a:off x="362585" y="1548765"/>
            <a:ext cx="11102340" cy="6324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（三）利润表的粉饰手段</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4" name="任意形状 8"/>
          <p:cNvSpPr/>
          <p:nvPr userDrawn="1">
            <p:custDataLst>
              <p:tags r:id="rId6"/>
            </p:custDataLst>
          </p:nvPr>
        </p:nvSpPr>
        <p:spPr>
          <a:xfrm rot="10800000">
            <a:off x="-425450" y="59499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sz="2000" dirty="0">
              <a:solidFill>
                <a:schemeClr val="lt1"/>
              </a:solidFill>
              <a:highlight>
                <a:srgbClr val="1171F1"/>
              </a:highlight>
              <a:latin typeface="微软雅黑" panose="020B0503020204020204" charset="-122"/>
              <a:ea typeface="微软雅黑" panose="020B0503020204020204" charset="-122"/>
            </a:endParaRPr>
          </a:p>
        </p:txBody>
      </p:sp>
      <p:sp>
        <p:nvSpPr>
          <p:cNvPr id="112" name="文本框 111"/>
          <p:cNvSpPr txBox="1"/>
          <p:nvPr/>
        </p:nvSpPr>
        <p:spPr>
          <a:xfrm>
            <a:off x="361950" y="2105660"/>
            <a:ext cx="2907030" cy="39693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2.粉饰费用</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（1）延迟确认费用。延迟确认费用包括延长折旧摊销年限、对存在贬损的资产不计提相应减值准备以及将费用错误地资本化计入资产负债表等。</a:t>
            </a:r>
            <a:endParaRPr lang="zh-CN" altLang="en-US"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custDataLst>
              <p:tags r:id="rId7"/>
            </p:custDataLst>
          </p:nvPr>
        </p:nvSpPr>
        <p:spPr>
          <a:xfrm>
            <a:off x="3277870" y="2971800"/>
            <a:ext cx="2640965" cy="3169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（2）夸大资产损失或减值。公司通过故意夸大资产损失或减值的方式，将未来发生的损失提前确认，是公司“牺牲一年，幸福多年”的策略。</a:t>
            </a:r>
            <a:endParaRPr lang="zh-CN" altLang="en-US"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endParaRPr lang="zh-CN" altLang="en-US"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6" name="文本框 5"/>
          <p:cNvSpPr txBox="1"/>
          <p:nvPr>
            <p:custDataLst>
              <p:tags r:id="rId8"/>
            </p:custDataLst>
          </p:nvPr>
        </p:nvSpPr>
        <p:spPr>
          <a:xfrm>
            <a:off x="5988685" y="2764790"/>
            <a:ext cx="2742565" cy="3169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（3）虚构费用。通过虚构员工数量、工资水平的方式虚增人工成本；把不属于公司的费用列入公司报表，甚至通过购买发票等方式增加虚假费用。</a:t>
            </a:r>
            <a:endParaRPr lang="zh-CN" altLang="en-US"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 name="文本框 9"/>
          <p:cNvSpPr txBox="1"/>
          <p:nvPr>
            <p:custDataLst>
              <p:tags r:id="rId9"/>
            </p:custDataLst>
          </p:nvPr>
        </p:nvSpPr>
        <p:spPr>
          <a:xfrm>
            <a:off x="8801100" y="2821940"/>
            <a:ext cx="3058160" cy="3169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（4）把经常性费用转移到非经常费用。公司把经常性费用转移到非经常性费用，可以使主营业务利润更高，给投资者一种公司发展持续性较强的错误认知。</a:t>
            </a:r>
            <a:endParaRPr lang="zh-CN" altLang="en-US" sz="20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0"/>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Title 6"/>
          <p:cNvSpPr txBox="1"/>
          <p:nvPr>
            <p:custDataLst>
              <p:tags r:id="rId2"/>
            </p:custDataLst>
          </p:nvPr>
        </p:nvSpPr>
        <p:spPr>
          <a:xfrm>
            <a:off x="443230" y="2499360"/>
            <a:ext cx="11511915" cy="39401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上市公司还可以通过资产重组调节利润，实现利润表的粉饰。资产重组是指公司资产所有者和管理者为优化公司资产结构、调节资产框架以实现战略转移，而对资产分布情况进行重新分配和调整。</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lvl="0" indent="-342900" algn="l">
              <a:lnSpc>
                <a:spcPct val="150000"/>
              </a:lnSpc>
              <a:spcAft>
                <a:spcPts val="0"/>
              </a:spcAft>
              <a:buClrTx/>
              <a:buSzTx/>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资产重组对公司发展具有重要的推动作用，但是，部分上市公司把资产重组当作粉饰财务报表的工具，通过重组使上市公司在短时间内实现转亏为盈，达到“一组就灵”的神奇效果。</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7" name="任意形状 8"/>
          <p:cNvSpPr/>
          <p:nvPr userDrawn="1">
            <p:custDataLst>
              <p:tags r:id="rId3"/>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5"/>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第五节 所有者权益变动表</a:t>
            </a:r>
            <a:endParaRPr lang="zh-CN" altLang="en-US" sz="2400" dirty="0">
              <a:solidFill>
                <a:schemeClr val="tx1"/>
              </a:solidFill>
              <a:sym typeface="Arial" panose="020B0604020202020204" pitchFamily="34" charset="0"/>
            </a:endParaRPr>
          </a:p>
        </p:txBody>
      </p:sp>
      <p:sp>
        <p:nvSpPr>
          <p:cNvPr id="2" name="Title 6"/>
          <p:cNvSpPr txBox="1"/>
          <p:nvPr>
            <p:custDataLst>
              <p:tags r:id="rId6"/>
            </p:custDataLst>
          </p:nvPr>
        </p:nvSpPr>
        <p:spPr>
          <a:xfrm>
            <a:off x="457200" y="10452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二、财务报表的粉饰</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itle 6"/>
          <p:cNvSpPr txBox="1"/>
          <p:nvPr>
            <p:custDataLst>
              <p:tags r:id="rId7"/>
            </p:custDataLst>
          </p:nvPr>
        </p:nvSpPr>
        <p:spPr>
          <a:xfrm>
            <a:off x="362585" y="1548765"/>
            <a:ext cx="11102340" cy="6324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（三）利润表的粉饰手段</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12" name="文本框 111"/>
          <p:cNvSpPr txBox="1"/>
          <p:nvPr/>
        </p:nvSpPr>
        <p:spPr>
          <a:xfrm>
            <a:off x="755650" y="2191385"/>
            <a:ext cx="5080000" cy="460375"/>
          </a:xfrm>
          <a:prstGeom prst="rect">
            <a:avLst/>
          </a:prstGeom>
          <a:noFill/>
          <a:ln w="9525">
            <a:noFill/>
          </a:ln>
        </p:spPr>
        <p:txBody>
          <a:bodyPr>
            <a:spAutoFit/>
          </a:bodyPr>
          <a:p>
            <a:pPr indent="0"/>
            <a:r>
              <a:rPr lang="en-US" sz="2400" b="0">
                <a:latin typeface="微软雅黑" panose="020B0503020204020204" charset="-122"/>
                <a:ea typeface="微软雅黑" panose="020B0503020204020204" charset="-122"/>
                <a:cs typeface="微软雅黑" panose="020B0503020204020204" charset="-122"/>
              </a:rPr>
              <a:t>3.</a:t>
            </a:r>
            <a:r>
              <a:rPr lang="zh-CN" sz="2400" b="0">
                <a:latin typeface="微软雅黑" panose="020B0503020204020204" charset="-122"/>
                <a:ea typeface="微软雅黑" panose="020B0503020204020204" charset="-122"/>
                <a:cs typeface="微软雅黑" panose="020B0503020204020204" charset="-122"/>
              </a:rPr>
              <a:t>其他手段</a:t>
            </a:r>
            <a:endParaRPr lang="zh-CN" altLang="en-US" sz="2400" b="0">
              <a:latin typeface="微软雅黑" panose="020B0503020204020204" charset="-122"/>
              <a:ea typeface="微软雅黑" panose="020B0503020204020204" charset="-122"/>
              <a:cs typeface="微软雅黑" panose="020B0503020204020204" charset="-122"/>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Title 6"/>
          <p:cNvSpPr txBox="1"/>
          <p:nvPr>
            <p:custDataLst>
              <p:tags r:id="rId2"/>
            </p:custDataLst>
          </p:nvPr>
        </p:nvSpPr>
        <p:spPr>
          <a:xfrm>
            <a:off x="443230" y="2442210"/>
            <a:ext cx="11511915" cy="39401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（1）把资产和负债放在表外。把资产放在表外，在净利润不变的情况下，总资产减少，总资产报酬率会上升。常用的方式有利用经营性租赁、应收账款保理、利用其他公司隐藏资产和负债等。</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低估负债。有些公司通过低估负债来粉饰自己的财务状况，在不确认负债的同时也不确认费用（高估利润和所有者权益）。因为根据会计恒等式，如果对资产不产生影响，那么低估负债就会高估所有者权益。</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（3）高估资产。高估资产主要是高估资产数量或者价值，或者在资产负债表中虚报一项不存在的资产。大多数粉饰通常选择高估资产价值的途径来高估资产。</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7" name="任意形状 8"/>
          <p:cNvSpPr/>
          <p:nvPr userDrawn="1">
            <p:custDataLst>
              <p:tags r:id="rId3"/>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5"/>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第五节 所有者权益变动表</a:t>
            </a:r>
            <a:endParaRPr lang="zh-CN" altLang="en-US" sz="2400" dirty="0">
              <a:solidFill>
                <a:schemeClr val="tx1"/>
              </a:solidFill>
              <a:sym typeface="Arial" panose="020B0604020202020204" pitchFamily="34" charset="0"/>
            </a:endParaRPr>
          </a:p>
        </p:txBody>
      </p:sp>
      <p:sp>
        <p:nvSpPr>
          <p:cNvPr id="2" name="Title 6"/>
          <p:cNvSpPr txBox="1"/>
          <p:nvPr>
            <p:custDataLst>
              <p:tags r:id="rId6"/>
            </p:custDataLst>
          </p:nvPr>
        </p:nvSpPr>
        <p:spPr>
          <a:xfrm>
            <a:off x="457200" y="10452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二、财务报表的粉饰</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itle 6"/>
          <p:cNvSpPr txBox="1"/>
          <p:nvPr>
            <p:custDataLst>
              <p:tags r:id="rId7"/>
            </p:custDataLst>
          </p:nvPr>
        </p:nvSpPr>
        <p:spPr>
          <a:xfrm>
            <a:off x="362585" y="1548765"/>
            <a:ext cx="11102340" cy="6324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（四）资产负债表的粉饰手段</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Title 6"/>
          <p:cNvSpPr txBox="1"/>
          <p:nvPr>
            <p:custDataLst>
              <p:tags r:id="rId2"/>
            </p:custDataLst>
          </p:nvPr>
        </p:nvSpPr>
        <p:spPr>
          <a:xfrm>
            <a:off x="443230" y="2404110"/>
            <a:ext cx="11511915" cy="39401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现金流量表的可信度通常较高，粉饰难度较大。但是由于投资者特别重视经营活动中的现金流量表，上市公司也会对其进行粉饰。主要的粉饰方式有如下几种：</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（1）通过真实业务粉饰现金流量。将应收账款销售给第三方以增加当期现金流入或暂缓支付以减少现金流出，甚至可以把投资或筹资的现金流入转化为经营活动的现金流入。</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（2）将现金流错误分类。投资者更加看重经营活动现金流，因此，上市公司会故意错误分类，如将经营性支出计为资本性支出、以融资租赁代替经营租赁等方式，对经营活动现金流进行粉饰。</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7" name="任意形状 8"/>
          <p:cNvSpPr/>
          <p:nvPr userDrawn="1">
            <p:custDataLst>
              <p:tags r:id="rId3"/>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5"/>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第五节 所有者权益变动表</a:t>
            </a:r>
            <a:endParaRPr lang="zh-CN" altLang="en-US" sz="2400" dirty="0">
              <a:solidFill>
                <a:schemeClr val="tx1"/>
              </a:solidFill>
              <a:sym typeface="Arial" panose="020B0604020202020204" pitchFamily="34" charset="0"/>
            </a:endParaRPr>
          </a:p>
        </p:txBody>
      </p:sp>
      <p:sp>
        <p:nvSpPr>
          <p:cNvPr id="2" name="Title 6"/>
          <p:cNvSpPr txBox="1"/>
          <p:nvPr>
            <p:custDataLst>
              <p:tags r:id="rId6"/>
            </p:custDataLst>
          </p:nvPr>
        </p:nvSpPr>
        <p:spPr>
          <a:xfrm>
            <a:off x="457200" y="10452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二、财务报表的粉饰</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itle 6"/>
          <p:cNvSpPr txBox="1"/>
          <p:nvPr>
            <p:custDataLst>
              <p:tags r:id="rId7"/>
            </p:custDataLst>
          </p:nvPr>
        </p:nvSpPr>
        <p:spPr>
          <a:xfrm>
            <a:off x="362585" y="1548765"/>
            <a:ext cx="11102340" cy="6324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（五）现金流量表的粉饰手段</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Title 6"/>
          <p:cNvSpPr txBox="1"/>
          <p:nvPr>
            <p:custDataLst>
              <p:tags r:id="rId2"/>
            </p:custDataLst>
          </p:nvPr>
        </p:nvSpPr>
        <p:spPr>
          <a:xfrm>
            <a:off x="457200" y="2423795"/>
            <a:ext cx="11511915" cy="305625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（1）关联交易剔除法</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关联交易剔除法是指将来自关联企业的营业收入和利润总额从公司利润表中剔除，该方法可以较为真实地了解上市公司实际盈利能力。</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（2）合并报表分析法</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合并报表分析法将合并会计报表中的母公司数与合并数进行比较分析，判断上市公司财务数据的真实性。</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7" name="任意形状 8"/>
          <p:cNvSpPr/>
          <p:nvPr userDrawn="1">
            <p:custDataLst>
              <p:tags r:id="rId3"/>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5"/>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第五节 所有者权益变动表</a:t>
            </a:r>
            <a:endParaRPr lang="zh-CN" altLang="en-US" sz="2400" dirty="0">
              <a:solidFill>
                <a:schemeClr val="tx1"/>
              </a:solidFill>
              <a:sym typeface="Arial" panose="020B0604020202020204" pitchFamily="34" charset="0"/>
            </a:endParaRPr>
          </a:p>
        </p:txBody>
      </p:sp>
      <p:sp>
        <p:nvSpPr>
          <p:cNvPr id="2" name="Title 6"/>
          <p:cNvSpPr txBox="1"/>
          <p:nvPr>
            <p:custDataLst>
              <p:tags r:id="rId6"/>
            </p:custDataLst>
          </p:nvPr>
        </p:nvSpPr>
        <p:spPr>
          <a:xfrm>
            <a:off x="457200" y="10452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二、财务报表的粉饰</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itle 6"/>
          <p:cNvSpPr txBox="1"/>
          <p:nvPr>
            <p:custDataLst>
              <p:tags r:id="rId7"/>
            </p:custDataLst>
          </p:nvPr>
        </p:nvSpPr>
        <p:spPr>
          <a:xfrm>
            <a:off x="362585" y="1548765"/>
            <a:ext cx="11102340" cy="6324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（六）财务报表粉饰的识别</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Title 6"/>
          <p:cNvSpPr txBox="1"/>
          <p:nvPr>
            <p:custDataLst>
              <p:tags r:id="rId2"/>
            </p:custDataLst>
          </p:nvPr>
        </p:nvSpPr>
        <p:spPr>
          <a:xfrm>
            <a:off x="222885" y="2085975"/>
            <a:ext cx="11511915" cy="39401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（3）不良资产剔除法</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不良资产剔除法主要有两种运用方法：</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一是把不良资产总额与净资产相比较，若不良资产总额等于或大于净资产，说明上市公司的持续经营能力可能存在问题；</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二是把当期不良资产的增加额和增加幅度与利润总额的增加额和增加幅度相比较，若不良资产的增加额及增加幅度超过利润总额的增加额及增加幅度，说明上市公司当期利润表有作假嫌疑。</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7" name="任意形状 8"/>
          <p:cNvSpPr/>
          <p:nvPr userDrawn="1">
            <p:custDataLst>
              <p:tags r:id="rId3"/>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5"/>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第五节 所有者权益变动表</a:t>
            </a:r>
            <a:endParaRPr lang="zh-CN" altLang="en-US" sz="2400" dirty="0">
              <a:solidFill>
                <a:schemeClr val="tx1"/>
              </a:solidFill>
              <a:sym typeface="Arial" panose="020B0604020202020204" pitchFamily="34" charset="0"/>
            </a:endParaRPr>
          </a:p>
        </p:txBody>
      </p:sp>
      <p:sp>
        <p:nvSpPr>
          <p:cNvPr id="2" name="Title 6"/>
          <p:cNvSpPr txBox="1"/>
          <p:nvPr>
            <p:custDataLst>
              <p:tags r:id="rId6"/>
            </p:custDataLst>
          </p:nvPr>
        </p:nvSpPr>
        <p:spPr>
          <a:xfrm>
            <a:off x="457200" y="10452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二、财务报表的粉饰</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itle 6"/>
          <p:cNvSpPr txBox="1"/>
          <p:nvPr>
            <p:custDataLst>
              <p:tags r:id="rId7"/>
            </p:custDataLst>
          </p:nvPr>
        </p:nvSpPr>
        <p:spPr>
          <a:xfrm>
            <a:off x="362585" y="1548765"/>
            <a:ext cx="11102340" cy="6324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（六）财务报表粉饰的识别</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Title 6"/>
          <p:cNvSpPr txBox="1"/>
          <p:nvPr>
            <p:custDataLst>
              <p:tags r:id="rId2"/>
            </p:custDataLst>
          </p:nvPr>
        </p:nvSpPr>
        <p:spPr>
          <a:xfrm>
            <a:off x="457200" y="2041525"/>
            <a:ext cx="11511915" cy="39401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（4）异常利润剔除法</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异常利润剔除法将其他业务利润、投资收益、补贴收入、营业外收入从上市公司的利润总额中剔除，以分析和评价公司利润来源的稳定性。</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（5）现金流量分析法</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indent="0" algn="l">
              <a:lnSpc>
                <a:spcPct val="150000"/>
              </a:lnSpc>
              <a:spcAft>
                <a:spcPts val="0"/>
              </a:spcAft>
              <a:buClrTx/>
              <a:buSz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现金流量分析法将经营活动产生的现金净流量、投资活动产生的现金净流量、现金净流量分别与主营业务利润、投资收益和净利润进行比较分析，以判断公司的主营业务利润、投资收益和净利润的质量。</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7" name="任意形状 8"/>
          <p:cNvSpPr/>
          <p:nvPr userDrawn="1">
            <p:custDataLst>
              <p:tags r:id="rId3"/>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4" name="标题 2"/>
          <p:cNvSpPr>
            <a:spLocks noGrp="1"/>
          </p:cNvSpPr>
          <p:nvPr>
            <p:custDataLst>
              <p:tags r:id="rId5"/>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第五节 所有者权益变动表</a:t>
            </a:r>
            <a:endParaRPr lang="zh-CN" altLang="en-US" sz="2400" dirty="0">
              <a:solidFill>
                <a:schemeClr val="tx1"/>
              </a:solidFill>
              <a:sym typeface="Arial" panose="020B0604020202020204" pitchFamily="34" charset="0"/>
            </a:endParaRPr>
          </a:p>
        </p:txBody>
      </p:sp>
      <p:sp>
        <p:nvSpPr>
          <p:cNvPr id="2" name="Title 6"/>
          <p:cNvSpPr txBox="1"/>
          <p:nvPr>
            <p:custDataLst>
              <p:tags r:id="rId6"/>
            </p:custDataLst>
          </p:nvPr>
        </p:nvSpPr>
        <p:spPr>
          <a:xfrm>
            <a:off x="457200" y="1045210"/>
            <a:ext cx="11007725" cy="5378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二、财务报表的粉饰</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Title 6"/>
          <p:cNvSpPr txBox="1"/>
          <p:nvPr>
            <p:custDataLst>
              <p:tags r:id="rId7"/>
            </p:custDataLst>
          </p:nvPr>
        </p:nvSpPr>
        <p:spPr>
          <a:xfrm>
            <a:off x="362585" y="1548765"/>
            <a:ext cx="11102340" cy="6324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a:lnSpc>
                <a:spcPct val="150000"/>
              </a:lnSpc>
              <a:spcAft>
                <a:spcPts val="0"/>
              </a:spcAft>
              <a:buClrTx/>
              <a:buSzTx/>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（六）财务报表粉饰的识别</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6" name="任意形状 8"/>
          <p:cNvSpPr/>
          <p:nvPr userDrawn="1">
            <p:custDataLst>
              <p:tags r:id="rId2"/>
            </p:custDataLst>
          </p:nvPr>
        </p:nvSpPr>
        <p:spPr>
          <a:xfrm rot="10800000">
            <a:off x="0" y="553339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复习思考题</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矩形: 圆角 3"/>
          <p:cNvSpPr/>
          <p:nvPr>
            <p:custDataLst>
              <p:tags r:id="rId5"/>
            </p:custDataLst>
          </p:nvPr>
        </p:nvSpPr>
        <p:spPr>
          <a:xfrm>
            <a:off x="1324767" y="1218964"/>
            <a:ext cx="4224905" cy="1041424"/>
          </a:xfrm>
          <a:prstGeom prst="round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5" name="Freeform 8"/>
          <p:cNvSpPr/>
          <p:nvPr>
            <p:custDataLst>
              <p:tags r:id="rId6"/>
            </p:custDataLst>
          </p:nvPr>
        </p:nvSpPr>
        <p:spPr>
          <a:xfrm>
            <a:off x="4910871" y="1873556"/>
            <a:ext cx="638801" cy="386833"/>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chemeClr val="lt1"/>
              </a:solidFill>
              <a:latin typeface="微软雅黑" panose="020B0503020204020204" charset="-122"/>
              <a:ea typeface="微软雅黑" panose="020B0503020204020204" charset="-122"/>
            </a:endParaRPr>
          </a:p>
        </p:txBody>
      </p:sp>
      <p:sp>
        <p:nvSpPr>
          <p:cNvPr id="6" name="Freeform 9"/>
          <p:cNvSpPr/>
          <p:nvPr>
            <p:custDataLst>
              <p:tags r:id="rId7"/>
            </p:custDataLst>
          </p:nvPr>
        </p:nvSpPr>
        <p:spPr>
          <a:xfrm>
            <a:off x="5174681" y="1878818"/>
            <a:ext cx="374991" cy="381571"/>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2" name="任意多边形: 形状 8"/>
          <p:cNvSpPr/>
          <p:nvPr>
            <p:custDataLst>
              <p:tags r:id="rId8"/>
            </p:custDataLst>
          </p:nvPr>
        </p:nvSpPr>
        <p:spPr>
          <a:xfrm>
            <a:off x="1324767" y="1218964"/>
            <a:ext cx="992741" cy="1041424"/>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11" name="TextBox 21"/>
          <p:cNvSpPr txBox="1"/>
          <p:nvPr>
            <p:custDataLst>
              <p:tags r:id="rId9"/>
            </p:custDataLst>
          </p:nvPr>
        </p:nvSpPr>
        <p:spPr>
          <a:xfrm>
            <a:off x="2553970" y="1254125"/>
            <a:ext cx="2857500" cy="953770"/>
          </a:xfrm>
          <a:prstGeom prst="rect">
            <a:avLst/>
          </a:prstGeom>
          <a:noFill/>
        </p:spPr>
        <p:txBody>
          <a:bodyPr wrap="square" rtlCol="0" anchor="ctr">
            <a:normAutofit lnSpcReduction="20000"/>
          </a:bodyPr>
          <a:p>
            <a:pPr>
              <a:lnSpc>
                <a:spcPct val="130000"/>
              </a:lnSpc>
            </a:pPr>
            <a:r>
              <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上市公司财务状况分析的概念及目的分别是什么？</a:t>
            </a:r>
            <a:endPar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2"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0"/>
            </p:custDataLst>
          </p:nvPr>
        </p:nvSpPr>
        <p:spPr>
          <a:xfrm>
            <a:off x="1434633" y="1396593"/>
            <a:ext cx="846034" cy="723010"/>
          </a:xfrm>
          <a:prstGeom prst="rect">
            <a:avLst/>
          </a:prstGeom>
          <a:noFill/>
        </p:spPr>
        <p:txBody>
          <a:bodyPr wrap="square" rtlCol="0" anchor="ctr">
            <a:normAutofit fontScale="92500"/>
          </a:bodyPr>
          <a:p>
            <a:pPr algn="ctr"/>
            <a:r>
              <a:rPr lang="en-US" sz="4000" b="1" spc="300" dirty="0">
                <a:solidFill>
                  <a:schemeClr val="lt1"/>
                </a:solidFill>
                <a:latin typeface="微软雅黑" panose="020B0503020204020204" charset="-122"/>
                <a:ea typeface="微软雅黑" panose="020B0503020204020204" charset="-122"/>
                <a:cs typeface="Montserrat Black"/>
              </a:rPr>
              <a:t>01</a:t>
            </a:r>
            <a:endParaRPr lang="en-US" sz="4000" b="1" spc="300" dirty="0">
              <a:solidFill>
                <a:schemeClr val="lt1"/>
              </a:solidFill>
              <a:latin typeface="微软雅黑" panose="020B0503020204020204" charset="-122"/>
              <a:ea typeface="微软雅黑" panose="020B0503020204020204" charset="-122"/>
              <a:cs typeface="Montserrat Black"/>
            </a:endParaRPr>
          </a:p>
        </p:txBody>
      </p:sp>
      <p:sp>
        <p:nvSpPr>
          <p:cNvPr id="7" name="矩形: 圆角 3"/>
          <p:cNvSpPr/>
          <p:nvPr>
            <p:custDataLst>
              <p:tags r:id="rId11"/>
            </p:custDataLst>
          </p:nvPr>
        </p:nvSpPr>
        <p:spPr>
          <a:xfrm>
            <a:off x="6147028" y="1218964"/>
            <a:ext cx="4224905" cy="1041424"/>
          </a:xfrm>
          <a:prstGeom prst="round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8" name="Freeform 8"/>
          <p:cNvSpPr/>
          <p:nvPr>
            <p:custDataLst>
              <p:tags r:id="rId12"/>
            </p:custDataLst>
          </p:nvPr>
        </p:nvSpPr>
        <p:spPr>
          <a:xfrm>
            <a:off x="9733131" y="1873556"/>
            <a:ext cx="638801" cy="386833"/>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chemeClr val="lt1"/>
              </a:solidFill>
              <a:latin typeface="微软雅黑" panose="020B0503020204020204" charset="-122"/>
              <a:ea typeface="微软雅黑" panose="020B0503020204020204" charset="-122"/>
            </a:endParaRPr>
          </a:p>
        </p:txBody>
      </p:sp>
      <p:sp>
        <p:nvSpPr>
          <p:cNvPr id="10" name="Freeform 9"/>
          <p:cNvSpPr/>
          <p:nvPr>
            <p:custDataLst>
              <p:tags r:id="rId13"/>
            </p:custDataLst>
          </p:nvPr>
        </p:nvSpPr>
        <p:spPr>
          <a:xfrm>
            <a:off x="9996941" y="1878818"/>
            <a:ext cx="374991" cy="381571"/>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13" name="任意多边形: 形状 8"/>
          <p:cNvSpPr/>
          <p:nvPr>
            <p:custDataLst>
              <p:tags r:id="rId14"/>
            </p:custDataLst>
          </p:nvPr>
        </p:nvSpPr>
        <p:spPr>
          <a:xfrm>
            <a:off x="6147028" y="1218964"/>
            <a:ext cx="992741" cy="1041424"/>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14" name="TextBox 21"/>
          <p:cNvSpPr txBox="1"/>
          <p:nvPr>
            <p:custDataLst>
              <p:tags r:id="rId15"/>
            </p:custDataLst>
          </p:nvPr>
        </p:nvSpPr>
        <p:spPr>
          <a:xfrm>
            <a:off x="7376160" y="1254125"/>
            <a:ext cx="2995295" cy="953770"/>
          </a:xfrm>
          <a:prstGeom prst="rect">
            <a:avLst/>
          </a:prstGeom>
          <a:noFill/>
        </p:spPr>
        <p:txBody>
          <a:bodyPr wrap="square" rtlCol="0" anchor="ctr">
            <a:normAutofit/>
          </a:bodyPr>
          <a:p>
            <a:pPr>
              <a:lnSpc>
                <a:spcPct val="130000"/>
              </a:lnSpc>
            </a:pPr>
            <a:r>
              <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资产负债表的功能和主要内容包括哪些？</a:t>
            </a:r>
            <a:endPar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5"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6"/>
            </p:custDataLst>
          </p:nvPr>
        </p:nvSpPr>
        <p:spPr>
          <a:xfrm>
            <a:off x="6256894" y="1396593"/>
            <a:ext cx="846034" cy="723010"/>
          </a:xfrm>
          <a:prstGeom prst="rect">
            <a:avLst/>
          </a:prstGeom>
          <a:noFill/>
        </p:spPr>
        <p:txBody>
          <a:bodyPr wrap="square" rtlCol="0" anchor="ctr">
            <a:normAutofit fontScale="92500"/>
          </a:bodyPr>
          <a:p>
            <a:pPr algn="ctr"/>
            <a:r>
              <a:rPr lang="en-US" sz="4000" b="1" spc="300" dirty="0">
                <a:solidFill>
                  <a:schemeClr val="lt1"/>
                </a:solidFill>
                <a:latin typeface="微软雅黑" panose="020B0503020204020204" charset="-122"/>
                <a:ea typeface="微软雅黑" panose="020B0503020204020204" charset="-122"/>
                <a:cs typeface="Montserrat Black"/>
              </a:rPr>
              <a:t>02</a:t>
            </a:r>
            <a:endParaRPr lang="en-US" sz="4000" b="1" spc="300" dirty="0">
              <a:solidFill>
                <a:schemeClr val="lt1"/>
              </a:solidFill>
              <a:latin typeface="微软雅黑" panose="020B0503020204020204" charset="-122"/>
              <a:ea typeface="微软雅黑" panose="020B0503020204020204" charset="-122"/>
              <a:cs typeface="Montserrat Black"/>
            </a:endParaRPr>
          </a:p>
        </p:txBody>
      </p:sp>
      <p:sp>
        <p:nvSpPr>
          <p:cNvPr id="16" name="矩形: 圆角 3"/>
          <p:cNvSpPr/>
          <p:nvPr>
            <p:custDataLst>
              <p:tags r:id="rId17"/>
            </p:custDataLst>
          </p:nvPr>
        </p:nvSpPr>
        <p:spPr>
          <a:xfrm>
            <a:off x="1324767" y="2508853"/>
            <a:ext cx="4224905" cy="1041424"/>
          </a:xfrm>
          <a:prstGeom prst="round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17" name="Freeform 8"/>
          <p:cNvSpPr/>
          <p:nvPr>
            <p:custDataLst>
              <p:tags r:id="rId18"/>
            </p:custDataLst>
          </p:nvPr>
        </p:nvSpPr>
        <p:spPr>
          <a:xfrm>
            <a:off x="4910871" y="3163444"/>
            <a:ext cx="638801" cy="386833"/>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chemeClr val="lt1"/>
              </a:solidFill>
              <a:latin typeface="微软雅黑" panose="020B0503020204020204" charset="-122"/>
              <a:ea typeface="微软雅黑" panose="020B0503020204020204" charset="-122"/>
            </a:endParaRPr>
          </a:p>
        </p:txBody>
      </p:sp>
      <p:sp>
        <p:nvSpPr>
          <p:cNvPr id="18" name="Freeform 9"/>
          <p:cNvSpPr/>
          <p:nvPr>
            <p:custDataLst>
              <p:tags r:id="rId19"/>
            </p:custDataLst>
          </p:nvPr>
        </p:nvSpPr>
        <p:spPr>
          <a:xfrm>
            <a:off x="5174681" y="3168707"/>
            <a:ext cx="374991" cy="381571"/>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19" name="任意多边形: 形状 8"/>
          <p:cNvSpPr/>
          <p:nvPr>
            <p:custDataLst>
              <p:tags r:id="rId20"/>
            </p:custDataLst>
          </p:nvPr>
        </p:nvSpPr>
        <p:spPr>
          <a:xfrm>
            <a:off x="1324767" y="2508853"/>
            <a:ext cx="992741" cy="1041424"/>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20" name="TextBox 21"/>
          <p:cNvSpPr txBox="1"/>
          <p:nvPr>
            <p:custDataLst>
              <p:tags r:id="rId21"/>
            </p:custDataLst>
          </p:nvPr>
        </p:nvSpPr>
        <p:spPr>
          <a:xfrm>
            <a:off x="2553687" y="2543721"/>
            <a:ext cx="2647967" cy="953926"/>
          </a:xfrm>
          <a:prstGeom prst="rect">
            <a:avLst/>
          </a:prstGeom>
          <a:noFill/>
        </p:spPr>
        <p:txBody>
          <a:bodyPr wrap="square" rtlCol="0" anchor="ctr">
            <a:normAutofit/>
          </a:bodyPr>
          <a:p>
            <a:pPr>
              <a:lnSpc>
                <a:spcPct val="130000"/>
              </a:lnSpc>
            </a:pPr>
            <a:r>
              <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 利润表的功能和主要内容包括哪些？</a:t>
            </a:r>
            <a:endPar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21"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22"/>
            </p:custDataLst>
          </p:nvPr>
        </p:nvSpPr>
        <p:spPr>
          <a:xfrm>
            <a:off x="1434633" y="2686481"/>
            <a:ext cx="846034" cy="723010"/>
          </a:xfrm>
          <a:prstGeom prst="rect">
            <a:avLst/>
          </a:prstGeom>
          <a:noFill/>
        </p:spPr>
        <p:txBody>
          <a:bodyPr wrap="square" rtlCol="0" anchor="ctr">
            <a:normAutofit fontScale="92500"/>
          </a:bodyPr>
          <a:p>
            <a:pPr algn="ctr"/>
            <a:r>
              <a:rPr lang="en-US" sz="4000" b="1" spc="300" dirty="0">
                <a:solidFill>
                  <a:schemeClr val="lt1"/>
                </a:solidFill>
                <a:latin typeface="微软雅黑" panose="020B0503020204020204" charset="-122"/>
                <a:ea typeface="微软雅黑" panose="020B0503020204020204" charset="-122"/>
                <a:cs typeface="Montserrat Black"/>
              </a:rPr>
              <a:t>03</a:t>
            </a:r>
            <a:endParaRPr lang="en-US" sz="4000" b="1" spc="300" dirty="0">
              <a:solidFill>
                <a:schemeClr val="lt1"/>
              </a:solidFill>
              <a:latin typeface="微软雅黑" panose="020B0503020204020204" charset="-122"/>
              <a:ea typeface="微软雅黑" panose="020B0503020204020204" charset="-122"/>
              <a:cs typeface="Montserrat Black"/>
            </a:endParaRPr>
          </a:p>
        </p:txBody>
      </p:sp>
      <p:sp>
        <p:nvSpPr>
          <p:cNvPr id="22" name="矩形: 圆角 3"/>
          <p:cNvSpPr/>
          <p:nvPr>
            <p:custDataLst>
              <p:tags r:id="rId23"/>
            </p:custDataLst>
          </p:nvPr>
        </p:nvSpPr>
        <p:spPr>
          <a:xfrm>
            <a:off x="6147028" y="2508853"/>
            <a:ext cx="4224905" cy="1041424"/>
          </a:xfrm>
          <a:prstGeom prst="round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3" name="Freeform 8"/>
          <p:cNvSpPr/>
          <p:nvPr>
            <p:custDataLst>
              <p:tags r:id="rId24"/>
            </p:custDataLst>
          </p:nvPr>
        </p:nvSpPr>
        <p:spPr>
          <a:xfrm>
            <a:off x="9733131" y="3163444"/>
            <a:ext cx="638801" cy="386833"/>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chemeClr val="lt1"/>
              </a:solidFill>
              <a:latin typeface="微软雅黑" panose="020B0503020204020204" charset="-122"/>
              <a:ea typeface="微软雅黑" panose="020B0503020204020204" charset="-122"/>
            </a:endParaRPr>
          </a:p>
        </p:txBody>
      </p:sp>
      <p:sp>
        <p:nvSpPr>
          <p:cNvPr id="24" name="Freeform 9"/>
          <p:cNvSpPr/>
          <p:nvPr>
            <p:custDataLst>
              <p:tags r:id="rId25"/>
            </p:custDataLst>
          </p:nvPr>
        </p:nvSpPr>
        <p:spPr>
          <a:xfrm>
            <a:off x="9996941" y="3168707"/>
            <a:ext cx="374991" cy="381571"/>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25" name="任意多边形: 形状 8"/>
          <p:cNvSpPr/>
          <p:nvPr>
            <p:custDataLst>
              <p:tags r:id="rId26"/>
            </p:custDataLst>
          </p:nvPr>
        </p:nvSpPr>
        <p:spPr>
          <a:xfrm>
            <a:off x="6147028" y="2508853"/>
            <a:ext cx="992741" cy="1041424"/>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26" name="TextBox 21"/>
          <p:cNvSpPr txBox="1"/>
          <p:nvPr>
            <p:custDataLst>
              <p:tags r:id="rId27"/>
            </p:custDataLst>
          </p:nvPr>
        </p:nvSpPr>
        <p:spPr>
          <a:xfrm>
            <a:off x="7375948" y="2543721"/>
            <a:ext cx="2647967" cy="953926"/>
          </a:xfrm>
          <a:prstGeom prst="rect">
            <a:avLst/>
          </a:prstGeom>
          <a:noFill/>
        </p:spPr>
        <p:txBody>
          <a:bodyPr wrap="square" rtlCol="0" anchor="ctr">
            <a:normAutofit/>
          </a:bodyPr>
          <a:p>
            <a:pPr>
              <a:lnSpc>
                <a:spcPct val="130000"/>
              </a:lnSpc>
            </a:pPr>
            <a:r>
              <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 现金流量表的功能和主要内容包括哪些？</a:t>
            </a:r>
            <a:endPar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27"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28"/>
            </p:custDataLst>
          </p:nvPr>
        </p:nvSpPr>
        <p:spPr>
          <a:xfrm>
            <a:off x="6256894" y="2686481"/>
            <a:ext cx="846034" cy="723010"/>
          </a:xfrm>
          <a:prstGeom prst="rect">
            <a:avLst/>
          </a:prstGeom>
          <a:noFill/>
        </p:spPr>
        <p:txBody>
          <a:bodyPr wrap="square" rtlCol="0" anchor="ctr">
            <a:normAutofit fontScale="92500"/>
          </a:bodyPr>
          <a:p>
            <a:pPr algn="ctr"/>
            <a:r>
              <a:rPr lang="en-US" sz="4000" b="1" spc="300" dirty="0">
                <a:solidFill>
                  <a:schemeClr val="lt1"/>
                </a:solidFill>
                <a:latin typeface="微软雅黑" panose="020B0503020204020204" charset="-122"/>
                <a:ea typeface="微软雅黑" panose="020B0503020204020204" charset="-122"/>
                <a:cs typeface="Montserrat Black"/>
              </a:rPr>
              <a:t>04</a:t>
            </a:r>
            <a:endParaRPr lang="en-US" sz="4000" b="1" spc="300" dirty="0">
              <a:solidFill>
                <a:schemeClr val="lt1"/>
              </a:solidFill>
              <a:latin typeface="微软雅黑" panose="020B0503020204020204" charset="-122"/>
              <a:ea typeface="微软雅黑" panose="020B0503020204020204" charset="-122"/>
              <a:cs typeface="Montserrat Black"/>
            </a:endParaRPr>
          </a:p>
        </p:txBody>
      </p:sp>
      <p:sp>
        <p:nvSpPr>
          <p:cNvPr id="28" name="矩形: 圆角 3"/>
          <p:cNvSpPr/>
          <p:nvPr>
            <p:custDataLst>
              <p:tags r:id="rId29"/>
            </p:custDataLst>
          </p:nvPr>
        </p:nvSpPr>
        <p:spPr>
          <a:xfrm>
            <a:off x="1324767" y="3760644"/>
            <a:ext cx="4224905" cy="1041424"/>
          </a:xfrm>
          <a:prstGeom prst="round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29" name="Freeform 8"/>
          <p:cNvSpPr/>
          <p:nvPr>
            <p:custDataLst>
              <p:tags r:id="rId30"/>
            </p:custDataLst>
          </p:nvPr>
        </p:nvSpPr>
        <p:spPr>
          <a:xfrm>
            <a:off x="4910871" y="4415234"/>
            <a:ext cx="638801" cy="386833"/>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chemeClr val="lt1"/>
              </a:solidFill>
              <a:latin typeface="微软雅黑" panose="020B0503020204020204" charset="-122"/>
              <a:ea typeface="微软雅黑" panose="020B0503020204020204" charset="-122"/>
            </a:endParaRPr>
          </a:p>
        </p:txBody>
      </p:sp>
      <p:sp>
        <p:nvSpPr>
          <p:cNvPr id="30" name="Freeform 9"/>
          <p:cNvSpPr/>
          <p:nvPr>
            <p:custDataLst>
              <p:tags r:id="rId31"/>
            </p:custDataLst>
          </p:nvPr>
        </p:nvSpPr>
        <p:spPr>
          <a:xfrm>
            <a:off x="5174681" y="4420497"/>
            <a:ext cx="374991" cy="381571"/>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1" name="任意多边形: 形状 8"/>
          <p:cNvSpPr/>
          <p:nvPr>
            <p:custDataLst>
              <p:tags r:id="rId32"/>
            </p:custDataLst>
          </p:nvPr>
        </p:nvSpPr>
        <p:spPr>
          <a:xfrm>
            <a:off x="1324767" y="3760644"/>
            <a:ext cx="992741" cy="1041424"/>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2" name="TextBox 21"/>
          <p:cNvSpPr txBox="1"/>
          <p:nvPr>
            <p:custDataLst>
              <p:tags r:id="rId33"/>
            </p:custDataLst>
          </p:nvPr>
        </p:nvSpPr>
        <p:spPr>
          <a:xfrm>
            <a:off x="2553687" y="3795511"/>
            <a:ext cx="2647967" cy="953926"/>
          </a:xfrm>
          <a:prstGeom prst="rect">
            <a:avLst/>
          </a:prstGeom>
          <a:noFill/>
        </p:spPr>
        <p:txBody>
          <a:bodyPr wrap="square" rtlCol="0" anchor="ctr">
            <a:normAutofit/>
          </a:bodyPr>
          <a:p>
            <a:pPr>
              <a:lnSpc>
                <a:spcPct val="130000"/>
              </a:lnSpc>
            </a:pPr>
            <a:r>
              <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 所有者权益变动表的功能和主要内容包括哪些？</a:t>
            </a:r>
            <a:endPar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33"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34"/>
            </p:custDataLst>
          </p:nvPr>
        </p:nvSpPr>
        <p:spPr>
          <a:xfrm>
            <a:off x="1434633" y="3938271"/>
            <a:ext cx="846034" cy="723010"/>
          </a:xfrm>
          <a:prstGeom prst="rect">
            <a:avLst/>
          </a:prstGeom>
          <a:noFill/>
        </p:spPr>
        <p:txBody>
          <a:bodyPr wrap="square" rtlCol="0" anchor="ctr">
            <a:normAutofit fontScale="92500"/>
          </a:bodyPr>
          <a:p>
            <a:pPr algn="ctr"/>
            <a:r>
              <a:rPr lang="en-US" sz="4000" b="1" spc="300" dirty="0">
                <a:solidFill>
                  <a:schemeClr val="lt1"/>
                </a:solidFill>
                <a:latin typeface="微软雅黑" panose="020B0503020204020204" charset="-122"/>
                <a:ea typeface="微软雅黑" panose="020B0503020204020204" charset="-122"/>
                <a:cs typeface="Montserrat Black"/>
              </a:rPr>
              <a:t>05</a:t>
            </a:r>
            <a:endParaRPr lang="en-US" sz="4000" b="1" spc="300" dirty="0">
              <a:solidFill>
                <a:schemeClr val="lt1"/>
              </a:solidFill>
              <a:latin typeface="微软雅黑" panose="020B0503020204020204" charset="-122"/>
              <a:ea typeface="微软雅黑" panose="020B0503020204020204" charset="-122"/>
              <a:cs typeface="Montserrat Black"/>
            </a:endParaRPr>
          </a:p>
        </p:txBody>
      </p:sp>
      <p:sp>
        <p:nvSpPr>
          <p:cNvPr id="34" name="矩形: 圆角 3"/>
          <p:cNvSpPr/>
          <p:nvPr>
            <p:custDataLst>
              <p:tags r:id="rId35"/>
            </p:custDataLst>
          </p:nvPr>
        </p:nvSpPr>
        <p:spPr>
          <a:xfrm>
            <a:off x="6147028" y="3760644"/>
            <a:ext cx="4224905" cy="1041424"/>
          </a:xfrm>
          <a:prstGeom prst="round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35" name="Freeform 8"/>
          <p:cNvSpPr/>
          <p:nvPr>
            <p:custDataLst>
              <p:tags r:id="rId36"/>
            </p:custDataLst>
          </p:nvPr>
        </p:nvSpPr>
        <p:spPr>
          <a:xfrm>
            <a:off x="9733131" y="4415234"/>
            <a:ext cx="638801" cy="386833"/>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chemeClr val="lt1"/>
              </a:solidFill>
              <a:latin typeface="微软雅黑" panose="020B0503020204020204" charset="-122"/>
              <a:ea typeface="微软雅黑" panose="020B0503020204020204" charset="-122"/>
            </a:endParaRPr>
          </a:p>
        </p:txBody>
      </p:sp>
      <p:sp>
        <p:nvSpPr>
          <p:cNvPr id="36" name="Freeform 9"/>
          <p:cNvSpPr/>
          <p:nvPr>
            <p:custDataLst>
              <p:tags r:id="rId37"/>
            </p:custDataLst>
          </p:nvPr>
        </p:nvSpPr>
        <p:spPr>
          <a:xfrm>
            <a:off x="9996941" y="4420497"/>
            <a:ext cx="374991" cy="381571"/>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7" name="任意多边形: 形状 8"/>
          <p:cNvSpPr/>
          <p:nvPr>
            <p:custDataLst>
              <p:tags r:id="rId38"/>
            </p:custDataLst>
          </p:nvPr>
        </p:nvSpPr>
        <p:spPr>
          <a:xfrm>
            <a:off x="6147028" y="3760644"/>
            <a:ext cx="992741" cy="1041424"/>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38" name="TextBox 21"/>
          <p:cNvSpPr txBox="1"/>
          <p:nvPr>
            <p:custDataLst>
              <p:tags r:id="rId39"/>
            </p:custDataLst>
          </p:nvPr>
        </p:nvSpPr>
        <p:spPr>
          <a:xfrm>
            <a:off x="7376160" y="3795395"/>
            <a:ext cx="3143250" cy="953770"/>
          </a:xfrm>
          <a:prstGeom prst="rect">
            <a:avLst/>
          </a:prstGeom>
          <a:noFill/>
        </p:spPr>
        <p:txBody>
          <a:bodyPr wrap="square" rtlCol="0" anchor="ctr">
            <a:normAutofit/>
          </a:bodyPr>
          <a:p>
            <a:pPr>
              <a:lnSpc>
                <a:spcPct val="130000"/>
              </a:lnSpc>
            </a:pPr>
            <a:r>
              <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 简述财务报表的质量特征。</a:t>
            </a:r>
            <a:endPar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39"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40"/>
            </p:custDataLst>
          </p:nvPr>
        </p:nvSpPr>
        <p:spPr>
          <a:xfrm>
            <a:off x="6256894" y="3938271"/>
            <a:ext cx="846034" cy="723010"/>
          </a:xfrm>
          <a:prstGeom prst="rect">
            <a:avLst/>
          </a:prstGeom>
          <a:noFill/>
        </p:spPr>
        <p:txBody>
          <a:bodyPr wrap="square" rtlCol="0" anchor="ctr">
            <a:normAutofit fontScale="92500"/>
          </a:bodyPr>
          <a:p>
            <a:pPr algn="ctr"/>
            <a:r>
              <a:rPr lang="en-US" sz="4000" b="1" spc="300" dirty="0">
                <a:solidFill>
                  <a:schemeClr val="lt1"/>
                </a:solidFill>
                <a:latin typeface="微软雅黑" panose="020B0503020204020204" charset="-122"/>
                <a:ea typeface="微软雅黑" panose="020B0503020204020204" charset="-122"/>
                <a:cs typeface="Montserrat Black"/>
              </a:rPr>
              <a:t>06</a:t>
            </a:r>
            <a:endParaRPr lang="en-US" sz="4000" b="1" spc="300" dirty="0">
              <a:solidFill>
                <a:schemeClr val="lt1"/>
              </a:solidFill>
              <a:latin typeface="微软雅黑" panose="020B0503020204020204" charset="-122"/>
              <a:ea typeface="微软雅黑" panose="020B0503020204020204" charset="-122"/>
              <a:cs typeface="Montserrat Black"/>
            </a:endParaRPr>
          </a:p>
        </p:txBody>
      </p:sp>
      <p:sp>
        <p:nvSpPr>
          <p:cNvPr id="40" name="矩形: 圆角 3"/>
          <p:cNvSpPr/>
          <p:nvPr>
            <p:custDataLst>
              <p:tags r:id="rId41"/>
            </p:custDataLst>
          </p:nvPr>
        </p:nvSpPr>
        <p:spPr>
          <a:xfrm>
            <a:off x="1324767" y="5031482"/>
            <a:ext cx="4224905" cy="1041424"/>
          </a:xfrm>
          <a:prstGeom prst="round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sp>
        <p:nvSpPr>
          <p:cNvPr id="41" name="Freeform 8"/>
          <p:cNvSpPr/>
          <p:nvPr>
            <p:custDataLst>
              <p:tags r:id="rId42"/>
            </p:custDataLst>
          </p:nvPr>
        </p:nvSpPr>
        <p:spPr>
          <a:xfrm>
            <a:off x="4910871" y="5686072"/>
            <a:ext cx="638801" cy="386833"/>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chemeClr val="lt1"/>
              </a:solidFill>
              <a:latin typeface="微软雅黑" panose="020B0503020204020204" charset="-122"/>
              <a:ea typeface="微软雅黑" panose="020B0503020204020204" charset="-122"/>
            </a:endParaRPr>
          </a:p>
        </p:txBody>
      </p:sp>
      <p:sp>
        <p:nvSpPr>
          <p:cNvPr id="42" name="Freeform 9"/>
          <p:cNvSpPr/>
          <p:nvPr>
            <p:custDataLst>
              <p:tags r:id="rId43"/>
            </p:custDataLst>
          </p:nvPr>
        </p:nvSpPr>
        <p:spPr>
          <a:xfrm>
            <a:off x="5174681" y="5691336"/>
            <a:ext cx="374991" cy="381571"/>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43" name="任意多边形: 形状 8"/>
          <p:cNvSpPr/>
          <p:nvPr>
            <p:custDataLst>
              <p:tags r:id="rId44"/>
            </p:custDataLst>
          </p:nvPr>
        </p:nvSpPr>
        <p:spPr>
          <a:xfrm>
            <a:off x="1324767" y="5031482"/>
            <a:ext cx="992741" cy="1041424"/>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solidFill>
                <a:schemeClr val="lt1"/>
              </a:solidFill>
              <a:latin typeface="微软雅黑" panose="020B0503020204020204" charset="-122"/>
              <a:ea typeface="微软雅黑" panose="020B0503020204020204" charset="-122"/>
            </a:endParaRPr>
          </a:p>
        </p:txBody>
      </p:sp>
      <p:sp>
        <p:nvSpPr>
          <p:cNvPr id="44" name="TextBox 21"/>
          <p:cNvSpPr txBox="1"/>
          <p:nvPr>
            <p:custDataLst>
              <p:tags r:id="rId45"/>
            </p:custDataLst>
          </p:nvPr>
        </p:nvSpPr>
        <p:spPr>
          <a:xfrm>
            <a:off x="2553970" y="5066665"/>
            <a:ext cx="2857500" cy="953770"/>
          </a:xfrm>
          <a:prstGeom prst="rect">
            <a:avLst/>
          </a:prstGeom>
          <a:noFill/>
        </p:spPr>
        <p:txBody>
          <a:bodyPr wrap="square" rtlCol="0" anchor="ctr">
            <a:normAutofit lnSpcReduction="20000"/>
          </a:bodyPr>
          <a:p>
            <a:pPr>
              <a:lnSpc>
                <a:spcPct val="130000"/>
              </a:lnSpc>
            </a:pPr>
            <a:r>
              <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 财务报表粉饰的动因和手段有哪些？如何识别财务报表粉饰？</a:t>
            </a:r>
            <a:endParaRPr lang="zh-CN" altLang="en-US" sz="1600" spc="150" dirty="0">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45"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46"/>
            </p:custDataLst>
          </p:nvPr>
        </p:nvSpPr>
        <p:spPr>
          <a:xfrm>
            <a:off x="1434633" y="5209109"/>
            <a:ext cx="846034" cy="723010"/>
          </a:xfrm>
          <a:prstGeom prst="rect">
            <a:avLst/>
          </a:prstGeom>
          <a:noFill/>
        </p:spPr>
        <p:txBody>
          <a:bodyPr wrap="square" rtlCol="0" anchor="ctr">
            <a:normAutofit fontScale="92500"/>
          </a:bodyPr>
          <a:p>
            <a:pPr algn="ctr"/>
            <a:r>
              <a:rPr lang="en-US" sz="4000" b="1" spc="300" dirty="0">
                <a:solidFill>
                  <a:schemeClr val="lt1"/>
                </a:solidFill>
                <a:latin typeface="微软雅黑" panose="020B0503020204020204" charset="-122"/>
                <a:ea typeface="微软雅黑" panose="020B0503020204020204" charset="-122"/>
                <a:cs typeface="Montserrat Black"/>
              </a:rPr>
              <a:t>07</a:t>
            </a:r>
            <a:endParaRPr lang="en-US" sz="4000" b="1" spc="300" dirty="0">
              <a:solidFill>
                <a:schemeClr val="lt1"/>
              </a:solidFill>
              <a:latin typeface="微软雅黑" panose="020B0503020204020204" charset="-122"/>
              <a:ea typeface="微软雅黑" panose="020B0503020204020204" charset="-122"/>
              <a:cs typeface="Montserrat Black"/>
            </a:endParaRPr>
          </a:p>
        </p:txBody>
      </p:sp>
      <p:sp>
        <p:nvSpPr>
          <p:cNvPr id="48" name="灯片编号占位符 4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47"/>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1" name="Title 6"/>
          <p:cNvSpPr txBox="1"/>
          <p:nvPr>
            <p:custDataLst>
              <p:tags r:id="rId4"/>
            </p:custDataLst>
          </p:nvPr>
        </p:nvSpPr>
        <p:spPr>
          <a:xfrm>
            <a:off x="457200" y="1847850"/>
            <a:ext cx="11276965" cy="158115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通过分析上市公司财务报表，总体上把握公司的偿债能力、营运能力、盈利能力和现金流量状况，评价公司的财务状况和经营风险，为上市公司投资价值分析报告使用者提供一定的财务信息参考。</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标题 2"/>
          <p:cNvSpPr>
            <a:spLocks noGrp="1"/>
          </p:cNvSpPr>
          <p:nvPr>
            <p:custDataLst>
              <p:tags r:id="rId5"/>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第一节 财务报表分析的目的</a:t>
            </a:r>
            <a:endParaRPr lang="zh-CN" altLang="en-US" sz="2400" dirty="0">
              <a:solidFill>
                <a:schemeClr val="tx1"/>
              </a:solidFill>
              <a:sym typeface="Arial" panose="020B0604020202020204" pitchFamily="34" charset="0"/>
            </a:endParaRPr>
          </a:p>
        </p:txBody>
      </p:sp>
      <p:sp>
        <p:nvSpPr>
          <p:cNvPr id="4" name="副标题"/>
          <p:cNvSpPr txBox="1"/>
          <p:nvPr>
            <p:custDataLst>
              <p:tags r:id="rId6"/>
            </p:custDataLst>
          </p:nvPr>
        </p:nvSpPr>
        <p:spPr>
          <a:xfrm>
            <a:off x="547370" y="1256030"/>
            <a:ext cx="5029200"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sz="2400" spc="100">
                <a:ln w="3175">
                  <a:noFill/>
                  <a:prstDash val="dash"/>
                </a:ln>
                <a:solidFill>
                  <a:schemeClr val="dk1">
                    <a:lumMod val="75000"/>
                    <a:lumOff val="25000"/>
                  </a:schemeClr>
                </a:solidFill>
                <a:uFillTx/>
                <a:sym typeface="+mn-ea"/>
              </a:rPr>
              <a:t>（1）</a:t>
            </a:r>
            <a:r>
              <a:rPr sz="2400" dirty="0" err="1">
                <a:solidFill>
                  <a:schemeClr val="dk1"/>
                </a:solidFill>
                <a:latin typeface="微软雅黑" panose="020B0503020204020204" charset="-122"/>
                <a:ea typeface="微软雅黑" panose="020B0503020204020204" charset="-122"/>
                <a:sym typeface="微软雅黑" panose="020B0503020204020204" charset="-122"/>
              </a:rPr>
              <a:t>评价公司的财务状况</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 name="副标题"/>
          <p:cNvSpPr txBox="1"/>
          <p:nvPr>
            <p:custDataLst>
              <p:tags r:id="rId7"/>
            </p:custDataLst>
          </p:nvPr>
        </p:nvSpPr>
        <p:spPr>
          <a:xfrm>
            <a:off x="693420" y="3582670"/>
            <a:ext cx="5029200"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sz="2400" spc="100">
                <a:ln w="3175">
                  <a:noFill/>
                  <a:prstDash val="dash"/>
                </a:ln>
                <a:solidFill>
                  <a:schemeClr val="dk1">
                    <a:lumMod val="75000"/>
                    <a:lumOff val="25000"/>
                  </a:schemeClr>
                </a:solidFill>
                <a:uFillTx/>
                <a:sym typeface="+mn-ea"/>
              </a:rPr>
              <a:t>（</a:t>
            </a:r>
            <a:r>
              <a:rPr lang="zh-CN" altLang="en-US" sz="2400" spc="100">
                <a:ln w="3175">
                  <a:noFill/>
                  <a:prstDash val="dash"/>
                </a:ln>
                <a:solidFill>
                  <a:schemeClr val="dk1">
                    <a:lumMod val="75000"/>
                    <a:lumOff val="25000"/>
                  </a:schemeClr>
                </a:solidFill>
                <a:uFillTx/>
                <a:sym typeface="+mn-ea"/>
              </a:rPr>
              <a:t>2）评估公司的资产管理水平 </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Title 6"/>
          <p:cNvSpPr txBox="1"/>
          <p:nvPr>
            <p:custDataLst>
              <p:tags r:id="rId8"/>
            </p:custDataLst>
          </p:nvPr>
        </p:nvSpPr>
        <p:spPr>
          <a:xfrm>
            <a:off x="457200" y="4292600"/>
            <a:ext cx="11277600" cy="18713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资产是公司经营活动的基础，公司资产管理水平反映在公司资产的运营效率、公司盈利能力和可持续发展能力等方面。对公司财务报表进行分析，可以获得公司资产保值增值状况，了解公司资金周转状况、现金流量情况等，评价公司资产的经营管理水平。</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p:txBody>
          <a:bodyPr/>
          <a:lstStyle/>
          <a:p>
            <a:r>
              <a:rPr lang="en-US" altLang="zh-CN">
                <a:solidFill>
                  <a:schemeClr val="accent1"/>
                </a:solidFill>
              </a:rPr>
              <a:t>谢谢</a:t>
            </a:r>
            <a:endParaRPr lang="en-US" altLang="zh-CN">
              <a:solidFill>
                <a:schemeClr val="accent1"/>
              </a:solidFill>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1" name="Title 6"/>
          <p:cNvSpPr txBox="1"/>
          <p:nvPr>
            <p:custDataLst>
              <p:tags r:id="rId4"/>
            </p:custDataLst>
          </p:nvPr>
        </p:nvSpPr>
        <p:spPr>
          <a:xfrm>
            <a:off x="457200" y="1847850"/>
            <a:ext cx="11276965" cy="158115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市场经济条件下，公司经营的根本目标是获得盈利。公司是否具有良好的盈利能力是其各项素质的综合表现。通过对财务报表的分析，可以获知公司利润目标完成情况和不同年份盈利水平的变化等信息。</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标题 2"/>
          <p:cNvSpPr>
            <a:spLocks noGrp="1"/>
          </p:cNvSpPr>
          <p:nvPr>
            <p:custDataLst>
              <p:tags r:id="rId5"/>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第一节 财务报表分析的目的</a:t>
            </a:r>
            <a:endParaRPr lang="zh-CN" altLang="en-US" sz="2400" dirty="0">
              <a:solidFill>
                <a:schemeClr val="tx1"/>
              </a:solidFill>
              <a:sym typeface="Arial" panose="020B0604020202020204" pitchFamily="34" charset="0"/>
            </a:endParaRPr>
          </a:p>
        </p:txBody>
      </p:sp>
      <p:sp>
        <p:nvSpPr>
          <p:cNvPr id="4" name="副标题"/>
          <p:cNvSpPr txBox="1"/>
          <p:nvPr>
            <p:custDataLst>
              <p:tags r:id="rId6"/>
            </p:custDataLst>
          </p:nvPr>
        </p:nvSpPr>
        <p:spPr>
          <a:xfrm>
            <a:off x="547370" y="1256030"/>
            <a:ext cx="5029200"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sz="2400" spc="100">
                <a:ln w="3175">
                  <a:noFill/>
                  <a:prstDash val="dash"/>
                </a:ln>
                <a:solidFill>
                  <a:schemeClr val="dk1">
                    <a:lumMod val="75000"/>
                    <a:lumOff val="25000"/>
                  </a:schemeClr>
                </a:solidFill>
                <a:uFillTx/>
                <a:sym typeface="+mn-ea"/>
              </a:rPr>
              <a:t>（3）评价公司的获利能力</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 name="副标题"/>
          <p:cNvSpPr txBox="1"/>
          <p:nvPr>
            <p:custDataLst>
              <p:tags r:id="rId7"/>
            </p:custDataLst>
          </p:nvPr>
        </p:nvSpPr>
        <p:spPr>
          <a:xfrm>
            <a:off x="693420" y="3582670"/>
            <a:ext cx="5029200"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sz="2400" spc="100">
                <a:ln w="3175">
                  <a:noFill/>
                  <a:prstDash val="dash"/>
                </a:ln>
                <a:solidFill>
                  <a:schemeClr val="dk1">
                    <a:lumMod val="75000"/>
                    <a:lumOff val="25000"/>
                  </a:schemeClr>
                </a:solidFill>
                <a:uFillTx/>
                <a:sym typeface="+mn-ea"/>
              </a:rPr>
              <a:t>（4）评价公司的发展趋势</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Title 6"/>
          <p:cNvSpPr txBox="1"/>
          <p:nvPr>
            <p:custDataLst>
              <p:tags r:id="rId8"/>
            </p:custDataLst>
          </p:nvPr>
        </p:nvSpPr>
        <p:spPr>
          <a:xfrm>
            <a:off x="457200" y="4464050"/>
            <a:ext cx="11277600" cy="18713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发展趋势关系到公司管理者、投资者、债权人等的切身利益。对公司发展公司趋势的预测，是公司管理者和投资者经营决策和投资决策的重要依据，而财务报表分析既是对已完成财务活动的总结和评价，又是对公司发展趋势的财务预测，是报表使用者深刻认识公司财务状况的“探测仪”。</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1" name="Title 6"/>
          <p:cNvSpPr txBox="1"/>
          <p:nvPr>
            <p:custDataLst>
              <p:tags r:id="rId4"/>
            </p:custDataLst>
          </p:nvPr>
        </p:nvSpPr>
        <p:spPr>
          <a:xfrm>
            <a:off x="356870" y="1806575"/>
            <a:ext cx="11007725" cy="112903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资产负债表是反映上市公司在某一特定日期财务状况（全部资产、负债和所有者权益情况）的会计报表，是公司经营活动的静态表现。</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标题 2"/>
          <p:cNvSpPr>
            <a:spLocks noGrp="1"/>
          </p:cNvSpPr>
          <p:nvPr>
            <p:custDataLst>
              <p:tags r:id="rId5"/>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第二节 资产负债表</a:t>
            </a:r>
            <a:endParaRPr lang="zh-CN" altLang="en-US" sz="2400" dirty="0">
              <a:solidFill>
                <a:schemeClr val="tx1"/>
              </a:solidFill>
              <a:sym typeface="Arial" panose="020B0604020202020204" pitchFamily="34" charset="0"/>
            </a:endParaRPr>
          </a:p>
        </p:txBody>
      </p:sp>
      <p:sp>
        <p:nvSpPr>
          <p:cNvPr id="101" name="文本框 100"/>
          <p:cNvSpPr txBox="1"/>
          <p:nvPr/>
        </p:nvSpPr>
        <p:spPr>
          <a:xfrm>
            <a:off x="457200" y="1136650"/>
            <a:ext cx="5080000" cy="460375"/>
          </a:xfrm>
          <a:prstGeom prst="rect">
            <a:avLst/>
          </a:prstGeom>
          <a:noFill/>
          <a:ln w="9525">
            <a:noFill/>
          </a:ln>
        </p:spPr>
        <p:txBody>
          <a:bodyPr>
            <a:spAutoFit/>
          </a:bodyPr>
          <a:p>
            <a:pPr indent="0"/>
            <a:r>
              <a:rPr lang="zh-CN" sz="2400" b="1">
                <a:latin typeface="Times New Roman" panose="02020603050405020304" charset="0"/>
                <a:ea typeface="宋体" panose="02010600030101010101" pitchFamily="2" charset="-122"/>
              </a:rPr>
              <a:t>一、资产负债表的概念及功能</a:t>
            </a:r>
            <a:endParaRPr lang="zh-CN" altLang="en-US" sz="2400" b="1">
              <a:latin typeface="Times New Roman" panose="02020603050405020304" charset="0"/>
              <a:ea typeface="宋体" panose="02010600030101010101" pitchFamily="2" charset="-122"/>
            </a:endParaRPr>
          </a:p>
        </p:txBody>
      </p:sp>
      <p:sp>
        <p:nvSpPr>
          <p:cNvPr id="5" name="Title 6"/>
          <p:cNvSpPr txBox="1"/>
          <p:nvPr>
            <p:custDataLst>
              <p:tags r:id="rId6"/>
            </p:custDataLst>
          </p:nvPr>
        </p:nvSpPr>
        <p:spPr>
          <a:xfrm>
            <a:off x="356870" y="3183255"/>
            <a:ext cx="11007725" cy="24809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资产负债表综合反映上市公司的财务状况、资产规模、资产结构、长短期的偿债能力、资产流动性以及所有者权益等相关内容。具体如下：
（1）反映上市公司资产构成情况
（2）反映上市公司资金来源构成情况
（3）反映上市公司资产变动情况</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标题 2"/>
          <p:cNvSpPr>
            <a:spLocks noGrp="1"/>
          </p:cNvSpPr>
          <p:nvPr>
            <p:custDataLst>
              <p:tags r:id="rId4"/>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第二节 资产负债表</a:t>
            </a:r>
            <a:endParaRPr lang="zh-CN" altLang="en-US" sz="2400" dirty="0">
              <a:solidFill>
                <a:schemeClr val="tx1"/>
              </a:solidFill>
              <a:sym typeface="Arial" panose="020B0604020202020204" pitchFamily="34" charset="0"/>
            </a:endParaRPr>
          </a:p>
        </p:txBody>
      </p:sp>
      <p:sp>
        <p:nvSpPr>
          <p:cNvPr id="101" name="文本框 100"/>
          <p:cNvSpPr txBox="1"/>
          <p:nvPr/>
        </p:nvSpPr>
        <p:spPr>
          <a:xfrm>
            <a:off x="457200" y="1136650"/>
            <a:ext cx="5080000" cy="460375"/>
          </a:xfrm>
          <a:prstGeom prst="rect">
            <a:avLst/>
          </a:prstGeom>
          <a:noFill/>
          <a:ln w="9525">
            <a:noFill/>
          </a:ln>
        </p:spPr>
        <p:txBody>
          <a:bodyPr>
            <a:spAutoFit/>
          </a:bodyPr>
          <a:p>
            <a:pPr indent="0"/>
            <a:r>
              <a:rPr lang="zh-CN" sz="2400" b="1">
                <a:latin typeface="Times New Roman" panose="02020603050405020304" charset="0"/>
                <a:ea typeface="宋体" panose="02010600030101010101" pitchFamily="2" charset="-122"/>
              </a:rPr>
              <a:t>二、资产负债表的内容</a:t>
            </a:r>
            <a:endParaRPr lang="zh-CN" sz="2400" b="1">
              <a:latin typeface="Times New Roman" panose="02020603050405020304" charset="0"/>
              <a:ea typeface="宋体" panose="02010600030101010101" pitchFamily="2" charset="-122"/>
            </a:endParaRPr>
          </a:p>
        </p:txBody>
      </p:sp>
      <p:sp>
        <p:nvSpPr>
          <p:cNvPr id="4" name="Title 6"/>
          <p:cNvSpPr txBox="1"/>
          <p:nvPr>
            <p:custDataLst>
              <p:tags r:id="rId5"/>
            </p:custDataLst>
          </p:nvPr>
        </p:nvSpPr>
        <p:spPr>
          <a:xfrm>
            <a:off x="340995" y="1464945"/>
            <a:ext cx="11700510" cy="293751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根据《企业会计准则第30号-财务报表列报》规定，我国的资产负债表采用账户式结构。账户式资产负债表由表头和基本内容构成。</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（一）表头</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表头部分包括报表名称、编制单位、报表编号、报表日期和货币计量单位等。</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标题 2"/>
          <p:cNvSpPr>
            <a:spLocks noGrp="1"/>
          </p:cNvSpPr>
          <p:nvPr>
            <p:custDataLst>
              <p:tags r:id="rId4"/>
            </p:custDataLst>
          </p:nvPr>
        </p:nvSpPr>
        <p:spPr>
          <a:xfrm>
            <a:off x="457200" y="181610"/>
            <a:ext cx="10907395" cy="500380"/>
          </a:xfrm>
          <a:prstGeom prst="rect">
            <a:avLst/>
          </a:prstGeom>
        </p:spPr>
        <p:txBody>
          <a:bodyPr vert="horz" lIns="91440" tIns="45720" rIns="91440" bIns="0" rtlCol="0" anchor="b" anchorCtr="0"/>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pPr marL="0" indent="0" algn="l">
              <a:lnSpc>
                <a:spcPct val="150000"/>
              </a:lnSpc>
            </a:pPr>
            <a:r>
              <a:rPr lang="zh-CN" altLang="en-US" sz="2400" dirty="0">
                <a:solidFill>
                  <a:schemeClr val="tx1"/>
                </a:solidFill>
                <a:sym typeface="Arial" panose="020B0604020202020204" pitchFamily="34" charset="0"/>
              </a:rPr>
              <a:t>第二节 资产负债表</a:t>
            </a:r>
            <a:endParaRPr lang="zh-CN" altLang="en-US" sz="2400" dirty="0">
              <a:solidFill>
                <a:schemeClr val="tx1"/>
              </a:solidFill>
              <a:sym typeface="Arial" panose="020B0604020202020204" pitchFamily="34" charset="0"/>
            </a:endParaRPr>
          </a:p>
        </p:txBody>
      </p:sp>
      <p:sp>
        <p:nvSpPr>
          <p:cNvPr id="101" name="文本框 100"/>
          <p:cNvSpPr txBox="1"/>
          <p:nvPr/>
        </p:nvSpPr>
        <p:spPr>
          <a:xfrm>
            <a:off x="457200" y="1136650"/>
            <a:ext cx="5080000" cy="460375"/>
          </a:xfrm>
          <a:prstGeom prst="rect">
            <a:avLst/>
          </a:prstGeom>
          <a:noFill/>
          <a:ln w="9525">
            <a:noFill/>
          </a:ln>
        </p:spPr>
        <p:txBody>
          <a:bodyPr>
            <a:spAutoFit/>
          </a:bodyPr>
          <a:p>
            <a:pPr indent="0"/>
            <a:r>
              <a:rPr lang="zh-CN" sz="2400" b="1">
                <a:latin typeface="Times New Roman" panose="02020603050405020304" charset="0"/>
                <a:ea typeface="宋体" panose="02010600030101010101" pitchFamily="2" charset="-122"/>
              </a:rPr>
              <a:t>二、资产负债表的内容</a:t>
            </a:r>
            <a:endParaRPr lang="zh-CN" sz="2400" b="1">
              <a:latin typeface="Times New Roman" panose="02020603050405020304" charset="0"/>
              <a:ea typeface="宋体" panose="02010600030101010101" pitchFamily="2" charset="-122"/>
            </a:endParaRPr>
          </a:p>
        </p:txBody>
      </p:sp>
      <p:sp>
        <p:nvSpPr>
          <p:cNvPr id="4" name="Title 6"/>
          <p:cNvSpPr txBox="1"/>
          <p:nvPr>
            <p:custDataLst>
              <p:tags r:id="rId5"/>
            </p:custDataLst>
          </p:nvPr>
        </p:nvSpPr>
        <p:spPr>
          <a:xfrm>
            <a:off x="340995" y="2303145"/>
            <a:ext cx="11700510" cy="293751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根据《企业会计准则第30号-财务报表列报》规定，我国的资产负债表采用账户式结构。账户式资产负债表由表头和基本内容构成。</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（二）基本内容</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资产负债表采用账户式左右对称格式排列，依据“资产=负债+股东权益”这一会计恒等式原理，资产负债表左方项目金额总计与右方项目金额总计必须相等，始终保持平衡。</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（1）资产负债表左方为资产项目。</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（2）资产负债表右方为负债和股东权益项目。</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129.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wm#"/>
  <p:tag name="KSO_WM_UNIT_PRESET_TEXT" val="空白演示经典风格"/>
  <p:tag name="KSO_WM_UNIT_TEXT_FILL_FORE_SCHEMECOLOR_INDEX_BRIGHTNESS" val="0"/>
  <p:tag name="KSO_WM_UNIT_TEXT_FILL_FORE_SCHEMECOLOR_INDEX" val="5"/>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ID" val="custom2020691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6915"/>
  <p:tag name="KSO_WM_SLIDE_LAYOUT" val="a_b_f"/>
  <p:tag name="KSO_WM_SLIDE_LAYOUT_CNT" val="1_1_1"/>
  <p:tag name="KSO_WM_TEMPLATE_MASTER_THUMB_INDEX" val="12"/>
  <p:tag name="KSO_WM_TEMPLATE_THUMBS_INDEX" val="1、4、7、8、10、11、12、13、15"/>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3"/>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35.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3-03-20T21:46:59&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3"/>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42.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43.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3-03-20T21:46:59&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4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48.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20T21:46:59&quot;,&quot;maxSize&quot;:{&quot;size1&quot;:20},&quot;minSize&quot;:{&quot;size1&quot;:11.2},&quot;normalSize&quot;:{&quot;size1&quot;:11.2},&quot;subLayout&quot;:[{&quot;id&quot;:&quot;2023-03-20T21:46:59&quot;,&quot;margin&quot;:{&quot;bottom&quot;:0.025999998673796654,&quot;left&quot;:1.2699999809265137,&quot;right&quot;:1.2699999809265137,&quot;top&quot;:0.4230000376701355},&quot;type&quot;:0},{&quot;id&quot;:&quot;2023-03-20T21:46: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55.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5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20T21:46:59&quot;,&quot;maxSize&quot;:{&quot;size1&quot;:20},&quot;minSize&quot;:{&quot;size1&quot;:11.2},&quot;normalSize&quot;:{&quot;size1&quot;:11.2},&quot;subLayout&quot;:[{&quot;id&quot;:&quot;2023-03-20T21:46:59&quot;,&quot;margin&quot;:{&quot;bottom&quot;:0.025999998673796654,&quot;left&quot;:1.2699999809265137,&quot;right&quot;:1.2699999809265137,&quot;top&quot;:0.4230000376701355},&quot;type&quot;:0},{&quot;id&quot;:&quot;2023-03-20T21:46: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64.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6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20T21:46:59&quot;,&quot;maxSize&quot;:{&quot;size1&quot;:20},&quot;minSize&quot;:{&quot;size1&quot;:11.2},&quot;normalSize&quot;:{&quot;size1&quot;:11.2},&quot;subLayout&quot;:[{&quot;id&quot;:&quot;2023-03-20T21:46:59&quot;,&quot;margin&quot;:{&quot;bottom&quot;:0.025999998673796654,&quot;left&quot;:1.2699999809265137,&quot;right&quot;:1.2699999809265137,&quot;top&quot;:0.4230000376701355},&quot;type&quot;:0},{&quot;id&quot;:&quot;2023-03-20T21:46: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73.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7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7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20T21:46:59&quot;,&quot;maxSize&quot;:{&quot;size1&quot;:20},&quot;minSize&quot;:{&quot;size1&quot;:11.2},&quot;normalSize&quot;:{&quot;size1&quot;:11.2},&quot;subLayout&quot;:[{&quot;id&quot;:&quot;2023-03-20T21:46:59&quot;,&quot;margin&quot;:{&quot;bottom&quot;:0.025999998673796654,&quot;left&quot;:1.2699999809265137,&quot;right&quot;:1.2699999809265137,&quot;top&quot;:0.4230000376701355},&quot;type&quot;:0},{&quot;id&quot;:&quot;2023-03-20T21:46: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9.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8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20T21:46:59&quot;,&quot;maxSize&quot;:{&quot;size1&quot;:20},&quot;minSize&quot;:{&quot;size1&quot;:11.2},&quot;normalSize&quot;:{&quot;size1&quot;:11.2},&quot;subLayout&quot;:[{&quot;id&quot;:&quot;2023-03-20T21:46:59&quot;,&quot;margin&quot;:{&quot;bottom&quot;:0.025999998673796654,&quot;left&quot;:1.2699999809265137,&quot;right&quot;:1.2699999809265137,&quot;top&quot;:0.4230000376701355},&quot;type&quot;:0},{&quot;id&quot;:&quot;2023-03-20T21:46: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5.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8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8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20T21:46:59&quot;,&quot;maxSize&quot;:{&quot;size1&quot;:20},&quot;minSize&quot;:{&quot;size1&quot;:11.2},&quot;normalSize&quot;:{&quot;size1&quot;:11.2},&quot;subLayout&quot;:[{&quot;id&quot;:&quot;2023-03-20T21:46:59&quot;,&quot;margin&quot;:{&quot;bottom&quot;:0.025999998673796654,&quot;left&quot;:1.2699999809265137,&quot;right&quot;:1.2699999809265137,&quot;top&quot;:0.4230000376701355},&quot;type&quot;:0},{&quot;id&quot;:&quot;2023-03-20T21:46: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92.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9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9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20T21:46:59&quot;,&quot;maxSize&quot;:{&quot;size1&quot;:20},&quot;minSize&quot;:{&quot;size1&quot;:11.2},&quot;normalSize&quot;:{&quot;size1&quot;:11.2},&quot;subLayout&quot;:[{&quot;id&quot;:&quot;2023-03-20T21:46:59&quot;,&quot;margin&quot;:{&quot;bottom&quot;:0.025999998673796654,&quot;left&quot;:1.2699999809265137,&quot;right&quot;:1.2699999809265137,&quot;top&quot;:0.4230000376701355},&quot;type&quot;:0},{&quot;id&quot;:&quot;2023-03-20T21:46: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8.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0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20T21:46:59&quot;,&quot;maxSize&quot;:{&quot;size1&quot;:20},&quot;minSize&quot;:{&quot;size1&quot;:11.2},&quot;normalSize&quot;:{&quot;size1&quot;:11.2},&quot;subLayout&quot;:[{&quot;id&quot;:&quot;2023-03-20T21:46:59&quot;,&quot;margin&quot;:{&quot;bottom&quot;:0.025999998673796654,&quot;left&quot;:1.2699999809265137,&quot;right&quot;:1.2699999809265137,&quot;top&quot;:0.4230000376701355},&quot;type&quot;:0},{&quot;id&quot;:&quot;2023-03-20T21:46: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5.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2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0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20T21:46:59&quot;,&quot;maxSize&quot;:{&quot;size1&quot;:20},&quot;minSize&quot;:{&quot;size1&quot;:11.2},&quot;normalSize&quot;:{&quot;size1&quot;:11.2},&quot;subLayout&quot;:[{&quot;id&quot;:&quot;2023-03-20T21:46:59&quot;,&quot;margin&quot;:{&quot;bottom&quot;:0.025999998673796654,&quot;left&quot;:1.2699999809265137,&quot;right&quot;:1.2699999809265137,&quot;top&quot;:0.4230000376701355},&quot;type&quot;:0},{&quot;id&quot;:&quot;2023-03-20T21:46: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3.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2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16.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20T21:46:59&quot;,&quot;maxSize&quot;:{&quot;size1&quot;:20},&quot;minSize&quot;:{&quot;size1&quot;:11.2},&quot;normalSize&quot;:{&quot;size1&quot;:11.2},&quot;subLayout&quot;:[{&quot;id&quot;:&quot;2023-03-20T21:46:59&quot;,&quot;margin&quot;:{&quot;bottom&quot;:0.025999998673796654,&quot;left&quot;:1.2699999809265137,&quot;right&quot;:1.2699999809265137,&quot;top&quot;:0.4230000376701355},&quot;type&quot;:0},{&quot;id&quot;:&quot;2023-03-20T21:46: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22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2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2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20T21:46:59&quot;,&quot;maxSize&quot;:{&quot;size1&quot;:20},&quot;minSize&quot;:{&quot;size1&quot;:11.2},&quot;normalSize&quot;:{&quot;size1&quot;:11.2},&quot;subLayout&quot;:[{&quot;id&quot;:&quot;2023-03-20T21:46:59&quot;,&quot;margin&quot;:{&quot;bottom&quot;:0.025999998673796654,&quot;left&quot;:1.2699999809265137,&quot;right&quot;:1.2699999809265137,&quot;top&quot;:0.4230000376701355},&quot;type&quot;:0},{&quot;id&quot;:&quot;2023-03-20T21:46: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8.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22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34.xml><?xml version="1.0" encoding="utf-8"?>
<p:tagLst xmlns:p="http://schemas.openxmlformats.org/presentationml/2006/main">
  <p:tag name="KSO_WM_BEAUTIFY_FLAG" val=""/>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6.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23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3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42.xml><?xml version="1.0" encoding="utf-8"?>
<p:tagLst xmlns:p="http://schemas.openxmlformats.org/presentationml/2006/main">
  <p:tag name="KSO_WM_BEAUTIFY_FLAG" val=""/>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4.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2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4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2.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25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1.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26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63.xml><?xml version="1.0" encoding="utf-8"?>
<p:tagLst xmlns:p="http://schemas.openxmlformats.org/presentationml/2006/main">
  <p:tag name="KSO_WM_BEAUTIFY_FLAG" val=""/>
</p:tagLst>
</file>

<file path=ppt/tags/tag2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6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6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7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2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4.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2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7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9.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81.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82.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83.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2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6.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28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8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91.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92.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93.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94.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95.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29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8.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2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4.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30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07.xml><?xml version="1.0" encoding="utf-8"?>
<p:tagLst xmlns:p="http://schemas.openxmlformats.org/presentationml/2006/main">
  <p:tag name="KSO_WM_BEAUTIFY_FLAG" val=""/>
</p:tagLst>
</file>

<file path=ppt/tags/tag30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2.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31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1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16.xml><?xml version="1.0" encoding="utf-8"?>
<p:tagLst xmlns:p="http://schemas.openxmlformats.org/presentationml/2006/main">
  <p:tag name="KSO_WM_BEAUTIFY_FLAG" val=""/>
</p:tagLst>
</file>

<file path=ppt/tags/tag31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1.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32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2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2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9.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3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3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36.xml><?xml version="1.0" encoding="utf-8"?>
<p:tagLst xmlns:p="http://schemas.openxmlformats.org/presentationml/2006/main">
  <p:tag name="KSO_WM_BEAUTIFY_FLAG" val=""/>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8.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3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46.xml><?xml version="1.0" encoding="utf-8"?>
<p:tagLst xmlns:p="http://schemas.openxmlformats.org/presentationml/2006/main">
  <p:tag name="KSO_WM_BEAUTIFY_FLAG" val=""/>
</p:tagLst>
</file>

<file path=ppt/tags/tag34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53.xml><?xml version="1.0" encoding="utf-8"?>
<p:tagLst xmlns:p="http://schemas.openxmlformats.org/presentationml/2006/main">
  <p:tag name="KSO_WM_BEAUTIFY_FLAG" val=""/>
</p:tagLst>
</file>

<file path=ppt/tags/tag35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BEAUTIFY_FLAG" val=""/>
</p:tagLst>
</file>

<file path=ppt/tags/tag36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73.xml><?xml version="1.0" encoding="utf-8"?>
<p:tagLst xmlns:p="http://schemas.openxmlformats.org/presentationml/2006/main">
  <p:tag name="KSO_WM_BEAUTIFY_FLAG" val=""/>
</p:tagLst>
</file>

<file path=ppt/tags/tag3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8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1&quot;,&quot;maxSize&quot;:{&quot;size1&quot;:31.1},&quot;minSize&quot;:{&quot;size1&quot;:17.8},&quot;normalSize&quot;:{&quot;size1&quot;:17.8},&quot;subLayout&quot;:[{&quot;id&quot;:&quot;2023-03-20T21:47:01&quot;,&quot;maxSize&quot;:{&quot;size1&quot;:100},&quot;minSize&quot;:{&quot;size1&quot;:61.7},&quot;normalSize&quot;:{&quot;size1&quot;:61.7},&quot;subLayout&quot;:[{&quot;id&quot;:&quot;2023-03-20T21:47:01&quot;,&quot;margin&quot;:{&quot;bottom&quot;:0,&quot;left&quot;:1.2699999809265137,&quot;right&quot;:1.2699999809265137,&quot;top&quot;:0.4230000376701355},&quot;type&quot;:0},{&quot;id&quot;:&quot;2023-03-20T21:47:01&quot;,&quot;margin&quot;:{&quot;bottom&quot;:0.025999998673796654,&quot;left&quot;:1.2699999809265137,&quot;right&quot;:1.2699999809265137,&quot;top&quot;:0.025999998673796654},&quot;type&quot;:0}],&quot;type&quot;:0},{&quot;id&quot;:&quot;2023-03-20T21:47:01&quot;,&quot;margin&quot;:{&quot;bottom&quot;:0.847000002861023,&quot;left&quot;:1.2699999809265137,&quot;right&quot;:1.2699999809265137,&quot;top&quot;:1.2699999809265137},&quot;type&quot;:0}],&quot;type&quot;:0}"/>
  <p:tag name="KSO_WM_SLIDE_BACKGROUND_TYPE" val="general"/>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93.xml><?xml version="1.0" encoding="utf-8"?>
<p:tagLst xmlns:p="http://schemas.openxmlformats.org/presentationml/2006/main">
  <p:tag name="KSO_WM_BEAUTIFY_FLAG" val=""/>
</p:tagLst>
</file>

<file path=ppt/tags/tag39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0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0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0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2.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41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1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根据需要可酌情增减文字，以便观者可以准确理解您所传达的信息。单击此处输入你的正文，文字就是您思想的提炼。"/>
  <p:tag name="KSO_WM_UNIT_NOCLEAR" val="0"/>
  <p:tag name="KSO_WM_UNIT_HIGHLIGHT" val="0"/>
  <p:tag name="KSO_WM_UNIT_COMPATIBLE" val="0"/>
  <p:tag name="KSO_WM_UNIT_DIAGRAM_ISNUMVISUAL" val="0"/>
  <p:tag name="KSO_WM_UNIT_DIAGRAM_ISREFERUNIT" val="0"/>
  <p:tag name="KSO_WM_DIAGRAM_GROUP_CODE" val="l1l2-1"/>
  <p:tag name="KSO_WM_UNIT_TYPE" val="l_h_f"/>
  <p:tag name="KSO_WM_UNIT_INDEX" val="1_1_1"/>
  <p:tag name="KSO_WM_UNIT_ID" val="diagram20219431_2*l_h_f*1_1_1"/>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ASSEMBLE_CHIP_INDEX" val="16e0612379f445cfb8f17acd01841641"/>
  <p:tag name="KSO_WM_UNIT_VALUE" val="130"/>
  <p:tag name="KSO_WM_UNIT_TEXT_FILL_FORE_SCHEMECOLOR_INDEX_BRIGHTNESS" val="0.25"/>
  <p:tag name="KSO_WM_UNIT_TEXT_FILL_FORE_SCHEMECOLOR_INDEX" val="13"/>
  <p:tag name="KSO_WM_UNIT_TEXT_FILL_TYPE" val="1"/>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1_1_1"/>
  <p:tag name="KSO_WM_UNIT_ID" val="diagram20219431_2*l_h_i*1_1_1"/>
  <p:tag name="KSO_WM_TEMPLATE_CATEGORY" val="diagram"/>
  <p:tag name="KSO_WM_TEMPLATE_INDEX" val="20219431"/>
  <p:tag name="KSO_WM_UNIT_LAYERLEVEL" val="1_1_1"/>
  <p:tag name="KSO_WM_TAG_VERSION" val="1.0"/>
  <p:tag name="KSO_WM_BEAUTIFY_FLAG" val="#wm#"/>
  <p:tag name="KSO_WM_CHIP_GROUPID" val="60bed2654737e0f4c1ebe88f"/>
  <p:tag name="KSO_WM_CHIP_XID" val="60bed2654737e0f4c1ebe890"/>
  <p:tag name="KSO_WM_ASSEMBLE_CHIP_INDEX" val="16e0612379f445cfb8f17acd01841641"/>
</p:tagLst>
</file>

<file path=ppt/tags/tag4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3"/>
  <p:tag name="KSO_WM_UNIT_ID" val="diagram20219431_2*l_h_i*2_1_3"/>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9"/>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4"/>
  <p:tag name="KSO_WM_UNIT_ID" val="diagram20219431_2*l_h_i*2_1_4"/>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5"/>
  <p:tag name="KSO_WM_UNIT_ID" val="diagram20219431_2*l_h_i*2_1_5"/>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6"/>
  <p:tag name="KSO_WM_UNIT_ID" val="diagram20219431_2*l_h_i*2_1_6"/>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7"/>
  <p:tag name="KSO_WM_UNIT_ID" val="diagram20219431_2*l_h_i*2_1_7"/>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8"/>
  <p:tag name="KSO_WM_UNIT_ID" val="diagram20219431_2*l_h_i*2_1_8"/>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SUBTYPE" val="d"/>
  <p:tag name="KSO_WM_UNIT_TYPE" val="l_h_i"/>
  <p:tag name="KSO_WM_UNIT_INDEX" val="2_1_2"/>
  <p:tag name="KSO_WM_UNIT_ID" val="diagram20219431_2*l_h_i*2_1_2"/>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1"/>
  <p:tag name="KSO_WM_UNIT_TEXT_FILL_FORE_SCHEMECOLOR_INDEX_BRIGHTNESS" val="0"/>
  <p:tag name="KSO_WM_UNIT_TEXT_FILL_FORE_SCHEMECOLOR_INDEX" val="14"/>
  <p:tag name="KSO_WM_UNIT_TEXT_FILL_TYPE" val="1"/>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9"/>
  <p:tag name="KSO_WM_UNIT_ID" val="diagram20219431_2*l_h_i*2_1_9"/>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1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2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根据需要可酌情增减文字，以便观者可以准确理解您所传达的信息。单击此处输入你的正文，文字就是您思想的提炼。"/>
  <p:tag name="KSO_WM_UNIT_NOCLEAR" val="0"/>
  <p:tag name="KSO_WM_UNIT_HIGHLIGHT" val="0"/>
  <p:tag name="KSO_WM_UNIT_COMPATIBLE" val="0"/>
  <p:tag name="KSO_WM_UNIT_DIAGRAM_ISNUMVISUAL" val="0"/>
  <p:tag name="KSO_WM_UNIT_DIAGRAM_ISREFERUNIT" val="0"/>
  <p:tag name="KSO_WM_DIAGRAM_GROUP_CODE" val="l1l2-1"/>
  <p:tag name="KSO_WM_UNIT_TYPE" val="l_h_f"/>
  <p:tag name="KSO_WM_UNIT_INDEX" val="1_2_1"/>
  <p:tag name="KSO_WM_UNIT_ID" val="diagram20219431_2*l_h_f*1_2_1"/>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ASSEMBLE_CHIP_INDEX" val="16e0612379f445cfb8f17acd01841641"/>
  <p:tag name="KSO_WM_UNIT_VALUE" val="130"/>
  <p:tag name="KSO_WM_UNIT_TEXT_FILL_FORE_SCHEMECOLOR_INDEX_BRIGHTNESS" val="0.25"/>
  <p:tag name="KSO_WM_UNIT_TEXT_FILL_FORE_SCHEMECOLOR_INDEX" val="13"/>
  <p:tag name="KSO_WM_UNIT_TEXT_FILL_TYPE" val="1"/>
</p:tagLst>
</file>

<file path=ppt/tags/tag4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1_2_1"/>
  <p:tag name="KSO_WM_UNIT_ID" val="diagram20219431_2*l_h_i*1_2_1"/>
  <p:tag name="KSO_WM_TEMPLATE_CATEGORY" val="diagram"/>
  <p:tag name="KSO_WM_TEMPLATE_INDEX" val="20219431"/>
  <p:tag name="KSO_WM_UNIT_LAYERLEVEL" val="1_1_1"/>
  <p:tag name="KSO_WM_TAG_VERSION" val="1.0"/>
  <p:tag name="KSO_WM_BEAUTIFY_FLAG" val="#wm#"/>
  <p:tag name="KSO_WM_CHIP_GROUPID" val="60bed2654737e0f4c1ebe88f"/>
  <p:tag name="KSO_WM_CHIP_XID" val="60bed2654737e0f4c1ebe890"/>
  <p:tag name="KSO_WM_ASSEMBLE_CHIP_INDEX" val="16e0612379f445cfb8f17acd01841641"/>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3"/>
  <p:tag name="KSO_WM_UNIT_ID" val="diagram20219431_2*l_h_i*2_1_3"/>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9"/>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4"/>
  <p:tag name="KSO_WM_UNIT_ID" val="diagram20219431_2*l_h_i*2_1_4"/>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5"/>
  <p:tag name="KSO_WM_UNIT_ID" val="diagram20219431_2*l_h_i*2_1_5"/>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6"/>
  <p:tag name="KSO_WM_UNIT_ID" val="diagram20219431_2*l_h_i*2_1_6"/>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7"/>
  <p:tag name="KSO_WM_UNIT_ID" val="diagram20219431_2*l_h_i*2_1_7"/>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8"/>
  <p:tag name="KSO_WM_UNIT_ID" val="diagram20219431_2*l_h_i*2_1_8"/>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SUBTYPE" val="d"/>
  <p:tag name="KSO_WM_UNIT_TYPE" val="l_h_i"/>
  <p:tag name="KSO_WM_UNIT_INDEX" val="2_1_2"/>
  <p:tag name="KSO_WM_UNIT_ID" val="diagram20219431_2*l_h_i*2_1_2"/>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1"/>
  <p:tag name="KSO_WM_UNIT_TEXT_FILL_FORE_SCHEMECOLOR_INDEX_BRIGHTNESS" val="0"/>
  <p:tag name="KSO_WM_UNIT_TEXT_FILL_FORE_SCHEMECOLOR_INDEX" val="14"/>
  <p:tag name="KSO_WM_UNIT_TEXT_FILL_TYPE" val="1"/>
</p:tagLst>
</file>

<file path=ppt/tags/tag4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9"/>
  <p:tag name="KSO_WM_UNIT_ID" val="diagram20219431_2*l_h_i*2_1_9"/>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1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3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根据需要可酌情增减文字，以便观者可以准确理解您所传达的信息。单击此处输入你的正文，文字就是您思想的提炼。"/>
  <p:tag name="KSO_WM_UNIT_NOCLEAR" val="0"/>
  <p:tag name="KSO_WM_UNIT_HIGHLIGHT" val="0"/>
  <p:tag name="KSO_WM_UNIT_COMPATIBLE" val="0"/>
  <p:tag name="KSO_WM_UNIT_DIAGRAM_ISNUMVISUAL" val="0"/>
  <p:tag name="KSO_WM_UNIT_DIAGRAM_ISREFERUNIT" val="0"/>
  <p:tag name="KSO_WM_DIAGRAM_GROUP_CODE" val="l1l2-1"/>
  <p:tag name="KSO_WM_UNIT_TYPE" val="l_h_f"/>
  <p:tag name="KSO_WM_UNIT_INDEX" val="1_3_1"/>
  <p:tag name="KSO_WM_UNIT_ID" val="diagram20219431_2*l_h_f*1_3_1"/>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ASSEMBLE_CHIP_INDEX" val="16e0612379f445cfb8f17acd01841641"/>
  <p:tag name="KSO_WM_UNIT_VALUE" val="130"/>
  <p:tag name="KSO_WM_UNIT_TEXT_FILL_FORE_SCHEMECOLOR_INDEX_BRIGHTNESS" val="0.25"/>
  <p:tag name="KSO_WM_UNIT_TEXT_FILL_FORE_SCHEMECOLOR_INDEX" val="13"/>
  <p:tag name="KSO_WM_UNIT_TEXT_FILL_TYPE" val="1"/>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1_3_1"/>
  <p:tag name="KSO_WM_UNIT_ID" val="diagram20219431_2*l_h_i*1_3_1"/>
  <p:tag name="KSO_WM_TEMPLATE_CATEGORY" val="diagram"/>
  <p:tag name="KSO_WM_TEMPLATE_INDEX" val="20219431"/>
  <p:tag name="KSO_WM_UNIT_LAYERLEVEL" val="1_1_1"/>
  <p:tag name="KSO_WM_TAG_VERSION" val="1.0"/>
  <p:tag name="KSO_WM_BEAUTIFY_FLAG" val="#wm#"/>
  <p:tag name="KSO_WM_CHIP_GROUPID" val="60bed2654737e0f4c1ebe88f"/>
  <p:tag name="KSO_WM_CHIP_XID" val="60bed2654737e0f4c1ebe890"/>
  <p:tag name="KSO_WM_ASSEMBLE_CHIP_INDEX" val="16e0612379f445cfb8f17acd01841641"/>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3"/>
  <p:tag name="KSO_WM_UNIT_ID" val="diagram20219431_2*l_h_i*2_1_3"/>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9"/>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4"/>
  <p:tag name="KSO_WM_UNIT_ID" val="diagram20219431_2*l_h_i*2_1_4"/>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5"/>
  <p:tag name="KSO_WM_UNIT_ID" val="diagram20219431_2*l_h_i*2_1_5"/>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6"/>
  <p:tag name="KSO_WM_UNIT_ID" val="diagram20219431_2*l_h_i*2_1_6"/>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7"/>
  <p:tag name="KSO_WM_UNIT_ID" val="diagram20219431_2*l_h_i*2_1_7"/>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8"/>
  <p:tag name="KSO_WM_UNIT_ID" val="diagram20219431_2*l_h_i*2_1_8"/>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SUBTYPE" val="d"/>
  <p:tag name="KSO_WM_UNIT_TYPE" val="l_h_i"/>
  <p:tag name="KSO_WM_UNIT_INDEX" val="2_1_2"/>
  <p:tag name="KSO_WM_UNIT_ID" val="diagram20219431_2*l_h_i*2_1_2"/>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1"/>
  <p:tag name="KSO_WM_UNIT_TEXT_FILL_FORE_SCHEMECOLOR_INDEX_BRIGHTNESS" val="0"/>
  <p:tag name="KSO_WM_UNIT_TEXT_FILL_FORE_SCHEMECOLOR_INDEX" val="14"/>
  <p:tag name="KSO_WM_UNIT_TEXT_FILL_TYPE" val="1"/>
</p:tagLst>
</file>

<file path=ppt/tags/tag4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l2-1"/>
  <p:tag name="KSO_WM_UNIT_TYPE" val="l_h_i"/>
  <p:tag name="KSO_WM_UNIT_INDEX" val="2_1_9"/>
  <p:tag name="KSO_WM_UNIT_ID" val="diagram20219431_2*l_h_i*2_1_9"/>
  <p:tag name="KSO_WM_TEMPLATE_CATEGORY" val="diagram"/>
  <p:tag name="KSO_WM_TEMPLATE_INDEX" val="20219431"/>
  <p:tag name="KSO_WM_UNIT_LAYERLEVEL" val="1_1_1"/>
  <p:tag name="KSO_WM_TAG_VERSION" val="1.0"/>
  <p:tag name="KSO_WM_BEAUTIFY_FLAG" val=""/>
  <p:tag name="KSO_WM_CHIP_GROUPID" val="60bed2654737e0f4c1ebe88f"/>
  <p:tag name="KSO_WM_CHIP_XID" val="60bed2654737e0f4c1ebe890"/>
  <p:tag name="KSO_WM_UNIT_VALUE" val="1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44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9.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5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5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5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4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7.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4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6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62.xml><?xml version="1.0" encoding="utf-8"?>
<p:tagLst xmlns:p="http://schemas.openxmlformats.org/presentationml/2006/main">
  <p:tag name="KSO_WM_BEAUTIFY_FLAG" val=""/>
</p:tagLst>
</file>

<file path=ppt/tags/tag46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4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6.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4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71.xml><?xml version="1.0" encoding="utf-8"?>
<p:tagLst xmlns:p="http://schemas.openxmlformats.org/presentationml/2006/main">
  <p:tag name="KSO_WM_TAG_VERSION" val="1.0"/>
  <p:tag name="KSO_WM_BEAUTIFY_FLAG" val=""/>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47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5.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47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7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79.xml><?xml version="1.0" encoding="utf-8"?>
<p:tagLst xmlns:p="http://schemas.openxmlformats.org/presentationml/2006/main">
  <p:tag name="KSO_WM_BEAUTIFY_FLAG" val=""/>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BEAUTIFY_FLAG" val=""/>
</p:tagLst>
</file>

<file path=ppt/tags/tag481.xml><?xml version="1.0" encoding="utf-8"?>
<p:tagLst xmlns:p="http://schemas.openxmlformats.org/presentationml/2006/main">
  <p:tag name="KSO_WM_BEAUTIFY_FLAG" val=""/>
</p:tagLst>
</file>

<file path=ppt/tags/tag4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0&quot;,&quot;maxSize&quot;:{&quot;size1&quot;:31.1},&quot;minSize&quot;:{&quot;size1&quot;:17.8},&quot;normalSize&quot;:{&quot;size1&quot;:17.8},&quot;subLayout&quot;:[{&quot;id&quot;:&quot;2023-03-20T21:47:00&quot;,&quot;maxSize&quot;:{&quot;size1&quot;:100},&quot;minSize&quot;:{&quot;size1&quot;:61.7},&quot;normalSize&quot;:{&quot;size1&quot;:61.7},&quot;subLayout&quot;:[{&quot;id&quot;:&quot;2023-03-20T21:47:00&quot;,&quot;margin&quot;:{&quot;bottom&quot;:0,&quot;left&quot;:1.2699999809265137,&quot;right&quot;:1.2699999809265137,&quot;top&quot;:0.4230000376701355},&quot;type&quot;:0},{&quot;id&quot;:&quot;2023-03-20T21:47:00&quot;,&quot;margin&quot;:{&quot;bottom&quot;:0.025999998673796654,&quot;left&quot;:1.2699999809265137,&quot;right&quot;:1.2699999809265137,&quot;top&quot;:0.025999998673796654},&quot;type&quot;:0}],&quot;type&quot;:0},{&quot;id&quot;:&quot;2023-03-20T21:47:00&quot;,&quot;margin&quot;:{&quot;bottom&quot;:0.847000002861023,&quot;left&quot;:1.2699999809265137,&quot;right&quot;:1.2699999809265137,&quot;top&quot;:1.2699999809265137},&quot;type&quot;:0}],&quot;type&quot;:0}"/>
  <p:tag name="KSO_WM_SLIDE_BACKGROUND_TYPE" val="general"/>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7.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48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8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1&quot;,&quot;maxSize&quot;:{&quot;size1&quot;:31.1},&quot;minSize&quot;:{&quot;size1&quot;:17.8},&quot;normalSize&quot;:{&quot;size1&quot;:17.8},&quot;subLayout&quot;:[{&quot;id&quot;:&quot;2023-03-20T21:47:01&quot;,&quot;maxSize&quot;:{&quot;size1&quot;:100},&quot;minSize&quot;:{&quot;size1&quot;:61.7},&quot;normalSize&quot;:{&quot;size1&quot;:61.7},&quot;subLayout&quot;:[{&quot;id&quot;:&quot;2023-03-20T21:47:01&quot;,&quot;margin&quot;:{&quot;bottom&quot;:0,&quot;left&quot;:1.2699999809265137,&quot;right&quot;:1.2699999809265137,&quot;top&quot;:0.4230000376701355},&quot;type&quot;:0},{&quot;id&quot;:&quot;2023-03-20T21:47:01&quot;,&quot;margin&quot;:{&quot;bottom&quot;:0.025999998673796654,&quot;left&quot;:1.2699999809265137,&quot;right&quot;:1.2699999809265137,&quot;top&quot;:0.025999998673796654},&quot;type&quot;:0}],&quot;type&quot;:0},{&quot;id&quot;:&quot;2023-03-20T21:47:01&quot;,&quot;margin&quot;:{&quot;bottom&quot;:0.847000002861023,&quot;left&quot;:1.2699999809265137,&quot;right&quot;:1.2699999809265137,&quot;top&quot;:1.2699999809265137},&quot;type&quot;:0}],&quot;type&quot;:0}"/>
  <p:tag name="KSO_WM_SLIDE_BACKGROUND_TYPE" val="general"/>
</p:tagLst>
</file>

<file path=ppt/tags/tag4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5.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49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9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9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1&quot;,&quot;maxSize&quot;:{&quot;size1&quot;:31.1},&quot;minSize&quot;:{&quot;size1&quot;:17.8},&quot;normalSize&quot;:{&quot;size1&quot;:17.8},&quot;subLayout&quot;:[{&quot;id&quot;:&quot;2023-03-20T21:47:01&quot;,&quot;maxSize&quot;:{&quot;size1&quot;:100},&quot;minSize&quot;:{&quot;size1&quot;:61.7},&quot;normalSize&quot;:{&quot;size1&quot;:61.7},&quot;subLayout&quot;:[{&quot;id&quot;:&quot;2023-03-20T21:47:01&quot;,&quot;margin&quot;:{&quot;bottom&quot;:0,&quot;left&quot;:1.2699999809265137,&quot;right&quot;:1.2699999809265137,&quot;top&quot;:0.4230000376701355},&quot;type&quot;:0},{&quot;id&quot;:&quot;2023-03-20T21:47:01&quot;,&quot;margin&quot;:{&quot;bottom&quot;:0.025999998673796654,&quot;left&quot;:1.2699999809265137,&quot;right&quot;:1.2699999809265137,&quot;top&quot;:0.025999998673796654},&quot;type&quot;:0}],&quot;type&quot;:0},{&quot;id&quot;:&quot;2023-03-20T21:47:01&quot;,&quot;margin&quot;:{&quot;bottom&quot;:0.847000002861023,&quot;left&quot;:1.2699999809265137,&quot;right&quot;:1.2699999809265137,&quot;top&quot;:1.2699999809265137},&quot;type&quot;:0}],&quot;type&quot;:0}"/>
  <p:tag name="KSO_WM_SLIDE_BACKGROUND_TYPE" val="general"/>
</p:tagLst>
</file>

<file path=ppt/tags/tag4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3.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50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50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0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1&quot;,&quot;maxSize&quot;:{&quot;size1&quot;:31.1},&quot;minSize&quot;:{&quot;size1&quot;:17.8},&quot;normalSize&quot;:{&quot;size1&quot;:17.8},&quot;subLayout&quot;:[{&quot;id&quot;:&quot;2023-03-20T21:47:01&quot;,&quot;maxSize&quot;:{&quot;size1&quot;:100},&quot;minSize&quot;:{&quot;size1&quot;:61.7},&quot;normalSize&quot;:{&quot;size1&quot;:61.7},&quot;subLayout&quot;:[{&quot;id&quot;:&quot;2023-03-20T21:47:01&quot;,&quot;margin&quot;:{&quot;bottom&quot;:0,&quot;left&quot;:1.2699999809265137,&quot;right&quot;:1.2699999809265137,&quot;top&quot;:0.4230000376701355},&quot;type&quot;:0},{&quot;id&quot;:&quot;2023-03-20T21:47:01&quot;,&quot;margin&quot;:{&quot;bottom&quot;:0.025999998673796654,&quot;left&quot;:1.2699999809265137,&quot;right&quot;:1.2699999809265137,&quot;top&quot;:0.025999998673796654},&quot;type&quot;:0}],&quot;type&quot;:0},{&quot;id&quot;:&quot;2023-03-20T21:47:01&quot;,&quot;margin&quot;:{&quot;bottom&quot;:0.847000002861023,&quot;left&quot;:1.2699999809265137,&quot;right&quot;:1.2699999809265137,&quot;top&quot;:1.2699999809265137},&quot;type&quot;:0}],&quot;type&quot;:0}"/>
  <p:tag name="KSO_WM_SLIDE_BACKGROUND_TYPE" val="general"/>
</p:tagLst>
</file>

<file path=ppt/tags/tag5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0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1.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51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51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1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1&quot;,&quot;maxSize&quot;:{&quot;size1&quot;:31.1},&quot;minSize&quot;:{&quot;size1&quot;:17.8},&quot;normalSize&quot;:{&quot;size1&quot;:17.8},&quot;subLayout&quot;:[{&quot;id&quot;:&quot;2023-03-20T21:47:01&quot;,&quot;maxSize&quot;:{&quot;size1&quot;:100},&quot;minSize&quot;:{&quot;size1&quot;:61.7},&quot;normalSize&quot;:{&quot;size1&quot;:61.7},&quot;subLayout&quot;:[{&quot;id&quot;:&quot;2023-03-20T21:47:01&quot;,&quot;margin&quot;:{&quot;bottom&quot;:0,&quot;left&quot;:1.2699999809265137,&quot;right&quot;:1.2699999809265137,&quot;top&quot;:0.4230000376701355},&quot;type&quot;:0},{&quot;id&quot;:&quot;2023-03-20T21:47:01&quot;,&quot;margin&quot;:{&quot;bottom&quot;:0.025999998673796654,&quot;left&quot;:1.2699999809265137,&quot;right&quot;:1.2699999809265137,&quot;top&quot;:0.025999998673796654},&quot;type&quot;:0}],&quot;type&quot;:0},{&quot;id&quot;:&quot;2023-03-20T21:47:01&quot;,&quot;margin&quot;:{&quot;bottom&quot;:0.847000002861023,&quot;left&quot;:1.2699999809265137,&quot;right&quot;:1.2699999809265137,&quot;top&quot;:1.2699999809265137},&quot;type&quot;:0}],&quot;type&quot;:0}"/>
  <p:tag name="KSO_WM_SLIDE_BACKGROUND_TYPE" val="general"/>
</p:tagLst>
</file>

<file path=ppt/tags/tag5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1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9.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52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2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1&quot;,&quot;maxSize&quot;:{&quot;size1&quot;:31.1},&quot;minSize&quot;:{&quot;size1&quot;:17.8},&quot;normalSize&quot;:{&quot;size1&quot;:17.8},&quot;subLayout&quot;:[{&quot;id&quot;:&quot;2023-03-20T21:47:01&quot;,&quot;maxSize&quot;:{&quot;size1&quot;:100},&quot;minSize&quot;:{&quot;size1&quot;:61.7},&quot;normalSize&quot;:{&quot;size1&quot;:61.7},&quot;subLayout&quot;:[{&quot;id&quot;:&quot;2023-03-20T21:47:01&quot;,&quot;margin&quot;:{&quot;bottom&quot;:0,&quot;left&quot;:1.2699999809265137,&quot;right&quot;:1.2699999809265137,&quot;top&quot;:0.4230000376701355},&quot;type&quot;:0},{&quot;id&quot;:&quot;2023-03-20T21:47:01&quot;,&quot;margin&quot;:{&quot;bottom&quot;:0.025999998673796654,&quot;left&quot;:1.2699999809265137,&quot;right&quot;:1.2699999809265137,&quot;top&quot;:0.025999998673796654},&quot;type&quot;:0}],&quot;type&quot;:0},{&quot;id&quot;:&quot;2023-03-20T21:47:01&quot;,&quot;margin&quot;:{&quot;bottom&quot;:0.847000002861023,&quot;left&quot;:1.2699999809265137,&quot;right&quot;:1.2699999809265137,&quot;top&quot;:1.2699999809265137},&quot;type&quot;:0}],&quot;type&quot;:0}"/>
  <p:tag name="KSO_WM_SLIDE_BACKGROUND_TYPE" val="general"/>
</p:tagLst>
</file>

<file path=ppt/tags/tag5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5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7.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52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52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20T21:47:01&quot;,&quot;maxSize&quot;:{&quot;size1&quot;:31.1},&quot;minSize&quot;:{&quot;size1&quot;:17.8},&quot;normalSize&quot;:{&quot;size1&quot;:17.8},&quot;subLayout&quot;:[{&quot;id&quot;:&quot;2023-03-20T21:47:01&quot;,&quot;maxSize&quot;:{&quot;size1&quot;:100},&quot;minSize&quot;:{&quot;size1&quot;:61.7},&quot;normalSize&quot;:{&quot;size1&quot;:61.7},&quot;subLayout&quot;:[{&quot;id&quot;:&quot;2023-03-20T21:47:01&quot;,&quot;margin&quot;:{&quot;bottom&quot;:0,&quot;left&quot;:1.2699999809265137,&quot;right&quot;:1.2699999809265137,&quot;top&quot;:0.4230000376701355},&quot;type&quot;:0},{&quot;id&quot;:&quot;2023-03-20T21:47:01&quot;,&quot;margin&quot;:{&quot;bottom&quot;:0.025999998673796654,&quot;left&quot;:1.2699999809265137,&quot;right&quot;:1.2699999809265137,&quot;top&quot;:0.025999998673796654},&quot;type&quot;:0}],&quot;type&quot;:0},{&quot;id&quot;:&quot;2023-03-20T21:47:01&quot;,&quot;margin&quot;:{&quot;bottom&quot;:0.847000002861023,&quot;left&quot;:1.2699999809265137,&quot;right&quot;:1.2699999809265137,&quot;top&quot;:1.2699999809265137},&quot;type&quot;:0}],&quot;type&quot;:0}"/>
  <p:tag name="KSO_WM_SLIDE_BACKGROUND_TYPE" val="general"/>
</p:tagLst>
</file>

<file path=ppt/tags/tag5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53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5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8968_6*l_h_i*1_1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3"/>
  <p:tag name="KSO_WM_UNIT_ID" val="diagram20218968_6*l_h_i*1_1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5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4"/>
  <p:tag name="KSO_WM_UNIT_ID" val="diagram20218968_6*l_h_i*1_1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5"/>
  <p:tag name="KSO_WM_UNIT_ID" val="diagram20218968_6*l_h_i*1_1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539.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1_1"/>
  <p:tag name="KSO_WM_UNIT_ID" val="diagram20218968_6*l_h_f*1_1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25"/>
  <p:tag name="KSO_WM_UNIT_TEXT_FILL_FORE_SCHEMECOLOR_INDEX" val="13"/>
  <p:tag name="KSO_WM_UNIT_TEXT_FILL_TYPE" val="1"/>
  <p:tag name="KSO_WM_UNIT_VALUE" val="42"/>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18968_6*l_h_i*1_1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
  <p:tag name="KSO_WM_UNIT_TEXT_FILL_FORE_SCHEMECOLOR_INDEX" val="14"/>
  <p:tag name="KSO_WM_UNIT_TEXT_FILL_TYPE" val="1"/>
  <p:tag name="KSO_WM_UNIT_VALUE" val="1"/>
</p:tagLst>
</file>

<file path=ppt/tags/tag5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8968_6*l_h_i*1_2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5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3"/>
  <p:tag name="KSO_WM_UNIT_ID" val="diagram20218968_6*l_h_i*1_2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5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4"/>
  <p:tag name="KSO_WM_UNIT_ID" val="diagram20218968_6*l_h_i*1_2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5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5"/>
  <p:tag name="KSO_WM_UNIT_ID" val="diagram20218968_6*l_h_i*1_2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545.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2_1"/>
  <p:tag name="KSO_WM_UNIT_ID" val="diagram20218968_6*l_h_f*1_2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25"/>
  <p:tag name="KSO_WM_UNIT_TEXT_FILL_FORE_SCHEMECOLOR_INDEX" val="13"/>
  <p:tag name="KSO_WM_UNIT_TEXT_FILL_TYPE" val="1"/>
  <p:tag name="KSO_WM_UNIT_VALUE" val="42"/>
</p:tagLst>
</file>

<file path=ppt/tags/tag5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18968_6*l_h_i*1_2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
  <p:tag name="KSO_WM_UNIT_TEXT_FILL_FORE_SCHEMECOLOR_INDEX" val="14"/>
  <p:tag name="KSO_WM_UNIT_TEXT_FILL_TYPE" val="1"/>
  <p:tag name="KSO_WM_UNIT_VALUE" val="1"/>
</p:tagLst>
</file>

<file path=ppt/tags/tag5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8968_6*l_h_i*1_3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5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3"/>
  <p:tag name="KSO_WM_UNIT_ID" val="diagram20218968_6*l_h_i*1_3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5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4"/>
  <p:tag name="KSO_WM_UNIT_ID" val="diagram20218968_6*l_h_i*1_3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5"/>
  <p:tag name="KSO_WM_UNIT_ID" val="diagram20218968_6*l_h_i*1_3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551.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3_1"/>
  <p:tag name="KSO_WM_UNIT_ID" val="diagram20218968_6*l_h_f*1_3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25"/>
  <p:tag name="KSO_WM_UNIT_TEXT_FILL_FORE_SCHEMECOLOR_INDEX" val="13"/>
  <p:tag name="KSO_WM_UNIT_TEXT_FILL_TYPE" val="1"/>
  <p:tag name="KSO_WM_UNIT_VALUE" val="42"/>
</p:tagLst>
</file>

<file path=ppt/tags/tag5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18968_6*l_h_i*1_3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
  <p:tag name="KSO_WM_UNIT_TEXT_FILL_FORE_SCHEMECOLOR_INDEX" val="14"/>
  <p:tag name="KSO_WM_UNIT_TEXT_FILL_TYPE" val="1"/>
  <p:tag name="KSO_WM_UNIT_VALUE" val="1"/>
</p:tagLst>
</file>

<file path=ppt/tags/tag5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2"/>
  <p:tag name="KSO_WM_UNIT_ID" val="diagram20218968_6*l_h_i*1_4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3"/>
  <p:tag name="KSO_WM_UNIT_ID" val="diagram20218968_6*l_h_i*1_4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4"/>
  <p:tag name="KSO_WM_UNIT_ID" val="diagram20218968_6*l_h_i*1_4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5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5"/>
  <p:tag name="KSO_WM_UNIT_ID" val="diagram20218968_6*l_h_i*1_4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557.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4_1"/>
  <p:tag name="KSO_WM_UNIT_ID" val="diagram20218968_6*l_h_f*1_4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25"/>
  <p:tag name="KSO_WM_UNIT_TEXT_FILL_FORE_SCHEMECOLOR_INDEX" val="13"/>
  <p:tag name="KSO_WM_UNIT_TEXT_FILL_TYPE" val="1"/>
  <p:tag name="KSO_WM_UNIT_VALUE" val="42"/>
</p:tagLst>
</file>

<file path=ppt/tags/tag5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4_1"/>
  <p:tag name="KSO_WM_UNIT_ID" val="diagram20218968_6*l_h_i*1_4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
  <p:tag name="KSO_WM_UNIT_TEXT_FILL_FORE_SCHEMECOLOR_INDEX" val="14"/>
  <p:tag name="KSO_WM_UNIT_TEXT_FILL_TYPE" val="1"/>
  <p:tag name="KSO_WM_UNIT_VALUE" val="1"/>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5_2"/>
  <p:tag name="KSO_WM_UNIT_ID" val="diagram20218968_6*l_h_i*1_5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5_3"/>
  <p:tag name="KSO_WM_UNIT_ID" val="diagram20218968_6*l_h_i*1_5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5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5_4"/>
  <p:tag name="KSO_WM_UNIT_ID" val="diagram20218968_6*l_h_i*1_5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5_5"/>
  <p:tag name="KSO_WM_UNIT_ID" val="diagram20218968_6*l_h_i*1_5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563.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5_1"/>
  <p:tag name="KSO_WM_UNIT_ID" val="diagram20218968_6*l_h_f*1_5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25"/>
  <p:tag name="KSO_WM_UNIT_TEXT_FILL_FORE_SCHEMECOLOR_INDEX" val="13"/>
  <p:tag name="KSO_WM_UNIT_TEXT_FILL_TYPE" val="1"/>
  <p:tag name="KSO_WM_UNIT_VALUE" val="42"/>
</p:tagLst>
</file>

<file path=ppt/tags/tag5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5_1"/>
  <p:tag name="KSO_WM_UNIT_ID" val="diagram20218968_6*l_h_i*1_5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
  <p:tag name="KSO_WM_UNIT_TEXT_FILL_FORE_SCHEMECOLOR_INDEX" val="14"/>
  <p:tag name="KSO_WM_UNIT_TEXT_FILL_TYPE" val="1"/>
  <p:tag name="KSO_WM_UNIT_VALUE" val="1"/>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6_2"/>
  <p:tag name="KSO_WM_UNIT_ID" val="diagram20218968_6*l_h_i*1_6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5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6_3"/>
  <p:tag name="KSO_WM_UNIT_ID" val="diagram20218968_6*l_h_i*1_6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5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6_4"/>
  <p:tag name="KSO_WM_UNIT_ID" val="diagram20218968_6*l_h_i*1_6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6_5"/>
  <p:tag name="KSO_WM_UNIT_ID" val="diagram20218968_6*l_h_i*1_6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569.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6_1"/>
  <p:tag name="KSO_WM_UNIT_ID" val="diagram20218968_6*l_h_f*1_6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25"/>
  <p:tag name="KSO_WM_UNIT_TEXT_FILL_FORE_SCHEMECOLOR_INDEX" val="13"/>
  <p:tag name="KSO_WM_UNIT_TEXT_FILL_TYPE" val="1"/>
  <p:tag name="KSO_WM_UNIT_VALUE" val="42"/>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6_1"/>
  <p:tag name="KSO_WM_UNIT_ID" val="diagram20218968_6*l_h_i*1_6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
  <p:tag name="KSO_WM_UNIT_TEXT_FILL_FORE_SCHEMECOLOR_INDEX" val="14"/>
  <p:tag name="KSO_WM_UNIT_TEXT_FILL_TYPE" val="1"/>
  <p:tag name="KSO_WM_UNIT_VALUE" val="1"/>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7_2"/>
  <p:tag name="KSO_WM_UNIT_ID" val="diagram20218968_6*l_h_i*1_7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7_3"/>
  <p:tag name="KSO_WM_UNIT_ID" val="diagram20218968_6*l_h_i*1_7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5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7_4"/>
  <p:tag name="KSO_WM_UNIT_ID" val="diagram20218968_6*l_h_i*1_7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5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7_5"/>
  <p:tag name="KSO_WM_UNIT_ID" val="diagram20218968_6*l_h_i*1_7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575.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7_1"/>
  <p:tag name="KSO_WM_UNIT_ID" val="diagram20218968_6*l_h_f*1_7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25"/>
  <p:tag name="KSO_WM_UNIT_TEXT_FILL_FORE_SCHEMECOLOR_INDEX" val="13"/>
  <p:tag name="KSO_WM_UNIT_TEXT_FILL_TYPE" val="1"/>
  <p:tag name="KSO_WM_UNIT_VALUE" val="42"/>
</p:tagLst>
</file>

<file path=ppt/tags/tag5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7_1"/>
  <p:tag name="KSO_WM_UNIT_ID" val="diagram20218968_6*l_h_i*1_7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ceeec0e592764e218a5fcd6b2c38c961"/>
  <p:tag name="KSO_WM_UNIT_TEXT_FILL_FORE_SCHEMECOLOR_INDEX_BRIGHTNESS" val="0"/>
  <p:tag name="KSO_WM_UNIT_TEXT_FILL_FORE_SCHEMECOLOR_INDEX" val="14"/>
  <p:tag name="KSO_WM_UNIT_TEXT_FILL_TYPE" val="1"/>
  <p:tag name="KSO_WM_UNIT_VALUE" val="1"/>
</p:tagLst>
</file>

<file path=ppt/tags/tag57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20T21:47:02&quot;,&quot;maxSize&quot;:{&quot;size1&quot;:20},&quot;minSize&quot;:{&quot;size1&quot;:11.2},&quot;normalSize&quot;:{&quot;size1&quot;:11.2},&quot;subLayout&quot;:[{&quot;id&quot;:&quot;2023-03-20T21:47:02&quot;,&quot;margin&quot;:{&quot;bottom&quot;:0.025999998673796654,&quot;left&quot;:1.2699999809265137,&quot;right&quot;:1.2699999809265137,&quot;top&quot;:0.4230000376701355},&quot;type&quot;:0},{&quot;id&quot;:&quot;2023-03-20T21:47: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6915_15*a*1"/>
  <p:tag name="KSO_WM_TEMPLATE_CATEGORY" val="custom"/>
  <p:tag name="KSO_WM_TEMPLATE_INDEX" val="20206915"/>
  <p:tag name="KSO_WM_UNIT_LAYERLEVEL" val="1"/>
  <p:tag name="KSO_WM_TAG_VERSION" val="1.0"/>
  <p:tag name="KSO_WM_BEAUTIFY_FLAG" val="#wm#"/>
  <p:tag name="KSO_WM_UNIT_ISCONTENTSTITLE" val="0"/>
  <p:tag name="KSO_WM_UNIT_ISNUMDGMTITLE" val="0"/>
  <p:tag name="KSO_WM_UNIT_NOCLEAR" val="1"/>
  <p:tag name="KSO_WM_UNIT_TYPE" val="a"/>
  <p:tag name="KSO_WM_UNIT_INDEX" val="1"/>
  <p:tag name="KSO_WM_UNIT_PRESET_TEXT" val="THANKS"/>
  <p:tag name="KSO_WM_UNIT_TEXT_FILL_FORE_SCHEMECOLOR_INDEX_BRIGHTNESS" val="0"/>
  <p:tag name="KSO_WM_UNIT_TEXT_FILL_FORE_SCHEMECOLOR_INDEX" val="5"/>
  <p:tag name="KSO_WM_UNIT_TEXT_FILL_TYPE" val="1"/>
</p:tagLst>
</file>

<file path=ppt/tags/tag579.xml><?xml version="1.0" encoding="utf-8"?>
<p:tagLst xmlns:p="http://schemas.openxmlformats.org/presentationml/2006/main">
  <p:tag name="KSO_WM_SLIDE_ID" val="custom20206915_15"/>
  <p:tag name="KSO_WM_TEMPLATE_SUBCATEGORY" val="0"/>
  <p:tag name="KSO_WM_TEMPLATE_MASTER_TYPE" val="1"/>
  <p:tag name="KSO_WM_TEMPLATE_COLOR_TYPE" val="1"/>
  <p:tag name="KSO_WM_SLIDE_ITEM_CNT" val="0"/>
  <p:tag name="KSO_WM_SLIDE_INDEX" val="15"/>
  <p:tag name="KSO_WM_TAG_VERSION" val="1.0"/>
  <p:tag name="KSO_WM_BEAUTIFY_FLAG" val="#wm#"/>
  <p:tag name="KSO_WM_TEMPLATE_CATEGORY" val="custom"/>
  <p:tag name="KSO_WM_TEMPLATE_INDEX" val="20206915"/>
  <p:tag name="KSO_WM_SLIDE_TYPE" val="endPage"/>
  <p:tag name="KSO_WM_SLIDE_SUBTYPE" val="pureTxt"/>
  <p:tag name="KSO_WM_SLIDE_LAYOUT" val="a"/>
  <p:tag name="KSO_WM_SLIDE_LAYOUT_CNT"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0.xml><?xml version="1.0" encoding="utf-8"?>
<p:tagLst xmlns:p="http://schemas.openxmlformats.org/presentationml/2006/main">
  <p:tag name="KSO_WPP_MARK_KEY" val="95745e6a-a9cb-404d-b163-64092e139b33"/>
  <p:tag name="COMMONDATA" val="eyJoZGlkIjoiYmUxN2FkNWYwYTQ5MzA1MWViMTE0OWIwY2RkM2U0YzMifQ=="/>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8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SM 预置配色-浅色">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9507</Words>
  <Application>WPS 演示</Application>
  <PresentationFormat>宽屏</PresentationFormat>
  <Paragraphs>529</Paragraphs>
  <Slides>50</Slides>
  <Notes>0</Notes>
  <HiddenSlides>0</HiddenSlides>
  <MMClips>0</MMClips>
  <ScaleCrop>false</ScaleCrop>
  <HeadingPairs>
    <vt:vector size="8" baseType="variant">
      <vt:variant>
        <vt:lpstr>已用的字体</vt:lpstr>
      </vt:variant>
      <vt:variant>
        <vt:i4>12</vt:i4>
      </vt:variant>
      <vt:variant>
        <vt:lpstr>主题</vt:lpstr>
      </vt:variant>
      <vt:variant>
        <vt:i4>2</vt:i4>
      </vt:variant>
      <vt:variant>
        <vt:lpstr>嵌入 OLE 服务器</vt:lpstr>
      </vt:variant>
      <vt:variant>
        <vt:i4>2</vt:i4>
      </vt:variant>
      <vt:variant>
        <vt:lpstr>幻灯片标题</vt:lpstr>
      </vt:variant>
      <vt:variant>
        <vt:i4>50</vt:i4>
      </vt:variant>
    </vt:vector>
  </HeadingPairs>
  <TitlesOfParts>
    <vt:vector size="66" baseType="lpstr">
      <vt:lpstr>Arial</vt:lpstr>
      <vt:lpstr>宋体</vt:lpstr>
      <vt:lpstr>Wingdings</vt:lpstr>
      <vt:lpstr>微软雅黑</vt:lpstr>
      <vt:lpstr>Segoe UI</vt:lpstr>
      <vt:lpstr>Arial Unicode MS</vt:lpstr>
      <vt:lpstr>Montserrat Black</vt:lpstr>
      <vt:lpstr>ESRI AMFM Electric</vt:lpstr>
      <vt:lpstr>Times New Roman</vt:lpstr>
      <vt:lpstr>Arial Black</vt:lpstr>
      <vt:lpstr>Calibri</vt:lpstr>
      <vt:lpstr>Wingdings</vt:lpstr>
      <vt:lpstr>Office 主题​​</vt:lpstr>
      <vt:lpstr>1_Office 主题​​</vt:lpstr>
      <vt:lpstr>Visio.Drawing.11</vt:lpstr>
      <vt:lpstr>Visio.Drawing.11</vt:lpstr>
      <vt:lpstr>第四章 上市公司财务状况分析——上市公司财务会计报表</vt:lpstr>
      <vt:lpstr>PowerPoint 演示文稿</vt:lpstr>
      <vt:lpstr>PowerPoint 演示文稿</vt:lpstr>
      <vt:lpstr>第四章 上市公司财务状况分析——上市公司财务会计报表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马克星</cp:lastModifiedBy>
  <cp:revision>5</cp:revision>
  <dcterms:created xsi:type="dcterms:W3CDTF">2023-03-20T13:47:00Z</dcterms:created>
  <dcterms:modified xsi:type="dcterms:W3CDTF">2023-03-20T15:31:04Z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
  </property>
</Properties>
</file>