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102"/>
  </p:handoutMasterIdLst>
  <p:sldIdLst>
    <p:sldId id="257" r:id="rId4"/>
    <p:sldId id="258" r:id="rId6"/>
    <p:sldId id="356" r:id="rId7"/>
    <p:sldId id="259" r:id="rId8"/>
    <p:sldId id="260" r:id="rId9"/>
    <p:sldId id="261" r:id="rId10"/>
    <p:sldId id="357" r:id="rId11"/>
    <p:sldId id="358" r:id="rId12"/>
    <p:sldId id="359" r:id="rId13"/>
    <p:sldId id="360" r:id="rId14"/>
    <p:sldId id="266" r:id="rId15"/>
    <p:sldId id="361" r:id="rId16"/>
    <p:sldId id="267" r:id="rId17"/>
    <p:sldId id="362" r:id="rId18"/>
    <p:sldId id="363" r:id="rId19"/>
    <p:sldId id="365" r:id="rId20"/>
    <p:sldId id="366" r:id="rId21"/>
    <p:sldId id="274" r:id="rId22"/>
    <p:sldId id="367" r:id="rId23"/>
    <p:sldId id="275" r:id="rId24"/>
    <p:sldId id="368" r:id="rId25"/>
    <p:sldId id="277" r:id="rId26"/>
    <p:sldId id="369" r:id="rId27"/>
    <p:sldId id="370" r:id="rId28"/>
    <p:sldId id="280" r:id="rId29"/>
    <p:sldId id="371" r:id="rId30"/>
    <p:sldId id="372" r:id="rId31"/>
    <p:sldId id="282" r:id="rId32"/>
    <p:sldId id="373" r:id="rId33"/>
    <p:sldId id="374" r:id="rId34"/>
    <p:sldId id="375" r:id="rId35"/>
    <p:sldId id="376" r:id="rId36"/>
    <p:sldId id="377" r:id="rId37"/>
    <p:sldId id="378" r:id="rId38"/>
    <p:sldId id="379" r:id="rId39"/>
    <p:sldId id="380" r:id="rId40"/>
    <p:sldId id="381" r:id="rId41"/>
    <p:sldId id="382" r:id="rId42"/>
    <p:sldId id="383" r:id="rId43"/>
    <p:sldId id="384" r:id="rId44"/>
    <p:sldId id="385" r:id="rId45"/>
    <p:sldId id="295" r:id="rId46"/>
    <p:sldId id="296" r:id="rId47"/>
    <p:sldId id="386" r:id="rId48"/>
    <p:sldId id="297" r:id="rId49"/>
    <p:sldId id="387" r:id="rId50"/>
    <p:sldId id="388" r:id="rId51"/>
    <p:sldId id="389" r:id="rId52"/>
    <p:sldId id="390" r:id="rId53"/>
    <p:sldId id="394" r:id="rId54"/>
    <p:sldId id="395" r:id="rId55"/>
    <p:sldId id="396" r:id="rId56"/>
    <p:sldId id="397" r:id="rId57"/>
    <p:sldId id="310" r:id="rId58"/>
    <p:sldId id="399" r:id="rId59"/>
    <p:sldId id="400" r:id="rId60"/>
    <p:sldId id="403" r:id="rId61"/>
    <p:sldId id="404" r:id="rId62"/>
    <p:sldId id="405" r:id="rId63"/>
    <p:sldId id="406" r:id="rId64"/>
    <p:sldId id="316" r:id="rId65"/>
    <p:sldId id="407" r:id="rId66"/>
    <p:sldId id="408" r:id="rId67"/>
    <p:sldId id="409" r:id="rId68"/>
    <p:sldId id="410" r:id="rId69"/>
    <p:sldId id="411" r:id="rId70"/>
    <p:sldId id="412" r:id="rId71"/>
    <p:sldId id="413" r:id="rId72"/>
    <p:sldId id="414" r:id="rId73"/>
    <p:sldId id="415" r:id="rId74"/>
    <p:sldId id="326" r:id="rId75"/>
    <p:sldId id="416" r:id="rId76"/>
    <p:sldId id="327" r:id="rId77"/>
    <p:sldId id="328" r:id="rId78"/>
    <p:sldId id="329" r:id="rId79"/>
    <p:sldId id="330" r:id="rId80"/>
    <p:sldId id="417" r:id="rId81"/>
    <p:sldId id="418" r:id="rId82"/>
    <p:sldId id="332" r:id="rId83"/>
    <p:sldId id="333" r:id="rId84"/>
    <p:sldId id="334" r:id="rId85"/>
    <p:sldId id="335" r:id="rId86"/>
    <p:sldId id="419" r:id="rId87"/>
    <p:sldId id="420" r:id="rId88"/>
    <p:sldId id="339" r:id="rId89"/>
    <p:sldId id="340" r:id="rId90"/>
    <p:sldId id="341" r:id="rId91"/>
    <p:sldId id="342" r:id="rId92"/>
    <p:sldId id="343" r:id="rId93"/>
    <p:sldId id="344" r:id="rId94"/>
    <p:sldId id="346" r:id="rId95"/>
    <p:sldId id="347" r:id="rId96"/>
    <p:sldId id="348" r:id="rId97"/>
    <p:sldId id="349" r:id="rId98"/>
    <p:sldId id="351" r:id="rId99"/>
    <p:sldId id="352" r:id="rId100"/>
    <p:sldId id="355" r:id="rId101"/>
  </p:sldIdLst>
  <p:sldSz cx="12192000" cy="6858000"/>
  <p:notesSz cx="7103745" cy="10234295"/>
  <p:custDataLst>
    <p:tags r:id="rId10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7" Type="http://schemas.openxmlformats.org/officeDocument/2006/relationships/tags" Target="tags/tag1192.xml"/><Relationship Id="rId106" Type="http://schemas.openxmlformats.org/officeDocument/2006/relationships/commentAuthors" Target="commentAuthors.xml"/><Relationship Id="rId105" Type="http://schemas.openxmlformats.org/officeDocument/2006/relationships/tableStyles" Target="tableStyles.xml"/><Relationship Id="rId104" Type="http://schemas.openxmlformats.org/officeDocument/2006/relationships/viewProps" Target="viewProps.xml"/><Relationship Id="rId103" Type="http://schemas.openxmlformats.org/officeDocument/2006/relationships/presProps" Target="presProps.xml"/><Relationship Id="rId102" Type="http://schemas.openxmlformats.org/officeDocument/2006/relationships/handoutMaster" Target="handoutMasters/handoutMaster1.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E:\&#31185;&#30740;&#35770;&#25991;\&#25776;&#20889;\&#30456;&#20851;&#34920;&#26684;202111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680" b="1" i="0" u="none" strike="noStrike" kern="1200" baseline="0">
                <a:solidFill>
                  <a:schemeClr val="tx1"/>
                </a:solidFill>
                <a:latin typeface="+mn-lt"/>
                <a:ea typeface="+mn-ea"/>
                <a:cs typeface="+mn-cs"/>
              </a:defRPr>
            </a:pPr>
            <a:r>
              <a:rPr lang="zh-CN" altLang="en-US" sz="1680" b="0"/>
              <a:t>亿元</a:t>
            </a:r>
            <a:endParaRPr lang="zh-CN" altLang="en-US" sz="1680" b="0"/>
          </a:p>
        </c:rich>
      </c:tx>
      <c:layout>
        <c:manualLayout>
          <c:xMode val="edge"/>
          <c:yMode val="edge"/>
          <c:x val="0.0146232885793888"/>
          <c:y val="0.0185184611152226"/>
        </c:manualLayout>
      </c:layout>
      <c:overlay val="0"/>
    </c:title>
    <c:autoTitleDeleted val="0"/>
    <c:plotArea>
      <c:layout>
        <c:manualLayout>
          <c:layoutTarget val="inner"/>
          <c:xMode val="edge"/>
          <c:yMode val="edge"/>
          <c:x val="0.0933451640779196"/>
          <c:y val="0.131387964337054"/>
          <c:w val="0.88723302427758"/>
          <c:h val="0.697777071717238"/>
        </c:manualLayout>
      </c:layout>
      <c:barChart>
        <c:barDir val="col"/>
        <c:grouping val="clustered"/>
        <c:varyColors val="0"/>
        <c:ser>
          <c:idx val="0"/>
          <c:order val="0"/>
          <c:tx>
            <c:strRef>
              <c:f>'表3-K  上市公司募集资金投向变更'!$Q$9</c:f>
              <c:strCache>
                <c:ptCount val="1"/>
                <c:pt idx="0">
                  <c:v>金额（亿元）</c:v>
                </c:pt>
              </c:strCache>
            </c:strRef>
          </c:tx>
          <c:invertIfNegative val="0"/>
          <c:dLbls>
            <c:delete val="1"/>
          </c:dLbls>
          <c:cat>
            <c:numRef>
              <c:f>'表3-K  上市公司募集资金投向变更'!$P$10:$P$36</c:f>
              <c:numCache>
                <c:formatCode>General</c:formatCode>
                <c:ptCount val="27"/>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numCache>
            </c:numRef>
          </c:cat>
          <c:val>
            <c:numRef>
              <c:f>'表3-K  上市公司募集资金投向变更'!$Q$10:$Q$36</c:f>
              <c:numCache>
                <c:formatCode>0.00_ </c:formatCode>
                <c:ptCount val="27"/>
                <c:pt idx="0">
                  <c:v>0</c:v>
                </c:pt>
                <c:pt idx="1">
                  <c:v>0.2743319974</c:v>
                </c:pt>
                <c:pt idx="2">
                  <c:v>0.6906</c:v>
                </c:pt>
                <c:pt idx="3">
                  <c:v>3.379</c:v>
                </c:pt>
                <c:pt idx="4">
                  <c:v>1.12999999999998</c:v>
                </c:pt>
                <c:pt idx="5">
                  <c:v>9.316529</c:v>
                </c:pt>
                <c:pt idx="6">
                  <c:v>16.87271882</c:v>
                </c:pt>
                <c:pt idx="7">
                  <c:v>31.0890943</c:v>
                </c:pt>
                <c:pt idx="8">
                  <c:v>38.7436975</c:v>
                </c:pt>
                <c:pt idx="9">
                  <c:v>32.6094993468002</c:v>
                </c:pt>
                <c:pt idx="10">
                  <c:v>18.5829902131999</c:v>
                </c:pt>
                <c:pt idx="11">
                  <c:v>12.189078</c:v>
                </c:pt>
                <c:pt idx="12">
                  <c:v>51.8201885542</c:v>
                </c:pt>
                <c:pt idx="13">
                  <c:v>125.3409449588</c:v>
                </c:pt>
                <c:pt idx="14">
                  <c:v>141.1596062096</c:v>
                </c:pt>
                <c:pt idx="15">
                  <c:v>154.3155591147</c:v>
                </c:pt>
                <c:pt idx="16">
                  <c:v>330.630676516</c:v>
                </c:pt>
                <c:pt idx="17">
                  <c:v>368.4480696094</c:v>
                </c:pt>
                <c:pt idx="18">
                  <c:v>484.714342262597</c:v>
                </c:pt>
                <c:pt idx="19">
                  <c:v>581.555680193199</c:v>
                </c:pt>
                <c:pt idx="20">
                  <c:v>778.4623836356</c:v>
                </c:pt>
                <c:pt idx="21">
                  <c:v>774.124469576401</c:v>
                </c:pt>
                <c:pt idx="22">
                  <c:v>1189.5058001291</c:v>
                </c:pt>
                <c:pt idx="23">
                  <c:v>1563.4083192272</c:v>
                </c:pt>
                <c:pt idx="24">
                  <c:v>1562.618965992</c:v>
                </c:pt>
                <c:pt idx="25">
                  <c:v>1084.6377653586</c:v>
                </c:pt>
                <c:pt idx="26">
                  <c:v>302.6377405854</c:v>
                </c:pt>
              </c:numCache>
            </c:numRef>
          </c:val>
        </c:ser>
        <c:dLbls>
          <c:showLegendKey val="0"/>
          <c:showVal val="0"/>
          <c:showCatName val="0"/>
          <c:showSerName val="0"/>
          <c:showPercent val="0"/>
          <c:showBubbleSize val="0"/>
        </c:dLbls>
        <c:gapWidth val="150"/>
        <c:axId val="219738496"/>
        <c:axId val="219740032"/>
      </c:barChart>
      <c:catAx>
        <c:axId val="219738496"/>
        <c:scaling>
          <c:orientation val="minMax"/>
        </c:scaling>
        <c:delete val="0"/>
        <c:axPos val="b"/>
        <c:numFmt formatCode="General" sourceLinked="1"/>
        <c:majorTickMark val="in"/>
        <c:minorTickMark val="none"/>
        <c:tickLblPos val="nextTo"/>
        <c:txPr>
          <a:bodyPr rot="-2700000" spcFirstLastPara="0" vertOverflow="ellipsis" vert="horz" wrap="square" anchor="ctr" anchorCtr="1"/>
          <a:lstStyle/>
          <a:p>
            <a:pPr>
              <a:defRPr lang="zh-CN" sz="1400" b="0" i="0" u="none" strike="noStrike" kern="1200" baseline="0">
                <a:solidFill>
                  <a:schemeClr val="tx1"/>
                </a:solidFill>
                <a:latin typeface="Times New Roman" panose="02020603050405020304" charset="0"/>
                <a:ea typeface="+mn-ea"/>
                <a:cs typeface="Times New Roman" panose="02020603050405020304" charset="0"/>
              </a:defRPr>
            </a:pPr>
          </a:p>
        </c:txPr>
        <c:crossAx val="219740032"/>
        <c:crosses val="autoZero"/>
        <c:auto val="1"/>
        <c:lblAlgn val="ctr"/>
        <c:lblOffset val="100"/>
        <c:noMultiLvlLbl val="0"/>
      </c:catAx>
      <c:valAx>
        <c:axId val="219740032"/>
        <c:scaling>
          <c:orientation val="minMax"/>
        </c:scaling>
        <c:delete val="0"/>
        <c:axPos val="l"/>
        <c:numFmt formatCode="0_ " sourceLinked="0"/>
        <c:majorTickMark val="in"/>
        <c:minorTickMark val="none"/>
        <c:tickLblPos val="nextTo"/>
        <c:txPr>
          <a:bodyPr rot="-60000000" spcFirstLastPara="0" vertOverflow="ellipsis" vert="horz" wrap="square" anchor="ctr" anchorCtr="1"/>
          <a:lstStyle/>
          <a:p>
            <a:pPr>
              <a:defRPr lang="zh-CN" sz="1400" b="0" i="0" u="none" strike="noStrike" kern="1200" baseline="0">
                <a:solidFill>
                  <a:schemeClr val="tx1"/>
                </a:solidFill>
                <a:latin typeface="Times New Roman" panose="02020603050405020304" charset="0"/>
                <a:ea typeface="+mn-ea"/>
                <a:cs typeface="Times New Roman" panose="02020603050405020304" charset="0"/>
              </a:defRPr>
            </a:pPr>
          </a:p>
        </c:txPr>
        <c:crossAx val="219738496"/>
        <c:crosses val="autoZero"/>
        <c:crossBetween val="between"/>
      </c:valAx>
    </c:plotArea>
    <c:plotVisOnly val="1"/>
    <c:dispBlanksAs val="gap"/>
    <c:showDLblsOverMax val="0"/>
  </c:chart>
  <c:spPr>
    <a:noFill/>
    <a:ln w="9525" cap="flat" cmpd="sng" algn="ctr">
      <a:noFill/>
      <a:prstDash val="solid"/>
      <a:round/>
    </a:ln>
  </c:spPr>
  <c:txPr>
    <a:bodyPr/>
    <a:lstStyle/>
    <a:p>
      <a:pPr>
        <a:defRPr lang="zh-CN" sz="1400"/>
      </a:pPr>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12.xml.rels><?xml version="1.0" encoding="UTF-8" standalone="yes"?>
<Relationships xmlns="http://schemas.openxmlformats.org/package/2006/relationships"><Relationship Id="rId9" Type="http://schemas.openxmlformats.org/officeDocument/2006/relationships/tags" Target="../tags/tag219.xml"/><Relationship Id="rId8" Type="http://schemas.openxmlformats.org/officeDocument/2006/relationships/tags" Target="../tags/tag218.xml"/><Relationship Id="rId7" Type="http://schemas.openxmlformats.org/officeDocument/2006/relationships/tags" Target="../tags/tag217.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3" Type="http://schemas.openxmlformats.org/officeDocument/2006/relationships/tags" Target="../tags/tag213.xml"/><Relationship Id="rId2" Type="http://schemas.openxmlformats.org/officeDocument/2006/relationships/tags" Target="../tags/tag212.xml"/><Relationship Id="rId12" Type="http://schemas.openxmlformats.org/officeDocument/2006/relationships/slideLayout" Target="../slideLayouts/slideLayout17.xml"/><Relationship Id="rId11" Type="http://schemas.openxmlformats.org/officeDocument/2006/relationships/tags" Target="../tags/tag220.xml"/><Relationship Id="rId10" Type="http://schemas.openxmlformats.org/officeDocument/2006/relationships/image" Target="../media/image5.jpeg"/><Relationship Id="rId1" Type="http://schemas.openxmlformats.org/officeDocument/2006/relationships/tags" Target="../tags/tag211.xml"/></Relationships>
</file>

<file path=ppt/slides/_rels/slide13.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0" Type="http://schemas.openxmlformats.org/officeDocument/2006/relationships/slideLayout" Target="../slideLayouts/slideLayout17.xml"/><Relationship Id="rId1" Type="http://schemas.openxmlformats.org/officeDocument/2006/relationships/tags" Target="../tags/tag221.xml"/></Relationships>
</file>

<file path=ppt/slides/_rels/slide14.xml.rels><?xml version="1.0" encoding="UTF-8" standalone="yes"?>
<Relationships xmlns="http://schemas.openxmlformats.org/package/2006/relationships"><Relationship Id="rId9" Type="http://schemas.openxmlformats.org/officeDocument/2006/relationships/tags" Target="../tags/tag238.xml"/><Relationship Id="rId8" Type="http://schemas.openxmlformats.org/officeDocument/2006/relationships/tags" Target="../tags/tag237.xml"/><Relationship Id="rId7" Type="http://schemas.openxmlformats.org/officeDocument/2006/relationships/tags" Target="../tags/tag236.xml"/><Relationship Id="rId6" Type="http://schemas.openxmlformats.org/officeDocument/2006/relationships/tags" Target="../tags/tag235.xml"/><Relationship Id="rId5" Type="http://schemas.openxmlformats.org/officeDocument/2006/relationships/tags" Target="../tags/tag234.xml"/><Relationship Id="rId4" Type="http://schemas.openxmlformats.org/officeDocument/2006/relationships/tags" Target="../tags/tag233.xml"/><Relationship Id="rId3" Type="http://schemas.openxmlformats.org/officeDocument/2006/relationships/tags" Target="../tags/tag232.xml"/><Relationship Id="rId2" Type="http://schemas.openxmlformats.org/officeDocument/2006/relationships/tags" Target="../tags/tag231.xml"/><Relationship Id="rId10" Type="http://schemas.openxmlformats.org/officeDocument/2006/relationships/slideLayout" Target="../slideLayouts/slideLayout17.xml"/><Relationship Id="rId1" Type="http://schemas.openxmlformats.org/officeDocument/2006/relationships/tags" Target="../tags/tag230.xml"/></Relationships>
</file>

<file path=ppt/slides/_rels/slide15.xml.rels><?xml version="1.0" encoding="UTF-8" standalone="yes"?>
<Relationships xmlns="http://schemas.openxmlformats.org/package/2006/relationships"><Relationship Id="rId9" Type="http://schemas.openxmlformats.org/officeDocument/2006/relationships/tags" Target="../tags/tag247.xml"/><Relationship Id="rId8" Type="http://schemas.openxmlformats.org/officeDocument/2006/relationships/tags" Target="../tags/tag246.xml"/><Relationship Id="rId7" Type="http://schemas.openxmlformats.org/officeDocument/2006/relationships/tags" Target="../tags/tag245.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2" Type="http://schemas.openxmlformats.org/officeDocument/2006/relationships/slideLayout" Target="../slideLayouts/slideLayout17.xml"/><Relationship Id="rId11" Type="http://schemas.openxmlformats.org/officeDocument/2006/relationships/tags" Target="../tags/tag248.xml"/><Relationship Id="rId10" Type="http://schemas.openxmlformats.org/officeDocument/2006/relationships/image" Target="../media/image6.jpeg"/><Relationship Id="rId1" Type="http://schemas.openxmlformats.org/officeDocument/2006/relationships/tags" Target="../tags/tag239.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56.xml"/><Relationship Id="rId7" Type="http://schemas.openxmlformats.org/officeDocument/2006/relationships/tags" Target="../tags/tag255.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s>
</file>

<file path=ppt/slides/_rels/slide17.xml.rels><?xml version="1.0" encoding="UTF-8" standalone="yes"?>
<Relationships xmlns="http://schemas.openxmlformats.org/package/2006/relationships"><Relationship Id="rId9" Type="http://schemas.openxmlformats.org/officeDocument/2006/relationships/oleObject" Target="../embeddings/oleObject1.bin"/><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tags" Target="../tags/tag258.xml"/><Relationship Id="rId13" Type="http://schemas.openxmlformats.org/officeDocument/2006/relationships/vmlDrawing" Target="../drawings/vmlDrawing1.vml"/><Relationship Id="rId12" Type="http://schemas.openxmlformats.org/officeDocument/2006/relationships/slideLayout" Target="../slideLayouts/slideLayout17.xml"/><Relationship Id="rId11" Type="http://schemas.openxmlformats.org/officeDocument/2006/relationships/tags" Target="../tags/tag265.xml"/><Relationship Id="rId10" Type="http://schemas.openxmlformats.org/officeDocument/2006/relationships/image" Target="../media/image7.emf"/><Relationship Id="rId1" Type="http://schemas.openxmlformats.org/officeDocument/2006/relationships/tags" Target="../tags/tag257.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19.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3" Type="http://schemas.openxmlformats.org/officeDocument/2006/relationships/slideLayout" Target="../slideLayouts/slideLayout17.xml"/><Relationship Id="rId12" Type="http://schemas.openxmlformats.org/officeDocument/2006/relationships/tags" Target="../tags/tag284.xml"/><Relationship Id="rId11" Type="http://schemas.openxmlformats.org/officeDocument/2006/relationships/tags" Target="../tags/tag283.xml"/><Relationship Id="rId10" Type="http://schemas.openxmlformats.org/officeDocument/2006/relationships/tags" Target="../tags/tag282.xml"/><Relationship Id="rId1" Type="http://schemas.openxmlformats.org/officeDocument/2006/relationships/tags" Target="../tags/tag273.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37.xml"/><Relationship Id="rId7" Type="http://schemas.openxmlformats.org/officeDocument/2006/relationships/image" Target="../media/image1.jpeg"/><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22.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image" Target="../media/image8.emf"/><Relationship Id="rId7" Type="http://schemas.openxmlformats.org/officeDocument/2006/relationships/oleObject" Target="../embeddings/oleObject2.bin"/><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2" Type="http://schemas.openxmlformats.org/officeDocument/2006/relationships/vmlDrawing" Target="../drawings/vmlDrawing2.vml"/><Relationship Id="rId11" Type="http://schemas.openxmlformats.org/officeDocument/2006/relationships/slideLayout" Target="../slideLayouts/slideLayout17.xml"/><Relationship Id="rId10" Type="http://schemas.openxmlformats.org/officeDocument/2006/relationships/tags" Target="../tags/tag308.xml"/><Relationship Id="rId1" Type="http://schemas.openxmlformats.org/officeDocument/2006/relationships/tags" Target="../tags/tag301.xml"/></Relationships>
</file>

<file path=ppt/slides/_rels/slide23.xml.rels><?xml version="1.0" encoding="UTF-8" standalone="yes"?>
<Relationships xmlns="http://schemas.openxmlformats.org/package/2006/relationships"><Relationship Id="rId9" Type="http://schemas.openxmlformats.org/officeDocument/2006/relationships/tags" Target="../tags/tag315.xml"/><Relationship Id="rId8" Type="http://schemas.openxmlformats.org/officeDocument/2006/relationships/image" Target="../media/image8.emf"/><Relationship Id="rId7" Type="http://schemas.openxmlformats.org/officeDocument/2006/relationships/oleObject" Target="../embeddings/oleObject3.bin"/><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3" Type="http://schemas.openxmlformats.org/officeDocument/2006/relationships/tags" Target="../tags/tag311.xml"/><Relationship Id="rId2" Type="http://schemas.openxmlformats.org/officeDocument/2006/relationships/tags" Target="../tags/tag310.xml"/><Relationship Id="rId11" Type="http://schemas.openxmlformats.org/officeDocument/2006/relationships/vmlDrawing" Target="../drawings/vmlDrawing3.vml"/><Relationship Id="rId10" Type="http://schemas.openxmlformats.org/officeDocument/2006/relationships/slideLayout" Target="../slideLayouts/slideLayout17.xml"/><Relationship Id="rId1" Type="http://schemas.openxmlformats.org/officeDocument/2006/relationships/tags" Target="../tags/tag309.xml"/></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 Type="http://schemas.openxmlformats.org/officeDocument/2006/relationships/tags" Target="../tags/tag316.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 Type="http://schemas.openxmlformats.org/officeDocument/2006/relationships/tags" Target="../tags/tag322.xml"/></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36.xml"/><Relationship Id="rId7" Type="http://schemas.openxmlformats.org/officeDocument/2006/relationships/tags" Target="../tags/tag335.xml"/><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 Type="http://schemas.openxmlformats.org/officeDocument/2006/relationships/tags" Target="../tags/tag329.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43.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 Id="rId3" Type="http://schemas.openxmlformats.org/officeDocument/2006/relationships/tags" Target="../tags/tag339.xml"/><Relationship Id="rId2" Type="http://schemas.openxmlformats.org/officeDocument/2006/relationships/tags" Target="../tags/tag338.xml"/><Relationship Id="rId1" Type="http://schemas.openxmlformats.org/officeDocument/2006/relationships/tags" Target="../tags/tag337.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50.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 Type="http://schemas.openxmlformats.org/officeDocument/2006/relationships/tags" Target="../tags/tag345.xml"/><Relationship Id="rId1" Type="http://schemas.openxmlformats.org/officeDocument/2006/relationships/tags" Target="../tags/tag344.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tags" Target="../tags/tag351.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30.xml.rels><?xml version="1.0" encoding="UTF-8" standalone="yes"?>
<Relationships xmlns="http://schemas.openxmlformats.org/package/2006/relationships"><Relationship Id="rId9" Type="http://schemas.openxmlformats.org/officeDocument/2006/relationships/tags" Target="../tags/tag365.xml"/><Relationship Id="rId8" Type="http://schemas.openxmlformats.org/officeDocument/2006/relationships/image" Target="../media/image9.jpeg"/><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tags" Target="../tags/tag359.xml"/><Relationship Id="rId10" Type="http://schemas.openxmlformats.org/officeDocument/2006/relationships/slideLayout" Target="../slideLayouts/slideLayout17.xml"/><Relationship Id="rId1" Type="http://schemas.openxmlformats.org/officeDocument/2006/relationships/tags" Target="../tags/tag358.xml"/></Relationships>
</file>

<file path=ppt/slides/_rels/slide31.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image" Target="../media/image10.png"/><Relationship Id="rId7" Type="http://schemas.openxmlformats.org/officeDocument/2006/relationships/tags" Target="../tags/tag372.xml"/><Relationship Id="rId6" Type="http://schemas.openxmlformats.org/officeDocument/2006/relationships/tags" Target="../tags/tag371.xml"/><Relationship Id="rId5" Type="http://schemas.openxmlformats.org/officeDocument/2006/relationships/tags" Target="../tags/tag370.xml"/><Relationship Id="rId4" Type="http://schemas.openxmlformats.org/officeDocument/2006/relationships/tags" Target="../tags/tag369.xml"/><Relationship Id="rId3" Type="http://schemas.openxmlformats.org/officeDocument/2006/relationships/tags" Target="../tags/tag368.xml"/><Relationship Id="rId2" Type="http://schemas.openxmlformats.org/officeDocument/2006/relationships/tags" Target="../tags/tag367.xml"/><Relationship Id="rId10" Type="http://schemas.openxmlformats.org/officeDocument/2006/relationships/slideLayout" Target="../slideLayouts/slideLayout17.xml"/><Relationship Id="rId1" Type="http://schemas.openxmlformats.org/officeDocument/2006/relationships/tags" Target="../tags/tag366.xml"/></Relationships>
</file>

<file path=ppt/slides/_rels/slide32.xml.rels><?xml version="1.0" encoding="UTF-8" standalone="yes"?>
<Relationships xmlns="http://schemas.openxmlformats.org/package/2006/relationships"><Relationship Id="rId9" Type="http://schemas.openxmlformats.org/officeDocument/2006/relationships/tags" Target="../tags/tag381.xml"/><Relationship Id="rId8" Type="http://schemas.openxmlformats.org/officeDocument/2006/relationships/image" Target="../media/image11.jpeg"/><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tags" Target="../tags/tag375.xml"/><Relationship Id="rId10" Type="http://schemas.openxmlformats.org/officeDocument/2006/relationships/slideLayout" Target="../slideLayouts/slideLayout17.xml"/><Relationship Id="rId1" Type="http://schemas.openxmlformats.org/officeDocument/2006/relationships/tags" Target="../tags/tag374.xml"/></Relationships>
</file>

<file path=ppt/slides/_rels/slide3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88.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tags" Target="../tags/tag382.xml"/></Relationships>
</file>

<file path=ppt/slides/_rels/slide3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 Type="http://schemas.openxmlformats.org/officeDocument/2006/relationships/tags" Target="../tags/tag390.xml"/><Relationship Id="rId1" Type="http://schemas.openxmlformats.org/officeDocument/2006/relationships/tags" Target="../tags/tag389.xml"/></Relationships>
</file>

<file path=ppt/slides/_rels/slide3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2.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 Id="rId3" Type="http://schemas.openxmlformats.org/officeDocument/2006/relationships/tags" Target="../tags/tag398.xml"/><Relationship Id="rId2" Type="http://schemas.openxmlformats.org/officeDocument/2006/relationships/tags" Target="../tags/tag397.xml"/><Relationship Id="rId1" Type="http://schemas.openxmlformats.org/officeDocument/2006/relationships/tags" Target="../tags/tag396.xml"/></Relationships>
</file>

<file path=ppt/slides/_rels/slide3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09.xml"/><Relationship Id="rId6" Type="http://schemas.openxmlformats.org/officeDocument/2006/relationships/tags" Target="../tags/tag408.xml"/><Relationship Id="rId5" Type="http://schemas.openxmlformats.org/officeDocument/2006/relationships/tags" Target="../tags/tag407.xml"/><Relationship Id="rId4" Type="http://schemas.openxmlformats.org/officeDocument/2006/relationships/tags" Target="../tags/tag406.xml"/><Relationship Id="rId3" Type="http://schemas.openxmlformats.org/officeDocument/2006/relationships/tags" Target="../tags/tag405.xml"/><Relationship Id="rId2" Type="http://schemas.openxmlformats.org/officeDocument/2006/relationships/tags" Target="../tags/tag404.xml"/><Relationship Id="rId1" Type="http://schemas.openxmlformats.org/officeDocument/2006/relationships/tags" Target="../tags/tag403.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16.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3" Type="http://schemas.openxmlformats.org/officeDocument/2006/relationships/tags" Target="../tags/tag412.xml"/><Relationship Id="rId2" Type="http://schemas.openxmlformats.org/officeDocument/2006/relationships/tags" Target="../tags/tag411.xml"/><Relationship Id="rId1" Type="http://schemas.openxmlformats.org/officeDocument/2006/relationships/tags" Target="../tags/tag410.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23.xml"/><Relationship Id="rId6" Type="http://schemas.openxmlformats.org/officeDocument/2006/relationships/tags" Target="../tags/tag422.xml"/><Relationship Id="rId5" Type="http://schemas.openxmlformats.org/officeDocument/2006/relationships/tags" Target="../tags/tag421.xml"/><Relationship Id="rId4" Type="http://schemas.openxmlformats.org/officeDocument/2006/relationships/tags" Target="../tags/tag420.xml"/><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tags" Target="../tags/tag417.xm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30.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tags" Target="../tags/tag424.xml"/></Relationships>
</file>

<file path=ppt/slides/_rels/slide4.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3" Type="http://schemas.openxmlformats.org/officeDocument/2006/relationships/slideLayout" Target="../slideLayouts/slideLayout17.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437.xml"/><Relationship Id="rId6" Type="http://schemas.openxmlformats.org/officeDocument/2006/relationships/tags" Target="../tags/tag436.xml"/><Relationship Id="rId5" Type="http://schemas.openxmlformats.org/officeDocument/2006/relationships/tags" Target="../tags/tag435.xml"/><Relationship Id="rId4" Type="http://schemas.openxmlformats.org/officeDocument/2006/relationships/tags" Target="../tags/tag434.xml"/><Relationship Id="rId3" Type="http://schemas.openxmlformats.org/officeDocument/2006/relationships/tags" Target="../tags/tag433.xml"/><Relationship Id="rId2" Type="http://schemas.openxmlformats.org/officeDocument/2006/relationships/tags" Target="../tags/tag432.xml"/><Relationship Id="rId1" Type="http://schemas.openxmlformats.org/officeDocument/2006/relationships/tags" Target="../tags/tag431.xml"/></Relationships>
</file>

<file path=ppt/slides/_rels/slide41.xml.rels><?xml version="1.0" encoding="UTF-8" standalone="yes"?>
<Relationships xmlns="http://schemas.openxmlformats.org/package/2006/relationships"><Relationship Id="rId9" Type="http://schemas.openxmlformats.org/officeDocument/2006/relationships/tags" Target="../tags/tag445.xml"/><Relationship Id="rId8" Type="http://schemas.openxmlformats.org/officeDocument/2006/relationships/image" Target="../media/image12.jpeg"/><Relationship Id="rId7" Type="http://schemas.openxmlformats.org/officeDocument/2006/relationships/tags" Target="../tags/tag444.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 Id="rId3" Type="http://schemas.openxmlformats.org/officeDocument/2006/relationships/tags" Target="../tags/tag440.xml"/><Relationship Id="rId2" Type="http://schemas.openxmlformats.org/officeDocument/2006/relationships/tags" Target="../tags/tag439.xml"/><Relationship Id="rId10" Type="http://schemas.openxmlformats.org/officeDocument/2006/relationships/slideLayout" Target="../slideLayouts/slideLayout17.xml"/><Relationship Id="rId1" Type="http://schemas.openxmlformats.org/officeDocument/2006/relationships/tags" Target="../tags/tag438.xml"/></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52.xml"/><Relationship Id="rId7" Type="http://schemas.openxmlformats.org/officeDocument/2006/relationships/image" Target="../media/image13.jpeg"/><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3" Type="http://schemas.openxmlformats.org/officeDocument/2006/relationships/tags" Target="../tags/tag448.xml"/><Relationship Id="rId2" Type="http://schemas.openxmlformats.org/officeDocument/2006/relationships/tags" Target="../tags/tag447.xml"/><Relationship Id="rId1" Type="http://schemas.openxmlformats.org/officeDocument/2006/relationships/tags" Target="../tags/tag446.xml"/></Relationships>
</file>

<file path=ppt/slides/_rels/slide4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 Type="http://schemas.openxmlformats.org/officeDocument/2006/relationships/tags" Target="../tags/tag453.xml"/></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68.xml"/><Relationship Id="rId7" Type="http://schemas.openxmlformats.org/officeDocument/2006/relationships/tags" Target="../tags/tag467.xml"/><Relationship Id="rId6" Type="http://schemas.openxmlformats.org/officeDocument/2006/relationships/tags" Target="../tags/tag466.xml"/><Relationship Id="rId5" Type="http://schemas.openxmlformats.org/officeDocument/2006/relationships/tags" Target="../tags/tag465.xml"/><Relationship Id="rId4" Type="http://schemas.openxmlformats.org/officeDocument/2006/relationships/tags" Target="../tags/tag464.xml"/><Relationship Id="rId3" Type="http://schemas.openxmlformats.org/officeDocument/2006/relationships/tags" Target="../tags/tag463.xml"/><Relationship Id="rId2" Type="http://schemas.openxmlformats.org/officeDocument/2006/relationships/tags" Target="../tags/tag462.xml"/><Relationship Id="rId1" Type="http://schemas.openxmlformats.org/officeDocument/2006/relationships/tags" Target="../tags/tag461.xml"/></Relationships>
</file>

<file path=ppt/slides/_rels/slide45.xml.rels><?xml version="1.0" encoding="UTF-8" standalone="yes"?>
<Relationships xmlns="http://schemas.openxmlformats.org/package/2006/relationships"><Relationship Id="rId9" Type="http://schemas.openxmlformats.org/officeDocument/2006/relationships/tags" Target="../tags/tag477.xml"/><Relationship Id="rId8" Type="http://schemas.openxmlformats.org/officeDocument/2006/relationships/tags" Target="../tags/tag476.xml"/><Relationship Id="rId7" Type="http://schemas.openxmlformats.org/officeDocument/2006/relationships/tags" Target="../tags/tag475.xml"/><Relationship Id="rId6" Type="http://schemas.openxmlformats.org/officeDocument/2006/relationships/tags" Target="../tags/tag474.xml"/><Relationship Id="rId5" Type="http://schemas.openxmlformats.org/officeDocument/2006/relationships/tags" Target="../tags/tag473.xml"/><Relationship Id="rId4" Type="http://schemas.openxmlformats.org/officeDocument/2006/relationships/tags" Target="../tags/tag472.xml"/><Relationship Id="rId3" Type="http://schemas.openxmlformats.org/officeDocument/2006/relationships/tags" Target="../tags/tag471.xml"/><Relationship Id="rId2" Type="http://schemas.openxmlformats.org/officeDocument/2006/relationships/tags" Target="../tags/tag470.xml"/><Relationship Id="rId16" Type="http://schemas.openxmlformats.org/officeDocument/2006/relationships/slideLayout" Target="../slideLayouts/slideLayout17.xml"/><Relationship Id="rId15" Type="http://schemas.openxmlformats.org/officeDocument/2006/relationships/tags" Target="../tags/tag483.xml"/><Relationship Id="rId14" Type="http://schemas.openxmlformats.org/officeDocument/2006/relationships/tags" Target="../tags/tag482.xml"/><Relationship Id="rId13" Type="http://schemas.openxmlformats.org/officeDocument/2006/relationships/tags" Target="../tags/tag481.xml"/><Relationship Id="rId12" Type="http://schemas.openxmlformats.org/officeDocument/2006/relationships/tags" Target="../tags/tag480.xml"/><Relationship Id="rId11" Type="http://schemas.openxmlformats.org/officeDocument/2006/relationships/tags" Target="../tags/tag479.xml"/><Relationship Id="rId10" Type="http://schemas.openxmlformats.org/officeDocument/2006/relationships/tags" Target="../tags/tag478.xml"/><Relationship Id="rId1" Type="http://schemas.openxmlformats.org/officeDocument/2006/relationships/tags" Target="../tags/tag469.xml"/></Relationships>
</file>

<file path=ppt/slides/_rels/slide46.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1.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tags" Target="../tags/tag484.xml"/></Relationships>
</file>

<file path=ppt/slides/_rels/slide4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499.xml"/><Relationship Id="rId7" Type="http://schemas.openxmlformats.org/officeDocument/2006/relationships/tags" Target="../tags/tag498.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3" Type="http://schemas.openxmlformats.org/officeDocument/2006/relationships/tags" Target="../tags/tag494.xml"/><Relationship Id="rId2" Type="http://schemas.openxmlformats.org/officeDocument/2006/relationships/tags" Target="../tags/tag493.xml"/><Relationship Id="rId1" Type="http://schemas.openxmlformats.org/officeDocument/2006/relationships/tags" Target="../tags/tag492.xml"/></Relationships>
</file>

<file path=ppt/slides/_rels/slide4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tags" Target="../tags/tag500.xml"/></Relationships>
</file>

<file path=ppt/slides/_rels/slide4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515.xml"/><Relationship Id="rId7" Type="http://schemas.openxmlformats.org/officeDocument/2006/relationships/tags" Target="../tags/tag514.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 Id="rId3" Type="http://schemas.openxmlformats.org/officeDocument/2006/relationships/tags" Target="../tags/tag510.xml"/><Relationship Id="rId2" Type="http://schemas.openxmlformats.org/officeDocument/2006/relationships/tags" Target="../tags/tag509.xml"/><Relationship Id="rId1" Type="http://schemas.openxmlformats.org/officeDocument/2006/relationships/tags" Target="../tags/tag508.xml"/></Relationships>
</file>

<file path=ppt/slides/_rels/slide5.xml.rels><?xml version="1.0" encoding="UTF-8" standalone="yes"?>
<Relationships xmlns="http://schemas.openxmlformats.org/package/2006/relationships"><Relationship Id="rId9" Type="http://schemas.openxmlformats.org/officeDocument/2006/relationships/tags" Target="../tags/tag163.xml"/><Relationship Id="rId8" Type="http://schemas.openxmlformats.org/officeDocument/2006/relationships/image" Target="../media/image2.jpeg"/><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4" Type="http://schemas.openxmlformats.org/officeDocument/2006/relationships/slideLayout" Target="../slideLayouts/slideLayout17.xml"/><Relationship Id="rId13" Type="http://schemas.openxmlformats.org/officeDocument/2006/relationships/tags" Target="../tags/tag165.xml"/><Relationship Id="rId12" Type="http://schemas.openxmlformats.org/officeDocument/2006/relationships/image" Target="../media/image4.jpeg"/><Relationship Id="rId11" Type="http://schemas.openxmlformats.org/officeDocument/2006/relationships/tags" Target="../tags/tag164.xml"/><Relationship Id="rId10" Type="http://schemas.openxmlformats.org/officeDocument/2006/relationships/image" Target="../media/image3.jpeg"/><Relationship Id="rId1" Type="http://schemas.openxmlformats.org/officeDocument/2006/relationships/tags" Target="../tags/tag156.xml"/></Relationships>
</file>

<file path=ppt/slides/_rels/slide50.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22.xml"/><Relationship Id="rId6" Type="http://schemas.openxmlformats.org/officeDocument/2006/relationships/tags" Target="../tags/tag521.xml"/><Relationship Id="rId5" Type="http://schemas.openxmlformats.org/officeDocument/2006/relationships/tags" Target="../tags/tag520.xml"/><Relationship Id="rId4" Type="http://schemas.openxmlformats.org/officeDocument/2006/relationships/tags" Target="../tags/tag519.xml"/><Relationship Id="rId3" Type="http://schemas.openxmlformats.org/officeDocument/2006/relationships/tags" Target="../tags/tag518.xml"/><Relationship Id="rId2" Type="http://schemas.openxmlformats.org/officeDocument/2006/relationships/tags" Target="../tags/tag517.xml"/><Relationship Id="rId1" Type="http://schemas.openxmlformats.org/officeDocument/2006/relationships/tags" Target="../tags/tag516.xml"/></Relationships>
</file>

<file path=ppt/slides/_rels/slide5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29.xml"/><Relationship Id="rId6" Type="http://schemas.openxmlformats.org/officeDocument/2006/relationships/tags" Target="../tags/tag528.xml"/><Relationship Id="rId5" Type="http://schemas.openxmlformats.org/officeDocument/2006/relationships/tags" Target="../tags/tag527.xml"/><Relationship Id="rId4" Type="http://schemas.openxmlformats.org/officeDocument/2006/relationships/tags" Target="../tags/tag526.xml"/><Relationship Id="rId3" Type="http://schemas.openxmlformats.org/officeDocument/2006/relationships/tags" Target="../tags/tag525.xml"/><Relationship Id="rId2" Type="http://schemas.openxmlformats.org/officeDocument/2006/relationships/tags" Target="../tags/tag524.xml"/><Relationship Id="rId1" Type="http://schemas.openxmlformats.org/officeDocument/2006/relationships/tags" Target="../tags/tag523.xml"/></Relationships>
</file>

<file path=ppt/slides/_rels/slide5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 Type="http://schemas.openxmlformats.org/officeDocument/2006/relationships/tags" Target="../tags/tag530.xml"/></Relationships>
</file>

<file path=ppt/slides/_rels/slide5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43.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 Id="rId3" Type="http://schemas.openxmlformats.org/officeDocument/2006/relationships/tags" Target="../tags/tag539.xml"/><Relationship Id="rId2" Type="http://schemas.openxmlformats.org/officeDocument/2006/relationships/tags" Target="../tags/tag538.xml"/><Relationship Id="rId1" Type="http://schemas.openxmlformats.org/officeDocument/2006/relationships/tags" Target="../tags/tag537.xml"/></Relationships>
</file>

<file path=ppt/slides/_rels/slide5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50.xml"/><Relationship Id="rId6" Type="http://schemas.openxmlformats.org/officeDocument/2006/relationships/tags" Target="../tags/tag549.xml"/><Relationship Id="rId5" Type="http://schemas.openxmlformats.org/officeDocument/2006/relationships/tags" Target="../tags/tag548.xml"/><Relationship Id="rId4" Type="http://schemas.openxmlformats.org/officeDocument/2006/relationships/tags" Target="../tags/tag547.xml"/><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s>
</file>

<file path=ppt/slides/_rels/slide55.xml.rels><?xml version="1.0" encoding="UTF-8" standalone="yes"?>
<Relationships xmlns="http://schemas.openxmlformats.org/package/2006/relationships"><Relationship Id="rId9" Type="http://schemas.openxmlformats.org/officeDocument/2006/relationships/tags" Target="../tags/tag557.xml"/><Relationship Id="rId8" Type="http://schemas.openxmlformats.org/officeDocument/2006/relationships/tags" Target="../tags/tag556.xml"/><Relationship Id="rId7" Type="http://schemas.openxmlformats.org/officeDocument/2006/relationships/tags" Target="../tags/tag555.xml"/><Relationship Id="rId6" Type="http://schemas.openxmlformats.org/officeDocument/2006/relationships/image" Target="../media/image14.emf"/><Relationship Id="rId5" Type="http://schemas.openxmlformats.org/officeDocument/2006/relationships/oleObject" Target="../embeddings/oleObject4.bin"/><Relationship Id="rId4" Type="http://schemas.openxmlformats.org/officeDocument/2006/relationships/tags" Target="../tags/tag554.xml"/><Relationship Id="rId3" Type="http://schemas.openxmlformats.org/officeDocument/2006/relationships/tags" Target="../tags/tag553.xml"/><Relationship Id="rId2" Type="http://schemas.openxmlformats.org/officeDocument/2006/relationships/tags" Target="../tags/tag552.xml"/><Relationship Id="rId12" Type="http://schemas.openxmlformats.org/officeDocument/2006/relationships/vmlDrawing" Target="../drawings/vmlDrawing4.vml"/><Relationship Id="rId11" Type="http://schemas.openxmlformats.org/officeDocument/2006/relationships/slideLayout" Target="../slideLayouts/slideLayout17.xml"/><Relationship Id="rId10" Type="http://schemas.openxmlformats.org/officeDocument/2006/relationships/tags" Target="../tags/tag558.xml"/><Relationship Id="rId1" Type="http://schemas.openxmlformats.org/officeDocument/2006/relationships/tags" Target="../tags/tag551.xml"/></Relationships>
</file>

<file path=ppt/slides/_rels/slide5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65.xml"/><Relationship Id="rId6" Type="http://schemas.openxmlformats.org/officeDocument/2006/relationships/tags" Target="../tags/tag564.xml"/><Relationship Id="rId5" Type="http://schemas.openxmlformats.org/officeDocument/2006/relationships/tags" Target="../tags/tag563.xml"/><Relationship Id="rId4" Type="http://schemas.openxmlformats.org/officeDocument/2006/relationships/tags" Target="../tags/tag562.xml"/><Relationship Id="rId3" Type="http://schemas.openxmlformats.org/officeDocument/2006/relationships/tags" Target="../tags/tag561.xml"/><Relationship Id="rId2" Type="http://schemas.openxmlformats.org/officeDocument/2006/relationships/tags" Target="../tags/tag560.xml"/><Relationship Id="rId1" Type="http://schemas.openxmlformats.org/officeDocument/2006/relationships/tags" Target="../tags/tag559.xml"/></Relationships>
</file>

<file path=ppt/slides/_rels/slide5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72.xml"/><Relationship Id="rId6" Type="http://schemas.openxmlformats.org/officeDocument/2006/relationships/tags" Target="../tags/tag571.xml"/><Relationship Id="rId5" Type="http://schemas.openxmlformats.org/officeDocument/2006/relationships/tags" Target="../tags/tag570.xml"/><Relationship Id="rId4" Type="http://schemas.openxmlformats.org/officeDocument/2006/relationships/tags" Target="../tags/tag569.xml"/><Relationship Id="rId3" Type="http://schemas.openxmlformats.org/officeDocument/2006/relationships/tags" Target="../tags/tag568.xml"/><Relationship Id="rId2" Type="http://schemas.openxmlformats.org/officeDocument/2006/relationships/tags" Target="../tags/tag567.xml"/><Relationship Id="rId1" Type="http://schemas.openxmlformats.org/officeDocument/2006/relationships/tags" Target="../tags/tag566.xml"/></Relationships>
</file>

<file path=ppt/slides/_rels/slide5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79.xml"/><Relationship Id="rId6" Type="http://schemas.openxmlformats.org/officeDocument/2006/relationships/tags" Target="../tags/tag578.xml"/><Relationship Id="rId5" Type="http://schemas.openxmlformats.org/officeDocument/2006/relationships/tags" Target="../tags/tag577.xml"/><Relationship Id="rId4" Type="http://schemas.openxmlformats.org/officeDocument/2006/relationships/tags" Target="../tags/tag576.xml"/><Relationship Id="rId3" Type="http://schemas.openxmlformats.org/officeDocument/2006/relationships/tags" Target="../tags/tag575.xml"/><Relationship Id="rId2" Type="http://schemas.openxmlformats.org/officeDocument/2006/relationships/tags" Target="../tags/tag574.xml"/><Relationship Id="rId1" Type="http://schemas.openxmlformats.org/officeDocument/2006/relationships/tags" Target="../tags/tag573.xml"/></Relationships>
</file>

<file path=ppt/slides/_rels/slide5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586.xml"/><Relationship Id="rId6" Type="http://schemas.openxmlformats.org/officeDocument/2006/relationships/tags" Target="../tags/tag585.xml"/><Relationship Id="rId5" Type="http://schemas.openxmlformats.org/officeDocument/2006/relationships/tags" Target="../tags/tag584.xml"/><Relationship Id="rId4" Type="http://schemas.openxmlformats.org/officeDocument/2006/relationships/tags" Target="../tags/tag583.xml"/><Relationship Id="rId3" Type="http://schemas.openxmlformats.org/officeDocument/2006/relationships/tags" Target="../tags/tag582.xml"/><Relationship Id="rId2" Type="http://schemas.openxmlformats.org/officeDocument/2006/relationships/tags" Target="../tags/tag581.xml"/><Relationship Id="rId1" Type="http://schemas.openxmlformats.org/officeDocument/2006/relationships/tags" Target="../tags/tag580.xml"/></Relationships>
</file>

<file path=ppt/slides/_rels/slide6.xml.rels><?xml version="1.0" encoding="UTF-8" standalone="yes"?>
<Relationships xmlns="http://schemas.openxmlformats.org/package/2006/relationships"><Relationship Id="rId9" Type="http://schemas.openxmlformats.org/officeDocument/2006/relationships/tags" Target="../tags/tag174.xml"/><Relationship Id="rId8" Type="http://schemas.openxmlformats.org/officeDocument/2006/relationships/tags" Target="../tags/tag173.xml"/><Relationship Id="rId7" Type="http://schemas.openxmlformats.org/officeDocument/2006/relationships/tags" Target="../tags/tag172.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0" Type="http://schemas.openxmlformats.org/officeDocument/2006/relationships/slideLayout" Target="../slideLayouts/slideLayout17.xml"/><Relationship Id="rId1" Type="http://schemas.openxmlformats.org/officeDocument/2006/relationships/tags" Target="../tags/tag166.xml"/></Relationships>
</file>

<file path=ppt/slides/_rels/slide60.xml.rels><?xml version="1.0" encoding="UTF-8" standalone="yes"?>
<Relationships xmlns="http://schemas.openxmlformats.org/package/2006/relationships"><Relationship Id="rId9" Type="http://schemas.openxmlformats.org/officeDocument/2006/relationships/image" Target="../media/image15.emf"/><Relationship Id="rId8" Type="http://schemas.openxmlformats.org/officeDocument/2006/relationships/oleObject" Target="../embeddings/oleObject5.bin"/><Relationship Id="rId7" Type="http://schemas.openxmlformats.org/officeDocument/2006/relationships/tags" Target="../tags/tag593.xml"/><Relationship Id="rId6" Type="http://schemas.openxmlformats.org/officeDocument/2006/relationships/tags" Target="../tags/tag592.xml"/><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2" Type="http://schemas.openxmlformats.org/officeDocument/2006/relationships/vmlDrawing" Target="../drawings/vmlDrawing5.vml"/><Relationship Id="rId11" Type="http://schemas.openxmlformats.org/officeDocument/2006/relationships/slideLayout" Target="../slideLayouts/slideLayout17.xml"/><Relationship Id="rId10" Type="http://schemas.openxmlformats.org/officeDocument/2006/relationships/tags" Target="../tags/tag594.xml"/><Relationship Id="rId1" Type="http://schemas.openxmlformats.org/officeDocument/2006/relationships/tags" Target="../tags/tag587.xml"/></Relationships>
</file>

<file path=ppt/slides/_rels/slide61.xml.rels><?xml version="1.0" encoding="UTF-8" standalone="yes"?>
<Relationships xmlns="http://schemas.openxmlformats.org/package/2006/relationships"><Relationship Id="rId9" Type="http://schemas.openxmlformats.org/officeDocument/2006/relationships/tags" Target="../tags/tag601.xml"/><Relationship Id="rId8" Type="http://schemas.openxmlformats.org/officeDocument/2006/relationships/image" Target="../media/image16.emf"/><Relationship Id="rId7" Type="http://schemas.openxmlformats.org/officeDocument/2006/relationships/oleObject" Target="../embeddings/oleObject6.bin"/><Relationship Id="rId6" Type="http://schemas.openxmlformats.org/officeDocument/2006/relationships/tags" Target="../tags/tag600.xml"/><Relationship Id="rId5" Type="http://schemas.openxmlformats.org/officeDocument/2006/relationships/tags" Target="../tags/tag599.xml"/><Relationship Id="rId4" Type="http://schemas.openxmlformats.org/officeDocument/2006/relationships/tags" Target="../tags/tag598.xml"/><Relationship Id="rId3" Type="http://schemas.openxmlformats.org/officeDocument/2006/relationships/tags" Target="../tags/tag597.xml"/><Relationship Id="rId2" Type="http://schemas.openxmlformats.org/officeDocument/2006/relationships/tags" Target="../tags/tag596.xml"/><Relationship Id="rId14" Type="http://schemas.openxmlformats.org/officeDocument/2006/relationships/vmlDrawing" Target="../drawings/vmlDrawing6.vml"/><Relationship Id="rId13" Type="http://schemas.openxmlformats.org/officeDocument/2006/relationships/slideLayout" Target="../slideLayouts/slideLayout17.xml"/><Relationship Id="rId12" Type="http://schemas.openxmlformats.org/officeDocument/2006/relationships/tags" Target="../tags/tag604.xml"/><Relationship Id="rId11" Type="http://schemas.openxmlformats.org/officeDocument/2006/relationships/tags" Target="../tags/tag603.xml"/><Relationship Id="rId10" Type="http://schemas.openxmlformats.org/officeDocument/2006/relationships/tags" Target="../tags/tag602.xml"/><Relationship Id="rId1" Type="http://schemas.openxmlformats.org/officeDocument/2006/relationships/tags" Target="../tags/tag595.xml"/></Relationships>
</file>

<file path=ppt/slides/_rels/slide6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12.xml"/><Relationship Id="rId7" Type="http://schemas.openxmlformats.org/officeDocument/2006/relationships/tags" Target="../tags/tag611.xml"/><Relationship Id="rId6" Type="http://schemas.openxmlformats.org/officeDocument/2006/relationships/tags" Target="../tags/tag610.xml"/><Relationship Id="rId5" Type="http://schemas.openxmlformats.org/officeDocument/2006/relationships/tags" Target="../tags/tag609.xml"/><Relationship Id="rId4" Type="http://schemas.openxmlformats.org/officeDocument/2006/relationships/tags" Target="../tags/tag608.xml"/><Relationship Id="rId3" Type="http://schemas.openxmlformats.org/officeDocument/2006/relationships/tags" Target="../tags/tag607.xml"/><Relationship Id="rId2" Type="http://schemas.openxmlformats.org/officeDocument/2006/relationships/tags" Target="../tags/tag606.xml"/><Relationship Id="rId1" Type="http://schemas.openxmlformats.org/officeDocument/2006/relationships/tags" Target="../tags/tag605.xml"/></Relationships>
</file>

<file path=ppt/slides/_rels/slide6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0.xml"/><Relationship Id="rId7" Type="http://schemas.openxmlformats.org/officeDocument/2006/relationships/tags" Target="../tags/tag619.xml"/><Relationship Id="rId6" Type="http://schemas.openxmlformats.org/officeDocument/2006/relationships/tags" Target="../tags/tag618.xml"/><Relationship Id="rId5" Type="http://schemas.openxmlformats.org/officeDocument/2006/relationships/tags" Target="../tags/tag617.xml"/><Relationship Id="rId4" Type="http://schemas.openxmlformats.org/officeDocument/2006/relationships/tags" Target="../tags/tag616.xml"/><Relationship Id="rId3" Type="http://schemas.openxmlformats.org/officeDocument/2006/relationships/tags" Target="../tags/tag615.xml"/><Relationship Id="rId2" Type="http://schemas.openxmlformats.org/officeDocument/2006/relationships/tags" Target="../tags/tag614.xml"/><Relationship Id="rId1" Type="http://schemas.openxmlformats.org/officeDocument/2006/relationships/tags" Target="../tags/tag613.xml"/></Relationships>
</file>

<file path=ppt/slides/_rels/slide6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28.xml"/><Relationship Id="rId7" Type="http://schemas.openxmlformats.org/officeDocument/2006/relationships/tags" Target="../tags/tag627.xml"/><Relationship Id="rId6" Type="http://schemas.openxmlformats.org/officeDocument/2006/relationships/tags" Target="../tags/tag626.xml"/><Relationship Id="rId5" Type="http://schemas.openxmlformats.org/officeDocument/2006/relationships/tags" Target="../tags/tag625.xml"/><Relationship Id="rId4" Type="http://schemas.openxmlformats.org/officeDocument/2006/relationships/tags" Target="../tags/tag624.xml"/><Relationship Id="rId3" Type="http://schemas.openxmlformats.org/officeDocument/2006/relationships/tags" Target="../tags/tag623.xml"/><Relationship Id="rId2" Type="http://schemas.openxmlformats.org/officeDocument/2006/relationships/tags" Target="../tags/tag622.xml"/><Relationship Id="rId1" Type="http://schemas.openxmlformats.org/officeDocument/2006/relationships/tags" Target="../tags/tag621.xml"/></Relationships>
</file>

<file path=ppt/slides/_rels/slide6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636.xml"/><Relationship Id="rId7" Type="http://schemas.openxmlformats.org/officeDocument/2006/relationships/tags" Target="../tags/tag635.xml"/><Relationship Id="rId6" Type="http://schemas.openxmlformats.org/officeDocument/2006/relationships/tags" Target="../tags/tag634.xml"/><Relationship Id="rId5" Type="http://schemas.openxmlformats.org/officeDocument/2006/relationships/tags" Target="../tags/tag633.xml"/><Relationship Id="rId4" Type="http://schemas.openxmlformats.org/officeDocument/2006/relationships/tags" Target="../tags/tag632.xml"/><Relationship Id="rId3" Type="http://schemas.openxmlformats.org/officeDocument/2006/relationships/tags" Target="../tags/tag631.xml"/><Relationship Id="rId2" Type="http://schemas.openxmlformats.org/officeDocument/2006/relationships/tags" Target="../tags/tag630.xml"/><Relationship Id="rId1" Type="http://schemas.openxmlformats.org/officeDocument/2006/relationships/tags" Target="../tags/tag629.xml"/></Relationships>
</file>

<file path=ppt/slides/_rels/slide66.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tags" Target="../tags/tag644.xml"/><Relationship Id="rId7" Type="http://schemas.openxmlformats.org/officeDocument/2006/relationships/tags" Target="../tags/tag643.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 Id="rId3" Type="http://schemas.openxmlformats.org/officeDocument/2006/relationships/tags" Target="../tags/tag639.xml"/><Relationship Id="rId2" Type="http://schemas.openxmlformats.org/officeDocument/2006/relationships/tags" Target="../tags/tag638.xml"/><Relationship Id="rId15" Type="http://schemas.openxmlformats.org/officeDocument/2006/relationships/slideLayout" Target="../slideLayouts/slideLayout17.xml"/><Relationship Id="rId14" Type="http://schemas.openxmlformats.org/officeDocument/2006/relationships/tags" Target="../tags/tag647.xml"/><Relationship Id="rId13" Type="http://schemas.openxmlformats.org/officeDocument/2006/relationships/image" Target="../media/image19.jpeg"/><Relationship Id="rId12" Type="http://schemas.openxmlformats.org/officeDocument/2006/relationships/tags" Target="../tags/tag646.xml"/><Relationship Id="rId11" Type="http://schemas.openxmlformats.org/officeDocument/2006/relationships/image" Target="../media/image18.png"/><Relationship Id="rId10" Type="http://schemas.openxmlformats.org/officeDocument/2006/relationships/tags" Target="../tags/tag645.xml"/><Relationship Id="rId1" Type="http://schemas.openxmlformats.org/officeDocument/2006/relationships/tags" Target="../tags/tag637.xml"/></Relationships>
</file>

<file path=ppt/slides/_rels/slide67.xml.rels><?xml version="1.0" encoding="UTF-8" standalone="yes"?>
<Relationships xmlns="http://schemas.openxmlformats.org/package/2006/relationships"><Relationship Id="rId9" Type="http://schemas.openxmlformats.org/officeDocument/2006/relationships/tags" Target="../tags/tag656.xml"/><Relationship Id="rId8" Type="http://schemas.openxmlformats.org/officeDocument/2006/relationships/tags" Target="../tags/tag655.xml"/><Relationship Id="rId7" Type="http://schemas.openxmlformats.org/officeDocument/2006/relationships/tags" Target="../tags/tag654.xml"/><Relationship Id="rId6" Type="http://schemas.openxmlformats.org/officeDocument/2006/relationships/tags" Target="../tags/tag653.xml"/><Relationship Id="rId5" Type="http://schemas.openxmlformats.org/officeDocument/2006/relationships/tags" Target="../tags/tag652.xml"/><Relationship Id="rId4" Type="http://schemas.openxmlformats.org/officeDocument/2006/relationships/tags" Target="../tags/tag651.xml"/><Relationship Id="rId3" Type="http://schemas.openxmlformats.org/officeDocument/2006/relationships/tags" Target="../tags/tag650.xml"/><Relationship Id="rId2" Type="http://schemas.openxmlformats.org/officeDocument/2006/relationships/tags" Target="../tags/tag649.xml"/><Relationship Id="rId10" Type="http://schemas.openxmlformats.org/officeDocument/2006/relationships/slideLayout" Target="../slideLayouts/slideLayout17.xml"/><Relationship Id="rId1" Type="http://schemas.openxmlformats.org/officeDocument/2006/relationships/tags" Target="../tags/tag648.xml"/></Relationships>
</file>

<file path=ppt/slides/_rels/slide68.xml.rels><?xml version="1.0" encoding="UTF-8" standalone="yes"?>
<Relationships xmlns="http://schemas.openxmlformats.org/package/2006/relationships"><Relationship Id="rId9" Type="http://schemas.openxmlformats.org/officeDocument/2006/relationships/tags" Target="../tags/tag665.xml"/><Relationship Id="rId8" Type="http://schemas.openxmlformats.org/officeDocument/2006/relationships/tags" Target="../tags/tag664.xml"/><Relationship Id="rId7" Type="http://schemas.openxmlformats.org/officeDocument/2006/relationships/tags" Target="../tags/tag663.xml"/><Relationship Id="rId6" Type="http://schemas.openxmlformats.org/officeDocument/2006/relationships/tags" Target="../tags/tag662.xml"/><Relationship Id="rId5" Type="http://schemas.openxmlformats.org/officeDocument/2006/relationships/tags" Target="../tags/tag661.xml"/><Relationship Id="rId4" Type="http://schemas.openxmlformats.org/officeDocument/2006/relationships/tags" Target="../tags/tag660.xml"/><Relationship Id="rId3" Type="http://schemas.openxmlformats.org/officeDocument/2006/relationships/tags" Target="../tags/tag659.xml"/><Relationship Id="rId2" Type="http://schemas.openxmlformats.org/officeDocument/2006/relationships/tags" Target="../tags/tag658.xml"/><Relationship Id="rId10" Type="http://schemas.openxmlformats.org/officeDocument/2006/relationships/slideLayout" Target="../slideLayouts/slideLayout17.xml"/><Relationship Id="rId1" Type="http://schemas.openxmlformats.org/officeDocument/2006/relationships/tags" Target="../tags/tag657.xml"/></Relationships>
</file>

<file path=ppt/slides/_rels/slide69.xml.rels><?xml version="1.0" encoding="UTF-8" standalone="yes"?>
<Relationships xmlns="http://schemas.openxmlformats.org/package/2006/relationships"><Relationship Id="rId9" Type="http://schemas.openxmlformats.org/officeDocument/2006/relationships/tags" Target="../tags/tag674.xml"/><Relationship Id="rId8" Type="http://schemas.openxmlformats.org/officeDocument/2006/relationships/tags" Target="../tags/tag673.xml"/><Relationship Id="rId7" Type="http://schemas.openxmlformats.org/officeDocument/2006/relationships/tags" Target="../tags/tag672.xml"/><Relationship Id="rId6" Type="http://schemas.openxmlformats.org/officeDocument/2006/relationships/tags" Target="../tags/tag671.xml"/><Relationship Id="rId5" Type="http://schemas.openxmlformats.org/officeDocument/2006/relationships/tags" Target="../tags/tag670.xml"/><Relationship Id="rId4" Type="http://schemas.openxmlformats.org/officeDocument/2006/relationships/tags" Target="../tags/tag669.xml"/><Relationship Id="rId3" Type="http://schemas.openxmlformats.org/officeDocument/2006/relationships/tags" Target="../tags/tag668.xml"/><Relationship Id="rId2" Type="http://schemas.openxmlformats.org/officeDocument/2006/relationships/tags" Target="../tags/tag667.xml"/><Relationship Id="rId10" Type="http://schemas.openxmlformats.org/officeDocument/2006/relationships/slideLayout" Target="../slideLayouts/slideLayout17.xml"/><Relationship Id="rId1" Type="http://schemas.openxmlformats.org/officeDocument/2006/relationships/tags" Target="../tags/tag666.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s>
</file>

<file path=ppt/slides/_rels/slide70.xml.rels><?xml version="1.0" encoding="UTF-8" standalone="yes"?>
<Relationships xmlns="http://schemas.openxmlformats.org/package/2006/relationships"><Relationship Id="rId9" Type="http://schemas.openxmlformats.org/officeDocument/2006/relationships/oleObject" Target="../embeddings/oleObject7.bin"/><Relationship Id="rId8" Type="http://schemas.openxmlformats.org/officeDocument/2006/relationships/tags" Target="../tags/tag682.xml"/><Relationship Id="rId7" Type="http://schemas.openxmlformats.org/officeDocument/2006/relationships/tags" Target="../tags/tag681.xml"/><Relationship Id="rId6" Type="http://schemas.openxmlformats.org/officeDocument/2006/relationships/tags" Target="../tags/tag680.xml"/><Relationship Id="rId5" Type="http://schemas.openxmlformats.org/officeDocument/2006/relationships/tags" Target="../tags/tag679.xml"/><Relationship Id="rId4" Type="http://schemas.openxmlformats.org/officeDocument/2006/relationships/tags" Target="../tags/tag678.xml"/><Relationship Id="rId3" Type="http://schemas.openxmlformats.org/officeDocument/2006/relationships/tags" Target="../tags/tag677.xml"/><Relationship Id="rId2" Type="http://schemas.openxmlformats.org/officeDocument/2006/relationships/tags" Target="../tags/tag676.xml"/><Relationship Id="rId13" Type="http://schemas.openxmlformats.org/officeDocument/2006/relationships/vmlDrawing" Target="../drawings/vmlDrawing7.vml"/><Relationship Id="rId12" Type="http://schemas.openxmlformats.org/officeDocument/2006/relationships/slideLayout" Target="../slideLayouts/slideLayout17.xml"/><Relationship Id="rId11" Type="http://schemas.openxmlformats.org/officeDocument/2006/relationships/tags" Target="../tags/tag683.xml"/><Relationship Id="rId10" Type="http://schemas.openxmlformats.org/officeDocument/2006/relationships/image" Target="../media/image20.emf"/><Relationship Id="rId1" Type="http://schemas.openxmlformats.org/officeDocument/2006/relationships/tags" Target="../tags/tag675.xml"/></Relationships>
</file>

<file path=ppt/slides/_rels/slide71.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690.xml"/><Relationship Id="rId6" Type="http://schemas.openxmlformats.org/officeDocument/2006/relationships/tags" Target="../tags/tag689.xml"/><Relationship Id="rId5" Type="http://schemas.openxmlformats.org/officeDocument/2006/relationships/tags" Target="../tags/tag688.xml"/><Relationship Id="rId4" Type="http://schemas.openxmlformats.org/officeDocument/2006/relationships/tags" Target="../tags/tag687.xml"/><Relationship Id="rId3" Type="http://schemas.openxmlformats.org/officeDocument/2006/relationships/tags" Target="../tags/tag686.xml"/><Relationship Id="rId2" Type="http://schemas.openxmlformats.org/officeDocument/2006/relationships/tags" Target="../tags/tag685.xml"/><Relationship Id="rId1" Type="http://schemas.openxmlformats.org/officeDocument/2006/relationships/tags" Target="../tags/tag684.xml"/></Relationships>
</file>

<file path=ppt/slides/_rels/slide72.xml.rels><?xml version="1.0" encoding="UTF-8" standalone="yes"?>
<Relationships xmlns="http://schemas.openxmlformats.org/package/2006/relationships"><Relationship Id="rId9" Type="http://schemas.openxmlformats.org/officeDocument/2006/relationships/tags" Target="../tags/tag699.xml"/><Relationship Id="rId8" Type="http://schemas.openxmlformats.org/officeDocument/2006/relationships/tags" Target="../tags/tag698.xml"/><Relationship Id="rId7" Type="http://schemas.openxmlformats.org/officeDocument/2006/relationships/tags" Target="../tags/tag697.xml"/><Relationship Id="rId6" Type="http://schemas.openxmlformats.org/officeDocument/2006/relationships/tags" Target="../tags/tag696.xml"/><Relationship Id="rId5" Type="http://schemas.openxmlformats.org/officeDocument/2006/relationships/tags" Target="../tags/tag695.xml"/><Relationship Id="rId4" Type="http://schemas.openxmlformats.org/officeDocument/2006/relationships/tags" Target="../tags/tag694.xml"/><Relationship Id="rId3" Type="http://schemas.openxmlformats.org/officeDocument/2006/relationships/tags" Target="../tags/tag693.xml"/><Relationship Id="rId2" Type="http://schemas.openxmlformats.org/officeDocument/2006/relationships/tags" Target="../tags/tag692.xml"/><Relationship Id="rId10" Type="http://schemas.openxmlformats.org/officeDocument/2006/relationships/slideLayout" Target="../slideLayouts/slideLayout17.xml"/><Relationship Id="rId1" Type="http://schemas.openxmlformats.org/officeDocument/2006/relationships/tags" Target="../tags/tag691.xml"/></Relationships>
</file>

<file path=ppt/slides/_rels/slide73.xml.rels><?xml version="1.0" encoding="UTF-8" standalone="yes"?>
<Relationships xmlns="http://schemas.openxmlformats.org/package/2006/relationships"><Relationship Id="rId9" Type="http://schemas.openxmlformats.org/officeDocument/2006/relationships/tags" Target="../tags/tag708.xml"/><Relationship Id="rId8" Type="http://schemas.openxmlformats.org/officeDocument/2006/relationships/tags" Target="../tags/tag707.xml"/><Relationship Id="rId7" Type="http://schemas.openxmlformats.org/officeDocument/2006/relationships/tags" Target="../tags/tag706.xml"/><Relationship Id="rId6" Type="http://schemas.openxmlformats.org/officeDocument/2006/relationships/tags" Target="../tags/tag705.xml"/><Relationship Id="rId5" Type="http://schemas.openxmlformats.org/officeDocument/2006/relationships/tags" Target="../tags/tag704.xml"/><Relationship Id="rId4" Type="http://schemas.openxmlformats.org/officeDocument/2006/relationships/tags" Target="../tags/tag703.xml"/><Relationship Id="rId3" Type="http://schemas.openxmlformats.org/officeDocument/2006/relationships/tags" Target="../tags/tag702.xml"/><Relationship Id="rId2" Type="http://schemas.openxmlformats.org/officeDocument/2006/relationships/tags" Target="../tags/tag701.xml"/><Relationship Id="rId17" Type="http://schemas.openxmlformats.org/officeDocument/2006/relationships/slideLayout" Target="../slideLayouts/slideLayout17.xml"/><Relationship Id="rId16" Type="http://schemas.openxmlformats.org/officeDocument/2006/relationships/tags" Target="../tags/tag715.xml"/><Relationship Id="rId15" Type="http://schemas.openxmlformats.org/officeDocument/2006/relationships/tags" Target="../tags/tag714.xml"/><Relationship Id="rId14" Type="http://schemas.openxmlformats.org/officeDocument/2006/relationships/tags" Target="../tags/tag713.xml"/><Relationship Id="rId13" Type="http://schemas.openxmlformats.org/officeDocument/2006/relationships/tags" Target="../tags/tag712.xml"/><Relationship Id="rId12" Type="http://schemas.openxmlformats.org/officeDocument/2006/relationships/tags" Target="../tags/tag711.xml"/><Relationship Id="rId11" Type="http://schemas.openxmlformats.org/officeDocument/2006/relationships/tags" Target="../tags/tag710.xml"/><Relationship Id="rId10" Type="http://schemas.openxmlformats.org/officeDocument/2006/relationships/tags" Target="../tags/tag709.xml"/><Relationship Id="rId1" Type="http://schemas.openxmlformats.org/officeDocument/2006/relationships/tags" Target="../tags/tag700.xml"/></Relationships>
</file>

<file path=ppt/slides/_rels/slide74.xml.rels><?xml version="1.0" encoding="UTF-8" standalone="yes"?>
<Relationships xmlns="http://schemas.openxmlformats.org/package/2006/relationships"><Relationship Id="rId9" Type="http://schemas.openxmlformats.org/officeDocument/2006/relationships/tags" Target="../tags/tag724.xml"/><Relationship Id="rId8" Type="http://schemas.openxmlformats.org/officeDocument/2006/relationships/tags" Target="../tags/tag723.xml"/><Relationship Id="rId7" Type="http://schemas.openxmlformats.org/officeDocument/2006/relationships/tags" Target="../tags/tag722.xml"/><Relationship Id="rId6" Type="http://schemas.openxmlformats.org/officeDocument/2006/relationships/tags" Target="../tags/tag721.xml"/><Relationship Id="rId5" Type="http://schemas.openxmlformats.org/officeDocument/2006/relationships/tags" Target="../tags/tag720.xml"/><Relationship Id="rId4" Type="http://schemas.openxmlformats.org/officeDocument/2006/relationships/tags" Target="../tags/tag719.xml"/><Relationship Id="rId3" Type="http://schemas.openxmlformats.org/officeDocument/2006/relationships/tags" Target="../tags/tag718.xml"/><Relationship Id="rId2" Type="http://schemas.openxmlformats.org/officeDocument/2006/relationships/tags" Target="../tags/tag717.xml"/><Relationship Id="rId12" Type="http://schemas.openxmlformats.org/officeDocument/2006/relationships/slideLayout" Target="../slideLayouts/slideLayout17.xml"/><Relationship Id="rId11" Type="http://schemas.openxmlformats.org/officeDocument/2006/relationships/tags" Target="../tags/tag726.xml"/><Relationship Id="rId10" Type="http://schemas.openxmlformats.org/officeDocument/2006/relationships/tags" Target="../tags/tag725.xml"/><Relationship Id="rId1" Type="http://schemas.openxmlformats.org/officeDocument/2006/relationships/tags" Target="../tags/tag716.xml"/></Relationships>
</file>

<file path=ppt/slides/_rels/slide7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34.xml"/><Relationship Id="rId7" Type="http://schemas.openxmlformats.org/officeDocument/2006/relationships/tags" Target="../tags/tag733.xml"/><Relationship Id="rId6" Type="http://schemas.openxmlformats.org/officeDocument/2006/relationships/tags" Target="../tags/tag732.xml"/><Relationship Id="rId5" Type="http://schemas.openxmlformats.org/officeDocument/2006/relationships/tags" Target="../tags/tag731.xml"/><Relationship Id="rId4" Type="http://schemas.openxmlformats.org/officeDocument/2006/relationships/tags" Target="../tags/tag730.xml"/><Relationship Id="rId3" Type="http://schemas.openxmlformats.org/officeDocument/2006/relationships/tags" Target="../tags/tag729.xml"/><Relationship Id="rId2" Type="http://schemas.openxmlformats.org/officeDocument/2006/relationships/tags" Target="../tags/tag728.xml"/><Relationship Id="rId1" Type="http://schemas.openxmlformats.org/officeDocument/2006/relationships/tags" Target="../tags/tag727.xml"/></Relationships>
</file>

<file path=ppt/slides/_rels/slide76.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740.xml"/><Relationship Id="rId5" Type="http://schemas.openxmlformats.org/officeDocument/2006/relationships/tags" Target="../tags/tag739.xml"/><Relationship Id="rId4" Type="http://schemas.openxmlformats.org/officeDocument/2006/relationships/tags" Target="../tags/tag738.xml"/><Relationship Id="rId3" Type="http://schemas.openxmlformats.org/officeDocument/2006/relationships/tags" Target="../tags/tag737.xml"/><Relationship Id="rId2" Type="http://schemas.openxmlformats.org/officeDocument/2006/relationships/tags" Target="../tags/tag736.xml"/><Relationship Id="rId1" Type="http://schemas.openxmlformats.org/officeDocument/2006/relationships/tags" Target="../tags/tag735.xml"/></Relationships>
</file>

<file path=ppt/slides/_rels/slide77.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746.xml"/><Relationship Id="rId5" Type="http://schemas.openxmlformats.org/officeDocument/2006/relationships/tags" Target="../tags/tag745.xml"/><Relationship Id="rId4" Type="http://schemas.openxmlformats.org/officeDocument/2006/relationships/tags" Target="../tags/tag744.xml"/><Relationship Id="rId3" Type="http://schemas.openxmlformats.org/officeDocument/2006/relationships/tags" Target="../tags/tag743.xml"/><Relationship Id="rId2" Type="http://schemas.openxmlformats.org/officeDocument/2006/relationships/tags" Target="../tags/tag742.xml"/><Relationship Id="rId1" Type="http://schemas.openxmlformats.org/officeDocument/2006/relationships/tags" Target="../tags/tag741.xml"/></Relationships>
</file>

<file path=ppt/slides/_rels/slide78.xml.rels><?xml version="1.0" encoding="UTF-8" standalone="yes"?>
<Relationships xmlns="http://schemas.openxmlformats.org/package/2006/relationships"><Relationship Id="rId9" Type="http://schemas.openxmlformats.org/officeDocument/2006/relationships/tags" Target="../tags/tag754.xml"/><Relationship Id="rId8" Type="http://schemas.openxmlformats.org/officeDocument/2006/relationships/image" Target="../media/image21.jpeg"/><Relationship Id="rId7" Type="http://schemas.openxmlformats.org/officeDocument/2006/relationships/tags" Target="../tags/tag753.xml"/><Relationship Id="rId6" Type="http://schemas.openxmlformats.org/officeDocument/2006/relationships/tags" Target="../tags/tag752.xml"/><Relationship Id="rId5" Type="http://schemas.openxmlformats.org/officeDocument/2006/relationships/tags" Target="../tags/tag751.xml"/><Relationship Id="rId4" Type="http://schemas.openxmlformats.org/officeDocument/2006/relationships/tags" Target="../tags/tag750.xml"/><Relationship Id="rId3" Type="http://schemas.openxmlformats.org/officeDocument/2006/relationships/tags" Target="../tags/tag749.xml"/><Relationship Id="rId2" Type="http://schemas.openxmlformats.org/officeDocument/2006/relationships/tags" Target="../tags/tag748.xml"/><Relationship Id="rId16" Type="http://schemas.openxmlformats.org/officeDocument/2006/relationships/slideLayout" Target="../slideLayouts/slideLayout17.xml"/><Relationship Id="rId15" Type="http://schemas.openxmlformats.org/officeDocument/2006/relationships/tags" Target="../tags/tag757.xml"/><Relationship Id="rId14" Type="http://schemas.openxmlformats.org/officeDocument/2006/relationships/image" Target="../media/image24.jpeg"/><Relationship Id="rId13" Type="http://schemas.openxmlformats.org/officeDocument/2006/relationships/tags" Target="../tags/tag756.xml"/><Relationship Id="rId12" Type="http://schemas.openxmlformats.org/officeDocument/2006/relationships/image" Target="../media/image23.jpeg"/><Relationship Id="rId11" Type="http://schemas.openxmlformats.org/officeDocument/2006/relationships/tags" Target="../tags/tag755.xml"/><Relationship Id="rId10" Type="http://schemas.openxmlformats.org/officeDocument/2006/relationships/image" Target="../media/image22.jpeg"/><Relationship Id="rId1" Type="http://schemas.openxmlformats.org/officeDocument/2006/relationships/tags" Target="../tags/tag747.xml"/></Relationships>
</file>

<file path=ppt/slides/_rels/slide79.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765.xml"/><Relationship Id="rId7" Type="http://schemas.openxmlformats.org/officeDocument/2006/relationships/tags" Target="../tags/tag764.xml"/><Relationship Id="rId6" Type="http://schemas.openxmlformats.org/officeDocument/2006/relationships/tags" Target="../tags/tag763.xml"/><Relationship Id="rId5" Type="http://schemas.openxmlformats.org/officeDocument/2006/relationships/tags" Target="../tags/tag762.xml"/><Relationship Id="rId4" Type="http://schemas.openxmlformats.org/officeDocument/2006/relationships/tags" Target="../tags/tag761.xml"/><Relationship Id="rId3" Type="http://schemas.openxmlformats.org/officeDocument/2006/relationships/tags" Target="../tags/tag760.xml"/><Relationship Id="rId2" Type="http://schemas.openxmlformats.org/officeDocument/2006/relationships/tags" Target="../tags/tag759.xml"/><Relationship Id="rId1" Type="http://schemas.openxmlformats.org/officeDocument/2006/relationships/tags" Target="../tags/tag758.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9.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80.xml.rels><?xml version="1.0" encoding="UTF-8" standalone="yes"?>
<Relationships xmlns="http://schemas.openxmlformats.org/package/2006/relationships"><Relationship Id="rId99" Type="http://schemas.openxmlformats.org/officeDocument/2006/relationships/tags" Target="../tags/tag864.xml"/><Relationship Id="rId98" Type="http://schemas.openxmlformats.org/officeDocument/2006/relationships/tags" Target="../tags/tag863.xml"/><Relationship Id="rId97" Type="http://schemas.openxmlformats.org/officeDocument/2006/relationships/tags" Target="../tags/tag862.xml"/><Relationship Id="rId96" Type="http://schemas.openxmlformats.org/officeDocument/2006/relationships/tags" Target="../tags/tag861.xml"/><Relationship Id="rId95" Type="http://schemas.openxmlformats.org/officeDocument/2006/relationships/tags" Target="../tags/tag860.xml"/><Relationship Id="rId94" Type="http://schemas.openxmlformats.org/officeDocument/2006/relationships/tags" Target="../tags/tag859.xml"/><Relationship Id="rId93" Type="http://schemas.openxmlformats.org/officeDocument/2006/relationships/tags" Target="../tags/tag858.xml"/><Relationship Id="rId92" Type="http://schemas.openxmlformats.org/officeDocument/2006/relationships/tags" Target="../tags/tag857.xml"/><Relationship Id="rId91" Type="http://schemas.openxmlformats.org/officeDocument/2006/relationships/tags" Target="../tags/tag856.xml"/><Relationship Id="rId90" Type="http://schemas.openxmlformats.org/officeDocument/2006/relationships/tags" Target="../tags/tag855.xml"/><Relationship Id="rId9" Type="http://schemas.openxmlformats.org/officeDocument/2006/relationships/tags" Target="../tags/tag774.xml"/><Relationship Id="rId89" Type="http://schemas.openxmlformats.org/officeDocument/2006/relationships/tags" Target="../tags/tag854.xml"/><Relationship Id="rId88" Type="http://schemas.openxmlformats.org/officeDocument/2006/relationships/tags" Target="../tags/tag853.xml"/><Relationship Id="rId87" Type="http://schemas.openxmlformats.org/officeDocument/2006/relationships/tags" Target="../tags/tag852.xml"/><Relationship Id="rId86" Type="http://schemas.openxmlformats.org/officeDocument/2006/relationships/tags" Target="../tags/tag851.xml"/><Relationship Id="rId85" Type="http://schemas.openxmlformats.org/officeDocument/2006/relationships/tags" Target="../tags/tag850.xml"/><Relationship Id="rId84" Type="http://schemas.openxmlformats.org/officeDocument/2006/relationships/tags" Target="../tags/tag849.xml"/><Relationship Id="rId83" Type="http://schemas.openxmlformats.org/officeDocument/2006/relationships/tags" Target="../tags/tag848.xml"/><Relationship Id="rId82" Type="http://schemas.openxmlformats.org/officeDocument/2006/relationships/tags" Target="../tags/tag847.xml"/><Relationship Id="rId81" Type="http://schemas.openxmlformats.org/officeDocument/2006/relationships/tags" Target="../tags/tag846.xml"/><Relationship Id="rId80" Type="http://schemas.openxmlformats.org/officeDocument/2006/relationships/tags" Target="../tags/tag845.xml"/><Relationship Id="rId8" Type="http://schemas.openxmlformats.org/officeDocument/2006/relationships/tags" Target="../tags/tag773.xml"/><Relationship Id="rId79" Type="http://schemas.openxmlformats.org/officeDocument/2006/relationships/tags" Target="../tags/tag844.xml"/><Relationship Id="rId78" Type="http://schemas.openxmlformats.org/officeDocument/2006/relationships/tags" Target="../tags/tag843.xml"/><Relationship Id="rId77" Type="http://schemas.openxmlformats.org/officeDocument/2006/relationships/tags" Target="../tags/tag842.xml"/><Relationship Id="rId76" Type="http://schemas.openxmlformats.org/officeDocument/2006/relationships/tags" Target="../tags/tag841.xml"/><Relationship Id="rId75" Type="http://schemas.openxmlformats.org/officeDocument/2006/relationships/tags" Target="../tags/tag840.xml"/><Relationship Id="rId74" Type="http://schemas.openxmlformats.org/officeDocument/2006/relationships/tags" Target="../tags/tag839.xml"/><Relationship Id="rId73" Type="http://schemas.openxmlformats.org/officeDocument/2006/relationships/tags" Target="../tags/tag838.xml"/><Relationship Id="rId72" Type="http://schemas.openxmlformats.org/officeDocument/2006/relationships/tags" Target="../tags/tag837.xml"/><Relationship Id="rId71" Type="http://schemas.openxmlformats.org/officeDocument/2006/relationships/tags" Target="../tags/tag836.xml"/><Relationship Id="rId70" Type="http://schemas.openxmlformats.org/officeDocument/2006/relationships/tags" Target="../tags/tag835.xml"/><Relationship Id="rId7" Type="http://schemas.openxmlformats.org/officeDocument/2006/relationships/tags" Target="../tags/tag772.xml"/><Relationship Id="rId69" Type="http://schemas.openxmlformats.org/officeDocument/2006/relationships/tags" Target="../tags/tag834.xml"/><Relationship Id="rId68" Type="http://schemas.openxmlformats.org/officeDocument/2006/relationships/tags" Target="../tags/tag833.xml"/><Relationship Id="rId67" Type="http://schemas.openxmlformats.org/officeDocument/2006/relationships/tags" Target="../tags/tag832.xml"/><Relationship Id="rId66" Type="http://schemas.openxmlformats.org/officeDocument/2006/relationships/tags" Target="../tags/tag831.xml"/><Relationship Id="rId65" Type="http://schemas.openxmlformats.org/officeDocument/2006/relationships/tags" Target="../tags/tag830.xml"/><Relationship Id="rId64" Type="http://schemas.openxmlformats.org/officeDocument/2006/relationships/tags" Target="../tags/tag829.xml"/><Relationship Id="rId63" Type="http://schemas.openxmlformats.org/officeDocument/2006/relationships/tags" Target="../tags/tag828.xml"/><Relationship Id="rId62" Type="http://schemas.openxmlformats.org/officeDocument/2006/relationships/tags" Target="../tags/tag827.xml"/><Relationship Id="rId61" Type="http://schemas.openxmlformats.org/officeDocument/2006/relationships/tags" Target="../tags/tag826.xml"/><Relationship Id="rId60" Type="http://schemas.openxmlformats.org/officeDocument/2006/relationships/tags" Target="../tags/tag825.xml"/><Relationship Id="rId6" Type="http://schemas.openxmlformats.org/officeDocument/2006/relationships/tags" Target="../tags/tag771.xml"/><Relationship Id="rId59" Type="http://schemas.openxmlformats.org/officeDocument/2006/relationships/tags" Target="../tags/tag824.xml"/><Relationship Id="rId58" Type="http://schemas.openxmlformats.org/officeDocument/2006/relationships/tags" Target="../tags/tag823.xml"/><Relationship Id="rId57" Type="http://schemas.openxmlformats.org/officeDocument/2006/relationships/tags" Target="../tags/tag822.xml"/><Relationship Id="rId56" Type="http://schemas.openxmlformats.org/officeDocument/2006/relationships/tags" Target="../tags/tag821.xml"/><Relationship Id="rId55" Type="http://schemas.openxmlformats.org/officeDocument/2006/relationships/tags" Target="../tags/tag820.xml"/><Relationship Id="rId54" Type="http://schemas.openxmlformats.org/officeDocument/2006/relationships/tags" Target="../tags/tag819.xml"/><Relationship Id="rId53" Type="http://schemas.openxmlformats.org/officeDocument/2006/relationships/tags" Target="../tags/tag818.xml"/><Relationship Id="rId52" Type="http://schemas.openxmlformats.org/officeDocument/2006/relationships/tags" Target="../tags/tag817.xml"/><Relationship Id="rId51" Type="http://schemas.openxmlformats.org/officeDocument/2006/relationships/tags" Target="../tags/tag816.xml"/><Relationship Id="rId50" Type="http://schemas.openxmlformats.org/officeDocument/2006/relationships/tags" Target="../tags/tag815.xml"/><Relationship Id="rId5" Type="http://schemas.openxmlformats.org/officeDocument/2006/relationships/tags" Target="../tags/tag770.xml"/><Relationship Id="rId49" Type="http://schemas.openxmlformats.org/officeDocument/2006/relationships/tags" Target="../tags/tag814.xml"/><Relationship Id="rId48" Type="http://schemas.openxmlformats.org/officeDocument/2006/relationships/tags" Target="../tags/tag813.xml"/><Relationship Id="rId47" Type="http://schemas.openxmlformats.org/officeDocument/2006/relationships/tags" Target="../tags/tag812.xml"/><Relationship Id="rId46" Type="http://schemas.openxmlformats.org/officeDocument/2006/relationships/tags" Target="../tags/tag811.xml"/><Relationship Id="rId45" Type="http://schemas.openxmlformats.org/officeDocument/2006/relationships/tags" Target="../tags/tag810.xml"/><Relationship Id="rId44" Type="http://schemas.openxmlformats.org/officeDocument/2006/relationships/tags" Target="../tags/tag809.xml"/><Relationship Id="rId43" Type="http://schemas.openxmlformats.org/officeDocument/2006/relationships/tags" Target="../tags/tag808.xml"/><Relationship Id="rId42" Type="http://schemas.openxmlformats.org/officeDocument/2006/relationships/tags" Target="../tags/tag807.xml"/><Relationship Id="rId41" Type="http://schemas.openxmlformats.org/officeDocument/2006/relationships/tags" Target="../tags/tag806.xml"/><Relationship Id="rId40" Type="http://schemas.openxmlformats.org/officeDocument/2006/relationships/tags" Target="../tags/tag805.xml"/><Relationship Id="rId4" Type="http://schemas.openxmlformats.org/officeDocument/2006/relationships/tags" Target="../tags/tag769.xml"/><Relationship Id="rId39" Type="http://schemas.openxmlformats.org/officeDocument/2006/relationships/tags" Target="../tags/tag804.xml"/><Relationship Id="rId38" Type="http://schemas.openxmlformats.org/officeDocument/2006/relationships/tags" Target="../tags/tag803.xml"/><Relationship Id="rId37" Type="http://schemas.openxmlformats.org/officeDocument/2006/relationships/tags" Target="../tags/tag802.xml"/><Relationship Id="rId36" Type="http://schemas.openxmlformats.org/officeDocument/2006/relationships/tags" Target="../tags/tag801.xml"/><Relationship Id="rId35" Type="http://schemas.openxmlformats.org/officeDocument/2006/relationships/tags" Target="../tags/tag800.xml"/><Relationship Id="rId34" Type="http://schemas.openxmlformats.org/officeDocument/2006/relationships/tags" Target="../tags/tag799.xml"/><Relationship Id="rId33" Type="http://schemas.openxmlformats.org/officeDocument/2006/relationships/tags" Target="../tags/tag798.xml"/><Relationship Id="rId32" Type="http://schemas.openxmlformats.org/officeDocument/2006/relationships/tags" Target="../tags/tag797.xml"/><Relationship Id="rId31" Type="http://schemas.openxmlformats.org/officeDocument/2006/relationships/tags" Target="../tags/tag796.xml"/><Relationship Id="rId30" Type="http://schemas.openxmlformats.org/officeDocument/2006/relationships/tags" Target="../tags/tag795.xml"/><Relationship Id="rId3" Type="http://schemas.openxmlformats.org/officeDocument/2006/relationships/tags" Target="../tags/tag768.xml"/><Relationship Id="rId298" Type="http://schemas.openxmlformats.org/officeDocument/2006/relationships/slideLayout" Target="../slideLayouts/slideLayout17.xml"/><Relationship Id="rId297" Type="http://schemas.openxmlformats.org/officeDocument/2006/relationships/tags" Target="../tags/tag1062.xml"/><Relationship Id="rId296" Type="http://schemas.openxmlformats.org/officeDocument/2006/relationships/tags" Target="../tags/tag1061.xml"/><Relationship Id="rId295" Type="http://schemas.openxmlformats.org/officeDocument/2006/relationships/tags" Target="../tags/tag1060.xml"/><Relationship Id="rId294" Type="http://schemas.openxmlformats.org/officeDocument/2006/relationships/tags" Target="../tags/tag1059.xml"/><Relationship Id="rId293" Type="http://schemas.openxmlformats.org/officeDocument/2006/relationships/tags" Target="../tags/tag1058.xml"/><Relationship Id="rId292" Type="http://schemas.openxmlformats.org/officeDocument/2006/relationships/tags" Target="../tags/tag1057.xml"/><Relationship Id="rId291" Type="http://schemas.openxmlformats.org/officeDocument/2006/relationships/tags" Target="../tags/tag1056.xml"/><Relationship Id="rId290" Type="http://schemas.openxmlformats.org/officeDocument/2006/relationships/tags" Target="../tags/tag1055.xml"/><Relationship Id="rId29" Type="http://schemas.openxmlformats.org/officeDocument/2006/relationships/tags" Target="../tags/tag794.xml"/><Relationship Id="rId289" Type="http://schemas.openxmlformats.org/officeDocument/2006/relationships/tags" Target="../tags/tag1054.xml"/><Relationship Id="rId288" Type="http://schemas.openxmlformats.org/officeDocument/2006/relationships/tags" Target="../tags/tag1053.xml"/><Relationship Id="rId287" Type="http://schemas.openxmlformats.org/officeDocument/2006/relationships/tags" Target="../tags/tag1052.xml"/><Relationship Id="rId286" Type="http://schemas.openxmlformats.org/officeDocument/2006/relationships/tags" Target="../tags/tag1051.xml"/><Relationship Id="rId285" Type="http://schemas.openxmlformats.org/officeDocument/2006/relationships/tags" Target="../tags/tag1050.xml"/><Relationship Id="rId284" Type="http://schemas.openxmlformats.org/officeDocument/2006/relationships/tags" Target="../tags/tag1049.xml"/><Relationship Id="rId283" Type="http://schemas.openxmlformats.org/officeDocument/2006/relationships/tags" Target="../tags/tag1048.xml"/><Relationship Id="rId282" Type="http://schemas.openxmlformats.org/officeDocument/2006/relationships/tags" Target="../tags/tag1047.xml"/><Relationship Id="rId281" Type="http://schemas.openxmlformats.org/officeDocument/2006/relationships/tags" Target="../tags/tag1046.xml"/><Relationship Id="rId280" Type="http://schemas.openxmlformats.org/officeDocument/2006/relationships/tags" Target="../tags/tag1045.xml"/><Relationship Id="rId28" Type="http://schemas.openxmlformats.org/officeDocument/2006/relationships/tags" Target="../tags/tag793.xml"/><Relationship Id="rId279" Type="http://schemas.openxmlformats.org/officeDocument/2006/relationships/tags" Target="../tags/tag1044.xml"/><Relationship Id="rId278" Type="http://schemas.openxmlformats.org/officeDocument/2006/relationships/tags" Target="../tags/tag1043.xml"/><Relationship Id="rId277" Type="http://schemas.openxmlformats.org/officeDocument/2006/relationships/tags" Target="../tags/tag1042.xml"/><Relationship Id="rId276" Type="http://schemas.openxmlformats.org/officeDocument/2006/relationships/tags" Target="../tags/tag1041.xml"/><Relationship Id="rId275" Type="http://schemas.openxmlformats.org/officeDocument/2006/relationships/tags" Target="../tags/tag1040.xml"/><Relationship Id="rId274" Type="http://schemas.openxmlformats.org/officeDocument/2006/relationships/tags" Target="../tags/tag1039.xml"/><Relationship Id="rId273" Type="http://schemas.openxmlformats.org/officeDocument/2006/relationships/tags" Target="../tags/tag1038.xml"/><Relationship Id="rId272" Type="http://schemas.openxmlformats.org/officeDocument/2006/relationships/tags" Target="../tags/tag1037.xml"/><Relationship Id="rId271" Type="http://schemas.openxmlformats.org/officeDocument/2006/relationships/tags" Target="../tags/tag1036.xml"/><Relationship Id="rId270" Type="http://schemas.openxmlformats.org/officeDocument/2006/relationships/tags" Target="../tags/tag1035.xml"/><Relationship Id="rId27" Type="http://schemas.openxmlformats.org/officeDocument/2006/relationships/tags" Target="../tags/tag792.xml"/><Relationship Id="rId269" Type="http://schemas.openxmlformats.org/officeDocument/2006/relationships/tags" Target="../tags/tag1034.xml"/><Relationship Id="rId268" Type="http://schemas.openxmlformats.org/officeDocument/2006/relationships/tags" Target="../tags/tag1033.xml"/><Relationship Id="rId267" Type="http://schemas.openxmlformats.org/officeDocument/2006/relationships/tags" Target="../tags/tag1032.xml"/><Relationship Id="rId266" Type="http://schemas.openxmlformats.org/officeDocument/2006/relationships/tags" Target="../tags/tag1031.xml"/><Relationship Id="rId265" Type="http://schemas.openxmlformats.org/officeDocument/2006/relationships/tags" Target="../tags/tag1030.xml"/><Relationship Id="rId264" Type="http://schemas.openxmlformats.org/officeDocument/2006/relationships/tags" Target="../tags/tag1029.xml"/><Relationship Id="rId263" Type="http://schemas.openxmlformats.org/officeDocument/2006/relationships/tags" Target="../tags/tag1028.xml"/><Relationship Id="rId262" Type="http://schemas.openxmlformats.org/officeDocument/2006/relationships/tags" Target="../tags/tag1027.xml"/><Relationship Id="rId261" Type="http://schemas.openxmlformats.org/officeDocument/2006/relationships/tags" Target="../tags/tag1026.xml"/><Relationship Id="rId260" Type="http://schemas.openxmlformats.org/officeDocument/2006/relationships/tags" Target="../tags/tag1025.xml"/><Relationship Id="rId26" Type="http://schemas.openxmlformats.org/officeDocument/2006/relationships/tags" Target="../tags/tag791.xml"/><Relationship Id="rId259" Type="http://schemas.openxmlformats.org/officeDocument/2006/relationships/tags" Target="../tags/tag1024.xml"/><Relationship Id="rId258" Type="http://schemas.openxmlformats.org/officeDocument/2006/relationships/tags" Target="../tags/tag1023.xml"/><Relationship Id="rId257" Type="http://schemas.openxmlformats.org/officeDocument/2006/relationships/tags" Target="../tags/tag1022.xml"/><Relationship Id="rId256" Type="http://schemas.openxmlformats.org/officeDocument/2006/relationships/tags" Target="../tags/tag1021.xml"/><Relationship Id="rId255" Type="http://schemas.openxmlformats.org/officeDocument/2006/relationships/tags" Target="../tags/tag1020.xml"/><Relationship Id="rId254" Type="http://schemas.openxmlformats.org/officeDocument/2006/relationships/tags" Target="../tags/tag1019.xml"/><Relationship Id="rId253" Type="http://schemas.openxmlformats.org/officeDocument/2006/relationships/tags" Target="../tags/tag1018.xml"/><Relationship Id="rId252" Type="http://schemas.openxmlformats.org/officeDocument/2006/relationships/tags" Target="../tags/tag1017.xml"/><Relationship Id="rId251" Type="http://schemas.openxmlformats.org/officeDocument/2006/relationships/tags" Target="../tags/tag1016.xml"/><Relationship Id="rId250" Type="http://schemas.openxmlformats.org/officeDocument/2006/relationships/tags" Target="../tags/tag1015.xml"/><Relationship Id="rId25" Type="http://schemas.openxmlformats.org/officeDocument/2006/relationships/tags" Target="../tags/tag790.xml"/><Relationship Id="rId249" Type="http://schemas.openxmlformats.org/officeDocument/2006/relationships/tags" Target="../tags/tag1014.xml"/><Relationship Id="rId248" Type="http://schemas.openxmlformats.org/officeDocument/2006/relationships/tags" Target="../tags/tag1013.xml"/><Relationship Id="rId247" Type="http://schemas.openxmlformats.org/officeDocument/2006/relationships/tags" Target="../tags/tag1012.xml"/><Relationship Id="rId246" Type="http://schemas.openxmlformats.org/officeDocument/2006/relationships/tags" Target="../tags/tag1011.xml"/><Relationship Id="rId245" Type="http://schemas.openxmlformats.org/officeDocument/2006/relationships/tags" Target="../tags/tag1010.xml"/><Relationship Id="rId244" Type="http://schemas.openxmlformats.org/officeDocument/2006/relationships/tags" Target="../tags/tag1009.xml"/><Relationship Id="rId243" Type="http://schemas.openxmlformats.org/officeDocument/2006/relationships/tags" Target="../tags/tag1008.xml"/><Relationship Id="rId242" Type="http://schemas.openxmlformats.org/officeDocument/2006/relationships/tags" Target="../tags/tag1007.xml"/><Relationship Id="rId241" Type="http://schemas.openxmlformats.org/officeDocument/2006/relationships/tags" Target="../tags/tag1006.xml"/><Relationship Id="rId240" Type="http://schemas.openxmlformats.org/officeDocument/2006/relationships/tags" Target="../tags/tag1005.xml"/><Relationship Id="rId24" Type="http://schemas.openxmlformats.org/officeDocument/2006/relationships/tags" Target="../tags/tag789.xml"/><Relationship Id="rId239" Type="http://schemas.openxmlformats.org/officeDocument/2006/relationships/tags" Target="../tags/tag1004.xml"/><Relationship Id="rId238" Type="http://schemas.openxmlformats.org/officeDocument/2006/relationships/tags" Target="../tags/tag1003.xml"/><Relationship Id="rId237" Type="http://schemas.openxmlformats.org/officeDocument/2006/relationships/tags" Target="../tags/tag1002.xml"/><Relationship Id="rId236" Type="http://schemas.openxmlformats.org/officeDocument/2006/relationships/tags" Target="../tags/tag1001.xml"/><Relationship Id="rId235" Type="http://schemas.openxmlformats.org/officeDocument/2006/relationships/tags" Target="../tags/tag1000.xml"/><Relationship Id="rId234" Type="http://schemas.openxmlformats.org/officeDocument/2006/relationships/tags" Target="../tags/tag999.xml"/><Relationship Id="rId233" Type="http://schemas.openxmlformats.org/officeDocument/2006/relationships/tags" Target="../tags/tag998.xml"/><Relationship Id="rId232" Type="http://schemas.openxmlformats.org/officeDocument/2006/relationships/tags" Target="../tags/tag997.xml"/><Relationship Id="rId231" Type="http://schemas.openxmlformats.org/officeDocument/2006/relationships/tags" Target="../tags/tag996.xml"/><Relationship Id="rId230" Type="http://schemas.openxmlformats.org/officeDocument/2006/relationships/tags" Target="../tags/tag995.xml"/><Relationship Id="rId23" Type="http://schemas.openxmlformats.org/officeDocument/2006/relationships/tags" Target="../tags/tag788.xml"/><Relationship Id="rId229" Type="http://schemas.openxmlformats.org/officeDocument/2006/relationships/tags" Target="../tags/tag994.xml"/><Relationship Id="rId228" Type="http://schemas.openxmlformats.org/officeDocument/2006/relationships/tags" Target="../tags/tag993.xml"/><Relationship Id="rId227" Type="http://schemas.openxmlformats.org/officeDocument/2006/relationships/tags" Target="../tags/tag992.xml"/><Relationship Id="rId226" Type="http://schemas.openxmlformats.org/officeDocument/2006/relationships/tags" Target="../tags/tag991.xml"/><Relationship Id="rId225" Type="http://schemas.openxmlformats.org/officeDocument/2006/relationships/tags" Target="../tags/tag990.xml"/><Relationship Id="rId224" Type="http://schemas.openxmlformats.org/officeDocument/2006/relationships/tags" Target="../tags/tag989.xml"/><Relationship Id="rId223" Type="http://schemas.openxmlformats.org/officeDocument/2006/relationships/tags" Target="../tags/tag988.xml"/><Relationship Id="rId222" Type="http://schemas.openxmlformats.org/officeDocument/2006/relationships/tags" Target="../tags/tag987.xml"/><Relationship Id="rId221" Type="http://schemas.openxmlformats.org/officeDocument/2006/relationships/tags" Target="../tags/tag986.xml"/><Relationship Id="rId220" Type="http://schemas.openxmlformats.org/officeDocument/2006/relationships/tags" Target="../tags/tag985.xml"/><Relationship Id="rId22" Type="http://schemas.openxmlformats.org/officeDocument/2006/relationships/tags" Target="../tags/tag787.xml"/><Relationship Id="rId219" Type="http://schemas.openxmlformats.org/officeDocument/2006/relationships/tags" Target="../tags/tag984.xml"/><Relationship Id="rId218" Type="http://schemas.openxmlformats.org/officeDocument/2006/relationships/tags" Target="../tags/tag983.xml"/><Relationship Id="rId217" Type="http://schemas.openxmlformats.org/officeDocument/2006/relationships/tags" Target="../tags/tag982.xml"/><Relationship Id="rId216" Type="http://schemas.openxmlformats.org/officeDocument/2006/relationships/tags" Target="../tags/tag981.xml"/><Relationship Id="rId215" Type="http://schemas.openxmlformats.org/officeDocument/2006/relationships/tags" Target="../tags/tag980.xml"/><Relationship Id="rId214" Type="http://schemas.openxmlformats.org/officeDocument/2006/relationships/tags" Target="../tags/tag979.xml"/><Relationship Id="rId213" Type="http://schemas.openxmlformats.org/officeDocument/2006/relationships/tags" Target="../tags/tag978.xml"/><Relationship Id="rId212" Type="http://schemas.openxmlformats.org/officeDocument/2006/relationships/tags" Target="../tags/tag977.xml"/><Relationship Id="rId211" Type="http://schemas.openxmlformats.org/officeDocument/2006/relationships/tags" Target="../tags/tag976.xml"/><Relationship Id="rId210" Type="http://schemas.openxmlformats.org/officeDocument/2006/relationships/tags" Target="../tags/tag975.xml"/><Relationship Id="rId21" Type="http://schemas.openxmlformats.org/officeDocument/2006/relationships/tags" Target="../tags/tag786.xml"/><Relationship Id="rId209" Type="http://schemas.openxmlformats.org/officeDocument/2006/relationships/tags" Target="../tags/tag974.xml"/><Relationship Id="rId208" Type="http://schemas.openxmlformats.org/officeDocument/2006/relationships/tags" Target="../tags/tag973.xml"/><Relationship Id="rId207" Type="http://schemas.openxmlformats.org/officeDocument/2006/relationships/tags" Target="../tags/tag972.xml"/><Relationship Id="rId206" Type="http://schemas.openxmlformats.org/officeDocument/2006/relationships/tags" Target="../tags/tag971.xml"/><Relationship Id="rId205" Type="http://schemas.openxmlformats.org/officeDocument/2006/relationships/tags" Target="../tags/tag970.xml"/><Relationship Id="rId204" Type="http://schemas.openxmlformats.org/officeDocument/2006/relationships/tags" Target="../tags/tag969.xml"/><Relationship Id="rId203" Type="http://schemas.openxmlformats.org/officeDocument/2006/relationships/tags" Target="../tags/tag968.xml"/><Relationship Id="rId202" Type="http://schemas.openxmlformats.org/officeDocument/2006/relationships/tags" Target="../tags/tag967.xml"/><Relationship Id="rId201" Type="http://schemas.openxmlformats.org/officeDocument/2006/relationships/tags" Target="../tags/tag966.xml"/><Relationship Id="rId200" Type="http://schemas.openxmlformats.org/officeDocument/2006/relationships/tags" Target="../tags/tag965.xml"/><Relationship Id="rId20" Type="http://schemas.openxmlformats.org/officeDocument/2006/relationships/tags" Target="../tags/tag785.xml"/><Relationship Id="rId2" Type="http://schemas.openxmlformats.org/officeDocument/2006/relationships/tags" Target="../tags/tag767.xml"/><Relationship Id="rId199" Type="http://schemas.openxmlformats.org/officeDocument/2006/relationships/tags" Target="../tags/tag964.xml"/><Relationship Id="rId198" Type="http://schemas.openxmlformats.org/officeDocument/2006/relationships/tags" Target="../tags/tag963.xml"/><Relationship Id="rId197" Type="http://schemas.openxmlformats.org/officeDocument/2006/relationships/tags" Target="../tags/tag962.xml"/><Relationship Id="rId196" Type="http://schemas.openxmlformats.org/officeDocument/2006/relationships/tags" Target="../tags/tag961.xml"/><Relationship Id="rId195" Type="http://schemas.openxmlformats.org/officeDocument/2006/relationships/tags" Target="../tags/tag960.xml"/><Relationship Id="rId194" Type="http://schemas.openxmlformats.org/officeDocument/2006/relationships/tags" Target="../tags/tag959.xml"/><Relationship Id="rId193" Type="http://schemas.openxmlformats.org/officeDocument/2006/relationships/tags" Target="../tags/tag958.xml"/><Relationship Id="rId192" Type="http://schemas.openxmlformats.org/officeDocument/2006/relationships/tags" Target="../tags/tag957.xml"/><Relationship Id="rId191" Type="http://schemas.openxmlformats.org/officeDocument/2006/relationships/tags" Target="../tags/tag956.xml"/><Relationship Id="rId190" Type="http://schemas.openxmlformats.org/officeDocument/2006/relationships/tags" Target="../tags/tag955.xml"/><Relationship Id="rId19" Type="http://schemas.openxmlformats.org/officeDocument/2006/relationships/tags" Target="../tags/tag784.xml"/><Relationship Id="rId189" Type="http://schemas.openxmlformats.org/officeDocument/2006/relationships/tags" Target="../tags/tag954.xml"/><Relationship Id="rId188" Type="http://schemas.openxmlformats.org/officeDocument/2006/relationships/tags" Target="../tags/tag953.xml"/><Relationship Id="rId187" Type="http://schemas.openxmlformats.org/officeDocument/2006/relationships/tags" Target="../tags/tag952.xml"/><Relationship Id="rId186" Type="http://schemas.openxmlformats.org/officeDocument/2006/relationships/tags" Target="../tags/tag951.xml"/><Relationship Id="rId185" Type="http://schemas.openxmlformats.org/officeDocument/2006/relationships/tags" Target="../tags/tag950.xml"/><Relationship Id="rId184" Type="http://schemas.openxmlformats.org/officeDocument/2006/relationships/tags" Target="../tags/tag949.xml"/><Relationship Id="rId183" Type="http://schemas.openxmlformats.org/officeDocument/2006/relationships/tags" Target="../tags/tag948.xml"/><Relationship Id="rId182" Type="http://schemas.openxmlformats.org/officeDocument/2006/relationships/tags" Target="../tags/tag947.xml"/><Relationship Id="rId181" Type="http://schemas.openxmlformats.org/officeDocument/2006/relationships/tags" Target="../tags/tag946.xml"/><Relationship Id="rId180" Type="http://schemas.openxmlformats.org/officeDocument/2006/relationships/tags" Target="../tags/tag945.xml"/><Relationship Id="rId18" Type="http://schemas.openxmlformats.org/officeDocument/2006/relationships/tags" Target="../tags/tag783.xml"/><Relationship Id="rId179" Type="http://schemas.openxmlformats.org/officeDocument/2006/relationships/tags" Target="../tags/tag944.xml"/><Relationship Id="rId178" Type="http://schemas.openxmlformats.org/officeDocument/2006/relationships/tags" Target="../tags/tag943.xml"/><Relationship Id="rId177" Type="http://schemas.openxmlformats.org/officeDocument/2006/relationships/tags" Target="../tags/tag942.xml"/><Relationship Id="rId176" Type="http://schemas.openxmlformats.org/officeDocument/2006/relationships/tags" Target="../tags/tag941.xml"/><Relationship Id="rId175" Type="http://schemas.openxmlformats.org/officeDocument/2006/relationships/tags" Target="../tags/tag940.xml"/><Relationship Id="rId174" Type="http://schemas.openxmlformats.org/officeDocument/2006/relationships/tags" Target="../tags/tag939.xml"/><Relationship Id="rId173" Type="http://schemas.openxmlformats.org/officeDocument/2006/relationships/tags" Target="../tags/tag938.xml"/><Relationship Id="rId172" Type="http://schemas.openxmlformats.org/officeDocument/2006/relationships/tags" Target="../tags/tag937.xml"/><Relationship Id="rId171" Type="http://schemas.openxmlformats.org/officeDocument/2006/relationships/tags" Target="../tags/tag936.xml"/><Relationship Id="rId170" Type="http://schemas.openxmlformats.org/officeDocument/2006/relationships/tags" Target="../tags/tag935.xml"/><Relationship Id="rId17" Type="http://schemas.openxmlformats.org/officeDocument/2006/relationships/tags" Target="../tags/tag782.xml"/><Relationship Id="rId169" Type="http://schemas.openxmlformats.org/officeDocument/2006/relationships/tags" Target="../tags/tag934.xml"/><Relationship Id="rId168" Type="http://schemas.openxmlformats.org/officeDocument/2006/relationships/tags" Target="../tags/tag933.xml"/><Relationship Id="rId167" Type="http://schemas.openxmlformats.org/officeDocument/2006/relationships/tags" Target="../tags/tag932.xml"/><Relationship Id="rId166" Type="http://schemas.openxmlformats.org/officeDocument/2006/relationships/tags" Target="../tags/tag931.xml"/><Relationship Id="rId165" Type="http://schemas.openxmlformats.org/officeDocument/2006/relationships/tags" Target="../tags/tag930.xml"/><Relationship Id="rId164" Type="http://schemas.openxmlformats.org/officeDocument/2006/relationships/tags" Target="../tags/tag929.xml"/><Relationship Id="rId163" Type="http://schemas.openxmlformats.org/officeDocument/2006/relationships/tags" Target="../tags/tag928.xml"/><Relationship Id="rId162" Type="http://schemas.openxmlformats.org/officeDocument/2006/relationships/tags" Target="../tags/tag927.xml"/><Relationship Id="rId161" Type="http://schemas.openxmlformats.org/officeDocument/2006/relationships/tags" Target="../tags/tag926.xml"/><Relationship Id="rId160" Type="http://schemas.openxmlformats.org/officeDocument/2006/relationships/tags" Target="../tags/tag925.xml"/><Relationship Id="rId16" Type="http://schemas.openxmlformats.org/officeDocument/2006/relationships/tags" Target="../tags/tag781.xml"/><Relationship Id="rId159" Type="http://schemas.openxmlformats.org/officeDocument/2006/relationships/tags" Target="../tags/tag924.xml"/><Relationship Id="rId158" Type="http://schemas.openxmlformats.org/officeDocument/2006/relationships/tags" Target="../tags/tag923.xml"/><Relationship Id="rId157" Type="http://schemas.openxmlformats.org/officeDocument/2006/relationships/tags" Target="../tags/tag922.xml"/><Relationship Id="rId156" Type="http://schemas.openxmlformats.org/officeDocument/2006/relationships/tags" Target="../tags/tag921.xml"/><Relationship Id="rId155" Type="http://schemas.openxmlformats.org/officeDocument/2006/relationships/tags" Target="../tags/tag920.xml"/><Relationship Id="rId154" Type="http://schemas.openxmlformats.org/officeDocument/2006/relationships/tags" Target="../tags/tag919.xml"/><Relationship Id="rId153" Type="http://schemas.openxmlformats.org/officeDocument/2006/relationships/tags" Target="../tags/tag918.xml"/><Relationship Id="rId152" Type="http://schemas.openxmlformats.org/officeDocument/2006/relationships/tags" Target="../tags/tag917.xml"/><Relationship Id="rId151" Type="http://schemas.openxmlformats.org/officeDocument/2006/relationships/tags" Target="../tags/tag916.xml"/><Relationship Id="rId150" Type="http://schemas.openxmlformats.org/officeDocument/2006/relationships/tags" Target="../tags/tag915.xml"/><Relationship Id="rId15" Type="http://schemas.openxmlformats.org/officeDocument/2006/relationships/tags" Target="../tags/tag780.xml"/><Relationship Id="rId149" Type="http://schemas.openxmlformats.org/officeDocument/2006/relationships/tags" Target="../tags/tag914.xml"/><Relationship Id="rId148" Type="http://schemas.openxmlformats.org/officeDocument/2006/relationships/tags" Target="../tags/tag913.xml"/><Relationship Id="rId147" Type="http://schemas.openxmlformats.org/officeDocument/2006/relationships/tags" Target="../tags/tag912.xml"/><Relationship Id="rId146" Type="http://schemas.openxmlformats.org/officeDocument/2006/relationships/tags" Target="../tags/tag911.xml"/><Relationship Id="rId145" Type="http://schemas.openxmlformats.org/officeDocument/2006/relationships/tags" Target="../tags/tag910.xml"/><Relationship Id="rId144" Type="http://schemas.openxmlformats.org/officeDocument/2006/relationships/tags" Target="../tags/tag909.xml"/><Relationship Id="rId143" Type="http://schemas.openxmlformats.org/officeDocument/2006/relationships/tags" Target="../tags/tag908.xml"/><Relationship Id="rId142" Type="http://schemas.openxmlformats.org/officeDocument/2006/relationships/tags" Target="../tags/tag907.xml"/><Relationship Id="rId141" Type="http://schemas.openxmlformats.org/officeDocument/2006/relationships/tags" Target="../tags/tag906.xml"/><Relationship Id="rId140" Type="http://schemas.openxmlformats.org/officeDocument/2006/relationships/tags" Target="../tags/tag905.xml"/><Relationship Id="rId14" Type="http://schemas.openxmlformats.org/officeDocument/2006/relationships/tags" Target="../tags/tag779.xml"/><Relationship Id="rId139" Type="http://schemas.openxmlformats.org/officeDocument/2006/relationships/tags" Target="../tags/tag904.xml"/><Relationship Id="rId138" Type="http://schemas.openxmlformats.org/officeDocument/2006/relationships/tags" Target="../tags/tag903.xml"/><Relationship Id="rId137" Type="http://schemas.openxmlformats.org/officeDocument/2006/relationships/tags" Target="../tags/tag902.xml"/><Relationship Id="rId136" Type="http://schemas.openxmlformats.org/officeDocument/2006/relationships/tags" Target="../tags/tag901.xml"/><Relationship Id="rId135" Type="http://schemas.openxmlformats.org/officeDocument/2006/relationships/tags" Target="../tags/tag900.xml"/><Relationship Id="rId134" Type="http://schemas.openxmlformats.org/officeDocument/2006/relationships/tags" Target="../tags/tag899.xml"/><Relationship Id="rId133" Type="http://schemas.openxmlformats.org/officeDocument/2006/relationships/tags" Target="../tags/tag898.xml"/><Relationship Id="rId132" Type="http://schemas.openxmlformats.org/officeDocument/2006/relationships/tags" Target="../tags/tag897.xml"/><Relationship Id="rId131" Type="http://schemas.openxmlformats.org/officeDocument/2006/relationships/tags" Target="../tags/tag896.xml"/><Relationship Id="rId130" Type="http://schemas.openxmlformats.org/officeDocument/2006/relationships/tags" Target="../tags/tag895.xml"/><Relationship Id="rId13" Type="http://schemas.openxmlformats.org/officeDocument/2006/relationships/tags" Target="../tags/tag778.xml"/><Relationship Id="rId129" Type="http://schemas.openxmlformats.org/officeDocument/2006/relationships/tags" Target="../tags/tag894.xml"/><Relationship Id="rId128" Type="http://schemas.openxmlformats.org/officeDocument/2006/relationships/tags" Target="../tags/tag893.xml"/><Relationship Id="rId127" Type="http://schemas.openxmlformats.org/officeDocument/2006/relationships/tags" Target="../tags/tag892.xml"/><Relationship Id="rId126" Type="http://schemas.openxmlformats.org/officeDocument/2006/relationships/tags" Target="../tags/tag891.xml"/><Relationship Id="rId125" Type="http://schemas.openxmlformats.org/officeDocument/2006/relationships/tags" Target="../tags/tag890.xml"/><Relationship Id="rId124" Type="http://schemas.openxmlformats.org/officeDocument/2006/relationships/tags" Target="../tags/tag889.xml"/><Relationship Id="rId123" Type="http://schemas.openxmlformats.org/officeDocument/2006/relationships/tags" Target="../tags/tag888.xml"/><Relationship Id="rId122" Type="http://schemas.openxmlformats.org/officeDocument/2006/relationships/tags" Target="../tags/tag887.xml"/><Relationship Id="rId121" Type="http://schemas.openxmlformats.org/officeDocument/2006/relationships/tags" Target="../tags/tag886.xml"/><Relationship Id="rId120" Type="http://schemas.openxmlformats.org/officeDocument/2006/relationships/tags" Target="../tags/tag885.xml"/><Relationship Id="rId12" Type="http://schemas.openxmlformats.org/officeDocument/2006/relationships/tags" Target="../tags/tag777.xml"/><Relationship Id="rId119" Type="http://schemas.openxmlformats.org/officeDocument/2006/relationships/tags" Target="../tags/tag884.xml"/><Relationship Id="rId118" Type="http://schemas.openxmlformats.org/officeDocument/2006/relationships/tags" Target="../tags/tag883.xml"/><Relationship Id="rId117" Type="http://schemas.openxmlformats.org/officeDocument/2006/relationships/tags" Target="../tags/tag882.xml"/><Relationship Id="rId116" Type="http://schemas.openxmlformats.org/officeDocument/2006/relationships/tags" Target="../tags/tag881.xml"/><Relationship Id="rId115" Type="http://schemas.openxmlformats.org/officeDocument/2006/relationships/tags" Target="../tags/tag880.xml"/><Relationship Id="rId114" Type="http://schemas.openxmlformats.org/officeDocument/2006/relationships/tags" Target="../tags/tag879.xml"/><Relationship Id="rId113" Type="http://schemas.openxmlformats.org/officeDocument/2006/relationships/tags" Target="../tags/tag878.xml"/><Relationship Id="rId112" Type="http://schemas.openxmlformats.org/officeDocument/2006/relationships/tags" Target="../tags/tag877.xml"/><Relationship Id="rId111" Type="http://schemas.openxmlformats.org/officeDocument/2006/relationships/tags" Target="../tags/tag876.xml"/><Relationship Id="rId110" Type="http://schemas.openxmlformats.org/officeDocument/2006/relationships/tags" Target="../tags/tag875.xml"/><Relationship Id="rId11" Type="http://schemas.openxmlformats.org/officeDocument/2006/relationships/tags" Target="../tags/tag776.xml"/><Relationship Id="rId109" Type="http://schemas.openxmlformats.org/officeDocument/2006/relationships/tags" Target="../tags/tag874.xml"/><Relationship Id="rId108" Type="http://schemas.openxmlformats.org/officeDocument/2006/relationships/tags" Target="../tags/tag873.xml"/><Relationship Id="rId107" Type="http://schemas.openxmlformats.org/officeDocument/2006/relationships/tags" Target="../tags/tag872.xml"/><Relationship Id="rId106" Type="http://schemas.openxmlformats.org/officeDocument/2006/relationships/tags" Target="../tags/tag871.xml"/><Relationship Id="rId105" Type="http://schemas.openxmlformats.org/officeDocument/2006/relationships/tags" Target="../tags/tag870.xml"/><Relationship Id="rId104" Type="http://schemas.openxmlformats.org/officeDocument/2006/relationships/tags" Target="../tags/tag869.xml"/><Relationship Id="rId103" Type="http://schemas.openxmlformats.org/officeDocument/2006/relationships/tags" Target="../tags/tag868.xml"/><Relationship Id="rId102" Type="http://schemas.openxmlformats.org/officeDocument/2006/relationships/tags" Target="../tags/tag867.xml"/><Relationship Id="rId101" Type="http://schemas.openxmlformats.org/officeDocument/2006/relationships/tags" Target="../tags/tag866.xml"/><Relationship Id="rId100" Type="http://schemas.openxmlformats.org/officeDocument/2006/relationships/tags" Target="../tags/tag865.xml"/><Relationship Id="rId10" Type="http://schemas.openxmlformats.org/officeDocument/2006/relationships/tags" Target="../tags/tag775.xml"/><Relationship Id="rId1" Type="http://schemas.openxmlformats.org/officeDocument/2006/relationships/tags" Target="../tags/tag766.xml"/></Relationships>
</file>

<file path=ppt/slides/_rels/slide81.xml.rels><?xml version="1.0" encoding="UTF-8" standalone="yes"?>
<Relationships xmlns="http://schemas.openxmlformats.org/package/2006/relationships"><Relationship Id="rId9" Type="http://schemas.openxmlformats.org/officeDocument/2006/relationships/tags" Target="../tags/tag1070.xml"/><Relationship Id="rId8" Type="http://schemas.openxmlformats.org/officeDocument/2006/relationships/image" Target="../media/image25.jpeg"/><Relationship Id="rId7" Type="http://schemas.openxmlformats.org/officeDocument/2006/relationships/tags" Target="../tags/tag1069.xml"/><Relationship Id="rId6" Type="http://schemas.openxmlformats.org/officeDocument/2006/relationships/tags" Target="../tags/tag1068.xml"/><Relationship Id="rId5" Type="http://schemas.openxmlformats.org/officeDocument/2006/relationships/tags" Target="../tags/tag1067.xml"/><Relationship Id="rId4" Type="http://schemas.openxmlformats.org/officeDocument/2006/relationships/tags" Target="../tags/tag1066.xml"/><Relationship Id="rId3" Type="http://schemas.openxmlformats.org/officeDocument/2006/relationships/tags" Target="../tags/tag1065.xml"/><Relationship Id="rId2" Type="http://schemas.openxmlformats.org/officeDocument/2006/relationships/tags" Target="../tags/tag1064.xml"/><Relationship Id="rId12" Type="http://schemas.openxmlformats.org/officeDocument/2006/relationships/slideLayout" Target="../slideLayouts/slideLayout17.xml"/><Relationship Id="rId11" Type="http://schemas.openxmlformats.org/officeDocument/2006/relationships/tags" Target="../tags/tag1071.xml"/><Relationship Id="rId10" Type="http://schemas.openxmlformats.org/officeDocument/2006/relationships/image" Target="../media/image26.jpeg"/><Relationship Id="rId1" Type="http://schemas.openxmlformats.org/officeDocument/2006/relationships/tags" Target="../tags/tag1063.xml"/></Relationships>
</file>

<file path=ppt/slides/_rels/slide82.xml.rels><?xml version="1.0" encoding="UTF-8" standalone="yes"?>
<Relationships xmlns="http://schemas.openxmlformats.org/package/2006/relationships"><Relationship Id="rId9" Type="http://schemas.openxmlformats.org/officeDocument/2006/relationships/tags" Target="../tags/tag1080.xml"/><Relationship Id="rId8" Type="http://schemas.openxmlformats.org/officeDocument/2006/relationships/tags" Target="../tags/tag1079.xml"/><Relationship Id="rId7" Type="http://schemas.openxmlformats.org/officeDocument/2006/relationships/tags" Target="../tags/tag1078.xml"/><Relationship Id="rId6" Type="http://schemas.openxmlformats.org/officeDocument/2006/relationships/tags" Target="../tags/tag1077.xml"/><Relationship Id="rId5" Type="http://schemas.openxmlformats.org/officeDocument/2006/relationships/tags" Target="../tags/tag1076.xml"/><Relationship Id="rId4" Type="http://schemas.openxmlformats.org/officeDocument/2006/relationships/tags" Target="../tags/tag1075.xml"/><Relationship Id="rId3" Type="http://schemas.openxmlformats.org/officeDocument/2006/relationships/tags" Target="../tags/tag1074.xml"/><Relationship Id="rId2" Type="http://schemas.openxmlformats.org/officeDocument/2006/relationships/tags" Target="../tags/tag1073.xml"/><Relationship Id="rId10" Type="http://schemas.openxmlformats.org/officeDocument/2006/relationships/slideLayout" Target="../slideLayouts/slideLayout17.xml"/><Relationship Id="rId1" Type="http://schemas.openxmlformats.org/officeDocument/2006/relationships/tags" Target="../tags/tag1072.xml"/></Relationships>
</file>

<file path=ppt/slides/_rels/slide83.xml.rels><?xml version="1.0" encoding="UTF-8" standalone="yes"?>
<Relationships xmlns="http://schemas.openxmlformats.org/package/2006/relationships"><Relationship Id="rId9" Type="http://schemas.openxmlformats.org/officeDocument/2006/relationships/tags" Target="../tags/tag1089.xml"/><Relationship Id="rId8" Type="http://schemas.openxmlformats.org/officeDocument/2006/relationships/tags" Target="../tags/tag1088.xml"/><Relationship Id="rId7" Type="http://schemas.openxmlformats.org/officeDocument/2006/relationships/tags" Target="../tags/tag1087.xml"/><Relationship Id="rId6" Type="http://schemas.openxmlformats.org/officeDocument/2006/relationships/tags" Target="../tags/tag1086.xml"/><Relationship Id="rId5" Type="http://schemas.openxmlformats.org/officeDocument/2006/relationships/tags" Target="../tags/tag1085.xml"/><Relationship Id="rId4" Type="http://schemas.openxmlformats.org/officeDocument/2006/relationships/tags" Target="../tags/tag1084.xml"/><Relationship Id="rId3" Type="http://schemas.openxmlformats.org/officeDocument/2006/relationships/tags" Target="../tags/tag1083.xml"/><Relationship Id="rId2" Type="http://schemas.openxmlformats.org/officeDocument/2006/relationships/tags" Target="../tags/tag1082.xml"/><Relationship Id="rId10" Type="http://schemas.openxmlformats.org/officeDocument/2006/relationships/slideLayout" Target="../slideLayouts/slideLayout17.xml"/><Relationship Id="rId1" Type="http://schemas.openxmlformats.org/officeDocument/2006/relationships/tags" Target="../tags/tag1081.xml"/></Relationships>
</file>

<file path=ppt/slides/_rels/slide84.xml.rels><?xml version="1.0" encoding="UTF-8" standalone="yes"?>
<Relationships xmlns="http://schemas.openxmlformats.org/package/2006/relationships"><Relationship Id="rId9" Type="http://schemas.openxmlformats.org/officeDocument/2006/relationships/tags" Target="../tags/tag1098.xml"/><Relationship Id="rId8" Type="http://schemas.openxmlformats.org/officeDocument/2006/relationships/tags" Target="../tags/tag1097.xml"/><Relationship Id="rId7" Type="http://schemas.openxmlformats.org/officeDocument/2006/relationships/tags" Target="../tags/tag1096.xml"/><Relationship Id="rId6" Type="http://schemas.openxmlformats.org/officeDocument/2006/relationships/tags" Target="../tags/tag1095.xml"/><Relationship Id="rId5" Type="http://schemas.openxmlformats.org/officeDocument/2006/relationships/tags" Target="../tags/tag1094.xml"/><Relationship Id="rId4" Type="http://schemas.openxmlformats.org/officeDocument/2006/relationships/tags" Target="../tags/tag1093.xml"/><Relationship Id="rId3" Type="http://schemas.openxmlformats.org/officeDocument/2006/relationships/tags" Target="../tags/tag1092.xml"/><Relationship Id="rId2" Type="http://schemas.openxmlformats.org/officeDocument/2006/relationships/tags" Target="../tags/tag1091.xml"/><Relationship Id="rId10" Type="http://schemas.openxmlformats.org/officeDocument/2006/relationships/slideLayout" Target="../slideLayouts/slideLayout17.xml"/><Relationship Id="rId1" Type="http://schemas.openxmlformats.org/officeDocument/2006/relationships/tags" Target="../tags/tag1090.xml"/></Relationships>
</file>

<file path=ppt/slides/_rels/slide85.xml.rels><?xml version="1.0" encoding="UTF-8" standalone="yes"?>
<Relationships xmlns="http://schemas.openxmlformats.org/package/2006/relationships"><Relationship Id="rId9" Type="http://schemas.openxmlformats.org/officeDocument/2006/relationships/tags" Target="../tags/tag1106.xml"/><Relationship Id="rId8" Type="http://schemas.openxmlformats.org/officeDocument/2006/relationships/image" Target="../media/image27.jpeg"/><Relationship Id="rId7" Type="http://schemas.openxmlformats.org/officeDocument/2006/relationships/tags" Target="../tags/tag1105.xml"/><Relationship Id="rId6" Type="http://schemas.openxmlformats.org/officeDocument/2006/relationships/tags" Target="../tags/tag1104.xml"/><Relationship Id="rId5" Type="http://schemas.openxmlformats.org/officeDocument/2006/relationships/tags" Target="../tags/tag1103.xml"/><Relationship Id="rId4" Type="http://schemas.openxmlformats.org/officeDocument/2006/relationships/tags" Target="../tags/tag1102.xml"/><Relationship Id="rId3" Type="http://schemas.openxmlformats.org/officeDocument/2006/relationships/tags" Target="../tags/tag1101.xml"/><Relationship Id="rId2" Type="http://schemas.openxmlformats.org/officeDocument/2006/relationships/tags" Target="../tags/tag1100.xml"/><Relationship Id="rId12" Type="http://schemas.openxmlformats.org/officeDocument/2006/relationships/slideLayout" Target="../slideLayouts/slideLayout17.xml"/><Relationship Id="rId11" Type="http://schemas.openxmlformats.org/officeDocument/2006/relationships/tags" Target="../tags/tag1107.xml"/><Relationship Id="rId10" Type="http://schemas.openxmlformats.org/officeDocument/2006/relationships/image" Target="../media/image28.jpeg"/><Relationship Id="rId1" Type="http://schemas.openxmlformats.org/officeDocument/2006/relationships/tags" Target="../tags/tag1099.xml"/></Relationships>
</file>

<file path=ppt/slides/_rels/slide8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14.xml"/><Relationship Id="rId6" Type="http://schemas.openxmlformats.org/officeDocument/2006/relationships/tags" Target="../tags/tag1113.xml"/><Relationship Id="rId5" Type="http://schemas.openxmlformats.org/officeDocument/2006/relationships/tags" Target="../tags/tag1112.xml"/><Relationship Id="rId4" Type="http://schemas.openxmlformats.org/officeDocument/2006/relationships/tags" Target="../tags/tag1111.xml"/><Relationship Id="rId3" Type="http://schemas.openxmlformats.org/officeDocument/2006/relationships/tags" Target="../tags/tag1110.xml"/><Relationship Id="rId2" Type="http://schemas.openxmlformats.org/officeDocument/2006/relationships/tags" Target="../tags/tag1109.xml"/><Relationship Id="rId1" Type="http://schemas.openxmlformats.org/officeDocument/2006/relationships/tags" Target="../tags/tag1108.xml"/></Relationships>
</file>

<file path=ppt/slides/_rels/slide87.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21.xml"/><Relationship Id="rId6" Type="http://schemas.openxmlformats.org/officeDocument/2006/relationships/tags" Target="../tags/tag1120.xml"/><Relationship Id="rId5" Type="http://schemas.openxmlformats.org/officeDocument/2006/relationships/tags" Target="../tags/tag1119.xml"/><Relationship Id="rId4" Type="http://schemas.openxmlformats.org/officeDocument/2006/relationships/tags" Target="../tags/tag1118.xml"/><Relationship Id="rId3" Type="http://schemas.openxmlformats.org/officeDocument/2006/relationships/tags" Target="../tags/tag1117.xml"/><Relationship Id="rId2" Type="http://schemas.openxmlformats.org/officeDocument/2006/relationships/tags" Target="../tags/tag1116.xml"/><Relationship Id="rId1" Type="http://schemas.openxmlformats.org/officeDocument/2006/relationships/tags" Target="../tags/tag1115.xml"/></Relationships>
</file>

<file path=ppt/slides/_rels/slide8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128.xml"/><Relationship Id="rId7" Type="http://schemas.openxmlformats.org/officeDocument/2006/relationships/tags" Target="../tags/tag1127.xml"/><Relationship Id="rId6" Type="http://schemas.openxmlformats.org/officeDocument/2006/relationships/tags" Target="../tags/tag1126.xml"/><Relationship Id="rId5" Type="http://schemas.openxmlformats.org/officeDocument/2006/relationships/tags" Target="../tags/tag1125.xml"/><Relationship Id="rId4" Type="http://schemas.openxmlformats.org/officeDocument/2006/relationships/tags" Target="../tags/tag1124.xml"/><Relationship Id="rId3" Type="http://schemas.openxmlformats.org/officeDocument/2006/relationships/tags" Target="../tags/tag1123.xml"/><Relationship Id="rId2" Type="http://schemas.openxmlformats.org/officeDocument/2006/relationships/tags" Target="../tags/tag1122.xml"/><Relationship Id="rId1" Type="http://schemas.openxmlformats.org/officeDocument/2006/relationships/chart" Target="../charts/chart1.xml"/></Relationships>
</file>

<file path=ppt/slides/_rels/slide89.xml.rels><?xml version="1.0" encoding="UTF-8" standalone="yes"?>
<Relationships xmlns="http://schemas.openxmlformats.org/package/2006/relationships"><Relationship Id="rId9" Type="http://schemas.openxmlformats.org/officeDocument/2006/relationships/tags" Target="../tags/tag1137.xml"/><Relationship Id="rId8" Type="http://schemas.openxmlformats.org/officeDocument/2006/relationships/tags" Target="../tags/tag1136.xml"/><Relationship Id="rId7" Type="http://schemas.openxmlformats.org/officeDocument/2006/relationships/tags" Target="../tags/tag1135.xml"/><Relationship Id="rId6" Type="http://schemas.openxmlformats.org/officeDocument/2006/relationships/tags" Target="../tags/tag1134.xml"/><Relationship Id="rId5" Type="http://schemas.openxmlformats.org/officeDocument/2006/relationships/tags" Target="../tags/tag1133.xml"/><Relationship Id="rId4" Type="http://schemas.openxmlformats.org/officeDocument/2006/relationships/tags" Target="../tags/tag1132.xml"/><Relationship Id="rId3" Type="http://schemas.openxmlformats.org/officeDocument/2006/relationships/tags" Target="../tags/tag1131.xml"/><Relationship Id="rId2" Type="http://schemas.openxmlformats.org/officeDocument/2006/relationships/tags" Target="../tags/tag1130.xml"/><Relationship Id="rId15" Type="http://schemas.openxmlformats.org/officeDocument/2006/relationships/slideLayout" Target="../slideLayouts/slideLayout17.xml"/><Relationship Id="rId14" Type="http://schemas.openxmlformats.org/officeDocument/2006/relationships/tags" Target="../tags/tag1142.xml"/><Relationship Id="rId13" Type="http://schemas.openxmlformats.org/officeDocument/2006/relationships/tags" Target="../tags/tag1141.xml"/><Relationship Id="rId12" Type="http://schemas.openxmlformats.org/officeDocument/2006/relationships/tags" Target="../tags/tag1140.xml"/><Relationship Id="rId11" Type="http://schemas.openxmlformats.org/officeDocument/2006/relationships/tags" Target="../tags/tag1139.xml"/><Relationship Id="rId10" Type="http://schemas.openxmlformats.org/officeDocument/2006/relationships/tags" Target="../tags/tag1138.xml"/><Relationship Id="rId1" Type="http://schemas.openxmlformats.org/officeDocument/2006/relationships/tags" Target="../tags/tag1129.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90.xml.rels><?xml version="1.0" encoding="UTF-8" standalone="yes"?>
<Relationships xmlns="http://schemas.openxmlformats.org/package/2006/relationships"><Relationship Id="rId9" Type="http://schemas.openxmlformats.org/officeDocument/2006/relationships/tags" Target="../tags/tag1150.xml"/><Relationship Id="rId8" Type="http://schemas.openxmlformats.org/officeDocument/2006/relationships/image" Target="../media/image29.jpeg"/><Relationship Id="rId7" Type="http://schemas.openxmlformats.org/officeDocument/2006/relationships/tags" Target="../tags/tag1149.xml"/><Relationship Id="rId6" Type="http://schemas.openxmlformats.org/officeDocument/2006/relationships/tags" Target="../tags/tag1148.xml"/><Relationship Id="rId5" Type="http://schemas.openxmlformats.org/officeDocument/2006/relationships/tags" Target="../tags/tag1147.xml"/><Relationship Id="rId4" Type="http://schemas.openxmlformats.org/officeDocument/2006/relationships/tags" Target="../tags/tag1146.xml"/><Relationship Id="rId3" Type="http://schemas.openxmlformats.org/officeDocument/2006/relationships/tags" Target="../tags/tag1145.xml"/><Relationship Id="rId2" Type="http://schemas.openxmlformats.org/officeDocument/2006/relationships/tags" Target="../tags/tag1144.xml"/><Relationship Id="rId12" Type="http://schemas.openxmlformats.org/officeDocument/2006/relationships/slideLayout" Target="../slideLayouts/slideLayout17.xml"/><Relationship Id="rId11" Type="http://schemas.openxmlformats.org/officeDocument/2006/relationships/tags" Target="../tags/tag1151.xml"/><Relationship Id="rId10" Type="http://schemas.openxmlformats.org/officeDocument/2006/relationships/image" Target="../media/image30.jpeg"/><Relationship Id="rId1" Type="http://schemas.openxmlformats.org/officeDocument/2006/relationships/tags" Target="../tags/tag1143.xml"/></Relationships>
</file>

<file path=ppt/slides/_rels/slide9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157.xml"/><Relationship Id="rId5" Type="http://schemas.openxmlformats.org/officeDocument/2006/relationships/tags" Target="../tags/tag1156.xml"/><Relationship Id="rId4" Type="http://schemas.openxmlformats.org/officeDocument/2006/relationships/tags" Target="../tags/tag1155.xml"/><Relationship Id="rId3" Type="http://schemas.openxmlformats.org/officeDocument/2006/relationships/tags" Target="../tags/tag1154.xml"/><Relationship Id="rId2" Type="http://schemas.openxmlformats.org/officeDocument/2006/relationships/tags" Target="../tags/tag1153.xml"/><Relationship Id="rId1" Type="http://schemas.openxmlformats.org/officeDocument/2006/relationships/tags" Target="../tags/tag1152.xml"/></Relationships>
</file>

<file path=ppt/slides/_rels/slide92.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64.xml"/><Relationship Id="rId6" Type="http://schemas.openxmlformats.org/officeDocument/2006/relationships/tags" Target="../tags/tag1163.xml"/><Relationship Id="rId5" Type="http://schemas.openxmlformats.org/officeDocument/2006/relationships/tags" Target="../tags/tag1162.xml"/><Relationship Id="rId4" Type="http://schemas.openxmlformats.org/officeDocument/2006/relationships/tags" Target="../tags/tag1161.xml"/><Relationship Id="rId3" Type="http://schemas.openxmlformats.org/officeDocument/2006/relationships/tags" Target="../tags/tag1160.xml"/><Relationship Id="rId2" Type="http://schemas.openxmlformats.org/officeDocument/2006/relationships/tags" Target="../tags/tag1159.xml"/><Relationship Id="rId1" Type="http://schemas.openxmlformats.org/officeDocument/2006/relationships/tags" Target="../tags/tag1158.xml"/></Relationships>
</file>

<file path=ppt/slides/_rels/slide93.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71.xml"/><Relationship Id="rId6" Type="http://schemas.openxmlformats.org/officeDocument/2006/relationships/tags" Target="../tags/tag1170.xml"/><Relationship Id="rId5" Type="http://schemas.openxmlformats.org/officeDocument/2006/relationships/tags" Target="../tags/tag1169.xml"/><Relationship Id="rId4" Type="http://schemas.openxmlformats.org/officeDocument/2006/relationships/tags" Target="../tags/tag1168.xml"/><Relationship Id="rId3" Type="http://schemas.openxmlformats.org/officeDocument/2006/relationships/tags" Target="../tags/tag1167.xml"/><Relationship Id="rId2" Type="http://schemas.openxmlformats.org/officeDocument/2006/relationships/tags" Target="../tags/tag1166.xml"/><Relationship Id="rId1" Type="http://schemas.openxmlformats.org/officeDocument/2006/relationships/tags" Target="../tags/tag1165.xml"/></Relationships>
</file>

<file path=ppt/slides/_rels/slide9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178.xml"/><Relationship Id="rId6" Type="http://schemas.openxmlformats.org/officeDocument/2006/relationships/tags" Target="../tags/tag1177.xml"/><Relationship Id="rId5" Type="http://schemas.openxmlformats.org/officeDocument/2006/relationships/tags" Target="../tags/tag1176.xml"/><Relationship Id="rId4" Type="http://schemas.openxmlformats.org/officeDocument/2006/relationships/tags" Target="../tags/tag1175.xml"/><Relationship Id="rId3" Type="http://schemas.openxmlformats.org/officeDocument/2006/relationships/tags" Target="../tags/tag1174.xml"/><Relationship Id="rId2" Type="http://schemas.openxmlformats.org/officeDocument/2006/relationships/tags" Target="../tags/tag1173.xml"/><Relationship Id="rId1" Type="http://schemas.openxmlformats.org/officeDocument/2006/relationships/tags" Target="../tags/tag1172.xml"/></Relationships>
</file>

<file path=ppt/slides/_rels/slide9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186.xml"/><Relationship Id="rId7" Type="http://schemas.openxmlformats.org/officeDocument/2006/relationships/tags" Target="../tags/tag1185.xml"/><Relationship Id="rId6" Type="http://schemas.openxmlformats.org/officeDocument/2006/relationships/tags" Target="../tags/tag1184.xml"/><Relationship Id="rId5" Type="http://schemas.openxmlformats.org/officeDocument/2006/relationships/tags" Target="../tags/tag1183.xml"/><Relationship Id="rId4" Type="http://schemas.openxmlformats.org/officeDocument/2006/relationships/tags" Target="../tags/tag1182.xml"/><Relationship Id="rId3" Type="http://schemas.openxmlformats.org/officeDocument/2006/relationships/tags" Target="../tags/tag1181.xml"/><Relationship Id="rId2" Type="http://schemas.openxmlformats.org/officeDocument/2006/relationships/tags" Target="../tags/tag1180.xml"/><Relationship Id="rId1" Type="http://schemas.openxmlformats.org/officeDocument/2006/relationships/tags" Target="../tags/tag1179.xml"/></Relationships>
</file>

<file path=ppt/slides/_rels/slide96.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1189.xml"/><Relationship Id="rId2" Type="http://schemas.openxmlformats.org/officeDocument/2006/relationships/tags" Target="../tags/tag1188.xml"/><Relationship Id="rId1" Type="http://schemas.openxmlformats.org/officeDocument/2006/relationships/tags" Target="../tags/tag1187.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1191.xml"/><Relationship Id="rId1" Type="http://schemas.openxmlformats.org/officeDocument/2006/relationships/tags" Target="../tags/tag11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1788795" y="2668270"/>
            <a:ext cx="9144000" cy="1023620"/>
          </a:xfrm>
        </p:spPr>
        <p:txBody>
          <a:bodyPr/>
          <a:lstStyle/>
          <a:p>
            <a:r>
              <a:rPr lang="zh-CN" altLang="en-US" sz="4400" dirty="0">
                <a:solidFill>
                  <a:schemeClr val="accent1"/>
                </a:solidFill>
                <a:sym typeface="Arial" panose="020B0604020202020204" pitchFamily="34" charset="0"/>
              </a:rPr>
              <a:t>第二章 上市公司基本情况分析</a:t>
            </a:r>
            <a:endParaRPr lang="zh-CN" altLang="en-US" sz="4400" dirty="0">
              <a:solidFill>
                <a:schemeClr val="accent1"/>
              </a:solidFill>
              <a:sym typeface="Arial" panose="020B0604020202020204" pitchFamily="3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821305"/>
            <a:ext cx="11515090" cy="2853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外商投资企业是指全部或者部分由外国投资者投资，依照中国法律在中国境内经登记注册设立的企业。根据第四次全国经济普查公报，2018年末，全国外商投资企业10.3万个，占全部企业法人单位的0.6%。
外商投资企业包括中外合资经营企业、中外合作经营企业和外商独资企业。随着我国外商投资法律法规建设和投资环境改善，外商独资企业比重逐年上升，中外合资、合作企业的比重逐年递减。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7200" y="2072640"/>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（四）</a:t>
            </a:r>
            <a:r>
              <a:rPr sz="2400" b="1" dirty="0" err="1">
                <a:solidFill>
                  <a:schemeClr val="dk1"/>
                </a:solidFill>
                <a:latin typeface="微软雅黑" panose="020B0503020204020204" charset="-122"/>
                <a:ea typeface="微软雅黑" panose="020B0503020204020204" charset="-122"/>
                <a:sym typeface="微软雅黑" panose="020B0503020204020204" charset="-122"/>
              </a:rPr>
              <a:t>外商投资</a:t>
            </a:r>
            <a:r>
              <a:rPr lang="zh-CN" sz="2400" b="1">
                <a:latin typeface="微软雅黑" panose="020B0503020204020204" charset="-122"/>
                <a:ea typeface="微软雅黑" panose="020B0503020204020204" charset="-122"/>
              </a:rPr>
              <a:t>企业</a:t>
            </a:r>
            <a:endParaRPr lang="zh-CN" altLang="en-US" sz="2400" b="1">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200150"/>
            <a:ext cx="10977880"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公司业务主要是公司的经营范围及经营效果。在报告中，建议重点关注</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公司业务收入，通过公司各类业务收入规模和结构的年度变化，反映公司的总体经营情况、主营业务发展和多元化经营状况</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三、公司业务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4" name="文本框 103"/>
          <p:cNvSpPr txBox="1"/>
          <p:nvPr/>
        </p:nvSpPr>
        <p:spPr>
          <a:xfrm>
            <a:off x="4070350" y="4064000"/>
            <a:ext cx="3461385" cy="1753235"/>
          </a:xfrm>
          <a:prstGeom prst="rect">
            <a:avLst/>
          </a:prstGeom>
          <a:noFill/>
          <a:ln w="9525">
            <a:noFill/>
          </a:ln>
        </p:spPr>
        <p:txBody>
          <a:bodyPr wrap="square">
            <a:spAutoFit/>
          </a:bodyPr>
          <a:p>
            <a:pPr indent="0" fontAlgn="auto">
              <a:lnSpc>
                <a:spcPct val="150000"/>
              </a:lnSpc>
            </a:pPr>
            <a:r>
              <a:rPr lang="zh-CN" sz="2400" b="1">
                <a:latin typeface="Cambria" panose="02040503050406030204" charset="0"/>
                <a:ea typeface="宋体" panose="02010600030101010101" pitchFamily="2" charset="-122"/>
              </a:rPr>
              <a:t>（一）总体经营状况</a:t>
            </a:r>
            <a:endParaRPr lang="zh-CN" sz="2400" b="1">
              <a:latin typeface="Cambria" panose="02040503050406030204" charset="0"/>
              <a:ea typeface="宋体" panose="02010600030101010101" pitchFamily="2" charset="-122"/>
            </a:endParaRPr>
          </a:p>
          <a:p>
            <a:pPr indent="0" fontAlgn="auto">
              <a:lnSpc>
                <a:spcPct val="150000"/>
              </a:lnSpc>
            </a:pPr>
            <a:r>
              <a:rPr lang="zh-CN" sz="2400" b="1">
                <a:latin typeface="Cambria" panose="02040503050406030204" charset="0"/>
                <a:ea typeface="宋体" panose="02010600030101010101" pitchFamily="2" charset="-122"/>
              </a:rPr>
              <a:t>（二）主营业务发展</a:t>
            </a:r>
            <a:endParaRPr lang="zh-CN" sz="2400" b="1">
              <a:latin typeface="Cambria" panose="02040503050406030204" charset="0"/>
              <a:ea typeface="宋体" panose="02010600030101010101" pitchFamily="2" charset="-122"/>
            </a:endParaRPr>
          </a:p>
          <a:p>
            <a:pPr indent="0" fontAlgn="auto">
              <a:lnSpc>
                <a:spcPct val="150000"/>
              </a:lnSpc>
            </a:pPr>
            <a:r>
              <a:rPr lang="zh-CN" sz="2400" b="1">
                <a:latin typeface="Cambria" panose="02040503050406030204" charset="0"/>
                <a:ea typeface="宋体" panose="02010600030101010101" pitchFamily="2" charset="-122"/>
              </a:rPr>
              <a:t>（三）多元化经营</a:t>
            </a:r>
            <a:endParaRPr lang="zh-CN" sz="2400" b="1">
              <a:latin typeface="Cambria" panose="02040503050406030204" charset="0"/>
              <a:ea typeface="宋体" panose="02010600030101010101" pitchFamily="2"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971550" y="2089150"/>
            <a:ext cx="34480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a:solidFill>
                  <a:schemeClr val="tx1"/>
                </a:solidFill>
                <a:latin typeface="Cambria" panose="02040503050406030204" charset="0"/>
                <a:ea typeface="宋体" panose="02010600030101010101" pitchFamily="2" charset="-122"/>
                <a:sym typeface="+mn-ea"/>
              </a:rPr>
              <a:t>（一）总体经营状况</a:t>
            </a:r>
            <a:endParaRPr lang="zh-CN" sz="2400" b="1" dirty="0" err="1">
              <a:solidFill>
                <a:schemeClr val="tx1"/>
              </a:solidFill>
              <a:latin typeface="Cambria" panose="02040503050406030204" charset="0"/>
              <a:ea typeface="宋体" panose="02010600030101010101" pitchFamily="2" charset="-122"/>
              <a:sym typeface="+mn-ea"/>
            </a:endParaRPr>
          </a:p>
        </p:txBody>
      </p:sp>
      <p:sp>
        <p:nvSpPr>
          <p:cNvPr id="4" name="Title 6"/>
          <p:cNvSpPr txBox="1"/>
          <p:nvPr>
            <p:custDataLst>
              <p:tags r:id="rId4"/>
            </p:custDataLst>
          </p:nvPr>
        </p:nvSpPr>
        <p:spPr>
          <a:xfrm>
            <a:off x="580390" y="2630805"/>
            <a:ext cx="10935335" cy="141224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营业收入可以反映公司的总体经营发展状况。营业收入是公司在生产经营活动中，因销售产品或提供劳务而取得的各项收入。营业收入增长率是反映公司经营发展状况的核心指标之一</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任意形状 8"/>
          <p:cNvSpPr/>
          <p:nvPr userDrawn="1">
            <p:custDataLst>
              <p:tags r:id="rId5"/>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6"/>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8"/>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三、公司业务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5" name="图片 104"/>
          <p:cNvPicPr/>
          <p:nvPr>
            <p:custDataLst>
              <p:tags r:id="rId9"/>
            </p:custDataLst>
          </p:nvPr>
        </p:nvPicPr>
        <p:blipFill>
          <a:blip r:embed="rId10"/>
          <a:stretch>
            <a:fillRect/>
          </a:stretch>
        </p:blipFill>
        <p:spPr>
          <a:xfrm>
            <a:off x="3075940" y="4775200"/>
            <a:ext cx="5610225" cy="112331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971550" y="2089150"/>
            <a:ext cx="34480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a:solidFill>
                  <a:schemeClr val="tx1"/>
                </a:solidFill>
                <a:latin typeface="Cambria" panose="02040503050406030204" charset="0"/>
                <a:ea typeface="宋体" panose="02010600030101010101" pitchFamily="2" charset="-122"/>
                <a:sym typeface="+mn-ea"/>
              </a:rPr>
              <a:t>（二）主营业务发展</a:t>
            </a:r>
            <a:endParaRPr lang="zh-CN" sz="2400" b="1" dirty="0" err="1">
              <a:solidFill>
                <a:schemeClr val="tx1"/>
              </a:solidFill>
              <a:latin typeface="Cambria" panose="02040503050406030204" charset="0"/>
              <a:ea typeface="宋体" panose="02010600030101010101" pitchFamily="2" charset="-122"/>
              <a:sym typeface="+mn-ea"/>
            </a:endParaRPr>
          </a:p>
        </p:txBody>
      </p:sp>
      <p:sp>
        <p:nvSpPr>
          <p:cNvPr id="4" name="Title 6"/>
          <p:cNvSpPr txBox="1"/>
          <p:nvPr>
            <p:custDataLst>
              <p:tags r:id="rId4"/>
            </p:custDataLst>
          </p:nvPr>
        </p:nvSpPr>
        <p:spPr>
          <a:xfrm>
            <a:off x="314325" y="3052445"/>
            <a:ext cx="11877040" cy="297370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营业可以进一步分为主营业务和其他业务。主营业务是指为公司完成其经营目标而从事的日常活动中的主要活动，可根据营业执照上规定的主要业务范围确定，其他业务收入是公司从事除主营业务以外的其他业务活动。
</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ctr" fontAlgn="auto">
              <a:lnSpc>
                <a:spcPct val="150000"/>
              </a:lnSpc>
              <a:spcAft>
                <a:spcPts val="0"/>
              </a:spcAft>
            </a:pPr>
            <a:r>
              <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主营业务收入增长率= 当期主营业务收入−上期主营业务收入 上期主营业务收入</a:t>
            </a:r>
            <a:endParaRPr lang="zh-CN" altLang="en-US" sz="2400" b="1"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主营业务通常是公司现金流和利润的最主要来源，属于现金牛业务，公司为了保证可持续发展，一定要有增量的主营业务或产品。</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任意形状 8"/>
          <p:cNvSpPr/>
          <p:nvPr userDrawn="1">
            <p:custDataLst>
              <p:tags r:id="rId5"/>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6"/>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8"/>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三、公司业务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971550" y="2089150"/>
            <a:ext cx="34480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a:solidFill>
                  <a:schemeClr val="tx1"/>
                </a:solidFill>
                <a:latin typeface="Cambria" panose="02040503050406030204" charset="0"/>
                <a:ea typeface="宋体" panose="02010600030101010101" pitchFamily="2" charset="-122"/>
                <a:sym typeface="+mn-ea"/>
              </a:rPr>
              <a:t>（</a:t>
            </a:r>
            <a:r>
              <a:rPr lang="zh-CN" sz="2400" b="1">
                <a:solidFill>
                  <a:schemeClr val="tx1"/>
                </a:solidFill>
                <a:latin typeface="Cambria" panose="02040503050406030204" charset="0"/>
                <a:ea typeface="宋体" panose="02010600030101010101" pitchFamily="2" charset="-122"/>
                <a:sym typeface="+mn-ea"/>
              </a:rPr>
              <a:t>三）</a:t>
            </a:r>
            <a:r>
              <a:rPr sz="2400" dirty="0" err="1">
                <a:solidFill>
                  <a:schemeClr val="dk1"/>
                </a:solidFill>
                <a:sym typeface="微软雅黑" panose="020B0503020204020204" charset="-122"/>
              </a:rPr>
              <a:t>多元化经营</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a:p>
            <a:endParaRPr lang="zh-CN" sz="2400" b="1" dirty="0" err="1">
              <a:solidFill>
                <a:schemeClr val="tx1"/>
              </a:solidFill>
              <a:latin typeface="Cambria" panose="02040503050406030204" charset="0"/>
              <a:ea typeface="宋体" panose="02010600030101010101" pitchFamily="2" charset="-122"/>
              <a:sym typeface="+mn-ea"/>
            </a:endParaRPr>
          </a:p>
        </p:txBody>
      </p:sp>
      <p:sp>
        <p:nvSpPr>
          <p:cNvPr id="4" name="Title 6"/>
          <p:cNvSpPr txBox="1"/>
          <p:nvPr>
            <p:custDataLst>
              <p:tags r:id="rId4"/>
            </p:custDataLst>
          </p:nvPr>
        </p:nvSpPr>
        <p:spPr>
          <a:xfrm>
            <a:off x="314960" y="3022600"/>
            <a:ext cx="11877040" cy="297370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多元化经营是公司重要的发展战略和投资决策，与公司价值息息相关。</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公司在确保主营业务稳定发展的同时，推进多元化经营，能够帮助公司化解被吞并威胁、增加发展空间和降低资产风险。</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在激烈的竞争环境中,固守一个产业,提供一种产品的经营模式已经不能适应形势的发展。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任意形状 8"/>
          <p:cNvSpPr/>
          <p:nvPr userDrawn="1">
            <p:custDataLst>
              <p:tags r:id="rId5"/>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6"/>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8"/>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三、公司业务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971550" y="2089150"/>
            <a:ext cx="34480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a:solidFill>
                  <a:schemeClr val="tx1"/>
                </a:solidFill>
                <a:latin typeface="Cambria" panose="02040503050406030204" charset="0"/>
                <a:ea typeface="宋体" panose="02010600030101010101" pitchFamily="2" charset="-122"/>
                <a:sym typeface="+mn-ea"/>
              </a:rPr>
              <a:t>（</a:t>
            </a:r>
            <a:r>
              <a:rPr lang="zh-CN" sz="2400" b="1">
                <a:solidFill>
                  <a:schemeClr val="tx1"/>
                </a:solidFill>
                <a:latin typeface="Cambria" panose="02040503050406030204" charset="0"/>
                <a:ea typeface="宋体" panose="02010600030101010101" pitchFamily="2" charset="-122"/>
                <a:sym typeface="+mn-ea"/>
              </a:rPr>
              <a:t>三）</a:t>
            </a:r>
            <a:r>
              <a:rPr sz="2400" dirty="0" err="1">
                <a:solidFill>
                  <a:schemeClr val="dk1"/>
                </a:solidFill>
                <a:sym typeface="微软雅黑" panose="020B0503020204020204" charset="-122"/>
              </a:rPr>
              <a:t>多元化经营</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a:p>
            <a:endParaRPr lang="zh-CN" sz="2400" b="1" dirty="0" err="1">
              <a:solidFill>
                <a:schemeClr val="tx1"/>
              </a:solidFill>
              <a:latin typeface="Cambria" panose="02040503050406030204" charset="0"/>
              <a:ea typeface="宋体" panose="02010600030101010101" pitchFamily="2" charset="-122"/>
              <a:sym typeface="+mn-ea"/>
            </a:endParaRPr>
          </a:p>
        </p:txBody>
      </p:sp>
      <p:sp>
        <p:nvSpPr>
          <p:cNvPr id="4" name="Title 6"/>
          <p:cNvSpPr txBox="1"/>
          <p:nvPr>
            <p:custDataLst>
              <p:tags r:id="rId4"/>
            </p:custDataLst>
          </p:nvPr>
        </p:nvSpPr>
        <p:spPr>
          <a:xfrm>
            <a:off x="314960" y="2546350"/>
            <a:ext cx="11877040" cy="297370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常用的公司多元化经营的度量方式有如下几种：</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（1）公司主营业务收入涉及的行业数目</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公司主营业务收入涉及的行业数目越大，代表公司多元化经营程度越高；公司主营业务收入涉及的行业数目越小，代表公司多元化经营程度越低。</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（2）公司各行业主营业务收入的赫芬达尔指数</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任意形状 8"/>
          <p:cNvSpPr/>
          <p:nvPr userDrawn="1">
            <p:custDataLst>
              <p:tags r:id="rId5"/>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6"/>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7"/>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8"/>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三、公司业务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6" name="图片 105"/>
          <p:cNvPicPr/>
          <p:nvPr>
            <p:custDataLst>
              <p:tags r:id="rId9"/>
            </p:custDataLst>
          </p:nvPr>
        </p:nvPicPr>
        <p:blipFill>
          <a:blip r:embed="rId10"/>
          <a:stretch>
            <a:fillRect/>
          </a:stretch>
        </p:blipFill>
        <p:spPr>
          <a:xfrm>
            <a:off x="4558030" y="5365750"/>
            <a:ext cx="1685290" cy="127571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700405" y="2349500"/>
            <a:ext cx="10791825" cy="297370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公司的生产经营存在规模经济和规模不经济现象。</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规模经济是指通过扩大生产规模而引起经济效益增加的现象。</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对于特定的生产技术，伴随着产量增加和规模扩大，公司通常经历着由规模经济到规模不经济的过程。</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5"/>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6"/>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7"/>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四、公司规模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146300"/>
            <a:ext cx="4957445" cy="430657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一般来说，在规模较小时，随着生产经营规模的增加，促进规模经济的因素占主导，公司的平均成本递减；当公司规模达到一定程度后，促使规模不经济的因素逐渐占据主导，从而抵消规模经济的积极影响，直至出现规模不经济。</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8" name="直接连接符 7"/>
          <p:cNvCxnSpPr/>
          <p:nvPr>
            <p:custDataLst>
              <p:tags r:id="rId5"/>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6"/>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7"/>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四、公司规模</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graphicFrame>
        <p:nvGraphicFramePr>
          <p:cNvPr id="-2147482591" name="对象 -2147482592"/>
          <p:cNvGraphicFramePr>
            <a:graphicFrameLocks noChangeAspect="1"/>
          </p:cNvGraphicFramePr>
          <p:nvPr>
            <p:custDataLst>
              <p:tags r:id="rId8"/>
            </p:custDataLst>
          </p:nvPr>
        </p:nvGraphicFramePr>
        <p:xfrm>
          <a:off x="5893435" y="2146300"/>
          <a:ext cx="5688965" cy="4119245"/>
        </p:xfrm>
        <a:graphic>
          <a:graphicData uri="http://schemas.openxmlformats.org/presentationml/2006/ole">
            <mc:AlternateContent xmlns:mc="http://schemas.openxmlformats.org/markup-compatibility/2006">
              <mc:Choice xmlns:v="urn:schemas-microsoft-com:vml" Requires="v">
                <p:oleObj spid="_x0000_s3076" name="" r:id="rId9" imgW="3837305" imgH="2245360" progId="Visio.Drawing.11">
                  <p:embed/>
                </p:oleObj>
              </mc:Choice>
              <mc:Fallback>
                <p:oleObj name="" r:id="rId9" imgW="3837305" imgH="2245360" progId="Visio.Drawing.11">
                  <p:embed/>
                  <p:pic>
                    <p:nvPicPr>
                      <p:cNvPr id="0" name="图片 3075"/>
                      <p:cNvPicPr/>
                      <p:nvPr/>
                    </p:nvPicPr>
                    <p:blipFill>
                      <a:blip r:embed="rId10"/>
                      <a:stretch>
                        <a:fillRect/>
                      </a:stretch>
                    </p:blipFill>
                    <p:spPr>
                      <a:xfrm>
                        <a:off x="5893435" y="2146300"/>
                        <a:ext cx="5688965" cy="4119245"/>
                      </a:xfrm>
                      <a:prstGeom prst="rect">
                        <a:avLst/>
                      </a:prstGeom>
                      <a:noFill/>
                      <a:ln w="38100">
                        <a:noFill/>
                        <a:miter/>
                      </a:ln>
                    </p:spPr>
                  </p:pic>
                </p:oleObj>
              </mc:Fallback>
            </mc:AlternateContent>
          </a:graphicData>
        </a:graphic>
      </p:graphicFrame>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675640" y="2349500"/>
            <a:ext cx="10897235"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根据《国民经济行业分类》（GB/T 4754—2017），行业是从事相同性质的经济活动的所有单位的集合，如餐饮行业、金融行业、电子制造行业等。不同行业所处生命周期、行业内竞争格局和未来发展趋势均不同。
本章中主要确定上市公司所属行业，不同行业分类标准和具体行业分析见本书第四章。</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8" name="直接连接符 7"/>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五、</a:t>
            </a:r>
            <a:r>
              <a:rPr sz="2800" dirty="0" err="1">
                <a:solidFill>
                  <a:schemeClr val="dk1"/>
                </a:solidFill>
                <a:sym typeface="微软雅黑" panose="020B0503020204020204" charset="-122"/>
              </a:rPr>
              <a:t>所属行业</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5"/>
            </p:custDataLst>
          </p:nvPr>
        </p:nvSpPr>
        <p:spPr>
          <a:xfrm>
            <a:off x="457835" y="1834515"/>
            <a:ext cx="11277600" cy="492188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7"/>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0"/>
            </p:custDataLst>
          </p:nvPr>
        </p:nvSpPr>
        <p:spPr>
          <a:xfrm>
            <a:off x="614680" y="1915795"/>
            <a:ext cx="11120120" cy="46577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股本结构是指股本的各个构成比例关系，反映股本构成状态。</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分析上市公司的股本结构，可以发现上市公司的基本属性和其股本结构的变化趋势，有助于投资者更好地把握上市公司的基本面情况。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上市公司的股本结构按股本所有者性质可分为国家股、法人股、外资股、职工股、社会公众股等几种类型。
根据能否在二级市场上交易流通，上市公司股票可分为有限售条件股份和无限售条件股份。计算出流通股占总股本的比重，即流通比率，计算如公式2-5所示。
</a:t>
            </a: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流通比率= 无限售条件的股份</a:t>
            </a:r>
            <a:r>
              <a:rPr altLang="zh-CN"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总股本 </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副标题"/>
          <p:cNvSpPr txBox="1"/>
          <p:nvPr>
            <p:custDataLst>
              <p:tags r:id="rId11"/>
            </p:custDataLst>
          </p:nvPr>
        </p:nvSpPr>
        <p:spPr>
          <a:xfrm>
            <a:off x="457204" y="120968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一、</a:t>
            </a:r>
            <a:r>
              <a:rPr sz="2800" dirty="0" err="1">
                <a:solidFill>
                  <a:schemeClr val="dk1"/>
                </a:solidFill>
                <a:sym typeface="微软雅黑" panose="020B0503020204020204" charset="-122"/>
              </a:rPr>
              <a:t>股本结构分析</a:t>
            </a:r>
            <a:endParaRPr sz="2800" dirty="0" err="1">
              <a:solidFill>
                <a:schemeClr val="dk1"/>
              </a:solidFill>
              <a:sym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9906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669415"/>
            <a:ext cx="6706870" cy="45186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巴菲特曾说过，在投资的时候，要将自己看成是企业分析家，而不是市场分析师或经济分析师，更不是有价证券分析师。</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基本情况分析是投资价值分析中不可缺少的重要环节，通过公司基本情况分析，可以深入了解公司的组织架构、资本结构、经营管理水平、产品竞争能力以及发展前景等；通过与同类板块、行业公司的比较、与本行业平均水平的比较、与本公司历史数据的比较，可以判断公司的投资价值和股价变动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custDataLst>
              <p:tags r:id="rId5"/>
            </p:custDataLst>
          </p:nvPr>
        </p:nvSpPr>
        <p:spPr>
          <a:xfrm>
            <a:off x="582930" y="-171450"/>
            <a:ext cx="9144000" cy="1023620"/>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r>
              <a:rPr lang="zh-CN" altLang="en-US" sz="3200" dirty="0">
                <a:solidFill>
                  <a:schemeClr val="accent1"/>
                </a:solidFill>
                <a:sym typeface="Arial" panose="020B0604020202020204" pitchFamily="34" charset="0"/>
              </a:rPr>
              <a:t>第二章 上市公司基本情况分析</a:t>
            </a:r>
            <a:endParaRPr lang="zh-CN" altLang="en-US" sz="3200" dirty="0">
              <a:solidFill>
                <a:schemeClr val="accent1"/>
              </a:solidFill>
              <a:sym typeface="Arial" panose="020B0604020202020204" pitchFamily="34" charset="0"/>
            </a:endParaRPr>
          </a:p>
        </p:txBody>
      </p:sp>
      <p:pic>
        <p:nvPicPr>
          <p:cNvPr id="100" name="图片 99"/>
          <p:cNvPicPr>
            <a:picLocks noChangeAspect="1"/>
          </p:cNvPicPr>
          <p:nvPr>
            <p:custDataLst>
              <p:tags r:id="rId6"/>
            </p:custDataLst>
          </p:nvPr>
        </p:nvPicPr>
        <p:blipFill>
          <a:blip r:embed="rId7"/>
          <a:stretch>
            <a:fillRect/>
          </a:stretch>
        </p:blipFill>
        <p:spPr>
          <a:xfrm>
            <a:off x="7308850" y="1795145"/>
            <a:ext cx="4883150" cy="4266565"/>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5"/>
            </p:custDataLst>
          </p:nvPr>
        </p:nvSpPr>
        <p:spPr>
          <a:xfrm>
            <a:off x="457835" y="1834515"/>
            <a:ext cx="11277600" cy="259778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5" name="Title 6"/>
          <p:cNvSpPr txBox="1"/>
          <p:nvPr>
            <p:custDataLst>
              <p:tags r:id="rId6"/>
            </p:custDataLst>
          </p:nvPr>
        </p:nvSpPr>
        <p:spPr>
          <a:xfrm>
            <a:off x="614680" y="1915795"/>
            <a:ext cx="11120120" cy="220916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股权结构是指不同投资主体持有公司股票数量的分布结构，反映了基于财产所有权基础的不同持股主体间的所有权结构。股权结构是公司治理结构的基础，公司治理结构则是股权结构的具体运行形式。</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4" name="灯片编号占位符 1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5"/>
            </p:custDataLst>
          </p:nvPr>
        </p:nvSpPr>
        <p:spPr>
          <a:xfrm>
            <a:off x="457835" y="2425065"/>
            <a:ext cx="11277600" cy="259778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5" name="Title 6"/>
          <p:cNvSpPr txBox="1"/>
          <p:nvPr>
            <p:custDataLst>
              <p:tags r:id="rId6"/>
            </p:custDataLst>
          </p:nvPr>
        </p:nvSpPr>
        <p:spPr>
          <a:xfrm>
            <a:off x="614680" y="2506345"/>
            <a:ext cx="11120120" cy="220916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股权结构是指不同投资主体持有公司股票数量的分布结构，反映了基于财产所有权基础的不同持股主体间的所有权结构。股权结构是公司治理结构的基础，公司治理结构则是股权结构的具体运行形式。</a:t>
            </a:r>
            <a:endPar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42900" y="2419350"/>
            <a:ext cx="721995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控股股东</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其出资额占有限责任公司资本总额百分之五十以上或者其持有的股份占股份有限公司股本总额百分之五十以上的股东；出资额或者持有股份的比例虽然不足百分之五十，但依其出资额或者持有的股份所享有的表决权已足以对股东会、股东大会的决议产生重大影响的股东。在上市公司的年报中，可以查找到上市公司的控股股东。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graphicFrame>
        <p:nvGraphicFramePr>
          <p:cNvPr id="-2147482590" name="对象 -2147482591"/>
          <p:cNvGraphicFramePr>
            <a:graphicFrameLocks noChangeAspect="1"/>
          </p:cNvGraphicFramePr>
          <p:nvPr>
            <p:custDataLst>
              <p:tags r:id="rId6"/>
            </p:custDataLst>
          </p:nvPr>
        </p:nvGraphicFramePr>
        <p:xfrm>
          <a:off x="7791450" y="1815465"/>
          <a:ext cx="4182745" cy="4277360"/>
        </p:xfrm>
        <a:graphic>
          <a:graphicData uri="http://schemas.openxmlformats.org/presentationml/2006/ole">
            <mc:AlternateContent xmlns:mc="http://schemas.openxmlformats.org/markup-compatibility/2006">
              <mc:Choice xmlns:v="urn:schemas-microsoft-com:vml" Requires="v">
                <p:oleObj spid="_x0000_s3076" name="" r:id="rId7" imgW="2506345" imgH="2947035" progId="Visio.Drawing.11">
                  <p:embed/>
                </p:oleObj>
              </mc:Choice>
              <mc:Fallback>
                <p:oleObj name="" r:id="rId7" imgW="2506345" imgH="2947035" progId="Visio.Drawing.11">
                  <p:embed/>
                  <p:pic>
                    <p:nvPicPr>
                      <p:cNvPr id="0" name="图片 3075"/>
                      <p:cNvPicPr/>
                      <p:nvPr/>
                    </p:nvPicPr>
                    <p:blipFill>
                      <a:blip r:embed="rId8"/>
                      <a:stretch>
                        <a:fillRect/>
                      </a:stretch>
                    </p:blipFill>
                    <p:spPr>
                      <a:xfrm>
                        <a:off x="7791450" y="1815465"/>
                        <a:ext cx="4182745" cy="4277360"/>
                      </a:xfrm>
                      <a:prstGeom prst="rect">
                        <a:avLst/>
                      </a:prstGeom>
                      <a:noFill/>
                      <a:ln w="38100">
                        <a:noFill/>
                        <a:miter/>
                      </a:ln>
                    </p:spPr>
                  </p:pic>
                </p:oleObj>
              </mc:Fallback>
            </mc:AlternateContent>
          </a:graphicData>
        </a:graphic>
      </p:graphicFrame>
      <p:sp>
        <p:nvSpPr>
          <p:cNvPr id="107" name="文本框 106"/>
          <p:cNvSpPr txBox="1"/>
          <p:nvPr>
            <p:custDataLst>
              <p:tags r:id="rId9"/>
            </p:custDataLst>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（一）控股股东与实际控制人</a:t>
            </a:r>
            <a:endParaRPr lang="zh-CN" altLang="en-US" sz="2400" b="0">
              <a:ea typeface="宋体" panose="02010600030101010101" pitchFamily="2"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248920" y="2290445"/>
            <a:ext cx="754253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实际控制人，</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是指虽不是公司的股东，但通过投资关系、协议或者其他安排，能够实际支配公司行为的人。现实公司治理中，实际控制人可以是控股股东，也可以是控股股东的股东，甚至是除此之外的其他自然人、法人或其他组织。
若上市公司实际控制人不披露，则难以判断上市公司股权交易是否为关联交易，可能损害上市公司投资人的利益，为此，有必要说明上市公司实际控制人情况。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graphicFrame>
        <p:nvGraphicFramePr>
          <p:cNvPr id="2" name="对象 -2147482591"/>
          <p:cNvGraphicFramePr>
            <a:graphicFrameLocks noChangeAspect="1"/>
          </p:cNvGraphicFramePr>
          <p:nvPr>
            <p:custDataLst>
              <p:tags r:id="rId6"/>
            </p:custDataLst>
          </p:nvPr>
        </p:nvGraphicFramePr>
        <p:xfrm>
          <a:off x="7791450" y="1815465"/>
          <a:ext cx="4182745" cy="4277360"/>
        </p:xfrm>
        <a:graphic>
          <a:graphicData uri="http://schemas.openxmlformats.org/presentationml/2006/ole">
            <mc:AlternateContent xmlns:mc="http://schemas.openxmlformats.org/markup-compatibility/2006">
              <mc:Choice xmlns:v="urn:schemas-microsoft-com:vml" Requires="v">
                <p:oleObj spid="_x0000_s3076" name="" r:id="rId7" imgW="2506345" imgH="2947035" progId="Visio.Drawing.11">
                  <p:embed/>
                </p:oleObj>
              </mc:Choice>
              <mc:Fallback>
                <p:oleObj name="" r:id="rId7" imgW="2506345" imgH="2947035" progId="Visio.Drawing.11">
                  <p:embed/>
                  <p:pic>
                    <p:nvPicPr>
                      <p:cNvPr id="0" name="图片 3075"/>
                      <p:cNvPicPr/>
                      <p:nvPr/>
                    </p:nvPicPr>
                    <p:blipFill>
                      <a:blip r:embed="rId8"/>
                      <a:stretch>
                        <a:fillRect/>
                      </a:stretch>
                    </p:blipFill>
                    <p:spPr>
                      <a:xfrm>
                        <a:off x="7791450" y="1815465"/>
                        <a:ext cx="4182745" cy="4277360"/>
                      </a:xfrm>
                      <a:prstGeom prst="rect">
                        <a:avLst/>
                      </a:prstGeom>
                      <a:noFill/>
                      <a:ln w="38100">
                        <a:noFill/>
                        <a:miter/>
                      </a:ln>
                    </p:spPr>
                  </p:pic>
                </p:oleObj>
              </mc:Fallback>
            </mc:AlternateContent>
          </a:graphicData>
        </a:graphic>
      </p:graphicFrame>
      <p:sp>
        <p:nvSpPr>
          <p:cNvPr id="107" name="文本框 106"/>
          <p:cNvSpPr txBox="1"/>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（一）控股股东与实际控制人</a:t>
            </a:r>
            <a:endParaRPr lang="zh-CN" altLang="en-US" sz="2400" b="0">
              <a:ea typeface="宋体" panose="02010600030101010101" pitchFamily="2"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248920" y="2606675"/>
            <a:ext cx="1121918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同股同权的股权结构是历史最悠久的股权制度，迄今为止，同股同权仍广泛应用于世界各国资本市场中。</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我国资本市场长期坚持同股同权的原则。同股同权是指同一种股票不分类别，股票持有者平等地享有相同的投票权，即每股一票。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在同股同权原则下，持股比例直接决定股东对公司的控制权。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（二）同股同权</a:t>
            </a:r>
            <a:endParaRPr lang="zh-CN" sz="2400" b="0">
              <a:ea typeface="宋体" panose="02010600030101010101" pitchFamily="2"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2256790"/>
            <a:ext cx="11597640" cy="455803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集中度的度量方式包括：（1）前n大股东持股比例（CRn），可以选用第一大股东持股比例（TOP1）、前三大股东持股比例（TOP3）、前五大股东持股比例（TOP5）和前十大股东持股比例（TOP10）；（2）股权制衡度（CN），又称股权控制度，是公司被控制的其他股东持股比例与控股股东持股比例的比值；（3）Z指数，是第一大股东与第二大股东持股份额的比值；（4）赫芬达尔指数，是公司前n大股东持股比例的平方和。</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大股东通常拥有对公司的决策权和治理权。多数情况下，以第一大股东持股比例衡量公司股权集中状态和控股模式。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（二）同股同权</a:t>
            </a:r>
            <a:endParaRPr lang="zh-CN" sz="2400" b="0">
              <a:ea typeface="宋体" panose="02010600030101010101" pitchFamily="2"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2371090"/>
            <a:ext cx="11597640" cy="119634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通过第一大股东的持股比例，可将上市公司股权状况分为绝对控股、相对控股和分散控股三种状态：</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（二）同股同权</a:t>
            </a:r>
            <a:endParaRPr lang="zh-CN" sz="2400" b="0">
              <a:ea typeface="宋体" panose="02010600030101010101" pitchFamily="2" charset="-122"/>
            </a:endParaRPr>
          </a:p>
        </p:txBody>
      </p:sp>
      <p:graphicFrame>
        <p:nvGraphicFramePr>
          <p:cNvPr id="2" name="表格 1"/>
          <p:cNvGraphicFramePr/>
          <p:nvPr>
            <p:custDataLst>
              <p:tags r:id="rId7"/>
            </p:custDataLst>
          </p:nvPr>
        </p:nvGraphicFramePr>
        <p:xfrm>
          <a:off x="989330" y="4051300"/>
          <a:ext cx="10745470" cy="1764665"/>
        </p:xfrm>
        <a:graphic>
          <a:graphicData uri="http://schemas.openxmlformats.org/drawingml/2006/table">
            <a:tbl>
              <a:tblPr/>
              <a:tblGrid>
                <a:gridCol w="2894965"/>
                <a:gridCol w="2475865"/>
                <a:gridCol w="2685415"/>
                <a:gridCol w="2689225"/>
              </a:tblGrid>
              <a:tr h="902970">
                <a:tc>
                  <a:txBody>
                    <a:bodyPr/>
                    <a:p>
                      <a:pPr indent="0" algn="ctr">
                        <a:buNone/>
                      </a:pPr>
                      <a:r>
                        <a:rPr lang="en-US" sz="2400" b="0">
                          <a:solidFill>
                            <a:srgbClr val="000000"/>
                          </a:solidFill>
                          <a:latin typeface="Times New Roman" panose="02020603050405020304" charset="0"/>
                          <a:cs typeface="Times New Roman" panose="02020603050405020304" charset="0"/>
                        </a:rPr>
                        <a:t>第一大股东持股比例</a:t>
                      </a:r>
                      <a:endParaRPr lang="en-US" alt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Times New Roman" panose="02020603050405020304" charset="0"/>
                          <a:cs typeface="Times New Roman" panose="02020603050405020304" charset="0"/>
                        </a:rPr>
                        <a:t>CR</a:t>
                      </a:r>
                      <a:r>
                        <a:rPr lang="en-US" sz="2400" b="0" i="1" baseline="-25000">
                          <a:solidFill>
                            <a:srgbClr val="000000"/>
                          </a:solidFill>
                          <a:latin typeface="Times New Roman" panose="02020603050405020304" charset="0"/>
                          <a:cs typeface="Times New Roman" panose="02020603050405020304" charset="0"/>
                        </a:rPr>
                        <a:t>1</a:t>
                      </a:r>
                      <a:r>
                        <a:rPr lang="en-US" sz="2400" b="0">
                          <a:solidFill>
                            <a:srgbClr val="000000"/>
                          </a:solidFill>
                          <a:latin typeface="Times New Roman" panose="02020603050405020304" charset="0"/>
                          <a:cs typeface="Times New Roman" panose="02020603050405020304" charset="0"/>
                        </a:rPr>
                        <a:t>＜</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2</a:t>
                      </a:r>
                      <a:r>
                        <a:rPr lang="en-US" sz="2400" b="0">
                          <a:solidFill>
                            <a:srgbClr val="000000"/>
                          </a:solidFill>
                          <a:latin typeface="Times New Roman" panose="02020603050405020304" charset="0"/>
                          <a:cs typeface="Times New Roman" panose="02020603050405020304" charset="0"/>
                        </a:rPr>
                        <a:t>0%</a:t>
                      </a:r>
                      <a:endParaRPr lang="en-US" altLang="en-US" sz="2400" b="0" i="1">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20%≤</a:t>
                      </a:r>
                      <a:r>
                        <a:rPr lang="en-US" sz="2400" b="0" i="1">
                          <a:solidFill>
                            <a:srgbClr val="000000"/>
                          </a:solidFill>
                          <a:latin typeface="Times New Roman" panose="02020603050405020304" charset="0"/>
                          <a:cs typeface="Times New Roman" panose="02020603050405020304" charset="0"/>
                        </a:rPr>
                        <a:t>CR</a:t>
                      </a:r>
                      <a:r>
                        <a:rPr lang="en-US" sz="2400" b="0" i="1" baseline="-25000">
                          <a:solidFill>
                            <a:srgbClr val="000000"/>
                          </a:solidFill>
                          <a:latin typeface="Times New Roman" panose="02020603050405020304" charset="0"/>
                          <a:cs typeface="Times New Roman" panose="02020603050405020304" charset="0"/>
                        </a:rPr>
                        <a:t>1</a:t>
                      </a:r>
                      <a:r>
                        <a:rPr lang="en-US" sz="2400" b="0">
                          <a:solidFill>
                            <a:srgbClr val="000000"/>
                          </a:solidFill>
                          <a:latin typeface="Times New Roman" panose="02020603050405020304" charset="0"/>
                          <a:cs typeface="Times New Roman" panose="02020603050405020304" charset="0"/>
                        </a:rPr>
                        <a:t>＜</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5</a:t>
                      </a:r>
                      <a:r>
                        <a:rPr lang="en-US" sz="2400" b="0">
                          <a:solidFill>
                            <a:srgbClr val="000000"/>
                          </a:solidFill>
                          <a:latin typeface="Times New Roman" panose="02020603050405020304" charset="0"/>
                          <a:cs typeface="Times New Roman" panose="02020603050405020304" charset="0"/>
                        </a:rPr>
                        <a:t>0%</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i="1">
                          <a:solidFill>
                            <a:srgbClr val="000000"/>
                          </a:solidFill>
                          <a:latin typeface="Times New Roman" panose="02020603050405020304" charset="0"/>
                          <a:cs typeface="Times New Roman" panose="02020603050405020304" charset="0"/>
                        </a:rPr>
                        <a:t>CR</a:t>
                      </a:r>
                      <a:r>
                        <a:rPr lang="en-US" sz="2400" b="0" i="1" baseline="-25000">
                          <a:solidFill>
                            <a:srgbClr val="000000"/>
                          </a:solidFill>
                          <a:latin typeface="Times New Roman" panose="02020603050405020304" charset="0"/>
                          <a:cs typeface="Times New Roman" panose="02020603050405020304" charset="0"/>
                        </a:rPr>
                        <a:t>1</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≥50%</a:t>
                      </a:r>
                      <a:endParaRPr lang="en-US" altLang="en-US" sz="2400" b="0" i="1">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61695">
                <a:tc>
                  <a:txBody>
                    <a:bodyPr/>
                    <a:p>
                      <a:pPr indent="0" algn="ctr">
                        <a:buNone/>
                      </a:pPr>
                      <a:r>
                        <a:rPr lang="en-US" sz="2400" b="0">
                          <a:solidFill>
                            <a:srgbClr val="000000"/>
                          </a:solidFill>
                          <a:latin typeface="Times New Roman" panose="02020603050405020304" charset="0"/>
                          <a:cs typeface="Times New Roman" panose="02020603050405020304" charset="0"/>
                        </a:rPr>
                        <a:t>控股模式</a:t>
                      </a:r>
                      <a:endParaRPr lang="en-US" alt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分散控股</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Times New Roman" panose="02020603050405020304" charset="0"/>
                          <a:cs typeface="Times New Roman" panose="02020603050405020304" charset="0"/>
                        </a:rPr>
                        <a:t>相对控股</a:t>
                      </a:r>
                      <a:endParaRPr lang="en-US" alt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solidFill>
                            <a:srgbClr val="000000"/>
                          </a:solidFill>
                          <a:latin typeface="Times New Roman" panose="02020603050405020304" charset="0"/>
                          <a:cs typeface="Times New Roman" panose="02020603050405020304" charset="0"/>
                        </a:rPr>
                        <a:t>绝对控股</a:t>
                      </a:r>
                      <a:endParaRPr lang="en-US" altLang="en-US" sz="2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2371090"/>
            <a:ext cx="11597640" cy="39198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股权集中度过高或过低各有利弊。从我国上市公司的现实情况看，规范的股权结构包括三层含义：</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（1）降低股权集中度，改变“一股独大”局面；</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（2）流通股股权适度集中，发展机构投资者、战略投资者，发挥他们在公司治理中的积极作用；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（3）股权的流通性。加大公司股权的流通性，使之成为源头活水，具有勃勃生机。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944370"/>
            <a:ext cx="5080000" cy="460375"/>
          </a:xfrm>
          <a:prstGeom prst="rect">
            <a:avLst/>
          </a:prstGeom>
          <a:noFill/>
          <a:ln w="9525">
            <a:noFill/>
          </a:ln>
        </p:spPr>
        <p:txBody>
          <a:bodyPr>
            <a:spAutoFit/>
          </a:bodyPr>
          <a:p>
            <a:pPr indent="0"/>
            <a:r>
              <a:rPr lang="zh-CN" sz="2400" b="0">
                <a:ea typeface="宋体" panose="02010600030101010101" pitchFamily="2" charset="-122"/>
              </a:rPr>
              <a:t>（二）同股同权</a:t>
            </a:r>
            <a:endParaRPr lang="zh-CN" sz="2400" b="0">
              <a:ea typeface="宋体" panose="02010600030101010101" pitchFamily="2"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155" y="2000234"/>
            <a:ext cx="11277678" cy="422912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2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同股不同权是指同一种股票被分为不同的类别，股票持有者根据所持股票种类不同享有不同的投票权，一类股票拥有数倍于其他类股票的投票权。其中，分为两类的称为双重股权结构，大于两类的称为多重股权结构。</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2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权融资具有财务压力小、资金使用期限长等优势，可在较短时间扩大公司生产经营规模，增加公司经济实力。但股权融资会对创始人的股份进行稀释，当创始人的股份稀释到一定程度便可能引起股权争夺，对公司造成负面影响。双重股权结构可以较好地解决这一问题。</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742440"/>
            <a:ext cx="5080000" cy="460375"/>
          </a:xfrm>
          <a:prstGeom prst="rect">
            <a:avLst/>
          </a:prstGeom>
          <a:noFill/>
          <a:ln w="9525">
            <a:noFill/>
          </a:ln>
        </p:spPr>
        <p:txBody>
          <a:bodyPr>
            <a:spAutoFit/>
          </a:bodyPr>
          <a:p>
            <a:pPr indent="0"/>
            <a:r>
              <a:rPr lang="zh-CN" sz="2400" b="0">
                <a:ea typeface="宋体" panose="02010600030101010101" pitchFamily="2" charset="-122"/>
              </a:rPr>
              <a:t>（三）同股</a:t>
            </a:r>
            <a:r>
              <a:rPr lang="zh-CN" sz="2400" b="0">
                <a:ea typeface="宋体" panose="02010600030101010101" pitchFamily="2" charset="-122"/>
              </a:rPr>
              <a:t>不同权</a:t>
            </a:r>
            <a:endParaRPr lang="zh-CN" sz="2400" b="0">
              <a:ea typeface="宋体" panose="02010600030101010101" pitchFamily="2"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155" y="2000234"/>
            <a:ext cx="11277678" cy="4229126"/>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2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在美国股票市场中，双重股权结构多集中在传媒、互联网、制造业和高科技公司，如谷歌、高鹏、领英、脸书、纽约时报、华盛顿邮报、福特、惠普等国际大公司。</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2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2013年后，在纽交所和纳斯达克上市的中国互联网公司，半数以上采用了双重股权结构，如百度、京东、58同城、兰亭集势、拼多多等。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742440"/>
            <a:ext cx="5080000" cy="460375"/>
          </a:xfrm>
          <a:prstGeom prst="rect">
            <a:avLst/>
          </a:prstGeom>
          <a:noFill/>
          <a:ln w="9525">
            <a:noFill/>
          </a:ln>
        </p:spPr>
        <p:txBody>
          <a:bodyPr>
            <a:spAutoFit/>
          </a:bodyPr>
          <a:p>
            <a:pPr indent="0"/>
            <a:r>
              <a:rPr lang="zh-CN" sz="2400" b="0">
                <a:ea typeface="宋体" panose="02010600030101010101" pitchFamily="2" charset="-122"/>
              </a:rPr>
              <a:t>（三）同股</a:t>
            </a:r>
            <a:r>
              <a:rPr lang="zh-CN" sz="2400" b="0">
                <a:ea typeface="宋体" panose="02010600030101010101" pitchFamily="2" charset="-122"/>
              </a:rPr>
              <a:t>不同权</a:t>
            </a:r>
            <a:endParaRPr lang="zh-CN" sz="2400" b="0">
              <a:ea typeface="宋体" panose="02010600030101010101" pitchFamily="2"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9906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3866515" y="1459865"/>
            <a:ext cx="4459605" cy="45186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第一节  公司情况介绍</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第二节  公司股本股权分析</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第三节  公司经营能力分析</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第四节 公司产品分析</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第五节 公司发展前景分析</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第六节 公司重大事项</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custDataLst>
              <p:tags r:id="rId5"/>
            </p:custDataLst>
          </p:nvPr>
        </p:nvSpPr>
        <p:spPr>
          <a:xfrm>
            <a:off x="582930" y="-171450"/>
            <a:ext cx="9144000" cy="1023620"/>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r>
              <a:rPr lang="zh-CN" altLang="en-US" sz="3200" dirty="0">
                <a:solidFill>
                  <a:schemeClr val="accent1"/>
                </a:solidFill>
                <a:sym typeface="Arial" panose="020B0604020202020204" pitchFamily="34" charset="0"/>
              </a:rPr>
              <a:t>第二章 上市公司基本情况分析</a:t>
            </a:r>
            <a:endParaRPr lang="zh-CN" altLang="en-US" sz="3200" dirty="0">
              <a:solidFill>
                <a:schemeClr val="accent1"/>
              </a:solidFill>
              <a:sym typeface="Arial" panose="020B0604020202020204" pitchFamily="34" charset="0"/>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815465"/>
            <a:ext cx="834390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Font typeface="Wingdings" panose="05000000000000000000" charset="0"/>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双重股权结构出现与发展是市场竞争和选择的结果，与“一股一权”相比，双重股权结构主要有以下优势：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（1）化解融资需求与控制权稀释的相悖困境。</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（2）抵御恶意收购。</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（3）契合股东异质化的发展趋势。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742440"/>
            <a:ext cx="5080000" cy="460375"/>
          </a:xfrm>
          <a:prstGeom prst="rect">
            <a:avLst/>
          </a:prstGeom>
          <a:noFill/>
          <a:ln w="9525">
            <a:noFill/>
          </a:ln>
        </p:spPr>
        <p:txBody>
          <a:bodyPr>
            <a:spAutoFit/>
          </a:bodyPr>
          <a:p>
            <a:pPr indent="0"/>
            <a:r>
              <a:rPr lang="zh-CN" sz="2400" b="0">
                <a:ea typeface="宋体" panose="02010600030101010101" pitchFamily="2" charset="-122"/>
              </a:rPr>
              <a:t>（三）同股不同权</a:t>
            </a:r>
            <a:endParaRPr lang="zh-CN" sz="2400" b="0">
              <a:ea typeface="宋体" panose="02010600030101010101" pitchFamily="2" charset="-122"/>
            </a:endParaRPr>
          </a:p>
        </p:txBody>
      </p:sp>
      <p:pic>
        <p:nvPicPr>
          <p:cNvPr id="2" name="图片 1"/>
          <p:cNvPicPr>
            <a:picLocks noChangeAspect="1"/>
          </p:cNvPicPr>
          <p:nvPr>
            <p:custDataLst>
              <p:tags r:id="rId7"/>
            </p:custDataLst>
          </p:nvPr>
        </p:nvPicPr>
        <p:blipFill>
          <a:blip r:embed="rId8">
            <a:clrChange>
              <a:clrFrom>
                <a:srgbClr val="FDFFFE">
                  <a:alpha val="100000"/>
                </a:srgbClr>
              </a:clrFrom>
              <a:clrTo>
                <a:srgbClr val="FDFFFE">
                  <a:alpha val="100000"/>
                  <a:alpha val="0"/>
                </a:srgbClr>
              </a:clrTo>
            </a:clrChange>
          </a:blip>
          <a:stretch>
            <a:fillRect/>
          </a:stretch>
        </p:blipFill>
        <p:spPr>
          <a:xfrm>
            <a:off x="7167245" y="3289935"/>
            <a:ext cx="5247005" cy="3568065"/>
          </a:xfrm>
          <a:prstGeom prst="rect">
            <a:avLst/>
          </a:prstGeom>
          <a:noFill/>
          <a:ln w="9525">
            <a:noFill/>
          </a:ln>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815465"/>
            <a:ext cx="7258685"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Font typeface="Wingdings" panose="05000000000000000000" charset="0"/>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双重股权结构与生俱来的投票权（表决权）与收益权分离所导致的绝对控制权，制造了股东间的代理成本。在缺乏良好司法环境和成熟监管体系的制度背景下，可能造成不利影响，使公司治理陷入僵局：</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buFont typeface="Wingdings" panose="05000000000000000000" charset="0"/>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（1）产生委托-代理问题，不利于股东利益保障。</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buFont typeface="Wingdings" panose="05000000000000000000" charset="0"/>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（2）控制权“封闭化”，内外部监督机制失效。</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股权结构分析</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742440"/>
            <a:ext cx="5080000" cy="460375"/>
          </a:xfrm>
          <a:prstGeom prst="rect">
            <a:avLst/>
          </a:prstGeom>
          <a:noFill/>
          <a:ln w="9525">
            <a:noFill/>
          </a:ln>
        </p:spPr>
        <p:txBody>
          <a:bodyPr>
            <a:spAutoFit/>
          </a:bodyPr>
          <a:p>
            <a:pPr indent="0"/>
            <a:r>
              <a:rPr lang="zh-CN" sz="2400" b="0">
                <a:ea typeface="宋体" panose="02010600030101010101" pitchFamily="2" charset="-122"/>
              </a:rPr>
              <a:t>（三）同股不同权</a:t>
            </a:r>
            <a:endParaRPr lang="zh-CN" sz="2400" b="0">
              <a:ea typeface="宋体" panose="02010600030101010101" pitchFamily="2" charset="-122"/>
            </a:endParaRPr>
          </a:p>
        </p:txBody>
      </p:sp>
      <p:pic>
        <p:nvPicPr>
          <p:cNvPr id="108" name="图片 107"/>
          <p:cNvPicPr/>
          <p:nvPr>
            <p:custDataLst>
              <p:tags r:id="rId7"/>
            </p:custDataLst>
          </p:nvPr>
        </p:nvPicPr>
        <p:blipFill>
          <a:blip r:embed="rId8"/>
          <a:stretch>
            <a:fillRect/>
          </a:stretch>
        </p:blipFill>
        <p:spPr>
          <a:xfrm>
            <a:off x="7524750" y="1951673"/>
            <a:ext cx="4667250" cy="4257675"/>
          </a:xfrm>
          <a:prstGeom prst="rect">
            <a:avLst/>
          </a:prstGeom>
          <a:noFill/>
          <a:ln w="9525">
            <a:noFill/>
          </a:ln>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815465"/>
            <a:ext cx="592328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我国绝大多数上市公司采用的是“一股一票”的表决权制度，决议一般半数以上票数即可通过，小股东基本上没有能力改变公司的任何决议。因此，十大股东通常有较大的信息优势和影响公司决策的能力。</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（一）十大股东持股</a:t>
            </a:r>
            <a:endParaRPr lang="zh-CN" sz="2400" b="0">
              <a:latin typeface="微软雅黑" panose="020B0503020204020204" charset="-122"/>
              <a:ea typeface="微软雅黑" panose="020B0503020204020204" charset="-122"/>
            </a:endParaRPr>
          </a:p>
        </p:txBody>
      </p:sp>
      <p:pic>
        <p:nvPicPr>
          <p:cNvPr id="110" name="图片 109"/>
          <p:cNvPicPr/>
          <p:nvPr>
            <p:custDataLst>
              <p:tags r:id="rId7"/>
            </p:custDataLst>
          </p:nvPr>
        </p:nvPicPr>
        <p:blipFill>
          <a:blip r:embed="rId8"/>
          <a:stretch>
            <a:fillRect/>
          </a:stretch>
        </p:blipFill>
        <p:spPr>
          <a:xfrm>
            <a:off x="6667500" y="2355850"/>
            <a:ext cx="5524500" cy="3124200"/>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2291715"/>
            <a:ext cx="11580495"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如果上市公司没有限售流通股，十大流通股东和十大股东是相同的。目前，我国有许多上市公司股票还未实现全流通，这些公司的十大股东和十大流通股东可能有较大的不同：
（1）十大股东指的是总股本中拥有最多持股量的前十股东。
（2）十大流通股股东代表在二级市场中流通股最多持股量的股东，流通股股东持股变化，对股价的短期变动影响更加明显。</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（一）十大股东持股</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2806065"/>
            <a:ext cx="11580495" cy="20161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十大股东持股变化的影响</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buFont typeface="Wingdings" panose="05000000000000000000" charset="0"/>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上市公司的十大股东持股变化，对股价走势会产生一定影响。当然，这种影响的大小及方向需要根据上市公司实际经营状况（基本面）和十大股东持股变化动机进行具体分析。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（一）十大股东持股</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2806065"/>
            <a:ext cx="11580495" cy="20161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中华人民共和国公司法》，关联关系是指公司控股股东、实际控制人、董事、监事、高级管理人员与其直接或者间接控制的企业之间的关系，以及可能导致公司利益转移的其他关系。但是，国家控股的公司之间不因为同受国家控股而具有关联关系。
大股东关联关系往往更容易达成合谋默契而非相互制衡约束。</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（一）十大股东持股</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2520315"/>
            <a:ext cx="11580495" cy="39020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1.我国机构投资者发展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机构投资者，指用自有资金或者从分散的公众手中筹集的资金专门进行有价证券投资活动的法人机构。券商、证券投资基金、社保基金、保险公司、QFII、企业年金、信托公司和财务公司等被定义为狭义的机构投资者；在狭义基础上，加上基金会、慈善机构甚至宗教组织等定义为广义机构投资者。</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结合我国证券市场上机构投资者的状况，本书采用狭义机构投资者概念。与个人投资者相比，机构投资者具有以下几个特点：（1）投资资金规模化；（2）投资管理专业化；（3）投资结构组合化；（4）投资行为规范化。</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（二）机构投资者持股</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1828165"/>
            <a:ext cx="11580495" cy="39020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1.我国机构投资者发展</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证券市场的机构投资者队伍发展迅速，多元化方向发展趋势明显。目前，已形成包括证券投资基金、社保基金、证券公司、保险公司、信托公司、财务公司、QFII等专业化机构投资者，其中以证券投资基金为主体。</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80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机构投资者已经成为我国资本市场中不可忽视的力量。</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（二）机构投资者持股</a:t>
            </a:r>
            <a:endParaRPr lang="zh-CN"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305435" y="2132965"/>
            <a:ext cx="11580495" cy="48418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2.机构投资者参与公司治理</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引入机构投资者的最初目的是为了稳定股价。机构投资者在我国资本市场上的地位不断提升，越来越多地参与到持股公司的治理中。</a:t>
            </a: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主要通过两个途径：</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（1）内部介入机制，机构投资者作为流通股的大股东，行使投票权来对公司经营方面的决策实施影响，对公司高管和核心股东起到一定的监督作用；</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（2）外部竞争机制，短期机构投资者可以借助“用脚投票”的策略向公司施压，长期机构投资者参与争夺公司控制权市场，从外部对公司治理造成压力，迫使管理层持续改善公司经营效率并减少自利行为。</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（二）机构投资者持股</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191135" y="2132965"/>
            <a:ext cx="11828145" cy="48418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当管理层是上市公司主要股东时候，管理层与股东之间不存在委托-代理问题，管理层的决策出发点主要是股东价值最大化，考虑公司长远发展规划与短期利润相结合；</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当管理层不是股东时，其利益诉求与股东是不一致的，管理层以公司短期利润最大化为出发点，追求更多的薪酬和权力。</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而由于信息不对称，股东无法判断管理层的决策是否符合股东权益最大化原则。</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（三）管理层与员工持股</a:t>
            </a:r>
            <a:endParaRPr lang="zh-CN" sz="2400" b="0">
              <a:latin typeface="微软雅黑" panose="020B0503020204020204" charset="-122"/>
              <a:ea typeface="微软雅黑" panose="020B0503020204020204" charset="-122"/>
            </a:endParaRPr>
          </a:p>
        </p:txBody>
      </p:sp>
      <p:sp>
        <p:nvSpPr>
          <p:cNvPr id="111" name="文本框 110"/>
          <p:cNvSpPr txBox="1"/>
          <p:nvPr/>
        </p:nvSpPr>
        <p:spPr>
          <a:xfrm>
            <a:off x="191135" y="2348865"/>
            <a:ext cx="5080000" cy="460375"/>
          </a:xfrm>
          <a:prstGeom prst="rect">
            <a:avLst/>
          </a:prstGeom>
          <a:noFill/>
          <a:ln w="9525">
            <a:noFill/>
          </a:ln>
        </p:spPr>
        <p:txBody>
          <a:bodyPr>
            <a:spAutoFit/>
          </a:bodyPr>
          <a:p>
            <a:pPr indent="266700"/>
            <a:r>
              <a:rPr sz="2400" b="1">
                <a:latin typeface="微软雅黑" panose="020B0503020204020204" charset="-122"/>
                <a:ea typeface="微软雅黑" panose="020B0503020204020204" charset="-122"/>
                <a:cs typeface="微软雅黑" panose="020B0503020204020204" charset="-122"/>
              </a:rPr>
              <a:t>1.管理层持股</a:t>
            </a:r>
            <a:endParaRPr sz="2400" b="1">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一、</a:t>
            </a:r>
            <a:r>
              <a:rPr sz="2800" dirty="0" err="1">
                <a:solidFill>
                  <a:schemeClr val="dk1"/>
                </a:solidFill>
                <a:latin typeface="微软雅黑" panose="020B0503020204020204" charset="-122"/>
                <a:ea typeface="微软雅黑" panose="020B0503020204020204" charset="-122"/>
                <a:sym typeface="微软雅黑" panose="020B0503020204020204" charset="-122"/>
              </a:rPr>
              <a:t>公司基本信息</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6"/>
            </p:custDataLst>
          </p:nvPr>
        </p:nvSpPr>
        <p:spPr>
          <a:xfrm>
            <a:off x="456565" y="2406015"/>
            <a:ext cx="11399520" cy="340741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22096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22725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561093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567383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781050" y="2369820"/>
            <a:ext cx="10780395" cy="34899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基本信息包括公司的成立时间、创立者和法人代表、注册地址、历史沿革、注册资金、董事会秘书、联系方式（电话、网址、邮箱等）、公司指定信息披露媒体、公司聘请的会计师事务所名称及办公地点等。表2-1是中国工商银行基本信息概况，在上市公司投资价值分析报告撰写中，根据报告类型和特征，有重点地选择介绍公司基本信息。</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191135" y="2132965"/>
            <a:ext cx="11828145" cy="48418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委托代理理论，当委托人和代理人之间信息不对称给代理人带来的边际收益大于代理人努力从事本职工作的边际收益的条件下，委托人无论采取何种报酬机制都无法消除委托-代理问题。但提高代理人本职工作的提成，加大对不努力惩罚的力度，能够提高代理人的努力程度。</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解决委托-代理问题最为有效的办法就是让管理层成为公司的所有者，减少公司内部代理冲突。</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（三）管理层与员工持股</a:t>
            </a:r>
            <a:endParaRPr lang="zh-CN" sz="2400" b="0">
              <a:latin typeface="微软雅黑" panose="020B0503020204020204" charset="-122"/>
              <a:ea typeface="微软雅黑" panose="020B0503020204020204" charset="-122"/>
            </a:endParaRPr>
          </a:p>
        </p:txBody>
      </p:sp>
      <p:sp>
        <p:nvSpPr>
          <p:cNvPr id="111" name="文本框 110"/>
          <p:cNvSpPr txBox="1"/>
          <p:nvPr/>
        </p:nvSpPr>
        <p:spPr>
          <a:xfrm>
            <a:off x="191135" y="2348865"/>
            <a:ext cx="5080000" cy="460375"/>
          </a:xfrm>
          <a:prstGeom prst="rect">
            <a:avLst/>
          </a:prstGeom>
          <a:noFill/>
          <a:ln w="9525">
            <a:noFill/>
          </a:ln>
        </p:spPr>
        <p:txBody>
          <a:bodyPr>
            <a:spAutoFit/>
          </a:bodyPr>
          <a:p>
            <a:pPr indent="266700"/>
            <a:r>
              <a:rPr sz="2400" b="1">
                <a:latin typeface="微软雅黑" panose="020B0503020204020204" charset="-122"/>
                <a:ea typeface="微软雅黑" panose="020B0503020204020204" charset="-122"/>
                <a:cs typeface="微软雅黑" panose="020B0503020204020204" charset="-122"/>
              </a:rPr>
              <a:t>1.管理层持股</a:t>
            </a:r>
            <a:endParaRPr sz="2400" b="1">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191135" y="2132965"/>
            <a:ext cx="7180580" cy="48418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员工持股,是指为了吸引、保留和激励公司员工,通过让员工持有股票,使员工享有剩余索取权的利益分享机制和拥有经营决策权的参与机制。</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spcAft>
                <a:spcPts val="0"/>
              </a:spcAft>
              <a:buFont typeface="Wingdings" panose="05000000000000000000" charset="0"/>
              <a:buChar char="p"/>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我国在20世纪80年代引入员工持股计划，随着我国经济发展和市场化推进，员工持股的优势在资本市场中开始逐步显现。</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3"/>
            </p:custDataLst>
          </p:nvPr>
        </p:nvCxnSpPr>
        <p:spPr>
          <a:xfrm>
            <a:off x="457204" y="112396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4"/>
            </p:custDataLst>
          </p:nvPr>
        </p:nvSpPr>
        <p:spPr>
          <a:xfrm>
            <a:off x="457204" y="2476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公司股本股权分析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三、股东持股分析</a:t>
            </a:r>
            <a:endParaRPr sz="2800" dirty="0" err="1">
              <a:solidFill>
                <a:schemeClr val="dk1"/>
              </a:solidFill>
              <a:sym typeface="微软雅黑" panose="020B0503020204020204" charset="-122"/>
            </a:endParaRPr>
          </a:p>
          <a:p>
            <a:endParaRPr sz="2800" dirty="0" err="1">
              <a:solidFill>
                <a:schemeClr val="dk1"/>
              </a:solidFill>
              <a:sym typeface="微软雅黑" panose="020B0503020204020204" charset="-122"/>
            </a:endParaRPr>
          </a:p>
        </p:txBody>
      </p:sp>
      <p:sp>
        <p:nvSpPr>
          <p:cNvPr id="107" name="文本框 106"/>
          <p:cNvSpPr txBox="1"/>
          <p:nvPr>
            <p:custDataLst>
              <p:tags r:id="rId6"/>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（三）管理层与员工持股</a:t>
            </a:r>
            <a:endParaRPr lang="zh-CN" sz="2400" b="0">
              <a:latin typeface="微软雅黑" panose="020B0503020204020204" charset="-122"/>
              <a:ea typeface="微软雅黑" panose="020B0503020204020204" charset="-122"/>
            </a:endParaRPr>
          </a:p>
        </p:txBody>
      </p:sp>
      <p:sp>
        <p:nvSpPr>
          <p:cNvPr id="111" name="文本框 110"/>
          <p:cNvSpPr txBox="1"/>
          <p:nvPr/>
        </p:nvSpPr>
        <p:spPr>
          <a:xfrm>
            <a:off x="191135" y="2348865"/>
            <a:ext cx="5080000" cy="460375"/>
          </a:xfrm>
          <a:prstGeom prst="rect">
            <a:avLst/>
          </a:prstGeom>
          <a:noFill/>
          <a:ln w="9525">
            <a:noFill/>
          </a:ln>
        </p:spPr>
        <p:txBody>
          <a:bodyPr>
            <a:spAutoFit/>
          </a:bodyPr>
          <a:p>
            <a:pPr indent="266700"/>
            <a:r>
              <a:rPr sz="2400" b="1">
                <a:latin typeface="微软雅黑" panose="020B0503020204020204" charset="-122"/>
                <a:ea typeface="微软雅黑" panose="020B0503020204020204" charset="-122"/>
                <a:cs typeface="微软雅黑" panose="020B0503020204020204" charset="-122"/>
              </a:rPr>
              <a:t>2.员工持股</a:t>
            </a:r>
            <a:endParaRPr sz="2400" b="1">
              <a:latin typeface="微软雅黑" panose="020B0503020204020204" charset="-122"/>
              <a:ea typeface="微软雅黑" panose="020B0503020204020204" charset="-122"/>
              <a:cs typeface="微软雅黑" panose="020B0503020204020204" charset="-122"/>
            </a:endParaRPr>
          </a:p>
        </p:txBody>
      </p:sp>
      <p:pic>
        <p:nvPicPr>
          <p:cNvPr id="109" name="图片 108"/>
          <p:cNvPicPr>
            <a:picLocks noChangeAspect="1"/>
          </p:cNvPicPr>
          <p:nvPr>
            <p:custDataLst>
              <p:tags r:id="rId7"/>
            </p:custDataLst>
          </p:nvPr>
        </p:nvPicPr>
        <p:blipFill>
          <a:blip r:embed="rId8"/>
          <a:stretch>
            <a:fillRect/>
          </a:stretch>
        </p:blipFill>
        <p:spPr>
          <a:xfrm>
            <a:off x="7371715" y="2968625"/>
            <a:ext cx="4812030" cy="319214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457200" y="1819275"/>
            <a:ext cx="5392420" cy="3660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上市公司经营能力分析的主要目的是考查公司对资产的营运能力，分析公司内部构成、管理和生产经营决策能力。上市公司经营能力分析主要包括</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公司法人治理结构、人员素质和公司经营管理</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三个方面。</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111" name="图片 110"/>
          <p:cNvPicPr>
            <a:picLocks noChangeAspect="1"/>
          </p:cNvPicPr>
          <p:nvPr>
            <p:custDataLst>
              <p:tags r:id="rId6"/>
            </p:custDataLst>
          </p:nvPr>
        </p:nvPicPr>
        <p:blipFill>
          <a:blip r:embed="rId7"/>
          <a:stretch>
            <a:fillRect/>
          </a:stretch>
        </p:blipFill>
        <p:spPr>
          <a:xfrm>
            <a:off x="5636895" y="1535430"/>
            <a:ext cx="7107555" cy="3944620"/>
          </a:xfrm>
          <a:prstGeom prst="rect">
            <a:avLst/>
          </a:prstGeom>
          <a:noFill/>
          <a:ln w="9525">
            <a:noFill/>
          </a:ln>
        </p:spPr>
      </p:pic>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771015"/>
            <a:ext cx="10830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法人治理结构是公司制的核心，是现代公司制度中最重要的组织架构。</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公司通过法人治理结构组织经营和管理，保证公司战略目标的实现，并随着经营环境的变化不断调整，以提高公司经营的组织管理能力，从而提高经营效益。
公司法人治理结构有狭义和广义两种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（一）概念与功能</a:t>
            </a:r>
            <a:endParaRPr lang="zh-CN" sz="2400" b="0">
              <a:latin typeface="微软雅黑" panose="020B0503020204020204" charset="-122"/>
              <a:ea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09245" y="210439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狭义上的公司法人治理结构是指有关公司董事会的功能、结构和股东权利等方面的制度安排；
广义上的法人治理结构是指有关公司控制权和剩余索取权分配的一整套法律、文化和制度安排，包括人力资源管理、收益分配和激励机制、财务制度、内部制度和管理等。
本书的法人治理结构主要指狭义概念，，上市公司法人治理结构主要由四个部分组成：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（一）概念与功能</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矩形 3"/>
          <p:cNvSpPr/>
          <p:nvPr>
            <p:custDataLst>
              <p:tags r:id="rId3"/>
            </p:custDataLst>
          </p:nvPr>
        </p:nvSpPr>
        <p:spPr>
          <a:xfrm>
            <a:off x="3034665" y="2666365"/>
            <a:ext cx="2438400" cy="11664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p>
            <a:pPr algn="ctr">
              <a:lnSpc>
                <a:spcPct val="120000"/>
              </a:lnSpc>
            </a:pPr>
            <a:r>
              <a:rPr lang="zh-CN" altLang="en-US" sz="10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（1）股东会或者股东大会，由公司全体股东组成，是公司的最高权力机构,体现了股份持有人对公司的最终所有权。</a:t>
            </a:r>
            <a:endParaRPr lang="zh-CN" altLang="en-US" sz="10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5" name="文本框 4"/>
          <p:cNvSpPr txBox="1"/>
          <p:nvPr>
            <p:custDataLst>
              <p:tags r:id="rId4"/>
            </p:custDataLst>
          </p:nvPr>
        </p:nvSpPr>
        <p:spPr>
          <a:xfrm>
            <a:off x="1860057" y="2497453"/>
            <a:ext cx="1130568" cy="1052201"/>
          </a:xfrm>
          <a:prstGeom prst="rect">
            <a:avLst/>
          </a:prstGeom>
          <a:noFill/>
        </p:spPr>
        <p:txBody>
          <a:bodyPr wrap="square" lIns="91440" tIns="45720" rIns="91440" bIns="45720" rtlCol="0" anchor="ctr" anchorCtr="1">
            <a:normAutofit fontScale="65000" lnSpcReduction="20000"/>
          </a:bodyPr>
          <a:p>
            <a:pPr algn="ctr">
              <a:lnSpc>
                <a:spcPct val="140000"/>
              </a:lnSpc>
            </a:pPr>
            <a:r>
              <a:rPr lang="en-US" altLang="zh-CN" sz="8000" b="1" spc="300" dirty="0">
                <a:solidFill>
                  <a:schemeClr val="accent1"/>
                </a:solidFill>
                <a:latin typeface="微软雅黑" panose="020B0503020204020204" charset="-122"/>
                <a:ea typeface="微软雅黑" panose="020B0503020204020204" charset="-122"/>
                <a:sym typeface="Arial" panose="020B0604020202020204" pitchFamily="34" charset="0"/>
              </a:rPr>
              <a:t>01</a:t>
            </a:r>
            <a:endParaRPr lang="en-US" altLang="zh-CN" sz="8000" b="1" spc="300" dirty="0">
              <a:solidFill>
                <a:schemeClr val="accent1"/>
              </a:solidFill>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5"/>
            </p:custDataLst>
          </p:nvPr>
        </p:nvSpPr>
        <p:spPr>
          <a:xfrm>
            <a:off x="7475855" y="2666365"/>
            <a:ext cx="2437130" cy="12331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p>
            <a:pPr algn="ctr">
              <a:lnSpc>
                <a:spcPct val="120000"/>
              </a:lnSpc>
            </a:pPr>
            <a:r>
              <a:rPr lang="zh-CN" altLang="en-US" sz="10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（2）董事会，由公司股东大会选举产生，对公司的发展目标和重大经营活动作出决策，维护出资人的权益，是公司的决策机构。</a:t>
            </a:r>
            <a:endParaRPr lang="zh-CN" altLang="en-US" sz="10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9" name="文本框 8"/>
          <p:cNvSpPr txBox="1"/>
          <p:nvPr>
            <p:custDataLst>
              <p:tags r:id="rId6"/>
            </p:custDataLst>
          </p:nvPr>
        </p:nvSpPr>
        <p:spPr>
          <a:xfrm>
            <a:off x="6301547" y="2497453"/>
            <a:ext cx="1130568" cy="1052201"/>
          </a:xfrm>
          <a:prstGeom prst="rect">
            <a:avLst/>
          </a:prstGeom>
          <a:noFill/>
        </p:spPr>
        <p:txBody>
          <a:bodyPr wrap="square" lIns="91440" tIns="45720" rIns="91440" bIns="45720" rtlCol="0" anchor="ctr" anchorCtr="1">
            <a:normAutofit fontScale="65000" lnSpcReduction="20000"/>
          </a:bodyPr>
          <a:p>
            <a:pPr algn="ctr">
              <a:lnSpc>
                <a:spcPct val="140000"/>
              </a:lnSpc>
            </a:pPr>
            <a:r>
              <a:rPr lang="en-US" altLang="zh-CN" sz="8000" b="1" spc="300" dirty="0">
                <a:solidFill>
                  <a:schemeClr val="accent2"/>
                </a:solidFill>
                <a:latin typeface="微软雅黑" panose="020B0503020204020204" charset="-122"/>
                <a:ea typeface="微软雅黑" panose="020B0503020204020204" charset="-122"/>
                <a:sym typeface="Arial" panose="020B0604020202020204" pitchFamily="34" charset="0"/>
              </a:rPr>
              <a:t>02</a:t>
            </a:r>
            <a:endParaRPr lang="en-US" altLang="zh-CN" sz="8000" b="1" spc="300" dirty="0">
              <a:solidFill>
                <a:schemeClr val="accent2"/>
              </a:solidFill>
              <a:latin typeface="微软雅黑" panose="020B0503020204020204" charset="-122"/>
              <a:ea typeface="微软雅黑" panose="020B0503020204020204" charset="-122"/>
              <a:sym typeface="Arial" panose="020B0604020202020204" pitchFamily="34" charset="0"/>
            </a:endParaRPr>
          </a:p>
        </p:txBody>
      </p:sp>
      <p:sp>
        <p:nvSpPr>
          <p:cNvPr id="13" name="矩形 12"/>
          <p:cNvSpPr/>
          <p:nvPr>
            <p:custDataLst>
              <p:tags r:id="rId7"/>
            </p:custDataLst>
          </p:nvPr>
        </p:nvSpPr>
        <p:spPr>
          <a:xfrm>
            <a:off x="3034665" y="4091305"/>
            <a:ext cx="2438400" cy="11137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p>
            <a:pPr algn="ctr">
              <a:lnSpc>
                <a:spcPct val="120000"/>
              </a:lnSpc>
            </a:pPr>
            <a:r>
              <a:rPr lang="zh-CN" altLang="en-US" sz="14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（3）监事会，由公司股东大会选举产生，是公司的监督机构。</a:t>
            </a:r>
            <a:endParaRPr lang="zh-CN" altLang="en-US" sz="14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14" name="文本框 13"/>
          <p:cNvSpPr txBox="1"/>
          <p:nvPr>
            <p:custDataLst>
              <p:tags r:id="rId8"/>
            </p:custDataLst>
          </p:nvPr>
        </p:nvSpPr>
        <p:spPr>
          <a:xfrm>
            <a:off x="1860057" y="3865000"/>
            <a:ext cx="1130568" cy="1052201"/>
          </a:xfrm>
          <a:prstGeom prst="rect">
            <a:avLst/>
          </a:prstGeom>
          <a:noFill/>
        </p:spPr>
        <p:txBody>
          <a:bodyPr wrap="square" lIns="91440" tIns="45720" rIns="91440" bIns="45720" rtlCol="0" anchor="ctr" anchorCtr="1">
            <a:normAutofit fontScale="65000" lnSpcReduction="20000"/>
          </a:bodyPr>
          <a:p>
            <a:pPr algn="ctr">
              <a:lnSpc>
                <a:spcPct val="140000"/>
              </a:lnSpc>
            </a:pPr>
            <a:r>
              <a:rPr lang="en-US" altLang="zh-CN" sz="8000" b="1" spc="300" dirty="0">
                <a:solidFill>
                  <a:schemeClr val="accent3"/>
                </a:solidFill>
                <a:latin typeface="微软雅黑" panose="020B0503020204020204" charset="-122"/>
                <a:ea typeface="微软雅黑" panose="020B0503020204020204" charset="-122"/>
                <a:sym typeface="Arial" panose="020B0604020202020204" pitchFamily="34" charset="0"/>
              </a:rPr>
              <a:t>03</a:t>
            </a:r>
            <a:endParaRPr lang="en-US" altLang="zh-CN" sz="8000" b="1" spc="300" dirty="0">
              <a:solidFill>
                <a:schemeClr val="accent3"/>
              </a:solidFill>
              <a:latin typeface="微软雅黑" panose="020B0503020204020204" charset="-122"/>
              <a:ea typeface="微软雅黑" panose="020B0503020204020204" charset="-122"/>
              <a:sym typeface="Arial" panose="020B0604020202020204" pitchFamily="34" charset="0"/>
            </a:endParaRPr>
          </a:p>
        </p:txBody>
      </p:sp>
      <p:sp>
        <p:nvSpPr>
          <p:cNvPr id="24" name="矩形 23"/>
          <p:cNvSpPr/>
          <p:nvPr>
            <p:custDataLst>
              <p:tags r:id="rId9"/>
            </p:custDataLst>
          </p:nvPr>
        </p:nvSpPr>
        <p:spPr>
          <a:xfrm>
            <a:off x="7474585" y="4186555"/>
            <a:ext cx="2438400" cy="11137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p>
            <a:pPr algn="ctr">
              <a:lnSpc>
                <a:spcPct val="120000"/>
              </a:lnSpc>
            </a:pPr>
            <a:r>
              <a:rPr lang="zh-CN" altLang="en-US" sz="14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（4）经理，由董事会聘任，是公司开展日常活动的经营者、执行者。</a:t>
            </a:r>
            <a:endParaRPr lang="zh-CN" altLang="en-US" sz="1400" b="1" spc="300">
              <a:solidFill>
                <a:schemeClr val="lt1"/>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5" name="文本框 24"/>
          <p:cNvSpPr txBox="1"/>
          <p:nvPr>
            <p:custDataLst>
              <p:tags r:id="rId10"/>
            </p:custDataLst>
          </p:nvPr>
        </p:nvSpPr>
        <p:spPr>
          <a:xfrm>
            <a:off x="6301547" y="3941200"/>
            <a:ext cx="1130568" cy="1052201"/>
          </a:xfrm>
          <a:prstGeom prst="rect">
            <a:avLst/>
          </a:prstGeom>
          <a:noFill/>
        </p:spPr>
        <p:txBody>
          <a:bodyPr wrap="square" lIns="91440" tIns="45720" rIns="91440" bIns="45720" rtlCol="0" anchor="ctr" anchorCtr="1">
            <a:normAutofit fontScale="65000" lnSpcReduction="20000"/>
          </a:bodyPr>
          <a:p>
            <a:pPr algn="ctr">
              <a:lnSpc>
                <a:spcPct val="140000"/>
              </a:lnSpc>
            </a:pPr>
            <a:r>
              <a:rPr lang="en-US" altLang="zh-CN" sz="8000" b="1" spc="300" dirty="0">
                <a:solidFill>
                  <a:schemeClr val="accent4">
                    <a:lumMod val="75000"/>
                  </a:schemeClr>
                </a:solidFill>
                <a:latin typeface="微软雅黑" panose="020B0503020204020204" charset="-122"/>
                <a:ea typeface="微软雅黑" panose="020B0503020204020204" charset="-122"/>
                <a:sym typeface="Arial" panose="020B0604020202020204" pitchFamily="34" charset="0"/>
              </a:rPr>
              <a:t>04</a:t>
            </a:r>
            <a:endParaRPr lang="en-US" altLang="zh-CN" sz="8000" b="1" spc="300" dirty="0">
              <a:solidFill>
                <a:schemeClr val="accent4">
                  <a:lumMod val="75000"/>
                </a:schemeClr>
              </a:solidFill>
              <a:latin typeface="微软雅黑" panose="020B0503020204020204" charset="-122"/>
              <a:ea typeface="微软雅黑" panose="020B0503020204020204" charset="-122"/>
              <a:sym typeface="Arial" panose="020B0604020202020204" pitchFamily="34" charset="0"/>
            </a:endParaRPr>
          </a:p>
        </p:txBody>
      </p:sp>
      <p:sp>
        <p:nvSpPr>
          <p:cNvPr id="112" name="文本框 111"/>
          <p:cNvSpPr txBox="1"/>
          <p:nvPr/>
        </p:nvSpPr>
        <p:spPr>
          <a:xfrm>
            <a:off x="323850" y="1889760"/>
            <a:ext cx="9194165" cy="460375"/>
          </a:xfrm>
          <a:prstGeom prst="rect">
            <a:avLst/>
          </a:prstGeom>
          <a:noFill/>
          <a:ln w="9525">
            <a:noFill/>
          </a:ln>
        </p:spPr>
        <p:txBody>
          <a:bodyPr wrap="square">
            <a:spAutoFit/>
          </a:bodyPr>
          <a:p>
            <a:pPr indent="266700"/>
            <a:r>
              <a:rPr lang="zh-CN" sz="2400" b="0">
                <a:latin typeface="微软雅黑" panose="020B0503020204020204" charset="-122"/>
                <a:ea typeface="微软雅黑" panose="020B0503020204020204" charset="-122"/>
              </a:rPr>
              <a:t>狭义概念的上市公司法人治理结构主要由四个部分组成：</a:t>
            </a:r>
            <a:endParaRPr lang="zh-CN" altLang="en-US" sz="2400" b="0">
              <a:latin typeface="微软雅黑" panose="020B0503020204020204" charset="-122"/>
              <a:ea typeface="微软雅黑" panose="020B0503020204020204" charset="-122"/>
            </a:endParaRPr>
          </a:p>
        </p:txBody>
      </p:sp>
      <p:sp>
        <p:nvSpPr>
          <p:cNvPr id="16" name="文本框 15"/>
          <p:cNvSpPr txBox="1"/>
          <p:nvPr/>
        </p:nvSpPr>
        <p:spPr>
          <a:xfrm>
            <a:off x="606425" y="5589905"/>
            <a:ext cx="9676765" cy="977265"/>
          </a:xfrm>
          <a:prstGeom prst="rect">
            <a:avLst/>
          </a:prstGeom>
          <a:noFill/>
        </p:spPr>
        <p:txBody>
          <a:bodyPr wrap="square" rtlCol="0" anchor="t">
            <a:spAutoFit/>
          </a:bodyPr>
          <a:p>
            <a:pPr algn="l">
              <a:lnSpc>
                <a:spcPct val="120000"/>
              </a:lnSpc>
            </a:pPr>
            <a:r>
              <a:rPr lang="zh-CN" sz="2400">
                <a:latin typeface="微软雅黑" panose="020B0503020204020204" charset="-122"/>
                <a:ea typeface="微软雅黑" panose="020B0503020204020204" charset="-122"/>
                <a:sym typeface="Arial" panose="020B0604020202020204" pitchFamily="34" charset="0"/>
              </a:rPr>
              <a:t>良好的法人治理结构可以完善和强化对管理层的激励和约束。
法人治理结构还会影响到公司的长远健康发展。</a:t>
            </a:r>
            <a:endParaRPr lang="zh-CN" sz="2400">
              <a:latin typeface="微软雅黑" panose="020B0503020204020204" charset="-122"/>
              <a:ea typeface="微软雅黑" panose="020B0503020204020204" charset="-122"/>
              <a:sym typeface="Arial" panose="020B0604020202020204" pitchFamily="34" charset="0"/>
            </a:endParaRPr>
          </a:p>
        </p:txBody>
      </p:sp>
      <p:sp>
        <p:nvSpPr>
          <p:cNvPr id="17" name="任意形状 8"/>
          <p:cNvSpPr/>
          <p:nvPr userDrawn="1">
            <p:custDataLst>
              <p:tags r:id="rId11"/>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8" name="直接连接符 17"/>
          <p:cNvCxnSpPr/>
          <p:nvPr>
            <p:custDataLst>
              <p:tags r:id="rId12"/>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9" name="文本框 6"/>
          <p:cNvSpPr txBox="1"/>
          <p:nvPr>
            <p:custDataLst>
              <p:tags r:id="rId13"/>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0" name="副标题"/>
          <p:cNvSpPr txBox="1"/>
          <p:nvPr>
            <p:custDataLst>
              <p:tags r:id="rId14"/>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21" name="灯片编号占位符 20"/>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5"/>
    </p:custData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09245" y="210439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完善公司法人治理结构是全面推进依法治企和治理能力现代化的内在要求。健全的公司法人治理结构体现在七个方面：</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（1）规范的股权结构</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规范的股权结构包括三层含义：第一，降低股权集中度，改变“一股独大”局面；第二，流通股股权适度集中，发展机构投资者、战略投资者，发挥其在公司治理中的积极作用；第三，提高股权的流通性，提升市场的定价效率和流动性。</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（二）健全法人治理结构的特征</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42824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（2）有效的股东大会制度</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东大会制度是确保股东充分行使权利的最基础制度安排，能否建立有效的股东大会制度是上市公司建立健全公司法人治理机制的关键。上市公司应在保证股东大会合法、有效的前提下，通过各种方式和途径，扩大股东参与股东大会的比例。</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（3）董事会权利的合理界定与约束</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董事会对公司和股东负责，上市公司应在公司章程中规定股东大会对董事会的授权原则，授权内容应明确具体。在董事的选举过程中，应充分反映中小股东的意见，董事应根据公司和全体股东的最大利益，忠实、诚信、勤勉地履行职责。</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（二）健全法人治理结构的特征</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09245" y="210439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（4）完善的独立董事制度</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独立董事制度有利于改进公司治理结构，提升公司质量。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（5）监事会的独立性和监督责任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独立性是监事会充分发挥监督作用的根本前提，必须保证监事会经费的单独划拨和监事选任的独立性，尽可能摆脱董事会的操纵。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（二）健全法人治理结构的特征</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09245" y="210439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（6）优秀的职业经理层</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优秀的职业经理层是保证公司治理结构规范化、高效化的人才基础。职业经理人一般被认为是具备一定职业素质和职业能力，将经营管理工作作为长期职业的人。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（7）相关利益者的共同治理</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相关利益者包括员工、债权人、供应商和客户等主要利益相关者。共同治理可以有效建立公司外部治理机制，弥补公司内部治理机制的不足。</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一、法人治理结构</a:t>
            </a:r>
            <a:endParaRPr sz="2800" dirty="0" err="1">
              <a:solidFill>
                <a:schemeClr val="dk1"/>
              </a:solidFill>
              <a:sym typeface="微软雅黑" panose="020B0503020204020204" charset="-122"/>
            </a:endParaRPr>
          </a:p>
        </p:txBody>
      </p:sp>
      <p:sp>
        <p:nvSpPr>
          <p:cNvPr id="107" name="文本框 106"/>
          <p:cNvSpPr txBox="1"/>
          <p:nvPr>
            <p:custDataLst>
              <p:tags r:id="rId7"/>
            </p:custDataLst>
          </p:nvPr>
        </p:nvSpPr>
        <p:spPr>
          <a:xfrm>
            <a:off x="457200" y="181546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（二）健全法人治理结构的特征</a:t>
            </a:r>
            <a:endParaRPr lang="zh-CN"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835" y="2287270"/>
            <a:ext cx="11276965" cy="63246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上市公司都是股份有限公司,按照公司的所有制形式划分，上市公司可分为国有企业、集体企业、私营企业和外商投资企业。</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1" name="图片 100"/>
          <p:cNvPicPr/>
          <p:nvPr>
            <p:custDataLst>
              <p:tags r:id="rId7"/>
            </p:custDataLst>
          </p:nvPr>
        </p:nvPicPr>
        <p:blipFill>
          <a:blip r:embed="rId8"/>
          <a:stretch>
            <a:fillRect/>
          </a:stretch>
        </p:blipFill>
        <p:spPr>
          <a:xfrm>
            <a:off x="0" y="3530600"/>
            <a:ext cx="5080000" cy="3327400"/>
          </a:xfrm>
          <a:prstGeom prst="rect">
            <a:avLst/>
          </a:prstGeom>
          <a:noFill/>
          <a:ln w="9525">
            <a:noFill/>
          </a:ln>
        </p:spPr>
      </p:pic>
      <p:pic>
        <p:nvPicPr>
          <p:cNvPr id="102" name="图片 101"/>
          <p:cNvPicPr>
            <a:picLocks noChangeAspect="1"/>
          </p:cNvPicPr>
          <p:nvPr>
            <p:custDataLst>
              <p:tags r:id="rId9"/>
            </p:custDataLst>
          </p:nvPr>
        </p:nvPicPr>
        <p:blipFill>
          <a:blip r:embed="rId10"/>
          <a:stretch>
            <a:fillRect/>
          </a:stretch>
        </p:blipFill>
        <p:spPr>
          <a:xfrm>
            <a:off x="5080000" y="3530600"/>
            <a:ext cx="2488565" cy="3327400"/>
          </a:xfrm>
          <a:prstGeom prst="rect">
            <a:avLst/>
          </a:prstGeom>
          <a:noFill/>
          <a:ln w="9525">
            <a:noFill/>
          </a:ln>
        </p:spPr>
      </p:pic>
      <p:pic>
        <p:nvPicPr>
          <p:cNvPr id="103" name="图片 102"/>
          <p:cNvPicPr>
            <a:picLocks noChangeAspect="1"/>
          </p:cNvPicPr>
          <p:nvPr>
            <p:custDataLst>
              <p:tags r:id="rId11"/>
            </p:custDataLst>
          </p:nvPr>
        </p:nvPicPr>
        <p:blipFill>
          <a:blip r:embed="rId12"/>
          <a:stretch>
            <a:fillRect/>
          </a:stretch>
        </p:blipFill>
        <p:spPr>
          <a:xfrm>
            <a:off x="7568565" y="3530600"/>
            <a:ext cx="4602480" cy="3308985"/>
          </a:xfrm>
          <a:prstGeom prst="rect">
            <a:avLst/>
          </a:prstGeom>
          <a:noFill/>
          <a:ln w="9525">
            <a:noFill/>
          </a:ln>
        </p:spPr>
      </p:pic>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3"/>
    </p:custData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47345" y="1859915"/>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（一）管理人员素质</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良好的管理人员素质是提高管理水平不可或缺的重要条件。公司管理人员是指在公司中行使管理职能、指挥或协调他人完成具体任务的人，其工作绩效的好坏直接关系着公司的成败兴衰。在现代市场经济条件下，公司面临的内外环境日益复杂，对管理人员的要求也不断提高。公司的管理人员应具备如下素质：</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（1）从事管理工作的愿望</a:t>
            </a: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（2）良好的道德品质修养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（3）专业技术能力</a:t>
            </a: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（4）人际关系协调能力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（5）综合决策能力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二、管理人员和普通员工素质</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47345" y="1742440"/>
            <a:ext cx="11592560" cy="46875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（二）普通员工素质</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普通员工素质也会对公司的发展起到很重要影响。作为公司一员，普通员工应该具有如下素质：</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（1）专业技术能力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（2）忠诚度和责任感</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（3）团队合作精神</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（4）创新能力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二、管理人员和普通员工素质</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347345" y="1402715"/>
            <a:ext cx="11592560" cy="373507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（一）公司经营理念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经营理念是公司领导者和普通员工共同的信仰，包括公司特有的价值标准和行为准则，以及在此基础上形成的公司基本设想与科技优势、发展方向、共同信念和公司经营目标。经营理念是系统的、根本的管理思想，体现了公司全体成员对公司存在意义、社会使命、发展目标以及组织关系的理解和贯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228600" y="1257300"/>
            <a:ext cx="11592560" cy="494093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（一）公司经营理念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分析公司的经营理念可据此判断公司管理层制定何种公司发展战略。</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先进的经营理念是公司长远发展的立足之本。</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公司经营理念形成于日积月累的思考、努力及实践之后，既要符合公司实际，又要与时俱进，保持理念上的先进性。</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衡量公司经营理念是否先进有三条标准，分别为较强的</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前瞻性、较好的普适性和一定的稳定性</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728470"/>
            <a:ext cx="11119485" cy="324231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管理风格是指公司管理者受其组织文化和经营管理理念影响所表现出来的风格、行为模式等。公司经营理念的不同必然导致公司管理风格上的差异，分析公司的管理风格可以跳过现有的财务指标来预测公司是否具有可持续发展的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7284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1.独裁-参与-放任式领导</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2147482588" name="对象 -2147482589"/>
          <p:cNvGraphicFramePr>
            <a:graphicFrameLocks noChangeAspect="1"/>
          </p:cNvGraphicFramePr>
          <p:nvPr>
            <p:custDataLst>
              <p:tags r:id="rId4"/>
            </p:custDataLst>
          </p:nvPr>
        </p:nvGraphicFramePr>
        <p:xfrm>
          <a:off x="3820795" y="1892935"/>
          <a:ext cx="8371205" cy="3072130"/>
        </p:xfrm>
        <a:graphic>
          <a:graphicData uri="http://schemas.openxmlformats.org/presentationml/2006/ole">
            <mc:AlternateContent xmlns:mc="http://schemas.openxmlformats.org/markup-compatibility/2006">
              <mc:Choice xmlns:v="urn:schemas-microsoft-com:vml" Requires="v">
                <p:oleObj spid="_x0000_s3076" name="" r:id="rId5" imgW="3502660" imgH="1273810" progId="Visio.Drawing.11">
                  <p:embed/>
                </p:oleObj>
              </mc:Choice>
              <mc:Fallback>
                <p:oleObj name="" r:id="rId5" imgW="3502660" imgH="1273810" progId="Visio.Drawing.11">
                  <p:embed/>
                  <p:pic>
                    <p:nvPicPr>
                      <p:cNvPr id="0" name="图片 3075"/>
                      <p:cNvPicPr/>
                      <p:nvPr/>
                    </p:nvPicPr>
                    <p:blipFill>
                      <a:blip r:embed="rId6"/>
                      <a:stretch>
                        <a:fillRect/>
                      </a:stretch>
                    </p:blipFill>
                    <p:spPr>
                      <a:xfrm>
                        <a:off x="3820795" y="1892935"/>
                        <a:ext cx="8371205" cy="3072130"/>
                      </a:xfrm>
                      <a:prstGeom prst="rect">
                        <a:avLst/>
                      </a:prstGeom>
                      <a:noFill/>
                      <a:ln w="38100">
                        <a:noFill/>
                        <a:miter/>
                      </a:ln>
                    </p:spPr>
                  </p:pic>
                </p:oleObj>
              </mc:Fallback>
            </mc:AlternateContent>
          </a:graphicData>
        </a:graphic>
      </p:graphicFrame>
      <p:sp>
        <p:nvSpPr>
          <p:cNvPr id="112" name="文本框 111"/>
          <p:cNvSpPr txBox="1"/>
          <p:nvPr/>
        </p:nvSpPr>
        <p:spPr>
          <a:xfrm>
            <a:off x="5708650" y="5473065"/>
            <a:ext cx="5080000" cy="368300"/>
          </a:xfrm>
          <a:prstGeom prst="rect">
            <a:avLst/>
          </a:prstGeom>
          <a:noFill/>
          <a:ln w="9525">
            <a:noFill/>
          </a:ln>
        </p:spPr>
        <p:txBody>
          <a:bodyPr>
            <a:spAutoFit/>
          </a:bodyPr>
          <a:p>
            <a:pPr indent="0"/>
            <a:r>
              <a:rPr lang="zh-CN" b="1">
                <a:latin typeface="Times New Roman" panose="02020603050405020304" charset="0"/>
                <a:ea typeface="宋体" panose="02010600030101010101" pitchFamily="2" charset="-122"/>
              </a:rPr>
              <a:t>领导者与团队成员权力分配图</a:t>
            </a:r>
            <a:endParaRPr lang="zh-CN" altLang="en-US" b="1">
              <a:latin typeface="Times New Roman" panose="02020603050405020304" charset="0"/>
              <a:ea typeface="宋体" panose="02010600030101010101" pitchFamily="2" charset="-122"/>
            </a:endParaRPr>
          </a:p>
        </p:txBody>
      </p:sp>
      <p:cxnSp>
        <p:nvCxnSpPr>
          <p:cNvPr id="5" name="直接连接符 4"/>
          <p:cNvCxnSpPr/>
          <p:nvPr>
            <p:custDataLst>
              <p:tags r:id="rId7"/>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8"/>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副标题"/>
          <p:cNvSpPr txBox="1"/>
          <p:nvPr>
            <p:custDataLst>
              <p:tags r:id="rId9"/>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1.独裁-参与-放任式领导</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457200" y="2793365"/>
            <a:ext cx="11536680" cy="3969385"/>
          </a:xfrm>
          <a:prstGeom prst="rect">
            <a:avLst/>
          </a:prstGeom>
          <a:noFill/>
          <a:ln w="9525">
            <a:noFill/>
          </a:ln>
        </p:spPr>
        <p:txBody>
          <a:bodyPr wrap="square">
            <a:spAutoFit/>
          </a:bodyPr>
          <a:p>
            <a:pPr indent="0" fontAlgn="auto">
              <a:lnSpc>
                <a:spcPct val="150000"/>
              </a:lnSpc>
              <a:buFont typeface="Wingdings" panose="05000000000000000000" charset="0"/>
              <a:buNone/>
            </a:pPr>
            <a:r>
              <a:rPr lang="zh-CN" sz="2400" b="0">
                <a:latin typeface="微软雅黑" panose="020B0503020204020204" charset="-122"/>
                <a:ea typeface="微软雅黑" panose="020B0503020204020204" charset="-122"/>
                <a:cs typeface="微软雅黑" panose="020B0503020204020204" charset="-122"/>
              </a:rPr>
              <a:t>（</a:t>
            </a:r>
            <a:r>
              <a:rPr lang="en-US" sz="2400" b="0">
                <a:latin typeface="微软雅黑" panose="020B0503020204020204" charset="-122"/>
                <a:ea typeface="微软雅黑" panose="020B0503020204020204" charset="-122"/>
                <a:cs typeface="微软雅黑" panose="020B0503020204020204" charset="-122"/>
              </a:rPr>
              <a:t>1</a:t>
            </a:r>
            <a:r>
              <a:rPr lang="zh-CN" sz="2400" b="0">
                <a:latin typeface="微软雅黑" panose="020B0503020204020204" charset="-122"/>
                <a:ea typeface="微软雅黑" panose="020B0503020204020204" charset="-122"/>
                <a:cs typeface="微软雅黑" panose="020B0503020204020204" charset="-122"/>
              </a:rPr>
              <a:t>）独裁式领导风格</a:t>
            </a:r>
            <a:endParaRPr lang="zh-CN" sz="2400" b="0">
              <a:latin typeface="微软雅黑" panose="020B0503020204020204" charset="-122"/>
              <a:ea typeface="微软雅黑" panose="020B0503020204020204" charset="-122"/>
              <a:cs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cs typeface="微软雅黑" panose="020B0503020204020204" charset="-122"/>
              </a:rPr>
              <a:t>强制而又传统型的管理风格。决策权完全集中在领导者手中，用权威来推行公司工作。</a:t>
            </a:r>
            <a:endParaRPr lang="zh-CN" sz="2400" b="0">
              <a:latin typeface="微软雅黑" panose="020B0503020204020204" charset="-122"/>
              <a:ea typeface="微软雅黑" panose="020B0503020204020204" charset="-122"/>
              <a:cs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cs typeface="微软雅黑" panose="020B0503020204020204" charset="-122"/>
              </a:rPr>
              <a:t>独裁式管理风格</a:t>
            </a:r>
            <a:r>
              <a:rPr lang="zh-CN" sz="2400" b="0">
                <a:latin typeface="微软雅黑" panose="020B0503020204020204" charset="-122"/>
                <a:ea typeface="微软雅黑" panose="020B0503020204020204" charset="-122"/>
                <a:cs typeface="微软雅黑" panose="020B0503020204020204" charset="-122"/>
              </a:rPr>
              <a:t>重视行政手段，严格规章制度，缺乏灵活弹性。领导者根据个人判断来监督和控制被领导者的工作，往往对下属既严厉又充满要求。</a:t>
            </a:r>
            <a:endParaRPr lang="zh-CN" sz="2400" b="0">
              <a:latin typeface="微软雅黑" panose="020B0503020204020204" charset="-122"/>
              <a:ea typeface="微软雅黑" panose="020B0503020204020204" charset="-122"/>
              <a:cs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cs typeface="微软雅黑" panose="020B0503020204020204" charset="-122"/>
              </a:rPr>
              <a:t>团队中缺乏合作和创新精神，</a:t>
            </a:r>
            <a:r>
              <a:rPr lang="zh-CN" sz="2400" b="0">
                <a:latin typeface="微软雅黑" panose="020B0503020204020204" charset="-122"/>
                <a:ea typeface="微软雅黑" panose="020B0503020204020204" charset="-122"/>
                <a:cs typeface="微软雅黑" panose="020B0503020204020204" charset="-122"/>
              </a:rPr>
              <a:t>团队成员之间容易产生较大矛盾。</a:t>
            </a:r>
            <a:endParaRPr lang="zh-CN" altLang="en-US" sz="2400" b="0">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0"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3" name="灯片编号占位符 1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1.独裁-参与-放任式领导</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247650" y="2793365"/>
            <a:ext cx="11944350" cy="3969385"/>
          </a:xfrm>
          <a:prstGeom prst="rect">
            <a:avLst/>
          </a:prstGeom>
          <a:noFill/>
          <a:ln w="9525">
            <a:noFill/>
          </a:ln>
        </p:spPr>
        <p:txBody>
          <a:bodyPr wrap="square">
            <a:spAutoFit/>
          </a:bodyPr>
          <a:p>
            <a:pPr indent="0" algn="l">
              <a:lnSpc>
                <a:spcPct val="150000"/>
              </a:lnSpc>
              <a:buClrTx/>
              <a:buSzTx/>
              <a:buFont typeface="Wingdings" panose="05000000000000000000" charset="0"/>
              <a:buNone/>
            </a:pPr>
            <a:r>
              <a:rPr lang="zh-CN" sz="2400">
                <a:latin typeface="微软雅黑" panose="020B0503020204020204" charset="-122"/>
                <a:ea typeface="微软雅黑" panose="020B0503020204020204" charset="-122"/>
                <a:cs typeface="微软雅黑" panose="020B0503020204020204" charset="-122"/>
                <a:sym typeface="+mn-ea"/>
              </a:rPr>
              <a:t>（2）放任式领导风格</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领导者不把持权力，几乎把所有权利都让渡给团队，团队的权力定位于每一个成员。领导者缺乏关于团体目标和工作方针的指示，对具体工作安排和人员调配不做明确指导。</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在这种团队中，工作的进展不稳定，效率不高，成员人际关系淡薄，但很少发生冲突。</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放任式领导风格容易导致对工作不负责任，任其自然，但用于专业人员的管理却可能取得良好效果。</a:t>
            </a:r>
            <a:endParaRPr lang="zh-CN" sz="2400" b="0">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1.独裁-参与-放任式领导</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247650" y="2793365"/>
            <a:ext cx="11944350" cy="3969385"/>
          </a:xfrm>
          <a:prstGeom prst="rect">
            <a:avLst/>
          </a:prstGeom>
          <a:noFill/>
          <a:ln w="9525">
            <a:noFill/>
          </a:ln>
        </p:spPr>
        <p:txBody>
          <a:bodyPr wrap="square">
            <a:spAutoFit/>
          </a:bodyPr>
          <a:p>
            <a:pPr indent="0" algn="l" fontAlgn="auto">
              <a:lnSpc>
                <a:spcPct val="150000"/>
              </a:lnSpc>
              <a:buClrTx/>
              <a:buSzTx/>
              <a:buFont typeface="Wingdings" panose="05000000000000000000" charset="0"/>
              <a:buNone/>
            </a:pPr>
            <a:r>
              <a:rPr lang="zh-CN" sz="2400">
                <a:latin typeface="微软雅黑" panose="020B0503020204020204" charset="-122"/>
                <a:ea typeface="微软雅黑" panose="020B0503020204020204" charset="-122"/>
                <a:cs typeface="微软雅黑" panose="020B0503020204020204" charset="-122"/>
                <a:sym typeface="+mn-ea"/>
              </a:rPr>
              <a:t>（</a:t>
            </a:r>
            <a:r>
              <a:rPr lang="en-US" sz="2400">
                <a:latin typeface="微软雅黑" panose="020B0503020204020204" charset="-122"/>
                <a:ea typeface="微软雅黑" panose="020B0503020204020204" charset="-122"/>
                <a:cs typeface="微软雅黑" panose="020B0503020204020204" charset="-122"/>
                <a:sym typeface="+mn-ea"/>
              </a:rPr>
              <a:t>3</a:t>
            </a:r>
            <a:r>
              <a:rPr lang="zh-CN" sz="2400">
                <a:latin typeface="微软雅黑" panose="020B0503020204020204" charset="-122"/>
                <a:ea typeface="微软雅黑" panose="020B0503020204020204" charset="-122"/>
                <a:cs typeface="微软雅黑" panose="020B0503020204020204" charset="-122"/>
                <a:sym typeface="+mn-ea"/>
              </a:rPr>
              <a:t>）参与式领导风格</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参与式领导团队的权力定位于全体成员，领导的主要任务是在成员之间进行调解和仲裁，在理性的指导及一定的规范中，使下属做自动自发的努力。</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参与式领导风格下，领导者较少使用强制性命令，具体的工作安排和人员调配等问题，经共同协商后决定。</a:t>
            </a:r>
            <a:endParaRPr lang="zh-CN" sz="2400">
              <a:latin typeface="微软雅黑" panose="020B0503020204020204" charset="-122"/>
              <a:ea typeface="微软雅黑" panose="020B0503020204020204" charset="-122"/>
              <a:cs typeface="微软雅黑" panose="020B0503020204020204" charset="-122"/>
              <a:sym typeface="+mn-ea"/>
            </a:endParaRPr>
          </a:p>
          <a:p>
            <a:pPr marL="342900" indent="-342900" algn="l" fontAlgn="auto">
              <a:lnSpc>
                <a:spcPct val="150000"/>
              </a:lnSpc>
              <a:buClrTx/>
              <a:buSzTx/>
              <a:buFont typeface="Wingdings" panose="05000000000000000000" charset="0"/>
              <a:buChar char="p"/>
            </a:pPr>
            <a:r>
              <a:rPr lang="zh-CN" sz="2400">
                <a:latin typeface="微软雅黑" panose="020B0503020204020204" charset="-122"/>
                <a:ea typeface="微软雅黑" panose="020B0503020204020204" charset="-122"/>
                <a:cs typeface="微软雅黑" panose="020B0503020204020204" charset="-122"/>
                <a:sym typeface="+mn-ea"/>
              </a:rPr>
              <a:t>团队成员的工作动力和自主完成工作任务的能力较强，责任心也比较强，团队成员自己决定工作的方式和进度，自主发挥才华能力，工作效率较高。</a:t>
            </a:r>
            <a:endParaRPr lang="zh-CN" sz="2400" b="0">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2.管理方格理论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247650" y="2793365"/>
            <a:ext cx="11944350" cy="2861310"/>
          </a:xfrm>
          <a:prstGeom prst="rect">
            <a:avLst/>
          </a:prstGeom>
          <a:noFill/>
          <a:ln w="9525">
            <a:noFill/>
          </a:ln>
        </p:spPr>
        <p:txBody>
          <a:bodyPr wrap="square">
            <a:spAutoFit/>
          </a:bodyPr>
          <a:p>
            <a:pPr indent="0" algn="l" fontAlgn="auto">
              <a:lnSpc>
                <a:spcPct val="150000"/>
              </a:lnSpc>
              <a:buClrTx/>
              <a:buSzTx/>
              <a:buFont typeface="Wingdings" panose="05000000000000000000" charset="0"/>
              <a:buNone/>
            </a:pPr>
            <a:r>
              <a:rPr sz="2400">
                <a:latin typeface="微软雅黑" panose="020B0503020204020204" charset="-122"/>
                <a:ea typeface="微软雅黑" panose="020B0503020204020204" charset="-122"/>
                <a:cs typeface="微软雅黑" panose="020B0503020204020204" charset="-122"/>
                <a:sym typeface="+mn-ea"/>
              </a:rPr>
              <a:t>1964年，布莱克（Robert Blake）和莫顿（Jane Mouton）提出管理方格理论。管理方格理论改变了非此即彼式的绝对化观点，认为管理者为达到组织目的，会对关心绩效和关心员工两种态度进行不同结合。</a:t>
            </a:r>
            <a:endParaRPr sz="2400">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buClrTx/>
              <a:buSzTx/>
              <a:buFont typeface="Wingdings" panose="05000000000000000000" charset="0"/>
              <a:buNone/>
            </a:pPr>
            <a:r>
              <a:rPr sz="2400">
                <a:latin typeface="微软雅黑" panose="020B0503020204020204" charset="-122"/>
                <a:ea typeface="微软雅黑" panose="020B0503020204020204" charset="-122"/>
                <a:cs typeface="微软雅黑" panose="020B0503020204020204" charset="-122"/>
                <a:sym typeface="+mn-ea"/>
              </a:rPr>
              <a:t>全图总共 81个小方格，表示对业绩关心程度和对人关心程度的不同组合，其中四种极端形态和一种中庸形态较受关注。</a:t>
            </a:r>
            <a:endParaRPr sz="2400">
              <a:latin typeface="微软雅黑" panose="020B0503020204020204" charset="-122"/>
              <a:ea typeface="微软雅黑" panose="020B0503020204020204" charset="-122"/>
              <a:cs typeface="微软雅黑" panose="020B0503020204020204" charset="-122"/>
              <a:sym typeface="+mn-ea"/>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457200" y="2603500"/>
            <a:ext cx="38671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1. </a:t>
            </a:r>
            <a:r>
              <a:rPr sz="2400" dirty="0" err="1">
                <a:solidFill>
                  <a:schemeClr val="dk1"/>
                </a:solidFill>
                <a:latin typeface="微软雅黑" panose="020B0503020204020204" charset="-122"/>
                <a:ea typeface="微软雅黑" panose="020B0503020204020204" charset="-122"/>
                <a:sym typeface="微软雅黑" panose="020B0503020204020204" charset="-122"/>
              </a:rPr>
              <a:t>全民所有制企业</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2997835"/>
            <a:ext cx="11000740" cy="22682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全民所有制企业是狭义的国有企业，是全部生产资料和劳动成果归全体劳动者所有，或归代表全体劳动者利益的国家所有，依法自主经营、自负盈亏、独立核算的商品生产和经营单位。在计划经济体制下，我国的国有企业全部由国家直接经营。</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5"/>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custDataLst>
              <p:tags r:id="rId7"/>
            </p:custDataLst>
          </p:nvPr>
        </p:nvSpPr>
        <p:spPr>
          <a:xfrm>
            <a:off x="457200" y="2072640"/>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（一）国有企业</a:t>
            </a:r>
            <a:endParaRPr lang="zh-CN" altLang="en-US" sz="2400" b="1">
              <a:latin typeface="Cambria" panose="02040503050406030204" charset="0"/>
              <a:ea typeface="宋体" panose="02010600030101010101" pitchFamily="2" charset="-122"/>
            </a:endParaRPr>
          </a:p>
        </p:txBody>
      </p:sp>
      <p:sp>
        <p:nvSpPr>
          <p:cNvPr id="10" name="副标题"/>
          <p:cNvSpPr txBox="1"/>
          <p:nvPr>
            <p:custDataLst>
              <p:tags r:id="rId8"/>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（二）公司管理风格</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2.管理方格理论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graphicFrame>
        <p:nvGraphicFramePr>
          <p:cNvPr id="-2147482587" name="对象 -2147482588"/>
          <p:cNvGraphicFramePr>
            <a:graphicFrameLocks noChangeAspect="1"/>
          </p:cNvGraphicFramePr>
          <p:nvPr>
            <p:custDataLst>
              <p:tags r:id="rId7"/>
            </p:custDataLst>
          </p:nvPr>
        </p:nvGraphicFramePr>
        <p:xfrm>
          <a:off x="4576445" y="1600200"/>
          <a:ext cx="4986655" cy="4672330"/>
        </p:xfrm>
        <a:graphic>
          <a:graphicData uri="http://schemas.openxmlformats.org/presentationml/2006/ole">
            <mc:AlternateContent xmlns:mc="http://schemas.openxmlformats.org/markup-compatibility/2006">
              <mc:Choice xmlns:v="urn:schemas-microsoft-com:vml" Requires="v">
                <p:oleObj spid="_x0000_s3076" name="" r:id="rId8" imgW="3559810" imgH="3355340" progId="Visio.Drawing.11">
                  <p:embed/>
                </p:oleObj>
              </mc:Choice>
              <mc:Fallback>
                <p:oleObj name="" r:id="rId8" imgW="3559810" imgH="3355340" progId="Visio.Drawing.11">
                  <p:embed/>
                  <p:pic>
                    <p:nvPicPr>
                      <p:cNvPr id="0" name="图片 3075"/>
                      <p:cNvPicPr/>
                      <p:nvPr/>
                    </p:nvPicPr>
                    <p:blipFill>
                      <a:blip r:embed="rId9"/>
                      <a:stretch>
                        <a:fillRect/>
                      </a:stretch>
                    </p:blipFill>
                    <p:spPr>
                      <a:xfrm>
                        <a:off x="4576445" y="1600200"/>
                        <a:ext cx="4986655" cy="4672330"/>
                      </a:xfrm>
                      <a:prstGeom prst="rect">
                        <a:avLst/>
                      </a:prstGeom>
                      <a:noFill/>
                      <a:ln w="38100">
                        <a:noFill/>
                        <a:miter/>
                      </a:ln>
                    </p:spPr>
                  </p:pic>
                </p:oleObj>
              </mc:Fallback>
            </mc:AlternateContent>
          </a:graphicData>
        </a:graphic>
      </p:graphicFrame>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0"/>
    </p:custData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628654" y="19431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3. </a:t>
            </a:r>
            <a:r>
              <a:rPr sz="2400" dirty="0" err="1">
                <a:solidFill>
                  <a:schemeClr val="dk1"/>
                </a:solidFill>
                <a:latin typeface="微软雅黑" panose="020B0503020204020204" charset="-122"/>
                <a:ea typeface="微软雅黑" panose="020B0503020204020204" charset="-122"/>
                <a:sym typeface="微软雅黑" panose="020B0503020204020204" charset="-122"/>
              </a:rPr>
              <a:t>集团管控三分法</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4"/>
            </p:custDataLst>
          </p:nvPr>
        </p:nvSpPr>
        <p:spPr>
          <a:xfrm>
            <a:off x="456565" y="2574925"/>
            <a:ext cx="5525770" cy="4100830"/>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5" name="Title 6"/>
          <p:cNvSpPr txBox="1"/>
          <p:nvPr>
            <p:custDataLst>
              <p:tags r:id="rId5"/>
            </p:custDataLst>
          </p:nvPr>
        </p:nvSpPr>
        <p:spPr>
          <a:xfrm>
            <a:off x="615950" y="2574925"/>
            <a:ext cx="5233035" cy="393128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根据迈克尔</a:t>
            </a: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古尔德（Michael Goold）的划分，企业集团总部因价值观、资源、战略及成员企业定位不同导致其在结果导向和过程导向程度存在较大差异，据此，集团总部管理可分为战略规划、财务控制和战略控制三种管理风格类型</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2147482586" name="对象 -2147482587"/>
          <p:cNvGraphicFramePr>
            <a:graphicFrameLocks noChangeAspect="1"/>
          </p:cNvGraphicFramePr>
          <p:nvPr>
            <p:custDataLst>
              <p:tags r:id="rId6"/>
            </p:custDataLst>
          </p:nvPr>
        </p:nvGraphicFramePr>
        <p:xfrm>
          <a:off x="6499860" y="1706880"/>
          <a:ext cx="5087620" cy="4941570"/>
        </p:xfrm>
        <a:graphic>
          <a:graphicData uri="http://schemas.openxmlformats.org/presentationml/2006/ole">
            <mc:AlternateContent xmlns:mc="http://schemas.openxmlformats.org/markup-compatibility/2006">
              <mc:Choice xmlns:v="urn:schemas-microsoft-com:vml" Requires="v">
                <p:oleObj spid="_x0000_s3076" name="" r:id="rId7" imgW="2286000" imgH="2220595" progId="Visio.Drawing.11">
                  <p:embed/>
                </p:oleObj>
              </mc:Choice>
              <mc:Fallback>
                <p:oleObj name="" r:id="rId7" imgW="2286000" imgH="2220595" progId="Visio.Drawing.11">
                  <p:embed/>
                  <p:pic>
                    <p:nvPicPr>
                      <p:cNvPr id="0" name="图片 3075"/>
                      <p:cNvPicPr/>
                      <p:nvPr/>
                    </p:nvPicPr>
                    <p:blipFill>
                      <a:blip r:embed="rId8"/>
                      <a:stretch>
                        <a:fillRect/>
                      </a:stretch>
                    </p:blipFill>
                    <p:spPr>
                      <a:xfrm>
                        <a:off x="6499860" y="1706880"/>
                        <a:ext cx="5087620" cy="4941570"/>
                      </a:xfrm>
                      <a:prstGeom prst="rect">
                        <a:avLst/>
                      </a:prstGeom>
                      <a:noFill/>
                      <a:ln w="38100">
                        <a:noFill/>
                        <a:miter/>
                      </a:ln>
                    </p:spPr>
                  </p:pic>
                </p:oleObj>
              </mc:Fallback>
            </mc:AlternateContent>
          </a:graphicData>
        </a:graphic>
      </p:graphicFrame>
      <p:cxnSp>
        <p:nvCxnSpPr>
          <p:cNvPr id="16" name="直接连接符 15"/>
          <p:cNvCxnSpPr/>
          <p:nvPr>
            <p:custDataLst>
              <p:tags r:id="rId9"/>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10"/>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11"/>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19" name="灯片编号占位符 1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628654" y="19431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3. </a:t>
            </a:r>
            <a:r>
              <a:rPr sz="2400" dirty="0" err="1">
                <a:solidFill>
                  <a:schemeClr val="dk1"/>
                </a:solidFill>
                <a:latin typeface="微软雅黑" panose="020B0503020204020204" charset="-122"/>
                <a:ea typeface="微软雅黑" panose="020B0503020204020204" charset="-122"/>
                <a:sym typeface="微软雅黑" panose="020B0503020204020204" charset="-122"/>
              </a:rPr>
              <a:t>集团管控三分法</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4"/>
            </p:custDataLst>
          </p:nvPr>
        </p:nvSpPr>
        <p:spPr>
          <a:xfrm>
            <a:off x="615950" y="2574925"/>
            <a:ext cx="10928350"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（1）战略规划型管理风格 </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战略规划型总部注重以过程为导向的管理，倾向于集权化管理方式。</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战略规划型的管理风格适于外部环境经常变动、成员企业能力（或资源）不足或需要与其他成员共享资源和能力、成员企业主要负责集团整个产业链的某一环节工作等情况。 </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5"/>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6"/>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628654" y="19431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3. </a:t>
            </a:r>
            <a:r>
              <a:rPr sz="2400" dirty="0" err="1">
                <a:solidFill>
                  <a:schemeClr val="dk1"/>
                </a:solidFill>
                <a:latin typeface="微软雅黑" panose="020B0503020204020204" charset="-122"/>
                <a:ea typeface="微软雅黑" panose="020B0503020204020204" charset="-122"/>
                <a:sym typeface="微软雅黑" panose="020B0503020204020204" charset="-122"/>
              </a:rPr>
              <a:t>集团管控三分法</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4"/>
            </p:custDataLst>
          </p:nvPr>
        </p:nvSpPr>
        <p:spPr>
          <a:xfrm>
            <a:off x="615950" y="2574925"/>
            <a:ext cx="10928350"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（2）财务控制型管理风格 </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财务控制型集团总部注重以结果为导向的管理模式，对成员企业重点实施严格的财务预算管理和绩效考核。</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财务控制型管理风格通常是当集团外部环境不确定性高，成员企业能力（或资源）较强（或充足），各成员企业彼此间关联度或交易频率较低，与总部地理位置较远且主要负责某一地域的所有业务时形成或采用。</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5"/>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6"/>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628654" y="19431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latin typeface="微软雅黑" panose="020B0503020204020204" charset="-122"/>
                <a:ea typeface="微软雅黑" panose="020B0503020204020204" charset="-122"/>
                <a:sym typeface="微软雅黑" panose="020B0503020204020204" charset="-122"/>
              </a:rPr>
              <a:t>3. </a:t>
            </a:r>
            <a:r>
              <a:rPr sz="2400" dirty="0" err="1">
                <a:solidFill>
                  <a:schemeClr val="dk1"/>
                </a:solidFill>
                <a:latin typeface="微软雅黑" panose="020B0503020204020204" charset="-122"/>
                <a:ea typeface="微软雅黑" panose="020B0503020204020204" charset="-122"/>
                <a:sym typeface="微软雅黑" panose="020B0503020204020204" charset="-122"/>
              </a:rPr>
              <a:t>集团管控三分法</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Title 6"/>
          <p:cNvSpPr txBox="1"/>
          <p:nvPr>
            <p:custDataLst>
              <p:tags r:id="rId4"/>
            </p:custDataLst>
          </p:nvPr>
        </p:nvSpPr>
        <p:spPr>
          <a:xfrm>
            <a:off x="615950" y="2574925"/>
            <a:ext cx="10928350"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（3）战略控制型管理风格 </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战略控制型集团总部介于战略规划型和财务控制型管理风格之间，将过程管理与结果控制相结合。 </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外部环境不确定性较高，成员企业能力或资源特征介于上述两种情形之间，同时愿意接受总部的柔性化管理模式，即将过程管理和结果管理两种模式相结合的时候，集团总部比较适合战略控制型风格。运用该管理风格要将主要精力集中在对集权与分权综合平衡点的把握上。</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5"/>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6"/>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615950" y="2574925"/>
            <a:ext cx="10928350"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经营战略是公司面对激烈的市场变化与严峻挑战，为求得长期生存和发展而进行的总体性谋划。</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经营战略是涵盖了竞争战略、合作战略、技术开发战略、市场营销战略、信息化战略、人才战略等的战略思想体系，具有全局性、长远性、纲领性和相对稳定性的特征，是公司战略思想的集中体现，是公司科学界定经营范围和制定规划的基础。</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1.经营战略的概念</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254635" y="2574925"/>
            <a:ext cx="4147185"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经营战略是公司最高层次的战略，面对不同内外环境时，公司将</a:t>
            </a: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采取</a:t>
            </a:r>
            <a:r>
              <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不同的经营战略，经营战略的基本形式有发展型战略，稳定型战略和防御型战略。</a:t>
            </a:r>
            <a:endParaRPr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2.经营战略的基本形式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112" name="图片 111"/>
          <p:cNvPicPr/>
          <p:nvPr>
            <p:custDataLst>
              <p:tags r:id="rId8"/>
            </p:custDataLst>
          </p:nvPr>
        </p:nvPicPr>
        <p:blipFill>
          <a:blip r:embed="rId9"/>
          <a:stretch>
            <a:fillRect/>
          </a:stretch>
        </p:blipFill>
        <p:spPr>
          <a:xfrm>
            <a:off x="6017895" y="1257300"/>
            <a:ext cx="3709035" cy="2197100"/>
          </a:xfrm>
          <a:prstGeom prst="rect">
            <a:avLst/>
          </a:prstGeom>
          <a:noFill/>
          <a:ln w="9525">
            <a:noFill/>
          </a:ln>
        </p:spPr>
      </p:pic>
      <p:pic>
        <p:nvPicPr>
          <p:cNvPr id="113" name="图片 112"/>
          <p:cNvPicPr>
            <a:picLocks noChangeAspect="1"/>
          </p:cNvPicPr>
          <p:nvPr>
            <p:custDataLst>
              <p:tags r:id="rId10"/>
            </p:custDataLst>
          </p:nvPr>
        </p:nvPicPr>
        <p:blipFill>
          <a:blip r:embed="rId11"/>
          <a:stretch>
            <a:fillRect/>
          </a:stretch>
        </p:blipFill>
        <p:spPr>
          <a:xfrm>
            <a:off x="4401820" y="3189605"/>
            <a:ext cx="4018280" cy="3905885"/>
          </a:xfrm>
          <a:prstGeom prst="rect">
            <a:avLst/>
          </a:prstGeom>
          <a:noFill/>
          <a:ln w="9525">
            <a:noFill/>
          </a:ln>
        </p:spPr>
      </p:pic>
      <p:pic>
        <p:nvPicPr>
          <p:cNvPr id="114" name="图片 113"/>
          <p:cNvPicPr>
            <a:picLocks noChangeAspect="1"/>
          </p:cNvPicPr>
          <p:nvPr>
            <p:custDataLst>
              <p:tags r:id="rId12"/>
            </p:custDataLst>
          </p:nvPr>
        </p:nvPicPr>
        <p:blipFill>
          <a:blip r:embed="rId13">
            <a:clrChange>
              <a:clrFrom>
                <a:srgbClr val="FFFFFF">
                  <a:alpha val="100000"/>
                </a:srgbClr>
              </a:clrFrom>
              <a:clrTo>
                <a:srgbClr val="FFFFFF">
                  <a:alpha val="100000"/>
                  <a:alpha val="0"/>
                </a:srgbClr>
              </a:clrTo>
            </a:clrChange>
          </a:blip>
          <a:stretch>
            <a:fillRect/>
          </a:stretch>
        </p:blipFill>
        <p:spPr>
          <a:xfrm>
            <a:off x="7893050" y="3859530"/>
            <a:ext cx="4475480" cy="2998470"/>
          </a:xfrm>
          <a:prstGeom prst="rect">
            <a:avLst/>
          </a:prstGeom>
          <a:noFill/>
          <a:ln w="9525">
            <a:noFill/>
          </a:ln>
        </p:spPr>
      </p:pic>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4"/>
    </p:custData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178435" y="2743835"/>
            <a:ext cx="4566285"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（1）发展型战略</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发展型战略是公司为获得进一步发展而在现有战略基础水平上制定的战略。采用发展型战略的公司及其管理者一般都是开拓型的，敢于承担风险。发展型战略适用于立足已稳并寻求更大发展的公司。</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2.经营战略的基本形式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3" name="表格 2"/>
          <p:cNvGraphicFramePr/>
          <p:nvPr>
            <p:custDataLst>
              <p:tags r:id="rId8"/>
            </p:custDataLst>
          </p:nvPr>
        </p:nvGraphicFramePr>
        <p:xfrm>
          <a:off x="4744720" y="1218565"/>
          <a:ext cx="7240905" cy="5467350"/>
        </p:xfrm>
        <a:graphic>
          <a:graphicData uri="http://schemas.openxmlformats.org/drawingml/2006/table">
            <a:tbl>
              <a:tblPr/>
              <a:tblGrid>
                <a:gridCol w="815340"/>
                <a:gridCol w="1565910"/>
                <a:gridCol w="4859655"/>
              </a:tblGrid>
              <a:tr h="218440">
                <a:tc gridSpan="2">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经营战略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含义</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75030">
                <a:tc rowSpan="3">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一体化战略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纵向一体化战略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前向一体化：获得分销商或零售商等下游</a:t>
                      </a:r>
                      <a:r>
                        <a:rPr lang="en-US" sz="1400" b="0">
                          <a:latin typeface="微软雅黑" panose="020B0503020204020204" charset="-122"/>
                          <a:ea typeface="微软雅黑" panose="020B0503020204020204" charset="-122"/>
                          <a:cs typeface="Times New Roman" panose="02020603050405020304" charset="0"/>
                        </a:rPr>
                        <a:t>公司</a:t>
                      </a:r>
                      <a:r>
                        <a:rPr lang="en-US" sz="1400" b="0">
                          <a:latin typeface="微软雅黑" panose="020B0503020204020204" charset="-122"/>
                          <a:ea typeface="微软雅黑" panose="020B0503020204020204" charset="-122"/>
                          <a:cs typeface="宋体" panose="02010600030101010101" pitchFamily="2" charset="-122"/>
                        </a:rPr>
                        <a:t>的所有权或加强对其控制；后向一体化：获得供应商等原上游</a:t>
                      </a:r>
                      <a:r>
                        <a:rPr lang="en-US" sz="1400" b="0">
                          <a:latin typeface="微软雅黑" panose="020B0503020204020204" charset="-122"/>
                          <a:ea typeface="微软雅黑" panose="020B0503020204020204" charset="-122"/>
                          <a:cs typeface="Times New Roman" panose="02020603050405020304" charset="0"/>
                        </a:rPr>
                        <a:t>公司</a:t>
                      </a:r>
                      <a:r>
                        <a:rPr lang="en-US" sz="1400" b="0">
                          <a:latin typeface="微软雅黑" panose="020B0503020204020204" charset="-122"/>
                          <a:ea typeface="微软雅黑" panose="020B0503020204020204" charset="-122"/>
                          <a:cs typeface="宋体" panose="02010600030101010101" pitchFamily="2" charset="-122"/>
                        </a:rPr>
                        <a:t>的所有权或加强对其控制。</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75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横向一体化战略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通过收购</a:t>
                      </a:r>
                      <a:r>
                        <a:rPr lang="en-US" sz="1400" b="0">
                          <a:latin typeface="微软雅黑" panose="020B0503020204020204" charset="-122"/>
                          <a:ea typeface="微软雅黑" panose="020B0503020204020204" charset="-122"/>
                          <a:cs typeface="宋体" panose="02010600030101010101" pitchFamily="2" charset="-122"/>
                        </a:rPr>
                        <a:t>、</a:t>
                      </a:r>
                      <a:r>
                        <a:rPr lang="en-US" sz="1400" b="0">
                          <a:latin typeface="微软雅黑" panose="020B0503020204020204" charset="-122"/>
                          <a:ea typeface="微软雅黑" panose="020B0503020204020204" charset="-122"/>
                          <a:cs typeface="Times New Roman" panose="02020603050405020304" charset="0"/>
                        </a:rPr>
                        <a:t>兼并或联合竞争公司</a:t>
                      </a:r>
                      <a:r>
                        <a:rPr lang="en-US" sz="1400" b="0">
                          <a:latin typeface="微软雅黑" panose="020B0503020204020204" charset="-122"/>
                          <a:ea typeface="微软雅黑" panose="020B0503020204020204" charset="-122"/>
                          <a:cs typeface="宋体" panose="02010600030101010101" pitchFamily="2" charset="-122"/>
                        </a:rPr>
                        <a:t>，</a:t>
                      </a:r>
                      <a:r>
                        <a:rPr lang="en-US" sz="1400" b="0">
                          <a:latin typeface="微软雅黑" panose="020B0503020204020204" charset="-122"/>
                          <a:ea typeface="微软雅黑" panose="020B0503020204020204" charset="-122"/>
                          <a:cs typeface="Times New Roman" panose="02020603050405020304" charset="0"/>
                        </a:rPr>
                        <a:t>向产业价值链相同阶段方向扩张的战略。</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7439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混合一体化战略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处于不同产业部门、不同市场且相互之间没有特别的生产技术联系的公司之间的联合，包括产品扩张型、市场扩张型和毫无关联型三种形态。</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75030">
                <a:tc rowSpan="3">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密集型战略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市场渗透战略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市场渗透战略是</a:t>
                      </a:r>
                      <a:r>
                        <a:rPr lang="en-US" sz="1400" b="0">
                          <a:latin typeface="微软雅黑" panose="020B0503020204020204" charset="-122"/>
                          <a:ea typeface="微软雅黑" panose="020B0503020204020204" charset="-122"/>
                          <a:cs typeface="Times New Roman" panose="02020603050405020304" charset="0"/>
                        </a:rPr>
                        <a:t>实现市场逐步扩张的拓展战略</a:t>
                      </a:r>
                      <a:r>
                        <a:rPr lang="en-US" sz="1400" b="0">
                          <a:latin typeface="微软雅黑" panose="020B0503020204020204" charset="-122"/>
                          <a:ea typeface="微软雅黑" panose="020B0503020204020204" charset="-122"/>
                          <a:cs typeface="宋体" panose="02010600030101010101" pitchFamily="2" charset="-122"/>
                        </a:rPr>
                        <a:t>，</a:t>
                      </a:r>
                      <a:r>
                        <a:rPr lang="en-US" sz="1400" b="0">
                          <a:latin typeface="微软雅黑" panose="020B0503020204020204" charset="-122"/>
                          <a:ea typeface="微软雅黑" panose="020B0503020204020204" charset="-122"/>
                          <a:cs typeface="Times New Roman" panose="02020603050405020304" charset="0"/>
                        </a:rPr>
                        <a:t>战略核心体现在利用现有产品或服务</a:t>
                      </a:r>
                      <a:r>
                        <a:rPr lang="en-US" sz="1400" b="0">
                          <a:latin typeface="微软雅黑" panose="020B0503020204020204" charset="-122"/>
                          <a:ea typeface="微软雅黑" panose="020B0503020204020204" charset="-122"/>
                          <a:cs typeface="宋体" panose="02010600030101010101" pitchFamily="2" charset="-122"/>
                        </a:rPr>
                        <a:t>增加</a:t>
                      </a:r>
                      <a:r>
                        <a:rPr lang="en-US" sz="1400" b="0">
                          <a:latin typeface="微软雅黑" panose="020B0503020204020204" charset="-122"/>
                          <a:ea typeface="微软雅黑" panose="020B0503020204020204" charset="-122"/>
                          <a:cs typeface="Times New Roman" panose="02020603050405020304" charset="0"/>
                        </a:rPr>
                        <a:t>市场份额实现渗透、向现有市场提供新产品实现渗透两个方面。</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75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市场开发战略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将现有产品或服务打入新市场的战略。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75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新产品开发战略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在原有市场的基础上，通过技术改进与开发研制新产品。</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74395">
                <a:tc rowSpan="2">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多元化战略</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相关多元化</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又称为同心多元化，是指</a:t>
                      </a:r>
                      <a:r>
                        <a:rPr lang="en-US" sz="1400" b="0">
                          <a:latin typeface="微软雅黑" panose="020B0503020204020204" charset="-122"/>
                          <a:ea typeface="微软雅黑" panose="020B0503020204020204" charset="-122"/>
                          <a:cs typeface="Times New Roman" panose="02020603050405020304" charset="0"/>
                        </a:rPr>
                        <a:t>公司</a:t>
                      </a:r>
                      <a:r>
                        <a:rPr lang="en-US" sz="1400" b="0">
                          <a:latin typeface="微软雅黑" panose="020B0503020204020204" charset="-122"/>
                          <a:ea typeface="微软雅黑" panose="020B0503020204020204" charset="-122"/>
                          <a:cs typeface="宋体" panose="02010600030101010101" pitchFamily="2" charset="-122"/>
                        </a:rPr>
                        <a:t>以现有业务为基础进入相关产业的战略。相关性可以是产品、生产技术、管理技能、营销技能以及用户等方面的相似。</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75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微软雅黑" panose="020B0503020204020204" charset="-122"/>
                          <a:ea typeface="微软雅黑" panose="020B0503020204020204" charset="-122"/>
                          <a:cs typeface="宋体" panose="02010600030101010101" pitchFamily="2" charset="-122"/>
                        </a:rPr>
                        <a:t>不相关多元化</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宋体" panose="02010600030101010101" pitchFamily="2" charset="-122"/>
                        </a:rPr>
                        <a:t>又称为离心多元化，公司进入与当前产业和市场均不相关的领域。</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178435" y="2743835"/>
            <a:ext cx="5213985"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（2）稳定型战略</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稳定型战略是限于经营环境和内部环境的约束，公司采取维持原有的经营规模和范围，将资源集中于现有的业务领域的战略。稳定型战略适用于面对较高的可预测性的行业或较小动荡的外部环境，且前期经营较为成功的公司。</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2.经营战略的基本形式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5354320" y="1423670"/>
          <a:ext cx="6799580" cy="4901565"/>
        </p:xfrm>
        <a:graphic>
          <a:graphicData uri="http://schemas.openxmlformats.org/drawingml/2006/table">
            <a:tbl>
              <a:tblPr/>
              <a:tblGrid>
                <a:gridCol w="1179830"/>
                <a:gridCol w="5619750"/>
              </a:tblGrid>
              <a:tr h="600075">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经营战略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含义</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38630">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无增战略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微软雅黑" panose="020B0503020204020204" charset="-122"/>
                          <a:ea typeface="微软雅黑" panose="020B0503020204020204" charset="-122"/>
                          <a:cs typeface="微软雅黑" panose="020B0503020204020204" charset="-122"/>
                        </a:rPr>
                        <a:t>公司除了每年按通货膨胀率调整其目标外，其他暂时保持不变。采用的原因：① 公司过去的经营相当成功，并且公司内外环境没有发生重大变化；② 公司不存在重大的经营问题或隐患，因而战略管理者没有必要进行战略调整，或者害怕战略调整会给公司带来资源分配的困难。</a:t>
                      </a:r>
                      <a:endParaRPr lang="en-US" altLang="en-US" sz="1800" b="0">
                        <a:latin typeface="微软雅黑" panose="020B0503020204020204" charset="-122"/>
                        <a:ea typeface="微软雅黑" panose="020B0503020204020204" charset="-122"/>
                        <a:cs typeface="微软雅黑" panose="020B0503020204020204"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4370">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维持利润战略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微软雅黑" panose="020B0503020204020204" charset="-122"/>
                          <a:ea typeface="微软雅黑" panose="020B0503020204020204" charset="-122"/>
                          <a:cs typeface="宋体" panose="02010600030101010101" pitchFamily="2" charset="-122"/>
                        </a:rPr>
                        <a:t>注重短期效果而忽略长期利益，往往在经济形势不景气时被采用，以求渡过暂时性的难关。</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88060">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暂停战略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微软雅黑" panose="020B0503020204020204" charset="-122"/>
                          <a:ea typeface="微软雅黑" panose="020B0503020204020204" charset="-122"/>
                          <a:cs typeface="宋体" panose="02010600030101010101" pitchFamily="2" charset="-122"/>
                        </a:rPr>
                        <a:t>在一定时期内降低公司的目标和发展速度，可以让公司为将来的发展积聚能量。暂停战略通常用于经历较长时期的快速发展后效率下降的公司。</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00430">
                <a:tc>
                  <a:txBody>
                    <a:bodyPr/>
                    <a:p>
                      <a:pPr indent="0" algn="ctr">
                        <a:buNone/>
                      </a:pPr>
                      <a:r>
                        <a:rPr lang="en-US" sz="1800" b="0">
                          <a:latin typeface="微软雅黑" panose="020B0503020204020204" charset="-122"/>
                          <a:ea typeface="微软雅黑" panose="020B0503020204020204" charset="-122"/>
                          <a:cs typeface="宋体" panose="02010600030101010101" pitchFamily="2" charset="-122"/>
                        </a:rPr>
                        <a:t>谨慎实施战略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微软雅黑" panose="020B0503020204020204" charset="-122"/>
                          <a:ea typeface="微软雅黑" panose="020B0503020204020204" charset="-122"/>
                          <a:cs typeface="宋体" panose="02010600030101010101" pitchFamily="2" charset="-122"/>
                        </a:rPr>
                        <a:t>当外部环境中某一重要因素难以预测或变化趋势不明显时，公司就要有意识地降低某一战略决策的实施进度，步步为营。</a:t>
                      </a:r>
                      <a:endParaRPr lang="en-US" altLang="en-US" sz="18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b"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178435" y="2743835"/>
            <a:ext cx="5917565" cy="3931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（3）防御型战略</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防御型战略是公司应付市场可能带来的威胁时，采取措施以求保护和巩固现有市场的一种战略。该战略有转向、出售、清算、剥离等措施，战略目标明确，就是对现有的产品或市场领域实行调整、紧缩或撤退，以降低被攻击的风险。</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2.经营战略的基本形式</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custDataLst>
              <p:tags r:id="rId8"/>
            </p:custDataLst>
          </p:nvPr>
        </p:nvGraphicFramePr>
        <p:xfrm>
          <a:off x="6096000" y="134620"/>
          <a:ext cx="5923915" cy="6724015"/>
        </p:xfrm>
        <a:graphic>
          <a:graphicData uri="http://schemas.openxmlformats.org/drawingml/2006/table">
            <a:tbl>
              <a:tblPr/>
              <a:tblGrid>
                <a:gridCol w="764540"/>
                <a:gridCol w="1280160"/>
                <a:gridCol w="3879215"/>
              </a:tblGrid>
              <a:tr h="192405">
                <a:tc gridSpan="2">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经营战略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含义</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9110">
                <a:tc rowSpan="3">
                  <a:txBody>
                    <a:bodyPr/>
                    <a:p>
                      <a:pPr indent="0" algn="ctr">
                        <a:buNone/>
                      </a:pPr>
                      <a:r>
                        <a:rPr lang="en-US" sz="1200" b="0">
                          <a:latin typeface="微软雅黑" panose="020B0503020204020204" charset="-122"/>
                          <a:ea typeface="微软雅黑" panose="020B0503020204020204" charset="-122"/>
                          <a:cs typeface="Times New Roman" panose="02020603050405020304" charset="0"/>
                        </a:rPr>
                        <a:t>收缩与集中战略</a:t>
                      </a:r>
                      <a:endParaRPr lang="en-US" altLang="en-US" sz="12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机制变革</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包括调整管理层班子，重新制定新的政策和管理控制系统，以改善激励机制与约束机制等。</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3312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财政和财务战略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公司在预期未来市场环境和内部条件会发生变化、获利能力会降低甚至丧失的情况下，为预防财务危机而筹集生存发展所需资金时所采用的的一种财务战略，为公司长远发展提供支持。</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削减成本战略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消减人工成本、材料成本、管理费用、分部和职能部门的规模，以及消减资产（内部放弃或改租、售后回租）等。</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9110">
                <a:tc rowSpan="2">
                  <a:txBody>
                    <a:bodyPr/>
                    <a:p>
                      <a:pPr indent="0" algn="ctr">
                        <a:buNone/>
                      </a:pPr>
                      <a:r>
                        <a:rPr lang="en-US" sz="1200" b="0">
                          <a:latin typeface="微软雅黑" panose="020B0503020204020204" charset="-122"/>
                          <a:ea typeface="微软雅黑" panose="020B0503020204020204" charset="-122"/>
                          <a:cs typeface="Times New Roman" panose="02020603050405020304" charset="0"/>
                        </a:rPr>
                        <a:t>转向战略</a:t>
                      </a:r>
                      <a:endParaRPr lang="en-US" altLang="en-US" sz="12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重新定位或调整现有产品和服务</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对现有的产品或服务进行整合，如果发现好的发展机会，可以把节省下来的资源用于其他领域的扩展</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调整营销策略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在价格、广告、渠道等环节推出新的举措，如在改善产品包装后提高产品价格，加强销售攻势和广告宣传等，以增加收入。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4175">
                <a:tc rowSpan="6">
                  <a:txBody>
                    <a:bodyPr/>
                    <a:p>
                      <a:pPr indent="0" algn="ctr">
                        <a:buNone/>
                      </a:pPr>
                      <a:r>
                        <a:rPr lang="en-US" sz="1200" b="0">
                          <a:latin typeface="微软雅黑" panose="020B0503020204020204" charset="-122"/>
                          <a:ea typeface="微软雅黑" panose="020B0503020204020204" charset="-122"/>
                          <a:cs typeface="Times New Roman" panose="02020603050405020304" charset="0"/>
                        </a:rPr>
                        <a:t>放弃战略</a:t>
                      </a:r>
                      <a:endParaRPr lang="en-US" altLang="en-US" sz="12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特许经营</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公司卖给被特许经营公司有限权利，而收取一次性付清的费用，如商标品牌使用等。</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61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微软雅黑" panose="020B0503020204020204" charset="-122"/>
                          <a:ea typeface="微软雅黑" panose="020B0503020204020204" charset="-122"/>
                          <a:cs typeface="宋体" panose="02010600030101010101" pitchFamily="2" charset="-122"/>
                        </a:rPr>
                        <a:t>分包</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公司采用招标的方式让其他公司生产本公司的某种产品或者经营本公司的某种业务。公司可以将不宜内部开拓的一部分业务转移给他人经营，但仍维持原先的拥有权。</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911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微软雅黑" panose="020B0503020204020204" charset="-122"/>
                          <a:ea typeface="微软雅黑" panose="020B0503020204020204" charset="-122"/>
                          <a:cs typeface="Times New Roman" panose="02020603050405020304" charset="0"/>
                        </a:rPr>
                        <a:t>卖断</a:t>
                      </a:r>
                      <a:endParaRPr lang="en-US" altLang="en-US" sz="12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母公司将其中的业务单位卖给另外一家企业，从而断绝一切关系，实现产权的彻底转移。</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61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微软雅黑" panose="020B0503020204020204" charset="-122"/>
                          <a:ea typeface="微软雅黑" panose="020B0503020204020204" charset="-122"/>
                          <a:cs typeface="Times New Roman" panose="02020603050405020304" charset="0"/>
                        </a:rPr>
                        <a:t>管理层与杠杆收购</a:t>
                      </a:r>
                      <a:endParaRPr lang="en-US" altLang="en-US" sz="12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一家公司把大部分业务卖给它的管理层或者是另外一家财团，母公司可以在短期或者中期保留股权。对于买者来说，这就相当于延迟付款。</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675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微软雅黑" panose="020B0503020204020204" charset="-122"/>
                          <a:ea typeface="微软雅黑" panose="020B0503020204020204" charset="-122"/>
                          <a:cs typeface="微软雅黑" panose="020B0503020204020204" charset="-122"/>
                        </a:rPr>
                        <a:t>拆产为股/分拆</a:t>
                      </a:r>
                      <a:endParaRPr lang="en-US" altLang="en-US" sz="1200" b="0">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母公司的一部分变成了战略性的法人实体，以多元持股的形式形成子公司的所有权。母公司的股东仍然在很大程度上控制着这部分公司。</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484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200" b="0">
                          <a:latin typeface="微软雅黑" panose="020B0503020204020204" charset="-122"/>
                          <a:ea typeface="微软雅黑" panose="020B0503020204020204" charset="-122"/>
                          <a:cs typeface="Arial" panose="020B0604020202020204" pitchFamily="34" charset="0"/>
                        </a:rPr>
                        <a:t>资产互换与战略贸易</a:t>
                      </a:r>
                      <a:endParaRPr lang="en-US" altLang="en-US" sz="1200" b="0">
                        <a:latin typeface="微软雅黑" panose="020B0503020204020204" charset="-122"/>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微软雅黑" panose="020B0503020204020204" charset="-122"/>
                          <a:ea typeface="微软雅黑" panose="020B0503020204020204" charset="-122"/>
                          <a:cs typeface="宋体" panose="02010600030101010101" pitchFamily="2" charset="-122"/>
                        </a:rPr>
                        <a:t>通过公司之间交换资产的形式实现所有权的转让，需要两个公司之间达成一种匹配，卖方公司和买方公司要能够接受互相的资产。</a:t>
                      </a:r>
                      <a:endParaRPr lang="en-US" altLang="en-US" sz="12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3" name="副标题"/>
          <p:cNvSpPr txBox="1"/>
          <p:nvPr>
            <p:custDataLst>
              <p:tags r:id="rId3"/>
            </p:custDataLst>
          </p:nvPr>
        </p:nvSpPr>
        <p:spPr>
          <a:xfrm>
            <a:off x="723900" y="2743200"/>
            <a:ext cx="3867150"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en-US" sz="2400" dirty="0" err="1">
                <a:solidFill>
                  <a:schemeClr val="dk1"/>
                </a:solidFill>
                <a:sym typeface="微软雅黑" panose="020B0503020204020204" charset="-122"/>
              </a:rPr>
              <a:t>2. </a:t>
            </a:r>
            <a:r>
              <a:rPr sz="2400" dirty="0" err="1">
                <a:solidFill>
                  <a:schemeClr val="dk1"/>
                </a:solidFill>
                <a:sym typeface="微软雅黑" panose="020B0503020204020204" charset="-122"/>
              </a:rPr>
              <a:t>国有控股企业</a:t>
            </a:r>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a:p>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4"/>
            </p:custDataLst>
          </p:nvPr>
        </p:nvSpPr>
        <p:spPr>
          <a:xfrm>
            <a:off x="457200" y="3410585"/>
            <a:ext cx="11515090" cy="2853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全民所有制企业只是国有企业的一种，广义的国有企业还包括国家控股的股份有限公司、有限责任公司和国有独资公司。国有控股包括国有绝对控股和国有相对控股两种形式，是国民经济发展的中坚力量。
（1）国有股权超过50％的绝对控股企业，因国有股权处于绝对控制地位，应属“国有公司、企业”范畴。
（2）国有股权处于相对控股的企业，如需纳入“国有公司、企业”范畴，须认真研究提出具体的判断标准。</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5"/>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6"/>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7"/>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7200" y="2072640"/>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（一）国有企业</a:t>
            </a:r>
            <a:endParaRPr lang="zh-CN" altLang="en-US" sz="2400" b="1">
              <a:latin typeface="Cambria" panose="02040503050406030204" charset="0"/>
              <a:ea typeface="宋体" panose="02010600030101010101" pitchFamily="2"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Title 6"/>
          <p:cNvSpPr txBox="1"/>
          <p:nvPr>
            <p:custDataLst>
              <p:tags r:id="rId3"/>
            </p:custDataLst>
          </p:nvPr>
        </p:nvSpPr>
        <p:spPr>
          <a:xfrm>
            <a:off x="349885" y="2820035"/>
            <a:ext cx="11784330" cy="14497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战略规划，就是制定组织的长期目标并将其付诸实施。</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战略是否有效，主要看战略决策者是否把稀缺资源放在将来可以取得关键成果的行动中。</a:t>
            </a:r>
            <a:endParaRPr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6" name="直接连接符 15"/>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公司经营能力分析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2" name="Title 6"/>
          <p:cNvSpPr txBox="1"/>
          <p:nvPr>
            <p:custDataLst>
              <p:tags r:id="rId7"/>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3.战略规划的基本流程</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2147482585" name="对象 -2147482586"/>
          <p:cNvGraphicFramePr>
            <a:graphicFrameLocks noChangeAspect="1"/>
          </p:cNvGraphicFramePr>
          <p:nvPr>
            <p:custDataLst>
              <p:tags r:id="rId8"/>
            </p:custDataLst>
          </p:nvPr>
        </p:nvGraphicFramePr>
        <p:xfrm>
          <a:off x="2175510" y="4087495"/>
          <a:ext cx="7938135" cy="2515870"/>
        </p:xfrm>
        <a:graphic>
          <a:graphicData uri="http://schemas.openxmlformats.org/presentationml/2006/ole">
            <mc:AlternateContent xmlns:mc="http://schemas.openxmlformats.org/markup-compatibility/2006">
              <mc:Choice xmlns:v="urn:schemas-microsoft-com:vml" Requires="v">
                <p:oleObj spid="_x0000_s3076" name="" r:id="rId9" imgW="4049395" imgH="1322705" progId="Visio.Drawing.11">
                  <p:embed/>
                </p:oleObj>
              </mc:Choice>
              <mc:Fallback>
                <p:oleObj name="" r:id="rId9" imgW="4049395" imgH="1322705" progId="Visio.Drawing.11">
                  <p:embed/>
                  <p:pic>
                    <p:nvPicPr>
                      <p:cNvPr id="0" name="图片 3075"/>
                      <p:cNvPicPr/>
                      <p:nvPr/>
                    </p:nvPicPr>
                    <p:blipFill>
                      <a:blip r:embed="rId10"/>
                      <a:stretch>
                        <a:fillRect/>
                      </a:stretch>
                    </p:blipFill>
                    <p:spPr>
                      <a:xfrm>
                        <a:off x="2175510" y="4087495"/>
                        <a:ext cx="7938135" cy="2515870"/>
                      </a:xfrm>
                      <a:prstGeom prst="rect">
                        <a:avLst/>
                      </a:prstGeom>
                      <a:noFill/>
                      <a:ln w="38100">
                        <a:noFill/>
                        <a:miter/>
                      </a:ln>
                    </p:spPr>
                  </p:pic>
                </p:oleObj>
              </mc:Fallback>
            </mc:AlternateContent>
          </a:graphicData>
        </a:graphic>
      </p:graphicFrame>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673100" y="1807845"/>
            <a:ext cx="10845800" cy="3242310"/>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公司通过提供产品或服务来创造价值和利润，因此产品分析是公司竞争力的重要方面。上市公司产品分析主要包括</a:t>
            </a:r>
            <a:r>
              <a:rPr lang="zh-CN" altLang="en-US" sz="2400" b="1" spc="100" dirty="0">
                <a:ln w="3175">
                  <a:noFill/>
                  <a:prstDash val="dash"/>
                </a:ln>
                <a:solidFill>
                  <a:srgbClr val="FF0000"/>
                </a:solidFill>
                <a:uFillTx/>
                <a:latin typeface="微软雅黑" panose="020B0503020204020204" charset="-122"/>
                <a:ea typeface="微软雅黑" panose="020B0503020204020204" charset="-122"/>
                <a:cs typeface="微软雅黑" panose="020B0503020204020204" charset="-122"/>
              </a:rPr>
              <a:t>产品竞争能力分析、产品市场占有率分析和产品品牌战略分析</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三个方面。</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6" name="直接连接符 15"/>
          <p:cNvCxnSpPr/>
          <p:nvPr>
            <p:custDataLst>
              <p:tags r:id="rId5"/>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6"/>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2659832" y="2265033"/>
            <a:ext cx="6872335" cy="324233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公司通过提供产品或服务来创造价值和利润，因此产品分析是公司竞争力的重要方面。上市公司产品分析主要包括产品竞争能力分析、产品市场占有率分析和产品品牌战略分析三个方面。</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任意形状 8"/>
          <p:cNvSpPr/>
          <p:nvPr userDrawn="1">
            <p:custDataLst>
              <p:tags r:id="rId4"/>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6" name="直接连接符 15"/>
          <p:cNvCxnSpPr/>
          <p:nvPr>
            <p:custDataLst>
              <p:tags r:id="rId5"/>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6"/>
          <p:cNvSpPr txBox="1"/>
          <p:nvPr>
            <p:custDataLst>
              <p:tags r:id="rId6"/>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8" name="副标题"/>
          <p:cNvSpPr txBox="1"/>
          <p:nvPr>
            <p:custDataLst>
              <p:tags r:id="rId7"/>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三、公司经营管理</a:t>
            </a:r>
            <a:endParaRPr sz="2800" dirty="0" err="1">
              <a:solidFill>
                <a:schemeClr val="dk1"/>
              </a:solidFill>
              <a:sym typeface="微软雅黑" panose="020B0503020204020204" charset="-122"/>
            </a:endParaRPr>
          </a:p>
        </p:txBody>
      </p:sp>
      <p:sp>
        <p:nvSpPr>
          <p:cNvPr id="4" name="Title 6"/>
          <p:cNvSpPr txBox="1"/>
          <p:nvPr>
            <p:custDataLst>
              <p:tags r:id="rId8"/>
            </p:custDataLst>
          </p:nvPr>
        </p:nvSpPr>
        <p:spPr>
          <a:xfrm>
            <a:off x="457200" y="1423670"/>
            <a:ext cx="11119485" cy="143446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（三）公司经营战略</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0"/>
              </a:spcAft>
            </a:pPr>
            <a:r>
              <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3.战略规划的基本流程</a:t>
            </a:r>
            <a:endParaRPr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等腰三角形 3"/>
          <p:cNvSpPr>
            <a:spLocks noChangeArrowheads="1"/>
          </p:cNvSpPr>
          <p:nvPr>
            <p:custDataLst>
              <p:tags r:id="rId3"/>
            </p:custDataLst>
          </p:nvPr>
        </p:nvSpPr>
        <p:spPr bwMode="auto">
          <a:xfrm rot="5400000">
            <a:off x="1239307" y="3302435"/>
            <a:ext cx="1538804" cy="1326728"/>
          </a:xfrm>
          <a:prstGeom prst="triangle">
            <a:avLst>
              <a:gd name="adj" fmla="val 50000"/>
            </a:avLst>
          </a:prstGeom>
          <a:solidFill>
            <a:schemeClr val="accent1">
              <a:lumMod val="20000"/>
              <a:lumOff val="80000"/>
            </a:schemeClr>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5" name="等腰三角形 4"/>
          <p:cNvSpPr>
            <a:spLocks noChangeArrowheads="1"/>
          </p:cNvSpPr>
          <p:nvPr>
            <p:custDataLst>
              <p:tags r:id="rId4"/>
            </p:custDataLst>
          </p:nvPr>
        </p:nvSpPr>
        <p:spPr bwMode="auto">
          <a:xfrm rot="5400000">
            <a:off x="925874" y="3302435"/>
            <a:ext cx="1538804" cy="1326730"/>
          </a:xfrm>
          <a:prstGeom prst="triangle">
            <a:avLst>
              <a:gd name="adj" fmla="val 50000"/>
            </a:avLst>
          </a:prstGeom>
          <a:solidFill>
            <a:schemeClr val="accent1"/>
          </a:solidFill>
          <a:ln>
            <a:noFill/>
          </a:ln>
        </p:spPr>
        <p:txBody>
          <a:bodyPr anchor="ctr">
            <a:normAutofit/>
          </a:bodyPr>
          <a:ls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ct val="0"/>
              </a:spcBef>
              <a:buFont typeface="Arial" panose="020B0604020202020204" pitchFamily="34" charset="0"/>
              <a:buNone/>
            </a:pPr>
            <a:endParaRPr lang="zh-CN" altLang="zh-CN">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6" name="KSO_Shape"/>
          <p:cNvSpPr/>
          <p:nvPr>
            <p:custDataLst>
              <p:tags r:id="rId5"/>
            </p:custDataLst>
          </p:nvPr>
        </p:nvSpPr>
        <p:spPr bwMode="auto">
          <a:xfrm>
            <a:off x="2608618" y="2421631"/>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sz="24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 name="矩形 6"/>
          <p:cNvSpPr/>
          <p:nvPr>
            <p:custDataLst>
              <p:tags r:id="rId6"/>
            </p:custDataLst>
          </p:nvPr>
        </p:nvSpPr>
        <p:spPr>
          <a:xfrm>
            <a:off x="3458845" y="2142490"/>
            <a:ext cx="7990205" cy="1054100"/>
          </a:xfrm>
          <a:prstGeom prst="rect">
            <a:avLst/>
          </a:prstGeom>
        </p:spPr>
        <p:txBody>
          <a:bodyPr>
            <a:normAutofit/>
          </a:bodyPr>
          <a:lstStyle/>
          <a:p>
            <a:pPr>
              <a:lnSpc>
                <a:spcPct val="120000"/>
              </a:lnSpc>
            </a:pPr>
            <a:r>
              <a:rPr lang="zh-CN" altLang="en-US" sz="2400" spc="150">
                <a:solidFill>
                  <a:schemeClr val="dk1"/>
                </a:solidFill>
                <a:latin typeface="微软雅黑" panose="020B0503020204020204" charset="-122"/>
                <a:ea typeface="微软雅黑" panose="020B0503020204020204" charset="-122"/>
                <a:sym typeface="Arial" panose="020B0604020202020204" pitchFamily="34" charset="0"/>
              </a:rPr>
              <a:t>成本优势，是指公司的产品或服务依靠低成本获得高于同行业其他公司的盈利能力。</a:t>
            </a:r>
            <a:endParaRPr lang="zh-CN" altLang="en-US" sz="2400" spc="15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 name="KSO_Shape"/>
          <p:cNvSpPr/>
          <p:nvPr>
            <p:custDataLst>
              <p:tags r:id="rId7"/>
            </p:custDataLst>
          </p:nvPr>
        </p:nvSpPr>
        <p:spPr bwMode="auto">
          <a:xfrm>
            <a:off x="2608618" y="3662516"/>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sz="24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 name="矩形 7"/>
          <p:cNvSpPr/>
          <p:nvPr>
            <p:custDataLst>
              <p:tags r:id="rId8"/>
            </p:custDataLst>
          </p:nvPr>
        </p:nvSpPr>
        <p:spPr>
          <a:xfrm>
            <a:off x="3464560" y="3416300"/>
            <a:ext cx="8058150" cy="1054100"/>
          </a:xfrm>
          <a:prstGeom prst="rect">
            <a:avLst/>
          </a:prstGeom>
        </p:spPr>
        <p:txBody>
          <a:bodyPr>
            <a:noAutofit/>
          </a:bodyPr>
          <a:lstStyle/>
          <a:p>
            <a:pPr>
              <a:lnSpc>
                <a:spcPct val="120000"/>
              </a:lnSpc>
            </a:pPr>
            <a:r>
              <a:rPr lang="zh-CN" altLang="en-US" sz="2400" spc="150">
                <a:solidFill>
                  <a:schemeClr val="dk1"/>
                </a:solidFill>
                <a:latin typeface="微软雅黑" panose="020B0503020204020204" charset="-122"/>
                <a:ea typeface="微软雅黑" panose="020B0503020204020204" charset="-122"/>
                <a:sym typeface="Arial" panose="020B0604020202020204" pitchFamily="34" charset="0"/>
              </a:rPr>
              <a:t>成本优势最直接的表现是产品或服务的价格在行业中处于较低水平，同时利润率却保持行业平均水平甚至高于行业平均水平。</a:t>
            </a:r>
            <a:endParaRPr lang="zh-CN" altLang="en-US" sz="2400" spc="15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 name="KSO_Shape"/>
          <p:cNvSpPr/>
          <p:nvPr>
            <p:custDataLst>
              <p:tags r:id="rId9"/>
            </p:custDataLst>
          </p:nvPr>
        </p:nvSpPr>
        <p:spPr bwMode="auto">
          <a:xfrm>
            <a:off x="2608618" y="5208199"/>
            <a:ext cx="606569" cy="606569"/>
          </a:xfrm>
          <a:custGeom>
            <a:avLst/>
            <a:gdLst>
              <a:gd name="T0" fmla="*/ 956359 w 1647825"/>
              <a:gd name="T1" fmla="*/ 1636826 h 1647826"/>
              <a:gd name="T2" fmla="*/ 747857 w 1647825"/>
              <a:gd name="T3" fmla="*/ 1644290 h 1647826"/>
              <a:gd name="T4" fmla="*/ 552064 w 1647825"/>
              <a:gd name="T5" fmla="*/ 1602253 h 1647826"/>
              <a:gd name="T6" fmla="*/ 715689 w 1647825"/>
              <a:gd name="T7" fmla="*/ 1601861 h 1647826"/>
              <a:gd name="T8" fmla="*/ 887256 w 1647825"/>
              <a:gd name="T9" fmla="*/ 1606575 h 1647826"/>
              <a:gd name="T10" fmla="*/ 1054454 w 1647825"/>
              <a:gd name="T11" fmla="*/ 1574360 h 1647826"/>
              <a:gd name="T12" fmla="*/ 824299 w 1647825"/>
              <a:gd name="T13" fmla="*/ 1511300 h 1647826"/>
              <a:gd name="T14" fmla="*/ 704546 w 1647825"/>
              <a:gd name="T15" fmla="*/ 1461552 h 1647826"/>
              <a:gd name="T16" fmla="*/ 930127 w 1647825"/>
              <a:gd name="T17" fmla="*/ 1463902 h 1647826"/>
              <a:gd name="T18" fmla="*/ 1356122 w 1647825"/>
              <a:gd name="T19" fmla="*/ 1452828 h 1647826"/>
              <a:gd name="T20" fmla="*/ 1149747 w 1647825"/>
              <a:gd name="T21" fmla="*/ 1581151 h 1647826"/>
              <a:gd name="T22" fmla="*/ 515270 w 1647825"/>
              <a:gd name="T23" fmla="*/ 1266356 h 1647826"/>
              <a:gd name="T24" fmla="*/ 425814 w 1647825"/>
              <a:gd name="T25" fmla="*/ 1545074 h 1647826"/>
              <a:gd name="T26" fmla="*/ 236961 w 1647825"/>
              <a:gd name="T27" fmla="*/ 1401552 h 1647826"/>
              <a:gd name="T28" fmla="*/ 652180 w 1647825"/>
              <a:gd name="T29" fmla="*/ 1071563 h 1647826"/>
              <a:gd name="T30" fmla="*/ 198520 w 1647825"/>
              <a:gd name="T31" fmla="*/ 994251 h 1647826"/>
              <a:gd name="T32" fmla="*/ 228545 w 1647825"/>
              <a:gd name="T33" fmla="*/ 1165580 h 1647826"/>
              <a:gd name="T34" fmla="*/ 158888 w 1647825"/>
              <a:gd name="T35" fmla="*/ 998634 h 1647826"/>
              <a:gd name="T36" fmla="*/ 1499776 w 1647825"/>
              <a:gd name="T37" fmla="*/ 943174 h 1647826"/>
              <a:gd name="T38" fmla="*/ 1443657 w 1647825"/>
              <a:gd name="T39" fmla="*/ 1118941 h 1647826"/>
              <a:gd name="T40" fmla="*/ 1430523 w 1647825"/>
              <a:gd name="T41" fmla="*/ 1050060 h 1647826"/>
              <a:gd name="T42" fmla="*/ 1647825 w 1647825"/>
              <a:gd name="T43" fmla="*/ 804876 h 1647826"/>
              <a:gd name="T44" fmla="*/ 1627188 w 1647825"/>
              <a:gd name="T45" fmla="*/ 1006630 h 1647826"/>
              <a:gd name="T46" fmla="*/ 1562100 w 1647825"/>
              <a:gd name="T47" fmla="*/ 1190116 h 1647826"/>
              <a:gd name="T48" fmla="*/ 1456928 w 1647825"/>
              <a:gd name="T49" fmla="*/ 1350963 h 1647826"/>
              <a:gd name="T50" fmla="*/ 1529556 w 1647825"/>
              <a:gd name="T51" fmla="*/ 1167081 h 1647826"/>
              <a:gd name="T52" fmla="*/ 1588294 w 1647825"/>
              <a:gd name="T53" fmla="*/ 1003056 h 1647826"/>
              <a:gd name="T54" fmla="*/ 1608931 w 1647825"/>
              <a:gd name="T55" fmla="*/ 823940 h 1647826"/>
              <a:gd name="T56" fmla="*/ 45244 w 1647825"/>
              <a:gd name="T57" fmla="*/ 926307 h 1647826"/>
              <a:gd name="T58" fmla="*/ 89297 w 1647825"/>
              <a:gd name="T59" fmla="*/ 1101726 h 1647826"/>
              <a:gd name="T60" fmla="*/ 170260 w 1647825"/>
              <a:gd name="T61" fmla="*/ 1259285 h 1647826"/>
              <a:gd name="T62" fmla="*/ 135335 w 1647825"/>
              <a:gd name="T63" fmla="*/ 1276748 h 1647826"/>
              <a:gd name="T64" fmla="*/ 46831 w 1647825"/>
              <a:gd name="T65" fmla="*/ 1098948 h 1647826"/>
              <a:gd name="T66" fmla="*/ 3175 w 1647825"/>
              <a:gd name="T67" fmla="*/ 900907 h 1647826"/>
              <a:gd name="T68" fmla="*/ 1314889 w 1647825"/>
              <a:gd name="T69" fmla="*/ 671513 h 1647826"/>
              <a:gd name="T70" fmla="*/ 987105 w 1647825"/>
              <a:gd name="T71" fmla="*/ 1046163 h 1647826"/>
              <a:gd name="T72" fmla="*/ 1540533 w 1647825"/>
              <a:gd name="T73" fmla="*/ 418281 h 1647826"/>
              <a:gd name="T74" fmla="*/ 1626767 w 1647825"/>
              <a:gd name="T75" fmla="*/ 640748 h 1647826"/>
              <a:gd name="T76" fmla="*/ 1341437 w 1647825"/>
              <a:gd name="T77" fmla="*/ 662559 h 1647826"/>
              <a:gd name="T78" fmla="*/ 175991 w 1647825"/>
              <a:gd name="T79" fmla="*/ 833870 h 1647826"/>
              <a:gd name="T80" fmla="*/ 31713 w 1647825"/>
              <a:gd name="T81" fmla="*/ 595541 h 1647826"/>
              <a:gd name="T82" fmla="*/ 293316 w 1647825"/>
              <a:gd name="T83" fmla="*/ 387350 h 1647826"/>
              <a:gd name="T84" fmla="*/ 1155020 w 1647825"/>
              <a:gd name="T85" fmla="*/ 223001 h 1647826"/>
              <a:gd name="T86" fmla="*/ 1312138 w 1647825"/>
              <a:gd name="T87" fmla="*/ 341854 h 1647826"/>
              <a:gd name="T88" fmla="*/ 1208052 w 1647825"/>
              <a:gd name="T89" fmla="*/ 302633 h 1647826"/>
              <a:gd name="T90" fmla="*/ 598488 w 1647825"/>
              <a:gd name="T91" fmla="*/ 217164 h 1647826"/>
              <a:gd name="T92" fmla="*/ 395220 w 1647825"/>
              <a:gd name="T93" fmla="*/ 338651 h 1647826"/>
              <a:gd name="T94" fmla="*/ 380872 w 1647825"/>
              <a:gd name="T95" fmla="*/ 299616 h 1647826"/>
              <a:gd name="T96" fmla="*/ 545878 w 1647825"/>
              <a:gd name="T97" fmla="*/ 196850 h 1647826"/>
              <a:gd name="T98" fmla="*/ 1212850 w 1647825"/>
              <a:gd name="T99" fmla="*/ 97392 h 1647826"/>
              <a:gd name="T100" fmla="*/ 1386682 w 1647825"/>
              <a:gd name="T101" fmla="*/ 223079 h 1647826"/>
              <a:gd name="T102" fmla="*/ 1522413 w 1647825"/>
              <a:gd name="T103" fmla="*/ 388938 h 1647826"/>
              <a:gd name="T104" fmla="*/ 1364457 w 1647825"/>
              <a:gd name="T105" fmla="*/ 255694 h 1647826"/>
              <a:gd name="T106" fmla="*/ 1221582 w 1647825"/>
              <a:gd name="T107" fmla="*/ 147507 h 1647826"/>
              <a:gd name="T108" fmla="*/ 1055291 w 1647825"/>
              <a:gd name="T109" fmla="*/ 73527 h 1647826"/>
              <a:gd name="T110" fmla="*/ 470813 w 1647825"/>
              <a:gd name="T111" fmla="*/ 122846 h 1647826"/>
              <a:gd name="T112" fmla="*/ 319328 w 1647825"/>
              <a:gd name="T113" fmla="*/ 222679 h 1647826"/>
              <a:gd name="T114" fmla="*/ 195602 w 1647825"/>
              <a:gd name="T115" fmla="*/ 354728 h 1647826"/>
              <a:gd name="T116" fmla="*/ 218602 w 1647825"/>
              <a:gd name="T117" fmla="*/ 265635 h 1647826"/>
              <a:gd name="T118" fmla="*/ 383174 w 1647825"/>
              <a:gd name="T119" fmla="*/ 127619 h 1647826"/>
              <a:gd name="T120" fmla="*/ 580263 w 1647825"/>
              <a:gd name="T121" fmla="*/ 36139 h 1647826"/>
              <a:gd name="T122" fmla="*/ 995500 w 1647825"/>
              <a:gd name="T123" fmla="*/ 18230 h 1647826"/>
              <a:gd name="T124" fmla="*/ 630147 w 1647825"/>
              <a:gd name="T125" fmla="*/ 63409 h 1647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47825" h="1647826">
                <a:moveTo>
                  <a:pt x="1069148" y="1570038"/>
                </a:moveTo>
                <a:lnTo>
                  <a:pt x="1117600" y="1593610"/>
                </a:lnTo>
                <a:lnTo>
                  <a:pt x="1100126" y="1600289"/>
                </a:lnTo>
                <a:lnTo>
                  <a:pt x="1082651" y="1606182"/>
                </a:lnTo>
                <a:lnTo>
                  <a:pt x="1065177" y="1611682"/>
                </a:lnTo>
                <a:lnTo>
                  <a:pt x="1047305" y="1616790"/>
                </a:lnTo>
                <a:lnTo>
                  <a:pt x="1029831" y="1621504"/>
                </a:lnTo>
                <a:lnTo>
                  <a:pt x="1011562" y="1626218"/>
                </a:lnTo>
                <a:lnTo>
                  <a:pt x="993293" y="1630147"/>
                </a:lnTo>
                <a:lnTo>
                  <a:pt x="974628" y="1634076"/>
                </a:lnTo>
                <a:lnTo>
                  <a:pt x="956359" y="1636826"/>
                </a:lnTo>
                <a:lnTo>
                  <a:pt x="937693" y="1639969"/>
                </a:lnTo>
                <a:lnTo>
                  <a:pt x="919027" y="1641933"/>
                </a:lnTo>
                <a:lnTo>
                  <a:pt x="899964" y="1644290"/>
                </a:lnTo>
                <a:lnTo>
                  <a:pt x="880901" y="1645469"/>
                </a:lnTo>
                <a:lnTo>
                  <a:pt x="862235" y="1646648"/>
                </a:lnTo>
                <a:lnTo>
                  <a:pt x="842775" y="1647826"/>
                </a:lnTo>
                <a:lnTo>
                  <a:pt x="823315" y="1647826"/>
                </a:lnTo>
                <a:lnTo>
                  <a:pt x="804252" y="1647826"/>
                </a:lnTo>
                <a:lnTo>
                  <a:pt x="785586" y="1646648"/>
                </a:lnTo>
                <a:lnTo>
                  <a:pt x="766523" y="1645862"/>
                </a:lnTo>
                <a:lnTo>
                  <a:pt x="747857" y="1644290"/>
                </a:lnTo>
                <a:lnTo>
                  <a:pt x="729986" y="1642326"/>
                </a:lnTo>
                <a:lnTo>
                  <a:pt x="711320" y="1640362"/>
                </a:lnTo>
                <a:lnTo>
                  <a:pt x="693051" y="1637219"/>
                </a:lnTo>
                <a:lnTo>
                  <a:pt x="674782" y="1634469"/>
                </a:lnTo>
                <a:lnTo>
                  <a:pt x="656911" y="1630933"/>
                </a:lnTo>
                <a:lnTo>
                  <a:pt x="639039" y="1627004"/>
                </a:lnTo>
                <a:lnTo>
                  <a:pt x="621168" y="1622683"/>
                </a:lnTo>
                <a:lnTo>
                  <a:pt x="603693" y="1617968"/>
                </a:lnTo>
                <a:lnTo>
                  <a:pt x="586219" y="1613254"/>
                </a:lnTo>
                <a:lnTo>
                  <a:pt x="569142" y="1607754"/>
                </a:lnTo>
                <a:lnTo>
                  <a:pt x="552064" y="1602253"/>
                </a:lnTo>
                <a:lnTo>
                  <a:pt x="534987" y="1596360"/>
                </a:lnTo>
                <a:lnTo>
                  <a:pt x="583439" y="1572003"/>
                </a:lnTo>
                <a:lnTo>
                  <a:pt x="597736" y="1576324"/>
                </a:lnTo>
                <a:lnTo>
                  <a:pt x="612033" y="1580646"/>
                </a:lnTo>
                <a:lnTo>
                  <a:pt x="626728" y="1584182"/>
                </a:lnTo>
                <a:lnTo>
                  <a:pt x="640628" y="1587717"/>
                </a:lnTo>
                <a:lnTo>
                  <a:pt x="655322" y="1591253"/>
                </a:lnTo>
                <a:lnTo>
                  <a:pt x="670811" y="1594396"/>
                </a:lnTo>
                <a:lnTo>
                  <a:pt x="685505" y="1597146"/>
                </a:lnTo>
                <a:lnTo>
                  <a:pt x="700597" y="1599896"/>
                </a:lnTo>
                <a:lnTo>
                  <a:pt x="715689" y="1601861"/>
                </a:lnTo>
                <a:lnTo>
                  <a:pt x="730780" y="1603432"/>
                </a:lnTo>
                <a:lnTo>
                  <a:pt x="745872" y="1605396"/>
                </a:lnTo>
                <a:lnTo>
                  <a:pt x="760963" y="1606575"/>
                </a:lnTo>
                <a:lnTo>
                  <a:pt x="776452" y="1607754"/>
                </a:lnTo>
                <a:lnTo>
                  <a:pt x="791941" y="1608932"/>
                </a:lnTo>
                <a:lnTo>
                  <a:pt x="807429" y="1609325"/>
                </a:lnTo>
                <a:lnTo>
                  <a:pt x="823315" y="1609325"/>
                </a:lnTo>
                <a:lnTo>
                  <a:pt x="839201" y="1609325"/>
                </a:lnTo>
                <a:lnTo>
                  <a:pt x="855087" y="1608147"/>
                </a:lnTo>
                <a:lnTo>
                  <a:pt x="870973" y="1607754"/>
                </a:lnTo>
                <a:lnTo>
                  <a:pt x="887256" y="1606575"/>
                </a:lnTo>
                <a:lnTo>
                  <a:pt x="902744" y="1605396"/>
                </a:lnTo>
                <a:lnTo>
                  <a:pt x="918233" y="1603432"/>
                </a:lnTo>
                <a:lnTo>
                  <a:pt x="933722" y="1601468"/>
                </a:lnTo>
                <a:lnTo>
                  <a:pt x="949210" y="1598718"/>
                </a:lnTo>
                <a:lnTo>
                  <a:pt x="964699" y="1596360"/>
                </a:lnTo>
                <a:lnTo>
                  <a:pt x="980188" y="1593218"/>
                </a:lnTo>
                <a:lnTo>
                  <a:pt x="995279" y="1590467"/>
                </a:lnTo>
                <a:lnTo>
                  <a:pt x="1010371" y="1586932"/>
                </a:lnTo>
                <a:lnTo>
                  <a:pt x="1025065" y="1583003"/>
                </a:lnTo>
                <a:lnTo>
                  <a:pt x="1039760" y="1578681"/>
                </a:lnTo>
                <a:lnTo>
                  <a:pt x="1054454" y="1574360"/>
                </a:lnTo>
                <a:lnTo>
                  <a:pt x="1069148" y="1570038"/>
                </a:lnTo>
                <a:close/>
                <a:moveTo>
                  <a:pt x="990600" y="1450975"/>
                </a:moveTo>
                <a:lnTo>
                  <a:pt x="960761" y="1497590"/>
                </a:lnTo>
                <a:lnTo>
                  <a:pt x="944450" y="1500332"/>
                </a:lnTo>
                <a:lnTo>
                  <a:pt x="927740" y="1503466"/>
                </a:lnTo>
                <a:lnTo>
                  <a:pt x="910632" y="1505424"/>
                </a:lnTo>
                <a:lnTo>
                  <a:pt x="893923" y="1507775"/>
                </a:lnTo>
                <a:lnTo>
                  <a:pt x="876417" y="1508950"/>
                </a:lnTo>
                <a:lnTo>
                  <a:pt x="859310" y="1510125"/>
                </a:lnTo>
                <a:lnTo>
                  <a:pt x="841804" y="1510909"/>
                </a:lnTo>
                <a:lnTo>
                  <a:pt x="824299" y="1511300"/>
                </a:lnTo>
                <a:lnTo>
                  <a:pt x="807589" y="1510909"/>
                </a:lnTo>
                <a:lnTo>
                  <a:pt x="791675" y="1510125"/>
                </a:lnTo>
                <a:lnTo>
                  <a:pt x="775363" y="1508950"/>
                </a:lnTo>
                <a:lnTo>
                  <a:pt x="759051" y="1507775"/>
                </a:lnTo>
                <a:lnTo>
                  <a:pt x="743137" y="1506208"/>
                </a:lnTo>
                <a:lnTo>
                  <a:pt x="727223" y="1503858"/>
                </a:lnTo>
                <a:lnTo>
                  <a:pt x="711707" y="1501899"/>
                </a:lnTo>
                <a:lnTo>
                  <a:pt x="695395" y="1498765"/>
                </a:lnTo>
                <a:lnTo>
                  <a:pt x="666750" y="1453326"/>
                </a:lnTo>
                <a:lnTo>
                  <a:pt x="685449" y="1458026"/>
                </a:lnTo>
                <a:lnTo>
                  <a:pt x="704546" y="1461552"/>
                </a:lnTo>
                <a:lnTo>
                  <a:pt x="724041" y="1465077"/>
                </a:lnTo>
                <a:lnTo>
                  <a:pt x="743933" y="1467819"/>
                </a:lnTo>
                <a:lnTo>
                  <a:pt x="763428" y="1469778"/>
                </a:lnTo>
                <a:lnTo>
                  <a:pt x="783718" y="1471345"/>
                </a:lnTo>
                <a:lnTo>
                  <a:pt x="803611" y="1472520"/>
                </a:lnTo>
                <a:lnTo>
                  <a:pt x="824299" y="1472520"/>
                </a:lnTo>
                <a:lnTo>
                  <a:pt x="845783" y="1472520"/>
                </a:lnTo>
                <a:lnTo>
                  <a:pt x="866869" y="1470953"/>
                </a:lnTo>
                <a:lnTo>
                  <a:pt x="888353" y="1469386"/>
                </a:lnTo>
                <a:lnTo>
                  <a:pt x="909439" y="1467428"/>
                </a:lnTo>
                <a:lnTo>
                  <a:pt x="930127" y="1463902"/>
                </a:lnTo>
                <a:lnTo>
                  <a:pt x="950417" y="1460377"/>
                </a:lnTo>
                <a:lnTo>
                  <a:pt x="970708" y="1456068"/>
                </a:lnTo>
                <a:lnTo>
                  <a:pt x="990600" y="1450975"/>
                </a:lnTo>
                <a:close/>
                <a:moveTo>
                  <a:pt x="1402556" y="1195388"/>
                </a:moveTo>
                <a:lnTo>
                  <a:pt x="1425972" y="1326889"/>
                </a:lnTo>
                <a:lnTo>
                  <a:pt x="1435100" y="1376153"/>
                </a:lnTo>
                <a:lnTo>
                  <a:pt x="1420019" y="1392044"/>
                </a:lnTo>
                <a:lnTo>
                  <a:pt x="1404541" y="1408333"/>
                </a:lnTo>
                <a:lnTo>
                  <a:pt x="1389063" y="1423429"/>
                </a:lnTo>
                <a:lnTo>
                  <a:pt x="1372394" y="1438526"/>
                </a:lnTo>
                <a:lnTo>
                  <a:pt x="1356122" y="1452828"/>
                </a:lnTo>
                <a:lnTo>
                  <a:pt x="1339056" y="1467131"/>
                </a:lnTo>
                <a:lnTo>
                  <a:pt x="1321594" y="1480241"/>
                </a:lnTo>
                <a:lnTo>
                  <a:pt x="1303734" y="1493749"/>
                </a:lnTo>
                <a:lnTo>
                  <a:pt x="1285875" y="1506462"/>
                </a:lnTo>
                <a:lnTo>
                  <a:pt x="1267619" y="1518380"/>
                </a:lnTo>
                <a:lnTo>
                  <a:pt x="1248569" y="1529902"/>
                </a:lnTo>
                <a:lnTo>
                  <a:pt x="1229519" y="1541423"/>
                </a:lnTo>
                <a:lnTo>
                  <a:pt x="1210072" y="1552149"/>
                </a:lnTo>
                <a:lnTo>
                  <a:pt x="1190228" y="1562082"/>
                </a:lnTo>
                <a:lnTo>
                  <a:pt x="1170384" y="1572014"/>
                </a:lnTo>
                <a:lnTo>
                  <a:pt x="1149747" y="1581151"/>
                </a:lnTo>
                <a:lnTo>
                  <a:pt x="1103709" y="1557711"/>
                </a:lnTo>
                <a:lnTo>
                  <a:pt x="989012" y="1500503"/>
                </a:lnTo>
                <a:lnTo>
                  <a:pt x="996553" y="1489379"/>
                </a:lnTo>
                <a:lnTo>
                  <a:pt x="1027906" y="1439321"/>
                </a:lnTo>
                <a:lnTo>
                  <a:pt x="1136253" y="1267694"/>
                </a:lnTo>
                <a:lnTo>
                  <a:pt x="1342628" y="1211279"/>
                </a:lnTo>
                <a:lnTo>
                  <a:pt x="1400969" y="1195785"/>
                </a:lnTo>
                <a:lnTo>
                  <a:pt x="1402556" y="1195388"/>
                </a:lnTo>
                <a:close/>
                <a:moveTo>
                  <a:pt x="252864" y="1195388"/>
                </a:moveTo>
                <a:lnTo>
                  <a:pt x="302960" y="1209265"/>
                </a:lnTo>
                <a:lnTo>
                  <a:pt x="515270" y="1266356"/>
                </a:lnTo>
                <a:lnTo>
                  <a:pt x="518849" y="1267545"/>
                </a:lnTo>
                <a:lnTo>
                  <a:pt x="537137" y="1295695"/>
                </a:lnTo>
                <a:lnTo>
                  <a:pt x="629775" y="1441992"/>
                </a:lnTo>
                <a:lnTo>
                  <a:pt x="660786" y="1491154"/>
                </a:lnTo>
                <a:lnTo>
                  <a:pt x="666750" y="1500669"/>
                </a:lnTo>
                <a:lnTo>
                  <a:pt x="550655" y="1559743"/>
                </a:lnTo>
                <a:lnTo>
                  <a:pt x="504138" y="1582738"/>
                </a:lnTo>
                <a:lnTo>
                  <a:pt x="484259" y="1574412"/>
                </a:lnTo>
                <a:lnTo>
                  <a:pt x="464379" y="1564897"/>
                </a:lnTo>
                <a:lnTo>
                  <a:pt x="444898" y="1555382"/>
                </a:lnTo>
                <a:lnTo>
                  <a:pt x="425814" y="1545074"/>
                </a:lnTo>
                <a:lnTo>
                  <a:pt x="407127" y="1533973"/>
                </a:lnTo>
                <a:lnTo>
                  <a:pt x="388441" y="1522871"/>
                </a:lnTo>
                <a:lnTo>
                  <a:pt x="370152" y="1511374"/>
                </a:lnTo>
                <a:lnTo>
                  <a:pt x="352260" y="1498687"/>
                </a:lnTo>
                <a:lnTo>
                  <a:pt x="334767" y="1486396"/>
                </a:lnTo>
                <a:lnTo>
                  <a:pt x="317671" y="1473313"/>
                </a:lnTo>
                <a:lnTo>
                  <a:pt x="300972" y="1459833"/>
                </a:lnTo>
                <a:lnTo>
                  <a:pt x="284671" y="1445560"/>
                </a:lnTo>
                <a:lnTo>
                  <a:pt x="267972" y="1431287"/>
                </a:lnTo>
                <a:lnTo>
                  <a:pt x="252467" y="1416618"/>
                </a:lnTo>
                <a:lnTo>
                  <a:pt x="236961" y="1401552"/>
                </a:lnTo>
                <a:lnTo>
                  <a:pt x="222250" y="1386090"/>
                </a:lnTo>
                <a:lnTo>
                  <a:pt x="230202" y="1336531"/>
                </a:lnTo>
                <a:lnTo>
                  <a:pt x="251671" y="1203318"/>
                </a:lnTo>
                <a:lnTo>
                  <a:pt x="252864" y="1195388"/>
                </a:lnTo>
                <a:close/>
                <a:moveTo>
                  <a:pt x="950912" y="1071563"/>
                </a:moveTo>
                <a:lnTo>
                  <a:pt x="998316" y="1071563"/>
                </a:lnTo>
                <a:lnTo>
                  <a:pt x="1120775" y="1245264"/>
                </a:lnTo>
                <a:lnTo>
                  <a:pt x="1119590" y="1245662"/>
                </a:lnTo>
                <a:lnTo>
                  <a:pt x="1095888" y="1279526"/>
                </a:lnTo>
                <a:lnTo>
                  <a:pt x="950912" y="1071563"/>
                </a:lnTo>
                <a:close/>
                <a:moveTo>
                  <a:pt x="652180" y="1071563"/>
                </a:moveTo>
                <a:lnTo>
                  <a:pt x="700087" y="1071563"/>
                </a:lnTo>
                <a:lnTo>
                  <a:pt x="554783" y="1276351"/>
                </a:lnTo>
                <a:lnTo>
                  <a:pt x="534987" y="1244662"/>
                </a:lnTo>
                <a:lnTo>
                  <a:pt x="652180" y="1071563"/>
                </a:lnTo>
                <a:close/>
                <a:moveTo>
                  <a:pt x="177703" y="873125"/>
                </a:moveTo>
                <a:lnTo>
                  <a:pt x="179305" y="893844"/>
                </a:lnTo>
                <a:lnTo>
                  <a:pt x="182107" y="914164"/>
                </a:lnTo>
                <a:lnTo>
                  <a:pt x="185710" y="934485"/>
                </a:lnTo>
                <a:lnTo>
                  <a:pt x="188913" y="954805"/>
                </a:lnTo>
                <a:lnTo>
                  <a:pt x="193716" y="974727"/>
                </a:lnTo>
                <a:lnTo>
                  <a:pt x="198520" y="994251"/>
                </a:lnTo>
                <a:lnTo>
                  <a:pt x="204125" y="1013774"/>
                </a:lnTo>
                <a:lnTo>
                  <a:pt x="210931" y="1032899"/>
                </a:lnTo>
                <a:lnTo>
                  <a:pt x="217336" y="1052025"/>
                </a:lnTo>
                <a:lnTo>
                  <a:pt x="224942" y="1070751"/>
                </a:lnTo>
                <a:lnTo>
                  <a:pt x="232949" y="1089478"/>
                </a:lnTo>
                <a:lnTo>
                  <a:pt x="241356" y="1107009"/>
                </a:lnTo>
                <a:lnTo>
                  <a:pt x="250563" y="1124939"/>
                </a:lnTo>
                <a:lnTo>
                  <a:pt x="260171" y="1142470"/>
                </a:lnTo>
                <a:lnTo>
                  <a:pt x="270179" y="1159603"/>
                </a:lnTo>
                <a:lnTo>
                  <a:pt x="280988" y="1176338"/>
                </a:lnTo>
                <a:lnTo>
                  <a:pt x="228545" y="1165580"/>
                </a:lnTo>
                <a:lnTo>
                  <a:pt x="220538" y="1151236"/>
                </a:lnTo>
                <a:lnTo>
                  <a:pt x="212532" y="1136494"/>
                </a:lnTo>
                <a:lnTo>
                  <a:pt x="205326" y="1121752"/>
                </a:lnTo>
                <a:lnTo>
                  <a:pt x="198120" y="1107009"/>
                </a:lnTo>
                <a:lnTo>
                  <a:pt x="191315" y="1091869"/>
                </a:lnTo>
                <a:lnTo>
                  <a:pt x="185310" y="1076728"/>
                </a:lnTo>
                <a:lnTo>
                  <a:pt x="178904" y="1061587"/>
                </a:lnTo>
                <a:lnTo>
                  <a:pt x="173300" y="1046048"/>
                </a:lnTo>
                <a:lnTo>
                  <a:pt x="168096" y="1030509"/>
                </a:lnTo>
                <a:lnTo>
                  <a:pt x="163292" y="1014571"/>
                </a:lnTo>
                <a:lnTo>
                  <a:pt x="158888" y="998634"/>
                </a:lnTo>
                <a:lnTo>
                  <a:pt x="154885" y="982297"/>
                </a:lnTo>
                <a:lnTo>
                  <a:pt x="151282" y="966360"/>
                </a:lnTo>
                <a:lnTo>
                  <a:pt x="148079" y="949227"/>
                </a:lnTo>
                <a:lnTo>
                  <a:pt x="144877" y="932492"/>
                </a:lnTo>
                <a:lnTo>
                  <a:pt x="142875" y="915360"/>
                </a:lnTo>
                <a:lnTo>
                  <a:pt x="143275" y="915758"/>
                </a:lnTo>
                <a:lnTo>
                  <a:pt x="177703" y="873125"/>
                </a:lnTo>
                <a:close/>
                <a:moveTo>
                  <a:pt x="1469926" y="865188"/>
                </a:moveTo>
                <a:lnTo>
                  <a:pt x="1504950" y="909130"/>
                </a:lnTo>
                <a:lnTo>
                  <a:pt x="1502960" y="925756"/>
                </a:lnTo>
                <a:lnTo>
                  <a:pt x="1499776" y="943174"/>
                </a:lnTo>
                <a:lnTo>
                  <a:pt x="1496990" y="959801"/>
                </a:lnTo>
                <a:lnTo>
                  <a:pt x="1493408" y="976428"/>
                </a:lnTo>
                <a:lnTo>
                  <a:pt x="1489428" y="993054"/>
                </a:lnTo>
                <a:lnTo>
                  <a:pt x="1484652" y="1009285"/>
                </a:lnTo>
                <a:lnTo>
                  <a:pt x="1479876" y="1025516"/>
                </a:lnTo>
                <a:lnTo>
                  <a:pt x="1474702" y="1041350"/>
                </a:lnTo>
                <a:lnTo>
                  <a:pt x="1469528" y="1057185"/>
                </a:lnTo>
                <a:lnTo>
                  <a:pt x="1463558" y="1073020"/>
                </a:lnTo>
                <a:lnTo>
                  <a:pt x="1457190" y="1088855"/>
                </a:lnTo>
                <a:lnTo>
                  <a:pt x="1450423" y="1103898"/>
                </a:lnTo>
                <a:lnTo>
                  <a:pt x="1443657" y="1118941"/>
                </a:lnTo>
                <a:lnTo>
                  <a:pt x="1435697" y="1133984"/>
                </a:lnTo>
                <a:lnTo>
                  <a:pt x="1428533" y="1148631"/>
                </a:lnTo>
                <a:lnTo>
                  <a:pt x="1420175" y="1162883"/>
                </a:lnTo>
                <a:lnTo>
                  <a:pt x="1365250" y="1177926"/>
                </a:lnTo>
                <a:lnTo>
                  <a:pt x="1376394" y="1160508"/>
                </a:lnTo>
                <a:lnTo>
                  <a:pt x="1386743" y="1143089"/>
                </a:lnTo>
                <a:lnTo>
                  <a:pt x="1396693" y="1124879"/>
                </a:lnTo>
                <a:lnTo>
                  <a:pt x="1405847" y="1106669"/>
                </a:lnTo>
                <a:lnTo>
                  <a:pt x="1414603" y="1088063"/>
                </a:lnTo>
                <a:lnTo>
                  <a:pt x="1422961" y="1069457"/>
                </a:lnTo>
                <a:lnTo>
                  <a:pt x="1430523" y="1050060"/>
                </a:lnTo>
                <a:lnTo>
                  <a:pt x="1437687" y="1030662"/>
                </a:lnTo>
                <a:lnTo>
                  <a:pt x="1444055" y="1010868"/>
                </a:lnTo>
                <a:lnTo>
                  <a:pt x="1449627" y="990283"/>
                </a:lnTo>
                <a:lnTo>
                  <a:pt x="1454802" y="970094"/>
                </a:lnTo>
                <a:lnTo>
                  <a:pt x="1459180" y="949508"/>
                </a:lnTo>
                <a:lnTo>
                  <a:pt x="1463160" y="928923"/>
                </a:lnTo>
                <a:lnTo>
                  <a:pt x="1466344" y="907942"/>
                </a:lnTo>
                <a:lnTo>
                  <a:pt x="1468334" y="886565"/>
                </a:lnTo>
                <a:lnTo>
                  <a:pt x="1469926" y="865188"/>
                </a:lnTo>
                <a:close/>
                <a:moveTo>
                  <a:pt x="1646635" y="785813"/>
                </a:moveTo>
                <a:lnTo>
                  <a:pt x="1647825" y="804876"/>
                </a:lnTo>
                <a:lnTo>
                  <a:pt x="1647825" y="823940"/>
                </a:lnTo>
                <a:lnTo>
                  <a:pt x="1647825" y="842606"/>
                </a:lnTo>
                <a:lnTo>
                  <a:pt x="1646635" y="861669"/>
                </a:lnTo>
                <a:lnTo>
                  <a:pt x="1645841" y="879938"/>
                </a:lnTo>
                <a:lnTo>
                  <a:pt x="1644650" y="898605"/>
                </a:lnTo>
                <a:lnTo>
                  <a:pt x="1642269" y="916477"/>
                </a:lnTo>
                <a:lnTo>
                  <a:pt x="1640285" y="934746"/>
                </a:lnTo>
                <a:lnTo>
                  <a:pt x="1637506" y="953015"/>
                </a:lnTo>
                <a:lnTo>
                  <a:pt x="1634728" y="970887"/>
                </a:lnTo>
                <a:lnTo>
                  <a:pt x="1631156" y="988759"/>
                </a:lnTo>
                <a:lnTo>
                  <a:pt x="1627188" y="1006630"/>
                </a:lnTo>
                <a:lnTo>
                  <a:pt x="1623616" y="1023708"/>
                </a:lnTo>
                <a:lnTo>
                  <a:pt x="1618853" y="1041183"/>
                </a:lnTo>
                <a:lnTo>
                  <a:pt x="1614091" y="1058260"/>
                </a:lnTo>
                <a:lnTo>
                  <a:pt x="1608931" y="1075735"/>
                </a:lnTo>
                <a:lnTo>
                  <a:pt x="1602978" y="1092416"/>
                </a:lnTo>
                <a:lnTo>
                  <a:pt x="1597025" y="1109096"/>
                </a:lnTo>
                <a:lnTo>
                  <a:pt x="1590675" y="1125777"/>
                </a:lnTo>
                <a:lnTo>
                  <a:pt x="1584325" y="1142060"/>
                </a:lnTo>
                <a:lnTo>
                  <a:pt x="1576785" y="1158343"/>
                </a:lnTo>
                <a:lnTo>
                  <a:pt x="1569641" y="1174229"/>
                </a:lnTo>
                <a:lnTo>
                  <a:pt x="1562100" y="1190116"/>
                </a:lnTo>
                <a:lnTo>
                  <a:pt x="1553766" y="1205605"/>
                </a:lnTo>
                <a:lnTo>
                  <a:pt x="1545828" y="1221094"/>
                </a:lnTo>
                <a:lnTo>
                  <a:pt x="1537097" y="1236980"/>
                </a:lnTo>
                <a:lnTo>
                  <a:pt x="1527969" y="1251675"/>
                </a:lnTo>
                <a:lnTo>
                  <a:pt x="1518841" y="1266767"/>
                </a:lnTo>
                <a:lnTo>
                  <a:pt x="1508919" y="1281461"/>
                </a:lnTo>
                <a:lnTo>
                  <a:pt x="1499394" y="1295759"/>
                </a:lnTo>
                <a:lnTo>
                  <a:pt x="1489075" y="1309659"/>
                </a:lnTo>
                <a:lnTo>
                  <a:pt x="1478756" y="1323560"/>
                </a:lnTo>
                <a:lnTo>
                  <a:pt x="1468041" y="1337460"/>
                </a:lnTo>
                <a:lnTo>
                  <a:pt x="1456928" y="1350963"/>
                </a:lnTo>
                <a:lnTo>
                  <a:pt x="1447800" y="1300525"/>
                </a:lnTo>
                <a:lnTo>
                  <a:pt x="1457325" y="1287816"/>
                </a:lnTo>
                <a:lnTo>
                  <a:pt x="1466453" y="1274710"/>
                </a:lnTo>
                <a:lnTo>
                  <a:pt x="1474788" y="1262398"/>
                </a:lnTo>
                <a:lnTo>
                  <a:pt x="1483519" y="1248895"/>
                </a:lnTo>
                <a:lnTo>
                  <a:pt x="1492250" y="1235789"/>
                </a:lnTo>
                <a:lnTo>
                  <a:pt x="1499791" y="1222682"/>
                </a:lnTo>
                <a:lnTo>
                  <a:pt x="1508125" y="1208782"/>
                </a:lnTo>
                <a:lnTo>
                  <a:pt x="1515666" y="1195279"/>
                </a:lnTo>
                <a:lnTo>
                  <a:pt x="1522810" y="1180981"/>
                </a:lnTo>
                <a:lnTo>
                  <a:pt x="1529556" y="1167081"/>
                </a:lnTo>
                <a:lnTo>
                  <a:pt x="1536700" y="1153180"/>
                </a:lnTo>
                <a:lnTo>
                  <a:pt x="1543050" y="1138883"/>
                </a:lnTo>
                <a:lnTo>
                  <a:pt x="1549003" y="1124188"/>
                </a:lnTo>
                <a:lnTo>
                  <a:pt x="1555353" y="1109493"/>
                </a:lnTo>
                <a:lnTo>
                  <a:pt x="1560910" y="1094799"/>
                </a:lnTo>
                <a:lnTo>
                  <a:pt x="1566069" y="1079707"/>
                </a:lnTo>
                <a:lnTo>
                  <a:pt x="1571228" y="1064218"/>
                </a:lnTo>
                <a:lnTo>
                  <a:pt x="1575991" y="1049126"/>
                </a:lnTo>
                <a:lnTo>
                  <a:pt x="1580356" y="1034034"/>
                </a:lnTo>
                <a:lnTo>
                  <a:pt x="1584722" y="1018545"/>
                </a:lnTo>
                <a:lnTo>
                  <a:pt x="1588294" y="1003056"/>
                </a:lnTo>
                <a:lnTo>
                  <a:pt x="1591866" y="987170"/>
                </a:lnTo>
                <a:lnTo>
                  <a:pt x="1595041" y="971681"/>
                </a:lnTo>
                <a:lnTo>
                  <a:pt x="1597819" y="955398"/>
                </a:lnTo>
                <a:lnTo>
                  <a:pt x="1600597" y="939511"/>
                </a:lnTo>
                <a:lnTo>
                  <a:pt x="1602581" y="923228"/>
                </a:lnTo>
                <a:lnTo>
                  <a:pt x="1604566" y="906945"/>
                </a:lnTo>
                <a:lnTo>
                  <a:pt x="1606153" y="890662"/>
                </a:lnTo>
                <a:lnTo>
                  <a:pt x="1606947" y="874378"/>
                </a:lnTo>
                <a:lnTo>
                  <a:pt x="1607741" y="857301"/>
                </a:lnTo>
                <a:lnTo>
                  <a:pt x="1608931" y="841017"/>
                </a:lnTo>
                <a:lnTo>
                  <a:pt x="1608931" y="823940"/>
                </a:lnTo>
                <a:lnTo>
                  <a:pt x="1608931" y="822351"/>
                </a:lnTo>
                <a:lnTo>
                  <a:pt x="1646635" y="785813"/>
                </a:lnTo>
                <a:close/>
                <a:moveTo>
                  <a:pt x="1191" y="779463"/>
                </a:moveTo>
                <a:lnTo>
                  <a:pt x="39291" y="816372"/>
                </a:lnTo>
                <a:lnTo>
                  <a:pt x="38894" y="824707"/>
                </a:lnTo>
                <a:lnTo>
                  <a:pt x="39291" y="842169"/>
                </a:lnTo>
                <a:lnTo>
                  <a:pt x="39687" y="858838"/>
                </a:lnTo>
                <a:lnTo>
                  <a:pt x="40481" y="876300"/>
                </a:lnTo>
                <a:lnTo>
                  <a:pt x="41672" y="892969"/>
                </a:lnTo>
                <a:lnTo>
                  <a:pt x="43656" y="910035"/>
                </a:lnTo>
                <a:lnTo>
                  <a:pt x="45244" y="926307"/>
                </a:lnTo>
                <a:lnTo>
                  <a:pt x="47625" y="943372"/>
                </a:lnTo>
                <a:lnTo>
                  <a:pt x="50403" y="959644"/>
                </a:lnTo>
                <a:lnTo>
                  <a:pt x="53578" y="975519"/>
                </a:lnTo>
                <a:lnTo>
                  <a:pt x="56753" y="992188"/>
                </a:lnTo>
                <a:lnTo>
                  <a:pt x="60325" y="1008063"/>
                </a:lnTo>
                <a:lnTo>
                  <a:pt x="64691" y="1023938"/>
                </a:lnTo>
                <a:lnTo>
                  <a:pt x="69056" y="1039813"/>
                </a:lnTo>
                <a:lnTo>
                  <a:pt x="73819" y="1055688"/>
                </a:lnTo>
                <a:lnTo>
                  <a:pt x="78581" y="1071166"/>
                </a:lnTo>
                <a:lnTo>
                  <a:pt x="83741" y="1086644"/>
                </a:lnTo>
                <a:lnTo>
                  <a:pt x="89297" y="1101726"/>
                </a:lnTo>
                <a:lnTo>
                  <a:pt x="95250" y="1116807"/>
                </a:lnTo>
                <a:lnTo>
                  <a:pt x="101203" y="1131888"/>
                </a:lnTo>
                <a:lnTo>
                  <a:pt x="108347" y="1146573"/>
                </a:lnTo>
                <a:lnTo>
                  <a:pt x="114697" y="1161257"/>
                </a:lnTo>
                <a:lnTo>
                  <a:pt x="122238" y="1175941"/>
                </a:lnTo>
                <a:lnTo>
                  <a:pt x="129381" y="1190229"/>
                </a:lnTo>
                <a:lnTo>
                  <a:pt x="137319" y="1204517"/>
                </a:lnTo>
                <a:lnTo>
                  <a:pt x="144860" y="1218407"/>
                </a:lnTo>
                <a:lnTo>
                  <a:pt x="153194" y="1232298"/>
                </a:lnTo>
                <a:lnTo>
                  <a:pt x="161925" y="1245792"/>
                </a:lnTo>
                <a:lnTo>
                  <a:pt x="170260" y="1259285"/>
                </a:lnTo>
                <a:lnTo>
                  <a:pt x="179388" y="1272382"/>
                </a:lnTo>
                <a:lnTo>
                  <a:pt x="188913" y="1285479"/>
                </a:lnTo>
                <a:lnTo>
                  <a:pt x="198438" y="1298179"/>
                </a:lnTo>
                <a:lnTo>
                  <a:pt x="207963" y="1311276"/>
                </a:lnTo>
                <a:lnTo>
                  <a:pt x="199628" y="1362076"/>
                </a:lnTo>
                <a:lnTo>
                  <a:pt x="188516" y="1348186"/>
                </a:lnTo>
                <a:lnTo>
                  <a:pt x="177403" y="1334295"/>
                </a:lnTo>
                <a:lnTo>
                  <a:pt x="166291" y="1320404"/>
                </a:lnTo>
                <a:lnTo>
                  <a:pt x="155575" y="1306117"/>
                </a:lnTo>
                <a:lnTo>
                  <a:pt x="145256" y="1291432"/>
                </a:lnTo>
                <a:lnTo>
                  <a:pt x="135335" y="1276748"/>
                </a:lnTo>
                <a:lnTo>
                  <a:pt x="125413" y="1261667"/>
                </a:lnTo>
                <a:lnTo>
                  <a:pt x="115888" y="1245792"/>
                </a:lnTo>
                <a:lnTo>
                  <a:pt x="106760" y="1230710"/>
                </a:lnTo>
                <a:lnTo>
                  <a:pt x="98425" y="1214835"/>
                </a:lnTo>
                <a:lnTo>
                  <a:pt x="90091" y="1198960"/>
                </a:lnTo>
                <a:lnTo>
                  <a:pt x="81756" y="1183085"/>
                </a:lnTo>
                <a:lnTo>
                  <a:pt x="74216" y="1166416"/>
                </a:lnTo>
                <a:lnTo>
                  <a:pt x="66675" y="1150144"/>
                </a:lnTo>
                <a:lnTo>
                  <a:pt x="59928" y="1133079"/>
                </a:lnTo>
                <a:lnTo>
                  <a:pt x="53578" y="1116410"/>
                </a:lnTo>
                <a:lnTo>
                  <a:pt x="46831" y="1098948"/>
                </a:lnTo>
                <a:lnTo>
                  <a:pt x="41275" y="1081882"/>
                </a:lnTo>
                <a:lnTo>
                  <a:pt x="35719" y="1064419"/>
                </a:lnTo>
                <a:lnTo>
                  <a:pt x="30559" y="1046957"/>
                </a:lnTo>
                <a:lnTo>
                  <a:pt x="25797" y="1029097"/>
                </a:lnTo>
                <a:lnTo>
                  <a:pt x="21431" y="1011635"/>
                </a:lnTo>
                <a:lnTo>
                  <a:pt x="17066" y="993379"/>
                </a:lnTo>
                <a:lnTo>
                  <a:pt x="13494" y="975122"/>
                </a:lnTo>
                <a:lnTo>
                  <a:pt x="10716" y="956469"/>
                </a:lnTo>
                <a:lnTo>
                  <a:pt x="7541" y="938610"/>
                </a:lnTo>
                <a:lnTo>
                  <a:pt x="5556" y="919957"/>
                </a:lnTo>
                <a:lnTo>
                  <a:pt x="3175" y="900907"/>
                </a:lnTo>
                <a:lnTo>
                  <a:pt x="1984" y="882254"/>
                </a:lnTo>
                <a:lnTo>
                  <a:pt x="794" y="863204"/>
                </a:lnTo>
                <a:lnTo>
                  <a:pt x="397" y="844154"/>
                </a:lnTo>
                <a:lnTo>
                  <a:pt x="0" y="824707"/>
                </a:lnTo>
                <a:lnTo>
                  <a:pt x="397" y="802085"/>
                </a:lnTo>
                <a:lnTo>
                  <a:pt x="1191" y="779463"/>
                </a:lnTo>
                <a:close/>
                <a:moveTo>
                  <a:pt x="1314889" y="671513"/>
                </a:moveTo>
                <a:lnTo>
                  <a:pt x="1339850" y="701729"/>
                </a:lnTo>
                <a:lnTo>
                  <a:pt x="1101725" y="776288"/>
                </a:lnTo>
                <a:lnTo>
                  <a:pt x="1116385" y="730768"/>
                </a:lnTo>
                <a:lnTo>
                  <a:pt x="1314889" y="671513"/>
                </a:lnTo>
                <a:close/>
                <a:moveTo>
                  <a:pt x="339763" y="668338"/>
                </a:moveTo>
                <a:lnTo>
                  <a:pt x="538932" y="730250"/>
                </a:lnTo>
                <a:lnTo>
                  <a:pt x="554038" y="776288"/>
                </a:lnTo>
                <a:lnTo>
                  <a:pt x="317500" y="698500"/>
                </a:lnTo>
                <a:lnTo>
                  <a:pt x="339763" y="668338"/>
                </a:lnTo>
                <a:close/>
                <a:moveTo>
                  <a:pt x="828080" y="554038"/>
                </a:moveTo>
                <a:lnTo>
                  <a:pt x="847512" y="567940"/>
                </a:lnTo>
                <a:lnTo>
                  <a:pt x="1087438" y="737939"/>
                </a:lnTo>
                <a:lnTo>
                  <a:pt x="1086645" y="741117"/>
                </a:lnTo>
                <a:lnTo>
                  <a:pt x="1086249" y="742308"/>
                </a:lnTo>
                <a:lnTo>
                  <a:pt x="987105" y="1046163"/>
                </a:lnTo>
                <a:lnTo>
                  <a:pt x="980364" y="1046163"/>
                </a:lnTo>
                <a:lnTo>
                  <a:pt x="935551" y="1046163"/>
                </a:lnTo>
                <a:lnTo>
                  <a:pt x="669054" y="1046163"/>
                </a:lnTo>
                <a:lnTo>
                  <a:pt x="570308" y="742308"/>
                </a:lnTo>
                <a:lnTo>
                  <a:pt x="569911" y="741117"/>
                </a:lnTo>
                <a:lnTo>
                  <a:pt x="568325" y="737939"/>
                </a:lnTo>
                <a:lnTo>
                  <a:pt x="808648" y="567940"/>
                </a:lnTo>
                <a:lnTo>
                  <a:pt x="828080" y="554038"/>
                </a:lnTo>
                <a:close/>
                <a:moveTo>
                  <a:pt x="1360910" y="387350"/>
                </a:moveTo>
                <a:lnTo>
                  <a:pt x="1489666" y="409557"/>
                </a:lnTo>
                <a:lnTo>
                  <a:pt x="1540533" y="418281"/>
                </a:lnTo>
                <a:lnTo>
                  <a:pt x="1550865" y="437316"/>
                </a:lnTo>
                <a:lnTo>
                  <a:pt x="1560800" y="456747"/>
                </a:lnTo>
                <a:lnTo>
                  <a:pt x="1570337" y="476178"/>
                </a:lnTo>
                <a:lnTo>
                  <a:pt x="1579477" y="495213"/>
                </a:lnTo>
                <a:lnTo>
                  <a:pt x="1587425" y="515834"/>
                </a:lnTo>
                <a:lnTo>
                  <a:pt x="1595373" y="536058"/>
                </a:lnTo>
                <a:lnTo>
                  <a:pt x="1602924" y="556282"/>
                </a:lnTo>
                <a:lnTo>
                  <a:pt x="1609679" y="577300"/>
                </a:lnTo>
                <a:lnTo>
                  <a:pt x="1616038" y="597920"/>
                </a:lnTo>
                <a:lnTo>
                  <a:pt x="1621601" y="619731"/>
                </a:lnTo>
                <a:lnTo>
                  <a:pt x="1626767" y="640748"/>
                </a:lnTo>
                <a:lnTo>
                  <a:pt x="1631536" y="662955"/>
                </a:lnTo>
                <a:lnTo>
                  <a:pt x="1635908" y="684369"/>
                </a:lnTo>
                <a:lnTo>
                  <a:pt x="1639484" y="706973"/>
                </a:lnTo>
                <a:lnTo>
                  <a:pt x="1641868" y="728783"/>
                </a:lnTo>
                <a:lnTo>
                  <a:pt x="1644650" y="751387"/>
                </a:lnTo>
                <a:lnTo>
                  <a:pt x="1607692" y="786680"/>
                </a:lnTo>
                <a:lnTo>
                  <a:pt x="1513510" y="877888"/>
                </a:lnTo>
                <a:lnTo>
                  <a:pt x="1508343" y="871543"/>
                </a:lnTo>
                <a:lnTo>
                  <a:pt x="1471386" y="825146"/>
                </a:lnTo>
                <a:lnTo>
                  <a:pt x="1363691" y="689921"/>
                </a:lnTo>
                <a:lnTo>
                  <a:pt x="1341437" y="662559"/>
                </a:lnTo>
                <a:lnTo>
                  <a:pt x="1341835" y="656214"/>
                </a:lnTo>
                <a:lnTo>
                  <a:pt x="1355743" y="455557"/>
                </a:lnTo>
                <a:lnTo>
                  <a:pt x="1360115" y="396074"/>
                </a:lnTo>
                <a:lnTo>
                  <a:pt x="1360910" y="387350"/>
                </a:lnTo>
                <a:close/>
                <a:moveTo>
                  <a:pt x="293316" y="387350"/>
                </a:moveTo>
                <a:lnTo>
                  <a:pt x="293316" y="388143"/>
                </a:lnTo>
                <a:lnTo>
                  <a:pt x="297280" y="446040"/>
                </a:lnTo>
                <a:lnTo>
                  <a:pt x="311549" y="656214"/>
                </a:lnTo>
                <a:lnTo>
                  <a:pt x="312738" y="662559"/>
                </a:lnTo>
                <a:lnTo>
                  <a:pt x="290145" y="689921"/>
                </a:lnTo>
                <a:lnTo>
                  <a:pt x="175991" y="833870"/>
                </a:lnTo>
                <a:lnTo>
                  <a:pt x="141111" y="877888"/>
                </a:lnTo>
                <a:lnTo>
                  <a:pt x="138733" y="875509"/>
                </a:lnTo>
                <a:lnTo>
                  <a:pt x="39641" y="779939"/>
                </a:lnTo>
                <a:lnTo>
                  <a:pt x="3175" y="744646"/>
                </a:lnTo>
                <a:lnTo>
                  <a:pt x="5949" y="722835"/>
                </a:lnTo>
                <a:lnTo>
                  <a:pt x="8724" y="701025"/>
                </a:lnTo>
                <a:lnTo>
                  <a:pt x="12291" y="679611"/>
                </a:lnTo>
                <a:lnTo>
                  <a:pt x="16255" y="658197"/>
                </a:lnTo>
                <a:lnTo>
                  <a:pt x="21011" y="636783"/>
                </a:lnTo>
                <a:lnTo>
                  <a:pt x="26164" y="616162"/>
                </a:lnTo>
                <a:lnTo>
                  <a:pt x="31713" y="595541"/>
                </a:lnTo>
                <a:lnTo>
                  <a:pt x="38452" y="574920"/>
                </a:lnTo>
                <a:lnTo>
                  <a:pt x="44793" y="554696"/>
                </a:lnTo>
                <a:lnTo>
                  <a:pt x="51928" y="534472"/>
                </a:lnTo>
                <a:lnTo>
                  <a:pt x="59855" y="514644"/>
                </a:lnTo>
                <a:lnTo>
                  <a:pt x="68179" y="495213"/>
                </a:lnTo>
                <a:lnTo>
                  <a:pt x="77296" y="476178"/>
                </a:lnTo>
                <a:lnTo>
                  <a:pt x="86016" y="457143"/>
                </a:lnTo>
                <a:lnTo>
                  <a:pt x="95528" y="438109"/>
                </a:lnTo>
                <a:lnTo>
                  <a:pt x="105834" y="419867"/>
                </a:lnTo>
                <a:lnTo>
                  <a:pt x="156173" y="410747"/>
                </a:lnTo>
                <a:lnTo>
                  <a:pt x="293316" y="387350"/>
                </a:lnTo>
                <a:close/>
                <a:moveTo>
                  <a:pt x="808037" y="298450"/>
                </a:moveTo>
                <a:lnTo>
                  <a:pt x="827881" y="306401"/>
                </a:lnTo>
                <a:lnTo>
                  <a:pt x="847725" y="298450"/>
                </a:lnTo>
                <a:lnTo>
                  <a:pt x="847725" y="536575"/>
                </a:lnTo>
                <a:lnTo>
                  <a:pt x="827881" y="522661"/>
                </a:lnTo>
                <a:lnTo>
                  <a:pt x="808037" y="536575"/>
                </a:lnTo>
                <a:lnTo>
                  <a:pt x="808037" y="298450"/>
                </a:lnTo>
                <a:close/>
                <a:moveTo>
                  <a:pt x="1106341" y="198438"/>
                </a:moveTo>
                <a:lnTo>
                  <a:pt x="1122567" y="205965"/>
                </a:lnTo>
                <a:lnTo>
                  <a:pt x="1139189" y="214285"/>
                </a:lnTo>
                <a:lnTo>
                  <a:pt x="1155020" y="223001"/>
                </a:lnTo>
                <a:lnTo>
                  <a:pt x="1170455" y="231717"/>
                </a:lnTo>
                <a:lnTo>
                  <a:pt x="1185889" y="241225"/>
                </a:lnTo>
                <a:lnTo>
                  <a:pt x="1200928" y="251129"/>
                </a:lnTo>
                <a:lnTo>
                  <a:pt x="1216363" y="261034"/>
                </a:lnTo>
                <a:lnTo>
                  <a:pt x="1231006" y="271335"/>
                </a:lnTo>
                <a:lnTo>
                  <a:pt x="1244858" y="282031"/>
                </a:lnTo>
                <a:lnTo>
                  <a:pt x="1258710" y="293520"/>
                </a:lnTo>
                <a:lnTo>
                  <a:pt x="1272562" y="305010"/>
                </a:lnTo>
                <a:lnTo>
                  <a:pt x="1286018" y="316895"/>
                </a:lnTo>
                <a:lnTo>
                  <a:pt x="1299078" y="328780"/>
                </a:lnTo>
                <a:lnTo>
                  <a:pt x="1312138" y="341854"/>
                </a:lnTo>
                <a:lnTo>
                  <a:pt x="1324407" y="354928"/>
                </a:lnTo>
                <a:lnTo>
                  <a:pt x="1336675" y="367606"/>
                </a:lnTo>
                <a:lnTo>
                  <a:pt x="1332322" y="423863"/>
                </a:lnTo>
                <a:lnTo>
                  <a:pt x="1318470" y="406827"/>
                </a:lnTo>
                <a:lnTo>
                  <a:pt x="1304618" y="390584"/>
                </a:lnTo>
                <a:lnTo>
                  <a:pt x="1289975" y="374737"/>
                </a:lnTo>
                <a:lnTo>
                  <a:pt x="1274145" y="359286"/>
                </a:lnTo>
                <a:lnTo>
                  <a:pt x="1258314" y="344231"/>
                </a:lnTo>
                <a:lnTo>
                  <a:pt x="1242088" y="329969"/>
                </a:lnTo>
                <a:lnTo>
                  <a:pt x="1225070" y="316103"/>
                </a:lnTo>
                <a:lnTo>
                  <a:pt x="1208052" y="302633"/>
                </a:lnTo>
                <a:lnTo>
                  <a:pt x="1189847" y="290351"/>
                </a:lnTo>
                <a:lnTo>
                  <a:pt x="1171642" y="278070"/>
                </a:lnTo>
                <a:lnTo>
                  <a:pt x="1153437" y="266580"/>
                </a:lnTo>
                <a:lnTo>
                  <a:pt x="1134440" y="255884"/>
                </a:lnTo>
                <a:lnTo>
                  <a:pt x="1114652" y="245187"/>
                </a:lnTo>
                <a:lnTo>
                  <a:pt x="1094864" y="235679"/>
                </a:lnTo>
                <a:lnTo>
                  <a:pt x="1074680" y="227359"/>
                </a:lnTo>
                <a:lnTo>
                  <a:pt x="1054100" y="218643"/>
                </a:lnTo>
                <a:lnTo>
                  <a:pt x="1106341" y="198438"/>
                </a:lnTo>
                <a:close/>
                <a:moveTo>
                  <a:pt x="545878" y="196850"/>
                </a:moveTo>
                <a:lnTo>
                  <a:pt x="598488" y="217164"/>
                </a:lnTo>
                <a:lnTo>
                  <a:pt x="577763" y="225130"/>
                </a:lnTo>
                <a:lnTo>
                  <a:pt x="557835" y="233495"/>
                </a:lnTo>
                <a:lnTo>
                  <a:pt x="538305" y="243055"/>
                </a:lnTo>
                <a:lnTo>
                  <a:pt x="518775" y="253013"/>
                </a:lnTo>
                <a:lnTo>
                  <a:pt x="500441" y="263369"/>
                </a:lnTo>
                <a:lnTo>
                  <a:pt x="481709" y="274522"/>
                </a:lnTo>
                <a:lnTo>
                  <a:pt x="463375" y="286471"/>
                </a:lnTo>
                <a:lnTo>
                  <a:pt x="446236" y="298421"/>
                </a:lnTo>
                <a:lnTo>
                  <a:pt x="428700" y="311566"/>
                </a:lnTo>
                <a:lnTo>
                  <a:pt x="411960" y="325108"/>
                </a:lnTo>
                <a:lnTo>
                  <a:pt x="395220" y="338651"/>
                </a:lnTo>
                <a:lnTo>
                  <a:pt x="379676" y="352991"/>
                </a:lnTo>
                <a:lnTo>
                  <a:pt x="364132" y="368127"/>
                </a:lnTo>
                <a:lnTo>
                  <a:pt x="349385" y="383263"/>
                </a:lnTo>
                <a:lnTo>
                  <a:pt x="335037" y="399594"/>
                </a:lnTo>
                <a:lnTo>
                  <a:pt x="321087" y="415925"/>
                </a:lnTo>
                <a:lnTo>
                  <a:pt x="317500" y="360957"/>
                </a:lnTo>
                <a:lnTo>
                  <a:pt x="329457" y="347812"/>
                </a:lnTo>
                <a:lnTo>
                  <a:pt x="341414" y="335465"/>
                </a:lnTo>
                <a:lnTo>
                  <a:pt x="354567" y="323117"/>
                </a:lnTo>
                <a:lnTo>
                  <a:pt x="367719" y="311566"/>
                </a:lnTo>
                <a:lnTo>
                  <a:pt x="380872" y="299616"/>
                </a:lnTo>
                <a:lnTo>
                  <a:pt x="394423" y="288463"/>
                </a:lnTo>
                <a:lnTo>
                  <a:pt x="408373" y="277708"/>
                </a:lnTo>
                <a:lnTo>
                  <a:pt x="422721" y="267352"/>
                </a:lnTo>
                <a:lnTo>
                  <a:pt x="437069" y="256996"/>
                </a:lnTo>
                <a:lnTo>
                  <a:pt x="451816" y="247436"/>
                </a:lnTo>
                <a:lnTo>
                  <a:pt x="466962" y="237877"/>
                </a:lnTo>
                <a:lnTo>
                  <a:pt x="482107" y="228715"/>
                </a:lnTo>
                <a:lnTo>
                  <a:pt x="497651" y="219952"/>
                </a:lnTo>
                <a:lnTo>
                  <a:pt x="513195" y="211986"/>
                </a:lnTo>
                <a:lnTo>
                  <a:pt x="529536" y="204020"/>
                </a:lnTo>
                <a:lnTo>
                  <a:pt x="545878" y="196850"/>
                </a:lnTo>
                <a:close/>
                <a:moveTo>
                  <a:pt x="1028700" y="25400"/>
                </a:moveTo>
                <a:lnTo>
                  <a:pt x="1048147" y="30571"/>
                </a:lnTo>
                <a:lnTo>
                  <a:pt x="1067197" y="36139"/>
                </a:lnTo>
                <a:lnTo>
                  <a:pt x="1086247" y="42503"/>
                </a:lnTo>
                <a:lnTo>
                  <a:pt x="1104900" y="49265"/>
                </a:lnTo>
                <a:lnTo>
                  <a:pt x="1123553" y="56026"/>
                </a:lnTo>
                <a:lnTo>
                  <a:pt x="1142207" y="63186"/>
                </a:lnTo>
                <a:lnTo>
                  <a:pt x="1160066" y="71538"/>
                </a:lnTo>
                <a:lnTo>
                  <a:pt x="1177925" y="79891"/>
                </a:lnTo>
                <a:lnTo>
                  <a:pt x="1195388" y="88641"/>
                </a:lnTo>
                <a:lnTo>
                  <a:pt x="1212850" y="97392"/>
                </a:lnTo>
                <a:lnTo>
                  <a:pt x="1230313" y="106937"/>
                </a:lnTo>
                <a:lnTo>
                  <a:pt x="1246982" y="116881"/>
                </a:lnTo>
                <a:lnTo>
                  <a:pt x="1263650" y="127620"/>
                </a:lnTo>
                <a:lnTo>
                  <a:pt x="1280319" y="138359"/>
                </a:lnTo>
                <a:lnTo>
                  <a:pt x="1296194" y="149098"/>
                </a:lnTo>
                <a:lnTo>
                  <a:pt x="1312069" y="160633"/>
                </a:lnTo>
                <a:lnTo>
                  <a:pt x="1327547" y="172565"/>
                </a:lnTo>
                <a:lnTo>
                  <a:pt x="1342629" y="184497"/>
                </a:lnTo>
                <a:lnTo>
                  <a:pt x="1358107" y="197225"/>
                </a:lnTo>
                <a:lnTo>
                  <a:pt x="1372791" y="209953"/>
                </a:lnTo>
                <a:lnTo>
                  <a:pt x="1386682" y="223079"/>
                </a:lnTo>
                <a:lnTo>
                  <a:pt x="1400572" y="237000"/>
                </a:lnTo>
                <a:lnTo>
                  <a:pt x="1414463" y="250921"/>
                </a:lnTo>
                <a:lnTo>
                  <a:pt x="1427957" y="264444"/>
                </a:lnTo>
                <a:lnTo>
                  <a:pt x="1440657" y="279161"/>
                </a:lnTo>
                <a:lnTo>
                  <a:pt x="1453754" y="293877"/>
                </a:lnTo>
                <a:lnTo>
                  <a:pt x="1466454" y="309389"/>
                </a:lnTo>
                <a:lnTo>
                  <a:pt x="1477963" y="324901"/>
                </a:lnTo>
                <a:lnTo>
                  <a:pt x="1489473" y="340413"/>
                </a:lnTo>
                <a:lnTo>
                  <a:pt x="1501379" y="356323"/>
                </a:lnTo>
                <a:lnTo>
                  <a:pt x="1512094" y="372233"/>
                </a:lnTo>
                <a:lnTo>
                  <a:pt x="1522413" y="388938"/>
                </a:lnTo>
                <a:lnTo>
                  <a:pt x="1470026" y="380187"/>
                </a:lnTo>
                <a:lnTo>
                  <a:pt x="1460501" y="366664"/>
                </a:lnTo>
                <a:lnTo>
                  <a:pt x="1451373" y="353539"/>
                </a:lnTo>
                <a:lnTo>
                  <a:pt x="1441451" y="340413"/>
                </a:lnTo>
                <a:lnTo>
                  <a:pt x="1430735" y="327685"/>
                </a:lnTo>
                <a:lnTo>
                  <a:pt x="1420416" y="315355"/>
                </a:lnTo>
                <a:lnTo>
                  <a:pt x="1409701" y="302627"/>
                </a:lnTo>
                <a:lnTo>
                  <a:pt x="1398985" y="290695"/>
                </a:lnTo>
                <a:lnTo>
                  <a:pt x="1387872" y="278763"/>
                </a:lnTo>
                <a:lnTo>
                  <a:pt x="1375966" y="267228"/>
                </a:lnTo>
                <a:lnTo>
                  <a:pt x="1364457" y="255694"/>
                </a:lnTo>
                <a:lnTo>
                  <a:pt x="1352154" y="244557"/>
                </a:lnTo>
                <a:lnTo>
                  <a:pt x="1340247" y="233420"/>
                </a:lnTo>
                <a:lnTo>
                  <a:pt x="1327944" y="223079"/>
                </a:lnTo>
                <a:lnTo>
                  <a:pt x="1315244" y="212737"/>
                </a:lnTo>
                <a:lnTo>
                  <a:pt x="1302544" y="202396"/>
                </a:lnTo>
                <a:lnTo>
                  <a:pt x="1289844" y="192452"/>
                </a:lnTo>
                <a:lnTo>
                  <a:pt x="1276350" y="182906"/>
                </a:lnTo>
                <a:lnTo>
                  <a:pt x="1262857" y="173758"/>
                </a:lnTo>
                <a:lnTo>
                  <a:pt x="1248966" y="164610"/>
                </a:lnTo>
                <a:lnTo>
                  <a:pt x="1235472" y="155462"/>
                </a:lnTo>
                <a:lnTo>
                  <a:pt x="1221582" y="147507"/>
                </a:lnTo>
                <a:lnTo>
                  <a:pt x="1207294" y="139155"/>
                </a:lnTo>
                <a:lnTo>
                  <a:pt x="1192610" y="130802"/>
                </a:lnTo>
                <a:lnTo>
                  <a:pt x="1178322" y="123643"/>
                </a:lnTo>
                <a:lnTo>
                  <a:pt x="1163241" y="116085"/>
                </a:lnTo>
                <a:lnTo>
                  <a:pt x="1148557" y="108926"/>
                </a:lnTo>
                <a:lnTo>
                  <a:pt x="1133475" y="102164"/>
                </a:lnTo>
                <a:lnTo>
                  <a:pt x="1117997" y="95801"/>
                </a:lnTo>
                <a:lnTo>
                  <a:pt x="1102916" y="89834"/>
                </a:lnTo>
                <a:lnTo>
                  <a:pt x="1087041" y="84266"/>
                </a:lnTo>
                <a:lnTo>
                  <a:pt x="1071166" y="78698"/>
                </a:lnTo>
                <a:lnTo>
                  <a:pt x="1055291" y="73527"/>
                </a:lnTo>
                <a:lnTo>
                  <a:pt x="1028700" y="25400"/>
                </a:lnTo>
                <a:close/>
                <a:moveTo>
                  <a:pt x="619125" y="25400"/>
                </a:moveTo>
                <a:lnTo>
                  <a:pt x="594935" y="72333"/>
                </a:lnTo>
                <a:lnTo>
                  <a:pt x="579073" y="77504"/>
                </a:lnTo>
                <a:lnTo>
                  <a:pt x="563211" y="82674"/>
                </a:lnTo>
                <a:lnTo>
                  <a:pt x="546952" y="89038"/>
                </a:lnTo>
                <a:lnTo>
                  <a:pt x="531486" y="95004"/>
                </a:lnTo>
                <a:lnTo>
                  <a:pt x="516020" y="101368"/>
                </a:lnTo>
                <a:lnTo>
                  <a:pt x="500951" y="108130"/>
                </a:lnTo>
                <a:lnTo>
                  <a:pt x="485882" y="115289"/>
                </a:lnTo>
                <a:lnTo>
                  <a:pt x="470813" y="122846"/>
                </a:lnTo>
                <a:lnTo>
                  <a:pt x="456140" y="130005"/>
                </a:lnTo>
                <a:lnTo>
                  <a:pt x="441467" y="138358"/>
                </a:lnTo>
                <a:lnTo>
                  <a:pt x="427191" y="146313"/>
                </a:lnTo>
                <a:lnTo>
                  <a:pt x="412915" y="155063"/>
                </a:lnTo>
                <a:lnTo>
                  <a:pt x="399036" y="163813"/>
                </a:lnTo>
                <a:lnTo>
                  <a:pt x="385156" y="172961"/>
                </a:lnTo>
                <a:lnTo>
                  <a:pt x="371277" y="182507"/>
                </a:lnTo>
                <a:lnTo>
                  <a:pt x="358190" y="192053"/>
                </a:lnTo>
                <a:lnTo>
                  <a:pt x="345104" y="201996"/>
                </a:lnTo>
                <a:lnTo>
                  <a:pt x="332018" y="212338"/>
                </a:lnTo>
                <a:lnTo>
                  <a:pt x="319328" y="222679"/>
                </a:lnTo>
                <a:lnTo>
                  <a:pt x="307035" y="233418"/>
                </a:lnTo>
                <a:lnTo>
                  <a:pt x="294741" y="244554"/>
                </a:lnTo>
                <a:lnTo>
                  <a:pt x="282448" y="256089"/>
                </a:lnTo>
                <a:lnTo>
                  <a:pt x="270948" y="267226"/>
                </a:lnTo>
                <a:lnTo>
                  <a:pt x="259448" y="278760"/>
                </a:lnTo>
                <a:lnTo>
                  <a:pt x="247948" y="291090"/>
                </a:lnTo>
                <a:lnTo>
                  <a:pt x="236844" y="303022"/>
                </a:lnTo>
                <a:lnTo>
                  <a:pt x="226137" y="315750"/>
                </a:lnTo>
                <a:lnTo>
                  <a:pt x="215826" y="328477"/>
                </a:lnTo>
                <a:lnTo>
                  <a:pt x="205516" y="341205"/>
                </a:lnTo>
                <a:lnTo>
                  <a:pt x="195602" y="354728"/>
                </a:lnTo>
                <a:lnTo>
                  <a:pt x="185688" y="367854"/>
                </a:lnTo>
                <a:lnTo>
                  <a:pt x="176170" y="381377"/>
                </a:lnTo>
                <a:lnTo>
                  <a:pt x="123825" y="390525"/>
                </a:lnTo>
                <a:lnTo>
                  <a:pt x="134135" y="373820"/>
                </a:lnTo>
                <a:lnTo>
                  <a:pt x="145239" y="357512"/>
                </a:lnTo>
                <a:lnTo>
                  <a:pt x="156739" y="341205"/>
                </a:lnTo>
                <a:lnTo>
                  <a:pt x="168239" y="325693"/>
                </a:lnTo>
                <a:lnTo>
                  <a:pt x="180136" y="310181"/>
                </a:lnTo>
                <a:lnTo>
                  <a:pt x="192826" y="295067"/>
                </a:lnTo>
                <a:lnTo>
                  <a:pt x="205516" y="280351"/>
                </a:lnTo>
                <a:lnTo>
                  <a:pt x="218602" y="265635"/>
                </a:lnTo>
                <a:lnTo>
                  <a:pt x="232085" y="251316"/>
                </a:lnTo>
                <a:lnTo>
                  <a:pt x="245965" y="237395"/>
                </a:lnTo>
                <a:lnTo>
                  <a:pt x="259844" y="223872"/>
                </a:lnTo>
                <a:lnTo>
                  <a:pt x="274517" y="210349"/>
                </a:lnTo>
                <a:lnTo>
                  <a:pt x="289190" y="197621"/>
                </a:lnTo>
                <a:lnTo>
                  <a:pt x="303862" y="184893"/>
                </a:lnTo>
                <a:lnTo>
                  <a:pt x="319328" y="172961"/>
                </a:lnTo>
                <a:lnTo>
                  <a:pt x="334794" y="160631"/>
                </a:lnTo>
                <a:lnTo>
                  <a:pt x="350656" y="149495"/>
                </a:lnTo>
                <a:lnTo>
                  <a:pt x="366518" y="138358"/>
                </a:lnTo>
                <a:lnTo>
                  <a:pt x="383174" y="127619"/>
                </a:lnTo>
                <a:lnTo>
                  <a:pt x="399829" y="116880"/>
                </a:lnTo>
                <a:lnTo>
                  <a:pt x="416881" y="106936"/>
                </a:lnTo>
                <a:lnTo>
                  <a:pt x="433933" y="97391"/>
                </a:lnTo>
                <a:lnTo>
                  <a:pt x="451778" y="88640"/>
                </a:lnTo>
                <a:lnTo>
                  <a:pt x="469227" y="79890"/>
                </a:lnTo>
                <a:lnTo>
                  <a:pt x="487072" y="71140"/>
                </a:lnTo>
                <a:lnTo>
                  <a:pt x="505710" y="63185"/>
                </a:lnTo>
                <a:lnTo>
                  <a:pt x="523951" y="56026"/>
                </a:lnTo>
                <a:lnTo>
                  <a:pt x="542193" y="48867"/>
                </a:lnTo>
                <a:lnTo>
                  <a:pt x="561228" y="42105"/>
                </a:lnTo>
                <a:lnTo>
                  <a:pt x="580263" y="36139"/>
                </a:lnTo>
                <a:lnTo>
                  <a:pt x="599694" y="30570"/>
                </a:lnTo>
                <a:lnTo>
                  <a:pt x="619125" y="25400"/>
                </a:lnTo>
                <a:close/>
                <a:moveTo>
                  <a:pt x="824315" y="0"/>
                </a:moveTo>
                <a:lnTo>
                  <a:pt x="846110" y="792"/>
                </a:lnTo>
                <a:lnTo>
                  <a:pt x="868300" y="1585"/>
                </a:lnTo>
                <a:lnTo>
                  <a:pt x="889699" y="2774"/>
                </a:lnTo>
                <a:lnTo>
                  <a:pt x="911097" y="4756"/>
                </a:lnTo>
                <a:lnTo>
                  <a:pt x="932495" y="7530"/>
                </a:lnTo>
                <a:lnTo>
                  <a:pt x="953497" y="10700"/>
                </a:lnTo>
                <a:lnTo>
                  <a:pt x="974499" y="13871"/>
                </a:lnTo>
                <a:lnTo>
                  <a:pt x="995500" y="18230"/>
                </a:lnTo>
                <a:lnTo>
                  <a:pt x="1020861" y="63806"/>
                </a:lnTo>
                <a:lnTo>
                  <a:pt x="1084263" y="178339"/>
                </a:lnTo>
                <a:lnTo>
                  <a:pt x="1071187" y="183491"/>
                </a:lnTo>
                <a:lnTo>
                  <a:pt x="1015710" y="204892"/>
                </a:lnTo>
                <a:lnTo>
                  <a:pt x="847298" y="270679"/>
                </a:lnTo>
                <a:lnTo>
                  <a:pt x="827882" y="277813"/>
                </a:lnTo>
                <a:lnTo>
                  <a:pt x="808465" y="270679"/>
                </a:lnTo>
                <a:lnTo>
                  <a:pt x="636883" y="203703"/>
                </a:lnTo>
                <a:lnTo>
                  <a:pt x="581010" y="181906"/>
                </a:lnTo>
                <a:lnTo>
                  <a:pt x="571500" y="178339"/>
                </a:lnTo>
                <a:lnTo>
                  <a:pt x="630147" y="63409"/>
                </a:lnTo>
                <a:lnTo>
                  <a:pt x="653130" y="18230"/>
                </a:lnTo>
                <a:lnTo>
                  <a:pt x="673736" y="13871"/>
                </a:lnTo>
                <a:lnTo>
                  <a:pt x="694738" y="10700"/>
                </a:lnTo>
                <a:lnTo>
                  <a:pt x="716136" y="7530"/>
                </a:lnTo>
                <a:lnTo>
                  <a:pt x="737534" y="4756"/>
                </a:lnTo>
                <a:lnTo>
                  <a:pt x="758932" y="2774"/>
                </a:lnTo>
                <a:lnTo>
                  <a:pt x="780726" y="1585"/>
                </a:lnTo>
                <a:lnTo>
                  <a:pt x="802125" y="792"/>
                </a:lnTo>
                <a:lnTo>
                  <a:pt x="82431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ormAutofit/>
            <a:scene3d>
              <a:camera prst="orthographicFront"/>
              <a:lightRig rig="threePt" dir="t"/>
            </a:scene3d>
            <a:sp3d>
              <a:contourClr>
                <a:srgbClr val="FFFFFF"/>
              </a:contourClr>
            </a:sp3d>
          </a:bodyPr>
          <a:lstStyle/>
          <a:p>
            <a:pPr algn="ctr"/>
            <a:endParaRPr lang="zh-CN" altLang="en-US" sz="24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 name="矩形 13"/>
          <p:cNvSpPr/>
          <p:nvPr>
            <p:custDataLst>
              <p:tags r:id="rId10"/>
            </p:custDataLst>
          </p:nvPr>
        </p:nvSpPr>
        <p:spPr>
          <a:xfrm>
            <a:off x="3459480" y="4961890"/>
            <a:ext cx="7989570" cy="1054100"/>
          </a:xfrm>
          <a:prstGeom prst="rect">
            <a:avLst/>
          </a:prstGeom>
        </p:spPr>
        <p:txBody>
          <a:bodyPr>
            <a:noAutofit/>
          </a:bodyPr>
          <a:lstStyle/>
          <a:p>
            <a:pPr>
              <a:lnSpc>
                <a:spcPct val="120000"/>
              </a:lnSpc>
            </a:pPr>
            <a:r>
              <a:rPr lang="zh-CN" altLang="en-US" sz="2400" spc="150">
                <a:solidFill>
                  <a:schemeClr val="dk1"/>
                </a:solidFill>
                <a:latin typeface="微软雅黑" panose="020B0503020204020204" charset="-122"/>
                <a:ea typeface="微软雅黑" panose="020B0503020204020204" charset="-122"/>
                <a:sym typeface="Arial" panose="020B0604020202020204" pitchFamily="34" charset="0"/>
              </a:rPr>
              <a:t>成本优势是决定竞争优势的关键因素之一，公司成本构成因素（如人工成本、原材料成本、生产加工成本和管理成本等）相对较低构成了相对于整个行业的成本优势。</a:t>
            </a:r>
            <a:endParaRPr lang="zh-CN" altLang="en-US" sz="2400" spc="15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 name="任意形状 8"/>
          <p:cNvSpPr/>
          <p:nvPr userDrawn="1">
            <p:custDataLst>
              <p:tags r:id="rId11"/>
            </p:custDataLst>
          </p:nvPr>
        </p:nvSpPr>
        <p:spPr>
          <a:xfrm>
            <a:off x="9854092" y="126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6" name="任意形状 8"/>
          <p:cNvSpPr/>
          <p:nvPr userDrawn="1">
            <p:custDataLst>
              <p:tags r:id="rId12"/>
            </p:custDataLst>
          </p:nvPr>
        </p:nvSpPr>
        <p:spPr>
          <a:xfrm>
            <a:off x="9981092" y="25394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1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1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1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一、产品竞争能力</a:t>
            </a:r>
            <a:endParaRPr sz="2800" dirty="0" err="1">
              <a:solidFill>
                <a:schemeClr val="dk1"/>
              </a:solidFill>
              <a:sym typeface="微软雅黑" panose="020B0503020204020204" charset="-122"/>
            </a:endParaRPr>
          </a:p>
        </p:txBody>
      </p:sp>
      <p:sp>
        <p:nvSpPr>
          <p:cNvPr id="21" name="文本框 20"/>
          <p:cNvSpPr txBox="1"/>
          <p:nvPr/>
        </p:nvSpPr>
        <p:spPr>
          <a:xfrm>
            <a:off x="371475" y="1793240"/>
            <a:ext cx="5080000" cy="460375"/>
          </a:xfrm>
          <a:prstGeom prst="rect">
            <a:avLst/>
          </a:prstGeom>
          <a:noFill/>
          <a:ln w="9525">
            <a:noFill/>
          </a:ln>
        </p:spPr>
        <p:txBody>
          <a:bodyPr>
            <a:spAutoFit/>
          </a:bodyPr>
          <a:p>
            <a:pPr indent="0"/>
            <a:r>
              <a:rPr lang="zh-CN" sz="2400" b="1">
                <a:latin typeface="微软雅黑" panose="020B0503020204020204" charset="-122"/>
                <a:ea typeface="微软雅黑" panose="020B0503020204020204" charset="-122"/>
              </a:rPr>
              <a:t>（一）成本优势</a:t>
            </a:r>
            <a:endParaRPr lang="zh-CN" altLang="en-US" sz="2400" b="1">
              <a:latin typeface="微软雅黑" panose="020B0503020204020204" charset="-122"/>
              <a:ea typeface="微软雅黑" panose="020B0503020204020204" charset="-122"/>
            </a:endParaRPr>
          </a:p>
        </p:txBody>
      </p:sp>
      <p:sp>
        <p:nvSpPr>
          <p:cNvPr id="22" name="灯片编号占位符 2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6"/>
    </p:custData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9" name="矩形 8"/>
          <p:cNvSpPr/>
          <p:nvPr>
            <p:custDataLst>
              <p:tags r:id="rId3"/>
            </p:custDataLst>
          </p:nvPr>
        </p:nvSpPr>
        <p:spPr>
          <a:xfrm>
            <a:off x="457835" y="2272665"/>
            <a:ext cx="11454765" cy="436943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2" name="直接连接符 11"/>
          <p:cNvCxnSpPr/>
          <p:nvPr>
            <p:custDataLst>
              <p:tags r:id="rId4"/>
            </p:custDataLst>
          </p:nvPr>
        </p:nvCxnSpPr>
        <p:spPr>
          <a:xfrm>
            <a:off x="9817306" y="64681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5"/>
            </p:custDataLst>
          </p:nvPr>
        </p:nvCxnSpPr>
        <p:spPr>
          <a:xfrm>
            <a:off x="9683771" y="65310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6"/>
            </p:custDataLst>
          </p:nvPr>
        </p:nvSpPr>
        <p:spPr>
          <a:xfrm>
            <a:off x="748030" y="2392045"/>
            <a:ext cx="10986770" cy="39401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技术优势，是指公司拥有的比同行业其他竞争对手更强大的技术实力以及研究和开发新产品的能力。
技术优势主要体现在生产技术水平创新和产品创新上。
技术创新包括产品技术创新和创新人才资源，实施创新人才战略成为公司竞争制胜的务本之举；产品的创新包括研制新的核心技术以开发新一代产品、研究新的工艺以降低现有生产成本、根据细分市场进行产品细分。
技术优势通常赋予上市公司更大的发展潜力，拥有更强的竞争能力。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17" name="直接连接符 16"/>
          <p:cNvCxnSpPr/>
          <p:nvPr>
            <p:custDataLst>
              <p:tags r:id="rId7"/>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8"/>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9"/>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一、产品竞争能力</a:t>
            </a:r>
            <a:endParaRPr sz="2800" dirty="0" err="1">
              <a:solidFill>
                <a:schemeClr val="dk1"/>
              </a:solidFill>
              <a:sym typeface="微软雅黑" panose="020B0503020204020204" charset="-122"/>
            </a:endParaRPr>
          </a:p>
        </p:txBody>
      </p:sp>
      <p:sp>
        <p:nvSpPr>
          <p:cNvPr id="21" name="文本框 20"/>
          <p:cNvSpPr txBox="1"/>
          <p:nvPr>
            <p:custDataLst>
              <p:tags r:id="rId10"/>
            </p:custDataLst>
          </p:nvPr>
        </p:nvSpPr>
        <p:spPr>
          <a:xfrm>
            <a:off x="371475" y="1793240"/>
            <a:ext cx="5080000" cy="460375"/>
          </a:xfrm>
          <a:prstGeom prst="rect">
            <a:avLst/>
          </a:prstGeom>
          <a:noFill/>
          <a:ln w="9525">
            <a:noFill/>
          </a:ln>
        </p:spPr>
        <p:txBody>
          <a:bodyPr>
            <a:spAutoFit/>
          </a:bodyPr>
          <a:p>
            <a:pPr indent="0"/>
            <a:r>
              <a:rPr lang="zh-CN" altLang="en-US" sz="2400" b="1">
                <a:latin typeface="微软雅黑" panose="020B0503020204020204" charset="-122"/>
                <a:ea typeface="微软雅黑" panose="020B0503020204020204" charset="-122"/>
              </a:rPr>
              <a:t>（二）技术优势</a:t>
            </a:r>
            <a:endParaRPr lang="zh-CN" altLang="en-US" sz="2400" b="1">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0"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一、产品竞争能力</a:t>
            </a:r>
            <a:endParaRPr sz="2800" dirty="0" err="1">
              <a:solidFill>
                <a:schemeClr val="dk1"/>
              </a:solidFill>
              <a:sym typeface="微软雅黑" panose="020B0503020204020204" charset="-122"/>
            </a:endParaRPr>
          </a:p>
        </p:txBody>
      </p:sp>
      <p:sp>
        <p:nvSpPr>
          <p:cNvPr id="21" name="文本框 20"/>
          <p:cNvSpPr txBox="1"/>
          <p:nvPr>
            <p:custDataLst>
              <p:tags r:id="rId6"/>
            </p:custDataLst>
          </p:nvPr>
        </p:nvSpPr>
        <p:spPr>
          <a:xfrm>
            <a:off x="371475" y="1793240"/>
            <a:ext cx="5080000" cy="460375"/>
          </a:xfrm>
          <a:prstGeom prst="rect">
            <a:avLst/>
          </a:prstGeom>
          <a:noFill/>
          <a:ln w="9525">
            <a:noFill/>
          </a:ln>
        </p:spPr>
        <p:txBody>
          <a:bodyPr>
            <a:spAutoFit/>
          </a:bodyPr>
          <a:p>
            <a:pPr indent="0"/>
            <a:r>
              <a:rPr lang="zh-CN" altLang="en-US" sz="2400" b="1">
                <a:latin typeface="微软雅黑" panose="020B0503020204020204" charset="-122"/>
                <a:ea typeface="微软雅黑" panose="020B0503020204020204" charset="-122"/>
              </a:rPr>
              <a:t>（三）</a:t>
            </a:r>
            <a:r>
              <a:rPr lang="zh-CN" altLang="en-US" sz="2400" b="1">
                <a:latin typeface="微软雅黑" panose="020B0503020204020204" charset="-122"/>
                <a:ea typeface="微软雅黑" panose="020B0503020204020204" charset="-122"/>
              </a:rPr>
              <a:t>质量优势</a:t>
            </a:r>
            <a:endParaRPr lang="zh-CN" altLang="en-US" sz="2400" b="1">
              <a:latin typeface="微软雅黑" panose="020B0503020204020204" charset="-122"/>
              <a:ea typeface="微软雅黑" panose="020B0503020204020204" charset="-122"/>
            </a:endParaRPr>
          </a:p>
        </p:txBody>
      </p:sp>
      <p:sp>
        <p:nvSpPr>
          <p:cNvPr id="12" name="Title 6"/>
          <p:cNvSpPr txBox="1"/>
          <p:nvPr>
            <p:custDataLst>
              <p:tags r:id="rId7"/>
            </p:custDataLst>
          </p:nvPr>
        </p:nvSpPr>
        <p:spPr>
          <a:xfrm>
            <a:off x="748030" y="2392045"/>
            <a:ext cx="10986770" cy="39401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质量优势，是指公司的产品以高于其他公司同类产品的质量赢得市场，从而取得竞争优势。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当一个公司的成本与同行业竞争对手相等或相似，而质量优于竞争对手时，往往能够在行业竞争中取得领先地位。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0"/>
              </a:spcAft>
              <a:buFont typeface="Wingdings" panose="05000000000000000000" charset="0"/>
              <a:buChar char="p"/>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质量管理已成为公司管理的重要组成部分。严格管理，不断提高公司产品的质量，是提升公司产品竞争力行之有效的方法。</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3" name="灯片编号占位符 1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二、产品市场占有情况</a:t>
            </a:r>
            <a:endParaRPr sz="2800" dirty="0" err="1">
              <a:solidFill>
                <a:schemeClr val="dk1"/>
              </a:solidFill>
              <a:sym typeface="微软雅黑" panose="020B0503020204020204" charset="-122"/>
            </a:endParaRPr>
          </a:p>
        </p:txBody>
      </p:sp>
      <p:sp>
        <p:nvSpPr>
          <p:cNvPr id="115" name="文本框 114"/>
          <p:cNvSpPr txBox="1"/>
          <p:nvPr/>
        </p:nvSpPr>
        <p:spPr>
          <a:xfrm>
            <a:off x="455930" y="1859915"/>
            <a:ext cx="11278870" cy="4523105"/>
          </a:xfrm>
          <a:prstGeom prst="rect">
            <a:avLst/>
          </a:prstGeom>
          <a:noFill/>
          <a:ln w="9525">
            <a:noFill/>
          </a:ln>
        </p:spPr>
        <p:txBody>
          <a:bodyPr wrap="square">
            <a:spAutoFit/>
          </a:bodyPr>
          <a:p>
            <a:pPr indent="0" algn="l" fontAlgn="auto">
              <a:lnSpc>
                <a:spcPct val="150000"/>
              </a:lnSpc>
              <a:buClrTx/>
              <a:buSzTx/>
              <a:buFont typeface="Wingdings" panose="05000000000000000000" charset="0"/>
              <a:buNone/>
            </a:pPr>
            <a:r>
              <a:rPr lang="zh-CN" sz="2400" b="1">
                <a:latin typeface="微软雅黑" panose="020B0503020204020204" charset="-122"/>
                <a:ea typeface="微软雅黑" panose="020B0503020204020204" charset="-122"/>
              </a:rPr>
              <a:t>（一）产品销售市场的地域分布</a:t>
            </a:r>
            <a:endParaRPr lang="zh-CN" sz="2400" b="1">
              <a:latin typeface="微软雅黑" panose="020B0503020204020204" charset="-122"/>
              <a:ea typeface="微软雅黑" panose="020B0503020204020204" charset="-122"/>
            </a:endParaRPr>
          </a:p>
          <a:p>
            <a:pPr marL="342900" indent="-342900" algn="l" fontAlgn="auto">
              <a:lnSpc>
                <a:spcPct val="150000"/>
              </a:lnSpc>
              <a:buClrTx/>
              <a:buSzTx/>
              <a:buFont typeface="Wingdings" panose="05000000000000000000" charset="0"/>
              <a:buChar char="p"/>
            </a:pPr>
            <a:r>
              <a:rPr lang="zh-CN" sz="2400" b="0">
                <a:latin typeface="微软雅黑" panose="020B0503020204020204" charset="-122"/>
                <a:ea typeface="微软雅黑" panose="020B0503020204020204" charset="-122"/>
              </a:rPr>
              <a:t>产品销售市场的地域分布可以大致判断公司的经营能力和产品竞争力。产品的销售市场可划分为区域型（公司产品市场由一个或几个地区组成）、全国型（公司产品面向全国）和世界范围型（公司产品面向国际市场），市场越大，公司利润越多，同时公司面临的市场竞争、成本费用、消费偏好等方面的风险也越大。</a:t>
            </a:r>
            <a:endParaRPr lang="zh-CN" sz="2400" b="0">
              <a:latin typeface="微软雅黑" panose="020B0503020204020204" charset="-122"/>
              <a:ea typeface="微软雅黑" panose="020B0503020204020204" charset="-122"/>
            </a:endParaRPr>
          </a:p>
          <a:p>
            <a:pPr marL="342900" indent="-342900" algn="l" fontAlgn="auto">
              <a:lnSpc>
                <a:spcPct val="150000"/>
              </a:lnSpc>
              <a:buClrTx/>
              <a:buSzTx/>
              <a:buFont typeface="Wingdings" panose="05000000000000000000" charset="0"/>
              <a:buChar char="p"/>
            </a:pPr>
            <a:r>
              <a:rPr lang="zh-CN" sz="2400" b="0">
                <a:latin typeface="微软雅黑" panose="020B0503020204020204" charset="-122"/>
                <a:ea typeface="微软雅黑" panose="020B0503020204020204" charset="-122"/>
              </a:rPr>
              <a:t>只有那些真正拥有核心竞争力的公司，才有能力不断开拓市场，将产品从区域型市场逐步打入国际市场。</a:t>
            </a:r>
            <a:endParaRPr lang="zh-CN" sz="2400" b="0">
              <a:latin typeface="微软雅黑" panose="020B0503020204020204" charset="-122"/>
              <a:ea typeface="微软雅黑" panose="020B0503020204020204" charset="-122"/>
            </a:endParaRPr>
          </a:p>
        </p:txBody>
      </p:sp>
      <p:sp>
        <p:nvSpPr>
          <p:cNvPr id="14" name="灯片编号占位符 1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二、产品市场占有情况</a:t>
            </a:r>
            <a:endParaRPr sz="2800" dirty="0" err="1">
              <a:solidFill>
                <a:schemeClr val="dk1"/>
              </a:solidFill>
              <a:sym typeface="微软雅黑" panose="020B0503020204020204" charset="-122"/>
            </a:endParaRPr>
          </a:p>
        </p:txBody>
      </p:sp>
      <p:sp>
        <p:nvSpPr>
          <p:cNvPr id="115" name="文本框 114"/>
          <p:cNvSpPr txBox="1"/>
          <p:nvPr/>
        </p:nvSpPr>
        <p:spPr>
          <a:xfrm>
            <a:off x="455930" y="1859915"/>
            <a:ext cx="11278870" cy="4523105"/>
          </a:xfrm>
          <a:prstGeom prst="rect">
            <a:avLst/>
          </a:prstGeom>
          <a:noFill/>
          <a:ln w="9525">
            <a:noFill/>
          </a:ln>
        </p:spPr>
        <p:txBody>
          <a:bodyPr wrap="square">
            <a:spAutoFit/>
          </a:bodyPr>
          <a:p>
            <a:pPr indent="0" fontAlgn="auto">
              <a:lnSpc>
                <a:spcPct val="150000"/>
              </a:lnSpc>
              <a:buFont typeface="Wingdings" panose="05000000000000000000" charset="0"/>
              <a:buNone/>
            </a:pPr>
            <a:r>
              <a:rPr lang="zh-CN" sz="2400" b="1">
                <a:latin typeface="微软雅黑" panose="020B0503020204020204" charset="-122"/>
                <a:ea typeface="微软雅黑" panose="020B0503020204020204" charset="-122"/>
              </a:rPr>
              <a:t>（二）产品在同类产品市场上的占有率</a:t>
            </a:r>
            <a:endParaRPr lang="zh-CN" sz="2400" b="1">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zh-CN" sz="2400" b="1">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市场</a:t>
            </a:r>
            <a:r>
              <a:rPr lang="zh-CN" sz="2400" b="0">
                <a:latin typeface="微软雅黑" panose="020B0503020204020204" charset="-122"/>
                <a:ea typeface="微软雅黑" panose="020B0503020204020204" charset="-122"/>
              </a:rPr>
              <a:t>占有率的提升通常意味着公司收益的增长和竞争实力的加强。市场占有率等于一个公司产品销售量除以该类产品市场销售总量，是反映公司经营能力和竞争力的重要指标。</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市场占有率是个动态的概念，对公司及产品情况的估计更为精确。因此，分析时可通过市场占有率的历史变化趋势，分析预测产品未来的市场占有率，判断公司产品的竞争优势变化。</a:t>
            </a:r>
            <a:endParaRPr lang="zh-CN" altLang="en-US" sz="2400" b="0">
              <a:latin typeface="微软雅黑" panose="020B0503020204020204" charset="-122"/>
              <a:ea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2000250"/>
            <a:ext cx="541020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品牌战略就是公司将品牌作为核心竞争力，以获取差别利润与价值的经营战略。
品牌战略是现代公司在激烈的市场竞争中强化自我、巩固自我和完善自我的必备要素，其本质是塑造公司的核心专长。
</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三、产品品牌战略</a:t>
            </a:r>
            <a:endParaRPr sz="2800" dirty="0" err="1">
              <a:solidFill>
                <a:schemeClr val="dk1"/>
              </a:solidFill>
              <a:sym typeface="微软雅黑" panose="020B0503020204020204" charset="-122"/>
            </a:endParaRPr>
          </a:p>
        </p:txBody>
      </p:sp>
      <p:pic>
        <p:nvPicPr>
          <p:cNvPr id="115" name="图片 114"/>
          <p:cNvPicPr/>
          <p:nvPr>
            <p:custDataLst>
              <p:tags r:id="rId7"/>
            </p:custDataLst>
          </p:nvPr>
        </p:nvPicPr>
        <p:blipFill>
          <a:blip r:embed="rId8"/>
          <a:stretch>
            <a:fillRect/>
          </a:stretch>
        </p:blipFill>
        <p:spPr>
          <a:xfrm>
            <a:off x="5867400" y="304927"/>
            <a:ext cx="3474720" cy="2779776"/>
          </a:xfrm>
          <a:prstGeom prst="rect">
            <a:avLst/>
          </a:prstGeom>
          <a:noFill/>
          <a:ln w="9525">
            <a:noFill/>
          </a:ln>
        </p:spPr>
      </p:pic>
      <p:pic>
        <p:nvPicPr>
          <p:cNvPr id="116" name="图片 115"/>
          <p:cNvPicPr/>
          <p:nvPr>
            <p:custDataLst>
              <p:tags r:id="rId9"/>
            </p:custDataLst>
          </p:nvPr>
        </p:nvPicPr>
        <p:blipFill>
          <a:blip r:embed="rId10"/>
          <a:stretch>
            <a:fillRect/>
          </a:stretch>
        </p:blipFill>
        <p:spPr>
          <a:xfrm>
            <a:off x="9296400" y="304800"/>
            <a:ext cx="2895600" cy="2806700"/>
          </a:xfrm>
          <a:prstGeom prst="rect">
            <a:avLst/>
          </a:prstGeom>
          <a:noFill/>
          <a:ln w="9525">
            <a:noFill/>
          </a:ln>
        </p:spPr>
      </p:pic>
      <p:pic>
        <p:nvPicPr>
          <p:cNvPr id="117" name="图片 116"/>
          <p:cNvPicPr>
            <a:picLocks noChangeAspect="1"/>
          </p:cNvPicPr>
          <p:nvPr>
            <p:custDataLst>
              <p:tags r:id="rId11"/>
            </p:custDataLst>
          </p:nvPr>
        </p:nvPicPr>
        <p:blipFill>
          <a:blip r:embed="rId12"/>
          <a:srcRect l="18198" t="7939" r="16608"/>
          <a:stretch>
            <a:fillRect/>
          </a:stretch>
        </p:blipFill>
        <p:spPr>
          <a:xfrm>
            <a:off x="5665470" y="3429635"/>
            <a:ext cx="3399790" cy="2799715"/>
          </a:xfrm>
          <a:prstGeom prst="rect">
            <a:avLst/>
          </a:prstGeom>
          <a:noFill/>
          <a:ln w="9525">
            <a:noFill/>
          </a:ln>
        </p:spPr>
      </p:pic>
      <p:pic>
        <p:nvPicPr>
          <p:cNvPr id="118" name="图片 117"/>
          <p:cNvPicPr>
            <a:picLocks noChangeAspect="1"/>
          </p:cNvPicPr>
          <p:nvPr>
            <p:custDataLst>
              <p:tags r:id="rId13"/>
            </p:custDataLst>
          </p:nvPr>
        </p:nvPicPr>
        <p:blipFill>
          <a:blip r:embed="rId14"/>
          <a:stretch>
            <a:fillRect/>
          </a:stretch>
        </p:blipFill>
        <p:spPr>
          <a:xfrm>
            <a:off x="9065260" y="3448685"/>
            <a:ext cx="3000375" cy="3000375"/>
          </a:xfrm>
          <a:prstGeom prst="rect">
            <a:avLst/>
          </a:prstGeom>
          <a:noFill/>
          <a:ln w="9525">
            <a:noFill/>
          </a:ln>
        </p:spPr>
      </p:pic>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5"/>
    </p:custData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2000250"/>
            <a:ext cx="3354070" cy="434213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公司品牌战略围绕如何打造品牌、经营品牌以及提升品牌价值展开，具体包括品牌化决策、品牌模式选择、品牌识别界定、品牌延伸规划、品牌管理规划与品牌远景设立六个方面的内容，</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任意形状 8"/>
          <p:cNvSpPr/>
          <p:nvPr userDrawn="1">
            <p:custDataLst>
              <p:tags r:id="rId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7" name="直接连接符 16"/>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公司产品分析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9"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三、产品品牌战略</a:t>
            </a:r>
            <a:endParaRPr sz="2800" dirty="0" err="1">
              <a:solidFill>
                <a:schemeClr val="dk1"/>
              </a:solidFill>
              <a:sym typeface="微软雅黑" panose="020B0503020204020204" charset="-122"/>
            </a:endParaRPr>
          </a:p>
        </p:txBody>
      </p:sp>
      <p:graphicFrame>
        <p:nvGraphicFramePr>
          <p:cNvPr id="5" name="表格 4"/>
          <p:cNvGraphicFramePr/>
          <p:nvPr>
            <p:custDataLst>
              <p:tags r:id="rId7"/>
            </p:custDataLst>
          </p:nvPr>
        </p:nvGraphicFramePr>
        <p:xfrm>
          <a:off x="4140835" y="1295400"/>
          <a:ext cx="7689850" cy="5240020"/>
        </p:xfrm>
        <a:graphic>
          <a:graphicData uri="http://schemas.openxmlformats.org/drawingml/2006/table">
            <a:tbl>
              <a:tblPr/>
              <a:tblGrid>
                <a:gridCol w="816610"/>
                <a:gridCol w="1929130"/>
                <a:gridCol w="4944110"/>
              </a:tblGrid>
              <a:tr h="213360">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内容</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内涵</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举例</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01065">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品牌化决策</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解决品牌属性问题：打造制造商品牌还是经销商品牌？选择自创品牌还是加盟品牌？</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格力：自创品牌，制造商品牌</a:t>
                      </a:r>
                      <a:r>
                        <a:rPr lang="en-US" sz="1400" b="0">
                          <a:latin typeface="微软雅黑" panose="020B0503020204020204" charset="-122"/>
                          <a:ea typeface="微软雅黑" panose="020B0503020204020204" charset="-122"/>
                          <a:cs typeface="宋体" panose="02010600030101010101" pitchFamily="2" charset="-122"/>
                        </a:rPr>
                        <a:t>；</a:t>
                      </a:r>
                      <a:r>
                        <a:rPr lang="en-US" sz="1400" b="0">
                          <a:latin typeface="微软雅黑" panose="020B0503020204020204" charset="-122"/>
                          <a:ea typeface="微软雅黑" panose="020B0503020204020204" charset="-122"/>
                          <a:cs typeface="Times New Roman" panose="02020603050405020304" charset="0"/>
                        </a:rPr>
                        <a:t>来伊份：加盟品牌，经销商品牌</a:t>
                      </a:r>
                      <a:r>
                        <a:rPr lang="en-US" sz="1400" b="0">
                          <a:latin typeface="微软雅黑" panose="020B0503020204020204" charset="-122"/>
                          <a:ea typeface="微软雅黑" panose="020B0503020204020204" charset="-122"/>
                          <a:cs typeface="宋体" panose="02010600030101010101" pitchFamily="2" charset="-122"/>
                        </a:rPr>
                        <a:t>。</a:t>
                      </a:r>
                      <a:endParaRPr lang="en-US" altLang="en-US" sz="1400" b="0">
                        <a:latin typeface="微软雅黑" panose="020B0503020204020204" charset="-122"/>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0545">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品牌模式选择</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解决品牌结构问题：选择单一品牌战略还是多品牌战略？</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微软雅黑" panose="020B0503020204020204" charset="-122"/>
                        </a:rPr>
                        <a:t>大众集团拥有10大著名汽车品牌：大众汽车、奥迪、兰博基尼、宾利、布加迪、西雅特、斯柯达、大众汽车商用车、保时捷、斯堪尼亚。</a:t>
                      </a:r>
                      <a:endParaRPr lang="en-US" altLang="en-US" sz="1400" b="0">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0725">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品牌识别界定</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确定品牌内涵，即公司希望塑造何种品牌形象</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微软雅黑" panose="020B0503020204020204" charset="-122"/>
                        </a:rPr>
                        <a:t>李宁公司秉承“赢得梦想”、“消费者导向”、“我们文化”、“突破”的品牌核心价值观，致力于成为源自中国并被世界认可的国际一流具有时尚属性的专业运动品牌公司。</a:t>
                      </a:r>
                      <a:endParaRPr lang="en-US" altLang="en-US" sz="1400" b="0">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1360">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品牌延伸规划</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界定品牌发展领域，明确品牌进一步拓展和延伸的领域、行业</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altLang="en-US" sz="1400" b="0">
                          <a:latin typeface="微软雅黑" panose="020B0503020204020204" charset="-122"/>
                          <a:ea typeface="微软雅黑" panose="020B0503020204020204" charset="-122"/>
                          <a:cs typeface="Times New Roman" panose="02020603050405020304" charset="0"/>
                        </a:rPr>
                        <a:t>海尔家电统一使用“海尔”品牌，从冰箱延伸至空调、洗衣机等系列家电产品。</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81405">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品牌管理规划</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公司在组织机构和管理机制上保障品牌建设的顺利推进</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公司设立专门的品牌管理部门，负责组织制定公司宣传推广、品牌建设相关管理制度，并监督执行；参与公司战略规划，负责品牌战略规划和品牌建设推广计划的制定；负责品牌推广、宣传工作的实施，加强与媒体机构的联络；负责公司危机事件的公关处理；承担品牌研究和内部宣传、教育职责。</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81405">
                <a:tc>
                  <a:txBody>
                    <a:bodyPr/>
                    <a:p>
                      <a:pPr indent="0" algn="ctr">
                        <a:buNone/>
                      </a:pPr>
                      <a:r>
                        <a:rPr lang="en-US" sz="1400" b="0">
                          <a:latin typeface="微软雅黑" panose="020B0503020204020204" charset="-122"/>
                          <a:ea typeface="微软雅黑" panose="020B0503020204020204" charset="-122"/>
                          <a:cs typeface="Times New Roman" panose="02020603050405020304" charset="0"/>
                        </a:rPr>
                        <a:t>品牌远景设立</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Times New Roman" panose="02020603050405020304" charset="0"/>
                        </a:rPr>
                        <a:t>在品牌管理规划基础上，明确品牌未来不同发展阶段的目标和衡量指标</a:t>
                      </a:r>
                      <a:endParaRPr lang="en-US" altLang="en-US" sz="1400" b="0">
                        <a:latin typeface="微软雅黑" panose="020B0503020204020204" charset="-122"/>
                        <a:ea typeface="微软雅黑" panose="020B0503020204020204" charset="-122"/>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微软雅黑" panose="020B0503020204020204" charset="-122"/>
                          <a:ea typeface="微软雅黑" panose="020B0503020204020204" charset="-122"/>
                          <a:cs typeface="微软雅黑" panose="020B0503020204020204" charset="-122"/>
                        </a:rPr>
                        <a:t>1.总体目标：到2014年，争创陕西名牌产品1个。2.年度目标：2011年末，整合资源，确立品牌管理机构，为名牌申报做好准备；2012年末，审定公司重点培养的骨干品牌；2013年末，全面开展创名牌工作，加强标准化建设，以标准带动创牌；2014年末，争创陕西名牌产品1个。</a:t>
                      </a:r>
                      <a:endParaRPr lang="en-US" altLang="en-US" sz="1400" b="0">
                        <a:latin typeface="微软雅黑" panose="020B0503020204020204" charset="-122"/>
                        <a:ea typeface="微软雅黑" panose="020B0503020204020204" charset="-122"/>
                        <a:cs typeface="微软雅黑" panose="020B0503020204020204"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19" name="文本框 118"/>
          <p:cNvSpPr txBox="1"/>
          <p:nvPr/>
        </p:nvSpPr>
        <p:spPr>
          <a:xfrm>
            <a:off x="6356350" y="583565"/>
            <a:ext cx="5080000" cy="368300"/>
          </a:xfrm>
          <a:prstGeom prst="rect">
            <a:avLst/>
          </a:prstGeom>
          <a:noFill/>
          <a:ln w="9525">
            <a:noFill/>
          </a:ln>
        </p:spPr>
        <p:txBody>
          <a:bodyPr>
            <a:spAutoFit/>
          </a:bodyPr>
          <a:p>
            <a:pPr indent="0"/>
            <a:r>
              <a:rPr lang="zh-CN" b="1">
                <a:ea typeface="宋体" panose="02010600030101010101" pitchFamily="2" charset="-122"/>
              </a:rPr>
              <a:t>公司品牌战略的内涵</a:t>
            </a:r>
            <a:endParaRPr lang="zh-CN" altLang="en-US" b="1">
              <a:ea typeface="宋体" panose="02010600030101010101" pitchFamily="2" charset="-122"/>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707005"/>
            <a:ext cx="11515090" cy="2853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集体企业，又称集体所有制企业，是指以生产资料的劳动群众集体所有制为基础，实行共同劳动，在分配形式上以按劳分配为主（部分企业实行按劳分配和按资分配相结合）的集体经济组织。我国集体企业是历史产物，在发展过程中有助于缓解当时相当严峻的就业压力,解决“短缺经济”条件下市场供给严重不足的矛盾。</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7200" y="2072640"/>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a:t>
            </a:r>
            <a:r>
              <a:rPr sz="2400" dirty="0" err="1">
                <a:solidFill>
                  <a:schemeClr val="dk1"/>
                </a:solidFill>
                <a:sym typeface="微软雅黑" panose="020B0503020204020204" charset="-122"/>
              </a:rPr>
              <a:t>集体</a:t>
            </a:r>
            <a:r>
              <a:rPr lang="zh-CN" sz="2400" b="1">
                <a:latin typeface="Cambria" panose="02040503050406030204" charset="0"/>
                <a:ea typeface="宋体" panose="02010600030101010101" pitchFamily="2" charset="-122"/>
              </a:rPr>
              <a:t>企业</a:t>
            </a:r>
            <a:endParaRPr lang="zh-CN" altLang="en-US" sz="2400" b="1">
              <a:latin typeface="Cambria" panose="02040503050406030204" charset="0"/>
              <a:ea typeface="宋体" panose="02010600030101010101" pitchFamily="2"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8" name="椭圆 57"/>
          <p:cNvSpPr/>
          <p:nvPr>
            <p:custDataLst>
              <p:tags r:id="rId2"/>
            </p:custDataLst>
          </p:nvPr>
        </p:nvSpPr>
        <p:spPr>
          <a:xfrm>
            <a:off x="6008628" y="2796982"/>
            <a:ext cx="486775" cy="487415"/>
          </a:xfrm>
          <a:prstGeom prst="ellipse">
            <a:avLst/>
          </a:prstGeom>
          <a:noFill/>
          <a:ln w="3175">
            <a:solidFill>
              <a:schemeClr val="accent2">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sz="2400" b="1" dirty="0">
              <a:solidFill>
                <a:schemeClr val="accent2"/>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60" name="Freeform 247"/>
          <p:cNvSpPr/>
          <p:nvPr>
            <p:custDataLst>
              <p:tags r:id="rId3"/>
            </p:custDataLst>
          </p:nvPr>
        </p:nvSpPr>
        <p:spPr bwMode="auto">
          <a:xfrm rot="3000000">
            <a:off x="6088283" y="2750976"/>
            <a:ext cx="25992" cy="19479"/>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1" name="Freeform 248"/>
          <p:cNvSpPr/>
          <p:nvPr>
            <p:custDataLst>
              <p:tags r:id="rId4"/>
            </p:custDataLst>
          </p:nvPr>
        </p:nvSpPr>
        <p:spPr bwMode="auto">
          <a:xfrm rot="3000000">
            <a:off x="6092033" y="2793128"/>
            <a:ext cx="104835" cy="189585"/>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2" name="Freeform 249"/>
          <p:cNvSpPr/>
          <p:nvPr>
            <p:custDataLst>
              <p:tags r:id="rId5"/>
            </p:custDataLst>
          </p:nvPr>
        </p:nvSpPr>
        <p:spPr bwMode="auto">
          <a:xfrm rot="3000000">
            <a:off x="6158337" y="2827160"/>
            <a:ext cx="2599" cy="2164"/>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3" name="Freeform 250"/>
          <p:cNvSpPr/>
          <p:nvPr>
            <p:custDataLst>
              <p:tags r:id="rId6"/>
            </p:custDataLst>
          </p:nvPr>
        </p:nvSpPr>
        <p:spPr bwMode="auto">
          <a:xfrm rot="3000000">
            <a:off x="6142604" y="2836965"/>
            <a:ext cx="73644" cy="39821"/>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4" name="Freeform 251"/>
          <p:cNvSpPr/>
          <p:nvPr>
            <p:custDataLst>
              <p:tags r:id="rId7"/>
            </p:custDataLst>
          </p:nvPr>
        </p:nvSpPr>
        <p:spPr bwMode="auto">
          <a:xfrm rot="3000000">
            <a:off x="6115120" y="2780804"/>
            <a:ext cx="866" cy="2598"/>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5" name="Freeform 252"/>
          <p:cNvSpPr/>
          <p:nvPr>
            <p:custDataLst>
              <p:tags r:id="rId8"/>
            </p:custDataLst>
          </p:nvPr>
        </p:nvSpPr>
        <p:spPr bwMode="auto">
          <a:xfrm rot="3000000">
            <a:off x="6193916" y="2876591"/>
            <a:ext cx="2166" cy="1731"/>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6" name="Freeform 253"/>
          <p:cNvSpPr/>
          <p:nvPr>
            <p:custDataLst>
              <p:tags r:id="rId9"/>
            </p:custDataLst>
          </p:nvPr>
        </p:nvSpPr>
        <p:spPr bwMode="auto">
          <a:xfrm rot="3000000">
            <a:off x="6056275" y="2781094"/>
            <a:ext cx="18627" cy="9522"/>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7" name="Freeform 254"/>
          <p:cNvSpPr/>
          <p:nvPr>
            <p:custDataLst>
              <p:tags r:id="rId10"/>
            </p:custDataLst>
          </p:nvPr>
        </p:nvSpPr>
        <p:spPr bwMode="auto">
          <a:xfrm rot="3000000">
            <a:off x="6070932" y="2796240"/>
            <a:ext cx="19494" cy="13850"/>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0" name="Freeform 255"/>
          <p:cNvSpPr/>
          <p:nvPr>
            <p:custDataLst>
              <p:tags r:id="rId11"/>
            </p:custDataLst>
          </p:nvPr>
        </p:nvSpPr>
        <p:spPr bwMode="auto">
          <a:xfrm rot="3000000">
            <a:off x="6070908" y="2800009"/>
            <a:ext cx="1733" cy="2598"/>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1" name="Freeform 256"/>
          <p:cNvSpPr/>
          <p:nvPr>
            <p:custDataLst>
              <p:tags r:id="rId12"/>
            </p:custDataLst>
          </p:nvPr>
        </p:nvSpPr>
        <p:spPr bwMode="auto">
          <a:xfrm rot="3000000">
            <a:off x="6084928" y="2854133"/>
            <a:ext cx="29891" cy="50210"/>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2" name="Freeform 257"/>
          <p:cNvSpPr/>
          <p:nvPr>
            <p:custDataLst>
              <p:tags r:id="rId13"/>
            </p:custDataLst>
          </p:nvPr>
        </p:nvSpPr>
        <p:spPr bwMode="auto">
          <a:xfrm rot="3000000">
            <a:off x="6102571" y="2892631"/>
            <a:ext cx="3034" cy="3463"/>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3" name="Freeform 258"/>
          <p:cNvSpPr/>
          <p:nvPr>
            <p:custDataLst>
              <p:tags r:id="rId14"/>
            </p:custDataLst>
          </p:nvPr>
        </p:nvSpPr>
        <p:spPr bwMode="auto">
          <a:xfrm rot="3000000">
            <a:off x="6094095" y="2902471"/>
            <a:ext cx="2599" cy="3463"/>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4" name="Freeform 259"/>
          <p:cNvSpPr/>
          <p:nvPr>
            <p:custDataLst>
              <p:tags r:id="rId15"/>
            </p:custDataLst>
          </p:nvPr>
        </p:nvSpPr>
        <p:spPr bwMode="auto">
          <a:xfrm rot="3000000">
            <a:off x="6091336" y="2906350"/>
            <a:ext cx="2599" cy="2598"/>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5" name="Freeform 260"/>
          <p:cNvSpPr/>
          <p:nvPr>
            <p:custDataLst>
              <p:tags r:id="rId16"/>
            </p:custDataLst>
          </p:nvPr>
        </p:nvSpPr>
        <p:spPr bwMode="auto">
          <a:xfrm rot="3000000">
            <a:off x="6075250" y="2900666"/>
            <a:ext cx="1300" cy="3030"/>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6" name="Freeform 261"/>
          <p:cNvSpPr/>
          <p:nvPr>
            <p:custDataLst>
              <p:tags r:id="rId17"/>
            </p:custDataLst>
          </p:nvPr>
        </p:nvSpPr>
        <p:spPr bwMode="auto">
          <a:xfrm rot="3000000">
            <a:off x="6069684" y="2916337"/>
            <a:ext cx="10397" cy="5627"/>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7" name="Freeform 262"/>
          <p:cNvSpPr/>
          <p:nvPr>
            <p:custDataLst>
              <p:tags r:id="rId18"/>
            </p:custDataLst>
          </p:nvPr>
        </p:nvSpPr>
        <p:spPr bwMode="auto">
          <a:xfrm rot="3000000">
            <a:off x="5987316" y="2817991"/>
            <a:ext cx="1733" cy="1731"/>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8" name="Freeform 263"/>
          <p:cNvSpPr/>
          <p:nvPr>
            <p:custDataLst>
              <p:tags r:id="rId19"/>
            </p:custDataLst>
          </p:nvPr>
        </p:nvSpPr>
        <p:spPr bwMode="auto">
          <a:xfrm rot="3000000">
            <a:off x="6204466" y="2824113"/>
            <a:ext cx="3466" cy="4762"/>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79" name="Freeform 264"/>
          <p:cNvSpPr/>
          <p:nvPr>
            <p:custDataLst>
              <p:tags r:id="rId20"/>
            </p:custDataLst>
          </p:nvPr>
        </p:nvSpPr>
        <p:spPr bwMode="auto">
          <a:xfrm rot="3000000">
            <a:off x="6213416" y="2847853"/>
            <a:ext cx="9097" cy="8225"/>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0" name="Freeform 265"/>
          <p:cNvSpPr/>
          <p:nvPr>
            <p:custDataLst>
              <p:tags r:id="rId21"/>
            </p:custDataLst>
          </p:nvPr>
        </p:nvSpPr>
        <p:spPr bwMode="auto">
          <a:xfrm rot="3000000">
            <a:off x="6194215" y="2819421"/>
            <a:ext cx="21660" cy="19479"/>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1" name="Freeform 266"/>
          <p:cNvSpPr/>
          <p:nvPr>
            <p:custDataLst>
              <p:tags r:id="rId22"/>
            </p:custDataLst>
          </p:nvPr>
        </p:nvSpPr>
        <p:spPr bwMode="auto">
          <a:xfrm rot="3000000">
            <a:off x="6101017" y="2744823"/>
            <a:ext cx="35522" cy="21643"/>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2" name="Freeform 267"/>
          <p:cNvSpPr/>
          <p:nvPr>
            <p:custDataLst>
              <p:tags r:id="rId23"/>
            </p:custDataLst>
          </p:nvPr>
        </p:nvSpPr>
        <p:spPr bwMode="auto">
          <a:xfrm rot="3000000">
            <a:off x="6166750" y="2818588"/>
            <a:ext cx="11264" cy="16016"/>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3" name="Freeform 268"/>
          <p:cNvSpPr/>
          <p:nvPr>
            <p:custDataLst>
              <p:tags r:id="rId24"/>
            </p:custDataLst>
          </p:nvPr>
        </p:nvSpPr>
        <p:spPr bwMode="auto">
          <a:xfrm rot="3000000">
            <a:off x="6146307" y="2824176"/>
            <a:ext cx="9097" cy="12120"/>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4" name="Freeform 269"/>
          <p:cNvSpPr/>
          <p:nvPr>
            <p:custDataLst>
              <p:tags r:id="rId25"/>
            </p:custDataLst>
          </p:nvPr>
        </p:nvSpPr>
        <p:spPr bwMode="auto">
          <a:xfrm rot="3000000">
            <a:off x="6075593" y="2767624"/>
            <a:ext cx="22526" cy="10388"/>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5" name="Freeform 270"/>
          <p:cNvSpPr/>
          <p:nvPr>
            <p:custDataLst>
              <p:tags r:id="rId26"/>
            </p:custDataLst>
          </p:nvPr>
        </p:nvSpPr>
        <p:spPr bwMode="auto">
          <a:xfrm rot="3000000">
            <a:off x="6138999" y="2827722"/>
            <a:ext cx="4765" cy="7358"/>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6" name="Freeform 271"/>
          <p:cNvSpPr/>
          <p:nvPr>
            <p:custDataLst>
              <p:tags r:id="rId27"/>
            </p:custDataLst>
          </p:nvPr>
        </p:nvSpPr>
        <p:spPr bwMode="auto">
          <a:xfrm rot="3000000">
            <a:off x="6068190" y="2751850"/>
            <a:ext cx="11264" cy="9522"/>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7" name="Freeform 272"/>
          <p:cNvSpPr/>
          <p:nvPr>
            <p:custDataLst>
              <p:tags r:id="rId28"/>
            </p:custDataLst>
          </p:nvPr>
        </p:nvSpPr>
        <p:spPr bwMode="auto">
          <a:xfrm rot="3000000">
            <a:off x="6092444" y="2799260"/>
            <a:ext cx="12130" cy="11254"/>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8" name="Freeform 273"/>
          <p:cNvSpPr/>
          <p:nvPr>
            <p:custDataLst>
              <p:tags r:id="rId29"/>
            </p:custDataLst>
          </p:nvPr>
        </p:nvSpPr>
        <p:spPr bwMode="auto">
          <a:xfrm rot="3000000">
            <a:off x="6085966" y="2792776"/>
            <a:ext cx="8230" cy="9522"/>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89" name="Freeform 274"/>
          <p:cNvSpPr/>
          <p:nvPr>
            <p:custDataLst>
              <p:tags r:id="rId30"/>
            </p:custDataLst>
          </p:nvPr>
        </p:nvSpPr>
        <p:spPr bwMode="auto">
          <a:xfrm rot="3000000">
            <a:off x="6066104" y="2804810"/>
            <a:ext cx="3900" cy="4328"/>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0" name="Freeform 275"/>
          <p:cNvSpPr/>
          <p:nvPr>
            <p:custDataLst>
              <p:tags r:id="rId31"/>
            </p:custDataLst>
          </p:nvPr>
        </p:nvSpPr>
        <p:spPr bwMode="auto">
          <a:xfrm rot="3000000">
            <a:off x="6062152" y="2801207"/>
            <a:ext cx="3900" cy="3463"/>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 name="Freeform 276"/>
          <p:cNvSpPr/>
          <p:nvPr>
            <p:custDataLst>
              <p:tags r:id="rId32"/>
            </p:custDataLst>
          </p:nvPr>
        </p:nvSpPr>
        <p:spPr bwMode="auto">
          <a:xfrm rot="3000000">
            <a:off x="6014277" y="2706194"/>
            <a:ext cx="100935" cy="182228"/>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 name="Freeform 277"/>
          <p:cNvSpPr/>
          <p:nvPr>
            <p:custDataLst>
              <p:tags r:id="rId33"/>
            </p:custDataLst>
          </p:nvPr>
        </p:nvSpPr>
        <p:spPr bwMode="auto">
          <a:xfrm rot="3000000">
            <a:off x="6108462" y="2870560"/>
            <a:ext cx="5631" cy="9522"/>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 name="Freeform 278"/>
          <p:cNvSpPr/>
          <p:nvPr>
            <p:custDataLst>
              <p:tags r:id="rId34"/>
            </p:custDataLst>
          </p:nvPr>
        </p:nvSpPr>
        <p:spPr bwMode="auto">
          <a:xfrm rot="3000000">
            <a:off x="6106176" y="2882970"/>
            <a:ext cx="3466" cy="5627"/>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 name="Freeform 279"/>
          <p:cNvSpPr/>
          <p:nvPr>
            <p:custDataLst>
              <p:tags r:id="rId35"/>
            </p:custDataLst>
          </p:nvPr>
        </p:nvSpPr>
        <p:spPr bwMode="auto">
          <a:xfrm rot="3000000">
            <a:off x="6090022" y="2872840"/>
            <a:ext cx="3034" cy="3030"/>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5" name="Freeform 280"/>
          <p:cNvSpPr/>
          <p:nvPr>
            <p:custDataLst>
              <p:tags r:id="rId36"/>
            </p:custDataLst>
          </p:nvPr>
        </p:nvSpPr>
        <p:spPr bwMode="auto">
          <a:xfrm rot="3000000">
            <a:off x="6011076" y="2821828"/>
            <a:ext cx="4765" cy="6493"/>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6" name="Freeform 281"/>
          <p:cNvSpPr/>
          <p:nvPr>
            <p:custDataLst>
              <p:tags r:id="rId37"/>
            </p:custDataLst>
          </p:nvPr>
        </p:nvSpPr>
        <p:spPr bwMode="auto">
          <a:xfrm rot="3000000">
            <a:off x="6102279" y="2930268"/>
            <a:ext cx="3900" cy="2598"/>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7" name="Freeform 282"/>
          <p:cNvSpPr/>
          <p:nvPr>
            <p:custDataLst>
              <p:tags r:id="rId38"/>
            </p:custDataLst>
          </p:nvPr>
        </p:nvSpPr>
        <p:spPr bwMode="auto">
          <a:xfrm rot="3000000">
            <a:off x="6077891" y="2893270"/>
            <a:ext cx="6931" cy="16016"/>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8" name="Freeform 283"/>
          <p:cNvSpPr/>
          <p:nvPr>
            <p:custDataLst>
              <p:tags r:id="rId39"/>
            </p:custDataLst>
          </p:nvPr>
        </p:nvSpPr>
        <p:spPr bwMode="auto">
          <a:xfrm rot="3000000">
            <a:off x="6001212" y="2841959"/>
            <a:ext cx="8230" cy="4762"/>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9" name="Freeform 284"/>
          <p:cNvSpPr/>
          <p:nvPr>
            <p:custDataLst>
              <p:tags r:id="rId40"/>
            </p:custDataLst>
          </p:nvPr>
        </p:nvSpPr>
        <p:spPr bwMode="auto">
          <a:xfrm rot="3000000">
            <a:off x="6181295" y="2825399"/>
            <a:ext cx="12130" cy="7791"/>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0" name="Freeform 285"/>
          <p:cNvSpPr/>
          <p:nvPr>
            <p:custDataLst>
              <p:tags r:id="rId41"/>
            </p:custDataLst>
          </p:nvPr>
        </p:nvSpPr>
        <p:spPr bwMode="auto">
          <a:xfrm rot="3000000">
            <a:off x="6201458" y="2844527"/>
            <a:ext cx="8665" cy="12120"/>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1" name="Freeform 286"/>
          <p:cNvSpPr/>
          <p:nvPr>
            <p:custDataLst>
              <p:tags r:id="rId42"/>
            </p:custDataLst>
          </p:nvPr>
        </p:nvSpPr>
        <p:spPr bwMode="auto">
          <a:xfrm rot="3000000">
            <a:off x="6161758" y="2823590"/>
            <a:ext cx="2599" cy="1299"/>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2" name="Freeform 287"/>
          <p:cNvSpPr/>
          <p:nvPr>
            <p:custDataLst>
              <p:tags r:id="rId43"/>
            </p:custDataLst>
          </p:nvPr>
        </p:nvSpPr>
        <p:spPr bwMode="auto">
          <a:xfrm rot="3000000">
            <a:off x="6075347" y="2762575"/>
            <a:ext cx="4332" cy="5627"/>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3" name="Freeform 288"/>
          <p:cNvSpPr/>
          <p:nvPr>
            <p:custDataLst>
              <p:tags r:id="rId44"/>
            </p:custDataLst>
          </p:nvPr>
        </p:nvSpPr>
        <p:spPr bwMode="auto">
          <a:xfrm rot="3000000">
            <a:off x="6104105" y="2807813"/>
            <a:ext cx="9097" cy="8225"/>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4" name="Freeform 289"/>
          <p:cNvSpPr/>
          <p:nvPr>
            <p:custDataLst>
              <p:tags r:id="rId45"/>
            </p:custDataLst>
          </p:nvPr>
        </p:nvSpPr>
        <p:spPr bwMode="auto">
          <a:xfrm rot="3000000">
            <a:off x="6089572" y="2810012"/>
            <a:ext cx="1733" cy="2164"/>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5" name="Freeform 290"/>
          <p:cNvSpPr/>
          <p:nvPr>
            <p:custDataLst>
              <p:tags r:id="rId46"/>
            </p:custDataLst>
          </p:nvPr>
        </p:nvSpPr>
        <p:spPr bwMode="auto">
          <a:xfrm rot="3000000">
            <a:off x="6118108" y="2858639"/>
            <a:ext cx="3466" cy="2598"/>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6" name="Freeform 291"/>
          <p:cNvSpPr/>
          <p:nvPr>
            <p:custDataLst>
              <p:tags r:id="rId47"/>
            </p:custDataLst>
          </p:nvPr>
        </p:nvSpPr>
        <p:spPr bwMode="auto">
          <a:xfrm rot="3000000">
            <a:off x="6074388" y="2897119"/>
            <a:ext cx="2599" cy="865"/>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7" name="Freeform 292"/>
          <p:cNvSpPr/>
          <p:nvPr>
            <p:custDataLst>
              <p:tags r:id="rId48"/>
            </p:custDataLst>
          </p:nvPr>
        </p:nvSpPr>
        <p:spPr bwMode="auto">
          <a:xfrm rot="3000000">
            <a:off x="6059801" y="2797888"/>
            <a:ext cx="3034" cy="3463"/>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8" name="Freeform 293"/>
          <p:cNvSpPr/>
          <p:nvPr>
            <p:custDataLst>
              <p:tags r:id="rId49"/>
            </p:custDataLst>
          </p:nvPr>
        </p:nvSpPr>
        <p:spPr bwMode="auto">
          <a:xfrm rot="3000000">
            <a:off x="6085486" y="2756631"/>
            <a:ext cx="28181" cy="174214"/>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0" name="Freeform 247"/>
          <p:cNvSpPr/>
          <p:nvPr>
            <p:custDataLst>
              <p:tags r:id="rId50"/>
            </p:custDataLst>
          </p:nvPr>
        </p:nvSpPr>
        <p:spPr bwMode="auto">
          <a:xfrm rot="1740000">
            <a:off x="5941258" y="2874227"/>
            <a:ext cx="13853" cy="10331"/>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1" name="Freeform 248"/>
          <p:cNvSpPr/>
          <p:nvPr>
            <p:custDataLst>
              <p:tags r:id="rId51"/>
            </p:custDataLst>
          </p:nvPr>
        </p:nvSpPr>
        <p:spPr bwMode="auto">
          <a:xfrm rot="1740000">
            <a:off x="5966083" y="2884051"/>
            <a:ext cx="55872" cy="100557"/>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2" name="Freeform 249"/>
          <p:cNvSpPr/>
          <p:nvPr>
            <p:custDataLst>
              <p:tags r:id="rId52"/>
            </p:custDataLst>
          </p:nvPr>
        </p:nvSpPr>
        <p:spPr bwMode="auto">
          <a:xfrm rot="1740000">
            <a:off x="5989422" y="2901274"/>
            <a:ext cx="1385" cy="1147"/>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3" name="Freeform 250"/>
          <p:cNvSpPr/>
          <p:nvPr>
            <p:custDataLst>
              <p:tags r:id="rId53"/>
            </p:custDataLst>
          </p:nvPr>
        </p:nvSpPr>
        <p:spPr bwMode="auto">
          <a:xfrm rot="1740000">
            <a:off x="5985810" y="2901747"/>
            <a:ext cx="39249" cy="21122"/>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4" name="Freeform 251"/>
          <p:cNvSpPr/>
          <p:nvPr>
            <p:custDataLst>
              <p:tags r:id="rId54"/>
            </p:custDataLst>
          </p:nvPr>
        </p:nvSpPr>
        <p:spPr bwMode="auto">
          <a:xfrm rot="1740000">
            <a:off x="5959142" y="2886612"/>
            <a:ext cx="462" cy="1378"/>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6" name="Freeform 252"/>
          <p:cNvSpPr/>
          <p:nvPr>
            <p:custDataLst>
              <p:tags r:id="rId55"/>
            </p:custDataLst>
          </p:nvPr>
        </p:nvSpPr>
        <p:spPr bwMode="auto">
          <a:xfrm rot="1740000">
            <a:off x="6016539" y="2919111"/>
            <a:ext cx="1155" cy="918"/>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7" name="Freeform 253"/>
          <p:cNvSpPr/>
          <p:nvPr>
            <p:custDataLst>
              <p:tags r:id="rId56"/>
            </p:custDataLst>
          </p:nvPr>
        </p:nvSpPr>
        <p:spPr bwMode="auto">
          <a:xfrm rot="1740000">
            <a:off x="5930317" y="2896095"/>
            <a:ext cx="9928" cy="5052"/>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8" name="Freeform 254"/>
          <p:cNvSpPr/>
          <p:nvPr>
            <p:custDataLst>
              <p:tags r:id="rId57"/>
            </p:custDataLst>
          </p:nvPr>
        </p:nvSpPr>
        <p:spPr bwMode="auto">
          <a:xfrm rot="1740000">
            <a:off x="5940900" y="2900679"/>
            <a:ext cx="10389" cy="7346"/>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19" name="Freeform 255"/>
          <p:cNvSpPr/>
          <p:nvPr>
            <p:custDataLst>
              <p:tags r:id="rId58"/>
            </p:custDataLst>
          </p:nvPr>
        </p:nvSpPr>
        <p:spPr bwMode="auto">
          <a:xfrm rot="1740000">
            <a:off x="5940855" y="2904427"/>
            <a:ext cx="924" cy="1378"/>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0" name="Freeform 256"/>
          <p:cNvSpPr/>
          <p:nvPr>
            <p:custDataLst>
              <p:tags r:id="rId59"/>
            </p:custDataLst>
          </p:nvPr>
        </p:nvSpPr>
        <p:spPr bwMode="auto">
          <a:xfrm rot="1740000">
            <a:off x="5962251" y="2925145"/>
            <a:ext cx="15930" cy="26631"/>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1" name="Freeform 257"/>
          <p:cNvSpPr/>
          <p:nvPr>
            <p:custDataLst>
              <p:tags r:id="rId60"/>
            </p:custDataLst>
          </p:nvPr>
        </p:nvSpPr>
        <p:spPr bwMode="auto">
          <a:xfrm rot="1740000">
            <a:off x="5974402" y="2944247"/>
            <a:ext cx="1616" cy="1836"/>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2" name="Freeform 258"/>
          <p:cNvSpPr/>
          <p:nvPr>
            <p:custDataLst>
              <p:tags r:id="rId61"/>
            </p:custDataLst>
          </p:nvPr>
        </p:nvSpPr>
        <p:spPr bwMode="auto">
          <a:xfrm rot="1740000">
            <a:off x="5972087" y="2950776"/>
            <a:ext cx="1385" cy="1836"/>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3" name="Freeform 259"/>
          <p:cNvSpPr/>
          <p:nvPr>
            <p:custDataLst>
              <p:tags r:id="rId62"/>
            </p:custDataLst>
          </p:nvPr>
        </p:nvSpPr>
        <p:spPr bwMode="auto">
          <a:xfrm rot="1740000">
            <a:off x="5971378" y="2953236"/>
            <a:ext cx="1385" cy="1378"/>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4" name="Freeform 260"/>
          <p:cNvSpPr/>
          <p:nvPr>
            <p:custDataLst>
              <p:tags r:id="rId63"/>
            </p:custDataLst>
          </p:nvPr>
        </p:nvSpPr>
        <p:spPr bwMode="auto">
          <a:xfrm rot="1740000">
            <a:off x="5962364" y="2953578"/>
            <a:ext cx="693" cy="1607"/>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5" name="Freeform 261"/>
          <p:cNvSpPr/>
          <p:nvPr>
            <p:custDataLst>
              <p:tags r:id="rId64"/>
            </p:custDataLst>
          </p:nvPr>
        </p:nvSpPr>
        <p:spPr bwMode="auto">
          <a:xfrm rot="1740000">
            <a:off x="5962691" y="2961501"/>
            <a:ext cx="5540" cy="2985"/>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6" name="Freeform 262"/>
          <p:cNvSpPr/>
          <p:nvPr>
            <p:custDataLst>
              <p:tags r:id="rId65"/>
            </p:custDataLst>
          </p:nvPr>
        </p:nvSpPr>
        <p:spPr bwMode="auto">
          <a:xfrm rot="1740000">
            <a:off x="5902708" y="2929186"/>
            <a:ext cx="924" cy="918"/>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7" name="Freeform 263"/>
          <p:cNvSpPr/>
          <p:nvPr>
            <p:custDataLst>
              <p:tags r:id="rId66"/>
            </p:custDataLst>
          </p:nvPr>
        </p:nvSpPr>
        <p:spPr bwMode="auto">
          <a:xfrm rot="1740000">
            <a:off x="6011979" y="2890904"/>
            <a:ext cx="1847" cy="2525"/>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8" name="Freeform 264"/>
          <p:cNvSpPr/>
          <p:nvPr>
            <p:custDataLst>
              <p:tags r:id="rId67"/>
            </p:custDataLst>
          </p:nvPr>
        </p:nvSpPr>
        <p:spPr bwMode="auto">
          <a:xfrm rot="1740000">
            <a:off x="6021207" y="2900395"/>
            <a:ext cx="4848" cy="4363"/>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9" name="Freeform 265"/>
          <p:cNvSpPr/>
          <p:nvPr>
            <p:custDataLst>
              <p:tags r:id="rId68"/>
            </p:custDataLst>
          </p:nvPr>
        </p:nvSpPr>
        <p:spPr bwMode="auto">
          <a:xfrm rot="1740000">
            <a:off x="6007069" y="2888542"/>
            <a:ext cx="11544" cy="10331"/>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0" name="Freeform 266"/>
          <p:cNvSpPr/>
          <p:nvPr>
            <p:custDataLst>
              <p:tags r:id="rId69"/>
            </p:custDataLst>
          </p:nvPr>
        </p:nvSpPr>
        <p:spPr bwMode="auto">
          <a:xfrm rot="1740000">
            <a:off x="5946436" y="2867825"/>
            <a:ext cx="18931" cy="11480"/>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1" name="Freeform 267"/>
          <p:cNvSpPr/>
          <p:nvPr>
            <p:custDataLst>
              <p:tags r:id="rId70"/>
            </p:custDataLst>
          </p:nvPr>
        </p:nvSpPr>
        <p:spPr bwMode="auto">
          <a:xfrm rot="1740000">
            <a:off x="5993127" y="2894370"/>
            <a:ext cx="6002" cy="8495"/>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2" name="Freeform 268"/>
          <p:cNvSpPr/>
          <p:nvPr>
            <p:custDataLst>
              <p:tags r:id="rId71"/>
            </p:custDataLst>
          </p:nvPr>
        </p:nvSpPr>
        <p:spPr bwMode="auto">
          <a:xfrm rot="1740000">
            <a:off x="5983713" y="2901285"/>
            <a:ext cx="4848" cy="6428"/>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3" name="Freeform 269"/>
          <p:cNvSpPr/>
          <p:nvPr>
            <p:custDataLst>
              <p:tags r:id="rId72"/>
            </p:custDataLst>
          </p:nvPr>
        </p:nvSpPr>
        <p:spPr bwMode="auto">
          <a:xfrm rot="1740000">
            <a:off x="5937339" y="2885371"/>
            <a:ext cx="12005" cy="5510"/>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4" name="Freeform 270"/>
          <p:cNvSpPr/>
          <p:nvPr>
            <p:custDataLst>
              <p:tags r:id="rId73"/>
            </p:custDataLst>
          </p:nvPr>
        </p:nvSpPr>
        <p:spPr bwMode="auto">
          <a:xfrm rot="1740000">
            <a:off x="5980385" y="2904919"/>
            <a:ext cx="2539" cy="3903"/>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5" name="Freeform 271"/>
          <p:cNvSpPr/>
          <p:nvPr>
            <p:custDataLst>
              <p:tags r:id="rId74"/>
            </p:custDataLst>
          </p:nvPr>
        </p:nvSpPr>
        <p:spPr bwMode="auto">
          <a:xfrm rot="1740000">
            <a:off x="5930759" y="2880028"/>
            <a:ext cx="6002" cy="5052"/>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6" name="Freeform 272"/>
          <p:cNvSpPr/>
          <p:nvPr>
            <p:custDataLst>
              <p:tags r:id="rId75"/>
            </p:custDataLst>
          </p:nvPr>
        </p:nvSpPr>
        <p:spPr bwMode="auto">
          <a:xfrm rot="1740000">
            <a:off x="5952047" y="2898848"/>
            <a:ext cx="6464" cy="5969"/>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7" name="Freeform 273"/>
          <p:cNvSpPr/>
          <p:nvPr>
            <p:custDataLst>
              <p:tags r:id="rId76"/>
            </p:custDataLst>
          </p:nvPr>
        </p:nvSpPr>
        <p:spPr bwMode="auto">
          <a:xfrm rot="1740000">
            <a:off x="5947492" y="2897255"/>
            <a:ext cx="4386" cy="5052"/>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8" name="Freeform 274"/>
          <p:cNvSpPr/>
          <p:nvPr>
            <p:custDataLst>
              <p:tags r:id="rId77"/>
            </p:custDataLst>
          </p:nvPr>
        </p:nvSpPr>
        <p:spPr bwMode="auto">
          <a:xfrm rot="1740000">
            <a:off x="5939516" y="2907484"/>
            <a:ext cx="2078" cy="2296"/>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9" name="Freeform 275"/>
          <p:cNvSpPr/>
          <p:nvPr>
            <p:custDataLst>
              <p:tags r:id="rId78"/>
            </p:custDataLst>
          </p:nvPr>
        </p:nvSpPr>
        <p:spPr bwMode="auto">
          <a:xfrm rot="1740000">
            <a:off x="5936780" y="2906459"/>
            <a:ext cx="2078" cy="1836"/>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0" name="Freeform 276"/>
          <p:cNvSpPr/>
          <p:nvPr>
            <p:custDataLst>
              <p:tags r:id="rId79"/>
            </p:custDataLst>
          </p:nvPr>
        </p:nvSpPr>
        <p:spPr bwMode="auto">
          <a:xfrm rot="1740000">
            <a:off x="5910162" y="2856135"/>
            <a:ext cx="53794" cy="96655"/>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1" name="Freeform 277"/>
          <p:cNvSpPr/>
          <p:nvPr>
            <p:custDataLst>
              <p:tags r:id="rId80"/>
            </p:custDataLst>
          </p:nvPr>
        </p:nvSpPr>
        <p:spPr bwMode="auto">
          <a:xfrm rot="1740000">
            <a:off x="5973628" y="2931833"/>
            <a:ext cx="3002" cy="5052"/>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2" name="Freeform 278"/>
          <p:cNvSpPr/>
          <p:nvPr>
            <p:custDataLst>
              <p:tags r:id="rId81"/>
            </p:custDataLst>
          </p:nvPr>
        </p:nvSpPr>
        <p:spPr bwMode="auto">
          <a:xfrm rot="1740000">
            <a:off x="5974538" y="2938695"/>
            <a:ext cx="1847" cy="2985"/>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3" name="Freeform 279"/>
          <p:cNvSpPr/>
          <p:nvPr>
            <p:custDataLst>
              <p:tags r:id="rId82"/>
            </p:custDataLst>
          </p:nvPr>
        </p:nvSpPr>
        <p:spPr bwMode="auto">
          <a:xfrm rot="1740000">
            <a:off x="5964332" y="2936812"/>
            <a:ext cx="1616" cy="1607"/>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4" name="Freeform 280"/>
          <p:cNvSpPr/>
          <p:nvPr>
            <p:custDataLst>
              <p:tags r:id="rId83"/>
            </p:custDataLst>
          </p:nvPr>
        </p:nvSpPr>
        <p:spPr bwMode="auto">
          <a:xfrm rot="1740000">
            <a:off x="5915645" y="2926224"/>
            <a:ext cx="2539" cy="3443"/>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5" name="Freeform 281"/>
          <p:cNvSpPr/>
          <p:nvPr>
            <p:custDataLst>
              <p:tags r:id="rId84"/>
            </p:custDataLst>
          </p:nvPr>
        </p:nvSpPr>
        <p:spPr bwMode="auto">
          <a:xfrm rot="1740000">
            <a:off x="5981377" y="2962909"/>
            <a:ext cx="2078" cy="1378"/>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6" name="Freeform 282"/>
          <p:cNvSpPr/>
          <p:nvPr>
            <p:custDataLst>
              <p:tags r:id="rId85"/>
            </p:custDataLst>
          </p:nvPr>
        </p:nvSpPr>
        <p:spPr bwMode="auto">
          <a:xfrm rot="1740000">
            <a:off x="5963400" y="2948652"/>
            <a:ext cx="3693" cy="8495"/>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7" name="Freeform 283"/>
          <p:cNvSpPr/>
          <p:nvPr>
            <p:custDataLst>
              <p:tags r:id="rId86"/>
            </p:custDataLst>
          </p:nvPr>
        </p:nvSpPr>
        <p:spPr bwMode="auto">
          <a:xfrm rot="1740000">
            <a:off x="5914377" y="2937780"/>
            <a:ext cx="4386" cy="2525"/>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8" name="Freeform 284"/>
          <p:cNvSpPr/>
          <p:nvPr>
            <p:custDataLst>
              <p:tags r:id="rId87"/>
            </p:custDataLst>
          </p:nvPr>
        </p:nvSpPr>
        <p:spPr bwMode="auto">
          <a:xfrm rot="1740000">
            <a:off x="6000853" y="2895057"/>
            <a:ext cx="6464" cy="4132"/>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9" name="Freeform 285"/>
          <p:cNvSpPr/>
          <p:nvPr>
            <p:custDataLst>
              <p:tags r:id="rId88"/>
            </p:custDataLst>
          </p:nvPr>
        </p:nvSpPr>
        <p:spPr bwMode="auto">
          <a:xfrm rot="1740000">
            <a:off x="6015012" y="2900983"/>
            <a:ext cx="4618" cy="6428"/>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0" name="Freeform 286"/>
          <p:cNvSpPr/>
          <p:nvPr>
            <p:custDataLst>
              <p:tags r:id="rId89"/>
            </p:custDataLst>
          </p:nvPr>
        </p:nvSpPr>
        <p:spPr bwMode="auto">
          <a:xfrm rot="1740000">
            <a:off x="5990354" y="2898869"/>
            <a:ext cx="1385" cy="689"/>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1" name="Freeform 287"/>
          <p:cNvSpPr/>
          <p:nvPr>
            <p:custDataLst>
              <p:tags r:id="rId90"/>
            </p:custDataLst>
          </p:nvPr>
        </p:nvSpPr>
        <p:spPr bwMode="auto">
          <a:xfrm rot="1740000">
            <a:off x="5936123" y="2884717"/>
            <a:ext cx="2309" cy="2985"/>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2" name="Freeform 288"/>
          <p:cNvSpPr/>
          <p:nvPr>
            <p:custDataLst>
              <p:tags r:id="rId91"/>
            </p:custDataLst>
          </p:nvPr>
        </p:nvSpPr>
        <p:spPr bwMode="auto">
          <a:xfrm rot="1740000">
            <a:off x="5959243" y="2901222"/>
            <a:ext cx="4848" cy="4363"/>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3" name="Freeform 289"/>
          <p:cNvSpPr/>
          <p:nvPr>
            <p:custDataLst>
              <p:tags r:id="rId92"/>
            </p:custDataLst>
          </p:nvPr>
        </p:nvSpPr>
        <p:spPr bwMode="auto">
          <a:xfrm rot="1740000">
            <a:off x="5951999" y="2905864"/>
            <a:ext cx="924" cy="1147"/>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4" name="Freeform 290"/>
          <p:cNvSpPr/>
          <p:nvPr>
            <p:custDataLst>
              <p:tags r:id="rId93"/>
            </p:custDataLst>
          </p:nvPr>
        </p:nvSpPr>
        <p:spPr bwMode="auto">
          <a:xfrm rot="1740000">
            <a:off x="5975507" y="2924416"/>
            <a:ext cx="1847" cy="1378"/>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5" name="Freeform 291"/>
          <p:cNvSpPr/>
          <p:nvPr>
            <p:custDataLst>
              <p:tags r:id="rId94"/>
            </p:custDataLst>
          </p:nvPr>
        </p:nvSpPr>
        <p:spPr bwMode="auto">
          <a:xfrm rot="1740000">
            <a:off x="5961025" y="2951895"/>
            <a:ext cx="1385" cy="459"/>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6" name="Freeform 292"/>
          <p:cNvSpPr/>
          <p:nvPr>
            <p:custDataLst>
              <p:tags r:id="rId95"/>
            </p:custDataLst>
          </p:nvPr>
        </p:nvSpPr>
        <p:spPr bwMode="auto">
          <a:xfrm rot="1740000">
            <a:off x="5934991" y="2905340"/>
            <a:ext cx="1616" cy="1836"/>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7" name="Freeform 293"/>
          <p:cNvSpPr/>
          <p:nvPr>
            <p:custDataLst>
              <p:tags r:id="rId96"/>
            </p:custDataLst>
          </p:nvPr>
        </p:nvSpPr>
        <p:spPr bwMode="auto">
          <a:xfrm rot="1740000">
            <a:off x="5956107" y="2874481"/>
            <a:ext cx="14731" cy="92871"/>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 name="椭圆 3"/>
          <p:cNvSpPr/>
          <p:nvPr>
            <p:custDataLst>
              <p:tags r:id="rId97"/>
            </p:custDataLst>
          </p:nvPr>
        </p:nvSpPr>
        <p:spPr>
          <a:xfrm>
            <a:off x="2307248" y="2376990"/>
            <a:ext cx="486748" cy="487243"/>
          </a:xfrm>
          <a:prstGeom prst="ellipse">
            <a:avLst/>
          </a:prstGeom>
          <a:noFill/>
          <a:ln w="3175">
            <a:solidFill>
              <a:schemeClr val="accent1">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sz="2400" b="1" dirty="0">
              <a:solidFill>
                <a:schemeClr val="accent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906" name="Freeform 247"/>
          <p:cNvSpPr/>
          <p:nvPr>
            <p:custDataLst>
              <p:tags r:id="rId98"/>
            </p:custDataLst>
          </p:nvPr>
        </p:nvSpPr>
        <p:spPr bwMode="auto">
          <a:xfrm rot="3000000">
            <a:off x="2386454" y="2330811"/>
            <a:ext cx="25957" cy="19461"/>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07" name="Freeform 248"/>
          <p:cNvSpPr/>
          <p:nvPr>
            <p:custDataLst>
              <p:tags r:id="rId99"/>
            </p:custDataLst>
          </p:nvPr>
        </p:nvSpPr>
        <p:spPr bwMode="auto">
          <a:xfrm rot="3000000">
            <a:off x="2390183" y="2372881"/>
            <a:ext cx="104693" cy="189413"/>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08" name="Freeform 249"/>
          <p:cNvSpPr/>
          <p:nvPr>
            <p:custDataLst>
              <p:tags r:id="rId100"/>
            </p:custDataLst>
          </p:nvPr>
        </p:nvSpPr>
        <p:spPr bwMode="auto">
          <a:xfrm rot="3000000">
            <a:off x="2456413" y="2406895"/>
            <a:ext cx="2596" cy="2163"/>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09" name="Freeform 250"/>
          <p:cNvSpPr/>
          <p:nvPr>
            <p:custDataLst>
              <p:tags r:id="rId101"/>
            </p:custDataLst>
          </p:nvPr>
        </p:nvSpPr>
        <p:spPr bwMode="auto">
          <a:xfrm rot="3000000">
            <a:off x="2440700" y="2416680"/>
            <a:ext cx="73545" cy="39785"/>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0" name="Freeform 251"/>
          <p:cNvSpPr/>
          <p:nvPr>
            <p:custDataLst>
              <p:tags r:id="rId102"/>
            </p:custDataLst>
          </p:nvPr>
        </p:nvSpPr>
        <p:spPr bwMode="auto">
          <a:xfrm rot="3000000">
            <a:off x="2413254" y="2360603"/>
            <a:ext cx="865" cy="259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1" name="Freeform 252"/>
          <p:cNvSpPr/>
          <p:nvPr>
            <p:custDataLst>
              <p:tags r:id="rId103"/>
            </p:custDataLst>
          </p:nvPr>
        </p:nvSpPr>
        <p:spPr bwMode="auto">
          <a:xfrm rot="3000000">
            <a:off x="2491943" y="2456260"/>
            <a:ext cx="2164" cy="1730"/>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2" name="Freeform 253"/>
          <p:cNvSpPr/>
          <p:nvPr>
            <p:custDataLst>
              <p:tags r:id="rId104"/>
            </p:custDataLst>
          </p:nvPr>
        </p:nvSpPr>
        <p:spPr bwMode="auto">
          <a:xfrm rot="3000000">
            <a:off x="2354475" y="2360904"/>
            <a:ext cx="18603" cy="9514"/>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3" name="Freeform 254"/>
          <p:cNvSpPr/>
          <p:nvPr>
            <p:custDataLst>
              <p:tags r:id="rId105"/>
            </p:custDataLst>
          </p:nvPr>
        </p:nvSpPr>
        <p:spPr bwMode="auto">
          <a:xfrm rot="3000000">
            <a:off x="2369112" y="2376027"/>
            <a:ext cx="19468" cy="13839"/>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4" name="Freeform 255"/>
          <p:cNvSpPr/>
          <p:nvPr>
            <p:custDataLst>
              <p:tags r:id="rId106"/>
            </p:custDataLst>
          </p:nvPr>
        </p:nvSpPr>
        <p:spPr bwMode="auto">
          <a:xfrm rot="3000000">
            <a:off x="2369086" y="2379795"/>
            <a:ext cx="1730" cy="2594"/>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5" name="Freeform 256"/>
          <p:cNvSpPr/>
          <p:nvPr>
            <p:custDataLst>
              <p:tags r:id="rId107"/>
            </p:custDataLst>
          </p:nvPr>
        </p:nvSpPr>
        <p:spPr bwMode="auto">
          <a:xfrm rot="3000000">
            <a:off x="2383076" y="2433842"/>
            <a:ext cx="29850" cy="50164"/>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6" name="Freeform 257"/>
          <p:cNvSpPr/>
          <p:nvPr>
            <p:custDataLst>
              <p:tags r:id="rId108"/>
            </p:custDataLst>
          </p:nvPr>
        </p:nvSpPr>
        <p:spPr bwMode="auto">
          <a:xfrm rot="3000000">
            <a:off x="2400695" y="2472302"/>
            <a:ext cx="3028" cy="3460"/>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7" name="Freeform 258"/>
          <p:cNvSpPr/>
          <p:nvPr>
            <p:custDataLst>
              <p:tags r:id="rId109"/>
            </p:custDataLst>
          </p:nvPr>
        </p:nvSpPr>
        <p:spPr bwMode="auto">
          <a:xfrm rot="3000000">
            <a:off x="2392224" y="2482131"/>
            <a:ext cx="2596" cy="3460"/>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8" name="Freeform 259"/>
          <p:cNvSpPr/>
          <p:nvPr>
            <p:custDataLst>
              <p:tags r:id="rId110"/>
            </p:custDataLst>
          </p:nvPr>
        </p:nvSpPr>
        <p:spPr bwMode="auto">
          <a:xfrm rot="3000000">
            <a:off x="2389468" y="2486007"/>
            <a:ext cx="2596" cy="2594"/>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19" name="Freeform 260"/>
          <p:cNvSpPr/>
          <p:nvPr>
            <p:custDataLst>
              <p:tags r:id="rId111"/>
            </p:custDataLst>
          </p:nvPr>
        </p:nvSpPr>
        <p:spPr bwMode="auto">
          <a:xfrm rot="3000000">
            <a:off x="2373400" y="2480334"/>
            <a:ext cx="1298" cy="3027"/>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0" name="Freeform 261"/>
          <p:cNvSpPr/>
          <p:nvPr>
            <p:custDataLst>
              <p:tags r:id="rId112"/>
            </p:custDataLst>
          </p:nvPr>
        </p:nvSpPr>
        <p:spPr bwMode="auto">
          <a:xfrm rot="3000000">
            <a:off x="2367839" y="2495986"/>
            <a:ext cx="10383" cy="5623"/>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1" name="Freeform 262"/>
          <p:cNvSpPr/>
          <p:nvPr>
            <p:custDataLst>
              <p:tags r:id="rId113"/>
            </p:custDataLst>
          </p:nvPr>
        </p:nvSpPr>
        <p:spPr bwMode="auto">
          <a:xfrm rot="3000000">
            <a:off x="2285583" y="2397775"/>
            <a:ext cx="1730" cy="1730"/>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2" name="Freeform 263"/>
          <p:cNvSpPr/>
          <p:nvPr>
            <p:custDataLst>
              <p:tags r:id="rId114"/>
            </p:custDataLst>
          </p:nvPr>
        </p:nvSpPr>
        <p:spPr bwMode="auto">
          <a:xfrm rot="3000000">
            <a:off x="2502493" y="2403842"/>
            <a:ext cx="3461" cy="4756"/>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3" name="Freeform 264"/>
          <p:cNvSpPr/>
          <p:nvPr>
            <p:custDataLst>
              <p:tags r:id="rId115"/>
            </p:custDataLst>
          </p:nvPr>
        </p:nvSpPr>
        <p:spPr bwMode="auto">
          <a:xfrm rot="3000000">
            <a:off x="2511428" y="2427551"/>
            <a:ext cx="9084" cy="8216"/>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4" name="Freeform 265"/>
          <p:cNvSpPr/>
          <p:nvPr>
            <p:custDataLst>
              <p:tags r:id="rId116"/>
            </p:custDataLst>
          </p:nvPr>
        </p:nvSpPr>
        <p:spPr bwMode="auto">
          <a:xfrm rot="3000000">
            <a:off x="2492253" y="2399153"/>
            <a:ext cx="21631" cy="19461"/>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5" name="Freeform 266"/>
          <p:cNvSpPr/>
          <p:nvPr>
            <p:custDataLst>
              <p:tags r:id="rId117"/>
            </p:custDataLst>
          </p:nvPr>
        </p:nvSpPr>
        <p:spPr bwMode="auto">
          <a:xfrm rot="3000000">
            <a:off x="2399177" y="2324661"/>
            <a:ext cx="35475" cy="21622"/>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6" name="Freeform 267"/>
          <p:cNvSpPr/>
          <p:nvPr>
            <p:custDataLst>
              <p:tags r:id="rId118"/>
            </p:custDataLst>
          </p:nvPr>
        </p:nvSpPr>
        <p:spPr bwMode="auto">
          <a:xfrm rot="3000000">
            <a:off x="2464818" y="2398330"/>
            <a:ext cx="11247" cy="16002"/>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7" name="Freeform 268"/>
          <p:cNvSpPr/>
          <p:nvPr>
            <p:custDataLst>
              <p:tags r:id="rId119"/>
            </p:custDataLst>
          </p:nvPr>
        </p:nvSpPr>
        <p:spPr bwMode="auto">
          <a:xfrm rot="3000000">
            <a:off x="2444398" y="2403916"/>
            <a:ext cx="9084" cy="12109"/>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8" name="Freeform 269"/>
          <p:cNvSpPr/>
          <p:nvPr>
            <p:custDataLst>
              <p:tags r:id="rId120"/>
            </p:custDataLst>
          </p:nvPr>
        </p:nvSpPr>
        <p:spPr bwMode="auto">
          <a:xfrm rot="3000000">
            <a:off x="2373774" y="2347444"/>
            <a:ext cx="22496" cy="10379"/>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29" name="Freeform 270"/>
          <p:cNvSpPr/>
          <p:nvPr>
            <p:custDataLst>
              <p:tags r:id="rId121"/>
            </p:custDataLst>
          </p:nvPr>
        </p:nvSpPr>
        <p:spPr bwMode="auto">
          <a:xfrm rot="3000000">
            <a:off x="2437096" y="2407460"/>
            <a:ext cx="4759" cy="7352"/>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0" name="Freeform 271"/>
          <p:cNvSpPr/>
          <p:nvPr>
            <p:custDataLst>
              <p:tags r:id="rId122"/>
            </p:custDataLst>
          </p:nvPr>
        </p:nvSpPr>
        <p:spPr bwMode="auto">
          <a:xfrm rot="3000000">
            <a:off x="2366382" y="2331691"/>
            <a:ext cx="11247" cy="9514"/>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1" name="Freeform 272"/>
          <p:cNvSpPr/>
          <p:nvPr>
            <p:custDataLst>
              <p:tags r:id="rId123"/>
            </p:custDataLst>
          </p:nvPr>
        </p:nvSpPr>
        <p:spPr bwMode="auto">
          <a:xfrm rot="3000000">
            <a:off x="2390600" y="2379039"/>
            <a:ext cx="12113" cy="11243"/>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2" name="Freeform 273"/>
          <p:cNvSpPr/>
          <p:nvPr>
            <p:custDataLst>
              <p:tags r:id="rId124"/>
            </p:custDataLst>
          </p:nvPr>
        </p:nvSpPr>
        <p:spPr bwMode="auto">
          <a:xfrm rot="3000000">
            <a:off x="2384130" y="2372567"/>
            <a:ext cx="8219" cy="9514"/>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3" name="Freeform 274"/>
          <p:cNvSpPr/>
          <p:nvPr>
            <p:custDataLst>
              <p:tags r:id="rId125"/>
            </p:custDataLst>
          </p:nvPr>
        </p:nvSpPr>
        <p:spPr bwMode="auto">
          <a:xfrm rot="3000000">
            <a:off x="2364286" y="2384592"/>
            <a:ext cx="3893" cy="4324"/>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4" name="Freeform 275"/>
          <p:cNvSpPr/>
          <p:nvPr>
            <p:custDataLst>
              <p:tags r:id="rId126"/>
            </p:custDataLst>
          </p:nvPr>
        </p:nvSpPr>
        <p:spPr bwMode="auto">
          <a:xfrm rot="3000000">
            <a:off x="2360340" y="2380993"/>
            <a:ext cx="3893" cy="3460"/>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5" name="Freeform 276"/>
          <p:cNvSpPr/>
          <p:nvPr>
            <p:custDataLst>
              <p:tags r:id="rId127"/>
            </p:custDataLst>
          </p:nvPr>
        </p:nvSpPr>
        <p:spPr bwMode="auto">
          <a:xfrm rot="3000000">
            <a:off x="2312531" y="2286069"/>
            <a:ext cx="100799" cy="182063"/>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6" name="Freeform 277"/>
          <p:cNvSpPr/>
          <p:nvPr>
            <p:custDataLst>
              <p:tags r:id="rId128"/>
            </p:custDataLst>
          </p:nvPr>
        </p:nvSpPr>
        <p:spPr bwMode="auto">
          <a:xfrm rot="3000000">
            <a:off x="2406584" y="2450256"/>
            <a:ext cx="5625" cy="9514"/>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7" name="Freeform 278"/>
          <p:cNvSpPr/>
          <p:nvPr>
            <p:custDataLst>
              <p:tags r:id="rId129"/>
            </p:custDataLst>
          </p:nvPr>
        </p:nvSpPr>
        <p:spPr bwMode="auto">
          <a:xfrm rot="3000000">
            <a:off x="2404297" y="2462652"/>
            <a:ext cx="3461" cy="5623"/>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8" name="Freeform 279"/>
          <p:cNvSpPr/>
          <p:nvPr>
            <p:custDataLst>
              <p:tags r:id="rId130"/>
            </p:custDataLst>
          </p:nvPr>
        </p:nvSpPr>
        <p:spPr bwMode="auto">
          <a:xfrm rot="3000000">
            <a:off x="2388163" y="2452537"/>
            <a:ext cx="3028" cy="3027"/>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39" name="Freeform 280"/>
          <p:cNvSpPr/>
          <p:nvPr>
            <p:custDataLst>
              <p:tags r:id="rId131"/>
            </p:custDataLst>
          </p:nvPr>
        </p:nvSpPr>
        <p:spPr bwMode="auto">
          <a:xfrm rot="3000000">
            <a:off x="2309315" y="2401601"/>
            <a:ext cx="4759" cy="6487"/>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0" name="Freeform 281"/>
          <p:cNvSpPr/>
          <p:nvPr>
            <p:custDataLst>
              <p:tags r:id="rId132"/>
            </p:custDataLst>
          </p:nvPr>
        </p:nvSpPr>
        <p:spPr bwMode="auto">
          <a:xfrm rot="3000000">
            <a:off x="2400395" y="2509895"/>
            <a:ext cx="3893" cy="2594"/>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1" name="Freeform 282"/>
          <p:cNvSpPr/>
          <p:nvPr>
            <p:custDataLst>
              <p:tags r:id="rId133"/>
            </p:custDataLst>
          </p:nvPr>
        </p:nvSpPr>
        <p:spPr bwMode="auto">
          <a:xfrm rot="3000000">
            <a:off x="2376040" y="2472943"/>
            <a:ext cx="6921" cy="16002"/>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2" name="Freeform 283"/>
          <p:cNvSpPr/>
          <p:nvPr>
            <p:custDataLst>
              <p:tags r:id="rId134"/>
            </p:custDataLst>
          </p:nvPr>
        </p:nvSpPr>
        <p:spPr bwMode="auto">
          <a:xfrm rot="3000000">
            <a:off x="2299457" y="2421710"/>
            <a:ext cx="8219" cy="4756"/>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3" name="Freeform 284"/>
          <p:cNvSpPr/>
          <p:nvPr>
            <p:custDataLst>
              <p:tags r:id="rId135"/>
            </p:custDataLst>
          </p:nvPr>
        </p:nvSpPr>
        <p:spPr bwMode="auto">
          <a:xfrm rot="3000000">
            <a:off x="2479348" y="2405130"/>
            <a:ext cx="12113" cy="7783"/>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4" name="Freeform 285"/>
          <p:cNvSpPr/>
          <p:nvPr>
            <p:custDataLst>
              <p:tags r:id="rId136"/>
            </p:custDataLst>
          </p:nvPr>
        </p:nvSpPr>
        <p:spPr bwMode="auto">
          <a:xfrm rot="3000000">
            <a:off x="2499484" y="2424231"/>
            <a:ext cx="8652" cy="12109"/>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5" name="Freeform 286"/>
          <p:cNvSpPr/>
          <p:nvPr>
            <p:custDataLst>
              <p:tags r:id="rId137"/>
            </p:custDataLst>
          </p:nvPr>
        </p:nvSpPr>
        <p:spPr bwMode="auto">
          <a:xfrm rot="3000000">
            <a:off x="2459833" y="2403329"/>
            <a:ext cx="2596" cy="1297"/>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6" name="Freeform 287"/>
          <p:cNvSpPr/>
          <p:nvPr>
            <p:custDataLst>
              <p:tags r:id="rId138"/>
            </p:custDataLst>
          </p:nvPr>
        </p:nvSpPr>
        <p:spPr bwMode="auto">
          <a:xfrm rot="3000000">
            <a:off x="2373530" y="2342403"/>
            <a:ext cx="4326" cy="5623"/>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7" name="Freeform 288"/>
          <p:cNvSpPr/>
          <p:nvPr>
            <p:custDataLst>
              <p:tags r:id="rId139"/>
            </p:custDataLst>
          </p:nvPr>
        </p:nvSpPr>
        <p:spPr bwMode="auto">
          <a:xfrm rot="3000000">
            <a:off x="2402246" y="2387583"/>
            <a:ext cx="9084" cy="8216"/>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8" name="Freeform 289"/>
          <p:cNvSpPr/>
          <p:nvPr>
            <p:custDataLst>
              <p:tags r:id="rId140"/>
            </p:custDataLst>
          </p:nvPr>
        </p:nvSpPr>
        <p:spPr bwMode="auto">
          <a:xfrm rot="3000000">
            <a:off x="2387727" y="2389782"/>
            <a:ext cx="1730" cy="2163"/>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49" name="Freeform 290"/>
          <p:cNvSpPr/>
          <p:nvPr>
            <p:custDataLst>
              <p:tags r:id="rId141"/>
            </p:custDataLst>
          </p:nvPr>
        </p:nvSpPr>
        <p:spPr bwMode="auto">
          <a:xfrm rot="3000000">
            <a:off x="2416221" y="2438346"/>
            <a:ext cx="3461" cy="2594"/>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50" name="Freeform 291"/>
          <p:cNvSpPr/>
          <p:nvPr>
            <p:custDataLst>
              <p:tags r:id="rId142"/>
            </p:custDataLst>
          </p:nvPr>
        </p:nvSpPr>
        <p:spPr bwMode="auto">
          <a:xfrm rot="3000000">
            <a:off x="2372541" y="2476791"/>
            <a:ext cx="2596" cy="864"/>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51" name="Freeform 292"/>
          <p:cNvSpPr/>
          <p:nvPr>
            <p:custDataLst>
              <p:tags r:id="rId143"/>
            </p:custDataLst>
          </p:nvPr>
        </p:nvSpPr>
        <p:spPr bwMode="auto">
          <a:xfrm rot="3000000">
            <a:off x="2357992" y="2377679"/>
            <a:ext cx="3028" cy="3460"/>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952" name="Freeform 293"/>
          <p:cNvSpPr/>
          <p:nvPr>
            <p:custDataLst>
              <p:tags r:id="rId144"/>
            </p:custDataLst>
          </p:nvPr>
        </p:nvSpPr>
        <p:spPr bwMode="auto">
          <a:xfrm rot="3000000">
            <a:off x="2384321" y="2336291"/>
            <a:ext cx="28110" cy="173996"/>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0" name="Freeform 247"/>
          <p:cNvSpPr/>
          <p:nvPr>
            <p:custDataLst>
              <p:tags r:id="rId145"/>
            </p:custDataLst>
          </p:nvPr>
        </p:nvSpPr>
        <p:spPr bwMode="auto">
          <a:xfrm rot="1740000">
            <a:off x="2239854" y="2454251"/>
            <a:ext cx="13830" cy="10363"/>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 name="Freeform 248"/>
          <p:cNvSpPr/>
          <p:nvPr>
            <p:custDataLst>
              <p:tags r:id="rId146"/>
            </p:custDataLst>
          </p:nvPr>
        </p:nvSpPr>
        <p:spPr bwMode="auto">
          <a:xfrm rot="1740000">
            <a:off x="2264579" y="2463953"/>
            <a:ext cx="55779" cy="100866"/>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 name="Freeform 249"/>
          <p:cNvSpPr/>
          <p:nvPr>
            <p:custDataLst>
              <p:tags r:id="rId147"/>
            </p:custDataLst>
          </p:nvPr>
        </p:nvSpPr>
        <p:spPr bwMode="auto">
          <a:xfrm rot="1740000">
            <a:off x="2287940" y="2481271"/>
            <a:ext cx="1383" cy="1152"/>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 name="Freeform 250"/>
          <p:cNvSpPr/>
          <p:nvPr>
            <p:custDataLst>
              <p:tags r:id="rId148"/>
            </p:custDataLst>
          </p:nvPr>
        </p:nvSpPr>
        <p:spPr bwMode="auto">
          <a:xfrm rot="1740000">
            <a:off x="2284329" y="2481704"/>
            <a:ext cx="39184" cy="21186"/>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 name="Freeform 251"/>
          <p:cNvSpPr/>
          <p:nvPr>
            <p:custDataLst>
              <p:tags r:id="rId149"/>
            </p:custDataLst>
          </p:nvPr>
        </p:nvSpPr>
        <p:spPr bwMode="auto">
          <a:xfrm rot="1740000">
            <a:off x="2257706" y="2466643"/>
            <a:ext cx="461" cy="1382"/>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5" name="Freeform 252"/>
          <p:cNvSpPr/>
          <p:nvPr>
            <p:custDataLst>
              <p:tags r:id="rId150"/>
            </p:custDataLst>
          </p:nvPr>
        </p:nvSpPr>
        <p:spPr bwMode="auto">
          <a:xfrm rot="1740000">
            <a:off x="2315005" y="2499090"/>
            <a:ext cx="1153" cy="921"/>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 name="Freeform 253"/>
          <p:cNvSpPr/>
          <p:nvPr>
            <p:custDataLst>
              <p:tags r:id="rId151"/>
            </p:custDataLst>
          </p:nvPr>
        </p:nvSpPr>
        <p:spPr bwMode="auto">
          <a:xfrm rot="1740000">
            <a:off x="2228879" y="2476192"/>
            <a:ext cx="9911" cy="5067"/>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 name="Freeform 254"/>
          <p:cNvSpPr/>
          <p:nvPr>
            <p:custDataLst>
              <p:tags r:id="rId152"/>
            </p:custDataLst>
          </p:nvPr>
        </p:nvSpPr>
        <p:spPr bwMode="auto">
          <a:xfrm rot="1740000">
            <a:off x="2239445" y="2480761"/>
            <a:ext cx="10372" cy="7369"/>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 name="Freeform 255"/>
          <p:cNvSpPr/>
          <p:nvPr>
            <p:custDataLst>
              <p:tags r:id="rId153"/>
            </p:custDataLst>
          </p:nvPr>
        </p:nvSpPr>
        <p:spPr bwMode="auto">
          <a:xfrm rot="1740000">
            <a:off x="2239392" y="2484529"/>
            <a:ext cx="921" cy="1382"/>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 name="Freeform 256"/>
          <p:cNvSpPr/>
          <p:nvPr>
            <p:custDataLst>
              <p:tags r:id="rId154"/>
            </p:custDataLst>
          </p:nvPr>
        </p:nvSpPr>
        <p:spPr bwMode="auto">
          <a:xfrm rot="1740000">
            <a:off x="2260718" y="2505214"/>
            <a:ext cx="15904" cy="26714"/>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 name="Freeform 257"/>
          <p:cNvSpPr/>
          <p:nvPr>
            <p:custDataLst>
              <p:tags r:id="rId155"/>
            </p:custDataLst>
          </p:nvPr>
        </p:nvSpPr>
        <p:spPr bwMode="auto">
          <a:xfrm rot="1740000">
            <a:off x="2272841" y="2524360"/>
            <a:ext cx="1614" cy="1843"/>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 name="Freeform 258"/>
          <p:cNvSpPr/>
          <p:nvPr>
            <p:custDataLst>
              <p:tags r:id="rId156"/>
            </p:custDataLst>
          </p:nvPr>
        </p:nvSpPr>
        <p:spPr bwMode="auto">
          <a:xfrm rot="1740000">
            <a:off x="2270514" y="2530905"/>
            <a:ext cx="1383" cy="1843"/>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 name="Freeform 259"/>
          <p:cNvSpPr/>
          <p:nvPr>
            <p:custDataLst>
              <p:tags r:id="rId157"/>
            </p:custDataLst>
          </p:nvPr>
        </p:nvSpPr>
        <p:spPr bwMode="auto">
          <a:xfrm rot="1740000">
            <a:off x="2269801" y="2533372"/>
            <a:ext cx="1383" cy="1382"/>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 name="Freeform 260"/>
          <p:cNvSpPr/>
          <p:nvPr>
            <p:custDataLst>
              <p:tags r:id="rId158"/>
            </p:custDataLst>
          </p:nvPr>
        </p:nvSpPr>
        <p:spPr bwMode="auto">
          <a:xfrm rot="1740000">
            <a:off x="2260792" y="2533732"/>
            <a:ext cx="692" cy="1611"/>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 name="Freeform 261"/>
          <p:cNvSpPr/>
          <p:nvPr>
            <p:custDataLst>
              <p:tags r:id="rId159"/>
            </p:custDataLst>
          </p:nvPr>
        </p:nvSpPr>
        <p:spPr bwMode="auto">
          <a:xfrm rot="1740000">
            <a:off x="2261102" y="2541664"/>
            <a:ext cx="5532" cy="2994"/>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6" name="Freeform 262"/>
          <p:cNvSpPr/>
          <p:nvPr>
            <p:custDataLst>
              <p:tags r:id="rId160"/>
            </p:custDataLst>
          </p:nvPr>
        </p:nvSpPr>
        <p:spPr bwMode="auto">
          <a:xfrm rot="1740000">
            <a:off x="2201218" y="2509414"/>
            <a:ext cx="921" cy="921"/>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7" name="Freeform 263"/>
          <p:cNvSpPr/>
          <p:nvPr>
            <p:custDataLst>
              <p:tags r:id="rId161"/>
            </p:custDataLst>
          </p:nvPr>
        </p:nvSpPr>
        <p:spPr bwMode="auto">
          <a:xfrm rot="1740000">
            <a:off x="2310505" y="2470836"/>
            <a:ext cx="1844" cy="2534"/>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8" name="Freeform 264"/>
          <p:cNvSpPr/>
          <p:nvPr>
            <p:custDataLst>
              <p:tags r:id="rId162"/>
            </p:custDataLst>
          </p:nvPr>
        </p:nvSpPr>
        <p:spPr bwMode="auto">
          <a:xfrm rot="1740000">
            <a:off x="2319708" y="2480323"/>
            <a:ext cx="4841" cy="4376"/>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9" name="Freeform 265"/>
          <p:cNvSpPr/>
          <p:nvPr>
            <p:custDataLst>
              <p:tags r:id="rId163"/>
            </p:custDataLst>
          </p:nvPr>
        </p:nvSpPr>
        <p:spPr bwMode="auto">
          <a:xfrm rot="1740000">
            <a:off x="2305599" y="2468465"/>
            <a:ext cx="11525" cy="10363"/>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0" name="Freeform 266"/>
          <p:cNvSpPr/>
          <p:nvPr>
            <p:custDataLst>
              <p:tags r:id="rId164"/>
            </p:custDataLst>
          </p:nvPr>
        </p:nvSpPr>
        <p:spPr bwMode="auto">
          <a:xfrm rot="1740000">
            <a:off x="2245043" y="2447820"/>
            <a:ext cx="18900" cy="11515"/>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1" name="Freeform 267"/>
          <p:cNvSpPr/>
          <p:nvPr>
            <p:custDataLst>
              <p:tags r:id="rId165"/>
            </p:custDataLst>
          </p:nvPr>
        </p:nvSpPr>
        <p:spPr bwMode="auto">
          <a:xfrm rot="1740000">
            <a:off x="2291652" y="2474340"/>
            <a:ext cx="5992" cy="8521"/>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2" name="Freeform 268"/>
          <p:cNvSpPr/>
          <p:nvPr>
            <p:custDataLst>
              <p:tags r:id="rId166"/>
            </p:custDataLst>
          </p:nvPr>
        </p:nvSpPr>
        <p:spPr bwMode="auto">
          <a:xfrm rot="1740000">
            <a:off x="2282230" y="2481289"/>
            <a:ext cx="4841" cy="6448"/>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3" name="Freeform 269"/>
          <p:cNvSpPr/>
          <p:nvPr>
            <p:custDataLst>
              <p:tags r:id="rId167"/>
            </p:custDataLst>
          </p:nvPr>
        </p:nvSpPr>
        <p:spPr bwMode="auto">
          <a:xfrm rot="1740000">
            <a:off x="2235919" y="2465431"/>
            <a:ext cx="11986" cy="5527"/>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4" name="Freeform 270"/>
          <p:cNvSpPr/>
          <p:nvPr>
            <p:custDataLst>
              <p:tags r:id="rId168"/>
            </p:custDataLst>
          </p:nvPr>
        </p:nvSpPr>
        <p:spPr bwMode="auto">
          <a:xfrm rot="1740000">
            <a:off x="2278899" y="2484940"/>
            <a:ext cx="2536" cy="3915"/>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5" name="Freeform 271"/>
          <p:cNvSpPr/>
          <p:nvPr>
            <p:custDataLst>
              <p:tags r:id="rId169"/>
            </p:custDataLst>
          </p:nvPr>
        </p:nvSpPr>
        <p:spPr bwMode="auto">
          <a:xfrm rot="1740000">
            <a:off x="2229351" y="2460096"/>
            <a:ext cx="5992" cy="5067"/>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6" name="Freeform 272"/>
          <p:cNvSpPr/>
          <p:nvPr>
            <p:custDataLst>
              <p:tags r:id="rId170"/>
            </p:custDataLst>
          </p:nvPr>
        </p:nvSpPr>
        <p:spPr bwMode="auto">
          <a:xfrm rot="1740000">
            <a:off x="2250588" y="2478907"/>
            <a:ext cx="6453" cy="5987"/>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7" name="Freeform 273"/>
          <p:cNvSpPr/>
          <p:nvPr>
            <p:custDataLst>
              <p:tags r:id="rId171"/>
            </p:custDataLst>
          </p:nvPr>
        </p:nvSpPr>
        <p:spPr bwMode="auto">
          <a:xfrm rot="1740000">
            <a:off x="2246038" y="2477324"/>
            <a:ext cx="4380" cy="5067"/>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8" name="Freeform 274"/>
          <p:cNvSpPr/>
          <p:nvPr>
            <p:custDataLst>
              <p:tags r:id="rId172"/>
            </p:custDataLst>
          </p:nvPr>
        </p:nvSpPr>
        <p:spPr bwMode="auto">
          <a:xfrm rot="1740000">
            <a:off x="2238048" y="2487593"/>
            <a:ext cx="2074" cy="2302"/>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39" name="Freeform 275"/>
          <p:cNvSpPr/>
          <p:nvPr>
            <p:custDataLst>
              <p:tags r:id="rId173"/>
            </p:custDataLst>
          </p:nvPr>
        </p:nvSpPr>
        <p:spPr bwMode="auto">
          <a:xfrm rot="1740000">
            <a:off x="2235317" y="2486572"/>
            <a:ext cx="2074" cy="1843"/>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0" name="Freeform 276"/>
          <p:cNvSpPr/>
          <p:nvPr>
            <p:custDataLst>
              <p:tags r:id="rId174"/>
            </p:custDataLst>
          </p:nvPr>
        </p:nvSpPr>
        <p:spPr bwMode="auto">
          <a:xfrm rot="1740000">
            <a:off x="2208747" y="2436098"/>
            <a:ext cx="53704" cy="96951"/>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1" name="Freeform 277"/>
          <p:cNvSpPr/>
          <p:nvPr>
            <p:custDataLst>
              <p:tags r:id="rId175"/>
            </p:custDataLst>
          </p:nvPr>
        </p:nvSpPr>
        <p:spPr bwMode="auto">
          <a:xfrm rot="1740000">
            <a:off x="2272090" y="2511919"/>
            <a:ext cx="2997" cy="5067"/>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2" name="Freeform 278"/>
          <p:cNvSpPr/>
          <p:nvPr>
            <p:custDataLst>
              <p:tags r:id="rId176"/>
            </p:custDataLst>
          </p:nvPr>
        </p:nvSpPr>
        <p:spPr bwMode="auto">
          <a:xfrm rot="1740000">
            <a:off x="2272988" y="2518794"/>
            <a:ext cx="1844" cy="2994"/>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3" name="Freeform 279"/>
          <p:cNvSpPr/>
          <p:nvPr>
            <p:custDataLst>
              <p:tags r:id="rId177"/>
            </p:custDataLst>
          </p:nvPr>
        </p:nvSpPr>
        <p:spPr bwMode="auto">
          <a:xfrm rot="1740000">
            <a:off x="2262793" y="2516930"/>
            <a:ext cx="1614" cy="1611"/>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4" name="Freeform 280"/>
          <p:cNvSpPr/>
          <p:nvPr>
            <p:custDataLst>
              <p:tags r:id="rId178"/>
            </p:custDataLst>
          </p:nvPr>
        </p:nvSpPr>
        <p:spPr bwMode="auto">
          <a:xfrm rot="1740000">
            <a:off x="2214152" y="2506416"/>
            <a:ext cx="2536" cy="3454"/>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5" name="Freeform 281"/>
          <p:cNvSpPr/>
          <p:nvPr>
            <p:custDataLst>
              <p:tags r:id="rId179"/>
            </p:custDataLst>
          </p:nvPr>
        </p:nvSpPr>
        <p:spPr bwMode="auto">
          <a:xfrm rot="1740000">
            <a:off x="2279775" y="2543043"/>
            <a:ext cx="2074" cy="1382"/>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6" name="Freeform 282"/>
          <p:cNvSpPr/>
          <p:nvPr>
            <p:custDataLst>
              <p:tags r:id="rId180"/>
            </p:custDataLst>
          </p:nvPr>
        </p:nvSpPr>
        <p:spPr bwMode="auto">
          <a:xfrm rot="1740000">
            <a:off x="2261831" y="2528788"/>
            <a:ext cx="3688" cy="8521"/>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7" name="Freeform 283"/>
          <p:cNvSpPr/>
          <p:nvPr>
            <p:custDataLst>
              <p:tags r:id="rId181"/>
            </p:custDataLst>
          </p:nvPr>
        </p:nvSpPr>
        <p:spPr bwMode="auto">
          <a:xfrm rot="1740000">
            <a:off x="2212864" y="2517996"/>
            <a:ext cx="4380" cy="2534"/>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8" name="Freeform 284"/>
          <p:cNvSpPr/>
          <p:nvPr>
            <p:custDataLst>
              <p:tags r:id="rId182"/>
            </p:custDataLst>
          </p:nvPr>
        </p:nvSpPr>
        <p:spPr bwMode="auto">
          <a:xfrm rot="1740000">
            <a:off x="2299377" y="2475013"/>
            <a:ext cx="6453" cy="4145"/>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9" name="Freeform 285"/>
          <p:cNvSpPr/>
          <p:nvPr>
            <p:custDataLst>
              <p:tags r:id="rId183"/>
            </p:custDataLst>
          </p:nvPr>
        </p:nvSpPr>
        <p:spPr bwMode="auto">
          <a:xfrm rot="1740000">
            <a:off x="2313514" y="2480923"/>
            <a:ext cx="4609" cy="6448"/>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0" name="Freeform 286"/>
          <p:cNvSpPr/>
          <p:nvPr>
            <p:custDataLst>
              <p:tags r:id="rId184"/>
            </p:custDataLst>
          </p:nvPr>
        </p:nvSpPr>
        <p:spPr bwMode="auto">
          <a:xfrm rot="1740000">
            <a:off x="2288877" y="2478862"/>
            <a:ext cx="1383" cy="691"/>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1" name="Freeform 287"/>
          <p:cNvSpPr/>
          <p:nvPr>
            <p:custDataLst>
              <p:tags r:id="rId185"/>
            </p:custDataLst>
          </p:nvPr>
        </p:nvSpPr>
        <p:spPr bwMode="auto">
          <a:xfrm rot="1740000">
            <a:off x="2234702" y="2464786"/>
            <a:ext cx="2305" cy="2994"/>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2" name="Freeform 288"/>
          <p:cNvSpPr/>
          <p:nvPr>
            <p:custDataLst>
              <p:tags r:id="rId186"/>
            </p:custDataLst>
          </p:nvPr>
        </p:nvSpPr>
        <p:spPr bwMode="auto">
          <a:xfrm rot="1740000">
            <a:off x="2257777" y="2481276"/>
            <a:ext cx="4841" cy="4376"/>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3" name="Freeform 289"/>
          <p:cNvSpPr/>
          <p:nvPr>
            <p:custDataLst>
              <p:tags r:id="rId187"/>
            </p:custDataLst>
          </p:nvPr>
        </p:nvSpPr>
        <p:spPr bwMode="auto">
          <a:xfrm rot="1740000">
            <a:off x="2250529" y="2485947"/>
            <a:ext cx="921" cy="1152"/>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4" name="Freeform 290"/>
          <p:cNvSpPr/>
          <p:nvPr>
            <p:custDataLst>
              <p:tags r:id="rId188"/>
            </p:custDataLst>
          </p:nvPr>
        </p:nvSpPr>
        <p:spPr bwMode="auto">
          <a:xfrm rot="1740000">
            <a:off x="2273987" y="2504488"/>
            <a:ext cx="1844" cy="1382"/>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5" name="Freeform 291"/>
          <p:cNvSpPr/>
          <p:nvPr>
            <p:custDataLst>
              <p:tags r:id="rId189"/>
            </p:custDataLst>
          </p:nvPr>
        </p:nvSpPr>
        <p:spPr bwMode="auto">
          <a:xfrm rot="1740000">
            <a:off x="2259458" y="2532050"/>
            <a:ext cx="1383" cy="461"/>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6" name="Freeform 292"/>
          <p:cNvSpPr/>
          <p:nvPr>
            <p:custDataLst>
              <p:tags r:id="rId190"/>
            </p:custDataLst>
          </p:nvPr>
        </p:nvSpPr>
        <p:spPr bwMode="auto">
          <a:xfrm rot="1740000">
            <a:off x="2233531" y="2485455"/>
            <a:ext cx="1614" cy="1843"/>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57" name="Freeform 293"/>
          <p:cNvSpPr/>
          <p:nvPr>
            <p:custDataLst>
              <p:tags r:id="rId191"/>
            </p:custDataLst>
          </p:nvPr>
        </p:nvSpPr>
        <p:spPr bwMode="auto">
          <a:xfrm rot="1740000">
            <a:off x="2254388" y="2454154"/>
            <a:ext cx="14866" cy="92598"/>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1" name="椭圆 160"/>
          <p:cNvSpPr/>
          <p:nvPr>
            <p:custDataLst>
              <p:tags r:id="rId192"/>
            </p:custDataLst>
          </p:nvPr>
        </p:nvSpPr>
        <p:spPr>
          <a:xfrm>
            <a:off x="9710033" y="2376819"/>
            <a:ext cx="486775" cy="487415"/>
          </a:xfrm>
          <a:prstGeom prst="ellipse">
            <a:avLst/>
          </a:prstGeom>
          <a:noFill/>
          <a:ln w="3175">
            <a:solidFill>
              <a:schemeClr val="accent3">
                <a:lumMod val="60000"/>
                <a:lumOff val="4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sz="2400" b="1" dirty="0">
              <a:solidFill>
                <a:schemeClr val="accent3"/>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163" name="Freeform 247"/>
          <p:cNvSpPr/>
          <p:nvPr>
            <p:custDataLst>
              <p:tags r:id="rId193"/>
            </p:custDataLst>
          </p:nvPr>
        </p:nvSpPr>
        <p:spPr bwMode="auto">
          <a:xfrm rot="3000000">
            <a:off x="9789689" y="2330813"/>
            <a:ext cx="25992" cy="19479"/>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4" name="Freeform 248"/>
          <p:cNvSpPr/>
          <p:nvPr>
            <p:custDataLst>
              <p:tags r:id="rId194"/>
            </p:custDataLst>
          </p:nvPr>
        </p:nvSpPr>
        <p:spPr bwMode="auto">
          <a:xfrm rot="3000000">
            <a:off x="9793439" y="2372965"/>
            <a:ext cx="104835" cy="189585"/>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5" name="Freeform 249"/>
          <p:cNvSpPr/>
          <p:nvPr>
            <p:custDataLst>
              <p:tags r:id="rId195"/>
            </p:custDataLst>
          </p:nvPr>
        </p:nvSpPr>
        <p:spPr bwMode="auto">
          <a:xfrm rot="3000000">
            <a:off x="9859742" y="2406997"/>
            <a:ext cx="2599" cy="2164"/>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6" name="Freeform 250"/>
          <p:cNvSpPr/>
          <p:nvPr>
            <p:custDataLst>
              <p:tags r:id="rId196"/>
            </p:custDataLst>
          </p:nvPr>
        </p:nvSpPr>
        <p:spPr bwMode="auto">
          <a:xfrm rot="3000000">
            <a:off x="9844010" y="2416802"/>
            <a:ext cx="73644" cy="39821"/>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7" name="Freeform 251"/>
          <p:cNvSpPr/>
          <p:nvPr>
            <p:custDataLst>
              <p:tags r:id="rId197"/>
            </p:custDataLst>
          </p:nvPr>
        </p:nvSpPr>
        <p:spPr bwMode="auto">
          <a:xfrm rot="3000000">
            <a:off x="9816525" y="2360641"/>
            <a:ext cx="866" cy="2598"/>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8" name="Freeform 252"/>
          <p:cNvSpPr/>
          <p:nvPr>
            <p:custDataLst>
              <p:tags r:id="rId198"/>
            </p:custDataLst>
          </p:nvPr>
        </p:nvSpPr>
        <p:spPr bwMode="auto">
          <a:xfrm rot="3000000">
            <a:off x="9895322" y="2456428"/>
            <a:ext cx="2166" cy="1731"/>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69" name="Freeform 253"/>
          <p:cNvSpPr/>
          <p:nvPr>
            <p:custDataLst>
              <p:tags r:id="rId199"/>
            </p:custDataLst>
          </p:nvPr>
        </p:nvSpPr>
        <p:spPr bwMode="auto">
          <a:xfrm rot="3000000">
            <a:off x="9757680" y="2360931"/>
            <a:ext cx="18627" cy="9522"/>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0" name="Freeform 254"/>
          <p:cNvSpPr/>
          <p:nvPr>
            <p:custDataLst>
              <p:tags r:id="rId200"/>
            </p:custDataLst>
          </p:nvPr>
        </p:nvSpPr>
        <p:spPr bwMode="auto">
          <a:xfrm rot="3000000">
            <a:off x="9772337" y="2376077"/>
            <a:ext cx="19494" cy="13850"/>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1" name="Freeform 255"/>
          <p:cNvSpPr/>
          <p:nvPr>
            <p:custDataLst>
              <p:tags r:id="rId201"/>
            </p:custDataLst>
          </p:nvPr>
        </p:nvSpPr>
        <p:spPr bwMode="auto">
          <a:xfrm rot="3000000">
            <a:off x="9772312" y="2379846"/>
            <a:ext cx="1733" cy="2598"/>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2" name="Freeform 256"/>
          <p:cNvSpPr/>
          <p:nvPr>
            <p:custDataLst>
              <p:tags r:id="rId202"/>
            </p:custDataLst>
          </p:nvPr>
        </p:nvSpPr>
        <p:spPr bwMode="auto">
          <a:xfrm rot="3000000">
            <a:off x="9786333" y="2433970"/>
            <a:ext cx="29891" cy="50210"/>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3" name="Freeform 257"/>
          <p:cNvSpPr/>
          <p:nvPr>
            <p:custDataLst>
              <p:tags r:id="rId203"/>
            </p:custDataLst>
          </p:nvPr>
        </p:nvSpPr>
        <p:spPr bwMode="auto">
          <a:xfrm rot="3000000">
            <a:off x="9803977" y="2472468"/>
            <a:ext cx="3034" cy="3463"/>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5" name="Freeform 258"/>
          <p:cNvSpPr/>
          <p:nvPr>
            <p:custDataLst>
              <p:tags r:id="rId204"/>
            </p:custDataLst>
          </p:nvPr>
        </p:nvSpPr>
        <p:spPr bwMode="auto">
          <a:xfrm rot="3000000">
            <a:off x="9795499" y="2482307"/>
            <a:ext cx="2599" cy="3463"/>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6" name="Freeform 259"/>
          <p:cNvSpPr/>
          <p:nvPr>
            <p:custDataLst>
              <p:tags r:id="rId205"/>
            </p:custDataLst>
          </p:nvPr>
        </p:nvSpPr>
        <p:spPr bwMode="auto">
          <a:xfrm rot="3000000">
            <a:off x="9792742" y="2486187"/>
            <a:ext cx="2599" cy="2598"/>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7" name="Freeform 260"/>
          <p:cNvSpPr/>
          <p:nvPr>
            <p:custDataLst>
              <p:tags r:id="rId206"/>
            </p:custDataLst>
          </p:nvPr>
        </p:nvSpPr>
        <p:spPr bwMode="auto">
          <a:xfrm rot="3000000">
            <a:off x="9776656" y="2480502"/>
            <a:ext cx="1300" cy="3030"/>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8" name="Freeform 261"/>
          <p:cNvSpPr/>
          <p:nvPr>
            <p:custDataLst>
              <p:tags r:id="rId207"/>
            </p:custDataLst>
          </p:nvPr>
        </p:nvSpPr>
        <p:spPr bwMode="auto">
          <a:xfrm rot="3000000">
            <a:off x="9771089" y="2496174"/>
            <a:ext cx="10397" cy="5627"/>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79" name="Freeform 262"/>
          <p:cNvSpPr/>
          <p:nvPr>
            <p:custDataLst>
              <p:tags r:id="rId208"/>
            </p:custDataLst>
          </p:nvPr>
        </p:nvSpPr>
        <p:spPr bwMode="auto">
          <a:xfrm rot="3000000">
            <a:off x="9688722" y="2397828"/>
            <a:ext cx="1733" cy="1731"/>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0" name="Freeform 263"/>
          <p:cNvSpPr/>
          <p:nvPr>
            <p:custDataLst>
              <p:tags r:id="rId209"/>
            </p:custDataLst>
          </p:nvPr>
        </p:nvSpPr>
        <p:spPr bwMode="auto">
          <a:xfrm rot="3000000">
            <a:off x="9905871" y="2403950"/>
            <a:ext cx="3466" cy="4762"/>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1" name="Freeform 264"/>
          <p:cNvSpPr/>
          <p:nvPr>
            <p:custDataLst>
              <p:tags r:id="rId210"/>
            </p:custDataLst>
          </p:nvPr>
        </p:nvSpPr>
        <p:spPr bwMode="auto">
          <a:xfrm rot="3000000">
            <a:off x="9914822" y="2427690"/>
            <a:ext cx="9097" cy="8225"/>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2" name="Freeform 265"/>
          <p:cNvSpPr/>
          <p:nvPr>
            <p:custDataLst>
              <p:tags r:id="rId211"/>
            </p:custDataLst>
          </p:nvPr>
        </p:nvSpPr>
        <p:spPr bwMode="auto">
          <a:xfrm rot="3000000">
            <a:off x="9895620" y="2399257"/>
            <a:ext cx="21660" cy="19479"/>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3" name="Freeform 266"/>
          <p:cNvSpPr/>
          <p:nvPr>
            <p:custDataLst>
              <p:tags r:id="rId212"/>
            </p:custDataLst>
          </p:nvPr>
        </p:nvSpPr>
        <p:spPr bwMode="auto">
          <a:xfrm rot="3000000">
            <a:off x="9802423" y="2324660"/>
            <a:ext cx="35522" cy="21643"/>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4" name="Freeform 267"/>
          <p:cNvSpPr/>
          <p:nvPr>
            <p:custDataLst>
              <p:tags r:id="rId213"/>
            </p:custDataLst>
          </p:nvPr>
        </p:nvSpPr>
        <p:spPr bwMode="auto">
          <a:xfrm rot="3000000">
            <a:off x="9868155" y="2398425"/>
            <a:ext cx="11264" cy="16016"/>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5" name="Freeform 268"/>
          <p:cNvSpPr/>
          <p:nvPr>
            <p:custDataLst>
              <p:tags r:id="rId214"/>
            </p:custDataLst>
          </p:nvPr>
        </p:nvSpPr>
        <p:spPr bwMode="auto">
          <a:xfrm rot="3000000">
            <a:off x="9847713" y="2404013"/>
            <a:ext cx="9097" cy="12120"/>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6" name="Freeform 269"/>
          <p:cNvSpPr/>
          <p:nvPr>
            <p:custDataLst>
              <p:tags r:id="rId215"/>
            </p:custDataLst>
          </p:nvPr>
        </p:nvSpPr>
        <p:spPr bwMode="auto">
          <a:xfrm rot="3000000">
            <a:off x="9776998" y="2347461"/>
            <a:ext cx="22526" cy="10388"/>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7" name="Freeform 270"/>
          <p:cNvSpPr/>
          <p:nvPr>
            <p:custDataLst>
              <p:tags r:id="rId216"/>
            </p:custDataLst>
          </p:nvPr>
        </p:nvSpPr>
        <p:spPr bwMode="auto">
          <a:xfrm rot="3000000">
            <a:off x="9840403" y="2407559"/>
            <a:ext cx="4765" cy="7358"/>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8" name="Freeform 271"/>
          <p:cNvSpPr/>
          <p:nvPr>
            <p:custDataLst>
              <p:tags r:id="rId217"/>
            </p:custDataLst>
          </p:nvPr>
        </p:nvSpPr>
        <p:spPr bwMode="auto">
          <a:xfrm rot="3000000">
            <a:off x="9769596" y="2331687"/>
            <a:ext cx="11264" cy="9522"/>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89" name="Freeform 272"/>
          <p:cNvSpPr/>
          <p:nvPr>
            <p:custDataLst>
              <p:tags r:id="rId218"/>
            </p:custDataLst>
          </p:nvPr>
        </p:nvSpPr>
        <p:spPr bwMode="auto">
          <a:xfrm rot="3000000">
            <a:off x="9793850" y="2379098"/>
            <a:ext cx="12130" cy="11254"/>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0" name="Freeform 273"/>
          <p:cNvSpPr/>
          <p:nvPr>
            <p:custDataLst>
              <p:tags r:id="rId219"/>
            </p:custDataLst>
          </p:nvPr>
        </p:nvSpPr>
        <p:spPr bwMode="auto">
          <a:xfrm rot="3000000">
            <a:off x="9787372" y="2372613"/>
            <a:ext cx="8230" cy="9522"/>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1" name="Freeform 274"/>
          <p:cNvSpPr/>
          <p:nvPr>
            <p:custDataLst>
              <p:tags r:id="rId220"/>
            </p:custDataLst>
          </p:nvPr>
        </p:nvSpPr>
        <p:spPr bwMode="auto">
          <a:xfrm rot="3000000">
            <a:off x="9767510" y="2384647"/>
            <a:ext cx="3900" cy="4328"/>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2" name="Freeform 275"/>
          <p:cNvSpPr/>
          <p:nvPr>
            <p:custDataLst>
              <p:tags r:id="rId221"/>
            </p:custDataLst>
          </p:nvPr>
        </p:nvSpPr>
        <p:spPr bwMode="auto">
          <a:xfrm rot="3000000">
            <a:off x="9763558" y="2381044"/>
            <a:ext cx="3900" cy="3463"/>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3" name="Freeform 276"/>
          <p:cNvSpPr/>
          <p:nvPr>
            <p:custDataLst>
              <p:tags r:id="rId222"/>
            </p:custDataLst>
          </p:nvPr>
        </p:nvSpPr>
        <p:spPr bwMode="auto">
          <a:xfrm rot="3000000">
            <a:off x="9715683" y="2286031"/>
            <a:ext cx="100935" cy="182228"/>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4" name="Freeform 277"/>
          <p:cNvSpPr/>
          <p:nvPr>
            <p:custDataLst>
              <p:tags r:id="rId223"/>
            </p:custDataLst>
          </p:nvPr>
        </p:nvSpPr>
        <p:spPr bwMode="auto">
          <a:xfrm rot="3000000">
            <a:off x="9809868" y="2450397"/>
            <a:ext cx="5631" cy="9522"/>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5" name="Freeform 278"/>
          <p:cNvSpPr/>
          <p:nvPr>
            <p:custDataLst>
              <p:tags r:id="rId224"/>
            </p:custDataLst>
          </p:nvPr>
        </p:nvSpPr>
        <p:spPr bwMode="auto">
          <a:xfrm rot="3000000">
            <a:off x="9807582" y="2462807"/>
            <a:ext cx="3466" cy="5627"/>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6" name="Freeform 279"/>
          <p:cNvSpPr/>
          <p:nvPr>
            <p:custDataLst>
              <p:tags r:id="rId225"/>
            </p:custDataLst>
          </p:nvPr>
        </p:nvSpPr>
        <p:spPr bwMode="auto">
          <a:xfrm rot="3000000">
            <a:off x="9791428" y="2452677"/>
            <a:ext cx="3034" cy="3030"/>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7" name="Freeform 280"/>
          <p:cNvSpPr/>
          <p:nvPr>
            <p:custDataLst>
              <p:tags r:id="rId226"/>
            </p:custDataLst>
          </p:nvPr>
        </p:nvSpPr>
        <p:spPr bwMode="auto">
          <a:xfrm rot="3000000">
            <a:off x="9712482" y="2401665"/>
            <a:ext cx="4765" cy="6493"/>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8" name="Freeform 281"/>
          <p:cNvSpPr/>
          <p:nvPr>
            <p:custDataLst>
              <p:tags r:id="rId227"/>
            </p:custDataLst>
          </p:nvPr>
        </p:nvSpPr>
        <p:spPr bwMode="auto">
          <a:xfrm rot="3000000">
            <a:off x="9803685" y="2510105"/>
            <a:ext cx="3900" cy="2598"/>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99" name="Freeform 282"/>
          <p:cNvSpPr/>
          <p:nvPr>
            <p:custDataLst>
              <p:tags r:id="rId228"/>
            </p:custDataLst>
          </p:nvPr>
        </p:nvSpPr>
        <p:spPr bwMode="auto">
          <a:xfrm rot="3000000">
            <a:off x="9779297" y="2473107"/>
            <a:ext cx="6931" cy="16016"/>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0" name="Freeform 283"/>
          <p:cNvSpPr/>
          <p:nvPr>
            <p:custDataLst>
              <p:tags r:id="rId229"/>
            </p:custDataLst>
          </p:nvPr>
        </p:nvSpPr>
        <p:spPr bwMode="auto">
          <a:xfrm rot="3000000">
            <a:off x="9702618" y="2421795"/>
            <a:ext cx="8230" cy="4762"/>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1" name="Freeform 284"/>
          <p:cNvSpPr/>
          <p:nvPr>
            <p:custDataLst>
              <p:tags r:id="rId230"/>
            </p:custDataLst>
          </p:nvPr>
        </p:nvSpPr>
        <p:spPr bwMode="auto">
          <a:xfrm rot="3000000">
            <a:off x="9882700" y="2405236"/>
            <a:ext cx="12130" cy="7791"/>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2" name="Freeform 285"/>
          <p:cNvSpPr/>
          <p:nvPr>
            <p:custDataLst>
              <p:tags r:id="rId231"/>
            </p:custDataLst>
          </p:nvPr>
        </p:nvSpPr>
        <p:spPr bwMode="auto">
          <a:xfrm rot="3000000">
            <a:off x="9902864" y="2424364"/>
            <a:ext cx="8665" cy="12120"/>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3" name="Freeform 286"/>
          <p:cNvSpPr/>
          <p:nvPr>
            <p:custDataLst>
              <p:tags r:id="rId232"/>
            </p:custDataLst>
          </p:nvPr>
        </p:nvSpPr>
        <p:spPr bwMode="auto">
          <a:xfrm rot="3000000">
            <a:off x="9863164" y="2403427"/>
            <a:ext cx="2599" cy="1299"/>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4" name="Freeform 287"/>
          <p:cNvSpPr/>
          <p:nvPr>
            <p:custDataLst>
              <p:tags r:id="rId233"/>
            </p:custDataLst>
          </p:nvPr>
        </p:nvSpPr>
        <p:spPr bwMode="auto">
          <a:xfrm rot="3000000">
            <a:off x="9776753" y="2342412"/>
            <a:ext cx="4332" cy="5627"/>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5" name="Freeform 288"/>
          <p:cNvSpPr/>
          <p:nvPr>
            <p:custDataLst>
              <p:tags r:id="rId234"/>
            </p:custDataLst>
          </p:nvPr>
        </p:nvSpPr>
        <p:spPr bwMode="auto">
          <a:xfrm rot="3000000">
            <a:off x="9805511" y="2387650"/>
            <a:ext cx="9097" cy="8225"/>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6" name="Freeform 289"/>
          <p:cNvSpPr/>
          <p:nvPr>
            <p:custDataLst>
              <p:tags r:id="rId235"/>
            </p:custDataLst>
          </p:nvPr>
        </p:nvSpPr>
        <p:spPr bwMode="auto">
          <a:xfrm rot="3000000">
            <a:off x="9790978" y="2389849"/>
            <a:ext cx="1733" cy="2164"/>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7" name="Freeform 290"/>
          <p:cNvSpPr/>
          <p:nvPr>
            <p:custDataLst>
              <p:tags r:id="rId236"/>
            </p:custDataLst>
          </p:nvPr>
        </p:nvSpPr>
        <p:spPr bwMode="auto">
          <a:xfrm rot="3000000">
            <a:off x="9819514" y="2438476"/>
            <a:ext cx="3466" cy="2598"/>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8" name="Freeform 291"/>
          <p:cNvSpPr/>
          <p:nvPr>
            <p:custDataLst>
              <p:tags r:id="rId237"/>
            </p:custDataLst>
          </p:nvPr>
        </p:nvSpPr>
        <p:spPr bwMode="auto">
          <a:xfrm rot="3000000">
            <a:off x="9775794" y="2476956"/>
            <a:ext cx="2599" cy="865"/>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09" name="Freeform 292"/>
          <p:cNvSpPr/>
          <p:nvPr>
            <p:custDataLst>
              <p:tags r:id="rId238"/>
            </p:custDataLst>
          </p:nvPr>
        </p:nvSpPr>
        <p:spPr bwMode="auto">
          <a:xfrm rot="3000000">
            <a:off x="9761207" y="2377725"/>
            <a:ext cx="3034" cy="3463"/>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2" name="Freeform 293"/>
          <p:cNvSpPr/>
          <p:nvPr>
            <p:custDataLst>
              <p:tags r:id="rId239"/>
            </p:custDataLst>
          </p:nvPr>
        </p:nvSpPr>
        <p:spPr bwMode="auto">
          <a:xfrm rot="3000000">
            <a:off x="9786892" y="2336468"/>
            <a:ext cx="28181" cy="174214"/>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4" name="Freeform 247"/>
          <p:cNvSpPr/>
          <p:nvPr>
            <p:custDataLst>
              <p:tags r:id="rId240"/>
            </p:custDataLst>
          </p:nvPr>
        </p:nvSpPr>
        <p:spPr bwMode="auto">
          <a:xfrm rot="1740000">
            <a:off x="9642663" y="2454064"/>
            <a:ext cx="13853" cy="10331"/>
          </a:xfrm>
          <a:custGeom>
            <a:avLst/>
            <a:gdLst>
              <a:gd name="T0" fmla="*/ 3 w 28"/>
              <a:gd name="T1" fmla="*/ 8 h 21"/>
              <a:gd name="T2" fmla="*/ 2 w 28"/>
              <a:gd name="T3" fmla="*/ 6 h 21"/>
              <a:gd name="T4" fmla="*/ 1 w 28"/>
              <a:gd name="T5" fmla="*/ 9 h 21"/>
              <a:gd name="T6" fmla="*/ 2 w 28"/>
              <a:gd name="T7" fmla="*/ 12 h 21"/>
              <a:gd name="T8" fmla="*/ 4 w 28"/>
              <a:gd name="T9" fmla="*/ 13 h 21"/>
              <a:gd name="T10" fmla="*/ 7 w 28"/>
              <a:gd name="T11" fmla="*/ 16 h 21"/>
              <a:gd name="T12" fmla="*/ 10 w 28"/>
              <a:gd name="T13" fmla="*/ 17 h 21"/>
              <a:gd name="T14" fmla="*/ 16 w 28"/>
              <a:gd name="T15" fmla="*/ 18 h 21"/>
              <a:gd name="T16" fmla="*/ 20 w 28"/>
              <a:gd name="T17" fmla="*/ 18 h 21"/>
              <a:gd name="T18" fmla="*/ 20 w 28"/>
              <a:gd name="T19" fmla="*/ 19 h 21"/>
              <a:gd name="T20" fmla="*/ 21 w 28"/>
              <a:gd name="T21" fmla="*/ 19 h 21"/>
              <a:gd name="T22" fmla="*/ 23 w 28"/>
              <a:gd name="T23" fmla="*/ 19 h 21"/>
              <a:gd name="T24" fmla="*/ 26 w 28"/>
              <a:gd name="T25" fmla="*/ 21 h 21"/>
              <a:gd name="T26" fmla="*/ 26 w 28"/>
              <a:gd name="T27" fmla="*/ 18 h 21"/>
              <a:gd name="T28" fmla="*/ 27 w 28"/>
              <a:gd name="T29" fmla="*/ 18 h 21"/>
              <a:gd name="T30" fmla="*/ 28 w 28"/>
              <a:gd name="T31" fmla="*/ 16 h 21"/>
              <a:gd name="T32" fmla="*/ 26 w 28"/>
              <a:gd name="T33" fmla="*/ 15 h 21"/>
              <a:gd name="T34" fmla="*/ 26 w 28"/>
              <a:gd name="T35" fmla="*/ 13 h 21"/>
              <a:gd name="T36" fmla="*/ 26 w 28"/>
              <a:gd name="T37" fmla="*/ 12 h 21"/>
              <a:gd name="T38" fmla="*/ 23 w 28"/>
              <a:gd name="T39" fmla="*/ 11 h 21"/>
              <a:gd name="T40" fmla="*/ 20 w 28"/>
              <a:gd name="T41" fmla="*/ 11 h 21"/>
              <a:gd name="T42" fmla="*/ 17 w 28"/>
              <a:gd name="T43" fmla="*/ 13 h 21"/>
              <a:gd name="T44" fmla="*/ 16 w 28"/>
              <a:gd name="T45" fmla="*/ 13 h 21"/>
              <a:gd name="T46" fmla="*/ 15 w 28"/>
              <a:gd name="T47" fmla="*/ 12 h 21"/>
              <a:gd name="T48" fmla="*/ 14 w 28"/>
              <a:gd name="T49" fmla="*/ 12 h 21"/>
              <a:gd name="T50" fmla="*/ 14 w 28"/>
              <a:gd name="T51" fmla="*/ 10 h 21"/>
              <a:gd name="T52" fmla="*/ 10 w 28"/>
              <a:gd name="T53" fmla="*/ 9 h 21"/>
              <a:gd name="T54" fmla="*/ 10 w 28"/>
              <a:gd name="T55" fmla="*/ 8 h 21"/>
              <a:gd name="T56" fmla="*/ 10 w 28"/>
              <a:gd name="T57" fmla="*/ 5 h 21"/>
              <a:gd name="T58" fmla="*/ 11 w 28"/>
              <a:gd name="T59" fmla="*/ 5 h 21"/>
              <a:gd name="T60" fmla="*/ 11 w 28"/>
              <a:gd name="T61" fmla="*/ 4 h 21"/>
              <a:gd name="T62" fmla="*/ 11 w 28"/>
              <a:gd name="T63" fmla="*/ 3 h 21"/>
              <a:gd name="T64" fmla="*/ 9 w 28"/>
              <a:gd name="T65" fmla="*/ 2 h 21"/>
              <a:gd name="T66" fmla="*/ 8 w 28"/>
              <a:gd name="T67" fmla="*/ 0 h 21"/>
              <a:gd name="T68" fmla="*/ 4 w 28"/>
              <a:gd name="T69" fmla="*/ 0 h 21"/>
              <a:gd name="T70" fmla="*/ 2 w 28"/>
              <a:gd name="T71" fmla="*/ 0 h 21"/>
              <a:gd name="T72" fmla="*/ 1 w 28"/>
              <a:gd name="T73" fmla="*/ 2 h 21"/>
              <a:gd name="T74" fmla="*/ 1 w 28"/>
              <a:gd name="T75" fmla="*/ 5 h 21"/>
              <a:gd name="T76" fmla="*/ 2 w 28"/>
              <a:gd name="T77" fmla="*/ 5 h 21"/>
              <a:gd name="T78" fmla="*/ 3 w 28"/>
              <a:gd name="T79" fmla="*/ 5 h 21"/>
              <a:gd name="T80" fmla="*/ 3 w 28"/>
              <a:gd name="T81" fmla="*/ 8 h 21"/>
              <a:gd name="T82" fmla="*/ 7 w 28"/>
              <a:gd name="T83" fmla="*/ 6 h 21"/>
              <a:gd name="T84" fmla="*/ 7 w 28"/>
              <a:gd name="T85" fmla="*/ 8 h 21"/>
              <a:gd name="T86" fmla="*/ 7 w 28"/>
              <a:gd name="T87" fmla="*/ 9 h 21"/>
              <a:gd name="T88" fmla="*/ 5 w 28"/>
              <a:gd name="T89" fmla="*/ 9 h 21"/>
              <a:gd name="T90" fmla="*/ 7 w 28"/>
              <a:gd name="T91"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 h="21">
                <a:moveTo>
                  <a:pt x="3" y="8"/>
                </a:moveTo>
                <a:cubicBezTo>
                  <a:pt x="3" y="7"/>
                  <a:pt x="3" y="6"/>
                  <a:pt x="2" y="6"/>
                </a:cubicBezTo>
                <a:cubicBezTo>
                  <a:pt x="1" y="6"/>
                  <a:pt x="1" y="8"/>
                  <a:pt x="1" y="9"/>
                </a:cubicBezTo>
                <a:cubicBezTo>
                  <a:pt x="0" y="11"/>
                  <a:pt x="2" y="11"/>
                  <a:pt x="2" y="12"/>
                </a:cubicBezTo>
                <a:cubicBezTo>
                  <a:pt x="2" y="13"/>
                  <a:pt x="3" y="13"/>
                  <a:pt x="4" y="13"/>
                </a:cubicBezTo>
                <a:cubicBezTo>
                  <a:pt x="5" y="14"/>
                  <a:pt x="6" y="15"/>
                  <a:pt x="7" y="16"/>
                </a:cubicBezTo>
                <a:cubicBezTo>
                  <a:pt x="7" y="16"/>
                  <a:pt x="8" y="17"/>
                  <a:pt x="10" y="17"/>
                </a:cubicBezTo>
                <a:cubicBezTo>
                  <a:pt x="11" y="18"/>
                  <a:pt x="13" y="19"/>
                  <a:pt x="16" y="18"/>
                </a:cubicBezTo>
                <a:cubicBezTo>
                  <a:pt x="17" y="18"/>
                  <a:pt x="18" y="18"/>
                  <a:pt x="20" y="18"/>
                </a:cubicBezTo>
                <a:cubicBezTo>
                  <a:pt x="20" y="19"/>
                  <a:pt x="20" y="19"/>
                  <a:pt x="20" y="19"/>
                </a:cubicBezTo>
                <a:cubicBezTo>
                  <a:pt x="20" y="19"/>
                  <a:pt x="20" y="19"/>
                  <a:pt x="21" y="19"/>
                </a:cubicBezTo>
                <a:cubicBezTo>
                  <a:pt x="22" y="19"/>
                  <a:pt x="23" y="21"/>
                  <a:pt x="23" y="19"/>
                </a:cubicBezTo>
                <a:cubicBezTo>
                  <a:pt x="24" y="20"/>
                  <a:pt x="24" y="21"/>
                  <a:pt x="26" y="21"/>
                </a:cubicBezTo>
                <a:cubicBezTo>
                  <a:pt x="26" y="20"/>
                  <a:pt x="26" y="19"/>
                  <a:pt x="26" y="18"/>
                </a:cubicBezTo>
                <a:cubicBezTo>
                  <a:pt x="26" y="18"/>
                  <a:pt x="26" y="18"/>
                  <a:pt x="27" y="18"/>
                </a:cubicBezTo>
                <a:cubicBezTo>
                  <a:pt x="27" y="17"/>
                  <a:pt x="28" y="17"/>
                  <a:pt x="28" y="16"/>
                </a:cubicBezTo>
                <a:cubicBezTo>
                  <a:pt x="27" y="16"/>
                  <a:pt x="26" y="15"/>
                  <a:pt x="26" y="15"/>
                </a:cubicBezTo>
                <a:cubicBezTo>
                  <a:pt x="26" y="14"/>
                  <a:pt x="26" y="14"/>
                  <a:pt x="26" y="13"/>
                </a:cubicBezTo>
                <a:cubicBezTo>
                  <a:pt x="26" y="13"/>
                  <a:pt x="26" y="13"/>
                  <a:pt x="26" y="12"/>
                </a:cubicBezTo>
                <a:cubicBezTo>
                  <a:pt x="25" y="12"/>
                  <a:pt x="23" y="12"/>
                  <a:pt x="23" y="11"/>
                </a:cubicBezTo>
                <a:cubicBezTo>
                  <a:pt x="22" y="10"/>
                  <a:pt x="21" y="11"/>
                  <a:pt x="20" y="11"/>
                </a:cubicBezTo>
                <a:cubicBezTo>
                  <a:pt x="19" y="13"/>
                  <a:pt x="19" y="14"/>
                  <a:pt x="17" y="13"/>
                </a:cubicBezTo>
                <a:cubicBezTo>
                  <a:pt x="17" y="13"/>
                  <a:pt x="16" y="13"/>
                  <a:pt x="16" y="13"/>
                </a:cubicBezTo>
                <a:cubicBezTo>
                  <a:pt x="15" y="13"/>
                  <a:pt x="15" y="13"/>
                  <a:pt x="15" y="12"/>
                </a:cubicBezTo>
                <a:cubicBezTo>
                  <a:pt x="14" y="12"/>
                  <a:pt x="14" y="12"/>
                  <a:pt x="14" y="12"/>
                </a:cubicBezTo>
                <a:cubicBezTo>
                  <a:pt x="14" y="11"/>
                  <a:pt x="14" y="11"/>
                  <a:pt x="14" y="10"/>
                </a:cubicBezTo>
                <a:cubicBezTo>
                  <a:pt x="12" y="10"/>
                  <a:pt x="12" y="9"/>
                  <a:pt x="10" y="9"/>
                </a:cubicBezTo>
                <a:cubicBezTo>
                  <a:pt x="10" y="8"/>
                  <a:pt x="10" y="8"/>
                  <a:pt x="10" y="8"/>
                </a:cubicBezTo>
                <a:cubicBezTo>
                  <a:pt x="6" y="8"/>
                  <a:pt x="9" y="2"/>
                  <a:pt x="10" y="5"/>
                </a:cubicBezTo>
                <a:cubicBezTo>
                  <a:pt x="10" y="5"/>
                  <a:pt x="11" y="5"/>
                  <a:pt x="11" y="5"/>
                </a:cubicBezTo>
                <a:cubicBezTo>
                  <a:pt x="11" y="5"/>
                  <a:pt x="11" y="4"/>
                  <a:pt x="11" y="4"/>
                </a:cubicBezTo>
                <a:cubicBezTo>
                  <a:pt x="11" y="4"/>
                  <a:pt x="11" y="3"/>
                  <a:pt x="11" y="3"/>
                </a:cubicBezTo>
                <a:cubicBezTo>
                  <a:pt x="11" y="2"/>
                  <a:pt x="10" y="2"/>
                  <a:pt x="9" y="2"/>
                </a:cubicBezTo>
                <a:cubicBezTo>
                  <a:pt x="8" y="2"/>
                  <a:pt x="8" y="1"/>
                  <a:pt x="8" y="0"/>
                </a:cubicBezTo>
                <a:cubicBezTo>
                  <a:pt x="7" y="0"/>
                  <a:pt x="5" y="0"/>
                  <a:pt x="4" y="0"/>
                </a:cubicBezTo>
                <a:cubicBezTo>
                  <a:pt x="3" y="0"/>
                  <a:pt x="3" y="0"/>
                  <a:pt x="2" y="0"/>
                </a:cubicBezTo>
                <a:cubicBezTo>
                  <a:pt x="1" y="0"/>
                  <a:pt x="1" y="1"/>
                  <a:pt x="1" y="2"/>
                </a:cubicBezTo>
                <a:cubicBezTo>
                  <a:pt x="1" y="3"/>
                  <a:pt x="1" y="4"/>
                  <a:pt x="1" y="5"/>
                </a:cubicBezTo>
                <a:cubicBezTo>
                  <a:pt x="1" y="5"/>
                  <a:pt x="1" y="5"/>
                  <a:pt x="2" y="5"/>
                </a:cubicBezTo>
                <a:cubicBezTo>
                  <a:pt x="2" y="5"/>
                  <a:pt x="3" y="5"/>
                  <a:pt x="3" y="5"/>
                </a:cubicBezTo>
                <a:cubicBezTo>
                  <a:pt x="4" y="5"/>
                  <a:pt x="4" y="7"/>
                  <a:pt x="3" y="8"/>
                </a:cubicBezTo>
                <a:close/>
                <a:moveTo>
                  <a:pt x="7" y="6"/>
                </a:moveTo>
                <a:cubicBezTo>
                  <a:pt x="7" y="7"/>
                  <a:pt x="7" y="7"/>
                  <a:pt x="7" y="8"/>
                </a:cubicBezTo>
                <a:cubicBezTo>
                  <a:pt x="7" y="8"/>
                  <a:pt x="7" y="8"/>
                  <a:pt x="7" y="9"/>
                </a:cubicBezTo>
                <a:cubicBezTo>
                  <a:pt x="6" y="9"/>
                  <a:pt x="6" y="9"/>
                  <a:pt x="5" y="9"/>
                </a:cubicBezTo>
                <a:cubicBezTo>
                  <a:pt x="6" y="8"/>
                  <a:pt x="5" y="6"/>
                  <a:pt x="7"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5" name="Freeform 248"/>
          <p:cNvSpPr/>
          <p:nvPr>
            <p:custDataLst>
              <p:tags r:id="rId241"/>
            </p:custDataLst>
          </p:nvPr>
        </p:nvSpPr>
        <p:spPr bwMode="auto">
          <a:xfrm rot="1740000">
            <a:off x="9667489" y="2463888"/>
            <a:ext cx="55872" cy="100557"/>
          </a:xfrm>
          <a:custGeom>
            <a:avLst/>
            <a:gdLst>
              <a:gd name="T0" fmla="*/ 108 w 112"/>
              <a:gd name="T1" fmla="*/ 20 h 203"/>
              <a:gd name="T2" fmla="*/ 95 w 112"/>
              <a:gd name="T3" fmla="*/ 4 h 203"/>
              <a:gd name="T4" fmla="*/ 72 w 112"/>
              <a:gd name="T5" fmla="*/ 1 h 203"/>
              <a:gd name="T6" fmla="*/ 70 w 112"/>
              <a:gd name="T7" fmla="*/ 9 h 203"/>
              <a:gd name="T8" fmla="*/ 87 w 112"/>
              <a:gd name="T9" fmla="*/ 5 h 203"/>
              <a:gd name="T10" fmla="*/ 91 w 112"/>
              <a:gd name="T11" fmla="*/ 12 h 203"/>
              <a:gd name="T12" fmla="*/ 96 w 112"/>
              <a:gd name="T13" fmla="*/ 10 h 203"/>
              <a:gd name="T14" fmla="*/ 103 w 112"/>
              <a:gd name="T15" fmla="*/ 32 h 203"/>
              <a:gd name="T16" fmla="*/ 87 w 112"/>
              <a:gd name="T17" fmla="*/ 37 h 203"/>
              <a:gd name="T18" fmla="*/ 70 w 112"/>
              <a:gd name="T19" fmla="*/ 37 h 203"/>
              <a:gd name="T20" fmla="*/ 57 w 112"/>
              <a:gd name="T21" fmla="*/ 45 h 203"/>
              <a:gd name="T22" fmla="*/ 68 w 112"/>
              <a:gd name="T23" fmla="*/ 48 h 203"/>
              <a:gd name="T24" fmla="*/ 78 w 112"/>
              <a:gd name="T25" fmla="*/ 42 h 203"/>
              <a:gd name="T26" fmla="*/ 97 w 112"/>
              <a:gd name="T27" fmla="*/ 42 h 203"/>
              <a:gd name="T28" fmla="*/ 103 w 112"/>
              <a:gd name="T29" fmla="*/ 57 h 203"/>
              <a:gd name="T30" fmla="*/ 96 w 112"/>
              <a:gd name="T31" fmla="*/ 69 h 203"/>
              <a:gd name="T32" fmla="*/ 82 w 112"/>
              <a:gd name="T33" fmla="*/ 96 h 203"/>
              <a:gd name="T34" fmla="*/ 70 w 112"/>
              <a:gd name="T35" fmla="*/ 95 h 203"/>
              <a:gd name="T36" fmla="*/ 53 w 112"/>
              <a:gd name="T37" fmla="*/ 85 h 203"/>
              <a:gd name="T38" fmla="*/ 42 w 112"/>
              <a:gd name="T39" fmla="*/ 79 h 203"/>
              <a:gd name="T40" fmla="*/ 32 w 112"/>
              <a:gd name="T41" fmla="*/ 87 h 203"/>
              <a:gd name="T42" fmla="*/ 12 w 112"/>
              <a:gd name="T43" fmla="*/ 69 h 203"/>
              <a:gd name="T44" fmla="*/ 10 w 112"/>
              <a:gd name="T45" fmla="*/ 87 h 203"/>
              <a:gd name="T46" fmla="*/ 17 w 112"/>
              <a:gd name="T47" fmla="*/ 98 h 203"/>
              <a:gd name="T48" fmla="*/ 33 w 112"/>
              <a:gd name="T49" fmla="*/ 115 h 203"/>
              <a:gd name="T50" fmla="*/ 52 w 112"/>
              <a:gd name="T51" fmla="*/ 128 h 203"/>
              <a:gd name="T52" fmla="*/ 44 w 112"/>
              <a:gd name="T53" fmla="*/ 133 h 203"/>
              <a:gd name="T54" fmla="*/ 52 w 112"/>
              <a:gd name="T55" fmla="*/ 142 h 203"/>
              <a:gd name="T56" fmla="*/ 40 w 112"/>
              <a:gd name="T57" fmla="*/ 137 h 203"/>
              <a:gd name="T58" fmla="*/ 43 w 112"/>
              <a:gd name="T59" fmla="*/ 150 h 203"/>
              <a:gd name="T60" fmla="*/ 44 w 112"/>
              <a:gd name="T61" fmla="*/ 163 h 203"/>
              <a:gd name="T62" fmla="*/ 34 w 112"/>
              <a:gd name="T63" fmla="*/ 163 h 203"/>
              <a:gd name="T64" fmla="*/ 44 w 112"/>
              <a:gd name="T65" fmla="*/ 176 h 203"/>
              <a:gd name="T66" fmla="*/ 44 w 112"/>
              <a:gd name="T67" fmla="*/ 194 h 203"/>
              <a:gd name="T68" fmla="*/ 25 w 112"/>
              <a:gd name="T69" fmla="*/ 182 h 203"/>
              <a:gd name="T70" fmla="*/ 21 w 112"/>
              <a:gd name="T71" fmla="*/ 171 h 203"/>
              <a:gd name="T72" fmla="*/ 14 w 112"/>
              <a:gd name="T73" fmla="*/ 171 h 203"/>
              <a:gd name="T74" fmla="*/ 12 w 112"/>
              <a:gd name="T75" fmla="*/ 155 h 203"/>
              <a:gd name="T76" fmla="*/ 7 w 112"/>
              <a:gd name="T77" fmla="*/ 140 h 203"/>
              <a:gd name="T78" fmla="*/ 0 w 112"/>
              <a:gd name="T79" fmla="*/ 153 h 203"/>
              <a:gd name="T80" fmla="*/ 14 w 112"/>
              <a:gd name="T81" fmla="*/ 188 h 203"/>
              <a:gd name="T82" fmla="*/ 40 w 112"/>
              <a:gd name="T83" fmla="*/ 203 h 203"/>
              <a:gd name="T84" fmla="*/ 56 w 112"/>
              <a:gd name="T85" fmla="*/ 191 h 203"/>
              <a:gd name="T86" fmla="*/ 57 w 112"/>
              <a:gd name="T87" fmla="*/ 175 h 203"/>
              <a:gd name="T88" fmla="*/ 63 w 112"/>
              <a:gd name="T89" fmla="*/ 170 h 203"/>
              <a:gd name="T90" fmla="*/ 53 w 112"/>
              <a:gd name="T91" fmla="*/ 159 h 203"/>
              <a:gd name="T92" fmla="*/ 65 w 112"/>
              <a:gd name="T93" fmla="*/ 157 h 203"/>
              <a:gd name="T94" fmla="*/ 63 w 112"/>
              <a:gd name="T95" fmla="*/ 151 h 203"/>
              <a:gd name="T96" fmla="*/ 57 w 112"/>
              <a:gd name="T97" fmla="*/ 128 h 203"/>
              <a:gd name="T98" fmla="*/ 71 w 112"/>
              <a:gd name="T99" fmla="*/ 124 h 203"/>
              <a:gd name="T100" fmla="*/ 80 w 112"/>
              <a:gd name="T101" fmla="*/ 114 h 203"/>
              <a:gd name="T102" fmla="*/ 97 w 112"/>
              <a:gd name="T103" fmla="*/ 99 h 203"/>
              <a:gd name="T104" fmla="*/ 101 w 112"/>
              <a:gd name="T105" fmla="*/ 85 h 203"/>
              <a:gd name="T106" fmla="*/ 109 w 112"/>
              <a:gd name="T107" fmla="*/ 66 h 203"/>
              <a:gd name="T108" fmla="*/ 7 w 112"/>
              <a:gd name="T109" fmla="*/ 165 h 203"/>
              <a:gd name="T110" fmla="*/ 51 w 112"/>
              <a:gd name="T111" fmla="*/ 152 h 203"/>
              <a:gd name="T112" fmla="*/ 43 w 112"/>
              <a:gd name="T113" fmla="*/ 83 h 203"/>
              <a:gd name="T114" fmla="*/ 46 w 112"/>
              <a:gd name="T115" fmla="*/ 108 h 203"/>
              <a:gd name="T116" fmla="*/ 44 w 112"/>
              <a:gd name="T117" fmla="*/ 98 h 203"/>
              <a:gd name="T118" fmla="*/ 43 w 112"/>
              <a:gd name="T119" fmla="*/ 92 h 203"/>
              <a:gd name="T120" fmla="*/ 55 w 112"/>
              <a:gd name="T121" fmla="*/ 94 h 203"/>
              <a:gd name="T122" fmla="*/ 70 w 112"/>
              <a:gd name="T123" fmla="*/ 102 h 203"/>
              <a:gd name="T124" fmla="*/ 61 w 112"/>
              <a:gd name="T125" fmla="*/ 11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2" h="203">
                <a:moveTo>
                  <a:pt x="112" y="39"/>
                </a:moveTo>
                <a:cubicBezTo>
                  <a:pt x="111" y="39"/>
                  <a:pt x="111" y="39"/>
                  <a:pt x="110" y="39"/>
                </a:cubicBezTo>
                <a:cubicBezTo>
                  <a:pt x="110" y="39"/>
                  <a:pt x="110" y="38"/>
                  <a:pt x="110" y="37"/>
                </a:cubicBezTo>
                <a:cubicBezTo>
                  <a:pt x="110" y="36"/>
                  <a:pt x="110" y="35"/>
                  <a:pt x="110" y="35"/>
                </a:cubicBezTo>
                <a:cubicBezTo>
                  <a:pt x="111" y="33"/>
                  <a:pt x="109" y="33"/>
                  <a:pt x="110" y="32"/>
                </a:cubicBezTo>
                <a:cubicBezTo>
                  <a:pt x="110" y="31"/>
                  <a:pt x="110" y="29"/>
                  <a:pt x="110" y="28"/>
                </a:cubicBezTo>
                <a:cubicBezTo>
                  <a:pt x="110" y="27"/>
                  <a:pt x="110" y="27"/>
                  <a:pt x="110" y="26"/>
                </a:cubicBezTo>
                <a:cubicBezTo>
                  <a:pt x="109" y="26"/>
                  <a:pt x="109" y="24"/>
                  <a:pt x="109" y="23"/>
                </a:cubicBezTo>
                <a:cubicBezTo>
                  <a:pt x="109" y="22"/>
                  <a:pt x="109" y="22"/>
                  <a:pt x="109" y="22"/>
                </a:cubicBezTo>
                <a:cubicBezTo>
                  <a:pt x="108" y="22"/>
                  <a:pt x="108" y="21"/>
                  <a:pt x="108" y="20"/>
                </a:cubicBezTo>
                <a:cubicBezTo>
                  <a:pt x="108" y="20"/>
                  <a:pt x="107" y="20"/>
                  <a:pt x="107" y="20"/>
                </a:cubicBezTo>
                <a:cubicBezTo>
                  <a:pt x="107" y="17"/>
                  <a:pt x="104" y="17"/>
                  <a:pt x="105" y="11"/>
                </a:cubicBezTo>
                <a:cubicBezTo>
                  <a:pt x="104" y="10"/>
                  <a:pt x="103" y="10"/>
                  <a:pt x="101" y="10"/>
                </a:cubicBezTo>
                <a:cubicBezTo>
                  <a:pt x="101" y="9"/>
                  <a:pt x="101" y="9"/>
                  <a:pt x="101" y="9"/>
                </a:cubicBezTo>
                <a:cubicBezTo>
                  <a:pt x="101" y="8"/>
                  <a:pt x="101" y="7"/>
                  <a:pt x="101" y="6"/>
                </a:cubicBezTo>
                <a:cubicBezTo>
                  <a:pt x="101" y="6"/>
                  <a:pt x="100" y="6"/>
                  <a:pt x="100" y="6"/>
                </a:cubicBezTo>
                <a:cubicBezTo>
                  <a:pt x="99" y="6"/>
                  <a:pt x="99" y="5"/>
                  <a:pt x="97" y="5"/>
                </a:cubicBezTo>
                <a:cubicBezTo>
                  <a:pt x="97" y="5"/>
                  <a:pt x="97" y="4"/>
                  <a:pt x="97" y="4"/>
                </a:cubicBezTo>
                <a:cubicBezTo>
                  <a:pt x="97" y="4"/>
                  <a:pt x="97" y="4"/>
                  <a:pt x="96" y="4"/>
                </a:cubicBezTo>
                <a:cubicBezTo>
                  <a:pt x="96" y="4"/>
                  <a:pt x="95" y="4"/>
                  <a:pt x="95" y="4"/>
                </a:cubicBezTo>
                <a:cubicBezTo>
                  <a:pt x="95" y="4"/>
                  <a:pt x="94" y="4"/>
                  <a:pt x="94" y="4"/>
                </a:cubicBezTo>
                <a:cubicBezTo>
                  <a:pt x="92" y="4"/>
                  <a:pt x="90" y="4"/>
                  <a:pt x="90" y="3"/>
                </a:cubicBezTo>
                <a:cubicBezTo>
                  <a:pt x="90" y="2"/>
                  <a:pt x="90" y="2"/>
                  <a:pt x="90" y="1"/>
                </a:cubicBezTo>
                <a:cubicBezTo>
                  <a:pt x="89" y="2"/>
                  <a:pt x="87" y="2"/>
                  <a:pt x="87" y="0"/>
                </a:cubicBezTo>
                <a:cubicBezTo>
                  <a:pt x="85" y="0"/>
                  <a:pt x="84" y="0"/>
                  <a:pt x="82" y="0"/>
                </a:cubicBezTo>
                <a:cubicBezTo>
                  <a:pt x="81" y="0"/>
                  <a:pt x="80" y="0"/>
                  <a:pt x="78" y="0"/>
                </a:cubicBezTo>
                <a:cubicBezTo>
                  <a:pt x="78" y="0"/>
                  <a:pt x="77" y="0"/>
                  <a:pt x="76" y="0"/>
                </a:cubicBezTo>
                <a:cubicBezTo>
                  <a:pt x="76" y="0"/>
                  <a:pt x="75" y="0"/>
                  <a:pt x="75" y="0"/>
                </a:cubicBezTo>
                <a:cubicBezTo>
                  <a:pt x="75" y="1"/>
                  <a:pt x="75" y="2"/>
                  <a:pt x="74" y="1"/>
                </a:cubicBezTo>
                <a:cubicBezTo>
                  <a:pt x="73" y="1"/>
                  <a:pt x="73" y="1"/>
                  <a:pt x="72" y="1"/>
                </a:cubicBezTo>
                <a:cubicBezTo>
                  <a:pt x="72" y="1"/>
                  <a:pt x="72" y="1"/>
                  <a:pt x="72" y="0"/>
                </a:cubicBezTo>
                <a:cubicBezTo>
                  <a:pt x="72" y="0"/>
                  <a:pt x="72" y="0"/>
                  <a:pt x="71" y="0"/>
                </a:cubicBezTo>
                <a:cubicBezTo>
                  <a:pt x="71" y="0"/>
                  <a:pt x="71" y="0"/>
                  <a:pt x="70" y="0"/>
                </a:cubicBezTo>
                <a:cubicBezTo>
                  <a:pt x="70" y="1"/>
                  <a:pt x="69" y="2"/>
                  <a:pt x="68" y="1"/>
                </a:cubicBezTo>
                <a:cubicBezTo>
                  <a:pt x="67" y="2"/>
                  <a:pt x="67" y="1"/>
                  <a:pt x="67" y="0"/>
                </a:cubicBezTo>
                <a:cubicBezTo>
                  <a:pt x="66" y="0"/>
                  <a:pt x="65" y="1"/>
                  <a:pt x="65" y="1"/>
                </a:cubicBezTo>
                <a:cubicBezTo>
                  <a:pt x="65" y="2"/>
                  <a:pt x="65" y="3"/>
                  <a:pt x="65" y="4"/>
                </a:cubicBezTo>
                <a:cubicBezTo>
                  <a:pt x="66" y="4"/>
                  <a:pt x="67" y="5"/>
                  <a:pt x="67" y="6"/>
                </a:cubicBezTo>
                <a:cubicBezTo>
                  <a:pt x="67" y="7"/>
                  <a:pt x="67" y="8"/>
                  <a:pt x="68" y="7"/>
                </a:cubicBezTo>
                <a:cubicBezTo>
                  <a:pt x="69" y="7"/>
                  <a:pt x="69" y="8"/>
                  <a:pt x="70" y="9"/>
                </a:cubicBezTo>
                <a:cubicBezTo>
                  <a:pt x="71" y="9"/>
                  <a:pt x="71" y="9"/>
                  <a:pt x="71" y="9"/>
                </a:cubicBezTo>
                <a:cubicBezTo>
                  <a:pt x="75" y="10"/>
                  <a:pt x="74" y="7"/>
                  <a:pt x="77" y="7"/>
                </a:cubicBezTo>
                <a:cubicBezTo>
                  <a:pt x="78" y="7"/>
                  <a:pt x="79" y="7"/>
                  <a:pt x="80" y="7"/>
                </a:cubicBezTo>
                <a:cubicBezTo>
                  <a:pt x="81" y="7"/>
                  <a:pt x="82" y="7"/>
                  <a:pt x="82" y="6"/>
                </a:cubicBezTo>
                <a:cubicBezTo>
                  <a:pt x="81" y="6"/>
                  <a:pt x="80" y="6"/>
                  <a:pt x="80" y="6"/>
                </a:cubicBezTo>
                <a:cubicBezTo>
                  <a:pt x="80" y="5"/>
                  <a:pt x="81" y="5"/>
                  <a:pt x="81" y="4"/>
                </a:cubicBezTo>
                <a:cubicBezTo>
                  <a:pt x="82" y="4"/>
                  <a:pt x="82" y="4"/>
                  <a:pt x="83" y="4"/>
                </a:cubicBezTo>
                <a:cubicBezTo>
                  <a:pt x="84" y="4"/>
                  <a:pt x="84" y="4"/>
                  <a:pt x="84" y="4"/>
                </a:cubicBezTo>
                <a:cubicBezTo>
                  <a:pt x="85" y="4"/>
                  <a:pt x="86" y="4"/>
                  <a:pt x="87" y="4"/>
                </a:cubicBezTo>
                <a:cubicBezTo>
                  <a:pt x="87" y="4"/>
                  <a:pt x="87" y="5"/>
                  <a:pt x="87" y="5"/>
                </a:cubicBezTo>
                <a:cubicBezTo>
                  <a:pt x="88" y="5"/>
                  <a:pt x="89" y="6"/>
                  <a:pt x="89" y="9"/>
                </a:cubicBezTo>
                <a:cubicBezTo>
                  <a:pt x="89" y="9"/>
                  <a:pt x="89" y="10"/>
                  <a:pt x="89" y="11"/>
                </a:cubicBezTo>
                <a:cubicBezTo>
                  <a:pt x="90" y="11"/>
                  <a:pt x="90" y="11"/>
                  <a:pt x="90" y="11"/>
                </a:cubicBezTo>
                <a:cubicBezTo>
                  <a:pt x="90" y="11"/>
                  <a:pt x="90" y="12"/>
                  <a:pt x="90" y="12"/>
                </a:cubicBezTo>
                <a:cubicBezTo>
                  <a:pt x="89" y="12"/>
                  <a:pt x="89" y="13"/>
                  <a:pt x="88" y="13"/>
                </a:cubicBezTo>
                <a:cubicBezTo>
                  <a:pt x="88" y="14"/>
                  <a:pt x="88" y="14"/>
                  <a:pt x="88" y="14"/>
                </a:cubicBezTo>
                <a:cubicBezTo>
                  <a:pt x="89" y="14"/>
                  <a:pt x="89" y="16"/>
                  <a:pt x="89" y="17"/>
                </a:cubicBezTo>
                <a:cubicBezTo>
                  <a:pt x="90" y="17"/>
                  <a:pt x="90" y="17"/>
                  <a:pt x="90" y="17"/>
                </a:cubicBezTo>
                <a:cubicBezTo>
                  <a:pt x="90" y="15"/>
                  <a:pt x="90" y="13"/>
                  <a:pt x="91" y="13"/>
                </a:cubicBezTo>
                <a:cubicBezTo>
                  <a:pt x="91" y="13"/>
                  <a:pt x="91" y="12"/>
                  <a:pt x="91" y="12"/>
                </a:cubicBezTo>
                <a:cubicBezTo>
                  <a:pt x="92" y="12"/>
                  <a:pt x="92" y="12"/>
                  <a:pt x="93" y="12"/>
                </a:cubicBezTo>
                <a:cubicBezTo>
                  <a:pt x="94" y="12"/>
                  <a:pt x="96" y="13"/>
                  <a:pt x="94" y="13"/>
                </a:cubicBezTo>
                <a:cubicBezTo>
                  <a:pt x="94" y="14"/>
                  <a:pt x="93" y="15"/>
                  <a:pt x="93" y="16"/>
                </a:cubicBezTo>
                <a:cubicBezTo>
                  <a:pt x="93" y="16"/>
                  <a:pt x="93" y="16"/>
                  <a:pt x="93" y="17"/>
                </a:cubicBezTo>
                <a:cubicBezTo>
                  <a:pt x="94" y="17"/>
                  <a:pt x="95" y="18"/>
                  <a:pt x="96" y="18"/>
                </a:cubicBezTo>
                <a:cubicBezTo>
                  <a:pt x="97" y="18"/>
                  <a:pt x="97" y="17"/>
                  <a:pt x="97" y="16"/>
                </a:cubicBezTo>
                <a:cubicBezTo>
                  <a:pt x="96" y="15"/>
                  <a:pt x="96" y="15"/>
                  <a:pt x="96" y="13"/>
                </a:cubicBezTo>
                <a:cubicBezTo>
                  <a:pt x="96" y="13"/>
                  <a:pt x="96" y="12"/>
                  <a:pt x="96" y="12"/>
                </a:cubicBezTo>
                <a:cubicBezTo>
                  <a:pt x="96" y="12"/>
                  <a:pt x="95" y="12"/>
                  <a:pt x="95" y="11"/>
                </a:cubicBezTo>
                <a:cubicBezTo>
                  <a:pt x="95" y="10"/>
                  <a:pt x="95" y="10"/>
                  <a:pt x="96" y="10"/>
                </a:cubicBezTo>
                <a:cubicBezTo>
                  <a:pt x="96" y="10"/>
                  <a:pt x="96" y="11"/>
                  <a:pt x="97" y="11"/>
                </a:cubicBezTo>
                <a:cubicBezTo>
                  <a:pt x="100" y="11"/>
                  <a:pt x="100" y="14"/>
                  <a:pt x="101" y="16"/>
                </a:cubicBezTo>
                <a:cubicBezTo>
                  <a:pt x="101" y="16"/>
                  <a:pt x="101" y="17"/>
                  <a:pt x="101" y="18"/>
                </a:cubicBezTo>
                <a:cubicBezTo>
                  <a:pt x="101" y="19"/>
                  <a:pt x="102" y="19"/>
                  <a:pt x="102" y="20"/>
                </a:cubicBezTo>
                <a:cubicBezTo>
                  <a:pt x="103" y="21"/>
                  <a:pt x="104" y="21"/>
                  <a:pt x="103" y="23"/>
                </a:cubicBezTo>
                <a:cubicBezTo>
                  <a:pt x="103" y="23"/>
                  <a:pt x="103" y="23"/>
                  <a:pt x="102" y="23"/>
                </a:cubicBezTo>
                <a:cubicBezTo>
                  <a:pt x="102" y="23"/>
                  <a:pt x="102" y="24"/>
                  <a:pt x="102" y="24"/>
                </a:cubicBezTo>
                <a:cubicBezTo>
                  <a:pt x="102" y="25"/>
                  <a:pt x="102" y="26"/>
                  <a:pt x="102" y="26"/>
                </a:cubicBezTo>
                <a:cubicBezTo>
                  <a:pt x="104" y="27"/>
                  <a:pt x="103" y="28"/>
                  <a:pt x="103" y="30"/>
                </a:cubicBezTo>
                <a:cubicBezTo>
                  <a:pt x="103" y="31"/>
                  <a:pt x="103" y="31"/>
                  <a:pt x="103" y="32"/>
                </a:cubicBezTo>
                <a:cubicBezTo>
                  <a:pt x="103" y="34"/>
                  <a:pt x="102" y="35"/>
                  <a:pt x="102" y="37"/>
                </a:cubicBezTo>
                <a:cubicBezTo>
                  <a:pt x="102" y="37"/>
                  <a:pt x="101" y="37"/>
                  <a:pt x="101" y="37"/>
                </a:cubicBezTo>
                <a:cubicBezTo>
                  <a:pt x="101" y="37"/>
                  <a:pt x="100" y="37"/>
                  <a:pt x="100" y="37"/>
                </a:cubicBezTo>
                <a:cubicBezTo>
                  <a:pt x="100" y="36"/>
                  <a:pt x="99" y="36"/>
                  <a:pt x="99" y="35"/>
                </a:cubicBezTo>
                <a:cubicBezTo>
                  <a:pt x="98" y="33"/>
                  <a:pt x="96" y="34"/>
                  <a:pt x="94" y="33"/>
                </a:cubicBezTo>
                <a:cubicBezTo>
                  <a:pt x="93" y="33"/>
                  <a:pt x="92" y="33"/>
                  <a:pt x="91" y="33"/>
                </a:cubicBezTo>
                <a:cubicBezTo>
                  <a:pt x="91" y="33"/>
                  <a:pt x="91" y="33"/>
                  <a:pt x="90" y="33"/>
                </a:cubicBezTo>
                <a:cubicBezTo>
                  <a:pt x="89" y="33"/>
                  <a:pt x="88" y="34"/>
                  <a:pt x="88" y="35"/>
                </a:cubicBezTo>
                <a:cubicBezTo>
                  <a:pt x="88" y="35"/>
                  <a:pt x="88" y="35"/>
                  <a:pt x="88" y="36"/>
                </a:cubicBezTo>
                <a:cubicBezTo>
                  <a:pt x="87" y="36"/>
                  <a:pt x="87" y="36"/>
                  <a:pt x="87" y="37"/>
                </a:cubicBezTo>
                <a:cubicBezTo>
                  <a:pt x="87" y="38"/>
                  <a:pt x="87" y="39"/>
                  <a:pt x="87" y="39"/>
                </a:cubicBezTo>
                <a:cubicBezTo>
                  <a:pt x="86" y="40"/>
                  <a:pt x="86" y="41"/>
                  <a:pt x="84" y="41"/>
                </a:cubicBezTo>
                <a:cubicBezTo>
                  <a:pt x="85" y="40"/>
                  <a:pt x="84" y="39"/>
                  <a:pt x="83" y="39"/>
                </a:cubicBezTo>
                <a:cubicBezTo>
                  <a:pt x="81" y="40"/>
                  <a:pt x="81" y="38"/>
                  <a:pt x="80" y="38"/>
                </a:cubicBezTo>
                <a:cubicBezTo>
                  <a:pt x="79" y="38"/>
                  <a:pt x="78" y="38"/>
                  <a:pt x="78" y="37"/>
                </a:cubicBezTo>
                <a:cubicBezTo>
                  <a:pt x="78" y="37"/>
                  <a:pt x="78" y="37"/>
                  <a:pt x="77" y="37"/>
                </a:cubicBezTo>
                <a:cubicBezTo>
                  <a:pt x="76" y="37"/>
                  <a:pt x="76" y="37"/>
                  <a:pt x="75" y="37"/>
                </a:cubicBezTo>
                <a:cubicBezTo>
                  <a:pt x="74" y="37"/>
                  <a:pt x="74" y="37"/>
                  <a:pt x="74" y="37"/>
                </a:cubicBezTo>
                <a:cubicBezTo>
                  <a:pt x="73" y="37"/>
                  <a:pt x="73" y="37"/>
                  <a:pt x="72" y="37"/>
                </a:cubicBezTo>
                <a:cubicBezTo>
                  <a:pt x="72" y="37"/>
                  <a:pt x="71" y="37"/>
                  <a:pt x="70" y="37"/>
                </a:cubicBezTo>
                <a:cubicBezTo>
                  <a:pt x="70" y="37"/>
                  <a:pt x="70" y="38"/>
                  <a:pt x="70" y="38"/>
                </a:cubicBezTo>
                <a:cubicBezTo>
                  <a:pt x="69" y="38"/>
                  <a:pt x="69" y="39"/>
                  <a:pt x="68" y="39"/>
                </a:cubicBezTo>
                <a:cubicBezTo>
                  <a:pt x="67" y="40"/>
                  <a:pt x="65" y="41"/>
                  <a:pt x="63" y="41"/>
                </a:cubicBezTo>
                <a:cubicBezTo>
                  <a:pt x="63" y="41"/>
                  <a:pt x="63" y="41"/>
                  <a:pt x="63" y="42"/>
                </a:cubicBezTo>
                <a:cubicBezTo>
                  <a:pt x="64" y="42"/>
                  <a:pt x="64" y="43"/>
                  <a:pt x="65" y="43"/>
                </a:cubicBezTo>
                <a:cubicBezTo>
                  <a:pt x="66" y="43"/>
                  <a:pt x="67" y="43"/>
                  <a:pt x="67" y="44"/>
                </a:cubicBezTo>
                <a:cubicBezTo>
                  <a:pt x="66" y="45"/>
                  <a:pt x="66" y="46"/>
                  <a:pt x="65" y="45"/>
                </a:cubicBezTo>
                <a:cubicBezTo>
                  <a:pt x="65" y="45"/>
                  <a:pt x="65" y="45"/>
                  <a:pt x="64" y="45"/>
                </a:cubicBezTo>
                <a:cubicBezTo>
                  <a:pt x="62" y="45"/>
                  <a:pt x="60" y="45"/>
                  <a:pt x="58" y="45"/>
                </a:cubicBezTo>
                <a:cubicBezTo>
                  <a:pt x="58" y="45"/>
                  <a:pt x="57" y="45"/>
                  <a:pt x="57" y="45"/>
                </a:cubicBezTo>
                <a:cubicBezTo>
                  <a:pt x="57" y="45"/>
                  <a:pt x="56" y="45"/>
                  <a:pt x="56" y="45"/>
                </a:cubicBezTo>
                <a:cubicBezTo>
                  <a:pt x="56" y="46"/>
                  <a:pt x="56" y="46"/>
                  <a:pt x="56" y="47"/>
                </a:cubicBezTo>
                <a:cubicBezTo>
                  <a:pt x="56" y="47"/>
                  <a:pt x="56" y="47"/>
                  <a:pt x="56" y="48"/>
                </a:cubicBezTo>
                <a:cubicBezTo>
                  <a:pt x="56" y="49"/>
                  <a:pt x="57" y="50"/>
                  <a:pt x="58" y="50"/>
                </a:cubicBezTo>
                <a:cubicBezTo>
                  <a:pt x="59" y="50"/>
                  <a:pt x="59" y="50"/>
                  <a:pt x="59" y="49"/>
                </a:cubicBezTo>
                <a:cubicBezTo>
                  <a:pt x="60" y="49"/>
                  <a:pt x="61" y="48"/>
                  <a:pt x="62" y="48"/>
                </a:cubicBezTo>
                <a:cubicBezTo>
                  <a:pt x="62" y="48"/>
                  <a:pt x="63" y="48"/>
                  <a:pt x="63" y="48"/>
                </a:cubicBezTo>
                <a:cubicBezTo>
                  <a:pt x="64" y="48"/>
                  <a:pt x="65" y="48"/>
                  <a:pt x="65" y="48"/>
                </a:cubicBezTo>
                <a:cubicBezTo>
                  <a:pt x="66" y="48"/>
                  <a:pt x="66" y="48"/>
                  <a:pt x="67" y="48"/>
                </a:cubicBezTo>
                <a:cubicBezTo>
                  <a:pt x="67" y="48"/>
                  <a:pt x="67" y="48"/>
                  <a:pt x="68" y="48"/>
                </a:cubicBezTo>
                <a:cubicBezTo>
                  <a:pt x="68" y="47"/>
                  <a:pt x="68" y="47"/>
                  <a:pt x="68" y="47"/>
                </a:cubicBezTo>
                <a:cubicBezTo>
                  <a:pt x="68" y="45"/>
                  <a:pt x="69" y="45"/>
                  <a:pt x="69" y="44"/>
                </a:cubicBezTo>
                <a:cubicBezTo>
                  <a:pt x="69" y="44"/>
                  <a:pt x="69" y="43"/>
                  <a:pt x="69" y="43"/>
                </a:cubicBezTo>
                <a:cubicBezTo>
                  <a:pt x="70" y="43"/>
                  <a:pt x="70" y="42"/>
                  <a:pt x="71" y="42"/>
                </a:cubicBezTo>
                <a:cubicBezTo>
                  <a:pt x="71" y="42"/>
                  <a:pt x="71" y="43"/>
                  <a:pt x="71" y="43"/>
                </a:cubicBezTo>
                <a:cubicBezTo>
                  <a:pt x="72" y="43"/>
                  <a:pt x="73" y="43"/>
                  <a:pt x="72" y="44"/>
                </a:cubicBezTo>
                <a:cubicBezTo>
                  <a:pt x="73" y="45"/>
                  <a:pt x="73" y="46"/>
                  <a:pt x="75" y="45"/>
                </a:cubicBezTo>
                <a:cubicBezTo>
                  <a:pt x="75" y="45"/>
                  <a:pt x="75" y="45"/>
                  <a:pt x="75" y="44"/>
                </a:cubicBezTo>
                <a:cubicBezTo>
                  <a:pt x="75" y="41"/>
                  <a:pt x="75" y="40"/>
                  <a:pt x="77" y="42"/>
                </a:cubicBezTo>
                <a:cubicBezTo>
                  <a:pt x="78" y="42"/>
                  <a:pt x="78" y="42"/>
                  <a:pt x="78" y="42"/>
                </a:cubicBezTo>
                <a:cubicBezTo>
                  <a:pt x="79" y="42"/>
                  <a:pt x="80" y="42"/>
                  <a:pt x="81" y="42"/>
                </a:cubicBezTo>
                <a:cubicBezTo>
                  <a:pt x="81" y="42"/>
                  <a:pt x="82" y="42"/>
                  <a:pt x="82" y="42"/>
                </a:cubicBezTo>
                <a:cubicBezTo>
                  <a:pt x="83" y="42"/>
                  <a:pt x="84" y="43"/>
                  <a:pt x="84" y="44"/>
                </a:cubicBezTo>
                <a:cubicBezTo>
                  <a:pt x="85" y="44"/>
                  <a:pt x="85" y="44"/>
                  <a:pt x="86" y="44"/>
                </a:cubicBezTo>
                <a:cubicBezTo>
                  <a:pt x="86" y="44"/>
                  <a:pt x="86" y="43"/>
                  <a:pt x="86" y="43"/>
                </a:cubicBezTo>
                <a:cubicBezTo>
                  <a:pt x="86" y="43"/>
                  <a:pt x="87" y="43"/>
                  <a:pt x="88" y="43"/>
                </a:cubicBezTo>
                <a:cubicBezTo>
                  <a:pt x="88" y="43"/>
                  <a:pt x="89" y="43"/>
                  <a:pt x="89" y="43"/>
                </a:cubicBezTo>
                <a:cubicBezTo>
                  <a:pt x="89" y="42"/>
                  <a:pt x="89" y="42"/>
                  <a:pt x="90" y="42"/>
                </a:cubicBezTo>
                <a:cubicBezTo>
                  <a:pt x="90" y="40"/>
                  <a:pt x="92" y="40"/>
                  <a:pt x="94" y="41"/>
                </a:cubicBezTo>
                <a:cubicBezTo>
                  <a:pt x="95" y="41"/>
                  <a:pt x="96" y="42"/>
                  <a:pt x="97" y="42"/>
                </a:cubicBezTo>
                <a:cubicBezTo>
                  <a:pt x="98" y="42"/>
                  <a:pt x="99" y="41"/>
                  <a:pt x="100" y="41"/>
                </a:cubicBezTo>
                <a:cubicBezTo>
                  <a:pt x="101" y="41"/>
                  <a:pt x="101" y="42"/>
                  <a:pt x="102" y="42"/>
                </a:cubicBezTo>
                <a:cubicBezTo>
                  <a:pt x="102" y="44"/>
                  <a:pt x="103" y="46"/>
                  <a:pt x="101" y="47"/>
                </a:cubicBezTo>
                <a:cubicBezTo>
                  <a:pt x="101" y="47"/>
                  <a:pt x="101" y="47"/>
                  <a:pt x="101" y="48"/>
                </a:cubicBezTo>
                <a:cubicBezTo>
                  <a:pt x="101" y="49"/>
                  <a:pt x="101" y="49"/>
                  <a:pt x="101" y="50"/>
                </a:cubicBezTo>
                <a:cubicBezTo>
                  <a:pt x="102" y="50"/>
                  <a:pt x="102" y="51"/>
                  <a:pt x="102" y="52"/>
                </a:cubicBezTo>
                <a:cubicBezTo>
                  <a:pt x="102" y="52"/>
                  <a:pt x="101" y="52"/>
                  <a:pt x="101" y="52"/>
                </a:cubicBezTo>
                <a:cubicBezTo>
                  <a:pt x="99" y="53"/>
                  <a:pt x="100" y="55"/>
                  <a:pt x="102" y="55"/>
                </a:cubicBezTo>
                <a:cubicBezTo>
                  <a:pt x="103" y="55"/>
                  <a:pt x="104" y="55"/>
                  <a:pt x="105" y="55"/>
                </a:cubicBezTo>
                <a:cubicBezTo>
                  <a:pt x="104" y="56"/>
                  <a:pt x="105" y="57"/>
                  <a:pt x="103" y="57"/>
                </a:cubicBezTo>
                <a:cubicBezTo>
                  <a:pt x="103" y="58"/>
                  <a:pt x="103" y="58"/>
                  <a:pt x="103" y="58"/>
                </a:cubicBezTo>
                <a:cubicBezTo>
                  <a:pt x="102" y="58"/>
                  <a:pt x="102" y="57"/>
                  <a:pt x="101" y="57"/>
                </a:cubicBezTo>
                <a:cubicBezTo>
                  <a:pt x="101" y="56"/>
                  <a:pt x="101" y="56"/>
                  <a:pt x="100" y="56"/>
                </a:cubicBezTo>
                <a:cubicBezTo>
                  <a:pt x="100" y="57"/>
                  <a:pt x="100" y="58"/>
                  <a:pt x="100" y="58"/>
                </a:cubicBezTo>
                <a:cubicBezTo>
                  <a:pt x="100" y="59"/>
                  <a:pt x="100" y="60"/>
                  <a:pt x="100" y="61"/>
                </a:cubicBezTo>
                <a:cubicBezTo>
                  <a:pt x="100" y="61"/>
                  <a:pt x="100" y="62"/>
                  <a:pt x="100" y="62"/>
                </a:cubicBezTo>
                <a:cubicBezTo>
                  <a:pt x="100" y="62"/>
                  <a:pt x="100" y="63"/>
                  <a:pt x="100" y="63"/>
                </a:cubicBezTo>
                <a:cubicBezTo>
                  <a:pt x="98" y="63"/>
                  <a:pt x="98" y="64"/>
                  <a:pt x="96" y="64"/>
                </a:cubicBezTo>
                <a:cubicBezTo>
                  <a:pt x="96" y="65"/>
                  <a:pt x="96" y="66"/>
                  <a:pt x="96" y="67"/>
                </a:cubicBezTo>
                <a:cubicBezTo>
                  <a:pt x="96" y="68"/>
                  <a:pt x="96" y="68"/>
                  <a:pt x="96" y="69"/>
                </a:cubicBezTo>
                <a:cubicBezTo>
                  <a:pt x="96" y="71"/>
                  <a:pt x="95" y="73"/>
                  <a:pt x="94" y="74"/>
                </a:cubicBezTo>
                <a:cubicBezTo>
                  <a:pt x="94" y="74"/>
                  <a:pt x="94" y="75"/>
                  <a:pt x="94" y="75"/>
                </a:cubicBezTo>
                <a:cubicBezTo>
                  <a:pt x="93" y="75"/>
                  <a:pt x="93" y="75"/>
                  <a:pt x="93" y="75"/>
                </a:cubicBezTo>
                <a:cubicBezTo>
                  <a:pt x="93" y="76"/>
                  <a:pt x="93" y="77"/>
                  <a:pt x="93" y="77"/>
                </a:cubicBezTo>
                <a:cubicBezTo>
                  <a:pt x="91" y="81"/>
                  <a:pt x="87" y="83"/>
                  <a:pt x="87" y="88"/>
                </a:cubicBezTo>
                <a:cubicBezTo>
                  <a:pt x="88" y="87"/>
                  <a:pt x="93" y="85"/>
                  <a:pt x="91" y="89"/>
                </a:cubicBezTo>
                <a:cubicBezTo>
                  <a:pt x="90" y="89"/>
                  <a:pt x="90" y="88"/>
                  <a:pt x="88" y="88"/>
                </a:cubicBezTo>
                <a:cubicBezTo>
                  <a:pt x="85" y="91"/>
                  <a:pt x="90" y="94"/>
                  <a:pt x="86" y="94"/>
                </a:cubicBezTo>
                <a:cubicBezTo>
                  <a:pt x="85" y="95"/>
                  <a:pt x="85" y="97"/>
                  <a:pt x="83" y="96"/>
                </a:cubicBezTo>
                <a:cubicBezTo>
                  <a:pt x="83" y="97"/>
                  <a:pt x="82" y="98"/>
                  <a:pt x="82" y="96"/>
                </a:cubicBezTo>
                <a:cubicBezTo>
                  <a:pt x="82" y="96"/>
                  <a:pt x="82" y="96"/>
                  <a:pt x="82" y="95"/>
                </a:cubicBezTo>
                <a:cubicBezTo>
                  <a:pt x="82" y="95"/>
                  <a:pt x="81" y="95"/>
                  <a:pt x="81" y="95"/>
                </a:cubicBezTo>
                <a:cubicBezTo>
                  <a:pt x="79" y="96"/>
                  <a:pt x="78" y="98"/>
                  <a:pt x="77" y="100"/>
                </a:cubicBezTo>
                <a:cubicBezTo>
                  <a:pt x="77" y="101"/>
                  <a:pt x="77" y="103"/>
                  <a:pt x="76" y="104"/>
                </a:cubicBezTo>
                <a:cubicBezTo>
                  <a:pt x="76" y="104"/>
                  <a:pt x="76" y="104"/>
                  <a:pt x="76" y="105"/>
                </a:cubicBezTo>
                <a:cubicBezTo>
                  <a:pt x="76" y="105"/>
                  <a:pt x="75" y="105"/>
                  <a:pt x="75" y="105"/>
                </a:cubicBezTo>
                <a:cubicBezTo>
                  <a:pt x="74" y="105"/>
                  <a:pt x="73" y="105"/>
                  <a:pt x="74" y="104"/>
                </a:cubicBezTo>
                <a:cubicBezTo>
                  <a:pt x="74" y="103"/>
                  <a:pt x="74" y="103"/>
                  <a:pt x="74" y="102"/>
                </a:cubicBezTo>
                <a:cubicBezTo>
                  <a:pt x="72" y="102"/>
                  <a:pt x="72" y="100"/>
                  <a:pt x="70" y="100"/>
                </a:cubicBezTo>
                <a:cubicBezTo>
                  <a:pt x="70" y="98"/>
                  <a:pt x="70" y="97"/>
                  <a:pt x="70" y="95"/>
                </a:cubicBezTo>
                <a:cubicBezTo>
                  <a:pt x="69" y="95"/>
                  <a:pt x="69" y="95"/>
                  <a:pt x="69" y="94"/>
                </a:cubicBezTo>
                <a:cubicBezTo>
                  <a:pt x="67" y="93"/>
                  <a:pt x="67" y="91"/>
                  <a:pt x="65" y="89"/>
                </a:cubicBezTo>
                <a:cubicBezTo>
                  <a:pt x="65" y="88"/>
                  <a:pt x="65" y="86"/>
                  <a:pt x="65" y="85"/>
                </a:cubicBezTo>
                <a:cubicBezTo>
                  <a:pt x="65" y="85"/>
                  <a:pt x="64" y="85"/>
                  <a:pt x="63" y="85"/>
                </a:cubicBezTo>
                <a:cubicBezTo>
                  <a:pt x="62" y="85"/>
                  <a:pt x="61" y="85"/>
                  <a:pt x="61" y="85"/>
                </a:cubicBezTo>
                <a:cubicBezTo>
                  <a:pt x="60" y="86"/>
                  <a:pt x="60" y="84"/>
                  <a:pt x="58" y="85"/>
                </a:cubicBezTo>
                <a:cubicBezTo>
                  <a:pt x="58" y="85"/>
                  <a:pt x="57" y="85"/>
                  <a:pt x="57" y="85"/>
                </a:cubicBezTo>
                <a:cubicBezTo>
                  <a:pt x="57" y="84"/>
                  <a:pt x="56" y="83"/>
                  <a:pt x="56" y="82"/>
                </a:cubicBezTo>
                <a:cubicBezTo>
                  <a:pt x="55" y="82"/>
                  <a:pt x="55" y="84"/>
                  <a:pt x="55" y="85"/>
                </a:cubicBezTo>
                <a:cubicBezTo>
                  <a:pt x="54" y="85"/>
                  <a:pt x="54" y="85"/>
                  <a:pt x="53" y="85"/>
                </a:cubicBezTo>
                <a:cubicBezTo>
                  <a:pt x="52" y="85"/>
                  <a:pt x="52" y="84"/>
                  <a:pt x="52" y="83"/>
                </a:cubicBezTo>
                <a:cubicBezTo>
                  <a:pt x="51" y="83"/>
                  <a:pt x="51" y="81"/>
                  <a:pt x="50" y="80"/>
                </a:cubicBezTo>
                <a:cubicBezTo>
                  <a:pt x="50" y="80"/>
                  <a:pt x="49" y="80"/>
                  <a:pt x="49" y="80"/>
                </a:cubicBezTo>
                <a:cubicBezTo>
                  <a:pt x="47" y="80"/>
                  <a:pt x="45" y="80"/>
                  <a:pt x="45" y="79"/>
                </a:cubicBezTo>
                <a:cubicBezTo>
                  <a:pt x="44" y="79"/>
                  <a:pt x="44" y="78"/>
                  <a:pt x="44" y="77"/>
                </a:cubicBezTo>
                <a:cubicBezTo>
                  <a:pt x="44" y="76"/>
                  <a:pt x="43" y="76"/>
                  <a:pt x="43" y="75"/>
                </a:cubicBezTo>
                <a:cubicBezTo>
                  <a:pt x="42" y="75"/>
                  <a:pt x="41" y="75"/>
                  <a:pt x="40" y="75"/>
                </a:cubicBezTo>
                <a:cubicBezTo>
                  <a:pt x="40" y="76"/>
                  <a:pt x="39" y="77"/>
                  <a:pt x="38" y="77"/>
                </a:cubicBezTo>
                <a:cubicBezTo>
                  <a:pt x="38" y="78"/>
                  <a:pt x="38" y="79"/>
                  <a:pt x="39" y="79"/>
                </a:cubicBezTo>
                <a:cubicBezTo>
                  <a:pt x="40" y="79"/>
                  <a:pt x="41" y="79"/>
                  <a:pt x="42" y="79"/>
                </a:cubicBezTo>
                <a:cubicBezTo>
                  <a:pt x="42" y="79"/>
                  <a:pt x="42" y="79"/>
                  <a:pt x="42" y="80"/>
                </a:cubicBezTo>
                <a:cubicBezTo>
                  <a:pt x="41" y="80"/>
                  <a:pt x="40" y="80"/>
                  <a:pt x="39" y="80"/>
                </a:cubicBezTo>
                <a:cubicBezTo>
                  <a:pt x="39" y="81"/>
                  <a:pt x="39" y="81"/>
                  <a:pt x="38" y="81"/>
                </a:cubicBezTo>
                <a:cubicBezTo>
                  <a:pt x="38" y="82"/>
                  <a:pt x="38" y="83"/>
                  <a:pt x="38" y="83"/>
                </a:cubicBezTo>
                <a:cubicBezTo>
                  <a:pt x="38" y="84"/>
                  <a:pt x="38" y="85"/>
                  <a:pt x="38" y="86"/>
                </a:cubicBezTo>
                <a:cubicBezTo>
                  <a:pt x="38" y="86"/>
                  <a:pt x="37" y="86"/>
                  <a:pt x="37" y="86"/>
                </a:cubicBezTo>
                <a:cubicBezTo>
                  <a:pt x="37" y="87"/>
                  <a:pt x="37" y="88"/>
                  <a:pt x="37" y="89"/>
                </a:cubicBezTo>
                <a:cubicBezTo>
                  <a:pt x="35" y="89"/>
                  <a:pt x="34" y="94"/>
                  <a:pt x="33" y="90"/>
                </a:cubicBezTo>
                <a:cubicBezTo>
                  <a:pt x="33" y="90"/>
                  <a:pt x="33" y="90"/>
                  <a:pt x="33" y="89"/>
                </a:cubicBezTo>
                <a:cubicBezTo>
                  <a:pt x="33" y="88"/>
                  <a:pt x="32" y="88"/>
                  <a:pt x="32" y="87"/>
                </a:cubicBezTo>
                <a:cubicBezTo>
                  <a:pt x="31" y="87"/>
                  <a:pt x="31" y="88"/>
                  <a:pt x="30" y="88"/>
                </a:cubicBezTo>
                <a:cubicBezTo>
                  <a:pt x="29" y="88"/>
                  <a:pt x="29" y="88"/>
                  <a:pt x="29" y="88"/>
                </a:cubicBezTo>
                <a:cubicBezTo>
                  <a:pt x="29" y="88"/>
                  <a:pt x="29" y="89"/>
                  <a:pt x="29" y="89"/>
                </a:cubicBezTo>
                <a:cubicBezTo>
                  <a:pt x="27" y="89"/>
                  <a:pt x="26" y="87"/>
                  <a:pt x="25" y="86"/>
                </a:cubicBezTo>
                <a:cubicBezTo>
                  <a:pt x="25" y="84"/>
                  <a:pt x="23" y="84"/>
                  <a:pt x="23" y="82"/>
                </a:cubicBezTo>
                <a:cubicBezTo>
                  <a:pt x="21" y="81"/>
                  <a:pt x="18" y="80"/>
                  <a:pt x="18" y="76"/>
                </a:cubicBezTo>
                <a:cubicBezTo>
                  <a:pt x="18" y="75"/>
                  <a:pt x="17" y="75"/>
                  <a:pt x="17" y="74"/>
                </a:cubicBezTo>
                <a:cubicBezTo>
                  <a:pt x="17" y="73"/>
                  <a:pt x="17" y="73"/>
                  <a:pt x="17" y="73"/>
                </a:cubicBezTo>
                <a:cubicBezTo>
                  <a:pt x="17" y="72"/>
                  <a:pt x="17" y="72"/>
                  <a:pt x="17" y="71"/>
                </a:cubicBezTo>
                <a:cubicBezTo>
                  <a:pt x="15" y="71"/>
                  <a:pt x="14" y="70"/>
                  <a:pt x="12" y="69"/>
                </a:cubicBezTo>
                <a:cubicBezTo>
                  <a:pt x="12" y="69"/>
                  <a:pt x="12" y="70"/>
                  <a:pt x="12" y="70"/>
                </a:cubicBezTo>
                <a:cubicBezTo>
                  <a:pt x="12" y="71"/>
                  <a:pt x="10" y="71"/>
                  <a:pt x="10" y="71"/>
                </a:cubicBezTo>
                <a:cubicBezTo>
                  <a:pt x="10" y="72"/>
                  <a:pt x="10" y="72"/>
                  <a:pt x="10" y="73"/>
                </a:cubicBezTo>
                <a:cubicBezTo>
                  <a:pt x="8" y="73"/>
                  <a:pt x="9" y="74"/>
                  <a:pt x="8" y="75"/>
                </a:cubicBezTo>
                <a:cubicBezTo>
                  <a:pt x="8" y="75"/>
                  <a:pt x="8" y="75"/>
                  <a:pt x="7" y="75"/>
                </a:cubicBezTo>
                <a:cubicBezTo>
                  <a:pt x="7" y="77"/>
                  <a:pt x="8" y="77"/>
                  <a:pt x="8" y="79"/>
                </a:cubicBezTo>
                <a:cubicBezTo>
                  <a:pt x="8" y="80"/>
                  <a:pt x="5" y="79"/>
                  <a:pt x="5" y="81"/>
                </a:cubicBezTo>
                <a:cubicBezTo>
                  <a:pt x="5" y="81"/>
                  <a:pt x="5" y="82"/>
                  <a:pt x="5" y="82"/>
                </a:cubicBezTo>
                <a:cubicBezTo>
                  <a:pt x="5" y="84"/>
                  <a:pt x="6" y="85"/>
                  <a:pt x="8" y="85"/>
                </a:cubicBezTo>
                <a:cubicBezTo>
                  <a:pt x="9" y="85"/>
                  <a:pt x="10" y="86"/>
                  <a:pt x="10" y="87"/>
                </a:cubicBezTo>
                <a:cubicBezTo>
                  <a:pt x="11" y="87"/>
                  <a:pt x="11" y="87"/>
                  <a:pt x="11" y="88"/>
                </a:cubicBezTo>
                <a:cubicBezTo>
                  <a:pt x="11" y="89"/>
                  <a:pt x="11" y="90"/>
                  <a:pt x="11" y="90"/>
                </a:cubicBezTo>
                <a:cubicBezTo>
                  <a:pt x="11" y="91"/>
                  <a:pt x="11" y="91"/>
                  <a:pt x="11" y="92"/>
                </a:cubicBezTo>
                <a:cubicBezTo>
                  <a:pt x="12" y="92"/>
                  <a:pt x="14" y="94"/>
                  <a:pt x="12" y="94"/>
                </a:cubicBezTo>
                <a:cubicBezTo>
                  <a:pt x="12" y="94"/>
                  <a:pt x="12" y="95"/>
                  <a:pt x="12" y="95"/>
                </a:cubicBezTo>
                <a:cubicBezTo>
                  <a:pt x="12" y="96"/>
                  <a:pt x="12" y="98"/>
                  <a:pt x="12" y="99"/>
                </a:cubicBezTo>
                <a:cubicBezTo>
                  <a:pt x="12" y="99"/>
                  <a:pt x="12" y="100"/>
                  <a:pt x="12" y="100"/>
                </a:cubicBezTo>
                <a:cubicBezTo>
                  <a:pt x="13" y="100"/>
                  <a:pt x="14" y="100"/>
                  <a:pt x="14" y="99"/>
                </a:cubicBezTo>
                <a:cubicBezTo>
                  <a:pt x="14" y="98"/>
                  <a:pt x="14" y="98"/>
                  <a:pt x="14" y="98"/>
                </a:cubicBezTo>
                <a:cubicBezTo>
                  <a:pt x="14" y="96"/>
                  <a:pt x="16" y="96"/>
                  <a:pt x="17" y="98"/>
                </a:cubicBezTo>
                <a:cubicBezTo>
                  <a:pt x="17" y="98"/>
                  <a:pt x="18" y="98"/>
                  <a:pt x="18" y="99"/>
                </a:cubicBezTo>
                <a:cubicBezTo>
                  <a:pt x="18" y="99"/>
                  <a:pt x="19" y="99"/>
                  <a:pt x="19" y="99"/>
                </a:cubicBezTo>
                <a:cubicBezTo>
                  <a:pt x="19" y="99"/>
                  <a:pt x="19" y="100"/>
                  <a:pt x="19" y="100"/>
                </a:cubicBezTo>
                <a:cubicBezTo>
                  <a:pt x="19" y="103"/>
                  <a:pt x="17" y="102"/>
                  <a:pt x="19" y="105"/>
                </a:cubicBezTo>
                <a:cubicBezTo>
                  <a:pt x="19" y="105"/>
                  <a:pt x="20" y="105"/>
                  <a:pt x="20" y="105"/>
                </a:cubicBezTo>
                <a:cubicBezTo>
                  <a:pt x="21" y="105"/>
                  <a:pt x="21" y="105"/>
                  <a:pt x="21" y="105"/>
                </a:cubicBezTo>
                <a:cubicBezTo>
                  <a:pt x="25" y="105"/>
                  <a:pt x="28" y="106"/>
                  <a:pt x="29" y="109"/>
                </a:cubicBezTo>
                <a:cubicBezTo>
                  <a:pt x="29" y="111"/>
                  <a:pt x="32" y="111"/>
                  <a:pt x="30" y="112"/>
                </a:cubicBezTo>
                <a:cubicBezTo>
                  <a:pt x="30" y="113"/>
                  <a:pt x="31" y="113"/>
                  <a:pt x="31" y="115"/>
                </a:cubicBezTo>
                <a:cubicBezTo>
                  <a:pt x="32" y="115"/>
                  <a:pt x="33" y="115"/>
                  <a:pt x="33" y="115"/>
                </a:cubicBezTo>
                <a:cubicBezTo>
                  <a:pt x="33" y="116"/>
                  <a:pt x="33" y="116"/>
                  <a:pt x="33" y="117"/>
                </a:cubicBezTo>
                <a:cubicBezTo>
                  <a:pt x="34" y="116"/>
                  <a:pt x="34" y="117"/>
                  <a:pt x="34" y="118"/>
                </a:cubicBezTo>
                <a:cubicBezTo>
                  <a:pt x="37" y="118"/>
                  <a:pt x="37" y="121"/>
                  <a:pt x="39" y="121"/>
                </a:cubicBezTo>
                <a:cubicBezTo>
                  <a:pt x="41" y="122"/>
                  <a:pt x="43" y="121"/>
                  <a:pt x="43" y="123"/>
                </a:cubicBezTo>
                <a:cubicBezTo>
                  <a:pt x="43" y="123"/>
                  <a:pt x="44" y="123"/>
                  <a:pt x="44" y="123"/>
                </a:cubicBezTo>
                <a:cubicBezTo>
                  <a:pt x="44" y="124"/>
                  <a:pt x="45" y="124"/>
                  <a:pt x="45" y="125"/>
                </a:cubicBezTo>
                <a:cubicBezTo>
                  <a:pt x="46" y="125"/>
                  <a:pt x="47" y="125"/>
                  <a:pt x="46" y="126"/>
                </a:cubicBezTo>
                <a:cubicBezTo>
                  <a:pt x="47" y="126"/>
                  <a:pt x="47" y="126"/>
                  <a:pt x="48" y="126"/>
                </a:cubicBezTo>
                <a:cubicBezTo>
                  <a:pt x="49" y="126"/>
                  <a:pt x="52" y="126"/>
                  <a:pt x="52" y="127"/>
                </a:cubicBezTo>
                <a:cubicBezTo>
                  <a:pt x="52" y="128"/>
                  <a:pt x="52" y="128"/>
                  <a:pt x="52" y="128"/>
                </a:cubicBezTo>
                <a:cubicBezTo>
                  <a:pt x="51" y="128"/>
                  <a:pt x="51" y="129"/>
                  <a:pt x="50" y="130"/>
                </a:cubicBezTo>
                <a:cubicBezTo>
                  <a:pt x="50" y="130"/>
                  <a:pt x="50" y="130"/>
                  <a:pt x="50" y="131"/>
                </a:cubicBezTo>
                <a:cubicBezTo>
                  <a:pt x="50" y="131"/>
                  <a:pt x="51" y="131"/>
                  <a:pt x="51" y="131"/>
                </a:cubicBezTo>
                <a:cubicBezTo>
                  <a:pt x="51" y="131"/>
                  <a:pt x="51" y="132"/>
                  <a:pt x="51" y="132"/>
                </a:cubicBezTo>
                <a:cubicBezTo>
                  <a:pt x="50" y="132"/>
                  <a:pt x="49" y="134"/>
                  <a:pt x="49" y="131"/>
                </a:cubicBezTo>
                <a:cubicBezTo>
                  <a:pt x="48" y="131"/>
                  <a:pt x="46" y="131"/>
                  <a:pt x="46" y="130"/>
                </a:cubicBezTo>
                <a:cubicBezTo>
                  <a:pt x="46" y="130"/>
                  <a:pt x="46" y="130"/>
                  <a:pt x="45" y="130"/>
                </a:cubicBezTo>
                <a:cubicBezTo>
                  <a:pt x="45" y="130"/>
                  <a:pt x="44" y="130"/>
                  <a:pt x="44" y="130"/>
                </a:cubicBezTo>
                <a:cubicBezTo>
                  <a:pt x="44" y="130"/>
                  <a:pt x="44" y="131"/>
                  <a:pt x="44" y="132"/>
                </a:cubicBezTo>
                <a:cubicBezTo>
                  <a:pt x="44" y="132"/>
                  <a:pt x="44" y="133"/>
                  <a:pt x="44" y="133"/>
                </a:cubicBezTo>
                <a:cubicBezTo>
                  <a:pt x="45" y="133"/>
                  <a:pt x="45" y="133"/>
                  <a:pt x="45" y="134"/>
                </a:cubicBezTo>
                <a:cubicBezTo>
                  <a:pt x="46" y="134"/>
                  <a:pt x="47" y="135"/>
                  <a:pt x="46" y="136"/>
                </a:cubicBezTo>
                <a:cubicBezTo>
                  <a:pt x="48" y="136"/>
                  <a:pt x="48" y="139"/>
                  <a:pt x="49" y="137"/>
                </a:cubicBezTo>
                <a:cubicBezTo>
                  <a:pt x="49" y="137"/>
                  <a:pt x="50" y="137"/>
                  <a:pt x="50" y="137"/>
                </a:cubicBezTo>
                <a:cubicBezTo>
                  <a:pt x="51" y="137"/>
                  <a:pt x="52" y="137"/>
                  <a:pt x="53" y="137"/>
                </a:cubicBezTo>
                <a:cubicBezTo>
                  <a:pt x="53" y="136"/>
                  <a:pt x="53" y="136"/>
                  <a:pt x="53" y="136"/>
                </a:cubicBezTo>
                <a:cubicBezTo>
                  <a:pt x="54" y="136"/>
                  <a:pt x="54" y="136"/>
                  <a:pt x="55" y="136"/>
                </a:cubicBezTo>
                <a:cubicBezTo>
                  <a:pt x="55" y="137"/>
                  <a:pt x="55" y="138"/>
                  <a:pt x="55" y="139"/>
                </a:cubicBezTo>
                <a:cubicBezTo>
                  <a:pt x="55" y="140"/>
                  <a:pt x="54" y="140"/>
                  <a:pt x="53" y="140"/>
                </a:cubicBezTo>
                <a:cubicBezTo>
                  <a:pt x="53" y="140"/>
                  <a:pt x="52" y="141"/>
                  <a:pt x="52" y="142"/>
                </a:cubicBezTo>
                <a:cubicBezTo>
                  <a:pt x="52" y="143"/>
                  <a:pt x="50" y="143"/>
                  <a:pt x="49" y="143"/>
                </a:cubicBezTo>
                <a:cubicBezTo>
                  <a:pt x="48" y="143"/>
                  <a:pt x="47" y="143"/>
                  <a:pt x="48" y="142"/>
                </a:cubicBezTo>
                <a:cubicBezTo>
                  <a:pt x="48" y="141"/>
                  <a:pt x="48" y="140"/>
                  <a:pt x="48" y="139"/>
                </a:cubicBezTo>
                <a:cubicBezTo>
                  <a:pt x="47" y="139"/>
                  <a:pt x="46" y="140"/>
                  <a:pt x="46" y="140"/>
                </a:cubicBezTo>
                <a:cubicBezTo>
                  <a:pt x="45" y="140"/>
                  <a:pt x="45" y="139"/>
                  <a:pt x="45" y="138"/>
                </a:cubicBezTo>
                <a:cubicBezTo>
                  <a:pt x="46" y="138"/>
                  <a:pt x="46" y="138"/>
                  <a:pt x="46" y="138"/>
                </a:cubicBezTo>
                <a:cubicBezTo>
                  <a:pt x="46" y="138"/>
                  <a:pt x="46" y="137"/>
                  <a:pt x="46" y="137"/>
                </a:cubicBezTo>
                <a:cubicBezTo>
                  <a:pt x="46" y="137"/>
                  <a:pt x="45" y="137"/>
                  <a:pt x="45" y="136"/>
                </a:cubicBezTo>
                <a:cubicBezTo>
                  <a:pt x="44" y="136"/>
                  <a:pt x="43" y="136"/>
                  <a:pt x="42" y="137"/>
                </a:cubicBezTo>
                <a:cubicBezTo>
                  <a:pt x="41" y="137"/>
                  <a:pt x="41" y="137"/>
                  <a:pt x="40" y="137"/>
                </a:cubicBezTo>
                <a:cubicBezTo>
                  <a:pt x="40" y="138"/>
                  <a:pt x="38" y="138"/>
                  <a:pt x="38" y="139"/>
                </a:cubicBezTo>
                <a:cubicBezTo>
                  <a:pt x="39" y="139"/>
                  <a:pt x="39" y="140"/>
                  <a:pt x="38" y="140"/>
                </a:cubicBezTo>
                <a:cubicBezTo>
                  <a:pt x="38" y="141"/>
                  <a:pt x="38" y="142"/>
                  <a:pt x="38" y="143"/>
                </a:cubicBezTo>
                <a:cubicBezTo>
                  <a:pt x="38" y="144"/>
                  <a:pt x="36" y="145"/>
                  <a:pt x="38" y="145"/>
                </a:cubicBezTo>
                <a:cubicBezTo>
                  <a:pt x="38" y="145"/>
                  <a:pt x="39" y="145"/>
                  <a:pt x="39" y="145"/>
                </a:cubicBezTo>
                <a:cubicBezTo>
                  <a:pt x="39" y="144"/>
                  <a:pt x="41" y="144"/>
                  <a:pt x="42" y="145"/>
                </a:cubicBezTo>
                <a:cubicBezTo>
                  <a:pt x="42" y="145"/>
                  <a:pt x="42" y="146"/>
                  <a:pt x="42" y="146"/>
                </a:cubicBezTo>
                <a:cubicBezTo>
                  <a:pt x="42" y="147"/>
                  <a:pt x="42" y="147"/>
                  <a:pt x="42" y="147"/>
                </a:cubicBezTo>
                <a:cubicBezTo>
                  <a:pt x="43" y="147"/>
                  <a:pt x="43" y="148"/>
                  <a:pt x="43" y="149"/>
                </a:cubicBezTo>
                <a:cubicBezTo>
                  <a:pt x="43" y="149"/>
                  <a:pt x="43" y="149"/>
                  <a:pt x="43" y="150"/>
                </a:cubicBezTo>
                <a:cubicBezTo>
                  <a:pt x="43" y="151"/>
                  <a:pt x="43" y="151"/>
                  <a:pt x="44" y="151"/>
                </a:cubicBezTo>
                <a:cubicBezTo>
                  <a:pt x="44" y="151"/>
                  <a:pt x="45" y="151"/>
                  <a:pt x="45" y="151"/>
                </a:cubicBezTo>
                <a:cubicBezTo>
                  <a:pt x="46" y="151"/>
                  <a:pt x="47" y="150"/>
                  <a:pt x="48" y="150"/>
                </a:cubicBezTo>
                <a:cubicBezTo>
                  <a:pt x="48" y="151"/>
                  <a:pt x="47" y="152"/>
                  <a:pt x="46" y="153"/>
                </a:cubicBezTo>
                <a:cubicBezTo>
                  <a:pt x="47" y="154"/>
                  <a:pt x="48" y="154"/>
                  <a:pt x="48" y="156"/>
                </a:cubicBezTo>
                <a:cubicBezTo>
                  <a:pt x="48" y="157"/>
                  <a:pt x="48" y="158"/>
                  <a:pt x="48" y="159"/>
                </a:cubicBezTo>
                <a:cubicBezTo>
                  <a:pt x="48" y="160"/>
                  <a:pt x="48" y="161"/>
                  <a:pt x="48" y="162"/>
                </a:cubicBezTo>
                <a:cubicBezTo>
                  <a:pt x="49" y="162"/>
                  <a:pt x="49" y="165"/>
                  <a:pt x="48" y="165"/>
                </a:cubicBezTo>
                <a:cubicBezTo>
                  <a:pt x="46" y="165"/>
                  <a:pt x="46" y="164"/>
                  <a:pt x="45" y="164"/>
                </a:cubicBezTo>
                <a:cubicBezTo>
                  <a:pt x="44" y="164"/>
                  <a:pt x="44" y="164"/>
                  <a:pt x="44" y="163"/>
                </a:cubicBezTo>
                <a:cubicBezTo>
                  <a:pt x="44" y="163"/>
                  <a:pt x="43" y="163"/>
                  <a:pt x="43" y="163"/>
                </a:cubicBezTo>
                <a:cubicBezTo>
                  <a:pt x="42" y="163"/>
                  <a:pt x="40" y="162"/>
                  <a:pt x="42" y="162"/>
                </a:cubicBezTo>
                <a:cubicBezTo>
                  <a:pt x="42" y="161"/>
                  <a:pt x="42" y="161"/>
                  <a:pt x="42" y="161"/>
                </a:cubicBezTo>
                <a:cubicBezTo>
                  <a:pt x="41" y="160"/>
                  <a:pt x="40" y="160"/>
                  <a:pt x="40" y="158"/>
                </a:cubicBezTo>
                <a:cubicBezTo>
                  <a:pt x="40" y="158"/>
                  <a:pt x="40" y="158"/>
                  <a:pt x="39" y="158"/>
                </a:cubicBezTo>
                <a:cubicBezTo>
                  <a:pt x="39" y="160"/>
                  <a:pt x="38" y="160"/>
                  <a:pt x="39" y="162"/>
                </a:cubicBezTo>
                <a:cubicBezTo>
                  <a:pt x="39" y="162"/>
                  <a:pt x="38" y="162"/>
                  <a:pt x="38" y="162"/>
                </a:cubicBezTo>
                <a:cubicBezTo>
                  <a:pt x="38" y="162"/>
                  <a:pt x="37" y="162"/>
                  <a:pt x="37" y="162"/>
                </a:cubicBezTo>
                <a:cubicBezTo>
                  <a:pt x="37" y="162"/>
                  <a:pt x="37" y="163"/>
                  <a:pt x="37" y="163"/>
                </a:cubicBezTo>
                <a:cubicBezTo>
                  <a:pt x="36" y="163"/>
                  <a:pt x="35" y="163"/>
                  <a:pt x="34" y="163"/>
                </a:cubicBezTo>
                <a:cubicBezTo>
                  <a:pt x="34" y="164"/>
                  <a:pt x="34" y="164"/>
                  <a:pt x="34" y="165"/>
                </a:cubicBezTo>
                <a:cubicBezTo>
                  <a:pt x="35" y="166"/>
                  <a:pt x="37" y="165"/>
                  <a:pt x="37" y="166"/>
                </a:cubicBezTo>
                <a:cubicBezTo>
                  <a:pt x="37" y="166"/>
                  <a:pt x="38" y="166"/>
                  <a:pt x="38" y="166"/>
                </a:cubicBezTo>
                <a:cubicBezTo>
                  <a:pt x="38" y="167"/>
                  <a:pt x="38" y="167"/>
                  <a:pt x="38" y="168"/>
                </a:cubicBezTo>
                <a:cubicBezTo>
                  <a:pt x="39" y="168"/>
                  <a:pt x="39" y="169"/>
                  <a:pt x="40" y="169"/>
                </a:cubicBezTo>
                <a:cubicBezTo>
                  <a:pt x="42" y="169"/>
                  <a:pt x="42" y="171"/>
                  <a:pt x="43" y="172"/>
                </a:cubicBezTo>
                <a:cubicBezTo>
                  <a:pt x="43" y="173"/>
                  <a:pt x="43" y="173"/>
                  <a:pt x="43" y="174"/>
                </a:cubicBezTo>
                <a:cubicBezTo>
                  <a:pt x="43" y="174"/>
                  <a:pt x="44" y="174"/>
                  <a:pt x="44" y="174"/>
                </a:cubicBezTo>
                <a:cubicBezTo>
                  <a:pt x="44" y="174"/>
                  <a:pt x="44" y="174"/>
                  <a:pt x="44" y="175"/>
                </a:cubicBezTo>
                <a:cubicBezTo>
                  <a:pt x="44" y="175"/>
                  <a:pt x="44" y="176"/>
                  <a:pt x="44" y="176"/>
                </a:cubicBezTo>
                <a:cubicBezTo>
                  <a:pt x="45" y="176"/>
                  <a:pt x="45" y="176"/>
                  <a:pt x="45" y="177"/>
                </a:cubicBezTo>
                <a:cubicBezTo>
                  <a:pt x="46" y="177"/>
                  <a:pt x="46" y="177"/>
                  <a:pt x="46" y="177"/>
                </a:cubicBezTo>
                <a:cubicBezTo>
                  <a:pt x="46" y="178"/>
                  <a:pt x="47" y="179"/>
                  <a:pt x="48" y="178"/>
                </a:cubicBezTo>
                <a:cubicBezTo>
                  <a:pt x="48" y="179"/>
                  <a:pt x="50" y="178"/>
                  <a:pt x="50" y="180"/>
                </a:cubicBezTo>
                <a:cubicBezTo>
                  <a:pt x="49" y="180"/>
                  <a:pt x="49" y="180"/>
                  <a:pt x="49" y="181"/>
                </a:cubicBezTo>
                <a:cubicBezTo>
                  <a:pt x="49" y="183"/>
                  <a:pt x="48" y="184"/>
                  <a:pt x="48" y="185"/>
                </a:cubicBezTo>
                <a:cubicBezTo>
                  <a:pt x="47" y="186"/>
                  <a:pt x="48" y="188"/>
                  <a:pt x="46" y="188"/>
                </a:cubicBezTo>
                <a:cubicBezTo>
                  <a:pt x="46" y="188"/>
                  <a:pt x="46" y="189"/>
                  <a:pt x="46" y="189"/>
                </a:cubicBezTo>
                <a:cubicBezTo>
                  <a:pt x="46" y="190"/>
                  <a:pt x="45" y="190"/>
                  <a:pt x="45" y="191"/>
                </a:cubicBezTo>
                <a:cubicBezTo>
                  <a:pt x="44" y="191"/>
                  <a:pt x="44" y="193"/>
                  <a:pt x="44" y="194"/>
                </a:cubicBezTo>
                <a:cubicBezTo>
                  <a:pt x="44" y="195"/>
                  <a:pt x="44" y="195"/>
                  <a:pt x="43" y="195"/>
                </a:cubicBezTo>
                <a:cubicBezTo>
                  <a:pt x="42" y="195"/>
                  <a:pt x="41" y="195"/>
                  <a:pt x="40" y="195"/>
                </a:cubicBezTo>
                <a:cubicBezTo>
                  <a:pt x="38" y="195"/>
                  <a:pt x="39" y="198"/>
                  <a:pt x="37" y="199"/>
                </a:cubicBezTo>
                <a:cubicBezTo>
                  <a:pt x="37" y="194"/>
                  <a:pt x="33" y="195"/>
                  <a:pt x="32" y="191"/>
                </a:cubicBezTo>
                <a:cubicBezTo>
                  <a:pt x="32" y="191"/>
                  <a:pt x="32" y="191"/>
                  <a:pt x="32" y="190"/>
                </a:cubicBezTo>
                <a:cubicBezTo>
                  <a:pt x="31" y="190"/>
                  <a:pt x="31" y="188"/>
                  <a:pt x="30" y="188"/>
                </a:cubicBezTo>
                <a:cubicBezTo>
                  <a:pt x="29" y="188"/>
                  <a:pt x="27" y="188"/>
                  <a:pt x="27" y="187"/>
                </a:cubicBezTo>
                <a:cubicBezTo>
                  <a:pt x="27" y="186"/>
                  <a:pt x="27" y="185"/>
                  <a:pt x="27" y="184"/>
                </a:cubicBezTo>
                <a:cubicBezTo>
                  <a:pt x="27" y="183"/>
                  <a:pt x="26" y="183"/>
                  <a:pt x="26" y="182"/>
                </a:cubicBezTo>
                <a:cubicBezTo>
                  <a:pt x="26" y="182"/>
                  <a:pt x="25" y="182"/>
                  <a:pt x="25" y="182"/>
                </a:cubicBezTo>
                <a:cubicBezTo>
                  <a:pt x="24" y="182"/>
                  <a:pt x="24" y="181"/>
                  <a:pt x="24" y="180"/>
                </a:cubicBezTo>
                <a:cubicBezTo>
                  <a:pt x="25" y="180"/>
                  <a:pt x="25" y="180"/>
                  <a:pt x="26" y="180"/>
                </a:cubicBezTo>
                <a:cubicBezTo>
                  <a:pt x="26" y="179"/>
                  <a:pt x="26" y="178"/>
                  <a:pt x="27" y="178"/>
                </a:cubicBezTo>
                <a:cubicBezTo>
                  <a:pt x="27" y="178"/>
                  <a:pt x="27" y="178"/>
                  <a:pt x="27" y="177"/>
                </a:cubicBezTo>
                <a:cubicBezTo>
                  <a:pt x="27" y="177"/>
                  <a:pt x="27" y="176"/>
                  <a:pt x="27" y="176"/>
                </a:cubicBezTo>
                <a:cubicBezTo>
                  <a:pt x="27" y="176"/>
                  <a:pt x="26" y="176"/>
                  <a:pt x="25" y="176"/>
                </a:cubicBezTo>
                <a:cubicBezTo>
                  <a:pt x="25" y="176"/>
                  <a:pt x="24" y="176"/>
                  <a:pt x="24" y="176"/>
                </a:cubicBezTo>
                <a:cubicBezTo>
                  <a:pt x="24" y="176"/>
                  <a:pt x="24" y="175"/>
                  <a:pt x="24" y="175"/>
                </a:cubicBezTo>
                <a:cubicBezTo>
                  <a:pt x="23" y="175"/>
                  <a:pt x="22" y="174"/>
                  <a:pt x="23" y="172"/>
                </a:cubicBezTo>
                <a:cubicBezTo>
                  <a:pt x="22" y="172"/>
                  <a:pt x="21" y="172"/>
                  <a:pt x="21" y="171"/>
                </a:cubicBezTo>
                <a:cubicBezTo>
                  <a:pt x="21" y="169"/>
                  <a:pt x="19" y="170"/>
                  <a:pt x="17" y="170"/>
                </a:cubicBezTo>
                <a:cubicBezTo>
                  <a:pt x="17" y="170"/>
                  <a:pt x="17" y="171"/>
                  <a:pt x="17" y="171"/>
                </a:cubicBezTo>
                <a:cubicBezTo>
                  <a:pt x="17" y="172"/>
                  <a:pt x="17" y="172"/>
                  <a:pt x="17" y="172"/>
                </a:cubicBezTo>
                <a:cubicBezTo>
                  <a:pt x="17" y="173"/>
                  <a:pt x="17" y="173"/>
                  <a:pt x="17" y="174"/>
                </a:cubicBezTo>
                <a:cubicBezTo>
                  <a:pt x="17" y="174"/>
                  <a:pt x="18" y="174"/>
                  <a:pt x="18" y="175"/>
                </a:cubicBezTo>
                <a:cubicBezTo>
                  <a:pt x="18" y="175"/>
                  <a:pt x="18" y="176"/>
                  <a:pt x="18" y="176"/>
                </a:cubicBezTo>
                <a:cubicBezTo>
                  <a:pt x="16" y="176"/>
                  <a:pt x="16" y="177"/>
                  <a:pt x="14" y="177"/>
                </a:cubicBezTo>
                <a:cubicBezTo>
                  <a:pt x="14" y="177"/>
                  <a:pt x="14" y="177"/>
                  <a:pt x="13" y="177"/>
                </a:cubicBezTo>
                <a:cubicBezTo>
                  <a:pt x="13" y="176"/>
                  <a:pt x="13" y="174"/>
                  <a:pt x="14" y="174"/>
                </a:cubicBezTo>
                <a:cubicBezTo>
                  <a:pt x="14" y="173"/>
                  <a:pt x="14" y="172"/>
                  <a:pt x="14" y="171"/>
                </a:cubicBezTo>
                <a:cubicBezTo>
                  <a:pt x="11" y="171"/>
                  <a:pt x="13" y="165"/>
                  <a:pt x="11" y="164"/>
                </a:cubicBezTo>
                <a:cubicBezTo>
                  <a:pt x="11" y="163"/>
                  <a:pt x="11" y="163"/>
                  <a:pt x="12" y="163"/>
                </a:cubicBezTo>
                <a:cubicBezTo>
                  <a:pt x="12" y="162"/>
                  <a:pt x="13" y="162"/>
                  <a:pt x="13" y="163"/>
                </a:cubicBezTo>
                <a:cubicBezTo>
                  <a:pt x="14" y="163"/>
                  <a:pt x="14" y="163"/>
                  <a:pt x="14" y="163"/>
                </a:cubicBezTo>
                <a:cubicBezTo>
                  <a:pt x="14" y="161"/>
                  <a:pt x="14" y="160"/>
                  <a:pt x="13" y="159"/>
                </a:cubicBezTo>
                <a:cubicBezTo>
                  <a:pt x="13" y="161"/>
                  <a:pt x="11" y="161"/>
                  <a:pt x="11" y="159"/>
                </a:cubicBezTo>
                <a:cubicBezTo>
                  <a:pt x="11" y="159"/>
                  <a:pt x="11" y="159"/>
                  <a:pt x="11" y="158"/>
                </a:cubicBezTo>
                <a:cubicBezTo>
                  <a:pt x="10" y="158"/>
                  <a:pt x="9" y="158"/>
                  <a:pt x="8" y="158"/>
                </a:cubicBezTo>
                <a:cubicBezTo>
                  <a:pt x="9" y="157"/>
                  <a:pt x="9" y="157"/>
                  <a:pt x="11" y="157"/>
                </a:cubicBezTo>
                <a:cubicBezTo>
                  <a:pt x="12" y="157"/>
                  <a:pt x="12" y="156"/>
                  <a:pt x="12" y="155"/>
                </a:cubicBezTo>
                <a:cubicBezTo>
                  <a:pt x="11" y="155"/>
                  <a:pt x="11" y="154"/>
                  <a:pt x="11" y="153"/>
                </a:cubicBezTo>
                <a:cubicBezTo>
                  <a:pt x="10" y="153"/>
                  <a:pt x="9" y="152"/>
                  <a:pt x="7" y="152"/>
                </a:cubicBezTo>
                <a:cubicBezTo>
                  <a:pt x="6" y="152"/>
                  <a:pt x="5" y="152"/>
                  <a:pt x="4" y="152"/>
                </a:cubicBezTo>
                <a:cubicBezTo>
                  <a:pt x="3" y="148"/>
                  <a:pt x="5" y="148"/>
                  <a:pt x="5" y="144"/>
                </a:cubicBezTo>
                <a:cubicBezTo>
                  <a:pt x="6" y="144"/>
                  <a:pt x="6" y="144"/>
                  <a:pt x="7" y="144"/>
                </a:cubicBezTo>
                <a:cubicBezTo>
                  <a:pt x="8" y="144"/>
                  <a:pt x="8" y="144"/>
                  <a:pt x="8" y="144"/>
                </a:cubicBezTo>
                <a:cubicBezTo>
                  <a:pt x="8" y="144"/>
                  <a:pt x="8" y="143"/>
                  <a:pt x="8" y="143"/>
                </a:cubicBezTo>
                <a:cubicBezTo>
                  <a:pt x="7" y="143"/>
                  <a:pt x="7" y="141"/>
                  <a:pt x="10" y="142"/>
                </a:cubicBezTo>
                <a:cubicBezTo>
                  <a:pt x="10" y="141"/>
                  <a:pt x="10" y="141"/>
                  <a:pt x="10" y="140"/>
                </a:cubicBezTo>
                <a:cubicBezTo>
                  <a:pt x="9" y="140"/>
                  <a:pt x="8" y="140"/>
                  <a:pt x="7" y="140"/>
                </a:cubicBezTo>
                <a:cubicBezTo>
                  <a:pt x="7" y="141"/>
                  <a:pt x="6" y="142"/>
                  <a:pt x="5" y="142"/>
                </a:cubicBezTo>
                <a:cubicBezTo>
                  <a:pt x="5" y="141"/>
                  <a:pt x="5" y="141"/>
                  <a:pt x="5" y="140"/>
                </a:cubicBezTo>
                <a:cubicBezTo>
                  <a:pt x="2" y="139"/>
                  <a:pt x="4" y="134"/>
                  <a:pt x="4" y="131"/>
                </a:cubicBezTo>
                <a:cubicBezTo>
                  <a:pt x="2" y="131"/>
                  <a:pt x="3" y="133"/>
                  <a:pt x="1" y="133"/>
                </a:cubicBezTo>
                <a:cubicBezTo>
                  <a:pt x="1" y="134"/>
                  <a:pt x="1" y="134"/>
                  <a:pt x="1" y="134"/>
                </a:cubicBezTo>
                <a:cubicBezTo>
                  <a:pt x="1" y="136"/>
                  <a:pt x="3" y="141"/>
                  <a:pt x="0" y="140"/>
                </a:cubicBezTo>
                <a:cubicBezTo>
                  <a:pt x="0" y="142"/>
                  <a:pt x="0" y="143"/>
                  <a:pt x="0" y="144"/>
                </a:cubicBezTo>
                <a:cubicBezTo>
                  <a:pt x="0" y="144"/>
                  <a:pt x="0" y="145"/>
                  <a:pt x="0" y="145"/>
                </a:cubicBezTo>
                <a:cubicBezTo>
                  <a:pt x="4" y="145"/>
                  <a:pt x="2" y="150"/>
                  <a:pt x="0" y="151"/>
                </a:cubicBezTo>
                <a:cubicBezTo>
                  <a:pt x="0" y="152"/>
                  <a:pt x="0" y="153"/>
                  <a:pt x="0" y="153"/>
                </a:cubicBezTo>
                <a:cubicBezTo>
                  <a:pt x="8" y="155"/>
                  <a:pt x="1" y="165"/>
                  <a:pt x="5" y="172"/>
                </a:cubicBezTo>
                <a:cubicBezTo>
                  <a:pt x="5" y="173"/>
                  <a:pt x="5" y="174"/>
                  <a:pt x="5" y="175"/>
                </a:cubicBezTo>
                <a:cubicBezTo>
                  <a:pt x="5" y="175"/>
                  <a:pt x="6" y="175"/>
                  <a:pt x="6" y="175"/>
                </a:cubicBezTo>
                <a:cubicBezTo>
                  <a:pt x="7" y="175"/>
                  <a:pt x="7" y="176"/>
                  <a:pt x="7" y="177"/>
                </a:cubicBezTo>
                <a:cubicBezTo>
                  <a:pt x="7" y="178"/>
                  <a:pt x="7" y="178"/>
                  <a:pt x="7" y="178"/>
                </a:cubicBezTo>
                <a:cubicBezTo>
                  <a:pt x="9" y="178"/>
                  <a:pt x="8" y="180"/>
                  <a:pt x="10" y="181"/>
                </a:cubicBezTo>
                <a:cubicBezTo>
                  <a:pt x="10" y="182"/>
                  <a:pt x="11" y="182"/>
                  <a:pt x="11" y="183"/>
                </a:cubicBezTo>
                <a:cubicBezTo>
                  <a:pt x="11" y="184"/>
                  <a:pt x="12" y="185"/>
                  <a:pt x="12" y="185"/>
                </a:cubicBezTo>
                <a:cubicBezTo>
                  <a:pt x="12" y="186"/>
                  <a:pt x="13" y="187"/>
                  <a:pt x="13" y="188"/>
                </a:cubicBezTo>
                <a:cubicBezTo>
                  <a:pt x="14" y="188"/>
                  <a:pt x="14" y="188"/>
                  <a:pt x="14" y="188"/>
                </a:cubicBezTo>
                <a:cubicBezTo>
                  <a:pt x="15" y="188"/>
                  <a:pt x="15" y="188"/>
                  <a:pt x="15" y="188"/>
                </a:cubicBezTo>
                <a:cubicBezTo>
                  <a:pt x="17" y="189"/>
                  <a:pt x="18" y="193"/>
                  <a:pt x="21" y="190"/>
                </a:cubicBezTo>
                <a:cubicBezTo>
                  <a:pt x="21" y="192"/>
                  <a:pt x="22" y="194"/>
                  <a:pt x="23" y="195"/>
                </a:cubicBezTo>
                <a:cubicBezTo>
                  <a:pt x="24" y="196"/>
                  <a:pt x="25" y="196"/>
                  <a:pt x="25" y="197"/>
                </a:cubicBezTo>
                <a:cubicBezTo>
                  <a:pt x="25" y="198"/>
                  <a:pt x="25" y="198"/>
                  <a:pt x="25" y="199"/>
                </a:cubicBezTo>
                <a:cubicBezTo>
                  <a:pt x="27" y="198"/>
                  <a:pt x="29" y="199"/>
                  <a:pt x="30" y="200"/>
                </a:cubicBezTo>
                <a:cubicBezTo>
                  <a:pt x="30" y="200"/>
                  <a:pt x="30" y="201"/>
                  <a:pt x="30" y="201"/>
                </a:cubicBezTo>
                <a:cubicBezTo>
                  <a:pt x="30" y="201"/>
                  <a:pt x="31" y="201"/>
                  <a:pt x="31" y="201"/>
                </a:cubicBezTo>
                <a:cubicBezTo>
                  <a:pt x="31" y="201"/>
                  <a:pt x="32" y="201"/>
                  <a:pt x="32" y="201"/>
                </a:cubicBezTo>
                <a:cubicBezTo>
                  <a:pt x="33" y="203"/>
                  <a:pt x="37" y="203"/>
                  <a:pt x="40" y="203"/>
                </a:cubicBezTo>
                <a:cubicBezTo>
                  <a:pt x="41" y="202"/>
                  <a:pt x="43" y="202"/>
                  <a:pt x="45" y="202"/>
                </a:cubicBezTo>
                <a:cubicBezTo>
                  <a:pt x="46" y="200"/>
                  <a:pt x="47" y="199"/>
                  <a:pt x="49" y="199"/>
                </a:cubicBezTo>
                <a:cubicBezTo>
                  <a:pt x="50" y="199"/>
                  <a:pt x="50" y="199"/>
                  <a:pt x="51" y="199"/>
                </a:cubicBezTo>
                <a:cubicBezTo>
                  <a:pt x="51" y="198"/>
                  <a:pt x="52" y="197"/>
                  <a:pt x="52" y="197"/>
                </a:cubicBezTo>
                <a:cubicBezTo>
                  <a:pt x="52" y="197"/>
                  <a:pt x="52" y="197"/>
                  <a:pt x="52" y="196"/>
                </a:cubicBezTo>
                <a:cubicBezTo>
                  <a:pt x="53" y="196"/>
                  <a:pt x="53" y="196"/>
                  <a:pt x="53" y="196"/>
                </a:cubicBezTo>
                <a:cubicBezTo>
                  <a:pt x="53" y="196"/>
                  <a:pt x="53" y="195"/>
                  <a:pt x="53" y="195"/>
                </a:cubicBezTo>
                <a:cubicBezTo>
                  <a:pt x="53" y="194"/>
                  <a:pt x="53" y="193"/>
                  <a:pt x="53" y="193"/>
                </a:cubicBezTo>
                <a:cubicBezTo>
                  <a:pt x="54" y="192"/>
                  <a:pt x="54" y="191"/>
                  <a:pt x="55" y="191"/>
                </a:cubicBezTo>
                <a:cubicBezTo>
                  <a:pt x="55" y="191"/>
                  <a:pt x="55" y="191"/>
                  <a:pt x="56" y="191"/>
                </a:cubicBezTo>
                <a:cubicBezTo>
                  <a:pt x="57" y="191"/>
                  <a:pt x="58" y="190"/>
                  <a:pt x="58" y="189"/>
                </a:cubicBezTo>
                <a:cubicBezTo>
                  <a:pt x="57" y="189"/>
                  <a:pt x="56" y="189"/>
                  <a:pt x="56" y="188"/>
                </a:cubicBezTo>
                <a:cubicBezTo>
                  <a:pt x="56" y="187"/>
                  <a:pt x="56" y="187"/>
                  <a:pt x="56" y="187"/>
                </a:cubicBezTo>
                <a:cubicBezTo>
                  <a:pt x="58" y="186"/>
                  <a:pt x="57" y="184"/>
                  <a:pt x="56" y="183"/>
                </a:cubicBezTo>
                <a:cubicBezTo>
                  <a:pt x="55" y="183"/>
                  <a:pt x="54" y="183"/>
                  <a:pt x="55" y="182"/>
                </a:cubicBezTo>
                <a:cubicBezTo>
                  <a:pt x="52" y="181"/>
                  <a:pt x="56" y="180"/>
                  <a:pt x="53" y="178"/>
                </a:cubicBezTo>
                <a:cubicBezTo>
                  <a:pt x="53" y="178"/>
                  <a:pt x="53" y="178"/>
                  <a:pt x="53" y="177"/>
                </a:cubicBezTo>
                <a:cubicBezTo>
                  <a:pt x="52" y="177"/>
                  <a:pt x="52" y="175"/>
                  <a:pt x="53" y="175"/>
                </a:cubicBezTo>
                <a:cubicBezTo>
                  <a:pt x="55" y="175"/>
                  <a:pt x="55" y="173"/>
                  <a:pt x="56" y="175"/>
                </a:cubicBezTo>
                <a:cubicBezTo>
                  <a:pt x="56" y="175"/>
                  <a:pt x="57" y="175"/>
                  <a:pt x="57" y="175"/>
                </a:cubicBezTo>
                <a:cubicBezTo>
                  <a:pt x="58" y="175"/>
                  <a:pt x="59" y="176"/>
                  <a:pt x="59" y="177"/>
                </a:cubicBezTo>
                <a:cubicBezTo>
                  <a:pt x="59" y="177"/>
                  <a:pt x="59" y="177"/>
                  <a:pt x="58" y="177"/>
                </a:cubicBezTo>
                <a:cubicBezTo>
                  <a:pt x="58" y="178"/>
                  <a:pt x="58" y="178"/>
                  <a:pt x="58" y="178"/>
                </a:cubicBezTo>
                <a:cubicBezTo>
                  <a:pt x="60" y="179"/>
                  <a:pt x="60" y="180"/>
                  <a:pt x="61" y="181"/>
                </a:cubicBezTo>
                <a:cubicBezTo>
                  <a:pt x="61" y="181"/>
                  <a:pt x="61" y="182"/>
                  <a:pt x="61" y="182"/>
                </a:cubicBezTo>
                <a:cubicBezTo>
                  <a:pt x="61" y="182"/>
                  <a:pt x="61" y="182"/>
                  <a:pt x="62" y="182"/>
                </a:cubicBezTo>
                <a:cubicBezTo>
                  <a:pt x="62" y="181"/>
                  <a:pt x="63" y="181"/>
                  <a:pt x="63" y="180"/>
                </a:cubicBezTo>
                <a:cubicBezTo>
                  <a:pt x="63" y="179"/>
                  <a:pt x="63" y="178"/>
                  <a:pt x="63" y="177"/>
                </a:cubicBezTo>
                <a:cubicBezTo>
                  <a:pt x="63" y="176"/>
                  <a:pt x="63" y="175"/>
                  <a:pt x="63" y="174"/>
                </a:cubicBezTo>
                <a:cubicBezTo>
                  <a:pt x="61" y="173"/>
                  <a:pt x="62" y="171"/>
                  <a:pt x="63" y="170"/>
                </a:cubicBezTo>
                <a:cubicBezTo>
                  <a:pt x="63" y="170"/>
                  <a:pt x="64" y="170"/>
                  <a:pt x="64" y="170"/>
                </a:cubicBezTo>
                <a:cubicBezTo>
                  <a:pt x="64" y="170"/>
                  <a:pt x="64" y="169"/>
                  <a:pt x="64" y="169"/>
                </a:cubicBezTo>
                <a:cubicBezTo>
                  <a:pt x="64" y="168"/>
                  <a:pt x="64" y="167"/>
                  <a:pt x="63" y="168"/>
                </a:cubicBezTo>
                <a:cubicBezTo>
                  <a:pt x="62" y="168"/>
                  <a:pt x="62" y="168"/>
                  <a:pt x="62" y="169"/>
                </a:cubicBezTo>
                <a:cubicBezTo>
                  <a:pt x="63" y="173"/>
                  <a:pt x="59" y="170"/>
                  <a:pt x="59" y="168"/>
                </a:cubicBezTo>
                <a:cubicBezTo>
                  <a:pt x="58" y="166"/>
                  <a:pt x="58" y="164"/>
                  <a:pt x="58" y="162"/>
                </a:cubicBezTo>
                <a:cubicBezTo>
                  <a:pt x="57" y="162"/>
                  <a:pt x="57" y="161"/>
                  <a:pt x="56" y="161"/>
                </a:cubicBezTo>
                <a:cubicBezTo>
                  <a:pt x="56" y="160"/>
                  <a:pt x="56" y="160"/>
                  <a:pt x="56" y="159"/>
                </a:cubicBezTo>
                <a:cubicBezTo>
                  <a:pt x="55" y="159"/>
                  <a:pt x="55" y="159"/>
                  <a:pt x="55" y="159"/>
                </a:cubicBezTo>
                <a:cubicBezTo>
                  <a:pt x="54" y="159"/>
                  <a:pt x="54" y="159"/>
                  <a:pt x="53" y="159"/>
                </a:cubicBezTo>
                <a:cubicBezTo>
                  <a:pt x="53" y="158"/>
                  <a:pt x="52" y="157"/>
                  <a:pt x="53" y="156"/>
                </a:cubicBezTo>
                <a:cubicBezTo>
                  <a:pt x="54" y="156"/>
                  <a:pt x="55" y="156"/>
                  <a:pt x="56" y="156"/>
                </a:cubicBezTo>
                <a:cubicBezTo>
                  <a:pt x="56" y="156"/>
                  <a:pt x="57" y="156"/>
                  <a:pt x="57" y="156"/>
                </a:cubicBezTo>
                <a:cubicBezTo>
                  <a:pt x="57" y="155"/>
                  <a:pt x="59" y="155"/>
                  <a:pt x="58" y="157"/>
                </a:cubicBezTo>
                <a:cubicBezTo>
                  <a:pt x="59" y="157"/>
                  <a:pt x="59" y="157"/>
                  <a:pt x="59" y="157"/>
                </a:cubicBezTo>
                <a:cubicBezTo>
                  <a:pt x="60" y="157"/>
                  <a:pt x="60" y="157"/>
                  <a:pt x="61" y="157"/>
                </a:cubicBezTo>
                <a:cubicBezTo>
                  <a:pt x="61" y="158"/>
                  <a:pt x="62" y="159"/>
                  <a:pt x="63" y="159"/>
                </a:cubicBezTo>
                <a:cubicBezTo>
                  <a:pt x="63" y="159"/>
                  <a:pt x="64" y="159"/>
                  <a:pt x="64" y="159"/>
                </a:cubicBezTo>
                <a:cubicBezTo>
                  <a:pt x="65" y="160"/>
                  <a:pt x="65" y="159"/>
                  <a:pt x="65" y="158"/>
                </a:cubicBezTo>
                <a:cubicBezTo>
                  <a:pt x="65" y="158"/>
                  <a:pt x="65" y="157"/>
                  <a:pt x="65" y="157"/>
                </a:cubicBezTo>
                <a:cubicBezTo>
                  <a:pt x="65" y="157"/>
                  <a:pt x="65" y="156"/>
                  <a:pt x="65" y="156"/>
                </a:cubicBezTo>
                <a:cubicBezTo>
                  <a:pt x="64" y="156"/>
                  <a:pt x="64" y="155"/>
                  <a:pt x="63" y="155"/>
                </a:cubicBezTo>
                <a:cubicBezTo>
                  <a:pt x="62" y="155"/>
                  <a:pt x="62" y="154"/>
                  <a:pt x="61" y="153"/>
                </a:cubicBezTo>
                <a:cubicBezTo>
                  <a:pt x="60" y="153"/>
                  <a:pt x="60" y="153"/>
                  <a:pt x="59" y="153"/>
                </a:cubicBezTo>
                <a:cubicBezTo>
                  <a:pt x="59" y="152"/>
                  <a:pt x="58" y="152"/>
                  <a:pt x="58" y="151"/>
                </a:cubicBezTo>
                <a:cubicBezTo>
                  <a:pt x="58" y="151"/>
                  <a:pt x="57" y="151"/>
                  <a:pt x="57" y="151"/>
                </a:cubicBezTo>
                <a:cubicBezTo>
                  <a:pt x="57" y="151"/>
                  <a:pt x="57" y="150"/>
                  <a:pt x="57" y="150"/>
                </a:cubicBezTo>
                <a:cubicBezTo>
                  <a:pt x="57" y="149"/>
                  <a:pt x="57" y="149"/>
                  <a:pt x="57" y="149"/>
                </a:cubicBezTo>
                <a:cubicBezTo>
                  <a:pt x="57" y="148"/>
                  <a:pt x="57" y="147"/>
                  <a:pt x="58" y="147"/>
                </a:cubicBezTo>
                <a:cubicBezTo>
                  <a:pt x="61" y="147"/>
                  <a:pt x="59" y="152"/>
                  <a:pt x="63" y="151"/>
                </a:cubicBezTo>
                <a:cubicBezTo>
                  <a:pt x="63" y="149"/>
                  <a:pt x="62" y="148"/>
                  <a:pt x="62" y="147"/>
                </a:cubicBezTo>
                <a:cubicBezTo>
                  <a:pt x="62" y="146"/>
                  <a:pt x="62" y="145"/>
                  <a:pt x="62" y="144"/>
                </a:cubicBezTo>
                <a:cubicBezTo>
                  <a:pt x="62" y="144"/>
                  <a:pt x="62" y="143"/>
                  <a:pt x="62" y="143"/>
                </a:cubicBezTo>
                <a:cubicBezTo>
                  <a:pt x="61" y="143"/>
                  <a:pt x="61" y="143"/>
                  <a:pt x="61" y="143"/>
                </a:cubicBezTo>
                <a:cubicBezTo>
                  <a:pt x="60" y="142"/>
                  <a:pt x="59" y="142"/>
                  <a:pt x="59" y="140"/>
                </a:cubicBezTo>
                <a:cubicBezTo>
                  <a:pt x="59" y="140"/>
                  <a:pt x="59" y="140"/>
                  <a:pt x="59" y="139"/>
                </a:cubicBezTo>
                <a:cubicBezTo>
                  <a:pt x="56" y="139"/>
                  <a:pt x="57" y="133"/>
                  <a:pt x="55" y="131"/>
                </a:cubicBezTo>
                <a:cubicBezTo>
                  <a:pt x="55" y="130"/>
                  <a:pt x="55" y="130"/>
                  <a:pt x="55" y="130"/>
                </a:cubicBezTo>
                <a:cubicBezTo>
                  <a:pt x="55" y="130"/>
                  <a:pt x="56" y="130"/>
                  <a:pt x="57" y="130"/>
                </a:cubicBezTo>
                <a:cubicBezTo>
                  <a:pt x="57" y="129"/>
                  <a:pt x="57" y="129"/>
                  <a:pt x="57" y="128"/>
                </a:cubicBezTo>
                <a:cubicBezTo>
                  <a:pt x="57" y="128"/>
                  <a:pt x="58" y="127"/>
                  <a:pt x="59" y="127"/>
                </a:cubicBezTo>
                <a:cubicBezTo>
                  <a:pt x="61" y="127"/>
                  <a:pt x="61" y="129"/>
                  <a:pt x="63" y="128"/>
                </a:cubicBezTo>
                <a:cubicBezTo>
                  <a:pt x="63" y="129"/>
                  <a:pt x="63" y="129"/>
                  <a:pt x="63" y="130"/>
                </a:cubicBezTo>
                <a:cubicBezTo>
                  <a:pt x="64" y="130"/>
                  <a:pt x="65" y="130"/>
                  <a:pt x="67" y="130"/>
                </a:cubicBezTo>
                <a:cubicBezTo>
                  <a:pt x="67" y="129"/>
                  <a:pt x="67" y="127"/>
                  <a:pt x="68" y="127"/>
                </a:cubicBezTo>
                <a:cubicBezTo>
                  <a:pt x="68" y="127"/>
                  <a:pt x="68" y="126"/>
                  <a:pt x="68" y="126"/>
                </a:cubicBezTo>
                <a:cubicBezTo>
                  <a:pt x="68" y="126"/>
                  <a:pt x="68" y="125"/>
                  <a:pt x="68" y="125"/>
                </a:cubicBezTo>
                <a:cubicBezTo>
                  <a:pt x="68" y="124"/>
                  <a:pt x="69" y="123"/>
                  <a:pt x="69" y="123"/>
                </a:cubicBezTo>
                <a:cubicBezTo>
                  <a:pt x="69" y="123"/>
                  <a:pt x="70" y="123"/>
                  <a:pt x="70" y="123"/>
                </a:cubicBezTo>
                <a:cubicBezTo>
                  <a:pt x="71" y="123"/>
                  <a:pt x="72" y="123"/>
                  <a:pt x="71" y="124"/>
                </a:cubicBezTo>
                <a:cubicBezTo>
                  <a:pt x="72" y="124"/>
                  <a:pt x="72" y="124"/>
                  <a:pt x="72" y="124"/>
                </a:cubicBezTo>
                <a:cubicBezTo>
                  <a:pt x="73" y="123"/>
                  <a:pt x="73" y="121"/>
                  <a:pt x="74" y="121"/>
                </a:cubicBezTo>
                <a:cubicBezTo>
                  <a:pt x="74" y="121"/>
                  <a:pt x="74" y="121"/>
                  <a:pt x="75" y="121"/>
                </a:cubicBezTo>
                <a:cubicBezTo>
                  <a:pt x="75" y="121"/>
                  <a:pt x="75" y="121"/>
                  <a:pt x="75" y="120"/>
                </a:cubicBezTo>
                <a:cubicBezTo>
                  <a:pt x="76" y="120"/>
                  <a:pt x="77" y="120"/>
                  <a:pt x="78" y="120"/>
                </a:cubicBezTo>
                <a:cubicBezTo>
                  <a:pt x="79" y="120"/>
                  <a:pt x="79" y="120"/>
                  <a:pt x="80" y="120"/>
                </a:cubicBezTo>
                <a:cubicBezTo>
                  <a:pt x="80" y="120"/>
                  <a:pt x="80" y="119"/>
                  <a:pt x="80" y="119"/>
                </a:cubicBezTo>
                <a:cubicBezTo>
                  <a:pt x="80" y="118"/>
                  <a:pt x="80" y="117"/>
                  <a:pt x="80" y="117"/>
                </a:cubicBezTo>
                <a:cubicBezTo>
                  <a:pt x="80" y="116"/>
                  <a:pt x="80" y="116"/>
                  <a:pt x="80" y="115"/>
                </a:cubicBezTo>
                <a:cubicBezTo>
                  <a:pt x="80" y="115"/>
                  <a:pt x="80" y="115"/>
                  <a:pt x="80" y="114"/>
                </a:cubicBezTo>
                <a:cubicBezTo>
                  <a:pt x="81" y="114"/>
                  <a:pt x="81" y="112"/>
                  <a:pt x="82" y="114"/>
                </a:cubicBezTo>
                <a:cubicBezTo>
                  <a:pt x="83" y="114"/>
                  <a:pt x="83" y="113"/>
                  <a:pt x="84" y="113"/>
                </a:cubicBezTo>
                <a:cubicBezTo>
                  <a:pt x="85" y="112"/>
                  <a:pt x="84" y="111"/>
                  <a:pt x="86" y="111"/>
                </a:cubicBezTo>
                <a:cubicBezTo>
                  <a:pt x="86" y="110"/>
                  <a:pt x="87" y="110"/>
                  <a:pt x="88" y="109"/>
                </a:cubicBezTo>
                <a:cubicBezTo>
                  <a:pt x="89" y="109"/>
                  <a:pt x="90" y="109"/>
                  <a:pt x="91" y="109"/>
                </a:cubicBezTo>
                <a:cubicBezTo>
                  <a:pt x="92" y="108"/>
                  <a:pt x="93" y="107"/>
                  <a:pt x="93" y="105"/>
                </a:cubicBezTo>
                <a:cubicBezTo>
                  <a:pt x="93" y="105"/>
                  <a:pt x="93" y="105"/>
                  <a:pt x="94" y="105"/>
                </a:cubicBezTo>
                <a:cubicBezTo>
                  <a:pt x="94" y="104"/>
                  <a:pt x="95" y="104"/>
                  <a:pt x="96" y="104"/>
                </a:cubicBezTo>
                <a:cubicBezTo>
                  <a:pt x="97" y="104"/>
                  <a:pt x="97" y="104"/>
                  <a:pt x="97" y="104"/>
                </a:cubicBezTo>
                <a:cubicBezTo>
                  <a:pt x="97" y="103"/>
                  <a:pt x="94" y="99"/>
                  <a:pt x="97" y="99"/>
                </a:cubicBezTo>
                <a:cubicBezTo>
                  <a:pt x="97" y="98"/>
                  <a:pt x="97" y="98"/>
                  <a:pt x="97" y="98"/>
                </a:cubicBezTo>
                <a:cubicBezTo>
                  <a:pt x="97" y="98"/>
                  <a:pt x="97" y="98"/>
                  <a:pt x="96" y="98"/>
                </a:cubicBezTo>
                <a:cubicBezTo>
                  <a:pt x="96" y="97"/>
                  <a:pt x="96" y="97"/>
                  <a:pt x="96" y="96"/>
                </a:cubicBezTo>
                <a:cubicBezTo>
                  <a:pt x="96" y="96"/>
                  <a:pt x="96" y="95"/>
                  <a:pt x="97" y="95"/>
                </a:cubicBezTo>
                <a:cubicBezTo>
                  <a:pt x="98" y="95"/>
                  <a:pt x="99" y="95"/>
                  <a:pt x="99" y="94"/>
                </a:cubicBezTo>
                <a:cubicBezTo>
                  <a:pt x="98" y="94"/>
                  <a:pt x="98" y="94"/>
                  <a:pt x="97" y="94"/>
                </a:cubicBezTo>
                <a:cubicBezTo>
                  <a:pt x="97" y="94"/>
                  <a:pt x="97" y="93"/>
                  <a:pt x="97" y="93"/>
                </a:cubicBezTo>
                <a:cubicBezTo>
                  <a:pt x="97" y="91"/>
                  <a:pt x="98" y="91"/>
                  <a:pt x="99" y="90"/>
                </a:cubicBezTo>
                <a:cubicBezTo>
                  <a:pt x="99" y="90"/>
                  <a:pt x="100" y="89"/>
                  <a:pt x="100" y="87"/>
                </a:cubicBezTo>
                <a:cubicBezTo>
                  <a:pt x="100" y="86"/>
                  <a:pt x="100" y="85"/>
                  <a:pt x="101" y="85"/>
                </a:cubicBezTo>
                <a:cubicBezTo>
                  <a:pt x="101" y="84"/>
                  <a:pt x="101" y="84"/>
                  <a:pt x="101" y="83"/>
                </a:cubicBezTo>
                <a:cubicBezTo>
                  <a:pt x="102" y="83"/>
                  <a:pt x="102" y="82"/>
                  <a:pt x="102" y="81"/>
                </a:cubicBezTo>
                <a:cubicBezTo>
                  <a:pt x="103" y="81"/>
                  <a:pt x="103" y="81"/>
                  <a:pt x="103" y="81"/>
                </a:cubicBezTo>
                <a:cubicBezTo>
                  <a:pt x="103" y="80"/>
                  <a:pt x="103" y="79"/>
                  <a:pt x="103" y="79"/>
                </a:cubicBezTo>
                <a:cubicBezTo>
                  <a:pt x="103" y="79"/>
                  <a:pt x="103" y="79"/>
                  <a:pt x="102" y="79"/>
                </a:cubicBezTo>
                <a:cubicBezTo>
                  <a:pt x="102" y="78"/>
                  <a:pt x="102" y="76"/>
                  <a:pt x="103" y="76"/>
                </a:cubicBezTo>
                <a:cubicBezTo>
                  <a:pt x="104" y="75"/>
                  <a:pt x="103" y="74"/>
                  <a:pt x="105" y="74"/>
                </a:cubicBezTo>
                <a:cubicBezTo>
                  <a:pt x="105" y="74"/>
                  <a:pt x="106" y="74"/>
                  <a:pt x="107" y="74"/>
                </a:cubicBezTo>
                <a:cubicBezTo>
                  <a:pt x="108" y="74"/>
                  <a:pt x="109" y="74"/>
                  <a:pt x="109" y="73"/>
                </a:cubicBezTo>
                <a:cubicBezTo>
                  <a:pt x="109" y="70"/>
                  <a:pt x="109" y="68"/>
                  <a:pt x="109" y="66"/>
                </a:cubicBezTo>
                <a:cubicBezTo>
                  <a:pt x="109" y="65"/>
                  <a:pt x="110" y="64"/>
                  <a:pt x="110" y="64"/>
                </a:cubicBezTo>
                <a:cubicBezTo>
                  <a:pt x="111" y="61"/>
                  <a:pt x="108" y="62"/>
                  <a:pt x="109" y="58"/>
                </a:cubicBezTo>
                <a:cubicBezTo>
                  <a:pt x="110" y="58"/>
                  <a:pt x="110" y="58"/>
                  <a:pt x="110" y="58"/>
                </a:cubicBezTo>
                <a:cubicBezTo>
                  <a:pt x="112" y="57"/>
                  <a:pt x="111" y="57"/>
                  <a:pt x="110" y="55"/>
                </a:cubicBezTo>
                <a:cubicBezTo>
                  <a:pt x="109" y="55"/>
                  <a:pt x="109" y="53"/>
                  <a:pt x="109" y="51"/>
                </a:cubicBezTo>
                <a:cubicBezTo>
                  <a:pt x="109" y="51"/>
                  <a:pt x="109" y="51"/>
                  <a:pt x="108" y="51"/>
                </a:cubicBezTo>
                <a:cubicBezTo>
                  <a:pt x="109" y="49"/>
                  <a:pt x="111" y="47"/>
                  <a:pt x="110" y="43"/>
                </a:cubicBezTo>
                <a:cubicBezTo>
                  <a:pt x="111" y="43"/>
                  <a:pt x="111" y="43"/>
                  <a:pt x="112" y="43"/>
                </a:cubicBezTo>
                <a:cubicBezTo>
                  <a:pt x="112" y="42"/>
                  <a:pt x="112" y="41"/>
                  <a:pt x="112" y="39"/>
                </a:cubicBezTo>
                <a:close/>
                <a:moveTo>
                  <a:pt x="7" y="165"/>
                </a:moveTo>
                <a:cubicBezTo>
                  <a:pt x="5" y="166"/>
                  <a:pt x="4" y="164"/>
                  <a:pt x="6" y="163"/>
                </a:cubicBezTo>
                <a:cubicBezTo>
                  <a:pt x="7" y="163"/>
                  <a:pt x="8" y="163"/>
                  <a:pt x="8" y="162"/>
                </a:cubicBezTo>
                <a:cubicBezTo>
                  <a:pt x="9" y="162"/>
                  <a:pt x="10" y="163"/>
                  <a:pt x="10" y="164"/>
                </a:cubicBezTo>
                <a:cubicBezTo>
                  <a:pt x="8" y="164"/>
                  <a:pt x="8" y="165"/>
                  <a:pt x="7" y="165"/>
                </a:cubicBezTo>
                <a:close/>
                <a:moveTo>
                  <a:pt x="48" y="170"/>
                </a:moveTo>
                <a:cubicBezTo>
                  <a:pt x="52" y="169"/>
                  <a:pt x="50" y="174"/>
                  <a:pt x="48" y="171"/>
                </a:cubicBezTo>
                <a:cubicBezTo>
                  <a:pt x="48" y="171"/>
                  <a:pt x="48" y="170"/>
                  <a:pt x="48" y="170"/>
                </a:cubicBezTo>
                <a:close/>
                <a:moveTo>
                  <a:pt x="55" y="153"/>
                </a:moveTo>
                <a:cubicBezTo>
                  <a:pt x="55" y="154"/>
                  <a:pt x="54" y="155"/>
                  <a:pt x="53" y="155"/>
                </a:cubicBezTo>
                <a:cubicBezTo>
                  <a:pt x="53" y="153"/>
                  <a:pt x="52" y="153"/>
                  <a:pt x="51" y="152"/>
                </a:cubicBezTo>
                <a:cubicBezTo>
                  <a:pt x="51" y="152"/>
                  <a:pt x="51" y="151"/>
                  <a:pt x="51" y="151"/>
                </a:cubicBezTo>
                <a:cubicBezTo>
                  <a:pt x="51" y="150"/>
                  <a:pt x="51" y="148"/>
                  <a:pt x="53" y="149"/>
                </a:cubicBezTo>
                <a:cubicBezTo>
                  <a:pt x="55" y="149"/>
                  <a:pt x="55" y="150"/>
                  <a:pt x="56" y="151"/>
                </a:cubicBezTo>
                <a:cubicBezTo>
                  <a:pt x="56" y="152"/>
                  <a:pt x="56" y="153"/>
                  <a:pt x="55" y="153"/>
                </a:cubicBezTo>
                <a:close/>
                <a:moveTo>
                  <a:pt x="53" y="145"/>
                </a:moveTo>
                <a:cubicBezTo>
                  <a:pt x="54" y="145"/>
                  <a:pt x="55" y="146"/>
                  <a:pt x="56" y="146"/>
                </a:cubicBezTo>
                <a:cubicBezTo>
                  <a:pt x="55" y="149"/>
                  <a:pt x="50" y="147"/>
                  <a:pt x="53" y="145"/>
                </a:cubicBezTo>
                <a:close/>
                <a:moveTo>
                  <a:pt x="40" y="81"/>
                </a:moveTo>
                <a:cubicBezTo>
                  <a:pt x="41" y="81"/>
                  <a:pt x="42" y="81"/>
                  <a:pt x="43" y="81"/>
                </a:cubicBezTo>
                <a:cubicBezTo>
                  <a:pt x="43" y="82"/>
                  <a:pt x="43" y="83"/>
                  <a:pt x="43" y="83"/>
                </a:cubicBezTo>
                <a:cubicBezTo>
                  <a:pt x="42" y="83"/>
                  <a:pt x="41" y="83"/>
                  <a:pt x="40" y="83"/>
                </a:cubicBezTo>
                <a:cubicBezTo>
                  <a:pt x="40" y="83"/>
                  <a:pt x="40" y="82"/>
                  <a:pt x="40" y="81"/>
                </a:cubicBezTo>
                <a:close/>
                <a:moveTo>
                  <a:pt x="56" y="119"/>
                </a:moveTo>
                <a:cubicBezTo>
                  <a:pt x="56" y="119"/>
                  <a:pt x="56" y="118"/>
                  <a:pt x="56" y="118"/>
                </a:cubicBezTo>
                <a:cubicBezTo>
                  <a:pt x="55" y="118"/>
                  <a:pt x="55" y="118"/>
                  <a:pt x="55" y="118"/>
                </a:cubicBezTo>
                <a:cubicBezTo>
                  <a:pt x="55" y="115"/>
                  <a:pt x="51" y="116"/>
                  <a:pt x="51" y="114"/>
                </a:cubicBezTo>
                <a:cubicBezTo>
                  <a:pt x="50" y="114"/>
                  <a:pt x="50" y="114"/>
                  <a:pt x="49" y="114"/>
                </a:cubicBezTo>
                <a:cubicBezTo>
                  <a:pt x="48" y="114"/>
                  <a:pt x="47" y="113"/>
                  <a:pt x="48" y="112"/>
                </a:cubicBezTo>
                <a:cubicBezTo>
                  <a:pt x="48" y="111"/>
                  <a:pt x="48" y="109"/>
                  <a:pt x="48" y="108"/>
                </a:cubicBezTo>
                <a:cubicBezTo>
                  <a:pt x="47" y="108"/>
                  <a:pt x="47" y="108"/>
                  <a:pt x="46" y="108"/>
                </a:cubicBezTo>
                <a:cubicBezTo>
                  <a:pt x="46" y="108"/>
                  <a:pt x="46" y="107"/>
                  <a:pt x="45" y="107"/>
                </a:cubicBezTo>
                <a:cubicBezTo>
                  <a:pt x="44" y="106"/>
                  <a:pt x="43" y="105"/>
                  <a:pt x="43" y="102"/>
                </a:cubicBezTo>
                <a:cubicBezTo>
                  <a:pt x="44" y="102"/>
                  <a:pt x="44" y="102"/>
                  <a:pt x="45" y="102"/>
                </a:cubicBezTo>
                <a:cubicBezTo>
                  <a:pt x="45" y="103"/>
                  <a:pt x="46" y="103"/>
                  <a:pt x="46" y="104"/>
                </a:cubicBezTo>
                <a:cubicBezTo>
                  <a:pt x="46" y="103"/>
                  <a:pt x="46" y="103"/>
                  <a:pt x="46" y="102"/>
                </a:cubicBezTo>
                <a:cubicBezTo>
                  <a:pt x="46" y="102"/>
                  <a:pt x="46" y="102"/>
                  <a:pt x="46" y="101"/>
                </a:cubicBezTo>
                <a:cubicBezTo>
                  <a:pt x="46" y="101"/>
                  <a:pt x="46" y="101"/>
                  <a:pt x="45" y="101"/>
                </a:cubicBezTo>
                <a:cubicBezTo>
                  <a:pt x="45" y="100"/>
                  <a:pt x="45" y="100"/>
                  <a:pt x="45" y="99"/>
                </a:cubicBezTo>
                <a:cubicBezTo>
                  <a:pt x="45" y="98"/>
                  <a:pt x="45" y="98"/>
                  <a:pt x="45" y="98"/>
                </a:cubicBezTo>
                <a:cubicBezTo>
                  <a:pt x="45" y="98"/>
                  <a:pt x="44" y="98"/>
                  <a:pt x="44" y="98"/>
                </a:cubicBezTo>
                <a:cubicBezTo>
                  <a:pt x="44" y="98"/>
                  <a:pt x="43" y="98"/>
                  <a:pt x="43" y="98"/>
                </a:cubicBezTo>
                <a:cubicBezTo>
                  <a:pt x="42" y="98"/>
                  <a:pt x="42" y="98"/>
                  <a:pt x="42" y="98"/>
                </a:cubicBezTo>
                <a:cubicBezTo>
                  <a:pt x="41" y="97"/>
                  <a:pt x="40" y="98"/>
                  <a:pt x="40" y="99"/>
                </a:cubicBezTo>
                <a:cubicBezTo>
                  <a:pt x="40" y="99"/>
                  <a:pt x="40" y="100"/>
                  <a:pt x="40" y="100"/>
                </a:cubicBezTo>
                <a:cubicBezTo>
                  <a:pt x="36" y="101"/>
                  <a:pt x="39" y="98"/>
                  <a:pt x="39" y="96"/>
                </a:cubicBezTo>
                <a:cubicBezTo>
                  <a:pt x="39" y="96"/>
                  <a:pt x="39" y="95"/>
                  <a:pt x="39" y="94"/>
                </a:cubicBezTo>
                <a:cubicBezTo>
                  <a:pt x="39" y="94"/>
                  <a:pt x="39" y="93"/>
                  <a:pt x="39" y="93"/>
                </a:cubicBezTo>
                <a:cubicBezTo>
                  <a:pt x="40" y="93"/>
                  <a:pt x="40" y="93"/>
                  <a:pt x="40" y="93"/>
                </a:cubicBezTo>
                <a:cubicBezTo>
                  <a:pt x="40" y="92"/>
                  <a:pt x="40" y="92"/>
                  <a:pt x="40" y="92"/>
                </a:cubicBezTo>
                <a:cubicBezTo>
                  <a:pt x="41" y="92"/>
                  <a:pt x="42" y="92"/>
                  <a:pt x="43" y="92"/>
                </a:cubicBezTo>
                <a:cubicBezTo>
                  <a:pt x="43" y="92"/>
                  <a:pt x="44" y="92"/>
                  <a:pt x="44" y="92"/>
                </a:cubicBezTo>
                <a:cubicBezTo>
                  <a:pt x="45" y="92"/>
                  <a:pt x="46" y="92"/>
                  <a:pt x="46" y="92"/>
                </a:cubicBezTo>
                <a:cubicBezTo>
                  <a:pt x="47" y="92"/>
                  <a:pt x="47" y="92"/>
                  <a:pt x="48" y="92"/>
                </a:cubicBezTo>
                <a:cubicBezTo>
                  <a:pt x="48" y="91"/>
                  <a:pt x="48" y="91"/>
                  <a:pt x="48" y="90"/>
                </a:cubicBezTo>
                <a:cubicBezTo>
                  <a:pt x="48" y="90"/>
                  <a:pt x="48" y="90"/>
                  <a:pt x="49" y="90"/>
                </a:cubicBezTo>
                <a:cubicBezTo>
                  <a:pt x="49" y="91"/>
                  <a:pt x="50" y="91"/>
                  <a:pt x="50" y="92"/>
                </a:cubicBezTo>
                <a:cubicBezTo>
                  <a:pt x="50" y="92"/>
                  <a:pt x="51" y="92"/>
                  <a:pt x="51" y="92"/>
                </a:cubicBezTo>
                <a:cubicBezTo>
                  <a:pt x="52" y="92"/>
                  <a:pt x="53" y="92"/>
                  <a:pt x="53" y="93"/>
                </a:cubicBezTo>
                <a:cubicBezTo>
                  <a:pt x="54" y="93"/>
                  <a:pt x="54" y="93"/>
                  <a:pt x="55" y="93"/>
                </a:cubicBezTo>
                <a:cubicBezTo>
                  <a:pt x="55" y="93"/>
                  <a:pt x="55" y="94"/>
                  <a:pt x="55" y="94"/>
                </a:cubicBezTo>
                <a:cubicBezTo>
                  <a:pt x="55" y="94"/>
                  <a:pt x="56" y="94"/>
                  <a:pt x="57" y="94"/>
                </a:cubicBezTo>
                <a:cubicBezTo>
                  <a:pt x="58" y="94"/>
                  <a:pt x="59" y="94"/>
                  <a:pt x="59" y="94"/>
                </a:cubicBezTo>
                <a:cubicBezTo>
                  <a:pt x="60" y="94"/>
                  <a:pt x="61" y="94"/>
                  <a:pt x="61" y="95"/>
                </a:cubicBezTo>
                <a:cubicBezTo>
                  <a:pt x="61" y="95"/>
                  <a:pt x="61" y="95"/>
                  <a:pt x="62" y="95"/>
                </a:cubicBezTo>
                <a:cubicBezTo>
                  <a:pt x="62" y="96"/>
                  <a:pt x="63" y="96"/>
                  <a:pt x="63" y="98"/>
                </a:cubicBezTo>
                <a:cubicBezTo>
                  <a:pt x="63" y="98"/>
                  <a:pt x="64" y="98"/>
                  <a:pt x="64" y="98"/>
                </a:cubicBezTo>
                <a:cubicBezTo>
                  <a:pt x="64" y="98"/>
                  <a:pt x="64" y="99"/>
                  <a:pt x="65" y="99"/>
                </a:cubicBezTo>
                <a:cubicBezTo>
                  <a:pt x="66" y="100"/>
                  <a:pt x="65" y="101"/>
                  <a:pt x="67" y="101"/>
                </a:cubicBezTo>
                <a:cubicBezTo>
                  <a:pt x="67" y="101"/>
                  <a:pt x="67" y="101"/>
                  <a:pt x="68" y="101"/>
                </a:cubicBezTo>
                <a:cubicBezTo>
                  <a:pt x="69" y="101"/>
                  <a:pt x="69" y="102"/>
                  <a:pt x="70" y="102"/>
                </a:cubicBezTo>
                <a:cubicBezTo>
                  <a:pt x="71" y="102"/>
                  <a:pt x="72" y="103"/>
                  <a:pt x="71" y="104"/>
                </a:cubicBezTo>
                <a:cubicBezTo>
                  <a:pt x="71" y="104"/>
                  <a:pt x="70" y="104"/>
                  <a:pt x="71" y="105"/>
                </a:cubicBezTo>
                <a:cubicBezTo>
                  <a:pt x="71" y="105"/>
                  <a:pt x="71" y="106"/>
                  <a:pt x="71" y="106"/>
                </a:cubicBezTo>
                <a:cubicBezTo>
                  <a:pt x="71" y="106"/>
                  <a:pt x="71" y="107"/>
                  <a:pt x="71" y="107"/>
                </a:cubicBezTo>
                <a:cubicBezTo>
                  <a:pt x="71" y="109"/>
                  <a:pt x="71" y="110"/>
                  <a:pt x="70" y="111"/>
                </a:cubicBezTo>
                <a:cubicBezTo>
                  <a:pt x="69" y="110"/>
                  <a:pt x="68" y="111"/>
                  <a:pt x="68" y="112"/>
                </a:cubicBezTo>
                <a:cubicBezTo>
                  <a:pt x="67" y="112"/>
                  <a:pt x="67" y="112"/>
                  <a:pt x="67" y="112"/>
                </a:cubicBezTo>
                <a:cubicBezTo>
                  <a:pt x="66" y="114"/>
                  <a:pt x="63" y="113"/>
                  <a:pt x="63" y="115"/>
                </a:cubicBezTo>
                <a:cubicBezTo>
                  <a:pt x="63" y="115"/>
                  <a:pt x="62" y="115"/>
                  <a:pt x="62" y="115"/>
                </a:cubicBezTo>
                <a:cubicBezTo>
                  <a:pt x="61" y="115"/>
                  <a:pt x="61" y="115"/>
                  <a:pt x="61" y="115"/>
                </a:cubicBezTo>
                <a:cubicBezTo>
                  <a:pt x="60" y="117"/>
                  <a:pt x="59" y="117"/>
                  <a:pt x="58" y="118"/>
                </a:cubicBezTo>
                <a:cubicBezTo>
                  <a:pt x="58" y="118"/>
                  <a:pt x="58" y="119"/>
                  <a:pt x="58" y="119"/>
                </a:cubicBezTo>
                <a:cubicBezTo>
                  <a:pt x="57" y="119"/>
                  <a:pt x="57" y="119"/>
                  <a:pt x="56" y="119"/>
                </a:cubicBezTo>
                <a:close/>
                <a:moveTo>
                  <a:pt x="89" y="101"/>
                </a:moveTo>
                <a:cubicBezTo>
                  <a:pt x="86" y="99"/>
                  <a:pt x="89" y="94"/>
                  <a:pt x="93" y="95"/>
                </a:cubicBezTo>
                <a:cubicBezTo>
                  <a:pt x="95" y="96"/>
                  <a:pt x="87" y="97"/>
                  <a:pt x="89" y="10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6" name="Freeform 249"/>
          <p:cNvSpPr/>
          <p:nvPr>
            <p:custDataLst>
              <p:tags r:id="rId242"/>
            </p:custDataLst>
          </p:nvPr>
        </p:nvSpPr>
        <p:spPr bwMode="auto">
          <a:xfrm rot="1740000">
            <a:off x="9690827" y="2481111"/>
            <a:ext cx="1385" cy="1147"/>
          </a:xfrm>
          <a:custGeom>
            <a:avLst/>
            <a:gdLst>
              <a:gd name="T0" fmla="*/ 2 w 3"/>
              <a:gd name="T1" fmla="*/ 2 h 2"/>
              <a:gd name="T2" fmla="*/ 3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3" y="2"/>
                </a:cubicBezTo>
                <a:cubicBezTo>
                  <a:pt x="2" y="0"/>
                  <a:pt x="0" y="2"/>
                  <a:pt x="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7" name="Freeform 250"/>
          <p:cNvSpPr/>
          <p:nvPr>
            <p:custDataLst>
              <p:tags r:id="rId243"/>
            </p:custDataLst>
          </p:nvPr>
        </p:nvSpPr>
        <p:spPr bwMode="auto">
          <a:xfrm rot="1740000">
            <a:off x="9687215" y="2481584"/>
            <a:ext cx="39249" cy="21122"/>
          </a:xfrm>
          <a:custGeom>
            <a:avLst/>
            <a:gdLst>
              <a:gd name="T0" fmla="*/ 16 w 79"/>
              <a:gd name="T1" fmla="*/ 24 h 43"/>
              <a:gd name="T2" fmla="*/ 11 w 79"/>
              <a:gd name="T3" fmla="*/ 25 h 43"/>
              <a:gd name="T4" fmla="*/ 6 w 79"/>
              <a:gd name="T5" fmla="*/ 28 h 43"/>
              <a:gd name="T6" fmla="*/ 4 w 79"/>
              <a:gd name="T7" fmla="*/ 32 h 43"/>
              <a:gd name="T8" fmla="*/ 0 w 79"/>
              <a:gd name="T9" fmla="*/ 37 h 43"/>
              <a:gd name="T10" fmla="*/ 3 w 79"/>
              <a:gd name="T11" fmla="*/ 33 h 43"/>
              <a:gd name="T12" fmla="*/ 5 w 79"/>
              <a:gd name="T13" fmla="*/ 37 h 43"/>
              <a:gd name="T14" fmla="*/ 6 w 79"/>
              <a:gd name="T15" fmla="*/ 37 h 43"/>
              <a:gd name="T16" fmla="*/ 11 w 79"/>
              <a:gd name="T17" fmla="*/ 34 h 43"/>
              <a:gd name="T18" fmla="*/ 12 w 79"/>
              <a:gd name="T19" fmla="*/ 32 h 43"/>
              <a:gd name="T20" fmla="*/ 18 w 79"/>
              <a:gd name="T21" fmla="*/ 30 h 43"/>
              <a:gd name="T22" fmla="*/ 15 w 79"/>
              <a:gd name="T23" fmla="*/ 34 h 43"/>
              <a:gd name="T24" fmla="*/ 12 w 79"/>
              <a:gd name="T25" fmla="*/ 40 h 43"/>
              <a:gd name="T26" fmla="*/ 16 w 79"/>
              <a:gd name="T27" fmla="*/ 43 h 43"/>
              <a:gd name="T28" fmla="*/ 23 w 79"/>
              <a:gd name="T29" fmla="*/ 38 h 43"/>
              <a:gd name="T30" fmla="*/ 27 w 79"/>
              <a:gd name="T31" fmla="*/ 39 h 43"/>
              <a:gd name="T32" fmla="*/ 33 w 79"/>
              <a:gd name="T33" fmla="*/ 39 h 43"/>
              <a:gd name="T34" fmla="*/ 37 w 79"/>
              <a:gd name="T35" fmla="*/ 38 h 43"/>
              <a:gd name="T36" fmla="*/ 37 w 79"/>
              <a:gd name="T37" fmla="*/ 32 h 43"/>
              <a:gd name="T38" fmla="*/ 40 w 79"/>
              <a:gd name="T39" fmla="*/ 32 h 43"/>
              <a:gd name="T40" fmla="*/ 41 w 79"/>
              <a:gd name="T41" fmla="*/ 34 h 43"/>
              <a:gd name="T42" fmla="*/ 46 w 79"/>
              <a:gd name="T43" fmla="*/ 33 h 43"/>
              <a:gd name="T44" fmla="*/ 49 w 79"/>
              <a:gd name="T45" fmla="*/ 32 h 43"/>
              <a:gd name="T46" fmla="*/ 52 w 79"/>
              <a:gd name="T47" fmla="*/ 32 h 43"/>
              <a:gd name="T48" fmla="*/ 54 w 79"/>
              <a:gd name="T49" fmla="*/ 34 h 43"/>
              <a:gd name="T50" fmla="*/ 61 w 79"/>
              <a:gd name="T51" fmla="*/ 34 h 43"/>
              <a:gd name="T52" fmla="*/ 69 w 79"/>
              <a:gd name="T53" fmla="*/ 32 h 43"/>
              <a:gd name="T54" fmla="*/ 73 w 79"/>
              <a:gd name="T55" fmla="*/ 34 h 43"/>
              <a:gd name="T56" fmla="*/ 75 w 79"/>
              <a:gd name="T57" fmla="*/ 34 h 43"/>
              <a:gd name="T58" fmla="*/ 79 w 79"/>
              <a:gd name="T59" fmla="*/ 30 h 43"/>
              <a:gd name="T60" fmla="*/ 75 w 79"/>
              <a:gd name="T61" fmla="*/ 28 h 43"/>
              <a:gd name="T62" fmla="*/ 73 w 79"/>
              <a:gd name="T63" fmla="*/ 26 h 43"/>
              <a:gd name="T64" fmla="*/ 73 w 79"/>
              <a:gd name="T65" fmla="*/ 21 h 43"/>
              <a:gd name="T66" fmla="*/ 69 w 79"/>
              <a:gd name="T67" fmla="*/ 26 h 43"/>
              <a:gd name="T68" fmla="*/ 63 w 79"/>
              <a:gd name="T69" fmla="*/ 24 h 43"/>
              <a:gd name="T70" fmla="*/ 57 w 79"/>
              <a:gd name="T71" fmla="*/ 24 h 43"/>
              <a:gd name="T72" fmla="*/ 55 w 79"/>
              <a:gd name="T73" fmla="*/ 24 h 43"/>
              <a:gd name="T74" fmla="*/ 53 w 79"/>
              <a:gd name="T75" fmla="*/ 25 h 43"/>
              <a:gd name="T76" fmla="*/ 46 w 79"/>
              <a:gd name="T77" fmla="*/ 26 h 43"/>
              <a:gd name="T78" fmla="*/ 40 w 79"/>
              <a:gd name="T79" fmla="*/ 25 h 43"/>
              <a:gd name="T80" fmla="*/ 43 w 79"/>
              <a:gd name="T81" fmla="*/ 21 h 43"/>
              <a:gd name="T82" fmla="*/ 38 w 79"/>
              <a:gd name="T83" fmla="*/ 17 h 43"/>
              <a:gd name="T84" fmla="*/ 36 w 79"/>
              <a:gd name="T85" fmla="*/ 20 h 43"/>
              <a:gd name="T86" fmla="*/ 33 w 79"/>
              <a:gd name="T87" fmla="*/ 18 h 43"/>
              <a:gd name="T88" fmla="*/ 33 w 79"/>
              <a:gd name="T89" fmla="*/ 13 h 43"/>
              <a:gd name="T90" fmla="*/ 36 w 79"/>
              <a:gd name="T91" fmla="*/ 8 h 43"/>
              <a:gd name="T92" fmla="*/ 40 w 79"/>
              <a:gd name="T93" fmla="*/ 5 h 43"/>
              <a:gd name="T94" fmla="*/ 41 w 79"/>
              <a:gd name="T95" fmla="*/ 1 h 43"/>
              <a:gd name="T96" fmla="*/ 27 w 79"/>
              <a:gd name="T97" fmla="*/ 8 h 43"/>
              <a:gd name="T98" fmla="*/ 24 w 79"/>
              <a:gd name="T99" fmla="*/ 13 h 43"/>
              <a:gd name="T100" fmla="*/ 21 w 79"/>
              <a:gd name="T101" fmla="*/ 17 h 43"/>
              <a:gd name="T102" fmla="*/ 15 w 79"/>
              <a:gd name="T103" fmla="*/ 20 h 43"/>
              <a:gd name="T104" fmla="*/ 30 w 79"/>
              <a:gd name="T105" fmla="*/ 21 h 43"/>
              <a:gd name="T106" fmla="*/ 24 w 79"/>
              <a:gd name="T107" fmla="*/ 2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 h="43">
                <a:moveTo>
                  <a:pt x="15" y="21"/>
                </a:moveTo>
                <a:cubicBezTo>
                  <a:pt x="15" y="22"/>
                  <a:pt x="15" y="23"/>
                  <a:pt x="15" y="24"/>
                </a:cubicBezTo>
                <a:cubicBezTo>
                  <a:pt x="15" y="24"/>
                  <a:pt x="16" y="24"/>
                  <a:pt x="16" y="24"/>
                </a:cubicBezTo>
                <a:cubicBezTo>
                  <a:pt x="16" y="24"/>
                  <a:pt x="16" y="24"/>
                  <a:pt x="16" y="25"/>
                </a:cubicBezTo>
                <a:cubicBezTo>
                  <a:pt x="15" y="25"/>
                  <a:pt x="14" y="25"/>
                  <a:pt x="14" y="25"/>
                </a:cubicBezTo>
                <a:cubicBezTo>
                  <a:pt x="13" y="25"/>
                  <a:pt x="12" y="25"/>
                  <a:pt x="11" y="25"/>
                </a:cubicBezTo>
                <a:cubicBezTo>
                  <a:pt x="10" y="25"/>
                  <a:pt x="9" y="25"/>
                  <a:pt x="9" y="26"/>
                </a:cubicBezTo>
                <a:cubicBezTo>
                  <a:pt x="8" y="26"/>
                  <a:pt x="7" y="27"/>
                  <a:pt x="6" y="27"/>
                </a:cubicBezTo>
                <a:cubicBezTo>
                  <a:pt x="6" y="28"/>
                  <a:pt x="6" y="28"/>
                  <a:pt x="6" y="28"/>
                </a:cubicBezTo>
                <a:cubicBezTo>
                  <a:pt x="6" y="29"/>
                  <a:pt x="6" y="29"/>
                  <a:pt x="6" y="30"/>
                </a:cubicBezTo>
                <a:cubicBezTo>
                  <a:pt x="5" y="29"/>
                  <a:pt x="5" y="30"/>
                  <a:pt x="5" y="31"/>
                </a:cubicBezTo>
                <a:cubicBezTo>
                  <a:pt x="5" y="32"/>
                  <a:pt x="5" y="32"/>
                  <a:pt x="4" y="32"/>
                </a:cubicBezTo>
                <a:cubicBezTo>
                  <a:pt x="4" y="32"/>
                  <a:pt x="3" y="32"/>
                  <a:pt x="3" y="32"/>
                </a:cubicBezTo>
                <a:cubicBezTo>
                  <a:pt x="2" y="32"/>
                  <a:pt x="2" y="33"/>
                  <a:pt x="0" y="33"/>
                </a:cubicBezTo>
                <a:cubicBezTo>
                  <a:pt x="0" y="34"/>
                  <a:pt x="0" y="36"/>
                  <a:pt x="0" y="37"/>
                </a:cubicBezTo>
                <a:cubicBezTo>
                  <a:pt x="1" y="38"/>
                  <a:pt x="3" y="38"/>
                  <a:pt x="3" y="37"/>
                </a:cubicBezTo>
                <a:cubicBezTo>
                  <a:pt x="3" y="36"/>
                  <a:pt x="3" y="36"/>
                  <a:pt x="3" y="36"/>
                </a:cubicBezTo>
                <a:cubicBezTo>
                  <a:pt x="1" y="35"/>
                  <a:pt x="2" y="34"/>
                  <a:pt x="3" y="33"/>
                </a:cubicBezTo>
                <a:cubicBezTo>
                  <a:pt x="4" y="33"/>
                  <a:pt x="4" y="33"/>
                  <a:pt x="4" y="34"/>
                </a:cubicBezTo>
                <a:cubicBezTo>
                  <a:pt x="4" y="34"/>
                  <a:pt x="5" y="34"/>
                  <a:pt x="5" y="34"/>
                </a:cubicBezTo>
                <a:cubicBezTo>
                  <a:pt x="5" y="35"/>
                  <a:pt x="5" y="36"/>
                  <a:pt x="5" y="37"/>
                </a:cubicBezTo>
                <a:cubicBezTo>
                  <a:pt x="5" y="37"/>
                  <a:pt x="5" y="38"/>
                  <a:pt x="5" y="38"/>
                </a:cubicBezTo>
                <a:cubicBezTo>
                  <a:pt x="6" y="38"/>
                  <a:pt x="6" y="38"/>
                  <a:pt x="6" y="38"/>
                </a:cubicBezTo>
                <a:cubicBezTo>
                  <a:pt x="6" y="38"/>
                  <a:pt x="6" y="37"/>
                  <a:pt x="6" y="37"/>
                </a:cubicBezTo>
                <a:cubicBezTo>
                  <a:pt x="7" y="36"/>
                  <a:pt x="8" y="36"/>
                  <a:pt x="9" y="36"/>
                </a:cubicBezTo>
                <a:cubicBezTo>
                  <a:pt x="10" y="36"/>
                  <a:pt x="10" y="35"/>
                  <a:pt x="10" y="34"/>
                </a:cubicBezTo>
                <a:cubicBezTo>
                  <a:pt x="10" y="34"/>
                  <a:pt x="11" y="34"/>
                  <a:pt x="11" y="34"/>
                </a:cubicBezTo>
                <a:cubicBezTo>
                  <a:pt x="12" y="34"/>
                  <a:pt x="12" y="34"/>
                  <a:pt x="12" y="34"/>
                </a:cubicBezTo>
                <a:cubicBezTo>
                  <a:pt x="12" y="34"/>
                  <a:pt x="12" y="34"/>
                  <a:pt x="12" y="33"/>
                </a:cubicBezTo>
                <a:cubicBezTo>
                  <a:pt x="12" y="33"/>
                  <a:pt x="12" y="32"/>
                  <a:pt x="12" y="32"/>
                </a:cubicBezTo>
                <a:cubicBezTo>
                  <a:pt x="12" y="30"/>
                  <a:pt x="13" y="30"/>
                  <a:pt x="15" y="30"/>
                </a:cubicBezTo>
                <a:cubicBezTo>
                  <a:pt x="16" y="29"/>
                  <a:pt x="17" y="28"/>
                  <a:pt x="18" y="28"/>
                </a:cubicBezTo>
                <a:cubicBezTo>
                  <a:pt x="18" y="29"/>
                  <a:pt x="18" y="29"/>
                  <a:pt x="18" y="30"/>
                </a:cubicBezTo>
                <a:cubicBezTo>
                  <a:pt x="18" y="31"/>
                  <a:pt x="18" y="32"/>
                  <a:pt x="17" y="32"/>
                </a:cubicBezTo>
                <a:cubicBezTo>
                  <a:pt x="17" y="32"/>
                  <a:pt x="16" y="32"/>
                  <a:pt x="16" y="32"/>
                </a:cubicBezTo>
                <a:cubicBezTo>
                  <a:pt x="16" y="33"/>
                  <a:pt x="16" y="34"/>
                  <a:pt x="15" y="34"/>
                </a:cubicBezTo>
                <a:cubicBezTo>
                  <a:pt x="15" y="36"/>
                  <a:pt x="14" y="36"/>
                  <a:pt x="14" y="37"/>
                </a:cubicBezTo>
                <a:cubicBezTo>
                  <a:pt x="14" y="37"/>
                  <a:pt x="14" y="38"/>
                  <a:pt x="14" y="38"/>
                </a:cubicBezTo>
                <a:cubicBezTo>
                  <a:pt x="13" y="38"/>
                  <a:pt x="12" y="39"/>
                  <a:pt x="12" y="40"/>
                </a:cubicBezTo>
                <a:cubicBezTo>
                  <a:pt x="13" y="41"/>
                  <a:pt x="12" y="43"/>
                  <a:pt x="14" y="43"/>
                </a:cubicBezTo>
                <a:cubicBezTo>
                  <a:pt x="14" y="43"/>
                  <a:pt x="14" y="43"/>
                  <a:pt x="15" y="43"/>
                </a:cubicBezTo>
                <a:cubicBezTo>
                  <a:pt x="15" y="43"/>
                  <a:pt x="16" y="43"/>
                  <a:pt x="16" y="43"/>
                </a:cubicBezTo>
                <a:cubicBezTo>
                  <a:pt x="16" y="42"/>
                  <a:pt x="17" y="41"/>
                  <a:pt x="18" y="41"/>
                </a:cubicBezTo>
                <a:cubicBezTo>
                  <a:pt x="19" y="41"/>
                  <a:pt x="19" y="40"/>
                  <a:pt x="21" y="40"/>
                </a:cubicBezTo>
                <a:cubicBezTo>
                  <a:pt x="22" y="40"/>
                  <a:pt x="22" y="38"/>
                  <a:pt x="23" y="38"/>
                </a:cubicBezTo>
                <a:cubicBezTo>
                  <a:pt x="23" y="38"/>
                  <a:pt x="23" y="37"/>
                  <a:pt x="23" y="37"/>
                </a:cubicBezTo>
                <a:cubicBezTo>
                  <a:pt x="24" y="37"/>
                  <a:pt x="25" y="37"/>
                  <a:pt x="25" y="37"/>
                </a:cubicBezTo>
                <a:cubicBezTo>
                  <a:pt x="25" y="38"/>
                  <a:pt x="26" y="38"/>
                  <a:pt x="27" y="39"/>
                </a:cubicBezTo>
                <a:cubicBezTo>
                  <a:pt x="26" y="40"/>
                  <a:pt x="27" y="40"/>
                  <a:pt x="28" y="40"/>
                </a:cubicBezTo>
                <a:cubicBezTo>
                  <a:pt x="29" y="40"/>
                  <a:pt x="31" y="40"/>
                  <a:pt x="31" y="39"/>
                </a:cubicBezTo>
                <a:cubicBezTo>
                  <a:pt x="32" y="39"/>
                  <a:pt x="32" y="39"/>
                  <a:pt x="33" y="39"/>
                </a:cubicBezTo>
                <a:cubicBezTo>
                  <a:pt x="33" y="39"/>
                  <a:pt x="33" y="39"/>
                  <a:pt x="34" y="39"/>
                </a:cubicBezTo>
                <a:cubicBezTo>
                  <a:pt x="35" y="39"/>
                  <a:pt x="35" y="38"/>
                  <a:pt x="36" y="38"/>
                </a:cubicBezTo>
                <a:cubicBezTo>
                  <a:pt x="37" y="38"/>
                  <a:pt x="37" y="38"/>
                  <a:pt x="37" y="38"/>
                </a:cubicBezTo>
                <a:cubicBezTo>
                  <a:pt x="37" y="36"/>
                  <a:pt x="39" y="35"/>
                  <a:pt x="37" y="34"/>
                </a:cubicBezTo>
                <a:cubicBezTo>
                  <a:pt x="37" y="34"/>
                  <a:pt x="37" y="34"/>
                  <a:pt x="37" y="33"/>
                </a:cubicBezTo>
                <a:cubicBezTo>
                  <a:pt x="37" y="33"/>
                  <a:pt x="37" y="32"/>
                  <a:pt x="37" y="32"/>
                </a:cubicBezTo>
                <a:cubicBezTo>
                  <a:pt x="37" y="32"/>
                  <a:pt x="37" y="31"/>
                  <a:pt x="37" y="31"/>
                </a:cubicBezTo>
                <a:cubicBezTo>
                  <a:pt x="35" y="31"/>
                  <a:pt x="38" y="29"/>
                  <a:pt x="38" y="31"/>
                </a:cubicBezTo>
                <a:cubicBezTo>
                  <a:pt x="39" y="31"/>
                  <a:pt x="40" y="31"/>
                  <a:pt x="40" y="32"/>
                </a:cubicBezTo>
                <a:cubicBezTo>
                  <a:pt x="40" y="32"/>
                  <a:pt x="40" y="32"/>
                  <a:pt x="41" y="32"/>
                </a:cubicBezTo>
                <a:cubicBezTo>
                  <a:pt x="41" y="32"/>
                  <a:pt x="41" y="33"/>
                  <a:pt x="41" y="33"/>
                </a:cubicBezTo>
                <a:cubicBezTo>
                  <a:pt x="41" y="34"/>
                  <a:pt x="41" y="34"/>
                  <a:pt x="41" y="34"/>
                </a:cubicBezTo>
                <a:cubicBezTo>
                  <a:pt x="42" y="34"/>
                  <a:pt x="43" y="36"/>
                  <a:pt x="43" y="34"/>
                </a:cubicBezTo>
                <a:cubicBezTo>
                  <a:pt x="43" y="34"/>
                  <a:pt x="43" y="33"/>
                  <a:pt x="44" y="33"/>
                </a:cubicBezTo>
                <a:cubicBezTo>
                  <a:pt x="45" y="33"/>
                  <a:pt x="45" y="33"/>
                  <a:pt x="46" y="33"/>
                </a:cubicBezTo>
                <a:cubicBezTo>
                  <a:pt x="46" y="33"/>
                  <a:pt x="46" y="33"/>
                  <a:pt x="47" y="33"/>
                </a:cubicBezTo>
                <a:cubicBezTo>
                  <a:pt x="48" y="33"/>
                  <a:pt x="48" y="33"/>
                  <a:pt x="48" y="32"/>
                </a:cubicBezTo>
                <a:cubicBezTo>
                  <a:pt x="48" y="32"/>
                  <a:pt x="49" y="32"/>
                  <a:pt x="49" y="32"/>
                </a:cubicBezTo>
                <a:cubicBezTo>
                  <a:pt x="49" y="32"/>
                  <a:pt x="49" y="33"/>
                  <a:pt x="49" y="33"/>
                </a:cubicBezTo>
                <a:cubicBezTo>
                  <a:pt x="50" y="33"/>
                  <a:pt x="50" y="33"/>
                  <a:pt x="50" y="33"/>
                </a:cubicBezTo>
                <a:cubicBezTo>
                  <a:pt x="50" y="32"/>
                  <a:pt x="51" y="32"/>
                  <a:pt x="52" y="32"/>
                </a:cubicBezTo>
                <a:cubicBezTo>
                  <a:pt x="52" y="32"/>
                  <a:pt x="53" y="32"/>
                  <a:pt x="54" y="32"/>
                </a:cubicBezTo>
                <a:cubicBezTo>
                  <a:pt x="54" y="32"/>
                  <a:pt x="54" y="33"/>
                  <a:pt x="54" y="33"/>
                </a:cubicBezTo>
                <a:cubicBezTo>
                  <a:pt x="54" y="34"/>
                  <a:pt x="54" y="34"/>
                  <a:pt x="54" y="34"/>
                </a:cubicBezTo>
                <a:cubicBezTo>
                  <a:pt x="57" y="37"/>
                  <a:pt x="55" y="34"/>
                  <a:pt x="57" y="33"/>
                </a:cubicBezTo>
                <a:cubicBezTo>
                  <a:pt x="58" y="33"/>
                  <a:pt x="60" y="33"/>
                  <a:pt x="60" y="34"/>
                </a:cubicBezTo>
                <a:cubicBezTo>
                  <a:pt x="60" y="34"/>
                  <a:pt x="61" y="34"/>
                  <a:pt x="61" y="34"/>
                </a:cubicBezTo>
                <a:cubicBezTo>
                  <a:pt x="61" y="33"/>
                  <a:pt x="61" y="32"/>
                  <a:pt x="62" y="32"/>
                </a:cubicBezTo>
                <a:cubicBezTo>
                  <a:pt x="64" y="32"/>
                  <a:pt x="65" y="31"/>
                  <a:pt x="67" y="31"/>
                </a:cubicBezTo>
                <a:cubicBezTo>
                  <a:pt x="68" y="31"/>
                  <a:pt x="69" y="31"/>
                  <a:pt x="69" y="32"/>
                </a:cubicBezTo>
                <a:cubicBezTo>
                  <a:pt x="70" y="32"/>
                  <a:pt x="70" y="32"/>
                  <a:pt x="71" y="32"/>
                </a:cubicBezTo>
                <a:cubicBezTo>
                  <a:pt x="71" y="32"/>
                  <a:pt x="71" y="32"/>
                  <a:pt x="72" y="32"/>
                </a:cubicBezTo>
                <a:cubicBezTo>
                  <a:pt x="73" y="32"/>
                  <a:pt x="73" y="33"/>
                  <a:pt x="73" y="34"/>
                </a:cubicBezTo>
                <a:cubicBezTo>
                  <a:pt x="73" y="35"/>
                  <a:pt x="73" y="35"/>
                  <a:pt x="73" y="36"/>
                </a:cubicBezTo>
                <a:cubicBezTo>
                  <a:pt x="74" y="36"/>
                  <a:pt x="75" y="36"/>
                  <a:pt x="75" y="36"/>
                </a:cubicBezTo>
                <a:cubicBezTo>
                  <a:pt x="75" y="35"/>
                  <a:pt x="75" y="35"/>
                  <a:pt x="75" y="34"/>
                </a:cubicBezTo>
                <a:cubicBezTo>
                  <a:pt x="75" y="34"/>
                  <a:pt x="75" y="33"/>
                  <a:pt x="76" y="33"/>
                </a:cubicBezTo>
                <a:cubicBezTo>
                  <a:pt x="76" y="32"/>
                  <a:pt x="77" y="32"/>
                  <a:pt x="78" y="31"/>
                </a:cubicBezTo>
                <a:cubicBezTo>
                  <a:pt x="78" y="30"/>
                  <a:pt x="78" y="29"/>
                  <a:pt x="79" y="30"/>
                </a:cubicBezTo>
                <a:cubicBezTo>
                  <a:pt x="79" y="29"/>
                  <a:pt x="79" y="29"/>
                  <a:pt x="79" y="28"/>
                </a:cubicBezTo>
                <a:cubicBezTo>
                  <a:pt x="79" y="28"/>
                  <a:pt x="79" y="28"/>
                  <a:pt x="79" y="27"/>
                </a:cubicBezTo>
                <a:cubicBezTo>
                  <a:pt x="77" y="27"/>
                  <a:pt x="76" y="28"/>
                  <a:pt x="75" y="28"/>
                </a:cubicBezTo>
                <a:cubicBezTo>
                  <a:pt x="74" y="29"/>
                  <a:pt x="74" y="28"/>
                  <a:pt x="74" y="27"/>
                </a:cubicBezTo>
                <a:cubicBezTo>
                  <a:pt x="74" y="27"/>
                  <a:pt x="74" y="26"/>
                  <a:pt x="74" y="26"/>
                </a:cubicBezTo>
                <a:cubicBezTo>
                  <a:pt x="74" y="26"/>
                  <a:pt x="73" y="26"/>
                  <a:pt x="73" y="26"/>
                </a:cubicBezTo>
                <a:cubicBezTo>
                  <a:pt x="73" y="25"/>
                  <a:pt x="73" y="24"/>
                  <a:pt x="74" y="24"/>
                </a:cubicBezTo>
                <a:cubicBezTo>
                  <a:pt x="74" y="23"/>
                  <a:pt x="74" y="23"/>
                  <a:pt x="74" y="22"/>
                </a:cubicBezTo>
                <a:cubicBezTo>
                  <a:pt x="74" y="21"/>
                  <a:pt x="74" y="21"/>
                  <a:pt x="73" y="21"/>
                </a:cubicBezTo>
                <a:cubicBezTo>
                  <a:pt x="73" y="23"/>
                  <a:pt x="71" y="23"/>
                  <a:pt x="71" y="25"/>
                </a:cubicBezTo>
                <a:cubicBezTo>
                  <a:pt x="71" y="25"/>
                  <a:pt x="71" y="26"/>
                  <a:pt x="71" y="26"/>
                </a:cubicBezTo>
                <a:cubicBezTo>
                  <a:pt x="70" y="26"/>
                  <a:pt x="70" y="26"/>
                  <a:pt x="69" y="26"/>
                </a:cubicBezTo>
                <a:cubicBezTo>
                  <a:pt x="68" y="26"/>
                  <a:pt x="68" y="28"/>
                  <a:pt x="66" y="27"/>
                </a:cubicBezTo>
                <a:cubicBezTo>
                  <a:pt x="62" y="28"/>
                  <a:pt x="62" y="27"/>
                  <a:pt x="63" y="25"/>
                </a:cubicBezTo>
                <a:cubicBezTo>
                  <a:pt x="63" y="24"/>
                  <a:pt x="63" y="24"/>
                  <a:pt x="63" y="24"/>
                </a:cubicBezTo>
                <a:cubicBezTo>
                  <a:pt x="63" y="24"/>
                  <a:pt x="62" y="24"/>
                  <a:pt x="61" y="24"/>
                </a:cubicBezTo>
                <a:cubicBezTo>
                  <a:pt x="60" y="24"/>
                  <a:pt x="59" y="24"/>
                  <a:pt x="59" y="24"/>
                </a:cubicBezTo>
                <a:cubicBezTo>
                  <a:pt x="58" y="24"/>
                  <a:pt x="58" y="24"/>
                  <a:pt x="57" y="24"/>
                </a:cubicBezTo>
                <a:cubicBezTo>
                  <a:pt x="57" y="24"/>
                  <a:pt x="57" y="24"/>
                  <a:pt x="57" y="25"/>
                </a:cubicBezTo>
                <a:cubicBezTo>
                  <a:pt x="57" y="25"/>
                  <a:pt x="56" y="25"/>
                  <a:pt x="55" y="25"/>
                </a:cubicBezTo>
                <a:cubicBezTo>
                  <a:pt x="55" y="24"/>
                  <a:pt x="55" y="24"/>
                  <a:pt x="55" y="24"/>
                </a:cubicBezTo>
                <a:cubicBezTo>
                  <a:pt x="55" y="24"/>
                  <a:pt x="54" y="24"/>
                  <a:pt x="54" y="24"/>
                </a:cubicBezTo>
                <a:cubicBezTo>
                  <a:pt x="54" y="24"/>
                  <a:pt x="54" y="24"/>
                  <a:pt x="54" y="25"/>
                </a:cubicBezTo>
                <a:cubicBezTo>
                  <a:pt x="54" y="25"/>
                  <a:pt x="53" y="25"/>
                  <a:pt x="53" y="25"/>
                </a:cubicBezTo>
                <a:cubicBezTo>
                  <a:pt x="52" y="25"/>
                  <a:pt x="52" y="26"/>
                  <a:pt x="50" y="26"/>
                </a:cubicBezTo>
                <a:cubicBezTo>
                  <a:pt x="50" y="26"/>
                  <a:pt x="50" y="26"/>
                  <a:pt x="49" y="26"/>
                </a:cubicBezTo>
                <a:cubicBezTo>
                  <a:pt x="48" y="26"/>
                  <a:pt x="47" y="26"/>
                  <a:pt x="46" y="26"/>
                </a:cubicBezTo>
                <a:cubicBezTo>
                  <a:pt x="44" y="26"/>
                  <a:pt x="43" y="27"/>
                  <a:pt x="42" y="27"/>
                </a:cubicBezTo>
                <a:cubicBezTo>
                  <a:pt x="41" y="29"/>
                  <a:pt x="39" y="28"/>
                  <a:pt x="40" y="26"/>
                </a:cubicBezTo>
                <a:cubicBezTo>
                  <a:pt x="40" y="26"/>
                  <a:pt x="40" y="25"/>
                  <a:pt x="40" y="25"/>
                </a:cubicBezTo>
                <a:cubicBezTo>
                  <a:pt x="40" y="24"/>
                  <a:pt x="40" y="24"/>
                  <a:pt x="40" y="24"/>
                </a:cubicBezTo>
                <a:cubicBezTo>
                  <a:pt x="39" y="23"/>
                  <a:pt x="40" y="23"/>
                  <a:pt x="41" y="22"/>
                </a:cubicBezTo>
                <a:cubicBezTo>
                  <a:pt x="42" y="23"/>
                  <a:pt x="43" y="22"/>
                  <a:pt x="43" y="21"/>
                </a:cubicBezTo>
                <a:cubicBezTo>
                  <a:pt x="42" y="20"/>
                  <a:pt x="39" y="21"/>
                  <a:pt x="40" y="18"/>
                </a:cubicBezTo>
                <a:cubicBezTo>
                  <a:pt x="40" y="17"/>
                  <a:pt x="40" y="17"/>
                  <a:pt x="40" y="17"/>
                </a:cubicBezTo>
                <a:cubicBezTo>
                  <a:pt x="39" y="17"/>
                  <a:pt x="39" y="17"/>
                  <a:pt x="38" y="17"/>
                </a:cubicBezTo>
                <a:cubicBezTo>
                  <a:pt x="37" y="16"/>
                  <a:pt x="37" y="17"/>
                  <a:pt x="37" y="18"/>
                </a:cubicBezTo>
                <a:cubicBezTo>
                  <a:pt x="38" y="19"/>
                  <a:pt x="37" y="19"/>
                  <a:pt x="36" y="19"/>
                </a:cubicBezTo>
                <a:cubicBezTo>
                  <a:pt x="36" y="19"/>
                  <a:pt x="36" y="20"/>
                  <a:pt x="36" y="20"/>
                </a:cubicBezTo>
                <a:cubicBezTo>
                  <a:pt x="36" y="20"/>
                  <a:pt x="36" y="21"/>
                  <a:pt x="36" y="21"/>
                </a:cubicBezTo>
                <a:cubicBezTo>
                  <a:pt x="35" y="21"/>
                  <a:pt x="35" y="21"/>
                  <a:pt x="34" y="21"/>
                </a:cubicBezTo>
                <a:cubicBezTo>
                  <a:pt x="32" y="21"/>
                  <a:pt x="32" y="19"/>
                  <a:pt x="33" y="18"/>
                </a:cubicBezTo>
                <a:cubicBezTo>
                  <a:pt x="33" y="17"/>
                  <a:pt x="33" y="16"/>
                  <a:pt x="33" y="15"/>
                </a:cubicBezTo>
                <a:cubicBezTo>
                  <a:pt x="33" y="15"/>
                  <a:pt x="33" y="15"/>
                  <a:pt x="33" y="14"/>
                </a:cubicBezTo>
                <a:cubicBezTo>
                  <a:pt x="33" y="14"/>
                  <a:pt x="33" y="13"/>
                  <a:pt x="33" y="13"/>
                </a:cubicBezTo>
                <a:cubicBezTo>
                  <a:pt x="34" y="13"/>
                  <a:pt x="34" y="12"/>
                  <a:pt x="35" y="12"/>
                </a:cubicBezTo>
                <a:cubicBezTo>
                  <a:pt x="35" y="11"/>
                  <a:pt x="35" y="11"/>
                  <a:pt x="35" y="11"/>
                </a:cubicBezTo>
                <a:cubicBezTo>
                  <a:pt x="35" y="9"/>
                  <a:pt x="36" y="9"/>
                  <a:pt x="36" y="8"/>
                </a:cubicBezTo>
                <a:cubicBezTo>
                  <a:pt x="36" y="7"/>
                  <a:pt x="37" y="7"/>
                  <a:pt x="38" y="7"/>
                </a:cubicBezTo>
                <a:cubicBezTo>
                  <a:pt x="39" y="7"/>
                  <a:pt x="40" y="7"/>
                  <a:pt x="40" y="6"/>
                </a:cubicBezTo>
                <a:cubicBezTo>
                  <a:pt x="40" y="5"/>
                  <a:pt x="40" y="5"/>
                  <a:pt x="40" y="5"/>
                </a:cubicBezTo>
                <a:cubicBezTo>
                  <a:pt x="40" y="5"/>
                  <a:pt x="41" y="5"/>
                  <a:pt x="42" y="5"/>
                </a:cubicBezTo>
                <a:cubicBezTo>
                  <a:pt x="44" y="4"/>
                  <a:pt x="43" y="2"/>
                  <a:pt x="43" y="0"/>
                </a:cubicBezTo>
                <a:cubicBezTo>
                  <a:pt x="42" y="0"/>
                  <a:pt x="42" y="1"/>
                  <a:pt x="41" y="1"/>
                </a:cubicBezTo>
                <a:cubicBezTo>
                  <a:pt x="41" y="2"/>
                  <a:pt x="39" y="2"/>
                  <a:pt x="37" y="2"/>
                </a:cubicBezTo>
                <a:cubicBezTo>
                  <a:pt x="37" y="2"/>
                  <a:pt x="36" y="2"/>
                  <a:pt x="35" y="2"/>
                </a:cubicBezTo>
                <a:cubicBezTo>
                  <a:pt x="34" y="6"/>
                  <a:pt x="30" y="6"/>
                  <a:pt x="27" y="8"/>
                </a:cubicBezTo>
                <a:cubicBezTo>
                  <a:pt x="27" y="9"/>
                  <a:pt x="27" y="9"/>
                  <a:pt x="27" y="9"/>
                </a:cubicBezTo>
                <a:cubicBezTo>
                  <a:pt x="26" y="11"/>
                  <a:pt x="25" y="11"/>
                  <a:pt x="24" y="12"/>
                </a:cubicBezTo>
                <a:cubicBezTo>
                  <a:pt x="24" y="12"/>
                  <a:pt x="24" y="13"/>
                  <a:pt x="24" y="13"/>
                </a:cubicBezTo>
                <a:cubicBezTo>
                  <a:pt x="24" y="14"/>
                  <a:pt x="22" y="14"/>
                  <a:pt x="22" y="15"/>
                </a:cubicBezTo>
                <a:cubicBezTo>
                  <a:pt x="21" y="15"/>
                  <a:pt x="21" y="15"/>
                  <a:pt x="21" y="15"/>
                </a:cubicBezTo>
                <a:cubicBezTo>
                  <a:pt x="21" y="16"/>
                  <a:pt x="21" y="16"/>
                  <a:pt x="21" y="17"/>
                </a:cubicBezTo>
                <a:cubicBezTo>
                  <a:pt x="21" y="17"/>
                  <a:pt x="21" y="17"/>
                  <a:pt x="21" y="18"/>
                </a:cubicBezTo>
                <a:cubicBezTo>
                  <a:pt x="18" y="18"/>
                  <a:pt x="19" y="21"/>
                  <a:pt x="16" y="20"/>
                </a:cubicBezTo>
                <a:cubicBezTo>
                  <a:pt x="16" y="20"/>
                  <a:pt x="15" y="20"/>
                  <a:pt x="15" y="20"/>
                </a:cubicBezTo>
                <a:cubicBezTo>
                  <a:pt x="15" y="20"/>
                  <a:pt x="15" y="21"/>
                  <a:pt x="15" y="21"/>
                </a:cubicBezTo>
                <a:close/>
                <a:moveTo>
                  <a:pt x="27" y="20"/>
                </a:moveTo>
                <a:cubicBezTo>
                  <a:pt x="28" y="20"/>
                  <a:pt x="30" y="20"/>
                  <a:pt x="30" y="21"/>
                </a:cubicBezTo>
                <a:cubicBezTo>
                  <a:pt x="30" y="22"/>
                  <a:pt x="29" y="23"/>
                  <a:pt x="28" y="22"/>
                </a:cubicBezTo>
                <a:cubicBezTo>
                  <a:pt x="28" y="23"/>
                  <a:pt x="28" y="24"/>
                  <a:pt x="27" y="24"/>
                </a:cubicBezTo>
                <a:cubicBezTo>
                  <a:pt x="25" y="23"/>
                  <a:pt x="25" y="22"/>
                  <a:pt x="24" y="21"/>
                </a:cubicBezTo>
                <a:cubicBezTo>
                  <a:pt x="25" y="21"/>
                  <a:pt x="25" y="20"/>
                  <a:pt x="27"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8" name="Freeform 251"/>
          <p:cNvSpPr/>
          <p:nvPr>
            <p:custDataLst>
              <p:tags r:id="rId244"/>
            </p:custDataLst>
          </p:nvPr>
        </p:nvSpPr>
        <p:spPr bwMode="auto">
          <a:xfrm rot="1740000">
            <a:off x="9660548" y="2466449"/>
            <a:ext cx="462" cy="1378"/>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1"/>
                  <a:pt x="1" y="1"/>
                  <a:pt x="0" y="0"/>
                </a:cubicBezTo>
                <a:cubicBezTo>
                  <a:pt x="0" y="2"/>
                  <a:pt x="0" y="2"/>
                  <a:pt x="1"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19" name="Freeform 252"/>
          <p:cNvSpPr/>
          <p:nvPr>
            <p:custDataLst>
              <p:tags r:id="rId245"/>
            </p:custDataLst>
          </p:nvPr>
        </p:nvSpPr>
        <p:spPr bwMode="auto">
          <a:xfrm rot="1740000">
            <a:off x="9717943" y="2498948"/>
            <a:ext cx="1155" cy="918"/>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2"/>
                  <a:pt x="2" y="0"/>
                </a:cubicBezTo>
                <a:cubicBezTo>
                  <a:pt x="1" y="1"/>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0" name="Freeform 253"/>
          <p:cNvSpPr/>
          <p:nvPr>
            <p:custDataLst>
              <p:tags r:id="rId246"/>
            </p:custDataLst>
          </p:nvPr>
        </p:nvSpPr>
        <p:spPr bwMode="auto">
          <a:xfrm rot="1740000">
            <a:off x="9631722" y="2475932"/>
            <a:ext cx="9928" cy="5052"/>
          </a:xfrm>
          <a:custGeom>
            <a:avLst/>
            <a:gdLst>
              <a:gd name="T0" fmla="*/ 20 w 20"/>
              <a:gd name="T1" fmla="*/ 4 h 10"/>
              <a:gd name="T2" fmla="*/ 18 w 20"/>
              <a:gd name="T3" fmla="*/ 2 h 10"/>
              <a:gd name="T4" fmla="*/ 17 w 20"/>
              <a:gd name="T5" fmla="*/ 2 h 10"/>
              <a:gd name="T6" fmla="*/ 16 w 20"/>
              <a:gd name="T7" fmla="*/ 2 h 10"/>
              <a:gd name="T8" fmla="*/ 14 w 20"/>
              <a:gd name="T9" fmla="*/ 2 h 10"/>
              <a:gd name="T10" fmla="*/ 12 w 20"/>
              <a:gd name="T11" fmla="*/ 4 h 10"/>
              <a:gd name="T12" fmla="*/ 11 w 20"/>
              <a:gd name="T13" fmla="*/ 4 h 10"/>
              <a:gd name="T14" fmla="*/ 10 w 20"/>
              <a:gd name="T15" fmla="*/ 2 h 10"/>
              <a:gd name="T16" fmla="*/ 7 w 20"/>
              <a:gd name="T17" fmla="*/ 2 h 10"/>
              <a:gd name="T18" fmla="*/ 4 w 20"/>
              <a:gd name="T19" fmla="*/ 1 h 10"/>
              <a:gd name="T20" fmla="*/ 3 w 20"/>
              <a:gd name="T21" fmla="*/ 1 h 10"/>
              <a:gd name="T22" fmla="*/ 1 w 20"/>
              <a:gd name="T23" fmla="*/ 4 h 10"/>
              <a:gd name="T24" fmla="*/ 2 w 20"/>
              <a:gd name="T25" fmla="*/ 5 h 10"/>
              <a:gd name="T26" fmla="*/ 3 w 20"/>
              <a:gd name="T27" fmla="*/ 8 h 10"/>
              <a:gd name="T28" fmla="*/ 3 w 20"/>
              <a:gd name="T29" fmla="*/ 9 h 10"/>
              <a:gd name="T30" fmla="*/ 5 w 20"/>
              <a:gd name="T31" fmla="*/ 9 h 10"/>
              <a:gd name="T32" fmla="*/ 8 w 20"/>
              <a:gd name="T33" fmla="*/ 9 h 10"/>
              <a:gd name="T34" fmla="*/ 9 w 20"/>
              <a:gd name="T35" fmla="*/ 5 h 10"/>
              <a:gd name="T36" fmla="*/ 10 w 20"/>
              <a:gd name="T37" fmla="*/ 5 h 10"/>
              <a:gd name="T38" fmla="*/ 12 w 20"/>
              <a:gd name="T39" fmla="*/ 5 h 10"/>
              <a:gd name="T40" fmla="*/ 15 w 20"/>
              <a:gd name="T41" fmla="*/ 5 h 10"/>
              <a:gd name="T42" fmla="*/ 15 w 20"/>
              <a:gd name="T43" fmla="*/ 7 h 10"/>
              <a:gd name="T44" fmla="*/ 14 w 20"/>
              <a:gd name="T45" fmla="*/ 10 h 10"/>
              <a:gd name="T46" fmla="*/ 15 w 20"/>
              <a:gd name="T47" fmla="*/ 10 h 10"/>
              <a:gd name="T48" fmla="*/ 16 w 20"/>
              <a:gd name="T49" fmla="*/ 8 h 10"/>
              <a:gd name="T50" fmla="*/ 17 w 20"/>
              <a:gd name="T51" fmla="*/ 8 h 10"/>
              <a:gd name="T52" fmla="*/ 18 w 20"/>
              <a:gd name="T53" fmla="*/ 8 h 10"/>
              <a:gd name="T54" fmla="*/ 20 w 20"/>
              <a:gd name="T55" fmla="*/ 5 h 10"/>
              <a:gd name="T56" fmla="*/ 20 w 20"/>
              <a:gd name="T5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 h="10">
                <a:moveTo>
                  <a:pt x="20" y="4"/>
                </a:moveTo>
                <a:cubicBezTo>
                  <a:pt x="19" y="3"/>
                  <a:pt x="18" y="3"/>
                  <a:pt x="18" y="2"/>
                </a:cubicBezTo>
                <a:cubicBezTo>
                  <a:pt x="18" y="2"/>
                  <a:pt x="18" y="2"/>
                  <a:pt x="17" y="2"/>
                </a:cubicBezTo>
                <a:cubicBezTo>
                  <a:pt x="17" y="2"/>
                  <a:pt x="16" y="2"/>
                  <a:pt x="16" y="2"/>
                </a:cubicBezTo>
                <a:cubicBezTo>
                  <a:pt x="15" y="2"/>
                  <a:pt x="14" y="0"/>
                  <a:pt x="14" y="2"/>
                </a:cubicBezTo>
                <a:cubicBezTo>
                  <a:pt x="15" y="2"/>
                  <a:pt x="14" y="4"/>
                  <a:pt x="12" y="4"/>
                </a:cubicBezTo>
                <a:cubicBezTo>
                  <a:pt x="12" y="4"/>
                  <a:pt x="12" y="4"/>
                  <a:pt x="11" y="4"/>
                </a:cubicBezTo>
                <a:cubicBezTo>
                  <a:pt x="10" y="4"/>
                  <a:pt x="10" y="3"/>
                  <a:pt x="10" y="2"/>
                </a:cubicBezTo>
                <a:cubicBezTo>
                  <a:pt x="9" y="2"/>
                  <a:pt x="8" y="2"/>
                  <a:pt x="7" y="2"/>
                </a:cubicBezTo>
                <a:cubicBezTo>
                  <a:pt x="5" y="2"/>
                  <a:pt x="5" y="1"/>
                  <a:pt x="4" y="1"/>
                </a:cubicBezTo>
                <a:cubicBezTo>
                  <a:pt x="4" y="1"/>
                  <a:pt x="3" y="1"/>
                  <a:pt x="3" y="1"/>
                </a:cubicBezTo>
                <a:cubicBezTo>
                  <a:pt x="3" y="3"/>
                  <a:pt x="0" y="2"/>
                  <a:pt x="1" y="4"/>
                </a:cubicBezTo>
                <a:cubicBezTo>
                  <a:pt x="1" y="4"/>
                  <a:pt x="2" y="4"/>
                  <a:pt x="2" y="5"/>
                </a:cubicBezTo>
                <a:cubicBezTo>
                  <a:pt x="4" y="5"/>
                  <a:pt x="5" y="7"/>
                  <a:pt x="3" y="8"/>
                </a:cubicBezTo>
                <a:cubicBezTo>
                  <a:pt x="3" y="8"/>
                  <a:pt x="3" y="9"/>
                  <a:pt x="3" y="9"/>
                </a:cubicBezTo>
                <a:cubicBezTo>
                  <a:pt x="4" y="9"/>
                  <a:pt x="5" y="9"/>
                  <a:pt x="5" y="9"/>
                </a:cubicBezTo>
                <a:cubicBezTo>
                  <a:pt x="6" y="9"/>
                  <a:pt x="7" y="9"/>
                  <a:pt x="8" y="9"/>
                </a:cubicBezTo>
                <a:cubicBezTo>
                  <a:pt x="8" y="8"/>
                  <a:pt x="8" y="6"/>
                  <a:pt x="9" y="5"/>
                </a:cubicBezTo>
                <a:cubicBezTo>
                  <a:pt x="9" y="5"/>
                  <a:pt x="10" y="5"/>
                  <a:pt x="10" y="5"/>
                </a:cubicBezTo>
                <a:cubicBezTo>
                  <a:pt x="11" y="5"/>
                  <a:pt x="12" y="5"/>
                  <a:pt x="12" y="5"/>
                </a:cubicBezTo>
                <a:cubicBezTo>
                  <a:pt x="13" y="5"/>
                  <a:pt x="14" y="5"/>
                  <a:pt x="15" y="5"/>
                </a:cubicBezTo>
                <a:cubicBezTo>
                  <a:pt x="15" y="6"/>
                  <a:pt x="15" y="6"/>
                  <a:pt x="15" y="7"/>
                </a:cubicBezTo>
                <a:cubicBezTo>
                  <a:pt x="13" y="7"/>
                  <a:pt x="14" y="8"/>
                  <a:pt x="14" y="10"/>
                </a:cubicBezTo>
                <a:cubicBezTo>
                  <a:pt x="14" y="10"/>
                  <a:pt x="14" y="10"/>
                  <a:pt x="15" y="10"/>
                </a:cubicBezTo>
                <a:cubicBezTo>
                  <a:pt x="15" y="9"/>
                  <a:pt x="15" y="8"/>
                  <a:pt x="16" y="8"/>
                </a:cubicBezTo>
                <a:cubicBezTo>
                  <a:pt x="16" y="8"/>
                  <a:pt x="17" y="8"/>
                  <a:pt x="17" y="8"/>
                </a:cubicBezTo>
                <a:cubicBezTo>
                  <a:pt x="18" y="8"/>
                  <a:pt x="18" y="8"/>
                  <a:pt x="18" y="8"/>
                </a:cubicBezTo>
                <a:cubicBezTo>
                  <a:pt x="18" y="7"/>
                  <a:pt x="19" y="6"/>
                  <a:pt x="20" y="5"/>
                </a:cubicBezTo>
                <a:cubicBezTo>
                  <a:pt x="20" y="5"/>
                  <a:pt x="20" y="5"/>
                  <a:pt x="20"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1" name="Freeform 254"/>
          <p:cNvSpPr/>
          <p:nvPr>
            <p:custDataLst>
              <p:tags r:id="rId247"/>
            </p:custDataLst>
          </p:nvPr>
        </p:nvSpPr>
        <p:spPr bwMode="auto">
          <a:xfrm rot="1740000">
            <a:off x="9642305" y="2480515"/>
            <a:ext cx="10389" cy="7346"/>
          </a:xfrm>
          <a:custGeom>
            <a:avLst/>
            <a:gdLst>
              <a:gd name="T0" fmla="*/ 15 w 21"/>
              <a:gd name="T1" fmla="*/ 11 h 15"/>
              <a:gd name="T2" fmla="*/ 21 w 21"/>
              <a:gd name="T3" fmla="*/ 10 h 15"/>
              <a:gd name="T4" fmla="*/ 18 w 21"/>
              <a:gd name="T5" fmla="*/ 6 h 15"/>
              <a:gd name="T6" fmla="*/ 18 w 21"/>
              <a:gd name="T7" fmla="*/ 5 h 15"/>
              <a:gd name="T8" fmla="*/ 15 w 21"/>
              <a:gd name="T9" fmla="*/ 7 h 15"/>
              <a:gd name="T10" fmla="*/ 12 w 21"/>
              <a:gd name="T11" fmla="*/ 8 h 15"/>
              <a:gd name="T12" fmla="*/ 11 w 21"/>
              <a:gd name="T13" fmla="*/ 8 h 15"/>
              <a:gd name="T14" fmla="*/ 9 w 21"/>
              <a:gd name="T15" fmla="*/ 8 h 15"/>
              <a:gd name="T16" fmla="*/ 9 w 21"/>
              <a:gd name="T17" fmla="*/ 6 h 15"/>
              <a:gd name="T18" fmla="*/ 5 w 21"/>
              <a:gd name="T19" fmla="*/ 4 h 15"/>
              <a:gd name="T20" fmla="*/ 4 w 21"/>
              <a:gd name="T21" fmla="*/ 4 h 15"/>
              <a:gd name="T22" fmla="*/ 3 w 21"/>
              <a:gd name="T23" fmla="*/ 0 h 15"/>
              <a:gd name="T24" fmla="*/ 0 w 21"/>
              <a:gd name="T25" fmla="*/ 1 h 15"/>
              <a:gd name="T26" fmla="*/ 0 w 21"/>
              <a:gd name="T27" fmla="*/ 2 h 15"/>
              <a:gd name="T28" fmla="*/ 0 w 21"/>
              <a:gd name="T29" fmla="*/ 5 h 15"/>
              <a:gd name="T30" fmla="*/ 2 w 21"/>
              <a:gd name="T31" fmla="*/ 6 h 15"/>
              <a:gd name="T32" fmla="*/ 5 w 21"/>
              <a:gd name="T33" fmla="*/ 6 h 15"/>
              <a:gd name="T34" fmla="*/ 6 w 21"/>
              <a:gd name="T35" fmla="*/ 7 h 15"/>
              <a:gd name="T36" fmla="*/ 6 w 21"/>
              <a:gd name="T37" fmla="*/ 8 h 15"/>
              <a:gd name="T38" fmla="*/ 7 w 21"/>
              <a:gd name="T39" fmla="*/ 8 h 15"/>
              <a:gd name="T40" fmla="*/ 7 w 21"/>
              <a:gd name="T41" fmla="*/ 10 h 15"/>
              <a:gd name="T42" fmla="*/ 5 w 21"/>
              <a:gd name="T43" fmla="*/ 12 h 15"/>
              <a:gd name="T44" fmla="*/ 5 w 21"/>
              <a:gd name="T45" fmla="*/ 13 h 15"/>
              <a:gd name="T46" fmla="*/ 7 w 21"/>
              <a:gd name="T47" fmla="*/ 13 h 15"/>
              <a:gd name="T48" fmla="*/ 9 w 21"/>
              <a:gd name="T49" fmla="*/ 12 h 15"/>
              <a:gd name="T50" fmla="*/ 11 w 21"/>
              <a:gd name="T51" fmla="*/ 12 h 15"/>
              <a:gd name="T52" fmla="*/ 11 w 21"/>
              <a:gd name="T53" fmla="*/ 13 h 15"/>
              <a:gd name="T54" fmla="*/ 13 w 21"/>
              <a:gd name="T55" fmla="*/ 14 h 15"/>
              <a:gd name="T56" fmla="*/ 13 w 21"/>
              <a:gd name="T57" fmla="*/ 13 h 15"/>
              <a:gd name="T58" fmla="*/ 13 w 21"/>
              <a:gd name="T59" fmla="*/ 11 h 15"/>
              <a:gd name="T60" fmla="*/ 15 w 21"/>
              <a:gd name="T6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 h="15">
                <a:moveTo>
                  <a:pt x="15" y="11"/>
                </a:moveTo>
                <a:cubicBezTo>
                  <a:pt x="17" y="11"/>
                  <a:pt x="17" y="9"/>
                  <a:pt x="21" y="10"/>
                </a:cubicBezTo>
                <a:cubicBezTo>
                  <a:pt x="21" y="8"/>
                  <a:pt x="20" y="7"/>
                  <a:pt x="18" y="6"/>
                </a:cubicBezTo>
                <a:cubicBezTo>
                  <a:pt x="18" y="6"/>
                  <a:pt x="18" y="5"/>
                  <a:pt x="18" y="5"/>
                </a:cubicBezTo>
                <a:cubicBezTo>
                  <a:pt x="16" y="4"/>
                  <a:pt x="14" y="5"/>
                  <a:pt x="15" y="7"/>
                </a:cubicBezTo>
                <a:cubicBezTo>
                  <a:pt x="15" y="8"/>
                  <a:pt x="13" y="8"/>
                  <a:pt x="12" y="8"/>
                </a:cubicBezTo>
                <a:cubicBezTo>
                  <a:pt x="12" y="8"/>
                  <a:pt x="11" y="8"/>
                  <a:pt x="11" y="8"/>
                </a:cubicBezTo>
                <a:cubicBezTo>
                  <a:pt x="10" y="8"/>
                  <a:pt x="9" y="8"/>
                  <a:pt x="9" y="8"/>
                </a:cubicBezTo>
                <a:cubicBezTo>
                  <a:pt x="9" y="8"/>
                  <a:pt x="9" y="7"/>
                  <a:pt x="9" y="6"/>
                </a:cubicBezTo>
                <a:cubicBezTo>
                  <a:pt x="8" y="5"/>
                  <a:pt x="7" y="4"/>
                  <a:pt x="5" y="4"/>
                </a:cubicBezTo>
                <a:cubicBezTo>
                  <a:pt x="5" y="4"/>
                  <a:pt x="4" y="4"/>
                  <a:pt x="4" y="4"/>
                </a:cubicBezTo>
                <a:cubicBezTo>
                  <a:pt x="3" y="3"/>
                  <a:pt x="3" y="1"/>
                  <a:pt x="3" y="0"/>
                </a:cubicBezTo>
                <a:cubicBezTo>
                  <a:pt x="2" y="0"/>
                  <a:pt x="2" y="1"/>
                  <a:pt x="0" y="1"/>
                </a:cubicBezTo>
                <a:cubicBezTo>
                  <a:pt x="0" y="2"/>
                  <a:pt x="0" y="2"/>
                  <a:pt x="0" y="2"/>
                </a:cubicBezTo>
                <a:cubicBezTo>
                  <a:pt x="2" y="2"/>
                  <a:pt x="2" y="5"/>
                  <a:pt x="0" y="5"/>
                </a:cubicBezTo>
                <a:cubicBezTo>
                  <a:pt x="0" y="6"/>
                  <a:pt x="1" y="6"/>
                  <a:pt x="2" y="6"/>
                </a:cubicBezTo>
                <a:cubicBezTo>
                  <a:pt x="3" y="6"/>
                  <a:pt x="4" y="4"/>
                  <a:pt x="5" y="6"/>
                </a:cubicBezTo>
                <a:cubicBezTo>
                  <a:pt x="6" y="6"/>
                  <a:pt x="7" y="6"/>
                  <a:pt x="6" y="7"/>
                </a:cubicBezTo>
                <a:cubicBezTo>
                  <a:pt x="6" y="8"/>
                  <a:pt x="6" y="8"/>
                  <a:pt x="6" y="8"/>
                </a:cubicBezTo>
                <a:cubicBezTo>
                  <a:pt x="7" y="8"/>
                  <a:pt x="7" y="8"/>
                  <a:pt x="7" y="8"/>
                </a:cubicBezTo>
                <a:cubicBezTo>
                  <a:pt x="7" y="9"/>
                  <a:pt x="7" y="9"/>
                  <a:pt x="7" y="10"/>
                </a:cubicBezTo>
                <a:cubicBezTo>
                  <a:pt x="7" y="11"/>
                  <a:pt x="7" y="12"/>
                  <a:pt x="5" y="12"/>
                </a:cubicBezTo>
                <a:cubicBezTo>
                  <a:pt x="5" y="12"/>
                  <a:pt x="5" y="13"/>
                  <a:pt x="5" y="13"/>
                </a:cubicBezTo>
                <a:cubicBezTo>
                  <a:pt x="6" y="13"/>
                  <a:pt x="7" y="15"/>
                  <a:pt x="7" y="13"/>
                </a:cubicBezTo>
                <a:cubicBezTo>
                  <a:pt x="8" y="12"/>
                  <a:pt x="8" y="12"/>
                  <a:pt x="9" y="12"/>
                </a:cubicBezTo>
                <a:cubicBezTo>
                  <a:pt x="9" y="12"/>
                  <a:pt x="10" y="12"/>
                  <a:pt x="11" y="12"/>
                </a:cubicBezTo>
                <a:cubicBezTo>
                  <a:pt x="11" y="12"/>
                  <a:pt x="11" y="13"/>
                  <a:pt x="11" y="13"/>
                </a:cubicBezTo>
                <a:cubicBezTo>
                  <a:pt x="11" y="14"/>
                  <a:pt x="12" y="14"/>
                  <a:pt x="13" y="14"/>
                </a:cubicBezTo>
                <a:cubicBezTo>
                  <a:pt x="13" y="14"/>
                  <a:pt x="13" y="14"/>
                  <a:pt x="13" y="13"/>
                </a:cubicBezTo>
                <a:cubicBezTo>
                  <a:pt x="12" y="13"/>
                  <a:pt x="14" y="12"/>
                  <a:pt x="13" y="11"/>
                </a:cubicBezTo>
                <a:cubicBezTo>
                  <a:pt x="14" y="11"/>
                  <a:pt x="14" y="11"/>
                  <a:pt x="15" y="1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2" name="Freeform 255"/>
          <p:cNvSpPr/>
          <p:nvPr>
            <p:custDataLst>
              <p:tags r:id="rId248"/>
            </p:custDataLst>
          </p:nvPr>
        </p:nvSpPr>
        <p:spPr bwMode="auto">
          <a:xfrm rot="1740000">
            <a:off x="9642259" y="2484264"/>
            <a:ext cx="924" cy="1378"/>
          </a:xfrm>
          <a:custGeom>
            <a:avLst/>
            <a:gdLst>
              <a:gd name="T0" fmla="*/ 2 w 2"/>
              <a:gd name="T1" fmla="*/ 1 h 3"/>
              <a:gd name="T2" fmla="*/ 2 w 2"/>
              <a:gd name="T3" fmla="*/ 0 h 3"/>
              <a:gd name="T4" fmla="*/ 1 w 2"/>
              <a:gd name="T5" fmla="*/ 0 h 3"/>
              <a:gd name="T6" fmla="*/ 0 w 2"/>
              <a:gd name="T7" fmla="*/ 0 h 3"/>
              <a:gd name="T8" fmla="*/ 0 w 2"/>
              <a:gd name="T9" fmla="*/ 2 h 3"/>
              <a:gd name="T10" fmla="*/ 1 w 2"/>
              <a:gd name="T11" fmla="*/ 2 h 3"/>
              <a:gd name="T12" fmla="*/ 2 w 2"/>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1"/>
                </a:moveTo>
                <a:cubicBezTo>
                  <a:pt x="2" y="1"/>
                  <a:pt x="2" y="0"/>
                  <a:pt x="2" y="0"/>
                </a:cubicBezTo>
                <a:cubicBezTo>
                  <a:pt x="2" y="0"/>
                  <a:pt x="1" y="0"/>
                  <a:pt x="1" y="0"/>
                </a:cubicBezTo>
                <a:cubicBezTo>
                  <a:pt x="0" y="0"/>
                  <a:pt x="0" y="0"/>
                  <a:pt x="0" y="0"/>
                </a:cubicBezTo>
                <a:cubicBezTo>
                  <a:pt x="0" y="1"/>
                  <a:pt x="0" y="2"/>
                  <a:pt x="0" y="2"/>
                </a:cubicBezTo>
                <a:cubicBezTo>
                  <a:pt x="0" y="2"/>
                  <a:pt x="0" y="2"/>
                  <a:pt x="1" y="2"/>
                </a:cubicBezTo>
                <a:cubicBezTo>
                  <a:pt x="2" y="3"/>
                  <a:pt x="2" y="2"/>
                  <a:pt x="2"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3" name="Freeform 256"/>
          <p:cNvSpPr/>
          <p:nvPr>
            <p:custDataLst>
              <p:tags r:id="rId249"/>
            </p:custDataLst>
          </p:nvPr>
        </p:nvSpPr>
        <p:spPr bwMode="auto">
          <a:xfrm rot="1740000">
            <a:off x="9663656" y="2504982"/>
            <a:ext cx="15930" cy="26631"/>
          </a:xfrm>
          <a:custGeom>
            <a:avLst/>
            <a:gdLst>
              <a:gd name="T0" fmla="*/ 6 w 32"/>
              <a:gd name="T1" fmla="*/ 23 h 54"/>
              <a:gd name="T2" fmla="*/ 6 w 32"/>
              <a:gd name="T3" fmla="*/ 21 h 54"/>
              <a:gd name="T4" fmla="*/ 8 w 32"/>
              <a:gd name="T5" fmla="*/ 21 h 54"/>
              <a:gd name="T6" fmla="*/ 12 w 32"/>
              <a:gd name="T7" fmla="*/ 23 h 54"/>
              <a:gd name="T8" fmla="*/ 15 w 32"/>
              <a:gd name="T9" fmla="*/ 26 h 54"/>
              <a:gd name="T10" fmla="*/ 17 w 32"/>
              <a:gd name="T11" fmla="*/ 33 h 54"/>
              <a:gd name="T12" fmla="*/ 18 w 32"/>
              <a:gd name="T13" fmla="*/ 38 h 54"/>
              <a:gd name="T14" fmla="*/ 21 w 32"/>
              <a:gd name="T15" fmla="*/ 40 h 54"/>
              <a:gd name="T16" fmla="*/ 22 w 32"/>
              <a:gd name="T17" fmla="*/ 45 h 54"/>
              <a:gd name="T18" fmla="*/ 23 w 32"/>
              <a:gd name="T19" fmla="*/ 47 h 54"/>
              <a:gd name="T20" fmla="*/ 25 w 32"/>
              <a:gd name="T21" fmla="*/ 48 h 54"/>
              <a:gd name="T22" fmla="*/ 28 w 32"/>
              <a:gd name="T23" fmla="*/ 51 h 54"/>
              <a:gd name="T24" fmla="*/ 31 w 32"/>
              <a:gd name="T25" fmla="*/ 54 h 54"/>
              <a:gd name="T26" fmla="*/ 31 w 32"/>
              <a:gd name="T27" fmla="*/ 52 h 54"/>
              <a:gd name="T28" fmla="*/ 30 w 32"/>
              <a:gd name="T29" fmla="*/ 51 h 54"/>
              <a:gd name="T30" fmla="*/ 29 w 32"/>
              <a:gd name="T31" fmla="*/ 44 h 54"/>
              <a:gd name="T32" fmla="*/ 27 w 32"/>
              <a:gd name="T33" fmla="*/ 38 h 54"/>
              <a:gd name="T34" fmla="*/ 25 w 32"/>
              <a:gd name="T35" fmla="*/ 32 h 54"/>
              <a:gd name="T36" fmla="*/ 25 w 32"/>
              <a:gd name="T37" fmla="*/ 29 h 54"/>
              <a:gd name="T38" fmla="*/ 23 w 32"/>
              <a:gd name="T39" fmla="*/ 25 h 54"/>
              <a:gd name="T40" fmla="*/ 22 w 32"/>
              <a:gd name="T41" fmla="*/ 22 h 54"/>
              <a:gd name="T42" fmla="*/ 18 w 32"/>
              <a:gd name="T43" fmla="*/ 20 h 54"/>
              <a:gd name="T44" fmla="*/ 16 w 32"/>
              <a:gd name="T45" fmla="*/ 19 h 54"/>
              <a:gd name="T46" fmla="*/ 17 w 32"/>
              <a:gd name="T47" fmla="*/ 15 h 54"/>
              <a:gd name="T48" fmla="*/ 18 w 32"/>
              <a:gd name="T49" fmla="*/ 12 h 54"/>
              <a:gd name="T50" fmla="*/ 18 w 32"/>
              <a:gd name="T51" fmla="*/ 9 h 54"/>
              <a:gd name="T52" fmla="*/ 18 w 32"/>
              <a:gd name="T53" fmla="*/ 4 h 54"/>
              <a:gd name="T54" fmla="*/ 12 w 32"/>
              <a:gd name="T55" fmla="*/ 4 h 54"/>
              <a:gd name="T56" fmla="*/ 12 w 32"/>
              <a:gd name="T57" fmla="*/ 1 h 54"/>
              <a:gd name="T58" fmla="*/ 9 w 32"/>
              <a:gd name="T59" fmla="*/ 0 h 54"/>
              <a:gd name="T60" fmla="*/ 10 w 32"/>
              <a:gd name="T61" fmla="*/ 1 h 54"/>
              <a:gd name="T62" fmla="*/ 8 w 32"/>
              <a:gd name="T63" fmla="*/ 4 h 54"/>
              <a:gd name="T64" fmla="*/ 9 w 32"/>
              <a:gd name="T65" fmla="*/ 6 h 54"/>
              <a:gd name="T66" fmla="*/ 8 w 32"/>
              <a:gd name="T67" fmla="*/ 10 h 54"/>
              <a:gd name="T68" fmla="*/ 5 w 32"/>
              <a:gd name="T69" fmla="*/ 13 h 54"/>
              <a:gd name="T70" fmla="*/ 3 w 32"/>
              <a:gd name="T71" fmla="*/ 16 h 54"/>
              <a:gd name="T72" fmla="*/ 0 w 32"/>
              <a:gd name="T73" fmla="*/ 19 h 54"/>
              <a:gd name="T74" fmla="*/ 0 w 32"/>
              <a:gd name="T75" fmla="*/ 25 h 54"/>
              <a:gd name="T76" fmla="*/ 6 w 32"/>
              <a:gd name="T77" fmla="*/ 25 h 54"/>
              <a:gd name="T78" fmla="*/ 11 w 32"/>
              <a:gd name="T79" fmla="*/ 15 h 54"/>
              <a:gd name="T80" fmla="*/ 9 w 32"/>
              <a:gd name="T81"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 h="54">
                <a:moveTo>
                  <a:pt x="6" y="25"/>
                </a:moveTo>
                <a:cubicBezTo>
                  <a:pt x="6" y="24"/>
                  <a:pt x="6" y="24"/>
                  <a:pt x="6" y="23"/>
                </a:cubicBezTo>
                <a:cubicBezTo>
                  <a:pt x="6" y="23"/>
                  <a:pt x="6" y="23"/>
                  <a:pt x="6" y="22"/>
                </a:cubicBezTo>
                <a:cubicBezTo>
                  <a:pt x="6" y="22"/>
                  <a:pt x="6" y="21"/>
                  <a:pt x="6" y="21"/>
                </a:cubicBezTo>
                <a:cubicBezTo>
                  <a:pt x="5" y="21"/>
                  <a:pt x="6" y="19"/>
                  <a:pt x="8" y="19"/>
                </a:cubicBezTo>
                <a:cubicBezTo>
                  <a:pt x="8" y="20"/>
                  <a:pt x="8" y="20"/>
                  <a:pt x="8" y="21"/>
                </a:cubicBezTo>
                <a:cubicBezTo>
                  <a:pt x="10" y="21"/>
                  <a:pt x="10" y="22"/>
                  <a:pt x="12" y="22"/>
                </a:cubicBezTo>
                <a:cubicBezTo>
                  <a:pt x="12" y="23"/>
                  <a:pt x="12" y="23"/>
                  <a:pt x="12" y="23"/>
                </a:cubicBezTo>
                <a:cubicBezTo>
                  <a:pt x="12" y="24"/>
                  <a:pt x="12" y="24"/>
                  <a:pt x="12" y="25"/>
                </a:cubicBezTo>
                <a:cubicBezTo>
                  <a:pt x="13" y="25"/>
                  <a:pt x="14" y="26"/>
                  <a:pt x="15" y="26"/>
                </a:cubicBezTo>
                <a:cubicBezTo>
                  <a:pt x="15" y="28"/>
                  <a:pt x="16" y="28"/>
                  <a:pt x="16" y="31"/>
                </a:cubicBezTo>
                <a:cubicBezTo>
                  <a:pt x="16" y="32"/>
                  <a:pt x="17" y="32"/>
                  <a:pt x="17" y="33"/>
                </a:cubicBezTo>
                <a:cubicBezTo>
                  <a:pt x="17" y="34"/>
                  <a:pt x="17" y="35"/>
                  <a:pt x="17" y="35"/>
                </a:cubicBezTo>
                <a:cubicBezTo>
                  <a:pt x="19" y="36"/>
                  <a:pt x="16" y="37"/>
                  <a:pt x="18" y="38"/>
                </a:cubicBezTo>
                <a:cubicBezTo>
                  <a:pt x="19" y="38"/>
                  <a:pt x="20" y="38"/>
                  <a:pt x="19" y="39"/>
                </a:cubicBezTo>
                <a:cubicBezTo>
                  <a:pt x="20" y="39"/>
                  <a:pt x="21" y="39"/>
                  <a:pt x="21" y="40"/>
                </a:cubicBezTo>
                <a:cubicBezTo>
                  <a:pt x="21" y="40"/>
                  <a:pt x="21" y="40"/>
                  <a:pt x="22" y="40"/>
                </a:cubicBezTo>
                <a:cubicBezTo>
                  <a:pt x="20" y="43"/>
                  <a:pt x="25" y="45"/>
                  <a:pt x="22" y="45"/>
                </a:cubicBezTo>
                <a:cubicBezTo>
                  <a:pt x="22" y="45"/>
                  <a:pt x="22" y="46"/>
                  <a:pt x="22" y="46"/>
                </a:cubicBezTo>
                <a:cubicBezTo>
                  <a:pt x="22" y="47"/>
                  <a:pt x="22" y="47"/>
                  <a:pt x="23" y="47"/>
                </a:cubicBezTo>
                <a:cubicBezTo>
                  <a:pt x="23" y="47"/>
                  <a:pt x="24" y="47"/>
                  <a:pt x="24" y="47"/>
                </a:cubicBezTo>
                <a:cubicBezTo>
                  <a:pt x="25" y="47"/>
                  <a:pt x="26" y="47"/>
                  <a:pt x="25" y="48"/>
                </a:cubicBezTo>
                <a:cubicBezTo>
                  <a:pt x="26" y="48"/>
                  <a:pt x="26" y="48"/>
                  <a:pt x="27" y="48"/>
                </a:cubicBezTo>
                <a:cubicBezTo>
                  <a:pt x="28" y="48"/>
                  <a:pt x="27" y="50"/>
                  <a:pt x="28" y="51"/>
                </a:cubicBezTo>
                <a:cubicBezTo>
                  <a:pt x="29" y="51"/>
                  <a:pt x="29" y="53"/>
                  <a:pt x="29" y="54"/>
                </a:cubicBezTo>
                <a:cubicBezTo>
                  <a:pt x="30" y="54"/>
                  <a:pt x="31" y="54"/>
                  <a:pt x="31" y="54"/>
                </a:cubicBezTo>
                <a:cubicBezTo>
                  <a:pt x="32" y="54"/>
                  <a:pt x="32" y="54"/>
                  <a:pt x="32" y="54"/>
                </a:cubicBezTo>
                <a:cubicBezTo>
                  <a:pt x="32" y="53"/>
                  <a:pt x="32" y="53"/>
                  <a:pt x="31" y="52"/>
                </a:cubicBezTo>
                <a:cubicBezTo>
                  <a:pt x="31" y="52"/>
                  <a:pt x="31" y="51"/>
                  <a:pt x="31" y="51"/>
                </a:cubicBezTo>
                <a:cubicBezTo>
                  <a:pt x="31" y="51"/>
                  <a:pt x="31" y="51"/>
                  <a:pt x="30" y="51"/>
                </a:cubicBezTo>
                <a:cubicBezTo>
                  <a:pt x="30" y="49"/>
                  <a:pt x="30" y="48"/>
                  <a:pt x="30" y="46"/>
                </a:cubicBezTo>
                <a:cubicBezTo>
                  <a:pt x="29" y="46"/>
                  <a:pt x="29" y="45"/>
                  <a:pt x="29" y="44"/>
                </a:cubicBezTo>
                <a:cubicBezTo>
                  <a:pt x="28" y="43"/>
                  <a:pt x="28" y="41"/>
                  <a:pt x="28" y="40"/>
                </a:cubicBezTo>
                <a:cubicBezTo>
                  <a:pt x="27" y="39"/>
                  <a:pt x="28" y="38"/>
                  <a:pt x="27" y="38"/>
                </a:cubicBezTo>
                <a:cubicBezTo>
                  <a:pt x="25" y="38"/>
                  <a:pt x="26" y="36"/>
                  <a:pt x="25" y="34"/>
                </a:cubicBezTo>
                <a:cubicBezTo>
                  <a:pt x="25" y="33"/>
                  <a:pt x="25" y="33"/>
                  <a:pt x="25" y="32"/>
                </a:cubicBezTo>
                <a:cubicBezTo>
                  <a:pt x="26" y="31"/>
                  <a:pt x="27" y="31"/>
                  <a:pt x="27" y="29"/>
                </a:cubicBezTo>
                <a:cubicBezTo>
                  <a:pt x="26" y="29"/>
                  <a:pt x="26" y="29"/>
                  <a:pt x="25" y="29"/>
                </a:cubicBezTo>
                <a:cubicBezTo>
                  <a:pt x="25" y="28"/>
                  <a:pt x="23" y="28"/>
                  <a:pt x="23" y="26"/>
                </a:cubicBezTo>
                <a:cubicBezTo>
                  <a:pt x="23" y="25"/>
                  <a:pt x="23" y="25"/>
                  <a:pt x="23" y="25"/>
                </a:cubicBezTo>
                <a:cubicBezTo>
                  <a:pt x="23" y="24"/>
                  <a:pt x="23" y="24"/>
                  <a:pt x="23" y="23"/>
                </a:cubicBezTo>
                <a:cubicBezTo>
                  <a:pt x="23" y="22"/>
                  <a:pt x="23" y="22"/>
                  <a:pt x="22" y="22"/>
                </a:cubicBezTo>
                <a:cubicBezTo>
                  <a:pt x="20" y="23"/>
                  <a:pt x="20" y="21"/>
                  <a:pt x="18" y="21"/>
                </a:cubicBezTo>
                <a:cubicBezTo>
                  <a:pt x="18" y="21"/>
                  <a:pt x="18" y="20"/>
                  <a:pt x="18" y="20"/>
                </a:cubicBezTo>
                <a:cubicBezTo>
                  <a:pt x="18" y="20"/>
                  <a:pt x="17" y="20"/>
                  <a:pt x="17" y="19"/>
                </a:cubicBezTo>
                <a:cubicBezTo>
                  <a:pt x="17" y="19"/>
                  <a:pt x="16" y="19"/>
                  <a:pt x="16" y="19"/>
                </a:cubicBezTo>
                <a:cubicBezTo>
                  <a:pt x="16" y="18"/>
                  <a:pt x="16" y="16"/>
                  <a:pt x="17" y="16"/>
                </a:cubicBezTo>
                <a:cubicBezTo>
                  <a:pt x="17" y="16"/>
                  <a:pt x="17" y="16"/>
                  <a:pt x="17" y="15"/>
                </a:cubicBezTo>
                <a:cubicBezTo>
                  <a:pt x="17" y="15"/>
                  <a:pt x="17" y="14"/>
                  <a:pt x="17" y="14"/>
                </a:cubicBezTo>
                <a:cubicBezTo>
                  <a:pt x="17" y="13"/>
                  <a:pt x="18" y="13"/>
                  <a:pt x="18" y="12"/>
                </a:cubicBezTo>
                <a:cubicBezTo>
                  <a:pt x="18" y="11"/>
                  <a:pt x="18" y="11"/>
                  <a:pt x="18" y="10"/>
                </a:cubicBezTo>
                <a:cubicBezTo>
                  <a:pt x="18" y="10"/>
                  <a:pt x="18" y="10"/>
                  <a:pt x="18" y="9"/>
                </a:cubicBezTo>
                <a:cubicBezTo>
                  <a:pt x="18" y="7"/>
                  <a:pt x="16" y="6"/>
                  <a:pt x="18" y="6"/>
                </a:cubicBezTo>
                <a:cubicBezTo>
                  <a:pt x="18" y="5"/>
                  <a:pt x="18" y="5"/>
                  <a:pt x="18" y="4"/>
                </a:cubicBezTo>
                <a:cubicBezTo>
                  <a:pt x="18" y="3"/>
                  <a:pt x="17" y="3"/>
                  <a:pt x="16" y="2"/>
                </a:cubicBezTo>
                <a:cubicBezTo>
                  <a:pt x="15" y="4"/>
                  <a:pt x="14" y="5"/>
                  <a:pt x="12" y="4"/>
                </a:cubicBezTo>
                <a:cubicBezTo>
                  <a:pt x="12" y="4"/>
                  <a:pt x="12" y="4"/>
                  <a:pt x="11" y="4"/>
                </a:cubicBezTo>
                <a:cubicBezTo>
                  <a:pt x="11" y="3"/>
                  <a:pt x="11" y="1"/>
                  <a:pt x="12" y="1"/>
                </a:cubicBezTo>
                <a:cubicBezTo>
                  <a:pt x="13" y="0"/>
                  <a:pt x="12" y="0"/>
                  <a:pt x="11" y="0"/>
                </a:cubicBezTo>
                <a:cubicBezTo>
                  <a:pt x="10" y="0"/>
                  <a:pt x="10" y="0"/>
                  <a:pt x="9" y="0"/>
                </a:cubicBezTo>
                <a:cubicBezTo>
                  <a:pt x="9" y="0"/>
                  <a:pt x="9" y="1"/>
                  <a:pt x="9" y="1"/>
                </a:cubicBezTo>
                <a:cubicBezTo>
                  <a:pt x="9" y="1"/>
                  <a:pt x="10" y="1"/>
                  <a:pt x="10" y="1"/>
                </a:cubicBezTo>
                <a:cubicBezTo>
                  <a:pt x="10" y="1"/>
                  <a:pt x="10" y="2"/>
                  <a:pt x="10" y="2"/>
                </a:cubicBezTo>
                <a:cubicBezTo>
                  <a:pt x="9" y="2"/>
                  <a:pt x="8" y="3"/>
                  <a:pt x="8" y="4"/>
                </a:cubicBezTo>
                <a:cubicBezTo>
                  <a:pt x="8" y="5"/>
                  <a:pt x="8" y="5"/>
                  <a:pt x="8" y="6"/>
                </a:cubicBezTo>
                <a:cubicBezTo>
                  <a:pt x="8" y="6"/>
                  <a:pt x="8" y="6"/>
                  <a:pt x="9" y="6"/>
                </a:cubicBezTo>
                <a:cubicBezTo>
                  <a:pt x="12" y="6"/>
                  <a:pt x="8" y="8"/>
                  <a:pt x="9" y="10"/>
                </a:cubicBezTo>
                <a:cubicBezTo>
                  <a:pt x="8" y="10"/>
                  <a:pt x="8" y="10"/>
                  <a:pt x="8" y="10"/>
                </a:cubicBezTo>
                <a:cubicBezTo>
                  <a:pt x="7" y="10"/>
                  <a:pt x="7" y="10"/>
                  <a:pt x="6" y="10"/>
                </a:cubicBezTo>
                <a:cubicBezTo>
                  <a:pt x="6" y="11"/>
                  <a:pt x="5" y="12"/>
                  <a:pt x="5" y="13"/>
                </a:cubicBezTo>
                <a:cubicBezTo>
                  <a:pt x="5" y="13"/>
                  <a:pt x="5" y="14"/>
                  <a:pt x="5" y="14"/>
                </a:cubicBezTo>
                <a:cubicBezTo>
                  <a:pt x="8" y="14"/>
                  <a:pt x="5" y="17"/>
                  <a:pt x="3" y="16"/>
                </a:cubicBezTo>
                <a:cubicBezTo>
                  <a:pt x="2" y="16"/>
                  <a:pt x="1" y="17"/>
                  <a:pt x="2" y="18"/>
                </a:cubicBezTo>
                <a:cubicBezTo>
                  <a:pt x="2" y="19"/>
                  <a:pt x="1" y="19"/>
                  <a:pt x="0" y="19"/>
                </a:cubicBezTo>
                <a:cubicBezTo>
                  <a:pt x="0" y="20"/>
                  <a:pt x="0" y="22"/>
                  <a:pt x="0" y="23"/>
                </a:cubicBezTo>
                <a:cubicBezTo>
                  <a:pt x="0" y="24"/>
                  <a:pt x="0" y="24"/>
                  <a:pt x="0" y="25"/>
                </a:cubicBezTo>
                <a:cubicBezTo>
                  <a:pt x="1" y="25"/>
                  <a:pt x="2" y="25"/>
                  <a:pt x="3" y="25"/>
                </a:cubicBezTo>
                <a:cubicBezTo>
                  <a:pt x="4" y="25"/>
                  <a:pt x="5" y="25"/>
                  <a:pt x="6" y="25"/>
                </a:cubicBezTo>
                <a:close/>
                <a:moveTo>
                  <a:pt x="9" y="14"/>
                </a:moveTo>
                <a:cubicBezTo>
                  <a:pt x="10" y="14"/>
                  <a:pt x="10" y="15"/>
                  <a:pt x="11" y="15"/>
                </a:cubicBezTo>
                <a:cubicBezTo>
                  <a:pt x="11" y="17"/>
                  <a:pt x="9" y="16"/>
                  <a:pt x="8" y="16"/>
                </a:cubicBezTo>
                <a:cubicBezTo>
                  <a:pt x="8" y="15"/>
                  <a:pt x="9" y="15"/>
                  <a:pt x="9" y="1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4" name="Freeform 257"/>
          <p:cNvSpPr/>
          <p:nvPr>
            <p:custDataLst>
              <p:tags r:id="rId250"/>
            </p:custDataLst>
          </p:nvPr>
        </p:nvSpPr>
        <p:spPr bwMode="auto">
          <a:xfrm rot="1740000">
            <a:off x="9675808" y="2524084"/>
            <a:ext cx="1616" cy="1836"/>
          </a:xfrm>
          <a:custGeom>
            <a:avLst/>
            <a:gdLst>
              <a:gd name="T0" fmla="*/ 1 w 3"/>
              <a:gd name="T1" fmla="*/ 0 h 4"/>
              <a:gd name="T2" fmla="*/ 0 w 3"/>
              <a:gd name="T3" fmla="*/ 1 h 4"/>
              <a:gd name="T4" fmla="*/ 0 w 3"/>
              <a:gd name="T5" fmla="*/ 2 h 4"/>
              <a:gd name="T6" fmla="*/ 1 w 3"/>
              <a:gd name="T7" fmla="*/ 2 h 4"/>
              <a:gd name="T8" fmla="*/ 2 w 3"/>
              <a:gd name="T9" fmla="*/ 1 h 4"/>
              <a:gd name="T10" fmla="*/ 1 w 3"/>
              <a:gd name="T11" fmla="*/ 0 h 4"/>
            </a:gdLst>
            <a:ahLst/>
            <a:cxnLst>
              <a:cxn ang="0">
                <a:pos x="T0" y="T1"/>
              </a:cxn>
              <a:cxn ang="0">
                <a:pos x="T2" y="T3"/>
              </a:cxn>
              <a:cxn ang="0">
                <a:pos x="T4" y="T5"/>
              </a:cxn>
              <a:cxn ang="0">
                <a:pos x="T6" y="T7"/>
              </a:cxn>
              <a:cxn ang="0">
                <a:pos x="T8" y="T9"/>
              </a:cxn>
              <a:cxn ang="0">
                <a:pos x="T10" y="T11"/>
              </a:cxn>
            </a:cxnLst>
            <a:rect l="0" t="0" r="r" b="b"/>
            <a:pathLst>
              <a:path w="3" h="4">
                <a:moveTo>
                  <a:pt x="1" y="0"/>
                </a:moveTo>
                <a:cubicBezTo>
                  <a:pt x="0" y="0"/>
                  <a:pt x="0" y="0"/>
                  <a:pt x="0" y="1"/>
                </a:cubicBezTo>
                <a:cubicBezTo>
                  <a:pt x="0" y="1"/>
                  <a:pt x="0" y="2"/>
                  <a:pt x="0" y="2"/>
                </a:cubicBezTo>
                <a:cubicBezTo>
                  <a:pt x="1" y="2"/>
                  <a:pt x="1" y="2"/>
                  <a:pt x="1" y="2"/>
                </a:cubicBezTo>
                <a:cubicBezTo>
                  <a:pt x="2" y="4"/>
                  <a:pt x="3" y="2"/>
                  <a:pt x="2" y="1"/>
                </a:cubicBezTo>
                <a:cubicBezTo>
                  <a:pt x="3" y="0"/>
                  <a:pt x="2" y="0"/>
                  <a:pt x="1"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5" name="Freeform 258"/>
          <p:cNvSpPr/>
          <p:nvPr>
            <p:custDataLst>
              <p:tags r:id="rId251"/>
            </p:custDataLst>
          </p:nvPr>
        </p:nvSpPr>
        <p:spPr bwMode="auto">
          <a:xfrm rot="1740000">
            <a:off x="9673492" y="2530613"/>
            <a:ext cx="1385" cy="1836"/>
          </a:xfrm>
          <a:custGeom>
            <a:avLst/>
            <a:gdLst>
              <a:gd name="T0" fmla="*/ 0 w 3"/>
              <a:gd name="T1" fmla="*/ 1 h 4"/>
              <a:gd name="T2" fmla="*/ 3 w 3"/>
              <a:gd name="T3" fmla="*/ 4 h 4"/>
              <a:gd name="T4" fmla="*/ 3 w 3"/>
              <a:gd name="T5" fmla="*/ 2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2" y="2"/>
                  <a:pt x="1" y="4"/>
                  <a:pt x="3" y="4"/>
                </a:cubicBezTo>
                <a:cubicBezTo>
                  <a:pt x="3" y="3"/>
                  <a:pt x="3" y="3"/>
                  <a:pt x="3" y="2"/>
                </a:cubicBezTo>
                <a:cubicBezTo>
                  <a:pt x="3" y="2"/>
                  <a:pt x="3" y="1"/>
                  <a:pt x="3" y="0"/>
                </a:cubicBezTo>
                <a:cubicBezTo>
                  <a:pt x="2" y="0"/>
                  <a:pt x="1" y="0"/>
                  <a:pt x="0" y="0"/>
                </a:cubicBezTo>
                <a:cubicBezTo>
                  <a:pt x="0" y="0"/>
                  <a:pt x="0"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6" name="Freeform 259"/>
          <p:cNvSpPr/>
          <p:nvPr>
            <p:custDataLst>
              <p:tags r:id="rId252"/>
            </p:custDataLst>
          </p:nvPr>
        </p:nvSpPr>
        <p:spPr bwMode="auto">
          <a:xfrm rot="1740000">
            <a:off x="9672784" y="2533073"/>
            <a:ext cx="1385" cy="1378"/>
          </a:xfrm>
          <a:custGeom>
            <a:avLst/>
            <a:gdLst>
              <a:gd name="T0" fmla="*/ 1 w 3"/>
              <a:gd name="T1" fmla="*/ 1 h 3"/>
              <a:gd name="T2" fmla="*/ 2 w 3"/>
              <a:gd name="T3" fmla="*/ 3 h 3"/>
              <a:gd name="T4" fmla="*/ 3 w 3"/>
              <a:gd name="T5" fmla="*/ 0 h 3"/>
              <a:gd name="T6" fmla="*/ 2 w 3"/>
              <a:gd name="T7" fmla="*/ 0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2"/>
                  <a:pt x="1" y="3"/>
                  <a:pt x="2" y="3"/>
                </a:cubicBezTo>
                <a:cubicBezTo>
                  <a:pt x="3" y="3"/>
                  <a:pt x="3" y="1"/>
                  <a:pt x="3" y="0"/>
                </a:cubicBezTo>
                <a:cubicBezTo>
                  <a:pt x="3" y="0"/>
                  <a:pt x="2" y="0"/>
                  <a:pt x="2" y="0"/>
                </a:cubicBezTo>
                <a:cubicBezTo>
                  <a:pt x="1" y="0"/>
                  <a:pt x="1" y="0"/>
                  <a:pt x="1"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7" name="Freeform 260"/>
          <p:cNvSpPr/>
          <p:nvPr>
            <p:custDataLst>
              <p:tags r:id="rId253"/>
            </p:custDataLst>
          </p:nvPr>
        </p:nvSpPr>
        <p:spPr bwMode="auto">
          <a:xfrm rot="1740000">
            <a:off x="9663770" y="2533415"/>
            <a:ext cx="693" cy="1607"/>
          </a:xfrm>
          <a:custGeom>
            <a:avLst/>
            <a:gdLst>
              <a:gd name="T0" fmla="*/ 0 w 1"/>
              <a:gd name="T1" fmla="*/ 2 h 3"/>
              <a:gd name="T2" fmla="*/ 1 w 1"/>
              <a:gd name="T3" fmla="*/ 2 h 3"/>
              <a:gd name="T4" fmla="*/ 1 w 1"/>
              <a:gd name="T5" fmla="*/ 0 h 3"/>
              <a:gd name="T6" fmla="*/ 0 w 1"/>
              <a:gd name="T7" fmla="*/ 0 h 3"/>
              <a:gd name="T8" fmla="*/ 0 w 1"/>
              <a:gd name="T9" fmla="*/ 2 h 3"/>
            </a:gdLst>
            <a:ahLst/>
            <a:cxnLst>
              <a:cxn ang="0">
                <a:pos x="T0" y="T1"/>
              </a:cxn>
              <a:cxn ang="0">
                <a:pos x="T2" y="T3"/>
              </a:cxn>
              <a:cxn ang="0">
                <a:pos x="T4" y="T5"/>
              </a:cxn>
              <a:cxn ang="0">
                <a:pos x="T6" y="T7"/>
              </a:cxn>
              <a:cxn ang="0">
                <a:pos x="T8" y="T9"/>
              </a:cxn>
            </a:cxnLst>
            <a:rect l="0" t="0" r="r" b="b"/>
            <a:pathLst>
              <a:path w="1" h="3">
                <a:moveTo>
                  <a:pt x="0" y="2"/>
                </a:moveTo>
                <a:cubicBezTo>
                  <a:pt x="0" y="3"/>
                  <a:pt x="1" y="2"/>
                  <a:pt x="1" y="2"/>
                </a:cubicBezTo>
                <a:cubicBezTo>
                  <a:pt x="1" y="1"/>
                  <a:pt x="1" y="1"/>
                  <a:pt x="1" y="0"/>
                </a:cubicBezTo>
                <a:cubicBezTo>
                  <a:pt x="1" y="0"/>
                  <a:pt x="1" y="0"/>
                  <a:pt x="0" y="0"/>
                </a:cubicBezTo>
                <a:cubicBezTo>
                  <a:pt x="0" y="1"/>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8" name="Freeform 261"/>
          <p:cNvSpPr/>
          <p:nvPr>
            <p:custDataLst>
              <p:tags r:id="rId254"/>
            </p:custDataLst>
          </p:nvPr>
        </p:nvSpPr>
        <p:spPr bwMode="auto">
          <a:xfrm rot="1740000">
            <a:off x="9664096" y="2541338"/>
            <a:ext cx="5540" cy="2985"/>
          </a:xfrm>
          <a:custGeom>
            <a:avLst/>
            <a:gdLst>
              <a:gd name="T0" fmla="*/ 3 w 11"/>
              <a:gd name="T1" fmla="*/ 0 h 6"/>
              <a:gd name="T2" fmla="*/ 1 w 11"/>
              <a:gd name="T3" fmla="*/ 0 h 6"/>
              <a:gd name="T4" fmla="*/ 8 w 11"/>
              <a:gd name="T5" fmla="*/ 1 h 6"/>
              <a:gd name="T6" fmla="*/ 5 w 11"/>
              <a:gd name="T7" fmla="*/ 1 h 6"/>
              <a:gd name="T8" fmla="*/ 3 w 11"/>
              <a:gd name="T9" fmla="*/ 0 h 6"/>
            </a:gdLst>
            <a:ahLst/>
            <a:cxnLst>
              <a:cxn ang="0">
                <a:pos x="T0" y="T1"/>
              </a:cxn>
              <a:cxn ang="0">
                <a:pos x="T2" y="T3"/>
              </a:cxn>
              <a:cxn ang="0">
                <a:pos x="T4" y="T5"/>
              </a:cxn>
              <a:cxn ang="0">
                <a:pos x="T6" y="T7"/>
              </a:cxn>
              <a:cxn ang="0">
                <a:pos x="T8" y="T9"/>
              </a:cxn>
            </a:cxnLst>
            <a:rect l="0" t="0" r="r" b="b"/>
            <a:pathLst>
              <a:path w="11" h="6">
                <a:moveTo>
                  <a:pt x="3" y="0"/>
                </a:moveTo>
                <a:cubicBezTo>
                  <a:pt x="2" y="0"/>
                  <a:pt x="1" y="0"/>
                  <a:pt x="1" y="0"/>
                </a:cubicBezTo>
                <a:cubicBezTo>
                  <a:pt x="0" y="3"/>
                  <a:pt x="11" y="6"/>
                  <a:pt x="8" y="1"/>
                </a:cubicBezTo>
                <a:cubicBezTo>
                  <a:pt x="7" y="1"/>
                  <a:pt x="6" y="1"/>
                  <a:pt x="5" y="1"/>
                </a:cubicBezTo>
                <a:cubicBezTo>
                  <a:pt x="4" y="1"/>
                  <a:pt x="3" y="1"/>
                  <a:pt x="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29" name="Freeform 262"/>
          <p:cNvSpPr/>
          <p:nvPr>
            <p:custDataLst>
              <p:tags r:id="rId255"/>
            </p:custDataLst>
          </p:nvPr>
        </p:nvSpPr>
        <p:spPr bwMode="auto">
          <a:xfrm rot="1740000">
            <a:off x="9604113" y="2509023"/>
            <a:ext cx="924" cy="918"/>
          </a:xfrm>
          <a:custGeom>
            <a:avLst/>
            <a:gdLst>
              <a:gd name="T0" fmla="*/ 2 w 2"/>
              <a:gd name="T1" fmla="*/ 0 h 2"/>
              <a:gd name="T2" fmla="*/ 1 w 2"/>
              <a:gd name="T3" fmla="*/ 0 h 2"/>
              <a:gd name="T4" fmla="*/ 0 w 2"/>
              <a:gd name="T5" fmla="*/ 1 h 2"/>
              <a:gd name="T6" fmla="*/ 0 w 2"/>
              <a:gd name="T7" fmla="*/ 2 h 2"/>
              <a:gd name="T8" fmla="*/ 2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cubicBezTo>
                  <a:pt x="2" y="0"/>
                  <a:pt x="1" y="0"/>
                  <a:pt x="1" y="0"/>
                </a:cubicBezTo>
                <a:cubicBezTo>
                  <a:pt x="0" y="0"/>
                  <a:pt x="0" y="0"/>
                  <a:pt x="0" y="1"/>
                </a:cubicBezTo>
                <a:cubicBezTo>
                  <a:pt x="0" y="1"/>
                  <a:pt x="0" y="2"/>
                  <a:pt x="0" y="2"/>
                </a:cubicBezTo>
                <a:cubicBezTo>
                  <a:pt x="1" y="2"/>
                  <a:pt x="1" y="2"/>
                  <a:pt x="2" y="2"/>
                </a:cubicBezTo>
                <a:cubicBezTo>
                  <a:pt x="2" y="1"/>
                  <a:pt x="2" y="1"/>
                  <a:pt x="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0" name="Freeform 263"/>
          <p:cNvSpPr/>
          <p:nvPr>
            <p:custDataLst>
              <p:tags r:id="rId256"/>
            </p:custDataLst>
          </p:nvPr>
        </p:nvSpPr>
        <p:spPr bwMode="auto">
          <a:xfrm rot="1740000">
            <a:off x="9713385" y="2470741"/>
            <a:ext cx="1847" cy="2525"/>
          </a:xfrm>
          <a:custGeom>
            <a:avLst/>
            <a:gdLst>
              <a:gd name="T0" fmla="*/ 2 w 4"/>
              <a:gd name="T1" fmla="*/ 4 h 5"/>
              <a:gd name="T2" fmla="*/ 4 w 4"/>
              <a:gd name="T3" fmla="*/ 5 h 5"/>
              <a:gd name="T4" fmla="*/ 4 w 4"/>
              <a:gd name="T5" fmla="*/ 1 h 5"/>
              <a:gd name="T6" fmla="*/ 2 w 4"/>
              <a:gd name="T7" fmla="*/ 0 h 5"/>
              <a:gd name="T8" fmla="*/ 0 w 4"/>
              <a:gd name="T9" fmla="*/ 3 h 5"/>
              <a:gd name="T10" fmla="*/ 2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2" y="4"/>
                </a:moveTo>
                <a:cubicBezTo>
                  <a:pt x="3" y="4"/>
                  <a:pt x="3" y="5"/>
                  <a:pt x="4" y="5"/>
                </a:cubicBezTo>
                <a:cubicBezTo>
                  <a:pt x="4" y="4"/>
                  <a:pt x="4" y="3"/>
                  <a:pt x="4" y="1"/>
                </a:cubicBezTo>
                <a:cubicBezTo>
                  <a:pt x="3" y="1"/>
                  <a:pt x="3" y="0"/>
                  <a:pt x="2" y="0"/>
                </a:cubicBezTo>
                <a:cubicBezTo>
                  <a:pt x="2" y="1"/>
                  <a:pt x="1" y="2"/>
                  <a:pt x="0" y="3"/>
                </a:cubicBezTo>
                <a:cubicBezTo>
                  <a:pt x="1" y="2"/>
                  <a:pt x="1" y="3"/>
                  <a:pt x="2"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1" name="Freeform 264"/>
          <p:cNvSpPr/>
          <p:nvPr>
            <p:custDataLst>
              <p:tags r:id="rId257"/>
            </p:custDataLst>
          </p:nvPr>
        </p:nvSpPr>
        <p:spPr bwMode="auto">
          <a:xfrm rot="1740000">
            <a:off x="9722613" y="2480232"/>
            <a:ext cx="4848" cy="4363"/>
          </a:xfrm>
          <a:custGeom>
            <a:avLst/>
            <a:gdLst>
              <a:gd name="T0" fmla="*/ 3 w 10"/>
              <a:gd name="T1" fmla="*/ 4 h 9"/>
              <a:gd name="T2" fmla="*/ 2 w 10"/>
              <a:gd name="T3" fmla="*/ 4 h 9"/>
              <a:gd name="T4" fmla="*/ 0 w 10"/>
              <a:gd name="T5" fmla="*/ 6 h 9"/>
              <a:gd name="T6" fmla="*/ 3 w 10"/>
              <a:gd name="T7" fmla="*/ 6 h 9"/>
              <a:gd name="T8" fmla="*/ 6 w 10"/>
              <a:gd name="T9" fmla="*/ 8 h 9"/>
              <a:gd name="T10" fmla="*/ 8 w 10"/>
              <a:gd name="T11" fmla="*/ 8 h 9"/>
              <a:gd name="T12" fmla="*/ 9 w 10"/>
              <a:gd name="T13" fmla="*/ 7 h 9"/>
              <a:gd name="T14" fmla="*/ 9 w 10"/>
              <a:gd name="T15" fmla="*/ 6 h 9"/>
              <a:gd name="T16" fmla="*/ 10 w 10"/>
              <a:gd name="T17" fmla="*/ 4 h 9"/>
              <a:gd name="T18" fmla="*/ 10 w 10"/>
              <a:gd name="T19" fmla="*/ 2 h 9"/>
              <a:gd name="T20" fmla="*/ 8 w 10"/>
              <a:gd name="T21" fmla="*/ 0 h 9"/>
              <a:gd name="T22" fmla="*/ 6 w 10"/>
              <a:gd name="T23" fmla="*/ 0 h 9"/>
              <a:gd name="T24" fmla="*/ 3 w 10"/>
              <a:gd name="T2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9">
                <a:moveTo>
                  <a:pt x="3" y="4"/>
                </a:moveTo>
                <a:cubicBezTo>
                  <a:pt x="2" y="4"/>
                  <a:pt x="2" y="4"/>
                  <a:pt x="2" y="4"/>
                </a:cubicBezTo>
                <a:cubicBezTo>
                  <a:pt x="2" y="5"/>
                  <a:pt x="1" y="5"/>
                  <a:pt x="0" y="6"/>
                </a:cubicBezTo>
                <a:cubicBezTo>
                  <a:pt x="1" y="6"/>
                  <a:pt x="2" y="6"/>
                  <a:pt x="3" y="6"/>
                </a:cubicBezTo>
                <a:cubicBezTo>
                  <a:pt x="4" y="6"/>
                  <a:pt x="5" y="8"/>
                  <a:pt x="6" y="8"/>
                </a:cubicBezTo>
                <a:cubicBezTo>
                  <a:pt x="7" y="8"/>
                  <a:pt x="7" y="8"/>
                  <a:pt x="8" y="8"/>
                </a:cubicBezTo>
                <a:cubicBezTo>
                  <a:pt x="9" y="9"/>
                  <a:pt x="9" y="8"/>
                  <a:pt x="9" y="7"/>
                </a:cubicBezTo>
                <a:cubicBezTo>
                  <a:pt x="9" y="7"/>
                  <a:pt x="9" y="6"/>
                  <a:pt x="9" y="6"/>
                </a:cubicBezTo>
                <a:cubicBezTo>
                  <a:pt x="9" y="5"/>
                  <a:pt x="9" y="4"/>
                  <a:pt x="10" y="4"/>
                </a:cubicBezTo>
                <a:cubicBezTo>
                  <a:pt x="10" y="3"/>
                  <a:pt x="10" y="3"/>
                  <a:pt x="10" y="2"/>
                </a:cubicBezTo>
                <a:cubicBezTo>
                  <a:pt x="10" y="0"/>
                  <a:pt x="9" y="0"/>
                  <a:pt x="8" y="0"/>
                </a:cubicBezTo>
                <a:cubicBezTo>
                  <a:pt x="7" y="0"/>
                  <a:pt x="7" y="0"/>
                  <a:pt x="6" y="0"/>
                </a:cubicBezTo>
                <a:cubicBezTo>
                  <a:pt x="4" y="2"/>
                  <a:pt x="8" y="4"/>
                  <a:pt x="3"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2" name="Freeform 265"/>
          <p:cNvSpPr/>
          <p:nvPr>
            <p:custDataLst>
              <p:tags r:id="rId258"/>
            </p:custDataLst>
          </p:nvPr>
        </p:nvSpPr>
        <p:spPr bwMode="auto">
          <a:xfrm rot="1740000">
            <a:off x="9708475" y="2468379"/>
            <a:ext cx="11544" cy="10331"/>
          </a:xfrm>
          <a:custGeom>
            <a:avLst/>
            <a:gdLst>
              <a:gd name="T0" fmla="*/ 2 w 23"/>
              <a:gd name="T1" fmla="*/ 18 h 21"/>
              <a:gd name="T2" fmla="*/ 4 w 23"/>
              <a:gd name="T3" fmla="*/ 18 h 21"/>
              <a:gd name="T4" fmla="*/ 5 w 23"/>
              <a:gd name="T5" fmla="*/ 18 h 21"/>
              <a:gd name="T6" fmla="*/ 5 w 23"/>
              <a:gd name="T7" fmla="*/ 17 h 21"/>
              <a:gd name="T8" fmla="*/ 7 w 23"/>
              <a:gd name="T9" fmla="*/ 17 h 21"/>
              <a:gd name="T10" fmla="*/ 7 w 23"/>
              <a:gd name="T11" fmla="*/ 18 h 21"/>
              <a:gd name="T12" fmla="*/ 12 w 23"/>
              <a:gd name="T13" fmla="*/ 17 h 21"/>
              <a:gd name="T14" fmla="*/ 13 w 23"/>
              <a:gd name="T15" fmla="*/ 16 h 21"/>
              <a:gd name="T16" fmla="*/ 14 w 23"/>
              <a:gd name="T17" fmla="*/ 16 h 21"/>
              <a:gd name="T18" fmla="*/ 15 w 23"/>
              <a:gd name="T19" fmla="*/ 15 h 21"/>
              <a:gd name="T20" fmla="*/ 17 w 23"/>
              <a:gd name="T21" fmla="*/ 13 h 21"/>
              <a:gd name="T22" fmla="*/ 17 w 23"/>
              <a:gd name="T23" fmla="*/ 12 h 21"/>
              <a:gd name="T24" fmla="*/ 18 w 23"/>
              <a:gd name="T25" fmla="*/ 9 h 21"/>
              <a:gd name="T26" fmla="*/ 19 w 23"/>
              <a:gd name="T27" fmla="*/ 8 h 21"/>
              <a:gd name="T28" fmla="*/ 20 w 23"/>
              <a:gd name="T29" fmla="*/ 8 h 21"/>
              <a:gd name="T30" fmla="*/ 21 w 23"/>
              <a:gd name="T31" fmla="*/ 8 h 21"/>
              <a:gd name="T32" fmla="*/ 21 w 23"/>
              <a:gd name="T33" fmla="*/ 4 h 21"/>
              <a:gd name="T34" fmla="*/ 20 w 23"/>
              <a:gd name="T35" fmla="*/ 4 h 21"/>
              <a:gd name="T36" fmla="*/ 20 w 23"/>
              <a:gd name="T37" fmla="*/ 3 h 21"/>
              <a:gd name="T38" fmla="*/ 20 w 23"/>
              <a:gd name="T39" fmla="*/ 0 h 21"/>
              <a:gd name="T40" fmla="*/ 18 w 23"/>
              <a:gd name="T41" fmla="*/ 0 h 21"/>
              <a:gd name="T42" fmla="*/ 14 w 23"/>
              <a:gd name="T43" fmla="*/ 3 h 21"/>
              <a:gd name="T44" fmla="*/ 17 w 23"/>
              <a:gd name="T45" fmla="*/ 4 h 21"/>
              <a:gd name="T46" fmla="*/ 17 w 23"/>
              <a:gd name="T47" fmla="*/ 5 h 21"/>
              <a:gd name="T48" fmla="*/ 15 w 23"/>
              <a:gd name="T49" fmla="*/ 8 h 21"/>
              <a:gd name="T50" fmla="*/ 15 w 23"/>
              <a:gd name="T51" fmla="*/ 9 h 21"/>
              <a:gd name="T52" fmla="*/ 15 w 23"/>
              <a:gd name="T53" fmla="*/ 10 h 21"/>
              <a:gd name="T54" fmla="*/ 14 w 23"/>
              <a:gd name="T55" fmla="*/ 12 h 21"/>
              <a:gd name="T56" fmla="*/ 13 w 23"/>
              <a:gd name="T57" fmla="*/ 13 h 21"/>
              <a:gd name="T58" fmla="*/ 11 w 23"/>
              <a:gd name="T59" fmla="*/ 12 h 21"/>
              <a:gd name="T60" fmla="*/ 8 w 23"/>
              <a:gd name="T61" fmla="*/ 12 h 21"/>
              <a:gd name="T62" fmla="*/ 4 w 23"/>
              <a:gd name="T63" fmla="*/ 13 h 21"/>
              <a:gd name="T64" fmla="*/ 1 w 23"/>
              <a:gd name="T65" fmla="*/ 15 h 21"/>
              <a:gd name="T66" fmla="*/ 0 w 23"/>
              <a:gd name="T67" fmla="*/ 17 h 21"/>
              <a:gd name="T68" fmla="*/ 2 w 23"/>
              <a:gd name="T6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 h="21">
                <a:moveTo>
                  <a:pt x="2" y="18"/>
                </a:moveTo>
                <a:cubicBezTo>
                  <a:pt x="3" y="18"/>
                  <a:pt x="3" y="18"/>
                  <a:pt x="4" y="18"/>
                </a:cubicBezTo>
                <a:cubicBezTo>
                  <a:pt x="4" y="18"/>
                  <a:pt x="4" y="18"/>
                  <a:pt x="5" y="18"/>
                </a:cubicBezTo>
                <a:cubicBezTo>
                  <a:pt x="5" y="18"/>
                  <a:pt x="5" y="17"/>
                  <a:pt x="5" y="17"/>
                </a:cubicBezTo>
                <a:cubicBezTo>
                  <a:pt x="6" y="17"/>
                  <a:pt x="6" y="17"/>
                  <a:pt x="7" y="17"/>
                </a:cubicBezTo>
                <a:cubicBezTo>
                  <a:pt x="7" y="17"/>
                  <a:pt x="7" y="18"/>
                  <a:pt x="7" y="18"/>
                </a:cubicBezTo>
                <a:cubicBezTo>
                  <a:pt x="10" y="21"/>
                  <a:pt x="8" y="16"/>
                  <a:pt x="12" y="17"/>
                </a:cubicBezTo>
                <a:cubicBezTo>
                  <a:pt x="12" y="16"/>
                  <a:pt x="12" y="16"/>
                  <a:pt x="13" y="16"/>
                </a:cubicBezTo>
                <a:cubicBezTo>
                  <a:pt x="14" y="16"/>
                  <a:pt x="14" y="16"/>
                  <a:pt x="14" y="16"/>
                </a:cubicBezTo>
                <a:cubicBezTo>
                  <a:pt x="14" y="15"/>
                  <a:pt x="14" y="14"/>
                  <a:pt x="15" y="15"/>
                </a:cubicBezTo>
                <a:cubicBezTo>
                  <a:pt x="16" y="15"/>
                  <a:pt x="17" y="14"/>
                  <a:pt x="17" y="13"/>
                </a:cubicBezTo>
                <a:cubicBezTo>
                  <a:pt x="17" y="13"/>
                  <a:pt x="17" y="13"/>
                  <a:pt x="17" y="12"/>
                </a:cubicBezTo>
                <a:cubicBezTo>
                  <a:pt x="17" y="11"/>
                  <a:pt x="18" y="10"/>
                  <a:pt x="18" y="9"/>
                </a:cubicBezTo>
                <a:cubicBezTo>
                  <a:pt x="19" y="9"/>
                  <a:pt x="19" y="8"/>
                  <a:pt x="19" y="8"/>
                </a:cubicBezTo>
                <a:cubicBezTo>
                  <a:pt x="19" y="8"/>
                  <a:pt x="20" y="8"/>
                  <a:pt x="20" y="8"/>
                </a:cubicBezTo>
                <a:cubicBezTo>
                  <a:pt x="21" y="8"/>
                  <a:pt x="21" y="8"/>
                  <a:pt x="21" y="8"/>
                </a:cubicBezTo>
                <a:cubicBezTo>
                  <a:pt x="23" y="7"/>
                  <a:pt x="22" y="5"/>
                  <a:pt x="21" y="4"/>
                </a:cubicBezTo>
                <a:cubicBezTo>
                  <a:pt x="21" y="4"/>
                  <a:pt x="21" y="4"/>
                  <a:pt x="20" y="4"/>
                </a:cubicBezTo>
                <a:cubicBezTo>
                  <a:pt x="20" y="4"/>
                  <a:pt x="20" y="3"/>
                  <a:pt x="20" y="3"/>
                </a:cubicBezTo>
                <a:cubicBezTo>
                  <a:pt x="20" y="2"/>
                  <a:pt x="20" y="1"/>
                  <a:pt x="20" y="0"/>
                </a:cubicBezTo>
                <a:cubicBezTo>
                  <a:pt x="19" y="0"/>
                  <a:pt x="19" y="0"/>
                  <a:pt x="18" y="0"/>
                </a:cubicBezTo>
                <a:cubicBezTo>
                  <a:pt x="17" y="2"/>
                  <a:pt x="16" y="3"/>
                  <a:pt x="14" y="3"/>
                </a:cubicBezTo>
                <a:cubicBezTo>
                  <a:pt x="15" y="4"/>
                  <a:pt x="15" y="4"/>
                  <a:pt x="17" y="4"/>
                </a:cubicBezTo>
                <a:cubicBezTo>
                  <a:pt x="17" y="4"/>
                  <a:pt x="17" y="5"/>
                  <a:pt x="17" y="5"/>
                </a:cubicBezTo>
                <a:cubicBezTo>
                  <a:pt x="16" y="5"/>
                  <a:pt x="16" y="7"/>
                  <a:pt x="15" y="8"/>
                </a:cubicBezTo>
                <a:cubicBezTo>
                  <a:pt x="15" y="8"/>
                  <a:pt x="15" y="8"/>
                  <a:pt x="15" y="9"/>
                </a:cubicBezTo>
                <a:cubicBezTo>
                  <a:pt x="15" y="9"/>
                  <a:pt x="15" y="10"/>
                  <a:pt x="15" y="10"/>
                </a:cubicBezTo>
                <a:cubicBezTo>
                  <a:pt x="15" y="11"/>
                  <a:pt x="15" y="11"/>
                  <a:pt x="14" y="12"/>
                </a:cubicBezTo>
                <a:cubicBezTo>
                  <a:pt x="14" y="13"/>
                  <a:pt x="14" y="14"/>
                  <a:pt x="13" y="13"/>
                </a:cubicBezTo>
                <a:cubicBezTo>
                  <a:pt x="12" y="14"/>
                  <a:pt x="11" y="13"/>
                  <a:pt x="11" y="12"/>
                </a:cubicBezTo>
                <a:cubicBezTo>
                  <a:pt x="10" y="12"/>
                  <a:pt x="9" y="12"/>
                  <a:pt x="8" y="12"/>
                </a:cubicBezTo>
                <a:cubicBezTo>
                  <a:pt x="6" y="12"/>
                  <a:pt x="5" y="13"/>
                  <a:pt x="4" y="13"/>
                </a:cubicBezTo>
                <a:cubicBezTo>
                  <a:pt x="3" y="14"/>
                  <a:pt x="2" y="15"/>
                  <a:pt x="1" y="15"/>
                </a:cubicBezTo>
                <a:cubicBezTo>
                  <a:pt x="1" y="16"/>
                  <a:pt x="0" y="16"/>
                  <a:pt x="0" y="17"/>
                </a:cubicBezTo>
                <a:cubicBezTo>
                  <a:pt x="1" y="17"/>
                  <a:pt x="2" y="17"/>
                  <a:pt x="2" y="1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3" name="Freeform 266"/>
          <p:cNvSpPr/>
          <p:nvPr>
            <p:custDataLst>
              <p:tags r:id="rId259"/>
            </p:custDataLst>
          </p:nvPr>
        </p:nvSpPr>
        <p:spPr bwMode="auto">
          <a:xfrm rot="1740000">
            <a:off x="9647842" y="2447662"/>
            <a:ext cx="18931" cy="11480"/>
          </a:xfrm>
          <a:custGeom>
            <a:avLst/>
            <a:gdLst>
              <a:gd name="T0" fmla="*/ 12 w 38"/>
              <a:gd name="T1" fmla="*/ 0 h 23"/>
              <a:gd name="T2" fmla="*/ 9 w 38"/>
              <a:gd name="T3" fmla="*/ 0 h 23"/>
              <a:gd name="T4" fmla="*/ 9 w 38"/>
              <a:gd name="T5" fmla="*/ 2 h 23"/>
              <a:gd name="T6" fmla="*/ 5 w 38"/>
              <a:gd name="T7" fmla="*/ 2 h 23"/>
              <a:gd name="T8" fmla="*/ 4 w 38"/>
              <a:gd name="T9" fmla="*/ 2 h 23"/>
              <a:gd name="T10" fmla="*/ 2 w 38"/>
              <a:gd name="T11" fmla="*/ 2 h 23"/>
              <a:gd name="T12" fmla="*/ 2 w 38"/>
              <a:gd name="T13" fmla="*/ 3 h 23"/>
              <a:gd name="T14" fmla="*/ 5 w 38"/>
              <a:gd name="T15" fmla="*/ 5 h 23"/>
              <a:gd name="T16" fmla="*/ 5 w 38"/>
              <a:gd name="T17" fmla="*/ 6 h 23"/>
              <a:gd name="T18" fmla="*/ 7 w 38"/>
              <a:gd name="T19" fmla="*/ 9 h 23"/>
              <a:gd name="T20" fmla="*/ 8 w 38"/>
              <a:gd name="T21" fmla="*/ 9 h 23"/>
              <a:gd name="T22" fmla="*/ 9 w 38"/>
              <a:gd name="T23" fmla="*/ 9 h 23"/>
              <a:gd name="T24" fmla="*/ 12 w 38"/>
              <a:gd name="T25" fmla="*/ 10 h 23"/>
              <a:gd name="T26" fmla="*/ 14 w 38"/>
              <a:gd name="T27" fmla="*/ 11 h 23"/>
              <a:gd name="T28" fmla="*/ 14 w 38"/>
              <a:gd name="T29" fmla="*/ 10 h 23"/>
              <a:gd name="T30" fmla="*/ 17 w 38"/>
              <a:gd name="T31" fmla="*/ 10 h 23"/>
              <a:gd name="T32" fmla="*/ 17 w 38"/>
              <a:gd name="T33" fmla="*/ 9 h 23"/>
              <a:gd name="T34" fmla="*/ 19 w 38"/>
              <a:gd name="T35" fmla="*/ 8 h 23"/>
              <a:gd name="T36" fmla="*/ 20 w 38"/>
              <a:gd name="T37" fmla="*/ 5 h 23"/>
              <a:gd name="T38" fmla="*/ 23 w 38"/>
              <a:gd name="T39" fmla="*/ 6 h 23"/>
              <a:gd name="T40" fmla="*/ 21 w 38"/>
              <a:gd name="T41" fmla="*/ 10 h 23"/>
              <a:gd name="T42" fmla="*/ 21 w 38"/>
              <a:gd name="T43" fmla="*/ 11 h 23"/>
              <a:gd name="T44" fmla="*/ 24 w 38"/>
              <a:gd name="T45" fmla="*/ 11 h 23"/>
              <a:gd name="T46" fmla="*/ 25 w 38"/>
              <a:gd name="T47" fmla="*/ 11 h 23"/>
              <a:gd name="T48" fmla="*/ 25 w 38"/>
              <a:gd name="T49" fmla="*/ 12 h 23"/>
              <a:gd name="T50" fmla="*/ 27 w 38"/>
              <a:gd name="T51" fmla="*/ 13 h 23"/>
              <a:gd name="T52" fmla="*/ 27 w 38"/>
              <a:gd name="T53" fmla="*/ 15 h 23"/>
              <a:gd name="T54" fmla="*/ 27 w 38"/>
              <a:gd name="T55" fmla="*/ 17 h 23"/>
              <a:gd name="T56" fmla="*/ 26 w 38"/>
              <a:gd name="T57" fmla="*/ 21 h 23"/>
              <a:gd name="T58" fmla="*/ 26 w 38"/>
              <a:gd name="T59" fmla="*/ 22 h 23"/>
              <a:gd name="T60" fmla="*/ 28 w 38"/>
              <a:gd name="T61" fmla="*/ 23 h 23"/>
              <a:gd name="T62" fmla="*/ 31 w 38"/>
              <a:gd name="T63" fmla="*/ 23 h 23"/>
              <a:gd name="T64" fmla="*/ 32 w 38"/>
              <a:gd name="T65" fmla="*/ 23 h 23"/>
              <a:gd name="T66" fmla="*/ 32 w 38"/>
              <a:gd name="T67" fmla="*/ 22 h 23"/>
              <a:gd name="T68" fmla="*/ 31 w 38"/>
              <a:gd name="T69" fmla="*/ 19 h 23"/>
              <a:gd name="T70" fmla="*/ 32 w 38"/>
              <a:gd name="T71" fmla="*/ 17 h 23"/>
              <a:gd name="T72" fmla="*/ 32 w 38"/>
              <a:gd name="T73" fmla="*/ 16 h 23"/>
              <a:gd name="T74" fmla="*/ 31 w 38"/>
              <a:gd name="T75" fmla="*/ 16 h 23"/>
              <a:gd name="T76" fmla="*/ 30 w 38"/>
              <a:gd name="T77" fmla="*/ 15 h 23"/>
              <a:gd name="T78" fmla="*/ 32 w 38"/>
              <a:gd name="T79" fmla="*/ 15 h 23"/>
              <a:gd name="T80" fmla="*/ 34 w 38"/>
              <a:gd name="T81" fmla="*/ 15 h 23"/>
              <a:gd name="T82" fmla="*/ 36 w 38"/>
              <a:gd name="T83" fmla="*/ 15 h 23"/>
              <a:gd name="T84" fmla="*/ 37 w 38"/>
              <a:gd name="T85" fmla="*/ 15 h 23"/>
              <a:gd name="T86" fmla="*/ 38 w 38"/>
              <a:gd name="T87" fmla="*/ 13 h 23"/>
              <a:gd name="T88" fmla="*/ 38 w 38"/>
              <a:gd name="T89" fmla="*/ 12 h 23"/>
              <a:gd name="T90" fmla="*/ 37 w 38"/>
              <a:gd name="T91" fmla="*/ 11 h 23"/>
              <a:gd name="T92" fmla="*/ 33 w 38"/>
              <a:gd name="T93" fmla="*/ 11 h 23"/>
              <a:gd name="T94" fmla="*/ 31 w 38"/>
              <a:gd name="T95" fmla="*/ 10 h 23"/>
              <a:gd name="T96" fmla="*/ 31 w 38"/>
              <a:gd name="T97" fmla="*/ 9 h 23"/>
              <a:gd name="T98" fmla="*/ 30 w 38"/>
              <a:gd name="T99" fmla="*/ 9 h 23"/>
              <a:gd name="T100" fmla="*/ 28 w 38"/>
              <a:gd name="T101" fmla="*/ 8 h 23"/>
              <a:gd name="T102" fmla="*/ 27 w 38"/>
              <a:gd name="T103" fmla="*/ 5 h 23"/>
              <a:gd name="T104" fmla="*/ 27 w 38"/>
              <a:gd name="T105" fmla="*/ 4 h 23"/>
              <a:gd name="T106" fmla="*/ 25 w 38"/>
              <a:gd name="T107" fmla="*/ 4 h 23"/>
              <a:gd name="T108" fmla="*/ 21 w 38"/>
              <a:gd name="T109" fmla="*/ 2 h 23"/>
              <a:gd name="T110" fmla="*/ 20 w 38"/>
              <a:gd name="T111" fmla="*/ 2 h 23"/>
              <a:gd name="T112" fmla="*/ 18 w 38"/>
              <a:gd name="T113" fmla="*/ 3 h 23"/>
              <a:gd name="T114" fmla="*/ 17 w 38"/>
              <a:gd name="T115" fmla="*/ 3 h 23"/>
              <a:gd name="T116" fmla="*/ 14 w 38"/>
              <a:gd name="T117" fmla="*/ 3 h 23"/>
              <a:gd name="T118" fmla="*/ 14 w 38"/>
              <a:gd name="T119" fmla="*/ 2 h 23"/>
              <a:gd name="T120" fmla="*/ 12 w 38"/>
              <a:gd name="T1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23">
                <a:moveTo>
                  <a:pt x="12" y="0"/>
                </a:moveTo>
                <a:cubicBezTo>
                  <a:pt x="11" y="0"/>
                  <a:pt x="10" y="0"/>
                  <a:pt x="9" y="0"/>
                </a:cubicBezTo>
                <a:cubicBezTo>
                  <a:pt x="9" y="1"/>
                  <a:pt x="9" y="1"/>
                  <a:pt x="9" y="2"/>
                </a:cubicBezTo>
                <a:cubicBezTo>
                  <a:pt x="8" y="2"/>
                  <a:pt x="6" y="2"/>
                  <a:pt x="5" y="2"/>
                </a:cubicBezTo>
                <a:cubicBezTo>
                  <a:pt x="4" y="2"/>
                  <a:pt x="4" y="2"/>
                  <a:pt x="4" y="2"/>
                </a:cubicBezTo>
                <a:cubicBezTo>
                  <a:pt x="3" y="2"/>
                  <a:pt x="3" y="2"/>
                  <a:pt x="2" y="2"/>
                </a:cubicBezTo>
                <a:cubicBezTo>
                  <a:pt x="2" y="2"/>
                  <a:pt x="2" y="2"/>
                  <a:pt x="2" y="3"/>
                </a:cubicBezTo>
                <a:cubicBezTo>
                  <a:pt x="6" y="3"/>
                  <a:pt x="0" y="6"/>
                  <a:pt x="5" y="5"/>
                </a:cubicBezTo>
                <a:cubicBezTo>
                  <a:pt x="5" y="6"/>
                  <a:pt x="5" y="6"/>
                  <a:pt x="5" y="6"/>
                </a:cubicBezTo>
                <a:cubicBezTo>
                  <a:pt x="6" y="7"/>
                  <a:pt x="7" y="7"/>
                  <a:pt x="7" y="9"/>
                </a:cubicBezTo>
                <a:cubicBezTo>
                  <a:pt x="7" y="9"/>
                  <a:pt x="8" y="9"/>
                  <a:pt x="8" y="9"/>
                </a:cubicBezTo>
                <a:cubicBezTo>
                  <a:pt x="9" y="9"/>
                  <a:pt x="9" y="9"/>
                  <a:pt x="9" y="9"/>
                </a:cubicBezTo>
                <a:cubicBezTo>
                  <a:pt x="10" y="9"/>
                  <a:pt x="12" y="9"/>
                  <a:pt x="12" y="10"/>
                </a:cubicBezTo>
                <a:cubicBezTo>
                  <a:pt x="13" y="10"/>
                  <a:pt x="13" y="11"/>
                  <a:pt x="14" y="11"/>
                </a:cubicBezTo>
                <a:cubicBezTo>
                  <a:pt x="14" y="11"/>
                  <a:pt x="14" y="10"/>
                  <a:pt x="14" y="10"/>
                </a:cubicBezTo>
                <a:cubicBezTo>
                  <a:pt x="15" y="10"/>
                  <a:pt x="16" y="10"/>
                  <a:pt x="17" y="10"/>
                </a:cubicBezTo>
                <a:cubicBezTo>
                  <a:pt x="17" y="10"/>
                  <a:pt x="17" y="9"/>
                  <a:pt x="17" y="9"/>
                </a:cubicBezTo>
                <a:cubicBezTo>
                  <a:pt x="18" y="8"/>
                  <a:pt x="18" y="8"/>
                  <a:pt x="19" y="8"/>
                </a:cubicBezTo>
                <a:cubicBezTo>
                  <a:pt x="20" y="7"/>
                  <a:pt x="20" y="7"/>
                  <a:pt x="20" y="5"/>
                </a:cubicBezTo>
                <a:cubicBezTo>
                  <a:pt x="21" y="5"/>
                  <a:pt x="23" y="5"/>
                  <a:pt x="23" y="6"/>
                </a:cubicBezTo>
                <a:cubicBezTo>
                  <a:pt x="22" y="8"/>
                  <a:pt x="23" y="10"/>
                  <a:pt x="21" y="10"/>
                </a:cubicBezTo>
                <a:cubicBezTo>
                  <a:pt x="21" y="10"/>
                  <a:pt x="21" y="11"/>
                  <a:pt x="21" y="11"/>
                </a:cubicBezTo>
                <a:cubicBezTo>
                  <a:pt x="22" y="11"/>
                  <a:pt x="23" y="11"/>
                  <a:pt x="24" y="11"/>
                </a:cubicBezTo>
                <a:cubicBezTo>
                  <a:pt x="24" y="11"/>
                  <a:pt x="25" y="11"/>
                  <a:pt x="25" y="11"/>
                </a:cubicBezTo>
                <a:cubicBezTo>
                  <a:pt x="25" y="11"/>
                  <a:pt x="25" y="12"/>
                  <a:pt x="25" y="12"/>
                </a:cubicBezTo>
                <a:cubicBezTo>
                  <a:pt x="26" y="13"/>
                  <a:pt x="27" y="12"/>
                  <a:pt x="27" y="13"/>
                </a:cubicBezTo>
                <a:cubicBezTo>
                  <a:pt x="27" y="14"/>
                  <a:pt x="27" y="14"/>
                  <a:pt x="27" y="15"/>
                </a:cubicBezTo>
                <a:cubicBezTo>
                  <a:pt x="27" y="15"/>
                  <a:pt x="27" y="16"/>
                  <a:pt x="27" y="17"/>
                </a:cubicBezTo>
                <a:cubicBezTo>
                  <a:pt x="30" y="17"/>
                  <a:pt x="29" y="22"/>
                  <a:pt x="26" y="21"/>
                </a:cubicBezTo>
                <a:cubicBezTo>
                  <a:pt x="26" y="21"/>
                  <a:pt x="26" y="21"/>
                  <a:pt x="26" y="22"/>
                </a:cubicBezTo>
                <a:cubicBezTo>
                  <a:pt x="27" y="22"/>
                  <a:pt x="28" y="23"/>
                  <a:pt x="28" y="23"/>
                </a:cubicBezTo>
                <a:cubicBezTo>
                  <a:pt x="30" y="23"/>
                  <a:pt x="30" y="21"/>
                  <a:pt x="31" y="23"/>
                </a:cubicBezTo>
                <a:cubicBezTo>
                  <a:pt x="31" y="23"/>
                  <a:pt x="32" y="23"/>
                  <a:pt x="32" y="23"/>
                </a:cubicBezTo>
                <a:cubicBezTo>
                  <a:pt x="32" y="23"/>
                  <a:pt x="32" y="22"/>
                  <a:pt x="32" y="22"/>
                </a:cubicBezTo>
                <a:cubicBezTo>
                  <a:pt x="32" y="21"/>
                  <a:pt x="31" y="20"/>
                  <a:pt x="31" y="19"/>
                </a:cubicBezTo>
                <a:cubicBezTo>
                  <a:pt x="31" y="18"/>
                  <a:pt x="31" y="17"/>
                  <a:pt x="32" y="17"/>
                </a:cubicBezTo>
                <a:cubicBezTo>
                  <a:pt x="32" y="17"/>
                  <a:pt x="32" y="16"/>
                  <a:pt x="32" y="16"/>
                </a:cubicBezTo>
                <a:cubicBezTo>
                  <a:pt x="32" y="16"/>
                  <a:pt x="31" y="16"/>
                  <a:pt x="31" y="16"/>
                </a:cubicBezTo>
                <a:cubicBezTo>
                  <a:pt x="31" y="15"/>
                  <a:pt x="30" y="15"/>
                  <a:pt x="30" y="15"/>
                </a:cubicBezTo>
                <a:cubicBezTo>
                  <a:pt x="30" y="13"/>
                  <a:pt x="31" y="14"/>
                  <a:pt x="32" y="15"/>
                </a:cubicBezTo>
                <a:cubicBezTo>
                  <a:pt x="33" y="15"/>
                  <a:pt x="34" y="15"/>
                  <a:pt x="34" y="15"/>
                </a:cubicBezTo>
                <a:cubicBezTo>
                  <a:pt x="35" y="15"/>
                  <a:pt x="35" y="15"/>
                  <a:pt x="36" y="15"/>
                </a:cubicBezTo>
                <a:cubicBezTo>
                  <a:pt x="36" y="15"/>
                  <a:pt x="36" y="15"/>
                  <a:pt x="37" y="15"/>
                </a:cubicBezTo>
                <a:cubicBezTo>
                  <a:pt x="37" y="14"/>
                  <a:pt x="37" y="13"/>
                  <a:pt x="38" y="13"/>
                </a:cubicBezTo>
                <a:cubicBezTo>
                  <a:pt x="38" y="13"/>
                  <a:pt x="38" y="13"/>
                  <a:pt x="38" y="12"/>
                </a:cubicBezTo>
                <a:cubicBezTo>
                  <a:pt x="38" y="11"/>
                  <a:pt x="38" y="11"/>
                  <a:pt x="37" y="11"/>
                </a:cubicBezTo>
                <a:cubicBezTo>
                  <a:pt x="36" y="11"/>
                  <a:pt x="34" y="11"/>
                  <a:pt x="33" y="11"/>
                </a:cubicBezTo>
                <a:cubicBezTo>
                  <a:pt x="32" y="11"/>
                  <a:pt x="31" y="11"/>
                  <a:pt x="31" y="10"/>
                </a:cubicBezTo>
                <a:cubicBezTo>
                  <a:pt x="31" y="10"/>
                  <a:pt x="31" y="9"/>
                  <a:pt x="31" y="9"/>
                </a:cubicBezTo>
                <a:cubicBezTo>
                  <a:pt x="30" y="9"/>
                  <a:pt x="30" y="9"/>
                  <a:pt x="30" y="9"/>
                </a:cubicBezTo>
                <a:cubicBezTo>
                  <a:pt x="29" y="9"/>
                  <a:pt x="29" y="8"/>
                  <a:pt x="28" y="8"/>
                </a:cubicBezTo>
                <a:cubicBezTo>
                  <a:pt x="28" y="7"/>
                  <a:pt x="27" y="6"/>
                  <a:pt x="27" y="5"/>
                </a:cubicBezTo>
                <a:cubicBezTo>
                  <a:pt x="27" y="5"/>
                  <a:pt x="27" y="4"/>
                  <a:pt x="27" y="4"/>
                </a:cubicBezTo>
                <a:cubicBezTo>
                  <a:pt x="26" y="4"/>
                  <a:pt x="26" y="4"/>
                  <a:pt x="25" y="4"/>
                </a:cubicBezTo>
                <a:cubicBezTo>
                  <a:pt x="22" y="5"/>
                  <a:pt x="23" y="2"/>
                  <a:pt x="21" y="2"/>
                </a:cubicBezTo>
                <a:cubicBezTo>
                  <a:pt x="21" y="2"/>
                  <a:pt x="21" y="2"/>
                  <a:pt x="20" y="2"/>
                </a:cubicBezTo>
                <a:cubicBezTo>
                  <a:pt x="20" y="3"/>
                  <a:pt x="19" y="3"/>
                  <a:pt x="18" y="3"/>
                </a:cubicBezTo>
                <a:cubicBezTo>
                  <a:pt x="17" y="3"/>
                  <a:pt x="17" y="3"/>
                  <a:pt x="17" y="3"/>
                </a:cubicBezTo>
                <a:cubicBezTo>
                  <a:pt x="16" y="3"/>
                  <a:pt x="15" y="3"/>
                  <a:pt x="14" y="3"/>
                </a:cubicBezTo>
                <a:cubicBezTo>
                  <a:pt x="14" y="2"/>
                  <a:pt x="14" y="2"/>
                  <a:pt x="14" y="2"/>
                </a:cubicBezTo>
                <a:cubicBezTo>
                  <a:pt x="13" y="1"/>
                  <a:pt x="12" y="2"/>
                  <a:pt x="1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4" name="Freeform 267"/>
          <p:cNvSpPr/>
          <p:nvPr>
            <p:custDataLst>
              <p:tags r:id="rId260"/>
            </p:custDataLst>
          </p:nvPr>
        </p:nvSpPr>
        <p:spPr bwMode="auto">
          <a:xfrm rot="1740000">
            <a:off x="9694531" y="2474207"/>
            <a:ext cx="6002" cy="8495"/>
          </a:xfrm>
          <a:custGeom>
            <a:avLst/>
            <a:gdLst>
              <a:gd name="T0" fmla="*/ 2 w 12"/>
              <a:gd name="T1" fmla="*/ 17 h 17"/>
              <a:gd name="T2" fmla="*/ 2 w 12"/>
              <a:gd name="T3" fmla="*/ 16 h 17"/>
              <a:gd name="T4" fmla="*/ 4 w 12"/>
              <a:gd name="T5" fmla="*/ 15 h 17"/>
              <a:gd name="T6" fmla="*/ 5 w 12"/>
              <a:gd name="T7" fmla="*/ 15 h 17"/>
              <a:gd name="T8" fmla="*/ 5 w 12"/>
              <a:gd name="T9" fmla="*/ 14 h 17"/>
              <a:gd name="T10" fmla="*/ 5 w 12"/>
              <a:gd name="T11" fmla="*/ 13 h 17"/>
              <a:gd name="T12" fmla="*/ 5 w 12"/>
              <a:gd name="T13" fmla="*/ 11 h 17"/>
              <a:gd name="T14" fmla="*/ 6 w 12"/>
              <a:gd name="T15" fmla="*/ 11 h 17"/>
              <a:gd name="T16" fmla="*/ 7 w 12"/>
              <a:gd name="T17" fmla="*/ 10 h 17"/>
              <a:gd name="T18" fmla="*/ 8 w 12"/>
              <a:gd name="T19" fmla="*/ 8 h 17"/>
              <a:gd name="T20" fmla="*/ 10 w 12"/>
              <a:gd name="T21" fmla="*/ 7 h 17"/>
              <a:gd name="T22" fmla="*/ 11 w 12"/>
              <a:gd name="T23" fmla="*/ 7 h 17"/>
              <a:gd name="T24" fmla="*/ 11 w 12"/>
              <a:gd name="T25" fmla="*/ 5 h 17"/>
              <a:gd name="T26" fmla="*/ 11 w 12"/>
              <a:gd name="T27" fmla="*/ 4 h 17"/>
              <a:gd name="T28" fmla="*/ 11 w 12"/>
              <a:gd name="T29" fmla="*/ 3 h 17"/>
              <a:gd name="T30" fmla="*/ 11 w 12"/>
              <a:gd name="T31" fmla="*/ 1 h 17"/>
              <a:gd name="T32" fmla="*/ 8 w 12"/>
              <a:gd name="T33" fmla="*/ 0 h 17"/>
              <a:gd name="T34" fmla="*/ 7 w 12"/>
              <a:gd name="T35" fmla="*/ 0 h 17"/>
              <a:gd name="T36" fmla="*/ 5 w 12"/>
              <a:gd name="T37" fmla="*/ 2 h 17"/>
              <a:gd name="T38" fmla="*/ 5 w 12"/>
              <a:gd name="T39" fmla="*/ 3 h 17"/>
              <a:gd name="T40" fmla="*/ 5 w 12"/>
              <a:gd name="T41" fmla="*/ 4 h 17"/>
              <a:gd name="T42" fmla="*/ 5 w 12"/>
              <a:gd name="T43" fmla="*/ 5 h 17"/>
              <a:gd name="T44" fmla="*/ 4 w 12"/>
              <a:gd name="T45" fmla="*/ 5 h 17"/>
              <a:gd name="T46" fmla="*/ 2 w 12"/>
              <a:gd name="T47" fmla="*/ 7 h 17"/>
              <a:gd name="T48" fmla="*/ 2 w 12"/>
              <a:gd name="T49" fmla="*/ 9 h 17"/>
              <a:gd name="T50" fmla="*/ 2 w 12"/>
              <a:gd name="T51" fmla="*/ 11 h 17"/>
              <a:gd name="T52" fmla="*/ 1 w 12"/>
              <a:gd name="T53" fmla="*/ 11 h 17"/>
              <a:gd name="T54" fmla="*/ 0 w 12"/>
              <a:gd name="T55" fmla="*/ 13 h 17"/>
              <a:gd name="T56" fmla="*/ 0 w 12"/>
              <a:gd name="T57" fmla="*/ 15 h 17"/>
              <a:gd name="T58" fmla="*/ 2 w 12"/>
              <a:gd name="T5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 h="17">
                <a:moveTo>
                  <a:pt x="2" y="17"/>
                </a:moveTo>
                <a:cubicBezTo>
                  <a:pt x="2" y="17"/>
                  <a:pt x="2" y="17"/>
                  <a:pt x="2" y="16"/>
                </a:cubicBezTo>
                <a:cubicBezTo>
                  <a:pt x="3" y="16"/>
                  <a:pt x="4" y="16"/>
                  <a:pt x="4" y="15"/>
                </a:cubicBezTo>
                <a:cubicBezTo>
                  <a:pt x="4" y="15"/>
                  <a:pt x="4" y="15"/>
                  <a:pt x="5" y="15"/>
                </a:cubicBezTo>
                <a:cubicBezTo>
                  <a:pt x="5" y="15"/>
                  <a:pt x="5" y="14"/>
                  <a:pt x="5" y="14"/>
                </a:cubicBezTo>
                <a:cubicBezTo>
                  <a:pt x="5" y="13"/>
                  <a:pt x="5" y="13"/>
                  <a:pt x="5" y="13"/>
                </a:cubicBezTo>
                <a:cubicBezTo>
                  <a:pt x="5" y="12"/>
                  <a:pt x="5" y="12"/>
                  <a:pt x="5" y="11"/>
                </a:cubicBezTo>
                <a:cubicBezTo>
                  <a:pt x="5" y="11"/>
                  <a:pt x="6" y="11"/>
                  <a:pt x="6" y="11"/>
                </a:cubicBezTo>
                <a:cubicBezTo>
                  <a:pt x="6" y="10"/>
                  <a:pt x="6" y="10"/>
                  <a:pt x="7" y="10"/>
                </a:cubicBezTo>
                <a:cubicBezTo>
                  <a:pt x="7" y="9"/>
                  <a:pt x="8" y="9"/>
                  <a:pt x="8" y="8"/>
                </a:cubicBezTo>
                <a:cubicBezTo>
                  <a:pt x="9" y="8"/>
                  <a:pt x="9" y="7"/>
                  <a:pt x="10" y="7"/>
                </a:cubicBezTo>
                <a:cubicBezTo>
                  <a:pt x="10" y="7"/>
                  <a:pt x="10" y="7"/>
                  <a:pt x="11" y="7"/>
                </a:cubicBezTo>
                <a:cubicBezTo>
                  <a:pt x="11" y="6"/>
                  <a:pt x="11" y="6"/>
                  <a:pt x="11" y="5"/>
                </a:cubicBezTo>
                <a:cubicBezTo>
                  <a:pt x="11" y="5"/>
                  <a:pt x="11" y="5"/>
                  <a:pt x="11" y="4"/>
                </a:cubicBezTo>
                <a:cubicBezTo>
                  <a:pt x="11" y="4"/>
                  <a:pt x="11" y="3"/>
                  <a:pt x="11" y="3"/>
                </a:cubicBezTo>
                <a:cubicBezTo>
                  <a:pt x="12" y="3"/>
                  <a:pt x="11" y="2"/>
                  <a:pt x="11" y="1"/>
                </a:cubicBezTo>
                <a:cubicBezTo>
                  <a:pt x="10" y="0"/>
                  <a:pt x="10" y="0"/>
                  <a:pt x="8" y="0"/>
                </a:cubicBezTo>
                <a:cubicBezTo>
                  <a:pt x="8" y="0"/>
                  <a:pt x="8" y="0"/>
                  <a:pt x="7" y="0"/>
                </a:cubicBezTo>
                <a:cubicBezTo>
                  <a:pt x="7" y="1"/>
                  <a:pt x="6" y="2"/>
                  <a:pt x="5" y="2"/>
                </a:cubicBezTo>
                <a:cubicBezTo>
                  <a:pt x="5" y="2"/>
                  <a:pt x="5" y="3"/>
                  <a:pt x="5" y="3"/>
                </a:cubicBezTo>
                <a:cubicBezTo>
                  <a:pt x="5" y="3"/>
                  <a:pt x="5" y="4"/>
                  <a:pt x="5" y="4"/>
                </a:cubicBezTo>
                <a:cubicBezTo>
                  <a:pt x="5" y="5"/>
                  <a:pt x="5" y="5"/>
                  <a:pt x="5" y="5"/>
                </a:cubicBezTo>
                <a:cubicBezTo>
                  <a:pt x="4" y="5"/>
                  <a:pt x="4" y="5"/>
                  <a:pt x="4" y="5"/>
                </a:cubicBezTo>
                <a:cubicBezTo>
                  <a:pt x="3" y="5"/>
                  <a:pt x="2" y="6"/>
                  <a:pt x="2" y="7"/>
                </a:cubicBezTo>
                <a:cubicBezTo>
                  <a:pt x="2" y="7"/>
                  <a:pt x="2" y="8"/>
                  <a:pt x="2" y="9"/>
                </a:cubicBezTo>
                <a:cubicBezTo>
                  <a:pt x="2" y="10"/>
                  <a:pt x="2" y="11"/>
                  <a:pt x="2" y="11"/>
                </a:cubicBezTo>
                <a:cubicBezTo>
                  <a:pt x="2" y="11"/>
                  <a:pt x="2" y="11"/>
                  <a:pt x="1" y="11"/>
                </a:cubicBezTo>
                <a:cubicBezTo>
                  <a:pt x="1" y="12"/>
                  <a:pt x="1" y="13"/>
                  <a:pt x="0" y="13"/>
                </a:cubicBezTo>
                <a:cubicBezTo>
                  <a:pt x="0" y="13"/>
                  <a:pt x="0" y="14"/>
                  <a:pt x="0" y="15"/>
                </a:cubicBezTo>
                <a:cubicBezTo>
                  <a:pt x="1" y="16"/>
                  <a:pt x="1" y="17"/>
                  <a:pt x="2" y="1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5" name="Freeform 268"/>
          <p:cNvSpPr/>
          <p:nvPr>
            <p:custDataLst>
              <p:tags r:id="rId261"/>
            </p:custDataLst>
          </p:nvPr>
        </p:nvSpPr>
        <p:spPr bwMode="auto">
          <a:xfrm rot="1740000">
            <a:off x="9685118" y="2481122"/>
            <a:ext cx="4848" cy="6428"/>
          </a:xfrm>
          <a:custGeom>
            <a:avLst/>
            <a:gdLst>
              <a:gd name="T0" fmla="*/ 2 w 10"/>
              <a:gd name="T1" fmla="*/ 8 h 13"/>
              <a:gd name="T2" fmla="*/ 2 w 10"/>
              <a:gd name="T3" fmla="*/ 10 h 13"/>
              <a:gd name="T4" fmla="*/ 4 w 10"/>
              <a:gd name="T5" fmla="*/ 11 h 13"/>
              <a:gd name="T6" fmla="*/ 6 w 10"/>
              <a:gd name="T7" fmla="*/ 13 h 13"/>
              <a:gd name="T8" fmla="*/ 7 w 10"/>
              <a:gd name="T9" fmla="*/ 10 h 13"/>
              <a:gd name="T10" fmla="*/ 7 w 10"/>
              <a:gd name="T11" fmla="*/ 8 h 13"/>
              <a:gd name="T12" fmla="*/ 9 w 10"/>
              <a:gd name="T13" fmla="*/ 5 h 13"/>
              <a:gd name="T14" fmla="*/ 10 w 10"/>
              <a:gd name="T15" fmla="*/ 4 h 13"/>
              <a:gd name="T16" fmla="*/ 10 w 10"/>
              <a:gd name="T17" fmla="*/ 2 h 13"/>
              <a:gd name="T18" fmla="*/ 10 w 10"/>
              <a:gd name="T19" fmla="*/ 0 h 13"/>
              <a:gd name="T20" fmla="*/ 6 w 10"/>
              <a:gd name="T21" fmla="*/ 0 h 13"/>
              <a:gd name="T22" fmla="*/ 5 w 10"/>
              <a:gd name="T23" fmla="*/ 0 h 13"/>
              <a:gd name="T24" fmla="*/ 4 w 10"/>
              <a:gd name="T25" fmla="*/ 0 h 13"/>
              <a:gd name="T26" fmla="*/ 4 w 10"/>
              <a:gd name="T27" fmla="*/ 2 h 13"/>
              <a:gd name="T28" fmla="*/ 4 w 10"/>
              <a:gd name="T29" fmla="*/ 5 h 13"/>
              <a:gd name="T30" fmla="*/ 3 w 10"/>
              <a:gd name="T31" fmla="*/ 5 h 13"/>
              <a:gd name="T32" fmla="*/ 0 w 10"/>
              <a:gd name="T33" fmla="*/ 5 h 13"/>
              <a:gd name="T34" fmla="*/ 2 w 10"/>
              <a:gd name="T35" fmla="*/ 7 h 13"/>
              <a:gd name="T36" fmla="*/ 2 w 10"/>
              <a:gd name="T3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3">
                <a:moveTo>
                  <a:pt x="2" y="8"/>
                </a:moveTo>
                <a:cubicBezTo>
                  <a:pt x="2" y="9"/>
                  <a:pt x="2" y="9"/>
                  <a:pt x="2" y="10"/>
                </a:cubicBezTo>
                <a:cubicBezTo>
                  <a:pt x="3" y="10"/>
                  <a:pt x="3" y="11"/>
                  <a:pt x="4" y="11"/>
                </a:cubicBezTo>
                <a:cubicBezTo>
                  <a:pt x="3" y="13"/>
                  <a:pt x="5" y="13"/>
                  <a:pt x="6" y="13"/>
                </a:cubicBezTo>
                <a:cubicBezTo>
                  <a:pt x="6" y="11"/>
                  <a:pt x="6" y="10"/>
                  <a:pt x="7" y="10"/>
                </a:cubicBezTo>
                <a:cubicBezTo>
                  <a:pt x="7" y="9"/>
                  <a:pt x="7" y="9"/>
                  <a:pt x="7" y="8"/>
                </a:cubicBezTo>
                <a:cubicBezTo>
                  <a:pt x="7" y="7"/>
                  <a:pt x="7" y="5"/>
                  <a:pt x="9" y="5"/>
                </a:cubicBezTo>
                <a:cubicBezTo>
                  <a:pt x="10" y="5"/>
                  <a:pt x="10" y="4"/>
                  <a:pt x="10" y="4"/>
                </a:cubicBezTo>
                <a:cubicBezTo>
                  <a:pt x="10" y="3"/>
                  <a:pt x="10" y="3"/>
                  <a:pt x="10" y="2"/>
                </a:cubicBezTo>
                <a:cubicBezTo>
                  <a:pt x="10" y="2"/>
                  <a:pt x="10" y="1"/>
                  <a:pt x="10" y="0"/>
                </a:cubicBezTo>
                <a:cubicBezTo>
                  <a:pt x="9" y="0"/>
                  <a:pt x="7" y="0"/>
                  <a:pt x="6" y="0"/>
                </a:cubicBezTo>
                <a:cubicBezTo>
                  <a:pt x="6" y="0"/>
                  <a:pt x="6" y="0"/>
                  <a:pt x="5" y="0"/>
                </a:cubicBezTo>
                <a:cubicBezTo>
                  <a:pt x="5" y="0"/>
                  <a:pt x="4" y="0"/>
                  <a:pt x="4" y="0"/>
                </a:cubicBezTo>
                <a:cubicBezTo>
                  <a:pt x="4" y="1"/>
                  <a:pt x="4" y="2"/>
                  <a:pt x="4" y="2"/>
                </a:cubicBezTo>
                <a:cubicBezTo>
                  <a:pt x="4" y="3"/>
                  <a:pt x="4" y="4"/>
                  <a:pt x="4" y="5"/>
                </a:cubicBezTo>
                <a:cubicBezTo>
                  <a:pt x="4" y="5"/>
                  <a:pt x="3" y="5"/>
                  <a:pt x="3" y="5"/>
                </a:cubicBezTo>
                <a:cubicBezTo>
                  <a:pt x="2" y="5"/>
                  <a:pt x="1" y="5"/>
                  <a:pt x="0" y="5"/>
                </a:cubicBezTo>
                <a:cubicBezTo>
                  <a:pt x="0" y="6"/>
                  <a:pt x="1" y="6"/>
                  <a:pt x="2" y="7"/>
                </a:cubicBezTo>
                <a:cubicBezTo>
                  <a:pt x="2" y="8"/>
                  <a:pt x="2" y="8"/>
                  <a:pt x="2" y="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6" name="Freeform 269"/>
          <p:cNvSpPr/>
          <p:nvPr>
            <p:custDataLst>
              <p:tags r:id="rId262"/>
            </p:custDataLst>
          </p:nvPr>
        </p:nvSpPr>
        <p:spPr bwMode="auto">
          <a:xfrm rot="1740000">
            <a:off x="9638744" y="2465208"/>
            <a:ext cx="12005" cy="5510"/>
          </a:xfrm>
          <a:custGeom>
            <a:avLst/>
            <a:gdLst>
              <a:gd name="T0" fmla="*/ 19 w 24"/>
              <a:gd name="T1" fmla="*/ 10 h 11"/>
              <a:gd name="T2" fmla="*/ 24 w 24"/>
              <a:gd name="T3" fmla="*/ 6 h 11"/>
              <a:gd name="T4" fmla="*/ 24 w 24"/>
              <a:gd name="T5" fmla="*/ 4 h 11"/>
              <a:gd name="T6" fmla="*/ 19 w 24"/>
              <a:gd name="T7" fmla="*/ 0 h 11"/>
              <a:gd name="T8" fmla="*/ 18 w 24"/>
              <a:gd name="T9" fmla="*/ 0 h 11"/>
              <a:gd name="T10" fmla="*/ 13 w 24"/>
              <a:gd name="T11" fmla="*/ 2 h 11"/>
              <a:gd name="T12" fmla="*/ 12 w 24"/>
              <a:gd name="T13" fmla="*/ 2 h 11"/>
              <a:gd name="T14" fmla="*/ 9 w 24"/>
              <a:gd name="T15" fmla="*/ 2 h 11"/>
              <a:gd name="T16" fmla="*/ 7 w 24"/>
              <a:gd name="T17" fmla="*/ 3 h 11"/>
              <a:gd name="T18" fmla="*/ 7 w 24"/>
              <a:gd name="T19" fmla="*/ 4 h 11"/>
              <a:gd name="T20" fmla="*/ 6 w 24"/>
              <a:gd name="T21" fmla="*/ 4 h 11"/>
              <a:gd name="T22" fmla="*/ 5 w 24"/>
              <a:gd name="T23" fmla="*/ 3 h 11"/>
              <a:gd name="T24" fmla="*/ 2 w 24"/>
              <a:gd name="T25" fmla="*/ 5 h 11"/>
              <a:gd name="T26" fmla="*/ 3 w 24"/>
              <a:gd name="T27" fmla="*/ 5 h 11"/>
              <a:gd name="T28" fmla="*/ 3 w 24"/>
              <a:gd name="T29" fmla="*/ 7 h 11"/>
              <a:gd name="T30" fmla="*/ 2 w 24"/>
              <a:gd name="T31" fmla="*/ 10 h 11"/>
              <a:gd name="T32" fmla="*/ 2 w 24"/>
              <a:gd name="T33" fmla="*/ 11 h 11"/>
              <a:gd name="T34" fmla="*/ 5 w 24"/>
              <a:gd name="T35" fmla="*/ 11 h 11"/>
              <a:gd name="T36" fmla="*/ 7 w 24"/>
              <a:gd name="T37" fmla="*/ 10 h 11"/>
              <a:gd name="T38" fmla="*/ 8 w 24"/>
              <a:gd name="T39" fmla="*/ 9 h 11"/>
              <a:gd name="T40" fmla="*/ 7 w 24"/>
              <a:gd name="T41" fmla="*/ 7 h 11"/>
              <a:gd name="T42" fmla="*/ 7 w 24"/>
              <a:gd name="T43" fmla="*/ 6 h 11"/>
              <a:gd name="T44" fmla="*/ 12 w 24"/>
              <a:gd name="T45" fmla="*/ 10 h 11"/>
              <a:gd name="T46" fmla="*/ 15 w 24"/>
              <a:gd name="T47" fmla="*/ 10 h 11"/>
              <a:gd name="T48" fmla="*/ 18 w 24"/>
              <a:gd name="T49" fmla="*/ 9 h 11"/>
              <a:gd name="T50" fmla="*/ 19 w 24"/>
              <a:gd name="T5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11">
                <a:moveTo>
                  <a:pt x="19" y="10"/>
                </a:moveTo>
                <a:cubicBezTo>
                  <a:pt x="21" y="9"/>
                  <a:pt x="21" y="7"/>
                  <a:pt x="24" y="6"/>
                </a:cubicBezTo>
                <a:cubicBezTo>
                  <a:pt x="24" y="5"/>
                  <a:pt x="24" y="5"/>
                  <a:pt x="24" y="4"/>
                </a:cubicBezTo>
                <a:cubicBezTo>
                  <a:pt x="23" y="1"/>
                  <a:pt x="20" y="2"/>
                  <a:pt x="19" y="0"/>
                </a:cubicBezTo>
                <a:cubicBezTo>
                  <a:pt x="18" y="0"/>
                  <a:pt x="18" y="0"/>
                  <a:pt x="18" y="0"/>
                </a:cubicBezTo>
                <a:cubicBezTo>
                  <a:pt x="16" y="1"/>
                  <a:pt x="13" y="0"/>
                  <a:pt x="13" y="2"/>
                </a:cubicBezTo>
                <a:cubicBezTo>
                  <a:pt x="12" y="2"/>
                  <a:pt x="12" y="2"/>
                  <a:pt x="12" y="2"/>
                </a:cubicBezTo>
                <a:cubicBezTo>
                  <a:pt x="11" y="2"/>
                  <a:pt x="10" y="2"/>
                  <a:pt x="9" y="2"/>
                </a:cubicBezTo>
                <a:cubicBezTo>
                  <a:pt x="9" y="2"/>
                  <a:pt x="8" y="3"/>
                  <a:pt x="7" y="3"/>
                </a:cubicBezTo>
                <a:cubicBezTo>
                  <a:pt x="7" y="3"/>
                  <a:pt x="7" y="4"/>
                  <a:pt x="7" y="4"/>
                </a:cubicBezTo>
                <a:cubicBezTo>
                  <a:pt x="7" y="4"/>
                  <a:pt x="6" y="4"/>
                  <a:pt x="6" y="4"/>
                </a:cubicBezTo>
                <a:cubicBezTo>
                  <a:pt x="5" y="4"/>
                  <a:pt x="4" y="4"/>
                  <a:pt x="5" y="3"/>
                </a:cubicBezTo>
                <a:cubicBezTo>
                  <a:pt x="1" y="2"/>
                  <a:pt x="0" y="3"/>
                  <a:pt x="2" y="5"/>
                </a:cubicBezTo>
                <a:cubicBezTo>
                  <a:pt x="3" y="5"/>
                  <a:pt x="3" y="5"/>
                  <a:pt x="3" y="5"/>
                </a:cubicBezTo>
                <a:cubicBezTo>
                  <a:pt x="5" y="5"/>
                  <a:pt x="5" y="7"/>
                  <a:pt x="3" y="7"/>
                </a:cubicBezTo>
                <a:cubicBezTo>
                  <a:pt x="4" y="9"/>
                  <a:pt x="5" y="10"/>
                  <a:pt x="2" y="10"/>
                </a:cubicBezTo>
                <a:cubicBezTo>
                  <a:pt x="2" y="10"/>
                  <a:pt x="2" y="11"/>
                  <a:pt x="2" y="11"/>
                </a:cubicBezTo>
                <a:cubicBezTo>
                  <a:pt x="3" y="11"/>
                  <a:pt x="4" y="11"/>
                  <a:pt x="5" y="11"/>
                </a:cubicBezTo>
                <a:cubicBezTo>
                  <a:pt x="5" y="10"/>
                  <a:pt x="6" y="10"/>
                  <a:pt x="7" y="10"/>
                </a:cubicBezTo>
                <a:cubicBezTo>
                  <a:pt x="7" y="9"/>
                  <a:pt x="7" y="8"/>
                  <a:pt x="8" y="9"/>
                </a:cubicBezTo>
                <a:cubicBezTo>
                  <a:pt x="8" y="8"/>
                  <a:pt x="8" y="8"/>
                  <a:pt x="7" y="7"/>
                </a:cubicBezTo>
                <a:cubicBezTo>
                  <a:pt x="7" y="7"/>
                  <a:pt x="7" y="7"/>
                  <a:pt x="7" y="6"/>
                </a:cubicBezTo>
                <a:cubicBezTo>
                  <a:pt x="10" y="4"/>
                  <a:pt x="10" y="8"/>
                  <a:pt x="12" y="10"/>
                </a:cubicBezTo>
                <a:cubicBezTo>
                  <a:pt x="13" y="10"/>
                  <a:pt x="14" y="10"/>
                  <a:pt x="15" y="10"/>
                </a:cubicBezTo>
                <a:cubicBezTo>
                  <a:pt x="15" y="9"/>
                  <a:pt x="16" y="8"/>
                  <a:pt x="18" y="9"/>
                </a:cubicBezTo>
                <a:cubicBezTo>
                  <a:pt x="18" y="9"/>
                  <a:pt x="19" y="9"/>
                  <a:pt x="19" y="1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7" name="Freeform 270"/>
          <p:cNvSpPr/>
          <p:nvPr>
            <p:custDataLst>
              <p:tags r:id="rId263"/>
            </p:custDataLst>
          </p:nvPr>
        </p:nvSpPr>
        <p:spPr bwMode="auto">
          <a:xfrm rot="1740000">
            <a:off x="9681791" y="2484756"/>
            <a:ext cx="2539" cy="3903"/>
          </a:xfrm>
          <a:custGeom>
            <a:avLst/>
            <a:gdLst>
              <a:gd name="T0" fmla="*/ 5 w 5"/>
              <a:gd name="T1" fmla="*/ 5 h 8"/>
              <a:gd name="T2" fmla="*/ 5 w 5"/>
              <a:gd name="T3" fmla="*/ 3 h 8"/>
              <a:gd name="T4" fmla="*/ 3 w 5"/>
              <a:gd name="T5" fmla="*/ 2 h 8"/>
              <a:gd name="T6" fmla="*/ 3 w 5"/>
              <a:gd name="T7" fmla="*/ 1 h 8"/>
              <a:gd name="T8" fmla="*/ 3 w 5"/>
              <a:gd name="T9" fmla="*/ 0 h 8"/>
              <a:gd name="T10" fmla="*/ 1 w 5"/>
              <a:gd name="T11" fmla="*/ 0 h 8"/>
              <a:gd name="T12" fmla="*/ 0 w 5"/>
              <a:gd name="T13" fmla="*/ 1 h 8"/>
              <a:gd name="T14" fmla="*/ 0 w 5"/>
              <a:gd name="T15" fmla="*/ 2 h 8"/>
              <a:gd name="T16" fmla="*/ 0 w 5"/>
              <a:gd name="T17" fmla="*/ 3 h 8"/>
              <a:gd name="T18" fmla="*/ 0 w 5"/>
              <a:gd name="T19" fmla="*/ 5 h 8"/>
              <a:gd name="T20" fmla="*/ 0 w 5"/>
              <a:gd name="T21" fmla="*/ 7 h 8"/>
              <a:gd name="T22" fmla="*/ 0 w 5"/>
              <a:gd name="T23" fmla="*/ 8 h 8"/>
              <a:gd name="T24" fmla="*/ 5 w 5"/>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8">
                <a:moveTo>
                  <a:pt x="5" y="5"/>
                </a:moveTo>
                <a:cubicBezTo>
                  <a:pt x="5" y="4"/>
                  <a:pt x="5" y="4"/>
                  <a:pt x="5" y="3"/>
                </a:cubicBezTo>
                <a:cubicBezTo>
                  <a:pt x="4" y="3"/>
                  <a:pt x="3" y="3"/>
                  <a:pt x="3" y="2"/>
                </a:cubicBezTo>
                <a:cubicBezTo>
                  <a:pt x="3" y="2"/>
                  <a:pt x="3" y="1"/>
                  <a:pt x="3" y="1"/>
                </a:cubicBezTo>
                <a:cubicBezTo>
                  <a:pt x="3" y="1"/>
                  <a:pt x="3" y="0"/>
                  <a:pt x="3" y="0"/>
                </a:cubicBezTo>
                <a:cubicBezTo>
                  <a:pt x="3" y="0"/>
                  <a:pt x="2" y="0"/>
                  <a:pt x="1" y="0"/>
                </a:cubicBezTo>
                <a:cubicBezTo>
                  <a:pt x="0" y="0"/>
                  <a:pt x="0" y="0"/>
                  <a:pt x="0" y="1"/>
                </a:cubicBezTo>
                <a:cubicBezTo>
                  <a:pt x="0" y="1"/>
                  <a:pt x="0" y="2"/>
                  <a:pt x="0" y="2"/>
                </a:cubicBezTo>
                <a:cubicBezTo>
                  <a:pt x="0" y="3"/>
                  <a:pt x="0" y="3"/>
                  <a:pt x="0" y="3"/>
                </a:cubicBezTo>
                <a:cubicBezTo>
                  <a:pt x="0" y="4"/>
                  <a:pt x="0" y="4"/>
                  <a:pt x="0" y="5"/>
                </a:cubicBezTo>
                <a:cubicBezTo>
                  <a:pt x="0" y="5"/>
                  <a:pt x="0" y="6"/>
                  <a:pt x="0" y="7"/>
                </a:cubicBezTo>
                <a:cubicBezTo>
                  <a:pt x="0" y="7"/>
                  <a:pt x="0" y="8"/>
                  <a:pt x="0" y="8"/>
                </a:cubicBezTo>
                <a:cubicBezTo>
                  <a:pt x="2" y="8"/>
                  <a:pt x="2" y="5"/>
                  <a:pt x="5" y="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8" name="Freeform 271"/>
          <p:cNvSpPr/>
          <p:nvPr>
            <p:custDataLst>
              <p:tags r:id="rId264"/>
            </p:custDataLst>
          </p:nvPr>
        </p:nvSpPr>
        <p:spPr bwMode="auto">
          <a:xfrm rot="1740000">
            <a:off x="9632165" y="2459865"/>
            <a:ext cx="6002" cy="5052"/>
          </a:xfrm>
          <a:custGeom>
            <a:avLst/>
            <a:gdLst>
              <a:gd name="T0" fmla="*/ 5 w 12"/>
              <a:gd name="T1" fmla="*/ 2 h 10"/>
              <a:gd name="T2" fmla="*/ 4 w 12"/>
              <a:gd name="T3" fmla="*/ 0 h 10"/>
              <a:gd name="T4" fmla="*/ 3 w 12"/>
              <a:gd name="T5" fmla="*/ 0 h 10"/>
              <a:gd name="T6" fmla="*/ 2 w 12"/>
              <a:gd name="T7" fmla="*/ 0 h 10"/>
              <a:gd name="T8" fmla="*/ 0 w 12"/>
              <a:gd name="T9" fmla="*/ 4 h 10"/>
              <a:gd name="T10" fmla="*/ 2 w 12"/>
              <a:gd name="T11" fmla="*/ 6 h 10"/>
              <a:gd name="T12" fmla="*/ 4 w 12"/>
              <a:gd name="T13" fmla="*/ 5 h 10"/>
              <a:gd name="T14" fmla="*/ 6 w 12"/>
              <a:gd name="T15" fmla="*/ 10 h 10"/>
              <a:gd name="T16" fmla="*/ 10 w 12"/>
              <a:gd name="T17" fmla="*/ 6 h 10"/>
              <a:gd name="T18" fmla="*/ 10 w 12"/>
              <a:gd name="T19" fmla="*/ 5 h 10"/>
              <a:gd name="T20" fmla="*/ 9 w 12"/>
              <a:gd name="T21" fmla="*/ 5 h 10"/>
              <a:gd name="T22" fmla="*/ 7 w 12"/>
              <a:gd name="T23" fmla="*/ 4 h 10"/>
              <a:gd name="T24" fmla="*/ 7 w 12"/>
              <a:gd name="T25" fmla="*/ 3 h 10"/>
              <a:gd name="T26" fmla="*/ 5 w 12"/>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 h="10">
                <a:moveTo>
                  <a:pt x="5" y="2"/>
                </a:moveTo>
                <a:cubicBezTo>
                  <a:pt x="4" y="2"/>
                  <a:pt x="4" y="1"/>
                  <a:pt x="4" y="0"/>
                </a:cubicBezTo>
                <a:cubicBezTo>
                  <a:pt x="4" y="0"/>
                  <a:pt x="3" y="0"/>
                  <a:pt x="3" y="0"/>
                </a:cubicBezTo>
                <a:cubicBezTo>
                  <a:pt x="2" y="0"/>
                  <a:pt x="2" y="0"/>
                  <a:pt x="2" y="0"/>
                </a:cubicBezTo>
                <a:cubicBezTo>
                  <a:pt x="1" y="1"/>
                  <a:pt x="0" y="2"/>
                  <a:pt x="0" y="4"/>
                </a:cubicBezTo>
                <a:cubicBezTo>
                  <a:pt x="0" y="5"/>
                  <a:pt x="1" y="6"/>
                  <a:pt x="2" y="6"/>
                </a:cubicBezTo>
                <a:cubicBezTo>
                  <a:pt x="2" y="6"/>
                  <a:pt x="3" y="5"/>
                  <a:pt x="4" y="5"/>
                </a:cubicBezTo>
                <a:cubicBezTo>
                  <a:pt x="6" y="6"/>
                  <a:pt x="6" y="8"/>
                  <a:pt x="6" y="10"/>
                </a:cubicBezTo>
                <a:cubicBezTo>
                  <a:pt x="10" y="10"/>
                  <a:pt x="12" y="8"/>
                  <a:pt x="10" y="6"/>
                </a:cubicBezTo>
                <a:cubicBezTo>
                  <a:pt x="10" y="6"/>
                  <a:pt x="10" y="5"/>
                  <a:pt x="10" y="5"/>
                </a:cubicBezTo>
                <a:cubicBezTo>
                  <a:pt x="9" y="5"/>
                  <a:pt x="9" y="5"/>
                  <a:pt x="9" y="5"/>
                </a:cubicBezTo>
                <a:cubicBezTo>
                  <a:pt x="9" y="4"/>
                  <a:pt x="8" y="4"/>
                  <a:pt x="7" y="4"/>
                </a:cubicBezTo>
                <a:cubicBezTo>
                  <a:pt x="7" y="4"/>
                  <a:pt x="7" y="3"/>
                  <a:pt x="7" y="3"/>
                </a:cubicBezTo>
                <a:cubicBezTo>
                  <a:pt x="7" y="2"/>
                  <a:pt x="6" y="2"/>
                  <a:pt x="5"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39" name="Freeform 272"/>
          <p:cNvSpPr/>
          <p:nvPr>
            <p:custDataLst>
              <p:tags r:id="rId265"/>
            </p:custDataLst>
          </p:nvPr>
        </p:nvSpPr>
        <p:spPr bwMode="auto">
          <a:xfrm rot="1740000">
            <a:off x="9653453" y="2478685"/>
            <a:ext cx="6464" cy="5969"/>
          </a:xfrm>
          <a:custGeom>
            <a:avLst/>
            <a:gdLst>
              <a:gd name="T0" fmla="*/ 8 w 13"/>
              <a:gd name="T1" fmla="*/ 11 h 12"/>
              <a:gd name="T2" fmla="*/ 11 w 13"/>
              <a:gd name="T3" fmla="*/ 9 h 12"/>
              <a:gd name="T4" fmla="*/ 12 w 13"/>
              <a:gd name="T5" fmla="*/ 9 h 12"/>
              <a:gd name="T6" fmla="*/ 13 w 13"/>
              <a:gd name="T7" fmla="*/ 9 h 12"/>
              <a:gd name="T8" fmla="*/ 13 w 13"/>
              <a:gd name="T9" fmla="*/ 7 h 12"/>
              <a:gd name="T10" fmla="*/ 10 w 13"/>
              <a:gd name="T11" fmla="*/ 6 h 12"/>
              <a:gd name="T12" fmla="*/ 8 w 13"/>
              <a:gd name="T13" fmla="*/ 7 h 12"/>
              <a:gd name="T14" fmla="*/ 7 w 13"/>
              <a:gd name="T15" fmla="*/ 10 h 12"/>
              <a:gd name="T16" fmla="*/ 6 w 13"/>
              <a:gd name="T17" fmla="*/ 9 h 12"/>
              <a:gd name="T18" fmla="*/ 5 w 13"/>
              <a:gd name="T19" fmla="*/ 9 h 12"/>
              <a:gd name="T20" fmla="*/ 4 w 13"/>
              <a:gd name="T21" fmla="*/ 7 h 12"/>
              <a:gd name="T22" fmla="*/ 4 w 13"/>
              <a:gd name="T23" fmla="*/ 6 h 12"/>
              <a:gd name="T24" fmla="*/ 6 w 13"/>
              <a:gd name="T25" fmla="*/ 5 h 12"/>
              <a:gd name="T26" fmla="*/ 6 w 13"/>
              <a:gd name="T27" fmla="*/ 4 h 12"/>
              <a:gd name="T28" fmla="*/ 6 w 13"/>
              <a:gd name="T29" fmla="*/ 3 h 12"/>
              <a:gd name="T30" fmla="*/ 0 w 13"/>
              <a:gd name="T31" fmla="*/ 0 h 12"/>
              <a:gd name="T32" fmla="*/ 0 w 13"/>
              <a:gd name="T33" fmla="*/ 3 h 12"/>
              <a:gd name="T34" fmla="*/ 3 w 13"/>
              <a:gd name="T35" fmla="*/ 5 h 12"/>
              <a:gd name="T36" fmla="*/ 3 w 13"/>
              <a:gd name="T37" fmla="*/ 7 h 12"/>
              <a:gd name="T38" fmla="*/ 4 w 13"/>
              <a:gd name="T39" fmla="*/ 11 h 12"/>
              <a:gd name="T40" fmla="*/ 6 w 13"/>
              <a:gd name="T41" fmla="*/ 12 h 12"/>
              <a:gd name="T42" fmla="*/ 8 w 13"/>
              <a:gd name="T4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 h="12">
                <a:moveTo>
                  <a:pt x="8" y="11"/>
                </a:moveTo>
                <a:cubicBezTo>
                  <a:pt x="9" y="10"/>
                  <a:pt x="10" y="9"/>
                  <a:pt x="11" y="9"/>
                </a:cubicBezTo>
                <a:cubicBezTo>
                  <a:pt x="11" y="9"/>
                  <a:pt x="12" y="9"/>
                  <a:pt x="12" y="9"/>
                </a:cubicBezTo>
                <a:cubicBezTo>
                  <a:pt x="12" y="9"/>
                  <a:pt x="13" y="9"/>
                  <a:pt x="13" y="9"/>
                </a:cubicBezTo>
                <a:cubicBezTo>
                  <a:pt x="13" y="8"/>
                  <a:pt x="13" y="8"/>
                  <a:pt x="13" y="7"/>
                </a:cubicBezTo>
                <a:cubicBezTo>
                  <a:pt x="12" y="7"/>
                  <a:pt x="11" y="7"/>
                  <a:pt x="10" y="6"/>
                </a:cubicBezTo>
                <a:cubicBezTo>
                  <a:pt x="10" y="7"/>
                  <a:pt x="9" y="8"/>
                  <a:pt x="8" y="7"/>
                </a:cubicBezTo>
                <a:cubicBezTo>
                  <a:pt x="8" y="8"/>
                  <a:pt x="8" y="10"/>
                  <a:pt x="7" y="10"/>
                </a:cubicBezTo>
                <a:cubicBezTo>
                  <a:pt x="7" y="10"/>
                  <a:pt x="6" y="10"/>
                  <a:pt x="6" y="9"/>
                </a:cubicBezTo>
                <a:cubicBezTo>
                  <a:pt x="6" y="9"/>
                  <a:pt x="5" y="9"/>
                  <a:pt x="5" y="9"/>
                </a:cubicBezTo>
                <a:cubicBezTo>
                  <a:pt x="4" y="9"/>
                  <a:pt x="4" y="8"/>
                  <a:pt x="4" y="7"/>
                </a:cubicBezTo>
                <a:cubicBezTo>
                  <a:pt x="4" y="7"/>
                  <a:pt x="4" y="7"/>
                  <a:pt x="4" y="6"/>
                </a:cubicBezTo>
                <a:cubicBezTo>
                  <a:pt x="5" y="6"/>
                  <a:pt x="5" y="5"/>
                  <a:pt x="6" y="5"/>
                </a:cubicBezTo>
                <a:cubicBezTo>
                  <a:pt x="6" y="5"/>
                  <a:pt x="6" y="4"/>
                  <a:pt x="6" y="4"/>
                </a:cubicBezTo>
                <a:cubicBezTo>
                  <a:pt x="6" y="3"/>
                  <a:pt x="6" y="3"/>
                  <a:pt x="6" y="3"/>
                </a:cubicBezTo>
                <a:cubicBezTo>
                  <a:pt x="4" y="2"/>
                  <a:pt x="3" y="0"/>
                  <a:pt x="0" y="0"/>
                </a:cubicBezTo>
                <a:cubicBezTo>
                  <a:pt x="0" y="1"/>
                  <a:pt x="0" y="2"/>
                  <a:pt x="0" y="3"/>
                </a:cubicBezTo>
                <a:cubicBezTo>
                  <a:pt x="0" y="4"/>
                  <a:pt x="2" y="4"/>
                  <a:pt x="3" y="5"/>
                </a:cubicBezTo>
                <a:cubicBezTo>
                  <a:pt x="3" y="6"/>
                  <a:pt x="3" y="7"/>
                  <a:pt x="3" y="7"/>
                </a:cubicBezTo>
                <a:cubicBezTo>
                  <a:pt x="3" y="9"/>
                  <a:pt x="4" y="9"/>
                  <a:pt x="4" y="11"/>
                </a:cubicBezTo>
                <a:cubicBezTo>
                  <a:pt x="4" y="12"/>
                  <a:pt x="5" y="12"/>
                  <a:pt x="6" y="12"/>
                </a:cubicBezTo>
                <a:cubicBezTo>
                  <a:pt x="6" y="11"/>
                  <a:pt x="7" y="11"/>
                  <a:pt x="8" y="1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0" name="Freeform 273"/>
          <p:cNvSpPr/>
          <p:nvPr>
            <p:custDataLst>
              <p:tags r:id="rId266"/>
            </p:custDataLst>
          </p:nvPr>
        </p:nvSpPr>
        <p:spPr bwMode="auto">
          <a:xfrm rot="1740000">
            <a:off x="9648897" y="2477091"/>
            <a:ext cx="4386" cy="5052"/>
          </a:xfrm>
          <a:custGeom>
            <a:avLst/>
            <a:gdLst>
              <a:gd name="T0" fmla="*/ 2 w 9"/>
              <a:gd name="T1" fmla="*/ 9 h 10"/>
              <a:gd name="T2" fmla="*/ 4 w 9"/>
              <a:gd name="T3" fmla="*/ 10 h 10"/>
              <a:gd name="T4" fmla="*/ 5 w 9"/>
              <a:gd name="T5" fmla="*/ 10 h 10"/>
              <a:gd name="T6" fmla="*/ 5 w 9"/>
              <a:gd name="T7" fmla="*/ 9 h 10"/>
              <a:gd name="T8" fmla="*/ 5 w 9"/>
              <a:gd name="T9" fmla="*/ 6 h 10"/>
              <a:gd name="T10" fmla="*/ 8 w 9"/>
              <a:gd name="T11" fmla="*/ 8 h 10"/>
              <a:gd name="T12" fmla="*/ 9 w 9"/>
              <a:gd name="T13" fmla="*/ 6 h 10"/>
              <a:gd name="T14" fmla="*/ 9 w 9"/>
              <a:gd name="T15" fmla="*/ 3 h 10"/>
              <a:gd name="T16" fmla="*/ 9 w 9"/>
              <a:gd name="T17" fmla="*/ 1 h 10"/>
              <a:gd name="T18" fmla="*/ 3 w 9"/>
              <a:gd name="T19" fmla="*/ 2 h 10"/>
              <a:gd name="T20" fmla="*/ 2 w 9"/>
              <a:gd name="T21" fmla="*/ 2 h 10"/>
              <a:gd name="T22" fmla="*/ 2 w 9"/>
              <a:gd name="T23" fmla="*/ 4 h 10"/>
              <a:gd name="T24" fmla="*/ 1 w 9"/>
              <a:gd name="T25" fmla="*/ 8 h 10"/>
              <a:gd name="T26" fmla="*/ 2 w 9"/>
              <a:gd name="T2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0">
                <a:moveTo>
                  <a:pt x="2" y="9"/>
                </a:moveTo>
                <a:cubicBezTo>
                  <a:pt x="3" y="9"/>
                  <a:pt x="3" y="10"/>
                  <a:pt x="4" y="10"/>
                </a:cubicBezTo>
                <a:cubicBezTo>
                  <a:pt x="5" y="10"/>
                  <a:pt x="5" y="10"/>
                  <a:pt x="5" y="10"/>
                </a:cubicBezTo>
                <a:cubicBezTo>
                  <a:pt x="5" y="10"/>
                  <a:pt x="5" y="9"/>
                  <a:pt x="5" y="9"/>
                </a:cubicBezTo>
                <a:cubicBezTo>
                  <a:pt x="5" y="8"/>
                  <a:pt x="5" y="7"/>
                  <a:pt x="5" y="6"/>
                </a:cubicBezTo>
                <a:cubicBezTo>
                  <a:pt x="7" y="6"/>
                  <a:pt x="7" y="8"/>
                  <a:pt x="8" y="8"/>
                </a:cubicBezTo>
                <a:cubicBezTo>
                  <a:pt x="8" y="7"/>
                  <a:pt x="8" y="6"/>
                  <a:pt x="9" y="6"/>
                </a:cubicBezTo>
                <a:cubicBezTo>
                  <a:pt x="9" y="5"/>
                  <a:pt x="9" y="4"/>
                  <a:pt x="9" y="3"/>
                </a:cubicBezTo>
                <a:cubicBezTo>
                  <a:pt x="9" y="2"/>
                  <a:pt x="9" y="2"/>
                  <a:pt x="9" y="1"/>
                </a:cubicBezTo>
                <a:cubicBezTo>
                  <a:pt x="6" y="0"/>
                  <a:pt x="6" y="2"/>
                  <a:pt x="3" y="2"/>
                </a:cubicBezTo>
                <a:cubicBezTo>
                  <a:pt x="3" y="2"/>
                  <a:pt x="2" y="2"/>
                  <a:pt x="2" y="2"/>
                </a:cubicBezTo>
                <a:cubicBezTo>
                  <a:pt x="2" y="3"/>
                  <a:pt x="2" y="4"/>
                  <a:pt x="2" y="4"/>
                </a:cubicBezTo>
                <a:cubicBezTo>
                  <a:pt x="2" y="6"/>
                  <a:pt x="1" y="7"/>
                  <a:pt x="1" y="8"/>
                </a:cubicBezTo>
                <a:cubicBezTo>
                  <a:pt x="0" y="9"/>
                  <a:pt x="1" y="9"/>
                  <a:pt x="2" y="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1" name="Freeform 274"/>
          <p:cNvSpPr/>
          <p:nvPr>
            <p:custDataLst>
              <p:tags r:id="rId267"/>
            </p:custDataLst>
          </p:nvPr>
        </p:nvSpPr>
        <p:spPr bwMode="auto">
          <a:xfrm rot="1740000">
            <a:off x="9640921" y="2487321"/>
            <a:ext cx="2078" cy="2296"/>
          </a:xfrm>
          <a:custGeom>
            <a:avLst/>
            <a:gdLst>
              <a:gd name="T0" fmla="*/ 2 w 4"/>
              <a:gd name="T1" fmla="*/ 5 h 5"/>
              <a:gd name="T2" fmla="*/ 2 w 4"/>
              <a:gd name="T3" fmla="*/ 3 h 5"/>
              <a:gd name="T4" fmla="*/ 2 w 4"/>
              <a:gd name="T5" fmla="*/ 2 h 5"/>
              <a:gd name="T6" fmla="*/ 2 w 4"/>
              <a:gd name="T7" fmla="*/ 0 h 5"/>
              <a:gd name="T8" fmla="*/ 1 w 4"/>
              <a:gd name="T9" fmla="*/ 0 h 5"/>
              <a:gd name="T10" fmla="*/ 0 w 4"/>
              <a:gd name="T11" fmla="*/ 2 h 5"/>
              <a:gd name="T12" fmla="*/ 0 w 4"/>
              <a:gd name="T13" fmla="*/ 5 h 5"/>
              <a:gd name="T14" fmla="*/ 1 w 4"/>
              <a:gd name="T15" fmla="*/ 5 h 5"/>
              <a:gd name="T16" fmla="*/ 2 w 4"/>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2" y="5"/>
                </a:moveTo>
                <a:cubicBezTo>
                  <a:pt x="2" y="4"/>
                  <a:pt x="2" y="4"/>
                  <a:pt x="2" y="3"/>
                </a:cubicBezTo>
                <a:cubicBezTo>
                  <a:pt x="2" y="3"/>
                  <a:pt x="2" y="3"/>
                  <a:pt x="2" y="2"/>
                </a:cubicBezTo>
                <a:cubicBezTo>
                  <a:pt x="4" y="2"/>
                  <a:pt x="3" y="1"/>
                  <a:pt x="2" y="0"/>
                </a:cubicBezTo>
                <a:cubicBezTo>
                  <a:pt x="2" y="0"/>
                  <a:pt x="1" y="0"/>
                  <a:pt x="1" y="0"/>
                </a:cubicBezTo>
                <a:cubicBezTo>
                  <a:pt x="0" y="0"/>
                  <a:pt x="0" y="1"/>
                  <a:pt x="0" y="2"/>
                </a:cubicBezTo>
                <a:cubicBezTo>
                  <a:pt x="0" y="3"/>
                  <a:pt x="0" y="4"/>
                  <a:pt x="0" y="5"/>
                </a:cubicBezTo>
                <a:cubicBezTo>
                  <a:pt x="0" y="5"/>
                  <a:pt x="1" y="5"/>
                  <a:pt x="1" y="5"/>
                </a:cubicBezTo>
                <a:cubicBezTo>
                  <a:pt x="1" y="5"/>
                  <a:pt x="2" y="5"/>
                  <a:pt x="2" y="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2" name="Freeform 275"/>
          <p:cNvSpPr/>
          <p:nvPr>
            <p:custDataLst>
              <p:tags r:id="rId268"/>
            </p:custDataLst>
          </p:nvPr>
        </p:nvSpPr>
        <p:spPr bwMode="auto">
          <a:xfrm rot="1740000">
            <a:off x="9638184" y="2486296"/>
            <a:ext cx="2078" cy="1836"/>
          </a:xfrm>
          <a:custGeom>
            <a:avLst/>
            <a:gdLst>
              <a:gd name="T0" fmla="*/ 1 w 4"/>
              <a:gd name="T1" fmla="*/ 4 h 4"/>
              <a:gd name="T2" fmla="*/ 2 w 4"/>
              <a:gd name="T3" fmla="*/ 2 h 4"/>
              <a:gd name="T4" fmla="*/ 3 w 4"/>
              <a:gd name="T5" fmla="*/ 2 h 4"/>
              <a:gd name="T6" fmla="*/ 2 w 4"/>
              <a:gd name="T7" fmla="*/ 0 h 4"/>
              <a:gd name="T8" fmla="*/ 1 w 4"/>
              <a:gd name="T9" fmla="*/ 0 h 4"/>
              <a:gd name="T10" fmla="*/ 0 w 4"/>
              <a:gd name="T11" fmla="*/ 2 h 4"/>
              <a:gd name="T12" fmla="*/ 1 w 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4"/>
                </a:moveTo>
                <a:cubicBezTo>
                  <a:pt x="1" y="3"/>
                  <a:pt x="1" y="2"/>
                  <a:pt x="2" y="2"/>
                </a:cubicBezTo>
                <a:cubicBezTo>
                  <a:pt x="3" y="2"/>
                  <a:pt x="3" y="2"/>
                  <a:pt x="3" y="2"/>
                </a:cubicBezTo>
                <a:cubicBezTo>
                  <a:pt x="4" y="1"/>
                  <a:pt x="3" y="0"/>
                  <a:pt x="2" y="0"/>
                </a:cubicBezTo>
                <a:cubicBezTo>
                  <a:pt x="2" y="0"/>
                  <a:pt x="1" y="0"/>
                  <a:pt x="1" y="0"/>
                </a:cubicBezTo>
                <a:cubicBezTo>
                  <a:pt x="1" y="1"/>
                  <a:pt x="1" y="2"/>
                  <a:pt x="0" y="2"/>
                </a:cubicBezTo>
                <a:cubicBezTo>
                  <a:pt x="0" y="3"/>
                  <a:pt x="0" y="4"/>
                  <a:pt x="1"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3" name="Freeform 276"/>
          <p:cNvSpPr/>
          <p:nvPr>
            <p:custDataLst>
              <p:tags r:id="rId269"/>
            </p:custDataLst>
          </p:nvPr>
        </p:nvSpPr>
        <p:spPr bwMode="auto">
          <a:xfrm rot="1740000">
            <a:off x="9611568" y="2435972"/>
            <a:ext cx="53794" cy="96655"/>
          </a:xfrm>
          <a:custGeom>
            <a:avLst/>
            <a:gdLst>
              <a:gd name="T0" fmla="*/ 96 w 108"/>
              <a:gd name="T1" fmla="*/ 97 h 195"/>
              <a:gd name="T2" fmla="*/ 89 w 108"/>
              <a:gd name="T3" fmla="*/ 97 h 195"/>
              <a:gd name="T4" fmla="*/ 99 w 108"/>
              <a:gd name="T5" fmla="*/ 89 h 195"/>
              <a:gd name="T6" fmla="*/ 87 w 108"/>
              <a:gd name="T7" fmla="*/ 92 h 195"/>
              <a:gd name="T8" fmla="*/ 64 w 108"/>
              <a:gd name="T9" fmla="*/ 106 h 195"/>
              <a:gd name="T10" fmla="*/ 43 w 108"/>
              <a:gd name="T11" fmla="*/ 110 h 195"/>
              <a:gd name="T12" fmla="*/ 24 w 108"/>
              <a:gd name="T13" fmla="*/ 94 h 195"/>
              <a:gd name="T14" fmla="*/ 18 w 108"/>
              <a:gd name="T15" fmla="*/ 66 h 195"/>
              <a:gd name="T16" fmla="*/ 17 w 108"/>
              <a:gd name="T17" fmla="*/ 30 h 195"/>
              <a:gd name="T18" fmla="*/ 36 w 108"/>
              <a:gd name="T19" fmla="*/ 11 h 195"/>
              <a:gd name="T20" fmla="*/ 64 w 108"/>
              <a:gd name="T21" fmla="*/ 7 h 195"/>
              <a:gd name="T22" fmla="*/ 82 w 108"/>
              <a:gd name="T23" fmla="*/ 25 h 195"/>
              <a:gd name="T24" fmla="*/ 81 w 108"/>
              <a:gd name="T25" fmla="*/ 35 h 195"/>
              <a:gd name="T26" fmla="*/ 75 w 108"/>
              <a:gd name="T27" fmla="*/ 49 h 195"/>
              <a:gd name="T28" fmla="*/ 62 w 108"/>
              <a:gd name="T29" fmla="*/ 61 h 195"/>
              <a:gd name="T30" fmla="*/ 80 w 108"/>
              <a:gd name="T31" fmla="*/ 67 h 195"/>
              <a:gd name="T32" fmla="*/ 95 w 108"/>
              <a:gd name="T33" fmla="*/ 63 h 195"/>
              <a:gd name="T34" fmla="*/ 94 w 108"/>
              <a:gd name="T35" fmla="*/ 53 h 195"/>
              <a:gd name="T36" fmla="*/ 94 w 108"/>
              <a:gd name="T37" fmla="*/ 48 h 195"/>
              <a:gd name="T38" fmla="*/ 97 w 108"/>
              <a:gd name="T39" fmla="*/ 37 h 195"/>
              <a:gd name="T40" fmla="*/ 82 w 108"/>
              <a:gd name="T41" fmla="*/ 18 h 195"/>
              <a:gd name="T42" fmla="*/ 61 w 108"/>
              <a:gd name="T43" fmla="*/ 2 h 195"/>
              <a:gd name="T44" fmla="*/ 39 w 108"/>
              <a:gd name="T45" fmla="*/ 4 h 195"/>
              <a:gd name="T46" fmla="*/ 14 w 108"/>
              <a:gd name="T47" fmla="*/ 21 h 195"/>
              <a:gd name="T48" fmla="*/ 8 w 108"/>
              <a:gd name="T49" fmla="*/ 42 h 195"/>
              <a:gd name="T50" fmla="*/ 0 w 108"/>
              <a:gd name="T51" fmla="*/ 66 h 195"/>
              <a:gd name="T52" fmla="*/ 9 w 108"/>
              <a:gd name="T53" fmla="*/ 97 h 195"/>
              <a:gd name="T54" fmla="*/ 33 w 108"/>
              <a:gd name="T55" fmla="*/ 117 h 195"/>
              <a:gd name="T56" fmla="*/ 38 w 108"/>
              <a:gd name="T57" fmla="*/ 136 h 195"/>
              <a:gd name="T58" fmla="*/ 59 w 108"/>
              <a:gd name="T59" fmla="*/ 118 h 195"/>
              <a:gd name="T60" fmla="*/ 77 w 108"/>
              <a:gd name="T61" fmla="*/ 114 h 195"/>
              <a:gd name="T62" fmla="*/ 66 w 108"/>
              <a:gd name="T63" fmla="*/ 129 h 195"/>
              <a:gd name="T64" fmla="*/ 62 w 108"/>
              <a:gd name="T65" fmla="*/ 127 h 195"/>
              <a:gd name="T66" fmla="*/ 57 w 108"/>
              <a:gd name="T67" fmla="*/ 138 h 195"/>
              <a:gd name="T68" fmla="*/ 49 w 108"/>
              <a:gd name="T69" fmla="*/ 155 h 195"/>
              <a:gd name="T70" fmla="*/ 55 w 108"/>
              <a:gd name="T71" fmla="*/ 171 h 195"/>
              <a:gd name="T72" fmla="*/ 59 w 108"/>
              <a:gd name="T73" fmla="*/ 182 h 195"/>
              <a:gd name="T74" fmla="*/ 44 w 108"/>
              <a:gd name="T75" fmla="*/ 184 h 195"/>
              <a:gd name="T76" fmla="*/ 38 w 108"/>
              <a:gd name="T77" fmla="*/ 171 h 195"/>
              <a:gd name="T78" fmla="*/ 37 w 108"/>
              <a:gd name="T79" fmla="*/ 155 h 195"/>
              <a:gd name="T80" fmla="*/ 33 w 108"/>
              <a:gd name="T81" fmla="*/ 140 h 195"/>
              <a:gd name="T82" fmla="*/ 28 w 108"/>
              <a:gd name="T83" fmla="*/ 157 h 195"/>
              <a:gd name="T84" fmla="*/ 18 w 108"/>
              <a:gd name="T85" fmla="*/ 170 h 195"/>
              <a:gd name="T86" fmla="*/ 31 w 108"/>
              <a:gd name="T87" fmla="*/ 184 h 195"/>
              <a:gd name="T88" fmla="*/ 55 w 108"/>
              <a:gd name="T89" fmla="*/ 190 h 195"/>
              <a:gd name="T90" fmla="*/ 83 w 108"/>
              <a:gd name="T91" fmla="*/ 174 h 195"/>
              <a:gd name="T92" fmla="*/ 93 w 108"/>
              <a:gd name="T93" fmla="*/ 152 h 195"/>
              <a:gd name="T94" fmla="*/ 104 w 108"/>
              <a:gd name="T95" fmla="*/ 125 h 195"/>
              <a:gd name="T96" fmla="*/ 82 w 108"/>
              <a:gd name="T97" fmla="*/ 60 h 195"/>
              <a:gd name="T98" fmla="*/ 51 w 108"/>
              <a:gd name="T99" fmla="*/ 112 h 195"/>
              <a:gd name="T100" fmla="*/ 93 w 108"/>
              <a:gd name="T101" fmla="*/ 118 h 195"/>
              <a:gd name="T102" fmla="*/ 80 w 108"/>
              <a:gd name="T103" fmla="*/ 113 h 195"/>
              <a:gd name="T104" fmla="*/ 82 w 108"/>
              <a:gd name="T105" fmla="*/ 117 h 195"/>
              <a:gd name="T106" fmla="*/ 70 w 108"/>
              <a:gd name="T107" fmla="*/ 139 h 195"/>
              <a:gd name="T108" fmla="*/ 83 w 108"/>
              <a:gd name="T109" fmla="*/ 152 h 195"/>
              <a:gd name="T110" fmla="*/ 68 w 108"/>
              <a:gd name="T111" fmla="*/ 175 h 195"/>
              <a:gd name="T112" fmla="*/ 63 w 108"/>
              <a:gd name="T113" fmla="*/ 159 h 195"/>
              <a:gd name="T114" fmla="*/ 70 w 108"/>
              <a:gd name="T115" fmla="*/ 151 h 195"/>
              <a:gd name="T116" fmla="*/ 74 w 108"/>
              <a:gd name="T117" fmla="*/ 140 h 195"/>
              <a:gd name="T118" fmla="*/ 81 w 108"/>
              <a:gd name="T119" fmla="*/ 127 h 195"/>
              <a:gd name="T120" fmla="*/ 84 w 108"/>
              <a:gd name="T121"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8" h="195">
                <a:moveTo>
                  <a:pt x="107" y="113"/>
                </a:moveTo>
                <a:cubicBezTo>
                  <a:pt x="107" y="112"/>
                  <a:pt x="107" y="111"/>
                  <a:pt x="107" y="110"/>
                </a:cubicBezTo>
                <a:cubicBezTo>
                  <a:pt x="107" y="109"/>
                  <a:pt x="106" y="108"/>
                  <a:pt x="106" y="108"/>
                </a:cubicBezTo>
                <a:cubicBezTo>
                  <a:pt x="105" y="108"/>
                  <a:pt x="105" y="108"/>
                  <a:pt x="104" y="108"/>
                </a:cubicBezTo>
                <a:cubicBezTo>
                  <a:pt x="104" y="108"/>
                  <a:pt x="104" y="107"/>
                  <a:pt x="104" y="106"/>
                </a:cubicBezTo>
                <a:cubicBezTo>
                  <a:pt x="104" y="105"/>
                  <a:pt x="104" y="104"/>
                  <a:pt x="104" y="104"/>
                </a:cubicBezTo>
                <a:cubicBezTo>
                  <a:pt x="104" y="103"/>
                  <a:pt x="104" y="103"/>
                  <a:pt x="104" y="102"/>
                </a:cubicBezTo>
                <a:cubicBezTo>
                  <a:pt x="104" y="102"/>
                  <a:pt x="104" y="102"/>
                  <a:pt x="103" y="102"/>
                </a:cubicBezTo>
                <a:cubicBezTo>
                  <a:pt x="103" y="102"/>
                  <a:pt x="103" y="102"/>
                  <a:pt x="103" y="101"/>
                </a:cubicBezTo>
                <a:cubicBezTo>
                  <a:pt x="103" y="100"/>
                  <a:pt x="102" y="100"/>
                  <a:pt x="102" y="99"/>
                </a:cubicBezTo>
                <a:cubicBezTo>
                  <a:pt x="102" y="99"/>
                  <a:pt x="101" y="99"/>
                  <a:pt x="101" y="99"/>
                </a:cubicBezTo>
                <a:cubicBezTo>
                  <a:pt x="99" y="99"/>
                  <a:pt x="99" y="97"/>
                  <a:pt x="97" y="97"/>
                </a:cubicBezTo>
                <a:cubicBezTo>
                  <a:pt x="97" y="97"/>
                  <a:pt x="97" y="97"/>
                  <a:pt x="96" y="97"/>
                </a:cubicBezTo>
                <a:cubicBezTo>
                  <a:pt x="96" y="98"/>
                  <a:pt x="96" y="98"/>
                  <a:pt x="95" y="98"/>
                </a:cubicBezTo>
                <a:cubicBezTo>
                  <a:pt x="95" y="98"/>
                  <a:pt x="95" y="99"/>
                  <a:pt x="95" y="99"/>
                </a:cubicBezTo>
                <a:cubicBezTo>
                  <a:pt x="96" y="99"/>
                  <a:pt x="96" y="101"/>
                  <a:pt x="96" y="102"/>
                </a:cubicBezTo>
                <a:cubicBezTo>
                  <a:pt x="96" y="104"/>
                  <a:pt x="92" y="108"/>
                  <a:pt x="90" y="105"/>
                </a:cubicBezTo>
                <a:cubicBezTo>
                  <a:pt x="90" y="105"/>
                  <a:pt x="89" y="105"/>
                  <a:pt x="89" y="105"/>
                </a:cubicBezTo>
                <a:cubicBezTo>
                  <a:pt x="88" y="106"/>
                  <a:pt x="86" y="106"/>
                  <a:pt x="84" y="106"/>
                </a:cubicBezTo>
                <a:cubicBezTo>
                  <a:pt x="84" y="106"/>
                  <a:pt x="84" y="106"/>
                  <a:pt x="83" y="106"/>
                </a:cubicBezTo>
                <a:cubicBezTo>
                  <a:pt x="83" y="105"/>
                  <a:pt x="83" y="105"/>
                  <a:pt x="82" y="105"/>
                </a:cubicBezTo>
                <a:cubicBezTo>
                  <a:pt x="82" y="104"/>
                  <a:pt x="82" y="104"/>
                  <a:pt x="82" y="104"/>
                </a:cubicBezTo>
                <a:cubicBezTo>
                  <a:pt x="84" y="103"/>
                  <a:pt x="84" y="99"/>
                  <a:pt x="87" y="99"/>
                </a:cubicBezTo>
                <a:cubicBezTo>
                  <a:pt x="87" y="99"/>
                  <a:pt x="87" y="98"/>
                  <a:pt x="87" y="98"/>
                </a:cubicBezTo>
                <a:cubicBezTo>
                  <a:pt x="88" y="98"/>
                  <a:pt x="88" y="97"/>
                  <a:pt x="88" y="97"/>
                </a:cubicBezTo>
                <a:cubicBezTo>
                  <a:pt x="88" y="97"/>
                  <a:pt x="89" y="97"/>
                  <a:pt x="89" y="97"/>
                </a:cubicBezTo>
                <a:cubicBezTo>
                  <a:pt x="90" y="97"/>
                  <a:pt x="91" y="97"/>
                  <a:pt x="91" y="97"/>
                </a:cubicBezTo>
                <a:cubicBezTo>
                  <a:pt x="92" y="97"/>
                  <a:pt x="92" y="97"/>
                  <a:pt x="93" y="97"/>
                </a:cubicBezTo>
                <a:cubicBezTo>
                  <a:pt x="93" y="96"/>
                  <a:pt x="93" y="96"/>
                  <a:pt x="93" y="95"/>
                </a:cubicBezTo>
                <a:cubicBezTo>
                  <a:pt x="93" y="95"/>
                  <a:pt x="93" y="95"/>
                  <a:pt x="93" y="94"/>
                </a:cubicBezTo>
                <a:cubicBezTo>
                  <a:pt x="93" y="94"/>
                  <a:pt x="94" y="94"/>
                  <a:pt x="95" y="94"/>
                </a:cubicBezTo>
                <a:cubicBezTo>
                  <a:pt x="96" y="94"/>
                  <a:pt x="97" y="94"/>
                  <a:pt x="97" y="94"/>
                </a:cubicBezTo>
                <a:cubicBezTo>
                  <a:pt x="98" y="93"/>
                  <a:pt x="99" y="94"/>
                  <a:pt x="99" y="94"/>
                </a:cubicBezTo>
                <a:cubicBezTo>
                  <a:pt x="99" y="94"/>
                  <a:pt x="100" y="94"/>
                  <a:pt x="100" y="95"/>
                </a:cubicBezTo>
                <a:cubicBezTo>
                  <a:pt x="101" y="95"/>
                  <a:pt x="101" y="95"/>
                  <a:pt x="102" y="95"/>
                </a:cubicBezTo>
                <a:cubicBezTo>
                  <a:pt x="102" y="93"/>
                  <a:pt x="101" y="93"/>
                  <a:pt x="101" y="92"/>
                </a:cubicBezTo>
                <a:cubicBezTo>
                  <a:pt x="100" y="92"/>
                  <a:pt x="100" y="92"/>
                  <a:pt x="100" y="91"/>
                </a:cubicBezTo>
                <a:cubicBezTo>
                  <a:pt x="100" y="90"/>
                  <a:pt x="100" y="90"/>
                  <a:pt x="100" y="89"/>
                </a:cubicBezTo>
                <a:cubicBezTo>
                  <a:pt x="99" y="89"/>
                  <a:pt x="99" y="89"/>
                  <a:pt x="99" y="89"/>
                </a:cubicBezTo>
                <a:cubicBezTo>
                  <a:pt x="99" y="88"/>
                  <a:pt x="100" y="88"/>
                  <a:pt x="101" y="87"/>
                </a:cubicBezTo>
                <a:cubicBezTo>
                  <a:pt x="101" y="87"/>
                  <a:pt x="101" y="86"/>
                  <a:pt x="101" y="86"/>
                </a:cubicBezTo>
                <a:cubicBezTo>
                  <a:pt x="101" y="84"/>
                  <a:pt x="101" y="83"/>
                  <a:pt x="101" y="81"/>
                </a:cubicBezTo>
                <a:cubicBezTo>
                  <a:pt x="101" y="80"/>
                  <a:pt x="101" y="80"/>
                  <a:pt x="101" y="79"/>
                </a:cubicBezTo>
                <a:cubicBezTo>
                  <a:pt x="100" y="79"/>
                  <a:pt x="99" y="79"/>
                  <a:pt x="97" y="79"/>
                </a:cubicBezTo>
                <a:cubicBezTo>
                  <a:pt x="97" y="80"/>
                  <a:pt x="96" y="81"/>
                  <a:pt x="96" y="82"/>
                </a:cubicBezTo>
                <a:cubicBezTo>
                  <a:pt x="96" y="84"/>
                  <a:pt x="94" y="84"/>
                  <a:pt x="93" y="85"/>
                </a:cubicBezTo>
                <a:cubicBezTo>
                  <a:pt x="92" y="86"/>
                  <a:pt x="93" y="87"/>
                  <a:pt x="91" y="87"/>
                </a:cubicBezTo>
                <a:cubicBezTo>
                  <a:pt x="90" y="87"/>
                  <a:pt x="89" y="87"/>
                  <a:pt x="88" y="87"/>
                </a:cubicBezTo>
                <a:cubicBezTo>
                  <a:pt x="88" y="87"/>
                  <a:pt x="88" y="88"/>
                  <a:pt x="88" y="88"/>
                </a:cubicBezTo>
                <a:cubicBezTo>
                  <a:pt x="88" y="89"/>
                  <a:pt x="88" y="89"/>
                  <a:pt x="88" y="89"/>
                </a:cubicBezTo>
                <a:cubicBezTo>
                  <a:pt x="88" y="90"/>
                  <a:pt x="88" y="91"/>
                  <a:pt x="88" y="92"/>
                </a:cubicBezTo>
                <a:cubicBezTo>
                  <a:pt x="87" y="92"/>
                  <a:pt x="87" y="92"/>
                  <a:pt x="87" y="92"/>
                </a:cubicBezTo>
                <a:cubicBezTo>
                  <a:pt x="86" y="93"/>
                  <a:pt x="86" y="93"/>
                  <a:pt x="84" y="93"/>
                </a:cubicBezTo>
                <a:cubicBezTo>
                  <a:pt x="84" y="93"/>
                  <a:pt x="84" y="93"/>
                  <a:pt x="83" y="93"/>
                </a:cubicBezTo>
                <a:cubicBezTo>
                  <a:pt x="83" y="93"/>
                  <a:pt x="82" y="93"/>
                  <a:pt x="82" y="93"/>
                </a:cubicBezTo>
                <a:cubicBezTo>
                  <a:pt x="82" y="94"/>
                  <a:pt x="81" y="95"/>
                  <a:pt x="80" y="95"/>
                </a:cubicBezTo>
                <a:cubicBezTo>
                  <a:pt x="80" y="96"/>
                  <a:pt x="80" y="96"/>
                  <a:pt x="80" y="97"/>
                </a:cubicBezTo>
                <a:cubicBezTo>
                  <a:pt x="79" y="97"/>
                  <a:pt x="79" y="98"/>
                  <a:pt x="78" y="98"/>
                </a:cubicBezTo>
                <a:cubicBezTo>
                  <a:pt x="77" y="98"/>
                  <a:pt x="77" y="99"/>
                  <a:pt x="76" y="99"/>
                </a:cubicBezTo>
                <a:cubicBezTo>
                  <a:pt x="76" y="99"/>
                  <a:pt x="76" y="100"/>
                  <a:pt x="76" y="100"/>
                </a:cubicBezTo>
                <a:cubicBezTo>
                  <a:pt x="74" y="100"/>
                  <a:pt x="75" y="102"/>
                  <a:pt x="74" y="102"/>
                </a:cubicBezTo>
                <a:cubicBezTo>
                  <a:pt x="72" y="102"/>
                  <a:pt x="72" y="103"/>
                  <a:pt x="71" y="104"/>
                </a:cubicBezTo>
                <a:cubicBezTo>
                  <a:pt x="70" y="105"/>
                  <a:pt x="69" y="106"/>
                  <a:pt x="66" y="106"/>
                </a:cubicBezTo>
                <a:cubicBezTo>
                  <a:pt x="66" y="106"/>
                  <a:pt x="66" y="106"/>
                  <a:pt x="65" y="106"/>
                </a:cubicBezTo>
                <a:cubicBezTo>
                  <a:pt x="65" y="106"/>
                  <a:pt x="64" y="106"/>
                  <a:pt x="64" y="106"/>
                </a:cubicBezTo>
                <a:cubicBezTo>
                  <a:pt x="64" y="107"/>
                  <a:pt x="62" y="107"/>
                  <a:pt x="62" y="108"/>
                </a:cubicBezTo>
                <a:cubicBezTo>
                  <a:pt x="62" y="109"/>
                  <a:pt x="58" y="112"/>
                  <a:pt x="58" y="110"/>
                </a:cubicBezTo>
                <a:cubicBezTo>
                  <a:pt x="58" y="110"/>
                  <a:pt x="57" y="110"/>
                  <a:pt x="57" y="110"/>
                </a:cubicBezTo>
                <a:cubicBezTo>
                  <a:pt x="57" y="108"/>
                  <a:pt x="55" y="109"/>
                  <a:pt x="53" y="108"/>
                </a:cubicBezTo>
                <a:cubicBezTo>
                  <a:pt x="53" y="108"/>
                  <a:pt x="53" y="108"/>
                  <a:pt x="53" y="107"/>
                </a:cubicBezTo>
                <a:cubicBezTo>
                  <a:pt x="53" y="107"/>
                  <a:pt x="53" y="106"/>
                  <a:pt x="53" y="106"/>
                </a:cubicBezTo>
                <a:cubicBezTo>
                  <a:pt x="53" y="106"/>
                  <a:pt x="52" y="106"/>
                  <a:pt x="52" y="105"/>
                </a:cubicBezTo>
                <a:cubicBezTo>
                  <a:pt x="50" y="105"/>
                  <a:pt x="50" y="106"/>
                  <a:pt x="49" y="106"/>
                </a:cubicBezTo>
                <a:cubicBezTo>
                  <a:pt x="47" y="106"/>
                  <a:pt x="47" y="105"/>
                  <a:pt x="46" y="105"/>
                </a:cubicBezTo>
                <a:cubicBezTo>
                  <a:pt x="46" y="105"/>
                  <a:pt x="45" y="105"/>
                  <a:pt x="45" y="105"/>
                </a:cubicBezTo>
                <a:cubicBezTo>
                  <a:pt x="45" y="105"/>
                  <a:pt x="45" y="106"/>
                  <a:pt x="45" y="106"/>
                </a:cubicBezTo>
                <a:cubicBezTo>
                  <a:pt x="45" y="106"/>
                  <a:pt x="45" y="107"/>
                  <a:pt x="45" y="107"/>
                </a:cubicBezTo>
                <a:cubicBezTo>
                  <a:pt x="45" y="109"/>
                  <a:pt x="44" y="109"/>
                  <a:pt x="43" y="110"/>
                </a:cubicBezTo>
                <a:cubicBezTo>
                  <a:pt x="43" y="108"/>
                  <a:pt x="41" y="108"/>
                  <a:pt x="42" y="106"/>
                </a:cubicBezTo>
                <a:cubicBezTo>
                  <a:pt x="42" y="105"/>
                  <a:pt x="43" y="105"/>
                  <a:pt x="43" y="104"/>
                </a:cubicBezTo>
                <a:cubicBezTo>
                  <a:pt x="42" y="104"/>
                  <a:pt x="42" y="104"/>
                  <a:pt x="42" y="104"/>
                </a:cubicBezTo>
                <a:cubicBezTo>
                  <a:pt x="42" y="103"/>
                  <a:pt x="42" y="103"/>
                  <a:pt x="42" y="102"/>
                </a:cubicBezTo>
                <a:cubicBezTo>
                  <a:pt x="41" y="102"/>
                  <a:pt x="41" y="102"/>
                  <a:pt x="40" y="102"/>
                </a:cubicBezTo>
                <a:cubicBezTo>
                  <a:pt x="40" y="104"/>
                  <a:pt x="40" y="105"/>
                  <a:pt x="39" y="106"/>
                </a:cubicBezTo>
                <a:cubicBezTo>
                  <a:pt x="39" y="106"/>
                  <a:pt x="38" y="106"/>
                  <a:pt x="38" y="106"/>
                </a:cubicBezTo>
                <a:cubicBezTo>
                  <a:pt x="38" y="106"/>
                  <a:pt x="37" y="106"/>
                  <a:pt x="37" y="106"/>
                </a:cubicBezTo>
                <a:cubicBezTo>
                  <a:pt x="37" y="105"/>
                  <a:pt x="37" y="104"/>
                  <a:pt x="36" y="104"/>
                </a:cubicBezTo>
                <a:cubicBezTo>
                  <a:pt x="32" y="103"/>
                  <a:pt x="30" y="101"/>
                  <a:pt x="28" y="99"/>
                </a:cubicBezTo>
                <a:cubicBezTo>
                  <a:pt x="29" y="97"/>
                  <a:pt x="27" y="96"/>
                  <a:pt x="28" y="95"/>
                </a:cubicBezTo>
                <a:cubicBezTo>
                  <a:pt x="28" y="92"/>
                  <a:pt x="24" y="95"/>
                  <a:pt x="24" y="95"/>
                </a:cubicBezTo>
                <a:cubicBezTo>
                  <a:pt x="24" y="95"/>
                  <a:pt x="24" y="95"/>
                  <a:pt x="24" y="94"/>
                </a:cubicBezTo>
                <a:cubicBezTo>
                  <a:pt x="24" y="93"/>
                  <a:pt x="24" y="93"/>
                  <a:pt x="24" y="92"/>
                </a:cubicBezTo>
                <a:cubicBezTo>
                  <a:pt x="23" y="92"/>
                  <a:pt x="23" y="92"/>
                  <a:pt x="23" y="92"/>
                </a:cubicBezTo>
                <a:cubicBezTo>
                  <a:pt x="23" y="91"/>
                  <a:pt x="23" y="91"/>
                  <a:pt x="23" y="91"/>
                </a:cubicBezTo>
                <a:cubicBezTo>
                  <a:pt x="23" y="90"/>
                  <a:pt x="23" y="89"/>
                  <a:pt x="23" y="88"/>
                </a:cubicBezTo>
                <a:cubicBezTo>
                  <a:pt x="22" y="88"/>
                  <a:pt x="20" y="88"/>
                  <a:pt x="20" y="87"/>
                </a:cubicBezTo>
                <a:cubicBezTo>
                  <a:pt x="19" y="87"/>
                  <a:pt x="19" y="87"/>
                  <a:pt x="19" y="86"/>
                </a:cubicBezTo>
                <a:cubicBezTo>
                  <a:pt x="19" y="85"/>
                  <a:pt x="19" y="85"/>
                  <a:pt x="19" y="85"/>
                </a:cubicBezTo>
                <a:cubicBezTo>
                  <a:pt x="19" y="83"/>
                  <a:pt x="18" y="82"/>
                  <a:pt x="17" y="81"/>
                </a:cubicBezTo>
                <a:cubicBezTo>
                  <a:pt x="15" y="81"/>
                  <a:pt x="10" y="79"/>
                  <a:pt x="15" y="79"/>
                </a:cubicBezTo>
                <a:cubicBezTo>
                  <a:pt x="15" y="78"/>
                  <a:pt x="15" y="76"/>
                  <a:pt x="15" y="75"/>
                </a:cubicBezTo>
                <a:cubicBezTo>
                  <a:pt x="14" y="75"/>
                  <a:pt x="14" y="73"/>
                  <a:pt x="15" y="73"/>
                </a:cubicBezTo>
                <a:cubicBezTo>
                  <a:pt x="15" y="72"/>
                  <a:pt x="15" y="72"/>
                  <a:pt x="15" y="72"/>
                </a:cubicBezTo>
                <a:cubicBezTo>
                  <a:pt x="12" y="70"/>
                  <a:pt x="16" y="66"/>
                  <a:pt x="18" y="66"/>
                </a:cubicBezTo>
                <a:cubicBezTo>
                  <a:pt x="18" y="63"/>
                  <a:pt x="16" y="62"/>
                  <a:pt x="14" y="61"/>
                </a:cubicBezTo>
                <a:cubicBezTo>
                  <a:pt x="14" y="63"/>
                  <a:pt x="16" y="67"/>
                  <a:pt x="13" y="67"/>
                </a:cubicBezTo>
                <a:cubicBezTo>
                  <a:pt x="12" y="59"/>
                  <a:pt x="9" y="59"/>
                  <a:pt x="9" y="51"/>
                </a:cubicBezTo>
                <a:cubicBezTo>
                  <a:pt x="10" y="51"/>
                  <a:pt x="11" y="51"/>
                  <a:pt x="12" y="51"/>
                </a:cubicBezTo>
                <a:cubicBezTo>
                  <a:pt x="12" y="51"/>
                  <a:pt x="12" y="51"/>
                  <a:pt x="12" y="50"/>
                </a:cubicBezTo>
                <a:cubicBezTo>
                  <a:pt x="12" y="49"/>
                  <a:pt x="13" y="49"/>
                  <a:pt x="13" y="47"/>
                </a:cubicBezTo>
                <a:cubicBezTo>
                  <a:pt x="13" y="46"/>
                  <a:pt x="13" y="45"/>
                  <a:pt x="13" y="44"/>
                </a:cubicBezTo>
                <a:cubicBezTo>
                  <a:pt x="13" y="44"/>
                  <a:pt x="13" y="43"/>
                  <a:pt x="13" y="43"/>
                </a:cubicBezTo>
                <a:cubicBezTo>
                  <a:pt x="14" y="43"/>
                  <a:pt x="15" y="42"/>
                  <a:pt x="15" y="41"/>
                </a:cubicBezTo>
                <a:cubicBezTo>
                  <a:pt x="17" y="39"/>
                  <a:pt x="12" y="37"/>
                  <a:pt x="15" y="36"/>
                </a:cubicBezTo>
                <a:cubicBezTo>
                  <a:pt x="15" y="36"/>
                  <a:pt x="15" y="35"/>
                  <a:pt x="15" y="35"/>
                </a:cubicBezTo>
                <a:cubicBezTo>
                  <a:pt x="16" y="33"/>
                  <a:pt x="15" y="31"/>
                  <a:pt x="17" y="31"/>
                </a:cubicBezTo>
                <a:cubicBezTo>
                  <a:pt x="17" y="31"/>
                  <a:pt x="17" y="30"/>
                  <a:pt x="17" y="30"/>
                </a:cubicBezTo>
                <a:cubicBezTo>
                  <a:pt x="17" y="28"/>
                  <a:pt x="16" y="26"/>
                  <a:pt x="18" y="25"/>
                </a:cubicBezTo>
                <a:cubicBezTo>
                  <a:pt x="18" y="24"/>
                  <a:pt x="18" y="24"/>
                  <a:pt x="18" y="23"/>
                </a:cubicBezTo>
                <a:cubicBezTo>
                  <a:pt x="18" y="21"/>
                  <a:pt x="19" y="20"/>
                  <a:pt x="19" y="18"/>
                </a:cubicBezTo>
                <a:cubicBezTo>
                  <a:pt x="20" y="18"/>
                  <a:pt x="21" y="18"/>
                  <a:pt x="21" y="18"/>
                </a:cubicBezTo>
                <a:cubicBezTo>
                  <a:pt x="21" y="18"/>
                  <a:pt x="21" y="17"/>
                  <a:pt x="21" y="17"/>
                </a:cubicBezTo>
                <a:cubicBezTo>
                  <a:pt x="22" y="17"/>
                  <a:pt x="22" y="17"/>
                  <a:pt x="23" y="17"/>
                </a:cubicBezTo>
                <a:cubicBezTo>
                  <a:pt x="24" y="17"/>
                  <a:pt x="24" y="16"/>
                  <a:pt x="25" y="16"/>
                </a:cubicBezTo>
                <a:cubicBezTo>
                  <a:pt x="25" y="15"/>
                  <a:pt x="25" y="15"/>
                  <a:pt x="26" y="15"/>
                </a:cubicBezTo>
                <a:cubicBezTo>
                  <a:pt x="28" y="15"/>
                  <a:pt x="28" y="11"/>
                  <a:pt x="31" y="12"/>
                </a:cubicBezTo>
                <a:cubicBezTo>
                  <a:pt x="31" y="12"/>
                  <a:pt x="32" y="12"/>
                  <a:pt x="32" y="12"/>
                </a:cubicBezTo>
                <a:cubicBezTo>
                  <a:pt x="32" y="11"/>
                  <a:pt x="32" y="11"/>
                  <a:pt x="33" y="11"/>
                </a:cubicBezTo>
                <a:cubicBezTo>
                  <a:pt x="34" y="11"/>
                  <a:pt x="34" y="11"/>
                  <a:pt x="34" y="11"/>
                </a:cubicBezTo>
                <a:cubicBezTo>
                  <a:pt x="35" y="11"/>
                  <a:pt x="35" y="11"/>
                  <a:pt x="36" y="11"/>
                </a:cubicBezTo>
                <a:cubicBezTo>
                  <a:pt x="36" y="10"/>
                  <a:pt x="37" y="10"/>
                  <a:pt x="37" y="9"/>
                </a:cubicBezTo>
                <a:cubicBezTo>
                  <a:pt x="37" y="9"/>
                  <a:pt x="38" y="9"/>
                  <a:pt x="38" y="9"/>
                </a:cubicBezTo>
                <a:cubicBezTo>
                  <a:pt x="40" y="9"/>
                  <a:pt x="40" y="7"/>
                  <a:pt x="43" y="7"/>
                </a:cubicBezTo>
                <a:cubicBezTo>
                  <a:pt x="43" y="7"/>
                  <a:pt x="44" y="7"/>
                  <a:pt x="44" y="7"/>
                </a:cubicBezTo>
                <a:cubicBezTo>
                  <a:pt x="45" y="6"/>
                  <a:pt x="46" y="6"/>
                  <a:pt x="47" y="5"/>
                </a:cubicBezTo>
                <a:cubicBezTo>
                  <a:pt x="48" y="5"/>
                  <a:pt x="48" y="5"/>
                  <a:pt x="49" y="5"/>
                </a:cubicBezTo>
                <a:cubicBezTo>
                  <a:pt x="49" y="5"/>
                  <a:pt x="50" y="5"/>
                  <a:pt x="51" y="5"/>
                </a:cubicBezTo>
                <a:cubicBezTo>
                  <a:pt x="52" y="5"/>
                  <a:pt x="53" y="5"/>
                  <a:pt x="53" y="5"/>
                </a:cubicBezTo>
                <a:cubicBezTo>
                  <a:pt x="54" y="5"/>
                  <a:pt x="54" y="5"/>
                  <a:pt x="55" y="5"/>
                </a:cubicBezTo>
                <a:cubicBezTo>
                  <a:pt x="56" y="5"/>
                  <a:pt x="57" y="5"/>
                  <a:pt x="58" y="5"/>
                </a:cubicBezTo>
                <a:cubicBezTo>
                  <a:pt x="60" y="5"/>
                  <a:pt x="62" y="5"/>
                  <a:pt x="62" y="6"/>
                </a:cubicBezTo>
                <a:cubicBezTo>
                  <a:pt x="62" y="7"/>
                  <a:pt x="62" y="8"/>
                  <a:pt x="63" y="7"/>
                </a:cubicBezTo>
                <a:cubicBezTo>
                  <a:pt x="63" y="7"/>
                  <a:pt x="64" y="7"/>
                  <a:pt x="64" y="7"/>
                </a:cubicBezTo>
                <a:cubicBezTo>
                  <a:pt x="65" y="7"/>
                  <a:pt x="66" y="8"/>
                  <a:pt x="66" y="9"/>
                </a:cubicBezTo>
                <a:cubicBezTo>
                  <a:pt x="66" y="9"/>
                  <a:pt x="66" y="9"/>
                  <a:pt x="66" y="10"/>
                </a:cubicBezTo>
                <a:cubicBezTo>
                  <a:pt x="67" y="10"/>
                  <a:pt x="67" y="10"/>
                  <a:pt x="68" y="10"/>
                </a:cubicBezTo>
                <a:cubicBezTo>
                  <a:pt x="68" y="10"/>
                  <a:pt x="68" y="10"/>
                  <a:pt x="69" y="10"/>
                </a:cubicBezTo>
                <a:cubicBezTo>
                  <a:pt x="71" y="10"/>
                  <a:pt x="71" y="12"/>
                  <a:pt x="72" y="12"/>
                </a:cubicBezTo>
                <a:cubicBezTo>
                  <a:pt x="73" y="13"/>
                  <a:pt x="74" y="13"/>
                  <a:pt x="76" y="13"/>
                </a:cubicBezTo>
                <a:cubicBezTo>
                  <a:pt x="76" y="14"/>
                  <a:pt x="76" y="15"/>
                  <a:pt x="76" y="16"/>
                </a:cubicBezTo>
                <a:cubicBezTo>
                  <a:pt x="76" y="17"/>
                  <a:pt x="76" y="17"/>
                  <a:pt x="77" y="17"/>
                </a:cubicBezTo>
                <a:cubicBezTo>
                  <a:pt x="77" y="17"/>
                  <a:pt x="77" y="18"/>
                  <a:pt x="77" y="18"/>
                </a:cubicBezTo>
                <a:cubicBezTo>
                  <a:pt x="77" y="19"/>
                  <a:pt x="79" y="19"/>
                  <a:pt x="80" y="19"/>
                </a:cubicBezTo>
                <a:cubicBezTo>
                  <a:pt x="81" y="20"/>
                  <a:pt x="81" y="21"/>
                  <a:pt x="82" y="22"/>
                </a:cubicBezTo>
                <a:cubicBezTo>
                  <a:pt x="83" y="22"/>
                  <a:pt x="83" y="23"/>
                  <a:pt x="83" y="24"/>
                </a:cubicBezTo>
                <a:cubicBezTo>
                  <a:pt x="83" y="25"/>
                  <a:pt x="83" y="25"/>
                  <a:pt x="82" y="25"/>
                </a:cubicBezTo>
                <a:cubicBezTo>
                  <a:pt x="82" y="25"/>
                  <a:pt x="81" y="25"/>
                  <a:pt x="81" y="25"/>
                </a:cubicBezTo>
                <a:cubicBezTo>
                  <a:pt x="81" y="26"/>
                  <a:pt x="81" y="27"/>
                  <a:pt x="80" y="26"/>
                </a:cubicBezTo>
                <a:cubicBezTo>
                  <a:pt x="80" y="28"/>
                  <a:pt x="80" y="30"/>
                  <a:pt x="80" y="31"/>
                </a:cubicBezTo>
                <a:cubicBezTo>
                  <a:pt x="80" y="32"/>
                  <a:pt x="81" y="33"/>
                  <a:pt x="81" y="34"/>
                </a:cubicBezTo>
                <a:cubicBezTo>
                  <a:pt x="82" y="34"/>
                  <a:pt x="82" y="33"/>
                  <a:pt x="82" y="32"/>
                </a:cubicBezTo>
                <a:cubicBezTo>
                  <a:pt x="82" y="32"/>
                  <a:pt x="82" y="32"/>
                  <a:pt x="82" y="31"/>
                </a:cubicBezTo>
                <a:cubicBezTo>
                  <a:pt x="83" y="30"/>
                  <a:pt x="84" y="30"/>
                  <a:pt x="84" y="31"/>
                </a:cubicBezTo>
                <a:cubicBezTo>
                  <a:pt x="85" y="31"/>
                  <a:pt x="85" y="31"/>
                  <a:pt x="85" y="31"/>
                </a:cubicBezTo>
                <a:cubicBezTo>
                  <a:pt x="86" y="31"/>
                  <a:pt x="87" y="31"/>
                  <a:pt x="87" y="32"/>
                </a:cubicBezTo>
                <a:cubicBezTo>
                  <a:pt x="87" y="33"/>
                  <a:pt x="87" y="34"/>
                  <a:pt x="87" y="35"/>
                </a:cubicBezTo>
                <a:cubicBezTo>
                  <a:pt x="87" y="35"/>
                  <a:pt x="87" y="36"/>
                  <a:pt x="87" y="36"/>
                </a:cubicBezTo>
                <a:cubicBezTo>
                  <a:pt x="85" y="36"/>
                  <a:pt x="83" y="36"/>
                  <a:pt x="82" y="37"/>
                </a:cubicBezTo>
                <a:cubicBezTo>
                  <a:pt x="82" y="36"/>
                  <a:pt x="82" y="35"/>
                  <a:pt x="81" y="35"/>
                </a:cubicBezTo>
                <a:cubicBezTo>
                  <a:pt x="80" y="35"/>
                  <a:pt x="80" y="35"/>
                  <a:pt x="80" y="35"/>
                </a:cubicBezTo>
                <a:cubicBezTo>
                  <a:pt x="80" y="35"/>
                  <a:pt x="80" y="36"/>
                  <a:pt x="80" y="36"/>
                </a:cubicBezTo>
                <a:cubicBezTo>
                  <a:pt x="83" y="38"/>
                  <a:pt x="78" y="40"/>
                  <a:pt x="78" y="36"/>
                </a:cubicBezTo>
                <a:cubicBezTo>
                  <a:pt x="78" y="36"/>
                  <a:pt x="78" y="36"/>
                  <a:pt x="77" y="36"/>
                </a:cubicBezTo>
                <a:cubicBezTo>
                  <a:pt x="77" y="36"/>
                  <a:pt x="77" y="37"/>
                  <a:pt x="77" y="37"/>
                </a:cubicBezTo>
                <a:cubicBezTo>
                  <a:pt x="77" y="38"/>
                  <a:pt x="77" y="40"/>
                  <a:pt x="77" y="41"/>
                </a:cubicBezTo>
                <a:cubicBezTo>
                  <a:pt x="77" y="41"/>
                  <a:pt x="77" y="42"/>
                  <a:pt x="77" y="42"/>
                </a:cubicBezTo>
                <a:cubicBezTo>
                  <a:pt x="78" y="42"/>
                  <a:pt x="78" y="42"/>
                  <a:pt x="78" y="42"/>
                </a:cubicBezTo>
                <a:cubicBezTo>
                  <a:pt x="79" y="42"/>
                  <a:pt x="81" y="42"/>
                  <a:pt x="81" y="43"/>
                </a:cubicBezTo>
                <a:cubicBezTo>
                  <a:pt x="83" y="43"/>
                  <a:pt x="82" y="47"/>
                  <a:pt x="84" y="47"/>
                </a:cubicBezTo>
                <a:cubicBezTo>
                  <a:pt x="84" y="49"/>
                  <a:pt x="82" y="47"/>
                  <a:pt x="81" y="47"/>
                </a:cubicBezTo>
                <a:cubicBezTo>
                  <a:pt x="81" y="47"/>
                  <a:pt x="81" y="48"/>
                  <a:pt x="80" y="48"/>
                </a:cubicBezTo>
                <a:cubicBezTo>
                  <a:pt x="79" y="50"/>
                  <a:pt x="78" y="48"/>
                  <a:pt x="75" y="49"/>
                </a:cubicBezTo>
                <a:cubicBezTo>
                  <a:pt x="75" y="49"/>
                  <a:pt x="75" y="50"/>
                  <a:pt x="75" y="50"/>
                </a:cubicBezTo>
                <a:cubicBezTo>
                  <a:pt x="75" y="51"/>
                  <a:pt x="75" y="51"/>
                  <a:pt x="75" y="51"/>
                </a:cubicBezTo>
                <a:cubicBezTo>
                  <a:pt x="74" y="51"/>
                  <a:pt x="72" y="51"/>
                  <a:pt x="71" y="51"/>
                </a:cubicBezTo>
                <a:cubicBezTo>
                  <a:pt x="71" y="51"/>
                  <a:pt x="71" y="51"/>
                  <a:pt x="71" y="50"/>
                </a:cubicBezTo>
                <a:cubicBezTo>
                  <a:pt x="70" y="50"/>
                  <a:pt x="70" y="50"/>
                  <a:pt x="70" y="49"/>
                </a:cubicBezTo>
                <a:cubicBezTo>
                  <a:pt x="69" y="49"/>
                  <a:pt x="69" y="49"/>
                  <a:pt x="69" y="48"/>
                </a:cubicBezTo>
                <a:cubicBezTo>
                  <a:pt x="68" y="48"/>
                  <a:pt x="68" y="48"/>
                  <a:pt x="68" y="48"/>
                </a:cubicBezTo>
                <a:cubicBezTo>
                  <a:pt x="67" y="48"/>
                  <a:pt x="66" y="48"/>
                  <a:pt x="65" y="48"/>
                </a:cubicBezTo>
                <a:cubicBezTo>
                  <a:pt x="65" y="48"/>
                  <a:pt x="64" y="48"/>
                  <a:pt x="64" y="48"/>
                </a:cubicBezTo>
                <a:cubicBezTo>
                  <a:pt x="62" y="52"/>
                  <a:pt x="66" y="53"/>
                  <a:pt x="64" y="55"/>
                </a:cubicBezTo>
                <a:cubicBezTo>
                  <a:pt x="64" y="56"/>
                  <a:pt x="64" y="56"/>
                  <a:pt x="63" y="56"/>
                </a:cubicBezTo>
                <a:cubicBezTo>
                  <a:pt x="63" y="57"/>
                  <a:pt x="63" y="57"/>
                  <a:pt x="63" y="57"/>
                </a:cubicBezTo>
                <a:cubicBezTo>
                  <a:pt x="62" y="58"/>
                  <a:pt x="62" y="59"/>
                  <a:pt x="62" y="61"/>
                </a:cubicBezTo>
                <a:cubicBezTo>
                  <a:pt x="62" y="61"/>
                  <a:pt x="63" y="61"/>
                  <a:pt x="63" y="62"/>
                </a:cubicBezTo>
                <a:cubicBezTo>
                  <a:pt x="64" y="62"/>
                  <a:pt x="65" y="62"/>
                  <a:pt x="65" y="61"/>
                </a:cubicBezTo>
                <a:cubicBezTo>
                  <a:pt x="65" y="60"/>
                  <a:pt x="65" y="59"/>
                  <a:pt x="65" y="57"/>
                </a:cubicBezTo>
                <a:cubicBezTo>
                  <a:pt x="66" y="57"/>
                  <a:pt x="66" y="57"/>
                  <a:pt x="66" y="57"/>
                </a:cubicBezTo>
                <a:cubicBezTo>
                  <a:pt x="67" y="59"/>
                  <a:pt x="68" y="59"/>
                  <a:pt x="69" y="60"/>
                </a:cubicBezTo>
                <a:cubicBezTo>
                  <a:pt x="70" y="60"/>
                  <a:pt x="70" y="60"/>
                  <a:pt x="70" y="61"/>
                </a:cubicBezTo>
                <a:cubicBezTo>
                  <a:pt x="71" y="61"/>
                  <a:pt x="72" y="61"/>
                  <a:pt x="72" y="61"/>
                </a:cubicBezTo>
                <a:cubicBezTo>
                  <a:pt x="73" y="60"/>
                  <a:pt x="72" y="59"/>
                  <a:pt x="74" y="59"/>
                </a:cubicBezTo>
                <a:cubicBezTo>
                  <a:pt x="74" y="59"/>
                  <a:pt x="74" y="59"/>
                  <a:pt x="75" y="59"/>
                </a:cubicBezTo>
                <a:cubicBezTo>
                  <a:pt x="76" y="60"/>
                  <a:pt x="78" y="59"/>
                  <a:pt x="78" y="61"/>
                </a:cubicBezTo>
                <a:cubicBezTo>
                  <a:pt x="78" y="62"/>
                  <a:pt x="79" y="62"/>
                  <a:pt x="80" y="63"/>
                </a:cubicBezTo>
                <a:cubicBezTo>
                  <a:pt x="80" y="64"/>
                  <a:pt x="80" y="65"/>
                  <a:pt x="80" y="66"/>
                </a:cubicBezTo>
                <a:cubicBezTo>
                  <a:pt x="80" y="66"/>
                  <a:pt x="80" y="66"/>
                  <a:pt x="80" y="67"/>
                </a:cubicBezTo>
                <a:cubicBezTo>
                  <a:pt x="80" y="67"/>
                  <a:pt x="80" y="68"/>
                  <a:pt x="80" y="68"/>
                </a:cubicBezTo>
                <a:cubicBezTo>
                  <a:pt x="81" y="68"/>
                  <a:pt x="81" y="67"/>
                  <a:pt x="82" y="66"/>
                </a:cubicBezTo>
                <a:cubicBezTo>
                  <a:pt x="83" y="66"/>
                  <a:pt x="84" y="66"/>
                  <a:pt x="84" y="66"/>
                </a:cubicBezTo>
                <a:cubicBezTo>
                  <a:pt x="84" y="66"/>
                  <a:pt x="84" y="66"/>
                  <a:pt x="84" y="67"/>
                </a:cubicBezTo>
                <a:cubicBezTo>
                  <a:pt x="84" y="67"/>
                  <a:pt x="84" y="68"/>
                  <a:pt x="84" y="68"/>
                </a:cubicBezTo>
                <a:cubicBezTo>
                  <a:pt x="85" y="68"/>
                  <a:pt x="85" y="68"/>
                  <a:pt x="85" y="68"/>
                </a:cubicBezTo>
                <a:cubicBezTo>
                  <a:pt x="86" y="68"/>
                  <a:pt x="87" y="68"/>
                  <a:pt x="87" y="67"/>
                </a:cubicBezTo>
                <a:cubicBezTo>
                  <a:pt x="87" y="66"/>
                  <a:pt x="87" y="66"/>
                  <a:pt x="87" y="66"/>
                </a:cubicBezTo>
                <a:cubicBezTo>
                  <a:pt x="87" y="66"/>
                  <a:pt x="88" y="65"/>
                  <a:pt x="88" y="64"/>
                </a:cubicBezTo>
                <a:cubicBezTo>
                  <a:pt x="88" y="64"/>
                  <a:pt x="89" y="64"/>
                  <a:pt x="89" y="64"/>
                </a:cubicBezTo>
                <a:cubicBezTo>
                  <a:pt x="89" y="64"/>
                  <a:pt x="90" y="63"/>
                  <a:pt x="90" y="64"/>
                </a:cubicBezTo>
                <a:cubicBezTo>
                  <a:pt x="91" y="64"/>
                  <a:pt x="93" y="64"/>
                  <a:pt x="94" y="64"/>
                </a:cubicBezTo>
                <a:cubicBezTo>
                  <a:pt x="94" y="64"/>
                  <a:pt x="94" y="63"/>
                  <a:pt x="95" y="63"/>
                </a:cubicBezTo>
                <a:cubicBezTo>
                  <a:pt x="95" y="63"/>
                  <a:pt x="95" y="62"/>
                  <a:pt x="95" y="62"/>
                </a:cubicBezTo>
                <a:cubicBezTo>
                  <a:pt x="95" y="62"/>
                  <a:pt x="96" y="62"/>
                  <a:pt x="96" y="62"/>
                </a:cubicBezTo>
                <a:cubicBezTo>
                  <a:pt x="98" y="62"/>
                  <a:pt x="100" y="62"/>
                  <a:pt x="100" y="64"/>
                </a:cubicBezTo>
                <a:cubicBezTo>
                  <a:pt x="100" y="65"/>
                  <a:pt x="100" y="65"/>
                  <a:pt x="100" y="66"/>
                </a:cubicBezTo>
                <a:cubicBezTo>
                  <a:pt x="101" y="66"/>
                  <a:pt x="101" y="64"/>
                  <a:pt x="102" y="63"/>
                </a:cubicBezTo>
                <a:cubicBezTo>
                  <a:pt x="102" y="62"/>
                  <a:pt x="102" y="62"/>
                  <a:pt x="102" y="61"/>
                </a:cubicBezTo>
                <a:cubicBezTo>
                  <a:pt x="102" y="60"/>
                  <a:pt x="103" y="60"/>
                  <a:pt x="103" y="60"/>
                </a:cubicBezTo>
                <a:cubicBezTo>
                  <a:pt x="103" y="59"/>
                  <a:pt x="103" y="59"/>
                  <a:pt x="103" y="59"/>
                </a:cubicBezTo>
                <a:cubicBezTo>
                  <a:pt x="102" y="58"/>
                  <a:pt x="101" y="59"/>
                  <a:pt x="101" y="60"/>
                </a:cubicBezTo>
                <a:cubicBezTo>
                  <a:pt x="99" y="60"/>
                  <a:pt x="99" y="61"/>
                  <a:pt x="97" y="60"/>
                </a:cubicBezTo>
                <a:cubicBezTo>
                  <a:pt x="97" y="60"/>
                  <a:pt x="96" y="60"/>
                  <a:pt x="96" y="59"/>
                </a:cubicBezTo>
                <a:cubicBezTo>
                  <a:pt x="95" y="58"/>
                  <a:pt x="94" y="57"/>
                  <a:pt x="94" y="56"/>
                </a:cubicBezTo>
                <a:cubicBezTo>
                  <a:pt x="96" y="56"/>
                  <a:pt x="93" y="55"/>
                  <a:pt x="94" y="53"/>
                </a:cubicBezTo>
                <a:cubicBezTo>
                  <a:pt x="93" y="52"/>
                  <a:pt x="93" y="51"/>
                  <a:pt x="91" y="51"/>
                </a:cubicBezTo>
                <a:cubicBezTo>
                  <a:pt x="91" y="52"/>
                  <a:pt x="91" y="53"/>
                  <a:pt x="91" y="54"/>
                </a:cubicBezTo>
                <a:cubicBezTo>
                  <a:pt x="91" y="54"/>
                  <a:pt x="91" y="55"/>
                  <a:pt x="91" y="55"/>
                </a:cubicBezTo>
                <a:cubicBezTo>
                  <a:pt x="91" y="55"/>
                  <a:pt x="90" y="55"/>
                  <a:pt x="90" y="56"/>
                </a:cubicBezTo>
                <a:cubicBezTo>
                  <a:pt x="90" y="56"/>
                  <a:pt x="89" y="56"/>
                  <a:pt x="89" y="56"/>
                </a:cubicBezTo>
                <a:cubicBezTo>
                  <a:pt x="89" y="56"/>
                  <a:pt x="88" y="56"/>
                  <a:pt x="88" y="56"/>
                </a:cubicBezTo>
                <a:cubicBezTo>
                  <a:pt x="88" y="57"/>
                  <a:pt x="86" y="57"/>
                  <a:pt x="85" y="57"/>
                </a:cubicBezTo>
                <a:cubicBezTo>
                  <a:pt x="85" y="56"/>
                  <a:pt x="84" y="56"/>
                  <a:pt x="84" y="55"/>
                </a:cubicBezTo>
                <a:cubicBezTo>
                  <a:pt x="84" y="54"/>
                  <a:pt x="84" y="53"/>
                  <a:pt x="84" y="51"/>
                </a:cubicBezTo>
                <a:cubicBezTo>
                  <a:pt x="84" y="51"/>
                  <a:pt x="84" y="50"/>
                  <a:pt x="84" y="49"/>
                </a:cubicBezTo>
                <a:cubicBezTo>
                  <a:pt x="86" y="47"/>
                  <a:pt x="88" y="46"/>
                  <a:pt x="89" y="43"/>
                </a:cubicBezTo>
                <a:cubicBezTo>
                  <a:pt x="89" y="46"/>
                  <a:pt x="92" y="45"/>
                  <a:pt x="94" y="47"/>
                </a:cubicBezTo>
                <a:cubicBezTo>
                  <a:pt x="94" y="47"/>
                  <a:pt x="94" y="47"/>
                  <a:pt x="94" y="48"/>
                </a:cubicBezTo>
                <a:cubicBezTo>
                  <a:pt x="94" y="49"/>
                  <a:pt x="94" y="50"/>
                  <a:pt x="95" y="51"/>
                </a:cubicBezTo>
                <a:cubicBezTo>
                  <a:pt x="96" y="52"/>
                  <a:pt x="97" y="51"/>
                  <a:pt x="97" y="53"/>
                </a:cubicBezTo>
                <a:cubicBezTo>
                  <a:pt x="98" y="53"/>
                  <a:pt x="98" y="53"/>
                  <a:pt x="99" y="53"/>
                </a:cubicBezTo>
                <a:cubicBezTo>
                  <a:pt x="99" y="54"/>
                  <a:pt x="100" y="55"/>
                  <a:pt x="101" y="56"/>
                </a:cubicBezTo>
                <a:cubicBezTo>
                  <a:pt x="101" y="56"/>
                  <a:pt x="102" y="56"/>
                  <a:pt x="102" y="56"/>
                </a:cubicBezTo>
                <a:cubicBezTo>
                  <a:pt x="103" y="56"/>
                  <a:pt x="103" y="56"/>
                  <a:pt x="103" y="56"/>
                </a:cubicBezTo>
                <a:cubicBezTo>
                  <a:pt x="103" y="55"/>
                  <a:pt x="104" y="55"/>
                  <a:pt x="104" y="55"/>
                </a:cubicBezTo>
                <a:cubicBezTo>
                  <a:pt x="104" y="54"/>
                  <a:pt x="104" y="53"/>
                  <a:pt x="104" y="53"/>
                </a:cubicBezTo>
                <a:cubicBezTo>
                  <a:pt x="104" y="53"/>
                  <a:pt x="104" y="53"/>
                  <a:pt x="103" y="53"/>
                </a:cubicBezTo>
                <a:cubicBezTo>
                  <a:pt x="103" y="50"/>
                  <a:pt x="100" y="55"/>
                  <a:pt x="101" y="49"/>
                </a:cubicBezTo>
                <a:cubicBezTo>
                  <a:pt x="101" y="48"/>
                  <a:pt x="101" y="47"/>
                  <a:pt x="101" y="47"/>
                </a:cubicBezTo>
                <a:cubicBezTo>
                  <a:pt x="101" y="46"/>
                  <a:pt x="101" y="45"/>
                  <a:pt x="101" y="44"/>
                </a:cubicBezTo>
                <a:cubicBezTo>
                  <a:pt x="99" y="43"/>
                  <a:pt x="99" y="39"/>
                  <a:pt x="97" y="37"/>
                </a:cubicBezTo>
                <a:cubicBezTo>
                  <a:pt x="97" y="37"/>
                  <a:pt x="97" y="37"/>
                  <a:pt x="96" y="37"/>
                </a:cubicBezTo>
                <a:cubicBezTo>
                  <a:pt x="96" y="36"/>
                  <a:pt x="96" y="36"/>
                  <a:pt x="95" y="36"/>
                </a:cubicBezTo>
                <a:cubicBezTo>
                  <a:pt x="95" y="35"/>
                  <a:pt x="94" y="35"/>
                  <a:pt x="94" y="34"/>
                </a:cubicBezTo>
                <a:cubicBezTo>
                  <a:pt x="94" y="33"/>
                  <a:pt x="94" y="32"/>
                  <a:pt x="94" y="31"/>
                </a:cubicBezTo>
                <a:cubicBezTo>
                  <a:pt x="93" y="31"/>
                  <a:pt x="93" y="31"/>
                  <a:pt x="93" y="31"/>
                </a:cubicBezTo>
                <a:cubicBezTo>
                  <a:pt x="92" y="31"/>
                  <a:pt x="92" y="31"/>
                  <a:pt x="91" y="31"/>
                </a:cubicBezTo>
                <a:cubicBezTo>
                  <a:pt x="91" y="30"/>
                  <a:pt x="91" y="29"/>
                  <a:pt x="91" y="28"/>
                </a:cubicBezTo>
                <a:cubicBezTo>
                  <a:pt x="91" y="26"/>
                  <a:pt x="90" y="26"/>
                  <a:pt x="90" y="24"/>
                </a:cubicBezTo>
                <a:cubicBezTo>
                  <a:pt x="90" y="23"/>
                  <a:pt x="89" y="22"/>
                  <a:pt x="88" y="22"/>
                </a:cubicBezTo>
                <a:cubicBezTo>
                  <a:pt x="88" y="20"/>
                  <a:pt x="87" y="20"/>
                  <a:pt x="85" y="19"/>
                </a:cubicBezTo>
                <a:cubicBezTo>
                  <a:pt x="85" y="18"/>
                  <a:pt x="85" y="17"/>
                  <a:pt x="85" y="16"/>
                </a:cubicBezTo>
                <a:cubicBezTo>
                  <a:pt x="85" y="16"/>
                  <a:pt x="84" y="17"/>
                  <a:pt x="82" y="17"/>
                </a:cubicBezTo>
                <a:cubicBezTo>
                  <a:pt x="82" y="17"/>
                  <a:pt x="82" y="18"/>
                  <a:pt x="82" y="18"/>
                </a:cubicBezTo>
                <a:cubicBezTo>
                  <a:pt x="79" y="17"/>
                  <a:pt x="84" y="14"/>
                  <a:pt x="80" y="12"/>
                </a:cubicBezTo>
                <a:cubicBezTo>
                  <a:pt x="80" y="12"/>
                  <a:pt x="80" y="11"/>
                  <a:pt x="80" y="11"/>
                </a:cubicBezTo>
                <a:cubicBezTo>
                  <a:pt x="79" y="11"/>
                  <a:pt x="79" y="11"/>
                  <a:pt x="78" y="11"/>
                </a:cubicBezTo>
                <a:cubicBezTo>
                  <a:pt x="78" y="11"/>
                  <a:pt x="78" y="11"/>
                  <a:pt x="77" y="11"/>
                </a:cubicBezTo>
                <a:cubicBezTo>
                  <a:pt x="77" y="11"/>
                  <a:pt x="77" y="10"/>
                  <a:pt x="77" y="10"/>
                </a:cubicBezTo>
                <a:cubicBezTo>
                  <a:pt x="77" y="9"/>
                  <a:pt x="76" y="8"/>
                  <a:pt x="75" y="7"/>
                </a:cubicBezTo>
                <a:cubicBezTo>
                  <a:pt x="75" y="6"/>
                  <a:pt x="74" y="6"/>
                  <a:pt x="74" y="6"/>
                </a:cubicBezTo>
                <a:cubicBezTo>
                  <a:pt x="74" y="6"/>
                  <a:pt x="74" y="5"/>
                  <a:pt x="74" y="5"/>
                </a:cubicBezTo>
                <a:cubicBezTo>
                  <a:pt x="73" y="5"/>
                  <a:pt x="72" y="5"/>
                  <a:pt x="71" y="5"/>
                </a:cubicBezTo>
                <a:cubicBezTo>
                  <a:pt x="70" y="5"/>
                  <a:pt x="70" y="3"/>
                  <a:pt x="69" y="3"/>
                </a:cubicBezTo>
                <a:cubicBezTo>
                  <a:pt x="68" y="3"/>
                  <a:pt x="67" y="3"/>
                  <a:pt x="66" y="3"/>
                </a:cubicBezTo>
                <a:cubicBezTo>
                  <a:pt x="66" y="1"/>
                  <a:pt x="64" y="2"/>
                  <a:pt x="63" y="2"/>
                </a:cubicBezTo>
                <a:cubicBezTo>
                  <a:pt x="62" y="2"/>
                  <a:pt x="61" y="2"/>
                  <a:pt x="61" y="2"/>
                </a:cubicBezTo>
                <a:cubicBezTo>
                  <a:pt x="60" y="2"/>
                  <a:pt x="59" y="1"/>
                  <a:pt x="59" y="0"/>
                </a:cubicBezTo>
                <a:cubicBezTo>
                  <a:pt x="59" y="0"/>
                  <a:pt x="59" y="0"/>
                  <a:pt x="58" y="0"/>
                </a:cubicBezTo>
                <a:cubicBezTo>
                  <a:pt x="57" y="0"/>
                  <a:pt x="57" y="0"/>
                  <a:pt x="56" y="0"/>
                </a:cubicBezTo>
                <a:cubicBezTo>
                  <a:pt x="55" y="0"/>
                  <a:pt x="53" y="0"/>
                  <a:pt x="52" y="0"/>
                </a:cubicBezTo>
                <a:cubicBezTo>
                  <a:pt x="52" y="1"/>
                  <a:pt x="52" y="1"/>
                  <a:pt x="52" y="2"/>
                </a:cubicBezTo>
                <a:cubicBezTo>
                  <a:pt x="51" y="2"/>
                  <a:pt x="51" y="2"/>
                  <a:pt x="50" y="2"/>
                </a:cubicBezTo>
                <a:cubicBezTo>
                  <a:pt x="49" y="2"/>
                  <a:pt x="49" y="2"/>
                  <a:pt x="49" y="2"/>
                </a:cubicBezTo>
                <a:cubicBezTo>
                  <a:pt x="48" y="2"/>
                  <a:pt x="48" y="2"/>
                  <a:pt x="47" y="2"/>
                </a:cubicBezTo>
                <a:cubicBezTo>
                  <a:pt x="47" y="2"/>
                  <a:pt x="47" y="2"/>
                  <a:pt x="47" y="3"/>
                </a:cubicBezTo>
                <a:cubicBezTo>
                  <a:pt x="47" y="3"/>
                  <a:pt x="47" y="3"/>
                  <a:pt x="46" y="3"/>
                </a:cubicBezTo>
                <a:cubicBezTo>
                  <a:pt x="46" y="3"/>
                  <a:pt x="45" y="3"/>
                  <a:pt x="45" y="3"/>
                </a:cubicBezTo>
                <a:cubicBezTo>
                  <a:pt x="43" y="3"/>
                  <a:pt x="41" y="3"/>
                  <a:pt x="39" y="3"/>
                </a:cubicBezTo>
                <a:cubicBezTo>
                  <a:pt x="39" y="3"/>
                  <a:pt x="39" y="4"/>
                  <a:pt x="39" y="4"/>
                </a:cubicBezTo>
                <a:cubicBezTo>
                  <a:pt x="38" y="4"/>
                  <a:pt x="38" y="4"/>
                  <a:pt x="37" y="4"/>
                </a:cubicBezTo>
                <a:cubicBezTo>
                  <a:pt x="36" y="5"/>
                  <a:pt x="35" y="6"/>
                  <a:pt x="33" y="6"/>
                </a:cubicBezTo>
                <a:cubicBezTo>
                  <a:pt x="33" y="6"/>
                  <a:pt x="32" y="6"/>
                  <a:pt x="32" y="6"/>
                </a:cubicBezTo>
                <a:cubicBezTo>
                  <a:pt x="32" y="6"/>
                  <a:pt x="31" y="6"/>
                  <a:pt x="31" y="6"/>
                </a:cubicBezTo>
                <a:cubicBezTo>
                  <a:pt x="31" y="8"/>
                  <a:pt x="28" y="7"/>
                  <a:pt x="28" y="9"/>
                </a:cubicBezTo>
                <a:cubicBezTo>
                  <a:pt x="29" y="10"/>
                  <a:pt x="28" y="10"/>
                  <a:pt x="27" y="10"/>
                </a:cubicBezTo>
                <a:cubicBezTo>
                  <a:pt x="26" y="10"/>
                  <a:pt x="25" y="11"/>
                  <a:pt x="25" y="12"/>
                </a:cubicBezTo>
                <a:cubicBezTo>
                  <a:pt x="25" y="12"/>
                  <a:pt x="24" y="12"/>
                  <a:pt x="24" y="12"/>
                </a:cubicBezTo>
                <a:cubicBezTo>
                  <a:pt x="23" y="12"/>
                  <a:pt x="22" y="12"/>
                  <a:pt x="21" y="12"/>
                </a:cubicBezTo>
                <a:cubicBezTo>
                  <a:pt x="21" y="13"/>
                  <a:pt x="21" y="13"/>
                  <a:pt x="21" y="13"/>
                </a:cubicBezTo>
                <a:cubicBezTo>
                  <a:pt x="21" y="13"/>
                  <a:pt x="21" y="13"/>
                  <a:pt x="20" y="13"/>
                </a:cubicBezTo>
                <a:cubicBezTo>
                  <a:pt x="20" y="15"/>
                  <a:pt x="19" y="15"/>
                  <a:pt x="18" y="16"/>
                </a:cubicBezTo>
                <a:cubicBezTo>
                  <a:pt x="16" y="17"/>
                  <a:pt x="15" y="19"/>
                  <a:pt x="14" y="21"/>
                </a:cubicBezTo>
                <a:cubicBezTo>
                  <a:pt x="13" y="24"/>
                  <a:pt x="11" y="19"/>
                  <a:pt x="9" y="22"/>
                </a:cubicBezTo>
                <a:cubicBezTo>
                  <a:pt x="9" y="22"/>
                  <a:pt x="9" y="23"/>
                  <a:pt x="9" y="23"/>
                </a:cubicBezTo>
                <a:cubicBezTo>
                  <a:pt x="9" y="23"/>
                  <a:pt x="9" y="23"/>
                  <a:pt x="8" y="23"/>
                </a:cubicBezTo>
                <a:cubicBezTo>
                  <a:pt x="8" y="23"/>
                  <a:pt x="8" y="24"/>
                  <a:pt x="8" y="24"/>
                </a:cubicBezTo>
                <a:cubicBezTo>
                  <a:pt x="9" y="24"/>
                  <a:pt x="9" y="25"/>
                  <a:pt x="9" y="25"/>
                </a:cubicBezTo>
                <a:cubicBezTo>
                  <a:pt x="9" y="26"/>
                  <a:pt x="9" y="26"/>
                  <a:pt x="9" y="26"/>
                </a:cubicBezTo>
                <a:cubicBezTo>
                  <a:pt x="10" y="29"/>
                  <a:pt x="8" y="29"/>
                  <a:pt x="8" y="31"/>
                </a:cubicBezTo>
                <a:cubicBezTo>
                  <a:pt x="8" y="32"/>
                  <a:pt x="8" y="32"/>
                  <a:pt x="8" y="32"/>
                </a:cubicBezTo>
                <a:cubicBezTo>
                  <a:pt x="8" y="33"/>
                  <a:pt x="8" y="33"/>
                  <a:pt x="8" y="34"/>
                </a:cubicBezTo>
                <a:cubicBezTo>
                  <a:pt x="8" y="35"/>
                  <a:pt x="8" y="36"/>
                  <a:pt x="7" y="36"/>
                </a:cubicBezTo>
                <a:cubicBezTo>
                  <a:pt x="7" y="37"/>
                  <a:pt x="6" y="38"/>
                  <a:pt x="6" y="40"/>
                </a:cubicBezTo>
                <a:cubicBezTo>
                  <a:pt x="7" y="40"/>
                  <a:pt x="7" y="40"/>
                  <a:pt x="8" y="40"/>
                </a:cubicBezTo>
                <a:cubicBezTo>
                  <a:pt x="8" y="40"/>
                  <a:pt x="8" y="41"/>
                  <a:pt x="8" y="42"/>
                </a:cubicBezTo>
                <a:cubicBezTo>
                  <a:pt x="5" y="42"/>
                  <a:pt x="7" y="47"/>
                  <a:pt x="4" y="45"/>
                </a:cubicBezTo>
                <a:cubicBezTo>
                  <a:pt x="4" y="46"/>
                  <a:pt x="4" y="46"/>
                  <a:pt x="4" y="47"/>
                </a:cubicBezTo>
                <a:cubicBezTo>
                  <a:pt x="5" y="47"/>
                  <a:pt x="5" y="49"/>
                  <a:pt x="4" y="49"/>
                </a:cubicBezTo>
                <a:cubicBezTo>
                  <a:pt x="3" y="49"/>
                  <a:pt x="3" y="49"/>
                  <a:pt x="2" y="49"/>
                </a:cubicBezTo>
                <a:cubicBezTo>
                  <a:pt x="2" y="50"/>
                  <a:pt x="1" y="50"/>
                  <a:pt x="1" y="51"/>
                </a:cubicBezTo>
                <a:cubicBezTo>
                  <a:pt x="1" y="52"/>
                  <a:pt x="1" y="52"/>
                  <a:pt x="1" y="53"/>
                </a:cubicBezTo>
                <a:cubicBezTo>
                  <a:pt x="1" y="53"/>
                  <a:pt x="1" y="53"/>
                  <a:pt x="1" y="54"/>
                </a:cubicBezTo>
                <a:cubicBezTo>
                  <a:pt x="1" y="54"/>
                  <a:pt x="1" y="55"/>
                  <a:pt x="1" y="55"/>
                </a:cubicBezTo>
                <a:cubicBezTo>
                  <a:pt x="1" y="55"/>
                  <a:pt x="0" y="55"/>
                  <a:pt x="0" y="55"/>
                </a:cubicBezTo>
                <a:cubicBezTo>
                  <a:pt x="0" y="55"/>
                  <a:pt x="0" y="56"/>
                  <a:pt x="0" y="56"/>
                </a:cubicBezTo>
                <a:cubicBezTo>
                  <a:pt x="0" y="59"/>
                  <a:pt x="0" y="60"/>
                  <a:pt x="2" y="60"/>
                </a:cubicBezTo>
                <a:cubicBezTo>
                  <a:pt x="2" y="61"/>
                  <a:pt x="3" y="63"/>
                  <a:pt x="1" y="63"/>
                </a:cubicBezTo>
                <a:cubicBezTo>
                  <a:pt x="1" y="64"/>
                  <a:pt x="0" y="64"/>
                  <a:pt x="0" y="66"/>
                </a:cubicBezTo>
                <a:cubicBezTo>
                  <a:pt x="1" y="67"/>
                  <a:pt x="0" y="68"/>
                  <a:pt x="0" y="69"/>
                </a:cubicBezTo>
                <a:cubicBezTo>
                  <a:pt x="1" y="70"/>
                  <a:pt x="2" y="71"/>
                  <a:pt x="2" y="73"/>
                </a:cubicBezTo>
                <a:cubicBezTo>
                  <a:pt x="3" y="73"/>
                  <a:pt x="4" y="74"/>
                  <a:pt x="4" y="75"/>
                </a:cubicBezTo>
                <a:cubicBezTo>
                  <a:pt x="4" y="75"/>
                  <a:pt x="5" y="76"/>
                  <a:pt x="5" y="78"/>
                </a:cubicBezTo>
                <a:cubicBezTo>
                  <a:pt x="5" y="78"/>
                  <a:pt x="5" y="78"/>
                  <a:pt x="5" y="79"/>
                </a:cubicBezTo>
                <a:cubicBezTo>
                  <a:pt x="5" y="80"/>
                  <a:pt x="5" y="80"/>
                  <a:pt x="5" y="81"/>
                </a:cubicBezTo>
                <a:cubicBezTo>
                  <a:pt x="5" y="82"/>
                  <a:pt x="5" y="83"/>
                  <a:pt x="5" y="85"/>
                </a:cubicBezTo>
                <a:cubicBezTo>
                  <a:pt x="5" y="85"/>
                  <a:pt x="6" y="85"/>
                  <a:pt x="6" y="85"/>
                </a:cubicBezTo>
                <a:cubicBezTo>
                  <a:pt x="6" y="85"/>
                  <a:pt x="6" y="85"/>
                  <a:pt x="6" y="86"/>
                </a:cubicBezTo>
                <a:cubicBezTo>
                  <a:pt x="6" y="86"/>
                  <a:pt x="6" y="87"/>
                  <a:pt x="6" y="87"/>
                </a:cubicBezTo>
                <a:cubicBezTo>
                  <a:pt x="8" y="87"/>
                  <a:pt x="10" y="90"/>
                  <a:pt x="6" y="89"/>
                </a:cubicBezTo>
                <a:cubicBezTo>
                  <a:pt x="6" y="91"/>
                  <a:pt x="7" y="91"/>
                  <a:pt x="7" y="93"/>
                </a:cubicBezTo>
                <a:cubicBezTo>
                  <a:pt x="9" y="93"/>
                  <a:pt x="10" y="95"/>
                  <a:pt x="9" y="97"/>
                </a:cubicBezTo>
                <a:cubicBezTo>
                  <a:pt x="9" y="98"/>
                  <a:pt x="10" y="99"/>
                  <a:pt x="11" y="99"/>
                </a:cubicBezTo>
                <a:cubicBezTo>
                  <a:pt x="11" y="99"/>
                  <a:pt x="11" y="99"/>
                  <a:pt x="12" y="99"/>
                </a:cubicBezTo>
                <a:cubicBezTo>
                  <a:pt x="12" y="100"/>
                  <a:pt x="13" y="100"/>
                  <a:pt x="13" y="101"/>
                </a:cubicBezTo>
                <a:cubicBezTo>
                  <a:pt x="13" y="102"/>
                  <a:pt x="13" y="103"/>
                  <a:pt x="13" y="104"/>
                </a:cubicBezTo>
                <a:cubicBezTo>
                  <a:pt x="14" y="104"/>
                  <a:pt x="14" y="105"/>
                  <a:pt x="15" y="105"/>
                </a:cubicBezTo>
                <a:cubicBezTo>
                  <a:pt x="16" y="105"/>
                  <a:pt x="17" y="105"/>
                  <a:pt x="18" y="105"/>
                </a:cubicBezTo>
                <a:cubicBezTo>
                  <a:pt x="18" y="105"/>
                  <a:pt x="19" y="105"/>
                  <a:pt x="19" y="105"/>
                </a:cubicBezTo>
                <a:cubicBezTo>
                  <a:pt x="19" y="106"/>
                  <a:pt x="21" y="107"/>
                  <a:pt x="21" y="108"/>
                </a:cubicBezTo>
                <a:cubicBezTo>
                  <a:pt x="22" y="108"/>
                  <a:pt x="22" y="108"/>
                  <a:pt x="23" y="108"/>
                </a:cubicBezTo>
                <a:cubicBezTo>
                  <a:pt x="24" y="108"/>
                  <a:pt x="24" y="109"/>
                  <a:pt x="24" y="110"/>
                </a:cubicBezTo>
                <a:cubicBezTo>
                  <a:pt x="25" y="112"/>
                  <a:pt x="28" y="112"/>
                  <a:pt x="30" y="113"/>
                </a:cubicBezTo>
                <a:cubicBezTo>
                  <a:pt x="31" y="113"/>
                  <a:pt x="31" y="114"/>
                  <a:pt x="32" y="114"/>
                </a:cubicBezTo>
                <a:cubicBezTo>
                  <a:pt x="32" y="116"/>
                  <a:pt x="33" y="116"/>
                  <a:pt x="33" y="117"/>
                </a:cubicBezTo>
                <a:cubicBezTo>
                  <a:pt x="34" y="117"/>
                  <a:pt x="34" y="117"/>
                  <a:pt x="34" y="117"/>
                </a:cubicBezTo>
                <a:cubicBezTo>
                  <a:pt x="36" y="117"/>
                  <a:pt x="37" y="118"/>
                  <a:pt x="38" y="119"/>
                </a:cubicBezTo>
                <a:cubicBezTo>
                  <a:pt x="39" y="119"/>
                  <a:pt x="40" y="119"/>
                  <a:pt x="42" y="119"/>
                </a:cubicBezTo>
                <a:cubicBezTo>
                  <a:pt x="42" y="119"/>
                  <a:pt x="42" y="120"/>
                  <a:pt x="42" y="120"/>
                </a:cubicBezTo>
                <a:cubicBezTo>
                  <a:pt x="42" y="120"/>
                  <a:pt x="43" y="120"/>
                  <a:pt x="44" y="120"/>
                </a:cubicBezTo>
                <a:cubicBezTo>
                  <a:pt x="44" y="122"/>
                  <a:pt x="43" y="122"/>
                  <a:pt x="43" y="124"/>
                </a:cubicBezTo>
                <a:cubicBezTo>
                  <a:pt x="43" y="124"/>
                  <a:pt x="43" y="125"/>
                  <a:pt x="43" y="125"/>
                </a:cubicBezTo>
                <a:cubicBezTo>
                  <a:pt x="42" y="125"/>
                  <a:pt x="42" y="126"/>
                  <a:pt x="40" y="126"/>
                </a:cubicBezTo>
                <a:cubicBezTo>
                  <a:pt x="40" y="127"/>
                  <a:pt x="40" y="127"/>
                  <a:pt x="40" y="127"/>
                </a:cubicBezTo>
                <a:cubicBezTo>
                  <a:pt x="39" y="128"/>
                  <a:pt x="39" y="129"/>
                  <a:pt x="38" y="129"/>
                </a:cubicBezTo>
                <a:cubicBezTo>
                  <a:pt x="38" y="130"/>
                  <a:pt x="37" y="130"/>
                  <a:pt x="37" y="131"/>
                </a:cubicBezTo>
                <a:cubicBezTo>
                  <a:pt x="37" y="132"/>
                  <a:pt x="37" y="133"/>
                  <a:pt x="37" y="133"/>
                </a:cubicBezTo>
                <a:cubicBezTo>
                  <a:pt x="37" y="135"/>
                  <a:pt x="38" y="135"/>
                  <a:pt x="38" y="136"/>
                </a:cubicBezTo>
                <a:cubicBezTo>
                  <a:pt x="40" y="134"/>
                  <a:pt x="41" y="131"/>
                  <a:pt x="44" y="130"/>
                </a:cubicBezTo>
                <a:cubicBezTo>
                  <a:pt x="44" y="130"/>
                  <a:pt x="45" y="130"/>
                  <a:pt x="45" y="130"/>
                </a:cubicBezTo>
                <a:cubicBezTo>
                  <a:pt x="45" y="130"/>
                  <a:pt x="45" y="131"/>
                  <a:pt x="45" y="131"/>
                </a:cubicBezTo>
                <a:cubicBezTo>
                  <a:pt x="47" y="131"/>
                  <a:pt x="47" y="129"/>
                  <a:pt x="49" y="129"/>
                </a:cubicBezTo>
                <a:cubicBezTo>
                  <a:pt x="49" y="128"/>
                  <a:pt x="49" y="128"/>
                  <a:pt x="49" y="127"/>
                </a:cubicBezTo>
                <a:cubicBezTo>
                  <a:pt x="50" y="127"/>
                  <a:pt x="50" y="126"/>
                  <a:pt x="51" y="126"/>
                </a:cubicBezTo>
                <a:cubicBezTo>
                  <a:pt x="51" y="126"/>
                  <a:pt x="51" y="125"/>
                  <a:pt x="51" y="125"/>
                </a:cubicBezTo>
                <a:cubicBezTo>
                  <a:pt x="51" y="124"/>
                  <a:pt x="51" y="124"/>
                  <a:pt x="52" y="124"/>
                </a:cubicBezTo>
                <a:cubicBezTo>
                  <a:pt x="52" y="123"/>
                  <a:pt x="52" y="122"/>
                  <a:pt x="52" y="121"/>
                </a:cubicBezTo>
                <a:cubicBezTo>
                  <a:pt x="53" y="120"/>
                  <a:pt x="54" y="119"/>
                  <a:pt x="56" y="119"/>
                </a:cubicBezTo>
                <a:cubicBezTo>
                  <a:pt x="56" y="119"/>
                  <a:pt x="57" y="119"/>
                  <a:pt x="57" y="119"/>
                </a:cubicBezTo>
                <a:cubicBezTo>
                  <a:pt x="57" y="118"/>
                  <a:pt x="57" y="118"/>
                  <a:pt x="58" y="118"/>
                </a:cubicBezTo>
                <a:cubicBezTo>
                  <a:pt x="59" y="118"/>
                  <a:pt x="59" y="118"/>
                  <a:pt x="59" y="118"/>
                </a:cubicBezTo>
                <a:cubicBezTo>
                  <a:pt x="60" y="118"/>
                  <a:pt x="60" y="118"/>
                  <a:pt x="61" y="118"/>
                </a:cubicBezTo>
                <a:cubicBezTo>
                  <a:pt x="62" y="118"/>
                  <a:pt x="62" y="116"/>
                  <a:pt x="64" y="117"/>
                </a:cubicBezTo>
                <a:cubicBezTo>
                  <a:pt x="64" y="116"/>
                  <a:pt x="64" y="116"/>
                  <a:pt x="64" y="116"/>
                </a:cubicBezTo>
                <a:cubicBezTo>
                  <a:pt x="67" y="115"/>
                  <a:pt x="67" y="112"/>
                  <a:pt x="70" y="111"/>
                </a:cubicBezTo>
                <a:cubicBezTo>
                  <a:pt x="71" y="111"/>
                  <a:pt x="72" y="111"/>
                  <a:pt x="72" y="111"/>
                </a:cubicBezTo>
                <a:cubicBezTo>
                  <a:pt x="74" y="111"/>
                  <a:pt x="74" y="110"/>
                  <a:pt x="75" y="110"/>
                </a:cubicBezTo>
                <a:cubicBezTo>
                  <a:pt x="75" y="108"/>
                  <a:pt x="77" y="107"/>
                  <a:pt x="78" y="106"/>
                </a:cubicBezTo>
                <a:cubicBezTo>
                  <a:pt x="79" y="106"/>
                  <a:pt x="79" y="106"/>
                  <a:pt x="80" y="106"/>
                </a:cubicBezTo>
                <a:cubicBezTo>
                  <a:pt x="80" y="106"/>
                  <a:pt x="80" y="106"/>
                  <a:pt x="81" y="106"/>
                </a:cubicBezTo>
                <a:cubicBezTo>
                  <a:pt x="80" y="107"/>
                  <a:pt x="81" y="108"/>
                  <a:pt x="80" y="108"/>
                </a:cubicBezTo>
                <a:cubicBezTo>
                  <a:pt x="80" y="109"/>
                  <a:pt x="80" y="109"/>
                  <a:pt x="80" y="110"/>
                </a:cubicBezTo>
                <a:cubicBezTo>
                  <a:pt x="79" y="111"/>
                  <a:pt x="78" y="112"/>
                  <a:pt x="77" y="112"/>
                </a:cubicBezTo>
                <a:cubicBezTo>
                  <a:pt x="77" y="113"/>
                  <a:pt x="77" y="114"/>
                  <a:pt x="77" y="114"/>
                </a:cubicBezTo>
                <a:cubicBezTo>
                  <a:pt x="79" y="116"/>
                  <a:pt x="76" y="118"/>
                  <a:pt x="75" y="120"/>
                </a:cubicBezTo>
                <a:cubicBezTo>
                  <a:pt x="75" y="121"/>
                  <a:pt x="75" y="122"/>
                  <a:pt x="74" y="121"/>
                </a:cubicBezTo>
                <a:cubicBezTo>
                  <a:pt x="74" y="122"/>
                  <a:pt x="74" y="122"/>
                  <a:pt x="74" y="123"/>
                </a:cubicBezTo>
                <a:cubicBezTo>
                  <a:pt x="72" y="123"/>
                  <a:pt x="72" y="124"/>
                  <a:pt x="71" y="124"/>
                </a:cubicBezTo>
                <a:cubicBezTo>
                  <a:pt x="71" y="125"/>
                  <a:pt x="71" y="125"/>
                  <a:pt x="72" y="125"/>
                </a:cubicBezTo>
                <a:cubicBezTo>
                  <a:pt x="73" y="125"/>
                  <a:pt x="74" y="125"/>
                  <a:pt x="74" y="126"/>
                </a:cubicBezTo>
                <a:cubicBezTo>
                  <a:pt x="74" y="127"/>
                  <a:pt x="74" y="127"/>
                  <a:pt x="74" y="127"/>
                </a:cubicBezTo>
                <a:cubicBezTo>
                  <a:pt x="74" y="128"/>
                  <a:pt x="74" y="128"/>
                  <a:pt x="74" y="129"/>
                </a:cubicBezTo>
                <a:cubicBezTo>
                  <a:pt x="73" y="129"/>
                  <a:pt x="72" y="129"/>
                  <a:pt x="71" y="129"/>
                </a:cubicBezTo>
                <a:cubicBezTo>
                  <a:pt x="70" y="128"/>
                  <a:pt x="70" y="127"/>
                  <a:pt x="70" y="125"/>
                </a:cubicBezTo>
                <a:cubicBezTo>
                  <a:pt x="70" y="125"/>
                  <a:pt x="69" y="125"/>
                  <a:pt x="69" y="125"/>
                </a:cubicBezTo>
                <a:cubicBezTo>
                  <a:pt x="68" y="125"/>
                  <a:pt x="68" y="125"/>
                  <a:pt x="68" y="125"/>
                </a:cubicBezTo>
                <a:cubicBezTo>
                  <a:pt x="67" y="126"/>
                  <a:pt x="68" y="128"/>
                  <a:pt x="66" y="129"/>
                </a:cubicBezTo>
                <a:cubicBezTo>
                  <a:pt x="66" y="129"/>
                  <a:pt x="66" y="129"/>
                  <a:pt x="66" y="130"/>
                </a:cubicBezTo>
                <a:cubicBezTo>
                  <a:pt x="67" y="130"/>
                  <a:pt x="67" y="130"/>
                  <a:pt x="68" y="130"/>
                </a:cubicBezTo>
                <a:cubicBezTo>
                  <a:pt x="68" y="131"/>
                  <a:pt x="69" y="131"/>
                  <a:pt x="69" y="132"/>
                </a:cubicBezTo>
                <a:cubicBezTo>
                  <a:pt x="71" y="131"/>
                  <a:pt x="71" y="131"/>
                  <a:pt x="70" y="133"/>
                </a:cubicBezTo>
                <a:cubicBezTo>
                  <a:pt x="70" y="134"/>
                  <a:pt x="70" y="134"/>
                  <a:pt x="70" y="135"/>
                </a:cubicBezTo>
                <a:cubicBezTo>
                  <a:pt x="70" y="135"/>
                  <a:pt x="70" y="136"/>
                  <a:pt x="70" y="137"/>
                </a:cubicBezTo>
                <a:cubicBezTo>
                  <a:pt x="69" y="137"/>
                  <a:pt x="69" y="136"/>
                  <a:pt x="68" y="136"/>
                </a:cubicBezTo>
                <a:cubicBezTo>
                  <a:pt x="68" y="135"/>
                  <a:pt x="67" y="134"/>
                  <a:pt x="66" y="135"/>
                </a:cubicBezTo>
                <a:cubicBezTo>
                  <a:pt x="66" y="134"/>
                  <a:pt x="66" y="134"/>
                  <a:pt x="66" y="133"/>
                </a:cubicBezTo>
                <a:cubicBezTo>
                  <a:pt x="66" y="132"/>
                  <a:pt x="66" y="132"/>
                  <a:pt x="65" y="131"/>
                </a:cubicBezTo>
                <a:cubicBezTo>
                  <a:pt x="64" y="131"/>
                  <a:pt x="65" y="130"/>
                  <a:pt x="65" y="130"/>
                </a:cubicBezTo>
                <a:cubicBezTo>
                  <a:pt x="65" y="129"/>
                  <a:pt x="64" y="129"/>
                  <a:pt x="64" y="127"/>
                </a:cubicBezTo>
                <a:cubicBezTo>
                  <a:pt x="63" y="127"/>
                  <a:pt x="63" y="127"/>
                  <a:pt x="62" y="127"/>
                </a:cubicBezTo>
                <a:cubicBezTo>
                  <a:pt x="61" y="131"/>
                  <a:pt x="64" y="130"/>
                  <a:pt x="64" y="132"/>
                </a:cubicBezTo>
                <a:cubicBezTo>
                  <a:pt x="64" y="133"/>
                  <a:pt x="64" y="134"/>
                  <a:pt x="63" y="133"/>
                </a:cubicBezTo>
                <a:cubicBezTo>
                  <a:pt x="63" y="133"/>
                  <a:pt x="62" y="133"/>
                  <a:pt x="62" y="133"/>
                </a:cubicBezTo>
                <a:cubicBezTo>
                  <a:pt x="62" y="134"/>
                  <a:pt x="62" y="134"/>
                  <a:pt x="62" y="135"/>
                </a:cubicBezTo>
                <a:cubicBezTo>
                  <a:pt x="62" y="135"/>
                  <a:pt x="62" y="135"/>
                  <a:pt x="62" y="136"/>
                </a:cubicBezTo>
                <a:cubicBezTo>
                  <a:pt x="62" y="136"/>
                  <a:pt x="62" y="137"/>
                  <a:pt x="62" y="137"/>
                </a:cubicBezTo>
                <a:cubicBezTo>
                  <a:pt x="62" y="138"/>
                  <a:pt x="62" y="139"/>
                  <a:pt x="62" y="140"/>
                </a:cubicBezTo>
                <a:cubicBezTo>
                  <a:pt x="61" y="141"/>
                  <a:pt x="62" y="143"/>
                  <a:pt x="61" y="143"/>
                </a:cubicBezTo>
                <a:cubicBezTo>
                  <a:pt x="60" y="142"/>
                  <a:pt x="60" y="141"/>
                  <a:pt x="58" y="142"/>
                </a:cubicBezTo>
                <a:cubicBezTo>
                  <a:pt x="58" y="141"/>
                  <a:pt x="58" y="141"/>
                  <a:pt x="58" y="140"/>
                </a:cubicBezTo>
                <a:cubicBezTo>
                  <a:pt x="58" y="140"/>
                  <a:pt x="58" y="140"/>
                  <a:pt x="58" y="139"/>
                </a:cubicBezTo>
                <a:cubicBezTo>
                  <a:pt x="58" y="139"/>
                  <a:pt x="58" y="138"/>
                  <a:pt x="58" y="138"/>
                </a:cubicBezTo>
                <a:cubicBezTo>
                  <a:pt x="58" y="138"/>
                  <a:pt x="57" y="138"/>
                  <a:pt x="57" y="138"/>
                </a:cubicBezTo>
                <a:cubicBezTo>
                  <a:pt x="56" y="138"/>
                  <a:pt x="56" y="139"/>
                  <a:pt x="56" y="140"/>
                </a:cubicBezTo>
                <a:cubicBezTo>
                  <a:pt x="55" y="140"/>
                  <a:pt x="55" y="140"/>
                  <a:pt x="55" y="140"/>
                </a:cubicBezTo>
                <a:cubicBezTo>
                  <a:pt x="55" y="141"/>
                  <a:pt x="54" y="142"/>
                  <a:pt x="53" y="142"/>
                </a:cubicBezTo>
                <a:cubicBezTo>
                  <a:pt x="53" y="142"/>
                  <a:pt x="53" y="142"/>
                  <a:pt x="53" y="143"/>
                </a:cubicBezTo>
                <a:cubicBezTo>
                  <a:pt x="54" y="143"/>
                  <a:pt x="55" y="143"/>
                  <a:pt x="55" y="144"/>
                </a:cubicBezTo>
                <a:cubicBezTo>
                  <a:pt x="54" y="145"/>
                  <a:pt x="54" y="147"/>
                  <a:pt x="52" y="146"/>
                </a:cubicBezTo>
                <a:cubicBezTo>
                  <a:pt x="52" y="147"/>
                  <a:pt x="52" y="148"/>
                  <a:pt x="53" y="148"/>
                </a:cubicBezTo>
                <a:cubicBezTo>
                  <a:pt x="53" y="148"/>
                  <a:pt x="53" y="148"/>
                  <a:pt x="53" y="149"/>
                </a:cubicBezTo>
                <a:cubicBezTo>
                  <a:pt x="53" y="150"/>
                  <a:pt x="54" y="150"/>
                  <a:pt x="55" y="151"/>
                </a:cubicBezTo>
                <a:cubicBezTo>
                  <a:pt x="53" y="152"/>
                  <a:pt x="53" y="154"/>
                  <a:pt x="51" y="154"/>
                </a:cubicBezTo>
                <a:cubicBezTo>
                  <a:pt x="51" y="154"/>
                  <a:pt x="50" y="154"/>
                  <a:pt x="50" y="154"/>
                </a:cubicBezTo>
                <a:cubicBezTo>
                  <a:pt x="50" y="154"/>
                  <a:pt x="50" y="154"/>
                  <a:pt x="50" y="155"/>
                </a:cubicBezTo>
                <a:cubicBezTo>
                  <a:pt x="49" y="155"/>
                  <a:pt x="49" y="155"/>
                  <a:pt x="49" y="155"/>
                </a:cubicBezTo>
                <a:cubicBezTo>
                  <a:pt x="49" y="154"/>
                  <a:pt x="48" y="154"/>
                  <a:pt x="47" y="154"/>
                </a:cubicBezTo>
                <a:cubicBezTo>
                  <a:pt x="47" y="154"/>
                  <a:pt x="47" y="154"/>
                  <a:pt x="46" y="154"/>
                </a:cubicBezTo>
                <a:cubicBezTo>
                  <a:pt x="47" y="155"/>
                  <a:pt x="45" y="156"/>
                  <a:pt x="45" y="157"/>
                </a:cubicBezTo>
                <a:cubicBezTo>
                  <a:pt x="45" y="158"/>
                  <a:pt x="46" y="159"/>
                  <a:pt x="46" y="159"/>
                </a:cubicBezTo>
                <a:cubicBezTo>
                  <a:pt x="46" y="162"/>
                  <a:pt x="48" y="161"/>
                  <a:pt x="47" y="159"/>
                </a:cubicBezTo>
                <a:cubicBezTo>
                  <a:pt x="48" y="159"/>
                  <a:pt x="48" y="159"/>
                  <a:pt x="49" y="159"/>
                </a:cubicBezTo>
                <a:cubicBezTo>
                  <a:pt x="49" y="161"/>
                  <a:pt x="49" y="162"/>
                  <a:pt x="49" y="163"/>
                </a:cubicBezTo>
                <a:cubicBezTo>
                  <a:pt x="49" y="164"/>
                  <a:pt x="50" y="165"/>
                  <a:pt x="49" y="165"/>
                </a:cubicBezTo>
                <a:cubicBezTo>
                  <a:pt x="49" y="166"/>
                  <a:pt x="49" y="166"/>
                  <a:pt x="49" y="167"/>
                </a:cubicBezTo>
                <a:cubicBezTo>
                  <a:pt x="50" y="167"/>
                  <a:pt x="53" y="163"/>
                  <a:pt x="53" y="165"/>
                </a:cubicBezTo>
                <a:cubicBezTo>
                  <a:pt x="52" y="166"/>
                  <a:pt x="52" y="167"/>
                  <a:pt x="51" y="168"/>
                </a:cubicBezTo>
                <a:cubicBezTo>
                  <a:pt x="51" y="168"/>
                  <a:pt x="52" y="168"/>
                  <a:pt x="52" y="168"/>
                </a:cubicBezTo>
                <a:cubicBezTo>
                  <a:pt x="54" y="168"/>
                  <a:pt x="55" y="169"/>
                  <a:pt x="55" y="171"/>
                </a:cubicBezTo>
                <a:cubicBezTo>
                  <a:pt x="53" y="171"/>
                  <a:pt x="52" y="172"/>
                  <a:pt x="51" y="173"/>
                </a:cubicBezTo>
                <a:cubicBezTo>
                  <a:pt x="51" y="173"/>
                  <a:pt x="51" y="173"/>
                  <a:pt x="51" y="174"/>
                </a:cubicBezTo>
                <a:cubicBezTo>
                  <a:pt x="53" y="174"/>
                  <a:pt x="54" y="174"/>
                  <a:pt x="55" y="175"/>
                </a:cubicBezTo>
                <a:cubicBezTo>
                  <a:pt x="56" y="175"/>
                  <a:pt x="58" y="175"/>
                  <a:pt x="59" y="175"/>
                </a:cubicBezTo>
                <a:cubicBezTo>
                  <a:pt x="60" y="176"/>
                  <a:pt x="59" y="176"/>
                  <a:pt x="58" y="176"/>
                </a:cubicBezTo>
                <a:cubicBezTo>
                  <a:pt x="58" y="176"/>
                  <a:pt x="58" y="177"/>
                  <a:pt x="58" y="177"/>
                </a:cubicBezTo>
                <a:cubicBezTo>
                  <a:pt x="57" y="177"/>
                  <a:pt x="57" y="177"/>
                  <a:pt x="57" y="178"/>
                </a:cubicBezTo>
                <a:cubicBezTo>
                  <a:pt x="57" y="179"/>
                  <a:pt x="57" y="179"/>
                  <a:pt x="57" y="180"/>
                </a:cubicBezTo>
                <a:cubicBezTo>
                  <a:pt x="57" y="180"/>
                  <a:pt x="58" y="180"/>
                  <a:pt x="58" y="180"/>
                </a:cubicBezTo>
                <a:cubicBezTo>
                  <a:pt x="59" y="180"/>
                  <a:pt x="59" y="180"/>
                  <a:pt x="59" y="180"/>
                </a:cubicBezTo>
                <a:cubicBezTo>
                  <a:pt x="60" y="180"/>
                  <a:pt x="60" y="180"/>
                  <a:pt x="61" y="180"/>
                </a:cubicBezTo>
                <a:cubicBezTo>
                  <a:pt x="62" y="180"/>
                  <a:pt x="63" y="182"/>
                  <a:pt x="62" y="182"/>
                </a:cubicBezTo>
                <a:cubicBezTo>
                  <a:pt x="61" y="182"/>
                  <a:pt x="60" y="182"/>
                  <a:pt x="59" y="182"/>
                </a:cubicBezTo>
                <a:cubicBezTo>
                  <a:pt x="59" y="183"/>
                  <a:pt x="58" y="183"/>
                  <a:pt x="58" y="184"/>
                </a:cubicBezTo>
                <a:cubicBezTo>
                  <a:pt x="57" y="184"/>
                  <a:pt x="56" y="186"/>
                  <a:pt x="56" y="184"/>
                </a:cubicBezTo>
                <a:cubicBezTo>
                  <a:pt x="55" y="184"/>
                  <a:pt x="55" y="184"/>
                  <a:pt x="55" y="184"/>
                </a:cubicBezTo>
                <a:cubicBezTo>
                  <a:pt x="54" y="184"/>
                  <a:pt x="54" y="184"/>
                  <a:pt x="53" y="184"/>
                </a:cubicBezTo>
                <a:cubicBezTo>
                  <a:pt x="53" y="185"/>
                  <a:pt x="53" y="186"/>
                  <a:pt x="52" y="186"/>
                </a:cubicBezTo>
                <a:cubicBezTo>
                  <a:pt x="52" y="187"/>
                  <a:pt x="51" y="187"/>
                  <a:pt x="51" y="188"/>
                </a:cubicBezTo>
                <a:cubicBezTo>
                  <a:pt x="51" y="188"/>
                  <a:pt x="50" y="188"/>
                  <a:pt x="50" y="188"/>
                </a:cubicBezTo>
                <a:cubicBezTo>
                  <a:pt x="49" y="188"/>
                  <a:pt x="48" y="188"/>
                  <a:pt x="49" y="187"/>
                </a:cubicBezTo>
                <a:cubicBezTo>
                  <a:pt x="48" y="187"/>
                  <a:pt x="48" y="187"/>
                  <a:pt x="47" y="187"/>
                </a:cubicBezTo>
                <a:cubicBezTo>
                  <a:pt x="47" y="187"/>
                  <a:pt x="47" y="187"/>
                  <a:pt x="46" y="187"/>
                </a:cubicBezTo>
                <a:cubicBezTo>
                  <a:pt x="46" y="186"/>
                  <a:pt x="46" y="185"/>
                  <a:pt x="45" y="186"/>
                </a:cubicBezTo>
                <a:cubicBezTo>
                  <a:pt x="45" y="185"/>
                  <a:pt x="45" y="185"/>
                  <a:pt x="45" y="184"/>
                </a:cubicBezTo>
                <a:cubicBezTo>
                  <a:pt x="45" y="184"/>
                  <a:pt x="44" y="184"/>
                  <a:pt x="44" y="184"/>
                </a:cubicBezTo>
                <a:cubicBezTo>
                  <a:pt x="44" y="184"/>
                  <a:pt x="43" y="184"/>
                  <a:pt x="43" y="184"/>
                </a:cubicBezTo>
                <a:cubicBezTo>
                  <a:pt x="42" y="184"/>
                  <a:pt x="42" y="184"/>
                  <a:pt x="42" y="184"/>
                </a:cubicBezTo>
                <a:cubicBezTo>
                  <a:pt x="42" y="184"/>
                  <a:pt x="42" y="183"/>
                  <a:pt x="42" y="182"/>
                </a:cubicBezTo>
                <a:cubicBezTo>
                  <a:pt x="41" y="182"/>
                  <a:pt x="40" y="181"/>
                  <a:pt x="39" y="181"/>
                </a:cubicBezTo>
                <a:cubicBezTo>
                  <a:pt x="39" y="181"/>
                  <a:pt x="38" y="181"/>
                  <a:pt x="38" y="181"/>
                </a:cubicBezTo>
                <a:cubicBezTo>
                  <a:pt x="37" y="181"/>
                  <a:pt x="37" y="181"/>
                  <a:pt x="37" y="180"/>
                </a:cubicBezTo>
                <a:cubicBezTo>
                  <a:pt x="35" y="180"/>
                  <a:pt x="34" y="179"/>
                  <a:pt x="34" y="177"/>
                </a:cubicBezTo>
                <a:cubicBezTo>
                  <a:pt x="36" y="177"/>
                  <a:pt x="37" y="177"/>
                  <a:pt x="38" y="177"/>
                </a:cubicBezTo>
                <a:cubicBezTo>
                  <a:pt x="38" y="178"/>
                  <a:pt x="37" y="178"/>
                  <a:pt x="37" y="180"/>
                </a:cubicBezTo>
                <a:cubicBezTo>
                  <a:pt x="38" y="180"/>
                  <a:pt x="38" y="180"/>
                  <a:pt x="39" y="180"/>
                </a:cubicBezTo>
                <a:cubicBezTo>
                  <a:pt x="40" y="180"/>
                  <a:pt x="40" y="178"/>
                  <a:pt x="40" y="177"/>
                </a:cubicBezTo>
                <a:cubicBezTo>
                  <a:pt x="39" y="177"/>
                  <a:pt x="38" y="176"/>
                  <a:pt x="38" y="175"/>
                </a:cubicBezTo>
                <a:cubicBezTo>
                  <a:pt x="37" y="174"/>
                  <a:pt x="36" y="172"/>
                  <a:pt x="38" y="171"/>
                </a:cubicBezTo>
                <a:cubicBezTo>
                  <a:pt x="38" y="171"/>
                  <a:pt x="38" y="171"/>
                  <a:pt x="38" y="170"/>
                </a:cubicBezTo>
                <a:cubicBezTo>
                  <a:pt x="39" y="166"/>
                  <a:pt x="34" y="169"/>
                  <a:pt x="34" y="165"/>
                </a:cubicBezTo>
                <a:cubicBezTo>
                  <a:pt x="36" y="165"/>
                  <a:pt x="37" y="165"/>
                  <a:pt x="38" y="165"/>
                </a:cubicBezTo>
                <a:cubicBezTo>
                  <a:pt x="38" y="166"/>
                  <a:pt x="38" y="166"/>
                  <a:pt x="38" y="167"/>
                </a:cubicBezTo>
                <a:cubicBezTo>
                  <a:pt x="39" y="167"/>
                  <a:pt x="40" y="167"/>
                  <a:pt x="40" y="167"/>
                </a:cubicBezTo>
                <a:cubicBezTo>
                  <a:pt x="40" y="166"/>
                  <a:pt x="40" y="166"/>
                  <a:pt x="40" y="165"/>
                </a:cubicBezTo>
                <a:cubicBezTo>
                  <a:pt x="40" y="165"/>
                  <a:pt x="40" y="165"/>
                  <a:pt x="39" y="165"/>
                </a:cubicBezTo>
                <a:cubicBezTo>
                  <a:pt x="39" y="165"/>
                  <a:pt x="39" y="165"/>
                  <a:pt x="39" y="164"/>
                </a:cubicBezTo>
                <a:cubicBezTo>
                  <a:pt x="39" y="163"/>
                  <a:pt x="38" y="162"/>
                  <a:pt x="37" y="162"/>
                </a:cubicBezTo>
                <a:cubicBezTo>
                  <a:pt x="37" y="161"/>
                  <a:pt x="37" y="160"/>
                  <a:pt x="37" y="159"/>
                </a:cubicBezTo>
                <a:cubicBezTo>
                  <a:pt x="37" y="158"/>
                  <a:pt x="38" y="158"/>
                  <a:pt x="38" y="156"/>
                </a:cubicBezTo>
                <a:cubicBezTo>
                  <a:pt x="38" y="156"/>
                  <a:pt x="37" y="156"/>
                  <a:pt x="37" y="156"/>
                </a:cubicBezTo>
                <a:cubicBezTo>
                  <a:pt x="37" y="156"/>
                  <a:pt x="37" y="155"/>
                  <a:pt x="37" y="155"/>
                </a:cubicBezTo>
                <a:cubicBezTo>
                  <a:pt x="35" y="154"/>
                  <a:pt x="36" y="152"/>
                  <a:pt x="37" y="151"/>
                </a:cubicBezTo>
                <a:cubicBezTo>
                  <a:pt x="37" y="151"/>
                  <a:pt x="38" y="151"/>
                  <a:pt x="38" y="151"/>
                </a:cubicBezTo>
                <a:cubicBezTo>
                  <a:pt x="38" y="151"/>
                  <a:pt x="38" y="150"/>
                  <a:pt x="38" y="150"/>
                </a:cubicBezTo>
                <a:cubicBezTo>
                  <a:pt x="38" y="150"/>
                  <a:pt x="38" y="149"/>
                  <a:pt x="38" y="149"/>
                </a:cubicBezTo>
                <a:cubicBezTo>
                  <a:pt x="38" y="148"/>
                  <a:pt x="38" y="147"/>
                  <a:pt x="38" y="146"/>
                </a:cubicBezTo>
                <a:cubicBezTo>
                  <a:pt x="38" y="146"/>
                  <a:pt x="38" y="146"/>
                  <a:pt x="38" y="145"/>
                </a:cubicBezTo>
                <a:cubicBezTo>
                  <a:pt x="39" y="145"/>
                  <a:pt x="39" y="145"/>
                  <a:pt x="39" y="144"/>
                </a:cubicBezTo>
                <a:cubicBezTo>
                  <a:pt x="39" y="144"/>
                  <a:pt x="39" y="143"/>
                  <a:pt x="39" y="143"/>
                </a:cubicBezTo>
                <a:cubicBezTo>
                  <a:pt x="38" y="142"/>
                  <a:pt x="39" y="138"/>
                  <a:pt x="37" y="138"/>
                </a:cubicBezTo>
                <a:cubicBezTo>
                  <a:pt x="36" y="138"/>
                  <a:pt x="36" y="138"/>
                  <a:pt x="36" y="138"/>
                </a:cubicBezTo>
                <a:cubicBezTo>
                  <a:pt x="35" y="138"/>
                  <a:pt x="34" y="138"/>
                  <a:pt x="33" y="138"/>
                </a:cubicBezTo>
                <a:cubicBezTo>
                  <a:pt x="33" y="138"/>
                  <a:pt x="33" y="139"/>
                  <a:pt x="33" y="139"/>
                </a:cubicBezTo>
                <a:cubicBezTo>
                  <a:pt x="33" y="140"/>
                  <a:pt x="33" y="140"/>
                  <a:pt x="33" y="140"/>
                </a:cubicBezTo>
                <a:cubicBezTo>
                  <a:pt x="33" y="140"/>
                  <a:pt x="32" y="140"/>
                  <a:pt x="32" y="140"/>
                </a:cubicBezTo>
                <a:cubicBezTo>
                  <a:pt x="32" y="141"/>
                  <a:pt x="31" y="142"/>
                  <a:pt x="31" y="143"/>
                </a:cubicBezTo>
                <a:cubicBezTo>
                  <a:pt x="30" y="143"/>
                  <a:pt x="30" y="143"/>
                  <a:pt x="30" y="144"/>
                </a:cubicBezTo>
                <a:cubicBezTo>
                  <a:pt x="29" y="146"/>
                  <a:pt x="28" y="146"/>
                  <a:pt x="27" y="148"/>
                </a:cubicBezTo>
                <a:cubicBezTo>
                  <a:pt x="27" y="148"/>
                  <a:pt x="26" y="148"/>
                  <a:pt x="26" y="148"/>
                </a:cubicBezTo>
                <a:cubicBezTo>
                  <a:pt x="26" y="149"/>
                  <a:pt x="26" y="150"/>
                  <a:pt x="25" y="151"/>
                </a:cubicBezTo>
                <a:cubicBezTo>
                  <a:pt x="26" y="151"/>
                  <a:pt x="26" y="151"/>
                  <a:pt x="26" y="152"/>
                </a:cubicBezTo>
                <a:cubicBezTo>
                  <a:pt x="26" y="153"/>
                  <a:pt x="26" y="153"/>
                  <a:pt x="26" y="154"/>
                </a:cubicBezTo>
                <a:cubicBezTo>
                  <a:pt x="27" y="154"/>
                  <a:pt x="28" y="155"/>
                  <a:pt x="28" y="154"/>
                </a:cubicBezTo>
                <a:cubicBezTo>
                  <a:pt x="29" y="154"/>
                  <a:pt x="29" y="154"/>
                  <a:pt x="30" y="154"/>
                </a:cubicBezTo>
                <a:cubicBezTo>
                  <a:pt x="30" y="154"/>
                  <a:pt x="30" y="154"/>
                  <a:pt x="30" y="155"/>
                </a:cubicBezTo>
                <a:cubicBezTo>
                  <a:pt x="30" y="155"/>
                  <a:pt x="29" y="156"/>
                  <a:pt x="28" y="156"/>
                </a:cubicBezTo>
                <a:cubicBezTo>
                  <a:pt x="28" y="156"/>
                  <a:pt x="28" y="157"/>
                  <a:pt x="28" y="157"/>
                </a:cubicBezTo>
                <a:cubicBezTo>
                  <a:pt x="29" y="159"/>
                  <a:pt x="28" y="160"/>
                  <a:pt x="26" y="161"/>
                </a:cubicBezTo>
                <a:cubicBezTo>
                  <a:pt x="24" y="161"/>
                  <a:pt x="25" y="158"/>
                  <a:pt x="23" y="158"/>
                </a:cubicBezTo>
                <a:cubicBezTo>
                  <a:pt x="22" y="158"/>
                  <a:pt x="22" y="158"/>
                  <a:pt x="21" y="158"/>
                </a:cubicBezTo>
                <a:cubicBezTo>
                  <a:pt x="20" y="158"/>
                  <a:pt x="20" y="160"/>
                  <a:pt x="20" y="161"/>
                </a:cubicBezTo>
                <a:cubicBezTo>
                  <a:pt x="20" y="161"/>
                  <a:pt x="20" y="162"/>
                  <a:pt x="21" y="162"/>
                </a:cubicBezTo>
                <a:cubicBezTo>
                  <a:pt x="21" y="161"/>
                  <a:pt x="23" y="160"/>
                  <a:pt x="24" y="162"/>
                </a:cubicBezTo>
                <a:cubicBezTo>
                  <a:pt x="24" y="162"/>
                  <a:pt x="24" y="163"/>
                  <a:pt x="24" y="163"/>
                </a:cubicBezTo>
                <a:cubicBezTo>
                  <a:pt x="24" y="164"/>
                  <a:pt x="24" y="164"/>
                  <a:pt x="23" y="164"/>
                </a:cubicBezTo>
                <a:cubicBezTo>
                  <a:pt x="21" y="164"/>
                  <a:pt x="21" y="162"/>
                  <a:pt x="19" y="162"/>
                </a:cubicBezTo>
                <a:cubicBezTo>
                  <a:pt x="19" y="162"/>
                  <a:pt x="19" y="163"/>
                  <a:pt x="19" y="163"/>
                </a:cubicBezTo>
                <a:cubicBezTo>
                  <a:pt x="21" y="163"/>
                  <a:pt x="20" y="166"/>
                  <a:pt x="19" y="167"/>
                </a:cubicBezTo>
                <a:cubicBezTo>
                  <a:pt x="19" y="167"/>
                  <a:pt x="18" y="167"/>
                  <a:pt x="18" y="167"/>
                </a:cubicBezTo>
                <a:cubicBezTo>
                  <a:pt x="18" y="168"/>
                  <a:pt x="18" y="169"/>
                  <a:pt x="18" y="170"/>
                </a:cubicBezTo>
                <a:cubicBezTo>
                  <a:pt x="18" y="170"/>
                  <a:pt x="19" y="170"/>
                  <a:pt x="19" y="170"/>
                </a:cubicBezTo>
                <a:cubicBezTo>
                  <a:pt x="19" y="169"/>
                  <a:pt x="19" y="169"/>
                  <a:pt x="20" y="169"/>
                </a:cubicBezTo>
                <a:cubicBezTo>
                  <a:pt x="20" y="168"/>
                  <a:pt x="21" y="168"/>
                  <a:pt x="21" y="167"/>
                </a:cubicBezTo>
                <a:cubicBezTo>
                  <a:pt x="23" y="167"/>
                  <a:pt x="23" y="168"/>
                  <a:pt x="23" y="170"/>
                </a:cubicBezTo>
                <a:cubicBezTo>
                  <a:pt x="23" y="171"/>
                  <a:pt x="23" y="171"/>
                  <a:pt x="23" y="171"/>
                </a:cubicBezTo>
                <a:cubicBezTo>
                  <a:pt x="23" y="173"/>
                  <a:pt x="23" y="175"/>
                  <a:pt x="23" y="176"/>
                </a:cubicBezTo>
                <a:cubicBezTo>
                  <a:pt x="19" y="176"/>
                  <a:pt x="19" y="179"/>
                  <a:pt x="20" y="181"/>
                </a:cubicBezTo>
                <a:cubicBezTo>
                  <a:pt x="21" y="181"/>
                  <a:pt x="22" y="181"/>
                  <a:pt x="21" y="180"/>
                </a:cubicBezTo>
                <a:cubicBezTo>
                  <a:pt x="22" y="179"/>
                  <a:pt x="24" y="180"/>
                  <a:pt x="24" y="178"/>
                </a:cubicBezTo>
                <a:cubicBezTo>
                  <a:pt x="24" y="179"/>
                  <a:pt x="25" y="179"/>
                  <a:pt x="25" y="180"/>
                </a:cubicBezTo>
                <a:cubicBezTo>
                  <a:pt x="27" y="180"/>
                  <a:pt x="26" y="184"/>
                  <a:pt x="27" y="184"/>
                </a:cubicBezTo>
                <a:cubicBezTo>
                  <a:pt x="28" y="184"/>
                  <a:pt x="28" y="184"/>
                  <a:pt x="28" y="184"/>
                </a:cubicBezTo>
                <a:cubicBezTo>
                  <a:pt x="29" y="184"/>
                  <a:pt x="30" y="184"/>
                  <a:pt x="31" y="184"/>
                </a:cubicBezTo>
                <a:cubicBezTo>
                  <a:pt x="31" y="185"/>
                  <a:pt x="31" y="186"/>
                  <a:pt x="31" y="187"/>
                </a:cubicBezTo>
                <a:cubicBezTo>
                  <a:pt x="31" y="188"/>
                  <a:pt x="30" y="188"/>
                  <a:pt x="30" y="189"/>
                </a:cubicBezTo>
                <a:cubicBezTo>
                  <a:pt x="30" y="190"/>
                  <a:pt x="30" y="190"/>
                  <a:pt x="30" y="190"/>
                </a:cubicBezTo>
                <a:cubicBezTo>
                  <a:pt x="30" y="190"/>
                  <a:pt x="30" y="190"/>
                  <a:pt x="31" y="190"/>
                </a:cubicBezTo>
                <a:cubicBezTo>
                  <a:pt x="32" y="191"/>
                  <a:pt x="33" y="190"/>
                  <a:pt x="33" y="192"/>
                </a:cubicBezTo>
                <a:cubicBezTo>
                  <a:pt x="34" y="192"/>
                  <a:pt x="34" y="192"/>
                  <a:pt x="34" y="192"/>
                </a:cubicBezTo>
                <a:cubicBezTo>
                  <a:pt x="36" y="192"/>
                  <a:pt x="37" y="193"/>
                  <a:pt x="39" y="193"/>
                </a:cubicBezTo>
                <a:cubicBezTo>
                  <a:pt x="40" y="193"/>
                  <a:pt x="41" y="193"/>
                  <a:pt x="42" y="193"/>
                </a:cubicBezTo>
                <a:cubicBezTo>
                  <a:pt x="42" y="193"/>
                  <a:pt x="42" y="193"/>
                  <a:pt x="43" y="193"/>
                </a:cubicBezTo>
                <a:cubicBezTo>
                  <a:pt x="45" y="195"/>
                  <a:pt x="49" y="193"/>
                  <a:pt x="51" y="192"/>
                </a:cubicBezTo>
                <a:cubicBezTo>
                  <a:pt x="52" y="192"/>
                  <a:pt x="53" y="192"/>
                  <a:pt x="53" y="192"/>
                </a:cubicBezTo>
                <a:cubicBezTo>
                  <a:pt x="54" y="192"/>
                  <a:pt x="54" y="192"/>
                  <a:pt x="55" y="192"/>
                </a:cubicBezTo>
                <a:cubicBezTo>
                  <a:pt x="55" y="191"/>
                  <a:pt x="55" y="191"/>
                  <a:pt x="55" y="190"/>
                </a:cubicBezTo>
                <a:cubicBezTo>
                  <a:pt x="56" y="190"/>
                  <a:pt x="58" y="190"/>
                  <a:pt x="59" y="190"/>
                </a:cubicBezTo>
                <a:cubicBezTo>
                  <a:pt x="60" y="189"/>
                  <a:pt x="62" y="189"/>
                  <a:pt x="63" y="188"/>
                </a:cubicBezTo>
                <a:cubicBezTo>
                  <a:pt x="63" y="188"/>
                  <a:pt x="64" y="188"/>
                  <a:pt x="64" y="188"/>
                </a:cubicBezTo>
                <a:cubicBezTo>
                  <a:pt x="64" y="187"/>
                  <a:pt x="64" y="187"/>
                  <a:pt x="65" y="187"/>
                </a:cubicBezTo>
                <a:cubicBezTo>
                  <a:pt x="66" y="187"/>
                  <a:pt x="66" y="187"/>
                  <a:pt x="66" y="187"/>
                </a:cubicBezTo>
                <a:cubicBezTo>
                  <a:pt x="67" y="187"/>
                  <a:pt x="67" y="187"/>
                  <a:pt x="68" y="187"/>
                </a:cubicBezTo>
                <a:cubicBezTo>
                  <a:pt x="68" y="186"/>
                  <a:pt x="68" y="186"/>
                  <a:pt x="68" y="186"/>
                </a:cubicBezTo>
                <a:cubicBezTo>
                  <a:pt x="69" y="186"/>
                  <a:pt x="70" y="186"/>
                  <a:pt x="71" y="186"/>
                </a:cubicBezTo>
                <a:cubicBezTo>
                  <a:pt x="71" y="183"/>
                  <a:pt x="74" y="184"/>
                  <a:pt x="74" y="181"/>
                </a:cubicBezTo>
                <a:cubicBezTo>
                  <a:pt x="74" y="180"/>
                  <a:pt x="75" y="179"/>
                  <a:pt x="76" y="178"/>
                </a:cubicBezTo>
                <a:cubicBezTo>
                  <a:pt x="77" y="178"/>
                  <a:pt x="78" y="177"/>
                  <a:pt x="78" y="176"/>
                </a:cubicBezTo>
                <a:cubicBezTo>
                  <a:pt x="78" y="175"/>
                  <a:pt x="79" y="173"/>
                  <a:pt x="81" y="174"/>
                </a:cubicBezTo>
                <a:cubicBezTo>
                  <a:pt x="82" y="174"/>
                  <a:pt x="82" y="174"/>
                  <a:pt x="83" y="174"/>
                </a:cubicBezTo>
                <a:cubicBezTo>
                  <a:pt x="83" y="172"/>
                  <a:pt x="83" y="172"/>
                  <a:pt x="84" y="171"/>
                </a:cubicBezTo>
                <a:cubicBezTo>
                  <a:pt x="84" y="171"/>
                  <a:pt x="84" y="171"/>
                  <a:pt x="84" y="170"/>
                </a:cubicBezTo>
                <a:cubicBezTo>
                  <a:pt x="85" y="170"/>
                  <a:pt x="85" y="169"/>
                  <a:pt x="87" y="169"/>
                </a:cubicBezTo>
                <a:cubicBezTo>
                  <a:pt x="87" y="169"/>
                  <a:pt x="87" y="169"/>
                  <a:pt x="88" y="169"/>
                </a:cubicBezTo>
                <a:cubicBezTo>
                  <a:pt x="88" y="169"/>
                  <a:pt x="88" y="168"/>
                  <a:pt x="88" y="168"/>
                </a:cubicBezTo>
                <a:cubicBezTo>
                  <a:pt x="89" y="166"/>
                  <a:pt x="89" y="163"/>
                  <a:pt x="90" y="162"/>
                </a:cubicBezTo>
                <a:cubicBezTo>
                  <a:pt x="91" y="162"/>
                  <a:pt x="91" y="162"/>
                  <a:pt x="91" y="162"/>
                </a:cubicBezTo>
                <a:cubicBezTo>
                  <a:pt x="92" y="161"/>
                  <a:pt x="93" y="160"/>
                  <a:pt x="93" y="158"/>
                </a:cubicBezTo>
                <a:cubicBezTo>
                  <a:pt x="93" y="157"/>
                  <a:pt x="93" y="157"/>
                  <a:pt x="93" y="156"/>
                </a:cubicBezTo>
                <a:cubicBezTo>
                  <a:pt x="92" y="156"/>
                  <a:pt x="92" y="156"/>
                  <a:pt x="91" y="156"/>
                </a:cubicBezTo>
                <a:cubicBezTo>
                  <a:pt x="91" y="156"/>
                  <a:pt x="91" y="155"/>
                  <a:pt x="91" y="155"/>
                </a:cubicBezTo>
                <a:cubicBezTo>
                  <a:pt x="91" y="154"/>
                  <a:pt x="91" y="153"/>
                  <a:pt x="91" y="152"/>
                </a:cubicBezTo>
                <a:cubicBezTo>
                  <a:pt x="92" y="152"/>
                  <a:pt x="92" y="152"/>
                  <a:pt x="93" y="152"/>
                </a:cubicBezTo>
                <a:cubicBezTo>
                  <a:pt x="93" y="151"/>
                  <a:pt x="95" y="151"/>
                  <a:pt x="95" y="152"/>
                </a:cubicBezTo>
                <a:cubicBezTo>
                  <a:pt x="95" y="152"/>
                  <a:pt x="96" y="152"/>
                  <a:pt x="96" y="152"/>
                </a:cubicBezTo>
                <a:cubicBezTo>
                  <a:pt x="98" y="152"/>
                  <a:pt x="98" y="149"/>
                  <a:pt x="96" y="149"/>
                </a:cubicBezTo>
                <a:cubicBezTo>
                  <a:pt x="96" y="148"/>
                  <a:pt x="96" y="147"/>
                  <a:pt x="96" y="146"/>
                </a:cubicBezTo>
                <a:cubicBezTo>
                  <a:pt x="96" y="146"/>
                  <a:pt x="96" y="146"/>
                  <a:pt x="96" y="145"/>
                </a:cubicBezTo>
                <a:cubicBezTo>
                  <a:pt x="96" y="144"/>
                  <a:pt x="96" y="144"/>
                  <a:pt x="96" y="143"/>
                </a:cubicBezTo>
                <a:cubicBezTo>
                  <a:pt x="96" y="141"/>
                  <a:pt x="97" y="140"/>
                  <a:pt x="97" y="139"/>
                </a:cubicBezTo>
                <a:cubicBezTo>
                  <a:pt x="98" y="139"/>
                  <a:pt x="98" y="139"/>
                  <a:pt x="99" y="139"/>
                </a:cubicBezTo>
                <a:cubicBezTo>
                  <a:pt x="99" y="138"/>
                  <a:pt x="100" y="137"/>
                  <a:pt x="101" y="137"/>
                </a:cubicBezTo>
                <a:cubicBezTo>
                  <a:pt x="101" y="137"/>
                  <a:pt x="101" y="136"/>
                  <a:pt x="101" y="136"/>
                </a:cubicBezTo>
                <a:cubicBezTo>
                  <a:pt x="98" y="136"/>
                  <a:pt x="101" y="132"/>
                  <a:pt x="101" y="131"/>
                </a:cubicBezTo>
                <a:cubicBezTo>
                  <a:pt x="101" y="130"/>
                  <a:pt x="101" y="130"/>
                  <a:pt x="102" y="130"/>
                </a:cubicBezTo>
                <a:cubicBezTo>
                  <a:pt x="102" y="127"/>
                  <a:pt x="102" y="125"/>
                  <a:pt x="104" y="125"/>
                </a:cubicBezTo>
                <a:cubicBezTo>
                  <a:pt x="104" y="125"/>
                  <a:pt x="104" y="124"/>
                  <a:pt x="104" y="124"/>
                </a:cubicBezTo>
                <a:cubicBezTo>
                  <a:pt x="105" y="123"/>
                  <a:pt x="105" y="122"/>
                  <a:pt x="106" y="121"/>
                </a:cubicBezTo>
                <a:cubicBezTo>
                  <a:pt x="106" y="121"/>
                  <a:pt x="106" y="121"/>
                  <a:pt x="106" y="120"/>
                </a:cubicBezTo>
                <a:cubicBezTo>
                  <a:pt x="106" y="119"/>
                  <a:pt x="106" y="118"/>
                  <a:pt x="107" y="118"/>
                </a:cubicBezTo>
                <a:cubicBezTo>
                  <a:pt x="107" y="117"/>
                  <a:pt x="107" y="116"/>
                  <a:pt x="107" y="116"/>
                </a:cubicBezTo>
                <a:cubicBezTo>
                  <a:pt x="107" y="116"/>
                  <a:pt x="108" y="116"/>
                  <a:pt x="108" y="116"/>
                </a:cubicBezTo>
                <a:cubicBezTo>
                  <a:pt x="108" y="115"/>
                  <a:pt x="108" y="115"/>
                  <a:pt x="108" y="114"/>
                </a:cubicBezTo>
                <a:cubicBezTo>
                  <a:pt x="108" y="114"/>
                  <a:pt x="107" y="114"/>
                  <a:pt x="107" y="114"/>
                </a:cubicBezTo>
                <a:cubicBezTo>
                  <a:pt x="107" y="114"/>
                  <a:pt x="107" y="114"/>
                  <a:pt x="107" y="113"/>
                </a:cubicBezTo>
                <a:close/>
                <a:moveTo>
                  <a:pt x="82" y="60"/>
                </a:moveTo>
                <a:cubicBezTo>
                  <a:pt x="83" y="60"/>
                  <a:pt x="85" y="60"/>
                  <a:pt x="84" y="62"/>
                </a:cubicBezTo>
                <a:cubicBezTo>
                  <a:pt x="83" y="62"/>
                  <a:pt x="82" y="62"/>
                  <a:pt x="82" y="61"/>
                </a:cubicBezTo>
                <a:cubicBezTo>
                  <a:pt x="82" y="61"/>
                  <a:pt x="82" y="60"/>
                  <a:pt x="82" y="60"/>
                </a:cubicBezTo>
                <a:close/>
                <a:moveTo>
                  <a:pt x="89" y="42"/>
                </a:moveTo>
                <a:cubicBezTo>
                  <a:pt x="86" y="38"/>
                  <a:pt x="93" y="45"/>
                  <a:pt x="89" y="42"/>
                </a:cubicBezTo>
                <a:close/>
                <a:moveTo>
                  <a:pt x="7" y="75"/>
                </a:moveTo>
                <a:cubicBezTo>
                  <a:pt x="7" y="74"/>
                  <a:pt x="7" y="72"/>
                  <a:pt x="8" y="72"/>
                </a:cubicBezTo>
                <a:cubicBezTo>
                  <a:pt x="9" y="73"/>
                  <a:pt x="10" y="74"/>
                  <a:pt x="9" y="76"/>
                </a:cubicBezTo>
                <a:cubicBezTo>
                  <a:pt x="9" y="76"/>
                  <a:pt x="7" y="76"/>
                  <a:pt x="7" y="75"/>
                </a:cubicBezTo>
                <a:close/>
                <a:moveTo>
                  <a:pt x="8" y="60"/>
                </a:moveTo>
                <a:cubicBezTo>
                  <a:pt x="7" y="63"/>
                  <a:pt x="7" y="62"/>
                  <a:pt x="8" y="66"/>
                </a:cubicBezTo>
                <a:cubicBezTo>
                  <a:pt x="4" y="65"/>
                  <a:pt x="6" y="60"/>
                  <a:pt x="5" y="60"/>
                </a:cubicBezTo>
                <a:cubicBezTo>
                  <a:pt x="5" y="58"/>
                  <a:pt x="6" y="60"/>
                  <a:pt x="8" y="60"/>
                </a:cubicBezTo>
                <a:close/>
                <a:moveTo>
                  <a:pt x="47" y="114"/>
                </a:moveTo>
                <a:cubicBezTo>
                  <a:pt x="46" y="114"/>
                  <a:pt x="47" y="112"/>
                  <a:pt x="45" y="112"/>
                </a:cubicBezTo>
                <a:cubicBezTo>
                  <a:pt x="46" y="108"/>
                  <a:pt x="49" y="113"/>
                  <a:pt x="51" y="112"/>
                </a:cubicBezTo>
                <a:cubicBezTo>
                  <a:pt x="51" y="114"/>
                  <a:pt x="47" y="112"/>
                  <a:pt x="47" y="114"/>
                </a:cubicBezTo>
                <a:close/>
                <a:moveTo>
                  <a:pt x="28" y="170"/>
                </a:moveTo>
                <a:cubicBezTo>
                  <a:pt x="30" y="170"/>
                  <a:pt x="32" y="173"/>
                  <a:pt x="28" y="173"/>
                </a:cubicBezTo>
                <a:cubicBezTo>
                  <a:pt x="27" y="172"/>
                  <a:pt x="27" y="170"/>
                  <a:pt x="28" y="170"/>
                </a:cubicBezTo>
                <a:close/>
                <a:moveTo>
                  <a:pt x="89" y="119"/>
                </a:moveTo>
                <a:cubicBezTo>
                  <a:pt x="90" y="119"/>
                  <a:pt x="90" y="118"/>
                  <a:pt x="90" y="117"/>
                </a:cubicBezTo>
                <a:cubicBezTo>
                  <a:pt x="90" y="116"/>
                  <a:pt x="90" y="116"/>
                  <a:pt x="90" y="116"/>
                </a:cubicBezTo>
                <a:cubicBezTo>
                  <a:pt x="91" y="115"/>
                  <a:pt x="93" y="116"/>
                  <a:pt x="93" y="114"/>
                </a:cubicBezTo>
                <a:cubicBezTo>
                  <a:pt x="94" y="114"/>
                  <a:pt x="94" y="113"/>
                  <a:pt x="95" y="113"/>
                </a:cubicBezTo>
                <a:cubicBezTo>
                  <a:pt x="95" y="113"/>
                  <a:pt x="96" y="113"/>
                  <a:pt x="96" y="113"/>
                </a:cubicBezTo>
                <a:cubicBezTo>
                  <a:pt x="96" y="114"/>
                  <a:pt x="98" y="115"/>
                  <a:pt x="96" y="116"/>
                </a:cubicBezTo>
                <a:cubicBezTo>
                  <a:pt x="96" y="116"/>
                  <a:pt x="96" y="118"/>
                  <a:pt x="95" y="118"/>
                </a:cubicBezTo>
                <a:cubicBezTo>
                  <a:pt x="94" y="118"/>
                  <a:pt x="93" y="118"/>
                  <a:pt x="93" y="118"/>
                </a:cubicBezTo>
                <a:cubicBezTo>
                  <a:pt x="91" y="118"/>
                  <a:pt x="92" y="121"/>
                  <a:pt x="89" y="120"/>
                </a:cubicBezTo>
                <a:cubicBezTo>
                  <a:pt x="89" y="120"/>
                  <a:pt x="89" y="119"/>
                  <a:pt x="89" y="119"/>
                </a:cubicBezTo>
                <a:close/>
                <a:moveTo>
                  <a:pt x="102" y="118"/>
                </a:moveTo>
                <a:cubicBezTo>
                  <a:pt x="102" y="118"/>
                  <a:pt x="102" y="119"/>
                  <a:pt x="102" y="119"/>
                </a:cubicBezTo>
                <a:cubicBezTo>
                  <a:pt x="102" y="121"/>
                  <a:pt x="100" y="121"/>
                  <a:pt x="100" y="123"/>
                </a:cubicBezTo>
                <a:cubicBezTo>
                  <a:pt x="99" y="123"/>
                  <a:pt x="98" y="123"/>
                  <a:pt x="97" y="123"/>
                </a:cubicBezTo>
                <a:cubicBezTo>
                  <a:pt x="97" y="122"/>
                  <a:pt x="97" y="121"/>
                  <a:pt x="97" y="120"/>
                </a:cubicBezTo>
                <a:cubicBezTo>
                  <a:pt x="97" y="119"/>
                  <a:pt x="97" y="119"/>
                  <a:pt x="97" y="118"/>
                </a:cubicBezTo>
                <a:cubicBezTo>
                  <a:pt x="98" y="118"/>
                  <a:pt x="98" y="118"/>
                  <a:pt x="99" y="118"/>
                </a:cubicBezTo>
                <a:cubicBezTo>
                  <a:pt x="99" y="117"/>
                  <a:pt x="99" y="116"/>
                  <a:pt x="100" y="116"/>
                </a:cubicBezTo>
                <a:cubicBezTo>
                  <a:pt x="100" y="114"/>
                  <a:pt x="102" y="114"/>
                  <a:pt x="102" y="116"/>
                </a:cubicBezTo>
                <a:cubicBezTo>
                  <a:pt x="102" y="116"/>
                  <a:pt x="102" y="117"/>
                  <a:pt x="102" y="118"/>
                </a:cubicBezTo>
                <a:close/>
                <a:moveTo>
                  <a:pt x="80" y="113"/>
                </a:moveTo>
                <a:cubicBezTo>
                  <a:pt x="81" y="113"/>
                  <a:pt x="83" y="111"/>
                  <a:pt x="84" y="111"/>
                </a:cubicBezTo>
                <a:cubicBezTo>
                  <a:pt x="85" y="111"/>
                  <a:pt x="85" y="112"/>
                  <a:pt x="87" y="112"/>
                </a:cubicBezTo>
                <a:cubicBezTo>
                  <a:pt x="88" y="112"/>
                  <a:pt x="89" y="112"/>
                  <a:pt x="89" y="113"/>
                </a:cubicBezTo>
                <a:cubicBezTo>
                  <a:pt x="89" y="114"/>
                  <a:pt x="89" y="115"/>
                  <a:pt x="88" y="114"/>
                </a:cubicBezTo>
                <a:cubicBezTo>
                  <a:pt x="88" y="116"/>
                  <a:pt x="86" y="115"/>
                  <a:pt x="85" y="113"/>
                </a:cubicBezTo>
                <a:cubicBezTo>
                  <a:pt x="86" y="112"/>
                  <a:pt x="85" y="112"/>
                  <a:pt x="84" y="112"/>
                </a:cubicBezTo>
                <a:cubicBezTo>
                  <a:pt x="84" y="113"/>
                  <a:pt x="83" y="113"/>
                  <a:pt x="83" y="114"/>
                </a:cubicBezTo>
                <a:cubicBezTo>
                  <a:pt x="83" y="115"/>
                  <a:pt x="83" y="115"/>
                  <a:pt x="83" y="116"/>
                </a:cubicBezTo>
                <a:cubicBezTo>
                  <a:pt x="84" y="116"/>
                  <a:pt x="84" y="116"/>
                  <a:pt x="84" y="116"/>
                </a:cubicBezTo>
                <a:cubicBezTo>
                  <a:pt x="85" y="116"/>
                  <a:pt x="87" y="116"/>
                  <a:pt x="87" y="117"/>
                </a:cubicBezTo>
                <a:cubicBezTo>
                  <a:pt x="86" y="117"/>
                  <a:pt x="84" y="117"/>
                  <a:pt x="84" y="118"/>
                </a:cubicBezTo>
                <a:cubicBezTo>
                  <a:pt x="84" y="118"/>
                  <a:pt x="84" y="118"/>
                  <a:pt x="83" y="118"/>
                </a:cubicBezTo>
                <a:cubicBezTo>
                  <a:pt x="82" y="118"/>
                  <a:pt x="82" y="118"/>
                  <a:pt x="82" y="117"/>
                </a:cubicBezTo>
                <a:cubicBezTo>
                  <a:pt x="82" y="117"/>
                  <a:pt x="81" y="117"/>
                  <a:pt x="81" y="117"/>
                </a:cubicBezTo>
                <a:cubicBezTo>
                  <a:pt x="81" y="116"/>
                  <a:pt x="80" y="115"/>
                  <a:pt x="80" y="114"/>
                </a:cubicBezTo>
                <a:cubicBezTo>
                  <a:pt x="80" y="114"/>
                  <a:pt x="80" y="114"/>
                  <a:pt x="80" y="113"/>
                </a:cubicBezTo>
                <a:close/>
                <a:moveTo>
                  <a:pt x="80" y="125"/>
                </a:moveTo>
                <a:cubicBezTo>
                  <a:pt x="79" y="125"/>
                  <a:pt x="79" y="125"/>
                  <a:pt x="78" y="125"/>
                </a:cubicBezTo>
                <a:cubicBezTo>
                  <a:pt x="78" y="123"/>
                  <a:pt x="80" y="122"/>
                  <a:pt x="82" y="123"/>
                </a:cubicBezTo>
                <a:cubicBezTo>
                  <a:pt x="82" y="123"/>
                  <a:pt x="82" y="123"/>
                  <a:pt x="82" y="124"/>
                </a:cubicBezTo>
                <a:cubicBezTo>
                  <a:pt x="81" y="124"/>
                  <a:pt x="81" y="125"/>
                  <a:pt x="80" y="125"/>
                </a:cubicBezTo>
                <a:close/>
                <a:moveTo>
                  <a:pt x="70" y="139"/>
                </a:moveTo>
                <a:cubicBezTo>
                  <a:pt x="70" y="139"/>
                  <a:pt x="71" y="139"/>
                  <a:pt x="71" y="139"/>
                </a:cubicBezTo>
                <a:cubicBezTo>
                  <a:pt x="71" y="140"/>
                  <a:pt x="71" y="140"/>
                  <a:pt x="71" y="140"/>
                </a:cubicBezTo>
                <a:cubicBezTo>
                  <a:pt x="71" y="142"/>
                  <a:pt x="70" y="141"/>
                  <a:pt x="69" y="140"/>
                </a:cubicBezTo>
                <a:cubicBezTo>
                  <a:pt x="69" y="140"/>
                  <a:pt x="69" y="139"/>
                  <a:pt x="70" y="139"/>
                </a:cubicBezTo>
                <a:close/>
                <a:moveTo>
                  <a:pt x="57" y="167"/>
                </a:moveTo>
                <a:cubicBezTo>
                  <a:pt x="57" y="166"/>
                  <a:pt x="58" y="165"/>
                  <a:pt x="59" y="165"/>
                </a:cubicBezTo>
                <a:cubicBezTo>
                  <a:pt x="59" y="166"/>
                  <a:pt x="59" y="166"/>
                  <a:pt x="59" y="167"/>
                </a:cubicBezTo>
                <a:cubicBezTo>
                  <a:pt x="59" y="167"/>
                  <a:pt x="59" y="167"/>
                  <a:pt x="58" y="167"/>
                </a:cubicBezTo>
                <a:cubicBezTo>
                  <a:pt x="58" y="167"/>
                  <a:pt x="57" y="167"/>
                  <a:pt x="57" y="167"/>
                </a:cubicBezTo>
                <a:close/>
                <a:moveTo>
                  <a:pt x="87" y="139"/>
                </a:moveTo>
                <a:cubicBezTo>
                  <a:pt x="87" y="140"/>
                  <a:pt x="87" y="140"/>
                  <a:pt x="87" y="140"/>
                </a:cubicBezTo>
                <a:cubicBezTo>
                  <a:pt x="86" y="142"/>
                  <a:pt x="87" y="144"/>
                  <a:pt x="85" y="144"/>
                </a:cubicBezTo>
                <a:cubicBezTo>
                  <a:pt x="85" y="145"/>
                  <a:pt x="85" y="145"/>
                  <a:pt x="84" y="146"/>
                </a:cubicBezTo>
                <a:cubicBezTo>
                  <a:pt x="83" y="147"/>
                  <a:pt x="83" y="149"/>
                  <a:pt x="83" y="150"/>
                </a:cubicBezTo>
                <a:cubicBezTo>
                  <a:pt x="83" y="151"/>
                  <a:pt x="84" y="151"/>
                  <a:pt x="84" y="151"/>
                </a:cubicBezTo>
                <a:cubicBezTo>
                  <a:pt x="84" y="152"/>
                  <a:pt x="84" y="152"/>
                  <a:pt x="84" y="152"/>
                </a:cubicBezTo>
                <a:cubicBezTo>
                  <a:pt x="84" y="152"/>
                  <a:pt x="84" y="152"/>
                  <a:pt x="83" y="152"/>
                </a:cubicBezTo>
                <a:cubicBezTo>
                  <a:pt x="81" y="152"/>
                  <a:pt x="82" y="156"/>
                  <a:pt x="81" y="156"/>
                </a:cubicBezTo>
                <a:cubicBezTo>
                  <a:pt x="81" y="156"/>
                  <a:pt x="81" y="157"/>
                  <a:pt x="81" y="157"/>
                </a:cubicBezTo>
                <a:cubicBezTo>
                  <a:pt x="81" y="157"/>
                  <a:pt x="81" y="158"/>
                  <a:pt x="81" y="158"/>
                </a:cubicBezTo>
                <a:cubicBezTo>
                  <a:pt x="80" y="158"/>
                  <a:pt x="80" y="158"/>
                  <a:pt x="80" y="158"/>
                </a:cubicBezTo>
                <a:cubicBezTo>
                  <a:pt x="80" y="159"/>
                  <a:pt x="80" y="160"/>
                  <a:pt x="80" y="161"/>
                </a:cubicBezTo>
                <a:cubicBezTo>
                  <a:pt x="79" y="162"/>
                  <a:pt x="78" y="163"/>
                  <a:pt x="77" y="163"/>
                </a:cubicBezTo>
                <a:cubicBezTo>
                  <a:pt x="77" y="163"/>
                  <a:pt x="77" y="164"/>
                  <a:pt x="77" y="164"/>
                </a:cubicBezTo>
                <a:cubicBezTo>
                  <a:pt x="77" y="166"/>
                  <a:pt x="77" y="168"/>
                  <a:pt x="76" y="168"/>
                </a:cubicBezTo>
                <a:cubicBezTo>
                  <a:pt x="76" y="169"/>
                  <a:pt x="76" y="170"/>
                  <a:pt x="75" y="170"/>
                </a:cubicBezTo>
                <a:cubicBezTo>
                  <a:pt x="75" y="171"/>
                  <a:pt x="75" y="172"/>
                  <a:pt x="74" y="171"/>
                </a:cubicBezTo>
                <a:cubicBezTo>
                  <a:pt x="72" y="171"/>
                  <a:pt x="71" y="172"/>
                  <a:pt x="71" y="173"/>
                </a:cubicBezTo>
                <a:cubicBezTo>
                  <a:pt x="70" y="173"/>
                  <a:pt x="68" y="173"/>
                  <a:pt x="69" y="175"/>
                </a:cubicBezTo>
                <a:cubicBezTo>
                  <a:pt x="68" y="175"/>
                  <a:pt x="68" y="175"/>
                  <a:pt x="68" y="175"/>
                </a:cubicBezTo>
                <a:cubicBezTo>
                  <a:pt x="68" y="175"/>
                  <a:pt x="68" y="176"/>
                  <a:pt x="68" y="176"/>
                </a:cubicBezTo>
                <a:cubicBezTo>
                  <a:pt x="68" y="177"/>
                  <a:pt x="67" y="178"/>
                  <a:pt x="66" y="178"/>
                </a:cubicBezTo>
                <a:cubicBezTo>
                  <a:pt x="66" y="178"/>
                  <a:pt x="66" y="178"/>
                  <a:pt x="65" y="178"/>
                </a:cubicBezTo>
                <a:cubicBezTo>
                  <a:pt x="65" y="178"/>
                  <a:pt x="64" y="178"/>
                  <a:pt x="64" y="177"/>
                </a:cubicBezTo>
                <a:cubicBezTo>
                  <a:pt x="64" y="177"/>
                  <a:pt x="63" y="177"/>
                  <a:pt x="63" y="177"/>
                </a:cubicBezTo>
                <a:cubicBezTo>
                  <a:pt x="63" y="176"/>
                  <a:pt x="61" y="175"/>
                  <a:pt x="63" y="175"/>
                </a:cubicBezTo>
                <a:cubicBezTo>
                  <a:pt x="63" y="175"/>
                  <a:pt x="63" y="174"/>
                  <a:pt x="63" y="174"/>
                </a:cubicBezTo>
                <a:cubicBezTo>
                  <a:pt x="69" y="172"/>
                  <a:pt x="59" y="171"/>
                  <a:pt x="63" y="168"/>
                </a:cubicBezTo>
                <a:cubicBezTo>
                  <a:pt x="63" y="167"/>
                  <a:pt x="63" y="166"/>
                  <a:pt x="64" y="167"/>
                </a:cubicBezTo>
                <a:cubicBezTo>
                  <a:pt x="64" y="166"/>
                  <a:pt x="64" y="166"/>
                  <a:pt x="64" y="165"/>
                </a:cubicBezTo>
                <a:cubicBezTo>
                  <a:pt x="64" y="165"/>
                  <a:pt x="64" y="164"/>
                  <a:pt x="64" y="163"/>
                </a:cubicBezTo>
                <a:cubicBezTo>
                  <a:pt x="64" y="163"/>
                  <a:pt x="65" y="163"/>
                  <a:pt x="65" y="163"/>
                </a:cubicBezTo>
                <a:cubicBezTo>
                  <a:pt x="65" y="162"/>
                  <a:pt x="63" y="162"/>
                  <a:pt x="63" y="159"/>
                </a:cubicBezTo>
                <a:cubicBezTo>
                  <a:pt x="63" y="159"/>
                  <a:pt x="63" y="159"/>
                  <a:pt x="63" y="158"/>
                </a:cubicBezTo>
                <a:cubicBezTo>
                  <a:pt x="63" y="158"/>
                  <a:pt x="64" y="158"/>
                  <a:pt x="64" y="158"/>
                </a:cubicBezTo>
                <a:cubicBezTo>
                  <a:pt x="64" y="158"/>
                  <a:pt x="64" y="157"/>
                  <a:pt x="64" y="157"/>
                </a:cubicBezTo>
                <a:cubicBezTo>
                  <a:pt x="64" y="156"/>
                  <a:pt x="64" y="156"/>
                  <a:pt x="64" y="155"/>
                </a:cubicBezTo>
                <a:cubicBezTo>
                  <a:pt x="64" y="154"/>
                  <a:pt x="64" y="154"/>
                  <a:pt x="63" y="154"/>
                </a:cubicBezTo>
                <a:cubicBezTo>
                  <a:pt x="63" y="153"/>
                  <a:pt x="63" y="153"/>
                  <a:pt x="63" y="152"/>
                </a:cubicBezTo>
                <a:cubicBezTo>
                  <a:pt x="63" y="152"/>
                  <a:pt x="64" y="152"/>
                  <a:pt x="64" y="152"/>
                </a:cubicBezTo>
                <a:cubicBezTo>
                  <a:pt x="64" y="152"/>
                  <a:pt x="64" y="152"/>
                  <a:pt x="64" y="151"/>
                </a:cubicBezTo>
                <a:cubicBezTo>
                  <a:pt x="64" y="150"/>
                  <a:pt x="65" y="149"/>
                  <a:pt x="66" y="149"/>
                </a:cubicBezTo>
                <a:cubicBezTo>
                  <a:pt x="66" y="147"/>
                  <a:pt x="67" y="147"/>
                  <a:pt x="68" y="146"/>
                </a:cubicBezTo>
                <a:cubicBezTo>
                  <a:pt x="68" y="147"/>
                  <a:pt x="68" y="148"/>
                  <a:pt x="69" y="148"/>
                </a:cubicBezTo>
                <a:cubicBezTo>
                  <a:pt x="69" y="148"/>
                  <a:pt x="69" y="149"/>
                  <a:pt x="69" y="150"/>
                </a:cubicBezTo>
                <a:cubicBezTo>
                  <a:pt x="70" y="150"/>
                  <a:pt x="70" y="150"/>
                  <a:pt x="70" y="151"/>
                </a:cubicBezTo>
                <a:cubicBezTo>
                  <a:pt x="72" y="151"/>
                  <a:pt x="72" y="153"/>
                  <a:pt x="74" y="152"/>
                </a:cubicBezTo>
                <a:cubicBezTo>
                  <a:pt x="74" y="152"/>
                  <a:pt x="74" y="152"/>
                  <a:pt x="74" y="151"/>
                </a:cubicBezTo>
                <a:cubicBezTo>
                  <a:pt x="73" y="148"/>
                  <a:pt x="75" y="148"/>
                  <a:pt x="75" y="145"/>
                </a:cubicBezTo>
                <a:cubicBezTo>
                  <a:pt x="75" y="145"/>
                  <a:pt x="76" y="145"/>
                  <a:pt x="76" y="145"/>
                </a:cubicBezTo>
                <a:cubicBezTo>
                  <a:pt x="76" y="145"/>
                  <a:pt x="76" y="144"/>
                  <a:pt x="76" y="144"/>
                </a:cubicBezTo>
                <a:cubicBezTo>
                  <a:pt x="76" y="143"/>
                  <a:pt x="76" y="143"/>
                  <a:pt x="77" y="143"/>
                </a:cubicBezTo>
                <a:cubicBezTo>
                  <a:pt x="77" y="142"/>
                  <a:pt x="77" y="142"/>
                  <a:pt x="77" y="142"/>
                </a:cubicBezTo>
                <a:cubicBezTo>
                  <a:pt x="77" y="141"/>
                  <a:pt x="78" y="140"/>
                  <a:pt x="80" y="140"/>
                </a:cubicBezTo>
                <a:cubicBezTo>
                  <a:pt x="80" y="140"/>
                  <a:pt x="80" y="140"/>
                  <a:pt x="81" y="140"/>
                </a:cubicBezTo>
                <a:cubicBezTo>
                  <a:pt x="81" y="140"/>
                  <a:pt x="81" y="139"/>
                  <a:pt x="81" y="138"/>
                </a:cubicBezTo>
                <a:cubicBezTo>
                  <a:pt x="80" y="138"/>
                  <a:pt x="79" y="138"/>
                  <a:pt x="80" y="137"/>
                </a:cubicBezTo>
                <a:cubicBezTo>
                  <a:pt x="79" y="137"/>
                  <a:pt x="79" y="137"/>
                  <a:pt x="78" y="137"/>
                </a:cubicBezTo>
                <a:cubicBezTo>
                  <a:pt x="77" y="139"/>
                  <a:pt x="74" y="138"/>
                  <a:pt x="74" y="140"/>
                </a:cubicBezTo>
                <a:cubicBezTo>
                  <a:pt x="74" y="140"/>
                  <a:pt x="74" y="140"/>
                  <a:pt x="74" y="139"/>
                </a:cubicBezTo>
                <a:cubicBezTo>
                  <a:pt x="74" y="139"/>
                  <a:pt x="74" y="138"/>
                  <a:pt x="74" y="138"/>
                </a:cubicBezTo>
                <a:cubicBezTo>
                  <a:pt x="73" y="138"/>
                  <a:pt x="72" y="138"/>
                  <a:pt x="72" y="137"/>
                </a:cubicBezTo>
                <a:cubicBezTo>
                  <a:pt x="72" y="136"/>
                  <a:pt x="73" y="136"/>
                  <a:pt x="74" y="136"/>
                </a:cubicBezTo>
                <a:cubicBezTo>
                  <a:pt x="74" y="136"/>
                  <a:pt x="74" y="136"/>
                  <a:pt x="75" y="136"/>
                </a:cubicBezTo>
                <a:cubicBezTo>
                  <a:pt x="75" y="134"/>
                  <a:pt x="76" y="135"/>
                  <a:pt x="77" y="136"/>
                </a:cubicBezTo>
                <a:cubicBezTo>
                  <a:pt x="77" y="135"/>
                  <a:pt x="77" y="135"/>
                  <a:pt x="77" y="135"/>
                </a:cubicBezTo>
                <a:cubicBezTo>
                  <a:pt x="77" y="134"/>
                  <a:pt x="77" y="134"/>
                  <a:pt x="77" y="133"/>
                </a:cubicBezTo>
                <a:cubicBezTo>
                  <a:pt x="77" y="132"/>
                  <a:pt x="75" y="132"/>
                  <a:pt x="77" y="131"/>
                </a:cubicBezTo>
                <a:cubicBezTo>
                  <a:pt x="78" y="131"/>
                  <a:pt x="79" y="131"/>
                  <a:pt x="80" y="131"/>
                </a:cubicBezTo>
                <a:cubicBezTo>
                  <a:pt x="80" y="130"/>
                  <a:pt x="81" y="129"/>
                  <a:pt x="82" y="129"/>
                </a:cubicBezTo>
                <a:cubicBezTo>
                  <a:pt x="82" y="128"/>
                  <a:pt x="82" y="128"/>
                  <a:pt x="82" y="127"/>
                </a:cubicBezTo>
                <a:cubicBezTo>
                  <a:pt x="82" y="127"/>
                  <a:pt x="81" y="127"/>
                  <a:pt x="81" y="127"/>
                </a:cubicBezTo>
                <a:cubicBezTo>
                  <a:pt x="81" y="127"/>
                  <a:pt x="81" y="127"/>
                  <a:pt x="81" y="126"/>
                </a:cubicBezTo>
                <a:cubicBezTo>
                  <a:pt x="81" y="126"/>
                  <a:pt x="82" y="126"/>
                  <a:pt x="82" y="125"/>
                </a:cubicBezTo>
                <a:cubicBezTo>
                  <a:pt x="83" y="125"/>
                  <a:pt x="84" y="125"/>
                  <a:pt x="84" y="125"/>
                </a:cubicBezTo>
                <a:cubicBezTo>
                  <a:pt x="84" y="124"/>
                  <a:pt x="83" y="123"/>
                  <a:pt x="83" y="121"/>
                </a:cubicBezTo>
                <a:cubicBezTo>
                  <a:pt x="84" y="121"/>
                  <a:pt x="85" y="121"/>
                  <a:pt x="87" y="121"/>
                </a:cubicBezTo>
                <a:cubicBezTo>
                  <a:pt x="87" y="122"/>
                  <a:pt x="88" y="122"/>
                  <a:pt x="88" y="123"/>
                </a:cubicBezTo>
                <a:cubicBezTo>
                  <a:pt x="88" y="123"/>
                  <a:pt x="89" y="123"/>
                  <a:pt x="89" y="123"/>
                </a:cubicBezTo>
                <a:cubicBezTo>
                  <a:pt x="89" y="123"/>
                  <a:pt x="89" y="123"/>
                  <a:pt x="89" y="124"/>
                </a:cubicBezTo>
                <a:cubicBezTo>
                  <a:pt x="89" y="125"/>
                  <a:pt x="89" y="126"/>
                  <a:pt x="89" y="127"/>
                </a:cubicBezTo>
                <a:cubicBezTo>
                  <a:pt x="89" y="128"/>
                  <a:pt x="89" y="128"/>
                  <a:pt x="89" y="129"/>
                </a:cubicBezTo>
                <a:cubicBezTo>
                  <a:pt x="89" y="130"/>
                  <a:pt x="89" y="131"/>
                  <a:pt x="88" y="131"/>
                </a:cubicBezTo>
                <a:cubicBezTo>
                  <a:pt x="87" y="131"/>
                  <a:pt x="86" y="131"/>
                  <a:pt x="85" y="130"/>
                </a:cubicBezTo>
                <a:cubicBezTo>
                  <a:pt x="85" y="130"/>
                  <a:pt x="85" y="130"/>
                  <a:pt x="84" y="130"/>
                </a:cubicBezTo>
                <a:cubicBezTo>
                  <a:pt x="84" y="130"/>
                  <a:pt x="84" y="131"/>
                  <a:pt x="84" y="131"/>
                </a:cubicBezTo>
                <a:cubicBezTo>
                  <a:pt x="84" y="133"/>
                  <a:pt x="86" y="132"/>
                  <a:pt x="87" y="133"/>
                </a:cubicBezTo>
                <a:cubicBezTo>
                  <a:pt x="87" y="133"/>
                  <a:pt x="87" y="133"/>
                  <a:pt x="88" y="133"/>
                </a:cubicBezTo>
                <a:cubicBezTo>
                  <a:pt x="89" y="133"/>
                  <a:pt x="89" y="134"/>
                  <a:pt x="89" y="135"/>
                </a:cubicBezTo>
                <a:cubicBezTo>
                  <a:pt x="90" y="135"/>
                  <a:pt x="90" y="135"/>
                  <a:pt x="90" y="136"/>
                </a:cubicBezTo>
                <a:cubicBezTo>
                  <a:pt x="90" y="136"/>
                  <a:pt x="90" y="137"/>
                  <a:pt x="90" y="137"/>
                </a:cubicBezTo>
                <a:cubicBezTo>
                  <a:pt x="90" y="137"/>
                  <a:pt x="90" y="138"/>
                  <a:pt x="90" y="138"/>
                </a:cubicBezTo>
                <a:cubicBezTo>
                  <a:pt x="89" y="138"/>
                  <a:pt x="88" y="139"/>
                  <a:pt x="87" y="139"/>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4" name="Freeform 277"/>
          <p:cNvSpPr/>
          <p:nvPr>
            <p:custDataLst>
              <p:tags r:id="rId270"/>
            </p:custDataLst>
          </p:nvPr>
        </p:nvSpPr>
        <p:spPr bwMode="auto">
          <a:xfrm rot="1740000">
            <a:off x="9675033" y="2511670"/>
            <a:ext cx="3002" cy="5052"/>
          </a:xfrm>
          <a:custGeom>
            <a:avLst/>
            <a:gdLst>
              <a:gd name="T0" fmla="*/ 1 w 6"/>
              <a:gd name="T1" fmla="*/ 4 h 10"/>
              <a:gd name="T2" fmla="*/ 0 w 6"/>
              <a:gd name="T3" fmla="*/ 8 h 10"/>
              <a:gd name="T4" fmla="*/ 1 w 6"/>
              <a:gd name="T5" fmla="*/ 9 h 10"/>
              <a:gd name="T6" fmla="*/ 4 w 6"/>
              <a:gd name="T7" fmla="*/ 10 h 10"/>
              <a:gd name="T8" fmla="*/ 5 w 6"/>
              <a:gd name="T9" fmla="*/ 9 h 10"/>
              <a:gd name="T10" fmla="*/ 6 w 6"/>
              <a:gd name="T11" fmla="*/ 9 h 10"/>
              <a:gd name="T12" fmla="*/ 6 w 6"/>
              <a:gd name="T13" fmla="*/ 6 h 10"/>
              <a:gd name="T14" fmla="*/ 5 w 6"/>
              <a:gd name="T15" fmla="*/ 4 h 10"/>
              <a:gd name="T16" fmla="*/ 5 w 6"/>
              <a:gd name="T17" fmla="*/ 2 h 10"/>
              <a:gd name="T18" fmla="*/ 3 w 6"/>
              <a:gd name="T19" fmla="*/ 0 h 10"/>
              <a:gd name="T20" fmla="*/ 1 w 6"/>
              <a:gd name="T21" fmla="*/ 2 h 10"/>
              <a:gd name="T22" fmla="*/ 1 w 6"/>
              <a:gd name="T23"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10">
                <a:moveTo>
                  <a:pt x="1" y="4"/>
                </a:moveTo>
                <a:cubicBezTo>
                  <a:pt x="1" y="6"/>
                  <a:pt x="1" y="7"/>
                  <a:pt x="0" y="8"/>
                </a:cubicBezTo>
                <a:cubicBezTo>
                  <a:pt x="1" y="8"/>
                  <a:pt x="2" y="8"/>
                  <a:pt x="1" y="9"/>
                </a:cubicBezTo>
                <a:cubicBezTo>
                  <a:pt x="3" y="9"/>
                  <a:pt x="3" y="10"/>
                  <a:pt x="4" y="10"/>
                </a:cubicBezTo>
                <a:cubicBezTo>
                  <a:pt x="5" y="10"/>
                  <a:pt x="5" y="9"/>
                  <a:pt x="5" y="9"/>
                </a:cubicBezTo>
                <a:cubicBezTo>
                  <a:pt x="5" y="9"/>
                  <a:pt x="6" y="9"/>
                  <a:pt x="6" y="9"/>
                </a:cubicBezTo>
                <a:cubicBezTo>
                  <a:pt x="6" y="8"/>
                  <a:pt x="6" y="7"/>
                  <a:pt x="6" y="6"/>
                </a:cubicBezTo>
                <a:cubicBezTo>
                  <a:pt x="5" y="6"/>
                  <a:pt x="5" y="5"/>
                  <a:pt x="5" y="4"/>
                </a:cubicBezTo>
                <a:cubicBezTo>
                  <a:pt x="5" y="3"/>
                  <a:pt x="5" y="2"/>
                  <a:pt x="5" y="2"/>
                </a:cubicBezTo>
                <a:cubicBezTo>
                  <a:pt x="4" y="1"/>
                  <a:pt x="3" y="2"/>
                  <a:pt x="3" y="0"/>
                </a:cubicBezTo>
                <a:cubicBezTo>
                  <a:pt x="2" y="0"/>
                  <a:pt x="1" y="1"/>
                  <a:pt x="1" y="2"/>
                </a:cubicBezTo>
                <a:cubicBezTo>
                  <a:pt x="2" y="3"/>
                  <a:pt x="3" y="4"/>
                  <a:pt x="1"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5" name="Freeform 278"/>
          <p:cNvSpPr/>
          <p:nvPr>
            <p:custDataLst>
              <p:tags r:id="rId271"/>
            </p:custDataLst>
          </p:nvPr>
        </p:nvSpPr>
        <p:spPr bwMode="auto">
          <a:xfrm rot="1740000">
            <a:off x="9675944" y="2518532"/>
            <a:ext cx="1847" cy="2985"/>
          </a:xfrm>
          <a:custGeom>
            <a:avLst/>
            <a:gdLst>
              <a:gd name="T0" fmla="*/ 0 w 4"/>
              <a:gd name="T1" fmla="*/ 1 h 6"/>
              <a:gd name="T2" fmla="*/ 0 w 4"/>
              <a:gd name="T3" fmla="*/ 3 h 6"/>
              <a:gd name="T4" fmla="*/ 4 w 4"/>
              <a:gd name="T5" fmla="*/ 5 h 6"/>
              <a:gd name="T6" fmla="*/ 4 w 4"/>
              <a:gd name="T7" fmla="*/ 3 h 6"/>
              <a:gd name="T8" fmla="*/ 3 w 4"/>
              <a:gd name="T9" fmla="*/ 0 h 6"/>
              <a:gd name="T10" fmla="*/ 0 w 4"/>
              <a:gd name="T11" fmla="*/ 1 h 6"/>
            </a:gdLst>
            <a:ahLst/>
            <a:cxnLst>
              <a:cxn ang="0">
                <a:pos x="T0" y="T1"/>
              </a:cxn>
              <a:cxn ang="0">
                <a:pos x="T2" y="T3"/>
              </a:cxn>
              <a:cxn ang="0">
                <a:pos x="T4" y="T5"/>
              </a:cxn>
              <a:cxn ang="0">
                <a:pos x="T6" y="T7"/>
              </a:cxn>
              <a:cxn ang="0">
                <a:pos x="T8" y="T9"/>
              </a:cxn>
              <a:cxn ang="0">
                <a:pos x="T10" y="T11"/>
              </a:cxn>
            </a:cxnLst>
            <a:rect l="0" t="0" r="r" b="b"/>
            <a:pathLst>
              <a:path w="4" h="6">
                <a:moveTo>
                  <a:pt x="0" y="1"/>
                </a:moveTo>
                <a:cubicBezTo>
                  <a:pt x="0" y="2"/>
                  <a:pt x="0" y="2"/>
                  <a:pt x="0" y="3"/>
                </a:cubicBezTo>
                <a:cubicBezTo>
                  <a:pt x="2" y="3"/>
                  <a:pt x="1" y="6"/>
                  <a:pt x="4" y="5"/>
                </a:cubicBezTo>
                <a:cubicBezTo>
                  <a:pt x="4" y="4"/>
                  <a:pt x="4" y="3"/>
                  <a:pt x="4" y="3"/>
                </a:cubicBezTo>
                <a:cubicBezTo>
                  <a:pt x="3" y="2"/>
                  <a:pt x="3" y="2"/>
                  <a:pt x="3" y="0"/>
                </a:cubicBezTo>
                <a:cubicBezTo>
                  <a:pt x="2" y="1"/>
                  <a:pt x="2"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6" name="Freeform 279"/>
          <p:cNvSpPr/>
          <p:nvPr>
            <p:custDataLst>
              <p:tags r:id="rId272"/>
            </p:custDataLst>
          </p:nvPr>
        </p:nvSpPr>
        <p:spPr bwMode="auto">
          <a:xfrm rot="1740000">
            <a:off x="9665738" y="2516649"/>
            <a:ext cx="1616" cy="1607"/>
          </a:xfrm>
          <a:custGeom>
            <a:avLst/>
            <a:gdLst>
              <a:gd name="T0" fmla="*/ 1 w 3"/>
              <a:gd name="T1" fmla="*/ 3 h 3"/>
              <a:gd name="T2" fmla="*/ 3 w 3"/>
              <a:gd name="T3" fmla="*/ 3 h 3"/>
              <a:gd name="T4" fmla="*/ 0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2" y="3"/>
                  <a:pt x="2" y="3"/>
                  <a:pt x="3" y="3"/>
                </a:cubicBezTo>
                <a:cubicBezTo>
                  <a:pt x="2" y="2"/>
                  <a:pt x="1" y="1"/>
                  <a:pt x="0" y="0"/>
                </a:cubicBezTo>
                <a:cubicBezTo>
                  <a:pt x="0" y="2"/>
                  <a:pt x="1" y="2"/>
                  <a:pt x="1"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7" name="Freeform 280"/>
          <p:cNvSpPr/>
          <p:nvPr>
            <p:custDataLst>
              <p:tags r:id="rId273"/>
            </p:custDataLst>
          </p:nvPr>
        </p:nvSpPr>
        <p:spPr bwMode="auto">
          <a:xfrm rot="1740000">
            <a:off x="9617050" y="2506061"/>
            <a:ext cx="2539" cy="3443"/>
          </a:xfrm>
          <a:custGeom>
            <a:avLst/>
            <a:gdLst>
              <a:gd name="T0" fmla="*/ 3 w 5"/>
              <a:gd name="T1" fmla="*/ 7 h 7"/>
              <a:gd name="T2" fmla="*/ 4 w 5"/>
              <a:gd name="T3" fmla="*/ 7 h 7"/>
              <a:gd name="T4" fmla="*/ 5 w 5"/>
              <a:gd name="T5" fmla="*/ 4 h 7"/>
              <a:gd name="T6" fmla="*/ 5 w 5"/>
              <a:gd name="T7" fmla="*/ 2 h 7"/>
              <a:gd name="T8" fmla="*/ 4 w 5"/>
              <a:gd name="T9" fmla="*/ 0 h 7"/>
              <a:gd name="T10" fmla="*/ 1 w 5"/>
              <a:gd name="T11" fmla="*/ 0 h 7"/>
              <a:gd name="T12" fmla="*/ 1 w 5"/>
              <a:gd name="T13" fmla="*/ 1 h 7"/>
              <a:gd name="T14" fmla="*/ 0 w 5"/>
              <a:gd name="T15" fmla="*/ 3 h 7"/>
              <a:gd name="T16" fmla="*/ 1 w 5"/>
              <a:gd name="T17" fmla="*/ 3 h 7"/>
              <a:gd name="T18" fmla="*/ 1 w 5"/>
              <a:gd name="T19" fmla="*/ 4 h 7"/>
              <a:gd name="T20" fmla="*/ 3 w 5"/>
              <a:gd name="T21" fmla="*/ 4 h 7"/>
              <a:gd name="T22" fmla="*/ 1 w 5"/>
              <a:gd name="T23" fmla="*/ 7 h 7"/>
              <a:gd name="T24" fmla="*/ 3 w 5"/>
              <a:gd name="T2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7">
                <a:moveTo>
                  <a:pt x="3" y="7"/>
                </a:moveTo>
                <a:cubicBezTo>
                  <a:pt x="3" y="7"/>
                  <a:pt x="3" y="7"/>
                  <a:pt x="4" y="7"/>
                </a:cubicBezTo>
                <a:cubicBezTo>
                  <a:pt x="4" y="6"/>
                  <a:pt x="5" y="5"/>
                  <a:pt x="5" y="4"/>
                </a:cubicBezTo>
                <a:cubicBezTo>
                  <a:pt x="5" y="4"/>
                  <a:pt x="5" y="3"/>
                  <a:pt x="5" y="2"/>
                </a:cubicBezTo>
                <a:cubicBezTo>
                  <a:pt x="5" y="1"/>
                  <a:pt x="5" y="0"/>
                  <a:pt x="4" y="0"/>
                </a:cubicBezTo>
                <a:cubicBezTo>
                  <a:pt x="3" y="0"/>
                  <a:pt x="2" y="0"/>
                  <a:pt x="1" y="0"/>
                </a:cubicBezTo>
                <a:cubicBezTo>
                  <a:pt x="1" y="0"/>
                  <a:pt x="1" y="1"/>
                  <a:pt x="1" y="1"/>
                </a:cubicBezTo>
                <a:cubicBezTo>
                  <a:pt x="0" y="1"/>
                  <a:pt x="0" y="2"/>
                  <a:pt x="0" y="3"/>
                </a:cubicBezTo>
                <a:cubicBezTo>
                  <a:pt x="1" y="3"/>
                  <a:pt x="1" y="3"/>
                  <a:pt x="1" y="3"/>
                </a:cubicBezTo>
                <a:cubicBezTo>
                  <a:pt x="1" y="4"/>
                  <a:pt x="1" y="4"/>
                  <a:pt x="1" y="4"/>
                </a:cubicBezTo>
                <a:cubicBezTo>
                  <a:pt x="2" y="4"/>
                  <a:pt x="2" y="4"/>
                  <a:pt x="3" y="4"/>
                </a:cubicBezTo>
                <a:cubicBezTo>
                  <a:pt x="3" y="6"/>
                  <a:pt x="2" y="6"/>
                  <a:pt x="1" y="7"/>
                </a:cubicBezTo>
                <a:cubicBezTo>
                  <a:pt x="2" y="7"/>
                  <a:pt x="2" y="7"/>
                  <a:pt x="3"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8" name="Freeform 281"/>
          <p:cNvSpPr/>
          <p:nvPr>
            <p:custDataLst>
              <p:tags r:id="rId274"/>
            </p:custDataLst>
          </p:nvPr>
        </p:nvSpPr>
        <p:spPr bwMode="auto">
          <a:xfrm rot="1740000">
            <a:off x="9682782" y="2542746"/>
            <a:ext cx="2078" cy="1378"/>
          </a:xfrm>
          <a:custGeom>
            <a:avLst/>
            <a:gdLst>
              <a:gd name="T0" fmla="*/ 2 w 4"/>
              <a:gd name="T1" fmla="*/ 0 h 3"/>
              <a:gd name="T2" fmla="*/ 1 w 4"/>
              <a:gd name="T3" fmla="*/ 1 h 3"/>
              <a:gd name="T4" fmla="*/ 0 w 4"/>
              <a:gd name="T5" fmla="*/ 3 h 3"/>
              <a:gd name="T6" fmla="*/ 3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1"/>
                  <a:pt x="2" y="1"/>
                  <a:pt x="1" y="1"/>
                </a:cubicBezTo>
                <a:cubicBezTo>
                  <a:pt x="1" y="2"/>
                  <a:pt x="0" y="2"/>
                  <a:pt x="0" y="3"/>
                </a:cubicBezTo>
                <a:cubicBezTo>
                  <a:pt x="1" y="3"/>
                  <a:pt x="1" y="2"/>
                  <a:pt x="3" y="2"/>
                </a:cubicBezTo>
                <a:cubicBezTo>
                  <a:pt x="4" y="1"/>
                  <a:pt x="3" y="0"/>
                  <a:pt x="2"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49" name="Freeform 282"/>
          <p:cNvSpPr/>
          <p:nvPr>
            <p:custDataLst>
              <p:tags r:id="rId275"/>
            </p:custDataLst>
          </p:nvPr>
        </p:nvSpPr>
        <p:spPr bwMode="auto">
          <a:xfrm rot="1740000">
            <a:off x="9664806" y="2528489"/>
            <a:ext cx="3693" cy="8495"/>
          </a:xfrm>
          <a:custGeom>
            <a:avLst/>
            <a:gdLst>
              <a:gd name="T0" fmla="*/ 7 w 7"/>
              <a:gd name="T1" fmla="*/ 12 h 17"/>
              <a:gd name="T2" fmla="*/ 7 w 7"/>
              <a:gd name="T3" fmla="*/ 11 h 17"/>
              <a:gd name="T4" fmla="*/ 7 w 7"/>
              <a:gd name="T5" fmla="*/ 10 h 17"/>
              <a:gd name="T6" fmla="*/ 6 w 7"/>
              <a:gd name="T7" fmla="*/ 10 h 17"/>
              <a:gd name="T8" fmla="*/ 4 w 7"/>
              <a:gd name="T9" fmla="*/ 10 h 17"/>
              <a:gd name="T10" fmla="*/ 3 w 7"/>
              <a:gd name="T11" fmla="*/ 8 h 17"/>
              <a:gd name="T12" fmla="*/ 5 w 7"/>
              <a:gd name="T13" fmla="*/ 8 h 17"/>
              <a:gd name="T14" fmla="*/ 5 w 7"/>
              <a:gd name="T15" fmla="*/ 4 h 17"/>
              <a:gd name="T16" fmla="*/ 6 w 7"/>
              <a:gd name="T17" fmla="*/ 4 h 17"/>
              <a:gd name="T18" fmla="*/ 6 w 7"/>
              <a:gd name="T19" fmla="*/ 3 h 17"/>
              <a:gd name="T20" fmla="*/ 6 w 7"/>
              <a:gd name="T21" fmla="*/ 2 h 17"/>
              <a:gd name="T22" fmla="*/ 6 w 7"/>
              <a:gd name="T23" fmla="*/ 1 h 17"/>
              <a:gd name="T24" fmla="*/ 5 w 7"/>
              <a:gd name="T25" fmla="*/ 1 h 17"/>
              <a:gd name="T26" fmla="*/ 4 w 7"/>
              <a:gd name="T27" fmla="*/ 2 h 17"/>
              <a:gd name="T28" fmla="*/ 4 w 7"/>
              <a:gd name="T29" fmla="*/ 3 h 17"/>
              <a:gd name="T30" fmla="*/ 3 w 7"/>
              <a:gd name="T31" fmla="*/ 4 h 17"/>
              <a:gd name="T32" fmla="*/ 0 w 7"/>
              <a:gd name="T33" fmla="*/ 7 h 17"/>
              <a:gd name="T34" fmla="*/ 0 w 7"/>
              <a:gd name="T35" fmla="*/ 8 h 17"/>
              <a:gd name="T36" fmla="*/ 1 w 7"/>
              <a:gd name="T37" fmla="*/ 11 h 17"/>
              <a:gd name="T38" fmla="*/ 3 w 7"/>
              <a:gd name="T39" fmla="*/ 11 h 17"/>
              <a:gd name="T40" fmla="*/ 4 w 7"/>
              <a:gd name="T41" fmla="*/ 11 h 17"/>
              <a:gd name="T42" fmla="*/ 4 w 7"/>
              <a:gd name="T43" fmla="*/ 16 h 17"/>
              <a:gd name="T44" fmla="*/ 4 w 7"/>
              <a:gd name="T45" fmla="*/ 17 h 17"/>
              <a:gd name="T46" fmla="*/ 5 w 7"/>
              <a:gd name="T47" fmla="*/ 17 h 17"/>
              <a:gd name="T48" fmla="*/ 7 w 7"/>
              <a:gd name="T49" fmla="*/ 16 h 17"/>
              <a:gd name="T50" fmla="*/ 6 w 7"/>
              <a:gd name="T51" fmla="*/ 14 h 17"/>
              <a:gd name="T52" fmla="*/ 7 w 7"/>
              <a:gd name="T53"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 h="17">
                <a:moveTo>
                  <a:pt x="7" y="12"/>
                </a:moveTo>
                <a:cubicBezTo>
                  <a:pt x="7" y="12"/>
                  <a:pt x="7" y="12"/>
                  <a:pt x="7" y="11"/>
                </a:cubicBezTo>
                <a:cubicBezTo>
                  <a:pt x="7" y="11"/>
                  <a:pt x="7" y="10"/>
                  <a:pt x="7" y="10"/>
                </a:cubicBezTo>
                <a:cubicBezTo>
                  <a:pt x="7" y="10"/>
                  <a:pt x="7" y="10"/>
                  <a:pt x="6" y="10"/>
                </a:cubicBezTo>
                <a:cubicBezTo>
                  <a:pt x="5" y="10"/>
                  <a:pt x="5" y="10"/>
                  <a:pt x="4" y="10"/>
                </a:cubicBezTo>
                <a:cubicBezTo>
                  <a:pt x="4" y="9"/>
                  <a:pt x="3" y="9"/>
                  <a:pt x="3" y="8"/>
                </a:cubicBezTo>
                <a:cubicBezTo>
                  <a:pt x="3" y="8"/>
                  <a:pt x="4" y="8"/>
                  <a:pt x="5" y="8"/>
                </a:cubicBezTo>
                <a:cubicBezTo>
                  <a:pt x="5" y="7"/>
                  <a:pt x="5" y="5"/>
                  <a:pt x="5" y="4"/>
                </a:cubicBezTo>
                <a:cubicBezTo>
                  <a:pt x="5" y="4"/>
                  <a:pt x="6" y="4"/>
                  <a:pt x="6" y="4"/>
                </a:cubicBezTo>
                <a:cubicBezTo>
                  <a:pt x="6" y="4"/>
                  <a:pt x="6" y="3"/>
                  <a:pt x="6" y="3"/>
                </a:cubicBezTo>
                <a:cubicBezTo>
                  <a:pt x="6" y="3"/>
                  <a:pt x="6" y="2"/>
                  <a:pt x="6" y="2"/>
                </a:cubicBezTo>
                <a:cubicBezTo>
                  <a:pt x="6" y="1"/>
                  <a:pt x="6" y="1"/>
                  <a:pt x="6" y="1"/>
                </a:cubicBezTo>
                <a:cubicBezTo>
                  <a:pt x="6" y="1"/>
                  <a:pt x="5" y="1"/>
                  <a:pt x="5" y="1"/>
                </a:cubicBezTo>
                <a:cubicBezTo>
                  <a:pt x="4" y="0"/>
                  <a:pt x="4" y="1"/>
                  <a:pt x="4" y="2"/>
                </a:cubicBezTo>
                <a:cubicBezTo>
                  <a:pt x="4" y="2"/>
                  <a:pt x="4" y="3"/>
                  <a:pt x="4" y="3"/>
                </a:cubicBezTo>
                <a:cubicBezTo>
                  <a:pt x="4" y="4"/>
                  <a:pt x="4" y="4"/>
                  <a:pt x="3" y="4"/>
                </a:cubicBezTo>
                <a:cubicBezTo>
                  <a:pt x="1" y="4"/>
                  <a:pt x="2" y="7"/>
                  <a:pt x="0" y="7"/>
                </a:cubicBezTo>
                <a:cubicBezTo>
                  <a:pt x="0" y="7"/>
                  <a:pt x="0" y="7"/>
                  <a:pt x="0" y="8"/>
                </a:cubicBezTo>
                <a:cubicBezTo>
                  <a:pt x="0" y="10"/>
                  <a:pt x="1" y="10"/>
                  <a:pt x="1" y="11"/>
                </a:cubicBezTo>
                <a:cubicBezTo>
                  <a:pt x="2" y="11"/>
                  <a:pt x="2" y="11"/>
                  <a:pt x="3" y="11"/>
                </a:cubicBezTo>
                <a:cubicBezTo>
                  <a:pt x="3" y="11"/>
                  <a:pt x="3" y="11"/>
                  <a:pt x="4" y="11"/>
                </a:cubicBezTo>
                <a:cubicBezTo>
                  <a:pt x="6" y="14"/>
                  <a:pt x="4" y="13"/>
                  <a:pt x="4" y="16"/>
                </a:cubicBezTo>
                <a:cubicBezTo>
                  <a:pt x="4" y="16"/>
                  <a:pt x="4" y="17"/>
                  <a:pt x="4" y="17"/>
                </a:cubicBezTo>
                <a:cubicBezTo>
                  <a:pt x="4" y="17"/>
                  <a:pt x="5" y="17"/>
                  <a:pt x="5" y="17"/>
                </a:cubicBezTo>
                <a:cubicBezTo>
                  <a:pt x="6" y="17"/>
                  <a:pt x="7" y="17"/>
                  <a:pt x="7" y="16"/>
                </a:cubicBezTo>
                <a:cubicBezTo>
                  <a:pt x="6" y="16"/>
                  <a:pt x="6" y="15"/>
                  <a:pt x="6" y="14"/>
                </a:cubicBezTo>
                <a:cubicBezTo>
                  <a:pt x="6" y="13"/>
                  <a:pt x="6" y="12"/>
                  <a:pt x="7" y="1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0" name="Freeform 283"/>
          <p:cNvSpPr/>
          <p:nvPr>
            <p:custDataLst>
              <p:tags r:id="rId276"/>
            </p:custDataLst>
          </p:nvPr>
        </p:nvSpPr>
        <p:spPr bwMode="auto">
          <a:xfrm rot="1740000">
            <a:off x="9615782" y="2517617"/>
            <a:ext cx="4386" cy="2525"/>
          </a:xfrm>
          <a:custGeom>
            <a:avLst/>
            <a:gdLst>
              <a:gd name="T0" fmla="*/ 6 w 9"/>
              <a:gd name="T1" fmla="*/ 4 h 5"/>
              <a:gd name="T2" fmla="*/ 8 w 9"/>
              <a:gd name="T3" fmla="*/ 4 h 5"/>
              <a:gd name="T4" fmla="*/ 6 w 9"/>
              <a:gd name="T5" fmla="*/ 1 h 5"/>
              <a:gd name="T6" fmla="*/ 0 w 9"/>
              <a:gd name="T7" fmla="*/ 2 h 5"/>
              <a:gd name="T8" fmla="*/ 0 w 9"/>
              <a:gd name="T9" fmla="*/ 5 h 5"/>
              <a:gd name="T10" fmla="*/ 5 w 9"/>
              <a:gd name="T11" fmla="*/ 4 h 5"/>
              <a:gd name="T12" fmla="*/ 6 w 9"/>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4"/>
                </a:moveTo>
                <a:cubicBezTo>
                  <a:pt x="7" y="4"/>
                  <a:pt x="7" y="4"/>
                  <a:pt x="8" y="4"/>
                </a:cubicBezTo>
                <a:cubicBezTo>
                  <a:pt x="9" y="3"/>
                  <a:pt x="8" y="2"/>
                  <a:pt x="6" y="1"/>
                </a:cubicBezTo>
                <a:cubicBezTo>
                  <a:pt x="3" y="0"/>
                  <a:pt x="3" y="3"/>
                  <a:pt x="0" y="2"/>
                </a:cubicBezTo>
                <a:cubicBezTo>
                  <a:pt x="0" y="3"/>
                  <a:pt x="0" y="4"/>
                  <a:pt x="0" y="5"/>
                </a:cubicBezTo>
                <a:cubicBezTo>
                  <a:pt x="3" y="5"/>
                  <a:pt x="3" y="4"/>
                  <a:pt x="5" y="4"/>
                </a:cubicBezTo>
                <a:cubicBezTo>
                  <a:pt x="6" y="4"/>
                  <a:pt x="6" y="4"/>
                  <a:pt x="6" y="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1" name="Freeform 284"/>
          <p:cNvSpPr/>
          <p:nvPr>
            <p:custDataLst>
              <p:tags r:id="rId277"/>
            </p:custDataLst>
          </p:nvPr>
        </p:nvSpPr>
        <p:spPr bwMode="auto">
          <a:xfrm rot="1740000">
            <a:off x="9702259" y="2474894"/>
            <a:ext cx="6464" cy="4132"/>
          </a:xfrm>
          <a:custGeom>
            <a:avLst/>
            <a:gdLst>
              <a:gd name="T0" fmla="*/ 3 w 13"/>
              <a:gd name="T1" fmla="*/ 7 h 8"/>
              <a:gd name="T2" fmla="*/ 5 w 13"/>
              <a:gd name="T3" fmla="*/ 7 h 8"/>
              <a:gd name="T4" fmla="*/ 6 w 13"/>
              <a:gd name="T5" fmla="*/ 7 h 8"/>
              <a:gd name="T6" fmla="*/ 7 w 13"/>
              <a:gd name="T7" fmla="*/ 6 h 8"/>
              <a:gd name="T8" fmla="*/ 9 w 13"/>
              <a:gd name="T9" fmla="*/ 3 h 8"/>
              <a:gd name="T10" fmla="*/ 9 w 13"/>
              <a:gd name="T11" fmla="*/ 2 h 8"/>
              <a:gd name="T12" fmla="*/ 13 w 13"/>
              <a:gd name="T13" fmla="*/ 1 h 8"/>
              <a:gd name="T14" fmla="*/ 12 w 13"/>
              <a:gd name="T15" fmla="*/ 0 h 8"/>
              <a:gd name="T16" fmla="*/ 11 w 13"/>
              <a:gd name="T17" fmla="*/ 0 h 8"/>
              <a:gd name="T18" fmla="*/ 8 w 13"/>
              <a:gd name="T19" fmla="*/ 0 h 8"/>
              <a:gd name="T20" fmla="*/ 6 w 13"/>
              <a:gd name="T21" fmla="*/ 0 h 8"/>
              <a:gd name="T22" fmla="*/ 2 w 13"/>
              <a:gd name="T23" fmla="*/ 3 h 8"/>
              <a:gd name="T24" fmla="*/ 2 w 13"/>
              <a:gd name="T25" fmla="*/ 4 h 8"/>
              <a:gd name="T26" fmla="*/ 1 w 13"/>
              <a:gd name="T27" fmla="*/ 4 h 8"/>
              <a:gd name="T28" fmla="*/ 1 w 13"/>
              <a:gd name="T29" fmla="*/ 6 h 8"/>
              <a:gd name="T30" fmla="*/ 0 w 13"/>
              <a:gd name="T31" fmla="*/ 7 h 8"/>
              <a:gd name="T32" fmla="*/ 3 w 13"/>
              <a:gd name="T3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8">
                <a:moveTo>
                  <a:pt x="3" y="7"/>
                </a:moveTo>
                <a:cubicBezTo>
                  <a:pt x="4" y="7"/>
                  <a:pt x="4" y="7"/>
                  <a:pt x="5" y="7"/>
                </a:cubicBezTo>
                <a:cubicBezTo>
                  <a:pt x="5" y="7"/>
                  <a:pt x="5" y="7"/>
                  <a:pt x="6" y="7"/>
                </a:cubicBezTo>
                <a:cubicBezTo>
                  <a:pt x="6" y="6"/>
                  <a:pt x="6" y="6"/>
                  <a:pt x="7" y="6"/>
                </a:cubicBezTo>
                <a:cubicBezTo>
                  <a:pt x="8" y="4"/>
                  <a:pt x="8" y="3"/>
                  <a:pt x="9" y="3"/>
                </a:cubicBezTo>
                <a:cubicBezTo>
                  <a:pt x="9" y="3"/>
                  <a:pt x="9" y="2"/>
                  <a:pt x="9" y="2"/>
                </a:cubicBezTo>
                <a:cubicBezTo>
                  <a:pt x="10" y="1"/>
                  <a:pt x="11" y="1"/>
                  <a:pt x="13" y="1"/>
                </a:cubicBezTo>
                <a:cubicBezTo>
                  <a:pt x="13" y="0"/>
                  <a:pt x="13" y="0"/>
                  <a:pt x="12" y="0"/>
                </a:cubicBezTo>
                <a:cubicBezTo>
                  <a:pt x="11" y="0"/>
                  <a:pt x="11" y="0"/>
                  <a:pt x="11" y="0"/>
                </a:cubicBezTo>
                <a:cubicBezTo>
                  <a:pt x="10" y="0"/>
                  <a:pt x="9" y="0"/>
                  <a:pt x="8" y="0"/>
                </a:cubicBezTo>
                <a:cubicBezTo>
                  <a:pt x="7" y="0"/>
                  <a:pt x="7" y="0"/>
                  <a:pt x="6" y="0"/>
                </a:cubicBezTo>
                <a:cubicBezTo>
                  <a:pt x="4" y="0"/>
                  <a:pt x="3" y="1"/>
                  <a:pt x="2" y="3"/>
                </a:cubicBezTo>
                <a:cubicBezTo>
                  <a:pt x="2" y="4"/>
                  <a:pt x="2" y="4"/>
                  <a:pt x="2" y="4"/>
                </a:cubicBezTo>
                <a:cubicBezTo>
                  <a:pt x="2" y="4"/>
                  <a:pt x="2" y="4"/>
                  <a:pt x="1" y="4"/>
                </a:cubicBezTo>
                <a:cubicBezTo>
                  <a:pt x="1" y="5"/>
                  <a:pt x="1" y="5"/>
                  <a:pt x="1" y="6"/>
                </a:cubicBezTo>
                <a:cubicBezTo>
                  <a:pt x="1" y="7"/>
                  <a:pt x="1" y="7"/>
                  <a:pt x="0" y="7"/>
                </a:cubicBezTo>
                <a:cubicBezTo>
                  <a:pt x="0" y="8"/>
                  <a:pt x="3" y="8"/>
                  <a:pt x="3"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2" name="Freeform 285"/>
          <p:cNvSpPr/>
          <p:nvPr>
            <p:custDataLst>
              <p:tags r:id="rId278"/>
            </p:custDataLst>
          </p:nvPr>
        </p:nvSpPr>
        <p:spPr bwMode="auto">
          <a:xfrm rot="1740000">
            <a:off x="9716417" y="2480820"/>
            <a:ext cx="4618" cy="6428"/>
          </a:xfrm>
          <a:custGeom>
            <a:avLst/>
            <a:gdLst>
              <a:gd name="T0" fmla="*/ 1 w 9"/>
              <a:gd name="T1" fmla="*/ 13 h 13"/>
              <a:gd name="T2" fmla="*/ 9 w 9"/>
              <a:gd name="T3" fmla="*/ 6 h 13"/>
              <a:gd name="T4" fmla="*/ 9 w 9"/>
              <a:gd name="T5" fmla="*/ 5 h 13"/>
              <a:gd name="T6" fmla="*/ 9 w 9"/>
              <a:gd name="T7" fmla="*/ 4 h 13"/>
              <a:gd name="T8" fmla="*/ 8 w 9"/>
              <a:gd name="T9" fmla="*/ 4 h 13"/>
              <a:gd name="T10" fmla="*/ 8 w 9"/>
              <a:gd name="T11" fmla="*/ 1 h 13"/>
              <a:gd name="T12" fmla="*/ 8 w 9"/>
              <a:gd name="T13" fmla="*/ 0 h 13"/>
              <a:gd name="T14" fmla="*/ 5 w 9"/>
              <a:gd name="T15" fmla="*/ 0 h 13"/>
              <a:gd name="T16" fmla="*/ 5 w 9"/>
              <a:gd name="T17" fmla="*/ 1 h 13"/>
              <a:gd name="T18" fmla="*/ 4 w 9"/>
              <a:gd name="T19" fmla="*/ 4 h 13"/>
              <a:gd name="T20" fmla="*/ 4 w 9"/>
              <a:gd name="T21" fmla="*/ 5 h 13"/>
              <a:gd name="T22" fmla="*/ 2 w 9"/>
              <a:gd name="T23" fmla="*/ 7 h 13"/>
              <a:gd name="T24" fmla="*/ 0 w 9"/>
              <a:gd name="T25" fmla="*/ 10 h 13"/>
              <a:gd name="T26" fmla="*/ 0 w 9"/>
              <a:gd name="T27" fmla="*/ 11 h 13"/>
              <a:gd name="T28" fmla="*/ 1 w 9"/>
              <a:gd name="T2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3">
                <a:moveTo>
                  <a:pt x="1" y="13"/>
                </a:moveTo>
                <a:cubicBezTo>
                  <a:pt x="5" y="12"/>
                  <a:pt x="8" y="10"/>
                  <a:pt x="9" y="6"/>
                </a:cubicBezTo>
                <a:cubicBezTo>
                  <a:pt x="9" y="6"/>
                  <a:pt x="9" y="5"/>
                  <a:pt x="9" y="5"/>
                </a:cubicBezTo>
                <a:cubicBezTo>
                  <a:pt x="9" y="5"/>
                  <a:pt x="9" y="4"/>
                  <a:pt x="9" y="4"/>
                </a:cubicBezTo>
                <a:cubicBezTo>
                  <a:pt x="9" y="4"/>
                  <a:pt x="9" y="4"/>
                  <a:pt x="8" y="4"/>
                </a:cubicBezTo>
                <a:cubicBezTo>
                  <a:pt x="8" y="3"/>
                  <a:pt x="8" y="2"/>
                  <a:pt x="8" y="1"/>
                </a:cubicBezTo>
                <a:cubicBezTo>
                  <a:pt x="8" y="1"/>
                  <a:pt x="8" y="1"/>
                  <a:pt x="8" y="0"/>
                </a:cubicBezTo>
                <a:cubicBezTo>
                  <a:pt x="7" y="0"/>
                  <a:pt x="6" y="0"/>
                  <a:pt x="5" y="0"/>
                </a:cubicBezTo>
                <a:cubicBezTo>
                  <a:pt x="5" y="1"/>
                  <a:pt x="5" y="1"/>
                  <a:pt x="5" y="1"/>
                </a:cubicBezTo>
                <a:cubicBezTo>
                  <a:pt x="4" y="2"/>
                  <a:pt x="5" y="4"/>
                  <a:pt x="4" y="4"/>
                </a:cubicBezTo>
                <a:cubicBezTo>
                  <a:pt x="4" y="4"/>
                  <a:pt x="4" y="5"/>
                  <a:pt x="4" y="5"/>
                </a:cubicBezTo>
                <a:cubicBezTo>
                  <a:pt x="5" y="5"/>
                  <a:pt x="4" y="7"/>
                  <a:pt x="2" y="7"/>
                </a:cubicBezTo>
                <a:cubicBezTo>
                  <a:pt x="2" y="9"/>
                  <a:pt x="0" y="8"/>
                  <a:pt x="0" y="10"/>
                </a:cubicBezTo>
                <a:cubicBezTo>
                  <a:pt x="0" y="10"/>
                  <a:pt x="0" y="11"/>
                  <a:pt x="0" y="11"/>
                </a:cubicBezTo>
                <a:cubicBezTo>
                  <a:pt x="0" y="12"/>
                  <a:pt x="0" y="13"/>
                  <a:pt x="1" y="1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3" name="Freeform 286"/>
          <p:cNvSpPr/>
          <p:nvPr>
            <p:custDataLst>
              <p:tags r:id="rId279"/>
            </p:custDataLst>
          </p:nvPr>
        </p:nvSpPr>
        <p:spPr bwMode="auto">
          <a:xfrm rot="1740000">
            <a:off x="9691760" y="2478706"/>
            <a:ext cx="1385" cy="689"/>
          </a:xfrm>
          <a:custGeom>
            <a:avLst/>
            <a:gdLst>
              <a:gd name="T0" fmla="*/ 3 w 3"/>
              <a:gd name="T1" fmla="*/ 0 h 1"/>
              <a:gd name="T2" fmla="*/ 0 w 3"/>
              <a:gd name="T3" fmla="*/ 1 h 1"/>
              <a:gd name="T4" fmla="*/ 3 w 3"/>
              <a:gd name="T5" fmla="*/ 1 h 1"/>
              <a:gd name="T6" fmla="*/ 3 w 3"/>
              <a:gd name="T7" fmla="*/ 0 h 1"/>
            </a:gdLst>
            <a:ahLst/>
            <a:cxnLst>
              <a:cxn ang="0">
                <a:pos x="T0" y="T1"/>
              </a:cxn>
              <a:cxn ang="0">
                <a:pos x="T2" y="T3"/>
              </a:cxn>
              <a:cxn ang="0">
                <a:pos x="T4" y="T5"/>
              </a:cxn>
              <a:cxn ang="0">
                <a:pos x="T6" y="T7"/>
              </a:cxn>
            </a:cxnLst>
            <a:rect l="0" t="0" r="r" b="b"/>
            <a:pathLst>
              <a:path w="3" h="1">
                <a:moveTo>
                  <a:pt x="3" y="0"/>
                </a:moveTo>
                <a:cubicBezTo>
                  <a:pt x="1" y="0"/>
                  <a:pt x="1" y="0"/>
                  <a:pt x="0" y="1"/>
                </a:cubicBezTo>
                <a:cubicBezTo>
                  <a:pt x="1" y="1"/>
                  <a:pt x="2" y="1"/>
                  <a:pt x="3" y="1"/>
                </a:cubicBezTo>
                <a:cubicBezTo>
                  <a:pt x="3" y="1"/>
                  <a:pt x="3" y="0"/>
                  <a:pt x="3"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4" name="Freeform 287"/>
          <p:cNvSpPr/>
          <p:nvPr>
            <p:custDataLst>
              <p:tags r:id="rId280"/>
            </p:custDataLst>
          </p:nvPr>
        </p:nvSpPr>
        <p:spPr bwMode="auto">
          <a:xfrm rot="1740000">
            <a:off x="9637529" y="2464554"/>
            <a:ext cx="2309" cy="2985"/>
          </a:xfrm>
          <a:custGeom>
            <a:avLst/>
            <a:gdLst>
              <a:gd name="T0" fmla="*/ 0 w 5"/>
              <a:gd name="T1" fmla="*/ 6 h 6"/>
              <a:gd name="T2" fmla="*/ 3 w 5"/>
              <a:gd name="T3" fmla="*/ 6 h 6"/>
              <a:gd name="T4" fmla="*/ 4 w 5"/>
              <a:gd name="T5" fmla="*/ 4 h 6"/>
              <a:gd name="T6" fmla="*/ 5 w 5"/>
              <a:gd name="T7" fmla="*/ 4 h 6"/>
              <a:gd name="T8" fmla="*/ 5 w 5"/>
              <a:gd name="T9" fmla="*/ 2 h 6"/>
              <a:gd name="T10" fmla="*/ 4 w 5"/>
              <a:gd name="T11" fmla="*/ 2 h 6"/>
              <a:gd name="T12" fmla="*/ 3 w 5"/>
              <a:gd name="T13" fmla="*/ 0 h 6"/>
              <a:gd name="T14" fmla="*/ 2 w 5"/>
              <a:gd name="T15" fmla="*/ 2 h 6"/>
              <a:gd name="T16" fmla="*/ 0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0" y="6"/>
                </a:moveTo>
                <a:cubicBezTo>
                  <a:pt x="1" y="6"/>
                  <a:pt x="2" y="6"/>
                  <a:pt x="3" y="6"/>
                </a:cubicBezTo>
                <a:cubicBezTo>
                  <a:pt x="3" y="5"/>
                  <a:pt x="4" y="5"/>
                  <a:pt x="4" y="4"/>
                </a:cubicBezTo>
                <a:cubicBezTo>
                  <a:pt x="4" y="4"/>
                  <a:pt x="5" y="4"/>
                  <a:pt x="5" y="4"/>
                </a:cubicBezTo>
                <a:cubicBezTo>
                  <a:pt x="5" y="3"/>
                  <a:pt x="5" y="3"/>
                  <a:pt x="5" y="2"/>
                </a:cubicBezTo>
                <a:cubicBezTo>
                  <a:pt x="5" y="2"/>
                  <a:pt x="4" y="2"/>
                  <a:pt x="4" y="2"/>
                </a:cubicBezTo>
                <a:cubicBezTo>
                  <a:pt x="4" y="2"/>
                  <a:pt x="3" y="1"/>
                  <a:pt x="3" y="0"/>
                </a:cubicBezTo>
                <a:cubicBezTo>
                  <a:pt x="2" y="0"/>
                  <a:pt x="2" y="2"/>
                  <a:pt x="2" y="2"/>
                </a:cubicBezTo>
                <a:cubicBezTo>
                  <a:pt x="2" y="4"/>
                  <a:pt x="0" y="5"/>
                  <a:pt x="0"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5" name="Freeform 288"/>
          <p:cNvSpPr/>
          <p:nvPr>
            <p:custDataLst>
              <p:tags r:id="rId281"/>
            </p:custDataLst>
          </p:nvPr>
        </p:nvSpPr>
        <p:spPr bwMode="auto">
          <a:xfrm rot="1740000">
            <a:off x="9660649" y="2481059"/>
            <a:ext cx="4848" cy="4363"/>
          </a:xfrm>
          <a:custGeom>
            <a:avLst/>
            <a:gdLst>
              <a:gd name="T0" fmla="*/ 10 w 10"/>
              <a:gd name="T1" fmla="*/ 1 h 9"/>
              <a:gd name="T2" fmla="*/ 10 w 10"/>
              <a:gd name="T3" fmla="*/ 0 h 9"/>
              <a:gd name="T4" fmla="*/ 8 w 10"/>
              <a:gd name="T5" fmla="*/ 0 h 9"/>
              <a:gd name="T6" fmla="*/ 6 w 10"/>
              <a:gd name="T7" fmla="*/ 0 h 9"/>
              <a:gd name="T8" fmla="*/ 4 w 10"/>
              <a:gd name="T9" fmla="*/ 0 h 9"/>
              <a:gd name="T10" fmla="*/ 3 w 10"/>
              <a:gd name="T11" fmla="*/ 2 h 9"/>
              <a:gd name="T12" fmla="*/ 2 w 10"/>
              <a:gd name="T13" fmla="*/ 2 h 9"/>
              <a:gd name="T14" fmla="*/ 0 w 10"/>
              <a:gd name="T15" fmla="*/ 5 h 9"/>
              <a:gd name="T16" fmla="*/ 0 w 10"/>
              <a:gd name="T17" fmla="*/ 7 h 9"/>
              <a:gd name="T18" fmla="*/ 0 w 10"/>
              <a:gd name="T19" fmla="*/ 8 h 9"/>
              <a:gd name="T20" fmla="*/ 2 w 10"/>
              <a:gd name="T21" fmla="*/ 8 h 9"/>
              <a:gd name="T22" fmla="*/ 2 w 10"/>
              <a:gd name="T23" fmla="*/ 9 h 9"/>
              <a:gd name="T24" fmla="*/ 3 w 10"/>
              <a:gd name="T25" fmla="*/ 9 h 9"/>
              <a:gd name="T26" fmla="*/ 5 w 10"/>
              <a:gd name="T27" fmla="*/ 8 h 9"/>
              <a:gd name="T28" fmla="*/ 6 w 10"/>
              <a:gd name="T29" fmla="*/ 7 h 9"/>
              <a:gd name="T30" fmla="*/ 10 w 10"/>
              <a:gd name="T31" fmla="*/ 5 h 9"/>
              <a:gd name="T32" fmla="*/ 10 w 10"/>
              <a:gd name="T3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9">
                <a:moveTo>
                  <a:pt x="10" y="1"/>
                </a:moveTo>
                <a:cubicBezTo>
                  <a:pt x="10" y="1"/>
                  <a:pt x="10" y="0"/>
                  <a:pt x="10" y="0"/>
                </a:cubicBezTo>
                <a:cubicBezTo>
                  <a:pt x="9" y="0"/>
                  <a:pt x="8" y="0"/>
                  <a:pt x="8" y="0"/>
                </a:cubicBezTo>
                <a:cubicBezTo>
                  <a:pt x="7" y="1"/>
                  <a:pt x="6" y="1"/>
                  <a:pt x="6" y="0"/>
                </a:cubicBezTo>
                <a:cubicBezTo>
                  <a:pt x="6" y="0"/>
                  <a:pt x="5" y="0"/>
                  <a:pt x="4" y="0"/>
                </a:cubicBezTo>
                <a:cubicBezTo>
                  <a:pt x="4" y="1"/>
                  <a:pt x="4" y="2"/>
                  <a:pt x="3" y="2"/>
                </a:cubicBezTo>
                <a:cubicBezTo>
                  <a:pt x="2" y="2"/>
                  <a:pt x="2" y="2"/>
                  <a:pt x="2" y="2"/>
                </a:cubicBezTo>
                <a:cubicBezTo>
                  <a:pt x="2" y="4"/>
                  <a:pt x="1" y="4"/>
                  <a:pt x="0" y="5"/>
                </a:cubicBezTo>
                <a:cubicBezTo>
                  <a:pt x="0" y="5"/>
                  <a:pt x="0" y="6"/>
                  <a:pt x="0" y="7"/>
                </a:cubicBezTo>
                <a:cubicBezTo>
                  <a:pt x="0" y="7"/>
                  <a:pt x="0" y="8"/>
                  <a:pt x="0" y="8"/>
                </a:cubicBezTo>
                <a:cubicBezTo>
                  <a:pt x="1" y="8"/>
                  <a:pt x="1" y="8"/>
                  <a:pt x="2" y="8"/>
                </a:cubicBezTo>
                <a:cubicBezTo>
                  <a:pt x="2" y="9"/>
                  <a:pt x="2" y="9"/>
                  <a:pt x="2" y="9"/>
                </a:cubicBezTo>
                <a:cubicBezTo>
                  <a:pt x="2" y="9"/>
                  <a:pt x="2" y="9"/>
                  <a:pt x="3" y="9"/>
                </a:cubicBezTo>
                <a:cubicBezTo>
                  <a:pt x="4" y="9"/>
                  <a:pt x="4" y="8"/>
                  <a:pt x="5" y="8"/>
                </a:cubicBezTo>
                <a:cubicBezTo>
                  <a:pt x="6" y="8"/>
                  <a:pt x="7" y="8"/>
                  <a:pt x="6" y="7"/>
                </a:cubicBezTo>
                <a:cubicBezTo>
                  <a:pt x="7" y="6"/>
                  <a:pt x="9" y="5"/>
                  <a:pt x="10" y="5"/>
                </a:cubicBezTo>
                <a:cubicBezTo>
                  <a:pt x="10" y="3"/>
                  <a:pt x="10" y="2"/>
                  <a:pt x="1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6" name="Freeform 289"/>
          <p:cNvSpPr/>
          <p:nvPr>
            <p:custDataLst>
              <p:tags r:id="rId282"/>
            </p:custDataLst>
          </p:nvPr>
        </p:nvSpPr>
        <p:spPr bwMode="auto">
          <a:xfrm rot="1740000">
            <a:off x="9653405" y="2485701"/>
            <a:ext cx="924" cy="1147"/>
          </a:xfrm>
          <a:custGeom>
            <a:avLst/>
            <a:gdLst>
              <a:gd name="T0" fmla="*/ 0 w 2"/>
              <a:gd name="T1" fmla="*/ 2 h 2"/>
              <a:gd name="T2" fmla="*/ 2 w 2"/>
              <a:gd name="T3" fmla="*/ 1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1" y="2"/>
                  <a:pt x="1" y="1"/>
                  <a:pt x="2" y="1"/>
                </a:cubicBezTo>
                <a:cubicBezTo>
                  <a:pt x="2" y="0"/>
                  <a:pt x="2" y="0"/>
                  <a:pt x="2" y="0"/>
                </a:cubicBezTo>
                <a:cubicBezTo>
                  <a:pt x="2" y="0"/>
                  <a:pt x="1" y="0"/>
                  <a:pt x="0" y="0"/>
                </a:cubicBezTo>
                <a:cubicBezTo>
                  <a:pt x="0" y="0"/>
                  <a:pt x="0" y="1"/>
                  <a:pt x="0" y="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7" name="Freeform 290"/>
          <p:cNvSpPr/>
          <p:nvPr>
            <p:custDataLst>
              <p:tags r:id="rId283"/>
            </p:custDataLst>
          </p:nvPr>
        </p:nvSpPr>
        <p:spPr bwMode="auto">
          <a:xfrm rot="1740000">
            <a:off x="9676913" y="2504254"/>
            <a:ext cx="1847" cy="1378"/>
          </a:xfrm>
          <a:custGeom>
            <a:avLst/>
            <a:gdLst>
              <a:gd name="T0" fmla="*/ 3 w 4"/>
              <a:gd name="T1" fmla="*/ 3 h 3"/>
              <a:gd name="T2" fmla="*/ 4 w 4"/>
              <a:gd name="T3" fmla="*/ 0 h 3"/>
              <a:gd name="T4" fmla="*/ 3 w 4"/>
              <a:gd name="T5" fmla="*/ 0 h 3"/>
              <a:gd name="T6" fmla="*/ 0 w 4"/>
              <a:gd name="T7" fmla="*/ 3 h 3"/>
              <a:gd name="T8" fmla="*/ 1 w 4"/>
              <a:gd name="T9" fmla="*/ 3 h 3"/>
              <a:gd name="T10" fmla="*/ 3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3" y="3"/>
                </a:moveTo>
                <a:cubicBezTo>
                  <a:pt x="3" y="2"/>
                  <a:pt x="4" y="1"/>
                  <a:pt x="4" y="0"/>
                </a:cubicBezTo>
                <a:cubicBezTo>
                  <a:pt x="3" y="0"/>
                  <a:pt x="3" y="0"/>
                  <a:pt x="3" y="0"/>
                </a:cubicBezTo>
                <a:cubicBezTo>
                  <a:pt x="2" y="1"/>
                  <a:pt x="1" y="1"/>
                  <a:pt x="0" y="3"/>
                </a:cubicBezTo>
                <a:cubicBezTo>
                  <a:pt x="1" y="3"/>
                  <a:pt x="1" y="3"/>
                  <a:pt x="1" y="3"/>
                </a:cubicBezTo>
                <a:cubicBezTo>
                  <a:pt x="2" y="3"/>
                  <a:pt x="2" y="3"/>
                  <a:pt x="3"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8" name="Freeform 291"/>
          <p:cNvSpPr/>
          <p:nvPr>
            <p:custDataLst>
              <p:tags r:id="rId284"/>
            </p:custDataLst>
          </p:nvPr>
        </p:nvSpPr>
        <p:spPr bwMode="auto">
          <a:xfrm rot="1740000">
            <a:off x="9662431" y="2531732"/>
            <a:ext cx="1385" cy="459"/>
          </a:xfrm>
          <a:custGeom>
            <a:avLst/>
            <a:gdLst>
              <a:gd name="T0" fmla="*/ 0 w 3"/>
              <a:gd name="T1" fmla="*/ 0 h 1"/>
              <a:gd name="T2" fmla="*/ 0 w 3"/>
              <a:gd name="T3" fmla="*/ 1 h 1"/>
              <a:gd name="T4" fmla="*/ 0 w 3"/>
              <a:gd name="T5" fmla="*/ 0 h 1"/>
            </a:gdLst>
            <a:ahLst/>
            <a:cxnLst>
              <a:cxn ang="0">
                <a:pos x="T0" y="T1"/>
              </a:cxn>
              <a:cxn ang="0">
                <a:pos x="T2" y="T3"/>
              </a:cxn>
              <a:cxn ang="0">
                <a:pos x="T4" y="T5"/>
              </a:cxn>
            </a:cxnLst>
            <a:rect l="0" t="0" r="r" b="b"/>
            <a:pathLst>
              <a:path w="3" h="1">
                <a:moveTo>
                  <a:pt x="0" y="0"/>
                </a:moveTo>
                <a:cubicBezTo>
                  <a:pt x="0" y="0"/>
                  <a:pt x="0" y="1"/>
                  <a:pt x="0" y="1"/>
                </a:cubicBezTo>
                <a:cubicBezTo>
                  <a:pt x="3" y="1"/>
                  <a:pt x="3" y="0"/>
                  <a:pt x="0"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59" name="Freeform 292"/>
          <p:cNvSpPr/>
          <p:nvPr>
            <p:custDataLst>
              <p:tags r:id="rId285"/>
            </p:custDataLst>
          </p:nvPr>
        </p:nvSpPr>
        <p:spPr bwMode="auto">
          <a:xfrm rot="1740000">
            <a:off x="9636397" y="2485177"/>
            <a:ext cx="1616" cy="1836"/>
          </a:xfrm>
          <a:custGeom>
            <a:avLst/>
            <a:gdLst>
              <a:gd name="T0" fmla="*/ 0 w 3"/>
              <a:gd name="T1" fmla="*/ 1 h 4"/>
              <a:gd name="T2" fmla="*/ 0 w 3"/>
              <a:gd name="T3" fmla="*/ 4 h 4"/>
              <a:gd name="T4" fmla="*/ 3 w 3"/>
              <a:gd name="T5" fmla="*/ 1 h 4"/>
              <a:gd name="T6" fmla="*/ 3 w 3"/>
              <a:gd name="T7" fmla="*/ 0 h 4"/>
              <a:gd name="T8" fmla="*/ 0 w 3"/>
              <a:gd name="T9" fmla="*/ 0 h 4"/>
              <a:gd name="T10" fmla="*/ 0 w 3"/>
              <a:gd name="T11" fmla="*/ 1 h 4"/>
            </a:gdLst>
            <a:ahLst/>
            <a:cxnLst>
              <a:cxn ang="0">
                <a:pos x="T0" y="T1"/>
              </a:cxn>
              <a:cxn ang="0">
                <a:pos x="T2" y="T3"/>
              </a:cxn>
              <a:cxn ang="0">
                <a:pos x="T4" y="T5"/>
              </a:cxn>
              <a:cxn ang="0">
                <a:pos x="T6" y="T7"/>
              </a:cxn>
              <a:cxn ang="0">
                <a:pos x="T8" y="T9"/>
              </a:cxn>
              <a:cxn ang="0">
                <a:pos x="T10" y="T11"/>
              </a:cxn>
            </a:cxnLst>
            <a:rect l="0" t="0" r="r" b="b"/>
            <a:pathLst>
              <a:path w="3" h="4">
                <a:moveTo>
                  <a:pt x="0" y="1"/>
                </a:moveTo>
                <a:cubicBezTo>
                  <a:pt x="0" y="2"/>
                  <a:pt x="0" y="3"/>
                  <a:pt x="0" y="4"/>
                </a:cubicBezTo>
                <a:cubicBezTo>
                  <a:pt x="1" y="3"/>
                  <a:pt x="2" y="3"/>
                  <a:pt x="3" y="1"/>
                </a:cubicBezTo>
                <a:cubicBezTo>
                  <a:pt x="3" y="1"/>
                  <a:pt x="3" y="0"/>
                  <a:pt x="3" y="0"/>
                </a:cubicBezTo>
                <a:cubicBezTo>
                  <a:pt x="2" y="0"/>
                  <a:pt x="1" y="0"/>
                  <a:pt x="0" y="0"/>
                </a:cubicBezTo>
                <a:cubicBezTo>
                  <a:pt x="0" y="0"/>
                  <a:pt x="0" y="1"/>
                  <a:pt x="0" y="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260" name="Freeform 293"/>
          <p:cNvSpPr/>
          <p:nvPr>
            <p:custDataLst>
              <p:tags r:id="rId286"/>
            </p:custDataLst>
          </p:nvPr>
        </p:nvSpPr>
        <p:spPr bwMode="auto">
          <a:xfrm rot="1740000">
            <a:off x="9657512" y="2454318"/>
            <a:ext cx="14731" cy="92871"/>
          </a:xfrm>
          <a:custGeom>
            <a:avLst/>
            <a:gdLst>
              <a:gd name="T0" fmla="*/ 26 w 30"/>
              <a:gd name="T1" fmla="*/ 48 h 186"/>
              <a:gd name="T2" fmla="*/ 27 w 30"/>
              <a:gd name="T3" fmla="*/ 43 h 186"/>
              <a:gd name="T4" fmla="*/ 24 w 30"/>
              <a:gd name="T5" fmla="*/ 40 h 186"/>
              <a:gd name="T6" fmla="*/ 25 w 30"/>
              <a:gd name="T7" fmla="*/ 28 h 186"/>
              <a:gd name="T8" fmla="*/ 26 w 30"/>
              <a:gd name="T9" fmla="*/ 23 h 186"/>
              <a:gd name="T10" fmla="*/ 26 w 30"/>
              <a:gd name="T11" fmla="*/ 17 h 186"/>
              <a:gd name="T12" fmla="*/ 24 w 30"/>
              <a:gd name="T13" fmla="*/ 12 h 186"/>
              <a:gd name="T14" fmla="*/ 18 w 30"/>
              <a:gd name="T15" fmla="*/ 4 h 186"/>
              <a:gd name="T16" fmla="*/ 13 w 30"/>
              <a:gd name="T17" fmla="*/ 5 h 186"/>
              <a:gd name="T18" fmla="*/ 5 w 30"/>
              <a:gd name="T19" fmla="*/ 19 h 186"/>
              <a:gd name="T20" fmla="*/ 1 w 30"/>
              <a:gd name="T21" fmla="*/ 24 h 186"/>
              <a:gd name="T22" fmla="*/ 2 w 30"/>
              <a:gd name="T23" fmla="*/ 29 h 186"/>
              <a:gd name="T24" fmla="*/ 2 w 30"/>
              <a:gd name="T25" fmla="*/ 34 h 186"/>
              <a:gd name="T26" fmla="*/ 7 w 30"/>
              <a:gd name="T27" fmla="*/ 37 h 186"/>
              <a:gd name="T28" fmla="*/ 6 w 30"/>
              <a:gd name="T29" fmla="*/ 44 h 186"/>
              <a:gd name="T30" fmla="*/ 0 w 30"/>
              <a:gd name="T31" fmla="*/ 65 h 186"/>
              <a:gd name="T32" fmla="*/ 0 w 30"/>
              <a:gd name="T33" fmla="*/ 68 h 186"/>
              <a:gd name="T34" fmla="*/ 5 w 30"/>
              <a:gd name="T35" fmla="*/ 92 h 186"/>
              <a:gd name="T36" fmla="*/ 2 w 30"/>
              <a:gd name="T37" fmla="*/ 136 h 186"/>
              <a:gd name="T38" fmla="*/ 5 w 30"/>
              <a:gd name="T39" fmla="*/ 148 h 186"/>
              <a:gd name="T40" fmla="*/ 3 w 30"/>
              <a:gd name="T41" fmla="*/ 152 h 186"/>
              <a:gd name="T42" fmla="*/ 5 w 30"/>
              <a:gd name="T43" fmla="*/ 158 h 186"/>
              <a:gd name="T44" fmla="*/ 7 w 30"/>
              <a:gd name="T45" fmla="*/ 166 h 186"/>
              <a:gd name="T46" fmla="*/ 8 w 30"/>
              <a:gd name="T47" fmla="*/ 176 h 186"/>
              <a:gd name="T48" fmla="*/ 11 w 30"/>
              <a:gd name="T49" fmla="*/ 180 h 186"/>
              <a:gd name="T50" fmla="*/ 13 w 30"/>
              <a:gd name="T51" fmla="*/ 186 h 186"/>
              <a:gd name="T52" fmla="*/ 18 w 30"/>
              <a:gd name="T53" fmla="*/ 185 h 186"/>
              <a:gd name="T54" fmla="*/ 21 w 30"/>
              <a:gd name="T55" fmla="*/ 183 h 186"/>
              <a:gd name="T56" fmla="*/ 24 w 30"/>
              <a:gd name="T57" fmla="*/ 182 h 186"/>
              <a:gd name="T58" fmla="*/ 25 w 30"/>
              <a:gd name="T59" fmla="*/ 177 h 186"/>
              <a:gd name="T60" fmla="*/ 27 w 30"/>
              <a:gd name="T61" fmla="*/ 166 h 186"/>
              <a:gd name="T62" fmla="*/ 25 w 30"/>
              <a:gd name="T63" fmla="*/ 154 h 186"/>
              <a:gd name="T64" fmla="*/ 27 w 30"/>
              <a:gd name="T65" fmla="*/ 143 h 186"/>
              <a:gd name="T66" fmla="*/ 26 w 30"/>
              <a:gd name="T67" fmla="*/ 138 h 186"/>
              <a:gd name="T68" fmla="*/ 26 w 30"/>
              <a:gd name="T69" fmla="*/ 131 h 186"/>
              <a:gd name="T70" fmla="*/ 26 w 30"/>
              <a:gd name="T71" fmla="*/ 125 h 186"/>
              <a:gd name="T72" fmla="*/ 26 w 30"/>
              <a:gd name="T73" fmla="*/ 116 h 186"/>
              <a:gd name="T74" fmla="*/ 25 w 30"/>
              <a:gd name="T75" fmla="*/ 105 h 186"/>
              <a:gd name="T76" fmla="*/ 14 w 30"/>
              <a:gd name="T77" fmla="*/ 107 h 186"/>
              <a:gd name="T78" fmla="*/ 20 w 30"/>
              <a:gd name="T79" fmla="*/ 103 h 186"/>
              <a:gd name="T80" fmla="*/ 20 w 30"/>
              <a:gd name="T81" fmla="*/ 95 h 186"/>
              <a:gd name="T82" fmla="*/ 27 w 30"/>
              <a:gd name="T83" fmla="*/ 82 h 186"/>
              <a:gd name="T84" fmla="*/ 25 w 30"/>
              <a:gd name="T85" fmla="*/ 73 h 186"/>
              <a:gd name="T86" fmla="*/ 24 w 30"/>
              <a:gd name="T87" fmla="*/ 68 h 186"/>
              <a:gd name="T88" fmla="*/ 30 w 30"/>
              <a:gd name="T89" fmla="*/ 56 h 186"/>
              <a:gd name="T90" fmla="*/ 15 w 30"/>
              <a:gd name="T91" fmla="*/ 90 h 186"/>
              <a:gd name="T92" fmla="*/ 14 w 30"/>
              <a:gd name="T93" fmla="*/ 85 h 186"/>
              <a:gd name="T94" fmla="*/ 8 w 30"/>
              <a:gd name="T95" fmla="*/ 34 h 186"/>
              <a:gd name="T96" fmla="*/ 15 w 30"/>
              <a:gd name="T97" fmla="*/ 74 h 186"/>
              <a:gd name="T98" fmla="*/ 17 w 30"/>
              <a:gd name="T99" fmla="*/ 24 h 186"/>
              <a:gd name="T100" fmla="*/ 12 w 30"/>
              <a:gd name="T101" fmla="*/ 29 h 186"/>
              <a:gd name="T102" fmla="*/ 9 w 30"/>
              <a:gd name="T103" fmla="*/ 24 h 186"/>
              <a:gd name="T104" fmla="*/ 24 w 30"/>
              <a:gd name="T105" fmla="*/ 143 h 186"/>
              <a:gd name="T106" fmla="*/ 20 w 30"/>
              <a:gd name="T107" fmla="*/ 152 h 186"/>
              <a:gd name="T108" fmla="*/ 20 w 30"/>
              <a:gd name="T109" fmla="*/ 152 h 186"/>
              <a:gd name="T110" fmla="*/ 11 w 30"/>
              <a:gd name="T111" fmla="*/ 129 h 186"/>
              <a:gd name="T112" fmla="*/ 8 w 30"/>
              <a:gd name="T113" fmla="*/ 125 h 186"/>
              <a:gd name="T114" fmla="*/ 25 w 30"/>
              <a:gd name="T115" fmla="*/ 59 h 186"/>
              <a:gd name="T116" fmla="*/ 11 w 30"/>
              <a:gd name="T117" fmla="*/ 12 h 186"/>
              <a:gd name="T118" fmla="*/ 8 w 30"/>
              <a:gd name="T119" fmla="*/ 42 h 186"/>
              <a:gd name="T120" fmla="*/ 18 w 30"/>
              <a:gd name="T121" fmla="*/ 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186">
                <a:moveTo>
                  <a:pt x="28" y="52"/>
                </a:moveTo>
                <a:cubicBezTo>
                  <a:pt x="29" y="50"/>
                  <a:pt x="27" y="49"/>
                  <a:pt x="26" y="49"/>
                </a:cubicBezTo>
                <a:cubicBezTo>
                  <a:pt x="26" y="49"/>
                  <a:pt x="26" y="48"/>
                  <a:pt x="26" y="48"/>
                </a:cubicBezTo>
                <a:cubicBezTo>
                  <a:pt x="26" y="48"/>
                  <a:pt x="26" y="47"/>
                  <a:pt x="26" y="47"/>
                </a:cubicBezTo>
                <a:cubicBezTo>
                  <a:pt x="26" y="46"/>
                  <a:pt x="26" y="44"/>
                  <a:pt x="27" y="44"/>
                </a:cubicBezTo>
                <a:cubicBezTo>
                  <a:pt x="27" y="44"/>
                  <a:pt x="27" y="44"/>
                  <a:pt x="27" y="43"/>
                </a:cubicBezTo>
                <a:cubicBezTo>
                  <a:pt x="26" y="43"/>
                  <a:pt x="25" y="42"/>
                  <a:pt x="25" y="41"/>
                </a:cubicBezTo>
                <a:cubicBezTo>
                  <a:pt x="25" y="40"/>
                  <a:pt x="25" y="40"/>
                  <a:pt x="25" y="40"/>
                </a:cubicBezTo>
                <a:cubicBezTo>
                  <a:pt x="24" y="40"/>
                  <a:pt x="24" y="40"/>
                  <a:pt x="24" y="40"/>
                </a:cubicBezTo>
                <a:cubicBezTo>
                  <a:pt x="24" y="39"/>
                  <a:pt x="24" y="38"/>
                  <a:pt x="24" y="37"/>
                </a:cubicBezTo>
                <a:cubicBezTo>
                  <a:pt x="27" y="38"/>
                  <a:pt x="21" y="34"/>
                  <a:pt x="25" y="34"/>
                </a:cubicBezTo>
                <a:cubicBezTo>
                  <a:pt x="25" y="32"/>
                  <a:pt x="25" y="30"/>
                  <a:pt x="25" y="28"/>
                </a:cubicBezTo>
                <a:cubicBezTo>
                  <a:pt x="25" y="27"/>
                  <a:pt x="25" y="27"/>
                  <a:pt x="25" y="27"/>
                </a:cubicBezTo>
                <a:cubicBezTo>
                  <a:pt x="26" y="26"/>
                  <a:pt x="27" y="25"/>
                  <a:pt x="27" y="23"/>
                </a:cubicBezTo>
                <a:cubicBezTo>
                  <a:pt x="27" y="23"/>
                  <a:pt x="26" y="23"/>
                  <a:pt x="26" y="23"/>
                </a:cubicBezTo>
                <a:cubicBezTo>
                  <a:pt x="23" y="23"/>
                  <a:pt x="22" y="23"/>
                  <a:pt x="24" y="21"/>
                </a:cubicBezTo>
                <a:cubicBezTo>
                  <a:pt x="24" y="20"/>
                  <a:pt x="24" y="20"/>
                  <a:pt x="24" y="19"/>
                </a:cubicBezTo>
                <a:cubicBezTo>
                  <a:pt x="23" y="17"/>
                  <a:pt x="25" y="17"/>
                  <a:pt x="26" y="17"/>
                </a:cubicBezTo>
                <a:cubicBezTo>
                  <a:pt x="26" y="17"/>
                  <a:pt x="26" y="16"/>
                  <a:pt x="26" y="16"/>
                </a:cubicBezTo>
                <a:cubicBezTo>
                  <a:pt x="25" y="16"/>
                  <a:pt x="25" y="15"/>
                  <a:pt x="24" y="15"/>
                </a:cubicBezTo>
                <a:cubicBezTo>
                  <a:pt x="24" y="14"/>
                  <a:pt x="24" y="13"/>
                  <a:pt x="24" y="12"/>
                </a:cubicBezTo>
                <a:cubicBezTo>
                  <a:pt x="24" y="12"/>
                  <a:pt x="24" y="12"/>
                  <a:pt x="24" y="11"/>
                </a:cubicBezTo>
                <a:cubicBezTo>
                  <a:pt x="21" y="11"/>
                  <a:pt x="21" y="10"/>
                  <a:pt x="22" y="9"/>
                </a:cubicBezTo>
                <a:cubicBezTo>
                  <a:pt x="21" y="7"/>
                  <a:pt x="20" y="5"/>
                  <a:pt x="18" y="4"/>
                </a:cubicBezTo>
                <a:cubicBezTo>
                  <a:pt x="18" y="3"/>
                  <a:pt x="19" y="3"/>
                  <a:pt x="20" y="3"/>
                </a:cubicBezTo>
                <a:cubicBezTo>
                  <a:pt x="20" y="2"/>
                  <a:pt x="20" y="2"/>
                  <a:pt x="20" y="2"/>
                </a:cubicBezTo>
                <a:cubicBezTo>
                  <a:pt x="15" y="0"/>
                  <a:pt x="17" y="6"/>
                  <a:pt x="13" y="5"/>
                </a:cubicBezTo>
                <a:cubicBezTo>
                  <a:pt x="13" y="5"/>
                  <a:pt x="12" y="5"/>
                  <a:pt x="12" y="5"/>
                </a:cubicBezTo>
                <a:cubicBezTo>
                  <a:pt x="10" y="9"/>
                  <a:pt x="6" y="10"/>
                  <a:pt x="3" y="14"/>
                </a:cubicBezTo>
                <a:cubicBezTo>
                  <a:pt x="3" y="16"/>
                  <a:pt x="6" y="16"/>
                  <a:pt x="5" y="19"/>
                </a:cubicBezTo>
                <a:cubicBezTo>
                  <a:pt x="3" y="20"/>
                  <a:pt x="2" y="20"/>
                  <a:pt x="2" y="22"/>
                </a:cubicBezTo>
                <a:cubicBezTo>
                  <a:pt x="2" y="22"/>
                  <a:pt x="2" y="22"/>
                  <a:pt x="1" y="22"/>
                </a:cubicBezTo>
                <a:cubicBezTo>
                  <a:pt x="1" y="23"/>
                  <a:pt x="1" y="23"/>
                  <a:pt x="1" y="24"/>
                </a:cubicBezTo>
                <a:cubicBezTo>
                  <a:pt x="2" y="24"/>
                  <a:pt x="2" y="24"/>
                  <a:pt x="2" y="24"/>
                </a:cubicBezTo>
                <a:cubicBezTo>
                  <a:pt x="2" y="25"/>
                  <a:pt x="2" y="26"/>
                  <a:pt x="2" y="27"/>
                </a:cubicBezTo>
                <a:cubicBezTo>
                  <a:pt x="2" y="27"/>
                  <a:pt x="2" y="28"/>
                  <a:pt x="2" y="29"/>
                </a:cubicBezTo>
                <a:cubicBezTo>
                  <a:pt x="3" y="29"/>
                  <a:pt x="4" y="29"/>
                  <a:pt x="3" y="28"/>
                </a:cubicBezTo>
                <a:cubicBezTo>
                  <a:pt x="6" y="28"/>
                  <a:pt x="3" y="32"/>
                  <a:pt x="2" y="33"/>
                </a:cubicBezTo>
                <a:cubicBezTo>
                  <a:pt x="2" y="33"/>
                  <a:pt x="2" y="33"/>
                  <a:pt x="2" y="34"/>
                </a:cubicBezTo>
                <a:cubicBezTo>
                  <a:pt x="4" y="34"/>
                  <a:pt x="4" y="35"/>
                  <a:pt x="5" y="36"/>
                </a:cubicBezTo>
                <a:cubicBezTo>
                  <a:pt x="5" y="36"/>
                  <a:pt x="6" y="36"/>
                  <a:pt x="6" y="37"/>
                </a:cubicBezTo>
                <a:cubicBezTo>
                  <a:pt x="6" y="37"/>
                  <a:pt x="7" y="37"/>
                  <a:pt x="7" y="37"/>
                </a:cubicBezTo>
                <a:cubicBezTo>
                  <a:pt x="7" y="38"/>
                  <a:pt x="7" y="38"/>
                  <a:pt x="7" y="38"/>
                </a:cubicBezTo>
                <a:cubicBezTo>
                  <a:pt x="7" y="40"/>
                  <a:pt x="7" y="41"/>
                  <a:pt x="7" y="42"/>
                </a:cubicBezTo>
                <a:cubicBezTo>
                  <a:pt x="7" y="43"/>
                  <a:pt x="6" y="43"/>
                  <a:pt x="6" y="44"/>
                </a:cubicBezTo>
                <a:cubicBezTo>
                  <a:pt x="4" y="49"/>
                  <a:pt x="1" y="54"/>
                  <a:pt x="1" y="61"/>
                </a:cubicBezTo>
                <a:cubicBezTo>
                  <a:pt x="0" y="61"/>
                  <a:pt x="0" y="62"/>
                  <a:pt x="0" y="63"/>
                </a:cubicBezTo>
                <a:cubicBezTo>
                  <a:pt x="0" y="64"/>
                  <a:pt x="0" y="64"/>
                  <a:pt x="0" y="65"/>
                </a:cubicBezTo>
                <a:cubicBezTo>
                  <a:pt x="0" y="65"/>
                  <a:pt x="1" y="65"/>
                  <a:pt x="1" y="65"/>
                </a:cubicBezTo>
                <a:cubicBezTo>
                  <a:pt x="1" y="66"/>
                  <a:pt x="1" y="67"/>
                  <a:pt x="1" y="68"/>
                </a:cubicBezTo>
                <a:cubicBezTo>
                  <a:pt x="1" y="68"/>
                  <a:pt x="0" y="68"/>
                  <a:pt x="0" y="68"/>
                </a:cubicBezTo>
                <a:cubicBezTo>
                  <a:pt x="0" y="69"/>
                  <a:pt x="0" y="71"/>
                  <a:pt x="0" y="72"/>
                </a:cubicBezTo>
                <a:cubicBezTo>
                  <a:pt x="0" y="73"/>
                  <a:pt x="1" y="74"/>
                  <a:pt x="0" y="75"/>
                </a:cubicBezTo>
                <a:cubicBezTo>
                  <a:pt x="3" y="79"/>
                  <a:pt x="3" y="87"/>
                  <a:pt x="5" y="92"/>
                </a:cubicBezTo>
                <a:cubicBezTo>
                  <a:pt x="6" y="92"/>
                  <a:pt x="6" y="94"/>
                  <a:pt x="6" y="95"/>
                </a:cubicBezTo>
                <a:cubicBezTo>
                  <a:pt x="12" y="107"/>
                  <a:pt x="4" y="123"/>
                  <a:pt x="2" y="135"/>
                </a:cubicBezTo>
                <a:cubicBezTo>
                  <a:pt x="2" y="135"/>
                  <a:pt x="2" y="135"/>
                  <a:pt x="2" y="136"/>
                </a:cubicBezTo>
                <a:cubicBezTo>
                  <a:pt x="2" y="139"/>
                  <a:pt x="2" y="144"/>
                  <a:pt x="3" y="145"/>
                </a:cubicBezTo>
                <a:cubicBezTo>
                  <a:pt x="3" y="146"/>
                  <a:pt x="3" y="146"/>
                  <a:pt x="3" y="147"/>
                </a:cubicBezTo>
                <a:cubicBezTo>
                  <a:pt x="4" y="147"/>
                  <a:pt x="5" y="147"/>
                  <a:pt x="5" y="148"/>
                </a:cubicBezTo>
                <a:cubicBezTo>
                  <a:pt x="4" y="148"/>
                  <a:pt x="3" y="148"/>
                  <a:pt x="2" y="148"/>
                </a:cubicBezTo>
                <a:cubicBezTo>
                  <a:pt x="2" y="149"/>
                  <a:pt x="2" y="149"/>
                  <a:pt x="2" y="150"/>
                </a:cubicBezTo>
                <a:cubicBezTo>
                  <a:pt x="3" y="150"/>
                  <a:pt x="4" y="151"/>
                  <a:pt x="3" y="152"/>
                </a:cubicBezTo>
                <a:cubicBezTo>
                  <a:pt x="3" y="153"/>
                  <a:pt x="3" y="153"/>
                  <a:pt x="3" y="154"/>
                </a:cubicBezTo>
                <a:cubicBezTo>
                  <a:pt x="5" y="154"/>
                  <a:pt x="5" y="156"/>
                  <a:pt x="5" y="157"/>
                </a:cubicBezTo>
                <a:cubicBezTo>
                  <a:pt x="5" y="158"/>
                  <a:pt x="5" y="158"/>
                  <a:pt x="5" y="158"/>
                </a:cubicBezTo>
                <a:cubicBezTo>
                  <a:pt x="5" y="160"/>
                  <a:pt x="4" y="162"/>
                  <a:pt x="6" y="162"/>
                </a:cubicBezTo>
                <a:cubicBezTo>
                  <a:pt x="6" y="163"/>
                  <a:pt x="6" y="164"/>
                  <a:pt x="6" y="164"/>
                </a:cubicBezTo>
                <a:cubicBezTo>
                  <a:pt x="7" y="164"/>
                  <a:pt x="7" y="165"/>
                  <a:pt x="7" y="166"/>
                </a:cubicBezTo>
                <a:cubicBezTo>
                  <a:pt x="6" y="166"/>
                  <a:pt x="6" y="167"/>
                  <a:pt x="6" y="168"/>
                </a:cubicBezTo>
                <a:cubicBezTo>
                  <a:pt x="6" y="168"/>
                  <a:pt x="6" y="169"/>
                  <a:pt x="6" y="169"/>
                </a:cubicBezTo>
                <a:cubicBezTo>
                  <a:pt x="7" y="171"/>
                  <a:pt x="6" y="175"/>
                  <a:pt x="8" y="176"/>
                </a:cubicBezTo>
                <a:cubicBezTo>
                  <a:pt x="8" y="177"/>
                  <a:pt x="8" y="177"/>
                  <a:pt x="8" y="177"/>
                </a:cubicBezTo>
                <a:cubicBezTo>
                  <a:pt x="8" y="178"/>
                  <a:pt x="8" y="178"/>
                  <a:pt x="8" y="179"/>
                </a:cubicBezTo>
                <a:cubicBezTo>
                  <a:pt x="9" y="179"/>
                  <a:pt x="10" y="180"/>
                  <a:pt x="11" y="180"/>
                </a:cubicBezTo>
                <a:cubicBezTo>
                  <a:pt x="11" y="181"/>
                  <a:pt x="11" y="181"/>
                  <a:pt x="11" y="182"/>
                </a:cubicBezTo>
                <a:cubicBezTo>
                  <a:pt x="10" y="184"/>
                  <a:pt x="12" y="184"/>
                  <a:pt x="12" y="186"/>
                </a:cubicBezTo>
                <a:cubicBezTo>
                  <a:pt x="12" y="186"/>
                  <a:pt x="13" y="186"/>
                  <a:pt x="13" y="186"/>
                </a:cubicBezTo>
                <a:cubicBezTo>
                  <a:pt x="14" y="185"/>
                  <a:pt x="15" y="186"/>
                  <a:pt x="15" y="185"/>
                </a:cubicBezTo>
                <a:cubicBezTo>
                  <a:pt x="16" y="185"/>
                  <a:pt x="16" y="185"/>
                  <a:pt x="17" y="185"/>
                </a:cubicBezTo>
                <a:cubicBezTo>
                  <a:pt x="17" y="185"/>
                  <a:pt x="17" y="185"/>
                  <a:pt x="18" y="185"/>
                </a:cubicBezTo>
                <a:cubicBezTo>
                  <a:pt x="19" y="185"/>
                  <a:pt x="19" y="185"/>
                  <a:pt x="20" y="185"/>
                </a:cubicBezTo>
                <a:cubicBezTo>
                  <a:pt x="20" y="184"/>
                  <a:pt x="20" y="184"/>
                  <a:pt x="20" y="183"/>
                </a:cubicBezTo>
                <a:cubicBezTo>
                  <a:pt x="21" y="183"/>
                  <a:pt x="21" y="183"/>
                  <a:pt x="21" y="183"/>
                </a:cubicBezTo>
                <a:cubicBezTo>
                  <a:pt x="22" y="183"/>
                  <a:pt x="22" y="184"/>
                  <a:pt x="22" y="185"/>
                </a:cubicBezTo>
                <a:cubicBezTo>
                  <a:pt x="24" y="184"/>
                  <a:pt x="24" y="183"/>
                  <a:pt x="25" y="182"/>
                </a:cubicBezTo>
                <a:cubicBezTo>
                  <a:pt x="24" y="182"/>
                  <a:pt x="24" y="182"/>
                  <a:pt x="24" y="182"/>
                </a:cubicBezTo>
                <a:cubicBezTo>
                  <a:pt x="24" y="181"/>
                  <a:pt x="24" y="181"/>
                  <a:pt x="24" y="180"/>
                </a:cubicBezTo>
                <a:cubicBezTo>
                  <a:pt x="24" y="180"/>
                  <a:pt x="24" y="180"/>
                  <a:pt x="25" y="180"/>
                </a:cubicBezTo>
                <a:cubicBezTo>
                  <a:pt x="25" y="179"/>
                  <a:pt x="25" y="178"/>
                  <a:pt x="25" y="177"/>
                </a:cubicBezTo>
                <a:cubicBezTo>
                  <a:pt x="24" y="177"/>
                  <a:pt x="24" y="177"/>
                  <a:pt x="24" y="177"/>
                </a:cubicBezTo>
                <a:cubicBezTo>
                  <a:pt x="24" y="177"/>
                  <a:pt x="24" y="176"/>
                  <a:pt x="24" y="175"/>
                </a:cubicBezTo>
                <a:cubicBezTo>
                  <a:pt x="21" y="171"/>
                  <a:pt x="21" y="166"/>
                  <a:pt x="27" y="166"/>
                </a:cubicBezTo>
                <a:cubicBezTo>
                  <a:pt x="27" y="163"/>
                  <a:pt x="26" y="163"/>
                  <a:pt x="26" y="161"/>
                </a:cubicBezTo>
                <a:cubicBezTo>
                  <a:pt x="26" y="159"/>
                  <a:pt x="28" y="158"/>
                  <a:pt x="26" y="157"/>
                </a:cubicBezTo>
                <a:cubicBezTo>
                  <a:pt x="26" y="156"/>
                  <a:pt x="25" y="155"/>
                  <a:pt x="25" y="154"/>
                </a:cubicBezTo>
                <a:cubicBezTo>
                  <a:pt x="27" y="153"/>
                  <a:pt x="29" y="157"/>
                  <a:pt x="28" y="152"/>
                </a:cubicBezTo>
                <a:cubicBezTo>
                  <a:pt x="29" y="149"/>
                  <a:pt x="28" y="147"/>
                  <a:pt x="27" y="144"/>
                </a:cubicBezTo>
                <a:cubicBezTo>
                  <a:pt x="27" y="144"/>
                  <a:pt x="27" y="143"/>
                  <a:pt x="27" y="143"/>
                </a:cubicBezTo>
                <a:cubicBezTo>
                  <a:pt x="27" y="143"/>
                  <a:pt x="27" y="142"/>
                  <a:pt x="27" y="142"/>
                </a:cubicBezTo>
                <a:cubicBezTo>
                  <a:pt x="27" y="142"/>
                  <a:pt x="26" y="142"/>
                  <a:pt x="26" y="142"/>
                </a:cubicBezTo>
                <a:cubicBezTo>
                  <a:pt x="26" y="141"/>
                  <a:pt x="26" y="139"/>
                  <a:pt x="26" y="138"/>
                </a:cubicBezTo>
                <a:cubicBezTo>
                  <a:pt x="26" y="137"/>
                  <a:pt x="26" y="136"/>
                  <a:pt x="26" y="135"/>
                </a:cubicBezTo>
                <a:cubicBezTo>
                  <a:pt x="26" y="135"/>
                  <a:pt x="25" y="135"/>
                  <a:pt x="25" y="135"/>
                </a:cubicBezTo>
                <a:cubicBezTo>
                  <a:pt x="25" y="133"/>
                  <a:pt x="25" y="131"/>
                  <a:pt x="26" y="131"/>
                </a:cubicBezTo>
                <a:cubicBezTo>
                  <a:pt x="26" y="130"/>
                  <a:pt x="26" y="129"/>
                  <a:pt x="26" y="128"/>
                </a:cubicBezTo>
                <a:cubicBezTo>
                  <a:pt x="26" y="127"/>
                  <a:pt x="26" y="127"/>
                  <a:pt x="26" y="126"/>
                </a:cubicBezTo>
                <a:cubicBezTo>
                  <a:pt x="26" y="126"/>
                  <a:pt x="26" y="126"/>
                  <a:pt x="26" y="125"/>
                </a:cubicBezTo>
                <a:cubicBezTo>
                  <a:pt x="26" y="122"/>
                  <a:pt x="26" y="119"/>
                  <a:pt x="27" y="118"/>
                </a:cubicBezTo>
                <a:cubicBezTo>
                  <a:pt x="27" y="118"/>
                  <a:pt x="26" y="118"/>
                  <a:pt x="26" y="118"/>
                </a:cubicBezTo>
                <a:cubicBezTo>
                  <a:pt x="26" y="117"/>
                  <a:pt x="26" y="116"/>
                  <a:pt x="26" y="116"/>
                </a:cubicBezTo>
                <a:cubicBezTo>
                  <a:pt x="28" y="115"/>
                  <a:pt x="29" y="113"/>
                  <a:pt x="28" y="110"/>
                </a:cubicBezTo>
                <a:cubicBezTo>
                  <a:pt x="28" y="109"/>
                  <a:pt x="28" y="108"/>
                  <a:pt x="28" y="107"/>
                </a:cubicBezTo>
                <a:cubicBezTo>
                  <a:pt x="27" y="107"/>
                  <a:pt x="27" y="104"/>
                  <a:pt x="25" y="105"/>
                </a:cubicBezTo>
                <a:cubicBezTo>
                  <a:pt x="25" y="104"/>
                  <a:pt x="24" y="104"/>
                  <a:pt x="24" y="103"/>
                </a:cubicBezTo>
                <a:cubicBezTo>
                  <a:pt x="21" y="102"/>
                  <a:pt x="19" y="107"/>
                  <a:pt x="18" y="104"/>
                </a:cubicBezTo>
                <a:cubicBezTo>
                  <a:pt x="15" y="103"/>
                  <a:pt x="18" y="109"/>
                  <a:pt x="14" y="107"/>
                </a:cubicBezTo>
                <a:cubicBezTo>
                  <a:pt x="14" y="106"/>
                  <a:pt x="14" y="105"/>
                  <a:pt x="14" y="104"/>
                </a:cubicBezTo>
                <a:cubicBezTo>
                  <a:pt x="14" y="103"/>
                  <a:pt x="15" y="103"/>
                  <a:pt x="15" y="101"/>
                </a:cubicBezTo>
                <a:cubicBezTo>
                  <a:pt x="17" y="101"/>
                  <a:pt x="18" y="103"/>
                  <a:pt x="20" y="103"/>
                </a:cubicBezTo>
                <a:cubicBezTo>
                  <a:pt x="22" y="97"/>
                  <a:pt x="15" y="101"/>
                  <a:pt x="17" y="95"/>
                </a:cubicBezTo>
                <a:cubicBezTo>
                  <a:pt x="17" y="95"/>
                  <a:pt x="17" y="95"/>
                  <a:pt x="18" y="95"/>
                </a:cubicBezTo>
                <a:cubicBezTo>
                  <a:pt x="19" y="95"/>
                  <a:pt x="19" y="95"/>
                  <a:pt x="20" y="95"/>
                </a:cubicBezTo>
                <a:cubicBezTo>
                  <a:pt x="21" y="91"/>
                  <a:pt x="18" y="91"/>
                  <a:pt x="18" y="87"/>
                </a:cubicBezTo>
                <a:cubicBezTo>
                  <a:pt x="24" y="89"/>
                  <a:pt x="22" y="82"/>
                  <a:pt x="24" y="80"/>
                </a:cubicBezTo>
                <a:cubicBezTo>
                  <a:pt x="25" y="81"/>
                  <a:pt x="25" y="83"/>
                  <a:pt x="27" y="82"/>
                </a:cubicBezTo>
                <a:cubicBezTo>
                  <a:pt x="27" y="82"/>
                  <a:pt x="27" y="81"/>
                  <a:pt x="27" y="80"/>
                </a:cubicBezTo>
                <a:cubicBezTo>
                  <a:pt x="26" y="78"/>
                  <a:pt x="24" y="76"/>
                  <a:pt x="24" y="73"/>
                </a:cubicBezTo>
                <a:cubicBezTo>
                  <a:pt x="24" y="73"/>
                  <a:pt x="24" y="73"/>
                  <a:pt x="25" y="73"/>
                </a:cubicBezTo>
                <a:cubicBezTo>
                  <a:pt x="25" y="73"/>
                  <a:pt x="25" y="72"/>
                  <a:pt x="25" y="72"/>
                </a:cubicBezTo>
                <a:cubicBezTo>
                  <a:pt x="24" y="72"/>
                  <a:pt x="24" y="72"/>
                  <a:pt x="24" y="72"/>
                </a:cubicBezTo>
                <a:cubicBezTo>
                  <a:pt x="24" y="71"/>
                  <a:pt x="24" y="69"/>
                  <a:pt x="24" y="68"/>
                </a:cubicBezTo>
                <a:cubicBezTo>
                  <a:pt x="28" y="69"/>
                  <a:pt x="30" y="60"/>
                  <a:pt x="27" y="57"/>
                </a:cubicBezTo>
                <a:cubicBezTo>
                  <a:pt x="28" y="56"/>
                  <a:pt x="28" y="58"/>
                  <a:pt x="30" y="57"/>
                </a:cubicBezTo>
                <a:cubicBezTo>
                  <a:pt x="30" y="57"/>
                  <a:pt x="30" y="57"/>
                  <a:pt x="30" y="56"/>
                </a:cubicBezTo>
                <a:cubicBezTo>
                  <a:pt x="30" y="54"/>
                  <a:pt x="30" y="52"/>
                  <a:pt x="28" y="52"/>
                </a:cubicBezTo>
                <a:close/>
                <a:moveTo>
                  <a:pt x="15" y="92"/>
                </a:moveTo>
                <a:cubicBezTo>
                  <a:pt x="15" y="91"/>
                  <a:pt x="15" y="90"/>
                  <a:pt x="15" y="90"/>
                </a:cubicBezTo>
                <a:cubicBezTo>
                  <a:pt x="17" y="90"/>
                  <a:pt x="19" y="93"/>
                  <a:pt x="15" y="92"/>
                </a:cubicBezTo>
                <a:close/>
                <a:moveTo>
                  <a:pt x="17" y="88"/>
                </a:moveTo>
                <a:cubicBezTo>
                  <a:pt x="15" y="88"/>
                  <a:pt x="15" y="86"/>
                  <a:pt x="14" y="85"/>
                </a:cubicBezTo>
                <a:cubicBezTo>
                  <a:pt x="14" y="84"/>
                  <a:pt x="14" y="83"/>
                  <a:pt x="14" y="82"/>
                </a:cubicBezTo>
                <a:cubicBezTo>
                  <a:pt x="18" y="81"/>
                  <a:pt x="16" y="86"/>
                  <a:pt x="17" y="88"/>
                </a:cubicBezTo>
                <a:close/>
                <a:moveTo>
                  <a:pt x="8" y="34"/>
                </a:moveTo>
                <a:cubicBezTo>
                  <a:pt x="8" y="33"/>
                  <a:pt x="8" y="33"/>
                  <a:pt x="8" y="33"/>
                </a:cubicBezTo>
                <a:cubicBezTo>
                  <a:pt x="10" y="32"/>
                  <a:pt x="9" y="36"/>
                  <a:pt x="8" y="34"/>
                </a:cubicBezTo>
                <a:close/>
                <a:moveTo>
                  <a:pt x="15" y="74"/>
                </a:moveTo>
                <a:cubicBezTo>
                  <a:pt x="15" y="71"/>
                  <a:pt x="16" y="80"/>
                  <a:pt x="15" y="74"/>
                </a:cubicBezTo>
                <a:close/>
                <a:moveTo>
                  <a:pt x="15" y="18"/>
                </a:moveTo>
                <a:cubicBezTo>
                  <a:pt x="18" y="18"/>
                  <a:pt x="18" y="23"/>
                  <a:pt x="17" y="24"/>
                </a:cubicBezTo>
                <a:cubicBezTo>
                  <a:pt x="13" y="23"/>
                  <a:pt x="15" y="21"/>
                  <a:pt x="15" y="18"/>
                </a:cubicBezTo>
                <a:close/>
                <a:moveTo>
                  <a:pt x="17" y="30"/>
                </a:moveTo>
                <a:cubicBezTo>
                  <a:pt x="15" y="32"/>
                  <a:pt x="13" y="31"/>
                  <a:pt x="12" y="29"/>
                </a:cubicBezTo>
                <a:cubicBezTo>
                  <a:pt x="12" y="29"/>
                  <a:pt x="12" y="28"/>
                  <a:pt x="12" y="28"/>
                </a:cubicBezTo>
                <a:cubicBezTo>
                  <a:pt x="12" y="26"/>
                  <a:pt x="12" y="24"/>
                  <a:pt x="11" y="24"/>
                </a:cubicBezTo>
                <a:cubicBezTo>
                  <a:pt x="11" y="25"/>
                  <a:pt x="10" y="26"/>
                  <a:pt x="9" y="24"/>
                </a:cubicBezTo>
                <a:cubicBezTo>
                  <a:pt x="11" y="24"/>
                  <a:pt x="11" y="23"/>
                  <a:pt x="12" y="23"/>
                </a:cubicBezTo>
                <a:cubicBezTo>
                  <a:pt x="13" y="25"/>
                  <a:pt x="18" y="25"/>
                  <a:pt x="17" y="30"/>
                </a:cubicBezTo>
                <a:close/>
                <a:moveTo>
                  <a:pt x="24" y="143"/>
                </a:moveTo>
                <a:cubicBezTo>
                  <a:pt x="19" y="143"/>
                  <a:pt x="22" y="137"/>
                  <a:pt x="24" y="142"/>
                </a:cubicBezTo>
                <a:cubicBezTo>
                  <a:pt x="24" y="142"/>
                  <a:pt x="24" y="143"/>
                  <a:pt x="24" y="143"/>
                </a:cubicBezTo>
                <a:close/>
                <a:moveTo>
                  <a:pt x="20" y="152"/>
                </a:moveTo>
                <a:cubicBezTo>
                  <a:pt x="19" y="152"/>
                  <a:pt x="19" y="151"/>
                  <a:pt x="19" y="149"/>
                </a:cubicBezTo>
                <a:cubicBezTo>
                  <a:pt x="20" y="149"/>
                  <a:pt x="21" y="150"/>
                  <a:pt x="21" y="152"/>
                </a:cubicBezTo>
                <a:cubicBezTo>
                  <a:pt x="21" y="152"/>
                  <a:pt x="21" y="152"/>
                  <a:pt x="20" y="152"/>
                </a:cubicBezTo>
                <a:close/>
                <a:moveTo>
                  <a:pt x="11" y="125"/>
                </a:moveTo>
                <a:cubicBezTo>
                  <a:pt x="11" y="126"/>
                  <a:pt x="11" y="126"/>
                  <a:pt x="11" y="126"/>
                </a:cubicBezTo>
                <a:cubicBezTo>
                  <a:pt x="11" y="127"/>
                  <a:pt x="11" y="128"/>
                  <a:pt x="11" y="129"/>
                </a:cubicBezTo>
                <a:cubicBezTo>
                  <a:pt x="9" y="129"/>
                  <a:pt x="9" y="128"/>
                  <a:pt x="8" y="128"/>
                </a:cubicBezTo>
                <a:cubicBezTo>
                  <a:pt x="8" y="127"/>
                  <a:pt x="8" y="127"/>
                  <a:pt x="8" y="126"/>
                </a:cubicBezTo>
                <a:cubicBezTo>
                  <a:pt x="8" y="126"/>
                  <a:pt x="8" y="126"/>
                  <a:pt x="8" y="125"/>
                </a:cubicBezTo>
                <a:cubicBezTo>
                  <a:pt x="9" y="125"/>
                  <a:pt x="10" y="125"/>
                  <a:pt x="11" y="125"/>
                </a:cubicBezTo>
                <a:close/>
                <a:moveTo>
                  <a:pt x="25" y="59"/>
                </a:moveTo>
                <a:cubicBezTo>
                  <a:pt x="28" y="55"/>
                  <a:pt x="22" y="62"/>
                  <a:pt x="25" y="59"/>
                </a:cubicBezTo>
                <a:close/>
                <a:moveTo>
                  <a:pt x="12" y="10"/>
                </a:moveTo>
                <a:cubicBezTo>
                  <a:pt x="13" y="10"/>
                  <a:pt x="13" y="10"/>
                  <a:pt x="14" y="10"/>
                </a:cubicBezTo>
                <a:cubicBezTo>
                  <a:pt x="15" y="12"/>
                  <a:pt x="12" y="12"/>
                  <a:pt x="11" y="12"/>
                </a:cubicBezTo>
                <a:cubicBezTo>
                  <a:pt x="11" y="11"/>
                  <a:pt x="12" y="11"/>
                  <a:pt x="12" y="10"/>
                </a:cubicBezTo>
                <a:close/>
                <a:moveTo>
                  <a:pt x="9" y="42"/>
                </a:moveTo>
                <a:cubicBezTo>
                  <a:pt x="9" y="42"/>
                  <a:pt x="9" y="42"/>
                  <a:pt x="8" y="42"/>
                </a:cubicBezTo>
                <a:cubicBezTo>
                  <a:pt x="8" y="40"/>
                  <a:pt x="10" y="39"/>
                  <a:pt x="9" y="42"/>
                </a:cubicBezTo>
                <a:close/>
                <a:moveTo>
                  <a:pt x="18" y="72"/>
                </a:moveTo>
                <a:cubicBezTo>
                  <a:pt x="18" y="71"/>
                  <a:pt x="18" y="71"/>
                  <a:pt x="18" y="71"/>
                </a:cubicBezTo>
                <a:cubicBezTo>
                  <a:pt x="21" y="70"/>
                  <a:pt x="19" y="75"/>
                  <a:pt x="18" y="72"/>
                </a:cubicBezTo>
                <a:close/>
              </a:path>
            </a:pathLst>
          </a:custGeom>
          <a:solidFill>
            <a:schemeClr val="dk1">
              <a:lumMod val="50000"/>
              <a:lumOff val="50000"/>
            </a:schemeClr>
          </a:solidFill>
          <a:ln>
            <a:noFill/>
          </a:ln>
        </p:spPr>
        <p:txBody>
          <a:bodyPr vert="horz" wrap="square" lIns="91440" tIns="45720" rIns="91440" bIns="45720" numCol="1" anchor="t" anchorCtr="0" compatLnSpc="1"/>
          <a:lstStyle/>
          <a:p>
            <a:endParaRPr lang="zh-CN" altLang="en-US" sz="280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69" name="内容占位符 6"/>
          <p:cNvSpPr>
            <a:spLocks noGrp="1"/>
          </p:cNvSpPr>
          <p:nvPr>
            <p:custDataLst>
              <p:tags r:id="rId287"/>
            </p:custDataLst>
          </p:nvPr>
        </p:nvSpPr>
        <p:spPr>
          <a:xfrm>
            <a:off x="4718676" y="3409933"/>
            <a:ext cx="2964199" cy="1522055"/>
          </a:xfrm>
          <a:prstGeom prst="rect">
            <a:avLst/>
          </a:prstGeom>
        </p:spPr>
        <p:txBody>
          <a:bodyPr vert="horz" lIns="91440" tIns="45720" rIns="91440" bIns="45720" rtlCol="0" anchor="t" anchorCtr="0">
            <a:no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在全球化的今天，一个公司的许多竞争优势不是由公司内部决定的，而是来源于公司之外，来源于公司所在的区位环境。</a:t>
            </a:r>
            <a:endPar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115" name="内容占位符 6"/>
          <p:cNvSpPr>
            <a:spLocks noGrp="1"/>
          </p:cNvSpPr>
          <p:nvPr>
            <p:custDataLst>
              <p:tags r:id="rId288"/>
            </p:custDataLst>
          </p:nvPr>
        </p:nvSpPr>
        <p:spPr>
          <a:xfrm>
            <a:off x="1017270" y="2989770"/>
            <a:ext cx="2964199" cy="1522055"/>
          </a:xfrm>
          <a:prstGeom prst="rect">
            <a:avLst/>
          </a:prstGeom>
        </p:spPr>
        <p:txBody>
          <a:bodyPr vert="horz" lIns="91440" tIns="45720" rIns="91440" bIns="45720" rtlCol="0" anchor="t" anchorCtr="0">
            <a:no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经济区位，是指地理范畴上的经济增长点及其辐射范围，是公司发展的重要外部环境。</a:t>
            </a:r>
            <a:endPar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158" name="内容占位符 6"/>
          <p:cNvSpPr>
            <a:spLocks noGrp="1"/>
          </p:cNvSpPr>
          <p:nvPr>
            <p:custDataLst>
              <p:tags r:id="rId289"/>
            </p:custDataLst>
          </p:nvPr>
        </p:nvSpPr>
        <p:spPr>
          <a:xfrm>
            <a:off x="8420081" y="2989770"/>
            <a:ext cx="2964199" cy="1522055"/>
          </a:xfrm>
          <a:prstGeom prst="rect">
            <a:avLst/>
          </a:prstGeom>
        </p:spPr>
        <p:txBody>
          <a:bodyPr vert="horz" lIns="91440" tIns="45720" rIns="91440" bIns="45720" rtlCol="0" anchor="t" anchorCtr="0">
            <a:noAutofit/>
          </a:bodyPr>
          <a:lstStyle>
            <a:lvl1pPr marL="285750" indent="-28575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charset="-122"/>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将上市公司的价值分析与经济区位联系起来，可以更好地分析和预测上市公司的潜力和发展前景，更加准确地把握上市公司的投资价值。</a:t>
            </a:r>
            <a:endParaRPr lang="zh-CN" altLang="en-US" sz="2000">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99" name="矩形 298"/>
          <p:cNvSpPr/>
          <p:nvPr>
            <p:custDataLst>
              <p:tags r:id="rId290"/>
            </p:custDataLst>
          </p:nvPr>
        </p:nvSpPr>
        <p:spPr>
          <a:xfrm>
            <a:off x="2061210" y="2434590"/>
            <a:ext cx="959485" cy="391160"/>
          </a:xfrm>
          <a:prstGeom prst="rect">
            <a:avLst/>
          </a:prstGeom>
        </p:spPr>
        <p:txBody>
          <a:bodyPr wrap="square"/>
          <a:lstStyle/>
          <a:p>
            <a:pPr algn="ctr"/>
            <a:r>
              <a:rPr lang="en-US" altLang="zh-CN" sz="2000" b="1" dirty="0">
                <a:solidFill>
                  <a:schemeClr val="accent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rPr>
              <a:t>01</a:t>
            </a:r>
            <a:endParaRPr lang="en-US" altLang="zh-CN" sz="2000" b="1" dirty="0">
              <a:solidFill>
                <a:schemeClr val="accent1"/>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300" name="矩形 299"/>
          <p:cNvSpPr/>
          <p:nvPr>
            <p:custDataLst>
              <p:tags r:id="rId291"/>
            </p:custDataLst>
          </p:nvPr>
        </p:nvSpPr>
        <p:spPr>
          <a:xfrm>
            <a:off x="5895975" y="2854325"/>
            <a:ext cx="730250" cy="372745"/>
          </a:xfrm>
          <a:prstGeom prst="rect">
            <a:avLst/>
          </a:prstGeom>
        </p:spPr>
        <p:txBody>
          <a:bodyPr wrap="square"/>
          <a:lstStyle/>
          <a:p>
            <a:pPr algn="ctr"/>
            <a:r>
              <a:rPr lang="en-US" altLang="zh-CN" sz="2000" b="1" dirty="0">
                <a:solidFill>
                  <a:schemeClr val="accent2"/>
                </a:solidFill>
                <a:latin typeface="微软雅黑" panose="020B0503020204020204" charset="-122"/>
                <a:ea typeface="微软雅黑" panose="020B0503020204020204" charset="-122"/>
                <a:cs typeface="Arial" panose="020B0604020202020204" pitchFamily="34" charset="0"/>
                <a:sym typeface="Arial" panose="020B0604020202020204" pitchFamily="34" charset="0"/>
              </a:rPr>
              <a:t>02</a:t>
            </a:r>
            <a:endParaRPr lang="en-US" altLang="zh-CN" sz="2000" b="1" dirty="0">
              <a:solidFill>
                <a:schemeClr val="accent2"/>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301" name="矩形 300"/>
          <p:cNvSpPr/>
          <p:nvPr>
            <p:custDataLst>
              <p:tags r:id="rId292"/>
            </p:custDataLst>
          </p:nvPr>
        </p:nvSpPr>
        <p:spPr>
          <a:xfrm>
            <a:off x="9521190" y="2433955"/>
            <a:ext cx="863600" cy="334645"/>
          </a:xfrm>
          <a:prstGeom prst="rect">
            <a:avLst/>
          </a:prstGeom>
        </p:spPr>
        <p:txBody>
          <a:bodyPr wrap="square"/>
          <a:lstStyle/>
          <a:p>
            <a:pPr algn="ctr"/>
            <a:r>
              <a:rPr lang="en-US" altLang="zh-CN" sz="2000" b="1" dirty="0">
                <a:solidFill>
                  <a:schemeClr val="accent3"/>
                </a:solidFill>
                <a:latin typeface="微软雅黑" panose="020B0503020204020204" charset="-122"/>
                <a:ea typeface="微软雅黑" panose="020B0503020204020204" charset="-122"/>
                <a:cs typeface="Arial" panose="020B0604020202020204" pitchFamily="34" charset="0"/>
                <a:sym typeface="Arial" panose="020B0604020202020204" pitchFamily="34" charset="0"/>
              </a:rPr>
              <a:t>03</a:t>
            </a:r>
            <a:endParaRPr lang="en-US" altLang="zh-CN" sz="2000" b="1" dirty="0">
              <a:solidFill>
                <a:schemeClr val="accent3"/>
              </a:solidFill>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8" name="任意形状 8"/>
          <p:cNvSpPr/>
          <p:nvPr userDrawn="1">
            <p:custDataLst>
              <p:tags r:id="rId293"/>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9" name="直接连接符 8"/>
          <p:cNvCxnSpPr/>
          <p:nvPr>
            <p:custDataLst>
              <p:tags r:id="rId29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29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29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一、经济区位</a:t>
            </a:r>
            <a:endParaRPr sz="2800" dirty="0" err="1">
              <a:solidFill>
                <a:schemeClr val="dk1"/>
              </a:solidFill>
              <a:sym typeface="微软雅黑" panose="020B0503020204020204" charset="-122"/>
            </a:endParaRPr>
          </a:p>
        </p:txBody>
      </p:sp>
      <p:sp>
        <p:nvSpPr>
          <p:cNvPr id="68" name="灯片编号占位符 6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97"/>
    </p:custData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577215" y="2037715"/>
            <a:ext cx="10694670" cy="35464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区位是一个综合性概念，优质、发达的经济区位环境是整体性的或者是多数要素的整合，具有优越和高水准、高质量的特质。
1.区位内的自然资源条件
2.区位内的基础设施状况
3.区位内的比较优势和特色
4.区位内的政府产业政策</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一、经济区位</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119" name="图片 118"/>
          <p:cNvPicPr>
            <a:picLocks noChangeAspect="1"/>
          </p:cNvPicPr>
          <p:nvPr>
            <p:custDataLst>
              <p:tags r:id="rId7"/>
            </p:custDataLst>
          </p:nvPr>
        </p:nvPicPr>
        <p:blipFill>
          <a:blip r:embed="rId8"/>
          <a:stretch>
            <a:fillRect/>
          </a:stretch>
        </p:blipFill>
        <p:spPr>
          <a:xfrm>
            <a:off x="5015230" y="3638550"/>
            <a:ext cx="3284220" cy="2377440"/>
          </a:xfrm>
          <a:prstGeom prst="rect">
            <a:avLst/>
          </a:prstGeom>
          <a:noFill/>
          <a:ln w="9525">
            <a:noFill/>
          </a:ln>
        </p:spPr>
      </p:pic>
      <p:pic>
        <p:nvPicPr>
          <p:cNvPr id="120" name="图片 119"/>
          <p:cNvPicPr/>
          <p:nvPr>
            <p:custDataLst>
              <p:tags r:id="rId9"/>
            </p:custDataLst>
          </p:nvPr>
        </p:nvPicPr>
        <p:blipFill>
          <a:blip r:embed="rId10"/>
          <a:stretch>
            <a:fillRect/>
          </a:stretch>
        </p:blipFill>
        <p:spPr>
          <a:xfrm>
            <a:off x="8496935" y="3638550"/>
            <a:ext cx="2969260" cy="237680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8470" y="1859915"/>
            <a:ext cx="11276330" cy="1242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现实经济活动中，不同公司建立竞争优势的途径可能各有特点，但最基本的竞争战略主要有成本领先战略、差异化战略和集中化战略三种。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二、公司竞争战略</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矩形 4"/>
          <p:cNvSpPr/>
          <p:nvPr>
            <p:custDataLst>
              <p:tags r:id="rId7"/>
            </p:custDataLst>
          </p:nvPr>
        </p:nvSpPr>
        <p:spPr>
          <a:xfrm>
            <a:off x="306705" y="3292475"/>
            <a:ext cx="11617325" cy="314769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10" name="Title 6"/>
          <p:cNvSpPr txBox="1"/>
          <p:nvPr>
            <p:custDataLst>
              <p:tags r:id="rId8"/>
            </p:custDataLst>
          </p:nvPr>
        </p:nvSpPr>
        <p:spPr>
          <a:xfrm>
            <a:off x="496570" y="3505200"/>
            <a:ext cx="11275695" cy="230632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成本领先战略，又称低成本战略，是公司内部通过有效的成本控制，在研发、生产、营销等环节最大限度降低成本，使公司全部成本低于竞争对手成本，甚至是在同行业中最低的成本，从而成为行业成本领先者的一种战略。
成本领先战略适用于产品或服务标准化程度较高且竞争较为激烈的行业。</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2" name="灯片编号占位符 1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8470" y="1859915"/>
            <a:ext cx="11276330" cy="1242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现实经济活动中，不同公司建立竞争优势的途径可能各有特点，但最基本的竞争战略主要有成本领先战略、差异化战略和集中化战略三种。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二、公司竞争战略</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矩形 4"/>
          <p:cNvSpPr/>
          <p:nvPr>
            <p:custDataLst>
              <p:tags r:id="rId7"/>
            </p:custDataLst>
          </p:nvPr>
        </p:nvSpPr>
        <p:spPr>
          <a:xfrm>
            <a:off x="306705" y="3292475"/>
            <a:ext cx="11617325" cy="314769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10" name="Title 6"/>
          <p:cNvSpPr txBox="1"/>
          <p:nvPr>
            <p:custDataLst>
              <p:tags r:id="rId8"/>
            </p:custDataLst>
          </p:nvPr>
        </p:nvSpPr>
        <p:spPr>
          <a:xfrm>
            <a:off x="496570" y="3505200"/>
            <a:ext cx="11275695" cy="27628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差异化战略要求公司的产品或服务要有区别于竞争对手的特殊性，以此取得竞争优势。客户需求的多样化和个性化为差异化战略的实施提供契机，实施差异化战略的关键是让客户认可且对公司差异化的产品或服务有需求。这种差异化可以来自设计、品牌形象、技术、性能、营销渠道或客户服务等中的一个或几个方面。
差异化战略适用于客户有差异化产品和服务需求，且产品能够较快更新的行业。</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8470" y="1859915"/>
            <a:ext cx="11276330" cy="124269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现实经济活动中，不同公司建立竞争优势的途径可能各有特点，但最基本的竞争战略主要有成本领先战略、差异化战略和集中化战略三种。</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二、公司竞争战略</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矩形 4"/>
          <p:cNvSpPr/>
          <p:nvPr>
            <p:custDataLst>
              <p:tags r:id="rId7"/>
            </p:custDataLst>
          </p:nvPr>
        </p:nvSpPr>
        <p:spPr>
          <a:xfrm>
            <a:off x="306705" y="3292475"/>
            <a:ext cx="11617325" cy="314769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10" name="Title 6"/>
          <p:cNvSpPr txBox="1"/>
          <p:nvPr>
            <p:custDataLst>
              <p:tags r:id="rId8"/>
            </p:custDataLst>
          </p:nvPr>
        </p:nvSpPr>
        <p:spPr>
          <a:xfrm>
            <a:off x="496570" y="3505200"/>
            <a:ext cx="11275695" cy="27628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集中化战略是选择特定购买群体、产品细分市场或区域市场，实施成本领先战略或差异化战略以取得竞争优势。成本领先战略和差别化战略都是在全产业范围内实施，而集中化战略是围绕目标细分市场展开。
集中化战略适合公司在某个单一领域进行深入发展。</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6565" y="2037715"/>
            <a:ext cx="6557010" cy="3889375"/>
          </a:xfrm>
          <a:prstGeom prst="rect">
            <a:avLst/>
          </a:prstGeom>
          <a:noFill/>
          <a:ln w="3175">
            <a:noFill/>
            <a:prstDash val="dash"/>
          </a:ln>
        </p:spPr>
        <p:txBody>
          <a:bodyPr wrap="square" lIns="63500" tIns="25400" rIns="63500" bIns="25400" anchor="ctr" anchorCtr="0">
            <a:normAutofit lnSpcReduction="1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募集资金投资项目是指公司通过IPO或再融资募集资金投产项目，其设计应充分考虑监管要求、市场前景、技术含量、环境影响，以及与公司管理能力、销售能力的匹配等。</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在资本市场上，上市公司在募集资金前必须在招股说明书中阐述所募集资金的计划投资项目。</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三、募集资金投向</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121" name="图片 120"/>
          <p:cNvPicPr>
            <a:picLocks noChangeAspect="1"/>
          </p:cNvPicPr>
          <p:nvPr>
            <p:custDataLst>
              <p:tags r:id="rId7"/>
            </p:custDataLst>
          </p:nvPr>
        </p:nvPicPr>
        <p:blipFill>
          <a:blip r:embed="rId8"/>
          <a:stretch>
            <a:fillRect/>
          </a:stretch>
        </p:blipFill>
        <p:spPr>
          <a:xfrm>
            <a:off x="7145655" y="3837940"/>
            <a:ext cx="5046345" cy="3020060"/>
          </a:xfrm>
          <a:prstGeom prst="rect">
            <a:avLst/>
          </a:prstGeom>
          <a:noFill/>
          <a:ln w="9525">
            <a:noFill/>
          </a:ln>
        </p:spPr>
      </p:pic>
      <p:pic>
        <p:nvPicPr>
          <p:cNvPr id="122" name="图片 121"/>
          <p:cNvPicPr>
            <a:picLocks noChangeAspect="1"/>
          </p:cNvPicPr>
          <p:nvPr>
            <p:custDataLst>
              <p:tags r:id="rId9"/>
            </p:custDataLst>
          </p:nvPr>
        </p:nvPicPr>
        <p:blipFill>
          <a:blip r:embed="rId10"/>
          <a:stretch>
            <a:fillRect/>
          </a:stretch>
        </p:blipFill>
        <p:spPr>
          <a:xfrm>
            <a:off x="7145655" y="-15875"/>
            <a:ext cx="5045710" cy="3721100"/>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114300" y="2000250"/>
            <a:ext cx="12077700" cy="422910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None/>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根据中国证监会《上市公司证券发行管理办法》（2020年修订），上市公司募集资金的使用应当符合下列规定：
（1）募集资金用途符合国家产业政策和有关环境保护、土地管理等法律和行政法规的规定；
（2）除金融类企业外，募集资金使用项目不得为持有交易性金融资产和可供出售的金融资产、借予他人、委托理财等财务性投资，不得直接或间接投资于以买卖有价证券为主要业务的公司；
（3）投资项目实施后，不会与控股股东或实际控制人产生同业竞争或影响公司生产经营的独立性；
（4）建立募集资金专项存储制度，募集资金必须存放于公司董事会决定的专项账户。</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三、募集资金投向</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647700" y="1257300"/>
            <a:ext cx="10897235" cy="4953000"/>
          </a:xfrm>
          <a:prstGeom prst="rect">
            <a:avLst/>
          </a:prstGeom>
          <a:noFill/>
          <a:ln w="3175">
            <a:noFill/>
            <a:prstDash val="dash"/>
          </a:ln>
        </p:spPr>
        <p:txBody>
          <a:bodyPr wrap="square" lIns="63500" tIns="25400" rIns="63500" bIns="25400" anchor="ctr" anchorCtr="0">
            <a:normAutofit lnSpcReduction="2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buClrTx/>
              <a:buSzTx/>
              <a:buFontTx/>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募集资金投向变更的表现形式可能有如下几类：</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（1）取消或终止原投资项目，实施新项目；
（2）变更募集资金投资项目实施主体；
（3）变更募集资金投资项目实施地点；
（4）变更募集资金投资项目实施方式；
（5）实际投资金额与计划投资金额的差额超过计划金额一定比例；
（6）证监会或交易所认定为募集资金投向变更的其他情形。</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三、募集资金投向</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1783715"/>
            <a:ext cx="11277600" cy="118554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募集资金投向变更是中国上市公司的群体性行为而非个别现象。随着我国监管制度日趋完善，募集资金投向变更行为也在不断减少。</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三、募集资金投向</a:t>
            </a:r>
            <a:endParaRPr sz="2800" dirty="0" err="1">
              <a:solidFill>
                <a:schemeClr val="dk1"/>
              </a:solidFill>
              <a:sym typeface="微软雅黑" panose="020B0503020204020204" charset="-122"/>
            </a:endParaRPr>
          </a:p>
        </p:txBody>
      </p:sp>
      <p:sp>
        <p:nvSpPr>
          <p:cNvPr id="5" name="文本框 4"/>
          <p:cNvSpPr txBox="1"/>
          <p:nvPr/>
        </p:nvSpPr>
        <p:spPr>
          <a:xfrm>
            <a:off x="1885950" y="6216015"/>
            <a:ext cx="8800465" cy="598805"/>
          </a:xfrm>
          <a:prstGeom prst="rect">
            <a:avLst/>
          </a:prstGeom>
          <a:noFill/>
        </p:spPr>
        <p:txBody>
          <a:bodyPr wrap="square" rtlCol="0" anchor="t">
            <a:spAutoFit/>
          </a:bodyPr>
          <a:p>
            <a:pPr algn="ctr" fontAlgn="auto">
              <a:lnSpc>
                <a:spcPct val="150000"/>
              </a:lnSpc>
              <a:spcAft>
                <a:spcPts val="800"/>
              </a:spcAft>
              <a:buClrTx/>
              <a:buSzTx/>
              <a:buFontTx/>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上市公司募集资金投向变更</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graphicFrame>
        <p:nvGraphicFramePr>
          <p:cNvPr id="8" name="图表 7"/>
          <p:cNvGraphicFramePr/>
          <p:nvPr>
            <p:custDataLst>
              <p:tags r:id="rId7"/>
            </p:custDataLst>
          </p:nvPr>
        </p:nvGraphicFramePr>
        <p:xfrm>
          <a:off x="2018030" y="3045460"/>
          <a:ext cx="8383270" cy="3132455"/>
        </p:xfrm>
        <a:graphic>
          <a:graphicData uri="http://schemas.openxmlformats.org/drawingml/2006/chart">
            <c:chart xmlns:c="http://schemas.openxmlformats.org/drawingml/2006/chart" xmlns:r="http://schemas.openxmlformats.org/officeDocument/2006/relationships" r:id="rId1"/>
          </a:graphicData>
        </a:graphic>
      </p:graphicFrame>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83" name="任意形状 82"/>
          <p:cNvSpPr/>
          <p:nvPr>
            <p:custDataLst>
              <p:tags r:id="rId2"/>
            </p:custDataLst>
          </p:nvPr>
        </p:nvSpPr>
        <p:spPr>
          <a:xfrm>
            <a:off x="5448353" y="2565241"/>
            <a:ext cx="1040738" cy="1040738"/>
          </a:xfrm>
          <a:custGeom>
            <a:avLst/>
            <a:gdLst>
              <a:gd name="connsiteX0" fmla="*/ 0 w 1137118"/>
              <a:gd name="connsiteY0" fmla="*/ 568559 h 1137118"/>
              <a:gd name="connsiteX1" fmla="*/ 568559 w 1137118"/>
              <a:gd name="connsiteY1" fmla="*/ 0 h 1137118"/>
              <a:gd name="connsiteX2" fmla="*/ 1137118 w 1137118"/>
              <a:gd name="connsiteY2" fmla="*/ 568559 h 1137118"/>
              <a:gd name="connsiteX3" fmla="*/ 568559 w 1137118"/>
              <a:gd name="connsiteY3" fmla="*/ 1137118 h 1137118"/>
              <a:gd name="connsiteX4" fmla="*/ 0 w 1137118"/>
              <a:gd name="connsiteY4" fmla="*/ 568559 h 1137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118" h="1137118">
                <a:moveTo>
                  <a:pt x="0" y="568559"/>
                </a:moveTo>
                <a:cubicBezTo>
                  <a:pt x="0" y="254553"/>
                  <a:pt x="254553" y="0"/>
                  <a:pt x="568559" y="0"/>
                </a:cubicBezTo>
                <a:cubicBezTo>
                  <a:pt x="882565" y="0"/>
                  <a:pt x="1137118" y="254553"/>
                  <a:pt x="1137118" y="568559"/>
                </a:cubicBezTo>
                <a:cubicBezTo>
                  <a:pt x="1137118" y="882565"/>
                  <a:pt x="882565" y="1137118"/>
                  <a:pt x="568559" y="1137118"/>
                </a:cubicBezTo>
                <a:cubicBezTo>
                  <a:pt x="254553" y="1137118"/>
                  <a:pt x="0" y="882565"/>
                  <a:pt x="0" y="568559"/>
                </a:cubicBezTo>
                <a:close/>
              </a:path>
            </a:pathLst>
          </a:custGeom>
          <a:solidFill>
            <a:schemeClr val="accent1">
              <a:hueOff val="0"/>
              <a:satOff val="0"/>
              <a:alphaOff val="0"/>
            </a:schemeClr>
          </a:solidFill>
          <a:ln>
            <a:solidFill>
              <a:schemeClr val="lt1">
                <a:hueOff val="0"/>
                <a:satOff val="0"/>
                <a:alphaOff val="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277" tIns="198277" rIns="198277" bIns="198277" numCol="1" spcCol="1270" anchor="ctr" anchorCtr="0">
            <a:noAutofit/>
          </a:bodyPr>
          <a:p>
            <a:pPr algn="ctr" defTabSz="1111250">
              <a:lnSpc>
                <a:spcPct val="90000"/>
              </a:lnSpc>
              <a:spcBef>
                <a:spcPct val="0"/>
              </a:spcBef>
              <a:spcAft>
                <a:spcPct val="35000"/>
              </a:spcAft>
            </a:pPr>
            <a:r>
              <a:rPr lang="en-US" altLang="zh-CN" sz="2400" b="1" dirty="0">
                <a:solidFill>
                  <a:srgbClr val="FFFFFF"/>
                </a:solidFill>
                <a:latin typeface="微软雅黑" panose="020B0503020204020204" charset="-122"/>
                <a:ea typeface="微软雅黑" panose="020B0503020204020204" charset="-122"/>
              </a:rPr>
              <a:t>01</a:t>
            </a:r>
            <a:endParaRPr lang="en-US" altLang="zh-CN" sz="2400" b="1" dirty="0">
              <a:solidFill>
                <a:srgbClr val="FFFFFF"/>
              </a:solidFill>
              <a:latin typeface="微软雅黑" panose="020B0503020204020204" charset="-122"/>
              <a:ea typeface="微软雅黑" panose="020B0503020204020204" charset="-122"/>
            </a:endParaRPr>
          </a:p>
        </p:txBody>
      </p:sp>
      <p:sp>
        <p:nvSpPr>
          <p:cNvPr id="85" name="任意形状 84"/>
          <p:cNvSpPr/>
          <p:nvPr>
            <p:custDataLst>
              <p:tags r:id="rId3"/>
            </p:custDataLst>
          </p:nvPr>
        </p:nvSpPr>
        <p:spPr>
          <a:xfrm>
            <a:off x="6615181" y="4586247"/>
            <a:ext cx="1040738" cy="1040738"/>
          </a:xfrm>
          <a:custGeom>
            <a:avLst/>
            <a:gdLst>
              <a:gd name="connsiteX0" fmla="*/ 0 w 1137118"/>
              <a:gd name="connsiteY0" fmla="*/ 568559 h 1137118"/>
              <a:gd name="connsiteX1" fmla="*/ 568559 w 1137118"/>
              <a:gd name="connsiteY1" fmla="*/ 0 h 1137118"/>
              <a:gd name="connsiteX2" fmla="*/ 1137118 w 1137118"/>
              <a:gd name="connsiteY2" fmla="*/ 568559 h 1137118"/>
              <a:gd name="connsiteX3" fmla="*/ 568559 w 1137118"/>
              <a:gd name="connsiteY3" fmla="*/ 1137118 h 1137118"/>
              <a:gd name="connsiteX4" fmla="*/ 0 w 1137118"/>
              <a:gd name="connsiteY4" fmla="*/ 568559 h 1137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118" h="1137118">
                <a:moveTo>
                  <a:pt x="0" y="568559"/>
                </a:moveTo>
                <a:cubicBezTo>
                  <a:pt x="0" y="254553"/>
                  <a:pt x="254553" y="0"/>
                  <a:pt x="568559" y="0"/>
                </a:cubicBezTo>
                <a:cubicBezTo>
                  <a:pt x="882565" y="0"/>
                  <a:pt x="1137118" y="254553"/>
                  <a:pt x="1137118" y="568559"/>
                </a:cubicBezTo>
                <a:cubicBezTo>
                  <a:pt x="1137118" y="882565"/>
                  <a:pt x="882565" y="1137118"/>
                  <a:pt x="568559" y="1137118"/>
                </a:cubicBezTo>
                <a:cubicBezTo>
                  <a:pt x="254553" y="1137118"/>
                  <a:pt x="0" y="882565"/>
                  <a:pt x="0" y="568559"/>
                </a:cubicBezTo>
                <a:close/>
              </a:path>
            </a:pathLst>
          </a:custGeom>
          <a:solidFill>
            <a:schemeClr val="accent1">
              <a:hueOff val="0"/>
              <a:satOff val="0"/>
              <a:alphaOff val="0"/>
            </a:schemeClr>
          </a:solidFill>
          <a:ln>
            <a:solidFill>
              <a:schemeClr val="lt1">
                <a:hueOff val="0"/>
                <a:satOff val="0"/>
                <a:alphaOff val="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277" tIns="198277" rIns="198277" bIns="198277" numCol="1" spcCol="1270" anchor="ctr" anchorCtr="0">
            <a:noAutofit/>
          </a:bodyPr>
          <a:p>
            <a:pPr algn="ctr" defTabSz="1111250">
              <a:lnSpc>
                <a:spcPct val="90000"/>
              </a:lnSpc>
              <a:spcBef>
                <a:spcPct val="0"/>
              </a:spcBef>
              <a:spcAft>
                <a:spcPct val="35000"/>
              </a:spcAft>
            </a:pPr>
            <a:r>
              <a:rPr lang="en-US" altLang="zh-CN" sz="2400" b="1" dirty="0">
                <a:solidFill>
                  <a:srgbClr val="FFFFFF"/>
                </a:solidFill>
                <a:latin typeface="微软雅黑" panose="020B0503020204020204" charset="-122"/>
                <a:ea typeface="微软雅黑" panose="020B0503020204020204" charset="-122"/>
              </a:rPr>
              <a:t>02</a:t>
            </a:r>
            <a:endParaRPr lang="en-US" altLang="zh-CN" sz="2400" b="1" dirty="0">
              <a:solidFill>
                <a:srgbClr val="FFFFFF"/>
              </a:solidFill>
              <a:latin typeface="微软雅黑" panose="020B0503020204020204" charset="-122"/>
              <a:ea typeface="微软雅黑" panose="020B0503020204020204" charset="-122"/>
            </a:endParaRPr>
          </a:p>
        </p:txBody>
      </p:sp>
      <p:sp>
        <p:nvSpPr>
          <p:cNvPr id="87" name="任意形状 86"/>
          <p:cNvSpPr/>
          <p:nvPr>
            <p:custDataLst>
              <p:tags r:id="rId4"/>
            </p:custDataLst>
          </p:nvPr>
        </p:nvSpPr>
        <p:spPr>
          <a:xfrm>
            <a:off x="4281525" y="4586247"/>
            <a:ext cx="1040738" cy="1040738"/>
          </a:xfrm>
          <a:custGeom>
            <a:avLst/>
            <a:gdLst>
              <a:gd name="connsiteX0" fmla="*/ 0 w 1137118"/>
              <a:gd name="connsiteY0" fmla="*/ 568559 h 1137118"/>
              <a:gd name="connsiteX1" fmla="*/ 568559 w 1137118"/>
              <a:gd name="connsiteY1" fmla="*/ 0 h 1137118"/>
              <a:gd name="connsiteX2" fmla="*/ 1137118 w 1137118"/>
              <a:gd name="connsiteY2" fmla="*/ 568559 h 1137118"/>
              <a:gd name="connsiteX3" fmla="*/ 568559 w 1137118"/>
              <a:gd name="connsiteY3" fmla="*/ 1137118 h 1137118"/>
              <a:gd name="connsiteX4" fmla="*/ 0 w 1137118"/>
              <a:gd name="connsiteY4" fmla="*/ 568559 h 1137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7118" h="1137118">
                <a:moveTo>
                  <a:pt x="0" y="568559"/>
                </a:moveTo>
                <a:cubicBezTo>
                  <a:pt x="0" y="254553"/>
                  <a:pt x="254553" y="0"/>
                  <a:pt x="568559" y="0"/>
                </a:cubicBezTo>
                <a:cubicBezTo>
                  <a:pt x="882565" y="0"/>
                  <a:pt x="1137118" y="254553"/>
                  <a:pt x="1137118" y="568559"/>
                </a:cubicBezTo>
                <a:cubicBezTo>
                  <a:pt x="1137118" y="882565"/>
                  <a:pt x="882565" y="1137118"/>
                  <a:pt x="568559" y="1137118"/>
                </a:cubicBezTo>
                <a:cubicBezTo>
                  <a:pt x="254553" y="1137118"/>
                  <a:pt x="0" y="882565"/>
                  <a:pt x="0" y="568559"/>
                </a:cubicBezTo>
                <a:close/>
              </a:path>
            </a:pathLst>
          </a:custGeom>
          <a:solidFill>
            <a:schemeClr val="accent1">
              <a:hueOff val="0"/>
              <a:satOff val="0"/>
              <a:alphaOff val="0"/>
            </a:schemeClr>
          </a:solidFill>
          <a:ln>
            <a:solidFill>
              <a:schemeClr val="lt1">
                <a:hueOff val="0"/>
                <a:satOff val="0"/>
                <a:alphaOff val="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8277" tIns="198277" rIns="198277" bIns="198277" numCol="1" spcCol="1270" anchor="ctr" anchorCtr="0">
            <a:noAutofit/>
          </a:bodyPr>
          <a:p>
            <a:pPr algn="ctr" defTabSz="1111250">
              <a:lnSpc>
                <a:spcPct val="90000"/>
              </a:lnSpc>
              <a:spcBef>
                <a:spcPct val="0"/>
              </a:spcBef>
              <a:spcAft>
                <a:spcPct val="35000"/>
              </a:spcAft>
            </a:pPr>
            <a:r>
              <a:rPr lang="en-US" altLang="zh-CN" sz="2400" b="1" dirty="0">
                <a:solidFill>
                  <a:srgbClr val="FFFFFF"/>
                </a:solidFill>
                <a:latin typeface="微软雅黑" panose="020B0503020204020204" charset="-122"/>
                <a:ea typeface="微软雅黑" panose="020B0503020204020204" charset="-122"/>
              </a:rPr>
              <a:t>03</a:t>
            </a:r>
            <a:endParaRPr lang="en-US" altLang="zh-CN" sz="2400" b="1" dirty="0">
              <a:solidFill>
                <a:srgbClr val="FFFFFF"/>
              </a:solidFill>
              <a:latin typeface="微软雅黑" panose="020B0503020204020204" charset="-122"/>
              <a:ea typeface="微软雅黑" panose="020B0503020204020204" charset="-122"/>
            </a:endParaRPr>
          </a:p>
        </p:txBody>
      </p:sp>
      <p:sp>
        <p:nvSpPr>
          <p:cNvPr id="89" name="任意形状 88"/>
          <p:cNvSpPr/>
          <p:nvPr>
            <p:custDataLst>
              <p:tags r:id="rId5"/>
            </p:custDataLst>
          </p:nvPr>
        </p:nvSpPr>
        <p:spPr>
          <a:xfrm>
            <a:off x="5612548" y="3973854"/>
            <a:ext cx="712347" cy="712479"/>
          </a:xfrm>
          <a:custGeom>
            <a:avLst/>
            <a:gdLst>
              <a:gd name="connsiteX0" fmla="*/ 168972 w 1082750"/>
              <a:gd name="connsiteY0" fmla="*/ 897389 h 1082951"/>
              <a:gd name="connsiteX1" fmla="*/ 270481 w 1082750"/>
              <a:gd name="connsiteY1" fmla="*/ 897389 h 1082951"/>
              <a:gd name="connsiteX2" fmla="*/ 270481 w 1082750"/>
              <a:gd name="connsiteY2" fmla="*/ 931220 h 1082951"/>
              <a:gd name="connsiteX3" fmla="*/ 225127 w 1082750"/>
              <a:gd name="connsiteY3" fmla="*/ 931220 h 1082951"/>
              <a:gd name="connsiteX4" fmla="*/ 338126 w 1082750"/>
              <a:gd name="connsiteY4" fmla="*/ 981950 h 1082951"/>
              <a:gd name="connsiteX5" fmla="*/ 338126 w 1082750"/>
              <a:gd name="connsiteY5" fmla="*/ 1015781 h 1082951"/>
              <a:gd name="connsiteX6" fmla="*/ 202803 w 1082750"/>
              <a:gd name="connsiteY6" fmla="*/ 956899 h 1082951"/>
              <a:gd name="connsiteX7" fmla="*/ 202803 w 1082750"/>
              <a:gd name="connsiteY7" fmla="*/ 998898 h 1082951"/>
              <a:gd name="connsiteX8" fmla="*/ 168972 w 1082750"/>
              <a:gd name="connsiteY8" fmla="*/ 998898 h 1082951"/>
              <a:gd name="connsiteX9" fmla="*/ 913579 w 1082750"/>
              <a:gd name="connsiteY9" fmla="*/ 879962 h 1082951"/>
              <a:gd name="connsiteX10" fmla="*/ 947411 w 1082750"/>
              <a:gd name="connsiteY10" fmla="*/ 879962 h 1082951"/>
              <a:gd name="connsiteX11" fmla="*/ 947411 w 1082750"/>
              <a:gd name="connsiteY11" fmla="*/ 913794 h 1082951"/>
              <a:gd name="connsiteX12" fmla="*/ 913579 w 1082750"/>
              <a:gd name="connsiteY12" fmla="*/ 913794 h 1082951"/>
              <a:gd name="connsiteX13" fmla="*/ 845917 w 1082750"/>
              <a:gd name="connsiteY13" fmla="*/ 879962 h 1082951"/>
              <a:gd name="connsiteX14" fmla="*/ 879749 w 1082750"/>
              <a:gd name="connsiteY14" fmla="*/ 879962 h 1082951"/>
              <a:gd name="connsiteX15" fmla="*/ 879749 w 1082750"/>
              <a:gd name="connsiteY15" fmla="*/ 913794 h 1082951"/>
              <a:gd name="connsiteX16" fmla="*/ 845917 w 1082750"/>
              <a:gd name="connsiteY16" fmla="*/ 913794 h 1082951"/>
              <a:gd name="connsiteX17" fmla="*/ 558372 w 1082750"/>
              <a:gd name="connsiteY17" fmla="*/ 879962 h 1082951"/>
              <a:gd name="connsiteX18" fmla="*/ 812086 w 1082750"/>
              <a:gd name="connsiteY18" fmla="*/ 879962 h 1082951"/>
              <a:gd name="connsiteX19" fmla="*/ 812086 w 1082750"/>
              <a:gd name="connsiteY19" fmla="*/ 913794 h 1082951"/>
              <a:gd name="connsiteX20" fmla="*/ 558372 w 1082750"/>
              <a:gd name="connsiteY20" fmla="*/ 913794 h 1082951"/>
              <a:gd name="connsiteX21" fmla="*/ 389070 w 1082750"/>
              <a:gd name="connsiteY21" fmla="*/ 693728 h 1082951"/>
              <a:gd name="connsiteX22" fmla="*/ 558225 w 1082750"/>
              <a:gd name="connsiteY22" fmla="*/ 693728 h 1082951"/>
              <a:gd name="connsiteX23" fmla="*/ 558225 w 1082750"/>
              <a:gd name="connsiteY23" fmla="*/ 727560 h 1082951"/>
              <a:gd name="connsiteX24" fmla="*/ 389070 w 1082750"/>
              <a:gd name="connsiteY24" fmla="*/ 727560 h 1082951"/>
              <a:gd name="connsiteX25" fmla="*/ 186086 w 1082750"/>
              <a:gd name="connsiteY25" fmla="*/ 693728 h 1082951"/>
              <a:gd name="connsiteX26" fmla="*/ 355240 w 1082750"/>
              <a:gd name="connsiteY26" fmla="*/ 693728 h 1082951"/>
              <a:gd name="connsiteX27" fmla="*/ 355240 w 1082750"/>
              <a:gd name="connsiteY27" fmla="*/ 727560 h 1082951"/>
              <a:gd name="connsiteX28" fmla="*/ 186086 w 1082750"/>
              <a:gd name="connsiteY28" fmla="*/ 727560 h 1082951"/>
              <a:gd name="connsiteX29" fmla="*/ 727529 w 1082750"/>
              <a:gd name="connsiteY29" fmla="*/ 676982 h 1082951"/>
              <a:gd name="connsiteX30" fmla="*/ 1015091 w 1082750"/>
              <a:gd name="connsiteY30" fmla="*/ 676982 h 1082951"/>
              <a:gd name="connsiteX31" fmla="*/ 1015091 w 1082750"/>
              <a:gd name="connsiteY31" fmla="*/ 981458 h 1082951"/>
              <a:gd name="connsiteX32" fmla="*/ 473798 w 1082750"/>
              <a:gd name="connsiteY32" fmla="*/ 981458 h 1082951"/>
              <a:gd name="connsiteX33" fmla="*/ 473798 w 1082750"/>
              <a:gd name="connsiteY33" fmla="*/ 863051 h 1082951"/>
              <a:gd name="connsiteX34" fmla="*/ 507629 w 1082750"/>
              <a:gd name="connsiteY34" fmla="*/ 863051 h 1082951"/>
              <a:gd name="connsiteX35" fmla="*/ 507629 w 1082750"/>
              <a:gd name="connsiteY35" fmla="*/ 947628 h 1082951"/>
              <a:gd name="connsiteX36" fmla="*/ 981260 w 1082750"/>
              <a:gd name="connsiteY36" fmla="*/ 947628 h 1082951"/>
              <a:gd name="connsiteX37" fmla="*/ 981260 w 1082750"/>
              <a:gd name="connsiteY37" fmla="*/ 710813 h 1082951"/>
              <a:gd name="connsiteX38" fmla="*/ 727529 w 1082750"/>
              <a:gd name="connsiteY38" fmla="*/ 710813 h 1082951"/>
              <a:gd name="connsiteX39" fmla="*/ 490562 w 1082750"/>
              <a:gd name="connsiteY39" fmla="*/ 626067 h 1082951"/>
              <a:gd name="connsiteX40" fmla="*/ 558223 w 1082750"/>
              <a:gd name="connsiteY40" fmla="*/ 626067 h 1082951"/>
              <a:gd name="connsiteX41" fmla="*/ 558223 w 1082750"/>
              <a:gd name="connsiteY41" fmla="*/ 659899 h 1082951"/>
              <a:gd name="connsiteX42" fmla="*/ 490562 w 1082750"/>
              <a:gd name="connsiteY42" fmla="*/ 659899 h 1082951"/>
              <a:gd name="connsiteX43" fmla="*/ 253747 w 1082750"/>
              <a:gd name="connsiteY43" fmla="*/ 626067 h 1082951"/>
              <a:gd name="connsiteX44" fmla="*/ 422901 w 1082750"/>
              <a:gd name="connsiteY44" fmla="*/ 626067 h 1082951"/>
              <a:gd name="connsiteX45" fmla="*/ 422901 w 1082750"/>
              <a:gd name="connsiteY45" fmla="*/ 659899 h 1082951"/>
              <a:gd name="connsiteX46" fmla="*/ 253747 w 1082750"/>
              <a:gd name="connsiteY46" fmla="*/ 659899 h 1082951"/>
              <a:gd name="connsiteX47" fmla="*/ 118424 w 1082750"/>
              <a:gd name="connsiteY47" fmla="*/ 626067 h 1082951"/>
              <a:gd name="connsiteX48" fmla="*/ 186085 w 1082750"/>
              <a:gd name="connsiteY48" fmla="*/ 626067 h 1082951"/>
              <a:gd name="connsiteX49" fmla="*/ 186085 w 1082750"/>
              <a:gd name="connsiteY49" fmla="*/ 659899 h 1082951"/>
              <a:gd name="connsiteX50" fmla="*/ 118424 w 1082750"/>
              <a:gd name="connsiteY50" fmla="*/ 659899 h 1082951"/>
              <a:gd name="connsiteX51" fmla="*/ 456732 w 1082750"/>
              <a:gd name="connsiteY51" fmla="*/ 541358 h 1082951"/>
              <a:gd name="connsiteX52" fmla="*/ 558224 w 1082750"/>
              <a:gd name="connsiteY52" fmla="*/ 541358 h 1082951"/>
              <a:gd name="connsiteX53" fmla="*/ 558224 w 1082750"/>
              <a:gd name="connsiteY53" fmla="*/ 575190 h 1082951"/>
              <a:gd name="connsiteX54" fmla="*/ 456732 w 1082750"/>
              <a:gd name="connsiteY54" fmla="*/ 575190 h 1082951"/>
              <a:gd name="connsiteX55" fmla="*/ 287578 w 1082750"/>
              <a:gd name="connsiteY55" fmla="*/ 541358 h 1082951"/>
              <a:gd name="connsiteX56" fmla="*/ 422902 w 1082750"/>
              <a:gd name="connsiteY56" fmla="*/ 541358 h 1082951"/>
              <a:gd name="connsiteX57" fmla="*/ 422902 w 1082750"/>
              <a:gd name="connsiteY57" fmla="*/ 575190 h 1082951"/>
              <a:gd name="connsiteX58" fmla="*/ 287578 w 1082750"/>
              <a:gd name="connsiteY58" fmla="*/ 575190 h 1082951"/>
              <a:gd name="connsiteX59" fmla="*/ 186086 w 1082750"/>
              <a:gd name="connsiteY59" fmla="*/ 541358 h 1082951"/>
              <a:gd name="connsiteX60" fmla="*/ 253747 w 1082750"/>
              <a:gd name="connsiteY60" fmla="*/ 541358 h 1082951"/>
              <a:gd name="connsiteX61" fmla="*/ 253747 w 1082750"/>
              <a:gd name="connsiteY61" fmla="*/ 575190 h 1082951"/>
              <a:gd name="connsiteX62" fmla="*/ 186086 w 1082750"/>
              <a:gd name="connsiteY62" fmla="*/ 575190 h 1082951"/>
              <a:gd name="connsiteX63" fmla="*/ 879765 w 1082750"/>
              <a:gd name="connsiteY63" fmla="*/ 507825 h 1082951"/>
              <a:gd name="connsiteX64" fmla="*/ 879765 w 1082750"/>
              <a:gd name="connsiteY64" fmla="*/ 609317 h 1082951"/>
              <a:gd name="connsiteX65" fmla="*/ 981258 w 1082750"/>
              <a:gd name="connsiteY65" fmla="*/ 609317 h 1082951"/>
              <a:gd name="connsiteX66" fmla="*/ 981258 w 1082750"/>
              <a:gd name="connsiteY66" fmla="*/ 507825 h 1082951"/>
              <a:gd name="connsiteX67" fmla="*/ 710596 w 1082750"/>
              <a:gd name="connsiteY67" fmla="*/ 473998 h 1082951"/>
              <a:gd name="connsiteX68" fmla="*/ 812105 w 1082750"/>
              <a:gd name="connsiteY68" fmla="*/ 473998 h 1082951"/>
              <a:gd name="connsiteX69" fmla="*/ 812105 w 1082750"/>
              <a:gd name="connsiteY69" fmla="*/ 643153 h 1082951"/>
              <a:gd name="connsiteX70" fmla="*/ 710596 w 1082750"/>
              <a:gd name="connsiteY70" fmla="*/ 643153 h 1082951"/>
              <a:gd name="connsiteX71" fmla="*/ 710596 w 1082750"/>
              <a:gd name="connsiteY71" fmla="*/ 609322 h 1082951"/>
              <a:gd name="connsiteX72" fmla="*/ 778274 w 1082750"/>
              <a:gd name="connsiteY72" fmla="*/ 609322 h 1082951"/>
              <a:gd name="connsiteX73" fmla="*/ 778274 w 1082750"/>
              <a:gd name="connsiteY73" fmla="*/ 507829 h 1082951"/>
              <a:gd name="connsiteX74" fmla="*/ 710596 w 1082750"/>
              <a:gd name="connsiteY74" fmla="*/ 507829 h 1082951"/>
              <a:gd name="connsiteX75" fmla="*/ 845934 w 1082750"/>
              <a:gd name="connsiteY75" fmla="*/ 473994 h 1082951"/>
              <a:gd name="connsiteX76" fmla="*/ 1015089 w 1082750"/>
              <a:gd name="connsiteY76" fmla="*/ 473994 h 1082951"/>
              <a:gd name="connsiteX77" fmla="*/ 1015089 w 1082750"/>
              <a:gd name="connsiteY77" fmla="*/ 643148 h 1082951"/>
              <a:gd name="connsiteX78" fmla="*/ 845934 w 1082750"/>
              <a:gd name="connsiteY78" fmla="*/ 643148 h 1082951"/>
              <a:gd name="connsiteX79" fmla="*/ 389070 w 1082750"/>
              <a:gd name="connsiteY79" fmla="*/ 473696 h 1082951"/>
              <a:gd name="connsiteX80" fmla="*/ 558225 w 1082750"/>
              <a:gd name="connsiteY80" fmla="*/ 473696 h 1082951"/>
              <a:gd name="connsiteX81" fmla="*/ 558225 w 1082750"/>
              <a:gd name="connsiteY81" fmla="*/ 507528 h 1082951"/>
              <a:gd name="connsiteX82" fmla="*/ 389070 w 1082750"/>
              <a:gd name="connsiteY82" fmla="*/ 507528 h 1082951"/>
              <a:gd name="connsiteX83" fmla="*/ 186086 w 1082750"/>
              <a:gd name="connsiteY83" fmla="*/ 473696 h 1082951"/>
              <a:gd name="connsiteX84" fmla="*/ 355240 w 1082750"/>
              <a:gd name="connsiteY84" fmla="*/ 473696 h 1082951"/>
              <a:gd name="connsiteX85" fmla="*/ 355240 w 1082750"/>
              <a:gd name="connsiteY85" fmla="*/ 507528 h 1082951"/>
              <a:gd name="connsiteX86" fmla="*/ 186086 w 1082750"/>
              <a:gd name="connsiteY86" fmla="*/ 507528 h 1082951"/>
              <a:gd name="connsiteX87" fmla="*/ 490562 w 1082750"/>
              <a:gd name="connsiteY87" fmla="*/ 406035 h 1082951"/>
              <a:gd name="connsiteX88" fmla="*/ 558223 w 1082750"/>
              <a:gd name="connsiteY88" fmla="*/ 406035 h 1082951"/>
              <a:gd name="connsiteX89" fmla="*/ 558223 w 1082750"/>
              <a:gd name="connsiteY89" fmla="*/ 439867 h 1082951"/>
              <a:gd name="connsiteX90" fmla="*/ 490562 w 1082750"/>
              <a:gd name="connsiteY90" fmla="*/ 439867 h 1082951"/>
              <a:gd name="connsiteX91" fmla="*/ 253747 w 1082750"/>
              <a:gd name="connsiteY91" fmla="*/ 406035 h 1082951"/>
              <a:gd name="connsiteX92" fmla="*/ 422901 w 1082750"/>
              <a:gd name="connsiteY92" fmla="*/ 406035 h 1082951"/>
              <a:gd name="connsiteX93" fmla="*/ 422901 w 1082750"/>
              <a:gd name="connsiteY93" fmla="*/ 439867 h 1082951"/>
              <a:gd name="connsiteX94" fmla="*/ 253747 w 1082750"/>
              <a:gd name="connsiteY94" fmla="*/ 439867 h 1082951"/>
              <a:gd name="connsiteX95" fmla="*/ 118424 w 1082750"/>
              <a:gd name="connsiteY95" fmla="*/ 406035 h 1082951"/>
              <a:gd name="connsiteX96" fmla="*/ 186085 w 1082750"/>
              <a:gd name="connsiteY96" fmla="*/ 406035 h 1082951"/>
              <a:gd name="connsiteX97" fmla="*/ 186085 w 1082750"/>
              <a:gd name="connsiteY97" fmla="*/ 439867 h 1082951"/>
              <a:gd name="connsiteX98" fmla="*/ 118424 w 1082750"/>
              <a:gd name="connsiteY98" fmla="*/ 439867 h 1082951"/>
              <a:gd name="connsiteX99" fmla="*/ 981273 w 1082750"/>
              <a:gd name="connsiteY99" fmla="*/ 321772 h 1082951"/>
              <a:gd name="connsiteX100" fmla="*/ 1015105 w 1082750"/>
              <a:gd name="connsiteY100" fmla="*/ 321772 h 1082951"/>
              <a:gd name="connsiteX101" fmla="*/ 1015105 w 1082750"/>
              <a:gd name="connsiteY101" fmla="*/ 355604 h 1082951"/>
              <a:gd name="connsiteX102" fmla="*/ 981273 w 1082750"/>
              <a:gd name="connsiteY102" fmla="*/ 355604 h 1082951"/>
              <a:gd name="connsiteX103" fmla="*/ 913612 w 1082750"/>
              <a:gd name="connsiteY103" fmla="*/ 321772 h 1082951"/>
              <a:gd name="connsiteX104" fmla="*/ 947444 w 1082750"/>
              <a:gd name="connsiteY104" fmla="*/ 321772 h 1082951"/>
              <a:gd name="connsiteX105" fmla="*/ 947444 w 1082750"/>
              <a:gd name="connsiteY105" fmla="*/ 355604 h 1082951"/>
              <a:gd name="connsiteX106" fmla="*/ 913612 w 1082750"/>
              <a:gd name="connsiteY106" fmla="*/ 355604 h 1082951"/>
              <a:gd name="connsiteX107" fmla="*/ 845950 w 1082750"/>
              <a:gd name="connsiteY107" fmla="*/ 321772 h 1082951"/>
              <a:gd name="connsiteX108" fmla="*/ 879782 w 1082750"/>
              <a:gd name="connsiteY108" fmla="*/ 321772 h 1082951"/>
              <a:gd name="connsiteX109" fmla="*/ 879782 w 1082750"/>
              <a:gd name="connsiteY109" fmla="*/ 355604 h 1082951"/>
              <a:gd name="connsiteX110" fmla="*/ 845950 w 1082750"/>
              <a:gd name="connsiteY110" fmla="*/ 355604 h 1082951"/>
              <a:gd name="connsiteX111" fmla="*/ 456732 w 1082750"/>
              <a:gd name="connsiteY111" fmla="*/ 321458 h 1082951"/>
              <a:gd name="connsiteX112" fmla="*/ 558224 w 1082750"/>
              <a:gd name="connsiteY112" fmla="*/ 321458 h 1082951"/>
              <a:gd name="connsiteX113" fmla="*/ 558224 w 1082750"/>
              <a:gd name="connsiteY113" fmla="*/ 355290 h 1082951"/>
              <a:gd name="connsiteX114" fmla="*/ 456732 w 1082750"/>
              <a:gd name="connsiteY114" fmla="*/ 355290 h 1082951"/>
              <a:gd name="connsiteX115" fmla="*/ 287578 w 1082750"/>
              <a:gd name="connsiteY115" fmla="*/ 321458 h 1082951"/>
              <a:gd name="connsiteX116" fmla="*/ 422902 w 1082750"/>
              <a:gd name="connsiteY116" fmla="*/ 321458 h 1082951"/>
              <a:gd name="connsiteX117" fmla="*/ 422902 w 1082750"/>
              <a:gd name="connsiteY117" fmla="*/ 355290 h 1082951"/>
              <a:gd name="connsiteX118" fmla="*/ 287578 w 1082750"/>
              <a:gd name="connsiteY118" fmla="*/ 355290 h 1082951"/>
              <a:gd name="connsiteX119" fmla="*/ 186086 w 1082750"/>
              <a:gd name="connsiteY119" fmla="*/ 321458 h 1082951"/>
              <a:gd name="connsiteX120" fmla="*/ 253747 w 1082750"/>
              <a:gd name="connsiteY120" fmla="*/ 321458 h 1082951"/>
              <a:gd name="connsiteX121" fmla="*/ 253747 w 1082750"/>
              <a:gd name="connsiteY121" fmla="*/ 355290 h 1082951"/>
              <a:gd name="connsiteX122" fmla="*/ 186086 w 1082750"/>
              <a:gd name="connsiteY122" fmla="*/ 355290 h 1082951"/>
              <a:gd name="connsiteX123" fmla="*/ 713420 w 1082750"/>
              <a:gd name="connsiteY123" fmla="*/ 254115 h 1082951"/>
              <a:gd name="connsiteX124" fmla="*/ 1082750 w 1082750"/>
              <a:gd name="connsiteY124" fmla="*/ 254115 h 1082951"/>
              <a:gd name="connsiteX125" fmla="*/ 1082750 w 1082750"/>
              <a:gd name="connsiteY125" fmla="*/ 1082951 h 1082951"/>
              <a:gd name="connsiteX126" fmla="*/ 406136 w 1082750"/>
              <a:gd name="connsiteY126" fmla="*/ 1082951 h 1082951"/>
              <a:gd name="connsiteX127" fmla="*/ 406136 w 1082750"/>
              <a:gd name="connsiteY127" fmla="*/ 861630 h 1082951"/>
              <a:gd name="connsiteX128" fmla="*/ 439967 w 1082750"/>
              <a:gd name="connsiteY128" fmla="*/ 861630 h 1082951"/>
              <a:gd name="connsiteX129" fmla="*/ 439967 w 1082750"/>
              <a:gd name="connsiteY129" fmla="*/ 1049120 h 1082951"/>
              <a:gd name="connsiteX130" fmla="*/ 1048920 w 1082750"/>
              <a:gd name="connsiteY130" fmla="*/ 1049120 h 1082951"/>
              <a:gd name="connsiteX131" fmla="*/ 1048920 w 1082750"/>
              <a:gd name="connsiteY131" fmla="*/ 423269 h 1082951"/>
              <a:gd name="connsiteX132" fmla="*/ 710629 w 1082750"/>
              <a:gd name="connsiteY132" fmla="*/ 423269 h 1082951"/>
              <a:gd name="connsiteX133" fmla="*/ 710629 w 1082750"/>
              <a:gd name="connsiteY133" fmla="*/ 389438 h 1082951"/>
              <a:gd name="connsiteX134" fmla="*/ 1048920 w 1082750"/>
              <a:gd name="connsiteY134" fmla="*/ 389438 h 1082951"/>
              <a:gd name="connsiteX135" fmla="*/ 1048920 w 1082750"/>
              <a:gd name="connsiteY135" fmla="*/ 287946 h 1082951"/>
              <a:gd name="connsiteX136" fmla="*/ 713420 w 1082750"/>
              <a:gd name="connsiteY136" fmla="*/ 287946 h 1082951"/>
              <a:gd name="connsiteX137" fmla="*/ 389070 w 1082750"/>
              <a:gd name="connsiteY137" fmla="*/ 253796 h 1082951"/>
              <a:gd name="connsiteX138" fmla="*/ 558225 w 1082750"/>
              <a:gd name="connsiteY138" fmla="*/ 253796 h 1082951"/>
              <a:gd name="connsiteX139" fmla="*/ 558225 w 1082750"/>
              <a:gd name="connsiteY139" fmla="*/ 287627 h 1082951"/>
              <a:gd name="connsiteX140" fmla="*/ 389070 w 1082750"/>
              <a:gd name="connsiteY140" fmla="*/ 287627 h 1082951"/>
              <a:gd name="connsiteX141" fmla="*/ 186086 w 1082750"/>
              <a:gd name="connsiteY141" fmla="*/ 253796 h 1082951"/>
              <a:gd name="connsiteX142" fmla="*/ 355240 w 1082750"/>
              <a:gd name="connsiteY142" fmla="*/ 253796 h 1082951"/>
              <a:gd name="connsiteX143" fmla="*/ 355240 w 1082750"/>
              <a:gd name="connsiteY143" fmla="*/ 287627 h 1082951"/>
              <a:gd name="connsiteX144" fmla="*/ 186086 w 1082750"/>
              <a:gd name="connsiteY144" fmla="*/ 287627 h 1082951"/>
              <a:gd name="connsiteX145" fmla="*/ 490562 w 1082750"/>
              <a:gd name="connsiteY145" fmla="*/ 186135 h 1082951"/>
              <a:gd name="connsiteX146" fmla="*/ 558223 w 1082750"/>
              <a:gd name="connsiteY146" fmla="*/ 186135 h 1082951"/>
              <a:gd name="connsiteX147" fmla="*/ 558223 w 1082750"/>
              <a:gd name="connsiteY147" fmla="*/ 219967 h 1082951"/>
              <a:gd name="connsiteX148" fmla="*/ 490562 w 1082750"/>
              <a:gd name="connsiteY148" fmla="*/ 219967 h 1082951"/>
              <a:gd name="connsiteX149" fmla="*/ 253747 w 1082750"/>
              <a:gd name="connsiteY149" fmla="*/ 186135 h 1082951"/>
              <a:gd name="connsiteX150" fmla="*/ 422901 w 1082750"/>
              <a:gd name="connsiteY150" fmla="*/ 186135 h 1082951"/>
              <a:gd name="connsiteX151" fmla="*/ 422901 w 1082750"/>
              <a:gd name="connsiteY151" fmla="*/ 219967 h 1082951"/>
              <a:gd name="connsiteX152" fmla="*/ 253747 w 1082750"/>
              <a:gd name="connsiteY152" fmla="*/ 219967 h 1082951"/>
              <a:gd name="connsiteX153" fmla="*/ 118424 w 1082750"/>
              <a:gd name="connsiteY153" fmla="*/ 186135 h 1082951"/>
              <a:gd name="connsiteX154" fmla="*/ 186085 w 1082750"/>
              <a:gd name="connsiteY154" fmla="*/ 186135 h 1082951"/>
              <a:gd name="connsiteX155" fmla="*/ 186085 w 1082750"/>
              <a:gd name="connsiteY155" fmla="*/ 219967 h 1082951"/>
              <a:gd name="connsiteX156" fmla="*/ 118424 w 1082750"/>
              <a:gd name="connsiteY156" fmla="*/ 219967 h 1082951"/>
              <a:gd name="connsiteX157" fmla="*/ 744425 w 1082750"/>
              <a:gd name="connsiteY157" fmla="*/ 68040 h 1082951"/>
              <a:gd name="connsiteX158" fmla="*/ 879749 w 1082750"/>
              <a:gd name="connsiteY158" fmla="*/ 126923 h 1082951"/>
              <a:gd name="connsiteX159" fmla="*/ 879749 w 1082750"/>
              <a:gd name="connsiteY159" fmla="*/ 84940 h 1082951"/>
              <a:gd name="connsiteX160" fmla="*/ 913580 w 1082750"/>
              <a:gd name="connsiteY160" fmla="*/ 84940 h 1082951"/>
              <a:gd name="connsiteX161" fmla="*/ 913580 w 1082750"/>
              <a:gd name="connsiteY161" fmla="*/ 186450 h 1082951"/>
              <a:gd name="connsiteX162" fmla="*/ 812071 w 1082750"/>
              <a:gd name="connsiteY162" fmla="*/ 186450 h 1082951"/>
              <a:gd name="connsiteX163" fmla="*/ 812071 w 1082750"/>
              <a:gd name="connsiteY163" fmla="*/ 152618 h 1082951"/>
              <a:gd name="connsiteX164" fmla="*/ 857440 w 1082750"/>
              <a:gd name="connsiteY164" fmla="*/ 152618 h 1082951"/>
              <a:gd name="connsiteX165" fmla="*/ 744425 w 1082750"/>
              <a:gd name="connsiteY165" fmla="*/ 101871 h 1082951"/>
              <a:gd name="connsiteX166" fmla="*/ 558389 w 1082750"/>
              <a:gd name="connsiteY166" fmla="*/ 58306 h 1082951"/>
              <a:gd name="connsiteX167" fmla="*/ 558389 w 1082750"/>
              <a:gd name="connsiteY167" fmla="*/ 118787 h 1082951"/>
              <a:gd name="connsiteX168" fmla="*/ 617745 w 1082750"/>
              <a:gd name="connsiteY168" fmla="*/ 118787 h 1082951"/>
              <a:gd name="connsiteX169" fmla="*/ 33831 w 1082750"/>
              <a:gd name="connsiteY169" fmla="*/ 33831 h 1082951"/>
              <a:gd name="connsiteX170" fmla="*/ 33831 w 1082750"/>
              <a:gd name="connsiteY170" fmla="*/ 795155 h 1082951"/>
              <a:gd name="connsiteX171" fmla="*/ 643164 w 1082750"/>
              <a:gd name="connsiteY171" fmla="*/ 795155 h 1082951"/>
              <a:gd name="connsiteX172" fmla="*/ 643164 w 1082750"/>
              <a:gd name="connsiteY172" fmla="*/ 152618 h 1082951"/>
              <a:gd name="connsiteX173" fmla="*/ 524558 w 1082750"/>
              <a:gd name="connsiteY173" fmla="*/ 152618 h 1082951"/>
              <a:gd name="connsiteX174" fmla="*/ 524558 w 1082750"/>
              <a:gd name="connsiteY174" fmla="*/ 33831 h 1082951"/>
              <a:gd name="connsiteX175" fmla="*/ 0 w 1082750"/>
              <a:gd name="connsiteY175" fmla="*/ 0 h 1082951"/>
              <a:gd name="connsiteX176" fmla="*/ 548576 w 1082750"/>
              <a:gd name="connsiteY176" fmla="*/ 0 h 1082951"/>
              <a:gd name="connsiteX177" fmla="*/ 676994 w 1082750"/>
              <a:gd name="connsiteY177" fmla="*/ 130863 h 1082951"/>
              <a:gd name="connsiteX178" fmla="*/ 676994 w 1082750"/>
              <a:gd name="connsiteY178" fmla="*/ 828986 h 1082951"/>
              <a:gd name="connsiteX179" fmla="*/ 0 w 1082750"/>
              <a:gd name="connsiteY179" fmla="*/ 828986 h 1082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1082750" h="1082951">
                <a:moveTo>
                  <a:pt x="168972" y="897389"/>
                </a:moveTo>
                <a:lnTo>
                  <a:pt x="270481" y="897389"/>
                </a:lnTo>
                <a:lnTo>
                  <a:pt x="270481" y="931220"/>
                </a:lnTo>
                <a:lnTo>
                  <a:pt x="225127" y="931220"/>
                </a:lnTo>
                <a:cubicBezTo>
                  <a:pt x="253935" y="963334"/>
                  <a:pt x="294984" y="981763"/>
                  <a:pt x="338126" y="981950"/>
                </a:cubicBezTo>
                <a:lnTo>
                  <a:pt x="338126" y="1015781"/>
                </a:lnTo>
                <a:cubicBezTo>
                  <a:pt x="286843" y="1015582"/>
                  <a:pt x="237903" y="994287"/>
                  <a:pt x="202803" y="956899"/>
                </a:cubicBezTo>
                <a:lnTo>
                  <a:pt x="202803" y="998898"/>
                </a:lnTo>
                <a:lnTo>
                  <a:pt x="168972" y="998898"/>
                </a:lnTo>
                <a:close/>
                <a:moveTo>
                  <a:pt x="913579" y="879962"/>
                </a:moveTo>
                <a:lnTo>
                  <a:pt x="947411" y="879962"/>
                </a:lnTo>
                <a:lnTo>
                  <a:pt x="947411" y="913794"/>
                </a:lnTo>
                <a:lnTo>
                  <a:pt x="913579" y="913794"/>
                </a:lnTo>
                <a:close/>
                <a:moveTo>
                  <a:pt x="845917" y="879962"/>
                </a:moveTo>
                <a:lnTo>
                  <a:pt x="879749" y="879962"/>
                </a:lnTo>
                <a:lnTo>
                  <a:pt x="879749" y="913794"/>
                </a:lnTo>
                <a:lnTo>
                  <a:pt x="845917" y="913794"/>
                </a:lnTo>
                <a:close/>
                <a:moveTo>
                  <a:pt x="558372" y="879962"/>
                </a:moveTo>
                <a:lnTo>
                  <a:pt x="812086" y="879962"/>
                </a:lnTo>
                <a:lnTo>
                  <a:pt x="812086" y="913794"/>
                </a:lnTo>
                <a:lnTo>
                  <a:pt x="558372" y="913794"/>
                </a:lnTo>
                <a:close/>
                <a:moveTo>
                  <a:pt x="389070" y="693728"/>
                </a:moveTo>
                <a:lnTo>
                  <a:pt x="558225" y="693728"/>
                </a:lnTo>
                <a:lnTo>
                  <a:pt x="558225" y="727560"/>
                </a:lnTo>
                <a:lnTo>
                  <a:pt x="389070" y="727560"/>
                </a:lnTo>
                <a:close/>
                <a:moveTo>
                  <a:pt x="186086" y="693728"/>
                </a:moveTo>
                <a:lnTo>
                  <a:pt x="355240" y="693728"/>
                </a:lnTo>
                <a:lnTo>
                  <a:pt x="355240" y="727560"/>
                </a:lnTo>
                <a:lnTo>
                  <a:pt x="186086" y="727560"/>
                </a:lnTo>
                <a:close/>
                <a:moveTo>
                  <a:pt x="727529" y="676982"/>
                </a:moveTo>
                <a:lnTo>
                  <a:pt x="1015091" y="676982"/>
                </a:lnTo>
                <a:lnTo>
                  <a:pt x="1015091" y="981458"/>
                </a:lnTo>
                <a:lnTo>
                  <a:pt x="473798" y="981458"/>
                </a:lnTo>
                <a:lnTo>
                  <a:pt x="473798" y="863051"/>
                </a:lnTo>
                <a:lnTo>
                  <a:pt x="507629" y="863051"/>
                </a:lnTo>
                <a:lnTo>
                  <a:pt x="507629" y="947628"/>
                </a:lnTo>
                <a:lnTo>
                  <a:pt x="981260" y="947628"/>
                </a:lnTo>
                <a:lnTo>
                  <a:pt x="981260" y="710813"/>
                </a:lnTo>
                <a:lnTo>
                  <a:pt x="727529" y="710813"/>
                </a:lnTo>
                <a:close/>
                <a:moveTo>
                  <a:pt x="490562" y="626067"/>
                </a:moveTo>
                <a:lnTo>
                  <a:pt x="558223" y="626067"/>
                </a:lnTo>
                <a:lnTo>
                  <a:pt x="558223" y="659899"/>
                </a:lnTo>
                <a:lnTo>
                  <a:pt x="490562" y="659899"/>
                </a:lnTo>
                <a:close/>
                <a:moveTo>
                  <a:pt x="253747" y="626067"/>
                </a:moveTo>
                <a:lnTo>
                  <a:pt x="422901" y="626067"/>
                </a:lnTo>
                <a:lnTo>
                  <a:pt x="422901" y="659899"/>
                </a:lnTo>
                <a:lnTo>
                  <a:pt x="253747" y="659899"/>
                </a:lnTo>
                <a:close/>
                <a:moveTo>
                  <a:pt x="118424" y="626067"/>
                </a:moveTo>
                <a:lnTo>
                  <a:pt x="186085" y="626067"/>
                </a:lnTo>
                <a:lnTo>
                  <a:pt x="186085" y="659899"/>
                </a:lnTo>
                <a:lnTo>
                  <a:pt x="118424" y="659899"/>
                </a:lnTo>
                <a:close/>
                <a:moveTo>
                  <a:pt x="456732" y="541358"/>
                </a:moveTo>
                <a:lnTo>
                  <a:pt x="558224" y="541358"/>
                </a:lnTo>
                <a:lnTo>
                  <a:pt x="558224" y="575190"/>
                </a:lnTo>
                <a:lnTo>
                  <a:pt x="456732" y="575190"/>
                </a:lnTo>
                <a:close/>
                <a:moveTo>
                  <a:pt x="287578" y="541358"/>
                </a:moveTo>
                <a:lnTo>
                  <a:pt x="422902" y="541358"/>
                </a:lnTo>
                <a:lnTo>
                  <a:pt x="422902" y="575190"/>
                </a:lnTo>
                <a:lnTo>
                  <a:pt x="287578" y="575190"/>
                </a:lnTo>
                <a:close/>
                <a:moveTo>
                  <a:pt x="186086" y="541358"/>
                </a:moveTo>
                <a:lnTo>
                  <a:pt x="253747" y="541358"/>
                </a:lnTo>
                <a:lnTo>
                  <a:pt x="253747" y="575190"/>
                </a:lnTo>
                <a:lnTo>
                  <a:pt x="186086" y="575190"/>
                </a:lnTo>
                <a:close/>
                <a:moveTo>
                  <a:pt x="879765" y="507825"/>
                </a:moveTo>
                <a:lnTo>
                  <a:pt x="879765" y="609317"/>
                </a:lnTo>
                <a:lnTo>
                  <a:pt x="981258" y="609317"/>
                </a:lnTo>
                <a:lnTo>
                  <a:pt x="981258" y="507825"/>
                </a:lnTo>
                <a:close/>
                <a:moveTo>
                  <a:pt x="710596" y="473998"/>
                </a:moveTo>
                <a:lnTo>
                  <a:pt x="812105" y="473998"/>
                </a:lnTo>
                <a:lnTo>
                  <a:pt x="812105" y="643153"/>
                </a:lnTo>
                <a:lnTo>
                  <a:pt x="710596" y="643153"/>
                </a:lnTo>
                <a:lnTo>
                  <a:pt x="710596" y="609322"/>
                </a:lnTo>
                <a:lnTo>
                  <a:pt x="778274" y="609322"/>
                </a:lnTo>
                <a:lnTo>
                  <a:pt x="778274" y="507829"/>
                </a:lnTo>
                <a:lnTo>
                  <a:pt x="710596" y="507829"/>
                </a:lnTo>
                <a:close/>
                <a:moveTo>
                  <a:pt x="845934" y="473994"/>
                </a:moveTo>
                <a:lnTo>
                  <a:pt x="1015089" y="473994"/>
                </a:lnTo>
                <a:lnTo>
                  <a:pt x="1015089" y="643148"/>
                </a:lnTo>
                <a:lnTo>
                  <a:pt x="845934" y="643148"/>
                </a:lnTo>
                <a:close/>
                <a:moveTo>
                  <a:pt x="389070" y="473696"/>
                </a:moveTo>
                <a:lnTo>
                  <a:pt x="558225" y="473696"/>
                </a:lnTo>
                <a:lnTo>
                  <a:pt x="558225" y="507528"/>
                </a:lnTo>
                <a:lnTo>
                  <a:pt x="389070" y="507528"/>
                </a:lnTo>
                <a:close/>
                <a:moveTo>
                  <a:pt x="186086" y="473696"/>
                </a:moveTo>
                <a:lnTo>
                  <a:pt x="355240" y="473696"/>
                </a:lnTo>
                <a:lnTo>
                  <a:pt x="355240" y="507528"/>
                </a:lnTo>
                <a:lnTo>
                  <a:pt x="186086" y="507528"/>
                </a:lnTo>
                <a:close/>
                <a:moveTo>
                  <a:pt x="490562" y="406035"/>
                </a:moveTo>
                <a:lnTo>
                  <a:pt x="558223" y="406035"/>
                </a:lnTo>
                <a:lnTo>
                  <a:pt x="558223" y="439867"/>
                </a:lnTo>
                <a:lnTo>
                  <a:pt x="490562" y="439867"/>
                </a:lnTo>
                <a:close/>
                <a:moveTo>
                  <a:pt x="253747" y="406035"/>
                </a:moveTo>
                <a:lnTo>
                  <a:pt x="422901" y="406035"/>
                </a:lnTo>
                <a:lnTo>
                  <a:pt x="422901" y="439867"/>
                </a:lnTo>
                <a:lnTo>
                  <a:pt x="253747" y="439867"/>
                </a:lnTo>
                <a:close/>
                <a:moveTo>
                  <a:pt x="118424" y="406035"/>
                </a:moveTo>
                <a:lnTo>
                  <a:pt x="186085" y="406035"/>
                </a:lnTo>
                <a:lnTo>
                  <a:pt x="186085" y="439867"/>
                </a:lnTo>
                <a:lnTo>
                  <a:pt x="118424" y="439867"/>
                </a:lnTo>
                <a:close/>
                <a:moveTo>
                  <a:pt x="981273" y="321772"/>
                </a:moveTo>
                <a:lnTo>
                  <a:pt x="1015105" y="321772"/>
                </a:lnTo>
                <a:lnTo>
                  <a:pt x="1015105" y="355604"/>
                </a:lnTo>
                <a:lnTo>
                  <a:pt x="981273" y="355604"/>
                </a:lnTo>
                <a:close/>
                <a:moveTo>
                  <a:pt x="913612" y="321772"/>
                </a:moveTo>
                <a:lnTo>
                  <a:pt x="947444" y="321772"/>
                </a:lnTo>
                <a:lnTo>
                  <a:pt x="947444" y="355604"/>
                </a:lnTo>
                <a:lnTo>
                  <a:pt x="913612" y="355604"/>
                </a:lnTo>
                <a:close/>
                <a:moveTo>
                  <a:pt x="845950" y="321772"/>
                </a:moveTo>
                <a:lnTo>
                  <a:pt x="879782" y="321772"/>
                </a:lnTo>
                <a:lnTo>
                  <a:pt x="879782" y="355604"/>
                </a:lnTo>
                <a:lnTo>
                  <a:pt x="845950" y="355604"/>
                </a:lnTo>
                <a:close/>
                <a:moveTo>
                  <a:pt x="456732" y="321458"/>
                </a:moveTo>
                <a:lnTo>
                  <a:pt x="558224" y="321458"/>
                </a:lnTo>
                <a:lnTo>
                  <a:pt x="558224" y="355290"/>
                </a:lnTo>
                <a:lnTo>
                  <a:pt x="456732" y="355290"/>
                </a:lnTo>
                <a:close/>
                <a:moveTo>
                  <a:pt x="287578" y="321458"/>
                </a:moveTo>
                <a:lnTo>
                  <a:pt x="422902" y="321458"/>
                </a:lnTo>
                <a:lnTo>
                  <a:pt x="422902" y="355290"/>
                </a:lnTo>
                <a:lnTo>
                  <a:pt x="287578" y="355290"/>
                </a:lnTo>
                <a:close/>
                <a:moveTo>
                  <a:pt x="186086" y="321458"/>
                </a:moveTo>
                <a:lnTo>
                  <a:pt x="253747" y="321458"/>
                </a:lnTo>
                <a:lnTo>
                  <a:pt x="253747" y="355290"/>
                </a:lnTo>
                <a:lnTo>
                  <a:pt x="186086" y="355290"/>
                </a:lnTo>
                <a:close/>
                <a:moveTo>
                  <a:pt x="713420" y="254115"/>
                </a:moveTo>
                <a:lnTo>
                  <a:pt x="1082750" y="254115"/>
                </a:lnTo>
                <a:lnTo>
                  <a:pt x="1082750" y="1082951"/>
                </a:lnTo>
                <a:lnTo>
                  <a:pt x="406136" y="1082951"/>
                </a:lnTo>
                <a:lnTo>
                  <a:pt x="406136" y="861630"/>
                </a:lnTo>
                <a:lnTo>
                  <a:pt x="439967" y="861630"/>
                </a:lnTo>
                <a:lnTo>
                  <a:pt x="439967" y="1049120"/>
                </a:lnTo>
                <a:lnTo>
                  <a:pt x="1048920" y="1049120"/>
                </a:lnTo>
                <a:lnTo>
                  <a:pt x="1048920" y="423269"/>
                </a:lnTo>
                <a:lnTo>
                  <a:pt x="710629" y="423269"/>
                </a:lnTo>
                <a:lnTo>
                  <a:pt x="710629" y="389438"/>
                </a:lnTo>
                <a:lnTo>
                  <a:pt x="1048920" y="389438"/>
                </a:lnTo>
                <a:lnTo>
                  <a:pt x="1048920" y="287946"/>
                </a:lnTo>
                <a:lnTo>
                  <a:pt x="713420" y="287946"/>
                </a:lnTo>
                <a:close/>
                <a:moveTo>
                  <a:pt x="389070" y="253796"/>
                </a:moveTo>
                <a:lnTo>
                  <a:pt x="558225" y="253796"/>
                </a:lnTo>
                <a:lnTo>
                  <a:pt x="558225" y="287627"/>
                </a:lnTo>
                <a:lnTo>
                  <a:pt x="389070" y="287627"/>
                </a:lnTo>
                <a:close/>
                <a:moveTo>
                  <a:pt x="186086" y="253796"/>
                </a:moveTo>
                <a:lnTo>
                  <a:pt x="355240" y="253796"/>
                </a:lnTo>
                <a:lnTo>
                  <a:pt x="355240" y="287627"/>
                </a:lnTo>
                <a:lnTo>
                  <a:pt x="186086" y="287627"/>
                </a:lnTo>
                <a:close/>
                <a:moveTo>
                  <a:pt x="490562" y="186135"/>
                </a:moveTo>
                <a:lnTo>
                  <a:pt x="558223" y="186135"/>
                </a:lnTo>
                <a:lnTo>
                  <a:pt x="558223" y="219967"/>
                </a:lnTo>
                <a:lnTo>
                  <a:pt x="490562" y="219967"/>
                </a:lnTo>
                <a:close/>
                <a:moveTo>
                  <a:pt x="253747" y="186135"/>
                </a:moveTo>
                <a:lnTo>
                  <a:pt x="422901" y="186135"/>
                </a:lnTo>
                <a:lnTo>
                  <a:pt x="422901" y="219967"/>
                </a:lnTo>
                <a:lnTo>
                  <a:pt x="253747" y="219967"/>
                </a:lnTo>
                <a:close/>
                <a:moveTo>
                  <a:pt x="118424" y="186135"/>
                </a:moveTo>
                <a:lnTo>
                  <a:pt x="186085" y="186135"/>
                </a:lnTo>
                <a:lnTo>
                  <a:pt x="186085" y="219967"/>
                </a:lnTo>
                <a:lnTo>
                  <a:pt x="118424" y="219967"/>
                </a:lnTo>
                <a:close/>
                <a:moveTo>
                  <a:pt x="744425" y="68040"/>
                </a:moveTo>
                <a:cubicBezTo>
                  <a:pt x="795708" y="68239"/>
                  <a:pt x="844649" y="89534"/>
                  <a:pt x="879749" y="126923"/>
                </a:cubicBezTo>
                <a:lnTo>
                  <a:pt x="879749" y="84940"/>
                </a:lnTo>
                <a:lnTo>
                  <a:pt x="913580" y="84940"/>
                </a:lnTo>
                <a:lnTo>
                  <a:pt x="913580" y="186450"/>
                </a:lnTo>
                <a:lnTo>
                  <a:pt x="812071" y="186450"/>
                </a:lnTo>
                <a:lnTo>
                  <a:pt x="812071" y="152618"/>
                </a:lnTo>
                <a:lnTo>
                  <a:pt x="857440" y="152618"/>
                </a:lnTo>
                <a:cubicBezTo>
                  <a:pt x="828631" y="120495"/>
                  <a:pt x="787575" y="102059"/>
                  <a:pt x="744425" y="101871"/>
                </a:cubicBezTo>
                <a:close/>
                <a:moveTo>
                  <a:pt x="558389" y="58306"/>
                </a:moveTo>
                <a:lnTo>
                  <a:pt x="558389" y="118787"/>
                </a:lnTo>
                <a:lnTo>
                  <a:pt x="617745" y="118787"/>
                </a:lnTo>
                <a:close/>
                <a:moveTo>
                  <a:pt x="33831" y="33831"/>
                </a:moveTo>
                <a:lnTo>
                  <a:pt x="33831" y="795155"/>
                </a:lnTo>
                <a:lnTo>
                  <a:pt x="643164" y="795155"/>
                </a:lnTo>
                <a:lnTo>
                  <a:pt x="643164" y="152618"/>
                </a:lnTo>
                <a:lnTo>
                  <a:pt x="524558" y="152618"/>
                </a:lnTo>
                <a:lnTo>
                  <a:pt x="524558" y="33831"/>
                </a:lnTo>
                <a:close/>
                <a:moveTo>
                  <a:pt x="0" y="0"/>
                </a:moveTo>
                <a:lnTo>
                  <a:pt x="548576" y="0"/>
                </a:lnTo>
                <a:lnTo>
                  <a:pt x="676994" y="130863"/>
                </a:lnTo>
                <a:lnTo>
                  <a:pt x="676994" y="828986"/>
                </a:lnTo>
                <a:lnTo>
                  <a:pt x="0" y="828986"/>
                </a:lnTo>
                <a:close/>
              </a:path>
            </a:pathLst>
          </a:custGeom>
          <a:solidFill>
            <a:schemeClr val="accent1"/>
          </a:solidFill>
          <a:ln w="16818" cap="flat">
            <a:noFill/>
            <a:prstDash val="solid"/>
            <a:miter/>
          </a:ln>
        </p:spPr>
        <p:txBody>
          <a:bodyPr rtlCol="0" anchor="ctr"/>
          <a:p>
            <a:pPr defTabSz="457200"/>
            <a:endParaRPr lang="zh-CN" altLang="en-US">
              <a:solidFill>
                <a:srgbClr val="222222"/>
              </a:solidFill>
              <a:latin typeface="微软雅黑" panose="020B0503020204020204" charset="-122"/>
              <a:ea typeface="微软雅黑" panose="020B0503020204020204" charset="-122"/>
            </a:endParaRPr>
          </a:p>
        </p:txBody>
      </p:sp>
      <p:sp>
        <p:nvSpPr>
          <p:cNvPr id="97" name="Shape 1307"/>
          <p:cNvSpPr/>
          <p:nvPr>
            <p:custDataLst>
              <p:tags r:id="rId6"/>
            </p:custDataLst>
          </p:nvPr>
        </p:nvSpPr>
        <p:spPr>
          <a:xfrm rot="3600000">
            <a:off x="6772730" y="3826141"/>
            <a:ext cx="442086" cy="19618"/>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lt1">
                <a:lumMod val="65000"/>
              </a:schemeClr>
            </a:solidFill>
            <a:prstDash val="solid"/>
            <a:miter lim="400000"/>
            <a:tailEnd type="triangle" w="med" len="med"/>
          </a:ln>
          <a:effectLst/>
        </p:spPr>
        <p:txBody>
          <a:bodyPr wrap="square" lIns="0" tIns="0" rIns="0" bIns="0" numCol="1" anchor="ctr">
            <a:noAutofit/>
          </a:bodyPr>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1000">
              <a:solidFill>
                <a:srgbClr val="4C4C4C"/>
              </a:solidFill>
              <a:latin typeface="微软雅黑" panose="020B0503020204020204" charset="-122"/>
              <a:ea typeface="微软雅黑" panose="020B0503020204020204" charset="-122"/>
              <a:cs typeface="Lato Light"/>
              <a:sym typeface="Helvetica Neue Light"/>
            </a:endParaRPr>
          </a:p>
        </p:txBody>
      </p:sp>
      <p:sp>
        <p:nvSpPr>
          <p:cNvPr id="98" name="Shape 1308"/>
          <p:cNvSpPr/>
          <p:nvPr>
            <p:custDataLst>
              <p:tags r:id="rId7"/>
            </p:custDataLst>
          </p:nvPr>
        </p:nvSpPr>
        <p:spPr>
          <a:xfrm rot="10800000">
            <a:off x="5747678" y="5313979"/>
            <a:ext cx="442087" cy="19618"/>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noFill/>
          <a:ln w="38100" cap="flat">
            <a:solidFill>
              <a:schemeClr val="lt1">
                <a:lumMod val="65000"/>
              </a:schemeClr>
            </a:solidFill>
            <a:prstDash val="solid"/>
            <a:miter lim="400000"/>
            <a:tailEnd type="triangle" w="med" len="med"/>
          </a:ln>
          <a:effectLst/>
        </p:spPr>
        <p:txBody>
          <a:bodyPr wrap="square" lIns="0" tIns="0" rIns="0" bIns="0" numCol="1" anchor="ctr">
            <a:noAutofit/>
          </a:bodyPr>
          <a:p>
            <a:pPr algn="ctr" defTabSz="292100">
              <a:lnSpc>
                <a:spcPct val="110000"/>
              </a:lnSpc>
              <a:spcBef>
                <a:spcPts val="1500"/>
              </a:spcBef>
              <a:defRPr sz="2000">
                <a:solidFill>
                  <a:srgbClr val="4C4C4C"/>
                </a:solidFill>
                <a:latin typeface="Helvetica Neue Light"/>
                <a:ea typeface="Helvetica Neue Light"/>
                <a:cs typeface="Helvetica Neue Light"/>
                <a:sym typeface="Helvetica Neue Light"/>
              </a:defRPr>
            </a:pPr>
            <a:endParaRPr sz="1000">
              <a:solidFill>
                <a:srgbClr val="4C4C4C"/>
              </a:solidFill>
              <a:latin typeface="微软雅黑" panose="020B0503020204020204" charset="-122"/>
              <a:ea typeface="微软雅黑" panose="020B0503020204020204" charset="-122"/>
              <a:cs typeface="Lato Light"/>
              <a:sym typeface="Helvetica Neue Light"/>
            </a:endParaRPr>
          </a:p>
        </p:txBody>
      </p:sp>
      <p:sp>
        <p:nvSpPr>
          <p:cNvPr id="4" name="文本框 3"/>
          <p:cNvSpPr txBox="1"/>
          <p:nvPr>
            <p:custDataLst>
              <p:tags r:id="rId8"/>
            </p:custDataLst>
          </p:nvPr>
        </p:nvSpPr>
        <p:spPr>
          <a:xfrm>
            <a:off x="6615430" y="2599690"/>
            <a:ext cx="4712335" cy="971550"/>
          </a:xfrm>
          <a:prstGeom prst="rect">
            <a:avLst/>
          </a:prstGeom>
          <a:noFill/>
        </p:spPr>
        <p:txBody>
          <a:bodyPr wrap="square" rtlCol="0" anchor="ctr"/>
          <a:p>
            <a:pPr>
              <a:lnSpc>
                <a:spcPct val="120000"/>
              </a:lnSpc>
            </a:pPr>
            <a:r>
              <a:rPr lang="zh-CN" altLang="en-US" sz="1400" b="1" kern="0" spc="150" dirty="0">
                <a:solidFill>
                  <a:srgbClr val="000000"/>
                </a:solidFill>
                <a:latin typeface="微软雅黑" panose="020B0503020204020204" charset="-122"/>
                <a:ea typeface="微软雅黑" panose="020B0503020204020204" charset="-122"/>
                <a:cs typeface="微软雅黑" panose="020B0503020204020204" charset="-122"/>
              </a:rPr>
              <a:t>（1）善意变更募集资金投向。</a:t>
            </a:r>
            <a:r>
              <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rPr>
              <a:t>市场环境和投资机会是不断变化的，有时上市公司由于市场环境变化、国家政策改变、政府鼓励型产业出现等客观原因而不得不对募集资金的使用做出调整。</a:t>
            </a:r>
            <a:endPar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2" name="文本框 11"/>
          <p:cNvSpPr txBox="1"/>
          <p:nvPr>
            <p:custDataLst>
              <p:tags r:id="rId9"/>
            </p:custDataLst>
          </p:nvPr>
        </p:nvSpPr>
        <p:spPr>
          <a:xfrm>
            <a:off x="7781925" y="4620895"/>
            <a:ext cx="4043045" cy="971550"/>
          </a:xfrm>
          <a:prstGeom prst="rect">
            <a:avLst/>
          </a:prstGeom>
          <a:noFill/>
        </p:spPr>
        <p:txBody>
          <a:bodyPr wrap="square" rtlCol="0" anchor="ctr">
            <a:noAutofit/>
          </a:bodyPr>
          <a:p>
            <a:pPr>
              <a:lnSpc>
                <a:spcPct val="120000"/>
              </a:lnSpc>
            </a:pPr>
            <a:r>
              <a:rPr lang="zh-CN" altLang="en-US" sz="1400" b="1" kern="0" spc="150" dirty="0">
                <a:solidFill>
                  <a:srgbClr val="000000"/>
                </a:solidFill>
                <a:latin typeface="微软雅黑" panose="020B0503020204020204" charset="-122"/>
                <a:ea typeface="微软雅黑" panose="020B0503020204020204" charset="-122"/>
                <a:cs typeface="微软雅黑" panose="020B0503020204020204" charset="-122"/>
              </a:rPr>
              <a:t>（2）随意变更募集资金投向。</a:t>
            </a:r>
            <a:r>
              <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rPr>
              <a:t>募集资金投向变更通常被认为是一种投资的低效率行为，上市公司要坚持谨慎的态度。</a:t>
            </a:r>
            <a:endPar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custDataLst>
              <p:tags r:id="rId10"/>
            </p:custDataLst>
          </p:nvPr>
        </p:nvSpPr>
        <p:spPr>
          <a:xfrm flipH="1">
            <a:off x="866775" y="4620895"/>
            <a:ext cx="3286760" cy="971550"/>
          </a:xfrm>
          <a:prstGeom prst="rect">
            <a:avLst/>
          </a:prstGeom>
          <a:noFill/>
        </p:spPr>
        <p:txBody>
          <a:bodyPr wrap="square" rtlCol="0" anchor="ctr"/>
          <a:p>
            <a:pPr algn="r">
              <a:lnSpc>
                <a:spcPct val="120000"/>
              </a:lnSpc>
            </a:pPr>
            <a:r>
              <a:rPr lang="zh-CN" altLang="en-US" sz="1400" b="1" kern="0" spc="150" dirty="0">
                <a:solidFill>
                  <a:srgbClr val="000000"/>
                </a:solidFill>
                <a:latin typeface="微软雅黑" panose="020B0503020204020204" charset="-122"/>
                <a:ea typeface="微软雅黑" panose="020B0503020204020204" charset="-122"/>
                <a:cs typeface="微软雅黑" panose="020B0503020204020204" charset="-122"/>
              </a:rPr>
              <a:t>（3）恶意变更募集资金投向。</a:t>
            </a:r>
            <a:r>
              <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rPr>
              <a:t>更为恶劣的是部分公司以圈钱为目的变更，导致公司经营业绩下滑，股价大幅下跌，严重损害中小股东的利益。</a:t>
            </a:r>
            <a:endParaRPr lang="zh-CN" altLang="en-US" sz="1400" kern="0" spc="150" dirty="0">
              <a:solidFill>
                <a:srgbClr val="000000"/>
              </a:solidFill>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11"/>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12"/>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13"/>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三、募集资金投向</a:t>
            </a:r>
            <a:endParaRPr sz="2800" dirty="0" err="1">
              <a:solidFill>
                <a:schemeClr val="dk1"/>
              </a:solidFill>
              <a:sym typeface="微软雅黑" panose="020B0503020204020204" charset="-122"/>
            </a:endParaRPr>
          </a:p>
        </p:txBody>
      </p:sp>
      <p:sp>
        <p:nvSpPr>
          <p:cNvPr id="123" name="文本框 122"/>
          <p:cNvSpPr txBox="1"/>
          <p:nvPr/>
        </p:nvSpPr>
        <p:spPr>
          <a:xfrm>
            <a:off x="667385" y="1868805"/>
            <a:ext cx="5080000" cy="460375"/>
          </a:xfrm>
          <a:prstGeom prst="rect">
            <a:avLst/>
          </a:prstGeom>
          <a:noFill/>
          <a:ln w="9525">
            <a:noFill/>
          </a:ln>
        </p:spPr>
        <p:txBody>
          <a:bodyPr>
            <a:spAutoFit/>
          </a:bodyPr>
          <a:p>
            <a:pPr indent="0"/>
            <a:r>
              <a:rPr lang="zh-CN" sz="2400" b="0">
                <a:latin typeface="微软雅黑" panose="020B0503020204020204" charset="-122"/>
                <a:ea typeface="微软雅黑" panose="020B0503020204020204" charset="-122"/>
              </a:rPr>
              <a:t>募集资金投向变更的原因</a:t>
            </a:r>
            <a:endParaRPr lang="zh-CN" altLang="en-US" sz="2400" b="0">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4"/>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457200" y="2821305"/>
            <a:ext cx="11515090" cy="285305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私营企业，是指自然人投资设立或由自然人控股，以雇佣劳动为基础的营利性经济组织。私营企业最早被限定为企业的全部资产属于私人所有的企业，如我国《私营企业暂行条例》（2018年已废止）规定，“私营企业是指企业资产属于私人所有，雇工8人以上的盈利性经济组织”。</a:t>
            </a:r>
            <a:endPar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indent="0" algn="l" fontAlgn="auto">
              <a:lnSpc>
                <a:spcPct val="150000"/>
              </a:lnSpc>
              <a:spcAft>
                <a:spcPts val="80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根据第四次全国经济普查公报，2018年末，全国私营企业1561.4万个，占全部企业法人单位的84.1%。。</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5" name="直接连接符 4"/>
          <p:cNvCxnSpPr/>
          <p:nvPr>
            <p:custDataLst>
              <p:tags r:id="rId4"/>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8" name="文本框 6"/>
          <p:cNvSpPr txBox="1"/>
          <p:nvPr>
            <p:custDataLst>
              <p:tags r:id="rId5"/>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a:t>
            </a:r>
            <a:r>
              <a:rPr lang="en-US" spc="100" dirty="0">
                <a:ln w="3175">
                  <a:noFill/>
                  <a:prstDash val="dash"/>
                </a:ln>
                <a:solidFill>
                  <a:schemeClr val="dk1">
                    <a:lumMod val="75000"/>
                    <a:lumOff val="25000"/>
                  </a:schemeClr>
                </a:solidFill>
                <a:uFillTx/>
                <a:sym typeface="+mn-ea"/>
              </a:rPr>
              <a:t> </a:t>
            </a:r>
            <a:r>
              <a:rPr lang="zh-CN" dirty="0" err="1">
                <a:solidFill>
                  <a:schemeClr val="dk1"/>
                </a:solidFill>
                <a:latin typeface="微软雅黑" panose="020B0503020204020204" charset="-122"/>
                <a:ea typeface="微软雅黑" panose="020B0503020204020204" charset="-122"/>
                <a:sym typeface="微软雅黑" panose="020B0503020204020204" charset="-122"/>
              </a:rPr>
              <a:t>公司情况介绍</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副标题"/>
          <p:cNvSpPr txBox="1"/>
          <p:nvPr>
            <p:custDataLst>
              <p:tags r:id="rId6"/>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sym typeface="微软雅黑" panose="020B0503020204020204" charset="-122"/>
              </a:rPr>
              <a:t>二、</a:t>
            </a:r>
            <a:r>
              <a:rPr sz="2800" dirty="0" err="1">
                <a:solidFill>
                  <a:schemeClr val="dk1"/>
                </a:solidFill>
                <a:sym typeface="微软雅黑" panose="020B0503020204020204" charset="-122"/>
              </a:rPr>
              <a:t>公司性质</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1" name="文本框 100"/>
          <p:cNvSpPr txBox="1"/>
          <p:nvPr/>
        </p:nvSpPr>
        <p:spPr>
          <a:xfrm>
            <a:off x="457200" y="2072640"/>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（三）</a:t>
            </a:r>
            <a:r>
              <a:rPr lang="zh-CN" sz="2400" dirty="0" err="1">
                <a:solidFill>
                  <a:schemeClr val="dk1"/>
                </a:solidFill>
                <a:sym typeface="微软雅黑" panose="020B0503020204020204" charset="-122"/>
              </a:rPr>
              <a:t>私营</a:t>
            </a:r>
            <a:r>
              <a:rPr lang="zh-CN" sz="2400" b="1">
                <a:latin typeface="Cambria" panose="02040503050406030204" charset="0"/>
                <a:ea typeface="宋体" panose="02010600030101010101" pitchFamily="2" charset="-122"/>
              </a:rPr>
              <a:t>企业</a:t>
            </a:r>
            <a:endParaRPr lang="zh-CN" altLang="en-US" sz="2400" b="1">
              <a:latin typeface="Cambria" panose="02040503050406030204" charset="0"/>
              <a:ea typeface="宋体" panose="02010600030101010101" pitchFamily="2"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36514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133985" y="2037715"/>
            <a:ext cx="7232650" cy="41548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上市公司募集资金，主要用于公司项目投资，其中，新产品、新技术、新工艺、新材料等的研发项目越来越受到公司的重视。公司研发项目可能在如下两个方面提升上市公司价值：</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（1）实现技术突破，提升公司核心竞争力</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50000"/>
              </a:lnSpc>
              <a:spcAft>
                <a:spcPts val="800"/>
              </a:spcAft>
              <a:buClrTx/>
              <a:buSzTx/>
              <a:buFontTx/>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（2）获得政府支持，为外部投资者提供有价值的投资信号。</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第五节 公司发展前景分析</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四、重点研发项目</a:t>
            </a:r>
            <a:endParaRPr sz="2800" dirty="0" err="1">
              <a:solidFill>
                <a:schemeClr val="dk1"/>
              </a:solidFill>
              <a:sym typeface="微软雅黑" panose="020B0503020204020204" charset="-122"/>
            </a:endParaRPr>
          </a:p>
        </p:txBody>
      </p:sp>
      <p:pic>
        <p:nvPicPr>
          <p:cNvPr id="123" name="图片 122"/>
          <p:cNvPicPr>
            <a:picLocks noChangeAspect="1"/>
          </p:cNvPicPr>
          <p:nvPr>
            <p:custDataLst>
              <p:tags r:id="rId7"/>
            </p:custDataLst>
          </p:nvPr>
        </p:nvPicPr>
        <p:blipFill>
          <a:blip r:embed="rId8"/>
          <a:srcRect b="20798"/>
          <a:stretch>
            <a:fillRect/>
          </a:stretch>
        </p:blipFill>
        <p:spPr>
          <a:xfrm>
            <a:off x="7637780" y="454660"/>
            <a:ext cx="4269105" cy="3298825"/>
          </a:xfrm>
          <a:prstGeom prst="rect">
            <a:avLst/>
          </a:prstGeom>
          <a:noFill/>
          <a:ln w="9525">
            <a:noFill/>
          </a:ln>
        </p:spPr>
      </p:pic>
      <p:pic>
        <p:nvPicPr>
          <p:cNvPr id="124" name="图片 123"/>
          <p:cNvPicPr>
            <a:picLocks noChangeAspect="1"/>
          </p:cNvPicPr>
          <p:nvPr>
            <p:custDataLst>
              <p:tags r:id="rId9"/>
            </p:custDataLst>
          </p:nvPr>
        </p:nvPicPr>
        <p:blipFill>
          <a:blip r:embed="rId10"/>
          <a:stretch>
            <a:fillRect/>
          </a:stretch>
        </p:blipFill>
        <p:spPr>
          <a:xfrm>
            <a:off x="7630795" y="3752850"/>
            <a:ext cx="4199255" cy="279844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1"/>
    </p:custDataLst>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9" name="直接连接符 8"/>
          <p:cNvCxnSpPr/>
          <p:nvPr>
            <p:custDataLst>
              <p:tags r:id="rId2"/>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3"/>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第六节 公司重大事项</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4"/>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一、重大事项概念</a:t>
            </a:r>
            <a:endParaRPr sz="2800" dirty="0" err="1">
              <a:solidFill>
                <a:schemeClr val="dk1"/>
              </a:solidFill>
              <a:sym typeface="微软雅黑" panose="020B0503020204020204" charset="-122"/>
            </a:endParaRPr>
          </a:p>
        </p:txBody>
      </p:sp>
      <p:sp>
        <p:nvSpPr>
          <p:cNvPr id="8" name="任意形状 8"/>
          <p:cNvSpPr/>
          <p:nvPr userDrawn="1">
            <p:custDataLst>
              <p:tags r:id="rId5"/>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8" name="文本框 67"/>
          <p:cNvSpPr txBox="1"/>
          <p:nvPr/>
        </p:nvSpPr>
        <p:spPr>
          <a:xfrm>
            <a:off x="457200" y="2055495"/>
            <a:ext cx="11569065" cy="3703955"/>
          </a:xfrm>
          <a:prstGeom prst="rect">
            <a:avLst/>
          </a:prstGeom>
          <a:noFill/>
          <a:ln w="9525">
            <a:noFill/>
          </a:ln>
        </p:spPr>
        <p:txBody>
          <a:bodyPr wrap="square">
            <a:noAutofit/>
          </a:bodyPr>
          <a:p>
            <a:pPr marL="342900" indent="-342900" fontAlgn="auto">
              <a:lnSpc>
                <a:spcPct val="150000"/>
              </a:lnSpc>
              <a:buFont typeface="Wingdings" panose="05000000000000000000" charset="0"/>
              <a:buChar char="p"/>
            </a:pPr>
            <a:r>
              <a:rPr lang="zh-CN" sz="2400" b="0">
                <a:solidFill>
                  <a:srgbClr val="333333"/>
                </a:solidFill>
                <a:latin typeface="微软雅黑" panose="020B0503020204020204" charset="-122"/>
                <a:ea typeface="微软雅黑" panose="020B0503020204020204" charset="-122"/>
              </a:rPr>
              <a:t>重大事项是指可能对上市公司股票的市场价格产生较大影响的事件，</a:t>
            </a:r>
            <a:r>
              <a:rPr lang="zh-CN" sz="2400" b="0">
                <a:solidFill>
                  <a:srgbClr val="333333"/>
                </a:solidFill>
                <a:latin typeface="微软雅黑" panose="020B0503020204020204" charset="-122"/>
                <a:ea typeface="微软雅黑" panose="020B0503020204020204" charset="-122"/>
              </a:rPr>
              <a:t>一般是影响公司内部经营方面的问题。</a:t>
            </a:r>
            <a:endParaRPr 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重大事项的发生会对上市</a:t>
            </a:r>
            <a:r>
              <a:rPr lang="zh-CN" sz="2400" b="0">
                <a:solidFill>
                  <a:srgbClr val="333333"/>
                </a:solidFill>
                <a:latin typeface="微软雅黑" panose="020B0503020204020204" charset="-122"/>
                <a:ea typeface="微软雅黑" panose="020B0503020204020204" charset="-122"/>
              </a:rPr>
              <a:t>公司投资价值产生重要影响。当负面</a:t>
            </a:r>
            <a:r>
              <a:rPr lang="zh-CN" sz="2400" b="0">
                <a:latin typeface="微软雅黑" panose="020B0503020204020204" charset="-122"/>
                <a:ea typeface="微软雅黑" panose="020B0503020204020204" charset="-122"/>
              </a:rPr>
              <a:t>事项发生时，公司的投资价值可能降低，当正面事项发生时，公司的投资价值可能升高。</a:t>
            </a:r>
            <a:endParaRPr lang="zh-CN" sz="2400" b="0">
              <a:solidFill>
                <a:srgbClr val="333333"/>
              </a:solidFill>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solidFill>
                  <a:srgbClr val="333333"/>
                </a:solidFill>
                <a:latin typeface="微软雅黑" panose="020B0503020204020204" charset="-122"/>
                <a:ea typeface="微软雅黑" panose="020B0503020204020204" charset="-122"/>
              </a:rPr>
              <a:t>公司重大事项包括上市公司重要公告事件，公司的资产重组与兼并，上市公司增持、减持与回购等。</a:t>
            </a:r>
            <a:endParaRPr lang="zh-CN" altLang="en-US" sz="2400" b="0">
              <a:solidFill>
                <a:srgbClr val="333333"/>
              </a:solidFill>
              <a:latin typeface="微软雅黑" panose="020B0503020204020204" charset="-122"/>
              <a:ea typeface="微软雅黑" panose="020B0503020204020204" charset="-122"/>
            </a:endParaRPr>
          </a:p>
        </p:txBody>
      </p:sp>
      <p:sp>
        <p:nvSpPr>
          <p:cNvPr id="109" name="灯片编号占位符 10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200" y="1603375"/>
            <a:ext cx="11277600" cy="5254625"/>
          </a:xfrm>
          <a:prstGeom prst="rect">
            <a:avLst/>
          </a:prstGeom>
          <a:noFill/>
          <a:ln w="3175">
            <a:noFill/>
            <a:prstDash val="dash"/>
          </a:ln>
        </p:spPr>
        <p:txBody>
          <a:bodyPr wrap="square" lIns="63500" tIns="25400" rIns="63500" bIns="25400" anchor="ctr" anchorCtr="0">
            <a:normAutofit fontScale="8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7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（一）上市公司重要公告事件</a:t>
            </a:r>
            <a:endParaRPr lang="zh-CN" altLang="en-US" sz="27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50000"/>
              </a:lnSpc>
              <a:spcAft>
                <a:spcPts val="800"/>
              </a:spcAft>
              <a:buClrTx/>
              <a:buSzTx/>
              <a:buFontTx/>
            </a:pPr>
            <a:r>
              <a:rPr lang="zh-CN" altLang="en-US" sz="2445"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《中华人民共和国证券法》，重大事件主要包括：
（1）公司的经营方针和经营范围的重大变化；
（2）公司的重大投资行为，公司在一年内购买、出售重大资产超过公司资产总额百分之三十，或者公司营业用主要资产的抵押、质押、出售或者报废一次超过该资产的百分之三十；
（3）公司订立重要合同、提供重大担保或者从事关联交易，可能对公司的资产、负债、权益和经营成果产生重要影响；
（4）公司发生重大债务和未能清偿到期重大债务的违约情况；
（5）公司发生重大亏损或者重大损失；
（6）公司生产经营的外部条件发生的重大变化；
（7）公司的董事、三分之一以上监事或者经理发生变动，董事长或者经理无法履行职责；</a:t>
            </a:r>
            <a:endParaRPr lang="zh-CN" altLang="en-US" sz="2445"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第六节 公司重大事项</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二、重大事项的类别</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210185" y="2000250"/>
            <a:ext cx="11847830" cy="42291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50000"/>
              </a:lnSpc>
              <a:spcAft>
                <a:spcPts val="800"/>
              </a:spcAft>
              <a:buClrTx/>
              <a:buSzTx/>
              <a:buFontTx/>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（8）持有公司百分之五以上股份的股东或者实际控制人持有股份或者控制公司的情况发生较大变化，公司的实际控制人及其控制的其他企业从事与公司相同或者相似业务的情况发生较大变化；
（9）公司分配股利、增资的计划，公司股权结构的重要变化，公司减资、合并、分立、解散及申请破产的决定，或者依法进入破产程序、被责令关闭；
（10）涉及公司的重大诉讼、仲裁，股东大会、董事会决议被依法撤销或者宣告无效；
（11）公司涉嫌犯罪被依法立案调查，公司的控股股东、实际控制人、董事、监事、高级管理人员涉嫌犯罪被依法采取强制措施；
（12）国务院证券监督管理机构规定的其他事项。</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第六节 公司重大事项</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二、重大事项的类别</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635" y="2874645"/>
            <a:ext cx="12192635" cy="324231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buClrTx/>
              <a:buSzTx/>
              <a:buFontTx/>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资产重组</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buClrTx/>
              <a:buSzTx/>
              <a:buFontTx/>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根据《上市公司重大资产重组管理办法（2019年修订）》，重大资产重组是指上市公司及其控股或者控制的公司在日常经营活动之外购买、出售资产或者通过其他方式进行资产交易达到规定的比例，导致上市公司的主营业务、资产、收入发生重大变化的资产交易行为。</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buClrTx/>
              <a:buSzTx/>
              <a:buFontTx/>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 并购</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buClrTx/>
              <a:buSzTx/>
              <a:buFontTx/>
            </a:pPr>
            <a:r>
              <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公司并购指的是两家或者更多的独立公司，合并组成一家公司，通常由一家占优势的公司吸收一家或者多家公司。公司可以被视为一种商品，并购就是购买公司，通过买卖公司，交易双方都会由交易而受益。</a:t>
            </a:r>
            <a:endParaRPr lang="zh-CN" altLang="en-US" sz="23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3"/>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4"/>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第六节 公司重大事项</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5"/>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二、重大事项的类别</a:t>
            </a:r>
            <a:endParaRPr sz="2800" dirty="0" err="1">
              <a:solidFill>
                <a:schemeClr val="dk1"/>
              </a:solidFill>
              <a:sym typeface="微软雅黑" panose="020B0503020204020204" charset="-122"/>
            </a:endParaRPr>
          </a:p>
        </p:txBody>
      </p:sp>
      <p:sp>
        <p:nvSpPr>
          <p:cNvPr id="8"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25" name="文本框 124"/>
          <p:cNvSpPr txBox="1"/>
          <p:nvPr/>
        </p:nvSpPr>
        <p:spPr>
          <a:xfrm>
            <a:off x="457200" y="185991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（二）公司的资产重组与兼并</a:t>
            </a:r>
            <a:endParaRPr lang="zh-CN" altLang="en-US" sz="2400" b="1">
              <a:latin typeface="Cambria" panose="02040503050406030204" charset="0"/>
              <a:ea typeface="宋体" panose="02010600030101010101" pitchFamily="2"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3"/>
            </p:custDataLst>
          </p:nvPr>
        </p:nvSpPr>
        <p:spPr>
          <a:xfrm>
            <a:off x="210185" y="2094865"/>
            <a:ext cx="11982450" cy="48380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ClrTx/>
              <a:buSzTx/>
              <a:buFont typeface="Wingdings" panose="05000000000000000000" charset="0"/>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增持、减持股票主要是上市公司大股东对公司股票的买进和卖出行为。</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ClrTx/>
              <a:buSzTx/>
              <a:buFont typeface="Wingdings" panose="05000000000000000000" charset="0"/>
              <a:buChar char="p"/>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增持是公司大股东或实际控制人为达到投资、稳定股价、掌控公司控制权、并购重组等目的而增加持有上市公司股份。</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ClrTx/>
              <a:buSzTx/>
              <a:buFont typeface="Wingdings" panose="05000000000000000000" charset="0"/>
              <a:buChar char="p"/>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减持特指上市公司主要流通股股东符合《上市公司解除限售存量股份转让指导意见》的股票卖出行为，是公司大股东为达到撤资、套现、投资等目的而减少公司股份持有的行为。</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342900" indent="-342900" algn="l" fontAlgn="auto">
              <a:lnSpc>
                <a:spcPct val="150000"/>
              </a:lnSpc>
              <a:spcAft>
                <a:spcPts val="800"/>
              </a:spcAft>
              <a:buClrTx/>
              <a:buSzTx/>
              <a:buFont typeface="Wingdings" panose="05000000000000000000" charset="0"/>
              <a:buChar char="p"/>
            </a:pPr>
            <a:r>
              <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上市公司回购股份，是指公司为达到战略收缩、优化股权结构、稳定股价、员工持股计划等目的，利用自有资金或债务融资，以一定的价格购回本公司发行在外的股份的行为。</a:t>
            </a:r>
            <a:endParaRPr lang="zh-CN" altLang="en-US" sz="22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cxnSp>
        <p:nvCxnSpPr>
          <p:cNvPr id="9" name="直接连接符 8"/>
          <p:cNvCxnSpPr/>
          <p:nvPr>
            <p:custDataLst>
              <p:tags r:id="rId4"/>
            </p:custDataLst>
          </p:nvPr>
        </p:nvCxnSpPr>
        <p:spPr>
          <a:xfrm>
            <a:off x="457204" y="10795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8" name="文本框 6"/>
          <p:cNvSpPr txBox="1"/>
          <p:nvPr>
            <p:custDataLst>
              <p:tags r:id="rId5"/>
            </p:custDataLst>
          </p:nvPr>
        </p:nvSpPr>
        <p:spPr>
          <a:xfrm>
            <a:off x="457204" y="3048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第六节 公司重大事项</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59" name="副标题"/>
          <p:cNvSpPr txBox="1"/>
          <p:nvPr>
            <p:custDataLst>
              <p:tags r:id="rId6"/>
            </p:custDataLst>
          </p:nvPr>
        </p:nvSpPr>
        <p:spPr>
          <a:xfrm>
            <a:off x="457200" y="1209675"/>
            <a:ext cx="11277600" cy="532765"/>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二、重大事项的类别</a:t>
            </a:r>
            <a:endParaRPr sz="2800" dirty="0" err="1">
              <a:solidFill>
                <a:schemeClr val="dk1"/>
              </a:solidFill>
              <a:sym typeface="微软雅黑" panose="020B0503020204020204" charset="-122"/>
            </a:endParaRPr>
          </a:p>
        </p:txBody>
      </p:sp>
      <p:sp>
        <p:nvSpPr>
          <p:cNvPr id="125" name="文本框 124"/>
          <p:cNvSpPr txBox="1"/>
          <p:nvPr>
            <p:custDataLst>
              <p:tags r:id="rId7"/>
            </p:custDataLst>
          </p:nvPr>
        </p:nvSpPr>
        <p:spPr>
          <a:xfrm>
            <a:off x="457200" y="1859915"/>
            <a:ext cx="5080000" cy="460375"/>
          </a:xfrm>
          <a:prstGeom prst="rect">
            <a:avLst/>
          </a:prstGeom>
          <a:noFill/>
          <a:ln w="9525">
            <a:noFill/>
          </a:ln>
        </p:spPr>
        <p:txBody>
          <a:bodyPr>
            <a:spAutoFit/>
          </a:bodyPr>
          <a:p>
            <a:pPr indent="0"/>
            <a:r>
              <a:rPr lang="zh-CN" sz="2400" b="1">
                <a:latin typeface="Cambria" panose="02040503050406030204" charset="0"/>
                <a:ea typeface="宋体" panose="02010600030101010101" pitchFamily="2" charset="-122"/>
              </a:rPr>
              <a:t>（三）上市公司增持、减持与回购</a:t>
            </a:r>
            <a:endParaRPr lang="zh-CN" sz="2400" b="1">
              <a:latin typeface="Cambria" panose="02040503050406030204" charset="0"/>
              <a:ea typeface="宋体" panose="02010600030101010101" pitchFamily="2"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custDataLst>
              <p:tags r:id="rId1"/>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2"/>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5" name="文本框 124"/>
          <p:cNvSpPr txBox="1"/>
          <p:nvPr/>
        </p:nvSpPr>
        <p:spPr>
          <a:xfrm>
            <a:off x="1022985" y="1155065"/>
            <a:ext cx="9460230" cy="5631180"/>
          </a:xfrm>
          <a:prstGeom prst="rect">
            <a:avLst/>
          </a:prstGeom>
          <a:noFill/>
          <a:ln w="9525">
            <a:noFill/>
          </a:ln>
        </p:spPr>
        <p:txBody>
          <a:bodyPr wrap="square">
            <a:spAutoFit/>
          </a:bodyPr>
          <a:p>
            <a:pPr indent="0" fontAlgn="auto">
              <a:lnSpc>
                <a:spcPct val="150000"/>
              </a:lnSpc>
            </a:pPr>
            <a:r>
              <a:rPr lang="en-US" sz="2400" b="0">
                <a:latin typeface="Times New Roman" panose="02020603050405020304" charset="0"/>
                <a:ea typeface="楷体" panose="02010609060101010101" charset="-122"/>
              </a:rPr>
              <a:t>1. </a:t>
            </a:r>
            <a:r>
              <a:rPr lang="zh-CN" sz="2400" b="0">
                <a:ea typeface="楷体" panose="02010609060101010101" charset="-122"/>
              </a:rPr>
              <a:t>公司股本结构和股权结构的概念分别是什么？</a:t>
            </a:r>
            <a:r>
              <a:rPr lang="en-US" sz="2400" b="0">
                <a:latin typeface="Times New Roman" panose="02020603050405020304" charset="0"/>
                <a:ea typeface="楷体" panose="02010609060101010101" charset="-122"/>
              </a:rPr>
              <a:t>2. </a:t>
            </a:r>
            <a:r>
              <a:rPr lang="zh-CN" sz="2400" b="0">
                <a:ea typeface="楷体" panose="02010609060101010101" charset="-122"/>
              </a:rPr>
              <a:t>公司控股股东和实际控制人是否是同一个主体？</a:t>
            </a:r>
            <a:r>
              <a:rPr lang="en-US" sz="2400" b="0">
                <a:latin typeface="Times New Roman" panose="02020603050405020304" charset="0"/>
                <a:ea typeface="楷体" panose="02010609060101010101" charset="-122"/>
              </a:rPr>
              <a:t>3. </a:t>
            </a:r>
            <a:r>
              <a:rPr lang="zh-CN" sz="2400" b="0">
                <a:ea typeface="楷体" panose="02010609060101010101" charset="-122"/>
              </a:rPr>
              <a:t>股权集中度过高或过低有何利弊？</a:t>
            </a:r>
            <a:r>
              <a:rPr lang="en-US" sz="2400" b="0">
                <a:latin typeface="Times New Roman" panose="02020603050405020304" charset="0"/>
                <a:ea typeface="楷体" panose="02010609060101010101" charset="-122"/>
              </a:rPr>
              <a:t>4. </a:t>
            </a:r>
            <a:r>
              <a:rPr lang="zh-CN" sz="2400" b="0">
                <a:ea typeface="楷体" panose="02010609060101010101" charset="-122"/>
              </a:rPr>
              <a:t>同股不同权的概念和优缺点分别是什么？</a:t>
            </a:r>
            <a:r>
              <a:rPr lang="en-US" sz="2400" b="0">
                <a:latin typeface="Times New Roman" panose="02020603050405020304" charset="0"/>
                <a:ea typeface="楷体" panose="02010609060101010101" charset="-122"/>
              </a:rPr>
              <a:t>5. </a:t>
            </a:r>
            <a:r>
              <a:rPr lang="zh-CN" sz="2400" b="0">
                <a:ea typeface="楷体" panose="02010609060101010101" charset="-122"/>
              </a:rPr>
              <a:t>法人治理结构的概念及健全法人治理结构的特征有哪些？</a:t>
            </a:r>
            <a:r>
              <a:rPr lang="en-US" sz="2400" b="0">
                <a:latin typeface="Times New Roman" panose="02020603050405020304" charset="0"/>
                <a:ea typeface="楷体" panose="02010609060101010101" charset="-122"/>
              </a:rPr>
              <a:t>6. </a:t>
            </a:r>
            <a:r>
              <a:rPr lang="zh-CN" sz="2400" b="0">
                <a:ea typeface="楷体" panose="02010609060101010101" charset="-122"/>
              </a:rPr>
              <a:t>分析公司经营管理可以在哪几个方面展开？</a:t>
            </a:r>
            <a:r>
              <a:rPr lang="en-US" sz="2400" b="0">
                <a:latin typeface="Times New Roman" panose="02020603050405020304" charset="0"/>
                <a:ea typeface="楷体" panose="02010609060101010101" charset="-122"/>
              </a:rPr>
              <a:t>7. </a:t>
            </a:r>
            <a:r>
              <a:rPr lang="zh-CN" sz="2400" b="0">
                <a:ea typeface="楷体" panose="02010609060101010101" charset="-122"/>
              </a:rPr>
              <a:t>公司战略规划的基本流程有哪些？</a:t>
            </a:r>
            <a:r>
              <a:rPr lang="en-US" sz="2400" b="0">
                <a:latin typeface="Times New Roman" panose="02020603050405020304" charset="0"/>
                <a:ea typeface="楷体" panose="02010609060101010101" charset="-122"/>
              </a:rPr>
              <a:t>8. </a:t>
            </a:r>
            <a:r>
              <a:rPr lang="zh-CN" sz="2400" b="0">
                <a:ea typeface="楷体" panose="02010609060101010101" charset="-122"/>
              </a:rPr>
              <a:t>产品品牌及品牌战略的概念及重要性如何体现？</a:t>
            </a:r>
            <a:r>
              <a:rPr lang="en-US" sz="2400" b="0">
                <a:latin typeface="Times New Roman" panose="02020603050405020304" charset="0"/>
                <a:ea typeface="楷体" panose="02010609060101010101" charset="-122"/>
              </a:rPr>
              <a:t>9. </a:t>
            </a:r>
            <a:r>
              <a:rPr lang="zh-CN" sz="2400" b="0">
                <a:ea typeface="楷体" panose="02010609060101010101" charset="-122"/>
              </a:rPr>
              <a:t>分析公司发展前景可考虑在哪几个方面展开？</a:t>
            </a:r>
            <a:r>
              <a:rPr lang="en-US" sz="2400" b="0">
                <a:latin typeface="Times New Roman" panose="02020603050405020304" charset="0"/>
                <a:ea typeface="楷体" panose="02010609060101010101" charset="-122"/>
              </a:rPr>
              <a:t>10. </a:t>
            </a:r>
            <a:r>
              <a:rPr lang="zh-CN" sz="2400" b="0">
                <a:ea typeface="楷体" panose="02010609060101010101" charset="-122"/>
              </a:rPr>
              <a:t>公司重大事项主要包括哪些？</a:t>
            </a:r>
            <a:endParaRPr lang="zh-CN" altLang="en-US" sz="2400" b="0">
              <a:ea typeface="楷体" panose="02010609060101010101"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3"/>
    </p:custData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4368799" y="2376714"/>
            <a:ext cx="6653601" cy="1607337"/>
          </a:xfrm>
        </p:spPr>
        <p:txBody>
          <a:bodyPr>
            <a:normAutofit fontScale="90000"/>
          </a:bodyPr>
          <a:lstStyle/>
          <a:p>
            <a:r>
              <a:rPr lang="en-US" altLang="zh-CN">
                <a:solidFill>
                  <a:schemeClr val="accent1"/>
                </a:solidFill>
              </a:rPr>
              <a:t>谢 谢 </a:t>
            </a:r>
            <a:r>
              <a:rPr>
                <a:solidFill>
                  <a:schemeClr val="accent1"/>
                </a:solidFill>
              </a:rPr>
              <a:t>！</a:t>
            </a:r>
            <a:endParaRPr>
              <a:solidFill>
                <a:schemeClr val="accent1"/>
              </a:solidFill>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7"/>
  <p:tag name="KSO_WM_UNIT_ID" val="diagram20206947_2*m_h_i*1_3_6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9"/>
  <p:tag name="KSO_WM_UNIT_ID" val="diagram20206947_2*m_h_i*1_3_8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6947_2*m_h_i*1_3_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6947_2*m_h_i*1_3_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6947_2*m_h_i*1_3_5"/>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10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
  <p:tag name="KSO_WM_UNIT_ID" val="diagram20206947_2*m_h_i*1_3_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0"/>
  <p:tag name="KSO_WM_UNIT_ID" val="diagram20206947_2*m_h_i*1_3_1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1"/>
  <p:tag name="KSO_WM_UNIT_ID" val="diagram20206947_2*m_h_i*1_3_1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3"/>
  <p:tag name="KSO_WM_UNIT_ID" val="diagram20206947_2*m_h_i*1_3_1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7"/>
  <p:tag name="KSO_WM_UNIT_ID" val="diagram20206947_2*m_h_i*1_3_1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8"/>
  <p:tag name="KSO_WM_UNIT_ID" val="diagram20206947_2*m_h_i*1_3_1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9"/>
  <p:tag name="KSO_WM_UNIT_ID" val="diagram20206947_2*m_h_i*1_3_1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0"/>
  <p:tag name="KSO_WM_UNIT_ID" val="diagram20206947_2*m_h_i*1_3_2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4"/>
  <p:tag name="KSO_WM_UNIT_ID" val="diagram20206947_2*m_h_i*1_3_2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5"/>
  <p:tag name="KSO_WM_UNIT_ID" val="diagram20206947_2*m_h_i*1_3_2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6"/>
  <p:tag name="KSO_WM_UNIT_ID" val="diagram20206947_2*m_h_i*1_3_2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0"/>
  <p:tag name="KSO_WM_UNIT_ID" val="diagram20206947_2*m_h_i*1_3_3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1"/>
  <p:tag name="KSO_WM_UNIT_ID" val="diagram20206947_2*m_h_i*1_3_3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3"/>
  <p:tag name="KSO_WM_UNIT_ID" val="diagram20206947_2*m_h_i*1_3_3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6"/>
  <p:tag name="KSO_WM_UNIT_ID" val="diagram20206947_2*m_h_i*1_3_3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7"/>
  <p:tag name="KSO_WM_UNIT_ID" val="diagram20206947_2*m_h_i*1_3_3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9"/>
  <p:tag name="KSO_WM_UNIT_ID" val="diagram20206947_2*m_h_i*1_3_3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1"/>
  <p:tag name="KSO_WM_UNIT_ID" val="diagram20206947_2*m_h_i*1_3_4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2"/>
  <p:tag name="KSO_WM_UNIT_ID" val="diagram20206947_2*m_h_i*1_3_4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4"/>
  <p:tag name="KSO_WM_UNIT_ID" val="diagram20206947_2*m_h_i*1_3_4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6"/>
  <p:tag name="KSO_WM_UNIT_ID" val="diagram20206947_2*m_h_i*1_3_4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9"/>
  <p:tag name="KSO_WM_UNIT_ID" val="diagram20206947_2*m_h_i*1_3_4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1"/>
  <p:tag name="KSO_WM_UNIT_ID" val="diagram20206947_2*m_h_i*1_3_5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3"/>
  <p:tag name="KSO_WM_UNIT_ID" val="diagram20206947_2*m_h_i*1_3_5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5"/>
  <p:tag name="KSO_WM_UNIT_ID" val="diagram20206947_2*m_h_i*1_3_5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7"/>
  <p:tag name="KSO_WM_UNIT_ID" val="diagram20206947_2*m_h_i*1_3_5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9"/>
  <p:tag name="KSO_WM_UNIT_ID" val="diagram20206947_2*m_h_i*1_3_5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0"/>
  <p:tag name="KSO_WM_UNIT_ID" val="diagram20206947_2*m_h_i*1_3_6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2"/>
  <p:tag name="KSO_WM_UNIT_ID" val="diagram20206947_2*m_h_i*1_3_6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3"/>
  <p:tag name="KSO_WM_UNIT_ID" val="diagram20206947_2*m_h_i*1_3_6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5"/>
  <p:tag name="KSO_WM_UNIT_ID" val="diagram20206947_2*m_h_i*1_3_6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9"/>
  <p:tag name="KSO_WM_UNIT_ID" val="diagram20206947_2*m_h_i*1_3_6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1"/>
  <p:tag name="KSO_WM_UNIT_ID" val="diagram20206947_2*m_h_i*1_3_7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3"/>
  <p:tag name="KSO_WM_UNIT_ID" val="diagram20206947_2*m_h_i*1_3_7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5"/>
  <p:tag name="KSO_WM_UNIT_ID" val="diagram20206947_2*m_h_i*1_3_7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7"/>
  <p:tag name="KSO_WM_UNIT_ID" val="diagram20206947_2*m_h_i*1_3_7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9"/>
  <p:tag name="KSO_WM_UNIT_ID" val="diagram20206947_2*m_h_i*1_3_7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0"/>
  <p:tag name="KSO_WM_UNIT_ID" val="diagram20206947_2*m_h_i*1_3_8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1"/>
  <p:tag name="KSO_WM_UNIT_ID" val="diagram20206947_2*m_h_i*1_3_8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2"/>
  <p:tag name="KSO_WM_UNIT_ID" val="diagram20206947_2*m_h_i*1_3_8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3"/>
  <p:tag name="KSO_WM_UNIT_ID" val="diagram20206947_2*m_h_i*1_3_8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1"/>
  <p:tag name="KSO_WM_UNIT_ID" val="diagram20206947_2*m_h_i*1_3_9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2"/>
  <p:tag name="KSO_WM_UNIT_ID" val="diagram20206947_2*m_h_i*1_3_9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3"/>
  <p:tag name="KSO_WM_UNIT_ID" val="diagram20206947_2*m_h_i*1_3_9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4"/>
  <p:tag name="KSO_WM_UNIT_ID" val="diagram20206947_2*m_h_i*1_3_9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5"/>
  <p:tag name="KSO_WM_UNIT_ID" val="diagram20206947_2*m_h_i*1_3_9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10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6"/>
  <p:tag name="KSO_WM_UNIT_ID" val="diagram20206947_2*m_h_i*1_3_96"/>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105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6947_2*m_h_f*1_2_1"/>
  <p:tag name="KSO_WM_TEMPLATE_CATEGORY" val="diagram"/>
  <p:tag name="KSO_WM_TEMPLATE_INDEX" val="20206947"/>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
  <p:tag name="KSO_WM_UNIT_TEXT_FILL_FORE_SCHEMECOLOR_INDEX_BRIGHTNESS" val="0.25"/>
  <p:tag name="KSO_WM_UNIT_TEXT_FILL_FORE_SCHEMECOLOR_INDEX" val="13"/>
  <p:tag name="KSO_WM_UNIT_TEXT_FILL_TYPE" val="1"/>
</p:tagLst>
</file>

<file path=ppt/tags/tag105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6947_2*m_h_f*1_1_1"/>
  <p:tag name="KSO_WM_TEMPLATE_CATEGORY" val="diagram"/>
  <p:tag name="KSO_WM_TEMPLATE_INDEX" val="20206947"/>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
  <p:tag name="KSO_WM_UNIT_TEXT_FILL_FORE_SCHEMECOLOR_INDEX_BRIGHTNESS" val="0.25"/>
  <p:tag name="KSO_WM_UNIT_TEXT_FILL_FORE_SCHEMECOLOR_INDEX" val="13"/>
  <p:tag name="KSO_WM_UNIT_TEXT_FILL_TYPE" val="1"/>
</p:tagLst>
</file>

<file path=ppt/tags/tag105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6947_2*m_h_f*1_3_1"/>
  <p:tag name="KSO_WM_TEMPLATE_CATEGORY" val="diagram"/>
  <p:tag name="KSO_WM_TEMPLATE_INDEX" val="20206947"/>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
  <p:tag name="KSO_WM_UNIT_TEXT_FILL_FORE_SCHEMECOLOR_INDEX_BRIGHTNESS" val="0.25"/>
  <p:tag name="KSO_WM_UNIT_TEXT_FILL_FORE_SCHEMECOLOR_INDEX" val="13"/>
  <p:tag name="KSO_WM_UNIT_TEXT_FILL_TYPE" val="1"/>
</p:tagLst>
</file>

<file path=ppt/tags/tag10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14"/>
  <p:tag name="KSO_WM_UNIT_ID" val="diagram20206947_2*m_h_i*1_1_14"/>
  <p:tag name="KSO_WM_TEMPLATE_CATEGORY" val="diagram"/>
  <p:tag name="KSO_WM_TEMPLATE_INDEX" val="20206947"/>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10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14"/>
  <p:tag name="KSO_WM_UNIT_ID" val="diagram20206947_2*m_h_i*1_2_14"/>
  <p:tag name="KSO_WM_TEMPLATE_CATEGORY" val="diagram"/>
  <p:tag name="KSO_WM_TEMPLATE_INDEX" val="20206947"/>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10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14"/>
  <p:tag name="KSO_WM_UNIT_ID" val="diagram20206947_2*m_h_i*1_3_14"/>
  <p:tag name="KSO_WM_TEMPLATE_CATEGORY" val="diagram"/>
  <p:tag name="KSO_WM_TEMPLATE_INDEX" val="20206947"/>
  <p:tag name="KSO_WM_UNIT_LAYERLEVEL" val="1_1_1"/>
  <p:tag name="KSO_WM_TAG_VERSION" val="1.0"/>
  <p:tag name="KSO_WM_BEAUTIFY_FLAG" val="#wm#"/>
  <p:tag name="KSO_WM_UNIT_TEXT_FILL_FORE_SCHEMECOLOR_INDEX_BRIGHTNESS" val="0"/>
  <p:tag name="KSO_WM_UNIT_TEXT_FILL_FORE_SCHEMECOLOR_INDEX" val="7"/>
  <p:tag name="KSO_WM_UNIT_TEXT_FILL_TYPE" val="1"/>
</p:tagLst>
</file>

<file path=ppt/tags/tag10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direction&quot;:0,&quot;horizontalAlign&quot;:-1,&quot;verticalAlign&quot;:-1,&quot;type&quot;:0,&quot;diagramDirection&quot;:0,&quot;canSetOverLayout&quot;:0,&quot;isOverLayout&quot;:0,&quot;marginOverLayout&quot;:{&quot;left&quot;:-0.035,&quot;top&quot;:-0.035,&quot;right&quot;:-0.035,&quot;bottom&quot;:-0.035},&quot;normalSize&quot;:{&quot;size1&quot;:17.8},&quot;minSize&quot;:{&quot;size1&quot;:17.8},&quot;maxSize&quot;:{&quot;size1&quot;:31.1},&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OverLayout&quot;:{&quot;left&quot;:-0.035,&quot;top&quot;:-0.035,&quot;right&quot;:-0.035,&quot;bottom&quot;:-0.035},&quot;normalSize&quot;:{&quot;size1&quot;:61.7},&quot;minSize&quot;:{&quot;size1&quot;:61.7},&quot;maxSize&quot;:{&quot;size1&quot;:112.5},&quot;edge&quot;:{&quot;left&quot;:true,&quot;top&quot;:true,&quot;right&quot;:true,&quot;bottom&quot;:false},&quot;subLayout&quot;:[{&quot;direction&quot;:0,&quot;horizontalAlign&quot;:-1,&quot;verticalAlign&quot;:-1,&quot;type&quot;:0,&quot;diagramDirection&quot;:0,&quot;canSetOverLayout&quot;:0,&quot;isOverLayout&quot;:0,&quot;margin&quot;:{&quot;left&quot;:1.27,&quot;top&quot;:0.423,&quot;right&quot;:1.27,&quot;bottom&quot;:0.0},&quot;marginOverLayout&quot;:{&quot;left&quot;:-0.035,&quot;top&quot;:-0.035,&quot;right&quot;:-0.035,&quot;bottom&quot;:-0.035},&quot;edge&quot;:{&quot;left&quot;:true,&quot;top&quot;:true,&quot;right&quot;:true,&quot;bottom&quot;:false},&quot;IsEmpty&quot;:false},{&quot;direction&quot;:0,&quot;horizontalAlign&quot;:-1,&quot;verticalAlign&quot;:-1,&quot;type&quot;:0,&quot;diagramDirection&quot;:0,&quot;canSetOverLayout&quot;:0,&quot;isOverLayout&quot;:0,&quot;margin&quot;:{&quot;left&quot;:1.27,&quot;top&quot;:0.026,&quot;right&quot;:1.27,&quot;bottom&quot;:0.026},&quot;marginOverLayout&quot;:{&quot;left&quot;:-0.035,&quot;top&quot;:-0.035,&quot;right&quot;:-0.035,&quot;bottom&quot;:-0.035},&quot;edge&quot;:{&quot;left&quot;:true,&quot;top&quot;:false,&quot;right&quot;:true,&quot;bottom&quot;:false},&quot;IsEmpty&quot;:false}],&quot;IsEmpty&quot;:false},{&quot;direction&quot;:0,&quot;horizontalAlign&quot;:-1,&quot;verticalAlign&quot;:-1,&quot;type&quot;:0,&quot;diagramDirection&quot;:0,&quot;canSetOverLayout&quot;:0,&quot;isOverLayout&quot;:0,&quot;margin&quot;:{&quot;left&quot;:1.27,&quot;top&quot;:1.27,&quot;right&quot;:1.27,&quot;bottom&quot;:0.847},&quot;marginOverLayout&quot;:{&quot;left&quot;:-0.035,&quot;top&quot;:-0.035,&quot;right&quot;:-0.035,&quot;bottom&quot;:-0.035},&quot;edge&quot;:{&quot;left&quot;:true,&quot;top&quot;:false,&quot;right&quot;:true,&quot;bottom&quot;:true},&quot;IsEmpty&quot;:false}],&quot;IsEmpty&quot;:false}"/>
  <p:tag name="KSO_WM_SLIDE_BACKGROUND_TYPE" val="general"/>
</p:tagLst>
</file>

<file path=ppt/tags/tag10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6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69.xml><?xml version="1.0" encoding="utf-8"?>
<p:tagLst xmlns:p="http://schemas.openxmlformats.org/presentationml/2006/main">
  <p:tag name="KSO_WM_BEAUTIFY_FLAG" val=""/>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0.xml><?xml version="1.0" encoding="utf-8"?>
<p:tagLst xmlns:p="http://schemas.openxmlformats.org/presentationml/2006/main">
  <p:tag name="KSO_WM_BEAUTIFY_FLAG" val=""/>
</p:tagLst>
</file>

<file path=ppt/tags/tag10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0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7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78.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07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0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8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87.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08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09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0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0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096.xml><?xml version="1.0" encoding="utf-8"?>
<p:tagLst xmlns:p="http://schemas.openxmlformats.org/presentationml/2006/main">
  <p:tag name="KSO_WM_TAG_VERSION" val="1.0"/>
  <p:tag name="KSO_WM_BEAUTIFY_FLAG" val=""/>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0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09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0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0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05.xml><?xml version="1.0" encoding="utf-8"?>
<p:tagLst xmlns:p="http://schemas.openxmlformats.org/presentationml/2006/main">
  <p:tag name="KSO_WM_BEAUTIFY_FLAG" val=""/>
</p:tagLst>
</file>

<file path=ppt/tags/tag1106.xml><?xml version="1.0" encoding="utf-8"?>
<p:tagLst xmlns:p="http://schemas.openxmlformats.org/presentationml/2006/main">
  <p:tag name="KSO_WM_BEAUTIFY_FLAG" val=""/>
</p:tagLst>
</file>

<file path=ppt/tags/tag11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1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1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1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2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27.xml><?xml version="1.0" encoding="utf-8"?>
<p:tagLst xmlns:p="http://schemas.openxmlformats.org/presentationml/2006/main">
  <p:tag name="KSO_WM_BEAUTIFY_FLAG" val=""/>
</p:tagLst>
</file>

<file path=ppt/tags/tag11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i*1_1_1"/>
  <p:tag name="KSO_WM_TEMPLATE_CATEGORY" val="diagram"/>
  <p:tag name="KSO_WM_TEMPLATE_INDEX" val="20210769"/>
  <p:tag name="KSO_WM_UNIT_LAYERLEVEL" val="1_1_1"/>
  <p:tag name="KSO_WM_TAG_VERSION" val="1.0"/>
  <p:tag name="KSO_WM_BEAUTIFY_FLAG" val="#wm#"/>
  <p:tag name="KSO_WM_DIAGRAM_GROUP_CODE" val="q1-1"/>
  <p:tag name="KSO_WM_UNIT_TYPE" val="q_h_i"/>
  <p:tag name="KSO_WM_UNIT_INDEX" val="1_1_1"/>
  <p:tag name="KSO_WM_UNIT_FILL_FORE_SCHEMECOLOR_INDEX_BRIGHTNESS" val="0"/>
  <p:tag name="KSO_WM_UNIT_FILL_FORE_SCHEMECOLOR_INDEX" val="5"/>
  <p:tag name="KSO_WM_UNIT_FILL_TYPE" val="1"/>
  <p:tag name="KSO_WM_UNIT_LINE_FORE_SCHEMECOLOR_INDEX_BRIGHTNESS" val="0"/>
  <p:tag name="KSO_WM_UNIT_LINE_FORE_SCHEMECOLOR_INDEX" val="2"/>
  <p:tag name="KSO_WM_UNIT_LINE_FILL_TYPE" val="2"/>
</p:tagLst>
</file>

<file path=ppt/tags/tag1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i*1_2_1"/>
  <p:tag name="KSO_WM_TEMPLATE_CATEGORY" val="diagram"/>
  <p:tag name="KSO_WM_TEMPLATE_INDEX" val="20210769"/>
  <p:tag name="KSO_WM_UNIT_LAYERLEVEL" val="1_1_1"/>
  <p:tag name="KSO_WM_TAG_VERSION" val="1.0"/>
  <p:tag name="KSO_WM_BEAUTIFY_FLAG" val="#wm#"/>
  <p:tag name="KSO_WM_DIAGRAM_GROUP_CODE" val="q1-1"/>
  <p:tag name="KSO_WM_UNIT_TYPE" val="q_h_i"/>
  <p:tag name="KSO_WM_UNIT_INDEX" val="1_2_1"/>
  <p:tag name="KSO_WM_UNIT_FILL_FORE_SCHEMECOLOR_INDEX_BRIGHTNESS" val="0"/>
  <p:tag name="KSO_WM_UNIT_FILL_FORE_SCHEMECOLOR_INDEX" val="5"/>
  <p:tag name="KSO_WM_UNIT_FILL_TYPE" val="1"/>
  <p:tag name="KSO_WM_UNIT_LINE_FORE_SCHEMECOLOR_INDEX_BRIGHTNESS" val="0"/>
  <p:tag name="KSO_WM_UNIT_LINE_FORE_SCHEMECOLOR_INDEX" val="2"/>
  <p:tag name="KSO_WM_UNIT_LINE_FILL_TYPE" val="2"/>
</p:tagLst>
</file>

<file path=ppt/tags/tag1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i*1_3_1"/>
  <p:tag name="KSO_WM_TEMPLATE_CATEGORY" val="diagram"/>
  <p:tag name="KSO_WM_TEMPLATE_INDEX" val="20210769"/>
  <p:tag name="KSO_WM_UNIT_LAYERLEVEL" val="1_1_1"/>
  <p:tag name="KSO_WM_TAG_VERSION" val="1.0"/>
  <p:tag name="KSO_WM_BEAUTIFY_FLAG" val="#wm#"/>
  <p:tag name="KSO_WM_DIAGRAM_GROUP_CODE" val="q1-1"/>
  <p:tag name="KSO_WM_UNIT_TYPE" val="q_h_i"/>
  <p:tag name="KSO_WM_UNIT_INDEX" val="1_3_1"/>
  <p:tag name="KSO_WM_UNIT_FILL_FORE_SCHEMECOLOR_INDEX_BRIGHTNESS" val="0"/>
  <p:tag name="KSO_WM_UNIT_FILL_FORE_SCHEMECOLOR_INDEX" val="5"/>
  <p:tag name="KSO_WM_UNIT_FILL_TYPE" val="1"/>
  <p:tag name="KSO_WM_UNIT_LINE_FORE_SCHEMECOLOR_INDEX_BRIGHTNESS" val="0"/>
  <p:tag name="KSO_WM_UNIT_LINE_FORE_SCHEMECOLOR_INDEX" val="2"/>
  <p:tag name="KSO_WM_UNIT_LINE_FILL_TYPE" val="2"/>
</p:tagLst>
</file>

<file path=ppt/tags/tag1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i*1_1"/>
  <p:tag name="KSO_WM_TEMPLATE_CATEGORY" val="diagram"/>
  <p:tag name="KSO_WM_TEMPLATE_INDEX" val="20210769"/>
  <p:tag name="KSO_WM_UNIT_LAYERLEVEL" val="1_1"/>
  <p:tag name="KSO_WM_TAG_VERSION" val="1.0"/>
  <p:tag name="KSO_WM_BEAUTIFY_FLAG" val="#wm#"/>
  <p:tag name="KSO_WM_DIAGRAM_GROUP_CODE" val="q1-1"/>
  <p:tag name="KSO_WM_UNIT_TYPE" val="q_i"/>
  <p:tag name="KSO_WM_UNIT_INDEX" val="1_1"/>
  <p:tag name="KSO_WM_UNIT_FILL_FORE_SCHEMECOLOR_INDEX_BRIGHTNESS" val="0"/>
  <p:tag name="KSO_WM_UNIT_FILL_FORE_SCHEMECOLOR_INDEX" val="5"/>
  <p:tag name="KSO_WM_UNIT_FILL_TYPE" val="1"/>
</p:tagLst>
</file>

<file path=ppt/tags/tag1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i*1_2_2"/>
  <p:tag name="KSO_WM_TEMPLATE_CATEGORY" val="diagram"/>
  <p:tag name="KSO_WM_TEMPLATE_INDEX" val="20210769"/>
  <p:tag name="KSO_WM_UNIT_LAYERLEVEL" val="1_1_1"/>
  <p:tag name="KSO_WM_TAG_VERSION" val="1.0"/>
  <p:tag name="KSO_WM_BEAUTIFY_FLAG" val="#wm#"/>
  <p:tag name="KSO_WM_DIAGRAM_GROUP_CODE" val="q1-1"/>
  <p:tag name="KSO_WM_UNIT_TYPE" val="q_h_i"/>
  <p:tag name="KSO_WM_UNIT_INDEX" val="1_2_2"/>
  <p:tag name="KSO_WM_UNIT_LINE_FORE_SCHEMECOLOR_INDEX_BRIGHTNESS" val="-0.35"/>
  <p:tag name="KSO_WM_UNIT_LINE_FORE_SCHEMECOLOR_INDEX" val="14"/>
  <p:tag name="KSO_WM_UNIT_LINE_FILL_TYPE" val="2"/>
</p:tagLst>
</file>

<file path=ppt/tags/tag1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i*1_3_2"/>
  <p:tag name="KSO_WM_TEMPLATE_CATEGORY" val="diagram"/>
  <p:tag name="KSO_WM_TEMPLATE_INDEX" val="20210769"/>
  <p:tag name="KSO_WM_UNIT_LAYERLEVEL" val="1_1_1"/>
  <p:tag name="KSO_WM_TAG_VERSION" val="1.0"/>
  <p:tag name="KSO_WM_BEAUTIFY_FLAG" val="#wm#"/>
  <p:tag name="KSO_WM_DIAGRAM_GROUP_CODE" val="q1-1"/>
  <p:tag name="KSO_WM_UNIT_TYPE" val="q_h_i"/>
  <p:tag name="KSO_WM_UNIT_INDEX" val="1_3_2"/>
  <p:tag name="KSO_WM_UNIT_LINE_FORE_SCHEMECOLOR_INDEX_BRIGHTNESS" val="-0.35"/>
  <p:tag name="KSO_WM_UNIT_LINE_FORE_SCHEMECOLOR_INDEX" val="14"/>
  <p:tag name="KSO_WM_UNIT_LINE_FILL_TYPE" val="2"/>
</p:tagLst>
</file>

<file path=ppt/tags/tag1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f*1_1_1"/>
  <p:tag name="KSO_WM_TEMPLATE_CATEGORY" val="diagram"/>
  <p:tag name="KSO_WM_TEMPLATE_INDEX" val="20210769"/>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PRESET_TEXT" val="单击此处添加文本具体内容，简明扼要的阐述您的观点。"/>
  <p:tag name="KSO_WM_UNIT_VALUE" val="84"/>
  <p:tag name="KSO_WM_UNIT_SUBTYPE" val="a"/>
</p:tagLst>
</file>

<file path=ppt/tags/tag1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f*1_2_1"/>
  <p:tag name="KSO_WM_TEMPLATE_CATEGORY" val="diagram"/>
  <p:tag name="KSO_WM_TEMPLATE_INDEX" val="20210769"/>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PRESET_TEXT" val="单击此处添加文本具体内容，简明扼要的阐述您的观点。"/>
  <p:tag name="KSO_WM_UNIT_VALUE" val="84"/>
  <p:tag name="KSO_WM_UNIT_SUBTYPE" val="a"/>
</p:tagLst>
</file>

<file path=ppt/tags/tag1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10769_1*q_h_f*1_3_1"/>
  <p:tag name="KSO_WM_TEMPLATE_CATEGORY" val="diagram"/>
  <p:tag name="KSO_WM_TEMPLATE_INDEX" val="20210769"/>
  <p:tag name="KSO_WM_UNIT_LAYERLEVEL" val="1_1_1"/>
  <p:tag name="KSO_WM_TAG_VERSION" val="1.0"/>
  <p:tag name="KSO_WM_BEAUTIFY_FLAG" val="#wm#"/>
  <p:tag name="KSO_WM_UNIT_NOCLEAR" val="0"/>
  <p:tag name="KSO_WM_DIAGRAM_GROUP_CODE" val="q1-1"/>
  <p:tag name="KSO_WM_UNIT_TYPE" val="q_h_f"/>
  <p:tag name="KSO_WM_UNIT_INDEX" val="1_3_1"/>
  <p:tag name="KSO_WM_UNIT_PRESET_TEXT" val="单击此处添加文本具体内容，简明扼要的阐述您的观点。"/>
  <p:tag name="KSO_WM_UNIT_VALUE" val="76"/>
  <p:tag name="KSO_WM_UNIT_SUBTYPE" val="a"/>
</p:tagLst>
</file>

<file path=ppt/tags/tag1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4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4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49.xml><?xml version="1.0" encoding="utf-8"?>
<p:tagLst xmlns:p="http://schemas.openxmlformats.org/presentationml/2006/main">
  <p:tag name="KSO_WM_BEAUTIFY_FLAG" val=""/>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0.xml><?xml version="1.0" encoding="utf-8"?>
<p:tagLst xmlns:p="http://schemas.openxmlformats.org/presentationml/2006/main">
  <p:tag name="KSO_WM_BEAUTIFY_FLAG" val=""/>
</p:tagLst>
</file>

<file path=ppt/tags/tag115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1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5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direction&quot;:0,&quot;horizontalAlign&quot;:-1,&quot;verticalAlign&quot;:-1,&quot;type&quot;:0,&quot;diagramDirection&quot;:0,&quot;canSetOverLayout&quot;:0,&quot;isOverLayout&quot;:0,&quot;marginOverLayout&quot;:{&quot;left&quot;:-0.035,&quot;top&quot;:-0.035,&quot;right&quot;:-0.035,&quot;bottom&quot;:-0.035},&quot;normalSize&quot;:{&quot;size1&quot;:17.8},&quot;minSize&quot;:{&quot;size1&quot;:17.8},&quot;maxSize&quot;:{&quot;size1&quot;:31.1},&quot;edge&quot;:{&quot;left&quot;:true,&quot;top&quot;:true,&quot;right&quot;:true,&quot;bottom&quot;:true},&quot;backgroundInfo&quot;:[{&quot;type&quot;:&quot;general&quot;,&quot;left&quot;:0.0,&quot;top&quot;:0.0,&quot;right&quot;:0.0,&quot;bottom&quot;:0.0,&quot;leftAbs&quot;:false,&quot;topAbs&quot;:false,&quot;rightAbs&quot;:false,&quot;bottomAbs&quot;:false}],&quot;subLayout&quot;:[{&quot;direction&quot;:0,&quot;horizontalAlign&quot;:-1,&quot;verticalAlign&quot;:-1,&quot;type&quot;:0,&quot;diagramDirection&quot;:0,&quot;canSetOverLayout&quot;:0,&quot;isOverLayout&quot;:0,&quot;marginOverLayout&quot;:{&quot;left&quot;:-0.035,&quot;top&quot;:-0.035,&quot;right&quot;:-0.035,&quot;bottom&quot;:-0.035},&quot;normalSize&quot;:{&quot;size1&quot;:61.7},&quot;minSize&quot;:{&quot;size1&quot;:61.7},&quot;maxSize&quot;:{&quot;size1&quot;:112.5},&quot;edge&quot;:{&quot;left&quot;:true,&quot;top&quot;:true,&quot;right&quot;:true,&quot;bottom&quot;:false},&quot;subLayout&quot;:[{&quot;direction&quot;:0,&quot;horizontalAlign&quot;:-1,&quot;verticalAlign&quot;:-1,&quot;type&quot;:0,&quot;diagramDirection&quot;:0,&quot;canSetOverLayout&quot;:0,&quot;isOverLayout&quot;:0,&quot;margin&quot;:{&quot;left&quot;:1.27,&quot;top&quot;:0.423,&quot;right&quot;:1.27,&quot;bottom&quot;:0.0},&quot;marginOverLayout&quot;:{&quot;left&quot;:-0.035,&quot;top&quot;:-0.035,&quot;right&quot;:-0.035,&quot;bottom&quot;:-0.035},&quot;edge&quot;:{&quot;left&quot;:true,&quot;top&quot;:true,&quot;right&quot;:true,&quot;bottom&quot;:false},&quot;IsEmpty&quot;:false},{&quot;direction&quot;:0,&quot;horizontalAlign&quot;:-1,&quot;verticalAlign&quot;:-1,&quot;type&quot;:0,&quot;diagramDirection&quot;:0,&quot;canSetOverLayout&quot;:0,&quot;isOverLayout&quot;:0,&quot;margin&quot;:{&quot;left&quot;:1.27,&quot;top&quot;:0.026,&quot;right&quot;:1.27,&quot;bottom&quot;:0.026},&quot;marginOverLayout&quot;:{&quot;left&quot;:-0.035,&quot;top&quot;:-0.035,&quot;right&quot;:-0.035,&quot;bottom&quot;:-0.035},&quot;edge&quot;:{&quot;left&quot;:true,&quot;top&quot;:false,&quot;right&quot;:true,&quot;bottom&quot;:false},&quot;IsEmpty&quot;:false}],&quot;IsEmpty&quot;:false},{&quot;direction&quot;:0,&quot;horizontalAlign&quot;:-1,&quot;verticalAlign&quot;:-1,&quot;type&quot;:0,&quot;diagramDirection&quot;:0,&quot;canSetOverLayout&quot;:0,&quot;isOverLayout&quot;:0,&quot;margin&quot;:{&quot;left&quot;:1.27,&quot;top&quot;:1.27,&quot;right&quot;:1.27,&quot;bottom&quot;:0.847},&quot;marginOverLayout&quot;:{&quot;left&quot;:-0.035,&quot;top&quot;:-0.035,&quot;right&quot;:-0.035,&quot;bottom&quot;:-0.035},&quot;edge&quot;:{&quot;left&quot;:true,&quot;top&quot;:false,&quot;right&quot;:true,&quot;bottom&quot;:true},&quot;IsEmpty&quot;:false}],&quot;IsEmpty&quot;:false}"/>
  <p:tag name="KSO_WM_SLIDE_BACKGROUND_TYPE" val="general"/>
</p:tagLst>
</file>

<file path=ppt/tags/tag1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6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2&quot;,&quot;maxSize&quot;:{&quot;size1&quot;:31.1},&quot;minSize&quot;:{&quot;size1&quot;:17.8},&quot;normalSize&quot;:{&quot;size1&quot;:17.8},&quot;subLayout&quot;:[{&quot;id&quot;:&quot;2023-03-19T16:51:02&quot;,&quot;maxSize&quot;:{&quot;size1&quot;:100},&quot;minSize&quot;:{&quot;size1&quot;:61.7},&quot;normalSize&quot;:{&quot;size1&quot;:61.7},&quot;subLayout&quot;:[{&quot;id&quot;:&quot;2023-03-19T16:51:02&quot;,&quot;margin&quot;:{&quot;bottom&quot;:0,&quot;left&quot;:1.2699999809265137,&quot;right&quot;:1.2699999809265137,&quot;top&quot;:0.4230000376701355},&quot;type&quot;:0},{&quot;id&quot;:&quot;2023-03-19T16:51:02&quot;,&quot;margin&quot;:{&quot;bottom&quot;:0.025999998673796654,&quot;left&quot;:1.2699999809265137,&quot;right&quot;:1.2699999809265137,&quot;top&quot;:0.025999998673796654},&quot;type&quot;:0}],&quot;type&quot;:0},{&quot;id&quot;:&quot;2023-03-19T16:51:02&quot;,&quot;margin&quot;:{&quot;bottom&quot;:0.847000002861023,&quot;left&quot;:1.2699999809265137,&quot;right&quot;:1.2699999809265137,&quot;top&quot;:1.2699999809265137},&quot;type&quot;:0}],&quot;type&quot;:0}"/>
  <p:tag name="KSO_WM_SLIDE_BACKGROUND_TYPE" val="general"/>
</p:tagLst>
</file>

<file path=ppt/tags/tag1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6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7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2&quot;,&quot;maxSize&quot;:{&quot;size1&quot;:31.1},&quot;minSize&quot;:{&quot;size1&quot;:17.8},&quot;normalSize&quot;:{&quot;size1&quot;:17.8},&quot;subLayout&quot;:[{&quot;id&quot;:&quot;2023-03-19T16:51:02&quot;,&quot;maxSize&quot;:{&quot;size1&quot;:100},&quot;minSize&quot;:{&quot;size1&quot;:61.7},&quot;normalSize&quot;:{&quot;size1&quot;:61.7},&quot;subLayout&quot;:[{&quot;id&quot;:&quot;2023-03-19T16:51:02&quot;,&quot;margin&quot;:{&quot;bottom&quot;:0,&quot;left&quot;:1.2699999809265137,&quot;right&quot;:1.2699999809265137,&quot;top&quot;:0.4230000376701355},&quot;type&quot;:0},{&quot;id&quot;:&quot;2023-03-19T16:51:02&quot;,&quot;margin&quot;:{&quot;bottom&quot;:0.025999998673796654,&quot;left&quot;:1.2699999809265137,&quot;right&quot;:1.2699999809265137,&quot;top&quot;:0.025999998673796654},&quot;type&quot;:0}],&quot;type&quot;:0},{&quot;id&quot;:&quot;2023-03-19T16:51:02&quot;,&quot;margin&quot;:{&quot;bottom&quot;:0.847000002861023,&quot;left&quot;:1.2699999809265137,&quot;right&quot;:1.2699999809265137,&quot;top&quot;:1.2699999809265137},&quot;type&quot;:0}],&quot;type&quot;:0}"/>
  <p:tag name="KSO_WM_SLIDE_BACKGROUND_TYPE" val="general"/>
</p:tagLst>
</file>

<file path=ppt/tags/tag1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7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7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7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2&quot;,&quot;maxSize&quot;:{&quot;size1&quot;:31.1},&quot;minSize&quot;:{&quot;size1&quot;:17.8},&quot;normalSize&quot;:{&quot;size1&quot;:17.8},&quot;subLayout&quot;:[{&quot;id&quot;:&quot;2023-03-19T16:51:02&quot;,&quot;maxSize&quot;:{&quot;size1&quot;:100},&quot;minSize&quot;:{&quot;size1&quot;:61.7},&quot;normalSize&quot;:{&quot;size1&quot;:61.7},&quot;subLayout&quot;:[{&quot;id&quot;:&quot;2023-03-19T16:51:02&quot;,&quot;margin&quot;:{&quot;bottom&quot;:0,&quot;left&quot;:1.2699999809265137,&quot;right&quot;:1.2699999809265137,&quot;top&quot;:0.4230000376701355},&quot;type&quot;:0},{&quot;id&quot;:&quot;2023-03-19T16:51:02&quot;,&quot;margin&quot;:{&quot;bottom&quot;:0.025999998673796654,&quot;left&quot;:1.2699999809265137,&quot;right&quot;:1.2699999809265137,&quot;top&quot;:0.025999998673796654},&quot;type&quot;:0}],&quot;type&quot;:0},{&quot;id&quot;:&quot;2023-03-19T16:51:02&quot;,&quot;margin&quot;:{&quot;bottom&quot;:0.847000002861023,&quot;left&quot;:1.2699999809265137,&quot;right&quot;:1.2699999809265137,&quot;top&quot;:1.2699999809265137},&quot;type&quot;:0}],&quot;type&quot;:0}"/>
  <p:tag name="KSO_WM_SLIDE_BACKGROUND_TYPE" val="general"/>
</p:tagLst>
</file>

<file path=ppt/tags/tag1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1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18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185.xml><?xml version="1.0" encoding="utf-8"?>
<p:tagLst xmlns:p="http://schemas.openxmlformats.org/presentationml/2006/main">
  <p:tag name="KSO_WM_BEAUTIFY_FLAG" val=""/>
</p:tagLst>
</file>

<file path=ppt/tags/tag11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2&quot;,&quot;maxSize&quot;:{&quot;size1&quot;:31.1},&quot;minSize&quot;:{&quot;size1&quot;:17.8},&quot;normalSize&quot;:{&quot;size1&quot;:17.8},&quot;subLayout&quot;:[{&quot;id&quot;:&quot;2023-03-19T16:51:02&quot;,&quot;maxSize&quot;:{&quot;size1&quot;:100},&quot;minSize&quot;:{&quot;size1&quot;:61.7},&quot;normalSize&quot;:{&quot;size1&quot;:61.7},&quot;subLayout&quot;:[{&quot;id&quot;:&quot;2023-03-19T16:51:02&quot;,&quot;margin&quot;:{&quot;bottom&quot;:0,&quot;left&quot;:1.2699999809265137,&quot;right&quot;:1.2699999809265137,&quot;top&quot;:0.4230000376701355},&quot;type&quot;:0},{&quot;id&quot;:&quot;2023-03-19T16:51:02&quot;,&quot;margin&quot;:{&quot;bottom&quot;:0.025999998673796654,&quot;left&quot;:1.2699999809265137,&quot;right&quot;:1.2699999809265137,&quot;top&quot;:0.025999998673796654},&quot;type&quot;:0}],&quot;type&quot;:0},{&quot;id&quot;:&quot;2023-03-19T16:51:02&quot;,&quot;margin&quot;:{&quot;bottom&quot;:0.847000002861023,&quot;left&quot;:1.2699999809265137,&quot;right&quot;:1.2699999809265137,&quot;top&quot;:1.2699999809265137},&quot;type&quot;:0}],&quot;type&quot;:0}"/>
  <p:tag name="KSO_WM_SLIDE_BACKGROUND_TYPE" val="general"/>
</p:tagLst>
</file>

<file path=ppt/tags/tag1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118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1189.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1191.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1192.xml><?xml version="1.0" encoding="utf-8"?>
<p:tagLst xmlns:p="http://schemas.openxmlformats.org/presentationml/2006/main">
  <p:tag name="KSO_WPP_MARK_KEY" val="65fe42f9-3100-4461-bf6b-4b73eee7f127"/>
  <p:tag name="COMMONDATA" val="eyJoZGlkIjoiYmUxN2FkNWYwYTQ5MzA1MWViMTE0OWIwY2RkM2U0YzMifQ=="/>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3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9T16:50:58&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4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4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9T16:50:58&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4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5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5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5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3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7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7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8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8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9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UNIT_TABLE_BEAUTIFY" val="smartTable{f03ea45e-d649-46ee-8a3e-830848e45971}"/>
  <p:tag name="TABLE_ENDDRAG_ORIGIN_RECT" val="846*138"/>
  <p:tag name="TABLE_ENDDRAG_RECT" val="77*319*846*138"/>
</p:tagLst>
</file>

<file path=ppt/tags/tag3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6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8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394.xml><?xml version="1.0" encoding="utf-8"?>
<p:tagLst xmlns:p="http://schemas.openxmlformats.org/presentationml/2006/main">
  <p:tag name="KSO_WM_BEAUTIFY_FLAG" val=""/>
</p:tagLst>
</file>

<file path=ppt/tags/tag39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9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0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08.xml><?xml version="1.0" encoding="utf-8"?>
<p:tagLst xmlns:p="http://schemas.openxmlformats.org/presentationml/2006/main">
  <p:tag name="KSO_WM_BEAUTIFY_FLAG" val=""/>
</p:tagLst>
</file>

<file path=ppt/tags/tag40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15.xml><?xml version="1.0" encoding="utf-8"?>
<p:tagLst xmlns:p="http://schemas.openxmlformats.org/presentationml/2006/main">
  <p:tag name="KSO_WM_BEAUTIFY_FLAG" val=""/>
</p:tagLst>
</file>

<file path=ppt/tags/tag41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2.xml><?xml version="1.0" encoding="utf-8"?>
<p:tagLst xmlns:p="http://schemas.openxmlformats.org/presentationml/2006/main">
  <p:tag name="KSO_WM_BEAUTIFY_FLAG" val=""/>
</p:tagLst>
</file>

<file path=ppt/tags/tag42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29.xml><?xml version="1.0" encoding="utf-8"?>
<p:tagLst xmlns:p="http://schemas.openxmlformats.org/presentationml/2006/main">
  <p:tag name="KSO_WM_BEAUTIFY_FLAG" va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36.xml><?xml version="1.0" encoding="utf-8"?>
<p:tagLst xmlns:p="http://schemas.openxmlformats.org/presentationml/2006/main">
  <p:tag name="KSO_WM_BEAUTIFY_FLAG" val=""/>
</p:tagLst>
</file>

<file path=ppt/tags/tag43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43.xml><?xml version="1.0" encoding="utf-8"?>
<p:tagLst xmlns:p="http://schemas.openxmlformats.org/presentationml/2006/main">
  <p:tag name="KSO_WM_BEAUTIFY_FLAG" val=""/>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4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20},&quot;minSize&quot;:{&quot;size1&quot;:11.2},&quot;normalSize&quot;:{&quot;size1&quot;:11.2},&quot;subLayout&quot;:[{&quot;id&quot;:&quot;2023-03-19T16:50:59&quot;,&quot;margin&quot;:{&quot;bottom&quot;:0.025999998673796654,&quot;left&quot;:1.2699999809265137,&quot;right&quot;:1.2699999809265137,&quot;top&quot;:0.4230000376701355},&quot;type&quot;:0},{&quot;id&quot;:&quot;2023-03-19T16:50:59&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4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5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5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6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67.xml><?xml version="1.0" encoding="utf-8"?>
<p:tagLst xmlns:p="http://schemas.openxmlformats.org/presentationml/2006/main">
  <p:tag name="KSO_WM_BEAUTIFY_FLAG" val=""/>
</p:tagLst>
</file>

<file path=ppt/tags/tag46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7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4_4*l_h_a*1_1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634_4*l_h_i*1_1_1"/>
  <p:tag name="KSO_WM_TEMPLATE_CATEGORY" val="diagram"/>
  <p:tag name="KSO_WM_TEMPLATE_INDEX" val="634"/>
  <p:tag name="KSO_WM_UNIT_LAYERLEVEL" val="1_1_1"/>
  <p:tag name="KSO_WM_TAG_VERSION" val="1.0"/>
  <p:tag name="KSO_WM_BEAUTIFY_FLAG" val="#wm#"/>
  <p:tag name="KSO_WM_UNIT_TEXT_FILL_FORE_SCHEMECOLOR_INDEX_BRIGHTNESS" val="0"/>
  <p:tag name="KSO_WM_UNIT_TEXT_FILL_FORE_SCHEMECOLOR_INDEX" val="5"/>
  <p:tag name="KSO_WM_UNIT_TEXT_FILL_TYPE" val="1"/>
</p:tagLst>
</file>

<file path=ppt/tags/tag47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4_4*l_h_a*1_2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4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634_4*l_h_i*1_2_1"/>
  <p:tag name="KSO_WM_TEMPLATE_CATEGORY" val="diagram"/>
  <p:tag name="KSO_WM_TEMPLATE_INDEX" val="634"/>
  <p:tag name="KSO_WM_UNIT_LAYERLEVEL" val="1_1_1"/>
  <p:tag name="KSO_WM_TAG_VERSION" val="1.0"/>
  <p:tag name="KSO_WM_BEAUTIFY_FLAG" val="#wm#"/>
  <p:tag name="KSO_WM_UNIT_TEXT_FILL_FORE_SCHEMECOLOR_INDEX_BRIGHTNESS" val="0"/>
  <p:tag name="KSO_WM_UNIT_TEXT_FILL_FORE_SCHEMECOLOR_INDEX" val="6"/>
  <p:tag name="KSO_WM_UNIT_TEXT_FILL_TYPE" val="1"/>
</p:tagLst>
</file>

<file path=ppt/tags/tag47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4_4*l_h_a*1_3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634_4*l_h_i*1_3_1"/>
  <p:tag name="KSO_WM_TEMPLATE_CATEGORY" val="diagram"/>
  <p:tag name="KSO_WM_TEMPLATE_INDEX" val="634"/>
  <p:tag name="KSO_WM_UNIT_LAYERLEVEL" val="1_1_1"/>
  <p:tag name="KSO_WM_TAG_VERSION" val="1.0"/>
  <p:tag name="KSO_WM_BEAUTIFY_FLAG" val="#wm#"/>
  <p:tag name="KSO_WM_UNIT_TEXT_FILL_FORE_SCHEMECOLOR_INDEX_BRIGHTNESS" val="0"/>
  <p:tag name="KSO_WM_UNIT_TEXT_FILL_FORE_SCHEMECOLOR_INDEX" val="7"/>
  <p:tag name="KSO_WM_UNIT_TEXT_FILL_TYPE" val="1"/>
</p:tagLst>
</file>

<file path=ppt/tags/tag47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634_4*l_h_a*1_4_1"/>
  <p:tag name="KSO_WM_TEMPLATE_CATEGORY" val="diagram"/>
  <p:tag name="KSO_WM_TEMPLATE_INDEX" val="634"/>
  <p:tag name="KSO_WM_UNIT_LAYERLEVEL" val="1_1_1"/>
  <p:tag name="KSO_WM_TAG_VERSION" val="1.0"/>
  <p:tag name="KSO_WM_BEAUTIFY_FLAG" val="#wm#"/>
  <p:tag name="KSO_WM_UNIT_PRESET_TEXT" val="添加标题"/>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Lst>
</file>

<file path=ppt/tags/tag4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634_4*l_h_i*1_4_1"/>
  <p:tag name="KSO_WM_TEMPLATE_CATEGORY" val="diagram"/>
  <p:tag name="KSO_WM_TEMPLATE_INDEX" val="634"/>
  <p:tag name="KSO_WM_UNIT_LAYERLEVEL" val="1_1_1"/>
  <p:tag name="KSO_WM_TAG_VERSION" val="1.0"/>
  <p:tag name="KSO_WM_BEAUTIFY_FLAG" val="#wm#"/>
  <p:tag name="KSO_WM_UNIT_TEXT_FILL_FORE_SCHEMECOLOR_INDEX_BRIGHTNESS" val="0"/>
  <p:tag name="KSO_WM_UNIT_TEXT_FILL_FORE_SCHEMECOLOR_INDEX" val="8"/>
  <p:tag name="KSO_WM_UNIT_TEXT_FILL_TYPE" val="1"/>
</p:tagLst>
</file>

<file path=ppt/tags/tag4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8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BEAUTIFY_FLAG" val=""/>
</p:tagLst>
</file>

<file path=ppt/tags/tag49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4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49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4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4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4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498.xml><?xml version="1.0" encoding="utf-8"?>
<p:tagLst xmlns:p="http://schemas.openxmlformats.org/presentationml/2006/main">
  <p:tag name="KSO_WM_BEAUTIFY_FLAG" val=""/>
</p:tagLst>
</file>

<file path=ppt/tags/tag49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0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06.xml><?xml version="1.0" encoding="utf-8"?>
<p:tagLst xmlns:p="http://schemas.openxmlformats.org/presentationml/2006/main">
  <p:tag name="KSO_WM_BEAUTIFY_FLAG" val=""/>
</p:tagLst>
</file>

<file path=ppt/tags/tag50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1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14.xml><?xml version="1.0" encoding="utf-8"?>
<p:tagLst xmlns:p="http://schemas.openxmlformats.org/presentationml/2006/main">
  <p:tag name="KSO_WM_BEAUTIFY_FLAG" val=""/>
</p:tagLst>
</file>

<file path=ppt/tags/tag5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1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2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2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2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3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9&quot;,&quot;maxSize&quot;:{&quot;size1&quot;:31.1},&quot;minSize&quot;:{&quot;size1&quot;:17.8},&quot;normalSize&quot;:{&quot;size1&quot;:17.8},&quot;subLayout&quot;:[{&quot;id&quot;:&quot;2023-03-19T16:50:59&quot;,&quot;maxSize&quot;:{&quot;size1&quot;:100},&quot;minSize&quot;:{&quot;size1&quot;:61.7},&quot;normalSize&quot;:{&quot;size1&quot;:61.7},&quot;subLayout&quot;:[{&quot;id&quot;:&quot;2023-03-19T16:50:59&quot;,&quot;margin&quot;:{&quot;bottom&quot;:0,&quot;left&quot;:1.2699999809265137,&quot;right&quot;:1.2699999809265137,&quot;top&quot;:0.4230000376701355},&quot;type&quot;:0},{&quot;id&quot;:&quot;2023-03-19T16:50:59&quot;,&quot;margin&quot;:{&quot;bottom&quot;:0.025999998673796654,&quot;left&quot;:1.2699999809265137,&quot;right&quot;:1.2699999809265137,&quot;top&quot;:0.025999998673796654},&quot;type&quot;:0}],&quot;type&quot;:0},{&quot;id&quot;:&quot;2023-03-19T16:50:59&quot;,&quot;margin&quot;:{&quot;bottom&quot;:0.847000002861023,&quot;left&quot;:1.2699999809265137,&quot;right&quot;:1.2699999809265137,&quot;top&quot;:1.2699999809265137},&quot;type&quot;:0}],&quot;type&quot;:0}"/>
  <p:tag name="KSO_WM_SLIDE_BACKGROUND_TYPE" val="general"/>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4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4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5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54.xml><?xml version="1.0" encoding="utf-8"?>
<p:tagLst xmlns:p="http://schemas.openxmlformats.org/presentationml/2006/main">
  <p:tag name="KSO_WM_BEAUTIFY_FLAG" val=""/>
</p:tagLst>
</file>

<file path=ppt/tags/tag5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5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6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7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7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7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8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8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8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59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3.xml><?xml version="1.0" encoding="utf-8"?>
<p:tagLst xmlns:p="http://schemas.openxmlformats.org/presentationml/2006/main">
  <p:tag name="KSO_WM_BEAUTIFY_FLAG" val=""/>
</p:tagLst>
</file>

<file path=ppt/tags/tag59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5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59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59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00.xml><?xml version="1.0" encoding="utf-8"?>
<p:tagLst xmlns:p="http://schemas.openxmlformats.org/presentationml/2006/main">
  <p:tag name="KSO_WM_BEAUTIFY_FLAG" val=""/>
</p:tagLst>
</file>

<file path=ppt/tags/tag6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0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0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1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1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2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2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3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3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3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3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4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44.xml><?xml version="1.0" encoding="utf-8"?>
<p:tagLst xmlns:p="http://schemas.openxmlformats.org/presentationml/2006/main">
  <p:tag name="KSO_WM_BEAUTIFY_FLAG" val=""/>
</p:tagLst>
</file>

<file path=ppt/tags/tag645.xml><?xml version="1.0" encoding="utf-8"?>
<p:tagLst xmlns:p="http://schemas.openxmlformats.org/presentationml/2006/main">
  <p:tag name="KSO_WM_BEAUTIFY_FLAG" val=""/>
</p:tagLst>
</file>

<file path=ppt/tags/tag646.xml><?xml version="1.0" encoding="utf-8"?>
<p:tagLst xmlns:p="http://schemas.openxmlformats.org/presentationml/2006/main">
  <p:tag name="KSO_WM_BEAUTIFY_FLAG" val=""/>
</p:tagLst>
</file>

<file path=ppt/tags/tag6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5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55.xml><?xml version="1.0" encoding="utf-8"?>
<p:tagLst xmlns:p="http://schemas.openxmlformats.org/presentationml/2006/main">
  <p:tag name="KSO_WM_UNIT_TABLE_BEAUTIFY" val="smartTable{acf96ef8-3952-48d6-8b9b-0c9c60bbd4b9}"/>
</p:tagLst>
</file>

<file path=ppt/tags/tag65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6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6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64.xml><?xml version="1.0" encoding="utf-8"?>
<p:tagLst xmlns:p="http://schemas.openxmlformats.org/presentationml/2006/main">
  <p:tag name="KSO_WM_UNIT_TABLE_BEAUTIFY" val="smartTable{674dc9d7-a734-47a7-95aa-caacefb6fe57}"/>
  <p:tag name="TABLE_ENDDRAG_ORIGIN_RECT" val="535*442"/>
  <p:tag name="TABLE_ENDDRAG_RECT" val="424*99*535*442"/>
</p:tagLst>
</file>

<file path=ppt/tags/tag6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7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73.xml><?xml version="1.0" encoding="utf-8"?>
<p:tagLst xmlns:p="http://schemas.openxmlformats.org/presentationml/2006/main">
  <p:tag name="KSO_WM_UNIT_TABLE_BEAUTIFY" val="smartTable{a9c03b62-f119-495a-9376-6600848f3efa}"/>
  <p:tag name="TABLE_ENDDRAG_ORIGIN_RECT" val="466*529"/>
  <p:tag name="TABLE_ENDDRAG_RECT" val="480*10*466*529"/>
</p:tagLst>
</file>

<file path=ppt/tags/tag67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6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7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8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82.xml><?xml version="1.0" encoding="utf-8"?>
<p:tagLst xmlns:p="http://schemas.openxmlformats.org/presentationml/2006/main">
  <p:tag name="KSO_WM_BEAUTIFY_FLAG" val=""/>
</p:tagLst>
</file>

<file path=ppt/tags/tag68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0&quot;,&quot;maxSize&quot;:{&quot;size1&quot;:31.1},&quot;minSize&quot;:{&quot;size1&quot;:17.8},&quot;normalSize&quot;:{&quot;size1&quot;:17.8},&quot;subLayout&quot;:[{&quot;id&quot;:&quot;2023-03-19T16:51:00&quot;,&quot;maxSize&quot;:{&quot;size1&quot;:100},&quot;minSize&quot;:{&quot;size1&quot;:61.7},&quot;normalSize&quot;:{&quot;size1&quot;:61.7},&quot;subLayout&quot;:[{&quot;id&quot;:&quot;2023-03-19T16:51:00&quot;,&quot;margin&quot;:{&quot;bottom&quot;:0,&quot;left&quot;:1.2699999809265137,&quot;right&quot;:1.2699999809265137,&quot;top&quot;:0.4230000376701355},&quot;type&quot;:0},{&quot;id&quot;:&quot;2023-03-19T16:51:00&quot;,&quot;margin&quot;:{&quot;bottom&quot;:0.025999998673796654,&quot;left&quot;:1.2699999809265137,&quot;right&quot;:1.2699999809265137,&quot;top&quot;:0.025999998673796654},&quot;type&quot;:0}],&quot;type&quot;:0},{&quot;id&quot;:&quot;2023-03-19T16:51:00&quot;,&quot;margin&quot;:{&quot;bottom&quot;:0.847000002861023,&quot;left&quot;:1.2699999809265137,&quot;right&quot;:1.2699999809265137,&quot;top&quot;:1.2699999809265137},&quot;type&quot;:0}],&quot;type&quot;:0}"/>
  <p:tag name="KSO_WM_SLIDE_BACKGROUND_TYPE" val="general"/>
</p:tagLst>
</file>

<file path=ppt/tags/tag6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6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8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69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20},&quot;minSize&quot;:{&quot;size1&quot;:11.2},&quot;normalSize&quot;:{&quot;size1&quot;:11.2},&quot;subLayout&quot;:[{&quot;id&quot;:&quot;2023-03-19T16:51:01&quot;,&quot;margin&quot;:{&quot;bottom&quot;:0.025999998673796654,&quot;left&quot;:1.2699999809265137,&quot;right&quot;:1.2699999809265137,&quot;top&quot;:0.4230000376701355},&quot;type&quot;:0},{&quot;id&quot;:&quot;2023-03-19T16:51: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6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6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6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6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6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69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699.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20},&quot;minSize&quot;:{&quot;size1&quot;:11.2},&quot;normalSize&quot;:{&quot;size1&quot;:11.2},&quot;subLayout&quot;:[{&quot;id&quot;:&quot;2023-03-19T16:51:01&quot;,&quot;margin&quot;:{&quot;bottom&quot;:0.025999998673796654,&quot;left&quot;:1.2699999809265137,&quot;right&quot;:1.2699999809265137,&quot;top&quot;:0.4230000376701355},&quot;type&quot;:0},{&quot;id&quot;:&quot;2023-03-19T16:51:01&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10790_3*l_i*1_1"/>
  <p:tag name="KSO_WM_TEMPLATE_CATEGORY" val="diagram"/>
  <p:tag name="KSO_WM_TEMPLATE_INDEX" val="20210790"/>
  <p:tag name="KSO_WM_UNIT_LAYERLEVEL" val="1_1"/>
  <p:tag name="KSO_WM_TAG_VERSION" val="1.0"/>
  <p:tag name="KSO_WM_BEAUTIFY_FLAG" val="#wm#"/>
  <p:tag name="KSO_WM_UNIT_FILL_FORE_SCHEMECOLOR_INDEX_BRIGHTNESS" val="0.8"/>
  <p:tag name="KSO_WM_UNIT_FILL_FORE_SCHEMECOLOR_INDEX" val="5"/>
  <p:tag name="KSO_WM_UNIT_FILL_TYPE" val="1"/>
</p:tagLst>
</file>

<file path=ppt/tags/tag7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10790_3*l_i*1_2"/>
  <p:tag name="KSO_WM_TEMPLATE_CATEGORY" val="diagram"/>
  <p:tag name="KSO_WM_TEMPLATE_INDEX" val="20210790"/>
  <p:tag name="KSO_WM_UNIT_LAYERLEVEL" val="1_1"/>
  <p:tag name="KSO_WM_TAG_VERSION" val="1.0"/>
  <p:tag name="KSO_WM_BEAUTIFY_FLAG" val="#wm#"/>
  <p:tag name="KSO_WM_UNIT_FILL_FORE_SCHEMECOLOR_INDEX_BRIGHTNESS" val="0"/>
  <p:tag name="KSO_WM_UNIT_FILL_FORE_SCHEMECOLOR_INDEX" val="5"/>
  <p:tag name="KSO_WM_UNIT_FILL_TYPE" val="1"/>
</p:tagLst>
</file>

<file path=ppt/tags/tag7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0790_3*l_h_i*1_1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705.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0790_3*l_h_f*1_1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7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0790_3*l_h_i*1_2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707.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0790_3*l_h_f*1_2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7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0790_3*l_h_i*1_3_1"/>
  <p:tag name="KSO_WM_TEMPLATE_CATEGORY" val="diagram"/>
  <p:tag name="KSO_WM_TEMPLATE_INDEX" val="20210790"/>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709.xml><?xml version="1.0" encoding="utf-8"?>
<p:tagLst xmlns:p="http://schemas.openxmlformats.org/presentationml/2006/main">
  <p:tag name="KSO_WM_UNIT_SUBTYPE" val="a"/>
  <p:tag name="KSO_WM_UNIT_NOCLEAR" val="0"/>
  <p:tag name="KSO_WM_UNIT_VALUE" val="87"/>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0790_3*l_h_f*1_3_1"/>
  <p:tag name="KSO_WM_TEMPLATE_CATEGORY" val="diagram"/>
  <p:tag name="KSO_WM_TEMPLATE_INDEX" val="20210790"/>
  <p:tag name="KSO_WM_UNIT_LAYERLEVEL" val="1_1_1"/>
  <p:tag name="KSO_WM_TAG_VERSION" val="1.0"/>
  <p:tag name="KSO_WM_BEAUTIFY_FLAG" val="#wm#"/>
  <p:tag name="KSO_WM_UNIT_PRESET_TEXT" val="单击此处输入你的正文，文字是您思想的提炼，为了最终演示发布的良好效果，请尽量言简意赅的阐述观点。"/>
  <p:tag name="KSO_WM_UNIT_TEXT_FILL_FORE_SCHEMECOLOR_INDEX_BRIGHTNESS" val="0"/>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1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1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1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71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72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2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25.xml><?xml version="1.0" encoding="utf-8"?>
<p:tagLst xmlns:p="http://schemas.openxmlformats.org/presentationml/2006/main">
  <p:tag name="KSO_WM_BEAUTIFY_FLAG" val=""/>
</p:tagLst>
</file>

<file path=ppt/tags/tag72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0.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32.xml><?xml version="1.0" encoding="utf-8"?>
<p:tagLst xmlns:p="http://schemas.openxmlformats.org/presentationml/2006/main">
  <p:tag name="KSO_WM_BEAUTIFY_FLAG" val=""/>
</p:tagLst>
</file>

<file path=ppt/tags/tag7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734.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3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4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4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4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5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53.xml><?xml version="1.0" encoding="utf-8"?>
<p:tagLst xmlns:p="http://schemas.openxmlformats.org/presentationml/2006/main">
  <p:tag name="KSO_WM_BEAUTIFY_FLAG" val=""/>
</p:tagLst>
</file>

<file path=ppt/tags/tag754.xml><?xml version="1.0" encoding="utf-8"?>
<p:tagLst xmlns:p="http://schemas.openxmlformats.org/presentationml/2006/main">
  <p:tag name="KSO_WM_BEAUTIFY_FLAG" val=""/>
</p:tagLst>
</file>

<file path=ppt/tags/tag755.xml><?xml version="1.0" encoding="utf-8"?>
<p:tagLst xmlns:p="http://schemas.openxmlformats.org/presentationml/2006/main">
  <p:tag name="KSO_WM_BEAUTIFY_FLAG" val=""/>
</p:tagLst>
</file>

<file path=ppt/tags/tag756.xml><?xml version="1.0" encoding="utf-8"?>
<p:tagLst xmlns:p="http://schemas.openxmlformats.org/presentationml/2006/main">
  <p:tag name="KSO_WM_BEAUTIFY_FLAG" val=""/>
</p:tagLst>
</file>

<file path=ppt/tags/tag7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76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7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764.xml><?xml version="1.0" encoding="utf-8"?>
<p:tagLst xmlns:p="http://schemas.openxmlformats.org/presentationml/2006/main">
  <p:tag name="KSO_WM_UNIT_TABLE_BEAUTIFY" val="smartTable{c49b8da2-1b80-4b6f-b93e-a3d7c10520b5}"/>
  <p:tag name="TABLE_ENDDRAG_ORIGIN_RECT" val="605*412"/>
  <p:tag name="TABLE_ENDDRAG_RECT" val="318*112*605*412"/>
</p:tagLst>
</file>

<file path=ppt/tags/tag76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1:01&quot;,&quot;maxSize&quot;:{&quot;size1&quot;:31.1},&quot;minSize&quot;:{&quot;size1&quot;:17.8},&quot;normalSize&quot;:{&quot;size1&quot;:17.8},&quot;subLayout&quot;:[{&quot;id&quot;:&quot;2023-03-19T16:51:01&quot;,&quot;maxSize&quot;:{&quot;size1&quot;:100},&quot;minSize&quot;:{&quot;size1&quot;:61.7},&quot;normalSize&quot;:{&quot;size1&quot;:61.7},&quot;subLayout&quot;:[{&quot;id&quot;:&quot;2023-03-19T16:51:01&quot;,&quot;margin&quot;:{&quot;bottom&quot;:0,&quot;left&quot;:1.2699999809265137,&quot;right&quot;:1.2699999809265137,&quot;top&quot;:0.4230000376701355},&quot;type&quot;:0},{&quot;id&quot;:&quot;2023-03-19T16:51:01&quot;,&quot;margin&quot;:{&quot;bottom&quot;:0.025999998673796654,&quot;left&quot;:1.2699999809265137,&quot;right&quot;:1.2699999809265137,&quot;top&quot;:0.025999998673796654},&quot;type&quot;:0}],&quot;type&quot;:0},{&quot;id&quot;:&quot;2023-03-19T16:51:01&quot;,&quot;margin&quot;:{&quot;bottom&quot;:0.847000002861023,&quot;left&quot;:1.2699999809265137,&quot;right&quot;:1.2699999809265137,&quot;top&quot;:1.2699999809265137},&quot;type&quot;:0}],&quot;type&quot;:0}"/>
  <p:tag name="KSO_WM_SLIDE_BACKGROUND_TYPE" val="general"/>
</p:tagLst>
</file>

<file path=ppt/tags/tag7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7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6947_2*m_h_i*1_2_1"/>
  <p:tag name="KSO_WM_TEMPLATE_CATEGORY" val="diagram"/>
  <p:tag name="KSO_WM_TEMPLATE_INDEX" val="20206947"/>
  <p:tag name="KSO_WM_UNIT_LAYERLEVEL" val="1_1_1"/>
  <p:tag name="KSO_WM_TAG_VERSION" val="1.0"/>
  <p:tag name="KSO_WM_BEAUTIFY_FLAG" val="#wm#"/>
  <p:tag name="KSO_WM_UNIT_LINE_FORE_SCHEMECOLOR_INDEX_BRIGHTNESS" val="0.4"/>
  <p:tag name="KSO_WM_UNIT_LINE_FORE_SCHEMECOLOR_INDEX" val="6"/>
  <p:tag name="KSO_WM_UNIT_LINE_FILL_TYPE" val="2"/>
  <p:tag name="KSO_WM_UNIT_TEXT_FILL_FORE_SCHEMECOLOR_INDEX_BRIGHTNESS" val="0"/>
  <p:tag name="KSO_WM_UNIT_TEXT_FILL_FORE_SCHEMECOLOR_INDEX" val="6"/>
  <p:tag name="KSO_WM_UNIT_TEXT_FILL_TYPE" val="1"/>
</p:tagLst>
</file>

<file path=ppt/tags/tag7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2"/>
  <p:tag name="KSO_WM_UNIT_ID" val="diagram20206947_2*m_h_i*1_2_2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6"/>
  <p:tag name="KSO_WM_UNIT_ID" val="diagram20206947_2*m_h_i*1_2_8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4"/>
  <p:tag name="KSO_WM_UNIT_ID" val="diagram20206947_2*m_h_i*1_2_6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
  <p:tag name="KSO_WM_UNIT_ID" val="diagram20206947_2*m_h_i*1_2_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7"/>
  <p:tag name="KSO_WM_UNIT_ID" val="diagram20206947_2*m_h_i*1_2_2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7"/>
  <p:tag name="KSO_WM_UNIT_ID" val="diagram20206947_2*m_h_i*1_2_4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6"/>
  <p:tag name="KSO_WM_UNIT_ID" val="diagram20206947_2*m_h_i*1_2_6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0"/>
  <p:tag name="KSO_WM_UNIT_ID" val="diagram20206947_2*m_h_i*1_2_9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4"/>
  <p:tag name="KSO_WM_UNIT_ID" val="diagram20206947_2*m_h_i*1_2_7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6"/>
  <p:tag name="KSO_WM_UNIT_ID" val="diagram20206947_2*m_h_i*1_2_5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5"/>
  <p:tag name="KSO_WM_UNIT_ID" val="diagram20206947_2*m_h_i*1_2_1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2"/>
  <p:tag name="KSO_WM_UNIT_ID" val="diagram20206947_2*m_h_i*1_2_3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0"/>
  <p:tag name="KSO_WM_UNIT_ID" val="diagram20206947_2*m_h_i*1_2_5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8"/>
  <p:tag name="KSO_WM_UNIT_ID" val="diagram20206947_2*m_h_i*1_2_6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4"/>
  <p:tag name="KSO_WM_UNIT_ID" val="diagram20206947_2*m_h_i*1_2_8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1"/>
  <p:tag name="KSO_WM_UNIT_ID" val="diagram20206947_2*m_h_i*1_2_2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6"/>
  <p:tag name="KSO_WM_UNIT_ID" val="diagram20206947_2*m_h_i*1_2_7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6947_2*m_h_i*1_2_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8"/>
  <p:tag name="KSO_WM_UNIT_ID" val="diagram20206947_2*m_h_i*1_2_3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4"/>
  <p:tag name="KSO_WM_UNIT_ID" val="diagram20206947_2*m_h_i*1_2_5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0"/>
  <p:tag name="KSO_WM_UNIT_ID" val="diagram20206947_2*m_h_i*1_2_7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5"/>
  <p:tag name="KSO_WM_UNIT_ID" val="diagram20206947_2*m_h_i*1_2_8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8"/>
  <p:tag name="KSO_WM_UNIT_ID" val="diagram20206947_2*m_h_i*1_2_2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8"/>
  <p:tag name="KSO_WM_UNIT_ID" val="diagram20206947_2*m_h_i*1_2_7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9"/>
  <p:tag name="KSO_WM_UNIT_ID" val="diagram20206947_2*m_h_i*1_2_2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3"/>
  <p:tag name="KSO_WM_UNIT_ID" val="diagram20206947_2*m_h_i*1_2_4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8"/>
  <p:tag name="KSO_WM_UNIT_ID" val="diagram20206947_2*m_h_i*1_2_5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2"/>
  <p:tag name="KSO_WM_UNIT_ID" val="diagram20206947_2*m_h_i*1_2_7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4"/>
  <p:tag name="KSO_WM_UNIT_ID" val="diagram20206947_2*m_h_i*1_2_3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
  <p:tag name="KSO_WM_UNIT_ID" val="diagram20206947_2*m_h_i*1_2_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5"/>
  <p:tag name="KSO_WM_UNIT_ID" val="diagram20206947_2*m_h_i*1_2_3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7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8"/>
  <p:tag name="KSO_WM_UNIT_ID" val="diagram20206947_2*m_h_i*1_2_4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1"/>
  <p:tag name="KSO_WM_UNIT_ID" val="diagram20206947_2*m_h_i*1_2_6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7"/>
  <p:tag name="KSO_WM_UNIT_ID" val="diagram20206947_2*m_h_i*1_2_8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6947_2*m_h_i*1_2_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6"/>
  <p:tag name="KSO_WM_UNIT_ID" val="diagram20206947_2*m_h_i*1_2_1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0"/>
  <p:tag name="KSO_WM_UNIT_ID" val="diagram20206947_2*m_h_i*1_2_4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2"/>
  <p:tag name="KSO_WM_UNIT_ID" val="diagram20206947_2*m_h_i*1_2_5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8"/>
  <p:tag name="KSO_WM_UNIT_ID" val="diagram20206947_2*m_h_i*1_2_8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2"/>
  <p:tag name="KSO_WM_UNIT_ID" val="diagram20206947_2*m_h_i*1_2_1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3"/>
  <p:tag name="KSO_WM_UNIT_ID" val="diagram20206947_2*m_h_i*1_2_2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5"/>
  <p:tag name="KSO_WM_UNIT_ID" val="diagram20206947_2*m_h_i*1_2_4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7"/>
  <p:tag name="KSO_WM_UNIT_ID" val="diagram20206947_2*m_h_i*1_2_6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9"/>
  <p:tag name="KSO_WM_UNIT_ID" val="diagram20206947_2*m_h_i*1_2_8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6947_2*m_h_i*1_2_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6947_2*m_h_i*1_2_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6947_2*m_h_i*1_2_5"/>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8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
  <p:tag name="KSO_WM_UNIT_ID" val="diagram20206947_2*m_h_i*1_2_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0"/>
  <p:tag name="KSO_WM_UNIT_ID" val="diagram20206947_2*m_h_i*1_2_1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1"/>
  <p:tag name="KSO_WM_UNIT_ID" val="diagram20206947_2*m_h_i*1_2_1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3"/>
  <p:tag name="KSO_WM_UNIT_ID" val="diagram20206947_2*m_h_i*1_2_1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7"/>
  <p:tag name="KSO_WM_UNIT_ID" val="diagram20206947_2*m_h_i*1_2_1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8"/>
  <p:tag name="KSO_WM_UNIT_ID" val="diagram20206947_2*m_h_i*1_2_1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9"/>
  <p:tag name="KSO_WM_UNIT_ID" val="diagram20206947_2*m_h_i*1_2_1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0"/>
  <p:tag name="KSO_WM_UNIT_ID" val="diagram20206947_2*m_h_i*1_2_2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4"/>
  <p:tag name="KSO_WM_UNIT_ID" val="diagram20206947_2*m_h_i*1_2_2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5"/>
  <p:tag name="KSO_WM_UNIT_ID" val="diagram20206947_2*m_h_i*1_2_2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26"/>
  <p:tag name="KSO_WM_UNIT_ID" val="diagram20206947_2*m_h_i*1_2_2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0"/>
  <p:tag name="KSO_WM_UNIT_ID" val="diagram20206947_2*m_h_i*1_2_3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1"/>
  <p:tag name="KSO_WM_UNIT_ID" val="diagram20206947_2*m_h_i*1_2_3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3"/>
  <p:tag name="KSO_WM_UNIT_ID" val="diagram20206947_2*m_h_i*1_2_3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6"/>
  <p:tag name="KSO_WM_UNIT_ID" val="diagram20206947_2*m_h_i*1_2_3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7"/>
  <p:tag name="KSO_WM_UNIT_ID" val="diagram20206947_2*m_h_i*1_2_3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9"/>
  <p:tag name="KSO_WM_UNIT_ID" val="diagram20206947_2*m_h_i*1_2_3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1"/>
  <p:tag name="KSO_WM_UNIT_ID" val="diagram20206947_2*m_h_i*1_2_4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2"/>
  <p:tag name="KSO_WM_UNIT_ID" val="diagram20206947_2*m_h_i*1_2_4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4"/>
  <p:tag name="KSO_WM_UNIT_ID" val="diagram20206947_2*m_h_i*1_2_4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6"/>
  <p:tag name="KSO_WM_UNIT_ID" val="diagram20206947_2*m_h_i*1_2_4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9"/>
  <p:tag name="KSO_WM_UNIT_ID" val="diagram20206947_2*m_h_i*1_2_4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1"/>
  <p:tag name="KSO_WM_UNIT_ID" val="diagram20206947_2*m_h_i*1_2_5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3"/>
  <p:tag name="KSO_WM_UNIT_ID" val="diagram20206947_2*m_h_i*1_2_5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5"/>
  <p:tag name="KSO_WM_UNIT_ID" val="diagram20206947_2*m_h_i*1_2_5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7"/>
  <p:tag name="KSO_WM_UNIT_ID" val="diagram20206947_2*m_h_i*1_2_5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9"/>
  <p:tag name="KSO_WM_UNIT_ID" val="diagram20206947_2*m_h_i*1_2_5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0"/>
  <p:tag name="KSO_WM_UNIT_ID" val="diagram20206947_2*m_h_i*1_2_6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2"/>
  <p:tag name="KSO_WM_UNIT_ID" val="diagram20206947_2*m_h_i*1_2_6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3"/>
  <p:tag name="KSO_WM_UNIT_ID" val="diagram20206947_2*m_h_i*1_2_6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5"/>
  <p:tag name="KSO_WM_UNIT_ID" val="diagram20206947_2*m_h_i*1_2_6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9"/>
  <p:tag name="KSO_WM_UNIT_ID" val="diagram20206947_2*m_h_i*1_2_6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1"/>
  <p:tag name="KSO_WM_UNIT_ID" val="diagram20206947_2*m_h_i*1_2_7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3"/>
  <p:tag name="KSO_WM_UNIT_ID" val="diagram20206947_2*m_h_i*1_2_7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5"/>
  <p:tag name="KSO_WM_UNIT_ID" val="diagram20206947_2*m_h_i*1_2_7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7"/>
  <p:tag name="KSO_WM_UNIT_ID" val="diagram20206947_2*m_h_i*1_2_7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79"/>
  <p:tag name="KSO_WM_UNIT_ID" val="diagram20206947_2*m_h_i*1_2_7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0"/>
  <p:tag name="KSO_WM_UNIT_ID" val="diagram20206947_2*m_h_i*1_2_8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1"/>
  <p:tag name="KSO_WM_UNIT_ID" val="diagram20206947_2*m_h_i*1_2_8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2"/>
  <p:tag name="KSO_WM_UNIT_ID" val="diagram20206947_2*m_h_i*1_2_8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83"/>
  <p:tag name="KSO_WM_UNIT_ID" val="diagram20206947_2*m_h_i*1_2_8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1"/>
  <p:tag name="KSO_WM_UNIT_ID" val="diagram20206947_2*m_h_i*1_2_9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2"/>
  <p:tag name="KSO_WM_UNIT_ID" val="diagram20206947_2*m_h_i*1_2_9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3"/>
  <p:tag name="KSO_WM_UNIT_ID" val="diagram20206947_2*m_h_i*1_2_9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4"/>
  <p:tag name="KSO_WM_UNIT_ID" val="diagram20206947_2*m_h_i*1_2_9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5"/>
  <p:tag name="KSO_WM_UNIT_ID" val="diagram20206947_2*m_h_i*1_2_9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8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96"/>
  <p:tag name="KSO_WM_UNIT_ID" val="diagram20206947_2*m_h_i*1_2_96"/>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8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6947_2*m_h_i*1_1_1"/>
  <p:tag name="KSO_WM_TEMPLATE_CATEGORY" val="diagram"/>
  <p:tag name="KSO_WM_TEMPLATE_INDEX" val="20206947"/>
  <p:tag name="KSO_WM_UNIT_LAYERLEVEL" val="1_1_1"/>
  <p:tag name="KSO_WM_TAG_VERSION" val="1.0"/>
  <p:tag name="KSO_WM_BEAUTIFY_FLAG" val="#wm#"/>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5"/>
  <p:tag name="KSO_WM_UNIT_TEXT_FILL_TYPE" val="1"/>
</p:tagLst>
</file>

<file path=ppt/tags/tag8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2"/>
  <p:tag name="KSO_WM_UNIT_ID" val="diagram20206947_2*m_h_i*1_1_2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6"/>
  <p:tag name="KSO_WM_UNIT_ID" val="diagram20206947_2*m_h_i*1_1_8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4"/>
  <p:tag name="KSO_WM_UNIT_ID" val="diagram20206947_2*m_h_i*1_1_6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
  <p:tag name="KSO_WM_UNIT_ID" val="diagram20206947_2*m_h_i*1_1_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7"/>
  <p:tag name="KSO_WM_UNIT_ID" val="diagram20206947_2*m_h_i*1_1_2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7"/>
  <p:tag name="KSO_WM_UNIT_ID" val="diagram20206947_2*m_h_i*1_1_4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6"/>
  <p:tag name="KSO_WM_UNIT_ID" val="diagram20206947_2*m_h_i*1_1_6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0"/>
  <p:tag name="KSO_WM_UNIT_ID" val="diagram20206947_2*m_h_i*1_1_9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4"/>
  <p:tag name="KSO_WM_UNIT_ID" val="diagram20206947_2*m_h_i*1_1_7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6"/>
  <p:tag name="KSO_WM_UNIT_ID" val="diagram20206947_2*m_h_i*1_1_5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5"/>
  <p:tag name="KSO_WM_UNIT_ID" val="diagram20206947_2*m_h_i*1_1_1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2"/>
  <p:tag name="KSO_WM_UNIT_ID" val="diagram20206947_2*m_h_i*1_1_3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0"/>
  <p:tag name="KSO_WM_UNIT_ID" val="diagram20206947_2*m_h_i*1_1_5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8"/>
  <p:tag name="KSO_WM_UNIT_ID" val="diagram20206947_2*m_h_i*1_1_6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4"/>
  <p:tag name="KSO_WM_UNIT_ID" val="diagram20206947_2*m_h_i*1_1_8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1"/>
  <p:tag name="KSO_WM_UNIT_ID" val="diagram20206947_2*m_h_i*1_1_2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6"/>
  <p:tag name="KSO_WM_UNIT_ID" val="diagram20206947_2*m_h_i*1_1_7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6947_2*m_h_i*1_1_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8"/>
  <p:tag name="KSO_WM_UNIT_ID" val="diagram20206947_2*m_h_i*1_1_3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4"/>
  <p:tag name="KSO_WM_UNIT_ID" val="diagram20206947_2*m_h_i*1_1_5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0"/>
  <p:tag name="KSO_WM_UNIT_ID" val="diagram20206947_2*m_h_i*1_1_7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5"/>
  <p:tag name="KSO_WM_UNIT_ID" val="diagram20206947_2*m_h_i*1_1_8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8"/>
  <p:tag name="KSO_WM_UNIT_ID" val="diagram20206947_2*m_h_i*1_1_2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8"/>
  <p:tag name="KSO_WM_UNIT_ID" val="diagram20206947_2*m_h_i*1_1_7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9"/>
  <p:tag name="KSO_WM_UNIT_ID" val="diagram20206947_2*m_h_i*1_1_2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3"/>
  <p:tag name="KSO_WM_UNIT_ID" val="diagram20206947_2*m_h_i*1_1_4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8"/>
  <p:tag name="KSO_WM_UNIT_ID" val="diagram20206947_2*m_h_i*1_1_5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2"/>
  <p:tag name="KSO_WM_UNIT_ID" val="diagram20206947_2*m_h_i*1_1_7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4"/>
  <p:tag name="KSO_WM_UNIT_ID" val="diagram20206947_2*m_h_i*1_1_3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
  <p:tag name="KSO_WM_UNIT_ID" val="diagram20206947_2*m_h_i*1_1_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5"/>
  <p:tag name="KSO_WM_UNIT_ID" val="diagram20206947_2*m_h_i*1_1_3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8"/>
  <p:tag name="KSO_WM_UNIT_ID" val="diagram20206947_2*m_h_i*1_1_4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1"/>
  <p:tag name="KSO_WM_UNIT_ID" val="diagram20206947_2*m_h_i*1_1_6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7"/>
  <p:tag name="KSO_WM_UNIT_ID" val="diagram20206947_2*m_h_i*1_1_8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6947_2*m_h_i*1_1_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6"/>
  <p:tag name="KSO_WM_UNIT_ID" val="diagram20206947_2*m_h_i*1_1_1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8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0"/>
  <p:tag name="KSO_WM_UNIT_ID" val="diagram20206947_2*m_h_i*1_1_4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2"/>
  <p:tag name="KSO_WM_UNIT_ID" val="diagram20206947_2*m_h_i*1_1_5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8"/>
  <p:tag name="KSO_WM_UNIT_ID" val="diagram20206947_2*m_h_i*1_1_8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2"/>
  <p:tag name="KSO_WM_UNIT_ID" val="diagram20206947_2*m_h_i*1_1_1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3"/>
  <p:tag name="KSO_WM_UNIT_ID" val="diagram20206947_2*m_h_i*1_1_2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5"/>
  <p:tag name="KSO_WM_UNIT_ID" val="diagram20206947_2*m_h_i*1_1_4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7"/>
  <p:tag name="KSO_WM_UNIT_ID" val="diagram20206947_2*m_h_i*1_1_6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9"/>
  <p:tag name="KSO_WM_UNIT_ID" val="diagram20206947_2*m_h_i*1_1_8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6947_2*m_h_i*1_1_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6947_2*m_h_i*1_1_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6947_2*m_h_i*1_1_5"/>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
  <p:tag name="KSO_WM_UNIT_ID" val="diagram20206947_2*m_h_i*1_1_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0"/>
  <p:tag name="KSO_WM_UNIT_ID" val="diagram20206947_2*m_h_i*1_1_1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1"/>
  <p:tag name="KSO_WM_UNIT_ID" val="diagram20206947_2*m_h_i*1_1_1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3"/>
  <p:tag name="KSO_WM_UNIT_ID" val="diagram20206947_2*m_h_i*1_1_1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7"/>
  <p:tag name="KSO_WM_UNIT_ID" val="diagram20206947_2*m_h_i*1_1_1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8"/>
  <p:tag name="KSO_WM_UNIT_ID" val="diagram20206947_2*m_h_i*1_1_1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9"/>
  <p:tag name="KSO_WM_UNIT_ID" val="diagram20206947_2*m_h_i*1_1_1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0"/>
  <p:tag name="KSO_WM_UNIT_ID" val="diagram20206947_2*m_h_i*1_1_2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4"/>
  <p:tag name="KSO_WM_UNIT_ID" val="diagram20206947_2*m_h_i*1_1_2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5"/>
  <p:tag name="KSO_WM_UNIT_ID" val="diagram20206947_2*m_h_i*1_1_2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26"/>
  <p:tag name="KSO_WM_UNIT_ID" val="diagram20206947_2*m_h_i*1_1_2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0"/>
  <p:tag name="KSO_WM_UNIT_ID" val="diagram20206947_2*m_h_i*1_1_3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1"/>
  <p:tag name="KSO_WM_UNIT_ID" val="diagram20206947_2*m_h_i*1_1_3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3"/>
  <p:tag name="KSO_WM_UNIT_ID" val="diagram20206947_2*m_h_i*1_1_3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6"/>
  <p:tag name="KSO_WM_UNIT_ID" val="diagram20206947_2*m_h_i*1_1_3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7"/>
  <p:tag name="KSO_WM_UNIT_ID" val="diagram20206947_2*m_h_i*1_1_3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9"/>
  <p:tag name="KSO_WM_UNIT_ID" val="diagram20206947_2*m_h_i*1_1_3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1"/>
  <p:tag name="KSO_WM_UNIT_ID" val="diagram20206947_2*m_h_i*1_1_4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2"/>
  <p:tag name="KSO_WM_UNIT_ID" val="diagram20206947_2*m_h_i*1_1_4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4"/>
  <p:tag name="KSO_WM_UNIT_ID" val="diagram20206947_2*m_h_i*1_1_4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6"/>
  <p:tag name="KSO_WM_UNIT_ID" val="diagram20206947_2*m_h_i*1_1_4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9"/>
  <p:tag name="KSO_WM_UNIT_ID" val="diagram20206947_2*m_h_i*1_1_4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1"/>
  <p:tag name="KSO_WM_UNIT_ID" val="diagram20206947_2*m_h_i*1_1_5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3"/>
  <p:tag name="KSO_WM_UNIT_ID" val="diagram20206947_2*m_h_i*1_1_5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5"/>
  <p:tag name="KSO_WM_UNIT_ID" val="diagram20206947_2*m_h_i*1_1_5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7"/>
  <p:tag name="KSO_WM_UNIT_ID" val="diagram20206947_2*m_h_i*1_1_5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9"/>
  <p:tag name="KSO_WM_UNIT_ID" val="diagram20206947_2*m_h_i*1_1_5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0"/>
  <p:tag name="KSO_WM_UNIT_ID" val="diagram20206947_2*m_h_i*1_1_6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2"/>
  <p:tag name="KSO_WM_UNIT_ID" val="diagram20206947_2*m_h_i*1_1_6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3"/>
  <p:tag name="KSO_WM_UNIT_ID" val="diagram20206947_2*m_h_i*1_1_6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5"/>
  <p:tag name="KSO_WM_UNIT_ID" val="diagram20206947_2*m_h_i*1_1_6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9"/>
  <p:tag name="KSO_WM_UNIT_ID" val="diagram20206947_2*m_h_i*1_1_6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1"/>
  <p:tag name="KSO_WM_UNIT_ID" val="diagram20206947_2*m_h_i*1_1_7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3"/>
  <p:tag name="KSO_WM_UNIT_ID" val="diagram20206947_2*m_h_i*1_1_7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5"/>
  <p:tag name="KSO_WM_UNIT_ID" val="diagram20206947_2*m_h_i*1_1_7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7"/>
  <p:tag name="KSO_WM_UNIT_ID" val="diagram20206947_2*m_h_i*1_1_7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79"/>
  <p:tag name="KSO_WM_UNIT_ID" val="diagram20206947_2*m_h_i*1_1_7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0"/>
  <p:tag name="KSO_WM_UNIT_ID" val="diagram20206947_2*m_h_i*1_1_8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1"/>
  <p:tag name="KSO_WM_UNIT_ID" val="diagram20206947_2*m_h_i*1_1_8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2"/>
  <p:tag name="KSO_WM_UNIT_ID" val="diagram20206947_2*m_h_i*1_1_8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83"/>
  <p:tag name="KSO_WM_UNIT_ID" val="diagram20206947_2*m_h_i*1_1_8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1"/>
  <p:tag name="KSO_WM_UNIT_ID" val="diagram20206947_2*m_h_i*1_1_9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2"/>
  <p:tag name="KSO_WM_UNIT_ID" val="diagram20206947_2*m_h_i*1_1_9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3"/>
  <p:tag name="KSO_WM_UNIT_ID" val="diagram20206947_2*m_h_i*1_1_9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4"/>
  <p:tag name="KSO_WM_UNIT_ID" val="diagram20206947_2*m_h_i*1_1_9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5"/>
  <p:tag name="KSO_WM_UNIT_ID" val="diagram20206947_2*m_h_i*1_1_9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9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96"/>
  <p:tag name="KSO_WM_UNIT_ID" val="diagram20206947_2*m_h_i*1_1_96"/>
  <p:tag name="KSO_WM_TEMPLATE_CATEGORY" val="diagram"/>
  <p:tag name="KSO_WM_TEMPLATE_INDEX" val="20206947"/>
  <p:tag name="KSO_WM_UNIT_LAYERLEVEL" val="1_1_1"/>
  <p:tag name="KSO_WM_TAG_VERSION" val="1.0"/>
  <p:tag name="KSO_WM_BEAUTIFY_FLAG" val="#wm#"/>
  <p:tag name="KSO_WM_UNIT_FILL_FORE_SCHEMECOLOR_INDEX_BRIGHTNESS" val="0.5"/>
  <p:tag name="KSO_WM_UNIT_FILL_FORE_SCHEMECOLOR_INDEX" val="13"/>
  <p:tag name="KSO_WM_UNIT_FILL_TYPE" val="1"/>
  <p:tag name="KSO_WM_UNIT_TEXT_FILL_FORE_SCHEMECOLOR_INDEX_BRIGHTNESS" val="0"/>
  <p:tag name="KSO_WM_UNIT_TEXT_FILL_FORE_SCHEMECOLOR_INDEX" val="13"/>
  <p:tag name="KSO_WM_UNIT_TEXT_FILL_TYPE" val="1"/>
</p:tagLst>
</file>

<file path=ppt/tags/tag9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6947_2*m_h_i*1_3_1"/>
  <p:tag name="KSO_WM_TEMPLATE_CATEGORY" val="diagram"/>
  <p:tag name="KSO_WM_TEMPLATE_INDEX" val="20206947"/>
  <p:tag name="KSO_WM_UNIT_LAYERLEVEL" val="1_1_1"/>
  <p:tag name="KSO_WM_TAG_VERSION" val="1.0"/>
  <p:tag name="KSO_WM_BEAUTIFY_FLAG" val="#wm#"/>
  <p:tag name="KSO_WM_UNIT_LINE_FORE_SCHEMECOLOR_INDEX_BRIGHTNESS" val="0.4"/>
  <p:tag name="KSO_WM_UNIT_LINE_FORE_SCHEMECOLOR_INDEX" val="7"/>
  <p:tag name="KSO_WM_UNIT_LINE_FILL_TYPE" val="2"/>
  <p:tag name="KSO_WM_UNIT_TEXT_FILL_FORE_SCHEMECOLOR_INDEX_BRIGHTNESS" val="0"/>
  <p:tag name="KSO_WM_UNIT_TEXT_FILL_FORE_SCHEMECOLOR_INDEX" val="7"/>
  <p:tag name="KSO_WM_UNIT_TEXT_FILL_TYPE" val="1"/>
</p:tagLst>
</file>

<file path=ppt/tags/tag9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2"/>
  <p:tag name="KSO_WM_UNIT_ID" val="diagram20206947_2*m_h_i*1_3_2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6"/>
  <p:tag name="KSO_WM_UNIT_ID" val="diagram20206947_2*m_h_i*1_3_8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4"/>
  <p:tag name="KSO_WM_UNIT_ID" val="diagram20206947_2*m_h_i*1_3_6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
  <p:tag name="KSO_WM_UNIT_ID" val="diagram20206947_2*m_h_i*1_3_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7"/>
  <p:tag name="KSO_WM_UNIT_ID" val="diagram20206947_2*m_h_i*1_3_2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7"/>
  <p:tag name="KSO_WM_UNIT_ID" val="diagram20206947_2*m_h_i*1_3_4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6"/>
  <p:tag name="KSO_WM_UNIT_ID" val="diagram20206947_2*m_h_i*1_3_6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90"/>
  <p:tag name="KSO_WM_UNIT_ID" val="diagram20206947_2*m_h_i*1_3_9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4"/>
  <p:tag name="KSO_WM_UNIT_ID" val="diagram20206947_2*m_h_i*1_3_7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6"/>
  <p:tag name="KSO_WM_UNIT_ID" val="diagram20206947_2*m_h_i*1_3_5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5"/>
  <p:tag name="KSO_WM_UNIT_ID" val="diagram20206947_2*m_h_i*1_3_1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2"/>
  <p:tag name="KSO_WM_UNIT_ID" val="diagram20206947_2*m_h_i*1_3_3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0"/>
  <p:tag name="KSO_WM_UNIT_ID" val="diagram20206947_2*m_h_i*1_3_5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8"/>
  <p:tag name="KSO_WM_UNIT_ID" val="diagram20206947_2*m_h_i*1_3_6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4"/>
  <p:tag name="KSO_WM_UNIT_ID" val="diagram20206947_2*m_h_i*1_3_8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1"/>
  <p:tag name="KSO_WM_UNIT_ID" val="diagram20206947_2*m_h_i*1_3_2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6"/>
  <p:tag name="KSO_WM_UNIT_ID" val="diagram20206947_2*m_h_i*1_3_7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6947_2*m_h_i*1_3_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8"/>
  <p:tag name="KSO_WM_UNIT_ID" val="diagram20206947_2*m_h_i*1_3_3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4"/>
  <p:tag name="KSO_WM_UNIT_ID" val="diagram20206947_2*m_h_i*1_3_5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0"/>
  <p:tag name="KSO_WM_UNIT_ID" val="diagram20206947_2*m_h_i*1_3_7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5"/>
  <p:tag name="KSO_WM_UNIT_ID" val="diagram20206947_2*m_h_i*1_3_8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8"/>
  <p:tag name="KSO_WM_UNIT_ID" val="diagram20206947_2*m_h_i*1_3_2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8"/>
  <p:tag name="KSO_WM_UNIT_ID" val="diagram20206947_2*m_h_i*1_3_7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9"/>
  <p:tag name="KSO_WM_UNIT_ID" val="diagram20206947_2*m_h_i*1_3_29"/>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3"/>
  <p:tag name="KSO_WM_UNIT_ID" val="diagram20206947_2*m_h_i*1_3_4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8"/>
  <p:tag name="KSO_WM_UNIT_ID" val="diagram20206947_2*m_h_i*1_3_5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72"/>
  <p:tag name="KSO_WM_UNIT_ID" val="diagram20206947_2*m_h_i*1_3_7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4"/>
  <p:tag name="KSO_WM_UNIT_ID" val="diagram20206947_2*m_h_i*1_3_3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
  <p:tag name="KSO_WM_UNIT_ID" val="diagram20206947_2*m_h_i*1_3_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5"/>
  <p:tag name="KSO_WM_UNIT_ID" val="diagram20206947_2*m_h_i*1_3_3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8"/>
  <p:tag name="KSO_WM_UNIT_ID" val="diagram20206947_2*m_h_i*1_3_4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1"/>
  <p:tag name="KSO_WM_UNIT_ID" val="diagram20206947_2*m_h_i*1_3_61"/>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7"/>
  <p:tag name="KSO_WM_UNIT_ID" val="diagram20206947_2*m_h_i*1_3_87"/>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6947_2*m_h_i*1_3_4"/>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6"/>
  <p:tag name="KSO_WM_UNIT_ID" val="diagram20206947_2*m_h_i*1_3_16"/>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0"/>
  <p:tag name="KSO_WM_UNIT_ID" val="diagram20206947_2*m_h_i*1_3_40"/>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2"/>
  <p:tag name="KSO_WM_UNIT_ID" val="diagram20206947_2*m_h_i*1_3_5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88"/>
  <p:tag name="KSO_WM_UNIT_ID" val="diagram20206947_2*m_h_i*1_3_88"/>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2"/>
  <p:tag name="KSO_WM_UNIT_ID" val="diagram20206947_2*m_h_i*1_3_12"/>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23"/>
  <p:tag name="KSO_WM_UNIT_ID" val="diagram20206947_2*m_h_i*1_3_23"/>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9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5"/>
  <p:tag name="KSO_WM_UNIT_ID" val="diagram20206947_2*m_h_i*1_3_45"/>
  <p:tag name="KSO_WM_TEMPLATE_CATEGORY" val="diagram"/>
  <p:tag name="KSO_WM_TEMPLATE_INDEX" val="2020694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18952</Words>
  <Application>WPS 演示</Application>
  <PresentationFormat>宽屏</PresentationFormat>
  <Paragraphs>1310</Paragraphs>
  <Slides>97</Slides>
  <Notes>0</Notes>
  <HiddenSlides>0</HiddenSlides>
  <MMClips>0</MMClips>
  <ScaleCrop>false</ScaleCrop>
  <HeadingPairs>
    <vt:vector size="8" baseType="variant">
      <vt:variant>
        <vt:lpstr>已用的字体</vt:lpstr>
      </vt:variant>
      <vt:variant>
        <vt:i4>16</vt:i4>
      </vt:variant>
      <vt:variant>
        <vt:lpstr>主题</vt:lpstr>
      </vt:variant>
      <vt:variant>
        <vt:i4>2</vt:i4>
      </vt:variant>
      <vt:variant>
        <vt:lpstr>嵌入 OLE 服务器</vt:lpstr>
      </vt:variant>
      <vt:variant>
        <vt:i4>7</vt:i4>
      </vt:variant>
      <vt:variant>
        <vt:lpstr>幻灯片标题</vt:lpstr>
      </vt:variant>
      <vt:variant>
        <vt:i4>97</vt:i4>
      </vt:variant>
    </vt:vector>
  </HeadingPairs>
  <TitlesOfParts>
    <vt:vector size="122" baseType="lpstr">
      <vt:lpstr>Arial</vt:lpstr>
      <vt:lpstr>宋体</vt:lpstr>
      <vt:lpstr>Wingdings</vt:lpstr>
      <vt:lpstr>微软雅黑</vt:lpstr>
      <vt:lpstr>Segoe UI</vt:lpstr>
      <vt:lpstr>Arial Unicode MS</vt:lpstr>
      <vt:lpstr>Helvetica Neue Light</vt:lpstr>
      <vt:lpstr>Lato Light</vt:lpstr>
      <vt:lpstr>ESRI AMFM Electric</vt:lpstr>
      <vt:lpstr>BatangChe</vt:lpstr>
      <vt:lpstr>Cambria</vt:lpstr>
      <vt:lpstr>Arial Black</vt:lpstr>
      <vt:lpstr>Calibri</vt:lpstr>
      <vt:lpstr>Times New Roman</vt:lpstr>
      <vt:lpstr>Wingdings</vt:lpstr>
      <vt:lpstr>楷体</vt:lpstr>
      <vt:lpstr>Office 主题​​</vt:lpstr>
      <vt:lpstr>1_Office 主题​​</vt:lpstr>
      <vt:lpstr>Visio.Drawing.11</vt:lpstr>
      <vt:lpstr>Visio.Drawing.11</vt:lpstr>
      <vt:lpstr>Visio.Drawing.11</vt:lpstr>
      <vt:lpstr>Visio.Drawing.11</vt:lpstr>
      <vt:lpstr>Visio.Drawing.11</vt:lpstr>
      <vt:lpstr>Visio.Drawing.11</vt:lpstr>
      <vt:lpstr>Visio.Drawing.11</vt:lpstr>
      <vt:lpstr>第二章 上市公司基本情况分析</vt:lpstr>
      <vt:lpstr>第二章 上市公司基本情况分析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复习思考题</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12</cp:revision>
  <dcterms:created xsi:type="dcterms:W3CDTF">2023-03-19T08:51:00Z</dcterms:created>
  <dcterms:modified xsi:type="dcterms:W3CDTF">2023-03-19T12:06:23Z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