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1"/>
  </p:notesMasterIdLst>
  <p:sldIdLst>
    <p:sldId id="256" r:id="rId2"/>
    <p:sldId id="257" r:id="rId3"/>
    <p:sldId id="259" r:id="rId4"/>
    <p:sldId id="260" r:id="rId5"/>
    <p:sldId id="310" r:id="rId6"/>
    <p:sldId id="261" r:id="rId7"/>
    <p:sldId id="262" r:id="rId8"/>
    <p:sldId id="263" r:id="rId9"/>
    <p:sldId id="311" r:id="rId10"/>
    <p:sldId id="264" r:id="rId11"/>
    <p:sldId id="265" r:id="rId12"/>
    <p:sldId id="266" r:id="rId13"/>
    <p:sldId id="267" r:id="rId14"/>
    <p:sldId id="268" r:id="rId15"/>
    <p:sldId id="269" r:id="rId16"/>
    <p:sldId id="270" r:id="rId17"/>
    <p:sldId id="312" r:id="rId18"/>
    <p:sldId id="271" r:id="rId19"/>
    <p:sldId id="272" r:id="rId20"/>
    <p:sldId id="273" r:id="rId21"/>
    <p:sldId id="313" r:id="rId22"/>
    <p:sldId id="274" r:id="rId23"/>
    <p:sldId id="275" r:id="rId24"/>
    <p:sldId id="314" r:id="rId25"/>
    <p:sldId id="315" r:id="rId26"/>
    <p:sldId id="316" r:id="rId27"/>
    <p:sldId id="317" r:id="rId28"/>
    <p:sldId id="282" r:id="rId29"/>
    <p:sldId id="283" r:id="rId30"/>
    <p:sldId id="284" r:id="rId31"/>
    <p:sldId id="285" r:id="rId32"/>
    <p:sldId id="286" r:id="rId33"/>
    <p:sldId id="287" r:id="rId34"/>
    <p:sldId id="288" r:id="rId35"/>
    <p:sldId id="289" r:id="rId36"/>
    <p:sldId id="290" r:id="rId37"/>
    <p:sldId id="291" r:id="rId38"/>
    <p:sldId id="318" r:id="rId39"/>
    <p:sldId id="292" r:id="rId40"/>
    <p:sldId id="293" r:id="rId41"/>
    <p:sldId id="319" r:id="rId42"/>
    <p:sldId id="294" r:id="rId43"/>
    <p:sldId id="320" r:id="rId44"/>
    <p:sldId id="296" r:id="rId45"/>
    <p:sldId id="299" r:id="rId46"/>
    <p:sldId id="300" r:id="rId47"/>
    <p:sldId id="301" r:id="rId48"/>
    <p:sldId id="302" r:id="rId49"/>
    <p:sldId id="321" r:id="rId50"/>
    <p:sldId id="303" r:id="rId51"/>
    <p:sldId id="304" r:id="rId52"/>
    <p:sldId id="305" r:id="rId53"/>
    <p:sldId id="306" r:id="rId54"/>
    <p:sldId id="307" r:id="rId55"/>
    <p:sldId id="308" r:id="rId56"/>
    <p:sldId id="309" r:id="rId57"/>
    <p:sldId id="322" r:id="rId58"/>
    <p:sldId id="323" r:id="rId59"/>
    <p:sldId id="324" r:id="rId60"/>
    <p:sldId id="325" r:id="rId61"/>
    <p:sldId id="326" r:id="rId62"/>
    <p:sldId id="327" r:id="rId63"/>
    <p:sldId id="328" r:id="rId64"/>
    <p:sldId id="330" r:id="rId65"/>
    <p:sldId id="329" r:id="rId66"/>
    <p:sldId id="331" r:id="rId67"/>
    <p:sldId id="332" r:id="rId68"/>
    <p:sldId id="333" r:id="rId69"/>
    <p:sldId id="334" r:id="rId70"/>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66" d="100"/>
          <a:sy n="66" d="100"/>
        </p:scale>
        <p:origin x="-1374" y="-552"/>
      </p:cViewPr>
      <p:guideLst>
        <p:guide orient="horz" pos="162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B666B2E-E894-4004-9041-5805EA436583}" type="datetimeFigureOut">
              <a:rPr lang="zh-CN" altLang="en-US" smtClean="0"/>
              <a:t>2023/3/26</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1B8145A-E943-4612-BF5E-B54FA877368E}"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r>
              <a:rPr lang="en-US" altLang="zh-CN" smtClean="0"/>
              <a:t>2023/3/25</a:t>
            </a:r>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56D29BB-402B-4EEB-B648-821807E294A2}"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r>
              <a:rPr lang="en-US" altLang="zh-CN" smtClean="0"/>
              <a:t>2023/3/25</a:t>
            </a:r>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56D29BB-402B-4EEB-B648-821807E294A2}"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r>
              <a:rPr lang="en-US" altLang="zh-CN" smtClean="0"/>
              <a:t>2023/3/25</a:t>
            </a:r>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56D29BB-402B-4EEB-B648-821807E294A2}"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标题和文本">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r>
              <a:rPr lang="en-US" altLang="zh-CN" smtClean="0"/>
              <a:t>2023/3/25</a:t>
            </a:r>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F91FE41-29FC-418A-8825-19AC693A7F6B}"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r>
              <a:rPr lang="en-US" altLang="zh-CN" smtClean="0"/>
              <a:t>2023/3/25</a:t>
            </a:r>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56D29BB-402B-4EEB-B648-821807E294A2}"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r>
              <a:rPr lang="en-US" altLang="zh-CN" smtClean="0"/>
              <a:t>2023/3/25</a:t>
            </a:r>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56D29BB-402B-4EEB-B648-821807E294A2}"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r>
              <a:rPr lang="en-US" altLang="zh-CN" smtClean="0"/>
              <a:t>2023/3/25</a:t>
            </a:r>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56D29BB-402B-4EEB-B648-821807E294A2}"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r>
              <a:rPr lang="en-US" altLang="zh-CN" smtClean="0"/>
              <a:t>2023/3/25</a:t>
            </a:r>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256D29BB-402B-4EEB-B648-821807E294A2}"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r>
              <a:rPr lang="en-US" altLang="zh-CN" smtClean="0"/>
              <a:t>2023/3/25</a:t>
            </a:r>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256D29BB-402B-4EEB-B648-821807E294A2}"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r>
              <a:rPr lang="en-US" altLang="zh-CN" smtClean="0"/>
              <a:t>2023/3/25</a:t>
            </a:r>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56D29BB-402B-4EEB-B648-821807E294A2}"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r>
              <a:rPr lang="en-US" altLang="zh-CN" smtClean="0"/>
              <a:t>2023/3/25</a:t>
            </a:r>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56D29BB-402B-4EEB-B648-821807E294A2}"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r>
              <a:rPr lang="en-US" altLang="zh-CN" smtClean="0"/>
              <a:t>2023/3/25</a:t>
            </a:r>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56D29BB-402B-4EEB-B648-821807E294A2}"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ltLang="zh-CN" smtClean="0"/>
              <a:t>2023/3/25</a:t>
            </a:r>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256D29BB-402B-4EEB-B648-821807E294A2}"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4.png"/><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5.xml.rels><?xml version="1.0" encoding="UTF-8" standalone="yes"?>
<Relationships xmlns="http://schemas.openxmlformats.org/package/2006/relationships"><Relationship Id="rId2" Type="http://schemas.openxmlformats.org/officeDocument/2006/relationships/hyperlink" Target="https://baike.so.com/doc/7018465-7241361.html" TargetMode="External"/><Relationship Id="rId1" Type="http://schemas.openxmlformats.org/officeDocument/2006/relationships/slideLayout" Target="../slideLayouts/slideLayout1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2.xml"/></Relationships>
</file>

<file path=ppt/slides/_rels/slide5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2.xml"/></Relationships>
</file>

<file path=ppt/slides/_rels/slide61.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12.xml"/></Relationships>
</file>

<file path=ppt/slides/_rels/slide62.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2.xml"/></Relationships>
</file>

<file path=ppt/slides/_rels/slide63.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2.xml"/></Relationships>
</file>

<file path=ppt/slides/_rels/slide64.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9.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1"/>
          <p:cNvPicPr>
            <a:picLocks noChangeAspect="1" noChangeArrowheads="1"/>
          </p:cNvPicPr>
          <p:nvPr/>
        </p:nvPicPr>
        <p:blipFill>
          <a:blip r:embed="rId2"/>
          <a:srcRect/>
          <a:stretch>
            <a:fillRect/>
          </a:stretch>
        </p:blipFill>
        <p:spPr bwMode="auto">
          <a:xfrm>
            <a:off x="-5280" y="1000113"/>
            <a:ext cx="9154560" cy="3143273"/>
          </a:xfrm>
          <a:prstGeom prst="rect">
            <a:avLst/>
          </a:prstGeom>
          <a:noFill/>
          <a:ln w="9525">
            <a:noFill/>
            <a:miter lim="800000"/>
            <a:headEnd/>
            <a:tailEnd/>
          </a:ln>
          <a:effectLst/>
        </p:spPr>
      </p:pic>
      <p:sp>
        <p:nvSpPr>
          <p:cNvPr id="4" name="标题 1"/>
          <p:cNvSpPr>
            <a:spLocks noGrp="1"/>
          </p:cNvSpPr>
          <p:nvPr>
            <p:ph type="ctrTitle"/>
          </p:nvPr>
        </p:nvSpPr>
        <p:spPr/>
        <p:txBody>
          <a:bodyPr>
            <a:noAutofit/>
          </a:bodyPr>
          <a:lstStyle/>
          <a:p>
            <a:pPr marR="0" rtl="0">
              <a:lnSpc>
                <a:spcPct val="150000"/>
              </a:lnSpc>
            </a:pPr>
            <a:r>
              <a:rPr lang="zh-CN" altLang="en-US" sz="3600" b="1" kern="2200" baseline="0" dirty="0" smtClean="0">
                <a:latin typeface="微软雅黑" pitchFamily="34" charset="-122"/>
                <a:ea typeface="微软雅黑" pitchFamily="34" charset="-122"/>
              </a:rPr>
              <a:t>第八</a:t>
            </a:r>
            <a:r>
              <a:rPr lang="zh-CN" altLang="en-US" sz="3600" b="1" kern="2200" baseline="0" dirty="0" smtClean="0">
                <a:latin typeface="微软雅黑" pitchFamily="34" charset="-122"/>
                <a:ea typeface="微软雅黑" pitchFamily="34" charset="-122"/>
              </a:rPr>
              <a:t>章  上市</a:t>
            </a:r>
            <a:r>
              <a:rPr lang="zh-CN" altLang="en-US" sz="3600" b="1" kern="2200" baseline="0" dirty="0" smtClean="0">
                <a:latin typeface="微软雅黑" pitchFamily="34" charset="-122"/>
                <a:ea typeface="微软雅黑" pitchFamily="34" charset="-122"/>
              </a:rPr>
              <a:t>公司价值</a:t>
            </a:r>
            <a:r>
              <a:rPr lang="zh-CN" altLang="en-US" sz="3600" b="1" kern="2200" baseline="0" dirty="0" smtClean="0">
                <a:latin typeface="微软雅黑" pitchFamily="34" charset="-122"/>
                <a:ea typeface="微软雅黑" pitchFamily="34" charset="-122"/>
              </a:rPr>
              <a:t>评估</a:t>
            </a:r>
            <a:r>
              <a:rPr lang="en-US" altLang="zh-CN" sz="3600" b="1" kern="2200" baseline="0" dirty="0" smtClean="0">
                <a:latin typeface="微软雅黑" pitchFamily="34" charset="-122"/>
                <a:ea typeface="微软雅黑" pitchFamily="34" charset="-122"/>
              </a:rPr>
              <a:t/>
            </a:r>
            <a:br>
              <a:rPr lang="en-US" altLang="zh-CN" sz="3600" b="1" kern="2200" baseline="0" dirty="0" smtClean="0">
                <a:latin typeface="微软雅黑" pitchFamily="34" charset="-122"/>
                <a:ea typeface="微软雅黑" pitchFamily="34" charset="-122"/>
              </a:rPr>
            </a:br>
            <a:r>
              <a:rPr lang="en-US" altLang="zh-CN" sz="2800" b="1" kern="2200" baseline="0" dirty="0" smtClean="0">
                <a:latin typeface="微软雅黑" pitchFamily="34" charset="-122"/>
                <a:ea typeface="微软雅黑" pitchFamily="34" charset="-122"/>
              </a:rPr>
              <a:t>——</a:t>
            </a:r>
            <a:r>
              <a:rPr lang="zh-CN" altLang="en-US" sz="2800" b="1" kern="2200" baseline="0" dirty="0" smtClean="0">
                <a:latin typeface="微软雅黑" pitchFamily="34" charset="-122"/>
                <a:ea typeface="微软雅黑" pitchFamily="34" charset="-122"/>
              </a:rPr>
              <a:t>其他估值法</a:t>
            </a:r>
            <a:endParaRPr lang="zh-CN" altLang="en-US" sz="3600" b="1" kern="2200" baseline="0" dirty="0" smtClean="0">
              <a:latin typeface="微软雅黑" pitchFamily="34" charset="-122"/>
              <a:ea typeface="微软雅黑" pitchFamily="34" charset="-122"/>
            </a:endParaRPr>
          </a:p>
        </p:txBody>
      </p:sp>
      <p:sp>
        <p:nvSpPr>
          <p:cNvPr id="5" name="灯片编号占位符 4"/>
          <p:cNvSpPr>
            <a:spLocks noGrp="1"/>
          </p:cNvSpPr>
          <p:nvPr>
            <p:ph type="sldNum" sz="quarter" idx="12"/>
          </p:nvPr>
        </p:nvSpPr>
        <p:spPr/>
        <p:txBody>
          <a:bodyPr/>
          <a:lstStyle/>
          <a:p>
            <a:fld id="{256D29BB-402B-4EEB-B648-821807E294A2}" type="slidenum">
              <a:rPr lang="zh-CN" altLang="en-US" smtClean="0"/>
              <a:t>1</a:t>
            </a:fld>
            <a:endParaRPr lang="zh-CN" alt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596" y="428610"/>
            <a:ext cx="8229600" cy="857250"/>
          </a:xfrm>
        </p:spPr>
        <p:txBody>
          <a:bodyPr vert="horz" lIns="91440" tIns="45720" rIns="91440" bIns="45720" rtlCol="0">
            <a:normAutofit/>
          </a:bodyPr>
          <a:lstStyle/>
          <a:p>
            <a:pPr algn="l">
              <a:lnSpc>
                <a:spcPct val="150000"/>
              </a:lnSpc>
              <a:spcBef>
                <a:spcPts val="0"/>
              </a:spcBef>
            </a:pPr>
            <a:r>
              <a:rPr lang="zh-CN" altLang="en-US" sz="1800" dirty="0">
                <a:latin typeface="Times New Roman" pitchFamily="18" charset="0"/>
                <a:ea typeface="微软雅黑" pitchFamily="34" charset="-122"/>
                <a:cs typeface="Times New Roman" pitchFamily="18" charset="0"/>
              </a:rPr>
              <a:t>四、联合估值法的评价</a:t>
            </a:r>
          </a:p>
        </p:txBody>
      </p:sp>
      <p:sp>
        <p:nvSpPr>
          <p:cNvPr id="3" name="文本占位符 2"/>
          <p:cNvSpPr>
            <a:spLocks noGrp="1"/>
          </p:cNvSpPr>
          <p:nvPr>
            <p:ph type="body" idx="1"/>
          </p:nvPr>
        </p:nvSpPr>
        <p:spPr/>
        <p:txBody>
          <a:bodyPr vert="horz" lIns="91440" tIns="45720" rIns="91440" bIns="45720" rtlCol="0">
            <a:normAutofit/>
          </a:bodyPr>
          <a:lstStyle/>
          <a:p>
            <a:pPr marL="0" indent="0">
              <a:lnSpc>
                <a:spcPct val="170000"/>
              </a:lnSpc>
              <a:spcBef>
                <a:spcPts val="0"/>
              </a:spcBef>
              <a:buNone/>
            </a:pPr>
            <a:r>
              <a:rPr lang="zh-CN" altLang="en-US" sz="1800" dirty="0" smtClean="0">
                <a:latin typeface="Times New Roman" pitchFamily="18" charset="0"/>
                <a:ea typeface="微软雅黑" pitchFamily="34" charset="-122"/>
                <a:cs typeface="Times New Roman" pitchFamily="18" charset="0"/>
              </a:rPr>
              <a:t>        联合</a:t>
            </a:r>
            <a:r>
              <a:rPr lang="zh-CN" altLang="en-US" sz="1800" dirty="0">
                <a:latin typeface="Times New Roman" pitchFamily="18" charset="0"/>
                <a:ea typeface="微软雅黑" pitchFamily="34" charset="-122"/>
                <a:cs typeface="Times New Roman" pitchFamily="18" charset="0"/>
              </a:rPr>
              <a:t>估值法结合了相对估值和绝对估值的思想，既考虑到资产的数量</a:t>
            </a:r>
            <a:r>
              <a:rPr lang="en-US" altLang="zh-CN" sz="1800" dirty="0">
                <a:latin typeface="Times New Roman" pitchFamily="18" charset="0"/>
                <a:ea typeface="微软雅黑" pitchFamily="34" charset="-122"/>
                <a:cs typeface="Times New Roman" pitchFamily="18" charset="0"/>
              </a:rPr>
              <a:t>——</a:t>
            </a:r>
            <a:r>
              <a:rPr lang="zh-CN" altLang="en-US" sz="1800" dirty="0">
                <a:latin typeface="Times New Roman" pitchFamily="18" charset="0"/>
                <a:ea typeface="微软雅黑" pitchFamily="34" charset="-122"/>
                <a:cs typeface="Times New Roman" pitchFamily="18" charset="0"/>
              </a:rPr>
              <a:t>初始禀赋，又考虑到资产的内在质量</a:t>
            </a:r>
            <a:r>
              <a:rPr lang="en-US" altLang="zh-CN" sz="1800" dirty="0">
                <a:latin typeface="Times New Roman" pitchFamily="18" charset="0"/>
                <a:ea typeface="微软雅黑" pitchFamily="34" charset="-122"/>
                <a:cs typeface="Times New Roman" pitchFamily="18" charset="0"/>
              </a:rPr>
              <a:t>——</a:t>
            </a:r>
            <a:r>
              <a:rPr lang="zh-CN" altLang="en-US" sz="1800" dirty="0">
                <a:latin typeface="Times New Roman" pitchFamily="18" charset="0"/>
                <a:ea typeface="微软雅黑" pitchFamily="34" charset="-122"/>
                <a:cs typeface="Times New Roman" pitchFamily="18" charset="0"/>
              </a:rPr>
              <a:t>获利能力。</a:t>
            </a:r>
          </a:p>
          <a:p>
            <a:pPr marL="0" indent="0">
              <a:lnSpc>
                <a:spcPct val="170000"/>
              </a:lnSpc>
              <a:spcBef>
                <a:spcPts val="0"/>
              </a:spcBef>
              <a:buNone/>
            </a:pPr>
            <a:r>
              <a:rPr lang="zh-CN" altLang="en-US" sz="1800" dirty="0" smtClean="0">
                <a:latin typeface="Times New Roman" pitchFamily="18" charset="0"/>
                <a:ea typeface="微软雅黑" pitchFamily="34" charset="-122"/>
                <a:cs typeface="Times New Roman" pitchFamily="18" charset="0"/>
              </a:rPr>
              <a:t>        联合</a:t>
            </a:r>
            <a:r>
              <a:rPr lang="zh-CN" altLang="en-US" sz="1800" dirty="0">
                <a:latin typeface="Times New Roman" pitchFamily="18" charset="0"/>
                <a:ea typeface="微软雅黑" pitchFamily="34" charset="-122"/>
                <a:cs typeface="Times New Roman" pitchFamily="18" charset="0"/>
              </a:rPr>
              <a:t>估值法融合了绝对估值和相对估值的优点，估价结果对实际投资有很高的参考价值。 同时需要注意的是，联合估值法仍存在一定争议，使用时需要谨慎。通常情况下，如果联合估值法若是寻找到绝对估值和相对估值同时被低估的公司股票，则该公司股价最有希望上涨。</a:t>
            </a:r>
          </a:p>
        </p:txBody>
      </p:sp>
      <p:cxnSp>
        <p:nvCxnSpPr>
          <p:cNvPr id="4" name="直接连接符 3"/>
          <p:cNvCxnSpPr/>
          <p:nvPr/>
        </p:nvCxnSpPr>
        <p:spPr>
          <a:xfrm>
            <a:off x="428596" y="650777"/>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txBox="1">
            <a:spLocks/>
          </p:cNvSpPr>
          <p:nvPr/>
        </p:nvSpPr>
        <p:spPr>
          <a:xfrm>
            <a:off x="457200" y="142858"/>
            <a:ext cx="8229600" cy="436945"/>
          </a:xfrm>
          <a:prstGeom prst="rect">
            <a:avLst/>
          </a:prstGeom>
        </p:spPr>
        <p:txBody>
          <a:bodyPr vert="horz" lIns="91440" tIns="45720" rIns="91440" bIns="45720" rtlCol="0"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2400" b="1" i="0" u="none" strike="noStrike" kern="2200" cap="none" spc="0" normalizeH="0" baseline="0" noProof="0" smtClean="0">
                <a:ln>
                  <a:noFill/>
                </a:ln>
                <a:solidFill>
                  <a:schemeClr val="tx1"/>
                </a:solidFill>
                <a:effectLst/>
                <a:uLnTx/>
                <a:uFillTx/>
                <a:latin typeface="微软雅黑" pitchFamily="34" charset="-122"/>
                <a:ea typeface="微软雅黑" pitchFamily="34" charset="-122"/>
                <a:cs typeface="+mj-cs"/>
              </a:rPr>
              <a:t>第一节 联合估值法</a:t>
            </a:r>
          </a:p>
        </p:txBody>
      </p:sp>
      <p:sp>
        <p:nvSpPr>
          <p:cNvPr id="6" name="灯片编号占位符 5"/>
          <p:cNvSpPr>
            <a:spLocks noGrp="1"/>
          </p:cNvSpPr>
          <p:nvPr>
            <p:ph type="sldNum" sz="quarter" idx="12"/>
          </p:nvPr>
        </p:nvSpPr>
        <p:spPr/>
        <p:txBody>
          <a:bodyPr/>
          <a:lstStyle/>
          <a:p>
            <a:fld id="{AF91FE41-29FC-418A-8825-19AC693A7F6B}" type="slidenum">
              <a:rPr lang="zh-CN" altLang="en-US" smtClean="0"/>
              <a:t>10</a:t>
            </a:fld>
            <a:endParaRPr lang="zh-CN" altLang="en-US"/>
          </a:p>
        </p:txBody>
      </p:sp>
      <p:sp>
        <p:nvSpPr>
          <p:cNvPr id="7" name="任意形状 8"/>
          <p:cNvSpPr/>
          <p:nvPr/>
        </p:nvSpPr>
        <p:spPr>
          <a:xfrm>
            <a:off x="7410450" y="-35727"/>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8" name="任意形状 8"/>
          <p:cNvSpPr/>
          <p:nvPr/>
        </p:nvSpPr>
        <p:spPr>
          <a:xfrm rot="10800000">
            <a:off x="-16" y="3801278"/>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idx="1"/>
          </p:nvPr>
        </p:nvSpPr>
        <p:spPr>
          <a:xfrm>
            <a:off x="357158" y="748914"/>
            <a:ext cx="8229600" cy="3394472"/>
          </a:xfrm>
        </p:spPr>
        <p:txBody>
          <a:bodyPr vert="horz" lIns="91440" tIns="45720" rIns="91440" bIns="45720" rtlCol="0">
            <a:normAutofit fontScale="85000" lnSpcReduction="20000"/>
          </a:bodyPr>
          <a:lstStyle/>
          <a:p>
            <a:pPr marL="0" indent="0">
              <a:lnSpc>
                <a:spcPct val="170000"/>
              </a:lnSpc>
              <a:spcBef>
                <a:spcPts val="0"/>
              </a:spcBef>
              <a:buNone/>
            </a:pPr>
            <a:r>
              <a:rPr lang="zh-CN" altLang="en-US" sz="2100" b="1" dirty="0">
                <a:latin typeface="Times New Roman" pitchFamily="18" charset="0"/>
                <a:ea typeface="微软雅黑" pitchFamily="34" charset="-122"/>
                <a:cs typeface="Times New Roman" pitchFamily="18" charset="0"/>
              </a:rPr>
              <a:t>一、实物期权</a:t>
            </a:r>
          </a:p>
          <a:p>
            <a:pPr marL="0" indent="0">
              <a:lnSpc>
                <a:spcPct val="170000"/>
              </a:lnSpc>
              <a:spcBef>
                <a:spcPts val="0"/>
              </a:spcBef>
              <a:buNone/>
            </a:pPr>
            <a:r>
              <a:rPr lang="zh-CN" altLang="en-US" sz="1800" dirty="0">
                <a:latin typeface="Times New Roman" pitchFamily="18" charset="0"/>
                <a:ea typeface="微软雅黑" pitchFamily="34" charset="-122"/>
                <a:cs typeface="Times New Roman" pitchFamily="18" charset="0"/>
              </a:rPr>
              <a:t>（一）实物期权的含义</a:t>
            </a:r>
          </a:p>
          <a:p>
            <a:pPr marL="0" indent="0">
              <a:lnSpc>
                <a:spcPct val="170000"/>
              </a:lnSpc>
              <a:spcBef>
                <a:spcPts val="0"/>
              </a:spcBef>
              <a:buNone/>
            </a:pPr>
            <a:endParaRPr lang="en-US" altLang="zh-CN" sz="1800" dirty="0" smtClean="0">
              <a:latin typeface="Times New Roman" pitchFamily="18" charset="0"/>
              <a:ea typeface="微软雅黑" pitchFamily="34" charset="-122"/>
              <a:cs typeface="Times New Roman" pitchFamily="18" charset="0"/>
            </a:endParaRPr>
          </a:p>
          <a:p>
            <a:pPr marL="0" indent="0">
              <a:lnSpc>
                <a:spcPct val="170000"/>
              </a:lnSpc>
              <a:spcBef>
                <a:spcPts val="0"/>
              </a:spcBef>
              <a:buNone/>
            </a:pPr>
            <a:r>
              <a:rPr lang="zh-CN" altLang="en-US" sz="1800" dirty="0" smtClean="0">
                <a:latin typeface="Times New Roman" pitchFamily="18" charset="0"/>
                <a:ea typeface="微软雅黑" pitchFamily="34" charset="-122"/>
                <a:cs typeface="Times New Roman" pitchFamily="18" charset="0"/>
              </a:rPr>
              <a:t>        实物</a:t>
            </a:r>
            <a:r>
              <a:rPr lang="zh-CN" altLang="en-US" sz="1800" dirty="0">
                <a:latin typeface="Times New Roman" pitchFamily="18" charset="0"/>
                <a:ea typeface="微软雅黑" pitchFamily="34" charset="-122"/>
                <a:cs typeface="Times New Roman" pitchFamily="18" charset="0"/>
              </a:rPr>
              <a:t>期权（</a:t>
            </a:r>
            <a:r>
              <a:rPr lang="en-US" altLang="zh-CN" sz="1800" dirty="0">
                <a:latin typeface="Times New Roman" pitchFamily="18" charset="0"/>
                <a:ea typeface="微软雅黑" pitchFamily="34" charset="-122"/>
                <a:cs typeface="Times New Roman" pitchFamily="18" charset="0"/>
              </a:rPr>
              <a:t>Real Option</a:t>
            </a:r>
            <a:r>
              <a:rPr lang="zh-CN" altLang="en-US" sz="1800" dirty="0">
                <a:latin typeface="Times New Roman" pitchFamily="18" charset="0"/>
                <a:ea typeface="微软雅黑" pitchFamily="34" charset="-122"/>
                <a:cs typeface="Times New Roman" pitchFamily="18" charset="0"/>
              </a:rPr>
              <a:t>）是指投资者因为初始投资而具有的一系列后续决策的权利，是对实物资产进行决策分析时体现的柔性投资策略。实物期权借助期权理论，为决策的灵活性赋值，将不确定性转化为公司价值，公司面临的不确定性越大，实物期权的价值越大。</a:t>
            </a:r>
          </a:p>
          <a:p>
            <a:pPr marL="0" indent="0">
              <a:lnSpc>
                <a:spcPct val="170000"/>
              </a:lnSpc>
              <a:spcBef>
                <a:spcPts val="0"/>
              </a:spcBef>
              <a:buNone/>
            </a:pPr>
            <a:r>
              <a:rPr lang="zh-CN" altLang="en-US" sz="1800" dirty="0" smtClean="0">
                <a:latin typeface="Times New Roman" pitchFamily="18" charset="0"/>
                <a:ea typeface="微软雅黑" pitchFamily="34" charset="-122"/>
                <a:cs typeface="Times New Roman" pitchFamily="18" charset="0"/>
              </a:rPr>
              <a:t>        实物</a:t>
            </a:r>
            <a:r>
              <a:rPr lang="zh-CN" altLang="en-US" sz="1800" dirty="0">
                <a:latin typeface="Times New Roman" pitchFamily="18" charset="0"/>
                <a:ea typeface="微软雅黑" pitchFamily="34" charset="-122"/>
                <a:cs typeface="Times New Roman" pitchFamily="18" charset="0"/>
              </a:rPr>
              <a:t>期权是金融期权的衍生理论，把金融市场中的规则引入公司投资和管理中来，是处理不确定性投资的非金融资产的一种投资决策工具。实物投资具有投资的复杂性和多阶段性，因此，实物期权的应用要比金融期权更为复杂。</a:t>
            </a:r>
          </a:p>
        </p:txBody>
      </p:sp>
      <p:cxnSp>
        <p:nvCxnSpPr>
          <p:cNvPr id="4" name="直接连接符 3"/>
          <p:cNvCxnSpPr/>
          <p:nvPr/>
        </p:nvCxnSpPr>
        <p:spPr>
          <a:xfrm>
            <a:off x="428596" y="650777"/>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txBox="1">
            <a:spLocks/>
          </p:cNvSpPr>
          <p:nvPr/>
        </p:nvSpPr>
        <p:spPr>
          <a:xfrm>
            <a:off x="457200" y="142858"/>
            <a:ext cx="8229600" cy="436945"/>
          </a:xfrm>
          <a:prstGeom prst="rect">
            <a:avLst/>
          </a:prstGeom>
        </p:spPr>
        <p:txBody>
          <a:bodyPr vert="horz" lIns="91440" tIns="45720" rIns="91440" bIns="45720" rtlCol="0" anchor="ctr">
            <a:noAutofit/>
          </a:bodyPr>
          <a:lstStyle/>
          <a:p>
            <a:pPr lvl="0">
              <a:spcBef>
                <a:spcPct val="0"/>
              </a:spcBef>
            </a:pPr>
            <a:r>
              <a:rPr lang="zh-CN" altLang="en-US" sz="2400" b="1" kern="2200" dirty="0">
                <a:latin typeface="微软雅黑" pitchFamily="34" charset="-122"/>
                <a:ea typeface="微软雅黑" pitchFamily="34" charset="-122"/>
                <a:cs typeface="+mj-cs"/>
              </a:rPr>
              <a:t>第二节 实物期权定价</a:t>
            </a:r>
            <a:r>
              <a:rPr lang="zh-CN" altLang="en-US" sz="2400" b="1" kern="2200" dirty="0" smtClean="0">
                <a:latin typeface="微软雅黑" pitchFamily="34" charset="-122"/>
                <a:ea typeface="微软雅黑" pitchFamily="34" charset="-122"/>
                <a:cs typeface="+mj-cs"/>
              </a:rPr>
              <a:t>模型</a:t>
            </a:r>
            <a:endParaRPr kumimoji="0" lang="zh-CN" altLang="en-US" sz="2400" b="1" i="0" u="none" strike="noStrike" kern="2200" cap="none" spc="0" normalizeH="0" baseline="0" noProof="0" dirty="0" smtClean="0">
              <a:ln>
                <a:noFill/>
              </a:ln>
              <a:solidFill>
                <a:schemeClr val="tx1"/>
              </a:solidFill>
              <a:effectLst/>
              <a:uLnTx/>
              <a:uFillTx/>
              <a:latin typeface="微软雅黑" pitchFamily="34" charset="-122"/>
              <a:ea typeface="微软雅黑" pitchFamily="34" charset="-122"/>
              <a:cs typeface="+mj-cs"/>
            </a:endParaRPr>
          </a:p>
        </p:txBody>
      </p:sp>
      <p:sp>
        <p:nvSpPr>
          <p:cNvPr id="6" name="灯片编号占位符 5"/>
          <p:cNvSpPr>
            <a:spLocks noGrp="1"/>
          </p:cNvSpPr>
          <p:nvPr>
            <p:ph type="sldNum" sz="quarter" idx="12"/>
          </p:nvPr>
        </p:nvSpPr>
        <p:spPr/>
        <p:txBody>
          <a:bodyPr/>
          <a:lstStyle/>
          <a:p>
            <a:fld id="{AF91FE41-29FC-418A-8825-19AC693A7F6B}" type="slidenum">
              <a:rPr lang="zh-CN" altLang="en-US" smtClean="0"/>
              <a:t>11</a:t>
            </a:fld>
            <a:endParaRPr lang="zh-CN" altLang="en-US"/>
          </a:p>
        </p:txBody>
      </p:sp>
      <p:sp>
        <p:nvSpPr>
          <p:cNvPr id="7" name="任意形状 8"/>
          <p:cNvSpPr/>
          <p:nvPr/>
        </p:nvSpPr>
        <p:spPr>
          <a:xfrm>
            <a:off x="7410450" y="-35727"/>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8" name="任意形状 8"/>
          <p:cNvSpPr/>
          <p:nvPr/>
        </p:nvSpPr>
        <p:spPr>
          <a:xfrm rot="10800000">
            <a:off x="-16" y="3801278"/>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596" y="500048"/>
            <a:ext cx="8229600" cy="857250"/>
          </a:xfrm>
        </p:spPr>
        <p:txBody>
          <a:bodyPr vert="horz" lIns="91440" tIns="45720" rIns="91440" bIns="45720" rtlCol="0">
            <a:normAutofit/>
          </a:bodyPr>
          <a:lstStyle/>
          <a:p>
            <a:pPr algn="l">
              <a:lnSpc>
                <a:spcPct val="150000"/>
              </a:lnSpc>
              <a:spcBef>
                <a:spcPts val="0"/>
              </a:spcBef>
            </a:pPr>
            <a:r>
              <a:rPr lang="zh-CN" altLang="en-US" sz="1800" b="1" dirty="0">
                <a:latin typeface="Times New Roman" pitchFamily="18" charset="0"/>
                <a:ea typeface="微软雅黑" pitchFamily="34" charset="-122"/>
                <a:cs typeface="Times New Roman" pitchFamily="18" charset="0"/>
              </a:rPr>
              <a:t>二、实物期权定价模型概述</a:t>
            </a:r>
          </a:p>
        </p:txBody>
      </p:sp>
      <p:sp>
        <p:nvSpPr>
          <p:cNvPr id="3" name="文本占位符 2"/>
          <p:cNvSpPr>
            <a:spLocks noGrp="1"/>
          </p:cNvSpPr>
          <p:nvPr>
            <p:ph type="body" idx="1"/>
          </p:nvPr>
        </p:nvSpPr>
        <p:spPr>
          <a:xfrm>
            <a:off x="457200" y="1177542"/>
            <a:ext cx="8229600" cy="3394472"/>
          </a:xfrm>
        </p:spPr>
        <p:txBody>
          <a:bodyPr vert="horz" lIns="91440" tIns="45720" rIns="91440" bIns="45720" rtlCol="0">
            <a:normAutofit fontScale="85000" lnSpcReduction="10000"/>
          </a:bodyPr>
          <a:lstStyle/>
          <a:p>
            <a:pPr marL="0" indent="0">
              <a:lnSpc>
                <a:spcPct val="170000"/>
              </a:lnSpc>
              <a:spcBef>
                <a:spcPts val="0"/>
              </a:spcBef>
              <a:buNone/>
            </a:pPr>
            <a:r>
              <a:rPr lang="zh-CN" altLang="en-US" sz="1800" dirty="0">
                <a:latin typeface="Times New Roman" pitchFamily="18" charset="0"/>
                <a:ea typeface="微软雅黑" pitchFamily="34" charset="-122"/>
                <a:cs typeface="Times New Roman" pitchFamily="18" charset="0"/>
              </a:rPr>
              <a:t>（一）实物期权定价模型的内涵</a:t>
            </a:r>
          </a:p>
          <a:p>
            <a:pPr marL="0" indent="0">
              <a:lnSpc>
                <a:spcPct val="170000"/>
              </a:lnSpc>
              <a:spcBef>
                <a:spcPts val="0"/>
              </a:spcBef>
              <a:buFont typeface="Wingdings" pitchFamily="2" charset="2"/>
              <a:buChar char="p"/>
            </a:pPr>
            <a:r>
              <a:rPr lang="zh-CN" altLang="en-US" sz="1800" dirty="0" smtClean="0">
                <a:latin typeface="Times New Roman" pitchFamily="18" charset="0"/>
                <a:ea typeface="微软雅黑" pitchFamily="34" charset="-122"/>
                <a:cs typeface="Times New Roman" pitchFamily="18" charset="0"/>
              </a:rPr>
              <a:t>实物</a:t>
            </a:r>
            <a:r>
              <a:rPr lang="zh-CN" altLang="en-US" sz="1800" dirty="0">
                <a:latin typeface="Times New Roman" pitchFamily="18" charset="0"/>
                <a:ea typeface="微软雅黑" pitchFamily="34" charset="-122"/>
                <a:cs typeface="Times New Roman" pitchFamily="18" charset="0"/>
              </a:rPr>
              <a:t>期权定价模型是利用金融期权的思维方式和技术方法进行定价，考虑公司经营过程中的选择权和未来投资机会，把风险和不确定性看作一种期权，认为其具有很高的期权价值，从而对传统定价方法无法解决的不确定性价值和经营灵活性价值加以模型化和量化。</a:t>
            </a:r>
          </a:p>
          <a:p>
            <a:pPr marL="0" indent="0">
              <a:lnSpc>
                <a:spcPct val="170000"/>
              </a:lnSpc>
              <a:spcBef>
                <a:spcPts val="0"/>
              </a:spcBef>
              <a:buFont typeface="Wingdings" pitchFamily="2" charset="2"/>
              <a:buChar char="p"/>
            </a:pPr>
            <a:r>
              <a:rPr lang="zh-CN" altLang="en-US" sz="1800" dirty="0">
                <a:latin typeface="Times New Roman" pitchFamily="18" charset="0"/>
                <a:ea typeface="微软雅黑" pitchFamily="34" charset="-122"/>
                <a:cs typeface="Times New Roman" pitchFamily="18" charset="0"/>
              </a:rPr>
              <a:t>实物期权定价模型把公司未来的投资机会当作一项权利，不确定性越高，期权的价值反而越大。实物期权定价模型蕴含着从不确定中捕捉盈利机遇的价值创造思想。</a:t>
            </a:r>
          </a:p>
          <a:p>
            <a:pPr marL="0" indent="0">
              <a:lnSpc>
                <a:spcPct val="170000"/>
              </a:lnSpc>
              <a:spcBef>
                <a:spcPts val="0"/>
              </a:spcBef>
              <a:buFont typeface="Wingdings" pitchFamily="2" charset="2"/>
              <a:buChar char="p"/>
            </a:pPr>
            <a:r>
              <a:rPr lang="zh-CN" altLang="en-US" sz="1800" dirty="0">
                <a:latin typeface="Times New Roman" pitchFamily="18" charset="0"/>
                <a:ea typeface="微软雅黑" pitchFamily="34" charset="-122"/>
                <a:cs typeface="Times New Roman" pitchFamily="18" charset="0"/>
              </a:rPr>
              <a:t>不确定性是实物期权存在的客观条件，管理柔性则是管理者对不确定性作出积极反应的主观能力。管理柔性对于实物期权至关重要，若缺乏管理柔性，即使有不确定性，实物期权的价值也不高。</a:t>
            </a:r>
          </a:p>
        </p:txBody>
      </p:sp>
      <p:cxnSp>
        <p:nvCxnSpPr>
          <p:cNvPr id="4" name="直接连接符 3"/>
          <p:cNvCxnSpPr/>
          <p:nvPr/>
        </p:nvCxnSpPr>
        <p:spPr>
          <a:xfrm>
            <a:off x="428596" y="650777"/>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txBox="1">
            <a:spLocks/>
          </p:cNvSpPr>
          <p:nvPr/>
        </p:nvSpPr>
        <p:spPr>
          <a:xfrm>
            <a:off x="457200" y="142858"/>
            <a:ext cx="8229600" cy="436945"/>
          </a:xfrm>
          <a:prstGeom prst="rect">
            <a:avLst/>
          </a:prstGeom>
        </p:spPr>
        <p:txBody>
          <a:bodyPr vert="horz" lIns="91440" tIns="45720" rIns="91440" bIns="45720" rtlCol="0" anchor="ctr">
            <a:noAutofit/>
          </a:bodyPr>
          <a:lstStyle/>
          <a:p>
            <a:pPr lvl="0">
              <a:spcBef>
                <a:spcPct val="0"/>
              </a:spcBef>
            </a:pPr>
            <a:r>
              <a:rPr lang="zh-CN" altLang="en-US" sz="2400" b="1" kern="2200" dirty="0">
                <a:latin typeface="微软雅黑" pitchFamily="34" charset="-122"/>
                <a:ea typeface="微软雅黑" pitchFamily="34" charset="-122"/>
                <a:cs typeface="+mj-cs"/>
              </a:rPr>
              <a:t>第二节 实物期权定价</a:t>
            </a:r>
            <a:r>
              <a:rPr lang="zh-CN" altLang="en-US" sz="2400" b="1" kern="2200" dirty="0" smtClean="0">
                <a:latin typeface="微软雅黑" pitchFamily="34" charset="-122"/>
                <a:ea typeface="微软雅黑" pitchFamily="34" charset="-122"/>
                <a:cs typeface="+mj-cs"/>
              </a:rPr>
              <a:t>模型</a:t>
            </a:r>
            <a:endParaRPr kumimoji="0" lang="zh-CN" altLang="en-US" sz="2400" b="1" i="0" u="none" strike="noStrike" kern="2200" cap="none" spc="0" normalizeH="0" baseline="0" noProof="0" dirty="0" smtClean="0">
              <a:ln>
                <a:noFill/>
              </a:ln>
              <a:solidFill>
                <a:schemeClr val="tx1"/>
              </a:solidFill>
              <a:effectLst/>
              <a:uLnTx/>
              <a:uFillTx/>
              <a:latin typeface="微软雅黑" pitchFamily="34" charset="-122"/>
              <a:ea typeface="微软雅黑" pitchFamily="34" charset="-122"/>
              <a:cs typeface="+mj-cs"/>
            </a:endParaRPr>
          </a:p>
        </p:txBody>
      </p:sp>
      <p:sp>
        <p:nvSpPr>
          <p:cNvPr id="6" name="灯片编号占位符 5"/>
          <p:cNvSpPr>
            <a:spLocks noGrp="1"/>
          </p:cNvSpPr>
          <p:nvPr>
            <p:ph type="sldNum" sz="quarter" idx="12"/>
          </p:nvPr>
        </p:nvSpPr>
        <p:spPr/>
        <p:txBody>
          <a:bodyPr/>
          <a:lstStyle/>
          <a:p>
            <a:fld id="{AF91FE41-29FC-418A-8825-19AC693A7F6B}" type="slidenum">
              <a:rPr lang="zh-CN" altLang="en-US" smtClean="0"/>
              <a:t>12</a:t>
            </a:fld>
            <a:endParaRPr lang="zh-CN" altLang="en-US"/>
          </a:p>
        </p:txBody>
      </p:sp>
      <p:sp>
        <p:nvSpPr>
          <p:cNvPr id="7" name="任意形状 8"/>
          <p:cNvSpPr/>
          <p:nvPr/>
        </p:nvSpPr>
        <p:spPr>
          <a:xfrm>
            <a:off x="7410450" y="-35727"/>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8" name="任意形状 8"/>
          <p:cNvSpPr/>
          <p:nvPr/>
        </p:nvSpPr>
        <p:spPr>
          <a:xfrm rot="10800000">
            <a:off x="-16" y="3801278"/>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34" y="928682"/>
            <a:ext cx="8229600" cy="857250"/>
          </a:xfrm>
        </p:spPr>
        <p:txBody>
          <a:bodyPr vert="horz" lIns="91440" tIns="45720" rIns="91440" bIns="45720" rtlCol="0">
            <a:normAutofit/>
          </a:bodyPr>
          <a:lstStyle/>
          <a:p>
            <a:pPr algn="l">
              <a:lnSpc>
                <a:spcPct val="150000"/>
              </a:lnSpc>
              <a:spcBef>
                <a:spcPts val="0"/>
              </a:spcBef>
            </a:pPr>
            <a:r>
              <a:rPr lang="zh-CN" altLang="en-US" sz="1800" dirty="0">
                <a:latin typeface="Times New Roman" pitchFamily="18" charset="0"/>
                <a:ea typeface="微软雅黑" pitchFamily="34" charset="-122"/>
                <a:cs typeface="Times New Roman" pitchFamily="18" charset="0"/>
              </a:rPr>
              <a:t>（二）实物期权定价模型的估值思路</a:t>
            </a:r>
          </a:p>
        </p:txBody>
      </p:sp>
      <p:sp>
        <p:nvSpPr>
          <p:cNvPr id="3" name="文本占位符 2"/>
          <p:cNvSpPr>
            <a:spLocks noGrp="1"/>
          </p:cNvSpPr>
          <p:nvPr>
            <p:ph type="body" idx="1"/>
          </p:nvPr>
        </p:nvSpPr>
        <p:spPr>
          <a:xfrm>
            <a:off x="500034" y="1928808"/>
            <a:ext cx="8229600" cy="1943103"/>
          </a:xfrm>
        </p:spPr>
        <p:txBody>
          <a:bodyPr vert="horz" lIns="91440" tIns="45720" rIns="91440" bIns="45720" rtlCol="0">
            <a:normAutofit/>
          </a:bodyPr>
          <a:lstStyle/>
          <a:p>
            <a:pPr marL="0" indent="0">
              <a:lnSpc>
                <a:spcPct val="160000"/>
              </a:lnSpc>
              <a:spcBef>
                <a:spcPts val="0"/>
              </a:spcBef>
              <a:buNone/>
            </a:pPr>
            <a:r>
              <a:rPr lang="zh-CN" altLang="en-US" sz="1800" dirty="0">
                <a:latin typeface="Times New Roman" pitchFamily="18" charset="0"/>
                <a:ea typeface="微软雅黑" pitchFamily="34" charset="-122"/>
                <a:cs typeface="Times New Roman" pitchFamily="18" charset="0"/>
              </a:rPr>
              <a:t>公司价值由实体价值与期权价值两部分组成的。其中：</a:t>
            </a:r>
          </a:p>
          <a:p>
            <a:pPr marL="0" indent="0">
              <a:lnSpc>
                <a:spcPct val="160000"/>
              </a:lnSpc>
              <a:spcBef>
                <a:spcPts val="0"/>
              </a:spcBef>
              <a:buFont typeface="Wingdings" pitchFamily="2" charset="2"/>
              <a:buChar char="u"/>
            </a:pPr>
            <a:r>
              <a:rPr lang="zh-CN" altLang="en-US" sz="1800" dirty="0">
                <a:latin typeface="Times New Roman" pitchFamily="18" charset="0"/>
                <a:ea typeface="微软雅黑" pitchFamily="34" charset="-122"/>
                <a:cs typeface="Times New Roman" pitchFamily="18" charset="0"/>
              </a:rPr>
              <a:t>实体价值又被称为稳定性收益，来源于公司原有资产的盈利能力，包括实体产品和持有债券等的收益；</a:t>
            </a:r>
          </a:p>
          <a:p>
            <a:pPr marL="0" indent="0">
              <a:lnSpc>
                <a:spcPct val="160000"/>
              </a:lnSpc>
              <a:spcBef>
                <a:spcPts val="0"/>
              </a:spcBef>
              <a:buFont typeface="Wingdings" pitchFamily="2" charset="2"/>
              <a:buChar char="u"/>
            </a:pPr>
            <a:r>
              <a:rPr lang="zh-CN" altLang="en-US" sz="1800" dirty="0">
                <a:latin typeface="Times New Roman" pitchFamily="18" charset="0"/>
                <a:ea typeface="微软雅黑" pitchFamily="34" charset="-122"/>
                <a:cs typeface="Times New Roman" pitchFamily="18" charset="0"/>
              </a:rPr>
              <a:t>期权价值，是公司潜在投资带来的风险性收益，可被视为公司实物期权价值。</a:t>
            </a:r>
          </a:p>
        </p:txBody>
      </p:sp>
      <p:cxnSp>
        <p:nvCxnSpPr>
          <p:cNvPr id="4" name="直接连接符 3"/>
          <p:cNvCxnSpPr/>
          <p:nvPr/>
        </p:nvCxnSpPr>
        <p:spPr>
          <a:xfrm>
            <a:off x="428596" y="650777"/>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txBox="1">
            <a:spLocks/>
          </p:cNvSpPr>
          <p:nvPr/>
        </p:nvSpPr>
        <p:spPr>
          <a:xfrm>
            <a:off x="457200" y="142858"/>
            <a:ext cx="8229600" cy="436945"/>
          </a:xfrm>
          <a:prstGeom prst="rect">
            <a:avLst/>
          </a:prstGeom>
        </p:spPr>
        <p:txBody>
          <a:bodyPr vert="horz" lIns="91440" tIns="45720" rIns="91440" bIns="45720" rtlCol="0" anchor="ctr">
            <a:noAutofit/>
          </a:bodyPr>
          <a:lstStyle/>
          <a:p>
            <a:pPr lvl="0">
              <a:spcBef>
                <a:spcPct val="0"/>
              </a:spcBef>
            </a:pPr>
            <a:r>
              <a:rPr lang="zh-CN" altLang="en-US" sz="2400" b="1" kern="2200" dirty="0">
                <a:latin typeface="微软雅黑" pitchFamily="34" charset="-122"/>
                <a:ea typeface="微软雅黑" pitchFamily="34" charset="-122"/>
                <a:cs typeface="+mj-cs"/>
              </a:rPr>
              <a:t>第二节 实物期权定价</a:t>
            </a:r>
            <a:r>
              <a:rPr lang="zh-CN" altLang="en-US" sz="2400" b="1" kern="2200" dirty="0" smtClean="0">
                <a:latin typeface="微软雅黑" pitchFamily="34" charset="-122"/>
                <a:ea typeface="微软雅黑" pitchFamily="34" charset="-122"/>
                <a:cs typeface="+mj-cs"/>
              </a:rPr>
              <a:t>模型</a:t>
            </a:r>
            <a:endParaRPr kumimoji="0" lang="zh-CN" altLang="en-US" sz="2400" b="1" i="0" u="none" strike="noStrike" kern="2200" cap="none" spc="0" normalizeH="0" baseline="0" noProof="0" dirty="0" smtClean="0">
              <a:ln>
                <a:noFill/>
              </a:ln>
              <a:solidFill>
                <a:schemeClr val="tx1"/>
              </a:solidFill>
              <a:effectLst/>
              <a:uLnTx/>
              <a:uFillTx/>
              <a:latin typeface="微软雅黑" pitchFamily="34" charset="-122"/>
              <a:ea typeface="微软雅黑" pitchFamily="34" charset="-122"/>
              <a:cs typeface="+mj-cs"/>
            </a:endParaRPr>
          </a:p>
        </p:txBody>
      </p:sp>
      <p:sp>
        <p:nvSpPr>
          <p:cNvPr id="6" name="标题 1"/>
          <p:cNvSpPr txBox="1">
            <a:spLocks/>
          </p:cNvSpPr>
          <p:nvPr/>
        </p:nvSpPr>
        <p:spPr>
          <a:xfrm>
            <a:off x="428596" y="500048"/>
            <a:ext cx="8229600" cy="857250"/>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schemeClr val="tx1"/>
                </a:solidFill>
                <a:effectLst/>
                <a:uLnTx/>
                <a:uFillTx/>
                <a:latin typeface="Times New Roman" pitchFamily="18" charset="0"/>
                <a:ea typeface="微软雅黑" pitchFamily="34" charset="-122"/>
                <a:cs typeface="Times New Roman" pitchFamily="18" charset="0"/>
              </a:rPr>
              <a:t>二、实物期权定价模型概述</a:t>
            </a:r>
          </a:p>
        </p:txBody>
      </p:sp>
      <p:sp>
        <p:nvSpPr>
          <p:cNvPr id="7" name="灯片编号占位符 6"/>
          <p:cNvSpPr>
            <a:spLocks noGrp="1"/>
          </p:cNvSpPr>
          <p:nvPr>
            <p:ph type="sldNum" sz="quarter" idx="12"/>
          </p:nvPr>
        </p:nvSpPr>
        <p:spPr/>
        <p:txBody>
          <a:bodyPr/>
          <a:lstStyle/>
          <a:p>
            <a:fld id="{AF91FE41-29FC-418A-8825-19AC693A7F6B}" type="slidenum">
              <a:rPr lang="zh-CN" altLang="en-US" smtClean="0"/>
              <a:t>13</a:t>
            </a:fld>
            <a:endParaRPr lang="zh-CN" altLang="en-US"/>
          </a:p>
        </p:txBody>
      </p:sp>
      <p:sp>
        <p:nvSpPr>
          <p:cNvPr id="8" name="任意形状 8"/>
          <p:cNvSpPr/>
          <p:nvPr/>
        </p:nvSpPr>
        <p:spPr>
          <a:xfrm>
            <a:off x="7410450" y="-35727"/>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9" name="任意形状 8"/>
          <p:cNvSpPr/>
          <p:nvPr/>
        </p:nvSpPr>
        <p:spPr>
          <a:xfrm rot="10800000">
            <a:off x="-16" y="3801278"/>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428596" y="650777"/>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txBox="1">
            <a:spLocks/>
          </p:cNvSpPr>
          <p:nvPr/>
        </p:nvSpPr>
        <p:spPr>
          <a:xfrm>
            <a:off x="457200" y="142858"/>
            <a:ext cx="8229600" cy="436945"/>
          </a:xfrm>
          <a:prstGeom prst="rect">
            <a:avLst/>
          </a:prstGeom>
        </p:spPr>
        <p:txBody>
          <a:bodyPr vert="horz" lIns="91440" tIns="45720" rIns="91440" bIns="45720" rtlCol="0" anchor="ctr">
            <a:noAutofit/>
          </a:bodyPr>
          <a:lstStyle/>
          <a:p>
            <a:pPr lvl="0">
              <a:spcBef>
                <a:spcPct val="0"/>
              </a:spcBef>
            </a:pPr>
            <a:r>
              <a:rPr lang="zh-CN" altLang="en-US" sz="2400" b="1" kern="2200" dirty="0">
                <a:latin typeface="微软雅黑" pitchFamily="34" charset="-122"/>
                <a:ea typeface="微软雅黑" pitchFamily="34" charset="-122"/>
                <a:cs typeface="+mj-cs"/>
              </a:rPr>
              <a:t>第二节 实物期权定价</a:t>
            </a:r>
            <a:r>
              <a:rPr lang="zh-CN" altLang="en-US" sz="2400" b="1" kern="2200" dirty="0" smtClean="0">
                <a:latin typeface="微软雅黑" pitchFamily="34" charset="-122"/>
                <a:ea typeface="微软雅黑" pitchFamily="34" charset="-122"/>
                <a:cs typeface="+mj-cs"/>
              </a:rPr>
              <a:t>模型</a:t>
            </a:r>
            <a:endParaRPr kumimoji="0" lang="zh-CN" altLang="en-US" sz="2400" b="1" i="0" u="none" strike="noStrike" kern="2200" cap="none" spc="0" normalizeH="0" baseline="0" noProof="0" dirty="0" smtClean="0">
              <a:ln>
                <a:noFill/>
              </a:ln>
              <a:solidFill>
                <a:schemeClr val="tx1"/>
              </a:solidFill>
              <a:effectLst/>
              <a:uLnTx/>
              <a:uFillTx/>
              <a:latin typeface="微软雅黑" pitchFamily="34" charset="-122"/>
              <a:ea typeface="微软雅黑" pitchFamily="34" charset="-122"/>
              <a:cs typeface="+mj-cs"/>
            </a:endParaRPr>
          </a:p>
        </p:txBody>
      </p:sp>
      <p:sp>
        <p:nvSpPr>
          <p:cNvPr id="6" name="标题 1"/>
          <p:cNvSpPr>
            <a:spLocks noGrp="1"/>
          </p:cNvSpPr>
          <p:nvPr>
            <p:ph type="body" idx="1"/>
          </p:nvPr>
        </p:nvSpPr>
        <p:spPr>
          <a:xfrm>
            <a:off x="285720" y="2214560"/>
            <a:ext cx="8643998" cy="1943103"/>
          </a:xfrm>
        </p:spPr>
        <p:txBody>
          <a:bodyPr vert="horz" lIns="91440" tIns="45720" rIns="91440" bIns="45720" rtlCol="0">
            <a:normAutofit fontScale="90000" lnSpcReduction="10000"/>
          </a:bodyPr>
          <a:lstStyle/>
          <a:p>
            <a:pPr>
              <a:lnSpc>
                <a:spcPct val="160000"/>
              </a:lnSpc>
              <a:spcBef>
                <a:spcPts val="0"/>
              </a:spcBef>
            </a:pPr>
            <a:r>
              <a:rPr lang="zh-CN" altLang="en-US" sz="1800" dirty="0">
                <a:latin typeface="Times New Roman" pitchFamily="18" charset="0"/>
                <a:ea typeface="微软雅黑" pitchFamily="34" charset="-122"/>
                <a:cs typeface="Times New Roman" pitchFamily="18" charset="0"/>
              </a:rPr>
              <a:t>如公式</a:t>
            </a:r>
            <a:r>
              <a:rPr lang="en-US" altLang="zh-CN" sz="1800" dirty="0">
                <a:latin typeface="Times New Roman" pitchFamily="18" charset="0"/>
                <a:ea typeface="微软雅黑" pitchFamily="34" charset="-122"/>
                <a:cs typeface="Times New Roman" pitchFamily="18" charset="0"/>
              </a:rPr>
              <a:t>8-4</a:t>
            </a:r>
            <a:r>
              <a:rPr lang="zh-CN" altLang="en-US" sz="1800" dirty="0">
                <a:latin typeface="Times New Roman" pitchFamily="18" charset="0"/>
                <a:ea typeface="微软雅黑" pitchFamily="34" charset="-122"/>
                <a:cs typeface="Times New Roman" pitchFamily="18" charset="0"/>
              </a:rPr>
              <a:t>所示</a:t>
            </a:r>
            <a:r>
              <a:rPr lang="zh-CN" altLang="en-US" sz="1800" dirty="0" smtClean="0">
                <a:latin typeface="Times New Roman" pitchFamily="18" charset="0"/>
                <a:ea typeface="微软雅黑" pitchFamily="34" charset="-122"/>
                <a:cs typeface="Times New Roman" pitchFamily="18" charset="0"/>
              </a:rPr>
              <a:t>，</a:t>
            </a:r>
            <a:r>
              <a:rPr lang="en-US" altLang="zh-CN" sz="1800" i="1" dirty="0" smtClean="0">
                <a:latin typeface="Times New Roman" pitchFamily="18" charset="0"/>
                <a:ea typeface="微软雅黑" pitchFamily="34" charset="-122"/>
                <a:cs typeface="Times New Roman" pitchFamily="18" charset="0"/>
              </a:rPr>
              <a:t>EV</a:t>
            </a:r>
            <a:r>
              <a:rPr lang="zh-CN" altLang="en-US" sz="1800" dirty="0" smtClean="0">
                <a:latin typeface="Times New Roman" pitchFamily="18" charset="0"/>
                <a:ea typeface="微软雅黑" pitchFamily="34" charset="-122"/>
                <a:cs typeface="Times New Roman" pitchFamily="18" charset="0"/>
              </a:rPr>
              <a:t>为</a:t>
            </a:r>
            <a:r>
              <a:rPr lang="zh-CN" altLang="en-US" sz="1800" dirty="0">
                <a:latin typeface="Times New Roman" pitchFamily="18" charset="0"/>
                <a:ea typeface="微软雅黑" pitchFamily="34" charset="-122"/>
                <a:cs typeface="Times New Roman" pitchFamily="18" charset="0"/>
              </a:rPr>
              <a:t>目标公司的整体价值</a:t>
            </a:r>
            <a:r>
              <a:rPr lang="zh-CN" altLang="en-US" sz="1800" dirty="0" smtClean="0">
                <a:latin typeface="Times New Roman" pitchFamily="18" charset="0"/>
                <a:ea typeface="微软雅黑" pitchFamily="34" charset="-122"/>
                <a:cs typeface="Times New Roman" pitchFamily="18" charset="0"/>
              </a:rPr>
              <a:t>；</a:t>
            </a:r>
            <a:r>
              <a:rPr lang="en-US" altLang="zh-CN" sz="1800" i="1" dirty="0" smtClean="0">
                <a:latin typeface="Times New Roman" pitchFamily="18" charset="0"/>
                <a:ea typeface="微软雅黑" pitchFamily="34" charset="-122"/>
                <a:cs typeface="Times New Roman" pitchFamily="18" charset="0"/>
              </a:rPr>
              <a:t> EV</a:t>
            </a:r>
            <a:r>
              <a:rPr lang="en-US" altLang="zh-CN" sz="1800" i="1" baseline="-25000" dirty="0" smtClean="0">
                <a:latin typeface="Times New Roman" pitchFamily="18" charset="0"/>
                <a:ea typeface="微软雅黑" pitchFamily="34" charset="-122"/>
                <a:cs typeface="Times New Roman" pitchFamily="18" charset="0"/>
              </a:rPr>
              <a:t>1</a:t>
            </a:r>
            <a:r>
              <a:rPr lang="zh-CN" altLang="en-US" sz="1800" dirty="0" smtClean="0">
                <a:latin typeface="Times New Roman" pitchFamily="18" charset="0"/>
                <a:ea typeface="微软雅黑" pitchFamily="34" charset="-122"/>
                <a:cs typeface="Times New Roman" pitchFamily="18" charset="0"/>
              </a:rPr>
              <a:t>为</a:t>
            </a:r>
            <a:r>
              <a:rPr lang="zh-CN" altLang="en-US" sz="1800" dirty="0">
                <a:latin typeface="Times New Roman" pitchFamily="18" charset="0"/>
                <a:ea typeface="微软雅黑" pitchFamily="34" charset="-122"/>
                <a:cs typeface="Times New Roman" pitchFamily="18" charset="0"/>
              </a:rPr>
              <a:t>目标公司的实体价值，风险性较小，受市场影响产生的波动较小，一般使用公司现有财务数据，可用现金流折现（</a:t>
            </a:r>
            <a:r>
              <a:rPr lang="en-US" altLang="zh-CN" sz="1800" dirty="0">
                <a:latin typeface="Times New Roman" pitchFamily="18" charset="0"/>
                <a:ea typeface="微软雅黑" pitchFamily="34" charset="-122"/>
                <a:cs typeface="Times New Roman" pitchFamily="18" charset="0"/>
              </a:rPr>
              <a:t>DCF</a:t>
            </a:r>
            <a:r>
              <a:rPr lang="zh-CN" altLang="en-US" sz="1800" dirty="0">
                <a:latin typeface="Times New Roman" pitchFamily="18" charset="0"/>
                <a:ea typeface="微软雅黑" pitchFamily="34" charset="-122"/>
                <a:cs typeface="Times New Roman" pitchFamily="18" charset="0"/>
              </a:rPr>
              <a:t>）法进行估算</a:t>
            </a:r>
            <a:r>
              <a:rPr lang="zh-CN" altLang="en-US" sz="1800" dirty="0" smtClean="0">
                <a:latin typeface="Times New Roman" pitchFamily="18" charset="0"/>
                <a:ea typeface="微软雅黑" pitchFamily="34" charset="-122"/>
                <a:cs typeface="Times New Roman" pitchFamily="18" charset="0"/>
              </a:rPr>
              <a:t>；</a:t>
            </a:r>
            <a:r>
              <a:rPr lang="en-US" altLang="zh-CN" sz="1800" i="1" dirty="0" smtClean="0">
                <a:latin typeface="Times New Roman" pitchFamily="18" charset="0"/>
                <a:ea typeface="微软雅黑" pitchFamily="34" charset="-122"/>
                <a:cs typeface="Times New Roman" pitchFamily="18" charset="0"/>
              </a:rPr>
              <a:t> EV</a:t>
            </a:r>
            <a:r>
              <a:rPr lang="en-US" altLang="zh-CN" sz="1800" i="1" baseline="-25000" dirty="0" smtClean="0">
                <a:latin typeface="Times New Roman" pitchFamily="18" charset="0"/>
                <a:ea typeface="微软雅黑" pitchFamily="34" charset="-122"/>
                <a:cs typeface="Times New Roman" pitchFamily="18" charset="0"/>
              </a:rPr>
              <a:t>2</a:t>
            </a:r>
            <a:r>
              <a:rPr lang="zh-CN" altLang="en-US" sz="1800" dirty="0" smtClean="0">
                <a:latin typeface="Times New Roman" pitchFamily="18" charset="0"/>
                <a:ea typeface="微软雅黑" pitchFamily="34" charset="-122"/>
                <a:cs typeface="Times New Roman" pitchFamily="18" charset="0"/>
              </a:rPr>
              <a:t>为</a:t>
            </a:r>
            <a:r>
              <a:rPr lang="zh-CN" altLang="en-US" sz="1800" dirty="0">
                <a:latin typeface="Times New Roman" pitchFamily="18" charset="0"/>
                <a:ea typeface="微软雅黑" pitchFamily="34" charset="-122"/>
                <a:cs typeface="Times New Roman" pitchFamily="18" charset="0"/>
              </a:rPr>
              <a:t>目标公司的期权价值，是对公司潜在投资带来的风险性收益的估值</a:t>
            </a:r>
            <a:r>
              <a:rPr lang="zh-CN" altLang="en-US" sz="1800" dirty="0" smtClean="0">
                <a:latin typeface="Times New Roman" pitchFamily="18" charset="0"/>
                <a:ea typeface="微软雅黑" pitchFamily="34" charset="-122"/>
                <a:cs typeface="Times New Roman" pitchFamily="18" charset="0"/>
              </a:rPr>
              <a:t>。</a:t>
            </a:r>
            <a:endParaRPr lang="en-US" altLang="zh-CN" sz="1800" dirty="0" smtClean="0">
              <a:latin typeface="Times New Roman" pitchFamily="18" charset="0"/>
              <a:ea typeface="微软雅黑" pitchFamily="34" charset="-122"/>
              <a:cs typeface="Times New Roman" pitchFamily="18" charset="0"/>
            </a:endParaRPr>
          </a:p>
          <a:p>
            <a:pPr lvl="0">
              <a:lnSpc>
                <a:spcPct val="160000"/>
              </a:lnSpc>
              <a:spcBef>
                <a:spcPts val="0"/>
              </a:spcBef>
            </a:pPr>
            <a:r>
              <a:rPr lang="zh-CN" altLang="en-US" sz="1800" dirty="0" smtClean="0">
                <a:latin typeface="Times New Roman" pitchFamily="18" charset="0"/>
                <a:ea typeface="微软雅黑" pitchFamily="34" charset="-122"/>
                <a:cs typeface="Times New Roman" pitchFamily="18" charset="0"/>
              </a:rPr>
              <a:t>到目前为止，理论上合理、应用上方便的实物期权定价模型主要有布莱克</a:t>
            </a:r>
            <a:r>
              <a:rPr lang="en-US" altLang="zh-CN" sz="1800" dirty="0" smtClean="0">
                <a:latin typeface="Times New Roman" pitchFamily="18" charset="0"/>
                <a:ea typeface="微软雅黑" pitchFamily="34" charset="-122"/>
                <a:cs typeface="Times New Roman" pitchFamily="18" charset="0"/>
              </a:rPr>
              <a:t>-</a:t>
            </a:r>
            <a:r>
              <a:rPr lang="zh-CN" altLang="en-US" sz="1800" dirty="0" smtClean="0">
                <a:latin typeface="Times New Roman" pitchFamily="18" charset="0"/>
                <a:ea typeface="微软雅黑" pitchFamily="34" charset="-122"/>
                <a:cs typeface="Times New Roman" pitchFamily="18" charset="0"/>
              </a:rPr>
              <a:t>舒尔斯模型（</a:t>
            </a:r>
            <a:r>
              <a:rPr lang="en-US" altLang="zh-CN" sz="1800" dirty="0" smtClean="0">
                <a:latin typeface="Times New Roman" pitchFamily="18" charset="0"/>
                <a:ea typeface="微软雅黑" pitchFamily="34" charset="-122"/>
                <a:cs typeface="Times New Roman" pitchFamily="18" charset="0"/>
              </a:rPr>
              <a:t>Black-</a:t>
            </a:r>
            <a:r>
              <a:rPr lang="en-US" altLang="zh-CN" sz="1800" dirty="0" err="1" smtClean="0">
                <a:latin typeface="Times New Roman" pitchFamily="18" charset="0"/>
                <a:ea typeface="微软雅黑" pitchFamily="34" charset="-122"/>
                <a:cs typeface="Times New Roman" pitchFamily="18" charset="0"/>
              </a:rPr>
              <a:t>Scholes</a:t>
            </a:r>
            <a:r>
              <a:rPr lang="en-US" altLang="zh-CN" sz="1800" dirty="0" smtClean="0">
                <a:latin typeface="Times New Roman" pitchFamily="18" charset="0"/>
                <a:ea typeface="微软雅黑" pitchFamily="34" charset="-122"/>
                <a:cs typeface="Times New Roman" pitchFamily="18" charset="0"/>
              </a:rPr>
              <a:t> Model</a:t>
            </a:r>
            <a:r>
              <a:rPr lang="zh-CN" altLang="en-US" sz="1800" dirty="0" smtClean="0">
                <a:latin typeface="Times New Roman" pitchFamily="18" charset="0"/>
                <a:ea typeface="微软雅黑" pitchFamily="34" charset="-122"/>
                <a:cs typeface="Times New Roman" pitchFamily="18" charset="0"/>
              </a:rPr>
              <a:t>）和二叉树模型（</a:t>
            </a:r>
            <a:r>
              <a:rPr lang="en-US" altLang="zh-CN" sz="1800" dirty="0" smtClean="0">
                <a:latin typeface="Times New Roman" pitchFamily="18" charset="0"/>
                <a:ea typeface="微软雅黑" pitchFamily="34" charset="-122"/>
                <a:cs typeface="Times New Roman" pitchFamily="18" charset="0"/>
              </a:rPr>
              <a:t>Binomial Model</a:t>
            </a:r>
            <a:r>
              <a:rPr lang="zh-CN" altLang="en-US" sz="1800" dirty="0" smtClean="0">
                <a:latin typeface="Times New Roman" pitchFamily="18" charset="0"/>
                <a:ea typeface="微软雅黑" pitchFamily="34" charset="-122"/>
                <a:cs typeface="Times New Roman" pitchFamily="18" charset="0"/>
              </a:rPr>
              <a:t>）。</a:t>
            </a:r>
          </a:p>
        </p:txBody>
      </p:sp>
      <p:pic>
        <p:nvPicPr>
          <p:cNvPr id="43009" name="Picture 1"/>
          <p:cNvPicPr>
            <a:picLocks noChangeAspect="1" noChangeArrowheads="1"/>
          </p:cNvPicPr>
          <p:nvPr/>
        </p:nvPicPr>
        <p:blipFill>
          <a:blip r:embed="rId2"/>
          <a:srcRect/>
          <a:stretch>
            <a:fillRect/>
          </a:stretch>
        </p:blipFill>
        <p:spPr bwMode="auto">
          <a:xfrm>
            <a:off x="3143240" y="1785932"/>
            <a:ext cx="4887918" cy="357190"/>
          </a:xfrm>
          <a:prstGeom prst="rect">
            <a:avLst/>
          </a:prstGeom>
          <a:noFill/>
          <a:ln w="9525">
            <a:noFill/>
            <a:miter lim="800000"/>
            <a:headEnd/>
            <a:tailEnd/>
          </a:ln>
          <a:effectLst/>
        </p:spPr>
      </p:pic>
      <p:sp>
        <p:nvSpPr>
          <p:cNvPr id="8" name="标题 1"/>
          <p:cNvSpPr>
            <a:spLocks noGrp="1"/>
          </p:cNvSpPr>
          <p:nvPr>
            <p:ph type="title"/>
          </p:nvPr>
        </p:nvSpPr>
        <p:spPr>
          <a:xfrm>
            <a:off x="500034" y="928676"/>
            <a:ext cx="8229600" cy="857250"/>
          </a:xfrm>
        </p:spPr>
        <p:txBody>
          <a:bodyPr vert="horz" lIns="91440" tIns="45720" rIns="91440" bIns="45720" rtlCol="0">
            <a:normAutofit/>
          </a:bodyPr>
          <a:lstStyle/>
          <a:p>
            <a:pPr algn="l">
              <a:lnSpc>
                <a:spcPct val="150000"/>
              </a:lnSpc>
              <a:spcBef>
                <a:spcPts val="0"/>
              </a:spcBef>
            </a:pPr>
            <a:r>
              <a:rPr lang="zh-CN" altLang="en-US" sz="1800" dirty="0">
                <a:latin typeface="Times New Roman" pitchFamily="18" charset="0"/>
                <a:ea typeface="微软雅黑" pitchFamily="34" charset="-122"/>
                <a:cs typeface="Times New Roman" pitchFamily="18" charset="0"/>
              </a:rPr>
              <a:t>（二）实物期权定价模型的估值思路</a:t>
            </a:r>
          </a:p>
        </p:txBody>
      </p:sp>
      <p:sp>
        <p:nvSpPr>
          <p:cNvPr id="9" name="标题 1"/>
          <p:cNvSpPr txBox="1">
            <a:spLocks/>
          </p:cNvSpPr>
          <p:nvPr/>
        </p:nvSpPr>
        <p:spPr>
          <a:xfrm>
            <a:off x="428596" y="500048"/>
            <a:ext cx="8229600" cy="857250"/>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schemeClr val="tx1"/>
                </a:solidFill>
                <a:effectLst/>
                <a:uLnTx/>
                <a:uFillTx/>
                <a:latin typeface="Times New Roman" pitchFamily="18" charset="0"/>
                <a:ea typeface="微软雅黑" pitchFamily="34" charset="-122"/>
                <a:cs typeface="Times New Roman" pitchFamily="18" charset="0"/>
              </a:rPr>
              <a:t>二、实物期权定价模型概述</a:t>
            </a:r>
          </a:p>
        </p:txBody>
      </p:sp>
      <p:sp>
        <p:nvSpPr>
          <p:cNvPr id="10" name="灯片编号占位符 9"/>
          <p:cNvSpPr>
            <a:spLocks noGrp="1"/>
          </p:cNvSpPr>
          <p:nvPr>
            <p:ph type="sldNum" sz="quarter" idx="12"/>
          </p:nvPr>
        </p:nvSpPr>
        <p:spPr/>
        <p:txBody>
          <a:bodyPr/>
          <a:lstStyle/>
          <a:p>
            <a:fld id="{AF91FE41-29FC-418A-8825-19AC693A7F6B}" type="slidenum">
              <a:rPr lang="zh-CN" altLang="en-US" smtClean="0"/>
              <a:t>14</a:t>
            </a:fld>
            <a:endParaRPr lang="zh-CN" altLang="en-US"/>
          </a:p>
        </p:txBody>
      </p:sp>
      <p:sp>
        <p:nvSpPr>
          <p:cNvPr id="11" name="任意形状 8"/>
          <p:cNvSpPr/>
          <p:nvPr/>
        </p:nvSpPr>
        <p:spPr>
          <a:xfrm>
            <a:off x="7410450" y="-35727"/>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2" name="任意形状 8"/>
          <p:cNvSpPr/>
          <p:nvPr/>
        </p:nvSpPr>
        <p:spPr>
          <a:xfrm rot="10800000">
            <a:off x="-16" y="3801278"/>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idx="1"/>
          </p:nvPr>
        </p:nvSpPr>
        <p:spPr>
          <a:xfrm>
            <a:off x="457200" y="1557341"/>
            <a:ext cx="8229600" cy="3086111"/>
          </a:xfrm>
        </p:spPr>
        <p:txBody>
          <a:bodyPr vert="horz" lIns="91440" tIns="45720" rIns="91440" bIns="45720" rtlCol="0">
            <a:normAutofit/>
          </a:bodyPr>
          <a:lstStyle/>
          <a:p>
            <a:pPr marL="0" marR="0" lvl="0" indent="0">
              <a:lnSpc>
                <a:spcPct val="180000"/>
              </a:lnSpc>
              <a:spcBef>
                <a:spcPts val="0"/>
              </a:spcBef>
              <a:buFont typeface="Wingdings" pitchFamily="2" charset="2"/>
              <a:buChar char="l"/>
            </a:pPr>
            <a:r>
              <a:rPr lang="zh-CN" altLang="en-US" sz="1800" dirty="0" smtClean="0">
                <a:latin typeface="Times New Roman" pitchFamily="18" charset="0"/>
                <a:ea typeface="微软雅黑" pitchFamily="34" charset="-122"/>
                <a:cs typeface="Times New Roman" pitchFamily="18" charset="0"/>
              </a:rPr>
              <a:t>使用</a:t>
            </a:r>
            <a:r>
              <a:rPr lang="zh-CN" altLang="en-US" sz="1800" dirty="0">
                <a:latin typeface="Times New Roman" pitchFamily="18" charset="0"/>
                <a:ea typeface="微软雅黑" pitchFamily="34" charset="-122"/>
                <a:cs typeface="Times New Roman" pitchFamily="18" charset="0"/>
              </a:rPr>
              <a:t>布莱克</a:t>
            </a:r>
            <a:r>
              <a:rPr lang="en-US" altLang="zh-CN" sz="1800" dirty="0">
                <a:latin typeface="Times New Roman" pitchFamily="18" charset="0"/>
                <a:ea typeface="微软雅黑" pitchFamily="34" charset="-122"/>
                <a:cs typeface="Times New Roman" pitchFamily="18" charset="0"/>
              </a:rPr>
              <a:t>-</a:t>
            </a:r>
            <a:r>
              <a:rPr lang="zh-CN" altLang="en-US" sz="1800" dirty="0">
                <a:latin typeface="Times New Roman" pitchFamily="18" charset="0"/>
                <a:ea typeface="微软雅黑" pitchFamily="34" charset="-122"/>
                <a:cs typeface="Times New Roman" pitchFamily="18" charset="0"/>
              </a:rPr>
              <a:t>舒尔斯模型时，可使用现金流（</a:t>
            </a:r>
            <a:r>
              <a:rPr lang="en-US" altLang="zh-CN" sz="1800" dirty="0">
                <a:latin typeface="Times New Roman" pitchFamily="18" charset="0"/>
                <a:ea typeface="微软雅黑" pitchFamily="34" charset="-122"/>
                <a:cs typeface="Times New Roman" pitchFamily="18" charset="0"/>
              </a:rPr>
              <a:t>DCF</a:t>
            </a:r>
            <a:r>
              <a:rPr lang="zh-CN" altLang="en-US" sz="1800" dirty="0">
                <a:latin typeface="Times New Roman" pitchFamily="18" charset="0"/>
                <a:ea typeface="微软雅黑" pitchFamily="34" charset="-122"/>
                <a:cs typeface="Times New Roman" pitchFamily="18" charset="0"/>
              </a:rPr>
              <a:t>）折现法估算目标公司的实体价值，布莱克</a:t>
            </a:r>
            <a:r>
              <a:rPr lang="en-US" altLang="zh-CN" sz="1800" dirty="0">
                <a:latin typeface="Times New Roman" pitchFamily="18" charset="0"/>
                <a:ea typeface="微软雅黑" pitchFamily="34" charset="-122"/>
                <a:cs typeface="Times New Roman" pitchFamily="18" charset="0"/>
              </a:rPr>
              <a:t>-</a:t>
            </a:r>
            <a:r>
              <a:rPr lang="zh-CN" altLang="en-US" sz="1800" dirty="0">
                <a:latin typeface="Times New Roman" pitchFamily="18" charset="0"/>
                <a:ea typeface="微软雅黑" pitchFamily="34" charset="-122"/>
                <a:cs typeface="Times New Roman" pitchFamily="18" charset="0"/>
              </a:rPr>
              <a:t>舒尔斯模型估算目标公司的期权价值，然后两者加总得出目标公司整体价值</a:t>
            </a:r>
            <a:r>
              <a:rPr lang="zh-CN" altLang="en-US" sz="1800" dirty="0" smtClean="0">
                <a:latin typeface="Times New Roman" pitchFamily="18" charset="0"/>
                <a:ea typeface="微软雅黑" pitchFamily="34" charset="-122"/>
                <a:cs typeface="Times New Roman" pitchFamily="18" charset="0"/>
              </a:rPr>
              <a:t>；</a:t>
            </a:r>
            <a:endParaRPr lang="en-US" altLang="zh-CN" sz="1800" dirty="0" smtClean="0">
              <a:latin typeface="Times New Roman" pitchFamily="18" charset="0"/>
              <a:ea typeface="微软雅黑" pitchFamily="34" charset="-122"/>
              <a:cs typeface="Times New Roman" pitchFamily="18" charset="0"/>
            </a:endParaRPr>
          </a:p>
          <a:p>
            <a:pPr marL="0" marR="0" lvl="0" indent="0">
              <a:lnSpc>
                <a:spcPct val="180000"/>
              </a:lnSpc>
              <a:spcBef>
                <a:spcPts val="0"/>
              </a:spcBef>
              <a:buFont typeface="Wingdings" pitchFamily="2" charset="2"/>
              <a:buChar char="l"/>
            </a:pPr>
            <a:r>
              <a:rPr lang="zh-CN" altLang="en-US" sz="1800" dirty="0" smtClean="0">
                <a:latin typeface="Times New Roman" pitchFamily="18" charset="0"/>
                <a:ea typeface="微软雅黑" pitchFamily="34" charset="-122"/>
                <a:cs typeface="Times New Roman" pitchFamily="18" charset="0"/>
              </a:rPr>
              <a:t>使用</a:t>
            </a:r>
            <a:r>
              <a:rPr lang="zh-CN" altLang="en-US" sz="1800" dirty="0">
                <a:latin typeface="Times New Roman" pitchFamily="18" charset="0"/>
                <a:ea typeface="微软雅黑" pitchFamily="34" charset="-122"/>
                <a:cs typeface="Times New Roman" pitchFamily="18" charset="0"/>
              </a:rPr>
              <a:t>二叉树模型时，可使用现金流（</a:t>
            </a:r>
            <a:r>
              <a:rPr lang="en-US" altLang="zh-CN" sz="1800" dirty="0">
                <a:latin typeface="Times New Roman" pitchFamily="18" charset="0"/>
                <a:ea typeface="微软雅黑" pitchFamily="34" charset="-122"/>
                <a:cs typeface="Times New Roman" pitchFamily="18" charset="0"/>
              </a:rPr>
              <a:t>DCF</a:t>
            </a:r>
            <a:r>
              <a:rPr lang="zh-CN" altLang="en-US" sz="1800" dirty="0">
                <a:latin typeface="Times New Roman" pitchFamily="18" charset="0"/>
                <a:ea typeface="微软雅黑" pitchFamily="34" charset="-122"/>
                <a:cs typeface="Times New Roman" pitchFamily="18" charset="0"/>
              </a:rPr>
              <a:t>）折现法估算目标公司的实体价值，使用二叉树模型估算目标公司整体价值，然后总体价值减去实体价值，得到目标公司的期权价值。</a:t>
            </a:r>
          </a:p>
        </p:txBody>
      </p:sp>
      <p:cxnSp>
        <p:nvCxnSpPr>
          <p:cNvPr id="5" name="直接连接符 4"/>
          <p:cNvCxnSpPr/>
          <p:nvPr/>
        </p:nvCxnSpPr>
        <p:spPr>
          <a:xfrm>
            <a:off x="428596" y="650777"/>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6" name="标题 1"/>
          <p:cNvSpPr txBox="1">
            <a:spLocks/>
          </p:cNvSpPr>
          <p:nvPr/>
        </p:nvSpPr>
        <p:spPr>
          <a:xfrm>
            <a:off x="457200" y="142858"/>
            <a:ext cx="8229600" cy="436945"/>
          </a:xfrm>
          <a:prstGeom prst="rect">
            <a:avLst/>
          </a:prstGeom>
        </p:spPr>
        <p:txBody>
          <a:bodyPr vert="horz" lIns="91440" tIns="45720" rIns="91440" bIns="45720" rtlCol="0" anchor="ctr">
            <a:noAutofit/>
          </a:bodyPr>
          <a:lstStyle/>
          <a:p>
            <a:pPr lvl="0">
              <a:spcBef>
                <a:spcPct val="0"/>
              </a:spcBef>
            </a:pPr>
            <a:r>
              <a:rPr lang="zh-CN" altLang="en-US" sz="2400" b="1" kern="2200" dirty="0">
                <a:latin typeface="微软雅黑" pitchFamily="34" charset="-122"/>
                <a:ea typeface="微软雅黑" pitchFamily="34" charset="-122"/>
                <a:cs typeface="+mj-cs"/>
              </a:rPr>
              <a:t>第二节 实物期权定价</a:t>
            </a:r>
            <a:r>
              <a:rPr lang="zh-CN" altLang="en-US" sz="2400" b="1" kern="2200" dirty="0" smtClean="0">
                <a:latin typeface="微软雅黑" pitchFamily="34" charset="-122"/>
                <a:ea typeface="微软雅黑" pitchFamily="34" charset="-122"/>
                <a:cs typeface="+mj-cs"/>
              </a:rPr>
              <a:t>模型</a:t>
            </a:r>
            <a:endParaRPr kumimoji="0" lang="zh-CN" altLang="en-US" sz="2400" b="1" i="0" u="none" strike="noStrike" kern="2200" cap="none" spc="0" normalizeH="0" baseline="0" noProof="0" dirty="0" smtClean="0">
              <a:ln>
                <a:noFill/>
              </a:ln>
              <a:solidFill>
                <a:schemeClr val="tx1"/>
              </a:solidFill>
              <a:effectLst/>
              <a:uLnTx/>
              <a:uFillTx/>
              <a:latin typeface="微软雅黑" pitchFamily="34" charset="-122"/>
              <a:ea typeface="微软雅黑" pitchFamily="34" charset="-122"/>
              <a:cs typeface="+mj-cs"/>
            </a:endParaRPr>
          </a:p>
        </p:txBody>
      </p:sp>
      <p:sp>
        <p:nvSpPr>
          <p:cNvPr id="7" name="标题 1"/>
          <p:cNvSpPr>
            <a:spLocks noGrp="1"/>
          </p:cNvSpPr>
          <p:nvPr>
            <p:ph type="title"/>
          </p:nvPr>
        </p:nvSpPr>
        <p:spPr>
          <a:xfrm>
            <a:off x="500034" y="928682"/>
            <a:ext cx="8229600" cy="857250"/>
          </a:xfrm>
        </p:spPr>
        <p:txBody>
          <a:bodyPr vert="horz" lIns="91440" tIns="45720" rIns="91440" bIns="45720" rtlCol="0">
            <a:normAutofit/>
          </a:bodyPr>
          <a:lstStyle/>
          <a:p>
            <a:pPr algn="l">
              <a:lnSpc>
                <a:spcPct val="150000"/>
              </a:lnSpc>
              <a:spcBef>
                <a:spcPts val="0"/>
              </a:spcBef>
            </a:pPr>
            <a:r>
              <a:rPr lang="zh-CN" altLang="en-US" sz="1800" dirty="0">
                <a:latin typeface="Times New Roman" pitchFamily="18" charset="0"/>
                <a:ea typeface="微软雅黑" pitchFamily="34" charset="-122"/>
                <a:cs typeface="Times New Roman" pitchFamily="18" charset="0"/>
              </a:rPr>
              <a:t>（二）实物期权定价模型的估值思路</a:t>
            </a:r>
          </a:p>
        </p:txBody>
      </p:sp>
      <p:sp>
        <p:nvSpPr>
          <p:cNvPr id="8" name="标题 1"/>
          <p:cNvSpPr txBox="1">
            <a:spLocks/>
          </p:cNvSpPr>
          <p:nvPr/>
        </p:nvSpPr>
        <p:spPr>
          <a:xfrm>
            <a:off x="428596" y="500048"/>
            <a:ext cx="8229600" cy="857250"/>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schemeClr val="tx1"/>
                </a:solidFill>
                <a:effectLst/>
                <a:uLnTx/>
                <a:uFillTx/>
                <a:latin typeface="Times New Roman" pitchFamily="18" charset="0"/>
                <a:ea typeface="微软雅黑" pitchFamily="34" charset="-122"/>
                <a:cs typeface="Times New Roman" pitchFamily="18" charset="0"/>
              </a:rPr>
              <a:t>二、实物期权定价模型概述</a:t>
            </a:r>
          </a:p>
        </p:txBody>
      </p:sp>
      <p:sp>
        <p:nvSpPr>
          <p:cNvPr id="9" name="灯片编号占位符 8"/>
          <p:cNvSpPr>
            <a:spLocks noGrp="1"/>
          </p:cNvSpPr>
          <p:nvPr>
            <p:ph type="sldNum" sz="quarter" idx="12"/>
          </p:nvPr>
        </p:nvSpPr>
        <p:spPr/>
        <p:txBody>
          <a:bodyPr/>
          <a:lstStyle/>
          <a:p>
            <a:fld id="{AF91FE41-29FC-418A-8825-19AC693A7F6B}" type="slidenum">
              <a:rPr lang="zh-CN" altLang="en-US" smtClean="0"/>
              <a:t>15</a:t>
            </a:fld>
            <a:endParaRPr lang="zh-CN" altLang="en-US"/>
          </a:p>
        </p:txBody>
      </p:sp>
      <p:sp>
        <p:nvSpPr>
          <p:cNvPr id="10" name="任意形状 8"/>
          <p:cNvSpPr/>
          <p:nvPr/>
        </p:nvSpPr>
        <p:spPr>
          <a:xfrm>
            <a:off x="7410450" y="-35727"/>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1" name="任意形状 8"/>
          <p:cNvSpPr/>
          <p:nvPr/>
        </p:nvSpPr>
        <p:spPr>
          <a:xfrm rot="10800000">
            <a:off x="-16" y="3801278"/>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596" y="571486"/>
            <a:ext cx="8229600" cy="571504"/>
          </a:xfrm>
        </p:spPr>
        <p:txBody>
          <a:bodyPr vert="horz" lIns="91440" tIns="45720" rIns="91440" bIns="45720" rtlCol="0">
            <a:normAutofit/>
          </a:bodyPr>
          <a:lstStyle/>
          <a:p>
            <a:pPr marR="0" algn="l">
              <a:lnSpc>
                <a:spcPct val="160000"/>
              </a:lnSpc>
              <a:spcBef>
                <a:spcPts val="0"/>
              </a:spcBef>
            </a:pPr>
            <a:r>
              <a:rPr lang="zh-CN" altLang="en-US" sz="1800" b="1" dirty="0">
                <a:latin typeface="Times New Roman" pitchFamily="18" charset="0"/>
                <a:ea typeface="微软雅黑" pitchFamily="34" charset="-122"/>
                <a:cs typeface="Times New Roman" pitchFamily="18" charset="0"/>
              </a:rPr>
              <a:t>三、常用的实物期权定价模型</a:t>
            </a:r>
          </a:p>
        </p:txBody>
      </p:sp>
      <p:sp>
        <p:nvSpPr>
          <p:cNvPr id="3" name="文本占位符 2"/>
          <p:cNvSpPr>
            <a:spLocks noGrp="1"/>
          </p:cNvSpPr>
          <p:nvPr>
            <p:ph type="body" idx="1"/>
          </p:nvPr>
        </p:nvSpPr>
        <p:spPr>
          <a:xfrm>
            <a:off x="457200" y="1034666"/>
            <a:ext cx="8229600" cy="3394472"/>
          </a:xfrm>
        </p:spPr>
        <p:txBody>
          <a:bodyPr vert="horz" lIns="91440" tIns="45720" rIns="91440" bIns="45720" rtlCol="0">
            <a:noAutofit/>
          </a:bodyPr>
          <a:lstStyle/>
          <a:p>
            <a:pPr marL="0" marR="0" lvl="0" indent="0">
              <a:lnSpc>
                <a:spcPct val="180000"/>
              </a:lnSpc>
              <a:spcBef>
                <a:spcPts val="0"/>
              </a:spcBef>
              <a:buNone/>
            </a:pPr>
            <a:r>
              <a:rPr lang="zh-CN" altLang="en-US" sz="1800" dirty="0">
                <a:latin typeface="Times New Roman" pitchFamily="18" charset="0"/>
                <a:ea typeface="微软雅黑" pitchFamily="34" charset="-122"/>
                <a:cs typeface="Times New Roman" pitchFamily="18" charset="0"/>
              </a:rPr>
              <a:t>（一）布莱克</a:t>
            </a:r>
            <a:r>
              <a:rPr lang="en-US" altLang="zh-CN" sz="1800" dirty="0">
                <a:latin typeface="Times New Roman" pitchFamily="18" charset="0"/>
                <a:ea typeface="微软雅黑" pitchFamily="34" charset="-122"/>
                <a:cs typeface="Times New Roman" pitchFamily="18" charset="0"/>
              </a:rPr>
              <a:t>-</a:t>
            </a:r>
            <a:r>
              <a:rPr lang="zh-CN" altLang="en-US" sz="1800" dirty="0">
                <a:latin typeface="Times New Roman" pitchFamily="18" charset="0"/>
                <a:ea typeface="微软雅黑" pitchFamily="34" charset="-122"/>
                <a:cs typeface="Times New Roman" pitchFamily="18" charset="0"/>
              </a:rPr>
              <a:t>舒尔斯模型</a:t>
            </a:r>
          </a:p>
          <a:p>
            <a:pPr marL="0" marR="0" lvl="1" indent="0">
              <a:lnSpc>
                <a:spcPct val="180000"/>
              </a:lnSpc>
              <a:spcBef>
                <a:spcPts val="0"/>
              </a:spcBef>
              <a:buNone/>
            </a:pPr>
            <a:r>
              <a:rPr lang="en-US" altLang="zh-CN" sz="1800" dirty="0">
                <a:latin typeface="Times New Roman" pitchFamily="18" charset="0"/>
                <a:ea typeface="微软雅黑" pitchFamily="34" charset="-122"/>
                <a:cs typeface="Times New Roman" pitchFamily="18" charset="0"/>
              </a:rPr>
              <a:t>1.B-S</a:t>
            </a:r>
            <a:r>
              <a:rPr lang="zh-CN" altLang="en-US" sz="1800" dirty="0">
                <a:latin typeface="Times New Roman" pitchFamily="18" charset="0"/>
                <a:ea typeface="微软雅黑" pitchFamily="34" charset="-122"/>
                <a:cs typeface="Times New Roman" pitchFamily="18" charset="0"/>
              </a:rPr>
              <a:t>模型的基本假设</a:t>
            </a:r>
          </a:p>
          <a:p>
            <a:pPr marL="0" marR="0" lvl="2" indent="0">
              <a:lnSpc>
                <a:spcPct val="180000"/>
              </a:lnSpc>
              <a:spcBef>
                <a:spcPts val="0"/>
              </a:spcBef>
              <a:buNone/>
            </a:pPr>
            <a:r>
              <a:rPr lang="en-US" altLang="zh-CN" sz="1800" dirty="0" smtClean="0">
                <a:latin typeface="Times New Roman" pitchFamily="18" charset="0"/>
                <a:ea typeface="微软雅黑" pitchFamily="34" charset="-122"/>
                <a:cs typeface="Times New Roman" pitchFamily="18" charset="0"/>
              </a:rPr>
              <a:t>    B-S</a:t>
            </a:r>
            <a:r>
              <a:rPr lang="zh-CN" altLang="en-US" sz="1800" dirty="0">
                <a:latin typeface="Times New Roman" pitchFamily="18" charset="0"/>
                <a:ea typeface="微软雅黑" pitchFamily="34" charset="-122"/>
                <a:cs typeface="Times New Roman" pitchFamily="18" charset="0"/>
              </a:rPr>
              <a:t>模型是连续型模型的典型代表，其假设条件包括：</a:t>
            </a:r>
          </a:p>
          <a:p>
            <a:pPr marL="0" marR="0" lvl="2" indent="0">
              <a:lnSpc>
                <a:spcPct val="180000"/>
              </a:lnSpc>
              <a:spcBef>
                <a:spcPts val="0"/>
              </a:spcBef>
              <a:buNone/>
            </a:pPr>
            <a:r>
              <a:rPr lang="zh-CN" altLang="en-US" sz="1800" dirty="0">
                <a:latin typeface="Times New Roman" pitchFamily="18" charset="0"/>
                <a:ea typeface="微软雅黑" pitchFamily="34" charset="-122"/>
                <a:cs typeface="Times New Roman" pitchFamily="18" charset="0"/>
              </a:rPr>
              <a:t>（</a:t>
            </a:r>
            <a:r>
              <a:rPr lang="en-US" altLang="zh-CN" sz="1800" dirty="0">
                <a:latin typeface="Times New Roman" pitchFamily="18" charset="0"/>
                <a:ea typeface="微软雅黑" pitchFamily="34" charset="-122"/>
                <a:cs typeface="Times New Roman" pitchFamily="18" charset="0"/>
              </a:rPr>
              <a:t>1</a:t>
            </a:r>
            <a:r>
              <a:rPr lang="zh-CN" altLang="en-US" sz="1800" dirty="0">
                <a:latin typeface="Times New Roman" pitchFamily="18" charset="0"/>
                <a:ea typeface="微软雅黑" pitchFamily="34" charset="-122"/>
                <a:cs typeface="Times New Roman" pitchFamily="18" charset="0"/>
              </a:rPr>
              <a:t>）标的资产价格是连续波动的，其特点是每一个小区间内的资产收益率服从对数正态分布，且不同的两个区间内的收益率相互独立；</a:t>
            </a:r>
          </a:p>
          <a:p>
            <a:pPr marL="0" marR="0" lvl="2" indent="0">
              <a:lnSpc>
                <a:spcPct val="180000"/>
              </a:lnSpc>
              <a:spcBef>
                <a:spcPts val="0"/>
              </a:spcBef>
              <a:buNone/>
            </a:pPr>
            <a:r>
              <a:rPr lang="zh-CN" altLang="en-US" sz="1800" dirty="0">
                <a:latin typeface="Times New Roman" pitchFamily="18" charset="0"/>
                <a:ea typeface="微软雅黑" pitchFamily="34" charset="-122"/>
                <a:cs typeface="Times New Roman" pitchFamily="18" charset="0"/>
              </a:rPr>
              <a:t>（</a:t>
            </a:r>
            <a:r>
              <a:rPr lang="en-US" altLang="zh-CN" sz="1800" dirty="0">
                <a:latin typeface="Times New Roman" pitchFamily="18" charset="0"/>
                <a:ea typeface="微软雅黑" pitchFamily="34" charset="-122"/>
                <a:cs typeface="Times New Roman" pitchFamily="18" charset="0"/>
              </a:rPr>
              <a:t>2</a:t>
            </a:r>
            <a:r>
              <a:rPr lang="zh-CN" altLang="en-US" sz="1800" dirty="0">
                <a:latin typeface="Times New Roman" pitchFamily="18" charset="0"/>
                <a:ea typeface="微软雅黑" pitchFamily="34" charset="-122"/>
                <a:cs typeface="Times New Roman" pitchFamily="18" charset="0"/>
              </a:rPr>
              <a:t>）标的资产收益率和无风险利率在期权有效期内恒定存在，且市场交易者能够以无风险利率借得任何数量的资金</a:t>
            </a:r>
            <a:r>
              <a:rPr lang="zh-CN" altLang="en-US" sz="1800" dirty="0" smtClean="0">
                <a:latin typeface="Times New Roman" pitchFamily="18" charset="0"/>
                <a:ea typeface="微软雅黑" pitchFamily="34" charset="-122"/>
                <a:cs typeface="Times New Roman" pitchFamily="18" charset="0"/>
              </a:rPr>
              <a:t>；</a:t>
            </a:r>
            <a:endParaRPr lang="zh-CN" altLang="en-US" sz="1800" dirty="0">
              <a:latin typeface="Times New Roman" pitchFamily="18" charset="0"/>
              <a:ea typeface="微软雅黑" pitchFamily="34" charset="-122"/>
              <a:cs typeface="Times New Roman" pitchFamily="18" charset="0"/>
            </a:endParaRPr>
          </a:p>
        </p:txBody>
      </p:sp>
      <p:cxnSp>
        <p:nvCxnSpPr>
          <p:cNvPr id="4" name="直接连接符 3"/>
          <p:cNvCxnSpPr/>
          <p:nvPr/>
        </p:nvCxnSpPr>
        <p:spPr>
          <a:xfrm>
            <a:off x="428596" y="650777"/>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txBox="1">
            <a:spLocks/>
          </p:cNvSpPr>
          <p:nvPr/>
        </p:nvSpPr>
        <p:spPr>
          <a:xfrm>
            <a:off x="457200" y="142858"/>
            <a:ext cx="8229600" cy="436945"/>
          </a:xfrm>
          <a:prstGeom prst="rect">
            <a:avLst/>
          </a:prstGeom>
        </p:spPr>
        <p:txBody>
          <a:bodyPr vert="horz" lIns="91440" tIns="45720" rIns="91440" bIns="45720" rtlCol="0" anchor="ctr">
            <a:noAutofit/>
          </a:bodyPr>
          <a:lstStyle/>
          <a:p>
            <a:pPr lvl="0">
              <a:spcBef>
                <a:spcPct val="0"/>
              </a:spcBef>
            </a:pPr>
            <a:r>
              <a:rPr lang="zh-CN" altLang="en-US" sz="2400" b="1" kern="2200" dirty="0">
                <a:latin typeface="微软雅黑" pitchFamily="34" charset="-122"/>
                <a:ea typeface="微软雅黑" pitchFamily="34" charset="-122"/>
                <a:cs typeface="+mj-cs"/>
              </a:rPr>
              <a:t>第二节 实物期权定价</a:t>
            </a:r>
            <a:r>
              <a:rPr lang="zh-CN" altLang="en-US" sz="2400" b="1" kern="2200" dirty="0" smtClean="0">
                <a:latin typeface="微软雅黑" pitchFamily="34" charset="-122"/>
                <a:ea typeface="微软雅黑" pitchFamily="34" charset="-122"/>
                <a:cs typeface="+mj-cs"/>
              </a:rPr>
              <a:t>模型</a:t>
            </a:r>
            <a:endParaRPr kumimoji="0" lang="zh-CN" altLang="en-US" sz="2400" b="1" i="0" u="none" strike="noStrike" kern="2200" cap="none" spc="0" normalizeH="0" baseline="0" noProof="0" dirty="0" smtClean="0">
              <a:ln>
                <a:noFill/>
              </a:ln>
              <a:solidFill>
                <a:schemeClr val="tx1"/>
              </a:solidFill>
              <a:effectLst/>
              <a:uLnTx/>
              <a:uFillTx/>
              <a:latin typeface="微软雅黑" pitchFamily="34" charset="-122"/>
              <a:ea typeface="微软雅黑" pitchFamily="34" charset="-122"/>
              <a:cs typeface="+mj-cs"/>
            </a:endParaRPr>
          </a:p>
        </p:txBody>
      </p:sp>
      <p:sp>
        <p:nvSpPr>
          <p:cNvPr id="6" name="灯片编号占位符 5"/>
          <p:cNvSpPr>
            <a:spLocks noGrp="1"/>
          </p:cNvSpPr>
          <p:nvPr>
            <p:ph type="sldNum" sz="quarter" idx="12"/>
          </p:nvPr>
        </p:nvSpPr>
        <p:spPr/>
        <p:txBody>
          <a:bodyPr/>
          <a:lstStyle/>
          <a:p>
            <a:fld id="{AF91FE41-29FC-418A-8825-19AC693A7F6B}" type="slidenum">
              <a:rPr lang="zh-CN" altLang="en-US" smtClean="0"/>
              <a:t>16</a:t>
            </a:fld>
            <a:endParaRPr lang="zh-CN" altLang="en-US"/>
          </a:p>
        </p:txBody>
      </p:sp>
      <p:sp>
        <p:nvSpPr>
          <p:cNvPr id="7" name="任意形状 8"/>
          <p:cNvSpPr/>
          <p:nvPr/>
        </p:nvSpPr>
        <p:spPr>
          <a:xfrm>
            <a:off x="7410450" y="-35727"/>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8" name="任意形状 8"/>
          <p:cNvSpPr/>
          <p:nvPr/>
        </p:nvSpPr>
        <p:spPr>
          <a:xfrm rot="10800000">
            <a:off x="-16" y="3801278"/>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596" y="571486"/>
            <a:ext cx="8229600" cy="571504"/>
          </a:xfrm>
        </p:spPr>
        <p:txBody>
          <a:bodyPr vert="horz" lIns="91440" tIns="45720" rIns="91440" bIns="45720" rtlCol="0">
            <a:normAutofit/>
          </a:bodyPr>
          <a:lstStyle/>
          <a:p>
            <a:pPr marR="0" algn="l">
              <a:lnSpc>
                <a:spcPct val="160000"/>
              </a:lnSpc>
              <a:spcBef>
                <a:spcPts val="0"/>
              </a:spcBef>
            </a:pPr>
            <a:r>
              <a:rPr lang="zh-CN" altLang="en-US" sz="1800" b="1" dirty="0">
                <a:latin typeface="Times New Roman" pitchFamily="18" charset="0"/>
                <a:ea typeface="微软雅黑" pitchFamily="34" charset="-122"/>
                <a:cs typeface="Times New Roman" pitchFamily="18" charset="0"/>
              </a:rPr>
              <a:t>三、常用的实物期权定价模型</a:t>
            </a:r>
          </a:p>
        </p:txBody>
      </p:sp>
      <p:sp>
        <p:nvSpPr>
          <p:cNvPr id="3" name="文本占位符 2"/>
          <p:cNvSpPr>
            <a:spLocks noGrp="1"/>
          </p:cNvSpPr>
          <p:nvPr>
            <p:ph type="body" idx="1"/>
          </p:nvPr>
        </p:nvSpPr>
        <p:spPr>
          <a:xfrm>
            <a:off x="457200" y="1034666"/>
            <a:ext cx="8229600" cy="3394472"/>
          </a:xfrm>
        </p:spPr>
        <p:txBody>
          <a:bodyPr vert="horz" lIns="91440" tIns="45720" rIns="91440" bIns="45720" rtlCol="0">
            <a:noAutofit/>
          </a:bodyPr>
          <a:lstStyle/>
          <a:p>
            <a:pPr marL="0" marR="0" lvl="0" indent="0">
              <a:lnSpc>
                <a:spcPct val="180000"/>
              </a:lnSpc>
              <a:spcBef>
                <a:spcPts val="0"/>
              </a:spcBef>
              <a:buNone/>
            </a:pPr>
            <a:r>
              <a:rPr lang="zh-CN" altLang="en-US" sz="1800" dirty="0">
                <a:latin typeface="Times New Roman" pitchFamily="18" charset="0"/>
                <a:ea typeface="微软雅黑" pitchFamily="34" charset="-122"/>
                <a:cs typeface="Times New Roman" pitchFamily="18" charset="0"/>
              </a:rPr>
              <a:t>（一）布莱克</a:t>
            </a:r>
            <a:r>
              <a:rPr lang="en-US" altLang="zh-CN" sz="1800" dirty="0">
                <a:latin typeface="Times New Roman" pitchFamily="18" charset="0"/>
                <a:ea typeface="微软雅黑" pitchFamily="34" charset="-122"/>
                <a:cs typeface="Times New Roman" pitchFamily="18" charset="0"/>
              </a:rPr>
              <a:t>-</a:t>
            </a:r>
            <a:r>
              <a:rPr lang="zh-CN" altLang="en-US" sz="1800" dirty="0">
                <a:latin typeface="Times New Roman" pitchFamily="18" charset="0"/>
                <a:ea typeface="微软雅黑" pitchFamily="34" charset="-122"/>
                <a:cs typeface="Times New Roman" pitchFamily="18" charset="0"/>
              </a:rPr>
              <a:t>舒尔斯模型</a:t>
            </a:r>
          </a:p>
          <a:p>
            <a:pPr marL="0" marR="0" lvl="1" indent="0">
              <a:lnSpc>
                <a:spcPct val="180000"/>
              </a:lnSpc>
              <a:spcBef>
                <a:spcPts val="0"/>
              </a:spcBef>
              <a:buNone/>
            </a:pPr>
            <a:r>
              <a:rPr lang="en-US" altLang="zh-CN" sz="1800" dirty="0">
                <a:latin typeface="Times New Roman" pitchFamily="18" charset="0"/>
                <a:ea typeface="微软雅黑" pitchFamily="34" charset="-122"/>
                <a:cs typeface="Times New Roman" pitchFamily="18" charset="0"/>
              </a:rPr>
              <a:t>1.B-S</a:t>
            </a:r>
            <a:r>
              <a:rPr lang="zh-CN" altLang="en-US" sz="1800" dirty="0">
                <a:latin typeface="Times New Roman" pitchFamily="18" charset="0"/>
                <a:ea typeface="微软雅黑" pitchFamily="34" charset="-122"/>
                <a:cs typeface="Times New Roman" pitchFamily="18" charset="0"/>
              </a:rPr>
              <a:t>模型的基本假设</a:t>
            </a:r>
          </a:p>
          <a:p>
            <a:pPr marL="0" marR="0" lvl="2" indent="0">
              <a:lnSpc>
                <a:spcPct val="180000"/>
              </a:lnSpc>
              <a:spcBef>
                <a:spcPts val="0"/>
              </a:spcBef>
              <a:buNone/>
            </a:pPr>
            <a:r>
              <a:rPr lang="en-US" altLang="zh-CN" sz="1800" dirty="0" smtClean="0">
                <a:latin typeface="Times New Roman" pitchFamily="18" charset="0"/>
                <a:ea typeface="微软雅黑" pitchFamily="34" charset="-122"/>
                <a:cs typeface="Times New Roman" pitchFamily="18" charset="0"/>
              </a:rPr>
              <a:t>    B-S</a:t>
            </a:r>
            <a:r>
              <a:rPr lang="zh-CN" altLang="en-US" sz="1800" dirty="0">
                <a:latin typeface="Times New Roman" pitchFamily="18" charset="0"/>
                <a:ea typeface="微软雅黑" pitchFamily="34" charset="-122"/>
                <a:cs typeface="Times New Roman" pitchFamily="18" charset="0"/>
              </a:rPr>
              <a:t>模型是连续型模型的典型代表，其假设条件包括：</a:t>
            </a:r>
          </a:p>
          <a:p>
            <a:pPr marL="0" marR="0" lvl="2" indent="0">
              <a:lnSpc>
                <a:spcPct val="180000"/>
              </a:lnSpc>
              <a:spcBef>
                <a:spcPts val="0"/>
              </a:spcBef>
              <a:buNone/>
            </a:pPr>
            <a:r>
              <a:rPr lang="zh-CN" altLang="en-US" sz="1800" dirty="0" smtClean="0">
                <a:latin typeface="Times New Roman" pitchFamily="18" charset="0"/>
                <a:ea typeface="微软雅黑" pitchFamily="34" charset="-122"/>
                <a:cs typeface="Times New Roman" pitchFamily="18" charset="0"/>
              </a:rPr>
              <a:t>（</a:t>
            </a:r>
            <a:r>
              <a:rPr lang="en-US" altLang="zh-CN" sz="1800" dirty="0">
                <a:latin typeface="Times New Roman" pitchFamily="18" charset="0"/>
                <a:ea typeface="微软雅黑" pitchFamily="34" charset="-122"/>
                <a:cs typeface="Times New Roman" pitchFamily="18" charset="0"/>
              </a:rPr>
              <a:t>3</a:t>
            </a:r>
            <a:r>
              <a:rPr lang="zh-CN" altLang="en-US" sz="1800" dirty="0">
                <a:latin typeface="Times New Roman" pitchFamily="18" charset="0"/>
                <a:ea typeface="微软雅黑" pitchFamily="34" charset="-122"/>
                <a:cs typeface="Times New Roman" pitchFamily="18" charset="0"/>
              </a:rPr>
              <a:t>）市场无摩擦，即股票或期权的买卖不存在税收和交易成本（佣金、买卖差价、市场冲击等），没有保证金要求，卖空者在卖空的当天可以立即得到资金；</a:t>
            </a:r>
          </a:p>
          <a:p>
            <a:pPr marL="0" marR="0" lvl="2" indent="0">
              <a:lnSpc>
                <a:spcPct val="180000"/>
              </a:lnSpc>
              <a:spcBef>
                <a:spcPts val="0"/>
              </a:spcBef>
              <a:buNone/>
            </a:pPr>
            <a:r>
              <a:rPr lang="zh-CN" altLang="en-US" sz="1800" dirty="0">
                <a:latin typeface="Times New Roman" pitchFamily="18" charset="0"/>
                <a:ea typeface="微软雅黑" pitchFamily="34" charset="-122"/>
                <a:cs typeface="Times New Roman" pitchFamily="18" charset="0"/>
              </a:rPr>
              <a:t>（</a:t>
            </a:r>
            <a:r>
              <a:rPr lang="en-US" altLang="zh-CN" sz="1800" dirty="0">
                <a:latin typeface="Times New Roman" pitchFamily="18" charset="0"/>
                <a:ea typeface="微软雅黑" pitchFamily="34" charset="-122"/>
                <a:cs typeface="Times New Roman" pitchFamily="18" charset="0"/>
              </a:rPr>
              <a:t>4</a:t>
            </a:r>
            <a:r>
              <a:rPr lang="zh-CN" altLang="en-US" sz="1800" dirty="0">
                <a:latin typeface="Times New Roman" pitchFamily="18" charset="0"/>
                <a:ea typeface="微软雅黑" pitchFamily="34" charset="-122"/>
                <a:cs typeface="Times New Roman" pitchFamily="18" charset="0"/>
              </a:rPr>
              <a:t>）标的资产在期权有效期内无红利及其他所得（该假设后被放弃）；</a:t>
            </a:r>
          </a:p>
          <a:p>
            <a:pPr marL="0" marR="0" lvl="2" indent="0">
              <a:lnSpc>
                <a:spcPct val="180000"/>
              </a:lnSpc>
              <a:spcBef>
                <a:spcPts val="0"/>
              </a:spcBef>
              <a:buNone/>
            </a:pPr>
            <a:r>
              <a:rPr lang="zh-CN" altLang="en-US" sz="1800" dirty="0">
                <a:latin typeface="Times New Roman" pitchFamily="18" charset="0"/>
                <a:ea typeface="微软雅黑" pitchFamily="34" charset="-122"/>
                <a:cs typeface="Times New Roman" pitchFamily="18" charset="0"/>
              </a:rPr>
              <a:t>（</a:t>
            </a:r>
            <a:r>
              <a:rPr lang="en-US" altLang="zh-CN" sz="1800" dirty="0">
                <a:latin typeface="Times New Roman" pitchFamily="18" charset="0"/>
                <a:ea typeface="微软雅黑" pitchFamily="34" charset="-122"/>
                <a:cs typeface="Times New Roman" pitchFamily="18" charset="0"/>
              </a:rPr>
              <a:t>5</a:t>
            </a:r>
            <a:r>
              <a:rPr lang="zh-CN" altLang="en-US" sz="1800" dirty="0">
                <a:latin typeface="Times New Roman" pitchFamily="18" charset="0"/>
                <a:ea typeface="微软雅黑" pitchFamily="34" charset="-122"/>
                <a:cs typeface="Times New Roman" pitchFamily="18" charset="0"/>
              </a:rPr>
              <a:t>）期权是欧式期权，即在期权到期前不可实施；</a:t>
            </a:r>
          </a:p>
          <a:p>
            <a:pPr marL="0" marR="0" lvl="2" indent="0">
              <a:lnSpc>
                <a:spcPct val="180000"/>
              </a:lnSpc>
              <a:spcBef>
                <a:spcPts val="0"/>
              </a:spcBef>
              <a:buNone/>
            </a:pPr>
            <a:r>
              <a:rPr lang="zh-CN" altLang="en-US" sz="1800" dirty="0">
                <a:latin typeface="Times New Roman" pitchFamily="18" charset="0"/>
                <a:ea typeface="微软雅黑" pitchFamily="34" charset="-122"/>
                <a:cs typeface="Times New Roman" pitchFamily="18" charset="0"/>
              </a:rPr>
              <a:t>（</a:t>
            </a:r>
            <a:r>
              <a:rPr lang="en-US" altLang="zh-CN" sz="1800" dirty="0">
                <a:latin typeface="Times New Roman" pitchFamily="18" charset="0"/>
                <a:ea typeface="微软雅黑" pitchFamily="34" charset="-122"/>
                <a:cs typeface="Times New Roman" pitchFamily="18" charset="0"/>
              </a:rPr>
              <a:t>6</a:t>
            </a:r>
            <a:r>
              <a:rPr lang="zh-CN" altLang="en-US" sz="1800" dirty="0">
                <a:latin typeface="Times New Roman" pitchFamily="18" charset="0"/>
                <a:ea typeface="微软雅黑" pitchFamily="34" charset="-122"/>
                <a:cs typeface="Times New Roman" pitchFamily="18" charset="0"/>
              </a:rPr>
              <a:t>）标的资产在市场上可以连续不间断地进行交易。</a:t>
            </a:r>
          </a:p>
        </p:txBody>
      </p:sp>
      <p:cxnSp>
        <p:nvCxnSpPr>
          <p:cNvPr id="4" name="直接连接符 3"/>
          <p:cNvCxnSpPr/>
          <p:nvPr/>
        </p:nvCxnSpPr>
        <p:spPr>
          <a:xfrm>
            <a:off x="428596" y="650777"/>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txBox="1">
            <a:spLocks/>
          </p:cNvSpPr>
          <p:nvPr/>
        </p:nvSpPr>
        <p:spPr>
          <a:xfrm>
            <a:off x="457200" y="142858"/>
            <a:ext cx="8229600" cy="436945"/>
          </a:xfrm>
          <a:prstGeom prst="rect">
            <a:avLst/>
          </a:prstGeom>
        </p:spPr>
        <p:txBody>
          <a:bodyPr vert="horz" lIns="91440" tIns="45720" rIns="91440" bIns="45720" rtlCol="0" anchor="ctr">
            <a:noAutofit/>
          </a:bodyPr>
          <a:lstStyle/>
          <a:p>
            <a:pPr lvl="0">
              <a:spcBef>
                <a:spcPct val="0"/>
              </a:spcBef>
            </a:pPr>
            <a:r>
              <a:rPr lang="zh-CN" altLang="en-US" sz="2400" b="1" kern="2200" dirty="0">
                <a:latin typeface="微软雅黑" pitchFamily="34" charset="-122"/>
                <a:ea typeface="微软雅黑" pitchFamily="34" charset="-122"/>
                <a:cs typeface="+mj-cs"/>
              </a:rPr>
              <a:t>第二节 实物期权定价</a:t>
            </a:r>
            <a:r>
              <a:rPr lang="zh-CN" altLang="en-US" sz="2400" b="1" kern="2200" dirty="0" smtClean="0">
                <a:latin typeface="微软雅黑" pitchFamily="34" charset="-122"/>
                <a:ea typeface="微软雅黑" pitchFamily="34" charset="-122"/>
                <a:cs typeface="+mj-cs"/>
              </a:rPr>
              <a:t>模型</a:t>
            </a:r>
            <a:endParaRPr kumimoji="0" lang="zh-CN" altLang="en-US" sz="2400" b="1" i="0" u="none" strike="noStrike" kern="2200" cap="none" spc="0" normalizeH="0" baseline="0" noProof="0" dirty="0" smtClean="0">
              <a:ln>
                <a:noFill/>
              </a:ln>
              <a:solidFill>
                <a:schemeClr val="tx1"/>
              </a:solidFill>
              <a:effectLst/>
              <a:uLnTx/>
              <a:uFillTx/>
              <a:latin typeface="微软雅黑" pitchFamily="34" charset="-122"/>
              <a:ea typeface="微软雅黑" pitchFamily="34" charset="-122"/>
              <a:cs typeface="+mj-cs"/>
            </a:endParaRPr>
          </a:p>
        </p:txBody>
      </p:sp>
      <p:sp>
        <p:nvSpPr>
          <p:cNvPr id="6" name="灯片编号占位符 5"/>
          <p:cNvSpPr>
            <a:spLocks noGrp="1"/>
          </p:cNvSpPr>
          <p:nvPr>
            <p:ph type="sldNum" sz="quarter" idx="12"/>
          </p:nvPr>
        </p:nvSpPr>
        <p:spPr/>
        <p:txBody>
          <a:bodyPr/>
          <a:lstStyle/>
          <a:p>
            <a:fld id="{AF91FE41-29FC-418A-8825-19AC693A7F6B}" type="slidenum">
              <a:rPr lang="zh-CN" altLang="en-US" smtClean="0"/>
              <a:t>17</a:t>
            </a:fld>
            <a:endParaRPr lang="zh-CN" altLang="en-US"/>
          </a:p>
        </p:txBody>
      </p:sp>
      <p:sp>
        <p:nvSpPr>
          <p:cNvPr id="7" name="任意形状 8"/>
          <p:cNvSpPr/>
          <p:nvPr/>
        </p:nvSpPr>
        <p:spPr>
          <a:xfrm>
            <a:off x="7410450" y="-35727"/>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8" name="任意形状 8"/>
          <p:cNvSpPr/>
          <p:nvPr/>
        </p:nvSpPr>
        <p:spPr>
          <a:xfrm rot="10800000">
            <a:off x="-16" y="3801278"/>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596" y="1000120"/>
            <a:ext cx="8229600" cy="857250"/>
          </a:xfrm>
        </p:spPr>
        <p:txBody>
          <a:bodyPr vert="horz" lIns="91440" tIns="45720" rIns="91440" bIns="45720" rtlCol="0">
            <a:normAutofit/>
          </a:bodyPr>
          <a:lstStyle/>
          <a:p>
            <a:pPr marR="0" algn="l">
              <a:lnSpc>
                <a:spcPct val="160000"/>
              </a:lnSpc>
              <a:spcBef>
                <a:spcPts val="0"/>
              </a:spcBef>
            </a:pPr>
            <a:r>
              <a:rPr lang="en-US" altLang="zh-CN" sz="1800" dirty="0">
                <a:latin typeface="Times New Roman" pitchFamily="18" charset="0"/>
                <a:ea typeface="微软雅黑" pitchFamily="34" charset="-122"/>
                <a:cs typeface="Times New Roman" pitchFamily="18" charset="0"/>
              </a:rPr>
              <a:t>2.B-S</a:t>
            </a:r>
            <a:r>
              <a:rPr lang="zh-CN" altLang="en-US" sz="1800" dirty="0">
                <a:latin typeface="Times New Roman" pitchFamily="18" charset="0"/>
                <a:ea typeface="微软雅黑" pitchFamily="34" charset="-122"/>
                <a:cs typeface="Times New Roman" pitchFamily="18" charset="0"/>
              </a:rPr>
              <a:t>模型公式</a:t>
            </a:r>
          </a:p>
        </p:txBody>
      </p:sp>
      <p:sp>
        <p:nvSpPr>
          <p:cNvPr id="3" name="文本占位符 2"/>
          <p:cNvSpPr>
            <a:spLocks noGrp="1"/>
          </p:cNvSpPr>
          <p:nvPr>
            <p:ph type="body" idx="1"/>
          </p:nvPr>
        </p:nvSpPr>
        <p:spPr>
          <a:xfrm>
            <a:off x="457200" y="1485903"/>
            <a:ext cx="8229600" cy="3657615"/>
          </a:xfrm>
        </p:spPr>
        <p:txBody>
          <a:bodyPr vert="horz" lIns="91440" tIns="45720" rIns="91440" bIns="45720" rtlCol="0">
            <a:normAutofit fontScale="92500" lnSpcReduction="20000"/>
          </a:bodyPr>
          <a:lstStyle/>
          <a:p>
            <a:pPr marL="0" marR="0" lvl="0" indent="0">
              <a:lnSpc>
                <a:spcPct val="170000"/>
              </a:lnSpc>
              <a:spcBef>
                <a:spcPts val="0"/>
              </a:spcBef>
              <a:buNone/>
            </a:pPr>
            <a:r>
              <a:rPr lang="zh-CN" altLang="en-US" sz="1800" dirty="0">
                <a:latin typeface="Times New Roman" pitchFamily="18" charset="0"/>
                <a:ea typeface="微软雅黑" pitchFamily="34" charset="-122"/>
                <a:cs typeface="Times New Roman" pitchFamily="18" charset="0"/>
              </a:rPr>
              <a:t>公司的实物期权主要为看涨期权，使用</a:t>
            </a:r>
            <a:r>
              <a:rPr lang="en-US" altLang="zh-CN" sz="1800" dirty="0">
                <a:latin typeface="Times New Roman" pitchFamily="18" charset="0"/>
                <a:ea typeface="微软雅黑" pitchFamily="34" charset="-122"/>
                <a:cs typeface="Times New Roman" pitchFamily="18" charset="0"/>
              </a:rPr>
              <a:t>B-S</a:t>
            </a:r>
            <a:r>
              <a:rPr lang="zh-CN" altLang="en-US" sz="1800" dirty="0">
                <a:latin typeface="Times New Roman" pitchFamily="18" charset="0"/>
                <a:ea typeface="微软雅黑" pitchFamily="34" charset="-122"/>
                <a:cs typeface="Times New Roman" pitchFamily="18" charset="0"/>
              </a:rPr>
              <a:t>模型计算公司的实物期权价值</a:t>
            </a:r>
            <a:r>
              <a:rPr lang="zh-CN" altLang="en-US" sz="1800" dirty="0" smtClean="0">
                <a:latin typeface="Times New Roman" pitchFamily="18" charset="0"/>
                <a:ea typeface="微软雅黑" pitchFamily="34" charset="-122"/>
                <a:cs typeface="Times New Roman" pitchFamily="18" charset="0"/>
              </a:rPr>
              <a:t>（</a:t>
            </a:r>
            <a:r>
              <a:rPr lang="en-US" altLang="zh-CN" sz="1800" i="1" dirty="0" smtClean="0">
                <a:latin typeface="Times New Roman" pitchFamily="18" charset="0"/>
                <a:ea typeface="微软雅黑" pitchFamily="34" charset="-122"/>
                <a:cs typeface="Times New Roman" pitchFamily="18" charset="0"/>
              </a:rPr>
              <a:t>EV</a:t>
            </a:r>
            <a:r>
              <a:rPr lang="en-US" altLang="zh-CN" sz="1800" i="1" baseline="-25000" dirty="0" smtClean="0">
                <a:latin typeface="Times New Roman" pitchFamily="18" charset="0"/>
                <a:ea typeface="微软雅黑" pitchFamily="34" charset="-122"/>
                <a:cs typeface="Times New Roman" pitchFamily="18" charset="0"/>
              </a:rPr>
              <a:t>2</a:t>
            </a:r>
            <a:r>
              <a:rPr lang="zh-CN" altLang="en-US" sz="1800" dirty="0" smtClean="0">
                <a:latin typeface="Times New Roman" pitchFamily="18" charset="0"/>
                <a:ea typeface="微软雅黑" pitchFamily="34" charset="-122"/>
                <a:cs typeface="Times New Roman" pitchFamily="18" charset="0"/>
              </a:rPr>
              <a:t>），</a:t>
            </a:r>
            <a:r>
              <a:rPr lang="zh-CN" altLang="en-US" sz="1800" dirty="0">
                <a:latin typeface="Times New Roman" pitchFamily="18" charset="0"/>
                <a:ea typeface="微软雅黑" pitchFamily="34" charset="-122"/>
                <a:cs typeface="Times New Roman" pitchFamily="18" charset="0"/>
              </a:rPr>
              <a:t>其模型公式为</a:t>
            </a:r>
            <a:r>
              <a:rPr lang="zh-CN" altLang="en-US" sz="1800" dirty="0" smtClean="0">
                <a:latin typeface="Times New Roman" pitchFamily="18" charset="0"/>
                <a:ea typeface="微软雅黑" pitchFamily="34" charset="-122"/>
                <a:cs typeface="Times New Roman" pitchFamily="18" charset="0"/>
              </a:rPr>
              <a:t>：</a:t>
            </a:r>
            <a:endParaRPr lang="en-US" altLang="zh-CN" sz="1800" dirty="0" smtClean="0">
              <a:latin typeface="Times New Roman" pitchFamily="18" charset="0"/>
              <a:ea typeface="微软雅黑" pitchFamily="34" charset="-122"/>
              <a:cs typeface="Times New Roman" pitchFamily="18" charset="0"/>
            </a:endParaRPr>
          </a:p>
          <a:p>
            <a:pPr marL="0" marR="0" lvl="0" indent="0">
              <a:lnSpc>
                <a:spcPct val="170000"/>
              </a:lnSpc>
              <a:spcBef>
                <a:spcPts val="0"/>
              </a:spcBef>
              <a:buNone/>
            </a:pPr>
            <a:endParaRPr lang="en-US" altLang="zh-CN" sz="1800" dirty="0" smtClean="0">
              <a:latin typeface="Times New Roman" pitchFamily="18" charset="0"/>
              <a:ea typeface="微软雅黑" pitchFamily="34" charset="-122"/>
              <a:cs typeface="Times New Roman" pitchFamily="18" charset="0"/>
            </a:endParaRPr>
          </a:p>
          <a:p>
            <a:pPr marL="0" marR="0" lvl="0" indent="0">
              <a:lnSpc>
                <a:spcPct val="170000"/>
              </a:lnSpc>
              <a:spcBef>
                <a:spcPts val="0"/>
              </a:spcBef>
              <a:buNone/>
            </a:pPr>
            <a:endParaRPr lang="en-US" altLang="zh-CN" sz="1800" dirty="0">
              <a:latin typeface="Times New Roman" pitchFamily="18" charset="0"/>
              <a:ea typeface="微软雅黑" pitchFamily="34" charset="-122"/>
              <a:cs typeface="Times New Roman" pitchFamily="18" charset="0"/>
            </a:endParaRPr>
          </a:p>
          <a:p>
            <a:pPr marL="0" marR="0" lvl="0" indent="0">
              <a:lnSpc>
                <a:spcPct val="170000"/>
              </a:lnSpc>
              <a:spcBef>
                <a:spcPts val="0"/>
              </a:spcBef>
              <a:buNone/>
            </a:pPr>
            <a:endParaRPr lang="zh-CN" altLang="en-US" sz="1800" dirty="0">
              <a:latin typeface="Times New Roman" pitchFamily="18" charset="0"/>
              <a:ea typeface="微软雅黑" pitchFamily="34" charset="-122"/>
              <a:cs typeface="Times New Roman" pitchFamily="18" charset="0"/>
            </a:endParaRPr>
          </a:p>
          <a:p>
            <a:pPr marL="0" marR="0" lvl="0" indent="0">
              <a:lnSpc>
                <a:spcPct val="170000"/>
              </a:lnSpc>
              <a:spcBef>
                <a:spcPts val="0"/>
              </a:spcBef>
              <a:buNone/>
            </a:pPr>
            <a:r>
              <a:rPr lang="zh-CN" altLang="en-US" sz="1800" dirty="0">
                <a:latin typeface="Times New Roman" pitchFamily="18" charset="0"/>
                <a:ea typeface="微软雅黑" pitchFamily="34" charset="-122"/>
                <a:cs typeface="Times New Roman" pitchFamily="18" charset="0"/>
              </a:rPr>
              <a:t>    </a:t>
            </a:r>
            <a:r>
              <a:rPr lang="zh-CN" altLang="en-US" sz="1800" dirty="0" smtClean="0">
                <a:latin typeface="Times New Roman" pitchFamily="18" charset="0"/>
                <a:ea typeface="微软雅黑" pitchFamily="34" charset="-122"/>
                <a:cs typeface="Times New Roman" pitchFamily="18" charset="0"/>
              </a:rPr>
              <a:t>    公式</a:t>
            </a:r>
            <a:r>
              <a:rPr lang="en-US" altLang="zh-CN" sz="1800" dirty="0">
                <a:latin typeface="Times New Roman" pitchFamily="18" charset="0"/>
                <a:ea typeface="微软雅黑" pitchFamily="34" charset="-122"/>
                <a:cs typeface="Times New Roman" pitchFamily="18" charset="0"/>
              </a:rPr>
              <a:t>8-5</a:t>
            </a:r>
            <a:r>
              <a:rPr lang="zh-CN" altLang="en-US" sz="1800" dirty="0">
                <a:latin typeface="Times New Roman" pitchFamily="18" charset="0"/>
                <a:ea typeface="微软雅黑" pitchFamily="34" charset="-122"/>
                <a:cs typeface="Times New Roman" pitchFamily="18" charset="0"/>
              </a:rPr>
              <a:t>至</a:t>
            </a:r>
            <a:r>
              <a:rPr lang="en-US" altLang="zh-CN" sz="1800" dirty="0">
                <a:latin typeface="Times New Roman" pitchFamily="18" charset="0"/>
                <a:ea typeface="微软雅黑" pitchFamily="34" charset="-122"/>
                <a:cs typeface="Times New Roman" pitchFamily="18" charset="0"/>
              </a:rPr>
              <a:t>8-7</a:t>
            </a:r>
            <a:r>
              <a:rPr lang="zh-CN" altLang="en-US" sz="1800" dirty="0">
                <a:latin typeface="Times New Roman" pitchFamily="18" charset="0"/>
                <a:ea typeface="微软雅黑" pitchFamily="34" charset="-122"/>
                <a:cs typeface="Times New Roman" pitchFamily="18" charset="0"/>
              </a:rPr>
              <a:t>中</a:t>
            </a:r>
            <a:r>
              <a:rPr lang="zh-CN" altLang="en-US" sz="1800" dirty="0" smtClean="0">
                <a:latin typeface="Times New Roman" pitchFamily="18" charset="0"/>
                <a:ea typeface="微软雅黑" pitchFamily="34" charset="-122"/>
                <a:cs typeface="Times New Roman" pitchFamily="18" charset="0"/>
              </a:rPr>
              <a:t>，</a:t>
            </a:r>
            <a:r>
              <a:rPr lang="en-US" altLang="zh-CN" sz="1800" i="1" dirty="0" smtClean="0">
                <a:latin typeface="Times New Roman" pitchFamily="18" charset="0"/>
                <a:ea typeface="微软雅黑" pitchFamily="34" charset="-122"/>
                <a:cs typeface="Times New Roman" pitchFamily="18" charset="0"/>
              </a:rPr>
              <a:t> EV</a:t>
            </a:r>
            <a:r>
              <a:rPr lang="en-US" altLang="zh-CN" sz="1800" i="1" baseline="-25000" dirty="0" smtClean="0">
                <a:latin typeface="Times New Roman" pitchFamily="18" charset="0"/>
                <a:ea typeface="微软雅黑" pitchFamily="34" charset="-122"/>
                <a:cs typeface="Times New Roman" pitchFamily="18" charset="0"/>
              </a:rPr>
              <a:t>2</a:t>
            </a:r>
            <a:r>
              <a:rPr lang="zh-CN" altLang="en-US" sz="1800" dirty="0" smtClean="0">
                <a:latin typeface="Times New Roman" pitchFamily="18" charset="0"/>
                <a:ea typeface="微软雅黑" pitchFamily="34" charset="-122"/>
                <a:cs typeface="Times New Roman" pitchFamily="18" charset="0"/>
              </a:rPr>
              <a:t>为</a:t>
            </a:r>
            <a:r>
              <a:rPr lang="zh-CN" altLang="en-US" sz="1800" dirty="0">
                <a:latin typeface="Times New Roman" pitchFamily="18" charset="0"/>
                <a:ea typeface="微软雅黑" pitchFamily="34" charset="-122"/>
                <a:cs typeface="Times New Roman" pitchFamily="18" charset="0"/>
              </a:rPr>
              <a:t>期权价值</a:t>
            </a:r>
            <a:r>
              <a:rPr lang="zh-CN" altLang="en-US" sz="1800" dirty="0" smtClean="0">
                <a:latin typeface="Times New Roman" pitchFamily="18" charset="0"/>
                <a:ea typeface="微软雅黑" pitchFamily="34" charset="-122"/>
                <a:cs typeface="Times New Roman" pitchFamily="18" charset="0"/>
              </a:rPr>
              <a:t>；</a:t>
            </a:r>
            <a:r>
              <a:rPr lang="en-US" altLang="zh-CN" sz="1800" dirty="0" smtClean="0">
                <a:latin typeface="Times New Roman" pitchFamily="18" charset="0"/>
                <a:ea typeface="微软雅黑" pitchFamily="34" charset="-122"/>
                <a:cs typeface="Times New Roman" pitchFamily="18" charset="0"/>
              </a:rPr>
              <a:t>S(0)</a:t>
            </a:r>
            <a:r>
              <a:rPr lang="zh-CN" altLang="en-US" sz="1800" dirty="0" smtClean="0">
                <a:latin typeface="Times New Roman" pitchFamily="18" charset="0"/>
                <a:ea typeface="微软雅黑" pitchFamily="34" charset="-122"/>
                <a:cs typeface="Times New Roman" pitchFamily="18" charset="0"/>
              </a:rPr>
              <a:t>为</a:t>
            </a:r>
            <a:r>
              <a:rPr lang="zh-CN" altLang="en-US" sz="1800" dirty="0">
                <a:latin typeface="Times New Roman" pitchFamily="18" charset="0"/>
                <a:ea typeface="微软雅黑" pitchFamily="34" charset="-122"/>
                <a:cs typeface="Times New Roman" pitchFamily="18" charset="0"/>
              </a:rPr>
              <a:t>标的资产评估基准日价值</a:t>
            </a:r>
            <a:r>
              <a:rPr lang="zh-CN" altLang="en-US" sz="1800" dirty="0" smtClean="0">
                <a:latin typeface="Times New Roman" pitchFamily="18" charset="0"/>
                <a:ea typeface="微软雅黑" pitchFamily="34" charset="-122"/>
                <a:cs typeface="Times New Roman" pitchFamily="18" charset="0"/>
              </a:rPr>
              <a:t>；</a:t>
            </a:r>
            <a:r>
              <a:rPr lang="en-US" altLang="zh-CN" sz="1800" dirty="0" smtClean="0">
                <a:latin typeface="Times New Roman" pitchFamily="18" charset="0"/>
                <a:ea typeface="微软雅黑" pitchFamily="34" charset="-122"/>
                <a:cs typeface="Times New Roman" pitchFamily="18" charset="0"/>
              </a:rPr>
              <a:t>N(d)</a:t>
            </a:r>
            <a:r>
              <a:rPr lang="zh-CN" altLang="en-US" sz="1800" dirty="0" smtClean="0">
                <a:latin typeface="Times New Roman" pitchFamily="18" charset="0"/>
                <a:ea typeface="微软雅黑" pitchFamily="34" charset="-122"/>
                <a:cs typeface="Times New Roman" pitchFamily="18" charset="0"/>
              </a:rPr>
              <a:t>为</a:t>
            </a:r>
            <a:r>
              <a:rPr lang="zh-CN" altLang="en-US" sz="1800" dirty="0">
                <a:latin typeface="Times New Roman" pitchFamily="18" charset="0"/>
                <a:ea typeface="微软雅黑" pitchFamily="34" charset="-122"/>
                <a:cs typeface="Times New Roman" pitchFamily="18" charset="0"/>
              </a:rPr>
              <a:t>标准正态分布中离差</a:t>
            </a:r>
            <a:r>
              <a:rPr lang="zh-CN" altLang="en-US" sz="1800" dirty="0" smtClean="0">
                <a:latin typeface="Times New Roman" pitchFamily="18" charset="0"/>
                <a:ea typeface="微软雅黑" pitchFamily="34" charset="-122"/>
                <a:cs typeface="Times New Roman" pitchFamily="18" charset="0"/>
              </a:rPr>
              <a:t>小于</a:t>
            </a:r>
            <a:r>
              <a:rPr lang="en-US" altLang="zh-CN" sz="1800" dirty="0">
                <a:latin typeface="Times New Roman" pitchFamily="18" charset="0"/>
                <a:ea typeface="微软雅黑" pitchFamily="34" charset="-122"/>
                <a:cs typeface="Times New Roman" pitchFamily="18" charset="0"/>
              </a:rPr>
              <a:t>d</a:t>
            </a:r>
            <a:r>
              <a:rPr lang="zh-CN" altLang="en-US" sz="1800" dirty="0" smtClean="0">
                <a:latin typeface="Times New Roman" pitchFamily="18" charset="0"/>
                <a:ea typeface="微软雅黑" pitchFamily="34" charset="-122"/>
                <a:cs typeface="Times New Roman" pitchFamily="18" charset="0"/>
              </a:rPr>
              <a:t>的</a:t>
            </a:r>
            <a:r>
              <a:rPr lang="zh-CN" altLang="en-US" sz="1800" dirty="0">
                <a:latin typeface="Times New Roman" pitchFamily="18" charset="0"/>
                <a:ea typeface="微软雅黑" pitchFamily="34" charset="-122"/>
                <a:cs typeface="Times New Roman" pitchFamily="18" charset="0"/>
              </a:rPr>
              <a:t>概率</a:t>
            </a:r>
            <a:r>
              <a:rPr lang="zh-CN" altLang="en-US" sz="1800" dirty="0" smtClean="0">
                <a:latin typeface="Times New Roman" pitchFamily="18" charset="0"/>
                <a:ea typeface="微软雅黑" pitchFamily="34" charset="-122"/>
                <a:cs typeface="Times New Roman" pitchFamily="18" charset="0"/>
              </a:rPr>
              <a:t>；</a:t>
            </a:r>
            <a:r>
              <a:rPr lang="en-US" altLang="zh-CN" sz="1800" dirty="0" smtClean="0">
                <a:latin typeface="Times New Roman" pitchFamily="18" charset="0"/>
                <a:ea typeface="微软雅黑" pitchFamily="34" charset="-122"/>
                <a:cs typeface="Times New Roman" pitchFamily="18" charset="0"/>
              </a:rPr>
              <a:t>X</a:t>
            </a:r>
            <a:r>
              <a:rPr lang="zh-CN" altLang="en-US" sz="1800" dirty="0" smtClean="0">
                <a:latin typeface="Times New Roman" pitchFamily="18" charset="0"/>
                <a:ea typeface="微软雅黑" pitchFamily="34" charset="-122"/>
                <a:cs typeface="Times New Roman" pitchFamily="18" charset="0"/>
              </a:rPr>
              <a:t>为</a:t>
            </a:r>
            <a:r>
              <a:rPr lang="zh-CN" altLang="en-US" sz="1800" dirty="0">
                <a:latin typeface="Times New Roman" pitchFamily="18" charset="0"/>
                <a:ea typeface="微软雅黑" pitchFamily="34" charset="-122"/>
                <a:cs typeface="Times New Roman" pitchFamily="18" charset="0"/>
              </a:rPr>
              <a:t>期权的执行价格</a:t>
            </a:r>
            <a:r>
              <a:rPr lang="zh-CN" altLang="en-US" sz="1800" dirty="0" smtClean="0">
                <a:latin typeface="Times New Roman" pitchFamily="18" charset="0"/>
                <a:ea typeface="微软雅黑" pitchFamily="34" charset="-122"/>
                <a:cs typeface="Times New Roman" pitchFamily="18" charset="0"/>
              </a:rPr>
              <a:t>；</a:t>
            </a:r>
            <a:r>
              <a:rPr lang="en-US" altLang="zh-CN" sz="1800" dirty="0" smtClean="0">
                <a:latin typeface="Times New Roman" pitchFamily="18" charset="0"/>
                <a:ea typeface="微软雅黑" pitchFamily="34" charset="-122"/>
                <a:cs typeface="Times New Roman" pitchFamily="18" charset="0"/>
              </a:rPr>
              <a:t>r</a:t>
            </a:r>
            <a:r>
              <a:rPr lang="zh-CN" altLang="en-US" sz="1800" dirty="0" smtClean="0">
                <a:latin typeface="Times New Roman" pitchFamily="18" charset="0"/>
                <a:ea typeface="微软雅黑" pitchFamily="34" charset="-122"/>
                <a:cs typeface="Times New Roman" pitchFamily="18" charset="0"/>
              </a:rPr>
              <a:t>为</a:t>
            </a:r>
            <a:r>
              <a:rPr lang="zh-CN" altLang="en-US" sz="1800" dirty="0">
                <a:latin typeface="Times New Roman" pitchFamily="18" charset="0"/>
                <a:ea typeface="微软雅黑" pitchFamily="34" charset="-122"/>
                <a:cs typeface="Times New Roman" pitchFamily="18" charset="0"/>
              </a:rPr>
              <a:t>无风险收益率</a:t>
            </a:r>
            <a:r>
              <a:rPr lang="zh-CN" altLang="en-US" sz="1800" dirty="0" smtClean="0">
                <a:latin typeface="Times New Roman" pitchFamily="18" charset="0"/>
                <a:ea typeface="微软雅黑" pitchFamily="34" charset="-122"/>
                <a:cs typeface="Times New Roman" pitchFamily="18" charset="0"/>
              </a:rPr>
              <a:t>；</a:t>
            </a:r>
            <a:r>
              <a:rPr lang="en-US" altLang="zh-CN" sz="1800" dirty="0" smtClean="0">
                <a:latin typeface="Times New Roman" pitchFamily="18" charset="0"/>
                <a:ea typeface="微软雅黑" pitchFamily="34" charset="-122"/>
                <a:cs typeface="Times New Roman" pitchFamily="18" charset="0"/>
              </a:rPr>
              <a:t>T</a:t>
            </a:r>
            <a:r>
              <a:rPr lang="zh-CN" altLang="en-US" sz="1800" dirty="0" smtClean="0">
                <a:latin typeface="Times New Roman" pitchFamily="18" charset="0"/>
                <a:ea typeface="微软雅黑" pitchFamily="34" charset="-122"/>
                <a:cs typeface="Times New Roman" pitchFamily="18" charset="0"/>
              </a:rPr>
              <a:t>为</a:t>
            </a:r>
            <a:r>
              <a:rPr lang="zh-CN" altLang="en-US" sz="1800" dirty="0">
                <a:latin typeface="Times New Roman" pitchFamily="18" charset="0"/>
                <a:ea typeface="微软雅黑" pitchFamily="34" charset="-122"/>
                <a:cs typeface="Times New Roman" pitchFamily="18" charset="0"/>
              </a:rPr>
              <a:t>期权时间长度（行权期限）</a:t>
            </a:r>
            <a:r>
              <a:rPr lang="zh-CN" altLang="en-US" sz="1800" dirty="0" smtClean="0">
                <a:latin typeface="Times New Roman" pitchFamily="18" charset="0"/>
                <a:ea typeface="微软雅黑" pitchFamily="34" charset="-122"/>
                <a:cs typeface="Times New Roman" pitchFamily="18" charset="0"/>
              </a:rPr>
              <a:t>；   为</a:t>
            </a:r>
            <a:r>
              <a:rPr lang="zh-CN" altLang="en-US" sz="1800" dirty="0">
                <a:latin typeface="Times New Roman" pitchFamily="18" charset="0"/>
                <a:ea typeface="微软雅黑" pitchFamily="34" charset="-122"/>
                <a:cs typeface="Times New Roman" pitchFamily="18" charset="0"/>
              </a:rPr>
              <a:t>收益波动率，其含义为期权价值在其有效期内的波动幅度，一般选取在有效期内的市场价格波动率作为参数参考。</a:t>
            </a:r>
          </a:p>
        </p:txBody>
      </p:sp>
      <p:cxnSp>
        <p:nvCxnSpPr>
          <p:cNvPr id="4" name="直接连接符 3"/>
          <p:cNvCxnSpPr/>
          <p:nvPr/>
        </p:nvCxnSpPr>
        <p:spPr>
          <a:xfrm>
            <a:off x="428596" y="650777"/>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txBox="1">
            <a:spLocks/>
          </p:cNvSpPr>
          <p:nvPr/>
        </p:nvSpPr>
        <p:spPr>
          <a:xfrm>
            <a:off x="457200" y="142858"/>
            <a:ext cx="8229600" cy="436945"/>
          </a:xfrm>
          <a:prstGeom prst="rect">
            <a:avLst/>
          </a:prstGeom>
        </p:spPr>
        <p:txBody>
          <a:bodyPr vert="horz" lIns="91440" tIns="45720" rIns="91440" bIns="45720" rtlCol="0" anchor="ctr">
            <a:noAutofit/>
          </a:bodyPr>
          <a:lstStyle/>
          <a:p>
            <a:pPr lvl="0">
              <a:spcBef>
                <a:spcPct val="0"/>
              </a:spcBef>
            </a:pPr>
            <a:r>
              <a:rPr lang="zh-CN" altLang="en-US" sz="2400" b="1" kern="2200" dirty="0">
                <a:latin typeface="微软雅黑" pitchFamily="34" charset="-122"/>
                <a:ea typeface="微软雅黑" pitchFamily="34" charset="-122"/>
                <a:cs typeface="+mj-cs"/>
              </a:rPr>
              <a:t>第二节 实物期权定价</a:t>
            </a:r>
            <a:r>
              <a:rPr lang="zh-CN" altLang="en-US" sz="2400" b="1" kern="2200" dirty="0" smtClean="0">
                <a:latin typeface="微软雅黑" pitchFamily="34" charset="-122"/>
                <a:ea typeface="微软雅黑" pitchFamily="34" charset="-122"/>
                <a:cs typeface="+mj-cs"/>
              </a:rPr>
              <a:t>模型</a:t>
            </a:r>
            <a:endParaRPr kumimoji="0" lang="zh-CN" altLang="en-US" sz="2400" b="1" i="0" u="none" strike="noStrike" kern="2200" cap="none" spc="0" normalizeH="0" baseline="0" noProof="0" dirty="0" smtClean="0">
              <a:ln>
                <a:noFill/>
              </a:ln>
              <a:solidFill>
                <a:schemeClr val="tx1"/>
              </a:solidFill>
              <a:effectLst/>
              <a:uLnTx/>
              <a:uFillTx/>
              <a:latin typeface="微软雅黑" pitchFamily="34" charset="-122"/>
              <a:ea typeface="微软雅黑" pitchFamily="34" charset="-122"/>
              <a:cs typeface="+mj-cs"/>
            </a:endParaRPr>
          </a:p>
        </p:txBody>
      </p:sp>
      <p:pic>
        <p:nvPicPr>
          <p:cNvPr id="39937" name="Picture 1"/>
          <p:cNvPicPr>
            <a:picLocks noChangeAspect="1" noChangeArrowheads="1"/>
          </p:cNvPicPr>
          <p:nvPr/>
        </p:nvPicPr>
        <p:blipFill>
          <a:blip r:embed="rId2"/>
          <a:srcRect/>
          <a:stretch>
            <a:fillRect/>
          </a:stretch>
        </p:blipFill>
        <p:spPr bwMode="auto">
          <a:xfrm>
            <a:off x="2428860" y="2000246"/>
            <a:ext cx="5076825" cy="1341437"/>
          </a:xfrm>
          <a:prstGeom prst="rect">
            <a:avLst/>
          </a:prstGeom>
          <a:noFill/>
          <a:ln w="9525">
            <a:noFill/>
            <a:miter lim="800000"/>
            <a:headEnd/>
            <a:tailEnd/>
          </a:ln>
          <a:effectLst/>
        </p:spPr>
      </p:pic>
      <p:pic>
        <p:nvPicPr>
          <p:cNvPr id="39938" name="Picture 2"/>
          <p:cNvPicPr>
            <a:picLocks noChangeAspect="1" noChangeArrowheads="1"/>
          </p:cNvPicPr>
          <p:nvPr/>
        </p:nvPicPr>
        <p:blipFill>
          <a:blip r:embed="rId3"/>
          <a:srcRect/>
          <a:stretch>
            <a:fillRect/>
          </a:stretch>
        </p:blipFill>
        <p:spPr bwMode="auto">
          <a:xfrm>
            <a:off x="2428860" y="4357700"/>
            <a:ext cx="233363" cy="233363"/>
          </a:xfrm>
          <a:prstGeom prst="rect">
            <a:avLst/>
          </a:prstGeom>
          <a:noFill/>
          <a:ln w="9525">
            <a:noFill/>
            <a:miter lim="800000"/>
            <a:headEnd/>
            <a:tailEnd/>
          </a:ln>
          <a:effectLst/>
        </p:spPr>
      </p:pic>
      <p:sp>
        <p:nvSpPr>
          <p:cNvPr id="8" name="标题 1"/>
          <p:cNvSpPr txBox="1">
            <a:spLocks/>
          </p:cNvSpPr>
          <p:nvPr/>
        </p:nvSpPr>
        <p:spPr>
          <a:xfrm>
            <a:off x="428596" y="571486"/>
            <a:ext cx="8229600" cy="571504"/>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6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schemeClr val="tx1"/>
                </a:solidFill>
                <a:effectLst/>
                <a:uLnTx/>
                <a:uFillTx/>
                <a:latin typeface="Times New Roman" pitchFamily="18" charset="0"/>
                <a:ea typeface="微软雅黑" pitchFamily="34" charset="-122"/>
                <a:cs typeface="Times New Roman" pitchFamily="18" charset="0"/>
              </a:rPr>
              <a:t>三、常用的实物期权定价模型</a:t>
            </a:r>
          </a:p>
        </p:txBody>
      </p:sp>
      <p:sp>
        <p:nvSpPr>
          <p:cNvPr id="9" name="灯片编号占位符 8"/>
          <p:cNvSpPr>
            <a:spLocks noGrp="1"/>
          </p:cNvSpPr>
          <p:nvPr>
            <p:ph type="sldNum" sz="quarter" idx="12"/>
          </p:nvPr>
        </p:nvSpPr>
        <p:spPr/>
        <p:txBody>
          <a:bodyPr/>
          <a:lstStyle/>
          <a:p>
            <a:fld id="{AF91FE41-29FC-418A-8825-19AC693A7F6B}" type="slidenum">
              <a:rPr lang="zh-CN" altLang="en-US" smtClean="0"/>
              <a:t>18</a:t>
            </a:fld>
            <a:endParaRPr lang="zh-CN" altLang="en-US"/>
          </a:p>
        </p:txBody>
      </p:sp>
      <p:sp>
        <p:nvSpPr>
          <p:cNvPr id="10" name="任意形状 8"/>
          <p:cNvSpPr/>
          <p:nvPr/>
        </p:nvSpPr>
        <p:spPr>
          <a:xfrm>
            <a:off x="7410450" y="-35727"/>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1" name="任意形状 8"/>
          <p:cNvSpPr/>
          <p:nvPr/>
        </p:nvSpPr>
        <p:spPr>
          <a:xfrm rot="10800000">
            <a:off x="-16" y="3801278"/>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596" y="1142996"/>
            <a:ext cx="8229600" cy="857250"/>
          </a:xfrm>
        </p:spPr>
        <p:txBody>
          <a:bodyPr vert="horz" lIns="91440" tIns="45720" rIns="91440" bIns="45720" rtlCol="0">
            <a:normAutofit/>
          </a:bodyPr>
          <a:lstStyle/>
          <a:p>
            <a:pPr marR="0" algn="l">
              <a:lnSpc>
                <a:spcPct val="160000"/>
              </a:lnSpc>
              <a:spcBef>
                <a:spcPts val="0"/>
              </a:spcBef>
            </a:pPr>
            <a:r>
              <a:rPr lang="en-US" altLang="zh-CN" sz="1800" dirty="0">
                <a:latin typeface="Times New Roman" pitchFamily="18" charset="0"/>
                <a:ea typeface="微软雅黑" pitchFamily="34" charset="-122"/>
                <a:cs typeface="Times New Roman" pitchFamily="18" charset="0"/>
              </a:rPr>
              <a:t>3.B-S</a:t>
            </a:r>
            <a:r>
              <a:rPr lang="zh-CN" altLang="en-US" sz="1800" dirty="0">
                <a:latin typeface="Times New Roman" pitchFamily="18" charset="0"/>
                <a:ea typeface="微软雅黑" pitchFamily="34" charset="-122"/>
                <a:cs typeface="Times New Roman" pitchFamily="18" charset="0"/>
              </a:rPr>
              <a:t>模型的应用</a:t>
            </a:r>
          </a:p>
        </p:txBody>
      </p:sp>
      <p:cxnSp>
        <p:nvCxnSpPr>
          <p:cNvPr id="4" name="直接连接符 3"/>
          <p:cNvCxnSpPr/>
          <p:nvPr/>
        </p:nvCxnSpPr>
        <p:spPr>
          <a:xfrm>
            <a:off x="428596" y="650777"/>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txBox="1">
            <a:spLocks/>
          </p:cNvSpPr>
          <p:nvPr/>
        </p:nvSpPr>
        <p:spPr>
          <a:xfrm>
            <a:off x="457200" y="142858"/>
            <a:ext cx="8229600" cy="436945"/>
          </a:xfrm>
          <a:prstGeom prst="rect">
            <a:avLst/>
          </a:prstGeom>
        </p:spPr>
        <p:txBody>
          <a:bodyPr vert="horz" lIns="91440" tIns="45720" rIns="91440" bIns="45720" rtlCol="0" anchor="ctr">
            <a:noAutofit/>
          </a:bodyPr>
          <a:lstStyle/>
          <a:p>
            <a:pPr lvl="0">
              <a:spcBef>
                <a:spcPct val="0"/>
              </a:spcBef>
            </a:pPr>
            <a:r>
              <a:rPr lang="zh-CN" altLang="en-US" sz="2400" b="1" kern="2200" dirty="0">
                <a:latin typeface="微软雅黑" pitchFamily="34" charset="-122"/>
                <a:ea typeface="微软雅黑" pitchFamily="34" charset="-122"/>
                <a:cs typeface="+mj-cs"/>
              </a:rPr>
              <a:t>第二节 实物期权定价</a:t>
            </a:r>
            <a:r>
              <a:rPr lang="zh-CN" altLang="en-US" sz="2400" b="1" kern="2200" dirty="0" smtClean="0">
                <a:latin typeface="微软雅黑" pitchFamily="34" charset="-122"/>
                <a:ea typeface="微软雅黑" pitchFamily="34" charset="-122"/>
                <a:cs typeface="+mj-cs"/>
              </a:rPr>
              <a:t>模型</a:t>
            </a:r>
            <a:endParaRPr kumimoji="0" lang="zh-CN" altLang="en-US" sz="2400" b="1" i="0" u="none" strike="noStrike" kern="2200" cap="none" spc="0" normalizeH="0" baseline="0" noProof="0" dirty="0" smtClean="0">
              <a:ln>
                <a:noFill/>
              </a:ln>
              <a:solidFill>
                <a:schemeClr val="tx1"/>
              </a:solidFill>
              <a:effectLst/>
              <a:uLnTx/>
              <a:uFillTx/>
              <a:latin typeface="微软雅黑" pitchFamily="34" charset="-122"/>
              <a:ea typeface="微软雅黑" pitchFamily="34" charset="-122"/>
              <a:cs typeface="+mj-cs"/>
            </a:endParaRPr>
          </a:p>
        </p:txBody>
      </p:sp>
      <p:pic>
        <p:nvPicPr>
          <p:cNvPr id="38913" name="Picture 1"/>
          <p:cNvPicPr>
            <a:picLocks noChangeAspect="1" noChangeArrowheads="1"/>
          </p:cNvPicPr>
          <p:nvPr/>
        </p:nvPicPr>
        <p:blipFill>
          <a:blip r:embed="rId2"/>
          <a:srcRect/>
          <a:stretch>
            <a:fillRect/>
          </a:stretch>
        </p:blipFill>
        <p:spPr bwMode="auto">
          <a:xfrm>
            <a:off x="714348" y="1785932"/>
            <a:ext cx="7741935" cy="3214710"/>
          </a:xfrm>
          <a:prstGeom prst="rect">
            <a:avLst/>
          </a:prstGeom>
          <a:noFill/>
          <a:ln w="9525">
            <a:noFill/>
            <a:miter lim="800000"/>
            <a:headEnd/>
            <a:tailEnd/>
          </a:ln>
          <a:effectLst/>
        </p:spPr>
      </p:pic>
      <p:sp>
        <p:nvSpPr>
          <p:cNvPr id="12" name="标题 1"/>
          <p:cNvSpPr txBox="1">
            <a:spLocks/>
          </p:cNvSpPr>
          <p:nvPr/>
        </p:nvSpPr>
        <p:spPr>
          <a:xfrm>
            <a:off x="428596" y="571486"/>
            <a:ext cx="8229600" cy="571504"/>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6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schemeClr val="tx1"/>
                </a:solidFill>
                <a:effectLst/>
                <a:uLnTx/>
                <a:uFillTx/>
                <a:latin typeface="Times New Roman" pitchFamily="18" charset="0"/>
                <a:ea typeface="微软雅黑" pitchFamily="34" charset="-122"/>
                <a:cs typeface="Times New Roman" pitchFamily="18" charset="0"/>
              </a:rPr>
              <a:t>三、常用的实物期权定价模型</a:t>
            </a:r>
          </a:p>
        </p:txBody>
      </p:sp>
      <p:sp>
        <p:nvSpPr>
          <p:cNvPr id="13" name="矩形 12"/>
          <p:cNvSpPr/>
          <p:nvPr/>
        </p:nvSpPr>
        <p:spPr>
          <a:xfrm>
            <a:off x="285720" y="909249"/>
            <a:ext cx="2800767" cy="590931"/>
          </a:xfrm>
          <a:prstGeom prst="rect">
            <a:avLst/>
          </a:prstGeom>
        </p:spPr>
        <p:txBody>
          <a:bodyPr wrap="none">
            <a:spAutoFit/>
          </a:bodyPr>
          <a:lstStyle/>
          <a:p>
            <a:pPr lvl="0">
              <a:lnSpc>
                <a:spcPct val="180000"/>
              </a:lnSpc>
            </a:pPr>
            <a:r>
              <a:rPr lang="zh-CN" altLang="en-US" dirty="0">
                <a:latin typeface="Times New Roman" pitchFamily="18" charset="0"/>
                <a:ea typeface="微软雅黑" pitchFamily="34" charset="-122"/>
                <a:cs typeface="Times New Roman" pitchFamily="18" charset="0"/>
              </a:rPr>
              <a:t>（一）布莱克</a:t>
            </a:r>
            <a:r>
              <a:rPr lang="en-US" altLang="zh-CN" dirty="0">
                <a:latin typeface="Times New Roman" pitchFamily="18" charset="0"/>
                <a:ea typeface="微软雅黑" pitchFamily="34" charset="-122"/>
                <a:cs typeface="Times New Roman" pitchFamily="18" charset="0"/>
              </a:rPr>
              <a:t>-</a:t>
            </a:r>
            <a:r>
              <a:rPr lang="zh-CN" altLang="en-US" dirty="0">
                <a:latin typeface="Times New Roman" pitchFamily="18" charset="0"/>
                <a:ea typeface="微软雅黑" pitchFamily="34" charset="-122"/>
                <a:cs typeface="Times New Roman" pitchFamily="18" charset="0"/>
              </a:rPr>
              <a:t>舒尔斯模型</a:t>
            </a:r>
            <a:endParaRPr lang="zh-CN" altLang="en-US" dirty="0">
              <a:latin typeface="Times New Roman" pitchFamily="18" charset="0"/>
              <a:ea typeface="微软雅黑" pitchFamily="34" charset="-122"/>
              <a:cs typeface="Times New Roman" pitchFamily="18" charset="0"/>
            </a:endParaRPr>
          </a:p>
        </p:txBody>
      </p:sp>
      <p:sp>
        <p:nvSpPr>
          <p:cNvPr id="14" name="灯片编号占位符 13"/>
          <p:cNvSpPr>
            <a:spLocks noGrp="1"/>
          </p:cNvSpPr>
          <p:nvPr>
            <p:ph type="sldNum" sz="quarter" idx="12"/>
          </p:nvPr>
        </p:nvSpPr>
        <p:spPr/>
        <p:txBody>
          <a:bodyPr/>
          <a:lstStyle/>
          <a:p>
            <a:fld id="{AF91FE41-29FC-418A-8825-19AC693A7F6B}" type="slidenum">
              <a:rPr lang="zh-CN" altLang="en-US" smtClean="0"/>
              <a:t>19</a:t>
            </a:fld>
            <a:endParaRPr lang="zh-CN" altLang="en-US"/>
          </a:p>
        </p:txBody>
      </p:sp>
      <p:sp>
        <p:nvSpPr>
          <p:cNvPr id="15" name="任意形状 8"/>
          <p:cNvSpPr/>
          <p:nvPr/>
        </p:nvSpPr>
        <p:spPr>
          <a:xfrm>
            <a:off x="7410450" y="-35727"/>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6" name="任意形状 8"/>
          <p:cNvSpPr/>
          <p:nvPr/>
        </p:nvSpPr>
        <p:spPr>
          <a:xfrm rot="10800000">
            <a:off x="-16" y="3801278"/>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85720" y="142859"/>
            <a:ext cx="8229600" cy="500066"/>
          </a:xfrm>
        </p:spPr>
        <p:txBody>
          <a:bodyPr>
            <a:noAutofit/>
          </a:bodyPr>
          <a:lstStyle/>
          <a:p>
            <a:pPr marR="0" algn="l" rtl="0"/>
            <a:r>
              <a:rPr lang="zh-CN" altLang="en-US" sz="2400" b="1" kern="2200" baseline="0" dirty="0" smtClean="0">
                <a:latin typeface="微软雅黑" pitchFamily="34" charset="-122"/>
                <a:ea typeface="微软雅黑" pitchFamily="34" charset="-122"/>
              </a:rPr>
              <a:t>第八</a:t>
            </a:r>
            <a:r>
              <a:rPr lang="zh-CN" altLang="en-US" sz="2400" b="1" kern="2200" baseline="0" dirty="0" smtClean="0">
                <a:latin typeface="微软雅黑" pitchFamily="34" charset="-122"/>
                <a:ea typeface="微软雅黑" pitchFamily="34" charset="-122"/>
              </a:rPr>
              <a:t>章  上市</a:t>
            </a:r>
            <a:r>
              <a:rPr lang="zh-CN" altLang="en-US" sz="2400" b="1" kern="2200" baseline="0" dirty="0" smtClean="0">
                <a:latin typeface="微软雅黑" pitchFamily="34" charset="-122"/>
                <a:ea typeface="微软雅黑" pitchFamily="34" charset="-122"/>
              </a:rPr>
              <a:t>公司价值评估</a:t>
            </a:r>
            <a:r>
              <a:rPr lang="en-US" altLang="zh-CN" sz="2400" b="1" kern="2200" baseline="0" dirty="0" smtClean="0">
                <a:latin typeface="微软雅黑" pitchFamily="34" charset="-122"/>
                <a:ea typeface="微软雅黑" pitchFamily="34" charset="-122"/>
              </a:rPr>
              <a:t>——</a:t>
            </a:r>
            <a:r>
              <a:rPr lang="zh-CN" altLang="en-US" sz="2400" b="1" kern="2200" baseline="0" dirty="0" smtClean="0">
                <a:latin typeface="微软雅黑" pitchFamily="34" charset="-122"/>
                <a:ea typeface="微软雅黑" pitchFamily="34" charset="-122"/>
              </a:rPr>
              <a:t>其他估值法</a:t>
            </a:r>
          </a:p>
        </p:txBody>
      </p:sp>
      <p:sp>
        <p:nvSpPr>
          <p:cNvPr id="3" name="文本占位符 2"/>
          <p:cNvSpPr>
            <a:spLocks noGrp="1"/>
          </p:cNvSpPr>
          <p:nvPr>
            <p:ph type="body" idx="1"/>
          </p:nvPr>
        </p:nvSpPr>
        <p:spPr>
          <a:xfrm>
            <a:off x="428596" y="1000114"/>
            <a:ext cx="8258204" cy="2143140"/>
          </a:xfrm>
        </p:spPr>
        <p:txBody>
          <a:bodyPr>
            <a:normAutofit lnSpcReduction="10000"/>
          </a:bodyPr>
          <a:lstStyle/>
          <a:p>
            <a:pPr marL="0" marR="0" lvl="0" indent="0" rtl="0">
              <a:lnSpc>
                <a:spcPct val="150000"/>
              </a:lnSpc>
              <a:spcBef>
                <a:spcPts val="0"/>
              </a:spcBef>
              <a:buNone/>
            </a:pPr>
            <a:r>
              <a:rPr lang="zh-CN" altLang="en-US" sz="1800" baseline="0" dirty="0" smtClean="0">
                <a:latin typeface="Times New Roman" pitchFamily="18" charset="0"/>
                <a:ea typeface="微软雅黑" pitchFamily="34" charset="-122"/>
                <a:cs typeface="Times New Roman" pitchFamily="18" charset="0"/>
              </a:rPr>
              <a:t>        随着</a:t>
            </a:r>
            <a:r>
              <a:rPr lang="zh-CN" altLang="en-US" sz="1800" baseline="0" dirty="0" smtClean="0">
                <a:latin typeface="Times New Roman" pitchFamily="18" charset="0"/>
                <a:ea typeface="微软雅黑" pitchFamily="34" charset="-122"/>
                <a:cs typeface="Times New Roman" pitchFamily="18" charset="0"/>
              </a:rPr>
              <a:t>估值理论的不断发展和公司价值构成的多样性，传统的绝对估值法和相对估值法无法很好地解决所有上市公司的价值评估问题，因此，需要结合上市公司价值特点，构建新的价值评估模型，以期能更加合理地得出上市公司价值。</a:t>
            </a:r>
          </a:p>
          <a:p>
            <a:pPr marL="0" marR="0" lvl="0" indent="0" rtl="0">
              <a:lnSpc>
                <a:spcPct val="150000"/>
              </a:lnSpc>
              <a:spcBef>
                <a:spcPts val="0"/>
              </a:spcBef>
              <a:buNone/>
            </a:pPr>
            <a:r>
              <a:rPr lang="zh-CN" altLang="en-US" sz="1800" baseline="0" dirty="0" smtClean="0">
                <a:latin typeface="Times New Roman" pitchFamily="18" charset="0"/>
                <a:ea typeface="微软雅黑" pitchFamily="34" charset="-122"/>
                <a:cs typeface="Times New Roman" pitchFamily="18" charset="0"/>
              </a:rPr>
              <a:t>        本章</a:t>
            </a:r>
            <a:r>
              <a:rPr lang="zh-CN" altLang="en-US" sz="1800" baseline="0" dirty="0" smtClean="0">
                <a:latin typeface="Times New Roman" pitchFamily="18" charset="0"/>
                <a:ea typeface="微软雅黑" pitchFamily="34" charset="-122"/>
                <a:cs typeface="Times New Roman" pitchFamily="18" charset="0"/>
              </a:rPr>
              <a:t>共分为四节，对绝对估值法和相对估值法以外的几种重要估值方法进行讲解。</a:t>
            </a:r>
          </a:p>
        </p:txBody>
      </p:sp>
      <p:sp>
        <p:nvSpPr>
          <p:cNvPr id="54273" name="Rectangle 1"/>
          <p:cNvSpPr>
            <a:spLocks noChangeArrowheads="1"/>
          </p:cNvSpPr>
          <p:nvPr/>
        </p:nvSpPr>
        <p:spPr bwMode="auto">
          <a:xfrm>
            <a:off x="3000364" y="2714627"/>
            <a:ext cx="3714776" cy="3014793"/>
          </a:xfrm>
          <a:prstGeom prst="rect">
            <a:avLst/>
          </a:prstGeom>
          <a:noFill/>
          <a:ln w="9525">
            <a:noFill/>
            <a:miter lim="800000"/>
            <a:headEnd/>
            <a:tailEnd/>
          </a:ln>
          <a:effectLst/>
        </p:spPr>
        <p:txBody>
          <a:bodyPr vert="horz" wrap="square" lIns="91440" tIns="215832" rIns="91440" bIns="209484" numCol="1" anchor="ctr" anchorCtr="0" compatLnSpc="1">
            <a:prstTxWarp prst="textNoShape">
              <a:avLst/>
            </a:prstTxWarp>
            <a:spAutoFit/>
          </a:bodyPr>
          <a:lstStyle/>
          <a:p>
            <a:pPr marL="0" marR="0" lvl="0" indent="0" algn="l" defTabSz="914400" rtl="0" eaLnBrk="1" fontAlgn="base" latinLnBrk="0" hangingPunct="1">
              <a:lnSpc>
                <a:spcPct val="150000"/>
              </a:lnSpc>
              <a:spcBef>
                <a:spcPct val="0"/>
              </a:spcBef>
              <a:spcAft>
                <a:spcPct val="0"/>
              </a:spcAft>
              <a:buClrTx/>
              <a:buSzTx/>
              <a:buFontTx/>
              <a:buNone/>
              <a:tabLst/>
            </a:pPr>
            <a:r>
              <a:rPr kumimoji="0" lang="zh-CN" sz="2000" i="0" u="none" strike="noStrike" cap="none" normalizeH="0" baseline="0" dirty="0" smtClean="0">
                <a:ln>
                  <a:noFill/>
                </a:ln>
                <a:solidFill>
                  <a:srgbClr val="000000"/>
                </a:solidFill>
                <a:effectLst/>
                <a:latin typeface="微软雅黑" pitchFamily="34" charset="-122"/>
                <a:ea typeface="微软雅黑" pitchFamily="34" charset="-122"/>
                <a:cs typeface="Times New Roman" pitchFamily="18" charset="0"/>
              </a:rPr>
              <a:t>第一节</a:t>
            </a:r>
            <a:r>
              <a:rPr kumimoji="0" lang="zh-CN" sz="2000" i="0" u="none" strike="noStrike" cap="none" normalizeH="0" baseline="0" dirty="0" smtClean="0">
                <a:ln>
                  <a:noFill/>
                </a:ln>
                <a:solidFill>
                  <a:srgbClr val="000000"/>
                </a:solidFill>
                <a:effectLst/>
                <a:latin typeface="微软雅黑" pitchFamily="34" charset="-122"/>
                <a:ea typeface="微软雅黑" pitchFamily="34" charset="-122"/>
                <a:cs typeface="宋体" pitchFamily="2" charset="-122"/>
              </a:rPr>
              <a:t> 联合估值法</a:t>
            </a:r>
            <a:endParaRPr kumimoji="0" lang="zh-CN" sz="3600" i="0" u="none" strike="noStrike" cap="none" normalizeH="0" baseline="0" dirty="0" smtClean="0">
              <a:ln>
                <a:noFill/>
              </a:ln>
              <a:solidFill>
                <a:schemeClr val="tx1"/>
              </a:solidFill>
              <a:effectLst/>
              <a:latin typeface="微软雅黑" pitchFamily="34" charset="-122"/>
              <a:ea typeface="微软雅黑" pitchFamily="34" charset="-122"/>
              <a:cs typeface="宋体" pitchFamily="2" charset="-122"/>
            </a:endParaRPr>
          </a:p>
          <a:p>
            <a:pPr marL="0" marR="0" lvl="0" indent="0" algn="l" defTabSz="914400" rtl="0" eaLnBrk="0" fontAlgn="base" latinLnBrk="0" hangingPunct="0">
              <a:lnSpc>
                <a:spcPct val="150000"/>
              </a:lnSpc>
              <a:spcBef>
                <a:spcPct val="0"/>
              </a:spcBef>
              <a:spcAft>
                <a:spcPct val="0"/>
              </a:spcAft>
              <a:buClrTx/>
              <a:buSzTx/>
              <a:buFontTx/>
              <a:buNone/>
              <a:tabLst/>
            </a:pPr>
            <a:r>
              <a:rPr kumimoji="0" lang="zh-CN" sz="2000" i="0" u="none" strike="noStrike" cap="none" normalizeH="0" baseline="0" dirty="0" smtClean="0">
                <a:ln>
                  <a:noFill/>
                </a:ln>
                <a:solidFill>
                  <a:srgbClr val="000000"/>
                </a:solidFill>
                <a:effectLst/>
                <a:latin typeface="微软雅黑" pitchFamily="34" charset="-122"/>
                <a:ea typeface="微软雅黑" pitchFamily="34" charset="-122"/>
                <a:cs typeface="宋体" pitchFamily="2" charset="-122"/>
              </a:rPr>
              <a:t>第二节 实物期权定价模型</a:t>
            </a:r>
            <a:endParaRPr kumimoji="0" lang="zh-CN" sz="3600" i="0" u="none" strike="noStrike" cap="none" normalizeH="0" baseline="0" dirty="0" smtClean="0">
              <a:ln>
                <a:noFill/>
              </a:ln>
              <a:solidFill>
                <a:schemeClr val="tx1"/>
              </a:solidFill>
              <a:effectLst/>
              <a:latin typeface="微软雅黑" pitchFamily="34" charset="-122"/>
              <a:ea typeface="微软雅黑" pitchFamily="34" charset="-122"/>
              <a:cs typeface="宋体" pitchFamily="2" charset="-122"/>
            </a:endParaRPr>
          </a:p>
          <a:p>
            <a:pPr marL="0" marR="0" lvl="0" indent="0" algn="l" defTabSz="914400" rtl="0" eaLnBrk="0" fontAlgn="base" latinLnBrk="0" hangingPunct="0">
              <a:lnSpc>
                <a:spcPct val="150000"/>
              </a:lnSpc>
              <a:spcBef>
                <a:spcPct val="0"/>
              </a:spcBef>
              <a:spcAft>
                <a:spcPct val="0"/>
              </a:spcAft>
              <a:buClrTx/>
              <a:buSzTx/>
              <a:buFontTx/>
              <a:buNone/>
              <a:tabLst/>
            </a:pPr>
            <a:r>
              <a:rPr kumimoji="0" lang="zh-CN" sz="2000" i="0" u="none" strike="noStrike" cap="none" normalizeH="0" baseline="0" dirty="0" smtClean="0">
                <a:ln>
                  <a:noFill/>
                </a:ln>
                <a:solidFill>
                  <a:srgbClr val="000000"/>
                </a:solidFill>
                <a:effectLst/>
                <a:latin typeface="微软雅黑" pitchFamily="34" charset="-122"/>
                <a:ea typeface="微软雅黑" pitchFamily="34" charset="-122"/>
                <a:cs typeface="Times New Roman" pitchFamily="18" charset="0"/>
              </a:rPr>
              <a:t>第三节</a:t>
            </a:r>
            <a:r>
              <a:rPr kumimoji="0" lang="zh-CN" sz="2000" i="0" u="none" strike="noStrike" cap="none" normalizeH="0" baseline="0" dirty="0" smtClean="0">
                <a:ln>
                  <a:noFill/>
                </a:ln>
                <a:solidFill>
                  <a:srgbClr val="000000"/>
                </a:solidFill>
                <a:effectLst/>
                <a:latin typeface="微软雅黑" pitchFamily="34" charset="-122"/>
                <a:ea typeface="微软雅黑" pitchFamily="34" charset="-122"/>
                <a:cs typeface="宋体" pitchFamily="2" charset="-122"/>
              </a:rPr>
              <a:t> 剩余收益估值模型</a:t>
            </a:r>
            <a:endParaRPr kumimoji="0" lang="zh-CN" sz="3600" i="0" u="none" strike="noStrike" cap="none" normalizeH="0" baseline="0" dirty="0" smtClean="0">
              <a:ln>
                <a:noFill/>
              </a:ln>
              <a:solidFill>
                <a:schemeClr val="tx1"/>
              </a:solidFill>
              <a:effectLst/>
              <a:latin typeface="微软雅黑" pitchFamily="34" charset="-122"/>
              <a:ea typeface="微软雅黑" pitchFamily="34" charset="-122"/>
              <a:cs typeface="宋体" pitchFamily="2" charset="-122"/>
            </a:endParaRPr>
          </a:p>
          <a:p>
            <a:pPr marL="0" marR="0" lvl="0" indent="0" algn="l" defTabSz="914400" rtl="0" eaLnBrk="0" fontAlgn="base" latinLnBrk="0" hangingPunct="0">
              <a:lnSpc>
                <a:spcPct val="150000"/>
              </a:lnSpc>
              <a:spcBef>
                <a:spcPct val="0"/>
              </a:spcBef>
              <a:spcAft>
                <a:spcPct val="0"/>
              </a:spcAft>
              <a:buClrTx/>
              <a:buSzTx/>
              <a:buFontTx/>
              <a:buNone/>
              <a:tabLst/>
            </a:pPr>
            <a:r>
              <a:rPr kumimoji="0" lang="zh-CN" sz="2000" i="0" u="none" strike="noStrike" cap="none" normalizeH="0" baseline="0" dirty="0" smtClean="0">
                <a:ln>
                  <a:noFill/>
                </a:ln>
                <a:solidFill>
                  <a:srgbClr val="000000"/>
                </a:solidFill>
                <a:effectLst/>
                <a:latin typeface="微软雅黑" pitchFamily="34" charset="-122"/>
                <a:ea typeface="微软雅黑" pitchFamily="34" charset="-122"/>
                <a:cs typeface="Times New Roman" pitchFamily="18" charset="0"/>
              </a:rPr>
              <a:t>第</a:t>
            </a:r>
            <a:r>
              <a:rPr kumimoji="0" lang="zh-CN" sz="2000" i="0" u="none" strike="noStrike" cap="none" normalizeH="0" baseline="0" dirty="0" smtClean="0">
                <a:ln>
                  <a:noFill/>
                </a:ln>
                <a:solidFill>
                  <a:srgbClr val="000000"/>
                </a:solidFill>
                <a:effectLst/>
                <a:latin typeface="微软雅黑" pitchFamily="34" charset="-122"/>
                <a:ea typeface="微软雅黑" pitchFamily="34" charset="-122"/>
                <a:cs typeface="宋体" pitchFamily="2" charset="-122"/>
              </a:rPr>
              <a:t>四</a:t>
            </a:r>
            <a:r>
              <a:rPr kumimoji="0" lang="zh-CN" sz="2000" i="0" u="none" strike="noStrike" cap="none" normalizeH="0" baseline="0" dirty="0" smtClean="0">
                <a:ln>
                  <a:noFill/>
                </a:ln>
                <a:solidFill>
                  <a:srgbClr val="000000"/>
                </a:solidFill>
                <a:effectLst/>
                <a:latin typeface="微软雅黑" pitchFamily="34" charset="-122"/>
                <a:ea typeface="微软雅黑" pitchFamily="34" charset="-122"/>
                <a:cs typeface="Times New Roman" pitchFamily="18" charset="0"/>
              </a:rPr>
              <a:t>节经济增加值估值模型</a:t>
            </a:r>
            <a:endParaRPr kumimoji="0" lang="zh-CN" sz="3600" i="0" u="none" strike="noStrike" cap="none" normalizeH="0" baseline="0" dirty="0" smtClean="0">
              <a:ln>
                <a:noFill/>
              </a:ln>
              <a:solidFill>
                <a:schemeClr val="tx1"/>
              </a:solidFill>
              <a:effectLst/>
              <a:latin typeface="微软雅黑" pitchFamily="34" charset="-122"/>
              <a:ea typeface="微软雅黑" pitchFamily="34" charset="-122"/>
              <a:cs typeface="宋体" pitchFamily="2" charset="-122"/>
            </a:endParaRPr>
          </a:p>
          <a:p>
            <a:pPr marL="0" marR="0" lvl="0" indent="0" algn="l" defTabSz="914400" rtl="0" eaLnBrk="0" fontAlgn="base" latinLnBrk="0" hangingPunct="0">
              <a:lnSpc>
                <a:spcPct val="150000"/>
              </a:lnSpc>
              <a:spcBef>
                <a:spcPct val="0"/>
              </a:spcBef>
              <a:spcAft>
                <a:spcPct val="0"/>
              </a:spcAft>
              <a:buClrTx/>
              <a:buSzTx/>
              <a:buFontTx/>
              <a:buNone/>
              <a:tabLst/>
            </a:pPr>
            <a:endParaRPr kumimoji="0" lang="zh-CN" sz="3200" i="0" u="none" strike="noStrike" cap="none" normalizeH="0" baseline="0" dirty="0" smtClean="0">
              <a:ln>
                <a:noFill/>
              </a:ln>
              <a:solidFill>
                <a:schemeClr val="tx1"/>
              </a:solidFill>
              <a:effectLst/>
              <a:latin typeface="微软雅黑" pitchFamily="34" charset="-122"/>
              <a:ea typeface="微软雅黑" pitchFamily="34" charset="-122"/>
              <a:cs typeface="宋体" pitchFamily="2" charset="-122"/>
            </a:endParaRPr>
          </a:p>
        </p:txBody>
      </p:sp>
      <p:cxnSp>
        <p:nvCxnSpPr>
          <p:cNvPr id="5" name="直接连接符 4"/>
          <p:cNvCxnSpPr/>
          <p:nvPr/>
        </p:nvCxnSpPr>
        <p:spPr>
          <a:xfrm>
            <a:off x="428596" y="650777"/>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6" name="灯片编号占位符 5"/>
          <p:cNvSpPr>
            <a:spLocks noGrp="1"/>
          </p:cNvSpPr>
          <p:nvPr>
            <p:ph type="sldNum" sz="quarter" idx="12"/>
          </p:nvPr>
        </p:nvSpPr>
        <p:spPr/>
        <p:txBody>
          <a:bodyPr/>
          <a:lstStyle/>
          <a:p>
            <a:fld id="{AF91FE41-29FC-418A-8825-19AC693A7F6B}" type="slidenum">
              <a:rPr lang="zh-CN" altLang="en-US" smtClean="0"/>
              <a:t>2</a:t>
            </a:fld>
            <a:endParaRPr lang="zh-CN" altLang="en-US"/>
          </a:p>
        </p:txBody>
      </p:sp>
      <p:sp>
        <p:nvSpPr>
          <p:cNvPr id="7" name="任意形状 8"/>
          <p:cNvSpPr/>
          <p:nvPr/>
        </p:nvSpPr>
        <p:spPr>
          <a:xfrm>
            <a:off x="7410450" y="-35727"/>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8" name="任意形状 8"/>
          <p:cNvSpPr/>
          <p:nvPr/>
        </p:nvSpPr>
        <p:spPr>
          <a:xfrm rot="10800000">
            <a:off x="-16" y="3801278"/>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596" y="1000114"/>
            <a:ext cx="8229600" cy="428628"/>
          </a:xfrm>
        </p:spPr>
        <p:txBody>
          <a:bodyPr vert="horz" lIns="91440" tIns="45720" rIns="91440" bIns="45720" rtlCol="0">
            <a:normAutofit fontScale="90000"/>
          </a:bodyPr>
          <a:lstStyle/>
          <a:p>
            <a:pPr marR="0" algn="l">
              <a:lnSpc>
                <a:spcPct val="160000"/>
              </a:lnSpc>
              <a:spcBef>
                <a:spcPts val="0"/>
              </a:spcBef>
            </a:pPr>
            <a:r>
              <a:rPr lang="zh-CN" altLang="en-US" sz="1800" dirty="0">
                <a:latin typeface="Times New Roman" pitchFamily="18" charset="0"/>
                <a:ea typeface="微软雅黑" pitchFamily="34" charset="-122"/>
                <a:cs typeface="Times New Roman" pitchFamily="18" charset="0"/>
              </a:rPr>
              <a:t>（二）二叉树模型</a:t>
            </a:r>
          </a:p>
        </p:txBody>
      </p:sp>
      <p:sp>
        <p:nvSpPr>
          <p:cNvPr id="3" name="文本占位符 2"/>
          <p:cNvSpPr>
            <a:spLocks noGrp="1"/>
          </p:cNvSpPr>
          <p:nvPr>
            <p:ph type="body" idx="1"/>
          </p:nvPr>
        </p:nvSpPr>
        <p:spPr>
          <a:xfrm>
            <a:off x="428596" y="1500180"/>
            <a:ext cx="8229600" cy="2643205"/>
          </a:xfrm>
        </p:spPr>
        <p:txBody>
          <a:bodyPr vert="horz" lIns="91440" tIns="45720" rIns="91440" bIns="45720" rtlCol="0">
            <a:noAutofit/>
          </a:bodyPr>
          <a:lstStyle/>
          <a:p>
            <a:pPr marL="0" marR="0" lvl="0" indent="0">
              <a:lnSpc>
                <a:spcPct val="180000"/>
              </a:lnSpc>
              <a:spcBef>
                <a:spcPts val="0"/>
              </a:spcBef>
              <a:buNone/>
            </a:pPr>
            <a:r>
              <a:rPr lang="en-US" altLang="zh-CN" sz="1800" dirty="0">
                <a:latin typeface="Times New Roman" pitchFamily="18" charset="0"/>
                <a:ea typeface="微软雅黑" pitchFamily="34" charset="-122"/>
                <a:cs typeface="Times New Roman" pitchFamily="18" charset="0"/>
              </a:rPr>
              <a:t>1.</a:t>
            </a:r>
            <a:r>
              <a:rPr lang="zh-CN" altLang="en-US" sz="1800" dirty="0">
                <a:latin typeface="Times New Roman" pitchFamily="18" charset="0"/>
                <a:ea typeface="微软雅黑" pitchFamily="34" charset="-122"/>
                <a:cs typeface="Times New Roman" pitchFamily="18" charset="0"/>
              </a:rPr>
              <a:t>二叉树模型的基本假设</a:t>
            </a:r>
          </a:p>
          <a:p>
            <a:pPr marL="0" marR="0" lvl="1" indent="0">
              <a:lnSpc>
                <a:spcPct val="180000"/>
              </a:lnSpc>
              <a:spcBef>
                <a:spcPts val="0"/>
              </a:spcBef>
              <a:buNone/>
            </a:pPr>
            <a:r>
              <a:rPr lang="zh-CN" altLang="en-US" sz="1800" dirty="0" smtClean="0">
                <a:latin typeface="Times New Roman" pitchFamily="18" charset="0"/>
                <a:ea typeface="微软雅黑" pitchFamily="34" charset="-122"/>
                <a:cs typeface="Times New Roman" pitchFamily="18" charset="0"/>
              </a:rPr>
              <a:t>        二叉树</a:t>
            </a:r>
            <a:r>
              <a:rPr lang="zh-CN" altLang="en-US" sz="1800" dirty="0">
                <a:latin typeface="Times New Roman" pitchFamily="18" charset="0"/>
                <a:ea typeface="微软雅黑" pitchFamily="34" charset="-122"/>
                <a:cs typeface="Times New Roman" pitchFamily="18" charset="0"/>
              </a:rPr>
              <a:t>模型是在每一时期将出现上升和下降两种可能性的假设下，构建的现金流量和期权价格波动模型。二叉树期权定价方法考虑了投资项目的不确定性和弹性，是一种能够处理复杂多重实物期权相互作用的风险中性定价方法，且计算相对简单</a:t>
            </a:r>
            <a:r>
              <a:rPr lang="zh-CN" altLang="en-US" sz="1800" dirty="0" smtClean="0">
                <a:latin typeface="Times New Roman" pitchFamily="18" charset="0"/>
                <a:ea typeface="微软雅黑" pitchFamily="34" charset="-122"/>
                <a:cs typeface="Times New Roman" pitchFamily="18" charset="0"/>
              </a:rPr>
              <a:t>。</a:t>
            </a:r>
            <a:endParaRPr lang="zh-CN" altLang="en-US" sz="1800" dirty="0">
              <a:latin typeface="Times New Roman" pitchFamily="18" charset="0"/>
              <a:ea typeface="微软雅黑" pitchFamily="34" charset="-122"/>
              <a:cs typeface="Times New Roman" pitchFamily="18" charset="0"/>
            </a:endParaRPr>
          </a:p>
        </p:txBody>
      </p:sp>
      <p:cxnSp>
        <p:nvCxnSpPr>
          <p:cNvPr id="4" name="直接连接符 3"/>
          <p:cNvCxnSpPr/>
          <p:nvPr/>
        </p:nvCxnSpPr>
        <p:spPr>
          <a:xfrm>
            <a:off x="428596" y="650777"/>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txBox="1">
            <a:spLocks/>
          </p:cNvSpPr>
          <p:nvPr/>
        </p:nvSpPr>
        <p:spPr>
          <a:xfrm>
            <a:off x="457200" y="142858"/>
            <a:ext cx="8229600" cy="436945"/>
          </a:xfrm>
          <a:prstGeom prst="rect">
            <a:avLst/>
          </a:prstGeom>
        </p:spPr>
        <p:txBody>
          <a:bodyPr vert="horz" lIns="91440" tIns="45720" rIns="91440" bIns="45720" rtlCol="0" anchor="ctr">
            <a:noAutofit/>
          </a:bodyPr>
          <a:lstStyle/>
          <a:p>
            <a:pPr lvl="0">
              <a:spcBef>
                <a:spcPct val="0"/>
              </a:spcBef>
            </a:pPr>
            <a:r>
              <a:rPr lang="zh-CN" altLang="en-US" sz="2400" b="1" kern="2200" dirty="0">
                <a:latin typeface="微软雅黑" pitchFamily="34" charset="-122"/>
                <a:ea typeface="微软雅黑" pitchFamily="34" charset="-122"/>
                <a:cs typeface="+mj-cs"/>
              </a:rPr>
              <a:t>第二节 实物期权定价</a:t>
            </a:r>
            <a:r>
              <a:rPr lang="zh-CN" altLang="en-US" sz="2400" b="1" kern="2200" dirty="0" smtClean="0">
                <a:latin typeface="微软雅黑" pitchFamily="34" charset="-122"/>
                <a:ea typeface="微软雅黑" pitchFamily="34" charset="-122"/>
                <a:cs typeface="+mj-cs"/>
              </a:rPr>
              <a:t>模型</a:t>
            </a:r>
            <a:endParaRPr kumimoji="0" lang="zh-CN" altLang="en-US" sz="2400" b="1" i="0" u="none" strike="noStrike" kern="2200" cap="none" spc="0" normalizeH="0" baseline="0" noProof="0" dirty="0" smtClean="0">
              <a:ln>
                <a:noFill/>
              </a:ln>
              <a:solidFill>
                <a:schemeClr val="tx1"/>
              </a:solidFill>
              <a:effectLst/>
              <a:uLnTx/>
              <a:uFillTx/>
              <a:latin typeface="微软雅黑" pitchFamily="34" charset="-122"/>
              <a:ea typeface="微软雅黑" pitchFamily="34" charset="-122"/>
              <a:cs typeface="+mj-cs"/>
            </a:endParaRPr>
          </a:p>
        </p:txBody>
      </p:sp>
      <p:sp>
        <p:nvSpPr>
          <p:cNvPr id="6" name="标题 1"/>
          <p:cNvSpPr txBox="1">
            <a:spLocks/>
          </p:cNvSpPr>
          <p:nvPr/>
        </p:nvSpPr>
        <p:spPr>
          <a:xfrm>
            <a:off x="428596" y="571486"/>
            <a:ext cx="8229600" cy="571504"/>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6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schemeClr val="tx1"/>
                </a:solidFill>
                <a:effectLst/>
                <a:uLnTx/>
                <a:uFillTx/>
                <a:latin typeface="Times New Roman" pitchFamily="18" charset="0"/>
                <a:ea typeface="微软雅黑" pitchFamily="34" charset="-122"/>
                <a:cs typeface="Times New Roman" pitchFamily="18" charset="0"/>
              </a:rPr>
              <a:t>三、常用的实物期权定价模型</a:t>
            </a:r>
          </a:p>
        </p:txBody>
      </p:sp>
      <p:sp>
        <p:nvSpPr>
          <p:cNvPr id="7" name="灯片编号占位符 6"/>
          <p:cNvSpPr>
            <a:spLocks noGrp="1"/>
          </p:cNvSpPr>
          <p:nvPr>
            <p:ph type="sldNum" sz="quarter" idx="12"/>
          </p:nvPr>
        </p:nvSpPr>
        <p:spPr/>
        <p:txBody>
          <a:bodyPr/>
          <a:lstStyle/>
          <a:p>
            <a:fld id="{AF91FE41-29FC-418A-8825-19AC693A7F6B}" type="slidenum">
              <a:rPr lang="zh-CN" altLang="en-US" smtClean="0"/>
              <a:t>20</a:t>
            </a:fld>
            <a:endParaRPr lang="zh-CN" altLang="en-US"/>
          </a:p>
        </p:txBody>
      </p:sp>
      <p:sp>
        <p:nvSpPr>
          <p:cNvPr id="8" name="任意形状 8"/>
          <p:cNvSpPr/>
          <p:nvPr/>
        </p:nvSpPr>
        <p:spPr>
          <a:xfrm>
            <a:off x="7410450" y="-35727"/>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9" name="任意形状 8"/>
          <p:cNvSpPr/>
          <p:nvPr/>
        </p:nvSpPr>
        <p:spPr>
          <a:xfrm rot="10800000">
            <a:off x="-16" y="3801278"/>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596" y="1000114"/>
            <a:ext cx="8229600" cy="428628"/>
          </a:xfrm>
        </p:spPr>
        <p:txBody>
          <a:bodyPr vert="horz" lIns="91440" tIns="45720" rIns="91440" bIns="45720" rtlCol="0">
            <a:normAutofit fontScale="90000"/>
          </a:bodyPr>
          <a:lstStyle/>
          <a:p>
            <a:pPr marR="0" algn="l">
              <a:lnSpc>
                <a:spcPct val="160000"/>
              </a:lnSpc>
              <a:spcBef>
                <a:spcPts val="0"/>
              </a:spcBef>
            </a:pPr>
            <a:r>
              <a:rPr lang="zh-CN" altLang="en-US" sz="1800" dirty="0">
                <a:latin typeface="Times New Roman" pitchFamily="18" charset="0"/>
                <a:ea typeface="微软雅黑" pitchFamily="34" charset="-122"/>
                <a:cs typeface="Times New Roman" pitchFamily="18" charset="0"/>
              </a:rPr>
              <a:t>（二）二叉树模型</a:t>
            </a:r>
          </a:p>
        </p:txBody>
      </p:sp>
      <p:sp>
        <p:nvSpPr>
          <p:cNvPr id="3" name="文本占位符 2"/>
          <p:cNvSpPr>
            <a:spLocks noGrp="1"/>
          </p:cNvSpPr>
          <p:nvPr>
            <p:ph type="body" idx="1"/>
          </p:nvPr>
        </p:nvSpPr>
        <p:spPr>
          <a:xfrm>
            <a:off x="428596" y="1357304"/>
            <a:ext cx="8229600" cy="2643205"/>
          </a:xfrm>
        </p:spPr>
        <p:txBody>
          <a:bodyPr vert="horz" lIns="91440" tIns="45720" rIns="91440" bIns="45720" rtlCol="0">
            <a:noAutofit/>
          </a:bodyPr>
          <a:lstStyle/>
          <a:p>
            <a:pPr marL="0" marR="0" lvl="0" indent="0">
              <a:lnSpc>
                <a:spcPct val="150000"/>
              </a:lnSpc>
              <a:spcBef>
                <a:spcPts val="0"/>
              </a:spcBef>
              <a:buNone/>
            </a:pPr>
            <a:r>
              <a:rPr lang="en-US" altLang="zh-CN" sz="1800" dirty="0">
                <a:latin typeface="Times New Roman" pitchFamily="18" charset="0"/>
                <a:ea typeface="微软雅黑" pitchFamily="34" charset="-122"/>
                <a:cs typeface="Times New Roman" pitchFamily="18" charset="0"/>
              </a:rPr>
              <a:t>1.</a:t>
            </a:r>
            <a:r>
              <a:rPr lang="zh-CN" altLang="en-US" sz="1800" dirty="0">
                <a:latin typeface="Times New Roman" pitchFamily="18" charset="0"/>
                <a:ea typeface="微软雅黑" pitchFamily="34" charset="-122"/>
                <a:cs typeface="Times New Roman" pitchFamily="18" charset="0"/>
              </a:rPr>
              <a:t>二叉树模型的基本假设</a:t>
            </a:r>
          </a:p>
          <a:p>
            <a:pPr marL="0" marR="0" lvl="1" indent="0">
              <a:lnSpc>
                <a:spcPct val="150000"/>
              </a:lnSpc>
              <a:spcBef>
                <a:spcPts val="0"/>
              </a:spcBef>
              <a:buNone/>
            </a:pPr>
            <a:r>
              <a:rPr lang="zh-CN" altLang="en-US" sz="1800" dirty="0" smtClean="0">
                <a:latin typeface="Times New Roman" pitchFamily="18" charset="0"/>
                <a:ea typeface="微软雅黑" pitchFamily="34" charset="-122"/>
                <a:cs typeface="Times New Roman" pitchFamily="18" charset="0"/>
              </a:rPr>
              <a:t>        二叉树</a:t>
            </a:r>
            <a:r>
              <a:rPr lang="zh-CN" altLang="en-US" sz="1800" dirty="0">
                <a:latin typeface="Times New Roman" pitchFamily="18" charset="0"/>
                <a:ea typeface="微软雅黑" pitchFamily="34" charset="-122"/>
                <a:cs typeface="Times New Roman" pitchFamily="18" charset="0"/>
              </a:rPr>
              <a:t>模型是离散型模型的主要展现，模型假设包括如下几点：</a:t>
            </a:r>
          </a:p>
          <a:p>
            <a:pPr marL="0" marR="0" lvl="1" indent="0">
              <a:lnSpc>
                <a:spcPct val="150000"/>
              </a:lnSpc>
              <a:spcBef>
                <a:spcPts val="0"/>
              </a:spcBef>
              <a:buNone/>
            </a:pPr>
            <a:r>
              <a:rPr lang="zh-CN" altLang="en-US" sz="1800" dirty="0">
                <a:latin typeface="Times New Roman" pitchFamily="18" charset="0"/>
                <a:ea typeface="微软雅黑" pitchFamily="34" charset="-122"/>
                <a:cs typeface="Times New Roman" pitchFamily="18" charset="0"/>
              </a:rPr>
              <a:t>（</a:t>
            </a:r>
            <a:r>
              <a:rPr lang="en-US" altLang="zh-CN" sz="1800" dirty="0">
                <a:latin typeface="Times New Roman" pitchFamily="18" charset="0"/>
                <a:ea typeface="微软雅黑" pitchFamily="34" charset="-122"/>
                <a:cs typeface="Times New Roman" pitchFamily="18" charset="0"/>
              </a:rPr>
              <a:t>1</a:t>
            </a:r>
            <a:r>
              <a:rPr lang="zh-CN" altLang="en-US" sz="1800" dirty="0">
                <a:latin typeface="Times New Roman" pitchFamily="18" charset="0"/>
                <a:ea typeface="微软雅黑" pitchFamily="34" charset="-122"/>
                <a:cs typeface="Times New Roman" pitchFamily="18" charset="0"/>
              </a:rPr>
              <a:t>）在给定的时间间隔内，标的资产的运动只有上涨或下跌两种可能方向；</a:t>
            </a:r>
          </a:p>
          <a:p>
            <a:pPr marL="0" marR="0" lvl="1" indent="0">
              <a:lnSpc>
                <a:spcPct val="150000"/>
              </a:lnSpc>
              <a:spcBef>
                <a:spcPts val="0"/>
              </a:spcBef>
              <a:buNone/>
            </a:pPr>
            <a:r>
              <a:rPr lang="zh-CN" altLang="en-US" sz="1800" dirty="0">
                <a:latin typeface="Times New Roman" pitchFamily="18" charset="0"/>
                <a:ea typeface="微软雅黑" pitchFamily="34" charset="-122"/>
                <a:cs typeface="Times New Roman" pitchFamily="18" charset="0"/>
              </a:rPr>
              <a:t>（</a:t>
            </a:r>
            <a:r>
              <a:rPr lang="en-US" altLang="zh-CN" sz="1800" dirty="0">
                <a:latin typeface="Times New Roman" pitchFamily="18" charset="0"/>
                <a:ea typeface="微软雅黑" pitchFamily="34" charset="-122"/>
                <a:cs typeface="Times New Roman" pitchFamily="18" charset="0"/>
              </a:rPr>
              <a:t>2</a:t>
            </a:r>
            <a:r>
              <a:rPr lang="zh-CN" altLang="en-US" sz="1800" dirty="0">
                <a:latin typeface="Times New Roman" pitchFamily="18" charset="0"/>
                <a:ea typeface="微软雅黑" pitchFamily="34" charset="-122"/>
                <a:cs typeface="Times New Roman" pitchFamily="18" charset="0"/>
              </a:rPr>
              <a:t>）不支付股票红利；</a:t>
            </a:r>
          </a:p>
          <a:p>
            <a:pPr marL="0" marR="0" lvl="1" indent="0">
              <a:lnSpc>
                <a:spcPct val="150000"/>
              </a:lnSpc>
              <a:spcBef>
                <a:spcPts val="0"/>
              </a:spcBef>
              <a:buNone/>
            </a:pPr>
            <a:r>
              <a:rPr lang="zh-CN" altLang="en-US" sz="1800" dirty="0">
                <a:latin typeface="Times New Roman" pitchFamily="18" charset="0"/>
                <a:ea typeface="微软雅黑" pitchFamily="34" charset="-122"/>
                <a:cs typeface="Times New Roman" pitchFamily="18" charset="0"/>
              </a:rPr>
              <a:t>（</a:t>
            </a:r>
            <a:r>
              <a:rPr lang="en-US" altLang="zh-CN" sz="1800" dirty="0">
                <a:latin typeface="Times New Roman" pitchFamily="18" charset="0"/>
                <a:ea typeface="微软雅黑" pitchFamily="34" charset="-122"/>
                <a:cs typeface="Times New Roman" pitchFamily="18" charset="0"/>
              </a:rPr>
              <a:t>3</a:t>
            </a:r>
            <a:r>
              <a:rPr lang="zh-CN" altLang="en-US" sz="1800" dirty="0">
                <a:latin typeface="Times New Roman" pitchFamily="18" charset="0"/>
                <a:ea typeface="微软雅黑" pitchFamily="34" charset="-122"/>
                <a:cs typeface="Times New Roman" pitchFamily="18" charset="0"/>
              </a:rPr>
              <a:t>）交易成本与税收为零，即市场无摩擦；</a:t>
            </a:r>
          </a:p>
          <a:p>
            <a:pPr marL="0" marR="0" lvl="1" indent="0">
              <a:lnSpc>
                <a:spcPct val="150000"/>
              </a:lnSpc>
              <a:spcBef>
                <a:spcPts val="0"/>
              </a:spcBef>
              <a:buNone/>
            </a:pPr>
            <a:r>
              <a:rPr lang="zh-CN" altLang="en-US" sz="1800" dirty="0">
                <a:latin typeface="Times New Roman" pitchFamily="18" charset="0"/>
                <a:ea typeface="微软雅黑" pitchFamily="34" charset="-122"/>
                <a:cs typeface="Times New Roman" pitchFamily="18" charset="0"/>
              </a:rPr>
              <a:t>（</a:t>
            </a:r>
            <a:r>
              <a:rPr lang="en-US" altLang="zh-CN" sz="1800" dirty="0">
                <a:latin typeface="Times New Roman" pitchFamily="18" charset="0"/>
                <a:ea typeface="微软雅黑" pitchFamily="34" charset="-122"/>
                <a:cs typeface="Times New Roman" pitchFamily="18" charset="0"/>
              </a:rPr>
              <a:t>4</a:t>
            </a:r>
            <a:r>
              <a:rPr lang="zh-CN" altLang="en-US" sz="1800" dirty="0">
                <a:latin typeface="Times New Roman" pitchFamily="18" charset="0"/>
                <a:ea typeface="微软雅黑" pitchFamily="34" charset="-122"/>
                <a:cs typeface="Times New Roman" pitchFamily="18" charset="0"/>
              </a:rPr>
              <a:t>）借贷利率均相等，投资者可以无风险利率拆入或拆出资金；</a:t>
            </a:r>
          </a:p>
          <a:p>
            <a:pPr marL="0" marR="0" lvl="1" indent="0">
              <a:lnSpc>
                <a:spcPct val="150000"/>
              </a:lnSpc>
              <a:spcBef>
                <a:spcPts val="0"/>
              </a:spcBef>
              <a:buNone/>
            </a:pPr>
            <a:r>
              <a:rPr lang="zh-CN" altLang="en-US" sz="1800" dirty="0">
                <a:latin typeface="Times New Roman" pitchFamily="18" charset="0"/>
                <a:ea typeface="微软雅黑" pitchFamily="34" charset="-122"/>
                <a:cs typeface="Times New Roman" pitchFamily="18" charset="0"/>
              </a:rPr>
              <a:t>（</a:t>
            </a:r>
            <a:r>
              <a:rPr lang="en-US" altLang="zh-CN" sz="1800" dirty="0">
                <a:latin typeface="Times New Roman" pitchFamily="18" charset="0"/>
                <a:ea typeface="微软雅黑" pitchFamily="34" charset="-122"/>
                <a:cs typeface="Times New Roman" pitchFamily="18" charset="0"/>
              </a:rPr>
              <a:t>5</a:t>
            </a:r>
            <a:r>
              <a:rPr lang="zh-CN" altLang="en-US" sz="1800" dirty="0">
                <a:latin typeface="Times New Roman" pitchFamily="18" charset="0"/>
                <a:ea typeface="微软雅黑" pitchFamily="34" charset="-122"/>
                <a:cs typeface="Times New Roman" pitchFamily="18" charset="0"/>
              </a:rPr>
              <a:t>）市场无风险利率为常数；</a:t>
            </a:r>
          </a:p>
          <a:p>
            <a:pPr marL="0" marR="0" lvl="1" indent="0">
              <a:lnSpc>
                <a:spcPct val="150000"/>
              </a:lnSpc>
              <a:spcBef>
                <a:spcPts val="0"/>
              </a:spcBef>
              <a:buNone/>
            </a:pPr>
            <a:r>
              <a:rPr lang="zh-CN" altLang="en-US" sz="1800" dirty="0">
                <a:latin typeface="Times New Roman" pitchFamily="18" charset="0"/>
                <a:ea typeface="微软雅黑" pitchFamily="34" charset="-122"/>
                <a:cs typeface="Times New Roman" pitchFamily="18" charset="0"/>
              </a:rPr>
              <a:t>（</a:t>
            </a:r>
            <a:r>
              <a:rPr lang="en-US" altLang="zh-CN" sz="1800" dirty="0">
                <a:latin typeface="Times New Roman" pitchFamily="18" charset="0"/>
                <a:ea typeface="微软雅黑" pitchFamily="34" charset="-122"/>
                <a:cs typeface="Times New Roman" pitchFamily="18" charset="0"/>
              </a:rPr>
              <a:t>6</a:t>
            </a:r>
            <a:r>
              <a:rPr lang="zh-CN" altLang="en-US" sz="1800" dirty="0">
                <a:latin typeface="Times New Roman" pitchFamily="18" charset="0"/>
                <a:ea typeface="微软雅黑" pitchFamily="34" charset="-122"/>
                <a:cs typeface="Times New Roman" pitchFamily="18" charset="0"/>
              </a:rPr>
              <a:t>）标的资产价值的波动率为常数。</a:t>
            </a:r>
          </a:p>
        </p:txBody>
      </p:sp>
      <p:cxnSp>
        <p:nvCxnSpPr>
          <p:cNvPr id="4" name="直接连接符 3"/>
          <p:cNvCxnSpPr/>
          <p:nvPr/>
        </p:nvCxnSpPr>
        <p:spPr>
          <a:xfrm>
            <a:off x="428596" y="650777"/>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txBox="1">
            <a:spLocks/>
          </p:cNvSpPr>
          <p:nvPr/>
        </p:nvSpPr>
        <p:spPr>
          <a:xfrm>
            <a:off x="457200" y="142858"/>
            <a:ext cx="8229600" cy="436945"/>
          </a:xfrm>
          <a:prstGeom prst="rect">
            <a:avLst/>
          </a:prstGeom>
        </p:spPr>
        <p:txBody>
          <a:bodyPr vert="horz" lIns="91440" tIns="45720" rIns="91440" bIns="45720" rtlCol="0" anchor="ctr">
            <a:noAutofit/>
          </a:bodyPr>
          <a:lstStyle/>
          <a:p>
            <a:pPr lvl="0">
              <a:spcBef>
                <a:spcPct val="0"/>
              </a:spcBef>
            </a:pPr>
            <a:r>
              <a:rPr lang="zh-CN" altLang="en-US" sz="2400" b="1" kern="2200" dirty="0">
                <a:latin typeface="微软雅黑" pitchFamily="34" charset="-122"/>
                <a:ea typeface="微软雅黑" pitchFamily="34" charset="-122"/>
                <a:cs typeface="+mj-cs"/>
              </a:rPr>
              <a:t>第二节 实物期权定价</a:t>
            </a:r>
            <a:r>
              <a:rPr lang="zh-CN" altLang="en-US" sz="2400" b="1" kern="2200" dirty="0" smtClean="0">
                <a:latin typeface="微软雅黑" pitchFamily="34" charset="-122"/>
                <a:ea typeface="微软雅黑" pitchFamily="34" charset="-122"/>
                <a:cs typeface="+mj-cs"/>
              </a:rPr>
              <a:t>模型</a:t>
            </a:r>
            <a:endParaRPr kumimoji="0" lang="zh-CN" altLang="en-US" sz="2400" b="1" i="0" u="none" strike="noStrike" kern="2200" cap="none" spc="0" normalizeH="0" baseline="0" noProof="0" dirty="0" smtClean="0">
              <a:ln>
                <a:noFill/>
              </a:ln>
              <a:solidFill>
                <a:schemeClr val="tx1"/>
              </a:solidFill>
              <a:effectLst/>
              <a:uLnTx/>
              <a:uFillTx/>
              <a:latin typeface="微软雅黑" pitchFamily="34" charset="-122"/>
              <a:ea typeface="微软雅黑" pitchFamily="34" charset="-122"/>
              <a:cs typeface="+mj-cs"/>
            </a:endParaRPr>
          </a:p>
        </p:txBody>
      </p:sp>
      <p:sp>
        <p:nvSpPr>
          <p:cNvPr id="6" name="标题 1"/>
          <p:cNvSpPr txBox="1">
            <a:spLocks/>
          </p:cNvSpPr>
          <p:nvPr/>
        </p:nvSpPr>
        <p:spPr>
          <a:xfrm>
            <a:off x="428596" y="571486"/>
            <a:ext cx="8229600" cy="571504"/>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6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schemeClr val="tx1"/>
                </a:solidFill>
                <a:effectLst/>
                <a:uLnTx/>
                <a:uFillTx/>
                <a:latin typeface="Times New Roman" pitchFamily="18" charset="0"/>
                <a:ea typeface="微软雅黑" pitchFamily="34" charset="-122"/>
                <a:cs typeface="Times New Roman" pitchFamily="18" charset="0"/>
              </a:rPr>
              <a:t>三、常用的实物期权定价模型</a:t>
            </a:r>
          </a:p>
        </p:txBody>
      </p:sp>
      <p:sp>
        <p:nvSpPr>
          <p:cNvPr id="7" name="灯片编号占位符 6"/>
          <p:cNvSpPr>
            <a:spLocks noGrp="1"/>
          </p:cNvSpPr>
          <p:nvPr>
            <p:ph type="sldNum" sz="quarter" idx="12"/>
          </p:nvPr>
        </p:nvSpPr>
        <p:spPr/>
        <p:txBody>
          <a:bodyPr/>
          <a:lstStyle/>
          <a:p>
            <a:fld id="{AF91FE41-29FC-418A-8825-19AC693A7F6B}" type="slidenum">
              <a:rPr lang="zh-CN" altLang="en-US" smtClean="0"/>
              <a:t>21</a:t>
            </a:fld>
            <a:endParaRPr lang="zh-CN" altLang="en-US"/>
          </a:p>
        </p:txBody>
      </p:sp>
      <p:sp>
        <p:nvSpPr>
          <p:cNvPr id="8" name="任意形状 8"/>
          <p:cNvSpPr/>
          <p:nvPr/>
        </p:nvSpPr>
        <p:spPr>
          <a:xfrm>
            <a:off x="7410450" y="-35727"/>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9" name="任意形状 8"/>
          <p:cNvSpPr/>
          <p:nvPr/>
        </p:nvSpPr>
        <p:spPr>
          <a:xfrm rot="10800000">
            <a:off x="-16" y="3801278"/>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idx="1"/>
          </p:nvPr>
        </p:nvSpPr>
        <p:spPr>
          <a:xfrm>
            <a:off x="457200" y="1820484"/>
            <a:ext cx="8229600" cy="1608522"/>
          </a:xfrm>
        </p:spPr>
        <p:txBody>
          <a:bodyPr vert="horz" lIns="91440" tIns="45720" rIns="91440" bIns="45720" rtlCol="0">
            <a:noAutofit/>
          </a:bodyPr>
          <a:lstStyle/>
          <a:p>
            <a:pPr marL="0" marR="0" lvl="0" indent="0">
              <a:lnSpc>
                <a:spcPct val="150000"/>
              </a:lnSpc>
              <a:spcBef>
                <a:spcPts val="0"/>
              </a:spcBef>
              <a:buNone/>
            </a:pPr>
            <a:r>
              <a:rPr lang="zh-CN" altLang="en-US" sz="1800" dirty="0" smtClean="0">
                <a:latin typeface="Times New Roman" pitchFamily="18" charset="0"/>
                <a:ea typeface="微软雅黑" pitchFamily="34" charset="-122"/>
                <a:cs typeface="Times New Roman" pitchFamily="18" charset="0"/>
              </a:rPr>
              <a:t>        二叉树</a:t>
            </a:r>
            <a:r>
              <a:rPr lang="zh-CN" altLang="en-US" sz="1800" dirty="0">
                <a:latin typeface="Times New Roman" pitchFamily="18" charset="0"/>
                <a:ea typeface="微软雅黑" pitchFamily="34" charset="-122"/>
                <a:cs typeface="Times New Roman" pitchFamily="18" charset="0"/>
              </a:rPr>
              <a:t>模型可分为单期和多期，评估公司价值通常运用多期二叉树模型。二叉树定价模型假设资产价格波动只有向上和向下两个方向，且假设在整个时期内，股价每次向上或向下波动的概率和幅度都不变</a:t>
            </a:r>
            <a:r>
              <a:rPr lang="zh-CN" altLang="en-US" sz="1800" dirty="0" smtClean="0">
                <a:latin typeface="Times New Roman" pitchFamily="18" charset="0"/>
                <a:ea typeface="微软雅黑" pitchFamily="34" charset="-122"/>
                <a:cs typeface="Times New Roman" pitchFamily="18" charset="0"/>
              </a:rPr>
              <a:t>。</a:t>
            </a:r>
            <a:endParaRPr lang="zh-CN" altLang="en-US" sz="1800" dirty="0">
              <a:latin typeface="Times New Roman" pitchFamily="18" charset="0"/>
              <a:ea typeface="微软雅黑" pitchFamily="34" charset="-122"/>
              <a:cs typeface="Times New Roman" pitchFamily="18" charset="0"/>
            </a:endParaRPr>
          </a:p>
        </p:txBody>
      </p:sp>
      <p:cxnSp>
        <p:nvCxnSpPr>
          <p:cNvPr id="4" name="直接连接符 3"/>
          <p:cNvCxnSpPr/>
          <p:nvPr/>
        </p:nvCxnSpPr>
        <p:spPr>
          <a:xfrm>
            <a:off x="428596" y="650777"/>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txBox="1">
            <a:spLocks/>
          </p:cNvSpPr>
          <p:nvPr/>
        </p:nvSpPr>
        <p:spPr>
          <a:xfrm>
            <a:off x="457200" y="142858"/>
            <a:ext cx="8229600" cy="436945"/>
          </a:xfrm>
          <a:prstGeom prst="rect">
            <a:avLst/>
          </a:prstGeom>
        </p:spPr>
        <p:txBody>
          <a:bodyPr vert="horz" lIns="91440" tIns="45720" rIns="91440" bIns="45720" rtlCol="0" anchor="ctr">
            <a:noAutofit/>
          </a:bodyPr>
          <a:lstStyle/>
          <a:p>
            <a:pPr lvl="0">
              <a:spcBef>
                <a:spcPct val="0"/>
              </a:spcBef>
            </a:pPr>
            <a:r>
              <a:rPr lang="zh-CN" altLang="en-US" sz="2400" b="1" kern="2200" dirty="0">
                <a:latin typeface="微软雅黑" pitchFamily="34" charset="-122"/>
                <a:ea typeface="微软雅黑" pitchFamily="34" charset="-122"/>
                <a:cs typeface="+mj-cs"/>
              </a:rPr>
              <a:t>第二节 实物期权定价</a:t>
            </a:r>
            <a:r>
              <a:rPr lang="zh-CN" altLang="en-US" sz="2400" b="1" kern="2200" dirty="0" smtClean="0">
                <a:latin typeface="微软雅黑" pitchFamily="34" charset="-122"/>
                <a:ea typeface="微软雅黑" pitchFamily="34" charset="-122"/>
                <a:cs typeface="+mj-cs"/>
              </a:rPr>
              <a:t>模型</a:t>
            </a:r>
            <a:endParaRPr kumimoji="0" lang="zh-CN" altLang="en-US" sz="2400" b="1" i="0" u="none" strike="noStrike" kern="2200" cap="none" spc="0" normalizeH="0" baseline="0" noProof="0" dirty="0" smtClean="0">
              <a:ln>
                <a:noFill/>
              </a:ln>
              <a:solidFill>
                <a:schemeClr val="tx1"/>
              </a:solidFill>
              <a:effectLst/>
              <a:uLnTx/>
              <a:uFillTx/>
              <a:latin typeface="微软雅黑" pitchFamily="34" charset="-122"/>
              <a:ea typeface="微软雅黑" pitchFamily="34" charset="-122"/>
              <a:cs typeface="+mj-cs"/>
            </a:endParaRPr>
          </a:p>
        </p:txBody>
      </p:sp>
      <p:sp>
        <p:nvSpPr>
          <p:cNvPr id="7" name="标题 1"/>
          <p:cNvSpPr>
            <a:spLocks noGrp="1"/>
          </p:cNvSpPr>
          <p:nvPr>
            <p:ph type="title"/>
          </p:nvPr>
        </p:nvSpPr>
        <p:spPr>
          <a:xfrm>
            <a:off x="428596" y="1000114"/>
            <a:ext cx="8229600" cy="428628"/>
          </a:xfrm>
        </p:spPr>
        <p:txBody>
          <a:bodyPr vert="horz" lIns="91440" tIns="45720" rIns="91440" bIns="45720" rtlCol="0">
            <a:normAutofit fontScale="90000"/>
          </a:bodyPr>
          <a:lstStyle/>
          <a:p>
            <a:pPr marR="0" algn="l">
              <a:lnSpc>
                <a:spcPct val="160000"/>
              </a:lnSpc>
              <a:spcBef>
                <a:spcPts val="0"/>
              </a:spcBef>
            </a:pPr>
            <a:r>
              <a:rPr lang="zh-CN" altLang="en-US" sz="1800" dirty="0">
                <a:latin typeface="Times New Roman" pitchFamily="18" charset="0"/>
                <a:ea typeface="微软雅黑" pitchFamily="34" charset="-122"/>
                <a:cs typeface="Times New Roman" pitchFamily="18" charset="0"/>
              </a:rPr>
              <a:t>（二）二叉树模型</a:t>
            </a:r>
          </a:p>
        </p:txBody>
      </p:sp>
      <p:sp>
        <p:nvSpPr>
          <p:cNvPr id="8" name="标题 1"/>
          <p:cNvSpPr txBox="1">
            <a:spLocks/>
          </p:cNvSpPr>
          <p:nvPr/>
        </p:nvSpPr>
        <p:spPr>
          <a:xfrm>
            <a:off x="428596" y="571486"/>
            <a:ext cx="8229600" cy="571504"/>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6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schemeClr val="tx1"/>
                </a:solidFill>
                <a:effectLst/>
                <a:uLnTx/>
                <a:uFillTx/>
                <a:latin typeface="Times New Roman" pitchFamily="18" charset="0"/>
                <a:ea typeface="微软雅黑" pitchFamily="34" charset="-122"/>
                <a:cs typeface="Times New Roman" pitchFamily="18" charset="0"/>
              </a:rPr>
              <a:t>三、常用的实物期权定价模型</a:t>
            </a:r>
          </a:p>
        </p:txBody>
      </p:sp>
      <p:sp>
        <p:nvSpPr>
          <p:cNvPr id="9" name="标题 1"/>
          <p:cNvSpPr txBox="1">
            <a:spLocks/>
          </p:cNvSpPr>
          <p:nvPr/>
        </p:nvSpPr>
        <p:spPr>
          <a:xfrm>
            <a:off x="428596" y="1357310"/>
            <a:ext cx="8229600" cy="428622"/>
          </a:xfrm>
          <a:prstGeom prst="rect">
            <a:avLst/>
          </a:prstGeom>
        </p:spPr>
        <p:txBody>
          <a:bodyPr vert="horz" lIns="91440" tIns="45720" rIns="91440" bIns="45720" rtlCol="0" anchor="ctr">
            <a:normAutofit/>
          </a:bodyPr>
          <a:lstStyle/>
          <a:p>
            <a:r>
              <a:rPr lang="en-US" altLang="zh-CN" dirty="0"/>
              <a:t>2.</a:t>
            </a:r>
            <a:r>
              <a:rPr lang="zh-CN" altLang="en-US" dirty="0"/>
              <a:t>二叉树模型公式</a:t>
            </a:r>
          </a:p>
        </p:txBody>
      </p:sp>
      <p:pic>
        <p:nvPicPr>
          <p:cNvPr id="36866" name="Picture 2"/>
          <p:cNvPicPr>
            <a:picLocks noChangeAspect="1" noChangeArrowheads="1"/>
          </p:cNvPicPr>
          <p:nvPr/>
        </p:nvPicPr>
        <p:blipFill>
          <a:blip r:embed="rId2"/>
          <a:srcRect/>
          <a:stretch>
            <a:fillRect/>
          </a:stretch>
        </p:blipFill>
        <p:spPr bwMode="auto">
          <a:xfrm>
            <a:off x="5857884" y="2857502"/>
            <a:ext cx="2774190" cy="1714512"/>
          </a:xfrm>
          <a:prstGeom prst="rect">
            <a:avLst/>
          </a:prstGeom>
          <a:noFill/>
          <a:ln w="9525">
            <a:noFill/>
            <a:miter lim="800000"/>
            <a:headEnd/>
            <a:tailEnd/>
          </a:ln>
          <a:effectLst/>
        </p:spPr>
      </p:pic>
      <p:pic>
        <p:nvPicPr>
          <p:cNvPr id="36867" name="Picture 3"/>
          <p:cNvPicPr>
            <a:picLocks noChangeAspect="1" noChangeArrowheads="1"/>
          </p:cNvPicPr>
          <p:nvPr/>
        </p:nvPicPr>
        <p:blipFill>
          <a:blip r:embed="rId3"/>
          <a:srcRect/>
          <a:stretch>
            <a:fillRect/>
          </a:stretch>
        </p:blipFill>
        <p:spPr bwMode="auto">
          <a:xfrm>
            <a:off x="428596" y="3286130"/>
            <a:ext cx="5357850" cy="1357322"/>
          </a:xfrm>
          <a:prstGeom prst="rect">
            <a:avLst/>
          </a:prstGeom>
          <a:noFill/>
          <a:ln w="9525">
            <a:noFill/>
            <a:miter lim="800000"/>
            <a:headEnd/>
            <a:tailEnd/>
          </a:ln>
          <a:effectLst/>
        </p:spPr>
      </p:pic>
      <p:sp>
        <p:nvSpPr>
          <p:cNvPr id="13" name="灯片编号占位符 12"/>
          <p:cNvSpPr>
            <a:spLocks noGrp="1"/>
          </p:cNvSpPr>
          <p:nvPr>
            <p:ph type="sldNum" sz="quarter" idx="12"/>
          </p:nvPr>
        </p:nvSpPr>
        <p:spPr/>
        <p:txBody>
          <a:bodyPr/>
          <a:lstStyle/>
          <a:p>
            <a:fld id="{AF91FE41-29FC-418A-8825-19AC693A7F6B}" type="slidenum">
              <a:rPr lang="zh-CN" altLang="en-US" smtClean="0"/>
              <a:t>22</a:t>
            </a:fld>
            <a:endParaRPr lang="zh-CN" altLang="en-US"/>
          </a:p>
        </p:txBody>
      </p:sp>
      <p:sp>
        <p:nvSpPr>
          <p:cNvPr id="14" name="任意形状 8"/>
          <p:cNvSpPr/>
          <p:nvPr/>
        </p:nvSpPr>
        <p:spPr>
          <a:xfrm>
            <a:off x="7410450" y="-35727"/>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5" name="任意形状 8"/>
          <p:cNvSpPr/>
          <p:nvPr/>
        </p:nvSpPr>
        <p:spPr>
          <a:xfrm rot="10800000">
            <a:off x="-16" y="3801278"/>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1"/>
          <p:cNvSpPr>
            <a:spLocks noGrp="1"/>
          </p:cNvSpPr>
          <p:nvPr>
            <p:ph type="title"/>
          </p:nvPr>
        </p:nvSpPr>
        <p:spPr>
          <a:xfrm>
            <a:off x="428596" y="1000114"/>
            <a:ext cx="8229600" cy="428628"/>
          </a:xfrm>
        </p:spPr>
        <p:txBody>
          <a:bodyPr vert="horz" lIns="91440" tIns="45720" rIns="91440" bIns="45720" rtlCol="0">
            <a:normAutofit fontScale="90000"/>
          </a:bodyPr>
          <a:lstStyle/>
          <a:p>
            <a:pPr marR="0" algn="l">
              <a:lnSpc>
                <a:spcPct val="160000"/>
              </a:lnSpc>
              <a:spcBef>
                <a:spcPts val="0"/>
              </a:spcBef>
            </a:pPr>
            <a:r>
              <a:rPr lang="zh-CN" altLang="en-US" sz="1800" dirty="0">
                <a:latin typeface="Times New Roman" pitchFamily="18" charset="0"/>
                <a:ea typeface="微软雅黑" pitchFamily="34" charset="-122"/>
                <a:cs typeface="Times New Roman" pitchFamily="18" charset="0"/>
              </a:rPr>
              <a:t>（二）二叉树模型</a:t>
            </a:r>
          </a:p>
        </p:txBody>
      </p:sp>
      <p:sp>
        <p:nvSpPr>
          <p:cNvPr id="7" name="标题 1"/>
          <p:cNvSpPr txBox="1">
            <a:spLocks/>
          </p:cNvSpPr>
          <p:nvPr/>
        </p:nvSpPr>
        <p:spPr>
          <a:xfrm>
            <a:off x="428596" y="571486"/>
            <a:ext cx="8229600" cy="571504"/>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6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schemeClr val="tx1"/>
                </a:solidFill>
                <a:effectLst/>
                <a:uLnTx/>
                <a:uFillTx/>
                <a:latin typeface="Times New Roman" pitchFamily="18" charset="0"/>
                <a:ea typeface="微软雅黑" pitchFamily="34" charset="-122"/>
                <a:cs typeface="Times New Roman" pitchFamily="18" charset="0"/>
              </a:rPr>
              <a:t>三、常用的实物期权定价模型</a:t>
            </a:r>
          </a:p>
        </p:txBody>
      </p:sp>
      <p:cxnSp>
        <p:nvCxnSpPr>
          <p:cNvPr id="8" name="直接连接符 7"/>
          <p:cNvCxnSpPr/>
          <p:nvPr/>
        </p:nvCxnSpPr>
        <p:spPr>
          <a:xfrm>
            <a:off x="428596" y="650777"/>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标题 1"/>
          <p:cNvSpPr txBox="1">
            <a:spLocks/>
          </p:cNvSpPr>
          <p:nvPr/>
        </p:nvSpPr>
        <p:spPr>
          <a:xfrm>
            <a:off x="457200" y="142858"/>
            <a:ext cx="8229600" cy="436945"/>
          </a:xfrm>
          <a:prstGeom prst="rect">
            <a:avLst/>
          </a:prstGeom>
        </p:spPr>
        <p:txBody>
          <a:bodyPr vert="horz" lIns="91440" tIns="45720" rIns="91440" bIns="45720" rtlCol="0" anchor="ctr">
            <a:noAutofit/>
          </a:bodyPr>
          <a:lstStyle/>
          <a:p>
            <a:pPr lvl="0">
              <a:spcBef>
                <a:spcPct val="0"/>
              </a:spcBef>
            </a:pPr>
            <a:r>
              <a:rPr lang="zh-CN" altLang="en-US" sz="2400" b="1" kern="2200" dirty="0">
                <a:latin typeface="微软雅黑" pitchFamily="34" charset="-122"/>
                <a:ea typeface="微软雅黑" pitchFamily="34" charset="-122"/>
                <a:cs typeface="+mj-cs"/>
              </a:rPr>
              <a:t>第二节 实物期权定价</a:t>
            </a:r>
            <a:r>
              <a:rPr lang="zh-CN" altLang="en-US" sz="2400" b="1" kern="2200" dirty="0" smtClean="0">
                <a:latin typeface="微软雅黑" pitchFamily="34" charset="-122"/>
                <a:ea typeface="微软雅黑" pitchFamily="34" charset="-122"/>
                <a:cs typeface="+mj-cs"/>
              </a:rPr>
              <a:t>模型</a:t>
            </a:r>
            <a:endParaRPr kumimoji="0" lang="zh-CN" altLang="en-US" sz="2400" b="1" i="0" u="none" strike="noStrike" kern="2200" cap="none" spc="0" normalizeH="0" baseline="0" noProof="0" dirty="0" smtClean="0">
              <a:ln>
                <a:noFill/>
              </a:ln>
              <a:solidFill>
                <a:schemeClr val="tx1"/>
              </a:solidFill>
              <a:effectLst/>
              <a:uLnTx/>
              <a:uFillTx/>
              <a:latin typeface="微软雅黑" pitchFamily="34" charset="-122"/>
              <a:ea typeface="微软雅黑" pitchFamily="34" charset="-122"/>
              <a:cs typeface="+mj-cs"/>
            </a:endParaRPr>
          </a:p>
        </p:txBody>
      </p:sp>
      <p:sp>
        <p:nvSpPr>
          <p:cNvPr id="10" name="标题 1"/>
          <p:cNvSpPr txBox="1">
            <a:spLocks/>
          </p:cNvSpPr>
          <p:nvPr/>
        </p:nvSpPr>
        <p:spPr>
          <a:xfrm>
            <a:off x="428596" y="1357310"/>
            <a:ext cx="8229600" cy="428622"/>
          </a:xfrm>
          <a:prstGeom prst="rect">
            <a:avLst/>
          </a:prstGeom>
        </p:spPr>
        <p:txBody>
          <a:bodyPr vert="horz" lIns="91440" tIns="45720" rIns="91440" bIns="45720" rtlCol="0" anchor="ctr">
            <a:normAutofit/>
          </a:bodyPr>
          <a:lstStyle/>
          <a:p>
            <a:r>
              <a:rPr lang="en-US" altLang="zh-CN" dirty="0"/>
              <a:t>2.</a:t>
            </a:r>
            <a:r>
              <a:rPr lang="zh-CN" altLang="en-US" dirty="0"/>
              <a:t>二叉树模型公式</a:t>
            </a:r>
          </a:p>
        </p:txBody>
      </p:sp>
      <p:pic>
        <p:nvPicPr>
          <p:cNvPr id="35841" name="Picture 1"/>
          <p:cNvPicPr>
            <a:picLocks noChangeAspect="1" noChangeArrowheads="1"/>
          </p:cNvPicPr>
          <p:nvPr/>
        </p:nvPicPr>
        <p:blipFill>
          <a:blip r:embed="rId2"/>
          <a:srcRect/>
          <a:stretch>
            <a:fillRect/>
          </a:stretch>
        </p:blipFill>
        <p:spPr bwMode="auto">
          <a:xfrm>
            <a:off x="642910" y="1857370"/>
            <a:ext cx="7580726" cy="2928958"/>
          </a:xfrm>
          <a:prstGeom prst="rect">
            <a:avLst/>
          </a:prstGeom>
          <a:noFill/>
          <a:ln w="9525">
            <a:noFill/>
            <a:miter lim="800000"/>
            <a:headEnd/>
            <a:tailEnd/>
          </a:ln>
          <a:effectLst/>
        </p:spPr>
      </p:pic>
      <p:sp>
        <p:nvSpPr>
          <p:cNvPr id="12" name="灯片编号占位符 11"/>
          <p:cNvSpPr>
            <a:spLocks noGrp="1"/>
          </p:cNvSpPr>
          <p:nvPr>
            <p:ph type="sldNum" sz="quarter" idx="12"/>
          </p:nvPr>
        </p:nvSpPr>
        <p:spPr/>
        <p:txBody>
          <a:bodyPr/>
          <a:lstStyle/>
          <a:p>
            <a:fld id="{AF91FE41-29FC-418A-8825-19AC693A7F6B}" type="slidenum">
              <a:rPr lang="zh-CN" altLang="en-US" smtClean="0"/>
              <a:t>23</a:t>
            </a:fld>
            <a:endParaRPr lang="zh-CN" altLang="en-US"/>
          </a:p>
        </p:txBody>
      </p:sp>
      <p:sp>
        <p:nvSpPr>
          <p:cNvPr id="13" name="任意形状 8"/>
          <p:cNvSpPr/>
          <p:nvPr/>
        </p:nvSpPr>
        <p:spPr>
          <a:xfrm>
            <a:off x="7410450" y="-35727"/>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4" name="任意形状 8"/>
          <p:cNvSpPr/>
          <p:nvPr/>
        </p:nvSpPr>
        <p:spPr>
          <a:xfrm rot="10800000">
            <a:off x="-16" y="3801278"/>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1"/>
          <p:cNvSpPr>
            <a:spLocks noGrp="1"/>
          </p:cNvSpPr>
          <p:nvPr>
            <p:ph type="title"/>
          </p:nvPr>
        </p:nvSpPr>
        <p:spPr>
          <a:xfrm>
            <a:off x="428596" y="1000114"/>
            <a:ext cx="8229600" cy="428628"/>
          </a:xfrm>
        </p:spPr>
        <p:txBody>
          <a:bodyPr vert="horz" lIns="91440" tIns="45720" rIns="91440" bIns="45720" rtlCol="0">
            <a:normAutofit fontScale="90000"/>
          </a:bodyPr>
          <a:lstStyle/>
          <a:p>
            <a:pPr marR="0" algn="l">
              <a:lnSpc>
                <a:spcPct val="160000"/>
              </a:lnSpc>
              <a:spcBef>
                <a:spcPts val="0"/>
              </a:spcBef>
            </a:pPr>
            <a:r>
              <a:rPr lang="zh-CN" altLang="en-US" sz="1800" dirty="0">
                <a:latin typeface="Times New Roman" pitchFamily="18" charset="0"/>
                <a:ea typeface="微软雅黑" pitchFamily="34" charset="-122"/>
                <a:cs typeface="Times New Roman" pitchFamily="18" charset="0"/>
              </a:rPr>
              <a:t>（二）二叉树模型</a:t>
            </a:r>
          </a:p>
        </p:txBody>
      </p:sp>
      <p:sp>
        <p:nvSpPr>
          <p:cNvPr id="7" name="标题 1"/>
          <p:cNvSpPr txBox="1">
            <a:spLocks/>
          </p:cNvSpPr>
          <p:nvPr/>
        </p:nvSpPr>
        <p:spPr>
          <a:xfrm>
            <a:off x="428596" y="571486"/>
            <a:ext cx="8229600" cy="571504"/>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6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schemeClr val="tx1"/>
                </a:solidFill>
                <a:effectLst/>
                <a:uLnTx/>
                <a:uFillTx/>
                <a:latin typeface="Times New Roman" pitchFamily="18" charset="0"/>
                <a:ea typeface="微软雅黑" pitchFamily="34" charset="-122"/>
                <a:cs typeface="Times New Roman" pitchFamily="18" charset="0"/>
              </a:rPr>
              <a:t>三、常用的实物期权定价模型</a:t>
            </a:r>
          </a:p>
        </p:txBody>
      </p:sp>
      <p:cxnSp>
        <p:nvCxnSpPr>
          <p:cNvPr id="8" name="直接连接符 7"/>
          <p:cNvCxnSpPr/>
          <p:nvPr/>
        </p:nvCxnSpPr>
        <p:spPr>
          <a:xfrm>
            <a:off x="428596" y="650777"/>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标题 1"/>
          <p:cNvSpPr txBox="1">
            <a:spLocks/>
          </p:cNvSpPr>
          <p:nvPr/>
        </p:nvSpPr>
        <p:spPr>
          <a:xfrm>
            <a:off x="457200" y="142858"/>
            <a:ext cx="8229600" cy="436945"/>
          </a:xfrm>
          <a:prstGeom prst="rect">
            <a:avLst/>
          </a:prstGeom>
        </p:spPr>
        <p:txBody>
          <a:bodyPr vert="horz" lIns="91440" tIns="45720" rIns="91440" bIns="45720" rtlCol="0" anchor="ctr">
            <a:noAutofit/>
          </a:bodyPr>
          <a:lstStyle/>
          <a:p>
            <a:pPr lvl="0">
              <a:spcBef>
                <a:spcPct val="0"/>
              </a:spcBef>
            </a:pPr>
            <a:r>
              <a:rPr lang="zh-CN" altLang="en-US" sz="2400" b="1" kern="2200" dirty="0">
                <a:latin typeface="微软雅黑" pitchFamily="34" charset="-122"/>
                <a:ea typeface="微软雅黑" pitchFamily="34" charset="-122"/>
                <a:cs typeface="+mj-cs"/>
              </a:rPr>
              <a:t>第二节 实物期权定价</a:t>
            </a:r>
            <a:r>
              <a:rPr lang="zh-CN" altLang="en-US" sz="2400" b="1" kern="2200" dirty="0" smtClean="0">
                <a:latin typeface="微软雅黑" pitchFamily="34" charset="-122"/>
                <a:ea typeface="微软雅黑" pitchFamily="34" charset="-122"/>
                <a:cs typeface="+mj-cs"/>
              </a:rPr>
              <a:t>模型</a:t>
            </a:r>
            <a:endParaRPr kumimoji="0" lang="zh-CN" altLang="en-US" sz="2400" b="1" i="0" u="none" strike="noStrike" kern="2200" cap="none" spc="0" normalizeH="0" baseline="0" noProof="0" dirty="0" smtClean="0">
              <a:ln>
                <a:noFill/>
              </a:ln>
              <a:solidFill>
                <a:schemeClr val="tx1"/>
              </a:solidFill>
              <a:effectLst/>
              <a:uLnTx/>
              <a:uFillTx/>
              <a:latin typeface="微软雅黑" pitchFamily="34" charset="-122"/>
              <a:ea typeface="微软雅黑" pitchFamily="34" charset="-122"/>
              <a:cs typeface="+mj-cs"/>
            </a:endParaRPr>
          </a:p>
        </p:txBody>
      </p:sp>
      <p:sp>
        <p:nvSpPr>
          <p:cNvPr id="10" name="标题 1"/>
          <p:cNvSpPr txBox="1">
            <a:spLocks/>
          </p:cNvSpPr>
          <p:nvPr/>
        </p:nvSpPr>
        <p:spPr>
          <a:xfrm>
            <a:off x="428596" y="1357310"/>
            <a:ext cx="8229600" cy="428622"/>
          </a:xfrm>
          <a:prstGeom prst="rect">
            <a:avLst/>
          </a:prstGeom>
        </p:spPr>
        <p:txBody>
          <a:bodyPr vert="horz" lIns="91440" tIns="45720" rIns="91440" bIns="45720" rtlCol="0" anchor="ctr">
            <a:normAutofit/>
          </a:bodyPr>
          <a:lstStyle/>
          <a:p>
            <a:r>
              <a:rPr lang="en-US" altLang="zh-CN" dirty="0"/>
              <a:t>2.</a:t>
            </a:r>
            <a:r>
              <a:rPr lang="zh-CN" altLang="en-US" dirty="0"/>
              <a:t>二叉树模型公式</a:t>
            </a:r>
          </a:p>
        </p:txBody>
      </p:sp>
      <p:pic>
        <p:nvPicPr>
          <p:cNvPr id="73730" name="Picture 2"/>
          <p:cNvPicPr>
            <a:picLocks noChangeAspect="1" noChangeArrowheads="1"/>
          </p:cNvPicPr>
          <p:nvPr/>
        </p:nvPicPr>
        <p:blipFill>
          <a:blip r:embed="rId2"/>
          <a:srcRect/>
          <a:stretch>
            <a:fillRect/>
          </a:stretch>
        </p:blipFill>
        <p:spPr bwMode="auto">
          <a:xfrm>
            <a:off x="642910" y="1714494"/>
            <a:ext cx="7572428" cy="2016132"/>
          </a:xfrm>
          <a:prstGeom prst="rect">
            <a:avLst/>
          </a:prstGeom>
          <a:noFill/>
          <a:ln w="9525">
            <a:noFill/>
            <a:miter lim="800000"/>
            <a:headEnd/>
            <a:tailEnd/>
          </a:ln>
          <a:effectLst/>
        </p:spPr>
      </p:pic>
      <p:pic>
        <p:nvPicPr>
          <p:cNvPr id="11" name="Picture 2"/>
          <p:cNvPicPr>
            <a:picLocks noChangeAspect="1" noChangeArrowheads="1"/>
          </p:cNvPicPr>
          <p:nvPr/>
        </p:nvPicPr>
        <p:blipFill>
          <a:blip r:embed="rId3"/>
          <a:srcRect b="67611"/>
          <a:stretch>
            <a:fillRect/>
          </a:stretch>
        </p:blipFill>
        <p:spPr bwMode="auto">
          <a:xfrm>
            <a:off x="642910" y="3571882"/>
            <a:ext cx="7534875" cy="1428760"/>
          </a:xfrm>
          <a:prstGeom prst="rect">
            <a:avLst/>
          </a:prstGeom>
          <a:noFill/>
          <a:ln w="9525">
            <a:noFill/>
            <a:miter lim="800000"/>
            <a:headEnd/>
            <a:tailEnd/>
          </a:ln>
          <a:effectLst/>
        </p:spPr>
      </p:pic>
      <p:sp>
        <p:nvSpPr>
          <p:cNvPr id="12" name="灯片编号占位符 11"/>
          <p:cNvSpPr>
            <a:spLocks noGrp="1"/>
          </p:cNvSpPr>
          <p:nvPr>
            <p:ph type="sldNum" sz="quarter" idx="12"/>
          </p:nvPr>
        </p:nvSpPr>
        <p:spPr/>
        <p:txBody>
          <a:bodyPr/>
          <a:lstStyle/>
          <a:p>
            <a:fld id="{AF91FE41-29FC-418A-8825-19AC693A7F6B}" type="slidenum">
              <a:rPr lang="zh-CN" altLang="en-US" smtClean="0"/>
              <a:t>24</a:t>
            </a:fld>
            <a:endParaRPr lang="zh-CN" altLang="en-US"/>
          </a:p>
        </p:txBody>
      </p:sp>
      <p:sp>
        <p:nvSpPr>
          <p:cNvPr id="13" name="任意形状 8"/>
          <p:cNvSpPr/>
          <p:nvPr/>
        </p:nvSpPr>
        <p:spPr>
          <a:xfrm>
            <a:off x="7410450" y="-35727"/>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4" name="任意形状 8"/>
          <p:cNvSpPr/>
          <p:nvPr/>
        </p:nvSpPr>
        <p:spPr>
          <a:xfrm rot="10800000">
            <a:off x="-16" y="3801278"/>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1"/>
          <p:cNvSpPr>
            <a:spLocks noGrp="1"/>
          </p:cNvSpPr>
          <p:nvPr>
            <p:ph type="title"/>
          </p:nvPr>
        </p:nvSpPr>
        <p:spPr>
          <a:xfrm>
            <a:off x="428596" y="1000114"/>
            <a:ext cx="8229600" cy="428628"/>
          </a:xfrm>
        </p:spPr>
        <p:txBody>
          <a:bodyPr vert="horz" lIns="91440" tIns="45720" rIns="91440" bIns="45720" rtlCol="0">
            <a:normAutofit fontScale="90000"/>
          </a:bodyPr>
          <a:lstStyle/>
          <a:p>
            <a:pPr marR="0" algn="l">
              <a:lnSpc>
                <a:spcPct val="160000"/>
              </a:lnSpc>
              <a:spcBef>
                <a:spcPts val="0"/>
              </a:spcBef>
            </a:pPr>
            <a:r>
              <a:rPr lang="zh-CN" altLang="en-US" sz="1800" dirty="0">
                <a:latin typeface="Times New Roman" pitchFamily="18" charset="0"/>
                <a:ea typeface="微软雅黑" pitchFamily="34" charset="-122"/>
                <a:cs typeface="Times New Roman" pitchFamily="18" charset="0"/>
              </a:rPr>
              <a:t>（二）二叉树模型</a:t>
            </a:r>
          </a:p>
        </p:txBody>
      </p:sp>
      <p:sp>
        <p:nvSpPr>
          <p:cNvPr id="7" name="标题 1"/>
          <p:cNvSpPr txBox="1">
            <a:spLocks/>
          </p:cNvSpPr>
          <p:nvPr/>
        </p:nvSpPr>
        <p:spPr>
          <a:xfrm>
            <a:off x="428596" y="571486"/>
            <a:ext cx="8229600" cy="571504"/>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6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schemeClr val="tx1"/>
                </a:solidFill>
                <a:effectLst/>
                <a:uLnTx/>
                <a:uFillTx/>
                <a:latin typeface="Times New Roman" pitchFamily="18" charset="0"/>
                <a:ea typeface="微软雅黑" pitchFamily="34" charset="-122"/>
                <a:cs typeface="Times New Roman" pitchFamily="18" charset="0"/>
              </a:rPr>
              <a:t>三、常用的实物期权定价模型</a:t>
            </a:r>
          </a:p>
        </p:txBody>
      </p:sp>
      <p:cxnSp>
        <p:nvCxnSpPr>
          <p:cNvPr id="8" name="直接连接符 7"/>
          <p:cNvCxnSpPr/>
          <p:nvPr/>
        </p:nvCxnSpPr>
        <p:spPr>
          <a:xfrm>
            <a:off x="428596" y="650777"/>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标题 1"/>
          <p:cNvSpPr txBox="1">
            <a:spLocks/>
          </p:cNvSpPr>
          <p:nvPr/>
        </p:nvSpPr>
        <p:spPr>
          <a:xfrm>
            <a:off x="457200" y="142858"/>
            <a:ext cx="8229600" cy="436945"/>
          </a:xfrm>
          <a:prstGeom prst="rect">
            <a:avLst/>
          </a:prstGeom>
        </p:spPr>
        <p:txBody>
          <a:bodyPr vert="horz" lIns="91440" tIns="45720" rIns="91440" bIns="45720" rtlCol="0" anchor="ctr">
            <a:noAutofit/>
          </a:bodyPr>
          <a:lstStyle/>
          <a:p>
            <a:pPr lvl="0">
              <a:spcBef>
                <a:spcPct val="0"/>
              </a:spcBef>
            </a:pPr>
            <a:r>
              <a:rPr lang="zh-CN" altLang="en-US" sz="2400" b="1" kern="2200" dirty="0">
                <a:latin typeface="微软雅黑" pitchFamily="34" charset="-122"/>
                <a:ea typeface="微软雅黑" pitchFamily="34" charset="-122"/>
                <a:cs typeface="+mj-cs"/>
              </a:rPr>
              <a:t>第二节 实物期权定价</a:t>
            </a:r>
            <a:r>
              <a:rPr lang="zh-CN" altLang="en-US" sz="2400" b="1" kern="2200" dirty="0" smtClean="0">
                <a:latin typeface="微软雅黑" pitchFamily="34" charset="-122"/>
                <a:ea typeface="微软雅黑" pitchFamily="34" charset="-122"/>
                <a:cs typeface="+mj-cs"/>
              </a:rPr>
              <a:t>模型</a:t>
            </a:r>
            <a:endParaRPr kumimoji="0" lang="zh-CN" altLang="en-US" sz="2400" b="1" i="0" u="none" strike="noStrike" kern="2200" cap="none" spc="0" normalizeH="0" baseline="0" noProof="0" dirty="0" smtClean="0">
              <a:ln>
                <a:noFill/>
              </a:ln>
              <a:solidFill>
                <a:schemeClr val="tx1"/>
              </a:solidFill>
              <a:effectLst/>
              <a:uLnTx/>
              <a:uFillTx/>
              <a:latin typeface="微软雅黑" pitchFamily="34" charset="-122"/>
              <a:ea typeface="微软雅黑" pitchFamily="34" charset="-122"/>
              <a:cs typeface="+mj-cs"/>
            </a:endParaRPr>
          </a:p>
        </p:txBody>
      </p:sp>
      <p:sp>
        <p:nvSpPr>
          <p:cNvPr id="10" name="标题 1"/>
          <p:cNvSpPr txBox="1">
            <a:spLocks/>
          </p:cNvSpPr>
          <p:nvPr/>
        </p:nvSpPr>
        <p:spPr>
          <a:xfrm>
            <a:off x="428596" y="1357310"/>
            <a:ext cx="8229600" cy="428622"/>
          </a:xfrm>
          <a:prstGeom prst="rect">
            <a:avLst/>
          </a:prstGeom>
        </p:spPr>
        <p:txBody>
          <a:bodyPr vert="horz" lIns="91440" tIns="45720" rIns="91440" bIns="45720" rtlCol="0" anchor="ctr">
            <a:normAutofit/>
          </a:bodyPr>
          <a:lstStyle/>
          <a:p>
            <a:r>
              <a:rPr lang="en-US" altLang="zh-CN" dirty="0"/>
              <a:t>2.</a:t>
            </a:r>
            <a:r>
              <a:rPr lang="zh-CN" altLang="en-US" dirty="0"/>
              <a:t>二叉树模型公式</a:t>
            </a:r>
          </a:p>
        </p:txBody>
      </p:sp>
      <p:pic>
        <p:nvPicPr>
          <p:cNvPr id="74754" name="Picture 2"/>
          <p:cNvPicPr>
            <a:picLocks noChangeAspect="1" noChangeArrowheads="1"/>
          </p:cNvPicPr>
          <p:nvPr/>
        </p:nvPicPr>
        <p:blipFill>
          <a:blip r:embed="rId2"/>
          <a:srcRect t="30365"/>
          <a:stretch>
            <a:fillRect/>
          </a:stretch>
        </p:blipFill>
        <p:spPr bwMode="auto">
          <a:xfrm>
            <a:off x="500034" y="1785932"/>
            <a:ext cx="7919672" cy="3000396"/>
          </a:xfrm>
          <a:prstGeom prst="rect">
            <a:avLst/>
          </a:prstGeom>
          <a:noFill/>
          <a:ln w="9525">
            <a:noFill/>
            <a:miter lim="800000"/>
            <a:headEnd/>
            <a:tailEnd/>
          </a:ln>
          <a:effectLst/>
        </p:spPr>
      </p:pic>
      <p:sp>
        <p:nvSpPr>
          <p:cNvPr id="11" name="灯片编号占位符 10"/>
          <p:cNvSpPr>
            <a:spLocks noGrp="1"/>
          </p:cNvSpPr>
          <p:nvPr>
            <p:ph type="sldNum" sz="quarter" idx="12"/>
          </p:nvPr>
        </p:nvSpPr>
        <p:spPr/>
        <p:txBody>
          <a:bodyPr/>
          <a:lstStyle/>
          <a:p>
            <a:fld id="{AF91FE41-29FC-418A-8825-19AC693A7F6B}" type="slidenum">
              <a:rPr lang="zh-CN" altLang="en-US" smtClean="0"/>
              <a:t>25</a:t>
            </a:fld>
            <a:endParaRPr lang="zh-CN" altLang="en-US"/>
          </a:p>
        </p:txBody>
      </p:sp>
      <p:sp>
        <p:nvSpPr>
          <p:cNvPr id="12" name="任意形状 8"/>
          <p:cNvSpPr/>
          <p:nvPr/>
        </p:nvSpPr>
        <p:spPr>
          <a:xfrm>
            <a:off x="7410450" y="-35727"/>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3" name="任意形状 8"/>
          <p:cNvSpPr/>
          <p:nvPr/>
        </p:nvSpPr>
        <p:spPr>
          <a:xfrm rot="10800000">
            <a:off x="-16" y="3801278"/>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1"/>
          <p:cNvSpPr>
            <a:spLocks noGrp="1"/>
          </p:cNvSpPr>
          <p:nvPr>
            <p:ph type="title"/>
          </p:nvPr>
        </p:nvSpPr>
        <p:spPr>
          <a:xfrm>
            <a:off x="428596" y="1000114"/>
            <a:ext cx="8229600" cy="428628"/>
          </a:xfrm>
        </p:spPr>
        <p:txBody>
          <a:bodyPr vert="horz" lIns="91440" tIns="45720" rIns="91440" bIns="45720" rtlCol="0">
            <a:normAutofit fontScale="90000"/>
          </a:bodyPr>
          <a:lstStyle/>
          <a:p>
            <a:pPr marR="0" algn="l">
              <a:lnSpc>
                <a:spcPct val="160000"/>
              </a:lnSpc>
              <a:spcBef>
                <a:spcPts val="0"/>
              </a:spcBef>
            </a:pPr>
            <a:r>
              <a:rPr lang="zh-CN" altLang="en-US" sz="1800" dirty="0">
                <a:latin typeface="Times New Roman" pitchFamily="18" charset="0"/>
                <a:ea typeface="微软雅黑" pitchFamily="34" charset="-122"/>
                <a:cs typeface="Times New Roman" pitchFamily="18" charset="0"/>
              </a:rPr>
              <a:t>（二）二叉树模型</a:t>
            </a:r>
          </a:p>
        </p:txBody>
      </p:sp>
      <p:sp>
        <p:nvSpPr>
          <p:cNvPr id="7" name="标题 1"/>
          <p:cNvSpPr txBox="1">
            <a:spLocks/>
          </p:cNvSpPr>
          <p:nvPr/>
        </p:nvSpPr>
        <p:spPr>
          <a:xfrm>
            <a:off x="428596" y="571486"/>
            <a:ext cx="8229600" cy="571504"/>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6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schemeClr val="tx1"/>
                </a:solidFill>
                <a:effectLst/>
                <a:uLnTx/>
                <a:uFillTx/>
                <a:latin typeface="Times New Roman" pitchFamily="18" charset="0"/>
                <a:ea typeface="微软雅黑" pitchFamily="34" charset="-122"/>
                <a:cs typeface="Times New Roman" pitchFamily="18" charset="0"/>
              </a:rPr>
              <a:t>三、常用的实物期权定价模型</a:t>
            </a:r>
          </a:p>
        </p:txBody>
      </p:sp>
      <p:cxnSp>
        <p:nvCxnSpPr>
          <p:cNvPr id="8" name="直接连接符 7"/>
          <p:cNvCxnSpPr/>
          <p:nvPr/>
        </p:nvCxnSpPr>
        <p:spPr>
          <a:xfrm>
            <a:off x="428596" y="650777"/>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标题 1"/>
          <p:cNvSpPr txBox="1">
            <a:spLocks/>
          </p:cNvSpPr>
          <p:nvPr/>
        </p:nvSpPr>
        <p:spPr>
          <a:xfrm>
            <a:off x="457200" y="142858"/>
            <a:ext cx="8229600" cy="436945"/>
          </a:xfrm>
          <a:prstGeom prst="rect">
            <a:avLst/>
          </a:prstGeom>
        </p:spPr>
        <p:txBody>
          <a:bodyPr vert="horz" lIns="91440" tIns="45720" rIns="91440" bIns="45720" rtlCol="0" anchor="ctr">
            <a:noAutofit/>
          </a:bodyPr>
          <a:lstStyle/>
          <a:p>
            <a:pPr lvl="0">
              <a:spcBef>
                <a:spcPct val="0"/>
              </a:spcBef>
            </a:pPr>
            <a:r>
              <a:rPr lang="zh-CN" altLang="en-US" sz="2400" b="1" kern="2200" dirty="0">
                <a:latin typeface="微软雅黑" pitchFamily="34" charset="-122"/>
                <a:ea typeface="微软雅黑" pitchFamily="34" charset="-122"/>
                <a:cs typeface="+mj-cs"/>
              </a:rPr>
              <a:t>第二节 实物期权定价</a:t>
            </a:r>
            <a:r>
              <a:rPr lang="zh-CN" altLang="en-US" sz="2400" b="1" kern="2200" dirty="0" smtClean="0">
                <a:latin typeface="微软雅黑" pitchFamily="34" charset="-122"/>
                <a:ea typeface="微软雅黑" pitchFamily="34" charset="-122"/>
                <a:cs typeface="+mj-cs"/>
              </a:rPr>
              <a:t>模型</a:t>
            </a:r>
            <a:endParaRPr kumimoji="0" lang="zh-CN" altLang="en-US" sz="2400" b="1" i="0" u="none" strike="noStrike" kern="2200" cap="none" spc="0" normalizeH="0" baseline="0" noProof="0" dirty="0" smtClean="0">
              <a:ln>
                <a:noFill/>
              </a:ln>
              <a:solidFill>
                <a:schemeClr val="tx1"/>
              </a:solidFill>
              <a:effectLst/>
              <a:uLnTx/>
              <a:uFillTx/>
              <a:latin typeface="微软雅黑" pitchFamily="34" charset="-122"/>
              <a:ea typeface="微软雅黑" pitchFamily="34" charset="-122"/>
              <a:cs typeface="+mj-cs"/>
            </a:endParaRPr>
          </a:p>
        </p:txBody>
      </p:sp>
      <p:sp>
        <p:nvSpPr>
          <p:cNvPr id="10" name="标题 1"/>
          <p:cNvSpPr txBox="1">
            <a:spLocks/>
          </p:cNvSpPr>
          <p:nvPr/>
        </p:nvSpPr>
        <p:spPr>
          <a:xfrm>
            <a:off x="428596" y="1357310"/>
            <a:ext cx="8229600" cy="428622"/>
          </a:xfrm>
          <a:prstGeom prst="rect">
            <a:avLst/>
          </a:prstGeom>
        </p:spPr>
        <p:txBody>
          <a:bodyPr vert="horz" lIns="91440" tIns="45720" rIns="91440" bIns="45720" rtlCol="0" anchor="ctr">
            <a:normAutofit/>
          </a:bodyPr>
          <a:lstStyle/>
          <a:p>
            <a:r>
              <a:rPr lang="en-US" altLang="zh-CN" dirty="0"/>
              <a:t>2.</a:t>
            </a:r>
            <a:r>
              <a:rPr lang="zh-CN" altLang="en-US" dirty="0"/>
              <a:t>二叉树模型公式</a:t>
            </a:r>
          </a:p>
        </p:txBody>
      </p:sp>
      <p:pic>
        <p:nvPicPr>
          <p:cNvPr id="75778" name="Picture 2"/>
          <p:cNvPicPr>
            <a:picLocks noChangeAspect="1" noChangeArrowheads="1"/>
          </p:cNvPicPr>
          <p:nvPr/>
        </p:nvPicPr>
        <p:blipFill>
          <a:blip r:embed="rId2"/>
          <a:srcRect b="62343"/>
          <a:stretch>
            <a:fillRect/>
          </a:stretch>
        </p:blipFill>
        <p:spPr bwMode="auto">
          <a:xfrm>
            <a:off x="714348" y="1785932"/>
            <a:ext cx="7793356" cy="1714512"/>
          </a:xfrm>
          <a:prstGeom prst="rect">
            <a:avLst/>
          </a:prstGeom>
          <a:noFill/>
          <a:ln w="9525">
            <a:noFill/>
            <a:miter lim="800000"/>
            <a:headEnd/>
            <a:tailEnd/>
          </a:ln>
          <a:effectLst/>
        </p:spPr>
      </p:pic>
      <p:pic>
        <p:nvPicPr>
          <p:cNvPr id="75779" name="Picture 3"/>
          <p:cNvPicPr>
            <a:picLocks noChangeAspect="1" noChangeArrowheads="1"/>
          </p:cNvPicPr>
          <p:nvPr/>
        </p:nvPicPr>
        <p:blipFill>
          <a:blip r:embed="rId2">
            <a:clrChange>
              <a:clrFrom>
                <a:srgbClr val="FFFFFF"/>
              </a:clrFrom>
              <a:clrTo>
                <a:srgbClr val="FFFFFF">
                  <a:alpha val="0"/>
                </a:srgbClr>
              </a:clrTo>
            </a:clrChange>
          </a:blip>
          <a:srcRect t="38703"/>
          <a:stretch>
            <a:fillRect/>
          </a:stretch>
        </p:blipFill>
        <p:spPr bwMode="auto">
          <a:xfrm>
            <a:off x="1643042" y="3357568"/>
            <a:ext cx="4987192" cy="1785932"/>
          </a:xfrm>
          <a:prstGeom prst="rect">
            <a:avLst/>
          </a:prstGeom>
          <a:noFill/>
          <a:ln w="9525">
            <a:noFill/>
            <a:miter lim="800000"/>
            <a:headEnd/>
            <a:tailEnd/>
          </a:ln>
          <a:effectLst/>
        </p:spPr>
      </p:pic>
      <p:sp>
        <p:nvSpPr>
          <p:cNvPr id="11" name="灯片编号占位符 10"/>
          <p:cNvSpPr>
            <a:spLocks noGrp="1"/>
          </p:cNvSpPr>
          <p:nvPr>
            <p:ph type="sldNum" sz="quarter" idx="12"/>
          </p:nvPr>
        </p:nvSpPr>
        <p:spPr/>
        <p:txBody>
          <a:bodyPr/>
          <a:lstStyle/>
          <a:p>
            <a:fld id="{AF91FE41-29FC-418A-8825-19AC693A7F6B}" type="slidenum">
              <a:rPr lang="zh-CN" altLang="en-US" smtClean="0"/>
              <a:t>26</a:t>
            </a:fld>
            <a:endParaRPr lang="zh-CN" altLang="en-US"/>
          </a:p>
        </p:txBody>
      </p:sp>
      <p:sp>
        <p:nvSpPr>
          <p:cNvPr id="12" name="任意形状 8"/>
          <p:cNvSpPr/>
          <p:nvPr/>
        </p:nvSpPr>
        <p:spPr>
          <a:xfrm>
            <a:off x="7410450" y="-35727"/>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3" name="任意形状 8"/>
          <p:cNvSpPr/>
          <p:nvPr/>
        </p:nvSpPr>
        <p:spPr>
          <a:xfrm rot="10800000">
            <a:off x="-16" y="3801278"/>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1"/>
          <p:cNvSpPr>
            <a:spLocks noGrp="1"/>
          </p:cNvSpPr>
          <p:nvPr>
            <p:ph type="title"/>
          </p:nvPr>
        </p:nvSpPr>
        <p:spPr>
          <a:xfrm>
            <a:off x="428596" y="1000114"/>
            <a:ext cx="8229600" cy="428628"/>
          </a:xfrm>
        </p:spPr>
        <p:txBody>
          <a:bodyPr vert="horz" lIns="91440" tIns="45720" rIns="91440" bIns="45720" rtlCol="0">
            <a:normAutofit fontScale="90000"/>
          </a:bodyPr>
          <a:lstStyle/>
          <a:p>
            <a:pPr marR="0" algn="l">
              <a:lnSpc>
                <a:spcPct val="160000"/>
              </a:lnSpc>
              <a:spcBef>
                <a:spcPts val="0"/>
              </a:spcBef>
            </a:pPr>
            <a:r>
              <a:rPr lang="zh-CN" altLang="en-US" sz="1800" dirty="0">
                <a:latin typeface="Times New Roman" pitchFamily="18" charset="0"/>
                <a:ea typeface="微软雅黑" pitchFamily="34" charset="-122"/>
                <a:cs typeface="Times New Roman" pitchFamily="18" charset="0"/>
              </a:rPr>
              <a:t>（二）二叉树模型</a:t>
            </a:r>
          </a:p>
        </p:txBody>
      </p:sp>
      <p:sp>
        <p:nvSpPr>
          <p:cNvPr id="7" name="标题 1"/>
          <p:cNvSpPr txBox="1">
            <a:spLocks/>
          </p:cNvSpPr>
          <p:nvPr/>
        </p:nvSpPr>
        <p:spPr>
          <a:xfrm>
            <a:off x="428596" y="571486"/>
            <a:ext cx="8229600" cy="571504"/>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6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schemeClr val="tx1"/>
                </a:solidFill>
                <a:effectLst/>
                <a:uLnTx/>
                <a:uFillTx/>
                <a:latin typeface="Times New Roman" pitchFamily="18" charset="0"/>
                <a:ea typeface="微软雅黑" pitchFamily="34" charset="-122"/>
                <a:cs typeface="Times New Roman" pitchFamily="18" charset="0"/>
              </a:rPr>
              <a:t>三、常用的实物期权定价模型</a:t>
            </a:r>
          </a:p>
        </p:txBody>
      </p:sp>
      <p:cxnSp>
        <p:nvCxnSpPr>
          <p:cNvPr id="8" name="直接连接符 7"/>
          <p:cNvCxnSpPr/>
          <p:nvPr/>
        </p:nvCxnSpPr>
        <p:spPr>
          <a:xfrm>
            <a:off x="428596" y="650777"/>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标题 1"/>
          <p:cNvSpPr txBox="1">
            <a:spLocks/>
          </p:cNvSpPr>
          <p:nvPr/>
        </p:nvSpPr>
        <p:spPr>
          <a:xfrm>
            <a:off x="457200" y="142858"/>
            <a:ext cx="8229600" cy="436945"/>
          </a:xfrm>
          <a:prstGeom prst="rect">
            <a:avLst/>
          </a:prstGeom>
        </p:spPr>
        <p:txBody>
          <a:bodyPr vert="horz" lIns="91440" tIns="45720" rIns="91440" bIns="45720" rtlCol="0" anchor="ctr">
            <a:noAutofit/>
          </a:bodyPr>
          <a:lstStyle/>
          <a:p>
            <a:pPr lvl="0">
              <a:spcBef>
                <a:spcPct val="0"/>
              </a:spcBef>
            </a:pPr>
            <a:r>
              <a:rPr lang="zh-CN" altLang="en-US" sz="2400" b="1" kern="2200" dirty="0">
                <a:latin typeface="微软雅黑" pitchFamily="34" charset="-122"/>
                <a:ea typeface="微软雅黑" pitchFamily="34" charset="-122"/>
                <a:cs typeface="+mj-cs"/>
              </a:rPr>
              <a:t>第二节 实物期权定价</a:t>
            </a:r>
            <a:r>
              <a:rPr lang="zh-CN" altLang="en-US" sz="2400" b="1" kern="2200" dirty="0" smtClean="0">
                <a:latin typeface="微软雅黑" pitchFamily="34" charset="-122"/>
                <a:ea typeface="微软雅黑" pitchFamily="34" charset="-122"/>
                <a:cs typeface="+mj-cs"/>
              </a:rPr>
              <a:t>模型</a:t>
            </a:r>
            <a:endParaRPr kumimoji="0" lang="zh-CN" altLang="en-US" sz="2400" b="1" i="0" u="none" strike="noStrike" kern="2200" cap="none" spc="0" normalizeH="0" baseline="0" noProof="0" dirty="0" smtClean="0">
              <a:ln>
                <a:noFill/>
              </a:ln>
              <a:solidFill>
                <a:schemeClr val="tx1"/>
              </a:solidFill>
              <a:effectLst/>
              <a:uLnTx/>
              <a:uFillTx/>
              <a:latin typeface="微软雅黑" pitchFamily="34" charset="-122"/>
              <a:ea typeface="微软雅黑" pitchFamily="34" charset="-122"/>
              <a:cs typeface="+mj-cs"/>
            </a:endParaRPr>
          </a:p>
        </p:txBody>
      </p:sp>
      <p:sp>
        <p:nvSpPr>
          <p:cNvPr id="10" name="标题 1"/>
          <p:cNvSpPr txBox="1">
            <a:spLocks/>
          </p:cNvSpPr>
          <p:nvPr/>
        </p:nvSpPr>
        <p:spPr>
          <a:xfrm>
            <a:off x="428596" y="1357310"/>
            <a:ext cx="8229600" cy="428622"/>
          </a:xfrm>
          <a:prstGeom prst="rect">
            <a:avLst/>
          </a:prstGeom>
        </p:spPr>
        <p:txBody>
          <a:bodyPr vert="horz" lIns="91440" tIns="45720" rIns="91440" bIns="45720" rtlCol="0" anchor="ctr">
            <a:normAutofit/>
          </a:bodyPr>
          <a:lstStyle/>
          <a:p>
            <a:r>
              <a:rPr lang="en-US" altLang="zh-CN" dirty="0"/>
              <a:t>2.</a:t>
            </a:r>
            <a:r>
              <a:rPr lang="zh-CN" altLang="en-US" dirty="0"/>
              <a:t>二叉树模型公式</a:t>
            </a:r>
          </a:p>
        </p:txBody>
      </p:sp>
      <p:sp>
        <p:nvSpPr>
          <p:cNvPr id="11" name="文本占位符 2"/>
          <p:cNvSpPr>
            <a:spLocks noGrp="1"/>
          </p:cNvSpPr>
          <p:nvPr>
            <p:ph type="body" idx="1"/>
          </p:nvPr>
        </p:nvSpPr>
        <p:spPr>
          <a:xfrm>
            <a:off x="428596" y="1857370"/>
            <a:ext cx="8229600" cy="2871797"/>
          </a:xfrm>
        </p:spPr>
        <p:txBody>
          <a:bodyPr vert="horz" lIns="91440" tIns="45720" rIns="91440" bIns="45720" rtlCol="0">
            <a:normAutofit fontScale="85000" lnSpcReduction="10000"/>
          </a:bodyPr>
          <a:lstStyle/>
          <a:p>
            <a:pPr marL="0" marR="0" lvl="0" indent="0">
              <a:lnSpc>
                <a:spcPct val="180000"/>
              </a:lnSpc>
              <a:spcBef>
                <a:spcPts val="0"/>
              </a:spcBef>
              <a:buNone/>
            </a:pPr>
            <a:r>
              <a:rPr lang="zh-CN" altLang="en-US" sz="1800" dirty="0" smtClean="0">
                <a:latin typeface="Times New Roman" pitchFamily="18" charset="0"/>
                <a:ea typeface="微软雅黑" pitchFamily="34" charset="-122"/>
                <a:cs typeface="Times New Roman" pitchFamily="18" charset="0"/>
              </a:rPr>
              <a:t>        根据</a:t>
            </a:r>
            <a:r>
              <a:rPr lang="zh-CN" altLang="en-US" sz="1800" dirty="0">
                <a:latin typeface="Times New Roman" pitchFamily="18" charset="0"/>
                <a:ea typeface="微软雅黑" pitchFamily="34" charset="-122"/>
                <a:cs typeface="Times New Roman" pitchFamily="18" charset="0"/>
              </a:rPr>
              <a:t>历史波动率模拟出标的资产在整个时期内所有可能的路径，并对每一路径上的每一节点计算期权收益，再用折现法计算出期权价格。多期二叉树模型相当于多个单期二叉树模型的组合，按照时间由后向前、位置由上到下的顺序，逆向递推计算各个节点上的资产价值，最终得出</a:t>
            </a:r>
            <a:r>
              <a:rPr lang="en-US" altLang="zh-CN" sz="1800" dirty="0">
                <a:latin typeface="Times New Roman" pitchFamily="18" charset="0"/>
                <a:ea typeface="微软雅黑" pitchFamily="34" charset="-122"/>
                <a:cs typeface="Times New Roman" pitchFamily="18" charset="0"/>
              </a:rPr>
              <a:t>0</a:t>
            </a:r>
            <a:r>
              <a:rPr lang="zh-CN" altLang="en-US" sz="1800" dirty="0">
                <a:latin typeface="Times New Roman" pitchFamily="18" charset="0"/>
                <a:ea typeface="微软雅黑" pitchFamily="34" charset="-122"/>
                <a:cs typeface="Times New Roman" pitchFamily="18" charset="0"/>
              </a:rPr>
              <a:t>时点（基期）的资产价值。</a:t>
            </a:r>
          </a:p>
          <a:p>
            <a:pPr marL="0" marR="0" lvl="0" indent="0">
              <a:lnSpc>
                <a:spcPct val="180000"/>
              </a:lnSpc>
              <a:spcBef>
                <a:spcPts val="0"/>
              </a:spcBef>
              <a:buNone/>
            </a:pPr>
            <a:r>
              <a:rPr lang="zh-CN" altLang="en-US" sz="1800" dirty="0" smtClean="0">
                <a:latin typeface="Times New Roman" pitchFamily="18" charset="0"/>
                <a:ea typeface="微软雅黑" pitchFamily="34" charset="-122"/>
                <a:cs typeface="Times New Roman" pitchFamily="18" charset="0"/>
              </a:rPr>
              <a:t>        二叉树</a:t>
            </a:r>
            <a:r>
              <a:rPr lang="zh-CN" altLang="en-US" sz="1800" dirty="0">
                <a:latin typeface="Times New Roman" pitchFamily="18" charset="0"/>
                <a:ea typeface="微软雅黑" pitchFamily="34" charset="-122"/>
                <a:cs typeface="Times New Roman" pitchFamily="18" charset="0"/>
              </a:rPr>
              <a:t>模型是一种近似方法，理论上，模型划分的期数越多，最终估值结果越精确。但是，在实际估价中，由于基础数据的估计不可能很准确，标的资产价格在未来上涨或下降的幅度难以把握，对决策的准确性、合理性存在不良影响，通过增加期数提高评估结论的准确性意义不大。</a:t>
            </a:r>
          </a:p>
        </p:txBody>
      </p:sp>
      <p:sp>
        <p:nvSpPr>
          <p:cNvPr id="12" name="灯片编号占位符 11"/>
          <p:cNvSpPr>
            <a:spLocks noGrp="1"/>
          </p:cNvSpPr>
          <p:nvPr>
            <p:ph type="sldNum" sz="quarter" idx="12"/>
          </p:nvPr>
        </p:nvSpPr>
        <p:spPr/>
        <p:txBody>
          <a:bodyPr/>
          <a:lstStyle/>
          <a:p>
            <a:fld id="{AF91FE41-29FC-418A-8825-19AC693A7F6B}" type="slidenum">
              <a:rPr lang="zh-CN" altLang="en-US" smtClean="0"/>
              <a:t>27</a:t>
            </a:fld>
            <a:endParaRPr lang="zh-CN" altLang="en-US"/>
          </a:p>
        </p:txBody>
      </p:sp>
      <p:sp>
        <p:nvSpPr>
          <p:cNvPr id="13" name="任意形状 8"/>
          <p:cNvSpPr/>
          <p:nvPr/>
        </p:nvSpPr>
        <p:spPr>
          <a:xfrm>
            <a:off x="7410450" y="-35727"/>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4" name="任意形状 8"/>
          <p:cNvSpPr/>
          <p:nvPr/>
        </p:nvSpPr>
        <p:spPr>
          <a:xfrm rot="10800000">
            <a:off x="-16" y="3801278"/>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785800"/>
            <a:ext cx="8229600" cy="857250"/>
          </a:xfrm>
        </p:spPr>
        <p:txBody>
          <a:bodyPr vert="horz" lIns="91440" tIns="45720" rIns="91440" bIns="45720" rtlCol="0">
            <a:normAutofit/>
          </a:bodyPr>
          <a:lstStyle/>
          <a:p>
            <a:pPr marR="0" algn="l">
              <a:lnSpc>
                <a:spcPct val="160000"/>
              </a:lnSpc>
              <a:spcBef>
                <a:spcPts val="0"/>
              </a:spcBef>
            </a:pPr>
            <a:r>
              <a:rPr lang="zh-CN" altLang="en-US" sz="1800" dirty="0">
                <a:latin typeface="Times New Roman" pitchFamily="18" charset="0"/>
                <a:ea typeface="微软雅黑" pitchFamily="34" charset="-122"/>
                <a:cs typeface="Times New Roman" pitchFamily="18" charset="0"/>
              </a:rPr>
              <a:t>（三）布莱克</a:t>
            </a:r>
            <a:r>
              <a:rPr lang="en-US" altLang="zh-CN" sz="1800" dirty="0">
                <a:latin typeface="Times New Roman" pitchFamily="18" charset="0"/>
                <a:ea typeface="微软雅黑" pitchFamily="34" charset="-122"/>
                <a:cs typeface="Times New Roman" pitchFamily="18" charset="0"/>
              </a:rPr>
              <a:t>-</a:t>
            </a:r>
            <a:r>
              <a:rPr lang="zh-CN" altLang="en-US" sz="1800" dirty="0">
                <a:latin typeface="Times New Roman" pitchFamily="18" charset="0"/>
                <a:ea typeface="微软雅黑" pitchFamily="34" charset="-122"/>
                <a:cs typeface="Times New Roman" pitchFamily="18" charset="0"/>
              </a:rPr>
              <a:t>舒尔斯模型与二叉树模型比较</a:t>
            </a:r>
          </a:p>
        </p:txBody>
      </p:sp>
      <p:sp>
        <p:nvSpPr>
          <p:cNvPr id="3" name="文本占位符 2"/>
          <p:cNvSpPr>
            <a:spLocks noGrp="1"/>
          </p:cNvSpPr>
          <p:nvPr>
            <p:ph type="body" idx="1"/>
          </p:nvPr>
        </p:nvSpPr>
        <p:spPr>
          <a:xfrm>
            <a:off x="457200" y="1357304"/>
            <a:ext cx="8229600" cy="1071570"/>
          </a:xfrm>
        </p:spPr>
        <p:txBody>
          <a:bodyPr vert="horz" lIns="91440" tIns="45720" rIns="91440" bIns="45720" rtlCol="0">
            <a:noAutofit/>
          </a:bodyPr>
          <a:lstStyle/>
          <a:p>
            <a:pPr marL="0" marR="0" lvl="0" indent="0">
              <a:lnSpc>
                <a:spcPct val="180000"/>
              </a:lnSpc>
              <a:spcBef>
                <a:spcPts val="0"/>
              </a:spcBef>
              <a:buNone/>
            </a:pPr>
            <a:r>
              <a:rPr lang="en-US" altLang="zh-CN" sz="1800" dirty="0" smtClean="0">
                <a:latin typeface="Times New Roman" pitchFamily="18" charset="0"/>
                <a:ea typeface="微软雅黑" pitchFamily="34" charset="-122"/>
                <a:cs typeface="Times New Roman" pitchFamily="18" charset="0"/>
              </a:rPr>
              <a:t>        B-S</a:t>
            </a:r>
            <a:r>
              <a:rPr lang="zh-CN" altLang="en-US" sz="1800" dirty="0">
                <a:latin typeface="Times New Roman" pitchFamily="18" charset="0"/>
                <a:ea typeface="微软雅黑" pitchFamily="34" charset="-122"/>
                <a:cs typeface="Times New Roman" pitchFamily="18" charset="0"/>
              </a:rPr>
              <a:t>期权定价模型和二叉树期权定价模型是两种互相补充的方法，但两者相比，二叉树期权定价模型在公司价值评估上的应用更为广泛</a:t>
            </a:r>
            <a:r>
              <a:rPr lang="zh-CN" altLang="en-US" sz="1800" dirty="0" smtClean="0">
                <a:latin typeface="Times New Roman" pitchFamily="18" charset="0"/>
                <a:ea typeface="微软雅黑" pitchFamily="34" charset="-122"/>
                <a:cs typeface="Times New Roman" pitchFamily="18" charset="0"/>
              </a:rPr>
              <a:t>。</a:t>
            </a:r>
            <a:endParaRPr lang="zh-CN" altLang="en-US" sz="1800" dirty="0">
              <a:latin typeface="Times New Roman" pitchFamily="18" charset="0"/>
              <a:ea typeface="微软雅黑" pitchFamily="34" charset="-122"/>
              <a:cs typeface="Times New Roman" pitchFamily="18" charset="0"/>
            </a:endParaRPr>
          </a:p>
        </p:txBody>
      </p:sp>
      <p:cxnSp>
        <p:nvCxnSpPr>
          <p:cNvPr id="4" name="直接连接符 3"/>
          <p:cNvCxnSpPr/>
          <p:nvPr/>
        </p:nvCxnSpPr>
        <p:spPr>
          <a:xfrm>
            <a:off x="428596" y="650777"/>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txBox="1">
            <a:spLocks/>
          </p:cNvSpPr>
          <p:nvPr/>
        </p:nvSpPr>
        <p:spPr>
          <a:xfrm>
            <a:off x="457200" y="142858"/>
            <a:ext cx="8229600" cy="436945"/>
          </a:xfrm>
          <a:prstGeom prst="rect">
            <a:avLst/>
          </a:prstGeom>
        </p:spPr>
        <p:txBody>
          <a:bodyPr vert="horz" lIns="91440" tIns="45720" rIns="91440" bIns="45720" rtlCol="0" anchor="ctr">
            <a:noAutofit/>
          </a:bodyPr>
          <a:lstStyle/>
          <a:p>
            <a:pPr lvl="0">
              <a:spcBef>
                <a:spcPct val="0"/>
              </a:spcBef>
            </a:pPr>
            <a:r>
              <a:rPr lang="zh-CN" altLang="en-US" sz="2400" b="1" kern="2200" dirty="0">
                <a:latin typeface="微软雅黑" pitchFamily="34" charset="-122"/>
                <a:ea typeface="微软雅黑" pitchFamily="34" charset="-122"/>
                <a:cs typeface="+mj-cs"/>
              </a:rPr>
              <a:t>第二节 实物期权定价</a:t>
            </a:r>
            <a:r>
              <a:rPr lang="zh-CN" altLang="en-US" sz="2400" b="1" kern="2200" dirty="0" smtClean="0">
                <a:latin typeface="微软雅黑" pitchFamily="34" charset="-122"/>
                <a:ea typeface="微软雅黑" pitchFamily="34" charset="-122"/>
                <a:cs typeface="+mj-cs"/>
              </a:rPr>
              <a:t>模型</a:t>
            </a:r>
            <a:endParaRPr kumimoji="0" lang="zh-CN" altLang="en-US" sz="2400" b="1" i="0" u="none" strike="noStrike" kern="2200" cap="none" spc="0" normalizeH="0" baseline="0" noProof="0" dirty="0" smtClean="0">
              <a:ln>
                <a:noFill/>
              </a:ln>
              <a:solidFill>
                <a:schemeClr val="tx1"/>
              </a:solidFill>
              <a:effectLst/>
              <a:uLnTx/>
              <a:uFillTx/>
              <a:latin typeface="微软雅黑" pitchFamily="34" charset="-122"/>
              <a:ea typeface="微软雅黑" pitchFamily="34" charset="-122"/>
              <a:cs typeface="+mj-cs"/>
            </a:endParaRPr>
          </a:p>
        </p:txBody>
      </p:sp>
      <p:sp>
        <p:nvSpPr>
          <p:cNvPr id="6" name="标题 1"/>
          <p:cNvSpPr txBox="1">
            <a:spLocks/>
          </p:cNvSpPr>
          <p:nvPr/>
        </p:nvSpPr>
        <p:spPr>
          <a:xfrm>
            <a:off x="428596" y="571486"/>
            <a:ext cx="8229600" cy="571504"/>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6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schemeClr val="tx1"/>
                </a:solidFill>
                <a:effectLst/>
                <a:uLnTx/>
                <a:uFillTx/>
                <a:latin typeface="Times New Roman" pitchFamily="18" charset="0"/>
                <a:ea typeface="微软雅黑" pitchFamily="34" charset="-122"/>
                <a:cs typeface="Times New Roman" pitchFamily="18" charset="0"/>
              </a:rPr>
              <a:t>三、常用的实物期权定价模型</a:t>
            </a:r>
          </a:p>
        </p:txBody>
      </p:sp>
      <p:graphicFrame>
        <p:nvGraphicFramePr>
          <p:cNvPr id="7" name="表格 6"/>
          <p:cNvGraphicFramePr>
            <a:graphicFrameLocks noGrp="1"/>
          </p:cNvGraphicFramePr>
          <p:nvPr/>
        </p:nvGraphicFramePr>
        <p:xfrm>
          <a:off x="1357291" y="2571750"/>
          <a:ext cx="6429419" cy="2133600"/>
        </p:xfrm>
        <a:graphic>
          <a:graphicData uri="http://schemas.openxmlformats.org/drawingml/2006/table">
            <a:tbl>
              <a:tblPr/>
              <a:tblGrid>
                <a:gridCol w="2142637"/>
                <a:gridCol w="2143391"/>
                <a:gridCol w="2143391"/>
              </a:tblGrid>
              <a:tr h="0">
                <a:tc>
                  <a:txBody>
                    <a:bodyPr/>
                    <a:lstStyle/>
                    <a:p>
                      <a:pPr marL="0" marR="0" algn="ctr">
                        <a:spcBef>
                          <a:spcPts val="0"/>
                        </a:spcBef>
                        <a:spcAft>
                          <a:spcPts val="0"/>
                        </a:spcAft>
                      </a:pPr>
                      <a:r>
                        <a:rPr lang="zh-CN" altLang="en-US" sz="1400">
                          <a:latin typeface="微软雅黑" pitchFamily="34" charset="-122"/>
                          <a:ea typeface="微软雅黑" pitchFamily="34" charset="-122"/>
                        </a:rPr>
                        <a:t>比较因素</a:t>
                      </a:r>
                      <a:endParaRPr lang="zh-CN" altLang="en-US" sz="1800">
                        <a:latin typeface="微软雅黑" pitchFamily="34" charset="-122"/>
                        <a:ea typeface="微软雅黑" pitchFamily="34" charset="-122"/>
                      </a:endParaRPr>
                    </a:p>
                  </a:txBody>
                  <a:tcPr marL="68580" marR="685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latin typeface="微软雅黑" pitchFamily="34" charset="-122"/>
                          <a:ea typeface="微软雅黑" pitchFamily="34" charset="-122"/>
                        </a:rPr>
                        <a:t>B-S</a:t>
                      </a:r>
                      <a:r>
                        <a:rPr lang="zh-CN" altLang="en-US" sz="1400">
                          <a:latin typeface="微软雅黑" pitchFamily="34" charset="-122"/>
                          <a:ea typeface="微软雅黑" pitchFamily="34" charset="-122"/>
                        </a:rPr>
                        <a:t>模型</a:t>
                      </a:r>
                      <a:endParaRPr lang="zh-CN" altLang="en-US" sz="1800">
                        <a:latin typeface="微软雅黑" pitchFamily="34" charset="-122"/>
                        <a:ea typeface="微软雅黑" pitchFamily="34" charset="-122"/>
                      </a:endParaRPr>
                    </a:p>
                  </a:txBody>
                  <a:tcPr marL="68580" marR="685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zh-CN" altLang="en-US" sz="1400">
                          <a:latin typeface="微软雅黑" pitchFamily="34" charset="-122"/>
                          <a:ea typeface="微软雅黑" pitchFamily="34" charset="-122"/>
                        </a:rPr>
                        <a:t>二叉树模型</a:t>
                      </a:r>
                      <a:endParaRPr lang="zh-CN" altLang="en-US" sz="1800">
                        <a:latin typeface="微软雅黑" pitchFamily="34" charset="-122"/>
                        <a:ea typeface="微软雅黑" pitchFamily="34" charset="-122"/>
                      </a:endParaRPr>
                    </a:p>
                  </a:txBody>
                  <a:tcPr marL="68580" marR="685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gn="ctr">
                        <a:spcBef>
                          <a:spcPts val="0"/>
                        </a:spcBef>
                        <a:spcAft>
                          <a:spcPts val="0"/>
                        </a:spcAft>
                      </a:pPr>
                      <a:r>
                        <a:rPr lang="zh-CN" altLang="en-US" sz="1400">
                          <a:latin typeface="微软雅黑" pitchFamily="34" charset="-122"/>
                          <a:ea typeface="微软雅黑" pitchFamily="34" charset="-122"/>
                        </a:rPr>
                        <a:t>适用期权</a:t>
                      </a:r>
                      <a:endParaRPr lang="zh-CN" altLang="en-US" sz="1800">
                        <a:latin typeface="微软雅黑" pitchFamily="34" charset="-122"/>
                        <a:ea typeface="微软雅黑" pitchFamily="34" charset="-122"/>
                      </a:endParaRPr>
                    </a:p>
                  </a:txBody>
                  <a:tcPr marL="68580" marR="685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zh-CN" altLang="en-US" sz="1400">
                          <a:latin typeface="微软雅黑" pitchFamily="34" charset="-122"/>
                          <a:ea typeface="微软雅黑" pitchFamily="34" charset="-122"/>
                        </a:rPr>
                        <a:t>欧式期权</a:t>
                      </a:r>
                      <a:endParaRPr lang="zh-CN" altLang="en-US" sz="1800">
                        <a:latin typeface="微软雅黑" pitchFamily="34" charset="-122"/>
                        <a:ea typeface="微软雅黑" pitchFamily="34" charset="-122"/>
                      </a:endParaRPr>
                    </a:p>
                  </a:txBody>
                  <a:tcPr marL="68580" marR="685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zh-CN" altLang="en-US" sz="1400">
                          <a:latin typeface="微软雅黑" pitchFamily="34" charset="-122"/>
                          <a:ea typeface="微软雅黑" pitchFamily="34" charset="-122"/>
                        </a:rPr>
                        <a:t>欧式、美式以及复合期权</a:t>
                      </a:r>
                      <a:endParaRPr lang="zh-CN" altLang="en-US" sz="1800">
                        <a:latin typeface="微软雅黑" pitchFamily="34" charset="-122"/>
                        <a:ea typeface="微软雅黑" pitchFamily="34" charset="-122"/>
                      </a:endParaRPr>
                    </a:p>
                  </a:txBody>
                  <a:tcPr marL="68580" marR="685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gn="ctr">
                        <a:spcBef>
                          <a:spcPts val="0"/>
                        </a:spcBef>
                        <a:spcAft>
                          <a:spcPts val="0"/>
                        </a:spcAft>
                      </a:pPr>
                      <a:r>
                        <a:rPr lang="zh-CN" altLang="en-US" sz="1400">
                          <a:latin typeface="微软雅黑" pitchFamily="34" charset="-122"/>
                          <a:ea typeface="微软雅黑" pitchFamily="34" charset="-122"/>
                        </a:rPr>
                        <a:t>推导过程</a:t>
                      </a:r>
                      <a:endParaRPr lang="zh-CN" altLang="en-US" sz="1800">
                        <a:latin typeface="微软雅黑" pitchFamily="34" charset="-122"/>
                        <a:ea typeface="微软雅黑" pitchFamily="34" charset="-122"/>
                      </a:endParaRPr>
                    </a:p>
                  </a:txBody>
                  <a:tcPr marL="68580" marR="685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zh-CN" altLang="en-US" sz="1400">
                          <a:latin typeface="微软雅黑" pitchFamily="34" charset="-122"/>
                          <a:ea typeface="微软雅黑" pitchFamily="34" charset="-122"/>
                        </a:rPr>
                        <a:t>极其复杂</a:t>
                      </a:r>
                      <a:endParaRPr lang="zh-CN" altLang="en-US" sz="1800">
                        <a:latin typeface="微软雅黑" pitchFamily="34" charset="-122"/>
                        <a:ea typeface="微软雅黑" pitchFamily="34" charset="-122"/>
                      </a:endParaRPr>
                    </a:p>
                  </a:txBody>
                  <a:tcPr marL="68580" marR="685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zh-CN" altLang="en-US" sz="1400">
                          <a:latin typeface="微软雅黑" pitchFamily="34" charset="-122"/>
                          <a:ea typeface="微软雅黑" pitchFamily="34" charset="-122"/>
                        </a:rPr>
                        <a:t>相对简单</a:t>
                      </a:r>
                      <a:endParaRPr lang="zh-CN" altLang="en-US" sz="1800">
                        <a:latin typeface="微软雅黑" pitchFamily="34" charset="-122"/>
                        <a:ea typeface="微软雅黑" pitchFamily="34" charset="-122"/>
                      </a:endParaRPr>
                    </a:p>
                  </a:txBody>
                  <a:tcPr marL="68580" marR="685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gn="ctr">
                        <a:spcBef>
                          <a:spcPts val="0"/>
                        </a:spcBef>
                        <a:spcAft>
                          <a:spcPts val="0"/>
                        </a:spcAft>
                      </a:pPr>
                      <a:r>
                        <a:rPr lang="zh-CN" altLang="en-US" sz="1400">
                          <a:latin typeface="微软雅黑" pitchFamily="34" charset="-122"/>
                          <a:ea typeface="微软雅黑" pitchFamily="34" charset="-122"/>
                        </a:rPr>
                        <a:t>标的资产价格变化</a:t>
                      </a:r>
                      <a:endParaRPr lang="zh-CN" altLang="en-US" sz="1800">
                        <a:latin typeface="微软雅黑" pitchFamily="34" charset="-122"/>
                        <a:ea typeface="微软雅黑" pitchFamily="34" charset="-122"/>
                      </a:endParaRPr>
                    </a:p>
                  </a:txBody>
                  <a:tcPr marL="68580" marR="685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zh-CN" altLang="en-US" sz="1400">
                          <a:latin typeface="微软雅黑" pitchFamily="34" charset="-122"/>
                          <a:ea typeface="微软雅黑" pitchFamily="34" charset="-122"/>
                        </a:rPr>
                        <a:t>连续</a:t>
                      </a:r>
                      <a:endParaRPr lang="zh-CN" altLang="en-US" sz="1800">
                        <a:latin typeface="微软雅黑" pitchFamily="34" charset="-122"/>
                        <a:ea typeface="微软雅黑" pitchFamily="34" charset="-122"/>
                      </a:endParaRPr>
                    </a:p>
                  </a:txBody>
                  <a:tcPr marL="68580" marR="685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zh-CN" altLang="en-US" sz="1400">
                          <a:latin typeface="微软雅黑" pitchFamily="34" charset="-122"/>
                          <a:ea typeface="微软雅黑" pitchFamily="34" charset="-122"/>
                        </a:rPr>
                        <a:t>连续或离散</a:t>
                      </a:r>
                      <a:endParaRPr lang="zh-CN" altLang="en-US" sz="1800">
                        <a:latin typeface="微软雅黑" pitchFamily="34" charset="-122"/>
                        <a:ea typeface="微软雅黑" pitchFamily="34" charset="-122"/>
                      </a:endParaRPr>
                    </a:p>
                  </a:txBody>
                  <a:tcPr marL="68580" marR="685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gn="ctr">
                        <a:spcBef>
                          <a:spcPts val="0"/>
                        </a:spcBef>
                        <a:spcAft>
                          <a:spcPts val="0"/>
                        </a:spcAft>
                      </a:pPr>
                      <a:r>
                        <a:rPr lang="zh-CN" altLang="en-US" sz="1400">
                          <a:latin typeface="微软雅黑" pitchFamily="34" charset="-122"/>
                          <a:ea typeface="微软雅黑" pitchFamily="34" charset="-122"/>
                        </a:rPr>
                        <a:t>假设条件</a:t>
                      </a:r>
                      <a:endParaRPr lang="zh-CN" altLang="en-US" sz="1800">
                        <a:latin typeface="微软雅黑" pitchFamily="34" charset="-122"/>
                        <a:ea typeface="微软雅黑" pitchFamily="34" charset="-122"/>
                      </a:endParaRPr>
                    </a:p>
                  </a:txBody>
                  <a:tcPr marL="68580" marR="685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zh-CN" altLang="en-US" sz="1400">
                          <a:latin typeface="微软雅黑" pitchFamily="34" charset="-122"/>
                          <a:ea typeface="微软雅黑" pitchFamily="34" charset="-122"/>
                        </a:rPr>
                        <a:t>苛刻</a:t>
                      </a:r>
                      <a:endParaRPr lang="zh-CN" altLang="en-US" sz="1800">
                        <a:latin typeface="微软雅黑" pitchFamily="34" charset="-122"/>
                        <a:ea typeface="微软雅黑" pitchFamily="34" charset="-122"/>
                      </a:endParaRPr>
                    </a:p>
                  </a:txBody>
                  <a:tcPr marL="68580" marR="685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zh-CN" altLang="en-US" sz="1400">
                          <a:latin typeface="微软雅黑" pitchFamily="34" charset="-122"/>
                          <a:ea typeface="微软雅黑" pitchFamily="34" charset="-122"/>
                        </a:rPr>
                        <a:t>宽松</a:t>
                      </a:r>
                      <a:endParaRPr lang="zh-CN" altLang="en-US" sz="1800">
                        <a:latin typeface="微软雅黑" pitchFamily="34" charset="-122"/>
                        <a:ea typeface="微软雅黑" pitchFamily="34" charset="-122"/>
                      </a:endParaRPr>
                    </a:p>
                  </a:txBody>
                  <a:tcPr marL="68580" marR="685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gn="ctr">
                        <a:spcBef>
                          <a:spcPts val="0"/>
                        </a:spcBef>
                        <a:spcAft>
                          <a:spcPts val="0"/>
                        </a:spcAft>
                      </a:pPr>
                      <a:r>
                        <a:rPr lang="zh-CN" altLang="en-US" sz="1400">
                          <a:latin typeface="微软雅黑" pitchFamily="34" charset="-122"/>
                          <a:ea typeface="微软雅黑" pitchFamily="34" charset="-122"/>
                        </a:rPr>
                        <a:t>到期日</a:t>
                      </a:r>
                      <a:endParaRPr lang="zh-CN" altLang="en-US" sz="1800">
                        <a:latin typeface="微软雅黑" pitchFamily="34" charset="-122"/>
                        <a:ea typeface="微软雅黑" pitchFamily="34" charset="-122"/>
                      </a:endParaRPr>
                    </a:p>
                  </a:txBody>
                  <a:tcPr marL="68580" marR="685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zh-CN" altLang="en-US" sz="1400">
                          <a:latin typeface="微软雅黑" pitchFamily="34" charset="-122"/>
                          <a:ea typeface="微软雅黑" pitchFamily="34" charset="-122"/>
                        </a:rPr>
                        <a:t>已知</a:t>
                      </a:r>
                      <a:endParaRPr lang="zh-CN" altLang="en-US" sz="1800">
                        <a:latin typeface="微软雅黑" pitchFamily="34" charset="-122"/>
                        <a:ea typeface="微软雅黑" pitchFamily="34" charset="-122"/>
                      </a:endParaRPr>
                    </a:p>
                  </a:txBody>
                  <a:tcPr marL="68580" marR="685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zh-CN" altLang="en-US" sz="1400">
                          <a:latin typeface="微软雅黑" pitchFamily="34" charset="-122"/>
                          <a:ea typeface="微软雅黑" pitchFamily="34" charset="-122"/>
                        </a:rPr>
                        <a:t>已知或未知</a:t>
                      </a:r>
                      <a:endParaRPr lang="zh-CN" altLang="en-US" sz="1800">
                        <a:latin typeface="微软雅黑" pitchFamily="34" charset="-122"/>
                        <a:ea typeface="微软雅黑" pitchFamily="34" charset="-122"/>
                      </a:endParaRPr>
                    </a:p>
                  </a:txBody>
                  <a:tcPr marL="68580" marR="685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gn="ctr">
                        <a:spcBef>
                          <a:spcPts val="0"/>
                        </a:spcBef>
                        <a:spcAft>
                          <a:spcPts val="0"/>
                        </a:spcAft>
                      </a:pPr>
                      <a:r>
                        <a:rPr lang="zh-CN" altLang="en-US" sz="1400">
                          <a:latin typeface="微软雅黑" pitchFamily="34" charset="-122"/>
                          <a:ea typeface="微软雅黑" pitchFamily="34" charset="-122"/>
                        </a:rPr>
                        <a:t>评估精准度</a:t>
                      </a:r>
                      <a:endParaRPr lang="zh-CN" altLang="en-US" sz="1800">
                        <a:latin typeface="微软雅黑" pitchFamily="34" charset="-122"/>
                        <a:ea typeface="微软雅黑" pitchFamily="34" charset="-122"/>
                      </a:endParaRPr>
                    </a:p>
                  </a:txBody>
                  <a:tcPr marL="68580" marR="685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zh-CN" altLang="en-US" sz="1400">
                          <a:latin typeface="微软雅黑" pitchFamily="34" charset="-122"/>
                          <a:ea typeface="微软雅黑" pitchFamily="34" charset="-122"/>
                        </a:rPr>
                        <a:t>较为精准</a:t>
                      </a:r>
                      <a:endParaRPr lang="zh-CN" altLang="en-US" sz="1800">
                        <a:latin typeface="微软雅黑" pitchFamily="34" charset="-122"/>
                        <a:ea typeface="微软雅黑" pitchFamily="34" charset="-122"/>
                      </a:endParaRPr>
                    </a:p>
                  </a:txBody>
                  <a:tcPr marL="68580" marR="685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zh-CN" altLang="en-US" sz="1400" dirty="0">
                          <a:latin typeface="微软雅黑" pitchFamily="34" charset="-122"/>
                          <a:ea typeface="微软雅黑" pitchFamily="34" charset="-122"/>
                        </a:rPr>
                        <a:t>精准</a:t>
                      </a:r>
                      <a:endParaRPr lang="zh-CN" altLang="en-US" sz="1800" dirty="0">
                        <a:latin typeface="微软雅黑" pitchFamily="34" charset="-122"/>
                        <a:ea typeface="微软雅黑" pitchFamily="34" charset="-122"/>
                      </a:endParaRPr>
                    </a:p>
                  </a:txBody>
                  <a:tcPr marL="68580" marR="685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8" name="灯片编号占位符 7"/>
          <p:cNvSpPr>
            <a:spLocks noGrp="1"/>
          </p:cNvSpPr>
          <p:nvPr>
            <p:ph type="sldNum" sz="quarter" idx="12"/>
          </p:nvPr>
        </p:nvSpPr>
        <p:spPr/>
        <p:txBody>
          <a:bodyPr/>
          <a:lstStyle/>
          <a:p>
            <a:fld id="{AF91FE41-29FC-418A-8825-19AC693A7F6B}" type="slidenum">
              <a:rPr lang="zh-CN" altLang="en-US" smtClean="0"/>
              <a:t>28</a:t>
            </a:fld>
            <a:endParaRPr lang="zh-CN" altLang="en-US"/>
          </a:p>
        </p:txBody>
      </p:sp>
      <p:sp>
        <p:nvSpPr>
          <p:cNvPr id="9" name="任意形状 8"/>
          <p:cNvSpPr/>
          <p:nvPr/>
        </p:nvSpPr>
        <p:spPr>
          <a:xfrm>
            <a:off x="7410450" y="-35727"/>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0" name="任意形状 8"/>
          <p:cNvSpPr/>
          <p:nvPr/>
        </p:nvSpPr>
        <p:spPr>
          <a:xfrm rot="10800000">
            <a:off x="-16" y="3801278"/>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1643062"/>
            <a:ext cx="8229600" cy="857250"/>
          </a:xfrm>
        </p:spPr>
        <p:txBody>
          <a:bodyPr vert="horz" lIns="91440" tIns="45720" rIns="91440" bIns="45720" rtlCol="0">
            <a:noAutofit/>
          </a:bodyPr>
          <a:lstStyle/>
          <a:p>
            <a:pPr marR="0" algn="l">
              <a:lnSpc>
                <a:spcPct val="160000"/>
              </a:lnSpc>
              <a:spcBef>
                <a:spcPts val="0"/>
              </a:spcBef>
            </a:pPr>
            <a:r>
              <a:rPr lang="zh-CN" altLang="en-US" sz="1800" dirty="0" smtClean="0">
                <a:latin typeface="Times New Roman" pitchFamily="18" charset="0"/>
                <a:ea typeface="微软雅黑" pitchFamily="34" charset="-122"/>
                <a:cs typeface="Times New Roman" pitchFamily="18" charset="0"/>
              </a:rPr>
              <a:t>        与</a:t>
            </a:r>
            <a:r>
              <a:rPr lang="en-US" altLang="zh-CN" sz="1800" dirty="0">
                <a:latin typeface="Times New Roman" pitchFamily="18" charset="0"/>
                <a:ea typeface="微软雅黑" pitchFamily="34" charset="-122"/>
                <a:cs typeface="Times New Roman" pitchFamily="18" charset="0"/>
              </a:rPr>
              <a:t>B-S</a:t>
            </a:r>
            <a:r>
              <a:rPr lang="zh-CN" altLang="en-US" sz="1800" dirty="0">
                <a:latin typeface="Times New Roman" pitchFamily="18" charset="0"/>
                <a:ea typeface="微软雅黑" pitchFamily="34" charset="-122"/>
                <a:cs typeface="Times New Roman" pitchFamily="18" charset="0"/>
              </a:rPr>
              <a:t>模型相比，二叉树模型推导简单、易理解、使用范围更广、评估结果更精准、能运用于复杂期权的计算，因此成为全世界各大证券交易所的首选定价模型之一。</a:t>
            </a:r>
          </a:p>
        </p:txBody>
      </p:sp>
      <p:sp>
        <p:nvSpPr>
          <p:cNvPr id="3" name="文本占位符 2"/>
          <p:cNvSpPr>
            <a:spLocks noGrp="1"/>
          </p:cNvSpPr>
          <p:nvPr>
            <p:ph type="body" idx="1"/>
          </p:nvPr>
        </p:nvSpPr>
        <p:spPr>
          <a:xfrm>
            <a:off x="457200" y="2677740"/>
            <a:ext cx="8229600" cy="2537216"/>
          </a:xfrm>
        </p:spPr>
        <p:txBody>
          <a:bodyPr vert="horz" lIns="91440" tIns="45720" rIns="91440" bIns="45720" rtlCol="0">
            <a:normAutofit/>
          </a:bodyPr>
          <a:lstStyle/>
          <a:p>
            <a:pPr marL="0" marR="0" lvl="0" indent="0">
              <a:lnSpc>
                <a:spcPct val="170000"/>
              </a:lnSpc>
              <a:spcBef>
                <a:spcPts val="0"/>
              </a:spcBef>
              <a:buNone/>
            </a:pPr>
            <a:r>
              <a:rPr lang="zh-CN" altLang="en-US" sz="1800" dirty="0" smtClean="0">
                <a:latin typeface="Times New Roman" pitchFamily="18" charset="0"/>
                <a:ea typeface="微软雅黑" pitchFamily="34" charset="-122"/>
                <a:cs typeface="Times New Roman" pitchFamily="18" charset="0"/>
              </a:rPr>
              <a:t>        二叉树</a:t>
            </a:r>
            <a:r>
              <a:rPr lang="zh-CN" altLang="en-US" sz="1800" dirty="0">
                <a:latin typeface="Times New Roman" pitchFamily="18" charset="0"/>
                <a:ea typeface="微软雅黑" pitchFamily="34" charset="-122"/>
                <a:cs typeface="Times New Roman" pitchFamily="18" charset="0"/>
              </a:rPr>
              <a:t>模型更符合标的资产期权的实际状况。现实中，公司的期权多是美式期权，并无固定到期日，而</a:t>
            </a:r>
            <a:r>
              <a:rPr lang="en-US" altLang="zh-CN" sz="1800" dirty="0">
                <a:latin typeface="Times New Roman" pitchFamily="18" charset="0"/>
                <a:ea typeface="微软雅黑" pitchFamily="34" charset="-122"/>
                <a:cs typeface="Times New Roman" pitchFamily="18" charset="0"/>
              </a:rPr>
              <a:t>B-S</a:t>
            </a:r>
            <a:r>
              <a:rPr lang="zh-CN" altLang="en-US" sz="1800" dirty="0">
                <a:latin typeface="Times New Roman" pitchFamily="18" charset="0"/>
                <a:ea typeface="微软雅黑" pitchFamily="34" charset="-122"/>
                <a:cs typeface="Times New Roman" pitchFamily="18" charset="0"/>
              </a:rPr>
              <a:t>模型只适用于欧式期权，有确定的到期日。二叉树模型假设在给定的时间间隔内，标的资产的运动只有上涨或下跌两种可能方向，并且可以把一个给定的时间段细分为更小的时间单位，因而适用于处理更为复杂的期权，更适用于用来评估公司价值。</a:t>
            </a:r>
          </a:p>
        </p:txBody>
      </p:sp>
      <p:cxnSp>
        <p:nvCxnSpPr>
          <p:cNvPr id="4" name="直接连接符 3"/>
          <p:cNvCxnSpPr/>
          <p:nvPr/>
        </p:nvCxnSpPr>
        <p:spPr>
          <a:xfrm>
            <a:off x="428596" y="650777"/>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txBox="1">
            <a:spLocks/>
          </p:cNvSpPr>
          <p:nvPr/>
        </p:nvSpPr>
        <p:spPr>
          <a:xfrm>
            <a:off x="457200" y="142858"/>
            <a:ext cx="8229600" cy="436945"/>
          </a:xfrm>
          <a:prstGeom prst="rect">
            <a:avLst/>
          </a:prstGeom>
        </p:spPr>
        <p:txBody>
          <a:bodyPr vert="horz" lIns="91440" tIns="45720" rIns="91440" bIns="45720" rtlCol="0" anchor="ctr">
            <a:noAutofit/>
          </a:bodyPr>
          <a:lstStyle/>
          <a:p>
            <a:pPr lvl="0">
              <a:spcBef>
                <a:spcPct val="0"/>
              </a:spcBef>
            </a:pPr>
            <a:r>
              <a:rPr lang="zh-CN" altLang="en-US" sz="2400" b="1" kern="2200" dirty="0">
                <a:latin typeface="微软雅黑" pitchFamily="34" charset="-122"/>
                <a:ea typeface="微软雅黑" pitchFamily="34" charset="-122"/>
                <a:cs typeface="+mj-cs"/>
              </a:rPr>
              <a:t>第二节 实物期权定价</a:t>
            </a:r>
            <a:r>
              <a:rPr lang="zh-CN" altLang="en-US" sz="2400" b="1" kern="2200" dirty="0" smtClean="0">
                <a:latin typeface="微软雅黑" pitchFamily="34" charset="-122"/>
                <a:ea typeface="微软雅黑" pitchFamily="34" charset="-122"/>
                <a:cs typeface="+mj-cs"/>
              </a:rPr>
              <a:t>模型</a:t>
            </a:r>
            <a:endParaRPr kumimoji="0" lang="zh-CN" altLang="en-US" sz="2400" b="1" i="0" u="none" strike="noStrike" kern="2200" cap="none" spc="0" normalizeH="0" baseline="0" noProof="0" dirty="0" smtClean="0">
              <a:ln>
                <a:noFill/>
              </a:ln>
              <a:solidFill>
                <a:schemeClr val="tx1"/>
              </a:solidFill>
              <a:effectLst/>
              <a:uLnTx/>
              <a:uFillTx/>
              <a:latin typeface="微软雅黑" pitchFamily="34" charset="-122"/>
              <a:ea typeface="微软雅黑" pitchFamily="34" charset="-122"/>
              <a:cs typeface="+mj-cs"/>
            </a:endParaRPr>
          </a:p>
        </p:txBody>
      </p:sp>
      <p:sp>
        <p:nvSpPr>
          <p:cNvPr id="6" name="标题 1"/>
          <p:cNvSpPr txBox="1">
            <a:spLocks/>
          </p:cNvSpPr>
          <p:nvPr/>
        </p:nvSpPr>
        <p:spPr>
          <a:xfrm>
            <a:off x="428596" y="571486"/>
            <a:ext cx="8229600" cy="571504"/>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6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schemeClr val="tx1"/>
                </a:solidFill>
                <a:effectLst/>
                <a:uLnTx/>
                <a:uFillTx/>
                <a:latin typeface="Times New Roman" pitchFamily="18" charset="0"/>
                <a:ea typeface="微软雅黑" pitchFamily="34" charset="-122"/>
                <a:cs typeface="Times New Roman" pitchFamily="18" charset="0"/>
              </a:rPr>
              <a:t>三、常用的实物期权定价模型</a:t>
            </a:r>
          </a:p>
        </p:txBody>
      </p:sp>
      <p:sp>
        <p:nvSpPr>
          <p:cNvPr id="7" name="标题 1"/>
          <p:cNvSpPr txBox="1">
            <a:spLocks/>
          </p:cNvSpPr>
          <p:nvPr/>
        </p:nvSpPr>
        <p:spPr>
          <a:xfrm>
            <a:off x="457200" y="785800"/>
            <a:ext cx="8229600" cy="857250"/>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60000"/>
              </a:lnSpc>
              <a:spcBef>
                <a:spcPts val="0"/>
              </a:spcBef>
              <a:spcAft>
                <a:spcPts val="0"/>
              </a:spcAft>
              <a:buClrTx/>
              <a:buSzTx/>
              <a:buFontTx/>
              <a:buNone/>
              <a:tabLst/>
              <a:defRPr/>
            </a:pPr>
            <a:r>
              <a:rPr kumimoji="0" lang="zh-CN" altLang="en-US" sz="1800" b="0" i="0" u="none" strike="noStrike" kern="1200" cap="none" spc="0" normalizeH="0" baseline="0" noProof="0" smtClean="0">
                <a:ln>
                  <a:noFill/>
                </a:ln>
                <a:solidFill>
                  <a:schemeClr val="tx1"/>
                </a:solidFill>
                <a:effectLst/>
                <a:uLnTx/>
                <a:uFillTx/>
                <a:latin typeface="Times New Roman" pitchFamily="18" charset="0"/>
                <a:ea typeface="微软雅黑" pitchFamily="34" charset="-122"/>
                <a:cs typeface="Times New Roman" pitchFamily="18" charset="0"/>
              </a:rPr>
              <a:t>（三）布莱克</a:t>
            </a:r>
            <a:r>
              <a:rPr kumimoji="0" lang="en-US" altLang="zh-CN" sz="1800" b="0" i="0" u="none" strike="noStrike" kern="1200" cap="none" spc="0" normalizeH="0" baseline="0" noProof="0" smtClean="0">
                <a:ln>
                  <a:noFill/>
                </a:ln>
                <a:solidFill>
                  <a:schemeClr val="tx1"/>
                </a:solidFill>
                <a:effectLst/>
                <a:uLnTx/>
                <a:uFillTx/>
                <a:latin typeface="Times New Roman" pitchFamily="18" charset="0"/>
                <a:ea typeface="微软雅黑" pitchFamily="34" charset="-122"/>
                <a:cs typeface="Times New Roman" pitchFamily="18" charset="0"/>
              </a:rPr>
              <a:t>-</a:t>
            </a:r>
            <a:r>
              <a:rPr kumimoji="0" lang="zh-CN" altLang="en-US" sz="1800" b="0" i="0" u="none" strike="noStrike" kern="1200" cap="none" spc="0" normalizeH="0" baseline="0" noProof="0" smtClean="0">
                <a:ln>
                  <a:noFill/>
                </a:ln>
                <a:solidFill>
                  <a:schemeClr val="tx1"/>
                </a:solidFill>
                <a:effectLst/>
                <a:uLnTx/>
                <a:uFillTx/>
                <a:latin typeface="Times New Roman" pitchFamily="18" charset="0"/>
                <a:ea typeface="微软雅黑" pitchFamily="34" charset="-122"/>
                <a:cs typeface="Times New Roman" pitchFamily="18" charset="0"/>
              </a:rPr>
              <a:t>舒尔斯模型与二叉树模型比较</a:t>
            </a:r>
            <a:endParaRPr kumimoji="0" lang="zh-CN" altLang="en-US" sz="1800" b="0" i="0" u="none" strike="noStrike" kern="1200" cap="none" spc="0" normalizeH="0" baseline="0" noProof="0" dirty="0" smtClean="0">
              <a:ln>
                <a:noFill/>
              </a:ln>
              <a:solidFill>
                <a:schemeClr val="tx1"/>
              </a:solidFill>
              <a:effectLst/>
              <a:uLnTx/>
              <a:uFillTx/>
              <a:latin typeface="Times New Roman" pitchFamily="18" charset="0"/>
              <a:ea typeface="微软雅黑" pitchFamily="34" charset="-122"/>
              <a:cs typeface="Times New Roman" pitchFamily="18" charset="0"/>
            </a:endParaRPr>
          </a:p>
        </p:txBody>
      </p:sp>
      <p:sp>
        <p:nvSpPr>
          <p:cNvPr id="8" name="灯片编号占位符 7"/>
          <p:cNvSpPr>
            <a:spLocks noGrp="1"/>
          </p:cNvSpPr>
          <p:nvPr>
            <p:ph type="sldNum" sz="quarter" idx="12"/>
          </p:nvPr>
        </p:nvSpPr>
        <p:spPr/>
        <p:txBody>
          <a:bodyPr/>
          <a:lstStyle/>
          <a:p>
            <a:fld id="{AF91FE41-29FC-418A-8825-19AC693A7F6B}" type="slidenum">
              <a:rPr lang="zh-CN" altLang="en-US" smtClean="0"/>
              <a:t>29</a:t>
            </a:fld>
            <a:endParaRPr lang="zh-CN" altLang="en-US"/>
          </a:p>
        </p:txBody>
      </p:sp>
      <p:sp>
        <p:nvSpPr>
          <p:cNvPr id="9" name="任意形状 8"/>
          <p:cNvSpPr/>
          <p:nvPr/>
        </p:nvSpPr>
        <p:spPr>
          <a:xfrm>
            <a:off x="7410450" y="-35727"/>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0" name="任意形状 8"/>
          <p:cNvSpPr/>
          <p:nvPr/>
        </p:nvSpPr>
        <p:spPr>
          <a:xfrm rot="10800000">
            <a:off x="-16" y="3801278"/>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596" y="857238"/>
            <a:ext cx="8229600" cy="436945"/>
          </a:xfrm>
        </p:spPr>
        <p:txBody>
          <a:bodyPr vert="horz" lIns="91440" tIns="45720" rIns="91440" bIns="45720" rtlCol="0">
            <a:normAutofit fontScale="90000"/>
          </a:bodyPr>
          <a:lstStyle/>
          <a:p>
            <a:pPr algn="l">
              <a:lnSpc>
                <a:spcPct val="150000"/>
              </a:lnSpc>
              <a:spcBef>
                <a:spcPts val="0"/>
              </a:spcBef>
            </a:pPr>
            <a:r>
              <a:rPr lang="zh-CN" altLang="en-US" sz="1800" dirty="0">
                <a:latin typeface="Times New Roman" pitchFamily="18" charset="0"/>
                <a:ea typeface="微软雅黑" pitchFamily="34" charset="-122"/>
                <a:cs typeface="Times New Roman" pitchFamily="18" charset="0"/>
              </a:rPr>
              <a:t>一、联合估值法的含义</a:t>
            </a:r>
          </a:p>
        </p:txBody>
      </p:sp>
      <p:sp>
        <p:nvSpPr>
          <p:cNvPr id="3" name="文本占位符 2"/>
          <p:cNvSpPr>
            <a:spLocks noGrp="1"/>
          </p:cNvSpPr>
          <p:nvPr>
            <p:ph type="body" idx="1"/>
          </p:nvPr>
        </p:nvSpPr>
        <p:spPr>
          <a:xfrm>
            <a:off x="357158" y="1500180"/>
            <a:ext cx="8229600" cy="2728921"/>
          </a:xfrm>
        </p:spPr>
        <p:txBody>
          <a:bodyPr vert="horz" lIns="91440" tIns="45720" rIns="91440" bIns="45720" rtlCol="0">
            <a:normAutofit/>
          </a:bodyPr>
          <a:lstStyle/>
          <a:p>
            <a:pPr marL="0" indent="0">
              <a:lnSpc>
                <a:spcPct val="160000"/>
              </a:lnSpc>
              <a:spcBef>
                <a:spcPts val="0"/>
              </a:spcBef>
              <a:buNone/>
            </a:pPr>
            <a:r>
              <a:rPr lang="zh-CN" altLang="en-US" sz="1800" dirty="0" smtClean="0">
                <a:latin typeface="Times New Roman" pitchFamily="18" charset="0"/>
                <a:ea typeface="微软雅黑" pitchFamily="34" charset="-122"/>
                <a:cs typeface="Times New Roman" pitchFamily="18" charset="0"/>
              </a:rPr>
              <a:t>        联合</a:t>
            </a:r>
            <a:r>
              <a:rPr lang="zh-CN" altLang="en-US" sz="1800" dirty="0">
                <a:latin typeface="Times New Roman" pitchFamily="18" charset="0"/>
                <a:ea typeface="微软雅黑" pitchFamily="34" charset="-122"/>
                <a:cs typeface="Times New Roman" pitchFamily="18" charset="0"/>
              </a:rPr>
              <a:t>估值法就是将绝对估值和相对估值结果进行加权叠加，以得到目标公司资产价格的一种估值方法。</a:t>
            </a:r>
          </a:p>
          <a:p>
            <a:pPr marL="0" indent="0">
              <a:lnSpc>
                <a:spcPct val="160000"/>
              </a:lnSpc>
              <a:spcBef>
                <a:spcPts val="0"/>
              </a:spcBef>
              <a:buNone/>
            </a:pPr>
            <a:r>
              <a:rPr lang="zh-CN" altLang="en-US" sz="1800" dirty="0" smtClean="0">
                <a:latin typeface="Times New Roman" pitchFamily="18" charset="0"/>
                <a:ea typeface="微软雅黑" pitchFamily="34" charset="-122"/>
                <a:cs typeface="Times New Roman" pitchFamily="18" charset="0"/>
              </a:rPr>
              <a:t>        公司</a:t>
            </a:r>
            <a:r>
              <a:rPr lang="zh-CN" altLang="en-US" sz="1800" dirty="0">
                <a:latin typeface="Times New Roman" pitchFamily="18" charset="0"/>
                <a:ea typeface="微软雅黑" pitchFamily="34" charset="-122"/>
                <a:cs typeface="Times New Roman" pitchFamily="18" charset="0"/>
              </a:rPr>
              <a:t>股价既受到公司资产质量、管理层等绝对因素的影响，也受到市场上其他同质资产价格的制约。联合估值法从公司资产的内在价值出发，考虑资产价格的“绝对性”，结合市场整体的价格，考虑资产价格的“相对性”，以此进行联合估值，最终为公司股票确定一个合理价格。</a:t>
            </a:r>
          </a:p>
        </p:txBody>
      </p:sp>
      <p:cxnSp>
        <p:nvCxnSpPr>
          <p:cNvPr id="4" name="直接连接符 3"/>
          <p:cNvCxnSpPr/>
          <p:nvPr/>
        </p:nvCxnSpPr>
        <p:spPr>
          <a:xfrm>
            <a:off x="428596" y="650777"/>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txBox="1">
            <a:spLocks/>
          </p:cNvSpPr>
          <p:nvPr/>
        </p:nvSpPr>
        <p:spPr>
          <a:xfrm>
            <a:off x="457200" y="142858"/>
            <a:ext cx="8229600" cy="436945"/>
          </a:xfrm>
          <a:prstGeom prst="rect">
            <a:avLst/>
          </a:prstGeom>
        </p:spPr>
        <p:txBody>
          <a:bodyPr vert="horz" lIns="91440" tIns="45720" rIns="91440" bIns="45720" rtlCol="0"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2400" b="1" i="0" u="none" strike="noStrike" kern="2200" cap="none" spc="0" normalizeH="0" baseline="0" noProof="0" smtClean="0">
                <a:ln>
                  <a:noFill/>
                </a:ln>
                <a:solidFill>
                  <a:schemeClr val="tx1"/>
                </a:solidFill>
                <a:effectLst/>
                <a:uLnTx/>
                <a:uFillTx/>
                <a:latin typeface="微软雅黑" pitchFamily="34" charset="-122"/>
                <a:ea typeface="微软雅黑" pitchFamily="34" charset="-122"/>
                <a:cs typeface="+mj-cs"/>
              </a:rPr>
              <a:t>第一节 联合估值法</a:t>
            </a:r>
          </a:p>
        </p:txBody>
      </p:sp>
      <p:sp>
        <p:nvSpPr>
          <p:cNvPr id="6" name="灯片编号占位符 5"/>
          <p:cNvSpPr>
            <a:spLocks noGrp="1"/>
          </p:cNvSpPr>
          <p:nvPr>
            <p:ph type="sldNum" sz="quarter" idx="12"/>
          </p:nvPr>
        </p:nvSpPr>
        <p:spPr/>
        <p:txBody>
          <a:bodyPr/>
          <a:lstStyle/>
          <a:p>
            <a:fld id="{AF91FE41-29FC-418A-8825-19AC693A7F6B}" type="slidenum">
              <a:rPr lang="zh-CN" altLang="en-US" smtClean="0"/>
              <a:t>3</a:t>
            </a:fld>
            <a:endParaRPr lang="zh-CN" altLang="en-US"/>
          </a:p>
        </p:txBody>
      </p:sp>
      <p:sp>
        <p:nvSpPr>
          <p:cNvPr id="7" name="任意形状 8"/>
          <p:cNvSpPr/>
          <p:nvPr/>
        </p:nvSpPr>
        <p:spPr>
          <a:xfrm>
            <a:off x="7410450" y="-35727"/>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8" name="任意形状 8"/>
          <p:cNvSpPr/>
          <p:nvPr/>
        </p:nvSpPr>
        <p:spPr>
          <a:xfrm rot="10800000">
            <a:off x="-16" y="3801278"/>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500054"/>
            <a:ext cx="8229600" cy="857250"/>
          </a:xfrm>
        </p:spPr>
        <p:txBody>
          <a:bodyPr vert="horz" lIns="91440" tIns="45720" rIns="91440" bIns="45720" rtlCol="0">
            <a:normAutofit/>
          </a:bodyPr>
          <a:lstStyle/>
          <a:p>
            <a:pPr marR="0" algn="l">
              <a:lnSpc>
                <a:spcPct val="160000"/>
              </a:lnSpc>
              <a:spcBef>
                <a:spcPts val="0"/>
              </a:spcBef>
            </a:pPr>
            <a:r>
              <a:rPr lang="zh-CN" altLang="en-US" sz="1800" b="1" dirty="0">
                <a:latin typeface="Times New Roman" pitchFamily="18" charset="0"/>
                <a:ea typeface="微软雅黑" pitchFamily="34" charset="-122"/>
                <a:cs typeface="Times New Roman" pitchFamily="18" charset="0"/>
              </a:rPr>
              <a:t>四、实物期权定价模型的评价</a:t>
            </a:r>
          </a:p>
        </p:txBody>
      </p:sp>
      <p:sp>
        <p:nvSpPr>
          <p:cNvPr id="3" name="文本占位符 2"/>
          <p:cNvSpPr>
            <a:spLocks noGrp="1"/>
          </p:cNvSpPr>
          <p:nvPr>
            <p:ph type="body" idx="1"/>
          </p:nvPr>
        </p:nvSpPr>
        <p:spPr/>
        <p:txBody>
          <a:bodyPr vert="horz" lIns="91440" tIns="45720" rIns="91440" bIns="45720" rtlCol="0">
            <a:normAutofit lnSpcReduction="10000"/>
          </a:bodyPr>
          <a:lstStyle/>
          <a:p>
            <a:pPr marL="0" marR="0" lvl="0" indent="0">
              <a:lnSpc>
                <a:spcPct val="180000"/>
              </a:lnSpc>
              <a:spcBef>
                <a:spcPts val="0"/>
              </a:spcBef>
              <a:buNone/>
            </a:pPr>
            <a:r>
              <a:rPr lang="zh-CN" altLang="en-US" sz="1800" dirty="0">
                <a:latin typeface="Times New Roman" pitchFamily="18" charset="0"/>
                <a:ea typeface="微软雅黑" pitchFamily="34" charset="-122"/>
                <a:cs typeface="Times New Roman" pitchFamily="18" charset="0"/>
              </a:rPr>
              <a:t>（一）实物期权定价模型的优点</a:t>
            </a:r>
          </a:p>
          <a:p>
            <a:pPr marL="0" marR="0" lvl="1" indent="0">
              <a:lnSpc>
                <a:spcPct val="180000"/>
              </a:lnSpc>
              <a:spcBef>
                <a:spcPts val="0"/>
              </a:spcBef>
              <a:buNone/>
            </a:pPr>
            <a:r>
              <a:rPr lang="zh-CN" altLang="en-US" sz="1800" dirty="0">
                <a:latin typeface="Times New Roman" pitchFamily="18" charset="0"/>
                <a:ea typeface="微软雅黑" pitchFamily="34" charset="-122"/>
                <a:cs typeface="Times New Roman" pitchFamily="18" charset="0"/>
              </a:rPr>
              <a:t>实物期权定价模型利用期权的思维方式和技术方法进行定价，充分考虑了公司经营管理中的选择权和投资机会，与传统定价方法相比，具有如下优点：</a:t>
            </a:r>
          </a:p>
          <a:p>
            <a:pPr marL="0" marR="0" lvl="1" indent="0">
              <a:lnSpc>
                <a:spcPct val="180000"/>
              </a:lnSpc>
              <a:spcBef>
                <a:spcPts val="0"/>
              </a:spcBef>
              <a:buNone/>
            </a:pPr>
            <a:r>
              <a:rPr lang="zh-CN" altLang="en-US" sz="1800" dirty="0">
                <a:latin typeface="Times New Roman" pitchFamily="18" charset="0"/>
                <a:ea typeface="微软雅黑" pitchFamily="34" charset="-122"/>
                <a:cs typeface="Times New Roman" pitchFamily="18" charset="0"/>
              </a:rPr>
              <a:t>（</a:t>
            </a:r>
            <a:r>
              <a:rPr lang="en-US" altLang="zh-CN" sz="1800" dirty="0">
                <a:latin typeface="Times New Roman" pitchFamily="18" charset="0"/>
                <a:ea typeface="微软雅黑" pitchFamily="34" charset="-122"/>
                <a:cs typeface="Times New Roman" pitchFamily="18" charset="0"/>
              </a:rPr>
              <a:t>1</a:t>
            </a:r>
            <a:r>
              <a:rPr lang="zh-CN" altLang="en-US" sz="1800" dirty="0">
                <a:latin typeface="Times New Roman" pitchFamily="18" charset="0"/>
                <a:ea typeface="微软雅黑" pitchFamily="34" charset="-122"/>
                <a:cs typeface="Times New Roman" pitchFamily="18" charset="0"/>
              </a:rPr>
              <a:t>）考虑了公司运营中的不确定性价值</a:t>
            </a:r>
          </a:p>
          <a:p>
            <a:pPr marL="0" marR="0" lvl="1" indent="0">
              <a:lnSpc>
                <a:spcPct val="180000"/>
              </a:lnSpc>
              <a:spcBef>
                <a:spcPts val="0"/>
              </a:spcBef>
              <a:buNone/>
            </a:pPr>
            <a:r>
              <a:rPr lang="zh-CN" altLang="en-US" sz="1800" dirty="0">
                <a:latin typeface="Times New Roman" pitchFamily="18" charset="0"/>
                <a:ea typeface="微软雅黑" pitchFamily="34" charset="-122"/>
                <a:cs typeface="Times New Roman" pitchFamily="18" charset="0"/>
              </a:rPr>
              <a:t>（</a:t>
            </a:r>
            <a:r>
              <a:rPr lang="en-US" altLang="zh-CN" sz="1800" dirty="0">
                <a:latin typeface="Times New Roman" pitchFamily="18" charset="0"/>
                <a:ea typeface="微软雅黑" pitchFamily="34" charset="-122"/>
                <a:cs typeface="Times New Roman" pitchFamily="18" charset="0"/>
              </a:rPr>
              <a:t>2</a:t>
            </a:r>
            <a:r>
              <a:rPr lang="zh-CN" altLang="en-US" sz="1800" dirty="0">
                <a:latin typeface="Times New Roman" pitchFamily="18" charset="0"/>
                <a:ea typeface="微软雅黑" pitchFamily="34" charset="-122"/>
                <a:cs typeface="Times New Roman" pitchFamily="18" charset="0"/>
              </a:rPr>
              <a:t>）考虑公司的长期收益和经营灵活性价值</a:t>
            </a:r>
          </a:p>
          <a:p>
            <a:pPr marL="0" marR="0" lvl="1" indent="0">
              <a:lnSpc>
                <a:spcPct val="180000"/>
              </a:lnSpc>
              <a:spcBef>
                <a:spcPts val="0"/>
              </a:spcBef>
              <a:buNone/>
            </a:pPr>
            <a:r>
              <a:rPr lang="zh-CN" altLang="en-US" sz="1800" dirty="0">
                <a:latin typeface="Times New Roman" pitchFamily="18" charset="0"/>
                <a:ea typeface="微软雅黑" pitchFamily="34" charset="-122"/>
                <a:cs typeface="Times New Roman" pitchFamily="18" charset="0"/>
              </a:rPr>
              <a:t>（</a:t>
            </a:r>
            <a:r>
              <a:rPr lang="en-US" altLang="zh-CN" sz="1800" dirty="0">
                <a:latin typeface="Times New Roman" pitchFamily="18" charset="0"/>
                <a:ea typeface="微软雅黑" pitchFamily="34" charset="-122"/>
                <a:cs typeface="Times New Roman" pitchFamily="18" charset="0"/>
              </a:rPr>
              <a:t>3</a:t>
            </a:r>
            <a:r>
              <a:rPr lang="zh-CN" altLang="en-US" sz="1800" dirty="0">
                <a:latin typeface="Times New Roman" pitchFamily="18" charset="0"/>
                <a:ea typeface="微软雅黑" pitchFamily="34" charset="-122"/>
                <a:cs typeface="Times New Roman" pitchFamily="18" charset="0"/>
              </a:rPr>
              <a:t>）实物期权定价模型把一个投资项目拆分为几个阶段</a:t>
            </a:r>
          </a:p>
          <a:p>
            <a:pPr marL="0" marR="0" lvl="1" indent="0">
              <a:lnSpc>
                <a:spcPct val="180000"/>
              </a:lnSpc>
              <a:spcBef>
                <a:spcPts val="0"/>
              </a:spcBef>
              <a:buNone/>
            </a:pPr>
            <a:r>
              <a:rPr lang="zh-CN" altLang="en-US" sz="1800" dirty="0">
                <a:latin typeface="Times New Roman" pitchFamily="18" charset="0"/>
                <a:ea typeface="微软雅黑" pitchFamily="34" charset="-122"/>
                <a:cs typeface="Times New Roman" pitchFamily="18" charset="0"/>
              </a:rPr>
              <a:t>（</a:t>
            </a:r>
            <a:r>
              <a:rPr lang="en-US" altLang="zh-CN" sz="1800" dirty="0">
                <a:latin typeface="Times New Roman" pitchFamily="18" charset="0"/>
                <a:ea typeface="微软雅黑" pitchFamily="34" charset="-122"/>
                <a:cs typeface="Times New Roman" pitchFamily="18" charset="0"/>
              </a:rPr>
              <a:t>4</a:t>
            </a:r>
            <a:r>
              <a:rPr lang="zh-CN" altLang="en-US" sz="1800" dirty="0">
                <a:latin typeface="Times New Roman" pitchFamily="18" charset="0"/>
                <a:ea typeface="微软雅黑" pitchFamily="34" charset="-122"/>
                <a:cs typeface="Times New Roman" pitchFamily="18" charset="0"/>
              </a:rPr>
              <a:t>）实物期权定价模型有助于改善业务决策，激发管理者工作积极性</a:t>
            </a:r>
          </a:p>
        </p:txBody>
      </p:sp>
      <p:cxnSp>
        <p:nvCxnSpPr>
          <p:cNvPr id="4" name="直接连接符 3"/>
          <p:cNvCxnSpPr/>
          <p:nvPr/>
        </p:nvCxnSpPr>
        <p:spPr>
          <a:xfrm>
            <a:off x="428596" y="650777"/>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txBox="1">
            <a:spLocks/>
          </p:cNvSpPr>
          <p:nvPr/>
        </p:nvSpPr>
        <p:spPr>
          <a:xfrm>
            <a:off x="457200" y="142858"/>
            <a:ext cx="8229600" cy="436945"/>
          </a:xfrm>
          <a:prstGeom prst="rect">
            <a:avLst/>
          </a:prstGeom>
        </p:spPr>
        <p:txBody>
          <a:bodyPr vert="horz" lIns="91440" tIns="45720" rIns="91440" bIns="45720" rtlCol="0" anchor="ctr">
            <a:noAutofit/>
          </a:bodyPr>
          <a:lstStyle/>
          <a:p>
            <a:pPr lvl="0">
              <a:spcBef>
                <a:spcPct val="0"/>
              </a:spcBef>
            </a:pPr>
            <a:r>
              <a:rPr lang="zh-CN" altLang="en-US" sz="2400" b="1" kern="2200" dirty="0">
                <a:latin typeface="微软雅黑" pitchFamily="34" charset="-122"/>
                <a:ea typeface="微软雅黑" pitchFamily="34" charset="-122"/>
                <a:cs typeface="+mj-cs"/>
              </a:rPr>
              <a:t>第二节 实物期权定价</a:t>
            </a:r>
            <a:r>
              <a:rPr lang="zh-CN" altLang="en-US" sz="2400" b="1" kern="2200" dirty="0" smtClean="0">
                <a:latin typeface="微软雅黑" pitchFamily="34" charset="-122"/>
                <a:ea typeface="微软雅黑" pitchFamily="34" charset="-122"/>
                <a:cs typeface="+mj-cs"/>
              </a:rPr>
              <a:t>模型</a:t>
            </a:r>
            <a:endParaRPr kumimoji="0" lang="zh-CN" altLang="en-US" sz="2400" b="1" i="0" u="none" strike="noStrike" kern="2200" cap="none" spc="0" normalizeH="0" baseline="0" noProof="0" dirty="0" smtClean="0">
              <a:ln>
                <a:noFill/>
              </a:ln>
              <a:solidFill>
                <a:schemeClr val="tx1"/>
              </a:solidFill>
              <a:effectLst/>
              <a:uLnTx/>
              <a:uFillTx/>
              <a:latin typeface="微软雅黑" pitchFamily="34" charset="-122"/>
              <a:ea typeface="微软雅黑" pitchFamily="34" charset="-122"/>
              <a:cs typeface="+mj-cs"/>
            </a:endParaRPr>
          </a:p>
        </p:txBody>
      </p:sp>
      <p:sp>
        <p:nvSpPr>
          <p:cNvPr id="6" name="灯片编号占位符 5"/>
          <p:cNvSpPr>
            <a:spLocks noGrp="1"/>
          </p:cNvSpPr>
          <p:nvPr>
            <p:ph type="sldNum" sz="quarter" idx="12"/>
          </p:nvPr>
        </p:nvSpPr>
        <p:spPr/>
        <p:txBody>
          <a:bodyPr/>
          <a:lstStyle/>
          <a:p>
            <a:fld id="{AF91FE41-29FC-418A-8825-19AC693A7F6B}" type="slidenum">
              <a:rPr lang="zh-CN" altLang="en-US" smtClean="0"/>
              <a:t>30</a:t>
            </a:fld>
            <a:endParaRPr lang="zh-CN" altLang="en-US"/>
          </a:p>
        </p:txBody>
      </p:sp>
      <p:sp>
        <p:nvSpPr>
          <p:cNvPr id="7" name="任意形状 8"/>
          <p:cNvSpPr/>
          <p:nvPr/>
        </p:nvSpPr>
        <p:spPr>
          <a:xfrm>
            <a:off x="7410450" y="-35727"/>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8" name="任意形状 8"/>
          <p:cNvSpPr/>
          <p:nvPr/>
        </p:nvSpPr>
        <p:spPr>
          <a:xfrm rot="10800000">
            <a:off x="-16" y="3801278"/>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596" y="1071558"/>
            <a:ext cx="8229600" cy="857250"/>
          </a:xfrm>
        </p:spPr>
        <p:txBody>
          <a:bodyPr vert="horz" lIns="91440" tIns="45720" rIns="91440" bIns="45720" rtlCol="0">
            <a:normAutofit/>
          </a:bodyPr>
          <a:lstStyle/>
          <a:p>
            <a:pPr marR="0" algn="l">
              <a:lnSpc>
                <a:spcPct val="160000"/>
              </a:lnSpc>
              <a:spcBef>
                <a:spcPts val="0"/>
              </a:spcBef>
            </a:pPr>
            <a:r>
              <a:rPr lang="zh-CN" altLang="en-US" sz="1800" dirty="0">
                <a:latin typeface="Times New Roman" pitchFamily="18" charset="0"/>
                <a:ea typeface="微软雅黑" pitchFamily="34" charset="-122"/>
                <a:cs typeface="Times New Roman" pitchFamily="18" charset="0"/>
              </a:rPr>
              <a:t>（二）实物期权定价模型的缺点</a:t>
            </a:r>
          </a:p>
        </p:txBody>
      </p:sp>
      <p:sp>
        <p:nvSpPr>
          <p:cNvPr id="3" name="文本占位符 2"/>
          <p:cNvSpPr>
            <a:spLocks noGrp="1"/>
          </p:cNvSpPr>
          <p:nvPr>
            <p:ph type="body" idx="1"/>
          </p:nvPr>
        </p:nvSpPr>
        <p:spPr>
          <a:xfrm>
            <a:off x="457200" y="1914531"/>
            <a:ext cx="8229600" cy="2728921"/>
          </a:xfrm>
        </p:spPr>
        <p:txBody>
          <a:bodyPr vert="horz" lIns="91440" tIns="45720" rIns="91440" bIns="45720" rtlCol="0">
            <a:normAutofit/>
          </a:bodyPr>
          <a:lstStyle/>
          <a:p>
            <a:pPr marL="0" marR="0" lvl="0" indent="0">
              <a:lnSpc>
                <a:spcPct val="170000"/>
              </a:lnSpc>
              <a:spcBef>
                <a:spcPts val="0"/>
              </a:spcBef>
              <a:buNone/>
            </a:pPr>
            <a:r>
              <a:rPr lang="zh-CN" altLang="en-US" sz="1800" dirty="0">
                <a:latin typeface="Times New Roman" pitchFamily="18" charset="0"/>
                <a:ea typeface="微软雅黑" pitchFamily="34" charset="-122"/>
                <a:cs typeface="Times New Roman" pitchFamily="18" charset="0"/>
              </a:rPr>
              <a:t>实物期权定价模型在估值结果的准确性上优于传统的公司价值评估方法，但其在公司价值评估时也存在不足：</a:t>
            </a:r>
          </a:p>
          <a:p>
            <a:pPr marL="0" marR="0" lvl="0" indent="0">
              <a:lnSpc>
                <a:spcPct val="170000"/>
              </a:lnSpc>
              <a:spcBef>
                <a:spcPts val="0"/>
              </a:spcBef>
              <a:buNone/>
            </a:pPr>
            <a:r>
              <a:rPr lang="zh-CN" altLang="en-US" sz="1800" dirty="0" smtClean="0">
                <a:latin typeface="Times New Roman" pitchFamily="18" charset="0"/>
                <a:ea typeface="微软雅黑" pitchFamily="34" charset="-122"/>
                <a:cs typeface="Times New Roman" pitchFamily="18" charset="0"/>
              </a:rPr>
              <a:t>    （</a:t>
            </a:r>
            <a:r>
              <a:rPr lang="en-US" altLang="zh-CN" sz="1800" dirty="0">
                <a:latin typeface="Times New Roman" pitchFamily="18" charset="0"/>
                <a:ea typeface="微软雅黑" pitchFamily="34" charset="-122"/>
                <a:cs typeface="Times New Roman" pitchFamily="18" charset="0"/>
              </a:rPr>
              <a:t>1</a:t>
            </a:r>
            <a:r>
              <a:rPr lang="zh-CN" altLang="en-US" sz="1800" dirty="0">
                <a:latin typeface="Times New Roman" pitchFamily="18" charset="0"/>
                <a:ea typeface="微软雅黑" pitchFamily="34" charset="-122"/>
                <a:cs typeface="Times New Roman" pitchFamily="18" charset="0"/>
              </a:rPr>
              <a:t>）实物期权定价模型并非适合所有的公司类型和情况</a:t>
            </a:r>
          </a:p>
          <a:p>
            <a:pPr marL="0" marR="0" lvl="0" indent="0">
              <a:lnSpc>
                <a:spcPct val="170000"/>
              </a:lnSpc>
              <a:spcBef>
                <a:spcPts val="0"/>
              </a:spcBef>
              <a:buNone/>
            </a:pPr>
            <a:r>
              <a:rPr lang="zh-CN" altLang="en-US" sz="1800" dirty="0" smtClean="0">
                <a:latin typeface="Times New Roman" pitchFamily="18" charset="0"/>
                <a:ea typeface="微软雅黑" pitchFamily="34" charset="-122"/>
                <a:cs typeface="Times New Roman" pitchFamily="18" charset="0"/>
              </a:rPr>
              <a:t>    （</a:t>
            </a:r>
            <a:r>
              <a:rPr lang="en-US" altLang="zh-CN" sz="1800" dirty="0">
                <a:latin typeface="Times New Roman" pitchFamily="18" charset="0"/>
                <a:ea typeface="微软雅黑" pitchFamily="34" charset="-122"/>
                <a:cs typeface="Times New Roman" pitchFamily="18" charset="0"/>
              </a:rPr>
              <a:t>2</a:t>
            </a:r>
            <a:r>
              <a:rPr lang="zh-CN" altLang="en-US" sz="1800" dirty="0">
                <a:latin typeface="Times New Roman" pitchFamily="18" charset="0"/>
                <a:ea typeface="微软雅黑" pitchFamily="34" charset="-122"/>
                <a:cs typeface="Times New Roman" pitchFamily="18" charset="0"/>
              </a:rPr>
              <a:t>）计算方法较为复杂</a:t>
            </a:r>
          </a:p>
          <a:p>
            <a:pPr marL="0" marR="0" lvl="0" indent="0">
              <a:lnSpc>
                <a:spcPct val="170000"/>
              </a:lnSpc>
              <a:spcBef>
                <a:spcPts val="0"/>
              </a:spcBef>
              <a:buNone/>
            </a:pPr>
            <a:r>
              <a:rPr lang="zh-CN" altLang="en-US" sz="1800" dirty="0" smtClean="0">
                <a:latin typeface="Times New Roman" pitchFamily="18" charset="0"/>
                <a:ea typeface="微软雅黑" pitchFamily="34" charset="-122"/>
                <a:cs typeface="Times New Roman" pitchFamily="18" charset="0"/>
              </a:rPr>
              <a:t>    （</a:t>
            </a:r>
            <a:r>
              <a:rPr lang="en-US" altLang="zh-CN" sz="1800" dirty="0">
                <a:latin typeface="Times New Roman" pitchFamily="18" charset="0"/>
                <a:ea typeface="微软雅黑" pitchFamily="34" charset="-122"/>
                <a:cs typeface="Times New Roman" pitchFamily="18" charset="0"/>
              </a:rPr>
              <a:t>3</a:t>
            </a:r>
            <a:r>
              <a:rPr lang="zh-CN" altLang="en-US" sz="1800" dirty="0">
                <a:latin typeface="Times New Roman" pitchFamily="18" charset="0"/>
                <a:ea typeface="微软雅黑" pitchFamily="34" charset="-122"/>
                <a:cs typeface="Times New Roman" pitchFamily="18" charset="0"/>
              </a:rPr>
              <a:t>）假设条件较多</a:t>
            </a:r>
          </a:p>
        </p:txBody>
      </p:sp>
      <p:cxnSp>
        <p:nvCxnSpPr>
          <p:cNvPr id="4" name="直接连接符 3"/>
          <p:cNvCxnSpPr/>
          <p:nvPr/>
        </p:nvCxnSpPr>
        <p:spPr>
          <a:xfrm>
            <a:off x="428596" y="650777"/>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txBox="1">
            <a:spLocks/>
          </p:cNvSpPr>
          <p:nvPr/>
        </p:nvSpPr>
        <p:spPr>
          <a:xfrm>
            <a:off x="457200" y="142858"/>
            <a:ext cx="8229600" cy="436945"/>
          </a:xfrm>
          <a:prstGeom prst="rect">
            <a:avLst/>
          </a:prstGeom>
        </p:spPr>
        <p:txBody>
          <a:bodyPr vert="horz" lIns="91440" tIns="45720" rIns="91440" bIns="45720" rtlCol="0" anchor="ctr">
            <a:noAutofit/>
          </a:bodyPr>
          <a:lstStyle/>
          <a:p>
            <a:pPr lvl="0">
              <a:spcBef>
                <a:spcPct val="0"/>
              </a:spcBef>
            </a:pPr>
            <a:r>
              <a:rPr lang="zh-CN" altLang="en-US" sz="2400" b="1" kern="2200" dirty="0">
                <a:latin typeface="微软雅黑" pitchFamily="34" charset="-122"/>
                <a:ea typeface="微软雅黑" pitchFamily="34" charset="-122"/>
                <a:cs typeface="+mj-cs"/>
              </a:rPr>
              <a:t>第二节 实物期权定价</a:t>
            </a:r>
            <a:r>
              <a:rPr lang="zh-CN" altLang="en-US" sz="2400" b="1" kern="2200" dirty="0" smtClean="0">
                <a:latin typeface="微软雅黑" pitchFamily="34" charset="-122"/>
                <a:ea typeface="微软雅黑" pitchFamily="34" charset="-122"/>
                <a:cs typeface="+mj-cs"/>
              </a:rPr>
              <a:t>模型</a:t>
            </a:r>
            <a:endParaRPr kumimoji="0" lang="zh-CN" altLang="en-US" sz="2400" b="1" i="0" u="none" strike="noStrike" kern="2200" cap="none" spc="0" normalizeH="0" baseline="0" noProof="0" dirty="0" smtClean="0">
              <a:ln>
                <a:noFill/>
              </a:ln>
              <a:solidFill>
                <a:schemeClr val="tx1"/>
              </a:solidFill>
              <a:effectLst/>
              <a:uLnTx/>
              <a:uFillTx/>
              <a:latin typeface="微软雅黑" pitchFamily="34" charset="-122"/>
              <a:ea typeface="微软雅黑" pitchFamily="34" charset="-122"/>
              <a:cs typeface="+mj-cs"/>
            </a:endParaRPr>
          </a:p>
        </p:txBody>
      </p:sp>
      <p:sp>
        <p:nvSpPr>
          <p:cNvPr id="6" name="标题 1"/>
          <p:cNvSpPr txBox="1">
            <a:spLocks/>
          </p:cNvSpPr>
          <p:nvPr/>
        </p:nvSpPr>
        <p:spPr>
          <a:xfrm>
            <a:off x="457200" y="500054"/>
            <a:ext cx="8229600" cy="857250"/>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60000"/>
              </a:lnSpc>
              <a:spcBef>
                <a:spcPts val="0"/>
              </a:spcBef>
              <a:spcAft>
                <a:spcPts val="0"/>
              </a:spcAft>
              <a:buClrTx/>
              <a:buSzTx/>
              <a:buFontTx/>
              <a:buNone/>
              <a:tabLst/>
              <a:defRPr/>
            </a:pPr>
            <a:r>
              <a:rPr kumimoji="0" lang="zh-CN" altLang="en-US" sz="1800" b="1" i="0" u="none" strike="noStrike" kern="1200" cap="none" spc="0" normalizeH="0" baseline="0" noProof="0" smtClean="0">
                <a:ln>
                  <a:noFill/>
                </a:ln>
                <a:solidFill>
                  <a:schemeClr val="tx1"/>
                </a:solidFill>
                <a:effectLst/>
                <a:uLnTx/>
                <a:uFillTx/>
                <a:latin typeface="Times New Roman" pitchFamily="18" charset="0"/>
                <a:ea typeface="微软雅黑" pitchFamily="34" charset="-122"/>
                <a:cs typeface="Times New Roman" pitchFamily="18" charset="0"/>
              </a:rPr>
              <a:t>四、实物期权定价模型的评价</a:t>
            </a:r>
            <a:endParaRPr kumimoji="0" lang="zh-CN" altLang="en-US" sz="1800" b="1" i="0" u="none" strike="noStrike" kern="1200" cap="none" spc="0" normalizeH="0" baseline="0" noProof="0" dirty="0" smtClean="0">
              <a:ln>
                <a:noFill/>
              </a:ln>
              <a:solidFill>
                <a:schemeClr val="tx1"/>
              </a:solidFill>
              <a:effectLst/>
              <a:uLnTx/>
              <a:uFillTx/>
              <a:latin typeface="Times New Roman" pitchFamily="18" charset="0"/>
              <a:ea typeface="微软雅黑" pitchFamily="34" charset="-122"/>
              <a:cs typeface="Times New Roman" pitchFamily="18" charset="0"/>
            </a:endParaRPr>
          </a:p>
        </p:txBody>
      </p:sp>
      <p:sp>
        <p:nvSpPr>
          <p:cNvPr id="7" name="灯片编号占位符 6"/>
          <p:cNvSpPr>
            <a:spLocks noGrp="1"/>
          </p:cNvSpPr>
          <p:nvPr>
            <p:ph type="sldNum" sz="quarter" idx="12"/>
          </p:nvPr>
        </p:nvSpPr>
        <p:spPr/>
        <p:txBody>
          <a:bodyPr/>
          <a:lstStyle/>
          <a:p>
            <a:fld id="{AF91FE41-29FC-418A-8825-19AC693A7F6B}" type="slidenum">
              <a:rPr lang="zh-CN" altLang="en-US" smtClean="0"/>
              <a:t>31</a:t>
            </a:fld>
            <a:endParaRPr lang="zh-CN" altLang="en-US"/>
          </a:p>
        </p:txBody>
      </p:sp>
      <p:sp>
        <p:nvSpPr>
          <p:cNvPr id="8" name="任意形状 8"/>
          <p:cNvSpPr/>
          <p:nvPr/>
        </p:nvSpPr>
        <p:spPr>
          <a:xfrm>
            <a:off x="7410450" y="-35727"/>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9" name="任意形状 8"/>
          <p:cNvSpPr/>
          <p:nvPr/>
        </p:nvSpPr>
        <p:spPr>
          <a:xfrm rot="10800000">
            <a:off x="-16" y="3801278"/>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596" y="928676"/>
            <a:ext cx="8229600" cy="857250"/>
          </a:xfrm>
        </p:spPr>
        <p:txBody>
          <a:bodyPr vert="horz" lIns="91440" tIns="45720" rIns="91440" bIns="45720" rtlCol="0">
            <a:normAutofit/>
          </a:bodyPr>
          <a:lstStyle/>
          <a:p>
            <a:pPr marR="0" algn="l">
              <a:lnSpc>
                <a:spcPct val="160000"/>
              </a:lnSpc>
              <a:spcBef>
                <a:spcPts val="0"/>
              </a:spcBef>
            </a:pPr>
            <a:r>
              <a:rPr lang="zh-CN" altLang="en-US" sz="1800" dirty="0">
                <a:latin typeface="Times New Roman" pitchFamily="18" charset="0"/>
                <a:ea typeface="微软雅黑" pitchFamily="34" charset="-122"/>
                <a:cs typeface="Times New Roman" pitchFamily="18" charset="0"/>
              </a:rPr>
              <a:t>（三）实物期权定价模型的适用场合</a:t>
            </a:r>
          </a:p>
        </p:txBody>
      </p:sp>
      <p:sp>
        <p:nvSpPr>
          <p:cNvPr id="3" name="文本占位符 2"/>
          <p:cNvSpPr>
            <a:spLocks noGrp="1"/>
          </p:cNvSpPr>
          <p:nvPr>
            <p:ph type="body" idx="1"/>
          </p:nvPr>
        </p:nvSpPr>
        <p:spPr>
          <a:xfrm>
            <a:off x="457200" y="1571618"/>
            <a:ext cx="8229600" cy="3394472"/>
          </a:xfrm>
        </p:spPr>
        <p:txBody>
          <a:bodyPr vert="horz" lIns="91440" tIns="45720" rIns="91440" bIns="45720" rtlCol="0">
            <a:normAutofit fontScale="85000" lnSpcReduction="10000"/>
          </a:bodyPr>
          <a:lstStyle/>
          <a:p>
            <a:pPr marL="0" marR="0" lvl="0" indent="0">
              <a:lnSpc>
                <a:spcPct val="180000"/>
              </a:lnSpc>
              <a:spcBef>
                <a:spcPts val="0"/>
              </a:spcBef>
              <a:buNone/>
            </a:pPr>
            <a:r>
              <a:rPr lang="zh-CN" altLang="en-US" sz="1800" dirty="0">
                <a:latin typeface="Times New Roman" pitchFamily="18" charset="0"/>
                <a:ea typeface="微软雅黑" pitchFamily="34" charset="-122"/>
                <a:cs typeface="Times New Roman" pitchFamily="18" charset="0"/>
              </a:rPr>
              <a:t>实物期权定价模型重点考虑了选择权或不同投资机会所创造的价值，在传统估值方法不太适用或很难适用时，期权定价模型可以以独特的视角达到理想的估值结果：</a:t>
            </a:r>
          </a:p>
          <a:p>
            <a:pPr marL="0" marR="0" lvl="0" indent="0">
              <a:lnSpc>
                <a:spcPct val="180000"/>
              </a:lnSpc>
              <a:spcBef>
                <a:spcPts val="0"/>
              </a:spcBef>
              <a:buNone/>
            </a:pPr>
            <a:r>
              <a:rPr lang="zh-CN" altLang="en-US" sz="1800" dirty="0">
                <a:latin typeface="Times New Roman" pitchFamily="18" charset="0"/>
                <a:ea typeface="微软雅黑" pitchFamily="34" charset="-122"/>
                <a:cs typeface="Times New Roman" pitchFamily="18" charset="0"/>
              </a:rPr>
              <a:t>（</a:t>
            </a:r>
            <a:r>
              <a:rPr lang="en-US" altLang="zh-CN" sz="1800" dirty="0">
                <a:latin typeface="Times New Roman" pitchFamily="18" charset="0"/>
                <a:ea typeface="微软雅黑" pitchFamily="34" charset="-122"/>
                <a:cs typeface="Times New Roman" pitchFamily="18" charset="0"/>
              </a:rPr>
              <a:t>1</a:t>
            </a:r>
            <a:r>
              <a:rPr lang="zh-CN" altLang="en-US" sz="1800" dirty="0">
                <a:latin typeface="Times New Roman" pitchFamily="18" charset="0"/>
                <a:ea typeface="微软雅黑" pitchFamily="34" charset="-122"/>
                <a:cs typeface="Times New Roman" pitchFamily="18" charset="0"/>
              </a:rPr>
              <a:t>）资产方的期权价值评估</a:t>
            </a:r>
          </a:p>
          <a:p>
            <a:pPr marL="0" marR="0" lvl="0" indent="0">
              <a:lnSpc>
                <a:spcPct val="180000"/>
              </a:lnSpc>
              <a:spcBef>
                <a:spcPts val="0"/>
              </a:spcBef>
              <a:buNone/>
            </a:pPr>
            <a:r>
              <a:rPr lang="zh-CN" altLang="en-US" sz="1800" dirty="0" smtClean="0">
                <a:latin typeface="Times New Roman" pitchFamily="18" charset="0"/>
                <a:ea typeface="微软雅黑" pitchFamily="34" charset="-122"/>
                <a:cs typeface="Times New Roman" pitchFamily="18" charset="0"/>
              </a:rPr>
              <a:t>        在</a:t>
            </a:r>
            <a:r>
              <a:rPr lang="zh-CN" altLang="en-US" sz="1800" dirty="0">
                <a:latin typeface="Times New Roman" pitchFamily="18" charset="0"/>
                <a:ea typeface="微软雅黑" pitchFamily="34" charset="-122"/>
                <a:cs typeface="Times New Roman" pitchFamily="18" charset="0"/>
              </a:rPr>
              <a:t>公司价值评估中，资产负债中的资产方可能拥有期权。资产方的期权主要是开发选择权，固定资产选择权，以及一些无形资产包括合同、契约的选择权等。这些选择权，提供了投资经营的灵活性，具有期权价值。例如矿产资源的开采权，合同中不仅表达了双方的意愿，而且对何时开业、关闭以及放弃经营都有明确的规定。类似的合同比其他条件相同但没有选择权的合同灵活，因而更有价值，对这些具有选择权的合同价值进行评估，就需要用到期权定价模型。</a:t>
            </a:r>
          </a:p>
        </p:txBody>
      </p:sp>
      <p:cxnSp>
        <p:nvCxnSpPr>
          <p:cNvPr id="4" name="直接连接符 3"/>
          <p:cNvCxnSpPr/>
          <p:nvPr/>
        </p:nvCxnSpPr>
        <p:spPr>
          <a:xfrm>
            <a:off x="428596" y="650777"/>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txBox="1">
            <a:spLocks/>
          </p:cNvSpPr>
          <p:nvPr/>
        </p:nvSpPr>
        <p:spPr>
          <a:xfrm>
            <a:off x="457200" y="142858"/>
            <a:ext cx="8229600" cy="436945"/>
          </a:xfrm>
          <a:prstGeom prst="rect">
            <a:avLst/>
          </a:prstGeom>
        </p:spPr>
        <p:txBody>
          <a:bodyPr vert="horz" lIns="91440" tIns="45720" rIns="91440" bIns="45720" rtlCol="0" anchor="ctr">
            <a:noAutofit/>
          </a:bodyPr>
          <a:lstStyle/>
          <a:p>
            <a:pPr lvl="0">
              <a:spcBef>
                <a:spcPct val="0"/>
              </a:spcBef>
            </a:pPr>
            <a:r>
              <a:rPr lang="zh-CN" altLang="en-US" sz="2400" b="1" kern="2200" dirty="0">
                <a:latin typeface="微软雅黑" pitchFamily="34" charset="-122"/>
                <a:ea typeface="微软雅黑" pitchFamily="34" charset="-122"/>
                <a:cs typeface="+mj-cs"/>
              </a:rPr>
              <a:t>第二节 实物期权定价</a:t>
            </a:r>
            <a:r>
              <a:rPr lang="zh-CN" altLang="en-US" sz="2400" b="1" kern="2200" dirty="0" smtClean="0">
                <a:latin typeface="微软雅黑" pitchFamily="34" charset="-122"/>
                <a:ea typeface="微软雅黑" pitchFamily="34" charset="-122"/>
                <a:cs typeface="+mj-cs"/>
              </a:rPr>
              <a:t>模型</a:t>
            </a:r>
            <a:endParaRPr kumimoji="0" lang="zh-CN" altLang="en-US" sz="2400" b="1" i="0" u="none" strike="noStrike" kern="2200" cap="none" spc="0" normalizeH="0" baseline="0" noProof="0" dirty="0" smtClean="0">
              <a:ln>
                <a:noFill/>
              </a:ln>
              <a:solidFill>
                <a:schemeClr val="tx1"/>
              </a:solidFill>
              <a:effectLst/>
              <a:uLnTx/>
              <a:uFillTx/>
              <a:latin typeface="微软雅黑" pitchFamily="34" charset="-122"/>
              <a:ea typeface="微软雅黑" pitchFamily="34" charset="-122"/>
              <a:cs typeface="+mj-cs"/>
            </a:endParaRPr>
          </a:p>
        </p:txBody>
      </p:sp>
      <p:sp>
        <p:nvSpPr>
          <p:cNvPr id="6" name="标题 1"/>
          <p:cNvSpPr txBox="1">
            <a:spLocks/>
          </p:cNvSpPr>
          <p:nvPr/>
        </p:nvSpPr>
        <p:spPr>
          <a:xfrm>
            <a:off x="457200" y="500054"/>
            <a:ext cx="8229600" cy="857250"/>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6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schemeClr val="tx1"/>
                </a:solidFill>
                <a:effectLst/>
                <a:uLnTx/>
                <a:uFillTx/>
                <a:latin typeface="Times New Roman" pitchFamily="18" charset="0"/>
                <a:ea typeface="微软雅黑" pitchFamily="34" charset="-122"/>
                <a:cs typeface="Times New Roman" pitchFamily="18" charset="0"/>
              </a:rPr>
              <a:t>四、实物期权定价模型的评价</a:t>
            </a:r>
          </a:p>
        </p:txBody>
      </p:sp>
      <p:sp>
        <p:nvSpPr>
          <p:cNvPr id="7" name="灯片编号占位符 6"/>
          <p:cNvSpPr>
            <a:spLocks noGrp="1"/>
          </p:cNvSpPr>
          <p:nvPr>
            <p:ph type="sldNum" sz="quarter" idx="12"/>
          </p:nvPr>
        </p:nvSpPr>
        <p:spPr/>
        <p:txBody>
          <a:bodyPr/>
          <a:lstStyle/>
          <a:p>
            <a:fld id="{AF91FE41-29FC-418A-8825-19AC693A7F6B}" type="slidenum">
              <a:rPr lang="zh-CN" altLang="en-US" smtClean="0"/>
              <a:t>32</a:t>
            </a:fld>
            <a:endParaRPr lang="zh-CN" altLang="en-US"/>
          </a:p>
        </p:txBody>
      </p:sp>
      <p:sp>
        <p:nvSpPr>
          <p:cNvPr id="8" name="任意形状 8"/>
          <p:cNvSpPr/>
          <p:nvPr/>
        </p:nvSpPr>
        <p:spPr>
          <a:xfrm>
            <a:off x="7410450" y="-35727"/>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9" name="任意形状 8"/>
          <p:cNvSpPr/>
          <p:nvPr/>
        </p:nvSpPr>
        <p:spPr>
          <a:xfrm rot="10800000">
            <a:off x="-16" y="3801278"/>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596" y="1428748"/>
            <a:ext cx="8229600" cy="857250"/>
          </a:xfrm>
        </p:spPr>
        <p:txBody>
          <a:bodyPr vert="horz" lIns="91440" tIns="45720" rIns="91440" bIns="45720" rtlCol="0">
            <a:normAutofit/>
          </a:bodyPr>
          <a:lstStyle/>
          <a:p>
            <a:pPr marR="0" algn="l">
              <a:lnSpc>
                <a:spcPct val="160000"/>
              </a:lnSpc>
              <a:spcBef>
                <a:spcPts val="0"/>
              </a:spcBef>
            </a:pPr>
            <a:r>
              <a:rPr lang="zh-CN" altLang="en-US" sz="1800" dirty="0">
                <a:latin typeface="Times New Roman" pitchFamily="18" charset="0"/>
                <a:ea typeface="微软雅黑" pitchFamily="34" charset="-122"/>
                <a:cs typeface="Times New Roman" pitchFamily="18" charset="0"/>
              </a:rPr>
              <a:t>（</a:t>
            </a:r>
            <a:r>
              <a:rPr lang="en-US" altLang="zh-CN" sz="1800" dirty="0">
                <a:latin typeface="Times New Roman" pitchFamily="18" charset="0"/>
                <a:ea typeface="微软雅黑" pitchFamily="34" charset="-122"/>
                <a:cs typeface="Times New Roman" pitchFamily="18" charset="0"/>
              </a:rPr>
              <a:t>2</a:t>
            </a:r>
            <a:r>
              <a:rPr lang="zh-CN" altLang="en-US" sz="1800" dirty="0">
                <a:latin typeface="Times New Roman" pitchFamily="18" charset="0"/>
                <a:ea typeface="微软雅黑" pitchFamily="34" charset="-122"/>
                <a:cs typeface="Times New Roman" pitchFamily="18" charset="0"/>
              </a:rPr>
              <a:t>）负债方的期权价值评估</a:t>
            </a:r>
          </a:p>
        </p:txBody>
      </p:sp>
      <p:sp>
        <p:nvSpPr>
          <p:cNvPr id="3" name="文本占位符 2"/>
          <p:cNvSpPr>
            <a:spLocks noGrp="1"/>
          </p:cNvSpPr>
          <p:nvPr>
            <p:ph type="body" idx="1"/>
          </p:nvPr>
        </p:nvSpPr>
        <p:spPr>
          <a:xfrm>
            <a:off x="457200" y="2271721"/>
            <a:ext cx="8229600" cy="2014541"/>
          </a:xfrm>
        </p:spPr>
        <p:txBody>
          <a:bodyPr vert="horz" lIns="91440" tIns="45720" rIns="91440" bIns="45720" rtlCol="0">
            <a:normAutofit/>
          </a:bodyPr>
          <a:lstStyle/>
          <a:p>
            <a:pPr marL="0" marR="0" lvl="0" indent="0">
              <a:lnSpc>
                <a:spcPct val="160000"/>
              </a:lnSpc>
              <a:spcBef>
                <a:spcPts val="0"/>
              </a:spcBef>
              <a:buNone/>
            </a:pPr>
            <a:r>
              <a:rPr lang="zh-CN" altLang="en-US" sz="1800" dirty="0">
                <a:latin typeface="Times New Roman" pitchFamily="18" charset="0"/>
                <a:ea typeface="微软雅黑" pitchFamily="34" charset="-122"/>
                <a:cs typeface="Times New Roman" pitchFamily="18" charset="0"/>
              </a:rPr>
              <a:t>在公司价值评估中，资产负债中的负债方也可能拥有期权。随着我国证券市场的发展，大量公司在其资产负债表上出现了各种证券，如认股权证、可赎回债券、可转换债券、规定最高最低限额的可变利率贷款等，这些证券都包含了期权。这些证券影响到公司净资产和整体价值的价值评估</a:t>
            </a:r>
            <a:r>
              <a:rPr lang="zh-CN" altLang="en-US" sz="1800" dirty="0" smtClean="0">
                <a:latin typeface="Times New Roman" pitchFamily="18" charset="0"/>
                <a:ea typeface="微软雅黑" pitchFamily="34" charset="-122"/>
                <a:cs typeface="Times New Roman" pitchFamily="18" charset="0"/>
              </a:rPr>
              <a:t>结果。</a:t>
            </a:r>
            <a:endParaRPr lang="zh-CN" altLang="en-US" sz="1800" dirty="0">
              <a:latin typeface="Times New Roman" pitchFamily="18" charset="0"/>
              <a:ea typeface="微软雅黑" pitchFamily="34" charset="-122"/>
              <a:cs typeface="Times New Roman" pitchFamily="18" charset="0"/>
            </a:endParaRPr>
          </a:p>
        </p:txBody>
      </p:sp>
      <p:cxnSp>
        <p:nvCxnSpPr>
          <p:cNvPr id="4" name="直接连接符 3"/>
          <p:cNvCxnSpPr/>
          <p:nvPr/>
        </p:nvCxnSpPr>
        <p:spPr>
          <a:xfrm>
            <a:off x="428596" y="650777"/>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txBox="1">
            <a:spLocks/>
          </p:cNvSpPr>
          <p:nvPr/>
        </p:nvSpPr>
        <p:spPr>
          <a:xfrm>
            <a:off x="457200" y="142858"/>
            <a:ext cx="8229600" cy="436945"/>
          </a:xfrm>
          <a:prstGeom prst="rect">
            <a:avLst/>
          </a:prstGeom>
        </p:spPr>
        <p:txBody>
          <a:bodyPr vert="horz" lIns="91440" tIns="45720" rIns="91440" bIns="45720" rtlCol="0" anchor="ctr">
            <a:noAutofit/>
          </a:bodyPr>
          <a:lstStyle/>
          <a:p>
            <a:pPr lvl="0">
              <a:spcBef>
                <a:spcPct val="0"/>
              </a:spcBef>
            </a:pPr>
            <a:r>
              <a:rPr lang="zh-CN" altLang="en-US" sz="2400" b="1" kern="2200" dirty="0">
                <a:latin typeface="微软雅黑" pitchFamily="34" charset="-122"/>
                <a:ea typeface="微软雅黑" pitchFamily="34" charset="-122"/>
                <a:cs typeface="+mj-cs"/>
              </a:rPr>
              <a:t>第二节 实物期权定价</a:t>
            </a:r>
            <a:r>
              <a:rPr lang="zh-CN" altLang="en-US" sz="2400" b="1" kern="2200" dirty="0" smtClean="0">
                <a:latin typeface="微软雅黑" pitchFamily="34" charset="-122"/>
                <a:ea typeface="微软雅黑" pitchFamily="34" charset="-122"/>
                <a:cs typeface="+mj-cs"/>
              </a:rPr>
              <a:t>模型</a:t>
            </a:r>
            <a:endParaRPr kumimoji="0" lang="zh-CN" altLang="en-US" sz="2400" b="1" i="0" u="none" strike="noStrike" kern="2200" cap="none" spc="0" normalizeH="0" baseline="0" noProof="0" dirty="0" smtClean="0">
              <a:ln>
                <a:noFill/>
              </a:ln>
              <a:solidFill>
                <a:schemeClr val="tx1"/>
              </a:solidFill>
              <a:effectLst/>
              <a:uLnTx/>
              <a:uFillTx/>
              <a:latin typeface="微软雅黑" pitchFamily="34" charset="-122"/>
              <a:ea typeface="微软雅黑" pitchFamily="34" charset="-122"/>
              <a:cs typeface="+mj-cs"/>
            </a:endParaRPr>
          </a:p>
        </p:txBody>
      </p:sp>
      <p:sp>
        <p:nvSpPr>
          <p:cNvPr id="6" name="标题 1"/>
          <p:cNvSpPr txBox="1">
            <a:spLocks/>
          </p:cNvSpPr>
          <p:nvPr/>
        </p:nvSpPr>
        <p:spPr>
          <a:xfrm>
            <a:off x="428596" y="928676"/>
            <a:ext cx="8229600" cy="857250"/>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60000"/>
              </a:lnSpc>
              <a:spcBef>
                <a:spcPts val="0"/>
              </a:spcBef>
              <a:spcAft>
                <a:spcPts val="0"/>
              </a:spcAft>
              <a:buClrTx/>
              <a:buSzTx/>
              <a:buFontTx/>
              <a:buNone/>
              <a:tabLst/>
              <a:defRPr/>
            </a:pPr>
            <a:r>
              <a:rPr kumimoji="0" lang="zh-CN" altLang="en-US" sz="1800" b="0" i="0" u="none" strike="noStrike" kern="1200" cap="none" spc="0" normalizeH="0" baseline="0" noProof="0" smtClean="0">
                <a:ln>
                  <a:noFill/>
                </a:ln>
                <a:solidFill>
                  <a:schemeClr val="tx1"/>
                </a:solidFill>
                <a:effectLst/>
                <a:uLnTx/>
                <a:uFillTx/>
                <a:latin typeface="Times New Roman" pitchFamily="18" charset="0"/>
                <a:ea typeface="微软雅黑" pitchFamily="34" charset="-122"/>
                <a:cs typeface="Times New Roman" pitchFamily="18" charset="0"/>
              </a:rPr>
              <a:t>（三）实物期权定价模型的适用场合</a:t>
            </a:r>
            <a:endParaRPr kumimoji="0" lang="zh-CN" altLang="en-US" sz="1800" b="0" i="0" u="none" strike="noStrike" kern="1200" cap="none" spc="0" normalizeH="0" baseline="0" noProof="0" dirty="0" smtClean="0">
              <a:ln>
                <a:noFill/>
              </a:ln>
              <a:solidFill>
                <a:schemeClr val="tx1"/>
              </a:solidFill>
              <a:effectLst/>
              <a:uLnTx/>
              <a:uFillTx/>
              <a:latin typeface="Times New Roman" pitchFamily="18" charset="0"/>
              <a:ea typeface="微软雅黑" pitchFamily="34" charset="-122"/>
              <a:cs typeface="Times New Roman" pitchFamily="18" charset="0"/>
            </a:endParaRPr>
          </a:p>
        </p:txBody>
      </p:sp>
      <p:sp>
        <p:nvSpPr>
          <p:cNvPr id="7" name="标题 1"/>
          <p:cNvSpPr txBox="1">
            <a:spLocks/>
          </p:cNvSpPr>
          <p:nvPr/>
        </p:nvSpPr>
        <p:spPr>
          <a:xfrm>
            <a:off x="457200" y="500054"/>
            <a:ext cx="8229600" cy="857250"/>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6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schemeClr val="tx1"/>
                </a:solidFill>
                <a:effectLst/>
                <a:uLnTx/>
                <a:uFillTx/>
                <a:latin typeface="Times New Roman" pitchFamily="18" charset="0"/>
                <a:ea typeface="微软雅黑" pitchFamily="34" charset="-122"/>
                <a:cs typeface="Times New Roman" pitchFamily="18" charset="0"/>
              </a:rPr>
              <a:t>四、实物期权定价模型的评价</a:t>
            </a:r>
          </a:p>
        </p:txBody>
      </p:sp>
      <p:sp>
        <p:nvSpPr>
          <p:cNvPr id="8" name="灯片编号占位符 7"/>
          <p:cNvSpPr>
            <a:spLocks noGrp="1"/>
          </p:cNvSpPr>
          <p:nvPr>
            <p:ph type="sldNum" sz="quarter" idx="12"/>
          </p:nvPr>
        </p:nvSpPr>
        <p:spPr/>
        <p:txBody>
          <a:bodyPr/>
          <a:lstStyle/>
          <a:p>
            <a:fld id="{AF91FE41-29FC-418A-8825-19AC693A7F6B}" type="slidenum">
              <a:rPr lang="zh-CN" altLang="en-US" smtClean="0"/>
              <a:t>33</a:t>
            </a:fld>
            <a:endParaRPr lang="zh-CN" altLang="en-US"/>
          </a:p>
        </p:txBody>
      </p:sp>
      <p:sp>
        <p:nvSpPr>
          <p:cNvPr id="9" name="任意形状 8"/>
          <p:cNvSpPr/>
          <p:nvPr/>
        </p:nvSpPr>
        <p:spPr>
          <a:xfrm>
            <a:off x="7410450" y="-35727"/>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0" name="任意形状 8"/>
          <p:cNvSpPr/>
          <p:nvPr/>
        </p:nvSpPr>
        <p:spPr>
          <a:xfrm rot="10800000">
            <a:off x="-16" y="3801278"/>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596" y="1285866"/>
            <a:ext cx="8229600" cy="857250"/>
          </a:xfrm>
        </p:spPr>
        <p:txBody>
          <a:bodyPr vert="horz" lIns="91440" tIns="45720" rIns="91440" bIns="45720" rtlCol="0">
            <a:normAutofit/>
          </a:bodyPr>
          <a:lstStyle/>
          <a:p>
            <a:pPr marR="0" algn="l">
              <a:lnSpc>
                <a:spcPct val="160000"/>
              </a:lnSpc>
              <a:spcBef>
                <a:spcPts val="0"/>
              </a:spcBef>
            </a:pPr>
            <a:r>
              <a:rPr lang="zh-CN" altLang="en-US" sz="1800" dirty="0">
                <a:latin typeface="Times New Roman" pitchFamily="18" charset="0"/>
                <a:ea typeface="微软雅黑" pitchFamily="34" charset="-122"/>
                <a:cs typeface="Times New Roman" pitchFamily="18" charset="0"/>
              </a:rPr>
              <a:t>（</a:t>
            </a:r>
            <a:r>
              <a:rPr lang="en-US" altLang="zh-CN" sz="1800" dirty="0">
                <a:latin typeface="Times New Roman" pitchFamily="18" charset="0"/>
                <a:ea typeface="微软雅黑" pitchFamily="34" charset="-122"/>
                <a:cs typeface="Times New Roman" pitchFamily="18" charset="0"/>
              </a:rPr>
              <a:t>3</a:t>
            </a:r>
            <a:r>
              <a:rPr lang="zh-CN" altLang="en-US" sz="1800" dirty="0">
                <a:latin typeface="Times New Roman" pitchFamily="18" charset="0"/>
                <a:ea typeface="微软雅黑" pitchFamily="34" charset="-122"/>
                <a:cs typeface="Times New Roman" pitchFamily="18" charset="0"/>
              </a:rPr>
              <a:t>）特殊类型公司的期权价值评估</a:t>
            </a:r>
          </a:p>
        </p:txBody>
      </p:sp>
      <p:sp>
        <p:nvSpPr>
          <p:cNvPr id="3" name="文本占位符 2"/>
          <p:cNvSpPr>
            <a:spLocks noGrp="1"/>
          </p:cNvSpPr>
          <p:nvPr>
            <p:ph type="body" idx="1"/>
          </p:nvPr>
        </p:nvSpPr>
        <p:spPr>
          <a:xfrm>
            <a:off x="500034" y="1857370"/>
            <a:ext cx="8229600" cy="2657483"/>
          </a:xfrm>
        </p:spPr>
        <p:txBody>
          <a:bodyPr vert="horz" lIns="91440" tIns="45720" rIns="91440" bIns="45720" rtlCol="0">
            <a:normAutofit/>
          </a:bodyPr>
          <a:lstStyle/>
          <a:p>
            <a:pPr marL="0" marR="0" lvl="0" indent="0">
              <a:lnSpc>
                <a:spcPct val="180000"/>
              </a:lnSpc>
              <a:spcBef>
                <a:spcPts val="0"/>
              </a:spcBef>
              <a:buNone/>
            </a:pPr>
            <a:r>
              <a:rPr lang="zh-CN" altLang="en-US" sz="1800" dirty="0" smtClean="0">
                <a:latin typeface="Times New Roman" pitchFamily="18" charset="0"/>
                <a:ea typeface="微软雅黑" pitchFamily="34" charset="-122"/>
                <a:cs typeface="Times New Roman" pitchFamily="18" charset="0"/>
              </a:rPr>
              <a:t>        特殊</a:t>
            </a:r>
            <a:r>
              <a:rPr lang="zh-CN" altLang="en-US" sz="1800" dirty="0">
                <a:latin typeface="Times New Roman" pitchFamily="18" charset="0"/>
                <a:ea typeface="微软雅黑" pitchFamily="34" charset="-122"/>
                <a:cs typeface="Times New Roman" pitchFamily="18" charset="0"/>
              </a:rPr>
              <a:t>类型的公司包括高新技术公司、独角兽公司、濒临破产的公司、初创公司和并购中的公司等。高新技术公司和独角兽公司等，其发展势头强劲，研发投入高，非收益性价值多；濒临破产的公司、初创公司和并购中的公司也面临着较大的不确定性。传统的估值方法往往难以可靠地评估这些特殊公司的价值，而实物期权定价模型更加适用于高风险高收益、不确定性大的公司估值。</a:t>
            </a:r>
          </a:p>
        </p:txBody>
      </p:sp>
      <p:cxnSp>
        <p:nvCxnSpPr>
          <p:cNvPr id="4" name="直接连接符 3"/>
          <p:cNvCxnSpPr/>
          <p:nvPr/>
        </p:nvCxnSpPr>
        <p:spPr>
          <a:xfrm>
            <a:off x="428596" y="650777"/>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txBox="1">
            <a:spLocks/>
          </p:cNvSpPr>
          <p:nvPr/>
        </p:nvSpPr>
        <p:spPr>
          <a:xfrm>
            <a:off x="457200" y="142858"/>
            <a:ext cx="8229600" cy="436945"/>
          </a:xfrm>
          <a:prstGeom prst="rect">
            <a:avLst/>
          </a:prstGeom>
        </p:spPr>
        <p:txBody>
          <a:bodyPr vert="horz" lIns="91440" tIns="45720" rIns="91440" bIns="45720" rtlCol="0" anchor="ctr">
            <a:noAutofit/>
          </a:bodyPr>
          <a:lstStyle/>
          <a:p>
            <a:pPr lvl="0">
              <a:spcBef>
                <a:spcPct val="0"/>
              </a:spcBef>
            </a:pPr>
            <a:r>
              <a:rPr lang="zh-CN" altLang="en-US" sz="2400" b="1" kern="2200" dirty="0">
                <a:latin typeface="微软雅黑" pitchFamily="34" charset="-122"/>
                <a:ea typeface="微软雅黑" pitchFamily="34" charset="-122"/>
                <a:cs typeface="+mj-cs"/>
              </a:rPr>
              <a:t>第二节 实物期权定价</a:t>
            </a:r>
            <a:r>
              <a:rPr lang="zh-CN" altLang="en-US" sz="2400" b="1" kern="2200" dirty="0" smtClean="0">
                <a:latin typeface="微软雅黑" pitchFamily="34" charset="-122"/>
                <a:ea typeface="微软雅黑" pitchFamily="34" charset="-122"/>
                <a:cs typeface="+mj-cs"/>
              </a:rPr>
              <a:t>模型</a:t>
            </a:r>
            <a:endParaRPr kumimoji="0" lang="zh-CN" altLang="en-US" sz="2400" b="1" i="0" u="none" strike="noStrike" kern="2200" cap="none" spc="0" normalizeH="0" baseline="0" noProof="0" dirty="0" smtClean="0">
              <a:ln>
                <a:noFill/>
              </a:ln>
              <a:solidFill>
                <a:schemeClr val="tx1"/>
              </a:solidFill>
              <a:effectLst/>
              <a:uLnTx/>
              <a:uFillTx/>
              <a:latin typeface="微软雅黑" pitchFamily="34" charset="-122"/>
              <a:ea typeface="微软雅黑" pitchFamily="34" charset="-122"/>
              <a:cs typeface="+mj-cs"/>
            </a:endParaRPr>
          </a:p>
        </p:txBody>
      </p:sp>
      <p:sp>
        <p:nvSpPr>
          <p:cNvPr id="6" name="标题 1"/>
          <p:cNvSpPr txBox="1">
            <a:spLocks/>
          </p:cNvSpPr>
          <p:nvPr/>
        </p:nvSpPr>
        <p:spPr>
          <a:xfrm>
            <a:off x="428596" y="928676"/>
            <a:ext cx="8229600" cy="857250"/>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60000"/>
              </a:lnSpc>
              <a:spcBef>
                <a:spcPts val="0"/>
              </a:spcBef>
              <a:spcAft>
                <a:spcPts val="0"/>
              </a:spcAft>
              <a:buClrTx/>
              <a:buSzTx/>
              <a:buFontTx/>
              <a:buNone/>
              <a:tabLst/>
              <a:defRPr/>
            </a:pPr>
            <a:r>
              <a:rPr kumimoji="0" lang="zh-CN" altLang="en-US" sz="1800" b="0" i="0" u="none" strike="noStrike" kern="1200" cap="none" spc="0" normalizeH="0" baseline="0" noProof="0" smtClean="0">
                <a:ln>
                  <a:noFill/>
                </a:ln>
                <a:solidFill>
                  <a:schemeClr val="tx1"/>
                </a:solidFill>
                <a:effectLst/>
                <a:uLnTx/>
                <a:uFillTx/>
                <a:latin typeface="Times New Roman" pitchFamily="18" charset="0"/>
                <a:ea typeface="微软雅黑" pitchFamily="34" charset="-122"/>
                <a:cs typeface="Times New Roman" pitchFamily="18" charset="0"/>
              </a:rPr>
              <a:t>（三）实物期权定价模型的适用场合</a:t>
            </a:r>
            <a:endParaRPr kumimoji="0" lang="zh-CN" altLang="en-US" sz="1800" b="0" i="0" u="none" strike="noStrike" kern="1200" cap="none" spc="0" normalizeH="0" baseline="0" noProof="0" dirty="0" smtClean="0">
              <a:ln>
                <a:noFill/>
              </a:ln>
              <a:solidFill>
                <a:schemeClr val="tx1"/>
              </a:solidFill>
              <a:effectLst/>
              <a:uLnTx/>
              <a:uFillTx/>
              <a:latin typeface="Times New Roman" pitchFamily="18" charset="0"/>
              <a:ea typeface="微软雅黑" pitchFamily="34" charset="-122"/>
              <a:cs typeface="Times New Roman" pitchFamily="18" charset="0"/>
            </a:endParaRPr>
          </a:p>
        </p:txBody>
      </p:sp>
      <p:sp>
        <p:nvSpPr>
          <p:cNvPr id="7" name="标题 1"/>
          <p:cNvSpPr txBox="1">
            <a:spLocks/>
          </p:cNvSpPr>
          <p:nvPr/>
        </p:nvSpPr>
        <p:spPr>
          <a:xfrm>
            <a:off x="457200" y="500054"/>
            <a:ext cx="8229600" cy="857250"/>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6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schemeClr val="tx1"/>
                </a:solidFill>
                <a:effectLst/>
                <a:uLnTx/>
                <a:uFillTx/>
                <a:latin typeface="Times New Roman" pitchFamily="18" charset="0"/>
                <a:ea typeface="微软雅黑" pitchFamily="34" charset="-122"/>
                <a:cs typeface="Times New Roman" pitchFamily="18" charset="0"/>
              </a:rPr>
              <a:t>四、实物期权定价模型的评价</a:t>
            </a:r>
          </a:p>
        </p:txBody>
      </p:sp>
      <p:sp>
        <p:nvSpPr>
          <p:cNvPr id="8" name="灯片编号占位符 7"/>
          <p:cNvSpPr>
            <a:spLocks noGrp="1"/>
          </p:cNvSpPr>
          <p:nvPr>
            <p:ph type="sldNum" sz="quarter" idx="12"/>
          </p:nvPr>
        </p:nvSpPr>
        <p:spPr/>
        <p:txBody>
          <a:bodyPr/>
          <a:lstStyle/>
          <a:p>
            <a:fld id="{AF91FE41-29FC-418A-8825-19AC693A7F6B}" type="slidenum">
              <a:rPr lang="zh-CN" altLang="en-US" smtClean="0"/>
              <a:t>34</a:t>
            </a:fld>
            <a:endParaRPr lang="zh-CN" altLang="en-US"/>
          </a:p>
        </p:txBody>
      </p:sp>
      <p:sp>
        <p:nvSpPr>
          <p:cNvPr id="9" name="任意形状 8"/>
          <p:cNvSpPr/>
          <p:nvPr/>
        </p:nvSpPr>
        <p:spPr>
          <a:xfrm>
            <a:off x="7410450" y="-35727"/>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0" name="任意形状 8"/>
          <p:cNvSpPr/>
          <p:nvPr/>
        </p:nvSpPr>
        <p:spPr>
          <a:xfrm rot="10800000">
            <a:off x="-16" y="3801278"/>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idx="1"/>
          </p:nvPr>
        </p:nvSpPr>
        <p:spPr>
          <a:xfrm>
            <a:off x="428596" y="714362"/>
            <a:ext cx="8229600" cy="3786214"/>
          </a:xfrm>
        </p:spPr>
        <p:txBody>
          <a:bodyPr vert="horz" lIns="91440" tIns="45720" rIns="91440" bIns="45720" rtlCol="0">
            <a:normAutofit fontScale="85000" lnSpcReduction="20000"/>
          </a:bodyPr>
          <a:lstStyle/>
          <a:p>
            <a:pPr marL="0" marR="0" lvl="0" indent="0">
              <a:lnSpc>
                <a:spcPct val="180000"/>
              </a:lnSpc>
              <a:spcBef>
                <a:spcPts val="0"/>
              </a:spcBef>
              <a:buNone/>
            </a:pPr>
            <a:r>
              <a:rPr lang="zh-CN" altLang="en-US" sz="2100" b="1" dirty="0">
                <a:latin typeface="Times New Roman" pitchFamily="18" charset="0"/>
                <a:ea typeface="微软雅黑" pitchFamily="34" charset="-122"/>
                <a:cs typeface="Times New Roman" pitchFamily="18" charset="0"/>
              </a:rPr>
              <a:t>一、剩余收益</a:t>
            </a:r>
          </a:p>
          <a:p>
            <a:pPr marL="0" marR="0" lvl="1" indent="0">
              <a:lnSpc>
                <a:spcPct val="180000"/>
              </a:lnSpc>
              <a:spcBef>
                <a:spcPts val="0"/>
              </a:spcBef>
              <a:buNone/>
            </a:pPr>
            <a:r>
              <a:rPr lang="zh-CN" altLang="en-US" sz="2100" dirty="0">
                <a:latin typeface="Times New Roman" pitchFamily="18" charset="0"/>
                <a:ea typeface="微软雅黑" pitchFamily="34" charset="-122"/>
                <a:cs typeface="Times New Roman" pitchFamily="18" charset="0"/>
              </a:rPr>
              <a:t>（一）剩余收益的含义</a:t>
            </a:r>
          </a:p>
          <a:p>
            <a:pPr marL="0" marR="0" lvl="2" indent="0">
              <a:lnSpc>
                <a:spcPct val="180000"/>
              </a:lnSpc>
              <a:spcBef>
                <a:spcPts val="0"/>
              </a:spcBef>
              <a:buNone/>
            </a:pPr>
            <a:r>
              <a:rPr lang="zh-CN" altLang="en-US" sz="2100" dirty="0">
                <a:latin typeface="Times New Roman" pitchFamily="18" charset="0"/>
                <a:ea typeface="微软雅黑" pitchFamily="34" charset="-122"/>
                <a:cs typeface="Times New Roman" pitchFamily="18" charset="0"/>
              </a:rPr>
              <a:t>剩余收益（</a:t>
            </a:r>
            <a:r>
              <a:rPr lang="en-US" altLang="zh-CN" sz="2100" dirty="0">
                <a:latin typeface="Times New Roman" pitchFamily="18" charset="0"/>
                <a:ea typeface="微软雅黑" pitchFamily="34" charset="-122"/>
                <a:cs typeface="Times New Roman" pitchFamily="18" charset="0"/>
              </a:rPr>
              <a:t>Residual Income</a:t>
            </a:r>
            <a:r>
              <a:rPr lang="zh-CN" altLang="en-US" sz="2100" dirty="0">
                <a:latin typeface="Times New Roman" pitchFamily="18" charset="0"/>
                <a:ea typeface="微软雅黑" pitchFamily="34" charset="-122"/>
                <a:cs typeface="Times New Roman" pitchFamily="18" charset="0"/>
              </a:rPr>
              <a:t>，简称</a:t>
            </a:r>
            <a:r>
              <a:rPr lang="en-US" altLang="zh-CN" sz="2100" dirty="0">
                <a:latin typeface="Times New Roman" pitchFamily="18" charset="0"/>
                <a:ea typeface="微软雅黑" pitchFamily="34" charset="-122"/>
                <a:cs typeface="Times New Roman" pitchFamily="18" charset="0"/>
              </a:rPr>
              <a:t>RI</a:t>
            </a:r>
            <a:r>
              <a:rPr lang="zh-CN" altLang="en-US" sz="2100" dirty="0">
                <a:latin typeface="Times New Roman" pitchFamily="18" charset="0"/>
                <a:ea typeface="微软雅黑" pitchFamily="34" charset="-122"/>
                <a:cs typeface="Times New Roman" pitchFamily="18" charset="0"/>
              </a:rPr>
              <a:t>），指的是公司盈余减去正常资本成本后的剩余值，理论上，就是净利润减去创造净利润的股权资本的机会成本。</a:t>
            </a:r>
          </a:p>
          <a:p>
            <a:pPr marL="0" lvl="2" indent="0">
              <a:lnSpc>
                <a:spcPct val="180000"/>
              </a:lnSpc>
              <a:spcBef>
                <a:spcPts val="0"/>
              </a:spcBef>
              <a:buNone/>
            </a:pPr>
            <a:r>
              <a:rPr lang="zh-CN" altLang="en-US" sz="2100" dirty="0">
                <a:latin typeface="Times New Roman" pitchFamily="18" charset="0"/>
                <a:ea typeface="微软雅黑" pitchFamily="34" charset="-122"/>
                <a:cs typeface="Times New Roman" pitchFamily="18" charset="0"/>
              </a:rPr>
              <a:t>剩余收益承认了创造利润的全部资本成本。会计核算时，利润表中的净利润，通常是扣除了债务资本成本，但没有扣除股权资本成本的金额，需要投资者自己判断公司盈利能否覆盖其股权资本成本。而剩余收益不仅考虑公司的债务资本成本，还考虑股权资本成本。</a:t>
            </a:r>
            <a:r>
              <a:rPr lang="zh-CN" altLang="en-US" sz="2100" b="1" dirty="0">
                <a:latin typeface="Times New Roman" pitchFamily="18" charset="0"/>
                <a:ea typeface="微软雅黑" pitchFamily="34" charset="-122"/>
                <a:cs typeface="Times New Roman" pitchFamily="18" charset="0"/>
              </a:rPr>
              <a:t>相对会计</a:t>
            </a:r>
            <a:r>
              <a:rPr lang="zh-CN" altLang="en-US" sz="2100" b="1" dirty="0">
                <a:latin typeface="Times New Roman" pitchFamily="18" charset="0"/>
                <a:ea typeface="微软雅黑" pitchFamily="34" charset="-122"/>
                <a:cs typeface="Times New Roman" pitchFamily="18" charset="0"/>
              </a:rPr>
              <a:t>利润，剩余收益才是一家公司所创造的真正利润。</a:t>
            </a:r>
          </a:p>
          <a:p>
            <a:pPr marL="0" marR="0" lvl="2" indent="0">
              <a:lnSpc>
                <a:spcPct val="180000"/>
              </a:lnSpc>
              <a:spcBef>
                <a:spcPts val="0"/>
              </a:spcBef>
              <a:buNone/>
            </a:pPr>
            <a:endParaRPr lang="zh-CN" altLang="en-US" sz="2100" dirty="0">
              <a:latin typeface="Times New Roman" pitchFamily="18" charset="0"/>
              <a:ea typeface="微软雅黑" pitchFamily="34" charset="-122"/>
              <a:cs typeface="Times New Roman" pitchFamily="18" charset="0"/>
            </a:endParaRPr>
          </a:p>
        </p:txBody>
      </p:sp>
      <p:cxnSp>
        <p:nvCxnSpPr>
          <p:cNvPr id="4" name="直接连接符 3"/>
          <p:cNvCxnSpPr/>
          <p:nvPr/>
        </p:nvCxnSpPr>
        <p:spPr>
          <a:xfrm>
            <a:off x="428596" y="650777"/>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txBox="1">
            <a:spLocks/>
          </p:cNvSpPr>
          <p:nvPr/>
        </p:nvSpPr>
        <p:spPr>
          <a:xfrm>
            <a:off x="457200" y="142858"/>
            <a:ext cx="8229600" cy="436945"/>
          </a:xfrm>
          <a:prstGeom prst="rect">
            <a:avLst/>
          </a:prstGeom>
        </p:spPr>
        <p:txBody>
          <a:bodyPr vert="horz" lIns="91440" tIns="45720" rIns="91440" bIns="45720" rtlCol="0" anchor="ctr">
            <a:noAutofit/>
          </a:bodyPr>
          <a:lstStyle/>
          <a:p>
            <a:pPr lvl="0">
              <a:spcBef>
                <a:spcPct val="0"/>
              </a:spcBef>
            </a:pPr>
            <a:r>
              <a:rPr lang="zh-CN" altLang="en-US" sz="2400" b="1" kern="2200" dirty="0">
                <a:latin typeface="微软雅黑" pitchFamily="34" charset="-122"/>
                <a:ea typeface="微软雅黑" pitchFamily="34" charset="-122"/>
                <a:cs typeface="+mj-cs"/>
              </a:rPr>
              <a:t>第三节 剩余收益</a:t>
            </a:r>
            <a:r>
              <a:rPr lang="zh-CN" altLang="en-US" sz="2400" b="1" kern="2200" dirty="0" smtClean="0">
                <a:latin typeface="微软雅黑" pitchFamily="34" charset="-122"/>
                <a:ea typeface="微软雅黑" pitchFamily="34" charset="-122"/>
                <a:cs typeface="+mj-cs"/>
              </a:rPr>
              <a:t>估值模型</a:t>
            </a:r>
            <a:endParaRPr kumimoji="0" lang="zh-CN" altLang="en-US" sz="2400" b="1" i="0" u="none" strike="noStrike" kern="2200" cap="none" spc="0" normalizeH="0" baseline="0" noProof="0" dirty="0" smtClean="0">
              <a:ln>
                <a:noFill/>
              </a:ln>
              <a:solidFill>
                <a:schemeClr val="tx1"/>
              </a:solidFill>
              <a:effectLst/>
              <a:uLnTx/>
              <a:uFillTx/>
              <a:latin typeface="微软雅黑" pitchFamily="34" charset="-122"/>
              <a:ea typeface="微软雅黑" pitchFamily="34" charset="-122"/>
              <a:cs typeface="+mj-cs"/>
            </a:endParaRPr>
          </a:p>
        </p:txBody>
      </p:sp>
      <p:sp>
        <p:nvSpPr>
          <p:cNvPr id="6" name="灯片编号占位符 5"/>
          <p:cNvSpPr>
            <a:spLocks noGrp="1"/>
          </p:cNvSpPr>
          <p:nvPr>
            <p:ph type="sldNum" sz="quarter" idx="12"/>
          </p:nvPr>
        </p:nvSpPr>
        <p:spPr/>
        <p:txBody>
          <a:bodyPr/>
          <a:lstStyle/>
          <a:p>
            <a:fld id="{AF91FE41-29FC-418A-8825-19AC693A7F6B}" type="slidenum">
              <a:rPr lang="zh-CN" altLang="en-US" smtClean="0"/>
              <a:t>35</a:t>
            </a:fld>
            <a:endParaRPr lang="zh-CN" altLang="en-US"/>
          </a:p>
        </p:txBody>
      </p:sp>
      <p:sp>
        <p:nvSpPr>
          <p:cNvPr id="7" name="任意形状 8"/>
          <p:cNvSpPr/>
          <p:nvPr/>
        </p:nvSpPr>
        <p:spPr>
          <a:xfrm>
            <a:off x="7410450" y="-35727"/>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8" name="任意形状 8"/>
          <p:cNvSpPr/>
          <p:nvPr/>
        </p:nvSpPr>
        <p:spPr>
          <a:xfrm rot="10800000">
            <a:off x="-16" y="3801278"/>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71472" y="1000114"/>
            <a:ext cx="8229600" cy="500060"/>
          </a:xfrm>
        </p:spPr>
        <p:txBody>
          <a:bodyPr vert="horz" lIns="91440" tIns="45720" rIns="91440" bIns="45720" rtlCol="0">
            <a:normAutofit fontScale="90000"/>
          </a:bodyPr>
          <a:lstStyle/>
          <a:p>
            <a:pPr marR="0" algn="l">
              <a:lnSpc>
                <a:spcPct val="160000"/>
              </a:lnSpc>
              <a:spcBef>
                <a:spcPts val="0"/>
              </a:spcBef>
            </a:pPr>
            <a:r>
              <a:rPr lang="zh-CN" altLang="en-US" sz="1800" dirty="0">
                <a:latin typeface="Times New Roman" pitchFamily="18" charset="0"/>
                <a:ea typeface="微软雅黑" pitchFamily="34" charset="-122"/>
                <a:cs typeface="Times New Roman" pitchFamily="18" charset="0"/>
              </a:rPr>
              <a:t>（二）剩余收益的计算</a:t>
            </a:r>
          </a:p>
        </p:txBody>
      </p:sp>
      <p:sp>
        <p:nvSpPr>
          <p:cNvPr id="3" name="文本占位符 2"/>
          <p:cNvSpPr>
            <a:spLocks noGrp="1"/>
          </p:cNvSpPr>
          <p:nvPr>
            <p:ph type="body" idx="1"/>
          </p:nvPr>
        </p:nvSpPr>
        <p:spPr>
          <a:xfrm>
            <a:off x="500034" y="1571619"/>
            <a:ext cx="8229600" cy="1857388"/>
          </a:xfrm>
        </p:spPr>
        <p:txBody>
          <a:bodyPr vert="horz" lIns="91440" tIns="45720" rIns="91440" bIns="45720" rtlCol="0">
            <a:normAutofit/>
          </a:bodyPr>
          <a:lstStyle/>
          <a:p>
            <a:pPr marL="0" marR="0" lvl="0" indent="0">
              <a:lnSpc>
                <a:spcPct val="180000"/>
              </a:lnSpc>
              <a:spcBef>
                <a:spcPts val="0"/>
              </a:spcBef>
              <a:buNone/>
            </a:pPr>
            <a:r>
              <a:rPr lang="zh-CN" altLang="en-US" sz="1800" dirty="0" smtClean="0">
                <a:latin typeface="Times New Roman" pitchFamily="18" charset="0"/>
                <a:ea typeface="微软雅黑" pitchFamily="34" charset="-122"/>
                <a:cs typeface="Times New Roman" pitchFamily="18" charset="0"/>
              </a:rPr>
              <a:t>        剩余</a:t>
            </a:r>
            <a:r>
              <a:rPr lang="zh-CN" altLang="en-US" sz="1800" dirty="0">
                <a:latin typeface="Times New Roman" pitchFamily="18" charset="0"/>
                <a:ea typeface="微软雅黑" pitchFamily="34" charset="-122"/>
                <a:cs typeface="Times New Roman" pitchFamily="18" charset="0"/>
              </a:rPr>
              <a:t>收益明确扣除了股权资本成本，等于公司盈余减去所有资本成本（债权成本和股权成本），也等于公司净利润减去股权资本成本，其基本公式为：</a:t>
            </a:r>
          </a:p>
          <a:p>
            <a:pPr marL="0" marR="0" lvl="0" indent="0">
              <a:lnSpc>
                <a:spcPct val="180000"/>
              </a:lnSpc>
              <a:spcBef>
                <a:spcPts val="0"/>
              </a:spcBef>
              <a:buNone/>
            </a:pPr>
            <a:endParaRPr lang="zh-CN" altLang="en-US" sz="1800" dirty="0">
              <a:latin typeface="Times New Roman" pitchFamily="18" charset="0"/>
              <a:ea typeface="微软雅黑" pitchFamily="34" charset="-122"/>
              <a:cs typeface="Times New Roman" pitchFamily="18" charset="0"/>
            </a:endParaRPr>
          </a:p>
        </p:txBody>
      </p:sp>
      <p:cxnSp>
        <p:nvCxnSpPr>
          <p:cNvPr id="5" name="直接连接符 4"/>
          <p:cNvCxnSpPr/>
          <p:nvPr/>
        </p:nvCxnSpPr>
        <p:spPr>
          <a:xfrm>
            <a:off x="428596" y="650777"/>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6" name="标题 1"/>
          <p:cNvSpPr txBox="1">
            <a:spLocks/>
          </p:cNvSpPr>
          <p:nvPr/>
        </p:nvSpPr>
        <p:spPr>
          <a:xfrm>
            <a:off x="457200" y="142858"/>
            <a:ext cx="8229600" cy="436945"/>
          </a:xfrm>
          <a:prstGeom prst="rect">
            <a:avLst/>
          </a:prstGeom>
        </p:spPr>
        <p:txBody>
          <a:bodyPr vert="horz" lIns="91440" tIns="45720" rIns="91440" bIns="45720" rtlCol="0" anchor="ctr">
            <a:noAutofit/>
          </a:bodyPr>
          <a:lstStyle/>
          <a:p>
            <a:pPr lvl="0">
              <a:spcBef>
                <a:spcPct val="0"/>
              </a:spcBef>
            </a:pPr>
            <a:r>
              <a:rPr lang="zh-CN" altLang="en-US" sz="2400" b="1" kern="2200" dirty="0">
                <a:latin typeface="微软雅黑" pitchFamily="34" charset="-122"/>
                <a:ea typeface="微软雅黑" pitchFamily="34" charset="-122"/>
                <a:cs typeface="+mj-cs"/>
              </a:rPr>
              <a:t>第三节 剩余收益</a:t>
            </a:r>
            <a:r>
              <a:rPr lang="zh-CN" altLang="en-US" sz="2400" b="1" kern="2200" dirty="0" smtClean="0">
                <a:latin typeface="微软雅黑" pitchFamily="34" charset="-122"/>
                <a:ea typeface="微软雅黑" pitchFamily="34" charset="-122"/>
                <a:cs typeface="+mj-cs"/>
              </a:rPr>
              <a:t>估值模型</a:t>
            </a:r>
            <a:endParaRPr kumimoji="0" lang="zh-CN" altLang="en-US" sz="2400" b="1" i="0" u="none" strike="noStrike" kern="2200" cap="none" spc="0" normalizeH="0" baseline="0" noProof="0" dirty="0" smtClean="0">
              <a:ln>
                <a:noFill/>
              </a:ln>
              <a:solidFill>
                <a:schemeClr val="tx1"/>
              </a:solidFill>
              <a:effectLst/>
              <a:uLnTx/>
              <a:uFillTx/>
              <a:latin typeface="微软雅黑" pitchFamily="34" charset="-122"/>
              <a:ea typeface="微软雅黑" pitchFamily="34" charset="-122"/>
              <a:cs typeface="+mj-cs"/>
            </a:endParaRPr>
          </a:p>
        </p:txBody>
      </p:sp>
      <p:sp>
        <p:nvSpPr>
          <p:cNvPr id="7" name="矩形 6"/>
          <p:cNvSpPr/>
          <p:nvPr/>
        </p:nvSpPr>
        <p:spPr>
          <a:xfrm>
            <a:off x="571472" y="552059"/>
            <a:ext cx="1569660" cy="590931"/>
          </a:xfrm>
          <a:prstGeom prst="rect">
            <a:avLst/>
          </a:prstGeom>
        </p:spPr>
        <p:txBody>
          <a:bodyPr wrap="none">
            <a:spAutoFit/>
          </a:bodyPr>
          <a:lstStyle/>
          <a:p>
            <a:pPr lvl="0">
              <a:lnSpc>
                <a:spcPct val="180000"/>
              </a:lnSpc>
            </a:pPr>
            <a:r>
              <a:rPr lang="zh-CN" altLang="en-US" b="1" dirty="0" smtClean="0">
                <a:latin typeface="Times New Roman" pitchFamily="18" charset="0"/>
                <a:ea typeface="微软雅黑" pitchFamily="34" charset="-122"/>
                <a:cs typeface="Times New Roman" pitchFamily="18" charset="0"/>
              </a:rPr>
              <a:t>一、剩余收益</a:t>
            </a:r>
            <a:endParaRPr lang="zh-CN" altLang="en-US" b="1" dirty="0">
              <a:latin typeface="Times New Roman" pitchFamily="18" charset="0"/>
              <a:ea typeface="微软雅黑" pitchFamily="34" charset="-122"/>
              <a:cs typeface="Times New Roman" pitchFamily="18" charset="0"/>
            </a:endParaRPr>
          </a:p>
        </p:txBody>
      </p:sp>
      <p:pic>
        <p:nvPicPr>
          <p:cNvPr id="20481" name="Picture 1"/>
          <p:cNvPicPr>
            <a:picLocks noChangeAspect="1" noChangeArrowheads="1"/>
          </p:cNvPicPr>
          <p:nvPr/>
        </p:nvPicPr>
        <p:blipFill>
          <a:blip r:embed="rId2"/>
          <a:srcRect/>
          <a:stretch>
            <a:fillRect/>
          </a:stretch>
        </p:blipFill>
        <p:spPr bwMode="auto">
          <a:xfrm>
            <a:off x="3098937" y="2643188"/>
            <a:ext cx="5108433" cy="481013"/>
          </a:xfrm>
          <a:prstGeom prst="rect">
            <a:avLst/>
          </a:prstGeom>
          <a:noFill/>
          <a:ln w="9525">
            <a:noFill/>
            <a:miter lim="800000"/>
            <a:headEnd/>
            <a:tailEnd/>
          </a:ln>
          <a:effectLst/>
        </p:spPr>
      </p:pic>
      <p:pic>
        <p:nvPicPr>
          <p:cNvPr id="20482" name="Picture 2"/>
          <p:cNvPicPr>
            <a:picLocks noChangeAspect="1" noChangeArrowheads="1"/>
          </p:cNvPicPr>
          <p:nvPr/>
        </p:nvPicPr>
        <p:blipFill>
          <a:blip r:embed="rId3"/>
          <a:srcRect/>
          <a:stretch>
            <a:fillRect/>
          </a:stretch>
        </p:blipFill>
        <p:spPr bwMode="auto">
          <a:xfrm>
            <a:off x="571472" y="3143254"/>
            <a:ext cx="7929618" cy="785818"/>
          </a:xfrm>
          <a:prstGeom prst="rect">
            <a:avLst/>
          </a:prstGeom>
          <a:noFill/>
          <a:ln w="9525">
            <a:noFill/>
            <a:miter lim="800000"/>
            <a:headEnd/>
            <a:tailEnd/>
          </a:ln>
          <a:effectLst/>
        </p:spPr>
      </p:pic>
      <p:sp>
        <p:nvSpPr>
          <p:cNvPr id="10" name="灯片编号占位符 9"/>
          <p:cNvSpPr>
            <a:spLocks noGrp="1"/>
          </p:cNvSpPr>
          <p:nvPr>
            <p:ph type="sldNum" sz="quarter" idx="12"/>
          </p:nvPr>
        </p:nvSpPr>
        <p:spPr/>
        <p:txBody>
          <a:bodyPr/>
          <a:lstStyle/>
          <a:p>
            <a:fld id="{AF91FE41-29FC-418A-8825-19AC693A7F6B}" type="slidenum">
              <a:rPr lang="zh-CN" altLang="en-US" smtClean="0"/>
              <a:t>36</a:t>
            </a:fld>
            <a:endParaRPr lang="zh-CN" altLang="en-US"/>
          </a:p>
        </p:txBody>
      </p:sp>
      <p:sp>
        <p:nvSpPr>
          <p:cNvPr id="11" name="任意形状 8"/>
          <p:cNvSpPr/>
          <p:nvPr/>
        </p:nvSpPr>
        <p:spPr>
          <a:xfrm>
            <a:off x="7410450" y="-35727"/>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2" name="任意形状 8"/>
          <p:cNvSpPr/>
          <p:nvPr/>
        </p:nvSpPr>
        <p:spPr>
          <a:xfrm rot="10800000">
            <a:off x="-16" y="3801278"/>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596" y="2000246"/>
            <a:ext cx="8229600" cy="857250"/>
          </a:xfrm>
        </p:spPr>
        <p:txBody>
          <a:bodyPr vert="horz" lIns="91440" tIns="45720" rIns="91440" bIns="45720" rtlCol="0">
            <a:noAutofit/>
          </a:bodyPr>
          <a:lstStyle/>
          <a:p>
            <a:pPr marR="0" algn="l">
              <a:lnSpc>
                <a:spcPct val="160000"/>
              </a:lnSpc>
              <a:spcBef>
                <a:spcPts val="0"/>
              </a:spcBef>
            </a:pPr>
            <a:r>
              <a:rPr lang="zh-CN" altLang="en-US" sz="1800" dirty="0" smtClean="0">
                <a:latin typeface="Times New Roman" pitchFamily="18" charset="0"/>
                <a:ea typeface="微软雅黑" pitchFamily="34" charset="-122"/>
                <a:cs typeface="Times New Roman" pitchFamily="18" charset="0"/>
              </a:rPr>
              <a:t>        剩余</a:t>
            </a:r>
            <a:r>
              <a:rPr lang="zh-CN" altLang="en-US" sz="1800" dirty="0">
                <a:latin typeface="Times New Roman" pitchFamily="18" charset="0"/>
                <a:ea typeface="微软雅黑" pitchFamily="34" charset="-122"/>
                <a:cs typeface="Times New Roman" pitchFamily="18" charset="0"/>
              </a:rPr>
              <a:t>收益是公司净利润超过股东要求回报的部分，反映了公司创造价值能⼒的⾼低</a:t>
            </a:r>
            <a:r>
              <a:rPr lang="zh-CN" altLang="en-US" sz="1800" dirty="0" smtClean="0">
                <a:latin typeface="Times New Roman" pitchFamily="18" charset="0"/>
                <a:ea typeface="微软雅黑" pitchFamily="34" charset="-122"/>
                <a:cs typeface="Times New Roman" pitchFamily="18" charset="0"/>
              </a:rPr>
              <a:t>。</a:t>
            </a:r>
            <a:r>
              <a:rPr lang="en-US" altLang="zh-CN" sz="1800" dirty="0" smtClean="0">
                <a:latin typeface="Times New Roman" pitchFamily="18" charset="0"/>
                <a:ea typeface="微软雅黑" pitchFamily="34" charset="-122"/>
                <a:cs typeface="Times New Roman" pitchFamily="18" charset="0"/>
              </a:rPr>
              <a:t/>
            </a:r>
            <a:br>
              <a:rPr lang="en-US" altLang="zh-CN" sz="1800" dirty="0" smtClean="0">
                <a:latin typeface="Times New Roman" pitchFamily="18" charset="0"/>
                <a:ea typeface="微软雅黑" pitchFamily="34" charset="-122"/>
                <a:cs typeface="Times New Roman" pitchFamily="18" charset="0"/>
              </a:rPr>
            </a:br>
            <a:r>
              <a:rPr lang="en-US" altLang="zh-CN" sz="1800" dirty="0">
                <a:latin typeface="Times New Roman" pitchFamily="18" charset="0"/>
                <a:ea typeface="微软雅黑" pitchFamily="34" charset="-122"/>
                <a:cs typeface="Times New Roman" pitchFamily="18" charset="0"/>
              </a:rPr>
              <a:t> </a:t>
            </a:r>
            <a:r>
              <a:rPr lang="en-US" altLang="zh-CN" sz="1800" dirty="0" smtClean="0">
                <a:latin typeface="Times New Roman" pitchFamily="18" charset="0"/>
                <a:ea typeface="微软雅黑" pitchFamily="34" charset="-122"/>
                <a:cs typeface="Times New Roman" pitchFamily="18" charset="0"/>
              </a:rPr>
              <a:t>       </a:t>
            </a:r>
            <a:r>
              <a:rPr lang="zh-CN" altLang="en-US" sz="1800" dirty="0" smtClean="0">
                <a:latin typeface="Times New Roman" pitchFamily="18" charset="0"/>
                <a:ea typeface="微软雅黑" pitchFamily="34" charset="-122"/>
                <a:cs typeface="Times New Roman" pitchFamily="18" charset="0"/>
              </a:rPr>
              <a:t>剩余</a:t>
            </a:r>
            <a:r>
              <a:rPr lang="zh-CN" altLang="en-US" sz="1800" dirty="0">
                <a:latin typeface="Times New Roman" pitchFamily="18" charset="0"/>
                <a:ea typeface="微软雅黑" pitchFamily="34" charset="-122"/>
                <a:cs typeface="Times New Roman" pitchFamily="18" charset="0"/>
              </a:rPr>
              <a:t>收益的隐含意义在于，公司经营不仅需要达到盈亏平衡点，还需要创造出足够的价值来弥补其正在占用的资本成本。</a:t>
            </a:r>
          </a:p>
        </p:txBody>
      </p:sp>
      <p:cxnSp>
        <p:nvCxnSpPr>
          <p:cNvPr id="4" name="直接连接符 3"/>
          <p:cNvCxnSpPr/>
          <p:nvPr/>
        </p:nvCxnSpPr>
        <p:spPr>
          <a:xfrm>
            <a:off x="428596" y="650777"/>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txBox="1">
            <a:spLocks/>
          </p:cNvSpPr>
          <p:nvPr/>
        </p:nvSpPr>
        <p:spPr>
          <a:xfrm>
            <a:off x="457200" y="142858"/>
            <a:ext cx="8229600" cy="436945"/>
          </a:xfrm>
          <a:prstGeom prst="rect">
            <a:avLst/>
          </a:prstGeom>
        </p:spPr>
        <p:txBody>
          <a:bodyPr vert="horz" lIns="91440" tIns="45720" rIns="91440" bIns="45720" rtlCol="0" anchor="ctr">
            <a:noAutofit/>
          </a:bodyPr>
          <a:lstStyle/>
          <a:p>
            <a:pPr lvl="0">
              <a:spcBef>
                <a:spcPct val="0"/>
              </a:spcBef>
            </a:pPr>
            <a:r>
              <a:rPr lang="zh-CN" altLang="en-US" sz="2400" b="1" kern="2200" dirty="0">
                <a:latin typeface="微软雅黑" pitchFamily="34" charset="-122"/>
                <a:ea typeface="微软雅黑" pitchFamily="34" charset="-122"/>
                <a:cs typeface="+mj-cs"/>
              </a:rPr>
              <a:t>第三节 剩余收益</a:t>
            </a:r>
            <a:r>
              <a:rPr lang="zh-CN" altLang="en-US" sz="2400" b="1" kern="2200" dirty="0" smtClean="0">
                <a:latin typeface="微软雅黑" pitchFamily="34" charset="-122"/>
                <a:ea typeface="微软雅黑" pitchFamily="34" charset="-122"/>
                <a:cs typeface="+mj-cs"/>
              </a:rPr>
              <a:t>估值模型</a:t>
            </a:r>
            <a:endParaRPr kumimoji="0" lang="zh-CN" altLang="en-US" sz="2400" b="1" i="0" u="none" strike="noStrike" kern="2200" cap="none" spc="0" normalizeH="0" baseline="0" noProof="0" dirty="0" smtClean="0">
              <a:ln>
                <a:noFill/>
              </a:ln>
              <a:solidFill>
                <a:schemeClr val="tx1"/>
              </a:solidFill>
              <a:effectLst/>
              <a:uLnTx/>
              <a:uFillTx/>
              <a:latin typeface="微软雅黑" pitchFamily="34" charset="-122"/>
              <a:ea typeface="微软雅黑" pitchFamily="34" charset="-122"/>
              <a:cs typeface="+mj-cs"/>
            </a:endParaRPr>
          </a:p>
        </p:txBody>
      </p:sp>
      <p:sp>
        <p:nvSpPr>
          <p:cNvPr id="8" name="标题 1"/>
          <p:cNvSpPr txBox="1">
            <a:spLocks/>
          </p:cNvSpPr>
          <p:nvPr/>
        </p:nvSpPr>
        <p:spPr>
          <a:xfrm>
            <a:off x="571472" y="1000114"/>
            <a:ext cx="8229600" cy="500060"/>
          </a:xfrm>
          <a:prstGeom prst="rect">
            <a:avLst/>
          </a:prstGeom>
        </p:spPr>
        <p:txBody>
          <a:bodyPr vert="horz" lIns="91440" tIns="45720" rIns="91440" bIns="45720" rtlCol="0" anchor="ctr">
            <a:normAutofit fontScale="90000"/>
          </a:bodyPr>
          <a:lstStyle/>
          <a:p>
            <a:pPr marL="0" marR="0" lvl="0" indent="0" algn="l" defTabSz="914400" rtl="0" eaLnBrk="1" fontAlgn="auto" latinLnBrk="0" hangingPunct="1">
              <a:lnSpc>
                <a:spcPct val="16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schemeClr val="tx1"/>
                </a:solidFill>
                <a:effectLst/>
                <a:uLnTx/>
                <a:uFillTx/>
                <a:latin typeface="Times New Roman" pitchFamily="18" charset="0"/>
                <a:ea typeface="微软雅黑" pitchFamily="34" charset="-122"/>
                <a:cs typeface="Times New Roman" pitchFamily="18" charset="0"/>
              </a:rPr>
              <a:t>（二）剩余收益的计算</a:t>
            </a:r>
          </a:p>
        </p:txBody>
      </p:sp>
      <p:cxnSp>
        <p:nvCxnSpPr>
          <p:cNvPr id="9" name="直接连接符 8"/>
          <p:cNvCxnSpPr/>
          <p:nvPr/>
        </p:nvCxnSpPr>
        <p:spPr>
          <a:xfrm>
            <a:off x="428596" y="650777"/>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0" name="矩形 9"/>
          <p:cNvSpPr/>
          <p:nvPr/>
        </p:nvSpPr>
        <p:spPr>
          <a:xfrm>
            <a:off x="571472" y="552059"/>
            <a:ext cx="1569660" cy="590931"/>
          </a:xfrm>
          <a:prstGeom prst="rect">
            <a:avLst/>
          </a:prstGeom>
        </p:spPr>
        <p:txBody>
          <a:bodyPr wrap="none">
            <a:spAutoFit/>
          </a:bodyPr>
          <a:lstStyle/>
          <a:p>
            <a:pPr lvl="0">
              <a:lnSpc>
                <a:spcPct val="180000"/>
              </a:lnSpc>
            </a:pPr>
            <a:r>
              <a:rPr lang="zh-CN" altLang="en-US" b="1" dirty="0" smtClean="0">
                <a:latin typeface="Times New Roman" pitchFamily="18" charset="0"/>
                <a:ea typeface="微软雅黑" pitchFamily="34" charset="-122"/>
                <a:cs typeface="Times New Roman" pitchFamily="18" charset="0"/>
              </a:rPr>
              <a:t>一、剩余收益</a:t>
            </a:r>
            <a:endParaRPr lang="zh-CN" altLang="en-US" b="1" dirty="0">
              <a:latin typeface="Times New Roman" pitchFamily="18" charset="0"/>
              <a:ea typeface="微软雅黑" pitchFamily="34" charset="-122"/>
              <a:cs typeface="Times New Roman" pitchFamily="18" charset="0"/>
            </a:endParaRPr>
          </a:p>
        </p:txBody>
      </p:sp>
      <p:sp>
        <p:nvSpPr>
          <p:cNvPr id="11" name="灯片编号占位符 10"/>
          <p:cNvSpPr>
            <a:spLocks noGrp="1"/>
          </p:cNvSpPr>
          <p:nvPr>
            <p:ph type="sldNum" sz="quarter" idx="12"/>
          </p:nvPr>
        </p:nvSpPr>
        <p:spPr/>
        <p:txBody>
          <a:bodyPr/>
          <a:lstStyle/>
          <a:p>
            <a:fld id="{AF91FE41-29FC-418A-8825-19AC693A7F6B}" type="slidenum">
              <a:rPr lang="zh-CN" altLang="en-US" smtClean="0"/>
              <a:t>37</a:t>
            </a:fld>
            <a:endParaRPr lang="zh-CN" altLang="en-US"/>
          </a:p>
        </p:txBody>
      </p:sp>
      <p:sp>
        <p:nvSpPr>
          <p:cNvPr id="12" name="任意形状 8"/>
          <p:cNvSpPr/>
          <p:nvPr/>
        </p:nvSpPr>
        <p:spPr>
          <a:xfrm>
            <a:off x="7410450" y="-35727"/>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3" name="任意形状 8"/>
          <p:cNvSpPr/>
          <p:nvPr/>
        </p:nvSpPr>
        <p:spPr>
          <a:xfrm rot="10800000">
            <a:off x="-16" y="3801278"/>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idx="1"/>
          </p:nvPr>
        </p:nvSpPr>
        <p:spPr>
          <a:xfrm>
            <a:off x="500034" y="1643056"/>
            <a:ext cx="8229600" cy="3143272"/>
          </a:xfrm>
        </p:spPr>
        <p:txBody>
          <a:bodyPr vert="horz" lIns="91440" tIns="45720" rIns="91440" bIns="45720" rtlCol="0">
            <a:normAutofit fontScale="92500" lnSpcReduction="20000"/>
          </a:bodyPr>
          <a:lstStyle/>
          <a:p>
            <a:pPr marL="0" marR="0" lvl="0" indent="0">
              <a:lnSpc>
                <a:spcPct val="180000"/>
              </a:lnSpc>
              <a:spcBef>
                <a:spcPts val="0"/>
              </a:spcBef>
              <a:buFont typeface="Wingdings" pitchFamily="2" charset="2"/>
              <a:buChar char="p"/>
            </a:pPr>
            <a:r>
              <a:rPr lang="zh-CN" altLang="en-US" sz="1800" dirty="0">
                <a:latin typeface="Times New Roman" pitchFamily="18" charset="0"/>
                <a:ea typeface="微软雅黑" pitchFamily="34" charset="-122"/>
                <a:cs typeface="Times New Roman" pitchFamily="18" charset="0"/>
              </a:rPr>
              <a:t>如果公司经营产生的利润大于获得资本需要付出的成本，即剩余收益为正，那么公司是可以创造价值的</a:t>
            </a:r>
            <a:r>
              <a:rPr lang="zh-CN" altLang="en-US" sz="1800" dirty="0" smtClean="0">
                <a:latin typeface="Times New Roman" pitchFamily="18" charset="0"/>
                <a:ea typeface="微软雅黑" pitchFamily="34" charset="-122"/>
                <a:cs typeface="Times New Roman" pitchFamily="18" charset="0"/>
              </a:rPr>
              <a:t>；</a:t>
            </a:r>
            <a:endParaRPr lang="en-US" altLang="zh-CN" sz="1800" dirty="0" smtClean="0">
              <a:latin typeface="Times New Roman" pitchFamily="18" charset="0"/>
              <a:ea typeface="微软雅黑" pitchFamily="34" charset="-122"/>
              <a:cs typeface="Times New Roman" pitchFamily="18" charset="0"/>
            </a:endParaRPr>
          </a:p>
          <a:p>
            <a:pPr marL="0" marR="0" lvl="0" indent="0">
              <a:lnSpc>
                <a:spcPct val="180000"/>
              </a:lnSpc>
              <a:spcBef>
                <a:spcPts val="0"/>
              </a:spcBef>
              <a:buFont typeface="Wingdings" pitchFamily="2" charset="2"/>
              <a:buChar char="p"/>
            </a:pPr>
            <a:r>
              <a:rPr lang="zh-CN" altLang="en-US" sz="1800" dirty="0" smtClean="0">
                <a:latin typeface="Times New Roman" pitchFamily="18" charset="0"/>
                <a:ea typeface="微软雅黑" pitchFamily="34" charset="-122"/>
                <a:cs typeface="Times New Roman" pitchFamily="18" charset="0"/>
              </a:rPr>
              <a:t>如果</a:t>
            </a:r>
            <a:r>
              <a:rPr lang="zh-CN" altLang="en-US" sz="1800" dirty="0">
                <a:latin typeface="Times New Roman" pitchFamily="18" charset="0"/>
                <a:ea typeface="微软雅黑" pitchFamily="34" charset="-122"/>
                <a:cs typeface="Times New Roman" pitchFamily="18" charset="0"/>
              </a:rPr>
              <a:t>公司经营产生的利润小于获得资本需要付出的成本，即剩余收益为负，那么公司是破坏价值的；当剩余收益等于零的时候，意味着公司的价值仅仅等于股东所要求的必要报酬</a:t>
            </a:r>
            <a:r>
              <a:rPr lang="zh-CN" altLang="en-US" sz="1800" dirty="0" smtClean="0">
                <a:latin typeface="Times New Roman" pitchFamily="18" charset="0"/>
                <a:ea typeface="微软雅黑" pitchFamily="34" charset="-122"/>
                <a:cs typeface="Times New Roman" pitchFamily="18" charset="0"/>
              </a:rPr>
              <a:t>。</a:t>
            </a:r>
            <a:endParaRPr lang="en-US" altLang="zh-CN" sz="1800" dirty="0" smtClean="0">
              <a:latin typeface="Times New Roman" pitchFamily="18" charset="0"/>
              <a:ea typeface="微软雅黑" pitchFamily="34" charset="-122"/>
              <a:cs typeface="Times New Roman" pitchFamily="18" charset="0"/>
            </a:endParaRPr>
          </a:p>
          <a:p>
            <a:pPr marL="0" marR="0" lvl="0" indent="0">
              <a:lnSpc>
                <a:spcPct val="180000"/>
              </a:lnSpc>
              <a:spcBef>
                <a:spcPts val="0"/>
              </a:spcBef>
              <a:buFont typeface="Wingdings" pitchFamily="2" charset="2"/>
              <a:buChar char="p"/>
            </a:pPr>
            <a:r>
              <a:rPr lang="zh-CN" altLang="en-US" sz="1800" dirty="0" smtClean="0">
                <a:latin typeface="Times New Roman" pitchFamily="18" charset="0"/>
                <a:ea typeface="微软雅黑" pitchFamily="34" charset="-122"/>
                <a:cs typeface="Times New Roman" pitchFamily="18" charset="0"/>
              </a:rPr>
              <a:t>只有</a:t>
            </a:r>
            <a:r>
              <a:rPr lang="zh-CN" altLang="en-US" sz="1800" dirty="0">
                <a:latin typeface="Times New Roman" pitchFamily="18" charset="0"/>
                <a:ea typeface="微软雅黑" pitchFamily="34" charset="-122"/>
                <a:cs typeface="Times New Roman" pitchFamily="18" charset="0"/>
              </a:rPr>
              <a:t>当剩余收益的数值⼤于零，公司经营产生的利润⼤于获得资本需要付出的成本时，公司才算是真正实现了收益。</a:t>
            </a:r>
          </a:p>
        </p:txBody>
      </p:sp>
      <p:cxnSp>
        <p:nvCxnSpPr>
          <p:cNvPr id="4" name="直接连接符 3"/>
          <p:cNvCxnSpPr/>
          <p:nvPr/>
        </p:nvCxnSpPr>
        <p:spPr>
          <a:xfrm>
            <a:off x="428596" y="650777"/>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txBox="1">
            <a:spLocks/>
          </p:cNvSpPr>
          <p:nvPr/>
        </p:nvSpPr>
        <p:spPr>
          <a:xfrm>
            <a:off x="457200" y="142858"/>
            <a:ext cx="8229600" cy="436945"/>
          </a:xfrm>
          <a:prstGeom prst="rect">
            <a:avLst/>
          </a:prstGeom>
        </p:spPr>
        <p:txBody>
          <a:bodyPr vert="horz" lIns="91440" tIns="45720" rIns="91440" bIns="45720" rtlCol="0" anchor="ctr">
            <a:noAutofit/>
          </a:bodyPr>
          <a:lstStyle/>
          <a:p>
            <a:pPr lvl="0">
              <a:spcBef>
                <a:spcPct val="0"/>
              </a:spcBef>
            </a:pPr>
            <a:r>
              <a:rPr lang="zh-CN" altLang="en-US" sz="2400" b="1" kern="2200" dirty="0">
                <a:latin typeface="微软雅黑" pitchFamily="34" charset="-122"/>
                <a:ea typeface="微软雅黑" pitchFamily="34" charset="-122"/>
                <a:cs typeface="+mj-cs"/>
              </a:rPr>
              <a:t>第三节 剩余收益</a:t>
            </a:r>
            <a:r>
              <a:rPr lang="zh-CN" altLang="en-US" sz="2400" b="1" kern="2200" dirty="0" smtClean="0">
                <a:latin typeface="微软雅黑" pitchFamily="34" charset="-122"/>
                <a:ea typeface="微软雅黑" pitchFamily="34" charset="-122"/>
                <a:cs typeface="+mj-cs"/>
              </a:rPr>
              <a:t>估值模型</a:t>
            </a:r>
            <a:endParaRPr kumimoji="0" lang="zh-CN" altLang="en-US" sz="2400" b="1" i="0" u="none" strike="noStrike" kern="2200" cap="none" spc="0" normalizeH="0" baseline="0" noProof="0" dirty="0" smtClean="0">
              <a:ln>
                <a:noFill/>
              </a:ln>
              <a:solidFill>
                <a:schemeClr val="tx1"/>
              </a:solidFill>
              <a:effectLst/>
              <a:uLnTx/>
              <a:uFillTx/>
              <a:latin typeface="微软雅黑" pitchFamily="34" charset="-122"/>
              <a:ea typeface="微软雅黑" pitchFamily="34" charset="-122"/>
              <a:cs typeface="+mj-cs"/>
            </a:endParaRPr>
          </a:p>
        </p:txBody>
      </p:sp>
      <p:sp>
        <p:nvSpPr>
          <p:cNvPr id="7" name="标题 1"/>
          <p:cNvSpPr txBox="1">
            <a:spLocks/>
          </p:cNvSpPr>
          <p:nvPr/>
        </p:nvSpPr>
        <p:spPr>
          <a:xfrm>
            <a:off x="571472" y="1000114"/>
            <a:ext cx="8229600" cy="500060"/>
          </a:xfrm>
          <a:prstGeom prst="rect">
            <a:avLst/>
          </a:prstGeom>
        </p:spPr>
        <p:txBody>
          <a:bodyPr vert="horz" lIns="91440" tIns="45720" rIns="91440" bIns="45720" rtlCol="0" anchor="ctr">
            <a:normAutofit fontScale="90000"/>
          </a:bodyPr>
          <a:lstStyle/>
          <a:p>
            <a:pPr marL="0" marR="0" lvl="0" indent="0" algn="l" defTabSz="914400" rtl="0" eaLnBrk="1" fontAlgn="auto" latinLnBrk="0" hangingPunct="1">
              <a:lnSpc>
                <a:spcPct val="16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schemeClr val="tx1"/>
                </a:solidFill>
                <a:effectLst/>
                <a:uLnTx/>
                <a:uFillTx/>
                <a:latin typeface="Times New Roman" pitchFamily="18" charset="0"/>
                <a:ea typeface="微软雅黑" pitchFamily="34" charset="-122"/>
                <a:cs typeface="Times New Roman" pitchFamily="18" charset="0"/>
              </a:rPr>
              <a:t>（二）剩余收益的计算</a:t>
            </a:r>
          </a:p>
        </p:txBody>
      </p:sp>
      <p:sp>
        <p:nvSpPr>
          <p:cNvPr id="8" name="矩形 7"/>
          <p:cNvSpPr/>
          <p:nvPr/>
        </p:nvSpPr>
        <p:spPr>
          <a:xfrm>
            <a:off x="571472" y="552059"/>
            <a:ext cx="1569660" cy="590931"/>
          </a:xfrm>
          <a:prstGeom prst="rect">
            <a:avLst/>
          </a:prstGeom>
        </p:spPr>
        <p:txBody>
          <a:bodyPr wrap="none">
            <a:spAutoFit/>
          </a:bodyPr>
          <a:lstStyle/>
          <a:p>
            <a:pPr lvl="0">
              <a:lnSpc>
                <a:spcPct val="180000"/>
              </a:lnSpc>
            </a:pPr>
            <a:r>
              <a:rPr lang="zh-CN" altLang="en-US" b="1" dirty="0" smtClean="0">
                <a:latin typeface="Times New Roman" pitchFamily="18" charset="0"/>
                <a:ea typeface="微软雅黑" pitchFamily="34" charset="-122"/>
                <a:cs typeface="Times New Roman" pitchFamily="18" charset="0"/>
              </a:rPr>
              <a:t>一、剩余收益</a:t>
            </a:r>
            <a:endParaRPr lang="zh-CN" altLang="en-US" b="1" dirty="0">
              <a:latin typeface="Times New Roman" pitchFamily="18" charset="0"/>
              <a:ea typeface="微软雅黑" pitchFamily="34" charset="-122"/>
              <a:cs typeface="Times New Roman" pitchFamily="18" charset="0"/>
            </a:endParaRPr>
          </a:p>
        </p:txBody>
      </p:sp>
      <p:sp>
        <p:nvSpPr>
          <p:cNvPr id="9" name="灯片编号占位符 8"/>
          <p:cNvSpPr>
            <a:spLocks noGrp="1"/>
          </p:cNvSpPr>
          <p:nvPr>
            <p:ph type="sldNum" sz="quarter" idx="12"/>
          </p:nvPr>
        </p:nvSpPr>
        <p:spPr/>
        <p:txBody>
          <a:bodyPr/>
          <a:lstStyle/>
          <a:p>
            <a:fld id="{AF91FE41-29FC-418A-8825-19AC693A7F6B}" type="slidenum">
              <a:rPr lang="zh-CN" altLang="en-US" smtClean="0"/>
              <a:t>38</a:t>
            </a:fld>
            <a:endParaRPr lang="zh-CN" altLang="en-US"/>
          </a:p>
        </p:txBody>
      </p:sp>
      <p:sp>
        <p:nvSpPr>
          <p:cNvPr id="10" name="任意形状 8"/>
          <p:cNvSpPr/>
          <p:nvPr/>
        </p:nvSpPr>
        <p:spPr>
          <a:xfrm>
            <a:off x="7410450" y="-35727"/>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1" name="任意形状 8"/>
          <p:cNvSpPr/>
          <p:nvPr/>
        </p:nvSpPr>
        <p:spPr>
          <a:xfrm rot="10800000">
            <a:off x="-16" y="3801278"/>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596" y="714362"/>
            <a:ext cx="8229600" cy="857250"/>
          </a:xfrm>
        </p:spPr>
        <p:txBody>
          <a:bodyPr vert="horz" lIns="91440" tIns="45720" rIns="91440" bIns="45720" rtlCol="0">
            <a:normAutofit fontScale="90000"/>
          </a:bodyPr>
          <a:lstStyle/>
          <a:p>
            <a:pPr marR="0" algn="l">
              <a:lnSpc>
                <a:spcPct val="150000"/>
              </a:lnSpc>
              <a:spcBef>
                <a:spcPts val="0"/>
              </a:spcBef>
            </a:pPr>
            <a:r>
              <a:rPr lang="en-US" altLang="zh-CN" sz="1800" dirty="0">
                <a:latin typeface="Times New Roman" pitchFamily="18" charset="0"/>
                <a:ea typeface="微软雅黑" pitchFamily="34" charset="-122"/>
                <a:cs typeface="Times New Roman" pitchFamily="18" charset="0"/>
              </a:rPr>
              <a:t>【</a:t>
            </a:r>
            <a:r>
              <a:rPr lang="zh-CN" altLang="en-US" sz="1800" dirty="0">
                <a:latin typeface="Times New Roman" pitchFamily="18" charset="0"/>
                <a:ea typeface="微软雅黑" pitchFamily="34" charset="-122"/>
                <a:cs typeface="Times New Roman" pitchFamily="18" charset="0"/>
              </a:rPr>
              <a:t>例</a:t>
            </a:r>
            <a:r>
              <a:rPr lang="en-US" altLang="zh-CN" sz="1800" dirty="0">
                <a:latin typeface="Times New Roman" pitchFamily="18" charset="0"/>
                <a:ea typeface="微软雅黑" pitchFamily="34" charset="-122"/>
                <a:cs typeface="Times New Roman" pitchFamily="18" charset="0"/>
              </a:rPr>
              <a:t>8-1】L</a:t>
            </a:r>
            <a:r>
              <a:rPr lang="zh-CN" altLang="en-US" sz="1800" dirty="0">
                <a:latin typeface="Times New Roman" pitchFamily="18" charset="0"/>
                <a:ea typeface="微软雅黑" pitchFamily="34" charset="-122"/>
                <a:cs typeface="Times New Roman" pitchFamily="18" charset="0"/>
              </a:rPr>
              <a:t>公司是一家总资产</a:t>
            </a:r>
            <a:r>
              <a:rPr lang="en-US" altLang="zh-CN" sz="1800" dirty="0">
                <a:latin typeface="Times New Roman" pitchFamily="18" charset="0"/>
                <a:ea typeface="微软雅黑" pitchFamily="34" charset="-122"/>
                <a:cs typeface="Times New Roman" pitchFamily="18" charset="0"/>
              </a:rPr>
              <a:t>4000</a:t>
            </a:r>
            <a:r>
              <a:rPr lang="zh-CN" altLang="en-US" sz="1800" dirty="0">
                <a:latin typeface="Times New Roman" pitchFamily="18" charset="0"/>
                <a:ea typeface="微软雅黑" pitchFamily="34" charset="-122"/>
                <a:cs typeface="Times New Roman" pitchFamily="18" charset="0"/>
              </a:rPr>
              <a:t>万元的上市公司，债务融资和股权融资资金各占</a:t>
            </a:r>
            <a:r>
              <a:rPr lang="en-US" altLang="zh-CN" sz="1800" dirty="0">
                <a:latin typeface="Times New Roman" pitchFamily="18" charset="0"/>
                <a:ea typeface="微软雅黑" pitchFamily="34" charset="-122"/>
                <a:cs typeface="Times New Roman" pitchFamily="18" charset="0"/>
              </a:rPr>
              <a:t>50%</a:t>
            </a:r>
            <a:r>
              <a:rPr lang="zh-CN" altLang="en-US" sz="1800" dirty="0">
                <a:latin typeface="Times New Roman" pitchFamily="18" charset="0"/>
                <a:ea typeface="微软雅黑" pitchFamily="34" charset="-122"/>
                <a:cs typeface="Times New Roman" pitchFamily="18" charset="0"/>
              </a:rPr>
              <a:t>，公司息税前利润为</a:t>
            </a:r>
            <a:r>
              <a:rPr lang="en-US" altLang="zh-CN" sz="1800" dirty="0">
                <a:latin typeface="Times New Roman" pitchFamily="18" charset="0"/>
                <a:ea typeface="微软雅黑" pitchFamily="34" charset="-122"/>
                <a:cs typeface="Times New Roman" pitchFamily="18" charset="0"/>
              </a:rPr>
              <a:t>600</a:t>
            </a:r>
            <a:r>
              <a:rPr lang="zh-CN" altLang="en-US" sz="1800" dirty="0">
                <a:latin typeface="Times New Roman" pitchFamily="18" charset="0"/>
                <a:ea typeface="微软雅黑" pitchFamily="34" charset="-122"/>
                <a:cs typeface="Times New Roman" pitchFamily="18" charset="0"/>
              </a:rPr>
              <a:t>万元，企业所得税税率为</a:t>
            </a:r>
            <a:r>
              <a:rPr lang="en-US" altLang="zh-CN" sz="1800" dirty="0">
                <a:latin typeface="Times New Roman" pitchFamily="18" charset="0"/>
                <a:ea typeface="微软雅黑" pitchFamily="34" charset="-122"/>
                <a:cs typeface="Times New Roman" pitchFamily="18" charset="0"/>
              </a:rPr>
              <a:t>28%</a:t>
            </a:r>
            <a:r>
              <a:rPr lang="zh-CN" altLang="en-US" sz="1800" dirty="0">
                <a:latin typeface="Times New Roman" pitchFamily="18" charset="0"/>
                <a:ea typeface="微软雅黑" pitchFamily="34" charset="-122"/>
                <a:cs typeface="Times New Roman" pitchFamily="18" charset="0"/>
              </a:rPr>
              <a:t>。公司利息在税前扣除，税前债务成本为</a:t>
            </a:r>
            <a:r>
              <a:rPr lang="en-US" altLang="zh-CN" sz="1800" dirty="0">
                <a:latin typeface="Times New Roman" pitchFamily="18" charset="0"/>
                <a:ea typeface="微软雅黑" pitchFamily="34" charset="-122"/>
                <a:cs typeface="Times New Roman" pitchFamily="18" charset="0"/>
              </a:rPr>
              <a:t>8%</a:t>
            </a:r>
            <a:r>
              <a:rPr lang="zh-CN" altLang="en-US" sz="1800" dirty="0">
                <a:latin typeface="Times New Roman" pitchFamily="18" charset="0"/>
                <a:ea typeface="微软雅黑" pitchFamily="34" charset="-122"/>
                <a:cs typeface="Times New Roman" pitchFamily="18" charset="0"/>
              </a:rPr>
              <a:t>，股权资本成本为</a:t>
            </a:r>
            <a:r>
              <a:rPr lang="en-US" altLang="zh-CN" sz="1800" dirty="0">
                <a:latin typeface="Times New Roman" pitchFamily="18" charset="0"/>
                <a:ea typeface="微软雅黑" pitchFamily="34" charset="-122"/>
                <a:cs typeface="Times New Roman" pitchFamily="18" charset="0"/>
              </a:rPr>
              <a:t>10%</a:t>
            </a:r>
            <a:r>
              <a:rPr lang="zh-CN" altLang="en-US" sz="1800" dirty="0">
                <a:latin typeface="Times New Roman" pitchFamily="18" charset="0"/>
                <a:ea typeface="微软雅黑" pitchFamily="34" charset="-122"/>
                <a:cs typeface="Times New Roman" pitchFamily="18" charset="0"/>
              </a:rPr>
              <a:t>。试判断</a:t>
            </a:r>
            <a:r>
              <a:rPr lang="en-US" altLang="zh-CN" sz="1800" dirty="0">
                <a:latin typeface="Times New Roman" pitchFamily="18" charset="0"/>
                <a:ea typeface="微软雅黑" pitchFamily="34" charset="-122"/>
                <a:cs typeface="Times New Roman" pitchFamily="18" charset="0"/>
              </a:rPr>
              <a:t>L</a:t>
            </a:r>
            <a:r>
              <a:rPr lang="zh-CN" altLang="en-US" sz="1800" dirty="0">
                <a:latin typeface="Times New Roman" pitchFamily="18" charset="0"/>
                <a:ea typeface="微软雅黑" pitchFamily="34" charset="-122"/>
                <a:cs typeface="Times New Roman" pitchFamily="18" charset="0"/>
              </a:rPr>
              <a:t>公司的盈利能否覆盖其股权资本成本。</a:t>
            </a:r>
          </a:p>
        </p:txBody>
      </p:sp>
      <p:sp>
        <p:nvSpPr>
          <p:cNvPr id="3" name="文本占位符 2"/>
          <p:cNvSpPr>
            <a:spLocks noGrp="1"/>
          </p:cNvSpPr>
          <p:nvPr>
            <p:ph type="body" idx="1"/>
          </p:nvPr>
        </p:nvSpPr>
        <p:spPr>
          <a:xfrm>
            <a:off x="428596" y="4500576"/>
            <a:ext cx="8229600" cy="500066"/>
          </a:xfrm>
        </p:spPr>
        <p:txBody>
          <a:bodyPr vert="horz" lIns="91440" tIns="45720" rIns="91440" bIns="45720" rtlCol="0">
            <a:normAutofit fontScale="85000" lnSpcReduction="10000"/>
          </a:bodyPr>
          <a:lstStyle/>
          <a:p>
            <a:pPr marL="0" marR="0" lvl="0" indent="0">
              <a:lnSpc>
                <a:spcPct val="180000"/>
              </a:lnSpc>
              <a:spcBef>
                <a:spcPts val="0"/>
              </a:spcBef>
              <a:buNone/>
            </a:pPr>
            <a:r>
              <a:rPr lang="zh-CN" altLang="en-US" sz="1800" dirty="0" smtClean="0">
                <a:latin typeface="Times New Roman" pitchFamily="18" charset="0"/>
                <a:ea typeface="微软雅黑" pitchFamily="34" charset="-122"/>
                <a:cs typeface="Times New Roman" pitchFamily="18" charset="0"/>
              </a:rPr>
              <a:t>    </a:t>
            </a:r>
            <a:r>
              <a:rPr lang="zh-CN" altLang="en-US" sz="1800" dirty="0">
                <a:latin typeface="Times New Roman" pitchFamily="18" charset="0"/>
                <a:ea typeface="微软雅黑" pitchFamily="34" charset="-122"/>
                <a:cs typeface="Times New Roman" pitchFamily="18" charset="0"/>
              </a:rPr>
              <a:t>由计算结果可知，</a:t>
            </a:r>
            <a:r>
              <a:rPr lang="en-US" altLang="zh-CN" sz="1800" dirty="0">
                <a:latin typeface="Times New Roman" pitchFamily="18" charset="0"/>
                <a:ea typeface="微软雅黑" pitchFamily="34" charset="-122"/>
                <a:cs typeface="Times New Roman" pitchFamily="18" charset="0"/>
              </a:rPr>
              <a:t>L</a:t>
            </a:r>
            <a:r>
              <a:rPr lang="zh-CN" altLang="en-US" sz="1800" dirty="0">
                <a:latin typeface="Times New Roman" pitchFamily="18" charset="0"/>
                <a:ea typeface="微软雅黑" pitchFamily="34" charset="-122"/>
                <a:cs typeface="Times New Roman" pitchFamily="18" charset="0"/>
              </a:rPr>
              <a:t>公司剩余收益为正，公司的盈利足以覆盖其股权资本成本。</a:t>
            </a:r>
          </a:p>
        </p:txBody>
      </p:sp>
      <p:cxnSp>
        <p:nvCxnSpPr>
          <p:cNvPr id="4" name="直接连接符 3"/>
          <p:cNvCxnSpPr/>
          <p:nvPr/>
        </p:nvCxnSpPr>
        <p:spPr>
          <a:xfrm>
            <a:off x="428596" y="650777"/>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txBox="1">
            <a:spLocks/>
          </p:cNvSpPr>
          <p:nvPr/>
        </p:nvSpPr>
        <p:spPr>
          <a:xfrm>
            <a:off x="457200" y="142858"/>
            <a:ext cx="8229600" cy="436945"/>
          </a:xfrm>
          <a:prstGeom prst="rect">
            <a:avLst/>
          </a:prstGeom>
        </p:spPr>
        <p:txBody>
          <a:bodyPr vert="horz" lIns="91440" tIns="45720" rIns="91440" bIns="45720" rtlCol="0" anchor="ctr">
            <a:noAutofit/>
          </a:bodyPr>
          <a:lstStyle/>
          <a:p>
            <a:pPr lvl="0">
              <a:spcBef>
                <a:spcPct val="0"/>
              </a:spcBef>
            </a:pPr>
            <a:r>
              <a:rPr lang="zh-CN" altLang="en-US" sz="2400" b="1" kern="2200" dirty="0">
                <a:latin typeface="微软雅黑" pitchFamily="34" charset="-122"/>
                <a:ea typeface="微软雅黑" pitchFamily="34" charset="-122"/>
                <a:cs typeface="+mj-cs"/>
              </a:rPr>
              <a:t>第三节 剩余收益</a:t>
            </a:r>
            <a:r>
              <a:rPr lang="zh-CN" altLang="en-US" sz="2400" b="1" kern="2200" dirty="0" smtClean="0">
                <a:latin typeface="微软雅黑" pitchFamily="34" charset="-122"/>
                <a:ea typeface="微软雅黑" pitchFamily="34" charset="-122"/>
                <a:cs typeface="+mj-cs"/>
              </a:rPr>
              <a:t>估值模型</a:t>
            </a:r>
            <a:endParaRPr kumimoji="0" lang="zh-CN" altLang="en-US" sz="2400" b="1" i="0" u="none" strike="noStrike" kern="2200" cap="none" spc="0" normalizeH="0" baseline="0" noProof="0" dirty="0" smtClean="0">
              <a:ln>
                <a:noFill/>
              </a:ln>
              <a:solidFill>
                <a:schemeClr val="tx1"/>
              </a:solidFill>
              <a:effectLst/>
              <a:uLnTx/>
              <a:uFillTx/>
              <a:latin typeface="微软雅黑" pitchFamily="34" charset="-122"/>
              <a:ea typeface="微软雅黑" pitchFamily="34" charset="-122"/>
              <a:cs typeface="+mj-cs"/>
            </a:endParaRPr>
          </a:p>
        </p:txBody>
      </p:sp>
      <p:pic>
        <p:nvPicPr>
          <p:cNvPr id="18433" name="Picture 1"/>
          <p:cNvPicPr>
            <a:picLocks noChangeAspect="1" noChangeArrowheads="1"/>
          </p:cNvPicPr>
          <p:nvPr/>
        </p:nvPicPr>
        <p:blipFill>
          <a:blip r:embed="rId2"/>
          <a:srcRect b="45358"/>
          <a:stretch>
            <a:fillRect/>
          </a:stretch>
        </p:blipFill>
        <p:spPr bwMode="auto">
          <a:xfrm>
            <a:off x="0" y="1928808"/>
            <a:ext cx="5719363" cy="2214578"/>
          </a:xfrm>
          <a:prstGeom prst="rect">
            <a:avLst/>
          </a:prstGeom>
          <a:noFill/>
          <a:ln w="9525">
            <a:noFill/>
            <a:miter lim="800000"/>
            <a:headEnd/>
            <a:tailEnd/>
          </a:ln>
          <a:effectLst/>
        </p:spPr>
      </p:pic>
      <p:pic>
        <p:nvPicPr>
          <p:cNvPr id="7" name="Picture 1"/>
          <p:cNvPicPr>
            <a:picLocks noChangeAspect="1" noChangeArrowheads="1"/>
          </p:cNvPicPr>
          <p:nvPr/>
        </p:nvPicPr>
        <p:blipFill>
          <a:blip r:embed="rId2"/>
          <a:srcRect l="16835" t="52266" r="17508"/>
          <a:stretch>
            <a:fillRect/>
          </a:stretch>
        </p:blipFill>
        <p:spPr bwMode="auto">
          <a:xfrm>
            <a:off x="4857752" y="2214560"/>
            <a:ext cx="3605323" cy="1857388"/>
          </a:xfrm>
          <a:prstGeom prst="rect">
            <a:avLst/>
          </a:prstGeom>
          <a:noFill/>
          <a:ln w="9525">
            <a:noFill/>
            <a:miter lim="800000"/>
            <a:headEnd/>
            <a:tailEnd/>
          </a:ln>
          <a:effectLst/>
        </p:spPr>
      </p:pic>
      <p:sp>
        <p:nvSpPr>
          <p:cNvPr id="8" name="灯片编号占位符 7"/>
          <p:cNvSpPr>
            <a:spLocks noGrp="1"/>
          </p:cNvSpPr>
          <p:nvPr>
            <p:ph type="sldNum" sz="quarter" idx="12"/>
          </p:nvPr>
        </p:nvSpPr>
        <p:spPr/>
        <p:txBody>
          <a:bodyPr/>
          <a:lstStyle/>
          <a:p>
            <a:fld id="{AF91FE41-29FC-418A-8825-19AC693A7F6B}" type="slidenum">
              <a:rPr lang="zh-CN" altLang="en-US" smtClean="0"/>
              <a:t>39</a:t>
            </a:fld>
            <a:endParaRPr lang="zh-CN" altLang="en-US"/>
          </a:p>
        </p:txBody>
      </p:sp>
      <p:sp>
        <p:nvSpPr>
          <p:cNvPr id="9" name="任意形状 8"/>
          <p:cNvSpPr/>
          <p:nvPr/>
        </p:nvSpPr>
        <p:spPr>
          <a:xfrm>
            <a:off x="7410450" y="-35727"/>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0" name="任意形状 8"/>
          <p:cNvSpPr/>
          <p:nvPr/>
        </p:nvSpPr>
        <p:spPr>
          <a:xfrm rot="10800000">
            <a:off x="-16" y="3801278"/>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500054"/>
            <a:ext cx="8229600" cy="857250"/>
          </a:xfrm>
        </p:spPr>
        <p:txBody>
          <a:bodyPr vert="horz" lIns="91440" tIns="45720" rIns="91440" bIns="45720" rtlCol="0">
            <a:normAutofit/>
          </a:bodyPr>
          <a:lstStyle/>
          <a:p>
            <a:pPr algn="l">
              <a:lnSpc>
                <a:spcPct val="150000"/>
              </a:lnSpc>
              <a:spcBef>
                <a:spcPts val="0"/>
              </a:spcBef>
            </a:pPr>
            <a:r>
              <a:rPr lang="zh-CN" altLang="en-US" sz="1800" dirty="0">
                <a:latin typeface="Times New Roman" pitchFamily="18" charset="0"/>
                <a:ea typeface="微软雅黑" pitchFamily="34" charset="-122"/>
                <a:cs typeface="Times New Roman" pitchFamily="18" charset="0"/>
              </a:rPr>
              <a:t>二、联合估值法的思想</a:t>
            </a:r>
          </a:p>
        </p:txBody>
      </p:sp>
      <p:sp>
        <p:nvSpPr>
          <p:cNvPr id="3" name="文本占位符 2"/>
          <p:cNvSpPr>
            <a:spLocks noGrp="1"/>
          </p:cNvSpPr>
          <p:nvPr>
            <p:ph type="body" idx="1"/>
          </p:nvPr>
        </p:nvSpPr>
        <p:spPr/>
        <p:txBody>
          <a:bodyPr vert="horz" lIns="91440" tIns="45720" rIns="91440" bIns="45720" rtlCol="0">
            <a:noAutofit/>
          </a:bodyPr>
          <a:lstStyle/>
          <a:p>
            <a:pPr marL="0" indent="0">
              <a:lnSpc>
                <a:spcPct val="170000"/>
              </a:lnSpc>
              <a:spcBef>
                <a:spcPts val="0"/>
              </a:spcBef>
              <a:buNone/>
            </a:pPr>
            <a:r>
              <a:rPr lang="zh-CN" altLang="en-US" sz="1800" dirty="0" smtClean="0">
                <a:latin typeface="Times New Roman" pitchFamily="18" charset="0"/>
                <a:ea typeface="微软雅黑" pitchFamily="34" charset="-122"/>
                <a:cs typeface="Times New Roman" pitchFamily="18" charset="0"/>
              </a:rPr>
              <a:t>        相对</a:t>
            </a:r>
            <a:r>
              <a:rPr lang="zh-CN" altLang="en-US" sz="1800" dirty="0">
                <a:latin typeface="Times New Roman" pitchFamily="18" charset="0"/>
                <a:ea typeface="微软雅黑" pitchFamily="34" charset="-122"/>
                <a:cs typeface="Times New Roman" pitchFamily="18" charset="0"/>
              </a:rPr>
              <a:t>与绝对的统一，从资产价格由资产数量和资产质量共同决定这一思想出发，以绝对估值法和相对估值法为支撑，得出联合估值模型。</a:t>
            </a:r>
          </a:p>
          <a:p>
            <a:pPr marL="0" indent="0">
              <a:lnSpc>
                <a:spcPct val="170000"/>
              </a:lnSpc>
              <a:spcBef>
                <a:spcPts val="0"/>
              </a:spcBef>
              <a:buNone/>
            </a:pPr>
            <a:r>
              <a:rPr lang="zh-CN" altLang="en-US" sz="1800" dirty="0" smtClean="0">
                <a:latin typeface="Times New Roman" pitchFamily="18" charset="0"/>
                <a:ea typeface="微软雅黑" pitchFamily="34" charset="-122"/>
                <a:cs typeface="Times New Roman" pitchFamily="18" charset="0"/>
              </a:rPr>
              <a:t>        绝对</a:t>
            </a:r>
            <a:r>
              <a:rPr lang="zh-CN" altLang="en-US" sz="1800" dirty="0">
                <a:latin typeface="Times New Roman" pitchFamily="18" charset="0"/>
                <a:ea typeface="微软雅黑" pitchFamily="34" charset="-122"/>
                <a:cs typeface="Times New Roman" pitchFamily="18" charset="0"/>
              </a:rPr>
              <a:t>估值法中的自由现金流折现，代表着资产未来给所有者创造现金流的能力，是资产内在质量的反映。绝对估值法提供了股票“真实的内在的参考价值”，内在价值决定投资价值，并且价格围绕价值波动，估值结果具有绝对性和长久性的特点，为投资者提供了一个重要的客观参考依据或范围。</a:t>
            </a:r>
          </a:p>
          <a:p>
            <a:pPr marL="0" indent="0">
              <a:lnSpc>
                <a:spcPct val="170000"/>
              </a:lnSpc>
              <a:spcBef>
                <a:spcPts val="0"/>
              </a:spcBef>
              <a:buNone/>
            </a:pPr>
            <a:r>
              <a:rPr lang="zh-CN" altLang="en-US" sz="1800" dirty="0" smtClean="0">
                <a:latin typeface="Times New Roman" pitchFamily="18" charset="0"/>
                <a:ea typeface="微软雅黑" pitchFamily="34" charset="-122"/>
                <a:cs typeface="Times New Roman" pitchFamily="18" charset="0"/>
              </a:rPr>
              <a:t>        </a:t>
            </a:r>
            <a:endParaRPr lang="zh-CN" altLang="en-US" sz="1800" dirty="0">
              <a:latin typeface="Times New Roman" pitchFamily="18" charset="0"/>
              <a:ea typeface="微软雅黑" pitchFamily="34" charset="-122"/>
              <a:cs typeface="Times New Roman" pitchFamily="18" charset="0"/>
            </a:endParaRPr>
          </a:p>
        </p:txBody>
      </p:sp>
      <p:cxnSp>
        <p:nvCxnSpPr>
          <p:cNvPr id="4" name="直接连接符 3"/>
          <p:cNvCxnSpPr/>
          <p:nvPr/>
        </p:nvCxnSpPr>
        <p:spPr>
          <a:xfrm>
            <a:off x="428596" y="650777"/>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txBox="1">
            <a:spLocks/>
          </p:cNvSpPr>
          <p:nvPr/>
        </p:nvSpPr>
        <p:spPr>
          <a:xfrm>
            <a:off x="457200" y="142858"/>
            <a:ext cx="8229600" cy="436945"/>
          </a:xfrm>
          <a:prstGeom prst="rect">
            <a:avLst/>
          </a:prstGeom>
        </p:spPr>
        <p:txBody>
          <a:bodyPr vert="horz" lIns="91440" tIns="45720" rIns="91440" bIns="45720" rtlCol="0"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2400" b="1" i="0" u="none" strike="noStrike" kern="2200" cap="none" spc="0" normalizeH="0" baseline="0" noProof="0" smtClean="0">
                <a:ln>
                  <a:noFill/>
                </a:ln>
                <a:solidFill>
                  <a:schemeClr val="tx1"/>
                </a:solidFill>
                <a:effectLst/>
                <a:uLnTx/>
                <a:uFillTx/>
                <a:latin typeface="微软雅黑" pitchFamily="34" charset="-122"/>
                <a:ea typeface="微软雅黑" pitchFamily="34" charset="-122"/>
                <a:cs typeface="+mj-cs"/>
              </a:rPr>
              <a:t>第一节 联合估值法</a:t>
            </a:r>
          </a:p>
        </p:txBody>
      </p:sp>
      <p:sp>
        <p:nvSpPr>
          <p:cNvPr id="6" name="灯片编号占位符 5"/>
          <p:cNvSpPr>
            <a:spLocks noGrp="1"/>
          </p:cNvSpPr>
          <p:nvPr>
            <p:ph type="sldNum" sz="quarter" idx="12"/>
          </p:nvPr>
        </p:nvSpPr>
        <p:spPr/>
        <p:txBody>
          <a:bodyPr/>
          <a:lstStyle/>
          <a:p>
            <a:fld id="{AF91FE41-29FC-418A-8825-19AC693A7F6B}" type="slidenum">
              <a:rPr lang="zh-CN" altLang="en-US" smtClean="0"/>
              <a:t>4</a:t>
            </a:fld>
            <a:endParaRPr lang="zh-CN" altLang="en-US"/>
          </a:p>
        </p:txBody>
      </p:sp>
      <p:sp>
        <p:nvSpPr>
          <p:cNvPr id="7" name="任意形状 8"/>
          <p:cNvSpPr/>
          <p:nvPr/>
        </p:nvSpPr>
        <p:spPr>
          <a:xfrm>
            <a:off x="7410450" y="-35727"/>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8" name="任意形状 8"/>
          <p:cNvSpPr/>
          <p:nvPr/>
        </p:nvSpPr>
        <p:spPr>
          <a:xfrm rot="10800000">
            <a:off x="-16" y="3801278"/>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596" y="714362"/>
            <a:ext cx="3357586" cy="428628"/>
          </a:xfrm>
        </p:spPr>
        <p:txBody>
          <a:bodyPr vert="horz" lIns="91440" tIns="45720" rIns="91440" bIns="45720" rtlCol="0">
            <a:noAutofit/>
          </a:bodyPr>
          <a:lstStyle/>
          <a:p>
            <a:pPr marR="0" algn="l">
              <a:lnSpc>
                <a:spcPct val="180000"/>
              </a:lnSpc>
              <a:spcBef>
                <a:spcPts val="0"/>
              </a:spcBef>
            </a:pPr>
            <a:r>
              <a:rPr lang="zh-CN" altLang="en-US" sz="1800" b="1" dirty="0">
                <a:latin typeface="Times New Roman" pitchFamily="18" charset="0"/>
                <a:ea typeface="微软雅黑" pitchFamily="34" charset="-122"/>
                <a:cs typeface="Times New Roman" pitchFamily="18" charset="0"/>
              </a:rPr>
              <a:t>二、剩余收益估值模型</a:t>
            </a:r>
          </a:p>
        </p:txBody>
      </p:sp>
      <p:sp>
        <p:nvSpPr>
          <p:cNvPr id="3" name="文本占位符 2"/>
          <p:cNvSpPr>
            <a:spLocks noGrp="1"/>
          </p:cNvSpPr>
          <p:nvPr>
            <p:ph type="body" idx="1"/>
          </p:nvPr>
        </p:nvSpPr>
        <p:spPr/>
        <p:txBody>
          <a:bodyPr vert="horz" lIns="91440" tIns="45720" rIns="91440" bIns="45720" rtlCol="0">
            <a:noAutofit/>
          </a:bodyPr>
          <a:lstStyle/>
          <a:p>
            <a:pPr marL="0" marR="0" lvl="0" indent="0">
              <a:lnSpc>
                <a:spcPct val="150000"/>
              </a:lnSpc>
              <a:spcBef>
                <a:spcPts val="0"/>
              </a:spcBef>
              <a:buNone/>
            </a:pPr>
            <a:r>
              <a:rPr lang="zh-CN" altLang="en-US" sz="1800" dirty="0">
                <a:latin typeface="Times New Roman" pitchFamily="18" charset="0"/>
                <a:ea typeface="微软雅黑" pitchFamily="34" charset="-122"/>
                <a:cs typeface="Times New Roman" pitchFamily="18" charset="0"/>
              </a:rPr>
              <a:t>（一）剩余收益估值模型的假设</a:t>
            </a:r>
          </a:p>
          <a:p>
            <a:pPr marL="0" marR="0" lvl="1" indent="0">
              <a:lnSpc>
                <a:spcPct val="150000"/>
              </a:lnSpc>
              <a:spcBef>
                <a:spcPts val="0"/>
              </a:spcBef>
              <a:buNone/>
            </a:pPr>
            <a:r>
              <a:rPr lang="zh-CN" altLang="en-US" sz="1600" dirty="0" smtClean="0">
                <a:latin typeface="Times New Roman" pitchFamily="18" charset="0"/>
                <a:ea typeface="微软雅黑" pitchFamily="34" charset="-122"/>
                <a:cs typeface="Times New Roman" pitchFamily="18" charset="0"/>
              </a:rPr>
              <a:t>假设</a:t>
            </a:r>
            <a:r>
              <a:rPr lang="zh-CN" altLang="en-US" sz="1600" dirty="0">
                <a:latin typeface="Times New Roman" pitchFamily="18" charset="0"/>
                <a:ea typeface="微软雅黑" pitchFamily="34" charset="-122"/>
                <a:cs typeface="Times New Roman" pitchFamily="18" charset="0"/>
              </a:rPr>
              <a:t>一：股利折现模型</a:t>
            </a:r>
          </a:p>
          <a:p>
            <a:pPr marL="0" marR="0" lvl="1" indent="0">
              <a:lnSpc>
                <a:spcPct val="150000"/>
              </a:lnSpc>
              <a:spcBef>
                <a:spcPts val="0"/>
              </a:spcBef>
              <a:buNone/>
            </a:pPr>
            <a:r>
              <a:rPr lang="zh-CN" altLang="en-US" sz="1600" dirty="0" smtClean="0">
                <a:latin typeface="Times New Roman" pitchFamily="18" charset="0"/>
                <a:ea typeface="微软雅黑" pitchFamily="34" charset="-122"/>
                <a:cs typeface="Times New Roman" pitchFamily="18" charset="0"/>
              </a:rPr>
              <a:t>        股利</a:t>
            </a:r>
            <a:r>
              <a:rPr lang="zh-CN" altLang="en-US" sz="1600" dirty="0">
                <a:latin typeface="Times New Roman" pitchFamily="18" charset="0"/>
                <a:ea typeface="微软雅黑" pitchFamily="34" charset="-122"/>
                <a:cs typeface="Times New Roman" pitchFamily="18" charset="0"/>
              </a:rPr>
              <a:t>折现模型是剩余收益估值模型建立的基础。股票价值的具体含义是上市公司未来经营期间的股利收益，这个含义是在股利折现模型中阐述的。</a:t>
            </a:r>
          </a:p>
          <a:p>
            <a:pPr marL="0" marR="0" lvl="1" indent="0">
              <a:lnSpc>
                <a:spcPct val="150000"/>
              </a:lnSpc>
              <a:spcBef>
                <a:spcPts val="0"/>
              </a:spcBef>
              <a:buNone/>
            </a:pPr>
            <a:r>
              <a:rPr lang="zh-CN" altLang="en-US" sz="1600" dirty="0">
                <a:latin typeface="Times New Roman" pitchFamily="18" charset="0"/>
                <a:ea typeface="微软雅黑" pitchFamily="34" charset="-122"/>
                <a:cs typeface="Times New Roman" pitchFamily="18" charset="0"/>
              </a:rPr>
              <a:t>假设二：干净盈余关系（</a:t>
            </a:r>
            <a:r>
              <a:rPr lang="en-US" altLang="zh-CN" sz="1600" dirty="0">
                <a:latin typeface="Times New Roman" pitchFamily="18" charset="0"/>
                <a:ea typeface="微软雅黑" pitchFamily="34" charset="-122"/>
                <a:cs typeface="Times New Roman" pitchFamily="18" charset="0"/>
              </a:rPr>
              <a:t>Clean Surplus </a:t>
            </a:r>
            <a:r>
              <a:rPr lang="en-US" altLang="zh-CN" sz="1600" dirty="0" err="1">
                <a:latin typeface="Times New Roman" pitchFamily="18" charset="0"/>
                <a:ea typeface="微软雅黑" pitchFamily="34" charset="-122"/>
                <a:cs typeface="Times New Roman" pitchFamily="18" charset="0"/>
              </a:rPr>
              <a:t>Rrelation</a:t>
            </a:r>
            <a:r>
              <a:rPr lang="zh-CN" altLang="en-US" sz="1600" dirty="0">
                <a:latin typeface="Times New Roman" pitchFamily="18" charset="0"/>
                <a:ea typeface="微软雅黑" pitchFamily="34" charset="-122"/>
                <a:cs typeface="Times New Roman" pitchFamily="18" charset="0"/>
              </a:rPr>
              <a:t>）</a:t>
            </a:r>
          </a:p>
          <a:p>
            <a:pPr marL="0" marR="0" lvl="1" indent="0">
              <a:lnSpc>
                <a:spcPct val="150000"/>
              </a:lnSpc>
              <a:spcBef>
                <a:spcPts val="0"/>
              </a:spcBef>
              <a:buNone/>
            </a:pPr>
            <a:r>
              <a:rPr lang="zh-CN" altLang="en-US" sz="1600" dirty="0" smtClean="0">
                <a:latin typeface="Times New Roman" pitchFamily="18" charset="0"/>
                <a:ea typeface="微软雅黑" pitchFamily="34" charset="-122"/>
                <a:cs typeface="Times New Roman" pitchFamily="18" charset="0"/>
              </a:rPr>
              <a:t>        干净</a:t>
            </a:r>
            <a:r>
              <a:rPr lang="zh-CN" altLang="en-US" sz="1600" dirty="0">
                <a:latin typeface="Times New Roman" pitchFamily="18" charset="0"/>
                <a:ea typeface="微软雅黑" pitchFamily="34" charset="-122"/>
                <a:cs typeface="Times New Roman" pitchFamily="18" charset="0"/>
              </a:rPr>
              <a:t>盈余关系表示净利润、股利和账面价值之间的关系。长期来看，公司的期末账面价值只会受到期初账面价值、本期净利润、本期股利发放的影响。除了所有权交易外，股权期末账面价值等于期初账面价值加上净利润减去</a:t>
            </a:r>
            <a:r>
              <a:rPr lang="zh-CN" altLang="en-US" sz="1600" dirty="0" smtClean="0">
                <a:latin typeface="Times New Roman" pitchFamily="18" charset="0"/>
                <a:ea typeface="微软雅黑" pitchFamily="34" charset="-122"/>
                <a:cs typeface="Times New Roman" pitchFamily="18" charset="0"/>
              </a:rPr>
              <a:t>股利，具体关系为：</a:t>
            </a:r>
          </a:p>
          <a:p>
            <a:pPr marL="0" marR="0" lvl="1" indent="0">
              <a:lnSpc>
                <a:spcPct val="150000"/>
              </a:lnSpc>
              <a:spcBef>
                <a:spcPts val="0"/>
              </a:spcBef>
              <a:buNone/>
            </a:pPr>
            <a:endParaRPr lang="zh-CN" altLang="en-US" sz="1600" dirty="0" smtClean="0">
              <a:latin typeface="Times New Roman" pitchFamily="18" charset="0"/>
              <a:ea typeface="微软雅黑" pitchFamily="34" charset="-122"/>
              <a:cs typeface="Times New Roman" pitchFamily="18" charset="0"/>
            </a:endParaRPr>
          </a:p>
        </p:txBody>
      </p:sp>
      <p:cxnSp>
        <p:nvCxnSpPr>
          <p:cNvPr id="4" name="直接连接符 3"/>
          <p:cNvCxnSpPr/>
          <p:nvPr/>
        </p:nvCxnSpPr>
        <p:spPr>
          <a:xfrm>
            <a:off x="428596" y="650777"/>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txBox="1">
            <a:spLocks/>
          </p:cNvSpPr>
          <p:nvPr/>
        </p:nvSpPr>
        <p:spPr>
          <a:xfrm>
            <a:off x="457200" y="142858"/>
            <a:ext cx="8229600" cy="436945"/>
          </a:xfrm>
          <a:prstGeom prst="rect">
            <a:avLst/>
          </a:prstGeom>
        </p:spPr>
        <p:txBody>
          <a:bodyPr vert="horz" lIns="91440" tIns="45720" rIns="91440" bIns="45720" rtlCol="0" anchor="ctr">
            <a:noAutofit/>
          </a:bodyPr>
          <a:lstStyle/>
          <a:p>
            <a:pPr lvl="0">
              <a:spcBef>
                <a:spcPct val="0"/>
              </a:spcBef>
            </a:pPr>
            <a:r>
              <a:rPr lang="zh-CN" altLang="en-US" sz="2400" b="1" kern="2200" dirty="0">
                <a:latin typeface="微软雅黑" pitchFamily="34" charset="-122"/>
                <a:ea typeface="微软雅黑" pitchFamily="34" charset="-122"/>
                <a:cs typeface="+mj-cs"/>
              </a:rPr>
              <a:t>第三节 剩余收益</a:t>
            </a:r>
            <a:r>
              <a:rPr lang="zh-CN" altLang="en-US" sz="2400" b="1" kern="2200" dirty="0" smtClean="0">
                <a:latin typeface="微软雅黑" pitchFamily="34" charset="-122"/>
                <a:ea typeface="微软雅黑" pitchFamily="34" charset="-122"/>
                <a:cs typeface="+mj-cs"/>
              </a:rPr>
              <a:t>估值模型</a:t>
            </a:r>
            <a:endParaRPr kumimoji="0" lang="zh-CN" altLang="en-US" sz="2400" b="1" i="0" u="none" strike="noStrike" kern="2200" cap="none" spc="0" normalizeH="0" baseline="0" noProof="0" dirty="0" smtClean="0">
              <a:ln>
                <a:noFill/>
              </a:ln>
              <a:solidFill>
                <a:schemeClr val="tx1"/>
              </a:solidFill>
              <a:effectLst/>
              <a:uLnTx/>
              <a:uFillTx/>
              <a:latin typeface="微软雅黑" pitchFamily="34" charset="-122"/>
              <a:ea typeface="微软雅黑" pitchFamily="34" charset="-122"/>
              <a:cs typeface="+mj-cs"/>
            </a:endParaRPr>
          </a:p>
        </p:txBody>
      </p:sp>
      <p:pic>
        <p:nvPicPr>
          <p:cNvPr id="17409" name="Picture 1"/>
          <p:cNvPicPr>
            <a:picLocks noChangeAspect="1" noChangeArrowheads="1"/>
          </p:cNvPicPr>
          <p:nvPr/>
        </p:nvPicPr>
        <p:blipFill>
          <a:blip r:embed="rId2"/>
          <a:srcRect/>
          <a:stretch>
            <a:fillRect/>
          </a:stretch>
        </p:blipFill>
        <p:spPr bwMode="auto">
          <a:xfrm>
            <a:off x="3143240" y="4357700"/>
            <a:ext cx="2760674" cy="500066"/>
          </a:xfrm>
          <a:prstGeom prst="rect">
            <a:avLst/>
          </a:prstGeom>
          <a:noFill/>
          <a:ln w="9525">
            <a:noFill/>
            <a:miter lim="800000"/>
            <a:headEnd/>
            <a:tailEnd/>
          </a:ln>
          <a:effectLst/>
        </p:spPr>
      </p:pic>
      <p:sp>
        <p:nvSpPr>
          <p:cNvPr id="7" name="灯片编号占位符 6"/>
          <p:cNvSpPr>
            <a:spLocks noGrp="1"/>
          </p:cNvSpPr>
          <p:nvPr>
            <p:ph type="sldNum" sz="quarter" idx="12"/>
          </p:nvPr>
        </p:nvSpPr>
        <p:spPr/>
        <p:txBody>
          <a:bodyPr/>
          <a:lstStyle/>
          <a:p>
            <a:fld id="{AF91FE41-29FC-418A-8825-19AC693A7F6B}" type="slidenum">
              <a:rPr lang="zh-CN" altLang="en-US" smtClean="0"/>
              <a:t>40</a:t>
            </a:fld>
            <a:endParaRPr lang="zh-CN" altLang="en-US"/>
          </a:p>
        </p:txBody>
      </p:sp>
      <p:sp>
        <p:nvSpPr>
          <p:cNvPr id="8" name="任意形状 8"/>
          <p:cNvSpPr/>
          <p:nvPr/>
        </p:nvSpPr>
        <p:spPr>
          <a:xfrm>
            <a:off x="7410450" y="-35727"/>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9" name="任意形状 8"/>
          <p:cNvSpPr/>
          <p:nvPr/>
        </p:nvSpPr>
        <p:spPr>
          <a:xfrm rot="10800000">
            <a:off x="-16" y="3801278"/>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596" y="714362"/>
            <a:ext cx="3357586" cy="428628"/>
          </a:xfrm>
        </p:spPr>
        <p:txBody>
          <a:bodyPr vert="horz" lIns="91440" tIns="45720" rIns="91440" bIns="45720" rtlCol="0">
            <a:noAutofit/>
          </a:bodyPr>
          <a:lstStyle/>
          <a:p>
            <a:pPr marR="0" algn="l">
              <a:lnSpc>
                <a:spcPct val="180000"/>
              </a:lnSpc>
              <a:spcBef>
                <a:spcPts val="0"/>
              </a:spcBef>
            </a:pPr>
            <a:r>
              <a:rPr lang="zh-CN" altLang="en-US" sz="1800" b="1" dirty="0">
                <a:latin typeface="Times New Roman" pitchFamily="18" charset="0"/>
                <a:ea typeface="微软雅黑" pitchFamily="34" charset="-122"/>
                <a:cs typeface="Times New Roman" pitchFamily="18" charset="0"/>
              </a:rPr>
              <a:t>二、剩余收益估值模型</a:t>
            </a:r>
          </a:p>
        </p:txBody>
      </p:sp>
      <p:sp>
        <p:nvSpPr>
          <p:cNvPr id="3" name="文本占位符 2"/>
          <p:cNvSpPr>
            <a:spLocks noGrp="1"/>
          </p:cNvSpPr>
          <p:nvPr>
            <p:ph type="body" idx="1"/>
          </p:nvPr>
        </p:nvSpPr>
        <p:spPr>
          <a:xfrm>
            <a:off x="457200" y="1200151"/>
            <a:ext cx="8229600" cy="2085979"/>
          </a:xfrm>
        </p:spPr>
        <p:txBody>
          <a:bodyPr vert="horz" lIns="91440" tIns="45720" rIns="91440" bIns="45720" rtlCol="0">
            <a:noAutofit/>
          </a:bodyPr>
          <a:lstStyle/>
          <a:p>
            <a:pPr marL="0" marR="0" lvl="0" indent="0">
              <a:lnSpc>
                <a:spcPct val="150000"/>
              </a:lnSpc>
              <a:spcBef>
                <a:spcPts val="0"/>
              </a:spcBef>
              <a:buNone/>
            </a:pPr>
            <a:r>
              <a:rPr lang="zh-CN" altLang="en-US" sz="1800" dirty="0">
                <a:latin typeface="Times New Roman" pitchFamily="18" charset="0"/>
                <a:ea typeface="微软雅黑" pitchFamily="34" charset="-122"/>
                <a:cs typeface="Times New Roman" pitchFamily="18" charset="0"/>
              </a:rPr>
              <a:t>（一）剩余收益估值模型的假设</a:t>
            </a:r>
          </a:p>
          <a:p>
            <a:pPr marL="0" marR="0" lvl="1" indent="0">
              <a:lnSpc>
                <a:spcPct val="150000"/>
              </a:lnSpc>
              <a:spcBef>
                <a:spcPts val="0"/>
              </a:spcBef>
              <a:buNone/>
            </a:pPr>
            <a:r>
              <a:rPr lang="zh-CN" altLang="en-US" sz="1600" dirty="0" smtClean="0">
                <a:latin typeface="Times New Roman" pitchFamily="18" charset="0"/>
                <a:ea typeface="微软雅黑" pitchFamily="34" charset="-122"/>
                <a:cs typeface="Times New Roman" pitchFamily="18" charset="0"/>
              </a:rPr>
              <a:t>假设三：动态线性信息假设</a:t>
            </a:r>
          </a:p>
          <a:p>
            <a:pPr marL="0" marR="0" lvl="1" indent="0">
              <a:lnSpc>
                <a:spcPct val="150000"/>
              </a:lnSpc>
              <a:spcBef>
                <a:spcPts val="0"/>
              </a:spcBef>
              <a:buNone/>
            </a:pPr>
            <a:r>
              <a:rPr lang="en-US" altLang="zh-CN" sz="1600" dirty="0" smtClean="0">
                <a:latin typeface="Times New Roman" pitchFamily="18" charset="0"/>
                <a:ea typeface="微软雅黑" pitchFamily="34" charset="-122"/>
                <a:cs typeface="Times New Roman" pitchFamily="18" charset="0"/>
              </a:rPr>
              <a:t>        </a:t>
            </a:r>
            <a:r>
              <a:rPr lang="en-US" altLang="zh-CN" sz="1600" dirty="0" err="1" smtClean="0">
                <a:latin typeface="Times New Roman" pitchFamily="18" charset="0"/>
                <a:ea typeface="微软雅黑" pitchFamily="34" charset="-122"/>
                <a:cs typeface="Times New Roman" pitchFamily="18" charset="0"/>
              </a:rPr>
              <a:t>Ohlson</a:t>
            </a:r>
            <a:r>
              <a:rPr lang="zh-CN" altLang="en-US" sz="1600" dirty="0">
                <a:latin typeface="Times New Roman" pitchFamily="18" charset="0"/>
                <a:ea typeface="微软雅黑" pitchFamily="34" charset="-122"/>
                <a:cs typeface="Times New Roman" pitchFamily="18" charset="0"/>
              </a:rPr>
              <a:t>（</a:t>
            </a:r>
            <a:r>
              <a:rPr lang="en-US" altLang="zh-CN" sz="1600" dirty="0">
                <a:latin typeface="Times New Roman" pitchFamily="18" charset="0"/>
                <a:ea typeface="微软雅黑" pitchFamily="34" charset="-122"/>
                <a:cs typeface="Times New Roman" pitchFamily="18" charset="0"/>
              </a:rPr>
              <a:t>1995</a:t>
            </a:r>
            <a:r>
              <a:rPr lang="zh-CN" altLang="en-US" sz="1600" dirty="0">
                <a:latin typeface="Times New Roman" pitchFamily="18" charset="0"/>
                <a:ea typeface="微软雅黑" pitchFamily="34" charset="-122"/>
                <a:cs typeface="Times New Roman" pitchFamily="18" charset="0"/>
              </a:rPr>
              <a:t>）提出，剩余收益不仅受到会计变量以及非会计变量的影响，还满足自回归关系，即假设当期剩余收益与上一期剩余收益线性相关，下一期剩余收益受当期剩余收益影响。</a:t>
            </a:r>
          </a:p>
        </p:txBody>
      </p:sp>
      <p:cxnSp>
        <p:nvCxnSpPr>
          <p:cNvPr id="4" name="直接连接符 3"/>
          <p:cNvCxnSpPr/>
          <p:nvPr/>
        </p:nvCxnSpPr>
        <p:spPr>
          <a:xfrm>
            <a:off x="428596" y="650777"/>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txBox="1">
            <a:spLocks/>
          </p:cNvSpPr>
          <p:nvPr/>
        </p:nvSpPr>
        <p:spPr>
          <a:xfrm>
            <a:off x="457200" y="142858"/>
            <a:ext cx="8229600" cy="436945"/>
          </a:xfrm>
          <a:prstGeom prst="rect">
            <a:avLst/>
          </a:prstGeom>
        </p:spPr>
        <p:txBody>
          <a:bodyPr vert="horz" lIns="91440" tIns="45720" rIns="91440" bIns="45720" rtlCol="0" anchor="ctr">
            <a:noAutofit/>
          </a:bodyPr>
          <a:lstStyle/>
          <a:p>
            <a:pPr lvl="0">
              <a:spcBef>
                <a:spcPct val="0"/>
              </a:spcBef>
            </a:pPr>
            <a:r>
              <a:rPr lang="zh-CN" altLang="en-US" sz="2400" b="1" kern="2200" dirty="0">
                <a:latin typeface="微软雅黑" pitchFamily="34" charset="-122"/>
                <a:ea typeface="微软雅黑" pitchFamily="34" charset="-122"/>
                <a:cs typeface="+mj-cs"/>
              </a:rPr>
              <a:t>第三节 剩余收益</a:t>
            </a:r>
            <a:r>
              <a:rPr lang="zh-CN" altLang="en-US" sz="2400" b="1" kern="2200" dirty="0" smtClean="0">
                <a:latin typeface="微软雅黑" pitchFamily="34" charset="-122"/>
                <a:ea typeface="微软雅黑" pitchFamily="34" charset="-122"/>
                <a:cs typeface="+mj-cs"/>
              </a:rPr>
              <a:t>估值模型</a:t>
            </a:r>
            <a:endParaRPr kumimoji="0" lang="zh-CN" altLang="en-US" sz="2400" b="1" i="0" u="none" strike="noStrike" kern="2200" cap="none" spc="0" normalizeH="0" baseline="0" noProof="0" dirty="0" smtClean="0">
              <a:ln>
                <a:noFill/>
              </a:ln>
              <a:solidFill>
                <a:schemeClr val="tx1"/>
              </a:solidFill>
              <a:effectLst/>
              <a:uLnTx/>
              <a:uFillTx/>
              <a:latin typeface="微软雅黑" pitchFamily="34" charset="-122"/>
              <a:ea typeface="微软雅黑" pitchFamily="34" charset="-122"/>
              <a:cs typeface="+mj-cs"/>
            </a:endParaRPr>
          </a:p>
        </p:txBody>
      </p:sp>
      <p:pic>
        <p:nvPicPr>
          <p:cNvPr id="76802" name="Picture 2"/>
          <p:cNvPicPr>
            <a:picLocks noChangeAspect="1" noChangeArrowheads="1"/>
          </p:cNvPicPr>
          <p:nvPr/>
        </p:nvPicPr>
        <p:blipFill>
          <a:blip r:embed="rId2"/>
          <a:srcRect/>
          <a:stretch>
            <a:fillRect/>
          </a:stretch>
        </p:blipFill>
        <p:spPr bwMode="auto">
          <a:xfrm>
            <a:off x="571472" y="3143254"/>
            <a:ext cx="8032477" cy="1500198"/>
          </a:xfrm>
          <a:prstGeom prst="rect">
            <a:avLst/>
          </a:prstGeom>
          <a:noFill/>
          <a:ln w="9525">
            <a:noFill/>
            <a:miter lim="800000"/>
            <a:headEnd/>
            <a:tailEnd/>
          </a:ln>
          <a:effectLst/>
        </p:spPr>
      </p:pic>
      <p:sp>
        <p:nvSpPr>
          <p:cNvPr id="7" name="灯片编号占位符 6"/>
          <p:cNvSpPr>
            <a:spLocks noGrp="1"/>
          </p:cNvSpPr>
          <p:nvPr>
            <p:ph type="sldNum" sz="quarter" idx="12"/>
          </p:nvPr>
        </p:nvSpPr>
        <p:spPr/>
        <p:txBody>
          <a:bodyPr/>
          <a:lstStyle/>
          <a:p>
            <a:fld id="{AF91FE41-29FC-418A-8825-19AC693A7F6B}" type="slidenum">
              <a:rPr lang="zh-CN" altLang="en-US" smtClean="0"/>
              <a:t>41</a:t>
            </a:fld>
            <a:endParaRPr lang="zh-CN" altLang="en-US"/>
          </a:p>
        </p:txBody>
      </p:sp>
      <p:sp>
        <p:nvSpPr>
          <p:cNvPr id="8" name="任意形状 8"/>
          <p:cNvSpPr/>
          <p:nvPr/>
        </p:nvSpPr>
        <p:spPr>
          <a:xfrm>
            <a:off x="7410450" y="-35727"/>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9" name="任意形状 8"/>
          <p:cNvSpPr/>
          <p:nvPr/>
        </p:nvSpPr>
        <p:spPr>
          <a:xfrm rot="10800000">
            <a:off x="-16" y="3801278"/>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596" y="1071552"/>
            <a:ext cx="8229600" cy="500066"/>
          </a:xfrm>
        </p:spPr>
        <p:txBody>
          <a:bodyPr vert="horz" lIns="91440" tIns="45720" rIns="91440" bIns="45720" rtlCol="0">
            <a:normAutofit fontScale="90000"/>
          </a:bodyPr>
          <a:lstStyle/>
          <a:p>
            <a:pPr marR="0" algn="l">
              <a:lnSpc>
                <a:spcPct val="160000"/>
              </a:lnSpc>
              <a:spcBef>
                <a:spcPts val="0"/>
              </a:spcBef>
            </a:pPr>
            <a:r>
              <a:rPr lang="zh-CN" altLang="en-US" sz="1800" dirty="0">
                <a:latin typeface="Times New Roman" pitchFamily="18" charset="0"/>
                <a:ea typeface="微软雅黑" pitchFamily="34" charset="-122"/>
                <a:cs typeface="Times New Roman" pitchFamily="18" charset="0"/>
              </a:rPr>
              <a:t>（二）一般剩余收益估值模型</a:t>
            </a:r>
          </a:p>
        </p:txBody>
      </p:sp>
      <p:sp>
        <p:nvSpPr>
          <p:cNvPr id="3" name="文本占位符 2"/>
          <p:cNvSpPr>
            <a:spLocks noGrp="1"/>
          </p:cNvSpPr>
          <p:nvPr>
            <p:ph type="body" idx="1"/>
          </p:nvPr>
        </p:nvSpPr>
        <p:spPr>
          <a:xfrm>
            <a:off x="457200" y="1414465"/>
            <a:ext cx="8229600" cy="3228987"/>
          </a:xfrm>
        </p:spPr>
        <p:txBody>
          <a:bodyPr vert="horz" lIns="91440" tIns="45720" rIns="91440" bIns="45720" rtlCol="0">
            <a:normAutofit fontScale="92500"/>
          </a:bodyPr>
          <a:lstStyle/>
          <a:p>
            <a:pPr marL="0" marR="0" lvl="0" indent="0">
              <a:lnSpc>
                <a:spcPct val="180000"/>
              </a:lnSpc>
              <a:spcBef>
                <a:spcPts val="0"/>
              </a:spcBef>
              <a:buNone/>
            </a:pPr>
            <a:r>
              <a:rPr lang="zh-CN" altLang="en-US" sz="1800" dirty="0">
                <a:latin typeface="Times New Roman" pitchFamily="18" charset="0"/>
                <a:ea typeface="微软雅黑" pitchFamily="34" charset="-122"/>
                <a:cs typeface="Times New Roman" pitchFamily="18" charset="0"/>
              </a:rPr>
              <a:t>剩余收益估值模型通过会计净资产和剩余收益来度量资产价值。剩余收益估值模型估价时，将上市公司股权内在价值视为如下两部分之和：</a:t>
            </a:r>
          </a:p>
          <a:p>
            <a:pPr marL="0" marR="0" lvl="0" indent="0">
              <a:lnSpc>
                <a:spcPct val="180000"/>
              </a:lnSpc>
              <a:spcBef>
                <a:spcPts val="0"/>
              </a:spcBef>
              <a:buNone/>
            </a:pPr>
            <a:r>
              <a:rPr lang="zh-CN" altLang="en-US" sz="1800" dirty="0">
                <a:latin typeface="Times New Roman" pitchFamily="18" charset="0"/>
                <a:ea typeface="微软雅黑" pitchFamily="34" charset="-122"/>
                <a:cs typeface="Times New Roman" pitchFamily="18" charset="0"/>
              </a:rPr>
              <a:t>（</a:t>
            </a:r>
            <a:r>
              <a:rPr lang="en-US" altLang="zh-CN" sz="1800" dirty="0">
                <a:latin typeface="Times New Roman" pitchFamily="18" charset="0"/>
                <a:ea typeface="微软雅黑" pitchFamily="34" charset="-122"/>
                <a:cs typeface="Times New Roman" pitchFamily="18" charset="0"/>
              </a:rPr>
              <a:t>1</a:t>
            </a:r>
            <a:r>
              <a:rPr lang="zh-CN" altLang="en-US" sz="1800" dirty="0">
                <a:latin typeface="Times New Roman" pitchFamily="18" charset="0"/>
                <a:ea typeface="微软雅黑" pitchFamily="34" charset="-122"/>
                <a:cs typeface="Times New Roman" pitchFamily="18" charset="0"/>
              </a:rPr>
              <a:t>）公司股本权益的当期账面价值，即公司现在所拥有的资产价值</a:t>
            </a:r>
          </a:p>
          <a:p>
            <a:pPr marL="0" marR="0" lvl="0" indent="0">
              <a:lnSpc>
                <a:spcPct val="180000"/>
              </a:lnSpc>
              <a:spcBef>
                <a:spcPts val="0"/>
              </a:spcBef>
              <a:buNone/>
            </a:pPr>
            <a:r>
              <a:rPr lang="zh-CN" altLang="en-US" sz="1800" dirty="0">
                <a:latin typeface="Times New Roman" pitchFamily="18" charset="0"/>
                <a:ea typeface="微软雅黑" pitchFamily="34" charset="-122"/>
                <a:cs typeface="Times New Roman" pitchFamily="18" charset="0"/>
              </a:rPr>
              <a:t>（</a:t>
            </a:r>
            <a:r>
              <a:rPr lang="en-US" altLang="zh-CN" sz="1800" dirty="0">
                <a:latin typeface="Times New Roman" pitchFamily="18" charset="0"/>
                <a:ea typeface="微软雅黑" pitchFamily="34" charset="-122"/>
                <a:cs typeface="Times New Roman" pitchFamily="18" charset="0"/>
              </a:rPr>
              <a:t>2</a:t>
            </a:r>
            <a:r>
              <a:rPr lang="zh-CN" altLang="en-US" sz="1800" dirty="0">
                <a:latin typeface="Times New Roman" pitchFamily="18" charset="0"/>
                <a:ea typeface="微软雅黑" pitchFamily="34" charset="-122"/>
                <a:cs typeface="Times New Roman" pitchFamily="18" charset="0"/>
              </a:rPr>
              <a:t>）公司预期未来剩余价值的现值，即公司利用现有的资产在未来创造的增值</a:t>
            </a:r>
          </a:p>
          <a:p>
            <a:pPr marL="0" marR="0" lvl="0" indent="0">
              <a:lnSpc>
                <a:spcPct val="180000"/>
              </a:lnSpc>
              <a:spcBef>
                <a:spcPts val="0"/>
              </a:spcBef>
              <a:buNone/>
            </a:pPr>
            <a:r>
              <a:rPr lang="zh-CN" altLang="en-US" sz="1800" dirty="0">
                <a:latin typeface="Times New Roman" pitchFamily="18" charset="0"/>
                <a:ea typeface="微软雅黑" pitchFamily="34" charset="-122"/>
                <a:cs typeface="Times New Roman" pitchFamily="18" charset="0"/>
              </a:rPr>
              <a:t>换言之，在考虑货币时间价值以及投资者所要求的风险报酬情况下，将上市公司预期剩余收益按照一定的折现率进行折现以后加上当期权益价值就是股权的内在价值，即</a:t>
            </a:r>
          </a:p>
          <a:p>
            <a:pPr marL="0" marR="0" lvl="0" indent="0">
              <a:lnSpc>
                <a:spcPct val="180000"/>
              </a:lnSpc>
              <a:spcBef>
                <a:spcPts val="0"/>
              </a:spcBef>
              <a:buNone/>
            </a:pPr>
            <a:endParaRPr lang="zh-CN" altLang="en-US" sz="1800" dirty="0">
              <a:latin typeface="Times New Roman" pitchFamily="18" charset="0"/>
              <a:ea typeface="微软雅黑" pitchFamily="34" charset="-122"/>
              <a:cs typeface="Times New Roman" pitchFamily="18" charset="0"/>
            </a:endParaRPr>
          </a:p>
        </p:txBody>
      </p:sp>
      <p:cxnSp>
        <p:nvCxnSpPr>
          <p:cNvPr id="4" name="直接连接符 3"/>
          <p:cNvCxnSpPr/>
          <p:nvPr/>
        </p:nvCxnSpPr>
        <p:spPr>
          <a:xfrm>
            <a:off x="428596" y="650777"/>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txBox="1">
            <a:spLocks/>
          </p:cNvSpPr>
          <p:nvPr/>
        </p:nvSpPr>
        <p:spPr>
          <a:xfrm>
            <a:off x="457200" y="142858"/>
            <a:ext cx="8229600" cy="436945"/>
          </a:xfrm>
          <a:prstGeom prst="rect">
            <a:avLst/>
          </a:prstGeom>
        </p:spPr>
        <p:txBody>
          <a:bodyPr vert="horz" lIns="91440" tIns="45720" rIns="91440" bIns="45720" rtlCol="0" anchor="ctr">
            <a:noAutofit/>
          </a:bodyPr>
          <a:lstStyle/>
          <a:p>
            <a:pPr lvl="0">
              <a:spcBef>
                <a:spcPct val="0"/>
              </a:spcBef>
            </a:pPr>
            <a:r>
              <a:rPr lang="zh-CN" altLang="en-US" sz="2400" b="1" kern="2200" dirty="0">
                <a:latin typeface="微软雅黑" pitchFamily="34" charset="-122"/>
                <a:ea typeface="微软雅黑" pitchFamily="34" charset="-122"/>
                <a:cs typeface="+mj-cs"/>
              </a:rPr>
              <a:t>第三节 剩余收益</a:t>
            </a:r>
            <a:r>
              <a:rPr lang="zh-CN" altLang="en-US" sz="2400" b="1" kern="2200" dirty="0" smtClean="0">
                <a:latin typeface="微软雅黑" pitchFamily="34" charset="-122"/>
                <a:ea typeface="微软雅黑" pitchFamily="34" charset="-122"/>
                <a:cs typeface="+mj-cs"/>
              </a:rPr>
              <a:t>估值模型</a:t>
            </a:r>
            <a:endParaRPr kumimoji="0" lang="zh-CN" altLang="en-US" sz="2400" b="1" i="0" u="none" strike="noStrike" kern="2200" cap="none" spc="0" normalizeH="0" baseline="0" noProof="0" dirty="0" smtClean="0">
              <a:ln>
                <a:noFill/>
              </a:ln>
              <a:solidFill>
                <a:schemeClr val="tx1"/>
              </a:solidFill>
              <a:effectLst/>
              <a:uLnTx/>
              <a:uFillTx/>
              <a:latin typeface="微软雅黑" pitchFamily="34" charset="-122"/>
              <a:ea typeface="微软雅黑" pitchFamily="34" charset="-122"/>
              <a:cs typeface="+mj-cs"/>
            </a:endParaRPr>
          </a:p>
        </p:txBody>
      </p:sp>
      <p:sp>
        <p:nvSpPr>
          <p:cNvPr id="6" name="标题 1"/>
          <p:cNvSpPr txBox="1">
            <a:spLocks/>
          </p:cNvSpPr>
          <p:nvPr/>
        </p:nvSpPr>
        <p:spPr>
          <a:xfrm>
            <a:off x="428596" y="714362"/>
            <a:ext cx="3357586" cy="428628"/>
          </a:xfrm>
          <a:prstGeom prst="rect">
            <a:avLst/>
          </a:prstGeom>
        </p:spPr>
        <p:txBody>
          <a:bodyPr vert="horz" lIns="91440" tIns="45720" rIns="91440" bIns="45720" rtlCol="0" anchor="ctr">
            <a:noAutofit/>
          </a:bodyPr>
          <a:lstStyle/>
          <a:p>
            <a:pPr marL="0" marR="0" lvl="0" indent="0" algn="l" defTabSz="914400" rtl="0" eaLnBrk="1" fontAlgn="auto" latinLnBrk="0" hangingPunct="1">
              <a:lnSpc>
                <a:spcPct val="180000"/>
              </a:lnSpc>
              <a:spcBef>
                <a:spcPts val="0"/>
              </a:spcBef>
              <a:spcAft>
                <a:spcPts val="0"/>
              </a:spcAft>
              <a:buClrTx/>
              <a:buSzTx/>
              <a:buFontTx/>
              <a:buNone/>
              <a:tabLst/>
              <a:defRPr/>
            </a:pPr>
            <a:r>
              <a:rPr kumimoji="0" lang="zh-CN" altLang="en-US" sz="1800" b="1" i="0" u="none" strike="noStrike" kern="1200" cap="none" spc="0" normalizeH="0" baseline="0" noProof="0" smtClean="0">
                <a:ln>
                  <a:noFill/>
                </a:ln>
                <a:solidFill>
                  <a:schemeClr val="tx1"/>
                </a:solidFill>
                <a:effectLst/>
                <a:uLnTx/>
                <a:uFillTx/>
                <a:latin typeface="Times New Roman" pitchFamily="18" charset="0"/>
                <a:ea typeface="微软雅黑" pitchFamily="34" charset="-122"/>
                <a:cs typeface="Times New Roman" pitchFamily="18" charset="0"/>
              </a:rPr>
              <a:t>二、剩余收益估值模型</a:t>
            </a:r>
            <a:endParaRPr kumimoji="0" lang="zh-CN" altLang="en-US" sz="1800" b="1" i="0" u="none" strike="noStrike" kern="1200" cap="none" spc="0" normalizeH="0" baseline="0" noProof="0" dirty="0" smtClean="0">
              <a:ln>
                <a:noFill/>
              </a:ln>
              <a:solidFill>
                <a:schemeClr val="tx1"/>
              </a:solidFill>
              <a:effectLst/>
              <a:uLnTx/>
              <a:uFillTx/>
              <a:latin typeface="Times New Roman" pitchFamily="18" charset="0"/>
              <a:ea typeface="微软雅黑" pitchFamily="34" charset="-122"/>
              <a:cs typeface="Times New Roman" pitchFamily="18" charset="0"/>
            </a:endParaRPr>
          </a:p>
        </p:txBody>
      </p:sp>
      <p:pic>
        <p:nvPicPr>
          <p:cNvPr id="16385" name="Picture 1"/>
          <p:cNvPicPr>
            <a:picLocks noChangeAspect="1" noChangeArrowheads="1"/>
          </p:cNvPicPr>
          <p:nvPr/>
        </p:nvPicPr>
        <p:blipFill>
          <a:blip r:embed="rId2"/>
          <a:srcRect/>
          <a:stretch>
            <a:fillRect/>
          </a:stretch>
        </p:blipFill>
        <p:spPr bwMode="auto">
          <a:xfrm>
            <a:off x="1785918" y="4357700"/>
            <a:ext cx="5129142" cy="500066"/>
          </a:xfrm>
          <a:prstGeom prst="rect">
            <a:avLst/>
          </a:prstGeom>
          <a:noFill/>
          <a:ln w="9525">
            <a:noFill/>
            <a:miter lim="800000"/>
            <a:headEnd/>
            <a:tailEnd/>
          </a:ln>
          <a:effectLst/>
        </p:spPr>
      </p:pic>
      <p:sp>
        <p:nvSpPr>
          <p:cNvPr id="8" name="灯片编号占位符 7"/>
          <p:cNvSpPr>
            <a:spLocks noGrp="1"/>
          </p:cNvSpPr>
          <p:nvPr>
            <p:ph type="sldNum" sz="quarter" idx="12"/>
          </p:nvPr>
        </p:nvSpPr>
        <p:spPr/>
        <p:txBody>
          <a:bodyPr/>
          <a:lstStyle/>
          <a:p>
            <a:fld id="{AF91FE41-29FC-418A-8825-19AC693A7F6B}" type="slidenum">
              <a:rPr lang="zh-CN" altLang="en-US" smtClean="0"/>
              <a:t>42</a:t>
            </a:fld>
            <a:endParaRPr lang="zh-CN" altLang="en-US"/>
          </a:p>
        </p:txBody>
      </p:sp>
      <p:sp>
        <p:nvSpPr>
          <p:cNvPr id="9" name="任意形状 8"/>
          <p:cNvSpPr/>
          <p:nvPr/>
        </p:nvSpPr>
        <p:spPr>
          <a:xfrm>
            <a:off x="7410450" y="-35727"/>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0" name="任意形状 8"/>
          <p:cNvSpPr/>
          <p:nvPr/>
        </p:nvSpPr>
        <p:spPr>
          <a:xfrm rot="10800000">
            <a:off x="-16" y="3801278"/>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596" y="1071552"/>
            <a:ext cx="8229600" cy="500066"/>
          </a:xfrm>
        </p:spPr>
        <p:txBody>
          <a:bodyPr vert="horz" lIns="91440" tIns="45720" rIns="91440" bIns="45720" rtlCol="0">
            <a:normAutofit fontScale="90000"/>
          </a:bodyPr>
          <a:lstStyle/>
          <a:p>
            <a:pPr marR="0" algn="l">
              <a:lnSpc>
                <a:spcPct val="160000"/>
              </a:lnSpc>
              <a:spcBef>
                <a:spcPts val="0"/>
              </a:spcBef>
            </a:pPr>
            <a:r>
              <a:rPr lang="zh-CN" altLang="en-US" sz="1800" dirty="0">
                <a:latin typeface="Times New Roman" pitchFamily="18" charset="0"/>
                <a:ea typeface="微软雅黑" pitchFamily="34" charset="-122"/>
                <a:cs typeface="Times New Roman" pitchFamily="18" charset="0"/>
              </a:rPr>
              <a:t>（二）一般剩余收益估值模型</a:t>
            </a:r>
          </a:p>
        </p:txBody>
      </p:sp>
      <p:cxnSp>
        <p:nvCxnSpPr>
          <p:cNvPr id="4" name="直接连接符 3"/>
          <p:cNvCxnSpPr/>
          <p:nvPr/>
        </p:nvCxnSpPr>
        <p:spPr>
          <a:xfrm>
            <a:off x="428596" y="650777"/>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txBox="1">
            <a:spLocks/>
          </p:cNvSpPr>
          <p:nvPr/>
        </p:nvSpPr>
        <p:spPr>
          <a:xfrm>
            <a:off x="457200" y="142858"/>
            <a:ext cx="8229600" cy="436945"/>
          </a:xfrm>
          <a:prstGeom prst="rect">
            <a:avLst/>
          </a:prstGeom>
        </p:spPr>
        <p:txBody>
          <a:bodyPr vert="horz" lIns="91440" tIns="45720" rIns="91440" bIns="45720" rtlCol="0" anchor="ctr">
            <a:noAutofit/>
          </a:bodyPr>
          <a:lstStyle/>
          <a:p>
            <a:pPr lvl="0">
              <a:spcBef>
                <a:spcPct val="0"/>
              </a:spcBef>
            </a:pPr>
            <a:r>
              <a:rPr lang="zh-CN" altLang="en-US" sz="2400" b="1" kern="2200" dirty="0">
                <a:latin typeface="微软雅黑" pitchFamily="34" charset="-122"/>
                <a:ea typeface="微软雅黑" pitchFamily="34" charset="-122"/>
                <a:cs typeface="+mj-cs"/>
              </a:rPr>
              <a:t>第三节 剩余收益</a:t>
            </a:r>
            <a:r>
              <a:rPr lang="zh-CN" altLang="en-US" sz="2400" b="1" kern="2200" dirty="0" smtClean="0">
                <a:latin typeface="微软雅黑" pitchFamily="34" charset="-122"/>
                <a:ea typeface="微软雅黑" pitchFamily="34" charset="-122"/>
                <a:cs typeface="+mj-cs"/>
              </a:rPr>
              <a:t>估值模型</a:t>
            </a:r>
            <a:endParaRPr kumimoji="0" lang="zh-CN" altLang="en-US" sz="2400" b="1" i="0" u="none" strike="noStrike" kern="2200" cap="none" spc="0" normalizeH="0" baseline="0" noProof="0" dirty="0" smtClean="0">
              <a:ln>
                <a:noFill/>
              </a:ln>
              <a:solidFill>
                <a:schemeClr val="tx1"/>
              </a:solidFill>
              <a:effectLst/>
              <a:uLnTx/>
              <a:uFillTx/>
              <a:latin typeface="微软雅黑" pitchFamily="34" charset="-122"/>
              <a:ea typeface="微软雅黑" pitchFamily="34" charset="-122"/>
              <a:cs typeface="+mj-cs"/>
            </a:endParaRPr>
          </a:p>
        </p:txBody>
      </p:sp>
      <p:sp>
        <p:nvSpPr>
          <p:cNvPr id="6" name="标题 1"/>
          <p:cNvSpPr txBox="1">
            <a:spLocks/>
          </p:cNvSpPr>
          <p:nvPr/>
        </p:nvSpPr>
        <p:spPr>
          <a:xfrm>
            <a:off x="428596" y="714362"/>
            <a:ext cx="3357586" cy="428628"/>
          </a:xfrm>
          <a:prstGeom prst="rect">
            <a:avLst/>
          </a:prstGeom>
        </p:spPr>
        <p:txBody>
          <a:bodyPr vert="horz" lIns="91440" tIns="45720" rIns="91440" bIns="45720" rtlCol="0" anchor="ctr">
            <a:noAutofit/>
          </a:bodyPr>
          <a:lstStyle/>
          <a:p>
            <a:pPr marL="0" marR="0" lvl="0" indent="0" algn="l" defTabSz="914400" rtl="0" eaLnBrk="1" fontAlgn="auto" latinLnBrk="0" hangingPunct="1">
              <a:lnSpc>
                <a:spcPct val="18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schemeClr val="tx1"/>
                </a:solidFill>
                <a:effectLst/>
                <a:uLnTx/>
                <a:uFillTx/>
                <a:latin typeface="Times New Roman" pitchFamily="18" charset="0"/>
                <a:ea typeface="微软雅黑" pitchFamily="34" charset="-122"/>
                <a:cs typeface="Times New Roman" pitchFamily="18" charset="0"/>
              </a:rPr>
              <a:t>二、剩余收益估值模型</a:t>
            </a:r>
          </a:p>
        </p:txBody>
      </p:sp>
      <p:pic>
        <p:nvPicPr>
          <p:cNvPr id="77826" name="Picture 2"/>
          <p:cNvPicPr>
            <a:picLocks noChangeAspect="1" noChangeArrowheads="1"/>
          </p:cNvPicPr>
          <p:nvPr/>
        </p:nvPicPr>
        <p:blipFill>
          <a:blip r:embed="rId2"/>
          <a:srcRect/>
          <a:stretch>
            <a:fillRect/>
          </a:stretch>
        </p:blipFill>
        <p:spPr bwMode="auto">
          <a:xfrm>
            <a:off x="642910" y="1571618"/>
            <a:ext cx="7823200" cy="3357586"/>
          </a:xfrm>
          <a:prstGeom prst="rect">
            <a:avLst/>
          </a:prstGeom>
          <a:noFill/>
          <a:ln w="9525">
            <a:noFill/>
            <a:miter lim="800000"/>
            <a:headEnd/>
            <a:tailEnd/>
          </a:ln>
          <a:effectLst/>
        </p:spPr>
      </p:pic>
      <p:sp>
        <p:nvSpPr>
          <p:cNvPr id="10" name="灯片编号占位符 9"/>
          <p:cNvSpPr>
            <a:spLocks noGrp="1"/>
          </p:cNvSpPr>
          <p:nvPr>
            <p:ph type="sldNum" sz="quarter" idx="12"/>
          </p:nvPr>
        </p:nvSpPr>
        <p:spPr/>
        <p:txBody>
          <a:bodyPr/>
          <a:lstStyle/>
          <a:p>
            <a:fld id="{AF91FE41-29FC-418A-8825-19AC693A7F6B}" type="slidenum">
              <a:rPr lang="zh-CN" altLang="en-US" smtClean="0"/>
              <a:t>43</a:t>
            </a:fld>
            <a:endParaRPr lang="zh-CN" altLang="en-US"/>
          </a:p>
        </p:txBody>
      </p:sp>
      <p:sp>
        <p:nvSpPr>
          <p:cNvPr id="11" name="任意形状 8"/>
          <p:cNvSpPr/>
          <p:nvPr/>
        </p:nvSpPr>
        <p:spPr>
          <a:xfrm>
            <a:off x="7410450" y="-35727"/>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2" name="任意形状 8"/>
          <p:cNvSpPr/>
          <p:nvPr/>
        </p:nvSpPr>
        <p:spPr>
          <a:xfrm rot="10800000">
            <a:off x="-16" y="3801278"/>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596" y="1285866"/>
            <a:ext cx="8229600" cy="857250"/>
          </a:xfrm>
        </p:spPr>
        <p:txBody>
          <a:bodyPr vert="horz" lIns="91440" tIns="45720" rIns="91440" bIns="45720" rtlCol="0">
            <a:normAutofit fontScale="90000"/>
          </a:bodyPr>
          <a:lstStyle/>
          <a:p>
            <a:pPr marR="0" algn="l">
              <a:lnSpc>
                <a:spcPct val="160000"/>
              </a:lnSpc>
              <a:spcBef>
                <a:spcPts val="0"/>
              </a:spcBef>
            </a:pPr>
            <a:r>
              <a:rPr lang="zh-CN" altLang="en-US" sz="1800" dirty="0" smtClean="0">
                <a:latin typeface="Times New Roman" pitchFamily="18" charset="0"/>
                <a:ea typeface="微软雅黑" pitchFamily="34" charset="-122"/>
                <a:cs typeface="Times New Roman" pitchFamily="18" charset="0"/>
              </a:rPr>
              <a:t>        使用</a:t>
            </a:r>
            <a:r>
              <a:rPr lang="zh-CN" altLang="en-US" sz="1800" dirty="0">
                <a:latin typeface="Times New Roman" pitchFamily="18" charset="0"/>
                <a:ea typeface="微软雅黑" pitchFamily="34" charset="-122"/>
                <a:cs typeface="Times New Roman" pitchFamily="18" charset="0"/>
              </a:rPr>
              <a:t>剩余收益估值模型评估上市公司股票内在价值的原理如图</a:t>
            </a:r>
            <a:r>
              <a:rPr lang="en-US" altLang="zh-CN" sz="1800" dirty="0">
                <a:latin typeface="Times New Roman" pitchFamily="18" charset="0"/>
                <a:ea typeface="微软雅黑" pitchFamily="34" charset="-122"/>
                <a:cs typeface="Times New Roman" pitchFamily="18" charset="0"/>
              </a:rPr>
              <a:t>8-1</a:t>
            </a:r>
            <a:r>
              <a:rPr lang="zh-CN" altLang="en-US" sz="1800" dirty="0">
                <a:latin typeface="Times New Roman" pitchFamily="18" charset="0"/>
                <a:ea typeface="微软雅黑" pitchFamily="34" charset="-122"/>
                <a:cs typeface="Times New Roman" pitchFamily="18" charset="0"/>
              </a:rPr>
              <a:t>所示。一般剩余收益估值模型对未来盈利和股权回报率都没有做出假设，根据对未来盈利和股权回报率的不同特点，剩余收益估值模型可划分为单阶段剩余收益估值模型和多阶段剩余收益估值模型。</a:t>
            </a:r>
          </a:p>
        </p:txBody>
      </p:sp>
      <p:cxnSp>
        <p:nvCxnSpPr>
          <p:cNvPr id="4" name="直接连接符 3"/>
          <p:cNvCxnSpPr/>
          <p:nvPr/>
        </p:nvCxnSpPr>
        <p:spPr>
          <a:xfrm>
            <a:off x="428596" y="650777"/>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txBox="1">
            <a:spLocks/>
          </p:cNvSpPr>
          <p:nvPr/>
        </p:nvSpPr>
        <p:spPr>
          <a:xfrm>
            <a:off x="457200" y="142858"/>
            <a:ext cx="8229600" cy="436945"/>
          </a:xfrm>
          <a:prstGeom prst="rect">
            <a:avLst/>
          </a:prstGeom>
        </p:spPr>
        <p:txBody>
          <a:bodyPr vert="horz" lIns="91440" tIns="45720" rIns="91440" bIns="45720" rtlCol="0" anchor="ctr">
            <a:noAutofit/>
          </a:bodyPr>
          <a:lstStyle/>
          <a:p>
            <a:pPr lvl="0">
              <a:spcBef>
                <a:spcPct val="0"/>
              </a:spcBef>
            </a:pPr>
            <a:r>
              <a:rPr lang="zh-CN" altLang="en-US" sz="2400" b="1" kern="2200" dirty="0">
                <a:latin typeface="微软雅黑" pitchFamily="34" charset="-122"/>
                <a:ea typeface="微软雅黑" pitchFamily="34" charset="-122"/>
                <a:cs typeface="+mj-cs"/>
              </a:rPr>
              <a:t>第三节 剩余收益</a:t>
            </a:r>
            <a:r>
              <a:rPr lang="zh-CN" altLang="en-US" sz="2400" b="1" kern="2200" dirty="0" smtClean="0">
                <a:latin typeface="微软雅黑" pitchFamily="34" charset="-122"/>
                <a:ea typeface="微软雅黑" pitchFamily="34" charset="-122"/>
                <a:cs typeface="+mj-cs"/>
              </a:rPr>
              <a:t>估值模型</a:t>
            </a:r>
            <a:endParaRPr kumimoji="0" lang="zh-CN" altLang="en-US" sz="2400" b="1" i="0" u="none" strike="noStrike" kern="2200" cap="none" spc="0" normalizeH="0" baseline="0" noProof="0" dirty="0" smtClean="0">
              <a:ln>
                <a:noFill/>
              </a:ln>
              <a:solidFill>
                <a:schemeClr val="tx1"/>
              </a:solidFill>
              <a:effectLst/>
              <a:uLnTx/>
              <a:uFillTx/>
              <a:latin typeface="微软雅黑" pitchFamily="34" charset="-122"/>
              <a:ea typeface="微软雅黑" pitchFamily="34" charset="-122"/>
              <a:cs typeface="+mj-cs"/>
            </a:endParaRPr>
          </a:p>
        </p:txBody>
      </p:sp>
      <p:sp>
        <p:nvSpPr>
          <p:cNvPr id="6" name="标题 1"/>
          <p:cNvSpPr txBox="1">
            <a:spLocks/>
          </p:cNvSpPr>
          <p:nvPr/>
        </p:nvSpPr>
        <p:spPr>
          <a:xfrm>
            <a:off x="428596" y="714362"/>
            <a:ext cx="3357586" cy="428628"/>
          </a:xfrm>
          <a:prstGeom prst="rect">
            <a:avLst/>
          </a:prstGeom>
        </p:spPr>
        <p:txBody>
          <a:bodyPr vert="horz" lIns="91440" tIns="45720" rIns="91440" bIns="45720" rtlCol="0" anchor="ctr">
            <a:noAutofit/>
          </a:bodyPr>
          <a:lstStyle/>
          <a:p>
            <a:pPr marL="0" marR="0" lvl="0" indent="0" algn="l" defTabSz="914400" rtl="0" eaLnBrk="1" fontAlgn="auto" latinLnBrk="0" hangingPunct="1">
              <a:lnSpc>
                <a:spcPct val="18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schemeClr val="tx1"/>
                </a:solidFill>
                <a:effectLst/>
                <a:uLnTx/>
                <a:uFillTx/>
                <a:latin typeface="Times New Roman" pitchFamily="18" charset="0"/>
                <a:ea typeface="微软雅黑" pitchFamily="34" charset="-122"/>
                <a:cs typeface="Times New Roman" pitchFamily="18" charset="0"/>
              </a:rPr>
              <a:t>二、剩余收益估值模型</a:t>
            </a:r>
          </a:p>
        </p:txBody>
      </p:sp>
      <p:pic>
        <p:nvPicPr>
          <p:cNvPr id="14337" name="Picture 1"/>
          <p:cNvPicPr>
            <a:picLocks noChangeAspect="1" noChangeArrowheads="1"/>
          </p:cNvPicPr>
          <p:nvPr/>
        </p:nvPicPr>
        <p:blipFill>
          <a:blip r:embed="rId2"/>
          <a:srcRect/>
          <a:stretch>
            <a:fillRect/>
          </a:stretch>
        </p:blipFill>
        <p:spPr bwMode="auto">
          <a:xfrm>
            <a:off x="1714480" y="2307506"/>
            <a:ext cx="5903908" cy="2835994"/>
          </a:xfrm>
          <a:prstGeom prst="rect">
            <a:avLst/>
          </a:prstGeom>
          <a:noFill/>
          <a:ln w="9525">
            <a:noFill/>
            <a:miter lim="800000"/>
            <a:headEnd/>
            <a:tailEnd/>
          </a:ln>
          <a:effectLst/>
        </p:spPr>
      </p:pic>
      <p:sp>
        <p:nvSpPr>
          <p:cNvPr id="8" name="灯片编号占位符 7"/>
          <p:cNvSpPr>
            <a:spLocks noGrp="1"/>
          </p:cNvSpPr>
          <p:nvPr>
            <p:ph type="sldNum" sz="quarter" idx="12"/>
          </p:nvPr>
        </p:nvSpPr>
        <p:spPr/>
        <p:txBody>
          <a:bodyPr/>
          <a:lstStyle/>
          <a:p>
            <a:fld id="{AF91FE41-29FC-418A-8825-19AC693A7F6B}" type="slidenum">
              <a:rPr lang="zh-CN" altLang="en-US" smtClean="0"/>
              <a:t>44</a:t>
            </a:fld>
            <a:endParaRPr lang="zh-CN" altLang="en-US"/>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34" y="1214428"/>
            <a:ext cx="8229600" cy="857250"/>
          </a:xfrm>
        </p:spPr>
        <p:txBody>
          <a:bodyPr vert="horz" lIns="91440" tIns="45720" rIns="91440" bIns="45720" rtlCol="0">
            <a:normAutofit/>
          </a:bodyPr>
          <a:lstStyle/>
          <a:p>
            <a:pPr marR="0" algn="l">
              <a:lnSpc>
                <a:spcPct val="160000"/>
              </a:lnSpc>
              <a:spcBef>
                <a:spcPts val="0"/>
              </a:spcBef>
            </a:pPr>
            <a:r>
              <a:rPr lang="zh-CN" altLang="en-US" sz="1800" dirty="0">
                <a:latin typeface="Times New Roman" pitchFamily="18" charset="0"/>
                <a:ea typeface="微软雅黑" pitchFamily="34" charset="-122"/>
                <a:cs typeface="Times New Roman" pitchFamily="18" charset="0"/>
              </a:rPr>
              <a:t>（二）单阶段剩余收益估值模型</a:t>
            </a:r>
          </a:p>
        </p:txBody>
      </p:sp>
      <p:sp>
        <p:nvSpPr>
          <p:cNvPr id="3" name="文本占位符 2"/>
          <p:cNvSpPr>
            <a:spLocks noGrp="1"/>
          </p:cNvSpPr>
          <p:nvPr>
            <p:ph type="body" idx="1"/>
          </p:nvPr>
        </p:nvSpPr>
        <p:spPr>
          <a:xfrm>
            <a:off x="500034" y="2071684"/>
            <a:ext cx="8229600" cy="1443037"/>
          </a:xfrm>
        </p:spPr>
        <p:txBody>
          <a:bodyPr vert="horz" lIns="91440" tIns="45720" rIns="91440" bIns="45720" rtlCol="0">
            <a:normAutofit/>
          </a:bodyPr>
          <a:lstStyle/>
          <a:p>
            <a:pPr marL="0" marR="0" lvl="0" indent="0">
              <a:lnSpc>
                <a:spcPct val="160000"/>
              </a:lnSpc>
              <a:spcBef>
                <a:spcPts val="0"/>
              </a:spcBef>
              <a:buNone/>
            </a:pPr>
            <a:r>
              <a:rPr lang="zh-CN" altLang="en-US" sz="1800" dirty="0" smtClean="0">
                <a:latin typeface="Times New Roman" pitchFamily="18" charset="0"/>
                <a:ea typeface="微软雅黑" pitchFamily="34" charset="-122"/>
                <a:cs typeface="Times New Roman" pitchFamily="18" charset="0"/>
              </a:rPr>
              <a:t>        单</a:t>
            </a:r>
            <a:r>
              <a:rPr lang="zh-CN" altLang="en-US" sz="1800" dirty="0">
                <a:latin typeface="Times New Roman" pitchFamily="18" charset="0"/>
                <a:ea typeface="微软雅黑" pitchFamily="34" charset="-122"/>
                <a:cs typeface="Times New Roman" pitchFamily="18" charset="0"/>
              </a:rPr>
              <a:t>阶段剩余收益估值模型假设上市公司在各个时期均有着稳定的股权回报率</a:t>
            </a:r>
            <a:r>
              <a:rPr lang="zh-CN" altLang="en-US" sz="1800" dirty="0" smtClean="0">
                <a:latin typeface="Times New Roman" pitchFamily="18" charset="0"/>
                <a:ea typeface="微软雅黑" pitchFamily="34" charset="-122"/>
                <a:cs typeface="Times New Roman" pitchFamily="18" charset="0"/>
              </a:rPr>
              <a:t>（</a:t>
            </a:r>
            <a:r>
              <a:rPr lang="en-US" altLang="zh-CN" sz="1800" dirty="0" smtClean="0">
                <a:latin typeface="Times New Roman" pitchFamily="18" charset="0"/>
                <a:ea typeface="微软雅黑" pitchFamily="34" charset="-122"/>
                <a:cs typeface="Times New Roman" pitchFamily="18" charset="0"/>
              </a:rPr>
              <a:t>ROE</a:t>
            </a:r>
            <a:r>
              <a:rPr lang="zh-CN" altLang="en-US" sz="1800" dirty="0" smtClean="0">
                <a:latin typeface="Times New Roman" pitchFamily="18" charset="0"/>
                <a:ea typeface="微软雅黑" pitchFamily="34" charset="-122"/>
                <a:cs typeface="Times New Roman" pitchFamily="18" charset="0"/>
              </a:rPr>
              <a:t>）</a:t>
            </a:r>
            <a:r>
              <a:rPr lang="zh-CN" altLang="en-US" sz="1800" dirty="0">
                <a:latin typeface="Times New Roman" pitchFamily="18" charset="0"/>
                <a:ea typeface="微软雅黑" pitchFamily="34" charset="-122"/>
                <a:cs typeface="Times New Roman" pitchFamily="18" charset="0"/>
              </a:rPr>
              <a:t>和盈利</a:t>
            </a:r>
            <a:r>
              <a:rPr lang="zh-CN" altLang="en-US" sz="1800" dirty="0" smtClean="0">
                <a:latin typeface="Times New Roman" pitchFamily="18" charset="0"/>
                <a:ea typeface="微软雅黑" pitchFamily="34" charset="-122"/>
                <a:cs typeface="Times New Roman" pitchFamily="18" charset="0"/>
              </a:rPr>
              <a:t>增长率</a:t>
            </a:r>
            <a:r>
              <a:rPr lang="en-US" altLang="zh-CN" sz="1800" i="1" dirty="0">
                <a:latin typeface="微软雅黑" pitchFamily="34" charset="-122"/>
                <a:ea typeface="微软雅黑" pitchFamily="34" charset="-122"/>
                <a:cs typeface="Times New Roman" pitchFamily="18" charset="0"/>
              </a:rPr>
              <a:t>g</a:t>
            </a:r>
            <a:r>
              <a:rPr lang="zh-CN" altLang="en-US" sz="1800" dirty="0" smtClean="0">
                <a:latin typeface="Times New Roman" pitchFamily="18" charset="0"/>
                <a:ea typeface="微软雅黑" pitchFamily="34" charset="-122"/>
                <a:cs typeface="Times New Roman" pitchFamily="18" charset="0"/>
              </a:rPr>
              <a:t>。</a:t>
            </a:r>
            <a:r>
              <a:rPr lang="zh-CN" altLang="en-US" sz="1800" dirty="0">
                <a:latin typeface="Times New Roman" pitchFamily="18" charset="0"/>
                <a:ea typeface="微软雅黑" pitchFamily="34" charset="-122"/>
                <a:cs typeface="Times New Roman" pitchFamily="18" charset="0"/>
              </a:rPr>
              <a:t>用符号表示不变的稳定盈利增长率，单阶段剩余收益估值模型公式可表示为：</a:t>
            </a:r>
          </a:p>
          <a:p>
            <a:pPr marL="0" marR="0" lvl="0" indent="0">
              <a:lnSpc>
                <a:spcPct val="160000"/>
              </a:lnSpc>
              <a:spcBef>
                <a:spcPts val="0"/>
              </a:spcBef>
              <a:buNone/>
            </a:pPr>
            <a:endParaRPr lang="zh-CN" altLang="en-US" sz="1800" dirty="0">
              <a:latin typeface="Times New Roman" pitchFamily="18" charset="0"/>
              <a:ea typeface="微软雅黑" pitchFamily="34" charset="-122"/>
              <a:cs typeface="Times New Roman" pitchFamily="18" charset="0"/>
            </a:endParaRPr>
          </a:p>
        </p:txBody>
      </p:sp>
      <p:cxnSp>
        <p:nvCxnSpPr>
          <p:cNvPr id="4" name="直接连接符 3"/>
          <p:cNvCxnSpPr/>
          <p:nvPr/>
        </p:nvCxnSpPr>
        <p:spPr>
          <a:xfrm>
            <a:off x="428596" y="650777"/>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txBox="1">
            <a:spLocks/>
          </p:cNvSpPr>
          <p:nvPr/>
        </p:nvSpPr>
        <p:spPr>
          <a:xfrm>
            <a:off x="457200" y="142858"/>
            <a:ext cx="8229600" cy="436945"/>
          </a:xfrm>
          <a:prstGeom prst="rect">
            <a:avLst/>
          </a:prstGeom>
        </p:spPr>
        <p:txBody>
          <a:bodyPr vert="horz" lIns="91440" tIns="45720" rIns="91440" bIns="45720" rtlCol="0" anchor="ctr">
            <a:noAutofit/>
          </a:bodyPr>
          <a:lstStyle/>
          <a:p>
            <a:pPr lvl="0">
              <a:spcBef>
                <a:spcPct val="0"/>
              </a:spcBef>
            </a:pPr>
            <a:r>
              <a:rPr lang="zh-CN" altLang="en-US" sz="2400" b="1" kern="2200" dirty="0">
                <a:latin typeface="微软雅黑" pitchFamily="34" charset="-122"/>
                <a:ea typeface="微软雅黑" pitchFamily="34" charset="-122"/>
                <a:cs typeface="+mj-cs"/>
              </a:rPr>
              <a:t>第三节 剩余收益</a:t>
            </a:r>
            <a:r>
              <a:rPr lang="zh-CN" altLang="en-US" sz="2400" b="1" kern="2200" dirty="0" smtClean="0">
                <a:latin typeface="微软雅黑" pitchFamily="34" charset="-122"/>
                <a:ea typeface="微软雅黑" pitchFamily="34" charset="-122"/>
                <a:cs typeface="+mj-cs"/>
              </a:rPr>
              <a:t>估值模型</a:t>
            </a:r>
            <a:endParaRPr kumimoji="0" lang="zh-CN" altLang="en-US" sz="2400" b="1" i="0" u="none" strike="noStrike" kern="2200" cap="none" spc="0" normalizeH="0" baseline="0" noProof="0" dirty="0" smtClean="0">
              <a:ln>
                <a:noFill/>
              </a:ln>
              <a:solidFill>
                <a:schemeClr val="tx1"/>
              </a:solidFill>
              <a:effectLst/>
              <a:uLnTx/>
              <a:uFillTx/>
              <a:latin typeface="微软雅黑" pitchFamily="34" charset="-122"/>
              <a:ea typeface="微软雅黑" pitchFamily="34" charset="-122"/>
              <a:cs typeface="+mj-cs"/>
            </a:endParaRPr>
          </a:p>
        </p:txBody>
      </p:sp>
      <p:pic>
        <p:nvPicPr>
          <p:cNvPr id="11265" name="Picture 1"/>
          <p:cNvPicPr>
            <a:picLocks noChangeAspect="1" noChangeArrowheads="1"/>
          </p:cNvPicPr>
          <p:nvPr/>
        </p:nvPicPr>
        <p:blipFill>
          <a:blip r:embed="rId2"/>
          <a:srcRect/>
          <a:stretch>
            <a:fillRect/>
          </a:stretch>
        </p:blipFill>
        <p:spPr bwMode="auto">
          <a:xfrm>
            <a:off x="2643174" y="3571882"/>
            <a:ext cx="3364911" cy="928694"/>
          </a:xfrm>
          <a:prstGeom prst="rect">
            <a:avLst/>
          </a:prstGeom>
          <a:noFill/>
          <a:ln w="9525">
            <a:noFill/>
            <a:miter lim="800000"/>
            <a:headEnd/>
            <a:tailEnd/>
          </a:ln>
          <a:effectLst/>
        </p:spPr>
      </p:pic>
      <p:sp>
        <p:nvSpPr>
          <p:cNvPr id="7" name="标题 1"/>
          <p:cNvSpPr txBox="1">
            <a:spLocks/>
          </p:cNvSpPr>
          <p:nvPr/>
        </p:nvSpPr>
        <p:spPr>
          <a:xfrm>
            <a:off x="428596" y="714362"/>
            <a:ext cx="3357586" cy="428628"/>
          </a:xfrm>
          <a:prstGeom prst="rect">
            <a:avLst/>
          </a:prstGeom>
        </p:spPr>
        <p:txBody>
          <a:bodyPr vert="horz" lIns="91440" tIns="45720" rIns="91440" bIns="45720" rtlCol="0" anchor="ctr">
            <a:noAutofit/>
          </a:bodyPr>
          <a:lstStyle/>
          <a:p>
            <a:pPr marL="0" marR="0" lvl="0" indent="0" algn="l" defTabSz="914400" rtl="0" eaLnBrk="1" fontAlgn="auto" latinLnBrk="0" hangingPunct="1">
              <a:lnSpc>
                <a:spcPct val="18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schemeClr val="tx1"/>
                </a:solidFill>
                <a:effectLst/>
                <a:uLnTx/>
                <a:uFillTx/>
                <a:latin typeface="Times New Roman" pitchFamily="18" charset="0"/>
                <a:ea typeface="微软雅黑" pitchFamily="34" charset="-122"/>
                <a:cs typeface="Times New Roman" pitchFamily="18" charset="0"/>
              </a:rPr>
              <a:t>二、剩余收益估值模型</a:t>
            </a:r>
          </a:p>
        </p:txBody>
      </p:sp>
      <p:sp>
        <p:nvSpPr>
          <p:cNvPr id="8" name="灯片编号占位符 7"/>
          <p:cNvSpPr>
            <a:spLocks noGrp="1"/>
          </p:cNvSpPr>
          <p:nvPr>
            <p:ph type="sldNum" sz="quarter" idx="12"/>
          </p:nvPr>
        </p:nvSpPr>
        <p:spPr/>
        <p:txBody>
          <a:bodyPr/>
          <a:lstStyle/>
          <a:p>
            <a:fld id="{AF91FE41-29FC-418A-8825-19AC693A7F6B}" type="slidenum">
              <a:rPr lang="zh-CN" altLang="en-US" smtClean="0"/>
              <a:t>45</a:t>
            </a:fld>
            <a:endParaRPr lang="zh-CN" altLang="en-US"/>
          </a:p>
        </p:txBody>
      </p:sp>
      <p:sp>
        <p:nvSpPr>
          <p:cNvPr id="9" name="任意形状 8"/>
          <p:cNvSpPr/>
          <p:nvPr/>
        </p:nvSpPr>
        <p:spPr>
          <a:xfrm>
            <a:off x="7410450" y="-35727"/>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0" name="任意形状 8"/>
          <p:cNvSpPr/>
          <p:nvPr/>
        </p:nvSpPr>
        <p:spPr>
          <a:xfrm rot="10800000">
            <a:off x="-16" y="3801278"/>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1" name="任意形状 8"/>
          <p:cNvSpPr/>
          <p:nvPr/>
        </p:nvSpPr>
        <p:spPr>
          <a:xfrm>
            <a:off x="7562850" y="116673"/>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2" name="任意形状 8"/>
          <p:cNvSpPr/>
          <p:nvPr/>
        </p:nvSpPr>
        <p:spPr>
          <a:xfrm rot="10800000">
            <a:off x="152384" y="3953678"/>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428596" y="650777"/>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txBox="1">
            <a:spLocks/>
          </p:cNvSpPr>
          <p:nvPr/>
        </p:nvSpPr>
        <p:spPr>
          <a:xfrm>
            <a:off x="457200" y="142858"/>
            <a:ext cx="8229600" cy="436945"/>
          </a:xfrm>
          <a:prstGeom prst="rect">
            <a:avLst/>
          </a:prstGeom>
        </p:spPr>
        <p:txBody>
          <a:bodyPr vert="horz" lIns="91440" tIns="45720" rIns="91440" bIns="45720" rtlCol="0" anchor="ctr">
            <a:noAutofit/>
          </a:bodyPr>
          <a:lstStyle/>
          <a:p>
            <a:pPr lvl="0">
              <a:spcBef>
                <a:spcPct val="0"/>
              </a:spcBef>
            </a:pPr>
            <a:r>
              <a:rPr lang="zh-CN" altLang="en-US" sz="2400" b="1" kern="2200" dirty="0">
                <a:latin typeface="微软雅黑" pitchFamily="34" charset="-122"/>
                <a:ea typeface="微软雅黑" pitchFamily="34" charset="-122"/>
                <a:cs typeface="+mj-cs"/>
              </a:rPr>
              <a:t>第三节 剩余收益</a:t>
            </a:r>
            <a:r>
              <a:rPr lang="zh-CN" altLang="en-US" sz="2400" b="1" kern="2200" dirty="0" smtClean="0">
                <a:latin typeface="微软雅黑" pitchFamily="34" charset="-122"/>
                <a:ea typeface="微软雅黑" pitchFamily="34" charset="-122"/>
                <a:cs typeface="+mj-cs"/>
              </a:rPr>
              <a:t>估值模型</a:t>
            </a:r>
            <a:endParaRPr kumimoji="0" lang="zh-CN" altLang="en-US" sz="2400" b="1" i="0" u="none" strike="noStrike" kern="2200" cap="none" spc="0" normalizeH="0" baseline="0" noProof="0" dirty="0" smtClean="0">
              <a:ln>
                <a:noFill/>
              </a:ln>
              <a:solidFill>
                <a:schemeClr val="tx1"/>
              </a:solidFill>
              <a:effectLst/>
              <a:uLnTx/>
              <a:uFillTx/>
              <a:latin typeface="微软雅黑" pitchFamily="34" charset="-122"/>
              <a:ea typeface="微软雅黑" pitchFamily="34" charset="-122"/>
              <a:cs typeface="+mj-cs"/>
            </a:endParaRPr>
          </a:p>
        </p:txBody>
      </p:sp>
      <p:pic>
        <p:nvPicPr>
          <p:cNvPr id="10241" name="Picture 1"/>
          <p:cNvPicPr>
            <a:picLocks noChangeAspect="1" noChangeArrowheads="1"/>
          </p:cNvPicPr>
          <p:nvPr/>
        </p:nvPicPr>
        <p:blipFill>
          <a:blip r:embed="rId2"/>
          <a:srcRect/>
          <a:stretch>
            <a:fillRect/>
          </a:stretch>
        </p:blipFill>
        <p:spPr bwMode="auto">
          <a:xfrm>
            <a:off x="500034" y="2214560"/>
            <a:ext cx="8229660" cy="2571768"/>
          </a:xfrm>
          <a:prstGeom prst="rect">
            <a:avLst/>
          </a:prstGeom>
          <a:noFill/>
          <a:ln w="9525">
            <a:noFill/>
            <a:miter lim="800000"/>
            <a:headEnd/>
            <a:tailEnd/>
          </a:ln>
          <a:effectLst/>
        </p:spPr>
      </p:pic>
      <p:pic>
        <p:nvPicPr>
          <p:cNvPr id="8" name="Picture 1"/>
          <p:cNvPicPr>
            <a:picLocks noChangeAspect="1" noChangeArrowheads="1"/>
          </p:cNvPicPr>
          <p:nvPr/>
        </p:nvPicPr>
        <p:blipFill>
          <a:blip r:embed="rId3"/>
          <a:srcRect/>
          <a:stretch>
            <a:fillRect/>
          </a:stretch>
        </p:blipFill>
        <p:spPr bwMode="auto">
          <a:xfrm>
            <a:off x="2643174" y="1071552"/>
            <a:ext cx="3364911" cy="928694"/>
          </a:xfrm>
          <a:prstGeom prst="rect">
            <a:avLst/>
          </a:prstGeom>
          <a:noFill/>
          <a:ln w="9525">
            <a:noFill/>
            <a:miter lim="800000"/>
            <a:headEnd/>
            <a:tailEnd/>
          </a:ln>
          <a:effectLst/>
        </p:spPr>
      </p:pic>
      <p:sp>
        <p:nvSpPr>
          <p:cNvPr id="9" name="标题 1"/>
          <p:cNvSpPr txBox="1">
            <a:spLocks/>
          </p:cNvSpPr>
          <p:nvPr/>
        </p:nvSpPr>
        <p:spPr>
          <a:xfrm>
            <a:off x="428596" y="714362"/>
            <a:ext cx="3357586" cy="428628"/>
          </a:xfrm>
          <a:prstGeom prst="rect">
            <a:avLst/>
          </a:prstGeom>
        </p:spPr>
        <p:txBody>
          <a:bodyPr vert="horz" lIns="91440" tIns="45720" rIns="91440" bIns="45720" rtlCol="0" anchor="ctr">
            <a:noAutofit/>
          </a:bodyPr>
          <a:lstStyle/>
          <a:p>
            <a:pPr marL="0" marR="0" lvl="0" indent="0" algn="l" defTabSz="914400" rtl="0" eaLnBrk="1" fontAlgn="auto" latinLnBrk="0" hangingPunct="1">
              <a:lnSpc>
                <a:spcPct val="18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schemeClr val="tx1"/>
                </a:solidFill>
                <a:effectLst/>
                <a:uLnTx/>
                <a:uFillTx/>
                <a:latin typeface="Times New Roman" pitchFamily="18" charset="0"/>
                <a:ea typeface="微软雅黑" pitchFamily="34" charset="-122"/>
                <a:cs typeface="Times New Roman" pitchFamily="18" charset="0"/>
              </a:rPr>
              <a:t>二、剩余收益估值模型</a:t>
            </a:r>
          </a:p>
        </p:txBody>
      </p:sp>
      <p:sp>
        <p:nvSpPr>
          <p:cNvPr id="10" name="灯片编号占位符 9"/>
          <p:cNvSpPr>
            <a:spLocks noGrp="1"/>
          </p:cNvSpPr>
          <p:nvPr>
            <p:ph type="sldNum" sz="quarter" idx="12"/>
          </p:nvPr>
        </p:nvSpPr>
        <p:spPr/>
        <p:txBody>
          <a:bodyPr/>
          <a:lstStyle/>
          <a:p>
            <a:fld id="{AF91FE41-29FC-418A-8825-19AC693A7F6B}" type="slidenum">
              <a:rPr lang="zh-CN" altLang="en-US" smtClean="0"/>
              <a:t>46</a:t>
            </a:fld>
            <a:endParaRPr lang="zh-CN" altLang="en-US"/>
          </a:p>
        </p:txBody>
      </p:sp>
      <p:sp>
        <p:nvSpPr>
          <p:cNvPr id="11" name="任意形状 8"/>
          <p:cNvSpPr/>
          <p:nvPr/>
        </p:nvSpPr>
        <p:spPr>
          <a:xfrm>
            <a:off x="7410450" y="-35727"/>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2" name="任意形状 8"/>
          <p:cNvSpPr/>
          <p:nvPr/>
        </p:nvSpPr>
        <p:spPr>
          <a:xfrm rot="10800000">
            <a:off x="-16" y="3801278"/>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596" y="928676"/>
            <a:ext cx="8229600" cy="857250"/>
          </a:xfrm>
        </p:spPr>
        <p:txBody>
          <a:bodyPr vert="horz" lIns="91440" tIns="45720" rIns="91440" bIns="45720" rtlCol="0">
            <a:normAutofit/>
          </a:bodyPr>
          <a:lstStyle/>
          <a:p>
            <a:pPr marR="0" algn="l">
              <a:lnSpc>
                <a:spcPct val="160000"/>
              </a:lnSpc>
              <a:spcBef>
                <a:spcPts val="0"/>
              </a:spcBef>
            </a:pPr>
            <a:r>
              <a:rPr lang="zh-CN" altLang="en-US" sz="1800" dirty="0">
                <a:latin typeface="Times New Roman" pitchFamily="18" charset="0"/>
                <a:ea typeface="微软雅黑" pitchFamily="34" charset="-122"/>
                <a:cs typeface="Times New Roman" pitchFamily="18" charset="0"/>
              </a:rPr>
              <a:t>（三）多阶段剩余收益估值模型</a:t>
            </a:r>
          </a:p>
        </p:txBody>
      </p:sp>
      <p:sp>
        <p:nvSpPr>
          <p:cNvPr id="3" name="文本占位符 2"/>
          <p:cNvSpPr>
            <a:spLocks noGrp="1"/>
          </p:cNvSpPr>
          <p:nvPr>
            <p:ph type="body" idx="1"/>
          </p:nvPr>
        </p:nvSpPr>
        <p:spPr>
          <a:xfrm>
            <a:off x="500034" y="1714494"/>
            <a:ext cx="8229600" cy="2514607"/>
          </a:xfrm>
        </p:spPr>
        <p:txBody>
          <a:bodyPr vert="horz" lIns="91440" tIns="45720" rIns="91440" bIns="45720" rtlCol="0">
            <a:normAutofit/>
          </a:bodyPr>
          <a:lstStyle/>
          <a:p>
            <a:pPr marL="0" marR="0" lvl="0" indent="0">
              <a:lnSpc>
                <a:spcPct val="170000"/>
              </a:lnSpc>
              <a:spcBef>
                <a:spcPts val="0"/>
              </a:spcBef>
              <a:buNone/>
            </a:pPr>
            <a:r>
              <a:rPr lang="zh-CN" altLang="en-US" sz="1800" dirty="0" smtClean="0">
                <a:latin typeface="Times New Roman" pitchFamily="18" charset="0"/>
                <a:ea typeface="微软雅黑" pitchFamily="34" charset="-122"/>
                <a:cs typeface="Times New Roman" pitchFamily="18" charset="0"/>
              </a:rPr>
              <a:t>        多</a:t>
            </a:r>
            <a:r>
              <a:rPr lang="zh-CN" altLang="en-US" sz="1800" dirty="0">
                <a:latin typeface="Times New Roman" pitchFamily="18" charset="0"/>
                <a:ea typeface="微软雅黑" pitchFamily="34" charset="-122"/>
                <a:cs typeface="Times New Roman" pitchFamily="18" charset="0"/>
              </a:rPr>
              <a:t>阶段剩余收益估值模型将估值期分为可预测期和持续期（或稳定发展期），以解决预测无限期剩余的缺陷。持续剩余收益是指可预测期后的剩余收益</a:t>
            </a:r>
            <a:r>
              <a:rPr lang="zh-CN" altLang="en-US" sz="1800" dirty="0" smtClean="0">
                <a:latin typeface="Times New Roman" pitchFamily="18" charset="0"/>
                <a:ea typeface="微软雅黑" pitchFamily="34" charset="-122"/>
                <a:cs typeface="Times New Roman" pitchFamily="18" charset="0"/>
              </a:rPr>
              <a:t>。</a:t>
            </a:r>
            <a:endParaRPr lang="en-US" altLang="zh-CN" sz="1800" dirty="0" smtClean="0">
              <a:latin typeface="Times New Roman" pitchFamily="18" charset="0"/>
              <a:ea typeface="微软雅黑" pitchFamily="34" charset="-122"/>
              <a:cs typeface="Times New Roman" pitchFamily="18" charset="0"/>
            </a:endParaRPr>
          </a:p>
          <a:p>
            <a:pPr marL="0" marR="0" lvl="0" indent="0">
              <a:lnSpc>
                <a:spcPct val="170000"/>
              </a:lnSpc>
              <a:spcBef>
                <a:spcPts val="0"/>
              </a:spcBef>
              <a:buNone/>
            </a:pPr>
            <a:r>
              <a:rPr lang="en-US" altLang="zh-CN" sz="1800" dirty="0">
                <a:latin typeface="Times New Roman" pitchFamily="18" charset="0"/>
                <a:ea typeface="微软雅黑" pitchFamily="34" charset="-122"/>
                <a:cs typeface="Times New Roman" pitchFamily="18" charset="0"/>
              </a:rPr>
              <a:t> </a:t>
            </a:r>
            <a:r>
              <a:rPr lang="en-US" altLang="zh-CN" sz="1800" dirty="0" smtClean="0">
                <a:latin typeface="Times New Roman" pitchFamily="18" charset="0"/>
                <a:ea typeface="微软雅黑" pitchFamily="34" charset="-122"/>
                <a:cs typeface="Times New Roman" pitchFamily="18" charset="0"/>
              </a:rPr>
              <a:t>       </a:t>
            </a:r>
            <a:r>
              <a:rPr lang="zh-CN" altLang="en-US" sz="1800" dirty="0" smtClean="0">
                <a:latin typeface="Times New Roman" pitchFamily="18" charset="0"/>
                <a:ea typeface="微软雅黑" pitchFamily="34" charset="-122"/>
                <a:cs typeface="Times New Roman" pitchFamily="18" charset="0"/>
              </a:rPr>
              <a:t>学界</a:t>
            </a:r>
            <a:r>
              <a:rPr lang="zh-CN" altLang="en-US" sz="1800" dirty="0">
                <a:latin typeface="Times New Roman" pitchFamily="18" charset="0"/>
                <a:ea typeface="微软雅黑" pitchFamily="34" charset="-122"/>
                <a:cs typeface="Times New Roman" pitchFamily="18" charset="0"/>
              </a:rPr>
              <a:t>普遍认为，在可预测期（假设为</a:t>
            </a:r>
            <a:r>
              <a:rPr lang="en-US" altLang="zh-CN" sz="1800" dirty="0">
                <a:latin typeface="Times New Roman" pitchFamily="18" charset="0"/>
                <a:ea typeface="微软雅黑" pitchFamily="34" charset="-122"/>
                <a:cs typeface="Times New Roman" pitchFamily="18" charset="0"/>
              </a:rPr>
              <a:t>T</a:t>
            </a:r>
            <a:r>
              <a:rPr lang="zh-CN" altLang="en-US" sz="1800" dirty="0">
                <a:latin typeface="Times New Roman" pitchFamily="18" charset="0"/>
                <a:ea typeface="微软雅黑" pitchFamily="34" charset="-122"/>
                <a:cs typeface="Times New Roman" pitchFamily="18" charset="0"/>
              </a:rPr>
              <a:t>年）里，每期的剩余收益可以较为准确的预测，度过可预测期后，公司进入持续期，公司剩余收益趋于稳定，将持续期各期剩余收益折现到</a:t>
            </a:r>
            <a:r>
              <a:rPr lang="en-US" altLang="zh-CN" sz="1800" dirty="0">
                <a:latin typeface="Times New Roman" pitchFamily="18" charset="0"/>
                <a:ea typeface="微软雅黑" pitchFamily="34" charset="-122"/>
                <a:cs typeface="Times New Roman" pitchFamily="18" charset="0"/>
              </a:rPr>
              <a:t>T</a:t>
            </a:r>
            <a:r>
              <a:rPr lang="zh-CN" altLang="en-US" sz="1800" dirty="0">
                <a:latin typeface="Times New Roman" pitchFamily="18" charset="0"/>
                <a:ea typeface="微软雅黑" pitchFamily="34" charset="-122"/>
                <a:cs typeface="Times New Roman" pitchFamily="18" charset="0"/>
              </a:rPr>
              <a:t>时期并加总，得到持续期价值。</a:t>
            </a:r>
          </a:p>
        </p:txBody>
      </p:sp>
      <p:cxnSp>
        <p:nvCxnSpPr>
          <p:cNvPr id="4" name="直接连接符 3"/>
          <p:cNvCxnSpPr/>
          <p:nvPr/>
        </p:nvCxnSpPr>
        <p:spPr>
          <a:xfrm>
            <a:off x="428596" y="650777"/>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txBox="1">
            <a:spLocks/>
          </p:cNvSpPr>
          <p:nvPr/>
        </p:nvSpPr>
        <p:spPr>
          <a:xfrm>
            <a:off x="457200" y="142858"/>
            <a:ext cx="8229600" cy="436945"/>
          </a:xfrm>
          <a:prstGeom prst="rect">
            <a:avLst/>
          </a:prstGeom>
        </p:spPr>
        <p:txBody>
          <a:bodyPr vert="horz" lIns="91440" tIns="45720" rIns="91440" bIns="45720" rtlCol="0" anchor="ctr">
            <a:noAutofit/>
          </a:bodyPr>
          <a:lstStyle/>
          <a:p>
            <a:pPr lvl="0">
              <a:spcBef>
                <a:spcPct val="0"/>
              </a:spcBef>
            </a:pPr>
            <a:r>
              <a:rPr lang="zh-CN" altLang="en-US" sz="2400" b="1" kern="2200" dirty="0">
                <a:latin typeface="微软雅黑" pitchFamily="34" charset="-122"/>
                <a:ea typeface="微软雅黑" pitchFamily="34" charset="-122"/>
                <a:cs typeface="+mj-cs"/>
              </a:rPr>
              <a:t>第三节 剩余收益</a:t>
            </a:r>
            <a:r>
              <a:rPr lang="zh-CN" altLang="en-US" sz="2400" b="1" kern="2200" dirty="0" smtClean="0">
                <a:latin typeface="微软雅黑" pitchFamily="34" charset="-122"/>
                <a:ea typeface="微软雅黑" pitchFamily="34" charset="-122"/>
                <a:cs typeface="+mj-cs"/>
              </a:rPr>
              <a:t>估值模型</a:t>
            </a:r>
            <a:endParaRPr kumimoji="0" lang="zh-CN" altLang="en-US" sz="2400" b="1" i="0" u="none" strike="noStrike" kern="2200" cap="none" spc="0" normalizeH="0" baseline="0" noProof="0" dirty="0" smtClean="0">
              <a:ln>
                <a:noFill/>
              </a:ln>
              <a:solidFill>
                <a:schemeClr val="tx1"/>
              </a:solidFill>
              <a:effectLst/>
              <a:uLnTx/>
              <a:uFillTx/>
              <a:latin typeface="微软雅黑" pitchFamily="34" charset="-122"/>
              <a:ea typeface="微软雅黑" pitchFamily="34" charset="-122"/>
              <a:cs typeface="+mj-cs"/>
            </a:endParaRPr>
          </a:p>
        </p:txBody>
      </p:sp>
      <p:sp>
        <p:nvSpPr>
          <p:cNvPr id="6" name="标题 1"/>
          <p:cNvSpPr txBox="1">
            <a:spLocks/>
          </p:cNvSpPr>
          <p:nvPr/>
        </p:nvSpPr>
        <p:spPr>
          <a:xfrm>
            <a:off x="428596" y="714362"/>
            <a:ext cx="3357586" cy="428628"/>
          </a:xfrm>
          <a:prstGeom prst="rect">
            <a:avLst/>
          </a:prstGeom>
        </p:spPr>
        <p:txBody>
          <a:bodyPr vert="horz" lIns="91440" tIns="45720" rIns="91440" bIns="45720" rtlCol="0" anchor="ctr">
            <a:noAutofit/>
          </a:bodyPr>
          <a:lstStyle/>
          <a:p>
            <a:pPr marL="0" marR="0" lvl="0" indent="0" algn="l" defTabSz="914400" rtl="0" eaLnBrk="1" fontAlgn="auto" latinLnBrk="0" hangingPunct="1">
              <a:lnSpc>
                <a:spcPct val="18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schemeClr val="tx1"/>
                </a:solidFill>
                <a:effectLst/>
                <a:uLnTx/>
                <a:uFillTx/>
                <a:latin typeface="Times New Roman" pitchFamily="18" charset="0"/>
                <a:ea typeface="微软雅黑" pitchFamily="34" charset="-122"/>
                <a:cs typeface="Times New Roman" pitchFamily="18" charset="0"/>
              </a:rPr>
              <a:t>二、剩余收益估值模型</a:t>
            </a:r>
          </a:p>
        </p:txBody>
      </p:sp>
      <p:sp>
        <p:nvSpPr>
          <p:cNvPr id="7" name="灯片编号占位符 6"/>
          <p:cNvSpPr>
            <a:spLocks noGrp="1"/>
          </p:cNvSpPr>
          <p:nvPr>
            <p:ph type="sldNum" sz="quarter" idx="12"/>
          </p:nvPr>
        </p:nvSpPr>
        <p:spPr/>
        <p:txBody>
          <a:bodyPr/>
          <a:lstStyle/>
          <a:p>
            <a:fld id="{AF91FE41-29FC-418A-8825-19AC693A7F6B}" type="slidenum">
              <a:rPr lang="zh-CN" altLang="en-US" smtClean="0"/>
              <a:t>47</a:t>
            </a:fld>
            <a:endParaRPr lang="zh-CN" altLang="en-US"/>
          </a:p>
        </p:txBody>
      </p:sp>
      <p:sp>
        <p:nvSpPr>
          <p:cNvPr id="8" name="任意形状 8"/>
          <p:cNvSpPr/>
          <p:nvPr/>
        </p:nvSpPr>
        <p:spPr>
          <a:xfrm>
            <a:off x="7410450" y="-35727"/>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9" name="任意形状 8"/>
          <p:cNvSpPr/>
          <p:nvPr/>
        </p:nvSpPr>
        <p:spPr>
          <a:xfrm rot="10800000">
            <a:off x="-16" y="3801278"/>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85786" y="1571618"/>
            <a:ext cx="4214842" cy="857250"/>
          </a:xfrm>
        </p:spPr>
        <p:txBody>
          <a:bodyPr vert="horz" lIns="91440" tIns="45720" rIns="91440" bIns="45720" rtlCol="0">
            <a:normAutofit/>
          </a:bodyPr>
          <a:lstStyle/>
          <a:p>
            <a:pPr algn="l">
              <a:lnSpc>
                <a:spcPct val="160000"/>
              </a:lnSpc>
              <a:spcBef>
                <a:spcPts val="0"/>
              </a:spcBef>
            </a:pPr>
            <a:r>
              <a:rPr lang="zh-CN" altLang="en-US" sz="1800" dirty="0">
                <a:latin typeface="微软雅黑" pitchFamily="34" charset="-122"/>
                <a:ea typeface="微软雅黑" pitchFamily="34" charset="-122"/>
              </a:rPr>
              <a:t>多</a:t>
            </a:r>
            <a:r>
              <a:rPr lang="zh-CN" altLang="en-US" sz="1800" dirty="0" smtClean="0">
                <a:latin typeface="微软雅黑" pitchFamily="34" charset="-122"/>
                <a:ea typeface="微软雅黑" pitchFamily="34" charset="-122"/>
              </a:rPr>
              <a:t>阶段</a:t>
            </a:r>
            <a:r>
              <a:rPr lang="zh-CN" altLang="en-US" sz="1800" dirty="0" smtClean="0">
                <a:latin typeface="微软雅黑" pitchFamily="34" charset="-122"/>
                <a:ea typeface="微软雅黑" pitchFamily="34" charset="-122"/>
                <a:cs typeface="Times New Roman" pitchFamily="18" charset="0"/>
              </a:rPr>
              <a:t>剩余</a:t>
            </a:r>
            <a:r>
              <a:rPr lang="zh-CN" altLang="en-US" sz="1800" dirty="0">
                <a:latin typeface="微软雅黑" pitchFamily="34" charset="-122"/>
                <a:ea typeface="微软雅黑" pitchFamily="34" charset="-122"/>
                <a:cs typeface="Times New Roman" pitchFamily="18" charset="0"/>
              </a:rPr>
              <a:t>收益估值模型可以改写为：</a:t>
            </a:r>
          </a:p>
        </p:txBody>
      </p:sp>
      <p:cxnSp>
        <p:nvCxnSpPr>
          <p:cNvPr id="4" name="直接连接符 3"/>
          <p:cNvCxnSpPr/>
          <p:nvPr/>
        </p:nvCxnSpPr>
        <p:spPr>
          <a:xfrm>
            <a:off x="428596" y="650777"/>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txBox="1">
            <a:spLocks/>
          </p:cNvSpPr>
          <p:nvPr/>
        </p:nvSpPr>
        <p:spPr>
          <a:xfrm>
            <a:off x="457200" y="142858"/>
            <a:ext cx="8229600" cy="436945"/>
          </a:xfrm>
          <a:prstGeom prst="rect">
            <a:avLst/>
          </a:prstGeom>
        </p:spPr>
        <p:txBody>
          <a:bodyPr vert="horz" lIns="91440" tIns="45720" rIns="91440" bIns="45720" rtlCol="0" anchor="ctr">
            <a:noAutofit/>
          </a:bodyPr>
          <a:lstStyle/>
          <a:p>
            <a:pPr lvl="0">
              <a:spcBef>
                <a:spcPct val="0"/>
              </a:spcBef>
            </a:pPr>
            <a:r>
              <a:rPr lang="zh-CN" altLang="en-US" sz="2400" b="1" kern="2200" dirty="0">
                <a:latin typeface="微软雅黑" pitchFamily="34" charset="-122"/>
                <a:ea typeface="微软雅黑" pitchFamily="34" charset="-122"/>
                <a:cs typeface="+mj-cs"/>
              </a:rPr>
              <a:t>第三节 剩余收益</a:t>
            </a:r>
            <a:r>
              <a:rPr lang="zh-CN" altLang="en-US" sz="2400" b="1" kern="2200" dirty="0" smtClean="0">
                <a:latin typeface="微软雅黑" pitchFamily="34" charset="-122"/>
                <a:ea typeface="微软雅黑" pitchFamily="34" charset="-122"/>
                <a:cs typeface="+mj-cs"/>
              </a:rPr>
              <a:t>估值模型</a:t>
            </a:r>
            <a:endParaRPr kumimoji="0" lang="zh-CN" altLang="en-US" sz="2400" b="1" i="0" u="none" strike="noStrike" kern="2200" cap="none" spc="0" normalizeH="0" baseline="0" noProof="0" dirty="0" smtClean="0">
              <a:ln>
                <a:noFill/>
              </a:ln>
              <a:solidFill>
                <a:schemeClr val="tx1"/>
              </a:solidFill>
              <a:effectLst/>
              <a:uLnTx/>
              <a:uFillTx/>
              <a:latin typeface="微软雅黑" pitchFamily="34" charset="-122"/>
              <a:ea typeface="微软雅黑" pitchFamily="34" charset="-122"/>
              <a:cs typeface="+mj-cs"/>
            </a:endParaRPr>
          </a:p>
        </p:txBody>
      </p:sp>
      <p:sp>
        <p:nvSpPr>
          <p:cNvPr id="6" name="标题 1"/>
          <p:cNvSpPr txBox="1">
            <a:spLocks/>
          </p:cNvSpPr>
          <p:nvPr/>
        </p:nvSpPr>
        <p:spPr>
          <a:xfrm>
            <a:off x="428596" y="928676"/>
            <a:ext cx="8229600" cy="857250"/>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60000"/>
              </a:lnSpc>
              <a:spcBef>
                <a:spcPts val="0"/>
              </a:spcBef>
              <a:spcAft>
                <a:spcPts val="0"/>
              </a:spcAft>
              <a:buClrTx/>
              <a:buSzTx/>
              <a:buFontTx/>
              <a:buNone/>
              <a:tabLst/>
              <a:defRPr/>
            </a:pPr>
            <a:r>
              <a:rPr kumimoji="0" lang="zh-CN" altLang="en-US" sz="1800" b="0" i="0" u="none" strike="noStrike" kern="1200" cap="none" spc="0" normalizeH="0" baseline="0" noProof="0" smtClean="0">
                <a:ln>
                  <a:noFill/>
                </a:ln>
                <a:solidFill>
                  <a:schemeClr val="tx1"/>
                </a:solidFill>
                <a:effectLst/>
                <a:uLnTx/>
                <a:uFillTx/>
                <a:latin typeface="Times New Roman" pitchFamily="18" charset="0"/>
                <a:ea typeface="微软雅黑" pitchFamily="34" charset="-122"/>
                <a:cs typeface="Times New Roman" pitchFamily="18" charset="0"/>
              </a:rPr>
              <a:t>（三）多阶段剩余收益估值模型</a:t>
            </a:r>
            <a:endParaRPr kumimoji="0" lang="zh-CN" altLang="en-US" sz="1800" b="0" i="0" u="none" strike="noStrike" kern="1200" cap="none" spc="0" normalizeH="0" baseline="0" noProof="0" dirty="0" smtClean="0">
              <a:ln>
                <a:noFill/>
              </a:ln>
              <a:solidFill>
                <a:schemeClr val="tx1"/>
              </a:solidFill>
              <a:effectLst/>
              <a:uLnTx/>
              <a:uFillTx/>
              <a:latin typeface="Times New Roman" pitchFamily="18" charset="0"/>
              <a:ea typeface="微软雅黑" pitchFamily="34" charset="-122"/>
              <a:cs typeface="Times New Roman" pitchFamily="18" charset="0"/>
            </a:endParaRPr>
          </a:p>
        </p:txBody>
      </p:sp>
      <p:sp>
        <p:nvSpPr>
          <p:cNvPr id="7" name="标题 1"/>
          <p:cNvSpPr txBox="1">
            <a:spLocks/>
          </p:cNvSpPr>
          <p:nvPr/>
        </p:nvSpPr>
        <p:spPr>
          <a:xfrm>
            <a:off x="428596" y="714362"/>
            <a:ext cx="3357586" cy="428628"/>
          </a:xfrm>
          <a:prstGeom prst="rect">
            <a:avLst/>
          </a:prstGeom>
        </p:spPr>
        <p:txBody>
          <a:bodyPr vert="horz" lIns="91440" tIns="45720" rIns="91440" bIns="45720" rtlCol="0" anchor="ctr">
            <a:noAutofit/>
          </a:bodyPr>
          <a:lstStyle/>
          <a:p>
            <a:pPr marL="0" marR="0" lvl="0" indent="0" algn="l" defTabSz="914400" rtl="0" eaLnBrk="1" fontAlgn="auto" latinLnBrk="0" hangingPunct="1">
              <a:lnSpc>
                <a:spcPct val="18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schemeClr val="tx1"/>
                </a:solidFill>
                <a:effectLst/>
                <a:uLnTx/>
                <a:uFillTx/>
                <a:latin typeface="Times New Roman" pitchFamily="18" charset="0"/>
                <a:ea typeface="微软雅黑" pitchFamily="34" charset="-122"/>
                <a:cs typeface="Times New Roman" pitchFamily="18" charset="0"/>
              </a:rPr>
              <a:t>二、剩余收益估值模型</a:t>
            </a:r>
          </a:p>
        </p:txBody>
      </p:sp>
      <p:pic>
        <p:nvPicPr>
          <p:cNvPr id="8193" name="Picture 1"/>
          <p:cNvPicPr>
            <a:picLocks noChangeAspect="1" noChangeArrowheads="1"/>
          </p:cNvPicPr>
          <p:nvPr/>
        </p:nvPicPr>
        <p:blipFill>
          <a:blip r:embed="rId2"/>
          <a:srcRect/>
          <a:stretch>
            <a:fillRect/>
          </a:stretch>
        </p:blipFill>
        <p:spPr bwMode="auto">
          <a:xfrm>
            <a:off x="714348" y="2214560"/>
            <a:ext cx="7583937" cy="2000264"/>
          </a:xfrm>
          <a:prstGeom prst="rect">
            <a:avLst/>
          </a:prstGeom>
          <a:noFill/>
          <a:ln w="9525">
            <a:noFill/>
            <a:miter lim="800000"/>
            <a:headEnd/>
            <a:tailEnd/>
          </a:ln>
          <a:effectLst/>
        </p:spPr>
      </p:pic>
      <p:sp>
        <p:nvSpPr>
          <p:cNvPr id="10" name="灯片编号占位符 9"/>
          <p:cNvSpPr>
            <a:spLocks noGrp="1"/>
          </p:cNvSpPr>
          <p:nvPr>
            <p:ph type="sldNum" sz="quarter" idx="12"/>
          </p:nvPr>
        </p:nvSpPr>
        <p:spPr/>
        <p:txBody>
          <a:bodyPr/>
          <a:lstStyle/>
          <a:p>
            <a:fld id="{AF91FE41-29FC-418A-8825-19AC693A7F6B}" type="slidenum">
              <a:rPr lang="zh-CN" altLang="en-US" smtClean="0"/>
              <a:t>48</a:t>
            </a:fld>
            <a:endParaRPr lang="zh-CN" altLang="en-US"/>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428596" y="650777"/>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txBox="1">
            <a:spLocks/>
          </p:cNvSpPr>
          <p:nvPr/>
        </p:nvSpPr>
        <p:spPr>
          <a:xfrm>
            <a:off x="457200" y="142858"/>
            <a:ext cx="8229600" cy="436945"/>
          </a:xfrm>
          <a:prstGeom prst="rect">
            <a:avLst/>
          </a:prstGeom>
        </p:spPr>
        <p:txBody>
          <a:bodyPr vert="horz" lIns="91440" tIns="45720" rIns="91440" bIns="45720" rtlCol="0" anchor="ctr">
            <a:noAutofit/>
          </a:bodyPr>
          <a:lstStyle/>
          <a:p>
            <a:pPr lvl="0">
              <a:spcBef>
                <a:spcPct val="0"/>
              </a:spcBef>
            </a:pPr>
            <a:r>
              <a:rPr lang="zh-CN" altLang="en-US" sz="2400" b="1" kern="2200" dirty="0">
                <a:latin typeface="微软雅黑" pitchFamily="34" charset="-122"/>
                <a:ea typeface="微软雅黑" pitchFamily="34" charset="-122"/>
                <a:cs typeface="+mj-cs"/>
              </a:rPr>
              <a:t>第三节 剩余收益</a:t>
            </a:r>
            <a:r>
              <a:rPr lang="zh-CN" altLang="en-US" sz="2400" b="1" kern="2200" dirty="0" smtClean="0">
                <a:latin typeface="微软雅黑" pitchFamily="34" charset="-122"/>
                <a:ea typeface="微软雅黑" pitchFamily="34" charset="-122"/>
                <a:cs typeface="+mj-cs"/>
              </a:rPr>
              <a:t>估值模型</a:t>
            </a:r>
            <a:endParaRPr kumimoji="0" lang="zh-CN" altLang="en-US" sz="2400" b="1" i="0" u="none" strike="noStrike" kern="2200" cap="none" spc="0" normalizeH="0" baseline="0" noProof="0" dirty="0" smtClean="0">
              <a:ln>
                <a:noFill/>
              </a:ln>
              <a:solidFill>
                <a:schemeClr val="tx1"/>
              </a:solidFill>
              <a:effectLst/>
              <a:uLnTx/>
              <a:uFillTx/>
              <a:latin typeface="微软雅黑" pitchFamily="34" charset="-122"/>
              <a:ea typeface="微软雅黑" pitchFamily="34" charset="-122"/>
              <a:cs typeface="+mj-cs"/>
            </a:endParaRPr>
          </a:p>
        </p:txBody>
      </p:sp>
      <p:sp>
        <p:nvSpPr>
          <p:cNvPr id="6" name="标题 1"/>
          <p:cNvSpPr txBox="1">
            <a:spLocks/>
          </p:cNvSpPr>
          <p:nvPr/>
        </p:nvSpPr>
        <p:spPr>
          <a:xfrm>
            <a:off x="428596" y="928676"/>
            <a:ext cx="8229600" cy="857250"/>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60000"/>
              </a:lnSpc>
              <a:spcBef>
                <a:spcPts val="0"/>
              </a:spcBef>
              <a:spcAft>
                <a:spcPts val="0"/>
              </a:spcAft>
              <a:buClrTx/>
              <a:buSzTx/>
              <a:buFontTx/>
              <a:buNone/>
              <a:tabLst/>
              <a:defRPr/>
            </a:pPr>
            <a:r>
              <a:rPr kumimoji="0" lang="zh-CN" altLang="en-US" sz="1800" b="0" i="0" u="none" strike="noStrike" kern="1200" cap="none" spc="0" normalizeH="0" baseline="0" noProof="0" smtClean="0">
                <a:ln>
                  <a:noFill/>
                </a:ln>
                <a:solidFill>
                  <a:schemeClr val="tx1"/>
                </a:solidFill>
                <a:effectLst/>
                <a:uLnTx/>
                <a:uFillTx/>
                <a:latin typeface="Times New Roman" pitchFamily="18" charset="0"/>
                <a:ea typeface="微软雅黑" pitchFamily="34" charset="-122"/>
                <a:cs typeface="Times New Roman" pitchFamily="18" charset="0"/>
              </a:rPr>
              <a:t>（三）多阶段剩余收益估值模型</a:t>
            </a:r>
            <a:endParaRPr kumimoji="0" lang="zh-CN" altLang="en-US" sz="1800" b="0" i="0" u="none" strike="noStrike" kern="1200" cap="none" spc="0" normalizeH="0" baseline="0" noProof="0" dirty="0" smtClean="0">
              <a:ln>
                <a:noFill/>
              </a:ln>
              <a:solidFill>
                <a:schemeClr val="tx1"/>
              </a:solidFill>
              <a:effectLst/>
              <a:uLnTx/>
              <a:uFillTx/>
              <a:latin typeface="Times New Roman" pitchFamily="18" charset="0"/>
              <a:ea typeface="微软雅黑" pitchFamily="34" charset="-122"/>
              <a:cs typeface="Times New Roman" pitchFamily="18" charset="0"/>
            </a:endParaRPr>
          </a:p>
        </p:txBody>
      </p:sp>
      <p:sp>
        <p:nvSpPr>
          <p:cNvPr id="7" name="标题 1"/>
          <p:cNvSpPr txBox="1">
            <a:spLocks/>
          </p:cNvSpPr>
          <p:nvPr/>
        </p:nvSpPr>
        <p:spPr>
          <a:xfrm>
            <a:off x="428596" y="714362"/>
            <a:ext cx="3357586" cy="428628"/>
          </a:xfrm>
          <a:prstGeom prst="rect">
            <a:avLst/>
          </a:prstGeom>
        </p:spPr>
        <p:txBody>
          <a:bodyPr vert="horz" lIns="91440" tIns="45720" rIns="91440" bIns="45720" rtlCol="0" anchor="ctr">
            <a:noAutofit/>
          </a:bodyPr>
          <a:lstStyle/>
          <a:p>
            <a:pPr marL="0" marR="0" lvl="0" indent="0" algn="l" defTabSz="914400" rtl="0" eaLnBrk="1" fontAlgn="auto" latinLnBrk="0" hangingPunct="1">
              <a:lnSpc>
                <a:spcPct val="18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schemeClr val="tx1"/>
                </a:solidFill>
                <a:effectLst/>
                <a:uLnTx/>
                <a:uFillTx/>
                <a:latin typeface="Times New Roman" pitchFamily="18" charset="0"/>
                <a:ea typeface="微软雅黑" pitchFamily="34" charset="-122"/>
                <a:cs typeface="Times New Roman" pitchFamily="18" charset="0"/>
              </a:rPr>
              <a:t>二、剩余收益估值模型</a:t>
            </a:r>
          </a:p>
        </p:txBody>
      </p:sp>
      <p:pic>
        <p:nvPicPr>
          <p:cNvPr id="78850" name="Picture 2"/>
          <p:cNvPicPr>
            <a:picLocks noChangeAspect="1" noChangeArrowheads="1"/>
          </p:cNvPicPr>
          <p:nvPr/>
        </p:nvPicPr>
        <p:blipFill>
          <a:blip r:embed="rId2"/>
          <a:srcRect/>
          <a:stretch>
            <a:fillRect/>
          </a:stretch>
        </p:blipFill>
        <p:spPr bwMode="auto">
          <a:xfrm>
            <a:off x="714348" y="1714494"/>
            <a:ext cx="7575107" cy="3000396"/>
          </a:xfrm>
          <a:prstGeom prst="rect">
            <a:avLst/>
          </a:prstGeom>
          <a:noFill/>
          <a:ln w="9525">
            <a:noFill/>
            <a:miter lim="800000"/>
            <a:headEnd/>
            <a:tailEnd/>
          </a:ln>
          <a:effectLst/>
        </p:spPr>
      </p:pic>
      <p:sp>
        <p:nvSpPr>
          <p:cNvPr id="10" name="灯片编号占位符 9"/>
          <p:cNvSpPr>
            <a:spLocks noGrp="1"/>
          </p:cNvSpPr>
          <p:nvPr>
            <p:ph type="sldNum" sz="quarter" idx="12"/>
          </p:nvPr>
        </p:nvSpPr>
        <p:spPr/>
        <p:txBody>
          <a:bodyPr/>
          <a:lstStyle/>
          <a:p>
            <a:fld id="{AF91FE41-29FC-418A-8825-19AC693A7F6B}" type="slidenum">
              <a:rPr lang="zh-CN" altLang="en-US" smtClean="0"/>
              <a:t>49</a:t>
            </a:fld>
            <a:endParaRPr lang="zh-CN" altLang="en-US"/>
          </a:p>
        </p:txBody>
      </p:sp>
      <p:sp>
        <p:nvSpPr>
          <p:cNvPr id="11" name="任意形状 8"/>
          <p:cNvSpPr/>
          <p:nvPr/>
        </p:nvSpPr>
        <p:spPr>
          <a:xfrm>
            <a:off x="7410450" y="-35727"/>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2" name="任意形状 8"/>
          <p:cNvSpPr/>
          <p:nvPr/>
        </p:nvSpPr>
        <p:spPr>
          <a:xfrm rot="10800000">
            <a:off x="-16" y="3801278"/>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500054"/>
            <a:ext cx="8229600" cy="857250"/>
          </a:xfrm>
        </p:spPr>
        <p:txBody>
          <a:bodyPr vert="horz" lIns="91440" tIns="45720" rIns="91440" bIns="45720" rtlCol="0">
            <a:normAutofit/>
          </a:bodyPr>
          <a:lstStyle/>
          <a:p>
            <a:pPr algn="l">
              <a:lnSpc>
                <a:spcPct val="150000"/>
              </a:lnSpc>
              <a:spcBef>
                <a:spcPts val="0"/>
              </a:spcBef>
            </a:pPr>
            <a:r>
              <a:rPr lang="zh-CN" altLang="en-US" sz="1800" dirty="0">
                <a:latin typeface="Times New Roman" pitchFamily="18" charset="0"/>
                <a:ea typeface="微软雅黑" pitchFamily="34" charset="-122"/>
                <a:cs typeface="Times New Roman" pitchFamily="18" charset="0"/>
              </a:rPr>
              <a:t>二、联合估值法的思想</a:t>
            </a:r>
          </a:p>
        </p:txBody>
      </p:sp>
      <p:sp>
        <p:nvSpPr>
          <p:cNvPr id="3" name="文本占位符 2"/>
          <p:cNvSpPr>
            <a:spLocks noGrp="1"/>
          </p:cNvSpPr>
          <p:nvPr>
            <p:ph type="body" idx="1"/>
          </p:nvPr>
        </p:nvSpPr>
        <p:spPr/>
        <p:txBody>
          <a:bodyPr vert="horz" lIns="91440" tIns="45720" rIns="91440" bIns="45720" rtlCol="0">
            <a:noAutofit/>
          </a:bodyPr>
          <a:lstStyle/>
          <a:p>
            <a:pPr marL="0" indent="0">
              <a:lnSpc>
                <a:spcPct val="170000"/>
              </a:lnSpc>
              <a:spcBef>
                <a:spcPts val="0"/>
              </a:spcBef>
              <a:buNone/>
            </a:pPr>
            <a:r>
              <a:rPr lang="zh-CN" altLang="en-US" sz="1800" dirty="0" smtClean="0">
                <a:latin typeface="Times New Roman" pitchFamily="18" charset="0"/>
                <a:ea typeface="微软雅黑" pitchFamily="34" charset="-122"/>
                <a:cs typeface="Times New Roman" pitchFamily="18" charset="0"/>
              </a:rPr>
              <a:t>        相对</a:t>
            </a:r>
            <a:r>
              <a:rPr lang="zh-CN" altLang="en-US" sz="1800" dirty="0">
                <a:latin typeface="Times New Roman" pitchFamily="18" charset="0"/>
                <a:ea typeface="微软雅黑" pitchFamily="34" charset="-122"/>
                <a:cs typeface="Times New Roman" pitchFamily="18" charset="0"/>
              </a:rPr>
              <a:t>估值法中的比率（市盈率、市净率等），是资产数量的一种表现方式，代表着资产初始投入的数量（初始禀赋）。相对估值法依据由同质的其他资产的价格进行估值，具有相对性和时效性的特点，但没有考虑整个市场的估值水平，在使用过程中容易出现系统性的错误。</a:t>
            </a:r>
          </a:p>
          <a:p>
            <a:pPr marL="0" indent="0">
              <a:lnSpc>
                <a:spcPct val="170000"/>
              </a:lnSpc>
              <a:spcBef>
                <a:spcPts val="0"/>
              </a:spcBef>
              <a:buNone/>
            </a:pPr>
            <a:r>
              <a:rPr lang="zh-CN" altLang="en-US" sz="1800" dirty="0" smtClean="0">
                <a:latin typeface="Times New Roman" pitchFamily="18" charset="0"/>
                <a:ea typeface="微软雅黑" pitchFamily="34" charset="-122"/>
                <a:cs typeface="Times New Roman" pitchFamily="18" charset="0"/>
              </a:rPr>
              <a:t>        因此</a:t>
            </a:r>
            <a:r>
              <a:rPr lang="zh-CN" altLang="en-US" sz="1800" dirty="0">
                <a:latin typeface="Times New Roman" pitchFamily="18" charset="0"/>
                <a:ea typeface="微软雅黑" pitchFamily="34" charset="-122"/>
                <a:cs typeface="Times New Roman" pitchFamily="18" charset="0"/>
              </a:rPr>
              <a:t>，实际估值中，</a:t>
            </a:r>
            <a:r>
              <a:rPr lang="zh-CN" altLang="en-US" sz="1800" b="1" dirty="0">
                <a:latin typeface="Times New Roman" pitchFamily="18" charset="0"/>
                <a:ea typeface="微软雅黑" pitchFamily="34" charset="-122"/>
                <a:cs typeface="Times New Roman" pitchFamily="18" charset="0"/>
              </a:rPr>
              <a:t>不但要考虑“绝对”，还要考虑“相对”</a:t>
            </a:r>
            <a:r>
              <a:rPr lang="zh-CN" altLang="en-US" sz="1800" dirty="0">
                <a:latin typeface="Times New Roman" pitchFamily="18" charset="0"/>
                <a:ea typeface="微软雅黑" pitchFamily="34" charset="-122"/>
                <a:cs typeface="Times New Roman" pitchFamily="18" charset="0"/>
              </a:rPr>
              <a:t>。联合估值法取长补短，既看好资产的内在价值，也兼顾资产价格的时效性，对实际投资具有重要的参考价值。</a:t>
            </a:r>
          </a:p>
        </p:txBody>
      </p:sp>
      <p:cxnSp>
        <p:nvCxnSpPr>
          <p:cNvPr id="4" name="直接连接符 3"/>
          <p:cNvCxnSpPr/>
          <p:nvPr/>
        </p:nvCxnSpPr>
        <p:spPr>
          <a:xfrm>
            <a:off x="428596" y="650777"/>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txBox="1">
            <a:spLocks/>
          </p:cNvSpPr>
          <p:nvPr/>
        </p:nvSpPr>
        <p:spPr>
          <a:xfrm>
            <a:off x="457200" y="142858"/>
            <a:ext cx="8229600" cy="436945"/>
          </a:xfrm>
          <a:prstGeom prst="rect">
            <a:avLst/>
          </a:prstGeom>
        </p:spPr>
        <p:txBody>
          <a:bodyPr vert="horz" lIns="91440" tIns="45720" rIns="91440" bIns="45720" rtlCol="0"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2400" b="1" i="0" u="none" strike="noStrike" kern="2200" cap="none" spc="0" normalizeH="0" baseline="0" noProof="0" smtClean="0">
                <a:ln>
                  <a:noFill/>
                </a:ln>
                <a:solidFill>
                  <a:schemeClr val="tx1"/>
                </a:solidFill>
                <a:effectLst/>
                <a:uLnTx/>
                <a:uFillTx/>
                <a:latin typeface="微软雅黑" pitchFamily="34" charset="-122"/>
                <a:ea typeface="微软雅黑" pitchFamily="34" charset="-122"/>
                <a:cs typeface="+mj-cs"/>
              </a:rPr>
              <a:t>第一节 联合估值法</a:t>
            </a:r>
          </a:p>
        </p:txBody>
      </p:sp>
      <p:sp>
        <p:nvSpPr>
          <p:cNvPr id="6" name="灯片编号占位符 5"/>
          <p:cNvSpPr>
            <a:spLocks noGrp="1"/>
          </p:cNvSpPr>
          <p:nvPr>
            <p:ph type="sldNum" sz="quarter" idx="12"/>
          </p:nvPr>
        </p:nvSpPr>
        <p:spPr/>
        <p:txBody>
          <a:bodyPr/>
          <a:lstStyle/>
          <a:p>
            <a:fld id="{AF91FE41-29FC-418A-8825-19AC693A7F6B}" type="slidenum">
              <a:rPr lang="zh-CN" altLang="en-US" smtClean="0"/>
              <a:t>5</a:t>
            </a:fld>
            <a:endParaRPr lang="zh-CN" altLang="en-US"/>
          </a:p>
        </p:txBody>
      </p:sp>
      <p:sp>
        <p:nvSpPr>
          <p:cNvPr id="7" name="任意形状 8"/>
          <p:cNvSpPr/>
          <p:nvPr/>
        </p:nvSpPr>
        <p:spPr>
          <a:xfrm>
            <a:off x="7410450" y="-35727"/>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8" name="任意形状 8"/>
          <p:cNvSpPr/>
          <p:nvPr/>
        </p:nvSpPr>
        <p:spPr>
          <a:xfrm rot="10800000">
            <a:off x="-16" y="3801278"/>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34" y="1571618"/>
            <a:ext cx="8229600" cy="1143008"/>
          </a:xfrm>
        </p:spPr>
        <p:txBody>
          <a:bodyPr vert="horz" lIns="91440" tIns="45720" rIns="91440" bIns="45720" rtlCol="0">
            <a:normAutofit fontScale="90000"/>
          </a:bodyPr>
          <a:lstStyle/>
          <a:p>
            <a:pPr marR="0" algn="l">
              <a:lnSpc>
                <a:spcPct val="160000"/>
              </a:lnSpc>
              <a:spcBef>
                <a:spcPts val="0"/>
              </a:spcBef>
            </a:pPr>
            <a:r>
              <a:rPr lang="zh-CN" altLang="en-US" sz="1800" dirty="0" smtClean="0">
                <a:latin typeface="Times New Roman" pitchFamily="18" charset="0"/>
                <a:ea typeface="微软雅黑" pitchFamily="34" charset="-122"/>
                <a:cs typeface="Times New Roman" pitchFamily="18" charset="0"/>
              </a:rPr>
              <a:t>        另</a:t>
            </a:r>
            <a:r>
              <a:rPr lang="zh-CN" altLang="en-US" sz="1800" dirty="0">
                <a:latin typeface="Times New Roman" pitchFamily="18" charset="0"/>
                <a:ea typeface="微软雅黑" pitchFamily="34" charset="-122"/>
                <a:cs typeface="Times New Roman" pitchFamily="18" charset="0"/>
              </a:rPr>
              <a:t>一个多阶段剩余收益估值模型假设</a:t>
            </a:r>
            <a:r>
              <a:rPr lang="en-US" altLang="zh-CN" sz="1800" dirty="0">
                <a:latin typeface="Times New Roman" pitchFamily="18" charset="0"/>
                <a:ea typeface="微软雅黑" pitchFamily="34" charset="-122"/>
                <a:cs typeface="Times New Roman" pitchFamily="18" charset="0"/>
              </a:rPr>
              <a:t>ROE</a:t>
            </a:r>
            <a:r>
              <a:rPr lang="zh-CN" altLang="en-US" sz="1800" dirty="0">
                <a:latin typeface="Times New Roman" pitchFamily="18" charset="0"/>
                <a:ea typeface="微软雅黑" pitchFamily="34" charset="-122"/>
                <a:cs typeface="Times New Roman" pitchFamily="18" charset="0"/>
              </a:rPr>
              <a:t>随时间推移衰减至股权资本成本。该模型明确假设每一期的</a:t>
            </a:r>
            <a:r>
              <a:rPr lang="en-US" altLang="zh-CN" sz="1800" dirty="0">
                <a:latin typeface="Times New Roman" pitchFamily="18" charset="0"/>
                <a:ea typeface="微软雅黑" pitchFamily="34" charset="-122"/>
                <a:cs typeface="Times New Roman" pitchFamily="18" charset="0"/>
              </a:rPr>
              <a:t>ROE</a:t>
            </a:r>
            <a:r>
              <a:rPr lang="zh-CN" altLang="en-US" sz="1800" dirty="0">
                <a:latin typeface="Times New Roman" pitchFamily="18" charset="0"/>
                <a:ea typeface="微软雅黑" pitchFamily="34" charset="-122"/>
                <a:cs typeface="Times New Roman" pitchFamily="18" charset="0"/>
              </a:rPr>
              <a:t>，直到</a:t>
            </a:r>
            <a:r>
              <a:rPr lang="en-US" altLang="zh-CN" sz="1800" dirty="0">
                <a:latin typeface="Times New Roman" pitchFamily="18" charset="0"/>
                <a:ea typeface="微软雅黑" pitchFamily="34" charset="-122"/>
                <a:cs typeface="Times New Roman" pitchFamily="18" charset="0"/>
              </a:rPr>
              <a:t>ROE</a:t>
            </a:r>
            <a:r>
              <a:rPr lang="zh-CN" altLang="en-US" sz="1800" dirty="0">
                <a:latin typeface="Times New Roman" pitchFamily="18" charset="0"/>
                <a:ea typeface="微软雅黑" pitchFamily="34" charset="-122"/>
                <a:cs typeface="Times New Roman" pitchFamily="18" charset="0"/>
              </a:rPr>
              <a:t>等于股权资本成本。剩余收益随时间衰减的剩余收益估值模型为：</a:t>
            </a:r>
          </a:p>
        </p:txBody>
      </p:sp>
      <p:cxnSp>
        <p:nvCxnSpPr>
          <p:cNvPr id="4" name="直接连接符 3"/>
          <p:cNvCxnSpPr/>
          <p:nvPr/>
        </p:nvCxnSpPr>
        <p:spPr>
          <a:xfrm>
            <a:off x="428596" y="650777"/>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txBox="1">
            <a:spLocks/>
          </p:cNvSpPr>
          <p:nvPr/>
        </p:nvSpPr>
        <p:spPr>
          <a:xfrm>
            <a:off x="457200" y="142858"/>
            <a:ext cx="8229600" cy="436945"/>
          </a:xfrm>
          <a:prstGeom prst="rect">
            <a:avLst/>
          </a:prstGeom>
        </p:spPr>
        <p:txBody>
          <a:bodyPr vert="horz" lIns="91440" tIns="45720" rIns="91440" bIns="45720" rtlCol="0" anchor="ctr">
            <a:noAutofit/>
          </a:bodyPr>
          <a:lstStyle/>
          <a:p>
            <a:pPr lvl="0">
              <a:spcBef>
                <a:spcPct val="0"/>
              </a:spcBef>
            </a:pPr>
            <a:r>
              <a:rPr lang="zh-CN" altLang="en-US" sz="2400" b="1" kern="2200" dirty="0">
                <a:latin typeface="微软雅黑" pitchFamily="34" charset="-122"/>
                <a:ea typeface="微软雅黑" pitchFamily="34" charset="-122"/>
                <a:cs typeface="+mj-cs"/>
              </a:rPr>
              <a:t>第三节 剩余收益</a:t>
            </a:r>
            <a:r>
              <a:rPr lang="zh-CN" altLang="en-US" sz="2400" b="1" kern="2200" dirty="0" smtClean="0">
                <a:latin typeface="微软雅黑" pitchFamily="34" charset="-122"/>
                <a:ea typeface="微软雅黑" pitchFamily="34" charset="-122"/>
                <a:cs typeface="+mj-cs"/>
              </a:rPr>
              <a:t>估值模型</a:t>
            </a:r>
            <a:endParaRPr kumimoji="0" lang="zh-CN" altLang="en-US" sz="2400" b="1" i="0" u="none" strike="noStrike" kern="2200" cap="none" spc="0" normalizeH="0" baseline="0" noProof="0" dirty="0" smtClean="0">
              <a:ln>
                <a:noFill/>
              </a:ln>
              <a:solidFill>
                <a:schemeClr val="tx1"/>
              </a:solidFill>
              <a:effectLst/>
              <a:uLnTx/>
              <a:uFillTx/>
              <a:latin typeface="微软雅黑" pitchFamily="34" charset="-122"/>
              <a:ea typeface="微软雅黑" pitchFamily="34" charset="-122"/>
              <a:cs typeface="+mj-cs"/>
            </a:endParaRPr>
          </a:p>
        </p:txBody>
      </p:sp>
      <p:pic>
        <p:nvPicPr>
          <p:cNvPr id="7169" name="Picture 1"/>
          <p:cNvPicPr>
            <a:picLocks noChangeAspect="1" noChangeArrowheads="1"/>
          </p:cNvPicPr>
          <p:nvPr/>
        </p:nvPicPr>
        <p:blipFill>
          <a:blip r:embed="rId2"/>
          <a:srcRect t="37096"/>
          <a:stretch>
            <a:fillRect/>
          </a:stretch>
        </p:blipFill>
        <p:spPr bwMode="auto">
          <a:xfrm>
            <a:off x="500034" y="2643188"/>
            <a:ext cx="8120060" cy="2000264"/>
          </a:xfrm>
          <a:prstGeom prst="rect">
            <a:avLst/>
          </a:prstGeom>
          <a:noFill/>
          <a:ln w="9525">
            <a:noFill/>
            <a:miter lim="800000"/>
            <a:headEnd/>
            <a:tailEnd/>
          </a:ln>
          <a:effectLst/>
        </p:spPr>
      </p:pic>
      <p:sp>
        <p:nvSpPr>
          <p:cNvPr id="8" name="标题 1"/>
          <p:cNvSpPr txBox="1">
            <a:spLocks/>
          </p:cNvSpPr>
          <p:nvPr/>
        </p:nvSpPr>
        <p:spPr>
          <a:xfrm>
            <a:off x="428596" y="928676"/>
            <a:ext cx="8229600" cy="857250"/>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60000"/>
              </a:lnSpc>
              <a:spcBef>
                <a:spcPts val="0"/>
              </a:spcBef>
              <a:spcAft>
                <a:spcPts val="0"/>
              </a:spcAft>
              <a:buClrTx/>
              <a:buSzTx/>
              <a:buFontTx/>
              <a:buNone/>
              <a:tabLst/>
              <a:defRPr/>
            </a:pPr>
            <a:r>
              <a:rPr kumimoji="0" lang="zh-CN" altLang="en-US" sz="1800" b="0" i="0" u="none" strike="noStrike" kern="1200" cap="none" spc="0" normalizeH="0" baseline="0" noProof="0" smtClean="0">
                <a:ln>
                  <a:noFill/>
                </a:ln>
                <a:solidFill>
                  <a:schemeClr val="tx1"/>
                </a:solidFill>
                <a:effectLst/>
                <a:uLnTx/>
                <a:uFillTx/>
                <a:latin typeface="Times New Roman" pitchFamily="18" charset="0"/>
                <a:ea typeface="微软雅黑" pitchFamily="34" charset="-122"/>
                <a:cs typeface="Times New Roman" pitchFamily="18" charset="0"/>
              </a:rPr>
              <a:t>（三）多阶段剩余收益估值模型</a:t>
            </a:r>
            <a:endParaRPr kumimoji="0" lang="zh-CN" altLang="en-US" sz="1800" b="0" i="0" u="none" strike="noStrike" kern="1200" cap="none" spc="0" normalizeH="0" baseline="0" noProof="0" dirty="0" smtClean="0">
              <a:ln>
                <a:noFill/>
              </a:ln>
              <a:solidFill>
                <a:schemeClr val="tx1"/>
              </a:solidFill>
              <a:effectLst/>
              <a:uLnTx/>
              <a:uFillTx/>
              <a:latin typeface="Times New Roman" pitchFamily="18" charset="0"/>
              <a:ea typeface="微软雅黑" pitchFamily="34" charset="-122"/>
              <a:cs typeface="Times New Roman" pitchFamily="18" charset="0"/>
            </a:endParaRPr>
          </a:p>
        </p:txBody>
      </p:sp>
      <p:sp>
        <p:nvSpPr>
          <p:cNvPr id="9" name="标题 1"/>
          <p:cNvSpPr txBox="1">
            <a:spLocks/>
          </p:cNvSpPr>
          <p:nvPr/>
        </p:nvSpPr>
        <p:spPr>
          <a:xfrm>
            <a:off x="428596" y="714362"/>
            <a:ext cx="3357586" cy="428628"/>
          </a:xfrm>
          <a:prstGeom prst="rect">
            <a:avLst/>
          </a:prstGeom>
        </p:spPr>
        <p:txBody>
          <a:bodyPr vert="horz" lIns="91440" tIns="45720" rIns="91440" bIns="45720" rtlCol="0" anchor="ctr">
            <a:noAutofit/>
          </a:bodyPr>
          <a:lstStyle/>
          <a:p>
            <a:pPr marL="0" marR="0" lvl="0" indent="0" algn="l" defTabSz="914400" rtl="0" eaLnBrk="1" fontAlgn="auto" latinLnBrk="0" hangingPunct="1">
              <a:lnSpc>
                <a:spcPct val="18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schemeClr val="tx1"/>
                </a:solidFill>
                <a:effectLst/>
                <a:uLnTx/>
                <a:uFillTx/>
                <a:latin typeface="Times New Roman" pitchFamily="18" charset="0"/>
                <a:ea typeface="微软雅黑" pitchFamily="34" charset="-122"/>
                <a:cs typeface="Times New Roman" pitchFamily="18" charset="0"/>
              </a:rPr>
              <a:t>二、剩余收益估值模型</a:t>
            </a:r>
          </a:p>
        </p:txBody>
      </p:sp>
      <p:sp>
        <p:nvSpPr>
          <p:cNvPr id="10" name="灯片编号占位符 9"/>
          <p:cNvSpPr>
            <a:spLocks noGrp="1"/>
          </p:cNvSpPr>
          <p:nvPr>
            <p:ph type="sldNum" sz="quarter" idx="12"/>
          </p:nvPr>
        </p:nvSpPr>
        <p:spPr/>
        <p:txBody>
          <a:bodyPr/>
          <a:lstStyle/>
          <a:p>
            <a:fld id="{AF91FE41-29FC-418A-8825-19AC693A7F6B}" type="slidenum">
              <a:rPr lang="zh-CN" altLang="en-US" smtClean="0"/>
              <a:t>50</a:t>
            </a:fld>
            <a:endParaRPr lang="zh-CN" altLang="en-US"/>
          </a:p>
        </p:txBody>
      </p:sp>
      <p:sp>
        <p:nvSpPr>
          <p:cNvPr id="13" name="任意形状 8"/>
          <p:cNvSpPr/>
          <p:nvPr/>
        </p:nvSpPr>
        <p:spPr>
          <a:xfrm>
            <a:off x="7410450" y="-35727"/>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4" name="任意形状 8"/>
          <p:cNvSpPr/>
          <p:nvPr/>
        </p:nvSpPr>
        <p:spPr>
          <a:xfrm rot="10800000">
            <a:off x="-16" y="3801278"/>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428616"/>
            <a:ext cx="8229600" cy="857250"/>
          </a:xfrm>
        </p:spPr>
        <p:txBody>
          <a:bodyPr vert="horz" lIns="91440" tIns="45720" rIns="91440" bIns="45720" rtlCol="0">
            <a:normAutofit/>
          </a:bodyPr>
          <a:lstStyle/>
          <a:p>
            <a:pPr marR="0" algn="l">
              <a:lnSpc>
                <a:spcPct val="160000"/>
              </a:lnSpc>
              <a:spcBef>
                <a:spcPts val="0"/>
              </a:spcBef>
            </a:pPr>
            <a:r>
              <a:rPr lang="zh-CN" altLang="en-US" sz="1800" b="1" dirty="0">
                <a:latin typeface="Times New Roman" pitchFamily="18" charset="0"/>
                <a:ea typeface="微软雅黑" pitchFamily="34" charset="-122"/>
                <a:cs typeface="Times New Roman" pitchFamily="18" charset="0"/>
              </a:rPr>
              <a:t>三、剩余收益估值模型的评价</a:t>
            </a:r>
          </a:p>
        </p:txBody>
      </p:sp>
      <p:sp>
        <p:nvSpPr>
          <p:cNvPr id="3" name="文本占位符 2"/>
          <p:cNvSpPr>
            <a:spLocks noGrp="1"/>
          </p:cNvSpPr>
          <p:nvPr>
            <p:ph type="body" idx="1"/>
          </p:nvPr>
        </p:nvSpPr>
        <p:spPr/>
        <p:txBody>
          <a:bodyPr vert="horz" lIns="91440" tIns="45720" rIns="91440" bIns="45720" rtlCol="0">
            <a:normAutofit fontScale="92500"/>
          </a:bodyPr>
          <a:lstStyle/>
          <a:p>
            <a:pPr marL="0" marR="0" lvl="0" indent="0">
              <a:lnSpc>
                <a:spcPct val="180000"/>
              </a:lnSpc>
              <a:spcBef>
                <a:spcPts val="0"/>
              </a:spcBef>
              <a:buNone/>
            </a:pPr>
            <a:r>
              <a:rPr lang="zh-CN" altLang="en-US" sz="1800">
                <a:latin typeface="Times New Roman" pitchFamily="18" charset="0"/>
                <a:ea typeface="微软雅黑" pitchFamily="34" charset="-122"/>
                <a:cs typeface="Times New Roman" pitchFamily="18" charset="0"/>
              </a:rPr>
              <a:t>（一）剩余收益估值模型的优点</a:t>
            </a:r>
          </a:p>
          <a:p>
            <a:pPr marL="0" marR="0" lvl="1" indent="0">
              <a:lnSpc>
                <a:spcPct val="180000"/>
              </a:lnSpc>
              <a:spcBef>
                <a:spcPts val="0"/>
              </a:spcBef>
              <a:buNone/>
            </a:pPr>
            <a:r>
              <a:rPr lang="zh-CN" altLang="en-US" sz="1800">
                <a:latin typeface="Times New Roman" pitchFamily="18" charset="0"/>
                <a:ea typeface="微软雅黑" pitchFamily="34" charset="-122"/>
                <a:cs typeface="Times New Roman" pitchFamily="18" charset="0"/>
              </a:rPr>
              <a:t>与其他估值方法相比，剩余收益估值模型具有以下优点：</a:t>
            </a:r>
          </a:p>
          <a:p>
            <a:pPr marL="0" marR="0" lvl="1" indent="0">
              <a:lnSpc>
                <a:spcPct val="180000"/>
              </a:lnSpc>
              <a:spcBef>
                <a:spcPts val="0"/>
              </a:spcBef>
              <a:buNone/>
            </a:pPr>
            <a:r>
              <a:rPr lang="zh-CN" altLang="en-US" sz="1800">
                <a:latin typeface="Times New Roman" pitchFamily="18" charset="0"/>
                <a:ea typeface="微软雅黑" pitchFamily="34" charset="-122"/>
                <a:cs typeface="Times New Roman" pitchFamily="18" charset="0"/>
              </a:rPr>
              <a:t>（</a:t>
            </a:r>
            <a:r>
              <a:rPr lang="en-US" altLang="zh-CN" sz="1800">
                <a:latin typeface="Times New Roman" pitchFamily="18" charset="0"/>
                <a:ea typeface="微软雅黑" pitchFamily="34" charset="-122"/>
                <a:cs typeface="Times New Roman" pitchFamily="18" charset="0"/>
              </a:rPr>
              <a:t>1</a:t>
            </a:r>
            <a:r>
              <a:rPr lang="zh-CN" altLang="en-US" sz="1800">
                <a:latin typeface="Times New Roman" pitchFamily="18" charset="0"/>
                <a:ea typeface="微软雅黑" pitchFamily="34" charset="-122"/>
                <a:cs typeface="Times New Roman" pitchFamily="18" charset="0"/>
              </a:rPr>
              <a:t>）模型用到的值多数都是近期或未来几年的估值，终值相对容易估计，且在总现值中占的比例不大，定价误差较小；</a:t>
            </a:r>
          </a:p>
          <a:p>
            <a:pPr marL="0" marR="0" lvl="1" indent="0">
              <a:lnSpc>
                <a:spcPct val="180000"/>
              </a:lnSpc>
              <a:spcBef>
                <a:spcPts val="0"/>
              </a:spcBef>
              <a:buNone/>
            </a:pPr>
            <a:r>
              <a:rPr lang="zh-CN" altLang="en-US" sz="1800">
                <a:latin typeface="Times New Roman" pitchFamily="18" charset="0"/>
                <a:ea typeface="微软雅黑" pitchFamily="34" charset="-122"/>
                <a:cs typeface="Times New Roman" pitchFamily="18" charset="0"/>
              </a:rPr>
              <a:t>（</a:t>
            </a:r>
            <a:r>
              <a:rPr lang="en-US" altLang="zh-CN" sz="1800">
                <a:latin typeface="Times New Roman" pitchFamily="18" charset="0"/>
                <a:ea typeface="微软雅黑" pitchFamily="34" charset="-122"/>
                <a:cs typeface="Times New Roman" pitchFamily="18" charset="0"/>
              </a:rPr>
              <a:t>2</a:t>
            </a:r>
            <a:r>
              <a:rPr lang="zh-CN" altLang="en-US" sz="1800">
                <a:latin typeface="Times New Roman" pitchFamily="18" charset="0"/>
                <a:ea typeface="微软雅黑" pitchFamily="34" charset="-122"/>
                <a:cs typeface="Times New Roman" pitchFamily="18" charset="0"/>
              </a:rPr>
              <a:t>）模型使用的数据主要基于标准的会计报表科目，基础数据获得难度相对较小；</a:t>
            </a:r>
          </a:p>
          <a:p>
            <a:pPr marL="0" marR="0" lvl="1" indent="0">
              <a:lnSpc>
                <a:spcPct val="180000"/>
              </a:lnSpc>
              <a:spcBef>
                <a:spcPts val="0"/>
              </a:spcBef>
              <a:buNone/>
            </a:pPr>
            <a:r>
              <a:rPr lang="zh-CN" altLang="en-US" sz="1800">
                <a:latin typeface="Times New Roman" pitchFamily="18" charset="0"/>
                <a:ea typeface="微软雅黑" pitchFamily="34" charset="-122"/>
                <a:cs typeface="Times New Roman" pitchFamily="18" charset="0"/>
              </a:rPr>
              <a:t>（</a:t>
            </a:r>
            <a:r>
              <a:rPr lang="en-US" altLang="zh-CN" sz="1800">
                <a:latin typeface="Times New Roman" pitchFamily="18" charset="0"/>
                <a:ea typeface="微软雅黑" pitchFamily="34" charset="-122"/>
                <a:cs typeface="Times New Roman" pitchFamily="18" charset="0"/>
              </a:rPr>
              <a:t>3</a:t>
            </a:r>
            <a:r>
              <a:rPr lang="zh-CN" altLang="en-US" sz="1800">
                <a:latin typeface="Times New Roman" pitchFamily="18" charset="0"/>
                <a:ea typeface="微软雅黑" pitchFamily="34" charset="-122"/>
                <a:cs typeface="Times New Roman" pitchFamily="18" charset="0"/>
              </a:rPr>
              <a:t>）模型对经济盈利性的关注具有吸引力，剩余收益估值模型对公司利用股权资本创造的价值进行了单独测量，从价值创造的角度测量价值更有经济意义。</a:t>
            </a:r>
          </a:p>
        </p:txBody>
      </p:sp>
      <p:cxnSp>
        <p:nvCxnSpPr>
          <p:cNvPr id="4" name="直接连接符 3"/>
          <p:cNvCxnSpPr/>
          <p:nvPr/>
        </p:nvCxnSpPr>
        <p:spPr>
          <a:xfrm>
            <a:off x="428596" y="650777"/>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txBox="1">
            <a:spLocks/>
          </p:cNvSpPr>
          <p:nvPr/>
        </p:nvSpPr>
        <p:spPr>
          <a:xfrm>
            <a:off x="457200" y="142858"/>
            <a:ext cx="8229600" cy="436945"/>
          </a:xfrm>
          <a:prstGeom prst="rect">
            <a:avLst/>
          </a:prstGeom>
        </p:spPr>
        <p:txBody>
          <a:bodyPr vert="horz" lIns="91440" tIns="45720" rIns="91440" bIns="45720" rtlCol="0" anchor="ctr">
            <a:noAutofit/>
          </a:bodyPr>
          <a:lstStyle/>
          <a:p>
            <a:pPr lvl="0">
              <a:spcBef>
                <a:spcPct val="0"/>
              </a:spcBef>
            </a:pPr>
            <a:r>
              <a:rPr lang="zh-CN" altLang="en-US" sz="2400" b="1" kern="2200" dirty="0">
                <a:latin typeface="微软雅黑" pitchFamily="34" charset="-122"/>
                <a:ea typeface="微软雅黑" pitchFamily="34" charset="-122"/>
                <a:cs typeface="+mj-cs"/>
              </a:rPr>
              <a:t>第三节 剩余收益</a:t>
            </a:r>
            <a:r>
              <a:rPr lang="zh-CN" altLang="en-US" sz="2400" b="1" kern="2200" dirty="0" smtClean="0">
                <a:latin typeface="微软雅黑" pitchFamily="34" charset="-122"/>
                <a:ea typeface="微软雅黑" pitchFamily="34" charset="-122"/>
                <a:cs typeface="+mj-cs"/>
              </a:rPr>
              <a:t>估值模型</a:t>
            </a:r>
            <a:endParaRPr kumimoji="0" lang="zh-CN" altLang="en-US" sz="2400" b="1" i="0" u="none" strike="noStrike" kern="2200" cap="none" spc="0" normalizeH="0" baseline="0" noProof="0" dirty="0" smtClean="0">
              <a:ln>
                <a:noFill/>
              </a:ln>
              <a:solidFill>
                <a:schemeClr val="tx1"/>
              </a:solidFill>
              <a:effectLst/>
              <a:uLnTx/>
              <a:uFillTx/>
              <a:latin typeface="微软雅黑" pitchFamily="34" charset="-122"/>
              <a:ea typeface="微软雅黑" pitchFamily="34" charset="-122"/>
              <a:cs typeface="+mj-cs"/>
            </a:endParaRPr>
          </a:p>
        </p:txBody>
      </p:sp>
      <p:sp>
        <p:nvSpPr>
          <p:cNvPr id="6" name="灯片编号占位符 5"/>
          <p:cNvSpPr>
            <a:spLocks noGrp="1"/>
          </p:cNvSpPr>
          <p:nvPr>
            <p:ph type="sldNum" sz="quarter" idx="12"/>
          </p:nvPr>
        </p:nvSpPr>
        <p:spPr/>
        <p:txBody>
          <a:bodyPr/>
          <a:lstStyle/>
          <a:p>
            <a:fld id="{AF91FE41-29FC-418A-8825-19AC693A7F6B}" type="slidenum">
              <a:rPr lang="zh-CN" altLang="en-US" smtClean="0"/>
              <a:t>51</a:t>
            </a:fld>
            <a:endParaRPr lang="zh-CN" altLang="en-US"/>
          </a:p>
        </p:txBody>
      </p:sp>
      <p:sp>
        <p:nvSpPr>
          <p:cNvPr id="7" name="任意形状 8"/>
          <p:cNvSpPr/>
          <p:nvPr/>
        </p:nvSpPr>
        <p:spPr>
          <a:xfrm>
            <a:off x="7410450" y="-35727"/>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8" name="任意形状 8"/>
          <p:cNvSpPr/>
          <p:nvPr/>
        </p:nvSpPr>
        <p:spPr>
          <a:xfrm rot="10800000">
            <a:off x="-16" y="3801278"/>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500054"/>
            <a:ext cx="8229600" cy="857250"/>
          </a:xfrm>
        </p:spPr>
        <p:txBody>
          <a:bodyPr vert="horz" lIns="91440" tIns="45720" rIns="91440" bIns="45720" rtlCol="0">
            <a:normAutofit/>
          </a:bodyPr>
          <a:lstStyle/>
          <a:p>
            <a:pPr marR="0" algn="l">
              <a:lnSpc>
                <a:spcPct val="160000"/>
              </a:lnSpc>
              <a:spcBef>
                <a:spcPts val="0"/>
              </a:spcBef>
            </a:pPr>
            <a:r>
              <a:rPr lang="zh-CN" altLang="en-US" sz="1800" dirty="0">
                <a:latin typeface="Times New Roman" pitchFamily="18" charset="0"/>
                <a:ea typeface="微软雅黑" pitchFamily="34" charset="-122"/>
                <a:cs typeface="Times New Roman" pitchFamily="18" charset="0"/>
              </a:rPr>
              <a:t>（二）剩余收益估值模型的缺点</a:t>
            </a:r>
          </a:p>
        </p:txBody>
      </p:sp>
      <p:sp>
        <p:nvSpPr>
          <p:cNvPr id="3" name="文本占位符 2"/>
          <p:cNvSpPr>
            <a:spLocks noGrp="1"/>
          </p:cNvSpPr>
          <p:nvPr>
            <p:ph type="body" idx="1"/>
          </p:nvPr>
        </p:nvSpPr>
        <p:spPr/>
        <p:txBody>
          <a:bodyPr vert="horz" lIns="91440" tIns="45720" rIns="91440" bIns="45720" rtlCol="0">
            <a:normAutofit fontScale="85000" lnSpcReduction="10000"/>
          </a:bodyPr>
          <a:lstStyle/>
          <a:p>
            <a:pPr marL="0" marR="0" lvl="0" indent="0">
              <a:lnSpc>
                <a:spcPct val="180000"/>
              </a:lnSpc>
              <a:spcBef>
                <a:spcPts val="0"/>
              </a:spcBef>
              <a:buNone/>
            </a:pPr>
            <a:r>
              <a:rPr lang="zh-CN" altLang="en-US" sz="1800">
                <a:latin typeface="Times New Roman" pitchFamily="18" charset="0"/>
                <a:ea typeface="微软雅黑" pitchFamily="34" charset="-122"/>
                <a:cs typeface="Times New Roman" pitchFamily="18" charset="0"/>
              </a:rPr>
              <a:t>剩余收益估值模型估值涉及财务数据的计算调整和预测，存在⼀定的局限性，具体表现如下：</a:t>
            </a:r>
          </a:p>
          <a:p>
            <a:pPr marL="0" marR="0" lvl="0" indent="0">
              <a:lnSpc>
                <a:spcPct val="180000"/>
              </a:lnSpc>
              <a:spcBef>
                <a:spcPts val="0"/>
              </a:spcBef>
              <a:buNone/>
            </a:pPr>
            <a:r>
              <a:rPr lang="zh-CN" altLang="en-US" sz="1800">
                <a:latin typeface="Times New Roman" pitchFamily="18" charset="0"/>
                <a:ea typeface="微软雅黑" pitchFamily="34" charset="-122"/>
                <a:cs typeface="Times New Roman" pitchFamily="18" charset="0"/>
              </a:rPr>
              <a:t>（</a:t>
            </a:r>
            <a:r>
              <a:rPr lang="en-US" altLang="zh-CN" sz="1800">
                <a:latin typeface="Times New Roman" pitchFamily="18" charset="0"/>
                <a:ea typeface="微软雅黑" pitchFamily="34" charset="-122"/>
                <a:cs typeface="Times New Roman" pitchFamily="18" charset="0"/>
              </a:rPr>
              <a:t>1</a:t>
            </a:r>
            <a:r>
              <a:rPr lang="zh-CN" altLang="en-US" sz="1800">
                <a:latin typeface="Times New Roman" pitchFamily="18" charset="0"/>
                <a:ea typeface="微软雅黑" pitchFamily="34" charset="-122"/>
                <a:cs typeface="Times New Roman" pitchFamily="18" charset="0"/>
              </a:rPr>
              <a:t>）模型以会计数据为基础，而会计数据容易被管理层操纵；</a:t>
            </a:r>
          </a:p>
          <a:p>
            <a:pPr marL="0" marR="0" lvl="0" indent="0">
              <a:lnSpc>
                <a:spcPct val="180000"/>
              </a:lnSpc>
              <a:spcBef>
                <a:spcPts val="0"/>
              </a:spcBef>
              <a:buNone/>
            </a:pPr>
            <a:r>
              <a:rPr lang="zh-CN" altLang="en-US" sz="1800">
                <a:latin typeface="Times New Roman" pitchFamily="18" charset="0"/>
                <a:ea typeface="微软雅黑" pitchFamily="34" charset="-122"/>
                <a:cs typeface="Times New Roman" pitchFamily="18" charset="0"/>
              </a:rPr>
              <a:t>（</a:t>
            </a:r>
            <a:r>
              <a:rPr lang="en-US" altLang="zh-CN" sz="1800">
                <a:latin typeface="Times New Roman" pitchFamily="18" charset="0"/>
                <a:ea typeface="微软雅黑" pitchFamily="34" charset="-122"/>
                <a:cs typeface="Times New Roman" pitchFamily="18" charset="0"/>
              </a:rPr>
              <a:t>2</a:t>
            </a:r>
            <a:r>
              <a:rPr lang="zh-CN" altLang="en-US" sz="1800">
                <a:latin typeface="Times New Roman" pitchFamily="18" charset="0"/>
                <a:ea typeface="微软雅黑" pitchFamily="34" charset="-122"/>
                <a:cs typeface="Times New Roman" pitchFamily="18" charset="0"/>
              </a:rPr>
              <a:t>）模型要求干净盈余会计成立，或要求分析师在干净盈余会计不成立时做出合适的调整，因此，使用会计数据作为输入值可能需要重大的调整；</a:t>
            </a:r>
          </a:p>
          <a:p>
            <a:pPr marL="0" marR="0" lvl="0" indent="0">
              <a:lnSpc>
                <a:spcPct val="180000"/>
              </a:lnSpc>
              <a:spcBef>
                <a:spcPts val="0"/>
              </a:spcBef>
              <a:buNone/>
            </a:pPr>
            <a:r>
              <a:rPr lang="zh-CN" altLang="en-US" sz="1800">
                <a:latin typeface="Times New Roman" pitchFamily="18" charset="0"/>
                <a:ea typeface="微软雅黑" pitchFamily="34" charset="-122"/>
                <a:cs typeface="Times New Roman" pitchFamily="18" charset="0"/>
              </a:rPr>
              <a:t>（</a:t>
            </a:r>
            <a:r>
              <a:rPr lang="en-US" altLang="zh-CN" sz="1800">
                <a:latin typeface="Times New Roman" pitchFamily="18" charset="0"/>
                <a:ea typeface="微软雅黑" pitchFamily="34" charset="-122"/>
                <a:cs typeface="Times New Roman" pitchFamily="18" charset="0"/>
              </a:rPr>
              <a:t>3</a:t>
            </a:r>
            <a:r>
              <a:rPr lang="zh-CN" altLang="en-US" sz="1800">
                <a:latin typeface="Times New Roman" pitchFamily="18" charset="0"/>
                <a:ea typeface="微软雅黑" pitchFamily="34" charset="-122"/>
                <a:cs typeface="Times New Roman" pitchFamily="18" charset="0"/>
              </a:rPr>
              <a:t>）剩余收益估值模型对公司进⾏价值评估，准确的剩余收益预测尤为重要，而准确的未来剩余收益预测比较困难；</a:t>
            </a:r>
          </a:p>
          <a:p>
            <a:pPr marL="0" marR="0" lvl="0" indent="0">
              <a:lnSpc>
                <a:spcPct val="180000"/>
              </a:lnSpc>
              <a:spcBef>
                <a:spcPts val="0"/>
              </a:spcBef>
              <a:buNone/>
            </a:pPr>
            <a:r>
              <a:rPr lang="zh-CN" altLang="en-US" sz="1800">
                <a:latin typeface="Times New Roman" pitchFamily="18" charset="0"/>
                <a:ea typeface="微软雅黑" pitchFamily="34" charset="-122"/>
                <a:cs typeface="Times New Roman" pitchFamily="18" charset="0"/>
              </a:rPr>
              <a:t>（</a:t>
            </a:r>
            <a:r>
              <a:rPr lang="en-US" altLang="zh-CN" sz="1800">
                <a:latin typeface="Times New Roman" pitchFamily="18" charset="0"/>
                <a:ea typeface="微软雅黑" pitchFamily="34" charset="-122"/>
                <a:cs typeface="Times New Roman" pitchFamily="18" charset="0"/>
              </a:rPr>
              <a:t>4</a:t>
            </a:r>
            <a:r>
              <a:rPr lang="zh-CN" altLang="en-US" sz="1800">
                <a:latin typeface="Times New Roman" pitchFamily="18" charset="0"/>
                <a:ea typeface="微软雅黑" pitchFamily="34" charset="-122"/>
                <a:cs typeface="Times New Roman" pitchFamily="18" charset="0"/>
              </a:rPr>
              <a:t>）剩余收益估值模型理论不易懂且计算复杂，大量参数的选取影响估值准确性，在实务中较少使用该模型。</a:t>
            </a:r>
          </a:p>
        </p:txBody>
      </p:sp>
      <p:cxnSp>
        <p:nvCxnSpPr>
          <p:cNvPr id="4" name="直接连接符 3"/>
          <p:cNvCxnSpPr/>
          <p:nvPr/>
        </p:nvCxnSpPr>
        <p:spPr>
          <a:xfrm>
            <a:off x="428596" y="650777"/>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txBox="1">
            <a:spLocks/>
          </p:cNvSpPr>
          <p:nvPr/>
        </p:nvSpPr>
        <p:spPr>
          <a:xfrm>
            <a:off x="457200" y="142858"/>
            <a:ext cx="8229600" cy="436945"/>
          </a:xfrm>
          <a:prstGeom prst="rect">
            <a:avLst/>
          </a:prstGeom>
        </p:spPr>
        <p:txBody>
          <a:bodyPr vert="horz" lIns="91440" tIns="45720" rIns="91440" bIns="45720" rtlCol="0" anchor="ctr">
            <a:noAutofit/>
          </a:bodyPr>
          <a:lstStyle/>
          <a:p>
            <a:pPr lvl="0">
              <a:spcBef>
                <a:spcPct val="0"/>
              </a:spcBef>
            </a:pPr>
            <a:r>
              <a:rPr lang="zh-CN" altLang="en-US" sz="2400" b="1" kern="2200" dirty="0">
                <a:latin typeface="微软雅黑" pitchFamily="34" charset="-122"/>
                <a:ea typeface="微软雅黑" pitchFamily="34" charset="-122"/>
                <a:cs typeface="+mj-cs"/>
              </a:rPr>
              <a:t>第三节 剩余收益</a:t>
            </a:r>
            <a:r>
              <a:rPr lang="zh-CN" altLang="en-US" sz="2400" b="1" kern="2200" dirty="0" smtClean="0">
                <a:latin typeface="微软雅黑" pitchFamily="34" charset="-122"/>
                <a:ea typeface="微软雅黑" pitchFamily="34" charset="-122"/>
                <a:cs typeface="+mj-cs"/>
              </a:rPr>
              <a:t>估值模型</a:t>
            </a:r>
            <a:endParaRPr kumimoji="0" lang="zh-CN" altLang="en-US" sz="2400" b="1" i="0" u="none" strike="noStrike" kern="2200" cap="none" spc="0" normalizeH="0" baseline="0" noProof="0" dirty="0" smtClean="0">
              <a:ln>
                <a:noFill/>
              </a:ln>
              <a:solidFill>
                <a:schemeClr val="tx1"/>
              </a:solidFill>
              <a:effectLst/>
              <a:uLnTx/>
              <a:uFillTx/>
              <a:latin typeface="微软雅黑" pitchFamily="34" charset="-122"/>
              <a:ea typeface="微软雅黑" pitchFamily="34" charset="-122"/>
              <a:cs typeface="+mj-cs"/>
            </a:endParaRPr>
          </a:p>
        </p:txBody>
      </p:sp>
      <p:sp>
        <p:nvSpPr>
          <p:cNvPr id="6" name="灯片编号占位符 5"/>
          <p:cNvSpPr>
            <a:spLocks noGrp="1"/>
          </p:cNvSpPr>
          <p:nvPr>
            <p:ph type="sldNum" sz="quarter" idx="12"/>
          </p:nvPr>
        </p:nvSpPr>
        <p:spPr/>
        <p:txBody>
          <a:bodyPr/>
          <a:lstStyle/>
          <a:p>
            <a:fld id="{AF91FE41-29FC-418A-8825-19AC693A7F6B}" type="slidenum">
              <a:rPr lang="zh-CN" altLang="en-US" smtClean="0"/>
              <a:t>52</a:t>
            </a:fld>
            <a:endParaRPr lang="zh-CN" altLang="en-US"/>
          </a:p>
        </p:txBody>
      </p:sp>
      <p:sp>
        <p:nvSpPr>
          <p:cNvPr id="7" name="任意形状 8"/>
          <p:cNvSpPr/>
          <p:nvPr/>
        </p:nvSpPr>
        <p:spPr>
          <a:xfrm>
            <a:off x="7410450" y="-35727"/>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8" name="任意形状 8"/>
          <p:cNvSpPr/>
          <p:nvPr/>
        </p:nvSpPr>
        <p:spPr>
          <a:xfrm rot="10800000">
            <a:off x="-16" y="3801278"/>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428616"/>
            <a:ext cx="8229600" cy="857250"/>
          </a:xfrm>
        </p:spPr>
        <p:txBody>
          <a:bodyPr vert="horz" lIns="91440" tIns="45720" rIns="91440" bIns="45720" rtlCol="0">
            <a:normAutofit/>
          </a:bodyPr>
          <a:lstStyle/>
          <a:p>
            <a:pPr marR="0" algn="l">
              <a:lnSpc>
                <a:spcPct val="160000"/>
              </a:lnSpc>
              <a:spcBef>
                <a:spcPts val="0"/>
              </a:spcBef>
            </a:pPr>
            <a:r>
              <a:rPr lang="zh-CN" altLang="en-US" sz="1800" dirty="0">
                <a:latin typeface="Times New Roman" pitchFamily="18" charset="0"/>
                <a:ea typeface="微软雅黑" pitchFamily="34" charset="-122"/>
                <a:cs typeface="Times New Roman" pitchFamily="18" charset="0"/>
              </a:rPr>
              <a:t>（三）剩余收益估值模型的适用场合</a:t>
            </a:r>
          </a:p>
        </p:txBody>
      </p:sp>
      <p:sp>
        <p:nvSpPr>
          <p:cNvPr id="3" name="文本占位符 2"/>
          <p:cNvSpPr>
            <a:spLocks noGrp="1"/>
          </p:cNvSpPr>
          <p:nvPr>
            <p:ph type="body" idx="1"/>
          </p:nvPr>
        </p:nvSpPr>
        <p:spPr/>
        <p:txBody>
          <a:bodyPr vert="horz" lIns="91440" tIns="45720" rIns="91440" bIns="45720" rtlCol="0">
            <a:normAutofit fontScale="85000" lnSpcReduction="20000"/>
          </a:bodyPr>
          <a:lstStyle/>
          <a:p>
            <a:pPr marL="0" marR="0" lvl="0" indent="0">
              <a:lnSpc>
                <a:spcPct val="180000"/>
              </a:lnSpc>
              <a:spcBef>
                <a:spcPts val="0"/>
              </a:spcBef>
              <a:buNone/>
            </a:pPr>
            <a:r>
              <a:rPr lang="zh-CN" altLang="en-US" sz="1800">
                <a:latin typeface="Times New Roman" pitchFamily="18" charset="0"/>
                <a:ea typeface="微软雅黑" pitchFamily="34" charset="-122"/>
                <a:cs typeface="Times New Roman" pitchFamily="18" charset="0"/>
              </a:rPr>
              <a:t>剩余收益估值模型最适用于如下几类情形：</a:t>
            </a:r>
          </a:p>
          <a:p>
            <a:pPr marL="0" marR="0" lvl="0" indent="0">
              <a:lnSpc>
                <a:spcPct val="180000"/>
              </a:lnSpc>
              <a:spcBef>
                <a:spcPts val="0"/>
              </a:spcBef>
              <a:buNone/>
            </a:pPr>
            <a:r>
              <a:rPr lang="zh-CN" altLang="en-US" sz="1800">
                <a:latin typeface="Times New Roman" pitchFamily="18" charset="0"/>
                <a:ea typeface="微软雅黑" pitchFamily="34" charset="-122"/>
                <a:cs typeface="Times New Roman" pitchFamily="18" charset="0"/>
              </a:rPr>
              <a:t>（</a:t>
            </a:r>
            <a:r>
              <a:rPr lang="en-US" altLang="zh-CN" sz="1800">
                <a:latin typeface="Times New Roman" pitchFamily="18" charset="0"/>
                <a:ea typeface="微软雅黑" pitchFamily="34" charset="-122"/>
                <a:cs typeface="Times New Roman" pitchFamily="18" charset="0"/>
              </a:rPr>
              <a:t>1</a:t>
            </a:r>
            <a:r>
              <a:rPr lang="zh-CN" altLang="en-US" sz="1800">
                <a:latin typeface="Times New Roman" pitchFamily="18" charset="0"/>
                <a:ea typeface="微软雅黑" pitchFamily="34" charset="-122"/>
                <a:cs typeface="Times New Roman" pitchFamily="18" charset="0"/>
              </a:rPr>
              <a:t>）公司不分配股利或者股利不可预测；</a:t>
            </a:r>
          </a:p>
          <a:p>
            <a:pPr marL="0" marR="0" lvl="0" indent="0">
              <a:lnSpc>
                <a:spcPct val="180000"/>
              </a:lnSpc>
              <a:spcBef>
                <a:spcPts val="0"/>
              </a:spcBef>
              <a:buNone/>
            </a:pPr>
            <a:r>
              <a:rPr lang="zh-CN" altLang="en-US" sz="1800">
                <a:latin typeface="Times New Roman" pitchFamily="18" charset="0"/>
                <a:ea typeface="微软雅黑" pitchFamily="34" charset="-122"/>
                <a:cs typeface="Times New Roman" pitchFamily="18" charset="0"/>
              </a:rPr>
              <a:t>（</a:t>
            </a:r>
            <a:r>
              <a:rPr lang="en-US" altLang="zh-CN" sz="1800">
                <a:latin typeface="Times New Roman" pitchFamily="18" charset="0"/>
                <a:ea typeface="微软雅黑" pitchFamily="34" charset="-122"/>
                <a:cs typeface="Times New Roman" pitchFamily="18" charset="0"/>
              </a:rPr>
              <a:t>2</a:t>
            </a:r>
            <a:r>
              <a:rPr lang="zh-CN" altLang="en-US" sz="1800">
                <a:latin typeface="Times New Roman" pitchFamily="18" charset="0"/>
                <a:ea typeface="微软雅黑" pitchFamily="34" charset="-122"/>
                <a:cs typeface="Times New Roman" pitchFamily="18" charset="0"/>
              </a:rPr>
              <a:t>）预测期内，公司的预期自由现金流是负数；</a:t>
            </a:r>
          </a:p>
          <a:p>
            <a:pPr marL="0" marR="0" lvl="0" indent="0">
              <a:lnSpc>
                <a:spcPct val="180000"/>
              </a:lnSpc>
              <a:spcBef>
                <a:spcPts val="0"/>
              </a:spcBef>
              <a:buNone/>
            </a:pPr>
            <a:r>
              <a:rPr lang="zh-CN" altLang="en-US" sz="1800">
                <a:latin typeface="Times New Roman" pitchFamily="18" charset="0"/>
                <a:ea typeface="微软雅黑" pitchFamily="34" charset="-122"/>
                <a:cs typeface="Times New Roman" pitchFamily="18" charset="0"/>
              </a:rPr>
              <a:t>（</a:t>
            </a:r>
            <a:r>
              <a:rPr lang="en-US" altLang="zh-CN" sz="1800">
                <a:latin typeface="Times New Roman" pitchFamily="18" charset="0"/>
                <a:ea typeface="微软雅黑" pitchFamily="34" charset="-122"/>
                <a:cs typeface="Times New Roman" pitchFamily="18" charset="0"/>
              </a:rPr>
              <a:t>3</a:t>
            </a:r>
            <a:r>
              <a:rPr lang="zh-CN" altLang="en-US" sz="1800">
                <a:latin typeface="Times New Roman" pitchFamily="18" charset="0"/>
                <a:ea typeface="微软雅黑" pitchFamily="34" charset="-122"/>
                <a:cs typeface="Times New Roman" pitchFamily="18" charset="0"/>
              </a:rPr>
              <a:t>）用其他折现方法预测终值时有巨大的不确定性。</a:t>
            </a:r>
          </a:p>
          <a:p>
            <a:pPr marL="0" marR="0" lvl="0" indent="0">
              <a:lnSpc>
                <a:spcPct val="180000"/>
              </a:lnSpc>
              <a:spcBef>
                <a:spcPts val="0"/>
              </a:spcBef>
              <a:buNone/>
            </a:pPr>
            <a:r>
              <a:rPr lang="zh-CN" altLang="en-US" sz="1800">
                <a:latin typeface="Times New Roman" pitchFamily="18" charset="0"/>
                <a:ea typeface="微软雅黑" pitchFamily="34" charset="-122"/>
                <a:cs typeface="Times New Roman" pitchFamily="18" charset="0"/>
              </a:rPr>
              <a:t>剩余收益估值模型不适用于以下情形：</a:t>
            </a:r>
          </a:p>
          <a:p>
            <a:pPr marL="0" marR="0" lvl="0" indent="0">
              <a:lnSpc>
                <a:spcPct val="180000"/>
              </a:lnSpc>
              <a:spcBef>
                <a:spcPts val="0"/>
              </a:spcBef>
              <a:buNone/>
            </a:pPr>
            <a:r>
              <a:rPr lang="zh-CN" altLang="en-US" sz="1800">
                <a:latin typeface="Times New Roman" pitchFamily="18" charset="0"/>
                <a:ea typeface="微软雅黑" pitchFamily="34" charset="-122"/>
                <a:cs typeface="Times New Roman" pitchFamily="18" charset="0"/>
              </a:rPr>
              <a:t>（</a:t>
            </a:r>
            <a:r>
              <a:rPr lang="en-US" altLang="zh-CN" sz="1800">
                <a:latin typeface="Times New Roman" pitchFamily="18" charset="0"/>
                <a:ea typeface="微软雅黑" pitchFamily="34" charset="-122"/>
                <a:cs typeface="Times New Roman" pitchFamily="18" charset="0"/>
              </a:rPr>
              <a:t>1</a:t>
            </a:r>
            <a:r>
              <a:rPr lang="zh-CN" altLang="en-US" sz="1800">
                <a:latin typeface="Times New Roman" pitchFamily="18" charset="0"/>
                <a:ea typeface="微软雅黑" pitchFamily="34" charset="-122"/>
                <a:cs typeface="Times New Roman" pitchFamily="18" charset="0"/>
              </a:rPr>
              <a:t>）干净盈余关系是剩余收益估值模型的基本假设之一，若公司财务严重偏离干净盈余关系，则不适用剩余收益估值模型；</a:t>
            </a:r>
          </a:p>
          <a:p>
            <a:pPr marL="0" marR="0" lvl="0" indent="0">
              <a:lnSpc>
                <a:spcPct val="180000"/>
              </a:lnSpc>
              <a:spcBef>
                <a:spcPts val="0"/>
              </a:spcBef>
              <a:buNone/>
            </a:pPr>
            <a:r>
              <a:rPr lang="zh-CN" altLang="en-US" sz="1800">
                <a:latin typeface="Times New Roman" pitchFamily="18" charset="0"/>
                <a:ea typeface="微软雅黑" pitchFamily="34" charset="-122"/>
                <a:cs typeface="Times New Roman" pitchFamily="18" charset="0"/>
              </a:rPr>
              <a:t>（</a:t>
            </a:r>
            <a:r>
              <a:rPr lang="en-US" altLang="zh-CN" sz="1800">
                <a:latin typeface="Times New Roman" pitchFamily="18" charset="0"/>
                <a:ea typeface="微软雅黑" pitchFamily="34" charset="-122"/>
                <a:cs typeface="Times New Roman" pitchFamily="18" charset="0"/>
              </a:rPr>
              <a:t>2</a:t>
            </a:r>
            <a:r>
              <a:rPr lang="zh-CN" altLang="en-US" sz="1800">
                <a:latin typeface="Times New Roman" pitchFamily="18" charset="0"/>
                <a:ea typeface="微软雅黑" pitchFamily="34" charset="-122"/>
                <a:cs typeface="Times New Roman" pitchFamily="18" charset="0"/>
              </a:rPr>
              <a:t>）当公司</a:t>
            </a:r>
            <a:r>
              <a:rPr lang="en-US" altLang="zh-CN" sz="1800">
                <a:latin typeface="Times New Roman" pitchFamily="18" charset="0"/>
                <a:ea typeface="微软雅黑" pitchFamily="34" charset="-122"/>
                <a:cs typeface="Times New Roman" pitchFamily="18" charset="0"/>
              </a:rPr>
              <a:t>ROE</a:t>
            </a:r>
            <a:r>
              <a:rPr lang="zh-CN" altLang="en-US" sz="1800">
                <a:latin typeface="Times New Roman" pitchFamily="18" charset="0"/>
                <a:ea typeface="微软雅黑" pitchFamily="34" charset="-122"/>
                <a:cs typeface="Times New Roman" pitchFamily="18" charset="0"/>
              </a:rPr>
              <a:t>、账面价值等剩余收益估值模型估值所需决定因素无法预测时，剩余收益估值模型也无法使用。</a:t>
            </a:r>
          </a:p>
        </p:txBody>
      </p:sp>
      <p:cxnSp>
        <p:nvCxnSpPr>
          <p:cNvPr id="4" name="直接连接符 3"/>
          <p:cNvCxnSpPr/>
          <p:nvPr/>
        </p:nvCxnSpPr>
        <p:spPr>
          <a:xfrm>
            <a:off x="428596" y="650777"/>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txBox="1">
            <a:spLocks/>
          </p:cNvSpPr>
          <p:nvPr/>
        </p:nvSpPr>
        <p:spPr>
          <a:xfrm>
            <a:off x="457200" y="142858"/>
            <a:ext cx="8229600" cy="436945"/>
          </a:xfrm>
          <a:prstGeom prst="rect">
            <a:avLst/>
          </a:prstGeom>
        </p:spPr>
        <p:txBody>
          <a:bodyPr vert="horz" lIns="91440" tIns="45720" rIns="91440" bIns="45720" rtlCol="0" anchor="ctr">
            <a:noAutofit/>
          </a:bodyPr>
          <a:lstStyle/>
          <a:p>
            <a:pPr lvl="0">
              <a:spcBef>
                <a:spcPct val="0"/>
              </a:spcBef>
            </a:pPr>
            <a:r>
              <a:rPr lang="zh-CN" altLang="en-US" sz="2400" b="1" kern="2200" dirty="0">
                <a:latin typeface="微软雅黑" pitchFamily="34" charset="-122"/>
                <a:ea typeface="微软雅黑" pitchFamily="34" charset="-122"/>
                <a:cs typeface="+mj-cs"/>
              </a:rPr>
              <a:t>第三节 剩余收益</a:t>
            </a:r>
            <a:r>
              <a:rPr lang="zh-CN" altLang="en-US" sz="2400" b="1" kern="2200" dirty="0" smtClean="0">
                <a:latin typeface="微软雅黑" pitchFamily="34" charset="-122"/>
                <a:ea typeface="微软雅黑" pitchFamily="34" charset="-122"/>
                <a:cs typeface="+mj-cs"/>
              </a:rPr>
              <a:t>估值模型</a:t>
            </a:r>
            <a:endParaRPr kumimoji="0" lang="zh-CN" altLang="en-US" sz="2400" b="1" i="0" u="none" strike="noStrike" kern="2200" cap="none" spc="0" normalizeH="0" baseline="0" noProof="0" dirty="0" smtClean="0">
              <a:ln>
                <a:noFill/>
              </a:ln>
              <a:solidFill>
                <a:schemeClr val="tx1"/>
              </a:solidFill>
              <a:effectLst/>
              <a:uLnTx/>
              <a:uFillTx/>
              <a:latin typeface="微软雅黑" pitchFamily="34" charset="-122"/>
              <a:ea typeface="微软雅黑" pitchFamily="34" charset="-122"/>
              <a:cs typeface="+mj-cs"/>
            </a:endParaRPr>
          </a:p>
        </p:txBody>
      </p:sp>
      <p:sp>
        <p:nvSpPr>
          <p:cNvPr id="6" name="灯片编号占位符 5"/>
          <p:cNvSpPr>
            <a:spLocks noGrp="1"/>
          </p:cNvSpPr>
          <p:nvPr>
            <p:ph type="sldNum" sz="quarter" idx="12"/>
          </p:nvPr>
        </p:nvSpPr>
        <p:spPr/>
        <p:txBody>
          <a:bodyPr/>
          <a:lstStyle/>
          <a:p>
            <a:fld id="{AF91FE41-29FC-418A-8825-19AC693A7F6B}" type="slidenum">
              <a:rPr lang="zh-CN" altLang="en-US" smtClean="0"/>
              <a:t>53</a:t>
            </a:fld>
            <a:endParaRPr lang="zh-CN" altLang="en-US"/>
          </a:p>
        </p:txBody>
      </p:sp>
      <p:sp>
        <p:nvSpPr>
          <p:cNvPr id="7" name="任意形状 8"/>
          <p:cNvSpPr/>
          <p:nvPr/>
        </p:nvSpPr>
        <p:spPr>
          <a:xfrm>
            <a:off x="7410450" y="-35727"/>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8" name="任意形状 8"/>
          <p:cNvSpPr/>
          <p:nvPr/>
        </p:nvSpPr>
        <p:spPr>
          <a:xfrm rot="10800000">
            <a:off x="-16" y="3801278"/>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idx="1"/>
          </p:nvPr>
        </p:nvSpPr>
        <p:spPr>
          <a:xfrm>
            <a:off x="500034" y="785800"/>
            <a:ext cx="8229600" cy="3857652"/>
          </a:xfrm>
        </p:spPr>
        <p:txBody>
          <a:bodyPr vert="horz" lIns="91440" tIns="45720" rIns="91440" bIns="45720" rtlCol="0">
            <a:normAutofit fontScale="92500" lnSpcReduction="10000"/>
          </a:bodyPr>
          <a:lstStyle/>
          <a:p>
            <a:pPr marL="0" marR="0" lvl="0" indent="0">
              <a:lnSpc>
                <a:spcPct val="170000"/>
              </a:lnSpc>
              <a:spcBef>
                <a:spcPts val="0"/>
              </a:spcBef>
              <a:buNone/>
            </a:pPr>
            <a:r>
              <a:rPr lang="zh-CN" altLang="en-US" sz="1900" b="1" dirty="0">
                <a:latin typeface="Times New Roman" pitchFamily="18" charset="0"/>
                <a:ea typeface="微软雅黑" pitchFamily="34" charset="-122"/>
                <a:cs typeface="Times New Roman" pitchFamily="18" charset="0"/>
              </a:rPr>
              <a:t>一、经济增加值</a:t>
            </a:r>
          </a:p>
          <a:p>
            <a:pPr marL="0" marR="0" lvl="1" indent="0">
              <a:lnSpc>
                <a:spcPct val="170000"/>
              </a:lnSpc>
              <a:spcBef>
                <a:spcPts val="0"/>
              </a:spcBef>
              <a:buNone/>
            </a:pPr>
            <a:r>
              <a:rPr lang="zh-CN" altLang="en-US" sz="1800" dirty="0">
                <a:latin typeface="Times New Roman" pitchFamily="18" charset="0"/>
                <a:ea typeface="微软雅黑" pitchFamily="34" charset="-122"/>
                <a:cs typeface="Times New Roman" pitchFamily="18" charset="0"/>
              </a:rPr>
              <a:t>（一）经济增加值的</a:t>
            </a:r>
            <a:r>
              <a:rPr lang="zh-CN" altLang="en-US" sz="1800" dirty="0" smtClean="0">
                <a:latin typeface="Times New Roman" pitchFamily="18" charset="0"/>
                <a:ea typeface="微软雅黑" pitchFamily="34" charset="-122"/>
                <a:cs typeface="Times New Roman" pitchFamily="18" charset="0"/>
              </a:rPr>
              <a:t>含义</a:t>
            </a:r>
            <a:endParaRPr lang="en-US" altLang="zh-CN" sz="1800" dirty="0" smtClean="0">
              <a:latin typeface="Times New Roman" pitchFamily="18" charset="0"/>
              <a:ea typeface="微软雅黑" pitchFamily="34" charset="-122"/>
              <a:cs typeface="Times New Roman" pitchFamily="18" charset="0"/>
            </a:endParaRPr>
          </a:p>
          <a:p>
            <a:pPr marL="0" marR="0" lvl="1" indent="0">
              <a:lnSpc>
                <a:spcPct val="170000"/>
              </a:lnSpc>
              <a:spcBef>
                <a:spcPts val="0"/>
              </a:spcBef>
              <a:buNone/>
            </a:pPr>
            <a:endParaRPr lang="zh-CN" altLang="en-US" sz="1800" dirty="0">
              <a:latin typeface="Times New Roman" pitchFamily="18" charset="0"/>
              <a:ea typeface="微软雅黑" pitchFamily="34" charset="-122"/>
              <a:cs typeface="Times New Roman" pitchFamily="18" charset="0"/>
            </a:endParaRPr>
          </a:p>
          <a:p>
            <a:pPr marL="0" marR="0" lvl="2" indent="0">
              <a:lnSpc>
                <a:spcPct val="170000"/>
              </a:lnSpc>
              <a:spcBef>
                <a:spcPts val="0"/>
              </a:spcBef>
              <a:buNone/>
            </a:pPr>
            <a:r>
              <a:rPr lang="zh-CN" altLang="en-US" sz="1800" dirty="0" smtClean="0">
                <a:latin typeface="Times New Roman" pitchFamily="18" charset="0"/>
                <a:ea typeface="微软雅黑" pitchFamily="34" charset="-122"/>
                <a:cs typeface="Times New Roman" pitchFamily="18" charset="0"/>
              </a:rPr>
              <a:t>        经济</a:t>
            </a:r>
            <a:r>
              <a:rPr lang="zh-CN" altLang="en-US" sz="1800" dirty="0">
                <a:latin typeface="Times New Roman" pitchFamily="18" charset="0"/>
                <a:ea typeface="微软雅黑" pitchFamily="34" charset="-122"/>
                <a:cs typeface="Times New Roman" pitchFamily="18" charset="0"/>
              </a:rPr>
              <a:t>增加值也称为经济利润，是指公司税后净营业利润减去资本成本后的余额。最初的经济增加值主要作为衡量经济表现的指标，</a:t>
            </a:r>
            <a:r>
              <a:rPr lang="en-US" altLang="zh-CN" sz="1800" dirty="0">
                <a:latin typeface="Times New Roman" pitchFamily="18" charset="0"/>
                <a:ea typeface="微软雅黑" pitchFamily="34" charset="-122"/>
                <a:cs typeface="Times New Roman" pitchFamily="18" charset="0"/>
              </a:rPr>
              <a:t>20</a:t>
            </a:r>
            <a:r>
              <a:rPr lang="zh-CN" altLang="en-US" sz="1800" dirty="0">
                <a:latin typeface="Times New Roman" pitchFamily="18" charset="0"/>
                <a:ea typeface="微软雅黑" pitchFamily="34" charset="-122"/>
                <a:cs typeface="Times New Roman" pitchFamily="18" charset="0"/>
              </a:rPr>
              <a:t>世纪末，被美国</a:t>
            </a:r>
            <a:r>
              <a:rPr lang="en-US" altLang="zh-CN" sz="1800" dirty="0">
                <a:latin typeface="Times New Roman" pitchFamily="18" charset="0"/>
                <a:ea typeface="微软雅黑" pitchFamily="34" charset="-122"/>
                <a:cs typeface="Times New Roman" pitchFamily="18" charset="0"/>
              </a:rPr>
              <a:t>Stern Stewart</a:t>
            </a:r>
            <a:r>
              <a:rPr lang="zh-CN" altLang="en-US" sz="1800" dirty="0">
                <a:latin typeface="Times New Roman" pitchFamily="18" charset="0"/>
                <a:ea typeface="微软雅黑" pitchFamily="34" charset="-122"/>
                <a:cs typeface="Times New Roman" pitchFamily="18" charset="0"/>
              </a:rPr>
              <a:t>咨询公司用作绩效考核的指标，并逐渐在全球范围内得到推广应用。</a:t>
            </a:r>
          </a:p>
          <a:p>
            <a:pPr marL="0" marR="0" lvl="2" indent="0">
              <a:lnSpc>
                <a:spcPct val="170000"/>
              </a:lnSpc>
              <a:spcBef>
                <a:spcPts val="0"/>
              </a:spcBef>
              <a:buNone/>
            </a:pPr>
            <a:r>
              <a:rPr lang="zh-CN" altLang="en-US" sz="1800" dirty="0" smtClean="0">
                <a:latin typeface="Times New Roman" pitchFamily="18" charset="0"/>
                <a:ea typeface="微软雅黑" pitchFamily="34" charset="-122"/>
                <a:cs typeface="Times New Roman" pitchFamily="18" charset="0"/>
              </a:rPr>
              <a:t>        经济</a:t>
            </a:r>
            <a:r>
              <a:rPr lang="zh-CN" altLang="en-US" sz="1800" dirty="0">
                <a:latin typeface="Times New Roman" pitchFamily="18" charset="0"/>
                <a:ea typeface="微软雅黑" pitchFamily="34" charset="-122"/>
                <a:cs typeface="Times New Roman" pitchFamily="18" charset="0"/>
              </a:rPr>
              <a:t>增加值与公司价值是正相关的，如果</a:t>
            </a:r>
            <a:r>
              <a:rPr lang="en-US" altLang="zh-CN" sz="1800" dirty="0">
                <a:latin typeface="Times New Roman" pitchFamily="18" charset="0"/>
                <a:ea typeface="微软雅黑" pitchFamily="34" charset="-122"/>
                <a:cs typeface="Times New Roman" pitchFamily="18" charset="0"/>
              </a:rPr>
              <a:t>EVA</a:t>
            </a:r>
            <a:r>
              <a:rPr lang="zh-CN" altLang="en-US" sz="1800" dirty="0">
                <a:latin typeface="Times New Roman" pitchFamily="18" charset="0"/>
                <a:ea typeface="微软雅黑" pitchFamily="34" charset="-122"/>
                <a:cs typeface="Times New Roman" pitchFamily="18" charset="0"/>
              </a:rPr>
              <a:t>为正，表示公司的回报率高于股东的预期最低回报率，公司创造了股东价值；反之，如果</a:t>
            </a:r>
            <a:r>
              <a:rPr lang="en-US" altLang="zh-CN" sz="1800" dirty="0">
                <a:latin typeface="Times New Roman" pitchFamily="18" charset="0"/>
                <a:ea typeface="微软雅黑" pitchFamily="34" charset="-122"/>
                <a:cs typeface="Times New Roman" pitchFamily="18" charset="0"/>
              </a:rPr>
              <a:t>EVA</a:t>
            </a:r>
            <a:r>
              <a:rPr lang="zh-CN" altLang="en-US" sz="1800" dirty="0">
                <a:latin typeface="Times New Roman" pitchFamily="18" charset="0"/>
                <a:ea typeface="微软雅黑" pitchFamily="34" charset="-122"/>
                <a:cs typeface="Times New Roman" pitchFamily="18" charset="0"/>
              </a:rPr>
              <a:t>为负，则意味着公司的盈利能力未达到股东期望的最低盈利能力，公司的价值会下降。</a:t>
            </a:r>
          </a:p>
        </p:txBody>
      </p:sp>
      <p:cxnSp>
        <p:nvCxnSpPr>
          <p:cNvPr id="4" name="直接连接符 3"/>
          <p:cNvCxnSpPr/>
          <p:nvPr/>
        </p:nvCxnSpPr>
        <p:spPr>
          <a:xfrm>
            <a:off x="428596" y="650777"/>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txBox="1">
            <a:spLocks/>
          </p:cNvSpPr>
          <p:nvPr/>
        </p:nvSpPr>
        <p:spPr>
          <a:xfrm>
            <a:off x="457200" y="142858"/>
            <a:ext cx="8229600" cy="436945"/>
          </a:xfrm>
          <a:prstGeom prst="rect">
            <a:avLst/>
          </a:prstGeom>
        </p:spPr>
        <p:txBody>
          <a:bodyPr vert="horz" lIns="91440" tIns="45720" rIns="91440" bIns="45720" rtlCol="0" anchor="ctr">
            <a:noAutofit/>
          </a:bodyPr>
          <a:lstStyle/>
          <a:p>
            <a:pPr lvl="0">
              <a:spcBef>
                <a:spcPct val="0"/>
              </a:spcBef>
            </a:pPr>
            <a:r>
              <a:rPr lang="zh-CN" altLang="en-US" sz="2400" b="1" kern="2200" dirty="0">
                <a:latin typeface="微软雅黑" pitchFamily="34" charset="-122"/>
                <a:ea typeface="微软雅黑" pitchFamily="34" charset="-122"/>
                <a:cs typeface="+mj-cs"/>
              </a:rPr>
              <a:t>第四</a:t>
            </a:r>
            <a:r>
              <a:rPr lang="zh-CN" altLang="en-US" sz="2400" b="1" kern="2200" dirty="0" smtClean="0">
                <a:latin typeface="微软雅黑" pitchFamily="34" charset="-122"/>
                <a:ea typeface="微软雅黑" pitchFamily="34" charset="-122"/>
                <a:cs typeface="+mj-cs"/>
              </a:rPr>
              <a:t>节  经济</a:t>
            </a:r>
            <a:r>
              <a:rPr lang="zh-CN" altLang="en-US" sz="2400" b="1" kern="2200" dirty="0">
                <a:latin typeface="微软雅黑" pitchFamily="34" charset="-122"/>
                <a:ea typeface="微软雅黑" pitchFamily="34" charset="-122"/>
                <a:cs typeface="+mj-cs"/>
              </a:rPr>
              <a:t>增加值估值模型</a:t>
            </a:r>
          </a:p>
        </p:txBody>
      </p:sp>
      <p:sp>
        <p:nvSpPr>
          <p:cNvPr id="7" name="灯片编号占位符 6"/>
          <p:cNvSpPr>
            <a:spLocks noGrp="1"/>
          </p:cNvSpPr>
          <p:nvPr>
            <p:ph type="sldNum" sz="quarter" idx="12"/>
          </p:nvPr>
        </p:nvSpPr>
        <p:spPr/>
        <p:txBody>
          <a:bodyPr/>
          <a:lstStyle/>
          <a:p>
            <a:fld id="{AF91FE41-29FC-418A-8825-19AC693A7F6B}" type="slidenum">
              <a:rPr lang="zh-CN" altLang="en-US" smtClean="0"/>
              <a:t>54</a:t>
            </a:fld>
            <a:endParaRPr lang="zh-CN" altLang="en-US"/>
          </a:p>
        </p:txBody>
      </p:sp>
      <p:sp>
        <p:nvSpPr>
          <p:cNvPr id="8" name="任意形状 8"/>
          <p:cNvSpPr/>
          <p:nvPr/>
        </p:nvSpPr>
        <p:spPr>
          <a:xfrm>
            <a:off x="7410450" y="-35727"/>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9" name="任意形状 8"/>
          <p:cNvSpPr/>
          <p:nvPr/>
        </p:nvSpPr>
        <p:spPr>
          <a:xfrm rot="10800000">
            <a:off x="-16" y="3801278"/>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596" y="1071552"/>
            <a:ext cx="8229600" cy="857250"/>
          </a:xfrm>
        </p:spPr>
        <p:txBody>
          <a:bodyPr vert="horz" lIns="91440" tIns="45720" rIns="91440" bIns="45720" rtlCol="0">
            <a:normAutofit/>
          </a:bodyPr>
          <a:lstStyle/>
          <a:p>
            <a:pPr marR="0" algn="l">
              <a:lnSpc>
                <a:spcPct val="160000"/>
              </a:lnSpc>
              <a:spcBef>
                <a:spcPts val="0"/>
              </a:spcBef>
            </a:pPr>
            <a:r>
              <a:rPr lang="zh-CN" altLang="en-US" sz="1800" dirty="0">
                <a:latin typeface="Times New Roman" pitchFamily="18" charset="0"/>
                <a:ea typeface="微软雅黑" pitchFamily="34" charset="-122"/>
                <a:cs typeface="Times New Roman" pitchFamily="18" charset="0"/>
              </a:rPr>
              <a:t>（二）经济增加值的特点</a:t>
            </a:r>
          </a:p>
        </p:txBody>
      </p:sp>
      <p:sp>
        <p:nvSpPr>
          <p:cNvPr id="3" name="文本占位符 2"/>
          <p:cNvSpPr>
            <a:spLocks noGrp="1"/>
          </p:cNvSpPr>
          <p:nvPr>
            <p:ph type="body" idx="1"/>
          </p:nvPr>
        </p:nvSpPr>
        <p:spPr>
          <a:xfrm>
            <a:off x="457200" y="1771655"/>
            <a:ext cx="8229600" cy="2586045"/>
          </a:xfrm>
        </p:spPr>
        <p:txBody>
          <a:bodyPr vert="horz" lIns="91440" tIns="45720" rIns="91440" bIns="45720" rtlCol="0">
            <a:normAutofit/>
          </a:bodyPr>
          <a:lstStyle/>
          <a:p>
            <a:pPr marL="0" marR="0" lvl="0" indent="0">
              <a:lnSpc>
                <a:spcPct val="170000"/>
              </a:lnSpc>
              <a:spcBef>
                <a:spcPts val="0"/>
              </a:spcBef>
              <a:buNone/>
            </a:pPr>
            <a:r>
              <a:rPr lang="zh-CN" altLang="en-US" sz="1800" dirty="0" smtClean="0">
                <a:latin typeface="Times New Roman" pitchFamily="18" charset="0"/>
                <a:ea typeface="微软雅黑" pitchFamily="34" charset="-122"/>
                <a:cs typeface="Times New Roman" pitchFamily="18" charset="0"/>
              </a:rPr>
              <a:t>        经济</a:t>
            </a:r>
            <a:r>
              <a:rPr lang="zh-CN" altLang="en-US" sz="1800" dirty="0">
                <a:latin typeface="Times New Roman" pitchFamily="18" charset="0"/>
                <a:ea typeface="微软雅黑" pitchFamily="34" charset="-122"/>
                <a:cs typeface="Times New Roman" pitchFamily="18" charset="0"/>
              </a:rPr>
              <a:t>增加值指标最突出的特点是从股东视角定义公司的利润，股东财富增长成为关注中心，简言之就是倡导股东价值最大化</a:t>
            </a:r>
            <a:r>
              <a:rPr lang="zh-CN" altLang="en-US" sz="1800" dirty="0" smtClean="0">
                <a:latin typeface="Times New Roman" pitchFamily="18" charset="0"/>
                <a:ea typeface="微软雅黑" pitchFamily="34" charset="-122"/>
                <a:cs typeface="Times New Roman" pitchFamily="18" charset="0"/>
              </a:rPr>
              <a:t>。</a:t>
            </a:r>
            <a:endParaRPr lang="en-US" altLang="zh-CN" sz="1800" dirty="0" smtClean="0">
              <a:latin typeface="Times New Roman" pitchFamily="18" charset="0"/>
              <a:ea typeface="微软雅黑" pitchFamily="34" charset="-122"/>
              <a:cs typeface="Times New Roman" pitchFamily="18" charset="0"/>
            </a:endParaRPr>
          </a:p>
          <a:p>
            <a:pPr marL="0" marR="0" lvl="0" indent="0">
              <a:lnSpc>
                <a:spcPct val="170000"/>
              </a:lnSpc>
              <a:spcBef>
                <a:spcPts val="0"/>
              </a:spcBef>
              <a:buNone/>
            </a:pPr>
            <a:r>
              <a:rPr lang="en-US" altLang="zh-CN" sz="1800" dirty="0">
                <a:latin typeface="Times New Roman" pitchFamily="18" charset="0"/>
                <a:ea typeface="微软雅黑" pitchFamily="34" charset="-122"/>
                <a:cs typeface="Times New Roman" pitchFamily="18" charset="0"/>
              </a:rPr>
              <a:t> </a:t>
            </a:r>
            <a:r>
              <a:rPr lang="en-US" altLang="zh-CN" sz="1800" dirty="0" smtClean="0">
                <a:latin typeface="Times New Roman" pitchFamily="18" charset="0"/>
                <a:ea typeface="微软雅黑" pitchFamily="34" charset="-122"/>
                <a:cs typeface="Times New Roman" pitchFamily="18" charset="0"/>
              </a:rPr>
              <a:t>       </a:t>
            </a:r>
            <a:r>
              <a:rPr lang="zh-CN" altLang="en-US" sz="1800" dirty="0" smtClean="0">
                <a:latin typeface="Times New Roman" pitchFamily="18" charset="0"/>
                <a:ea typeface="微软雅黑" pitchFamily="34" charset="-122"/>
                <a:cs typeface="Times New Roman" pitchFamily="18" charset="0"/>
              </a:rPr>
              <a:t>计算</a:t>
            </a:r>
            <a:r>
              <a:rPr lang="zh-CN" altLang="en-US" sz="1800" dirty="0">
                <a:latin typeface="Times New Roman" pitchFamily="18" charset="0"/>
                <a:ea typeface="微软雅黑" pitchFamily="34" charset="-122"/>
                <a:cs typeface="Times New Roman" pitchFamily="18" charset="0"/>
              </a:rPr>
              <a:t>利润时，全面考虑公司的所有资本成本，同时从公司价值增值出发，对依据</a:t>
            </a:r>
            <a:r>
              <a:rPr lang="zh-CN" altLang="en-US" sz="1800" dirty="0">
                <a:latin typeface="Times New Roman" pitchFamily="18" charset="0"/>
                <a:ea typeface="微软雅黑" pitchFamily="34" charset="-122"/>
                <a:cs typeface="Times New Roman" pitchFamily="18" charset="0"/>
                <a:hlinkClick r:id="rId2"/>
              </a:rPr>
              <a:t>一般公认会计原则得出的利润进行调整，以全面衡量生产经营周期内公司的真实价值，体现投资者能够获得的真实收益，客观反映公司的经济效益。</a:t>
            </a:r>
          </a:p>
        </p:txBody>
      </p:sp>
      <p:cxnSp>
        <p:nvCxnSpPr>
          <p:cNvPr id="4" name="直接连接符 3"/>
          <p:cNvCxnSpPr/>
          <p:nvPr/>
        </p:nvCxnSpPr>
        <p:spPr>
          <a:xfrm>
            <a:off x="428596" y="650777"/>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txBox="1">
            <a:spLocks/>
          </p:cNvSpPr>
          <p:nvPr/>
        </p:nvSpPr>
        <p:spPr>
          <a:xfrm>
            <a:off x="457200" y="142858"/>
            <a:ext cx="8229600" cy="436945"/>
          </a:xfrm>
          <a:prstGeom prst="rect">
            <a:avLst/>
          </a:prstGeom>
        </p:spPr>
        <p:txBody>
          <a:bodyPr vert="horz" lIns="91440" tIns="45720" rIns="91440" bIns="45720" rtlCol="0" anchor="ctr">
            <a:noAutofit/>
          </a:bodyPr>
          <a:lstStyle/>
          <a:p>
            <a:pPr lvl="0">
              <a:spcBef>
                <a:spcPct val="0"/>
              </a:spcBef>
            </a:pPr>
            <a:r>
              <a:rPr lang="zh-CN" altLang="en-US" sz="2400" b="1" kern="2200" dirty="0">
                <a:latin typeface="微软雅黑" pitchFamily="34" charset="-122"/>
                <a:ea typeface="微软雅黑" pitchFamily="34" charset="-122"/>
                <a:cs typeface="+mj-cs"/>
              </a:rPr>
              <a:t>第四</a:t>
            </a:r>
            <a:r>
              <a:rPr lang="zh-CN" altLang="en-US" sz="2400" b="1" kern="2200" dirty="0" smtClean="0">
                <a:latin typeface="微软雅黑" pitchFamily="34" charset="-122"/>
                <a:ea typeface="微软雅黑" pitchFamily="34" charset="-122"/>
                <a:cs typeface="+mj-cs"/>
              </a:rPr>
              <a:t>节  经济</a:t>
            </a:r>
            <a:r>
              <a:rPr lang="zh-CN" altLang="en-US" sz="2400" b="1" kern="2200" dirty="0">
                <a:latin typeface="微软雅黑" pitchFamily="34" charset="-122"/>
                <a:ea typeface="微软雅黑" pitchFamily="34" charset="-122"/>
                <a:cs typeface="+mj-cs"/>
              </a:rPr>
              <a:t>增加值估值模型</a:t>
            </a:r>
          </a:p>
        </p:txBody>
      </p:sp>
      <p:sp>
        <p:nvSpPr>
          <p:cNvPr id="6" name="矩形 5"/>
          <p:cNvSpPr/>
          <p:nvPr/>
        </p:nvSpPr>
        <p:spPr>
          <a:xfrm>
            <a:off x="500034" y="642924"/>
            <a:ext cx="1800493" cy="563231"/>
          </a:xfrm>
          <a:prstGeom prst="rect">
            <a:avLst/>
          </a:prstGeom>
        </p:spPr>
        <p:txBody>
          <a:bodyPr wrap="square">
            <a:spAutoFit/>
          </a:bodyPr>
          <a:lstStyle/>
          <a:p>
            <a:pPr lvl="0">
              <a:lnSpc>
                <a:spcPct val="170000"/>
              </a:lnSpc>
            </a:pPr>
            <a:r>
              <a:rPr lang="zh-CN" altLang="en-US" b="1" dirty="0" smtClean="0">
                <a:latin typeface="Times New Roman" pitchFamily="18" charset="0"/>
                <a:ea typeface="微软雅黑" pitchFamily="34" charset="-122"/>
                <a:cs typeface="Times New Roman" pitchFamily="18" charset="0"/>
              </a:rPr>
              <a:t>一、经济增加值</a:t>
            </a:r>
            <a:endParaRPr lang="zh-CN" altLang="en-US" b="1" dirty="0">
              <a:latin typeface="Times New Roman" pitchFamily="18" charset="0"/>
              <a:ea typeface="微软雅黑" pitchFamily="34" charset="-122"/>
              <a:cs typeface="Times New Roman" pitchFamily="18" charset="0"/>
            </a:endParaRPr>
          </a:p>
        </p:txBody>
      </p:sp>
      <p:sp>
        <p:nvSpPr>
          <p:cNvPr id="7" name="灯片编号占位符 6"/>
          <p:cNvSpPr>
            <a:spLocks noGrp="1"/>
          </p:cNvSpPr>
          <p:nvPr>
            <p:ph type="sldNum" sz="quarter" idx="12"/>
          </p:nvPr>
        </p:nvSpPr>
        <p:spPr/>
        <p:txBody>
          <a:bodyPr/>
          <a:lstStyle/>
          <a:p>
            <a:fld id="{AF91FE41-29FC-418A-8825-19AC693A7F6B}" type="slidenum">
              <a:rPr lang="zh-CN" altLang="en-US" smtClean="0"/>
              <a:t>55</a:t>
            </a:fld>
            <a:endParaRPr lang="zh-CN" altLang="en-US"/>
          </a:p>
        </p:txBody>
      </p:sp>
      <p:sp>
        <p:nvSpPr>
          <p:cNvPr id="8" name="任意形状 8"/>
          <p:cNvSpPr/>
          <p:nvPr/>
        </p:nvSpPr>
        <p:spPr>
          <a:xfrm>
            <a:off x="7410450" y="-35727"/>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9" name="任意形状 8"/>
          <p:cNvSpPr/>
          <p:nvPr/>
        </p:nvSpPr>
        <p:spPr>
          <a:xfrm rot="10800000">
            <a:off x="-16" y="3801278"/>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34" y="1071552"/>
            <a:ext cx="8229600" cy="571504"/>
          </a:xfrm>
        </p:spPr>
        <p:txBody>
          <a:bodyPr vert="horz" lIns="91440" tIns="45720" rIns="91440" bIns="45720" rtlCol="0">
            <a:normAutofit/>
          </a:bodyPr>
          <a:lstStyle/>
          <a:p>
            <a:pPr marR="0" algn="l">
              <a:lnSpc>
                <a:spcPct val="160000"/>
              </a:lnSpc>
              <a:spcBef>
                <a:spcPts val="0"/>
              </a:spcBef>
            </a:pPr>
            <a:r>
              <a:rPr lang="zh-CN" altLang="en-US" sz="1800" dirty="0">
                <a:latin typeface="Times New Roman" pitchFamily="18" charset="0"/>
                <a:ea typeface="微软雅黑" pitchFamily="34" charset="-122"/>
                <a:cs typeface="Times New Roman" pitchFamily="18" charset="0"/>
              </a:rPr>
              <a:t>（三）经济增加值的计算</a:t>
            </a:r>
          </a:p>
        </p:txBody>
      </p:sp>
      <p:sp>
        <p:nvSpPr>
          <p:cNvPr id="3" name="文本占位符 2"/>
          <p:cNvSpPr>
            <a:spLocks noGrp="1"/>
          </p:cNvSpPr>
          <p:nvPr>
            <p:ph type="body" idx="1"/>
          </p:nvPr>
        </p:nvSpPr>
        <p:spPr>
          <a:xfrm>
            <a:off x="571472" y="1643056"/>
            <a:ext cx="8229600" cy="2786082"/>
          </a:xfrm>
        </p:spPr>
        <p:txBody>
          <a:bodyPr vert="horz" lIns="91440" tIns="45720" rIns="91440" bIns="45720" rtlCol="0">
            <a:normAutofit/>
          </a:bodyPr>
          <a:lstStyle/>
          <a:p>
            <a:pPr marL="0" marR="0" lvl="0" indent="0">
              <a:lnSpc>
                <a:spcPct val="160000"/>
              </a:lnSpc>
              <a:spcBef>
                <a:spcPts val="0"/>
              </a:spcBef>
              <a:buNone/>
            </a:pPr>
            <a:r>
              <a:rPr lang="en-US" altLang="zh-CN" sz="1800" dirty="0">
                <a:latin typeface="Times New Roman" pitchFamily="18" charset="0"/>
                <a:ea typeface="微软雅黑" pitchFamily="34" charset="-122"/>
                <a:cs typeface="Times New Roman" pitchFamily="18" charset="0"/>
              </a:rPr>
              <a:t>1.</a:t>
            </a:r>
            <a:r>
              <a:rPr lang="zh-CN" altLang="en-US" sz="1800" dirty="0">
                <a:latin typeface="Times New Roman" pitchFamily="18" charset="0"/>
                <a:ea typeface="微软雅黑" pitchFamily="34" charset="-122"/>
                <a:cs typeface="Times New Roman" pitchFamily="18" charset="0"/>
              </a:rPr>
              <a:t>财务数据调整</a:t>
            </a:r>
          </a:p>
          <a:p>
            <a:pPr marL="0" marR="0" lvl="1" indent="0">
              <a:lnSpc>
                <a:spcPct val="160000"/>
              </a:lnSpc>
              <a:spcBef>
                <a:spcPts val="0"/>
              </a:spcBef>
              <a:buNone/>
            </a:pPr>
            <a:r>
              <a:rPr lang="zh-CN" altLang="en-US" sz="1800" dirty="0">
                <a:latin typeface="Times New Roman" pitchFamily="18" charset="0"/>
                <a:ea typeface="微软雅黑" pitchFamily="34" charset="-122"/>
                <a:cs typeface="Times New Roman" pitchFamily="18" charset="0"/>
              </a:rPr>
              <a:t>经济增加值的计算，需要对公司财务报表中税后净营业利润和年初资本总额相关数据进行调整，使其转化为可供计算使用的统计数据。需调整的项目可归类如下：</a:t>
            </a:r>
          </a:p>
          <a:p>
            <a:pPr marL="0" marR="0" lvl="1" indent="0">
              <a:lnSpc>
                <a:spcPct val="160000"/>
              </a:lnSpc>
              <a:spcBef>
                <a:spcPts val="0"/>
              </a:spcBef>
              <a:buNone/>
            </a:pPr>
            <a:r>
              <a:rPr lang="zh-CN" altLang="en-US" sz="1800" dirty="0">
                <a:latin typeface="Times New Roman" pitchFamily="18" charset="0"/>
                <a:ea typeface="微软雅黑" pitchFamily="34" charset="-122"/>
                <a:cs typeface="Times New Roman" pitchFamily="18" charset="0"/>
              </a:rPr>
              <a:t>（</a:t>
            </a:r>
            <a:r>
              <a:rPr lang="en-US" altLang="zh-CN" sz="1800" dirty="0">
                <a:latin typeface="Times New Roman" pitchFamily="18" charset="0"/>
                <a:ea typeface="微软雅黑" pitchFamily="34" charset="-122"/>
                <a:cs typeface="Times New Roman" pitchFamily="18" charset="0"/>
              </a:rPr>
              <a:t>1</a:t>
            </a:r>
            <a:r>
              <a:rPr lang="zh-CN" altLang="en-US" sz="1800" dirty="0">
                <a:latin typeface="Times New Roman" pitchFamily="18" charset="0"/>
                <a:ea typeface="微软雅黑" pitchFamily="34" charset="-122"/>
                <a:cs typeface="Times New Roman" pitchFamily="18" charset="0"/>
              </a:rPr>
              <a:t>）将权责发生制转换为收付实现制</a:t>
            </a:r>
            <a:r>
              <a:rPr lang="zh-CN" altLang="en-US" sz="1800" dirty="0" smtClean="0">
                <a:latin typeface="Times New Roman" pitchFamily="18" charset="0"/>
                <a:ea typeface="微软雅黑" pitchFamily="34" charset="-122"/>
                <a:cs typeface="Times New Roman" pitchFamily="18" charset="0"/>
              </a:rPr>
              <a:t>；</a:t>
            </a:r>
            <a:endParaRPr lang="en-US" altLang="zh-CN" sz="1800" dirty="0" smtClean="0">
              <a:latin typeface="Times New Roman" pitchFamily="18" charset="0"/>
              <a:ea typeface="微软雅黑" pitchFamily="34" charset="-122"/>
              <a:cs typeface="Times New Roman" pitchFamily="18" charset="0"/>
            </a:endParaRPr>
          </a:p>
          <a:p>
            <a:pPr marL="0" lvl="1" indent="0">
              <a:lnSpc>
                <a:spcPct val="160000"/>
              </a:lnSpc>
              <a:spcBef>
                <a:spcPts val="0"/>
              </a:spcBef>
              <a:buNone/>
            </a:pPr>
            <a:r>
              <a:rPr lang="zh-CN" altLang="en-US" sz="1800" dirty="0">
                <a:latin typeface="Times New Roman" pitchFamily="18" charset="0"/>
                <a:ea typeface="微软雅黑" pitchFamily="34" charset="-122"/>
                <a:cs typeface="Times New Roman" pitchFamily="18" charset="0"/>
              </a:rPr>
              <a:t>（</a:t>
            </a:r>
            <a:r>
              <a:rPr lang="en-US" altLang="zh-CN" sz="1800" dirty="0">
                <a:latin typeface="Times New Roman" pitchFamily="18" charset="0"/>
                <a:ea typeface="微软雅黑" pitchFamily="34" charset="-122"/>
                <a:cs typeface="Times New Roman" pitchFamily="18" charset="0"/>
              </a:rPr>
              <a:t>2</a:t>
            </a:r>
            <a:r>
              <a:rPr lang="zh-CN" altLang="en-US" sz="1800" dirty="0">
                <a:latin typeface="Times New Roman" pitchFamily="18" charset="0"/>
                <a:ea typeface="微软雅黑" pitchFamily="34" charset="-122"/>
                <a:cs typeface="Times New Roman" pitchFamily="18" charset="0"/>
              </a:rPr>
              <a:t>）从清算观念转换为持续经营观念；</a:t>
            </a:r>
          </a:p>
          <a:p>
            <a:pPr marL="0" lvl="1" indent="0">
              <a:lnSpc>
                <a:spcPct val="160000"/>
              </a:lnSpc>
              <a:spcBef>
                <a:spcPts val="0"/>
              </a:spcBef>
              <a:buNone/>
            </a:pPr>
            <a:r>
              <a:rPr lang="zh-CN" altLang="en-US" sz="1800" dirty="0">
                <a:latin typeface="Times New Roman" pitchFamily="18" charset="0"/>
                <a:ea typeface="微软雅黑" pitchFamily="34" charset="-122"/>
                <a:cs typeface="Times New Roman" pitchFamily="18" charset="0"/>
              </a:rPr>
              <a:t>（</a:t>
            </a:r>
            <a:r>
              <a:rPr lang="en-US" altLang="zh-CN" sz="1800" dirty="0">
                <a:latin typeface="Times New Roman" pitchFamily="18" charset="0"/>
                <a:ea typeface="微软雅黑" pitchFamily="34" charset="-122"/>
                <a:cs typeface="Times New Roman" pitchFamily="18" charset="0"/>
              </a:rPr>
              <a:t>3</a:t>
            </a:r>
            <a:r>
              <a:rPr lang="zh-CN" altLang="en-US" sz="1800" dirty="0">
                <a:latin typeface="Times New Roman" pitchFamily="18" charset="0"/>
                <a:ea typeface="微软雅黑" pitchFamily="34" charset="-122"/>
                <a:cs typeface="Times New Roman" pitchFamily="18" charset="0"/>
              </a:rPr>
              <a:t>）剔除非正常状态下的损失或收入。</a:t>
            </a:r>
          </a:p>
          <a:p>
            <a:pPr marL="0" marR="0" lvl="1" indent="0">
              <a:lnSpc>
                <a:spcPct val="160000"/>
              </a:lnSpc>
              <a:spcBef>
                <a:spcPts val="0"/>
              </a:spcBef>
              <a:buNone/>
            </a:pPr>
            <a:endParaRPr lang="zh-CN" altLang="en-US" sz="1800" dirty="0">
              <a:latin typeface="Times New Roman" pitchFamily="18" charset="0"/>
              <a:ea typeface="微软雅黑" pitchFamily="34" charset="-122"/>
              <a:cs typeface="Times New Roman" pitchFamily="18" charset="0"/>
            </a:endParaRPr>
          </a:p>
        </p:txBody>
      </p:sp>
      <p:cxnSp>
        <p:nvCxnSpPr>
          <p:cNvPr id="4" name="直接连接符 3"/>
          <p:cNvCxnSpPr/>
          <p:nvPr/>
        </p:nvCxnSpPr>
        <p:spPr>
          <a:xfrm>
            <a:off x="428596" y="650777"/>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txBox="1">
            <a:spLocks/>
          </p:cNvSpPr>
          <p:nvPr/>
        </p:nvSpPr>
        <p:spPr>
          <a:xfrm>
            <a:off x="457200" y="142858"/>
            <a:ext cx="8229600" cy="436945"/>
          </a:xfrm>
          <a:prstGeom prst="rect">
            <a:avLst/>
          </a:prstGeom>
        </p:spPr>
        <p:txBody>
          <a:bodyPr vert="horz" lIns="91440" tIns="45720" rIns="91440" bIns="45720" rtlCol="0" anchor="ctr">
            <a:noAutofit/>
          </a:bodyPr>
          <a:lstStyle/>
          <a:p>
            <a:pPr lvl="0">
              <a:spcBef>
                <a:spcPct val="0"/>
              </a:spcBef>
            </a:pPr>
            <a:r>
              <a:rPr lang="zh-CN" altLang="en-US" sz="2400" b="1" kern="2200" dirty="0">
                <a:latin typeface="微软雅黑" pitchFamily="34" charset="-122"/>
                <a:ea typeface="微软雅黑" pitchFamily="34" charset="-122"/>
                <a:cs typeface="+mj-cs"/>
              </a:rPr>
              <a:t>第四</a:t>
            </a:r>
            <a:r>
              <a:rPr lang="zh-CN" altLang="en-US" sz="2400" b="1" kern="2200" dirty="0" smtClean="0">
                <a:latin typeface="微软雅黑" pitchFamily="34" charset="-122"/>
                <a:ea typeface="微软雅黑" pitchFamily="34" charset="-122"/>
                <a:cs typeface="+mj-cs"/>
              </a:rPr>
              <a:t>节  经济</a:t>
            </a:r>
            <a:r>
              <a:rPr lang="zh-CN" altLang="en-US" sz="2400" b="1" kern="2200" dirty="0">
                <a:latin typeface="微软雅黑" pitchFamily="34" charset="-122"/>
                <a:ea typeface="微软雅黑" pitchFamily="34" charset="-122"/>
                <a:cs typeface="+mj-cs"/>
              </a:rPr>
              <a:t>增加值估值模型</a:t>
            </a:r>
          </a:p>
        </p:txBody>
      </p:sp>
      <p:sp>
        <p:nvSpPr>
          <p:cNvPr id="6" name="矩形 5"/>
          <p:cNvSpPr/>
          <p:nvPr/>
        </p:nvSpPr>
        <p:spPr>
          <a:xfrm>
            <a:off x="500034" y="642924"/>
            <a:ext cx="1800493" cy="563231"/>
          </a:xfrm>
          <a:prstGeom prst="rect">
            <a:avLst/>
          </a:prstGeom>
        </p:spPr>
        <p:txBody>
          <a:bodyPr wrap="square">
            <a:spAutoFit/>
          </a:bodyPr>
          <a:lstStyle/>
          <a:p>
            <a:pPr lvl="0">
              <a:lnSpc>
                <a:spcPct val="170000"/>
              </a:lnSpc>
            </a:pPr>
            <a:r>
              <a:rPr lang="zh-CN" altLang="en-US" b="1" dirty="0" smtClean="0">
                <a:latin typeface="Times New Roman" pitchFamily="18" charset="0"/>
                <a:ea typeface="微软雅黑" pitchFamily="34" charset="-122"/>
                <a:cs typeface="Times New Roman" pitchFamily="18" charset="0"/>
              </a:rPr>
              <a:t>一、经济增加值</a:t>
            </a:r>
            <a:endParaRPr lang="zh-CN" altLang="en-US" b="1" dirty="0">
              <a:latin typeface="Times New Roman" pitchFamily="18" charset="0"/>
              <a:ea typeface="微软雅黑" pitchFamily="34" charset="-122"/>
              <a:cs typeface="Times New Roman" pitchFamily="18" charset="0"/>
            </a:endParaRPr>
          </a:p>
        </p:txBody>
      </p:sp>
      <p:sp>
        <p:nvSpPr>
          <p:cNvPr id="7" name="灯片编号占位符 6"/>
          <p:cNvSpPr>
            <a:spLocks noGrp="1"/>
          </p:cNvSpPr>
          <p:nvPr>
            <p:ph type="sldNum" sz="quarter" idx="12"/>
          </p:nvPr>
        </p:nvSpPr>
        <p:spPr/>
        <p:txBody>
          <a:bodyPr/>
          <a:lstStyle/>
          <a:p>
            <a:fld id="{AF91FE41-29FC-418A-8825-19AC693A7F6B}" type="slidenum">
              <a:rPr lang="zh-CN" altLang="en-US" smtClean="0"/>
              <a:t>56</a:t>
            </a:fld>
            <a:endParaRPr lang="zh-CN" altLang="en-US"/>
          </a:p>
        </p:txBody>
      </p:sp>
      <p:sp>
        <p:nvSpPr>
          <p:cNvPr id="8" name="任意形状 8"/>
          <p:cNvSpPr/>
          <p:nvPr/>
        </p:nvSpPr>
        <p:spPr>
          <a:xfrm>
            <a:off x="7410450" y="-35727"/>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9" name="任意形状 8"/>
          <p:cNvSpPr/>
          <p:nvPr/>
        </p:nvSpPr>
        <p:spPr>
          <a:xfrm rot="10800000">
            <a:off x="-16" y="3801278"/>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34" y="1071552"/>
            <a:ext cx="8229600" cy="571504"/>
          </a:xfrm>
        </p:spPr>
        <p:txBody>
          <a:bodyPr vert="horz" lIns="91440" tIns="45720" rIns="91440" bIns="45720" rtlCol="0">
            <a:normAutofit/>
          </a:bodyPr>
          <a:lstStyle/>
          <a:p>
            <a:pPr marR="0" algn="l">
              <a:lnSpc>
                <a:spcPct val="160000"/>
              </a:lnSpc>
              <a:spcBef>
                <a:spcPts val="0"/>
              </a:spcBef>
            </a:pPr>
            <a:r>
              <a:rPr lang="zh-CN" altLang="en-US" sz="1800" dirty="0">
                <a:latin typeface="Times New Roman" pitchFamily="18" charset="0"/>
                <a:ea typeface="微软雅黑" pitchFamily="34" charset="-122"/>
                <a:cs typeface="Times New Roman" pitchFamily="18" charset="0"/>
              </a:rPr>
              <a:t>（三）经济增加值的计算</a:t>
            </a:r>
          </a:p>
        </p:txBody>
      </p:sp>
      <p:sp>
        <p:nvSpPr>
          <p:cNvPr id="3" name="文本占位符 2"/>
          <p:cNvSpPr>
            <a:spLocks noGrp="1"/>
          </p:cNvSpPr>
          <p:nvPr>
            <p:ph type="body" idx="1"/>
          </p:nvPr>
        </p:nvSpPr>
        <p:spPr>
          <a:xfrm>
            <a:off x="571472" y="1643056"/>
            <a:ext cx="8229600" cy="500066"/>
          </a:xfrm>
        </p:spPr>
        <p:txBody>
          <a:bodyPr vert="horz" lIns="91440" tIns="45720" rIns="91440" bIns="45720" rtlCol="0">
            <a:normAutofit fontScale="92500" lnSpcReduction="10000"/>
          </a:bodyPr>
          <a:lstStyle/>
          <a:p>
            <a:pPr marL="0" indent="0">
              <a:lnSpc>
                <a:spcPct val="160000"/>
              </a:lnSpc>
              <a:spcBef>
                <a:spcPts val="0"/>
              </a:spcBef>
              <a:buNone/>
            </a:pPr>
            <a:r>
              <a:rPr lang="en-US" altLang="zh-CN" sz="1800" dirty="0">
                <a:latin typeface="Times New Roman" pitchFamily="18" charset="0"/>
                <a:ea typeface="微软雅黑" pitchFamily="34" charset="-122"/>
                <a:cs typeface="Times New Roman" pitchFamily="18" charset="0"/>
              </a:rPr>
              <a:t>2.</a:t>
            </a:r>
            <a:r>
              <a:rPr lang="zh-CN" altLang="en-US" sz="1800" dirty="0">
                <a:latin typeface="Times New Roman" pitchFamily="18" charset="0"/>
                <a:ea typeface="微软雅黑" pitchFamily="34" charset="-122"/>
                <a:cs typeface="Times New Roman" pitchFamily="18" charset="0"/>
              </a:rPr>
              <a:t>经济增加值计算</a:t>
            </a:r>
            <a:r>
              <a:rPr lang="zh-CN" altLang="en-US" sz="1800" dirty="0" smtClean="0">
                <a:latin typeface="Times New Roman" pitchFamily="18" charset="0"/>
                <a:ea typeface="微软雅黑" pitchFamily="34" charset="-122"/>
                <a:cs typeface="Times New Roman" pitchFamily="18" charset="0"/>
              </a:rPr>
              <a:t>公式</a:t>
            </a:r>
            <a:endParaRPr lang="zh-CN" altLang="en-US" sz="1800" dirty="0">
              <a:latin typeface="Times New Roman" pitchFamily="18" charset="0"/>
              <a:ea typeface="微软雅黑" pitchFamily="34" charset="-122"/>
              <a:cs typeface="Times New Roman" pitchFamily="18" charset="0"/>
            </a:endParaRPr>
          </a:p>
        </p:txBody>
      </p:sp>
      <p:cxnSp>
        <p:nvCxnSpPr>
          <p:cNvPr id="4" name="直接连接符 3"/>
          <p:cNvCxnSpPr/>
          <p:nvPr/>
        </p:nvCxnSpPr>
        <p:spPr>
          <a:xfrm>
            <a:off x="428596" y="650777"/>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txBox="1">
            <a:spLocks/>
          </p:cNvSpPr>
          <p:nvPr/>
        </p:nvSpPr>
        <p:spPr>
          <a:xfrm>
            <a:off x="457200" y="142858"/>
            <a:ext cx="8229600" cy="436945"/>
          </a:xfrm>
          <a:prstGeom prst="rect">
            <a:avLst/>
          </a:prstGeom>
        </p:spPr>
        <p:txBody>
          <a:bodyPr vert="horz" lIns="91440" tIns="45720" rIns="91440" bIns="45720" rtlCol="0" anchor="ctr">
            <a:noAutofit/>
          </a:bodyPr>
          <a:lstStyle/>
          <a:p>
            <a:pPr lvl="0">
              <a:spcBef>
                <a:spcPct val="0"/>
              </a:spcBef>
            </a:pPr>
            <a:r>
              <a:rPr lang="zh-CN" altLang="en-US" sz="2400" b="1" kern="2200" dirty="0">
                <a:latin typeface="微软雅黑" pitchFamily="34" charset="-122"/>
                <a:ea typeface="微软雅黑" pitchFamily="34" charset="-122"/>
                <a:cs typeface="+mj-cs"/>
              </a:rPr>
              <a:t>第四</a:t>
            </a:r>
            <a:r>
              <a:rPr lang="zh-CN" altLang="en-US" sz="2400" b="1" kern="2200" dirty="0" smtClean="0">
                <a:latin typeface="微软雅黑" pitchFamily="34" charset="-122"/>
                <a:ea typeface="微软雅黑" pitchFamily="34" charset="-122"/>
                <a:cs typeface="+mj-cs"/>
              </a:rPr>
              <a:t>节  经济</a:t>
            </a:r>
            <a:r>
              <a:rPr lang="zh-CN" altLang="en-US" sz="2400" b="1" kern="2200" dirty="0">
                <a:latin typeface="微软雅黑" pitchFamily="34" charset="-122"/>
                <a:ea typeface="微软雅黑" pitchFamily="34" charset="-122"/>
                <a:cs typeface="+mj-cs"/>
              </a:rPr>
              <a:t>增加值估值模型</a:t>
            </a:r>
          </a:p>
        </p:txBody>
      </p:sp>
      <p:sp>
        <p:nvSpPr>
          <p:cNvPr id="6" name="矩形 5"/>
          <p:cNvSpPr/>
          <p:nvPr/>
        </p:nvSpPr>
        <p:spPr>
          <a:xfrm>
            <a:off x="500034" y="642924"/>
            <a:ext cx="1800493" cy="563231"/>
          </a:xfrm>
          <a:prstGeom prst="rect">
            <a:avLst/>
          </a:prstGeom>
        </p:spPr>
        <p:txBody>
          <a:bodyPr wrap="square">
            <a:spAutoFit/>
          </a:bodyPr>
          <a:lstStyle/>
          <a:p>
            <a:pPr lvl="0">
              <a:lnSpc>
                <a:spcPct val="170000"/>
              </a:lnSpc>
            </a:pPr>
            <a:r>
              <a:rPr lang="zh-CN" altLang="en-US" b="1" dirty="0" smtClean="0">
                <a:latin typeface="Times New Roman" pitchFamily="18" charset="0"/>
                <a:ea typeface="微软雅黑" pitchFamily="34" charset="-122"/>
                <a:cs typeface="Times New Roman" pitchFamily="18" charset="0"/>
              </a:rPr>
              <a:t>一、经济增加值</a:t>
            </a:r>
            <a:endParaRPr lang="zh-CN" altLang="en-US" b="1" dirty="0">
              <a:latin typeface="Times New Roman" pitchFamily="18" charset="0"/>
              <a:ea typeface="微软雅黑" pitchFamily="34" charset="-122"/>
              <a:cs typeface="Times New Roman" pitchFamily="18" charset="0"/>
            </a:endParaRPr>
          </a:p>
        </p:txBody>
      </p:sp>
      <p:pic>
        <p:nvPicPr>
          <p:cNvPr id="79874" name="Picture 2"/>
          <p:cNvPicPr>
            <a:picLocks noChangeAspect="1" noChangeArrowheads="1"/>
          </p:cNvPicPr>
          <p:nvPr/>
        </p:nvPicPr>
        <p:blipFill>
          <a:blip r:embed="rId2"/>
          <a:srcRect/>
          <a:stretch>
            <a:fillRect/>
          </a:stretch>
        </p:blipFill>
        <p:spPr bwMode="auto">
          <a:xfrm>
            <a:off x="428596" y="2214560"/>
            <a:ext cx="8158474" cy="2071702"/>
          </a:xfrm>
          <a:prstGeom prst="rect">
            <a:avLst/>
          </a:prstGeom>
          <a:noFill/>
          <a:ln w="9525">
            <a:noFill/>
            <a:miter lim="800000"/>
            <a:headEnd/>
            <a:tailEnd/>
          </a:ln>
          <a:effectLst/>
        </p:spPr>
      </p:pic>
      <p:sp>
        <p:nvSpPr>
          <p:cNvPr id="8" name="灯片编号占位符 7"/>
          <p:cNvSpPr>
            <a:spLocks noGrp="1"/>
          </p:cNvSpPr>
          <p:nvPr>
            <p:ph type="sldNum" sz="quarter" idx="12"/>
          </p:nvPr>
        </p:nvSpPr>
        <p:spPr/>
        <p:txBody>
          <a:bodyPr/>
          <a:lstStyle/>
          <a:p>
            <a:fld id="{AF91FE41-29FC-418A-8825-19AC693A7F6B}" type="slidenum">
              <a:rPr lang="zh-CN" altLang="en-US" smtClean="0"/>
              <a:t>57</a:t>
            </a:fld>
            <a:endParaRPr lang="zh-CN" altLang="en-US"/>
          </a:p>
        </p:txBody>
      </p:sp>
      <p:sp>
        <p:nvSpPr>
          <p:cNvPr id="9" name="任意形状 8"/>
          <p:cNvSpPr/>
          <p:nvPr/>
        </p:nvSpPr>
        <p:spPr>
          <a:xfrm>
            <a:off x="7410450" y="-35727"/>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0" name="任意形状 8"/>
          <p:cNvSpPr/>
          <p:nvPr/>
        </p:nvSpPr>
        <p:spPr>
          <a:xfrm rot="10800000">
            <a:off x="-16" y="3801278"/>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34" y="1071552"/>
            <a:ext cx="8229600" cy="571504"/>
          </a:xfrm>
        </p:spPr>
        <p:txBody>
          <a:bodyPr vert="horz" lIns="91440" tIns="45720" rIns="91440" bIns="45720" rtlCol="0">
            <a:normAutofit/>
          </a:bodyPr>
          <a:lstStyle/>
          <a:p>
            <a:pPr marR="0" algn="l">
              <a:lnSpc>
                <a:spcPct val="160000"/>
              </a:lnSpc>
              <a:spcBef>
                <a:spcPts val="0"/>
              </a:spcBef>
            </a:pPr>
            <a:r>
              <a:rPr lang="zh-CN" altLang="en-US" sz="1800" dirty="0">
                <a:latin typeface="Times New Roman" pitchFamily="18" charset="0"/>
                <a:ea typeface="微软雅黑" pitchFamily="34" charset="-122"/>
                <a:cs typeface="Times New Roman" pitchFamily="18" charset="0"/>
              </a:rPr>
              <a:t>（三）经济增加值的计算</a:t>
            </a:r>
          </a:p>
        </p:txBody>
      </p:sp>
      <p:sp>
        <p:nvSpPr>
          <p:cNvPr id="3" name="文本占位符 2"/>
          <p:cNvSpPr>
            <a:spLocks noGrp="1"/>
          </p:cNvSpPr>
          <p:nvPr>
            <p:ph type="body" idx="1"/>
          </p:nvPr>
        </p:nvSpPr>
        <p:spPr>
          <a:xfrm>
            <a:off x="571472" y="1643056"/>
            <a:ext cx="8229600" cy="500066"/>
          </a:xfrm>
        </p:spPr>
        <p:txBody>
          <a:bodyPr vert="horz" lIns="91440" tIns="45720" rIns="91440" bIns="45720" rtlCol="0">
            <a:normAutofit fontScale="92500" lnSpcReduction="10000"/>
          </a:bodyPr>
          <a:lstStyle/>
          <a:p>
            <a:pPr marL="0" indent="0">
              <a:lnSpc>
                <a:spcPct val="160000"/>
              </a:lnSpc>
              <a:spcBef>
                <a:spcPts val="0"/>
              </a:spcBef>
              <a:buNone/>
            </a:pPr>
            <a:r>
              <a:rPr lang="en-US" altLang="zh-CN" sz="1800" dirty="0">
                <a:latin typeface="Times New Roman" pitchFamily="18" charset="0"/>
                <a:ea typeface="微软雅黑" pitchFamily="34" charset="-122"/>
                <a:cs typeface="Times New Roman" pitchFamily="18" charset="0"/>
              </a:rPr>
              <a:t>2.</a:t>
            </a:r>
            <a:r>
              <a:rPr lang="zh-CN" altLang="en-US" sz="1800" dirty="0">
                <a:latin typeface="Times New Roman" pitchFamily="18" charset="0"/>
                <a:ea typeface="微软雅黑" pitchFamily="34" charset="-122"/>
                <a:cs typeface="Times New Roman" pitchFamily="18" charset="0"/>
              </a:rPr>
              <a:t>经济增加值计算</a:t>
            </a:r>
            <a:r>
              <a:rPr lang="zh-CN" altLang="en-US" sz="1800" dirty="0" smtClean="0">
                <a:latin typeface="Times New Roman" pitchFamily="18" charset="0"/>
                <a:ea typeface="微软雅黑" pitchFamily="34" charset="-122"/>
                <a:cs typeface="Times New Roman" pitchFamily="18" charset="0"/>
              </a:rPr>
              <a:t>公式</a:t>
            </a:r>
            <a:endParaRPr lang="zh-CN" altLang="en-US" sz="1800" dirty="0">
              <a:latin typeface="Times New Roman" pitchFamily="18" charset="0"/>
              <a:ea typeface="微软雅黑" pitchFamily="34" charset="-122"/>
              <a:cs typeface="Times New Roman" pitchFamily="18" charset="0"/>
            </a:endParaRPr>
          </a:p>
        </p:txBody>
      </p:sp>
      <p:cxnSp>
        <p:nvCxnSpPr>
          <p:cNvPr id="4" name="直接连接符 3"/>
          <p:cNvCxnSpPr/>
          <p:nvPr/>
        </p:nvCxnSpPr>
        <p:spPr>
          <a:xfrm>
            <a:off x="428596" y="650777"/>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txBox="1">
            <a:spLocks/>
          </p:cNvSpPr>
          <p:nvPr/>
        </p:nvSpPr>
        <p:spPr>
          <a:xfrm>
            <a:off x="457200" y="142858"/>
            <a:ext cx="8229600" cy="436945"/>
          </a:xfrm>
          <a:prstGeom prst="rect">
            <a:avLst/>
          </a:prstGeom>
        </p:spPr>
        <p:txBody>
          <a:bodyPr vert="horz" lIns="91440" tIns="45720" rIns="91440" bIns="45720" rtlCol="0" anchor="ctr">
            <a:noAutofit/>
          </a:bodyPr>
          <a:lstStyle/>
          <a:p>
            <a:pPr lvl="0">
              <a:spcBef>
                <a:spcPct val="0"/>
              </a:spcBef>
            </a:pPr>
            <a:r>
              <a:rPr lang="zh-CN" altLang="en-US" sz="2400" b="1" kern="2200" dirty="0">
                <a:latin typeface="微软雅黑" pitchFamily="34" charset="-122"/>
                <a:ea typeface="微软雅黑" pitchFamily="34" charset="-122"/>
                <a:cs typeface="+mj-cs"/>
              </a:rPr>
              <a:t>第四</a:t>
            </a:r>
            <a:r>
              <a:rPr lang="zh-CN" altLang="en-US" sz="2400" b="1" kern="2200" dirty="0" smtClean="0">
                <a:latin typeface="微软雅黑" pitchFamily="34" charset="-122"/>
                <a:ea typeface="微软雅黑" pitchFamily="34" charset="-122"/>
                <a:cs typeface="+mj-cs"/>
              </a:rPr>
              <a:t>节  经济</a:t>
            </a:r>
            <a:r>
              <a:rPr lang="zh-CN" altLang="en-US" sz="2400" b="1" kern="2200" dirty="0">
                <a:latin typeface="微软雅黑" pitchFamily="34" charset="-122"/>
                <a:ea typeface="微软雅黑" pitchFamily="34" charset="-122"/>
                <a:cs typeface="+mj-cs"/>
              </a:rPr>
              <a:t>增加值估值模型</a:t>
            </a:r>
          </a:p>
        </p:txBody>
      </p:sp>
      <p:sp>
        <p:nvSpPr>
          <p:cNvPr id="6" name="矩形 5"/>
          <p:cNvSpPr/>
          <p:nvPr/>
        </p:nvSpPr>
        <p:spPr>
          <a:xfrm>
            <a:off x="500034" y="642924"/>
            <a:ext cx="1800493" cy="563231"/>
          </a:xfrm>
          <a:prstGeom prst="rect">
            <a:avLst/>
          </a:prstGeom>
        </p:spPr>
        <p:txBody>
          <a:bodyPr wrap="square">
            <a:spAutoFit/>
          </a:bodyPr>
          <a:lstStyle/>
          <a:p>
            <a:pPr lvl="0">
              <a:lnSpc>
                <a:spcPct val="170000"/>
              </a:lnSpc>
            </a:pPr>
            <a:r>
              <a:rPr lang="zh-CN" altLang="en-US" b="1" dirty="0" smtClean="0">
                <a:latin typeface="Times New Roman" pitchFamily="18" charset="0"/>
                <a:ea typeface="微软雅黑" pitchFamily="34" charset="-122"/>
                <a:cs typeface="Times New Roman" pitchFamily="18" charset="0"/>
              </a:rPr>
              <a:t>一、经济增加值</a:t>
            </a:r>
            <a:endParaRPr lang="zh-CN" altLang="en-US" b="1" dirty="0">
              <a:latin typeface="Times New Roman" pitchFamily="18" charset="0"/>
              <a:ea typeface="微软雅黑" pitchFamily="34" charset="-122"/>
              <a:cs typeface="Times New Roman" pitchFamily="18" charset="0"/>
            </a:endParaRPr>
          </a:p>
        </p:txBody>
      </p:sp>
      <p:pic>
        <p:nvPicPr>
          <p:cNvPr id="80898" name="Picture 2"/>
          <p:cNvPicPr>
            <a:picLocks noChangeAspect="1" noChangeArrowheads="1"/>
          </p:cNvPicPr>
          <p:nvPr/>
        </p:nvPicPr>
        <p:blipFill>
          <a:blip r:embed="rId2"/>
          <a:srcRect/>
          <a:stretch>
            <a:fillRect/>
          </a:stretch>
        </p:blipFill>
        <p:spPr bwMode="auto">
          <a:xfrm>
            <a:off x="857224" y="2071684"/>
            <a:ext cx="7286676" cy="2763226"/>
          </a:xfrm>
          <a:prstGeom prst="rect">
            <a:avLst/>
          </a:prstGeom>
          <a:noFill/>
          <a:ln w="9525">
            <a:noFill/>
            <a:miter lim="800000"/>
            <a:headEnd/>
            <a:tailEnd/>
          </a:ln>
          <a:effectLst/>
        </p:spPr>
      </p:pic>
      <p:sp>
        <p:nvSpPr>
          <p:cNvPr id="9" name="灯片编号占位符 8"/>
          <p:cNvSpPr>
            <a:spLocks noGrp="1"/>
          </p:cNvSpPr>
          <p:nvPr>
            <p:ph type="sldNum" sz="quarter" idx="12"/>
          </p:nvPr>
        </p:nvSpPr>
        <p:spPr/>
        <p:txBody>
          <a:bodyPr/>
          <a:lstStyle/>
          <a:p>
            <a:fld id="{AF91FE41-29FC-418A-8825-19AC693A7F6B}" type="slidenum">
              <a:rPr lang="zh-CN" altLang="en-US" smtClean="0"/>
              <a:t>58</a:t>
            </a:fld>
            <a:endParaRPr lang="zh-CN" altLang="en-US"/>
          </a:p>
        </p:txBody>
      </p:sp>
      <p:sp>
        <p:nvSpPr>
          <p:cNvPr id="10" name="任意形状 8"/>
          <p:cNvSpPr/>
          <p:nvPr/>
        </p:nvSpPr>
        <p:spPr>
          <a:xfrm>
            <a:off x="7410450" y="-35727"/>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1" name="任意形状 8"/>
          <p:cNvSpPr/>
          <p:nvPr/>
        </p:nvSpPr>
        <p:spPr>
          <a:xfrm rot="10800000">
            <a:off x="-16" y="3801278"/>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34" y="1142990"/>
            <a:ext cx="8229600" cy="428628"/>
          </a:xfrm>
        </p:spPr>
        <p:txBody>
          <a:bodyPr vert="horz" lIns="91440" tIns="45720" rIns="91440" bIns="45720" rtlCol="0">
            <a:normAutofit/>
          </a:bodyPr>
          <a:lstStyle/>
          <a:p>
            <a:pPr algn="l"/>
            <a:r>
              <a:rPr lang="zh-CN" altLang="en-US" sz="1800" b="1" dirty="0"/>
              <a:t>（一）模型假设</a:t>
            </a:r>
          </a:p>
        </p:txBody>
      </p:sp>
      <p:sp>
        <p:nvSpPr>
          <p:cNvPr id="3" name="文本占位符 2"/>
          <p:cNvSpPr>
            <a:spLocks noGrp="1"/>
          </p:cNvSpPr>
          <p:nvPr>
            <p:ph type="body" idx="1"/>
          </p:nvPr>
        </p:nvSpPr>
        <p:spPr>
          <a:xfrm>
            <a:off x="571472" y="1643056"/>
            <a:ext cx="8229600" cy="2786082"/>
          </a:xfrm>
        </p:spPr>
        <p:txBody>
          <a:bodyPr vert="horz" lIns="91440" tIns="45720" rIns="91440" bIns="45720" rtlCol="0">
            <a:normAutofit/>
          </a:bodyPr>
          <a:lstStyle/>
          <a:p>
            <a:pPr marL="0">
              <a:lnSpc>
                <a:spcPct val="150000"/>
              </a:lnSpc>
              <a:spcBef>
                <a:spcPts val="0"/>
              </a:spcBef>
              <a:buNone/>
            </a:pPr>
            <a:r>
              <a:rPr lang="zh-CN" altLang="en-US"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1</a:t>
            </a:r>
            <a:r>
              <a:rPr lang="zh-CN" altLang="en-US" sz="1800" dirty="0">
                <a:latin typeface="微软雅黑" pitchFamily="34" charset="-122"/>
                <a:ea typeface="微软雅黑" pitchFamily="34" charset="-122"/>
              </a:rPr>
              <a:t>）可持续经营。公司在未来不存在破产清算和大规模削减业务等情况，能以现有经营和技术持续平稳地开展业务。</a:t>
            </a:r>
          </a:p>
          <a:p>
            <a:pPr marL="0">
              <a:lnSpc>
                <a:spcPct val="150000"/>
              </a:lnSpc>
              <a:spcBef>
                <a:spcPts val="0"/>
              </a:spcBef>
              <a:buNone/>
            </a:pPr>
            <a:r>
              <a:rPr lang="zh-CN" altLang="en-US"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2</a:t>
            </a:r>
            <a:r>
              <a:rPr lang="zh-CN" altLang="en-US" sz="1800" dirty="0">
                <a:latin typeface="微软雅黑" pitchFamily="34" charset="-122"/>
                <a:ea typeface="微软雅黑" pitchFamily="34" charset="-122"/>
              </a:rPr>
              <a:t>）资本结构保持不变。公司在预测期中没有股权融资的计划，同时当旧债务到期之后会举借相同数额的新债务。</a:t>
            </a:r>
          </a:p>
          <a:p>
            <a:pPr marL="0">
              <a:lnSpc>
                <a:spcPct val="150000"/>
              </a:lnSpc>
              <a:spcBef>
                <a:spcPts val="0"/>
              </a:spcBef>
              <a:buNone/>
            </a:pPr>
            <a:r>
              <a:rPr lang="zh-CN" altLang="en-US"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3</a:t>
            </a:r>
            <a:r>
              <a:rPr lang="zh-CN" altLang="en-US" sz="1800" dirty="0">
                <a:latin typeface="微软雅黑" pitchFamily="34" charset="-122"/>
                <a:ea typeface="微软雅黑" pitchFamily="34" charset="-122"/>
              </a:rPr>
              <a:t>）外部环境平稳。政治经济等大环境保持基本稳定，确保资本成本率和折现率不变。</a:t>
            </a:r>
          </a:p>
        </p:txBody>
      </p:sp>
      <p:cxnSp>
        <p:nvCxnSpPr>
          <p:cNvPr id="4" name="直接连接符 3"/>
          <p:cNvCxnSpPr/>
          <p:nvPr/>
        </p:nvCxnSpPr>
        <p:spPr>
          <a:xfrm>
            <a:off x="428596" y="650777"/>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txBox="1">
            <a:spLocks/>
          </p:cNvSpPr>
          <p:nvPr/>
        </p:nvSpPr>
        <p:spPr>
          <a:xfrm>
            <a:off x="457200" y="142858"/>
            <a:ext cx="8229600" cy="436945"/>
          </a:xfrm>
          <a:prstGeom prst="rect">
            <a:avLst/>
          </a:prstGeom>
        </p:spPr>
        <p:txBody>
          <a:bodyPr vert="horz" lIns="91440" tIns="45720" rIns="91440" bIns="45720" rtlCol="0" anchor="ctr">
            <a:noAutofit/>
          </a:bodyPr>
          <a:lstStyle/>
          <a:p>
            <a:pPr lvl="0">
              <a:spcBef>
                <a:spcPct val="0"/>
              </a:spcBef>
            </a:pPr>
            <a:r>
              <a:rPr lang="zh-CN" altLang="en-US" sz="2400" b="1" kern="2200" dirty="0">
                <a:latin typeface="微软雅黑" pitchFamily="34" charset="-122"/>
                <a:ea typeface="微软雅黑" pitchFamily="34" charset="-122"/>
                <a:cs typeface="+mj-cs"/>
              </a:rPr>
              <a:t>第四</a:t>
            </a:r>
            <a:r>
              <a:rPr lang="zh-CN" altLang="en-US" sz="2400" b="1" kern="2200" dirty="0" smtClean="0">
                <a:latin typeface="微软雅黑" pitchFamily="34" charset="-122"/>
                <a:ea typeface="微软雅黑" pitchFamily="34" charset="-122"/>
                <a:cs typeface="+mj-cs"/>
              </a:rPr>
              <a:t>节  经济</a:t>
            </a:r>
            <a:r>
              <a:rPr lang="zh-CN" altLang="en-US" sz="2400" b="1" kern="2200" dirty="0">
                <a:latin typeface="微软雅黑" pitchFamily="34" charset="-122"/>
                <a:ea typeface="微软雅黑" pitchFamily="34" charset="-122"/>
                <a:cs typeface="+mj-cs"/>
              </a:rPr>
              <a:t>增加值估值模型</a:t>
            </a:r>
          </a:p>
        </p:txBody>
      </p:sp>
      <p:sp>
        <p:nvSpPr>
          <p:cNvPr id="6" name="矩形 5"/>
          <p:cNvSpPr/>
          <p:nvPr/>
        </p:nvSpPr>
        <p:spPr>
          <a:xfrm>
            <a:off x="500034" y="642924"/>
            <a:ext cx="3786214" cy="500265"/>
          </a:xfrm>
          <a:prstGeom prst="rect">
            <a:avLst/>
          </a:prstGeom>
        </p:spPr>
        <p:txBody>
          <a:bodyPr wrap="square">
            <a:spAutoFit/>
          </a:bodyPr>
          <a:lstStyle/>
          <a:p>
            <a:pPr>
              <a:lnSpc>
                <a:spcPct val="170000"/>
              </a:lnSpc>
            </a:pPr>
            <a:r>
              <a:rPr lang="zh-CN" altLang="en-US" b="1" dirty="0">
                <a:latin typeface="Times New Roman" pitchFamily="18" charset="0"/>
                <a:ea typeface="微软雅黑" pitchFamily="34" charset="-122"/>
                <a:cs typeface="Times New Roman" pitchFamily="18" charset="0"/>
              </a:rPr>
              <a:t>二、经济增加值估值</a:t>
            </a:r>
            <a:r>
              <a:rPr lang="zh-CN" altLang="en-US" b="1" dirty="0" smtClean="0">
                <a:latin typeface="Times New Roman" pitchFamily="18" charset="0"/>
                <a:ea typeface="微软雅黑" pitchFamily="34" charset="-122"/>
                <a:cs typeface="Times New Roman" pitchFamily="18" charset="0"/>
              </a:rPr>
              <a:t>模型</a:t>
            </a:r>
            <a:endParaRPr lang="zh-CN" altLang="en-US" b="1" dirty="0">
              <a:latin typeface="Times New Roman" pitchFamily="18" charset="0"/>
              <a:ea typeface="微软雅黑" pitchFamily="34" charset="-122"/>
              <a:cs typeface="Times New Roman" pitchFamily="18" charset="0"/>
            </a:endParaRPr>
          </a:p>
        </p:txBody>
      </p:sp>
      <p:sp>
        <p:nvSpPr>
          <p:cNvPr id="8" name="灯片编号占位符 7"/>
          <p:cNvSpPr>
            <a:spLocks noGrp="1"/>
          </p:cNvSpPr>
          <p:nvPr>
            <p:ph type="sldNum" sz="quarter" idx="12"/>
          </p:nvPr>
        </p:nvSpPr>
        <p:spPr/>
        <p:txBody>
          <a:bodyPr/>
          <a:lstStyle/>
          <a:p>
            <a:fld id="{AF91FE41-29FC-418A-8825-19AC693A7F6B}" type="slidenum">
              <a:rPr lang="zh-CN" altLang="en-US" smtClean="0"/>
              <a:t>59</a:t>
            </a:fld>
            <a:endParaRPr lang="zh-CN" altLang="en-US"/>
          </a:p>
        </p:txBody>
      </p:sp>
      <p:sp>
        <p:nvSpPr>
          <p:cNvPr id="9" name="任意形状 8"/>
          <p:cNvSpPr/>
          <p:nvPr/>
        </p:nvSpPr>
        <p:spPr>
          <a:xfrm>
            <a:off x="7410450" y="-35727"/>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0" name="任意形状 8"/>
          <p:cNvSpPr/>
          <p:nvPr/>
        </p:nvSpPr>
        <p:spPr>
          <a:xfrm rot="10800000">
            <a:off x="-16" y="3801278"/>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596" y="571486"/>
            <a:ext cx="8229600" cy="857250"/>
          </a:xfrm>
        </p:spPr>
        <p:txBody>
          <a:bodyPr vert="horz" lIns="91440" tIns="45720" rIns="91440" bIns="45720" rtlCol="0">
            <a:normAutofit/>
          </a:bodyPr>
          <a:lstStyle/>
          <a:p>
            <a:pPr algn="l">
              <a:lnSpc>
                <a:spcPct val="150000"/>
              </a:lnSpc>
              <a:spcBef>
                <a:spcPts val="0"/>
              </a:spcBef>
            </a:pPr>
            <a:r>
              <a:rPr lang="zh-CN" altLang="en-US" sz="1800" dirty="0">
                <a:latin typeface="Times New Roman" pitchFamily="18" charset="0"/>
                <a:ea typeface="微软雅黑" pitchFamily="34" charset="-122"/>
                <a:cs typeface="Times New Roman" pitchFamily="18" charset="0"/>
              </a:rPr>
              <a:t>三、基于</a:t>
            </a:r>
            <a:r>
              <a:rPr lang="en-US" altLang="zh-CN" sz="1800" dirty="0">
                <a:latin typeface="Times New Roman" pitchFamily="18" charset="0"/>
                <a:ea typeface="微软雅黑" pitchFamily="34" charset="-122"/>
                <a:cs typeface="Times New Roman" pitchFamily="18" charset="0"/>
              </a:rPr>
              <a:t>FCFF</a:t>
            </a:r>
            <a:r>
              <a:rPr lang="zh-CN" altLang="en-US" sz="1800" dirty="0">
                <a:latin typeface="Times New Roman" pitchFamily="18" charset="0"/>
                <a:ea typeface="微软雅黑" pitchFamily="34" charset="-122"/>
                <a:cs typeface="Times New Roman" pitchFamily="18" charset="0"/>
              </a:rPr>
              <a:t>折现模型与市净率倍数法的联合估价方法</a:t>
            </a:r>
          </a:p>
        </p:txBody>
      </p:sp>
      <p:sp>
        <p:nvSpPr>
          <p:cNvPr id="3" name="文本占位符 2"/>
          <p:cNvSpPr>
            <a:spLocks noGrp="1"/>
          </p:cNvSpPr>
          <p:nvPr>
            <p:ph type="body" idx="1"/>
          </p:nvPr>
        </p:nvSpPr>
        <p:spPr>
          <a:xfrm>
            <a:off x="457200" y="1391856"/>
            <a:ext cx="8229600" cy="3394472"/>
          </a:xfrm>
        </p:spPr>
        <p:txBody>
          <a:bodyPr vert="horz" lIns="91440" tIns="45720" rIns="91440" bIns="45720" rtlCol="0">
            <a:normAutofit fontScale="92500" lnSpcReduction="20000"/>
          </a:bodyPr>
          <a:lstStyle/>
          <a:p>
            <a:pPr marL="0" indent="0">
              <a:lnSpc>
                <a:spcPct val="170000"/>
              </a:lnSpc>
              <a:spcBef>
                <a:spcPts val="0"/>
              </a:spcBef>
              <a:buNone/>
            </a:pPr>
            <a:r>
              <a:rPr lang="zh-CN" altLang="en-US" sz="1800" dirty="0">
                <a:latin typeface="Times New Roman" pitchFamily="18" charset="0"/>
                <a:ea typeface="微软雅黑" pitchFamily="34" charset="-122"/>
                <a:cs typeface="Times New Roman" pitchFamily="18" charset="0"/>
              </a:rPr>
              <a:t>（一）估值方法选择</a:t>
            </a:r>
          </a:p>
          <a:p>
            <a:pPr marL="0" indent="0">
              <a:lnSpc>
                <a:spcPct val="170000"/>
              </a:lnSpc>
              <a:spcBef>
                <a:spcPts val="0"/>
              </a:spcBef>
              <a:buNone/>
            </a:pPr>
            <a:r>
              <a:rPr lang="zh-CN" altLang="en-US" sz="1800" dirty="0" smtClean="0">
                <a:latin typeface="Times New Roman" pitchFamily="18" charset="0"/>
                <a:ea typeface="微软雅黑" pitchFamily="34" charset="-122"/>
                <a:cs typeface="Times New Roman" pitchFamily="18" charset="0"/>
              </a:rPr>
              <a:t>        绝对</a:t>
            </a:r>
            <a:r>
              <a:rPr lang="zh-CN" altLang="en-US" sz="1800" dirty="0">
                <a:latin typeface="Times New Roman" pitchFamily="18" charset="0"/>
                <a:ea typeface="微软雅黑" pitchFamily="34" charset="-122"/>
                <a:cs typeface="Times New Roman" pitchFamily="18" charset="0"/>
              </a:rPr>
              <a:t>估值法中，公司自由现金流（</a:t>
            </a:r>
            <a:r>
              <a:rPr lang="en-US" altLang="zh-CN" sz="1800" dirty="0">
                <a:latin typeface="Times New Roman" pitchFamily="18" charset="0"/>
                <a:ea typeface="微软雅黑" pitchFamily="34" charset="-122"/>
                <a:cs typeface="Times New Roman" pitchFamily="18" charset="0"/>
              </a:rPr>
              <a:t>FCFF</a:t>
            </a:r>
            <a:r>
              <a:rPr lang="zh-CN" altLang="en-US" sz="1800" dirty="0">
                <a:latin typeface="Times New Roman" pitchFamily="18" charset="0"/>
                <a:ea typeface="微软雅黑" pitchFamily="34" charset="-122"/>
                <a:cs typeface="Times New Roman" pitchFamily="18" charset="0"/>
              </a:rPr>
              <a:t>）折现模型能够避免绝大多数的会计造假，更能体现公司价值，并且能够弥补股利折现模型中的大多数缺陷，因此，联合估值时更多选择公司自由现金流（</a:t>
            </a:r>
            <a:r>
              <a:rPr lang="en-US" altLang="zh-CN" sz="1800" dirty="0">
                <a:latin typeface="Times New Roman" pitchFamily="18" charset="0"/>
                <a:ea typeface="微软雅黑" pitchFamily="34" charset="-122"/>
                <a:cs typeface="Times New Roman" pitchFamily="18" charset="0"/>
              </a:rPr>
              <a:t>FCFF</a:t>
            </a:r>
            <a:r>
              <a:rPr lang="zh-CN" altLang="en-US" sz="1800" dirty="0">
                <a:latin typeface="Times New Roman" pitchFamily="18" charset="0"/>
                <a:ea typeface="微软雅黑" pitchFamily="34" charset="-122"/>
                <a:cs typeface="Times New Roman" pitchFamily="18" charset="0"/>
              </a:rPr>
              <a:t>）折现模型。</a:t>
            </a:r>
          </a:p>
          <a:p>
            <a:pPr marL="0" indent="0">
              <a:lnSpc>
                <a:spcPct val="170000"/>
              </a:lnSpc>
              <a:spcBef>
                <a:spcPts val="0"/>
              </a:spcBef>
              <a:buNone/>
            </a:pPr>
            <a:r>
              <a:rPr lang="zh-CN" altLang="en-US" sz="1800" dirty="0" smtClean="0">
                <a:latin typeface="Times New Roman" pitchFamily="18" charset="0"/>
                <a:ea typeface="微软雅黑" pitchFamily="34" charset="-122"/>
                <a:cs typeface="Times New Roman" pitchFamily="18" charset="0"/>
              </a:rPr>
              <a:t>        相对</a:t>
            </a:r>
            <a:r>
              <a:rPr lang="zh-CN" altLang="en-US" sz="1800" dirty="0">
                <a:latin typeface="Times New Roman" pitchFamily="18" charset="0"/>
                <a:ea typeface="微软雅黑" pitchFamily="34" charset="-122"/>
                <a:cs typeface="Times New Roman" pitchFamily="18" charset="0"/>
              </a:rPr>
              <a:t>估值法中，市盈率倍数法与绝对估值法类似，均选择收益作为模型重点，联合估值时容易出现变量间的共线性问题，且都不体现初始投入资本的重要性。而市净率倍数法理论上不存在共线性，且能够更好弥补绝对估值法未考虑初始投入资本的问题，因此，联合估值时更多选择市净率倍数法。</a:t>
            </a:r>
          </a:p>
        </p:txBody>
      </p:sp>
      <p:cxnSp>
        <p:nvCxnSpPr>
          <p:cNvPr id="4" name="直接连接符 3"/>
          <p:cNvCxnSpPr/>
          <p:nvPr/>
        </p:nvCxnSpPr>
        <p:spPr>
          <a:xfrm>
            <a:off x="428596" y="650777"/>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txBox="1">
            <a:spLocks/>
          </p:cNvSpPr>
          <p:nvPr/>
        </p:nvSpPr>
        <p:spPr>
          <a:xfrm>
            <a:off x="457200" y="142858"/>
            <a:ext cx="8229600" cy="436945"/>
          </a:xfrm>
          <a:prstGeom prst="rect">
            <a:avLst/>
          </a:prstGeom>
        </p:spPr>
        <p:txBody>
          <a:bodyPr vert="horz" lIns="91440" tIns="45720" rIns="91440" bIns="45720" rtlCol="0"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2400" b="1" i="0" u="none" strike="noStrike" kern="2200" cap="none" spc="0" normalizeH="0" baseline="0" noProof="0" smtClean="0">
                <a:ln>
                  <a:noFill/>
                </a:ln>
                <a:solidFill>
                  <a:schemeClr val="tx1"/>
                </a:solidFill>
                <a:effectLst/>
                <a:uLnTx/>
                <a:uFillTx/>
                <a:latin typeface="微软雅黑" pitchFamily="34" charset="-122"/>
                <a:ea typeface="微软雅黑" pitchFamily="34" charset="-122"/>
                <a:cs typeface="+mj-cs"/>
              </a:rPr>
              <a:t>第一节 联合估值法</a:t>
            </a:r>
          </a:p>
        </p:txBody>
      </p:sp>
      <p:sp>
        <p:nvSpPr>
          <p:cNvPr id="6" name="灯片编号占位符 5"/>
          <p:cNvSpPr>
            <a:spLocks noGrp="1"/>
          </p:cNvSpPr>
          <p:nvPr>
            <p:ph type="sldNum" sz="quarter" idx="12"/>
          </p:nvPr>
        </p:nvSpPr>
        <p:spPr/>
        <p:txBody>
          <a:bodyPr/>
          <a:lstStyle/>
          <a:p>
            <a:fld id="{AF91FE41-29FC-418A-8825-19AC693A7F6B}" type="slidenum">
              <a:rPr lang="zh-CN" altLang="en-US" smtClean="0"/>
              <a:t>6</a:t>
            </a:fld>
            <a:endParaRPr lang="zh-CN" altLang="en-US"/>
          </a:p>
        </p:txBody>
      </p:sp>
      <p:sp>
        <p:nvSpPr>
          <p:cNvPr id="7" name="任意形状 8"/>
          <p:cNvSpPr/>
          <p:nvPr/>
        </p:nvSpPr>
        <p:spPr>
          <a:xfrm>
            <a:off x="7410450" y="-71456"/>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8" name="任意形状 8"/>
          <p:cNvSpPr/>
          <p:nvPr/>
        </p:nvSpPr>
        <p:spPr>
          <a:xfrm rot="10800000">
            <a:off x="-16" y="3765549"/>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34" y="1142990"/>
            <a:ext cx="8229600" cy="428628"/>
          </a:xfrm>
        </p:spPr>
        <p:txBody>
          <a:bodyPr vert="horz" lIns="91440" tIns="45720" rIns="91440" bIns="45720" rtlCol="0">
            <a:normAutofit/>
          </a:bodyPr>
          <a:lstStyle/>
          <a:p>
            <a:pPr algn="l"/>
            <a:r>
              <a:rPr lang="zh-CN" altLang="en-US" sz="1800" b="1" dirty="0"/>
              <a:t>（二）基本公式</a:t>
            </a:r>
          </a:p>
        </p:txBody>
      </p:sp>
      <p:sp>
        <p:nvSpPr>
          <p:cNvPr id="3" name="文本占位符 2"/>
          <p:cNvSpPr>
            <a:spLocks noGrp="1"/>
          </p:cNvSpPr>
          <p:nvPr>
            <p:ph type="body" idx="1"/>
          </p:nvPr>
        </p:nvSpPr>
        <p:spPr>
          <a:xfrm>
            <a:off x="571472" y="1500180"/>
            <a:ext cx="8229600" cy="928694"/>
          </a:xfrm>
        </p:spPr>
        <p:txBody>
          <a:bodyPr vert="horz" lIns="91440" tIns="45720" rIns="91440" bIns="45720" rtlCol="0">
            <a:normAutofit/>
          </a:bodyPr>
          <a:lstStyle/>
          <a:p>
            <a:pPr marL="0">
              <a:lnSpc>
                <a:spcPct val="150000"/>
              </a:lnSpc>
              <a:spcBef>
                <a:spcPts val="0"/>
              </a:spcBef>
              <a:buNone/>
            </a:pPr>
            <a:r>
              <a:rPr lang="zh-CN" altLang="en-US" sz="1800" dirty="0">
                <a:latin typeface="微软雅黑" pitchFamily="34" charset="-122"/>
                <a:ea typeface="微软雅黑" pitchFamily="34" charset="-122"/>
              </a:rPr>
              <a:t>基于经济增加值的公司价值评估中，公司整体价值等于公司最初的资本投入量加上其预期的经济增加值的现值，即</a:t>
            </a:r>
          </a:p>
        </p:txBody>
      </p:sp>
      <p:cxnSp>
        <p:nvCxnSpPr>
          <p:cNvPr id="4" name="直接连接符 3"/>
          <p:cNvCxnSpPr/>
          <p:nvPr/>
        </p:nvCxnSpPr>
        <p:spPr>
          <a:xfrm>
            <a:off x="428596" y="650777"/>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txBox="1">
            <a:spLocks/>
          </p:cNvSpPr>
          <p:nvPr/>
        </p:nvSpPr>
        <p:spPr>
          <a:xfrm>
            <a:off x="457200" y="142858"/>
            <a:ext cx="8229600" cy="436945"/>
          </a:xfrm>
          <a:prstGeom prst="rect">
            <a:avLst/>
          </a:prstGeom>
        </p:spPr>
        <p:txBody>
          <a:bodyPr vert="horz" lIns="91440" tIns="45720" rIns="91440" bIns="45720" rtlCol="0" anchor="ctr">
            <a:noAutofit/>
          </a:bodyPr>
          <a:lstStyle/>
          <a:p>
            <a:pPr lvl="0">
              <a:spcBef>
                <a:spcPct val="0"/>
              </a:spcBef>
            </a:pPr>
            <a:r>
              <a:rPr lang="zh-CN" altLang="en-US" sz="2400" b="1" kern="2200" dirty="0">
                <a:latin typeface="微软雅黑" pitchFamily="34" charset="-122"/>
                <a:ea typeface="微软雅黑" pitchFamily="34" charset="-122"/>
                <a:cs typeface="+mj-cs"/>
              </a:rPr>
              <a:t>第四</a:t>
            </a:r>
            <a:r>
              <a:rPr lang="zh-CN" altLang="en-US" sz="2400" b="1" kern="2200" dirty="0" smtClean="0">
                <a:latin typeface="微软雅黑" pitchFamily="34" charset="-122"/>
                <a:ea typeface="微软雅黑" pitchFamily="34" charset="-122"/>
                <a:cs typeface="+mj-cs"/>
              </a:rPr>
              <a:t>节  经济</a:t>
            </a:r>
            <a:r>
              <a:rPr lang="zh-CN" altLang="en-US" sz="2400" b="1" kern="2200" dirty="0">
                <a:latin typeface="微软雅黑" pitchFamily="34" charset="-122"/>
                <a:ea typeface="微软雅黑" pitchFamily="34" charset="-122"/>
                <a:cs typeface="+mj-cs"/>
              </a:rPr>
              <a:t>增加值估值模型</a:t>
            </a:r>
          </a:p>
        </p:txBody>
      </p:sp>
      <p:sp>
        <p:nvSpPr>
          <p:cNvPr id="6" name="矩形 5"/>
          <p:cNvSpPr/>
          <p:nvPr/>
        </p:nvSpPr>
        <p:spPr>
          <a:xfrm>
            <a:off x="500034" y="642924"/>
            <a:ext cx="3786214" cy="500265"/>
          </a:xfrm>
          <a:prstGeom prst="rect">
            <a:avLst/>
          </a:prstGeom>
        </p:spPr>
        <p:txBody>
          <a:bodyPr wrap="square">
            <a:spAutoFit/>
          </a:bodyPr>
          <a:lstStyle/>
          <a:p>
            <a:pPr>
              <a:lnSpc>
                <a:spcPct val="170000"/>
              </a:lnSpc>
            </a:pPr>
            <a:r>
              <a:rPr lang="zh-CN" altLang="en-US" b="1" dirty="0">
                <a:latin typeface="Times New Roman" pitchFamily="18" charset="0"/>
                <a:ea typeface="微软雅黑" pitchFamily="34" charset="-122"/>
                <a:cs typeface="Times New Roman" pitchFamily="18" charset="0"/>
              </a:rPr>
              <a:t>二、经济增加值估值</a:t>
            </a:r>
            <a:r>
              <a:rPr lang="zh-CN" altLang="en-US" b="1" dirty="0" smtClean="0">
                <a:latin typeface="Times New Roman" pitchFamily="18" charset="0"/>
                <a:ea typeface="微软雅黑" pitchFamily="34" charset="-122"/>
                <a:cs typeface="Times New Roman" pitchFamily="18" charset="0"/>
              </a:rPr>
              <a:t>模型</a:t>
            </a:r>
            <a:endParaRPr lang="zh-CN" altLang="en-US" b="1" dirty="0">
              <a:latin typeface="Times New Roman" pitchFamily="18" charset="0"/>
              <a:ea typeface="微软雅黑" pitchFamily="34" charset="-122"/>
              <a:cs typeface="Times New Roman" pitchFamily="18" charset="0"/>
            </a:endParaRPr>
          </a:p>
        </p:txBody>
      </p:sp>
      <p:pic>
        <p:nvPicPr>
          <p:cNvPr id="81922" name="Picture 2"/>
          <p:cNvPicPr>
            <a:picLocks noChangeAspect="1" noChangeArrowheads="1"/>
          </p:cNvPicPr>
          <p:nvPr/>
        </p:nvPicPr>
        <p:blipFill>
          <a:blip r:embed="rId2"/>
          <a:srcRect/>
          <a:stretch>
            <a:fillRect/>
          </a:stretch>
        </p:blipFill>
        <p:spPr bwMode="auto">
          <a:xfrm>
            <a:off x="857224" y="2357436"/>
            <a:ext cx="7616311" cy="2428892"/>
          </a:xfrm>
          <a:prstGeom prst="rect">
            <a:avLst/>
          </a:prstGeom>
          <a:noFill/>
          <a:ln w="9525">
            <a:noFill/>
            <a:miter lim="800000"/>
            <a:headEnd/>
            <a:tailEnd/>
          </a:ln>
          <a:effectLst/>
        </p:spPr>
      </p:pic>
      <p:sp>
        <p:nvSpPr>
          <p:cNvPr id="8" name="灯片编号占位符 7"/>
          <p:cNvSpPr>
            <a:spLocks noGrp="1"/>
          </p:cNvSpPr>
          <p:nvPr>
            <p:ph type="sldNum" sz="quarter" idx="12"/>
          </p:nvPr>
        </p:nvSpPr>
        <p:spPr/>
        <p:txBody>
          <a:bodyPr/>
          <a:lstStyle/>
          <a:p>
            <a:fld id="{AF91FE41-29FC-418A-8825-19AC693A7F6B}" type="slidenum">
              <a:rPr lang="zh-CN" altLang="en-US" smtClean="0"/>
              <a:t>60</a:t>
            </a:fld>
            <a:endParaRPr lang="zh-CN" altLang="en-US"/>
          </a:p>
        </p:txBody>
      </p:sp>
      <p:sp>
        <p:nvSpPr>
          <p:cNvPr id="9" name="任意形状 8"/>
          <p:cNvSpPr/>
          <p:nvPr/>
        </p:nvSpPr>
        <p:spPr>
          <a:xfrm>
            <a:off x="7410450" y="-35727"/>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0" name="任意形状 8"/>
          <p:cNvSpPr/>
          <p:nvPr/>
        </p:nvSpPr>
        <p:spPr>
          <a:xfrm rot="10800000">
            <a:off x="-16" y="3801278"/>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34" y="1071552"/>
            <a:ext cx="8229600" cy="428628"/>
          </a:xfrm>
        </p:spPr>
        <p:txBody>
          <a:bodyPr vert="horz" lIns="91440" tIns="45720" rIns="91440" bIns="45720" rtlCol="0">
            <a:normAutofit fontScale="90000"/>
          </a:bodyPr>
          <a:lstStyle/>
          <a:p>
            <a:pPr algn="l">
              <a:lnSpc>
                <a:spcPct val="160000"/>
              </a:lnSpc>
              <a:spcBef>
                <a:spcPts val="0"/>
              </a:spcBef>
            </a:pPr>
            <a:r>
              <a:rPr lang="zh-CN" altLang="en-US" sz="1800" dirty="0">
                <a:latin typeface="微软雅黑" pitchFamily="34" charset="-122"/>
                <a:ea typeface="微软雅黑" pitchFamily="34" charset="-122"/>
              </a:rPr>
              <a:t>（三）基本公式的</a:t>
            </a:r>
            <a:r>
              <a:rPr lang="zh-CN" altLang="en-US" sz="1800" dirty="0" smtClean="0">
                <a:latin typeface="微软雅黑" pitchFamily="34" charset="-122"/>
                <a:ea typeface="微软雅黑" pitchFamily="34" charset="-122"/>
              </a:rPr>
              <a:t>扩展</a:t>
            </a:r>
            <a:endParaRPr lang="zh-CN" altLang="en-US" sz="1800" dirty="0">
              <a:latin typeface="微软雅黑" pitchFamily="34" charset="-122"/>
              <a:ea typeface="微软雅黑" pitchFamily="34" charset="-122"/>
              <a:cs typeface="Times New Roman" pitchFamily="18" charset="0"/>
            </a:endParaRPr>
          </a:p>
        </p:txBody>
      </p:sp>
      <p:sp>
        <p:nvSpPr>
          <p:cNvPr id="3" name="文本占位符 2"/>
          <p:cNvSpPr>
            <a:spLocks noGrp="1"/>
          </p:cNvSpPr>
          <p:nvPr>
            <p:ph type="body" idx="1"/>
          </p:nvPr>
        </p:nvSpPr>
        <p:spPr>
          <a:xfrm>
            <a:off x="571472" y="1643056"/>
            <a:ext cx="4286280" cy="2286016"/>
          </a:xfrm>
        </p:spPr>
        <p:txBody>
          <a:bodyPr vert="horz" lIns="91440" tIns="45720" rIns="91440" bIns="45720" rtlCol="0">
            <a:normAutofit/>
          </a:bodyPr>
          <a:lstStyle/>
          <a:p>
            <a:pPr marL="0" lvl="1" indent="0">
              <a:lnSpc>
                <a:spcPct val="160000"/>
              </a:lnSpc>
              <a:spcBef>
                <a:spcPts val="0"/>
              </a:spcBef>
              <a:buNone/>
            </a:pPr>
            <a:r>
              <a:rPr lang="zh-CN" altLang="en-US" sz="1800" dirty="0" smtClean="0">
                <a:latin typeface="Times New Roman" pitchFamily="18" charset="0"/>
                <a:ea typeface="微软雅黑" pitchFamily="34" charset="-122"/>
                <a:cs typeface="Times New Roman" pitchFamily="18" charset="0"/>
              </a:rPr>
              <a:t>根据</a:t>
            </a:r>
            <a:r>
              <a:rPr lang="zh-CN" altLang="en-US" sz="1800" dirty="0">
                <a:latin typeface="Times New Roman" pitchFamily="18" charset="0"/>
                <a:ea typeface="微软雅黑" pitchFamily="34" charset="-122"/>
                <a:cs typeface="Times New Roman" pitchFamily="18" charset="0"/>
              </a:rPr>
              <a:t>公司发展经营过程中的增长率变化，经济增加值估值模型通常可分为一阶段增长模型、两阶段增长模型和三阶段增长模型</a:t>
            </a:r>
            <a:r>
              <a:rPr lang="zh-CN" altLang="en-US" sz="1800" dirty="0" smtClean="0">
                <a:latin typeface="Times New Roman" pitchFamily="18" charset="0"/>
                <a:ea typeface="微软雅黑" pitchFamily="34" charset="-122"/>
                <a:cs typeface="Times New Roman" pitchFamily="18" charset="0"/>
              </a:rPr>
              <a:t>。</a:t>
            </a:r>
            <a:endParaRPr lang="zh-CN" altLang="en-US" sz="1800" dirty="0">
              <a:latin typeface="Times New Roman" pitchFamily="18" charset="0"/>
              <a:ea typeface="微软雅黑" pitchFamily="34" charset="-122"/>
              <a:cs typeface="Times New Roman" pitchFamily="18" charset="0"/>
            </a:endParaRPr>
          </a:p>
        </p:txBody>
      </p:sp>
      <p:cxnSp>
        <p:nvCxnSpPr>
          <p:cNvPr id="4" name="直接连接符 3"/>
          <p:cNvCxnSpPr/>
          <p:nvPr/>
        </p:nvCxnSpPr>
        <p:spPr>
          <a:xfrm>
            <a:off x="428596" y="650777"/>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txBox="1">
            <a:spLocks/>
          </p:cNvSpPr>
          <p:nvPr/>
        </p:nvSpPr>
        <p:spPr>
          <a:xfrm>
            <a:off x="457200" y="142858"/>
            <a:ext cx="8229600" cy="436945"/>
          </a:xfrm>
          <a:prstGeom prst="rect">
            <a:avLst/>
          </a:prstGeom>
        </p:spPr>
        <p:txBody>
          <a:bodyPr vert="horz" lIns="91440" tIns="45720" rIns="91440" bIns="45720" rtlCol="0" anchor="ctr">
            <a:noAutofit/>
          </a:bodyPr>
          <a:lstStyle/>
          <a:p>
            <a:pPr lvl="0">
              <a:spcBef>
                <a:spcPct val="0"/>
              </a:spcBef>
            </a:pPr>
            <a:r>
              <a:rPr lang="zh-CN" altLang="en-US" sz="2400" b="1" kern="2200" dirty="0">
                <a:latin typeface="微软雅黑" pitchFamily="34" charset="-122"/>
                <a:ea typeface="微软雅黑" pitchFamily="34" charset="-122"/>
                <a:cs typeface="+mj-cs"/>
              </a:rPr>
              <a:t>第四</a:t>
            </a:r>
            <a:r>
              <a:rPr lang="zh-CN" altLang="en-US" sz="2400" b="1" kern="2200" dirty="0" smtClean="0">
                <a:latin typeface="微软雅黑" pitchFamily="34" charset="-122"/>
                <a:ea typeface="微软雅黑" pitchFamily="34" charset="-122"/>
                <a:cs typeface="+mj-cs"/>
              </a:rPr>
              <a:t>节  经济</a:t>
            </a:r>
            <a:r>
              <a:rPr lang="zh-CN" altLang="en-US" sz="2400" b="1" kern="2200" dirty="0">
                <a:latin typeface="微软雅黑" pitchFamily="34" charset="-122"/>
                <a:ea typeface="微软雅黑" pitchFamily="34" charset="-122"/>
                <a:cs typeface="+mj-cs"/>
              </a:rPr>
              <a:t>增加值估值模型</a:t>
            </a:r>
          </a:p>
        </p:txBody>
      </p:sp>
      <p:sp>
        <p:nvSpPr>
          <p:cNvPr id="7" name="矩形 6"/>
          <p:cNvSpPr/>
          <p:nvPr/>
        </p:nvSpPr>
        <p:spPr>
          <a:xfrm>
            <a:off x="500034" y="642924"/>
            <a:ext cx="3786214" cy="500265"/>
          </a:xfrm>
          <a:prstGeom prst="rect">
            <a:avLst/>
          </a:prstGeom>
        </p:spPr>
        <p:txBody>
          <a:bodyPr wrap="square">
            <a:spAutoFit/>
          </a:bodyPr>
          <a:lstStyle/>
          <a:p>
            <a:pPr>
              <a:lnSpc>
                <a:spcPct val="170000"/>
              </a:lnSpc>
            </a:pPr>
            <a:r>
              <a:rPr lang="zh-CN" altLang="en-US" b="1" dirty="0">
                <a:latin typeface="Times New Roman" pitchFamily="18" charset="0"/>
                <a:ea typeface="微软雅黑" pitchFamily="34" charset="-122"/>
                <a:cs typeface="Times New Roman" pitchFamily="18" charset="0"/>
              </a:rPr>
              <a:t>二、经济增加值估值</a:t>
            </a:r>
            <a:r>
              <a:rPr lang="zh-CN" altLang="en-US" b="1" dirty="0" smtClean="0">
                <a:latin typeface="Times New Roman" pitchFamily="18" charset="0"/>
                <a:ea typeface="微软雅黑" pitchFamily="34" charset="-122"/>
                <a:cs typeface="Times New Roman" pitchFamily="18" charset="0"/>
              </a:rPr>
              <a:t>模型</a:t>
            </a:r>
            <a:endParaRPr lang="zh-CN" altLang="en-US" b="1" dirty="0">
              <a:latin typeface="Times New Roman" pitchFamily="18" charset="0"/>
              <a:ea typeface="微软雅黑" pitchFamily="34" charset="-122"/>
              <a:cs typeface="Times New Roman" pitchFamily="18" charset="0"/>
            </a:endParaRPr>
          </a:p>
        </p:txBody>
      </p:sp>
      <p:sp>
        <p:nvSpPr>
          <p:cNvPr id="8" name="灯片编号占位符 7"/>
          <p:cNvSpPr>
            <a:spLocks noGrp="1"/>
          </p:cNvSpPr>
          <p:nvPr>
            <p:ph type="sldNum" sz="quarter" idx="12"/>
          </p:nvPr>
        </p:nvSpPr>
        <p:spPr/>
        <p:txBody>
          <a:bodyPr/>
          <a:lstStyle/>
          <a:p>
            <a:fld id="{AF91FE41-29FC-418A-8825-19AC693A7F6B}" type="slidenum">
              <a:rPr lang="zh-CN" altLang="en-US" smtClean="0"/>
              <a:t>61</a:t>
            </a:fld>
            <a:endParaRPr lang="zh-CN" altLang="en-US"/>
          </a:p>
        </p:txBody>
      </p:sp>
      <p:sp>
        <p:nvSpPr>
          <p:cNvPr id="9" name="任意形状 8"/>
          <p:cNvSpPr/>
          <p:nvPr/>
        </p:nvSpPr>
        <p:spPr>
          <a:xfrm>
            <a:off x="7410450" y="-35727"/>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0" name="任意形状 8"/>
          <p:cNvSpPr/>
          <p:nvPr/>
        </p:nvSpPr>
        <p:spPr>
          <a:xfrm rot="10800000">
            <a:off x="-16" y="3801278"/>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pic>
        <p:nvPicPr>
          <p:cNvPr id="92162" name="Picture 2" descr="https://icweiliimg1.pstatp.com/weili/bl/266848010394402857.jpg"/>
          <p:cNvPicPr>
            <a:picLocks noChangeAspect="1" noChangeArrowheads="1"/>
          </p:cNvPicPr>
          <p:nvPr/>
        </p:nvPicPr>
        <p:blipFill>
          <a:blip r:embed="rId2">
            <a:clrChange>
              <a:clrFrom>
                <a:srgbClr val="FFFFFF"/>
              </a:clrFrom>
              <a:clrTo>
                <a:srgbClr val="FFFFFF">
                  <a:alpha val="0"/>
                </a:srgbClr>
              </a:clrTo>
            </a:clrChange>
          </a:blip>
          <a:srcRect l="10208" t="11909" r="11530" b="9829"/>
          <a:stretch>
            <a:fillRect/>
          </a:stretch>
        </p:blipFill>
        <p:spPr bwMode="auto">
          <a:xfrm>
            <a:off x="5214942" y="1000114"/>
            <a:ext cx="3357586" cy="3357586"/>
          </a:xfrm>
          <a:prstGeom prst="rect">
            <a:avLst/>
          </a:prstGeom>
          <a:noFill/>
        </p:spPr>
      </p:pic>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34" y="1071552"/>
            <a:ext cx="8229600" cy="428628"/>
          </a:xfrm>
        </p:spPr>
        <p:txBody>
          <a:bodyPr vert="horz" lIns="91440" tIns="45720" rIns="91440" bIns="45720" rtlCol="0">
            <a:normAutofit fontScale="90000"/>
          </a:bodyPr>
          <a:lstStyle/>
          <a:p>
            <a:pPr algn="l">
              <a:lnSpc>
                <a:spcPct val="160000"/>
              </a:lnSpc>
              <a:spcBef>
                <a:spcPts val="0"/>
              </a:spcBef>
            </a:pPr>
            <a:r>
              <a:rPr lang="zh-CN" altLang="en-US" sz="1800" dirty="0">
                <a:latin typeface="微软雅黑" pitchFamily="34" charset="-122"/>
                <a:ea typeface="微软雅黑" pitchFamily="34" charset="-122"/>
              </a:rPr>
              <a:t>（三）基本公式的</a:t>
            </a:r>
            <a:r>
              <a:rPr lang="zh-CN" altLang="en-US" sz="1800" dirty="0" smtClean="0">
                <a:latin typeface="微软雅黑" pitchFamily="34" charset="-122"/>
                <a:ea typeface="微软雅黑" pitchFamily="34" charset="-122"/>
              </a:rPr>
              <a:t>扩展</a:t>
            </a:r>
            <a:endParaRPr lang="zh-CN" altLang="en-US" sz="1800" dirty="0">
              <a:latin typeface="微软雅黑" pitchFamily="34" charset="-122"/>
              <a:ea typeface="微软雅黑" pitchFamily="34" charset="-122"/>
              <a:cs typeface="Times New Roman" pitchFamily="18" charset="0"/>
            </a:endParaRPr>
          </a:p>
        </p:txBody>
      </p:sp>
      <p:cxnSp>
        <p:nvCxnSpPr>
          <p:cNvPr id="4" name="直接连接符 3"/>
          <p:cNvCxnSpPr/>
          <p:nvPr/>
        </p:nvCxnSpPr>
        <p:spPr>
          <a:xfrm>
            <a:off x="428596" y="650777"/>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txBox="1">
            <a:spLocks/>
          </p:cNvSpPr>
          <p:nvPr/>
        </p:nvSpPr>
        <p:spPr>
          <a:xfrm>
            <a:off x="457200" y="142858"/>
            <a:ext cx="8229600" cy="436945"/>
          </a:xfrm>
          <a:prstGeom prst="rect">
            <a:avLst/>
          </a:prstGeom>
        </p:spPr>
        <p:txBody>
          <a:bodyPr vert="horz" lIns="91440" tIns="45720" rIns="91440" bIns="45720" rtlCol="0" anchor="ctr">
            <a:noAutofit/>
          </a:bodyPr>
          <a:lstStyle/>
          <a:p>
            <a:pPr lvl="0">
              <a:spcBef>
                <a:spcPct val="0"/>
              </a:spcBef>
            </a:pPr>
            <a:r>
              <a:rPr lang="zh-CN" altLang="en-US" sz="2400" b="1" kern="2200" dirty="0">
                <a:latin typeface="微软雅黑" pitchFamily="34" charset="-122"/>
                <a:ea typeface="微软雅黑" pitchFamily="34" charset="-122"/>
                <a:cs typeface="+mj-cs"/>
              </a:rPr>
              <a:t>第四</a:t>
            </a:r>
            <a:r>
              <a:rPr lang="zh-CN" altLang="en-US" sz="2400" b="1" kern="2200" dirty="0" smtClean="0">
                <a:latin typeface="微软雅黑" pitchFamily="34" charset="-122"/>
                <a:ea typeface="微软雅黑" pitchFamily="34" charset="-122"/>
                <a:cs typeface="+mj-cs"/>
              </a:rPr>
              <a:t>节  经济</a:t>
            </a:r>
            <a:r>
              <a:rPr lang="zh-CN" altLang="en-US" sz="2400" b="1" kern="2200" dirty="0">
                <a:latin typeface="微软雅黑" pitchFamily="34" charset="-122"/>
                <a:ea typeface="微软雅黑" pitchFamily="34" charset="-122"/>
                <a:cs typeface="+mj-cs"/>
              </a:rPr>
              <a:t>增加值估值模型</a:t>
            </a:r>
          </a:p>
        </p:txBody>
      </p:sp>
      <p:sp>
        <p:nvSpPr>
          <p:cNvPr id="7" name="矩形 6"/>
          <p:cNvSpPr/>
          <p:nvPr/>
        </p:nvSpPr>
        <p:spPr>
          <a:xfrm>
            <a:off x="500034" y="642924"/>
            <a:ext cx="3786214" cy="500265"/>
          </a:xfrm>
          <a:prstGeom prst="rect">
            <a:avLst/>
          </a:prstGeom>
        </p:spPr>
        <p:txBody>
          <a:bodyPr wrap="square">
            <a:spAutoFit/>
          </a:bodyPr>
          <a:lstStyle/>
          <a:p>
            <a:pPr>
              <a:lnSpc>
                <a:spcPct val="170000"/>
              </a:lnSpc>
            </a:pPr>
            <a:r>
              <a:rPr lang="zh-CN" altLang="en-US" b="1" dirty="0">
                <a:latin typeface="Times New Roman" pitchFamily="18" charset="0"/>
                <a:ea typeface="微软雅黑" pitchFamily="34" charset="-122"/>
                <a:cs typeface="Times New Roman" pitchFamily="18" charset="0"/>
              </a:rPr>
              <a:t>二、经济增加值估值</a:t>
            </a:r>
            <a:r>
              <a:rPr lang="zh-CN" altLang="en-US" b="1" dirty="0" smtClean="0">
                <a:latin typeface="Times New Roman" pitchFamily="18" charset="0"/>
                <a:ea typeface="微软雅黑" pitchFamily="34" charset="-122"/>
                <a:cs typeface="Times New Roman" pitchFamily="18" charset="0"/>
              </a:rPr>
              <a:t>模型</a:t>
            </a:r>
            <a:endParaRPr lang="zh-CN" altLang="en-US" b="1" dirty="0">
              <a:latin typeface="Times New Roman" pitchFamily="18" charset="0"/>
              <a:ea typeface="微软雅黑" pitchFamily="34" charset="-122"/>
              <a:cs typeface="Times New Roman" pitchFamily="18" charset="0"/>
            </a:endParaRPr>
          </a:p>
        </p:txBody>
      </p:sp>
      <p:pic>
        <p:nvPicPr>
          <p:cNvPr id="82946" name="Picture 2"/>
          <p:cNvPicPr>
            <a:picLocks noChangeAspect="1" noChangeArrowheads="1"/>
          </p:cNvPicPr>
          <p:nvPr/>
        </p:nvPicPr>
        <p:blipFill>
          <a:blip r:embed="rId2"/>
          <a:srcRect/>
          <a:stretch>
            <a:fillRect/>
          </a:stretch>
        </p:blipFill>
        <p:spPr bwMode="auto">
          <a:xfrm>
            <a:off x="642910" y="1571618"/>
            <a:ext cx="7844598" cy="3143272"/>
          </a:xfrm>
          <a:prstGeom prst="rect">
            <a:avLst/>
          </a:prstGeom>
          <a:noFill/>
          <a:ln w="9525">
            <a:noFill/>
            <a:miter lim="800000"/>
            <a:headEnd/>
            <a:tailEnd/>
          </a:ln>
          <a:effectLst/>
        </p:spPr>
      </p:pic>
      <p:sp>
        <p:nvSpPr>
          <p:cNvPr id="9" name="灯片编号占位符 8"/>
          <p:cNvSpPr>
            <a:spLocks noGrp="1"/>
          </p:cNvSpPr>
          <p:nvPr>
            <p:ph type="sldNum" sz="quarter" idx="12"/>
          </p:nvPr>
        </p:nvSpPr>
        <p:spPr/>
        <p:txBody>
          <a:bodyPr/>
          <a:lstStyle/>
          <a:p>
            <a:fld id="{AF91FE41-29FC-418A-8825-19AC693A7F6B}" type="slidenum">
              <a:rPr lang="zh-CN" altLang="en-US" smtClean="0"/>
              <a:t>62</a:t>
            </a:fld>
            <a:endParaRPr lang="zh-CN" altLang="en-US"/>
          </a:p>
        </p:txBody>
      </p:sp>
      <p:sp>
        <p:nvSpPr>
          <p:cNvPr id="10" name="任意形状 8"/>
          <p:cNvSpPr/>
          <p:nvPr/>
        </p:nvSpPr>
        <p:spPr>
          <a:xfrm>
            <a:off x="7410450" y="-35727"/>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1" name="任意形状 8"/>
          <p:cNvSpPr/>
          <p:nvPr/>
        </p:nvSpPr>
        <p:spPr>
          <a:xfrm rot="10800000">
            <a:off x="-16" y="3801278"/>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34" y="1071552"/>
            <a:ext cx="8229600" cy="428628"/>
          </a:xfrm>
        </p:spPr>
        <p:txBody>
          <a:bodyPr vert="horz" lIns="91440" tIns="45720" rIns="91440" bIns="45720" rtlCol="0">
            <a:normAutofit fontScale="90000"/>
          </a:bodyPr>
          <a:lstStyle/>
          <a:p>
            <a:pPr algn="l">
              <a:lnSpc>
                <a:spcPct val="160000"/>
              </a:lnSpc>
              <a:spcBef>
                <a:spcPts val="0"/>
              </a:spcBef>
            </a:pPr>
            <a:r>
              <a:rPr lang="zh-CN" altLang="en-US" sz="1800" dirty="0">
                <a:latin typeface="微软雅黑" pitchFamily="34" charset="-122"/>
                <a:ea typeface="微软雅黑" pitchFamily="34" charset="-122"/>
              </a:rPr>
              <a:t>（三）基本公式的</a:t>
            </a:r>
            <a:r>
              <a:rPr lang="zh-CN" altLang="en-US" sz="1800" dirty="0" smtClean="0">
                <a:latin typeface="微软雅黑" pitchFamily="34" charset="-122"/>
                <a:ea typeface="微软雅黑" pitchFamily="34" charset="-122"/>
              </a:rPr>
              <a:t>扩展</a:t>
            </a:r>
            <a:endParaRPr lang="zh-CN" altLang="en-US" sz="1800" dirty="0">
              <a:latin typeface="微软雅黑" pitchFamily="34" charset="-122"/>
              <a:ea typeface="微软雅黑" pitchFamily="34" charset="-122"/>
              <a:cs typeface="Times New Roman" pitchFamily="18" charset="0"/>
            </a:endParaRPr>
          </a:p>
        </p:txBody>
      </p:sp>
      <p:cxnSp>
        <p:nvCxnSpPr>
          <p:cNvPr id="4" name="直接连接符 3"/>
          <p:cNvCxnSpPr/>
          <p:nvPr/>
        </p:nvCxnSpPr>
        <p:spPr>
          <a:xfrm>
            <a:off x="428596" y="650777"/>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txBox="1">
            <a:spLocks/>
          </p:cNvSpPr>
          <p:nvPr/>
        </p:nvSpPr>
        <p:spPr>
          <a:xfrm>
            <a:off x="457200" y="142858"/>
            <a:ext cx="8229600" cy="436945"/>
          </a:xfrm>
          <a:prstGeom prst="rect">
            <a:avLst/>
          </a:prstGeom>
        </p:spPr>
        <p:txBody>
          <a:bodyPr vert="horz" lIns="91440" tIns="45720" rIns="91440" bIns="45720" rtlCol="0" anchor="ctr">
            <a:noAutofit/>
          </a:bodyPr>
          <a:lstStyle/>
          <a:p>
            <a:pPr lvl="0">
              <a:spcBef>
                <a:spcPct val="0"/>
              </a:spcBef>
            </a:pPr>
            <a:r>
              <a:rPr lang="zh-CN" altLang="en-US" sz="2400" b="1" kern="2200" dirty="0">
                <a:latin typeface="微软雅黑" pitchFamily="34" charset="-122"/>
                <a:ea typeface="微软雅黑" pitchFamily="34" charset="-122"/>
                <a:cs typeface="+mj-cs"/>
              </a:rPr>
              <a:t>第四</a:t>
            </a:r>
            <a:r>
              <a:rPr lang="zh-CN" altLang="en-US" sz="2400" b="1" kern="2200" dirty="0" smtClean="0">
                <a:latin typeface="微软雅黑" pitchFamily="34" charset="-122"/>
                <a:ea typeface="微软雅黑" pitchFamily="34" charset="-122"/>
                <a:cs typeface="+mj-cs"/>
              </a:rPr>
              <a:t>节  经济</a:t>
            </a:r>
            <a:r>
              <a:rPr lang="zh-CN" altLang="en-US" sz="2400" b="1" kern="2200" dirty="0">
                <a:latin typeface="微软雅黑" pitchFamily="34" charset="-122"/>
                <a:ea typeface="微软雅黑" pitchFamily="34" charset="-122"/>
                <a:cs typeface="+mj-cs"/>
              </a:rPr>
              <a:t>增加值估值模型</a:t>
            </a:r>
          </a:p>
        </p:txBody>
      </p:sp>
      <p:sp>
        <p:nvSpPr>
          <p:cNvPr id="7" name="矩形 6"/>
          <p:cNvSpPr/>
          <p:nvPr/>
        </p:nvSpPr>
        <p:spPr>
          <a:xfrm>
            <a:off x="500034" y="642924"/>
            <a:ext cx="3786214" cy="500265"/>
          </a:xfrm>
          <a:prstGeom prst="rect">
            <a:avLst/>
          </a:prstGeom>
        </p:spPr>
        <p:txBody>
          <a:bodyPr wrap="square">
            <a:spAutoFit/>
          </a:bodyPr>
          <a:lstStyle/>
          <a:p>
            <a:pPr>
              <a:lnSpc>
                <a:spcPct val="170000"/>
              </a:lnSpc>
            </a:pPr>
            <a:r>
              <a:rPr lang="zh-CN" altLang="en-US" b="1" dirty="0">
                <a:latin typeface="Times New Roman" pitchFamily="18" charset="0"/>
                <a:ea typeface="微软雅黑" pitchFamily="34" charset="-122"/>
                <a:cs typeface="Times New Roman" pitchFamily="18" charset="0"/>
              </a:rPr>
              <a:t>二、经济增加值估值</a:t>
            </a:r>
            <a:r>
              <a:rPr lang="zh-CN" altLang="en-US" b="1" dirty="0" smtClean="0">
                <a:latin typeface="Times New Roman" pitchFamily="18" charset="0"/>
                <a:ea typeface="微软雅黑" pitchFamily="34" charset="-122"/>
                <a:cs typeface="Times New Roman" pitchFamily="18" charset="0"/>
              </a:rPr>
              <a:t>模型</a:t>
            </a:r>
            <a:endParaRPr lang="zh-CN" altLang="en-US" b="1" dirty="0">
              <a:latin typeface="Times New Roman" pitchFamily="18" charset="0"/>
              <a:ea typeface="微软雅黑" pitchFamily="34" charset="-122"/>
              <a:cs typeface="Times New Roman" pitchFamily="18" charset="0"/>
            </a:endParaRPr>
          </a:p>
        </p:txBody>
      </p:sp>
      <p:pic>
        <p:nvPicPr>
          <p:cNvPr id="83970" name="Picture 2"/>
          <p:cNvPicPr>
            <a:picLocks noChangeAspect="1" noChangeArrowheads="1"/>
          </p:cNvPicPr>
          <p:nvPr/>
        </p:nvPicPr>
        <p:blipFill>
          <a:blip r:embed="rId2"/>
          <a:srcRect/>
          <a:stretch>
            <a:fillRect/>
          </a:stretch>
        </p:blipFill>
        <p:spPr bwMode="auto">
          <a:xfrm>
            <a:off x="928662" y="1500180"/>
            <a:ext cx="7000924" cy="3643320"/>
          </a:xfrm>
          <a:prstGeom prst="rect">
            <a:avLst/>
          </a:prstGeom>
          <a:noFill/>
          <a:ln w="9525">
            <a:noFill/>
            <a:miter lim="800000"/>
            <a:headEnd/>
            <a:tailEnd/>
          </a:ln>
          <a:effectLst/>
        </p:spPr>
      </p:pic>
      <p:sp>
        <p:nvSpPr>
          <p:cNvPr id="8" name="灯片编号占位符 7"/>
          <p:cNvSpPr>
            <a:spLocks noGrp="1"/>
          </p:cNvSpPr>
          <p:nvPr>
            <p:ph type="sldNum" sz="quarter" idx="12"/>
          </p:nvPr>
        </p:nvSpPr>
        <p:spPr/>
        <p:txBody>
          <a:bodyPr/>
          <a:lstStyle/>
          <a:p>
            <a:fld id="{AF91FE41-29FC-418A-8825-19AC693A7F6B}" type="slidenum">
              <a:rPr lang="zh-CN" altLang="en-US" smtClean="0"/>
              <a:t>63</a:t>
            </a:fld>
            <a:endParaRPr lang="zh-CN" altLang="en-US"/>
          </a:p>
        </p:txBody>
      </p:sp>
      <p:sp>
        <p:nvSpPr>
          <p:cNvPr id="9" name="任意形状 8"/>
          <p:cNvSpPr/>
          <p:nvPr/>
        </p:nvSpPr>
        <p:spPr>
          <a:xfrm>
            <a:off x="7410450" y="-35727"/>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0" name="任意形状 8"/>
          <p:cNvSpPr/>
          <p:nvPr/>
        </p:nvSpPr>
        <p:spPr>
          <a:xfrm rot="10800000">
            <a:off x="-16" y="3801278"/>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34" y="1071552"/>
            <a:ext cx="8229600" cy="428628"/>
          </a:xfrm>
        </p:spPr>
        <p:txBody>
          <a:bodyPr vert="horz" lIns="91440" tIns="45720" rIns="91440" bIns="45720" rtlCol="0">
            <a:normAutofit fontScale="90000"/>
          </a:bodyPr>
          <a:lstStyle/>
          <a:p>
            <a:pPr algn="l">
              <a:lnSpc>
                <a:spcPct val="160000"/>
              </a:lnSpc>
              <a:spcBef>
                <a:spcPts val="0"/>
              </a:spcBef>
            </a:pPr>
            <a:r>
              <a:rPr lang="zh-CN" altLang="en-US" sz="1800" dirty="0">
                <a:latin typeface="微软雅黑" pitchFamily="34" charset="-122"/>
                <a:ea typeface="微软雅黑" pitchFamily="34" charset="-122"/>
              </a:rPr>
              <a:t>（三）基本公式的</a:t>
            </a:r>
            <a:r>
              <a:rPr lang="zh-CN" altLang="en-US" sz="1800" dirty="0" smtClean="0">
                <a:latin typeface="微软雅黑" pitchFamily="34" charset="-122"/>
                <a:ea typeface="微软雅黑" pitchFamily="34" charset="-122"/>
              </a:rPr>
              <a:t>扩展</a:t>
            </a:r>
            <a:endParaRPr lang="zh-CN" altLang="en-US" sz="1800" dirty="0">
              <a:latin typeface="微软雅黑" pitchFamily="34" charset="-122"/>
              <a:ea typeface="微软雅黑" pitchFamily="34" charset="-122"/>
              <a:cs typeface="Times New Roman" pitchFamily="18" charset="0"/>
            </a:endParaRPr>
          </a:p>
        </p:txBody>
      </p:sp>
      <p:cxnSp>
        <p:nvCxnSpPr>
          <p:cNvPr id="4" name="直接连接符 3"/>
          <p:cNvCxnSpPr/>
          <p:nvPr/>
        </p:nvCxnSpPr>
        <p:spPr>
          <a:xfrm>
            <a:off x="428596" y="650777"/>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txBox="1">
            <a:spLocks/>
          </p:cNvSpPr>
          <p:nvPr/>
        </p:nvSpPr>
        <p:spPr>
          <a:xfrm>
            <a:off x="457200" y="142858"/>
            <a:ext cx="8229600" cy="436945"/>
          </a:xfrm>
          <a:prstGeom prst="rect">
            <a:avLst/>
          </a:prstGeom>
        </p:spPr>
        <p:txBody>
          <a:bodyPr vert="horz" lIns="91440" tIns="45720" rIns="91440" bIns="45720" rtlCol="0" anchor="ctr">
            <a:noAutofit/>
          </a:bodyPr>
          <a:lstStyle/>
          <a:p>
            <a:pPr lvl="0">
              <a:spcBef>
                <a:spcPct val="0"/>
              </a:spcBef>
            </a:pPr>
            <a:r>
              <a:rPr lang="zh-CN" altLang="en-US" sz="2400" b="1" kern="2200" dirty="0">
                <a:latin typeface="微软雅黑" pitchFamily="34" charset="-122"/>
                <a:ea typeface="微软雅黑" pitchFamily="34" charset="-122"/>
                <a:cs typeface="+mj-cs"/>
              </a:rPr>
              <a:t>第四</a:t>
            </a:r>
            <a:r>
              <a:rPr lang="zh-CN" altLang="en-US" sz="2400" b="1" kern="2200" dirty="0" smtClean="0">
                <a:latin typeface="微软雅黑" pitchFamily="34" charset="-122"/>
                <a:ea typeface="微软雅黑" pitchFamily="34" charset="-122"/>
                <a:cs typeface="+mj-cs"/>
              </a:rPr>
              <a:t>节  经济</a:t>
            </a:r>
            <a:r>
              <a:rPr lang="zh-CN" altLang="en-US" sz="2400" b="1" kern="2200" dirty="0">
                <a:latin typeface="微软雅黑" pitchFamily="34" charset="-122"/>
                <a:ea typeface="微软雅黑" pitchFamily="34" charset="-122"/>
                <a:cs typeface="+mj-cs"/>
              </a:rPr>
              <a:t>增加值估值模型</a:t>
            </a:r>
          </a:p>
        </p:txBody>
      </p:sp>
      <p:sp>
        <p:nvSpPr>
          <p:cNvPr id="7" name="矩形 6"/>
          <p:cNvSpPr/>
          <p:nvPr/>
        </p:nvSpPr>
        <p:spPr>
          <a:xfrm>
            <a:off x="500034" y="642924"/>
            <a:ext cx="3786214" cy="500265"/>
          </a:xfrm>
          <a:prstGeom prst="rect">
            <a:avLst/>
          </a:prstGeom>
        </p:spPr>
        <p:txBody>
          <a:bodyPr wrap="square">
            <a:spAutoFit/>
          </a:bodyPr>
          <a:lstStyle/>
          <a:p>
            <a:pPr>
              <a:lnSpc>
                <a:spcPct val="170000"/>
              </a:lnSpc>
            </a:pPr>
            <a:r>
              <a:rPr lang="zh-CN" altLang="en-US" b="1" dirty="0">
                <a:latin typeface="Times New Roman" pitchFamily="18" charset="0"/>
                <a:ea typeface="微软雅黑" pitchFamily="34" charset="-122"/>
                <a:cs typeface="Times New Roman" pitchFamily="18" charset="0"/>
              </a:rPr>
              <a:t>二、经济增加值估值</a:t>
            </a:r>
            <a:r>
              <a:rPr lang="zh-CN" altLang="en-US" b="1" dirty="0" smtClean="0">
                <a:latin typeface="Times New Roman" pitchFamily="18" charset="0"/>
                <a:ea typeface="微软雅黑" pitchFamily="34" charset="-122"/>
                <a:cs typeface="Times New Roman" pitchFamily="18" charset="0"/>
              </a:rPr>
              <a:t>模型</a:t>
            </a:r>
            <a:endParaRPr lang="zh-CN" altLang="en-US" b="1" dirty="0">
              <a:latin typeface="Times New Roman" pitchFamily="18" charset="0"/>
              <a:ea typeface="微软雅黑" pitchFamily="34" charset="-122"/>
              <a:cs typeface="Times New Roman" pitchFamily="18" charset="0"/>
            </a:endParaRPr>
          </a:p>
        </p:txBody>
      </p:sp>
      <p:pic>
        <p:nvPicPr>
          <p:cNvPr id="84994" name="Picture 2"/>
          <p:cNvPicPr>
            <a:picLocks noChangeAspect="1" noChangeArrowheads="1"/>
          </p:cNvPicPr>
          <p:nvPr/>
        </p:nvPicPr>
        <p:blipFill>
          <a:blip r:embed="rId2"/>
          <a:srcRect/>
          <a:stretch>
            <a:fillRect/>
          </a:stretch>
        </p:blipFill>
        <p:spPr bwMode="auto">
          <a:xfrm>
            <a:off x="428596" y="1571618"/>
            <a:ext cx="8349895" cy="3214710"/>
          </a:xfrm>
          <a:prstGeom prst="rect">
            <a:avLst/>
          </a:prstGeom>
          <a:noFill/>
          <a:ln w="9525">
            <a:noFill/>
            <a:miter lim="800000"/>
            <a:headEnd/>
            <a:tailEnd/>
          </a:ln>
          <a:effectLst/>
        </p:spPr>
      </p:pic>
      <p:sp>
        <p:nvSpPr>
          <p:cNvPr id="8" name="灯片编号占位符 7"/>
          <p:cNvSpPr>
            <a:spLocks noGrp="1"/>
          </p:cNvSpPr>
          <p:nvPr>
            <p:ph type="sldNum" sz="quarter" idx="12"/>
          </p:nvPr>
        </p:nvSpPr>
        <p:spPr/>
        <p:txBody>
          <a:bodyPr/>
          <a:lstStyle/>
          <a:p>
            <a:fld id="{AF91FE41-29FC-418A-8825-19AC693A7F6B}" type="slidenum">
              <a:rPr lang="zh-CN" altLang="en-US" smtClean="0"/>
              <a:t>64</a:t>
            </a:fld>
            <a:endParaRPr lang="zh-CN" altLang="en-US"/>
          </a:p>
        </p:txBody>
      </p:sp>
      <p:sp>
        <p:nvSpPr>
          <p:cNvPr id="9" name="任意形状 8"/>
          <p:cNvSpPr/>
          <p:nvPr/>
        </p:nvSpPr>
        <p:spPr>
          <a:xfrm>
            <a:off x="7410450" y="-35727"/>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0" name="任意形状 8"/>
          <p:cNvSpPr/>
          <p:nvPr/>
        </p:nvSpPr>
        <p:spPr>
          <a:xfrm rot="10800000">
            <a:off x="-16" y="3801278"/>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34" y="1071552"/>
            <a:ext cx="8229600" cy="428628"/>
          </a:xfrm>
        </p:spPr>
        <p:txBody>
          <a:bodyPr vert="horz" lIns="91440" tIns="45720" rIns="91440" bIns="45720" rtlCol="0">
            <a:noAutofit/>
          </a:bodyPr>
          <a:lstStyle/>
          <a:p>
            <a:pPr algn="l">
              <a:lnSpc>
                <a:spcPct val="160000"/>
              </a:lnSpc>
              <a:spcBef>
                <a:spcPts val="0"/>
              </a:spcBef>
            </a:pPr>
            <a:r>
              <a:rPr lang="zh-CN" altLang="en-US" sz="1800" dirty="0">
                <a:latin typeface="微软雅黑" pitchFamily="34" charset="-122"/>
                <a:ea typeface="微软雅黑" pitchFamily="34" charset="-122"/>
              </a:rPr>
              <a:t>（一）经济增加值估值模型的</a:t>
            </a:r>
            <a:r>
              <a:rPr lang="zh-CN" altLang="en-US" sz="1800" dirty="0" smtClean="0">
                <a:latin typeface="微软雅黑" pitchFamily="34" charset="-122"/>
                <a:ea typeface="微软雅黑" pitchFamily="34" charset="-122"/>
              </a:rPr>
              <a:t>优点</a:t>
            </a:r>
            <a:endParaRPr lang="zh-CN" altLang="en-US" sz="2000" dirty="0">
              <a:latin typeface="微软雅黑" pitchFamily="34" charset="-122"/>
              <a:ea typeface="微软雅黑" pitchFamily="34" charset="-122"/>
              <a:cs typeface="Times New Roman" pitchFamily="18" charset="0"/>
            </a:endParaRPr>
          </a:p>
        </p:txBody>
      </p:sp>
      <p:sp>
        <p:nvSpPr>
          <p:cNvPr id="3" name="文本占位符 2"/>
          <p:cNvSpPr>
            <a:spLocks noGrp="1"/>
          </p:cNvSpPr>
          <p:nvPr>
            <p:ph type="body" idx="1"/>
          </p:nvPr>
        </p:nvSpPr>
        <p:spPr>
          <a:xfrm>
            <a:off x="285720" y="1428742"/>
            <a:ext cx="8501122" cy="3643338"/>
          </a:xfrm>
        </p:spPr>
        <p:txBody>
          <a:bodyPr vert="horz" lIns="91440" tIns="45720" rIns="91440" bIns="45720" rtlCol="0">
            <a:normAutofit fontScale="77500" lnSpcReduction="20000"/>
          </a:bodyPr>
          <a:lstStyle/>
          <a:p>
            <a:pPr marL="0">
              <a:lnSpc>
                <a:spcPct val="170000"/>
              </a:lnSpc>
              <a:spcBef>
                <a:spcPts val="0"/>
              </a:spcBef>
              <a:buNone/>
            </a:pPr>
            <a:r>
              <a:rPr lang="en-US" altLang="zh-CN" sz="1800" dirty="0">
                <a:latin typeface="微软雅黑" pitchFamily="34" charset="-122"/>
                <a:ea typeface="微软雅黑" pitchFamily="34" charset="-122"/>
              </a:rPr>
              <a:t>1.</a:t>
            </a:r>
            <a:r>
              <a:rPr lang="zh-CN" altLang="en-US" sz="1800" dirty="0">
                <a:latin typeface="微软雅黑" pitchFamily="34" charset="-122"/>
                <a:ea typeface="微软雅黑" pitchFamily="34" charset="-122"/>
              </a:rPr>
              <a:t>原理易懂，基础数据易得</a:t>
            </a:r>
          </a:p>
          <a:p>
            <a:pPr marL="0">
              <a:lnSpc>
                <a:spcPct val="170000"/>
              </a:lnSpc>
              <a:spcBef>
                <a:spcPts val="0"/>
              </a:spcBef>
              <a:buNone/>
            </a:pPr>
            <a:r>
              <a:rPr lang="zh-CN" altLang="en-US" sz="1800" dirty="0" smtClean="0">
                <a:latin typeface="微软雅黑" pitchFamily="34" charset="-122"/>
                <a:ea typeface="微软雅黑" pitchFamily="34" charset="-122"/>
              </a:rPr>
              <a:t>        经济</a:t>
            </a:r>
            <a:r>
              <a:rPr lang="zh-CN" altLang="en-US" sz="1800" dirty="0">
                <a:latin typeface="微软雅黑" pitchFamily="34" charset="-122"/>
                <a:ea typeface="微软雅黑" pitchFamily="34" charset="-122"/>
              </a:rPr>
              <a:t>增加值模型的是基于剩余收益估值模型稍作改动后的估值模型，其理论和模型较为简单，易于理解，估值所需数据主要通过对财务报表等基础数据进行调整后获得，实际估值时相对容易获取。</a:t>
            </a:r>
          </a:p>
          <a:p>
            <a:pPr marL="0">
              <a:lnSpc>
                <a:spcPct val="170000"/>
              </a:lnSpc>
              <a:spcBef>
                <a:spcPts val="0"/>
              </a:spcBef>
              <a:buNone/>
            </a:pPr>
            <a:r>
              <a:rPr lang="en-US" altLang="zh-CN" sz="1800" dirty="0">
                <a:latin typeface="微软雅黑" pitchFamily="34" charset="-122"/>
                <a:ea typeface="微软雅黑" pitchFamily="34" charset="-122"/>
              </a:rPr>
              <a:t>2.</a:t>
            </a:r>
            <a:r>
              <a:rPr lang="zh-CN" altLang="en-US" sz="1800" dirty="0">
                <a:latin typeface="微软雅黑" pitchFamily="34" charset="-122"/>
                <a:ea typeface="微软雅黑" pitchFamily="34" charset="-122"/>
              </a:rPr>
              <a:t>客观反映公司价值，注重可持续发展</a:t>
            </a:r>
          </a:p>
          <a:p>
            <a:pPr marL="0">
              <a:lnSpc>
                <a:spcPct val="170000"/>
              </a:lnSpc>
              <a:spcBef>
                <a:spcPts val="0"/>
              </a:spcBef>
              <a:buNone/>
            </a:pPr>
            <a:r>
              <a:rPr lang="zh-CN" altLang="en-US" sz="1800" dirty="0" smtClean="0">
                <a:latin typeface="微软雅黑" pitchFamily="34" charset="-122"/>
                <a:ea typeface="微软雅黑" pitchFamily="34" charset="-122"/>
              </a:rPr>
              <a:t>       经济</a:t>
            </a:r>
            <a:r>
              <a:rPr lang="zh-CN" altLang="en-US" sz="1800" dirty="0">
                <a:latin typeface="微软雅黑" pitchFamily="34" charset="-122"/>
                <a:ea typeface="微软雅黑" pitchFamily="34" charset="-122"/>
              </a:rPr>
              <a:t>增加值模型的核心理念是价值创造，估值结果代表公司“真正”的经济利润。会计利润容易使管理层为了账面美观而着眼于短期效果，造成公司长期价值的下降；而</a:t>
            </a:r>
            <a:r>
              <a:rPr lang="en-US" altLang="zh-CN" sz="1800" dirty="0">
                <a:latin typeface="微软雅黑" pitchFamily="34" charset="-122"/>
                <a:ea typeface="微软雅黑" pitchFamily="34" charset="-122"/>
              </a:rPr>
              <a:t>EVA</a:t>
            </a:r>
            <a:r>
              <a:rPr lang="zh-CN" altLang="en-US" sz="1800" dirty="0">
                <a:latin typeface="微软雅黑" pitchFamily="34" charset="-122"/>
                <a:ea typeface="微软雅黑" pitchFamily="34" charset="-122"/>
              </a:rPr>
              <a:t>估值模型引导公司更加关注价值增值，激励管理层注重公司可持续发展的决策。</a:t>
            </a:r>
          </a:p>
          <a:p>
            <a:pPr marL="0">
              <a:lnSpc>
                <a:spcPct val="170000"/>
              </a:lnSpc>
              <a:spcBef>
                <a:spcPts val="0"/>
              </a:spcBef>
              <a:buNone/>
            </a:pPr>
            <a:r>
              <a:rPr lang="en-US" altLang="zh-CN" sz="1800" dirty="0">
                <a:latin typeface="微软雅黑" pitchFamily="34" charset="-122"/>
                <a:ea typeface="微软雅黑" pitchFamily="34" charset="-122"/>
              </a:rPr>
              <a:t>3.</a:t>
            </a:r>
            <a:r>
              <a:rPr lang="zh-CN" altLang="en-US" sz="1800" dirty="0">
                <a:latin typeface="微软雅黑" pitchFamily="34" charset="-122"/>
                <a:ea typeface="微软雅黑" pitchFamily="34" charset="-122"/>
              </a:rPr>
              <a:t>将绩效评估与公司估值有效联系起来</a:t>
            </a:r>
          </a:p>
          <a:p>
            <a:pPr marL="0">
              <a:lnSpc>
                <a:spcPct val="170000"/>
              </a:lnSpc>
              <a:spcBef>
                <a:spcPts val="0"/>
              </a:spcBef>
              <a:buNone/>
            </a:pPr>
            <a:r>
              <a:rPr lang="zh-CN" altLang="en-US" sz="1800" dirty="0" smtClean="0">
                <a:latin typeface="微软雅黑" pitchFamily="34" charset="-122"/>
                <a:ea typeface="微软雅黑" pitchFamily="34" charset="-122"/>
              </a:rPr>
              <a:t>        经济</a:t>
            </a:r>
            <a:r>
              <a:rPr lang="zh-CN" altLang="en-US" sz="1800" dirty="0">
                <a:latin typeface="微软雅黑" pitchFamily="34" charset="-122"/>
                <a:ea typeface="微软雅黑" pitchFamily="34" charset="-122"/>
              </a:rPr>
              <a:t>增加值模型可以将绩效评估与公司估值有效地联系起来，确保了公司对员工及其管理层的评估奖励与公司的经营状况保持一致。指标还可以独立开展不同部门、生产线、分公司等经营状况的计算，在薪酬管理方面的作用突出。</a:t>
            </a:r>
          </a:p>
        </p:txBody>
      </p:sp>
      <p:cxnSp>
        <p:nvCxnSpPr>
          <p:cNvPr id="4" name="直接连接符 3"/>
          <p:cNvCxnSpPr/>
          <p:nvPr/>
        </p:nvCxnSpPr>
        <p:spPr>
          <a:xfrm>
            <a:off x="428596" y="650777"/>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txBox="1">
            <a:spLocks/>
          </p:cNvSpPr>
          <p:nvPr/>
        </p:nvSpPr>
        <p:spPr>
          <a:xfrm>
            <a:off x="457200" y="142858"/>
            <a:ext cx="8229600" cy="436945"/>
          </a:xfrm>
          <a:prstGeom prst="rect">
            <a:avLst/>
          </a:prstGeom>
        </p:spPr>
        <p:txBody>
          <a:bodyPr vert="horz" lIns="91440" tIns="45720" rIns="91440" bIns="45720" rtlCol="0" anchor="ctr">
            <a:noAutofit/>
          </a:bodyPr>
          <a:lstStyle/>
          <a:p>
            <a:pPr lvl="0">
              <a:spcBef>
                <a:spcPct val="0"/>
              </a:spcBef>
            </a:pPr>
            <a:r>
              <a:rPr lang="zh-CN" altLang="en-US" sz="2400" b="1" kern="2200" dirty="0">
                <a:latin typeface="微软雅黑" pitchFamily="34" charset="-122"/>
                <a:ea typeface="微软雅黑" pitchFamily="34" charset="-122"/>
                <a:cs typeface="+mj-cs"/>
              </a:rPr>
              <a:t>第四</a:t>
            </a:r>
            <a:r>
              <a:rPr lang="zh-CN" altLang="en-US" sz="2400" b="1" kern="2200" dirty="0" smtClean="0">
                <a:latin typeface="微软雅黑" pitchFamily="34" charset="-122"/>
                <a:ea typeface="微软雅黑" pitchFamily="34" charset="-122"/>
                <a:cs typeface="+mj-cs"/>
              </a:rPr>
              <a:t>节  经济</a:t>
            </a:r>
            <a:r>
              <a:rPr lang="zh-CN" altLang="en-US" sz="2400" b="1" kern="2200" dirty="0">
                <a:latin typeface="微软雅黑" pitchFamily="34" charset="-122"/>
                <a:ea typeface="微软雅黑" pitchFamily="34" charset="-122"/>
                <a:cs typeface="+mj-cs"/>
              </a:rPr>
              <a:t>增加值估值模型</a:t>
            </a:r>
          </a:p>
        </p:txBody>
      </p:sp>
      <p:sp>
        <p:nvSpPr>
          <p:cNvPr id="7" name="矩形 6"/>
          <p:cNvSpPr/>
          <p:nvPr/>
        </p:nvSpPr>
        <p:spPr>
          <a:xfrm>
            <a:off x="500034" y="642924"/>
            <a:ext cx="3786214" cy="500265"/>
          </a:xfrm>
          <a:prstGeom prst="rect">
            <a:avLst/>
          </a:prstGeom>
        </p:spPr>
        <p:txBody>
          <a:bodyPr wrap="square">
            <a:spAutoFit/>
          </a:bodyPr>
          <a:lstStyle/>
          <a:p>
            <a:pPr>
              <a:lnSpc>
                <a:spcPct val="170000"/>
              </a:lnSpc>
            </a:pPr>
            <a:r>
              <a:rPr lang="zh-CN" altLang="en-US" b="1" dirty="0">
                <a:latin typeface="微软雅黑" pitchFamily="34" charset="-122"/>
                <a:ea typeface="微软雅黑" pitchFamily="34" charset="-122"/>
              </a:rPr>
              <a:t>三、经济增加值估值模型的</a:t>
            </a:r>
            <a:r>
              <a:rPr lang="zh-CN" altLang="en-US" b="1" dirty="0" smtClean="0">
                <a:latin typeface="微软雅黑" pitchFamily="34" charset="-122"/>
                <a:ea typeface="微软雅黑" pitchFamily="34" charset="-122"/>
              </a:rPr>
              <a:t>评价</a:t>
            </a:r>
            <a:endParaRPr lang="zh-CN" altLang="en-US" b="1" dirty="0">
              <a:latin typeface="Times New Roman" pitchFamily="18" charset="0"/>
              <a:ea typeface="微软雅黑" pitchFamily="34" charset="-122"/>
              <a:cs typeface="Times New Roman" pitchFamily="18" charset="0"/>
            </a:endParaRPr>
          </a:p>
        </p:txBody>
      </p:sp>
      <p:sp>
        <p:nvSpPr>
          <p:cNvPr id="8" name="灯片编号占位符 7"/>
          <p:cNvSpPr>
            <a:spLocks noGrp="1"/>
          </p:cNvSpPr>
          <p:nvPr>
            <p:ph type="sldNum" sz="quarter" idx="12"/>
          </p:nvPr>
        </p:nvSpPr>
        <p:spPr/>
        <p:txBody>
          <a:bodyPr/>
          <a:lstStyle/>
          <a:p>
            <a:fld id="{AF91FE41-29FC-418A-8825-19AC693A7F6B}" type="slidenum">
              <a:rPr lang="zh-CN" altLang="en-US" smtClean="0"/>
              <a:t>65</a:t>
            </a:fld>
            <a:endParaRPr lang="zh-CN" altLang="en-US"/>
          </a:p>
        </p:txBody>
      </p:sp>
      <p:sp>
        <p:nvSpPr>
          <p:cNvPr id="9" name="任意形状 8"/>
          <p:cNvSpPr/>
          <p:nvPr/>
        </p:nvSpPr>
        <p:spPr>
          <a:xfrm>
            <a:off x="7410450" y="-35727"/>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0" name="任意形状 8"/>
          <p:cNvSpPr/>
          <p:nvPr/>
        </p:nvSpPr>
        <p:spPr>
          <a:xfrm rot="10800000">
            <a:off x="-16" y="3801278"/>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34" y="1071552"/>
            <a:ext cx="8229600" cy="428628"/>
          </a:xfrm>
        </p:spPr>
        <p:txBody>
          <a:bodyPr vert="horz" lIns="91440" tIns="45720" rIns="91440" bIns="45720" rtlCol="0">
            <a:noAutofit/>
          </a:bodyPr>
          <a:lstStyle/>
          <a:p>
            <a:pPr algn="l"/>
            <a:r>
              <a:rPr lang="zh-CN" altLang="en-US" sz="1800" b="1" dirty="0" smtClean="0"/>
              <a:t>（二）经济增加值估值模型的缺点</a:t>
            </a:r>
            <a:endParaRPr lang="zh-CN" altLang="en-US" sz="1800" b="1" dirty="0"/>
          </a:p>
        </p:txBody>
      </p:sp>
      <p:sp>
        <p:nvSpPr>
          <p:cNvPr id="3" name="文本占位符 2"/>
          <p:cNvSpPr>
            <a:spLocks noGrp="1"/>
          </p:cNvSpPr>
          <p:nvPr>
            <p:ph type="body" idx="1"/>
          </p:nvPr>
        </p:nvSpPr>
        <p:spPr>
          <a:xfrm>
            <a:off x="285720" y="1428742"/>
            <a:ext cx="8501122" cy="3714758"/>
          </a:xfrm>
        </p:spPr>
        <p:txBody>
          <a:bodyPr vert="horz" lIns="91440" tIns="45720" rIns="91440" bIns="45720" rtlCol="0">
            <a:normAutofit lnSpcReduction="10000"/>
          </a:bodyPr>
          <a:lstStyle/>
          <a:p>
            <a:pPr marL="0">
              <a:lnSpc>
                <a:spcPct val="150000"/>
              </a:lnSpc>
              <a:spcBef>
                <a:spcPts val="0"/>
              </a:spcBef>
              <a:buNone/>
            </a:pPr>
            <a:r>
              <a:rPr lang="en-US" altLang="zh-CN" sz="1600" dirty="0">
                <a:latin typeface="微软雅黑" pitchFamily="34" charset="-122"/>
                <a:ea typeface="微软雅黑" pitchFamily="34" charset="-122"/>
              </a:rPr>
              <a:t>1.</a:t>
            </a:r>
            <a:r>
              <a:rPr lang="zh-CN" altLang="en-US" sz="1600" dirty="0">
                <a:latin typeface="微软雅黑" pitchFamily="34" charset="-122"/>
                <a:ea typeface="微软雅黑" pitchFamily="34" charset="-122"/>
              </a:rPr>
              <a:t>经济增加值的准确计量难度较大</a:t>
            </a:r>
          </a:p>
          <a:p>
            <a:pPr marL="0">
              <a:lnSpc>
                <a:spcPct val="150000"/>
              </a:lnSpc>
              <a:spcBef>
                <a:spcPts val="0"/>
              </a:spcBef>
              <a:buNone/>
            </a:pPr>
            <a:r>
              <a:rPr lang="zh-CN" altLang="en-US" sz="1600" dirty="0" smtClean="0">
                <a:latin typeface="微软雅黑" pitchFamily="34" charset="-122"/>
                <a:ea typeface="微软雅黑" pitchFamily="34" charset="-122"/>
              </a:rPr>
              <a:t>        计算</a:t>
            </a:r>
            <a:r>
              <a:rPr lang="zh-CN" altLang="en-US" sz="1600" dirty="0">
                <a:latin typeface="微软雅黑" pitchFamily="34" charset="-122"/>
                <a:ea typeface="微软雅黑" pitchFamily="34" charset="-122"/>
              </a:rPr>
              <a:t>经济增加值的基本公式并不复杂，但实务中进行准确计量难度较大。在实际计算经济增加值时，必须对会计数据进行大幅调整，以消除可能的会计失真。</a:t>
            </a:r>
          </a:p>
          <a:p>
            <a:pPr marL="0">
              <a:lnSpc>
                <a:spcPct val="150000"/>
              </a:lnSpc>
              <a:spcBef>
                <a:spcPts val="0"/>
              </a:spcBef>
              <a:buNone/>
            </a:pPr>
            <a:r>
              <a:rPr lang="en-US" altLang="zh-CN" sz="1600" dirty="0">
                <a:latin typeface="微软雅黑" pitchFamily="34" charset="-122"/>
                <a:ea typeface="微软雅黑" pitchFamily="34" charset="-122"/>
              </a:rPr>
              <a:t>2.</a:t>
            </a:r>
            <a:r>
              <a:rPr lang="zh-CN" altLang="en-US" sz="1600" dirty="0">
                <a:latin typeface="微软雅黑" pitchFamily="34" charset="-122"/>
                <a:ea typeface="微软雅黑" pitchFamily="34" charset="-122"/>
              </a:rPr>
              <a:t>经济增加值指标的有效性未得到有效验证</a:t>
            </a:r>
          </a:p>
          <a:p>
            <a:pPr marL="0">
              <a:lnSpc>
                <a:spcPct val="150000"/>
              </a:lnSpc>
              <a:spcBef>
                <a:spcPts val="0"/>
              </a:spcBef>
              <a:buNone/>
            </a:pPr>
            <a:r>
              <a:rPr lang="zh-CN" altLang="en-US" sz="1600" dirty="0" smtClean="0">
                <a:latin typeface="微软雅黑" pitchFamily="34" charset="-122"/>
                <a:ea typeface="微软雅黑" pitchFamily="34" charset="-122"/>
              </a:rPr>
              <a:t>        学术界</a:t>
            </a:r>
            <a:r>
              <a:rPr lang="zh-CN" altLang="en-US" sz="1600" dirty="0">
                <a:latin typeface="微软雅黑" pitchFamily="34" charset="-122"/>
                <a:ea typeface="微软雅黑" pitchFamily="34" charset="-122"/>
              </a:rPr>
              <a:t>对于</a:t>
            </a:r>
            <a:r>
              <a:rPr lang="en-US" altLang="zh-CN" sz="1600" dirty="0">
                <a:latin typeface="微软雅黑" pitchFamily="34" charset="-122"/>
                <a:ea typeface="微软雅黑" pitchFamily="34" charset="-122"/>
              </a:rPr>
              <a:t>EVA</a:t>
            </a:r>
            <a:r>
              <a:rPr lang="zh-CN" altLang="en-US" sz="1600" dirty="0">
                <a:latin typeface="微软雅黑" pitchFamily="34" charset="-122"/>
                <a:ea typeface="微软雅黑" pitchFamily="34" charset="-122"/>
              </a:rPr>
              <a:t>的实证研究结果多是非结论性的。大量实证研究结果显示股票报酬与</a:t>
            </a:r>
            <a:r>
              <a:rPr lang="en-US" altLang="zh-CN" sz="1600" dirty="0">
                <a:latin typeface="微软雅黑" pitchFamily="34" charset="-122"/>
                <a:ea typeface="微软雅黑" pitchFamily="34" charset="-122"/>
              </a:rPr>
              <a:t>EVA</a:t>
            </a:r>
            <a:r>
              <a:rPr lang="zh-CN" altLang="en-US" sz="1600" dirty="0">
                <a:latin typeface="微软雅黑" pitchFamily="34" charset="-122"/>
                <a:ea typeface="微软雅黑" pitchFamily="34" charset="-122"/>
              </a:rPr>
              <a:t>的相关性并不近乎完美，并且不能证明</a:t>
            </a:r>
            <a:r>
              <a:rPr lang="en-US" altLang="zh-CN" sz="1600" dirty="0">
                <a:latin typeface="微软雅黑" pitchFamily="34" charset="-122"/>
                <a:ea typeface="微软雅黑" pitchFamily="34" charset="-122"/>
              </a:rPr>
              <a:t>EVA</a:t>
            </a:r>
            <a:r>
              <a:rPr lang="zh-CN" altLang="en-US" sz="1600" dirty="0">
                <a:latin typeface="微软雅黑" pitchFamily="34" charset="-122"/>
                <a:ea typeface="微软雅黑" pitchFamily="34" charset="-122"/>
              </a:rPr>
              <a:t>在解释股票报酬变化方面能够提供比其他指标（如会计收益）更多的增量信息。</a:t>
            </a:r>
          </a:p>
          <a:p>
            <a:pPr marL="0">
              <a:lnSpc>
                <a:spcPct val="150000"/>
              </a:lnSpc>
              <a:spcBef>
                <a:spcPts val="0"/>
              </a:spcBef>
              <a:buNone/>
            </a:pPr>
            <a:r>
              <a:rPr lang="en-US" altLang="zh-CN" sz="1600" dirty="0">
                <a:latin typeface="微软雅黑" pitchFamily="34" charset="-122"/>
                <a:ea typeface="微软雅黑" pitchFamily="34" charset="-122"/>
              </a:rPr>
              <a:t>3.</a:t>
            </a:r>
            <a:r>
              <a:rPr lang="zh-CN" altLang="en-US" sz="1600" dirty="0">
                <a:latin typeface="微软雅黑" pitchFamily="34" charset="-122"/>
                <a:ea typeface="微软雅黑" pitchFamily="34" charset="-122"/>
              </a:rPr>
              <a:t>无法评价公司的成长性</a:t>
            </a:r>
          </a:p>
          <a:p>
            <a:pPr marL="0">
              <a:lnSpc>
                <a:spcPct val="150000"/>
              </a:lnSpc>
              <a:spcBef>
                <a:spcPts val="0"/>
              </a:spcBef>
              <a:buNone/>
            </a:pPr>
            <a:r>
              <a:rPr lang="zh-CN" altLang="en-US" sz="1600" dirty="0" smtClean="0">
                <a:latin typeface="微软雅黑" pitchFamily="34" charset="-122"/>
                <a:ea typeface="微软雅黑" pitchFamily="34" charset="-122"/>
              </a:rPr>
              <a:t>        盈利</a:t>
            </a:r>
            <a:r>
              <a:rPr lang="zh-CN" altLang="en-US" sz="1600" dirty="0">
                <a:latin typeface="微软雅黑" pitchFamily="34" charset="-122"/>
                <a:ea typeface="微软雅黑" pitchFamily="34" charset="-122"/>
              </a:rPr>
              <a:t>能力和成长能力是公司价值评估最重要的两个方面。经济增加值模型评估公司价值更多关注于盈利能力，较少关注公司的成长性，无法帮助管理者找出公司经营无效的原因。</a:t>
            </a:r>
          </a:p>
        </p:txBody>
      </p:sp>
      <p:cxnSp>
        <p:nvCxnSpPr>
          <p:cNvPr id="4" name="直接连接符 3"/>
          <p:cNvCxnSpPr/>
          <p:nvPr/>
        </p:nvCxnSpPr>
        <p:spPr>
          <a:xfrm>
            <a:off x="428596" y="650777"/>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txBox="1">
            <a:spLocks/>
          </p:cNvSpPr>
          <p:nvPr/>
        </p:nvSpPr>
        <p:spPr>
          <a:xfrm>
            <a:off x="457200" y="142858"/>
            <a:ext cx="8229600" cy="436945"/>
          </a:xfrm>
          <a:prstGeom prst="rect">
            <a:avLst/>
          </a:prstGeom>
        </p:spPr>
        <p:txBody>
          <a:bodyPr vert="horz" lIns="91440" tIns="45720" rIns="91440" bIns="45720" rtlCol="0" anchor="ctr">
            <a:noAutofit/>
          </a:bodyPr>
          <a:lstStyle/>
          <a:p>
            <a:pPr lvl="0">
              <a:spcBef>
                <a:spcPct val="0"/>
              </a:spcBef>
            </a:pPr>
            <a:r>
              <a:rPr lang="zh-CN" altLang="en-US" sz="2400" b="1" kern="2200" dirty="0">
                <a:latin typeface="微软雅黑" pitchFamily="34" charset="-122"/>
                <a:ea typeface="微软雅黑" pitchFamily="34" charset="-122"/>
                <a:cs typeface="+mj-cs"/>
              </a:rPr>
              <a:t>第四</a:t>
            </a:r>
            <a:r>
              <a:rPr lang="zh-CN" altLang="en-US" sz="2400" b="1" kern="2200" dirty="0" smtClean="0">
                <a:latin typeface="微软雅黑" pitchFamily="34" charset="-122"/>
                <a:ea typeface="微软雅黑" pitchFamily="34" charset="-122"/>
                <a:cs typeface="+mj-cs"/>
              </a:rPr>
              <a:t>节  经济</a:t>
            </a:r>
            <a:r>
              <a:rPr lang="zh-CN" altLang="en-US" sz="2400" b="1" kern="2200" dirty="0">
                <a:latin typeface="微软雅黑" pitchFamily="34" charset="-122"/>
                <a:ea typeface="微软雅黑" pitchFamily="34" charset="-122"/>
                <a:cs typeface="+mj-cs"/>
              </a:rPr>
              <a:t>增加值估值模型</a:t>
            </a:r>
          </a:p>
        </p:txBody>
      </p:sp>
      <p:sp>
        <p:nvSpPr>
          <p:cNvPr id="7" name="矩形 6"/>
          <p:cNvSpPr/>
          <p:nvPr/>
        </p:nvSpPr>
        <p:spPr>
          <a:xfrm>
            <a:off x="500034" y="642924"/>
            <a:ext cx="3786214" cy="500265"/>
          </a:xfrm>
          <a:prstGeom prst="rect">
            <a:avLst/>
          </a:prstGeom>
        </p:spPr>
        <p:txBody>
          <a:bodyPr wrap="square">
            <a:spAutoFit/>
          </a:bodyPr>
          <a:lstStyle/>
          <a:p>
            <a:pPr>
              <a:lnSpc>
                <a:spcPct val="170000"/>
              </a:lnSpc>
            </a:pPr>
            <a:r>
              <a:rPr lang="zh-CN" altLang="en-US" b="1" dirty="0">
                <a:latin typeface="微软雅黑" pitchFamily="34" charset="-122"/>
                <a:ea typeface="微软雅黑" pitchFamily="34" charset="-122"/>
              </a:rPr>
              <a:t>三、经济增加值估值模型的</a:t>
            </a:r>
            <a:r>
              <a:rPr lang="zh-CN" altLang="en-US" b="1" dirty="0" smtClean="0">
                <a:latin typeface="微软雅黑" pitchFamily="34" charset="-122"/>
                <a:ea typeface="微软雅黑" pitchFamily="34" charset="-122"/>
              </a:rPr>
              <a:t>评价</a:t>
            </a:r>
            <a:endParaRPr lang="zh-CN" altLang="en-US" b="1" dirty="0">
              <a:latin typeface="Times New Roman" pitchFamily="18" charset="0"/>
              <a:ea typeface="微软雅黑" pitchFamily="34" charset="-122"/>
              <a:cs typeface="Times New Roman" pitchFamily="18" charset="0"/>
            </a:endParaRPr>
          </a:p>
        </p:txBody>
      </p:sp>
      <p:sp>
        <p:nvSpPr>
          <p:cNvPr id="8" name="灯片编号占位符 7"/>
          <p:cNvSpPr>
            <a:spLocks noGrp="1"/>
          </p:cNvSpPr>
          <p:nvPr>
            <p:ph type="sldNum" sz="quarter" idx="12"/>
          </p:nvPr>
        </p:nvSpPr>
        <p:spPr/>
        <p:txBody>
          <a:bodyPr/>
          <a:lstStyle/>
          <a:p>
            <a:fld id="{AF91FE41-29FC-418A-8825-19AC693A7F6B}" type="slidenum">
              <a:rPr lang="zh-CN" altLang="en-US" smtClean="0"/>
              <a:t>66</a:t>
            </a:fld>
            <a:endParaRPr lang="zh-CN" altLang="en-US"/>
          </a:p>
        </p:txBody>
      </p:sp>
      <p:sp>
        <p:nvSpPr>
          <p:cNvPr id="9" name="任意形状 8"/>
          <p:cNvSpPr/>
          <p:nvPr/>
        </p:nvSpPr>
        <p:spPr>
          <a:xfrm>
            <a:off x="7410450" y="-35727"/>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0" name="任意形状 8"/>
          <p:cNvSpPr/>
          <p:nvPr/>
        </p:nvSpPr>
        <p:spPr>
          <a:xfrm rot="10800000">
            <a:off x="-16" y="3801278"/>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34" y="1071552"/>
            <a:ext cx="8229600" cy="428628"/>
          </a:xfrm>
        </p:spPr>
        <p:txBody>
          <a:bodyPr vert="horz" lIns="91440" tIns="45720" rIns="91440" bIns="45720" rtlCol="0">
            <a:noAutofit/>
          </a:bodyPr>
          <a:lstStyle/>
          <a:p>
            <a:pPr algn="l"/>
            <a:r>
              <a:rPr lang="zh-CN" altLang="en-US" sz="1800" b="1" dirty="0"/>
              <a:t>（三）经济增加值估值模型的适用场合</a:t>
            </a:r>
          </a:p>
        </p:txBody>
      </p:sp>
      <p:sp>
        <p:nvSpPr>
          <p:cNvPr id="3" name="文本占位符 2"/>
          <p:cNvSpPr>
            <a:spLocks noGrp="1"/>
          </p:cNvSpPr>
          <p:nvPr>
            <p:ph type="body" idx="1"/>
          </p:nvPr>
        </p:nvSpPr>
        <p:spPr>
          <a:xfrm>
            <a:off x="500034" y="1571618"/>
            <a:ext cx="8072494" cy="3000396"/>
          </a:xfrm>
        </p:spPr>
        <p:txBody>
          <a:bodyPr vert="horz" lIns="91440" tIns="45720" rIns="91440" bIns="45720" rtlCol="0">
            <a:normAutofit/>
          </a:bodyPr>
          <a:lstStyle/>
          <a:p>
            <a:pPr marL="0">
              <a:lnSpc>
                <a:spcPct val="150000"/>
              </a:lnSpc>
              <a:spcBef>
                <a:spcPts val="0"/>
              </a:spcBef>
              <a:buFont typeface="Wingdings" pitchFamily="2" charset="2"/>
              <a:buChar char="p"/>
            </a:pPr>
            <a:r>
              <a:rPr lang="zh-CN" altLang="en-US" sz="1600" dirty="0">
                <a:latin typeface="微软雅黑" pitchFamily="34" charset="-122"/>
                <a:ea typeface="微软雅黑" pitchFamily="34" charset="-122"/>
              </a:rPr>
              <a:t>经济增加值模型的主要用途在于当现金流折现模型不能很好地发挥作用时，指标可以作为公司各个时期经营状况的衡量标准。</a:t>
            </a:r>
          </a:p>
          <a:p>
            <a:pPr marL="0">
              <a:lnSpc>
                <a:spcPct val="150000"/>
              </a:lnSpc>
              <a:spcBef>
                <a:spcPts val="0"/>
              </a:spcBef>
              <a:buFont typeface="Wingdings" pitchFamily="2" charset="2"/>
              <a:buChar char="p"/>
            </a:pPr>
            <a:r>
              <a:rPr lang="zh-CN" altLang="en-US" sz="1600" dirty="0">
                <a:latin typeface="微软雅黑" pitchFamily="34" charset="-122"/>
                <a:ea typeface="微软雅黑" pitchFamily="34" charset="-122"/>
              </a:rPr>
              <a:t>经济增加值模型比较适合高科技公司的估值。高科技公司的研发费用占比通常较大，对高科技公司来说，研发费用是对未来的重要投资，将会影响公司未来的增长潜力，经济增加值模型把研发费用进行调整并资本化比较符合高科技公司的特点。</a:t>
            </a:r>
          </a:p>
          <a:p>
            <a:pPr marL="0">
              <a:lnSpc>
                <a:spcPct val="150000"/>
              </a:lnSpc>
              <a:spcBef>
                <a:spcPts val="0"/>
              </a:spcBef>
              <a:buFont typeface="Wingdings" pitchFamily="2" charset="2"/>
              <a:buChar char="p"/>
            </a:pPr>
            <a:r>
              <a:rPr lang="zh-CN" altLang="en-US" sz="1600" dirty="0">
                <a:latin typeface="微软雅黑" pitchFamily="34" charset="-122"/>
                <a:ea typeface="微软雅黑" pitchFamily="34" charset="-122"/>
              </a:rPr>
              <a:t>经济增加值模型不适用于金融机构、新成立公司、周期性公司及资源型公司等的估值。</a:t>
            </a:r>
          </a:p>
        </p:txBody>
      </p:sp>
      <p:cxnSp>
        <p:nvCxnSpPr>
          <p:cNvPr id="4" name="直接连接符 3"/>
          <p:cNvCxnSpPr/>
          <p:nvPr/>
        </p:nvCxnSpPr>
        <p:spPr>
          <a:xfrm>
            <a:off x="428596" y="650777"/>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txBox="1">
            <a:spLocks/>
          </p:cNvSpPr>
          <p:nvPr/>
        </p:nvSpPr>
        <p:spPr>
          <a:xfrm>
            <a:off x="457200" y="142858"/>
            <a:ext cx="8229600" cy="436945"/>
          </a:xfrm>
          <a:prstGeom prst="rect">
            <a:avLst/>
          </a:prstGeom>
        </p:spPr>
        <p:txBody>
          <a:bodyPr vert="horz" lIns="91440" tIns="45720" rIns="91440" bIns="45720" rtlCol="0" anchor="ctr">
            <a:noAutofit/>
          </a:bodyPr>
          <a:lstStyle/>
          <a:p>
            <a:pPr lvl="0">
              <a:spcBef>
                <a:spcPct val="0"/>
              </a:spcBef>
            </a:pPr>
            <a:r>
              <a:rPr lang="zh-CN" altLang="en-US" sz="2400" b="1" kern="2200" dirty="0">
                <a:latin typeface="微软雅黑" pitchFamily="34" charset="-122"/>
                <a:ea typeface="微软雅黑" pitchFamily="34" charset="-122"/>
                <a:cs typeface="+mj-cs"/>
              </a:rPr>
              <a:t>第四</a:t>
            </a:r>
            <a:r>
              <a:rPr lang="zh-CN" altLang="en-US" sz="2400" b="1" kern="2200" dirty="0" smtClean="0">
                <a:latin typeface="微软雅黑" pitchFamily="34" charset="-122"/>
                <a:ea typeface="微软雅黑" pitchFamily="34" charset="-122"/>
                <a:cs typeface="+mj-cs"/>
              </a:rPr>
              <a:t>节  经济</a:t>
            </a:r>
            <a:r>
              <a:rPr lang="zh-CN" altLang="en-US" sz="2400" b="1" kern="2200" dirty="0">
                <a:latin typeface="微软雅黑" pitchFamily="34" charset="-122"/>
                <a:ea typeface="微软雅黑" pitchFamily="34" charset="-122"/>
                <a:cs typeface="+mj-cs"/>
              </a:rPr>
              <a:t>增加值估值模型</a:t>
            </a:r>
          </a:p>
        </p:txBody>
      </p:sp>
      <p:sp>
        <p:nvSpPr>
          <p:cNvPr id="7" name="矩形 6"/>
          <p:cNvSpPr/>
          <p:nvPr/>
        </p:nvSpPr>
        <p:spPr>
          <a:xfrm>
            <a:off x="500034" y="642924"/>
            <a:ext cx="3786214" cy="500265"/>
          </a:xfrm>
          <a:prstGeom prst="rect">
            <a:avLst/>
          </a:prstGeom>
        </p:spPr>
        <p:txBody>
          <a:bodyPr wrap="square">
            <a:spAutoFit/>
          </a:bodyPr>
          <a:lstStyle/>
          <a:p>
            <a:pPr>
              <a:lnSpc>
                <a:spcPct val="170000"/>
              </a:lnSpc>
            </a:pPr>
            <a:r>
              <a:rPr lang="zh-CN" altLang="en-US" b="1" dirty="0">
                <a:latin typeface="微软雅黑" pitchFamily="34" charset="-122"/>
                <a:ea typeface="微软雅黑" pitchFamily="34" charset="-122"/>
              </a:rPr>
              <a:t>三、经济增加值估值模型的</a:t>
            </a:r>
            <a:r>
              <a:rPr lang="zh-CN" altLang="en-US" b="1" dirty="0" smtClean="0">
                <a:latin typeface="微软雅黑" pitchFamily="34" charset="-122"/>
                <a:ea typeface="微软雅黑" pitchFamily="34" charset="-122"/>
              </a:rPr>
              <a:t>评价</a:t>
            </a:r>
            <a:endParaRPr lang="zh-CN" altLang="en-US" b="1" dirty="0">
              <a:latin typeface="Times New Roman" pitchFamily="18" charset="0"/>
              <a:ea typeface="微软雅黑" pitchFamily="34" charset="-122"/>
              <a:cs typeface="Times New Roman" pitchFamily="18" charset="0"/>
            </a:endParaRPr>
          </a:p>
        </p:txBody>
      </p:sp>
      <p:sp>
        <p:nvSpPr>
          <p:cNvPr id="8" name="灯片编号占位符 7"/>
          <p:cNvSpPr>
            <a:spLocks noGrp="1"/>
          </p:cNvSpPr>
          <p:nvPr>
            <p:ph type="sldNum" sz="quarter" idx="12"/>
          </p:nvPr>
        </p:nvSpPr>
        <p:spPr/>
        <p:txBody>
          <a:bodyPr/>
          <a:lstStyle/>
          <a:p>
            <a:fld id="{AF91FE41-29FC-418A-8825-19AC693A7F6B}" type="slidenum">
              <a:rPr lang="zh-CN" altLang="en-US" smtClean="0"/>
              <a:t>67</a:t>
            </a:fld>
            <a:endParaRPr lang="zh-CN" altLang="en-US"/>
          </a:p>
        </p:txBody>
      </p:sp>
      <p:sp>
        <p:nvSpPr>
          <p:cNvPr id="9" name="任意形状 8"/>
          <p:cNvSpPr/>
          <p:nvPr/>
        </p:nvSpPr>
        <p:spPr>
          <a:xfrm>
            <a:off x="7410450" y="-35727"/>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0" name="任意形状 8"/>
          <p:cNvSpPr/>
          <p:nvPr/>
        </p:nvSpPr>
        <p:spPr>
          <a:xfrm rot="10800000">
            <a:off x="-16" y="3801278"/>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idx="1"/>
          </p:nvPr>
        </p:nvSpPr>
        <p:spPr>
          <a:xfrm>
            <a:off x="500034" y="928676"/>
            <a:ext cx="8072494" cy="4071966"/>
          </a:xfrm>
        </p:spPr>
        <p:txBody>
          <a:bodyPr vert="horz" lIns="91440" tIns="45720" rIns="91440" bIns="45720" rtlCol="0">
            <a:normAutofit/>
          </a:bodyPr>
          <a:lstStyle/>
          <a:p>
            <a:pPr>
              <a:buNone/>
            </a:pPr>
            <a:r>
              <a:rPr lang="en-US" altLang="zh-CN" sz="1800" dirty="0">
                <a:latin typeface="微软雅黑" pitchFamily="34" charset="-122"/>
                <a:ea typeface="微软雅黑" pitchFamily="34" charset="-122"/>
              </a:rPr>
              <a:t>1. </a:t>
            </a:r>
            <a:r>
              <a:rPr lang="zh-CN" altLang="en-US" sz="1800" dirty="0">
                <a:latin typeface="微软雅黑" pitchFamily="34" charset="-122"/>
                <a:ea typeface="微软雅黑" pitchFamily="34" charset="-122"/>
              </a:rPr>
              <a:t>联合估值法的含义、思想及主要估值公式分别是什么？</a:t>
            </a:r>
          </a:p>
          <a:p>
            <a:pPr>
              <a:buNone/>
            </a:pPr>
            <a:r>
              <a:rPr lang="en-US" altLang="zh-CN" sz="1800" dirty="0">
                <a:latin typeface="微软雅黑" pitchFamily="34" charset="-122"/>
                <a:ea typeface="微软雅黑" pitchFamily="34" charset="-122"/>
              </a:rPr>
              <a:t>2. </a:t>
            </a:r>
            <a:r>
              <a:rPr lang="zh-CN" altLang="en-US" sz="1800" dirty="0">
                <a:latin typeface="微软雅黑" pitchFamily="34" charset="-122"/>
                <a:ea typeface="微软雅黑" pitchFamily="34" charset="-122"/>
              </a:rPr>
              <a:t>实物期权定价模型的内涵、估价思路，该模型适用于哪些类型的公司估值？</a:t>
            </a:r>
          </a:p>
          <a:p>
            <a:pPr>
              <a:buNone/>
            </a:pPr>
            <a:r>
              <a:rPr lang="en-US" altLang="zh-CN" sz="1800" dirty="0">
                <a:latin typeface="微软雅黑" pitchFamily="34" charset="-122"/>
                <a:ea typeface="微软雅黑" pitchFamily="34" charset="-122"/>
              </a:rPr>
              <a:t>3. </a:t>
            </a:r>
            <a:r>
              <a:rPr lang="zh-CN" altLang="en-US" sz="1800" dirty="0">
                <a:latin typeface="微软雅黑" pitchFamily="34" charset="-122"/>
                <a:ea typeface="微软雅黑" pitchFamily="34" charset="-122"/>
              </a:rPr>
              <a:t>布莱克</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舒尔斯模型和二叉树模型的主要区别是什么？</a:t>
            </a:r>
          </a:p>
          <a:p>
            <a:pPr>
              <a:buNone/>
            </a:pPr>
            <a:r>
              <a:rPr lang="en-US" altLang="zh-CN" sz="1800" dirty="0">
                <a:latin typeface="微软雅黑" pitchFamily="34" charset="-122"/>
                <a:ea typeface="微软雅黑" pitchFamily="34" charset="-122"/>
              </a:rPr>
              <a:t>4. </a:t>
            </a:r>
            <a:r>
              <a:rPr lang="zh-CN" altLang="en-US" sz="1800" dirty="0">
                <a:latin typeface="微软雅黑" pitchFamily="34" charset="-122"/>
                <a:ea typeface="微软雅黑" pitchFamily="34" charset="-122"/>
              </a:rPr>
              <a:t>布莱克</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舒尔斯模型和二叉树模型分别有哪些优缺点？</a:t>
            </a:r>
          </a:p>
          <a:p>
            <a:pPr>
              <a:buNone/>
            </a:pPr>
            <a:r>
              <a:rPr lang="en-US" altLang="zh-CN" sz="1800" dirty="0">
                <a:latin typeface="微软雅黑" pitchFamily="34" charset="-122"/>
                <a:ea typeface="微软雅黑" pitchFamily="34" charset="-122"/>
              </a:rPr>
              <a:t>5. </a:t>
            </a:r>
            <a:r>
              <a:rPr lang="zh-CN" altLang="en-US" sz="1800" dirty="0">
                <a:latin typeface="微软雅黑" pitchFamily="34" charset="-122"/>
                <a:ea typeface="微软雅黑" pitchFamily="34" charset="-122"/>
              </a:rPr>
              <a:t>剩余收益的含义，如何计算剩余收益？</a:t>
            </a:r>
          </a:p>
          <a:p>
            <a:pPr>
              <a:buNone/>
            </a:pPr>
            <a:r>
              <a:rPr lang="en-US" altLang="zh-CN" sz="1800" dirty="0">
                <a:latin typeface="微软雅黑" pitchFamily="34" charset="-122"/>
                <a:ea typeface="微软雅黑" pitchFamily="34" charset="-122"/>
              </a:rPr>
              <a:t>6. </a:t>
            </a:r>
            <a:r>
              <a:rPr lang="zh-CN" altLang="en-US" sz="1800" dirty="0">
                <a:latin typeface="微软雅黑" pitchFamily="34" charset="-122"/>
                <a:ea typeface="微软雅黑" pitchFamily="34" charset="-122"/>
              </a:rPr>
              <a:t>剩余收益估值模型的假设、原理及优缺点分别是什么？</a:t>
            </a:r>
          </a:p>
          <a:p>
            <a:pPr>
              <a:buNone/>
            </a:pPr>
            <a:r>
              <a:rPr lang="en-US" altLang="zh-CN" sz="1800" dirty="0">
                <a:latin typeface="微软雅黑" pitchFamily="34" charset="-122"/>
                <a:ea typeface="微软雅黑" pitchFamily="34" charset="-122"/>
              </a:rPr>
              <a:t>7. </a:t>
            </a:r>
            <a:r>
              <a:rPr lang="zh-CN" altLang="en-US" sz="1800" dirty="0">
                <a:latin typeface="微软雅黑" pitchFamily="34" charset="-122"/>
                <a:ea typeface="微软雅黑" pitchFamily="34" charset="-122"/>
              </a:rPr>
              <a:t>剩余收益估值模型主要适用于哪些类型的公司估值？</a:t>
            </a:r>
          </a:p>
          <a:p>
            <a:pPr>
              <a:buNone/>
            </a:pPr>
            <a:r>
              <a:rPr lang="en-US" altLang="zh-CN" sz="1800" dirty="0">
                <a:latin typeface="微软雅黑" pitchFamily="34" charset="-122"/>
                <a:ea typeface="微软雅黑" pitchFamily="34" charset="-122"/>
              </a:rPr>
              <a:t>8. </a:t>
            </a:r>
            <a:r>
              <a:rPr lang="zh-CN" altLang="en-US" sz="1800" dirty="0">
                <a:latin typeface="微软雅黑" pitchFamily="34" charset="-122"/>
                <a:ea typeface="微软雅黑" pitchFamily="34" charset="-122"/>
              </a:rPr>
              <a:t>剩余收益估值模型有哪些不同的公式形式？</a:t>
            </a:r>
          </a:p>
          <a:p>
            <a:pPr>
              <a:buNone/>
            </a:pPr>
            <a:r>
              <a:rPr lang="en-US" altLang="zh-CN" sz="1800" dirty="0">
                <a:latin typeface="微软雅黑" pitchFamily="34" charset="-122"/>
                <a:ea typeface="微软雅黑" pitchFamily="34" charset="-122"/>
              </a:rPr>
              <a:t>8. </a:t>
            </a:r>
            <a:r>
              <a:rPr lang="zh-CN" altLang="en-US" sz="1800" dirty="0">
                <a:latin typeface="微软雅黑" pitchFamily="34" charset="-122"/>
                <a:ea typeface="微软雅黑" pitchFamily="34" charset="-122"/>
              </a:rPr>
              <a:t>经济增加值的含义、特点，如何计算经济增加值？</a:t>
            </a:r>
          </a:p>
          <a:p>
            <a:pPr>
              <a:buNone/>
            </a:pPr>
            <a:r>
              <a:rPr lang="en-US" altLang="zh-CN" sz="1800" dirty="0">
                <a:latin typeface="微软雅黑" pitchFamily="34" charset="-122"/>
                <a:ea typeface="微软雅黑" pitchFamily="34" charset="-122"/>
              </a:rPr>
              <a:t>9. </a:t>
            </a:r>
            <a:r>
              <a:rPr lang="zh-CN" altLang="en-US" sz="1800" dirty="0">
                <a:latin typeface="微软雅黑" pitchFamily="34" charset="-122"/>
                <a:ea typeface="微软雅黑" pitchFamily="34" charset="-122"/>
              </a:rPr>
              <a:t>经济增加值估值模型的假设、基本公式及优缺点分别是什么？</a:t>
            </a:r>
          </a:p>
          <a:p>
            <a:pPr>
              <a:buNone/>
            </a:pPr>
            <a:r>
              <a:rPr lang="en-US" altLang="zh-CN" sz="1800" dirty="0">
                <a:latin typeface="微软雅黑" pitchFamily="34" charset="-122"/>
                <a:ea typeface="微软雅黑" pitchFamily="34" charset="-122"/>
              </a:rPr>
              <a:t>10. </a:t>
            </a:r>
            <a:r>
              <a:rPr lang="zh-CN" altLang="en-US" sz="1800" dirty="0">
                <a:latin typeface="微软雅黑" pitchFamily="34" charset="-122"/>
                <a:ea typeface="微软雅黑" pitchFamily="34" charset="-122"/>
              </a:rPr>
              <a:t>经济增加值估值模型主要适用于哪些类型的公司估值？</a:t>
            </a:r>
          </a:p>
          <a:p>
            <a:pPr>
              <a:buNone/>
            </a:pPr>
            <a:r>
              <a:rPr lang="en-US" altLang="zh-CN" sz="1800" dirty="0">
                <a:latin typeface="微软雅黑" pitchFamily="34" charset="-122"/>
                <a:ea typeface="微软雅黑" pitchFamily="34" charset="-122"/>
              </a:rPr>
              <a:t>11. </a:t>
            </a:r>
            <a:r>
              <a:rPr lang="zh-CN" altLang="en-US" sz="1800" dirty="0">
                <a:latin typeface="微软雅黑" pitchFamily="34" charset="-122"/>
                <a:ea typeface="微软雅黑" pitchFamily="34" charset="-122"/>
              </a:rPr>
              <a:t>经济增加值估值模型的基本公式有哪些扩展形式？</a:t>
            </a:r>
          </a:p>
          <a:p>
            <a:pPr marL="0">
              <a:lnSpc>
                <a:spcPct val="150000"/>
              </a:lnSpc>
              <a:spcBef>
                <a:spcPts val="0"/>
              </a:spcBef>
              <a:buNone/>
            </a:pPr>
            <a:endParaRPr lang="zh-CN" altLang="en-US" sz="1800" dirty="0">
              <a:latin typeface="微软雅黑" pitchFamily="34" charset="-122"/>
              <a:ea typeface="微软雅黑" pitchFamily="34" charset="-122"/>
            </a:endParaRPr>
          </a:p>
        </p:txBody>
      </p:sp>
      <p:cxnSp>
        <p:nvCxnSpPr>
          <p:cNvPr id="4" name="直接连接符 3"/>
          <p:cNvCxnSpPr/>
          <p:nvPr/>
        </p:nvCxnSpPr>
        <p:spPr>
          <a:xfrm>
            <a:off x="428596" y="650777"/>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txBox="1">
            <a:spLocks/>
          </p:cNvSpPr>
          <p:nvPr/>
        </p:nvSpPr>
        <p:spPr>
          <a:xfrm>
            <a:off x="457200" y="142858"/>
            <a:ext cx="8229600" cy="436945"/>
          </a:xfrm>
          <a:prstGeom prst="rect">
            <a:avLst/>
          </a:prstGeom>
        </p:spPr>
        <p:txBody>
          <a:bodyPr vert="horz" lIns="91440" tIns="45720" rIns="91440" bIns="45720" rtlCol="0" anchor="ctr">
            <a:noAutofit/>
          </a:bodyPr>
          <a:lstStyle/>
          <a:p>
            <a:r>
              <a:rPr lang="zh-CN" altLang="en-US" sz="2400" dirty="0"/>
              <a:t>复习思考题</a:t>
            </a:r>
          </a:p>
        </p:txBody>
      </p:sp>
      <p:sp>
        <p:nvSpPr>
          <p:cNvPr id="9" name="灯片编号占位符 8"/>
          <p:cNvSpPr>
            <a:spLocks noGrp="1"/>
          </p:cNvSpPr>
          <p:nvPr>
            <p:ph type="sldNum" sz="quarter" idx="12"/>
          </p:nvPr>
        </p:nvSpPr>
        <p:spPr/>
        <p:txBody>
          <a:bodyPr/>
          <a:lstStyle/>
          <a:p>
            <a:fld id="{AF91FE41-29FC-418A-8825-19AC693A7F6B}" type="slidenum">
              <a:rPr lang="zh-CN" altLang="en-US" smtClean="0"/>
              <a:t>68</a:t>
            </a:fld>
            <a:endParaRPr lang="zh-CN" altLang="en-US"/>
          </a:p>
        </p:txBody>
      </p:sp>
      <p:sp>
        <p:nvSpPr>
          <p:cNvPr id="10" name="任意形状 8"/>
          <p:cNvSpPr/>
          <p:nvPr/>
        </p:nvSpPr>
        <p:spPr>
          <a:xfrm>
            <a:off x="7410450" y="-35727"/>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1" name="任意形状 8"/>
          <p:cNvSpPr/>
          <p:nvPr/>
        </p:nvSpPr>
        <p:spPr>
          <a:xfrm rot="10800000">
            <a:off x="-16" y="3801278"/>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文本占位符 2"/>
          <p:cNvSpPr>
            <a:spLocks noGrp="1"/>
          </p:cNvSpPr>
          <p:nvPr>
            <p:ph type="body" idx="1"/>
          </p:nvPr>
        </p:nvSpPr>
        <p:spPr/>
        <p:txBody>
          <a:bodyPr/>
          <a:lstStyle/>
          <a:p>
            <a:endParaRPr lang="zh-CN" altLang="en-US"/>
          </a:p>
        </p:txBody>
      </p:sp>
      <p:pic>
        <p:nvPicPr>
          <p:cNvPr id="86018" name="Picture 2"/>
          <p:cNvPicPr>
            <a:picLocks noChangeAspect="1" noChangeArrowheads="1"/>
          </p:cNvPicPr>
          <p:nvPr/>
        </p:nvPicPr>
        <p:blipFill>
          <a:blip r:embed="rId2"/>
          <a:srcRect/>
          <a:stretch>
            <a:fillRect/>
          </a:stretch>
        </p:blipFill>
        <p:spPr bwMode="auto">
          <a:xfrm>
            <a:off x="0" y="0"/>
            <a:ext cx="9144000" cy="5143500"/>
          </a:xfrm>
          <a:prstGeom prst="rect">
            <a:avLst/>
          </a:prstGeom>
          <a:noFill/>
          <a:ln w="9525">
            <a:noFill/>
            <a:miter lim="800000"/>
            <a:headEnd/>
            <a:tailEnd/>
          </a:ln>
          <a:effectLst/>
        </p:spPr>
      </p:pic>
      <p:sp>
        <p:nvSpPr>
          <p:cNvPr id="5" name="灯片编号占位符 4"/>
          <p:cNvSpPr>
            <a:spLocks noGrp="1"/>
          </p:cNvSpPr>
          <p:nvPr>
            <p:ph type="sldNum" sz="quarter" idx="12"/>
          </p:nvPr>
        </p:nvSpPr>
        <p:spPr/>
        <p:txBody>
          <a:bodyPr/>
          <a:lstStyle/>
          <a:p>
            <a:fld id="{AF91FE41-29FC-418A-8825-19AC693A7F6B}" type="slidenum">
              <a:rPr lang="zh-CN" altLang="en-US" smtClean="0"/>
              <a:t>69</a:t>
            </a:fld>
            <a:endParaRPr lang="zh-CN" alt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596" y="571486"/>
            <a:ext cx="8229600" cy="857250"/>
          </a:xfrm>
        </p:spPr>
        <p:txBody>
          <a:bodyPr vert="horz" lIns="91440" tIns="45720" rIns="91440" bIns="45720" rtlCol="0">
            <a:normAutofit/>
          </a:bodyPr>
          <a:lstStyle/>
          <a:p>
            <a:pPr algn="l">
              <a:lnSpc>
                <a:spcPct val="150000"/>
              </a:lnSpc>
              <a:spcBef>
                <a:spcPts val="0"/>
              </a:spcBef>
            </a:pPr>
            <a:r>
              <a:rPr lang="zh-CN" altLang="en-US" sz="1800" dirty="0">
                <a:latin typeface="Times New Roman" pitchFamily="18" charset="0"/>
                <a:ea typeface="微软雅黑" pitchFamily="34" charset="-122"/>
                <a:cs typeface="Times New Roman" pitchFamily="18" charset="0"/>
              </a:rPr>
              <a:t>（二）主要估值公式</a:t>
            </a:r>
          </a:p>
        </p:txBody>
      </p:sp>
      <p:sp>
        <p:nvSpPr>
          <p:cNvPr id="3" name="文本占位符 2"/>
          <p:cNvSpPr>
            <a:spLocks noGrp="1"/>
          </p:cNvSpPr>
          <p:nvPr>
            <p:ph type="body" idx="1"/>
          </p:nvPr>
        </p:nvSpPr>
        <p:spPr>
          <a:xfrm>
            <a:off x="457200" y="1200150"/>
            <a:ext cx="8229600" cy="3729053"/>
          </a:xfrm>
        </p:spPr>
        <p:txBody>
          <a:bodyPr vert="horz" lIns="91440" tIns="45720" rIns="91440" bIns="45720" rtlCol="0">
            <a:normAutofit lnSpcReduction="10000"/>
          </a:bodyPr>
          <a:lstStyle/>
          <a:p>
            <a:pPr marL="0" indent="0">
              <a:lnSpc>
                <a:spcPct val="170000"/>
              </a:lnSpc>
              <a:spcBef>
                <a:spcPts val="0"/>
              </a:spcBef>
              <a:buNone/>
            </a:pPr>
            <a:r>
              <a:rPr lang="zh-CN" altLang="en-US" sz="1800" dirty="0" smtClean="0">
                <a:latin typeface="Times New Roman" pitchFamily="18" charset="0"/>
                <a:ea typeface="微软雅黑" pitchFamily="34" charset="-122"/>
                <a:cs typeface="Times New Roman" pitchFamily="18" charset="0"/>
              </a:rPr>
              <a:t>        联合</a:t>
            </a:r>
            <a:r>
              <a:rPr lang="zh-CN" altLang="en-US" sz="1800" dirty="0">
                <a:latin typeface="Times New Roman" pitchFamily="18" charset="0"/>
                <a:ea typeface="微软雅黑" pitchFamily="34" charset="-122"/>
                <a:cs typeface="Times New Roman" pitchFamily="18" charset="0"/>
              </a:rPr>
              <a:t>估价法从资产价格由资产数量和资产质量共同决定这一思想出发，得出基于公司自由现金流（</a:t>
            </a:r>
            <a:r>
              <a:rPr lang="en-US" altLang="zh-CN" sz="1800" dirty="0">
                <a:latin typeface="Times New Roman" pitchFamily="18" charset="0"/>
                <a:ea typeface="微软雅黑" pitchFamily="34" charset="-122"/>
                <a:cs typeface="Times New Roman" pitchFamily="18" charset="0"/>
              </a:rPr>
              <a:t>FCFF</a:t>
            </a:r>
            <a:r>
              <a:rPr lang="zh-CN" altLang="en-US" sz="1800" dirty="0">
                <a:latin typeface="Times New Roman" pitchFamily="18" charset="0"/>
                <a:ea typeface="微软雅黑" pitchFamily="34" charset="-122"/>
                <a:cs typeface="Times New Roman" pitchFamily="18" charset="0"/>
              </a:rPr>
              <a:t>）折现模型和市净率倍数法的联合估值模型。</a:t>
            </a:r>
          </a:p>
          <a:p>
            <a:pPr marL="0" indent="0">
              <a:lnSpc>
                <a:spcPct val="170000"/>
              </a:lnSpc>
              <a:spcBef>
                <a:spcPts val="0"/>
              </a:spcBef>
              <a:buNone/>
            </a:pPr>
            <a:r>
              <a:rPr lang="zh-CN" altLang="en-US" sz="1800" dirty="0" smtClean="0">
                <a:latin typeface="Times New Roman" pitchFamily="18" charset="0"/>
                <a:ea typeface="微软雅黑" pitchFamily="34" charset="-122"/>
                <a:cs typeface="Times New Roman" pitchFamily="18" charset="0"/>
              </a:rPr>
              <a:t>        公司</a:t>
            </a:r>
            <a:r>
              <a:rPr lang="zh-CN" altLang="en-US" sz="1800" dirty="0">
                <a:latin typeface="Times New Roman" pitchFamily="18" charset="0"/>
                <a:ea typeface="微软雅黑" pitchFamily="34" charset="-122"/>
                <a:cs typeface="Times New Roman" pitchFamily="18" charset="0"/>
              </a:rPr>
              <a:t>自由现金流（</a:t>
            </a:r>
            <a:r>
              <a:rPr lang="en-US" altLang="zh-CN" sz="1800" dirty="0">
                <a:latin typeface="Times New Roman" pitchFamily="18" charset="0"/>
                <a:ea typeface="微软雅黑" pitchFamily="34" charset="-122"/>
                <a:cs typeface="Times New Roman" pitchFamily="18" charset="0"/>
              </a:rPr>
              <a:t>FCFF</a:t>
            </a:r>
            <a:r>
              <a:rPr lang="zh-CN" altLang="en-US" sz="1800" dirty="0">
                <a:latin typeface="Times New Roman" pitchFamily="18" charset="0"/>
                <a:ea typeface="微软雅黑" pitchFamily="34" charset="-122"/>
                <a:cs typeface="Times New Roman" pitchFamily="18" charset="0"/>
              </a:rPr>
              <a:t>）折现模型公式为</a:t>
            </a:r>
            <a:r>
              <a:rPr lang="zh-CN" altLang="en-US" sz="1800" dirty="0" smtClean="0">
                <a:latin typeface="Times New Roman" pitchFamily="18" charset="0"/>
                <a:ea typeface="微软雅黑" pitchFamily="34" charset="-122"/>
                <a:cs typeface="Times New Roman" pitchFamily="18" charset="0"/>
              </a:rPr>
              <a:t>：</a:t>
            </a:r>
            <a:endParaRPr lang="en-US" altLang="zh-CN" sz="1800" dirty="0" smtClean="0">
              <a:latin typeface="Times New Roman" pitchFamily="18" charset="0"/>
              <a:ea typeface="微软雅黑" pitchFamily="34" charset="-122"/>
              <a:cs typeface="Times New Roman" pitchFamily="18" charset="0"/>
            </a:endParaRPr>
          </a:p>
          <a:p>
            <a:pPr marL="0" indent="0">
              <a:lnSpc>
                <a:spcPct val="170000"/>
              </a:lnSpc>
              <a:spcBef>
                <a:spcPts val="0"/>
              </a:spcBef>
              <a:buNone/>
            </a:pPr>
            <a:endParaRPr lang="en-US" altLang="zh-CN" sz="1800" dirty="0">
              <a:latin typeface="Times New Roman" pitchFamily="18" charset="0"/>
              <a:ea typeface="微软雅黑" pitchFamily="34" charset="-122"/>
              <a:cs typeface="Times New Roman" pitchFamily="18" charset="0"/>
            </a:endParaRPr>
          </a:p>
          <a:p>
            <a:pPr marL="0" indent="0">
              <a:lnSpc>
                <a:spcPct val="170000"/>
              </a:lnSpc>
              <a:spcBef>
                <a:spcPts val="0"/>
              </a:spcBef>
              <a:buNone/>
            </a:pPr>
            <a:endParaRPr lang="zh-CN" altLang="en-US" sz="1800" dirty="0">
              <a:latin typeface="Times New Roman" pitchFamily="18" charset="0"/>
              <a:ea typeface="微软雅黑" pitchFamily="34" charset="-122"/>
              <a:cs typeface="Times New Roman" pitchFamily="18" charset="0"/>
            </a:endParaRPr>
          </a:p>
          <a:p>
            <a:pPr marL="0" indent="0">
              <a:lnSpc>
                <a:spcPct val="170000"/>
              </a:lnSpc>
              <a:spcBef>
                <a:spcPts val="0"/>
              </a:spcBef>
              <a:buNone/>
            </a:pPr>
            <a:r>
              <a:rPr lang="zh-CN" altLang="en-US" sz="1800" dirty="0" smtClean="0">
                <a:latin typeface="Times New Roman" pitchFamily="18" charset="0"/>
                <a:ea typeface="微软雅黑" pitchFamily="34" charset="-122"/>
                <a:cs typeface="Times New Roman" pitchFamily="18" charset="0"/>
              </a:rPr>
              <a:t>        公式</a:t>
            </a:r>
            <a:r>
              <a:rPr lang="en-US" altLang="zh-CN" sz="1800" dirty="0">
                <a:latin typeface="Times New Roman" pitchFamily="18" charset="0"/>
                <a:ea typeface="微软雅黑" pitchFamily="34" charset="-122"/>
                <a:cs typeface="Times New Roman" pitchFamily="18" charset="0"/>
              </a:rPr>
              <a:t>8-1</a:t>
            </a:r>
            <a:r>
              <a:rPr lang="zh-CN" altLang="en-US" sz="1800" dirty="0">
                <a:latin typeface="Times New Roman" pitchFamily="18" charset="0"/>
                <a:ea typeface="微软雅黑" pitchFamily="34" charset="-122"/>
                <a:cs typeface="Times New Roman" pitchFamily="18" charset="0"/>
              </a:rPr>
              <a:t>中</a:t>
            </a:r>
            <a:r>
              <a:rPr lang="zh-CN" altLang="en-US" sz="1800" dirty="0" smtClean="0">
                <a:latin typeface="Times New Roman" pitchFamily="18" charset="0"/>
                <a:ea typeface="微软雅黑" pitchFamily="34" charset="-122"/>
                <a:cs typeface="Times New Roman" pitchFamily="18" charset="0"/>
              </a:rPr>
              <a:t>，</a:t>
            </a:r>
            <a:r>
              <a:rPr lang="en-US" altLang="zh-CN" sz="1800" i="1" dirty="0" smtClean="0">
                <a:latin typeface="Times New Roman" pitchFamily="18" charset="0"/>
                <a:ea typeface="微软雅黑" pitchFamily="34" charset="-122"/>
                <a:cs typeface="Times New Roman" pitchFamily="18" charset="0"/>
              </a:rPr>
              <a:t>P</a:t>
            </a:r>
            <a:r>
              <a:rPr lang="en-US" altLang="zh-CN" sz="1800" i="1" baseline="-25000" dirty="0" smtClean="0">
                <a:latin typeface="Times New Roman" pitchFamily="18" charset="0"/>
                <a:ea typeface="微软雅黑" pitchFamily="34" charset="-122"/>
                <a:cs typeface="Times New Roman" pitchFamily="18" charset="0"/>
              </a:rPr>
              <a:t>1</a:t>
            </a:r>
            <a:r>
              <a:rPr lang="zh-CN" altLang="en-US" sz="1800" dirty="0" smtClean="0">
                <a:latin typeface="Times New Roman" pitchFamily="18" charset="0"/>
                <a:ea typeface="微软雅黑" pitchFamily="34" charset="-122"/>
                <a:cs typeface="Times New Roman" pitchFamily="18" charset="0"/>
              </a:rPr>
              <a:t>表示</a:t>
            </a:r>
            <a:r>
              <a:rPr lang="zh-CN" altLang="en-US" sz="1800" dirty="0">
                <a:latin typeface="Times New Roman" pitchFamily="18" charset="0"/>
                <a:ea typeface="微软雅黑" pitchFamily="34" charset="-122"/>
                <a:cs typeface="Times New Roman" pitchFamily="18" charset="0"/>
              </a:rPr>
              <a:t>目标公司股票的公司自由现金流估值结果</a:t>
            </a:r>
            <a:r>
              <a:rPr lang="zh-CN" altLang="en-US" sz="1800" dirty="0" smtClean="0">
                <a:latin typeface="Times New Roman" pitchFamily="18" charset="0"/>
                <a:ea typeface="微软雅黑" pitchFamily="34" charset="-122"/>
                <a:cs typeface="Times New Roman" pitchFamily="18" charset="0"/>
              </a:rPr>
              <a:t>；</a:t>
            </a:r>
            <a:r>
              <a:rPr lang="en-US" altLang="zh-CN" sz="1800" i="1" dirty="0" err="1" smtClean="0">
                <a:latin typeface="Times New Roman" pitchFamily="18" charset="0"/>
                <a:ea typeface="微软雅黑" pitchFamily="34" charset="-122"/>
                <a:cs typeface="Times New Roman" pitchFamily="18" charset="0"/>
              </a:rPr>
              <a:t>FCFF</a:t>
            </a:r>
            <a:r>
              <a:rPr lang="en-US" altLang="zh-CN" sz="1800" i="1" baseline="-25000" dirty="0" err="1" smtClean="0">
                <a:latin typeface="Times New Roman" pitchFamily="18" charset="0"/>
                <a:ea typeface="微软雅黑" pitchFamily="34" charset="-122"/>
                <a:cs typeface="Times New Roman" pitchFamily="18" charset="0"/>
              </a:rPr>
              <a:t>t</a:t>
            </a:r>
            <a:r>
              <a:rPr lang="zh-CN" altLang="en-US" sz="1800" dirty="0" smtClean="0">
                <a:latin typeface="Times New Roman" pitchFamily="18" charset="0"/>
                <a:ea typeface="微软雅黑" pitchFamily="34" charset="-122"/>
                <a:cs typeface="Times New Roman" pitchFamily="18" charset="0"/>
              </a:rPr>
              <a:t>表示</a:t>
            </a:r>
            <a:r>
              <a:rPr lang="en-US" altLang="zh-CN" sz="1800" dirty="0" smtClean="0">
                <a:latin typeface="Times New Roman" pitchFamily="18" charset="0"/>
                <a:ea typeface="微软雅黑" pitchFamily="34" charset="-122"/>
                <a:cs typeface="Times New Roman" pitchFamily="18" charset="0"/>
              </a:rPr>
              <a:t>t</a:t>
            </a:r>
            <a:r>
              <a:rPr lang="zh-CN" altLang="en-US" sz="1800" dirty="0" smtClean="0">
                <a:latin typeface="Times New Roman" pitchFamily="18" charset="0"/>
                <a:ea typeface="微软雅黑" pitchFamily="34" charset="-122"/>
                <a:cs typeface="Times New Roman" pitchFamily="18" charset="0"/>
              </a:rPr>
              <a:t>时期</a:t>
            </a:r>
            <a:r>
              <a:rPr lang="zh-CN" altLang="en-US" sz="1800" dirty="0">
                <a:latin typeface="Times New Roman" pitchFamily="18" charset="0"/>
                <a:ea typeface="微软雅黑" pitchFamily="34" charset="-122"/>
                <a:cs typeface="Times New Roman" pitchFamily="18" charset="0"/>
              </a:rPr>
              <a:t>公司自由现金流</a:t>
            </a:r>
            <a:r>
              <a:rPr lang="zh-CN" altLang="en-US" sz="1800" dirty="0" smtClean="0">
                <a:latin typeface="Times New Roman" pitchFamily="18" charset="0"/>
                <a:ea typeface="微软雅黑" pitchFamily="34" charset="-122"/>
                <a:cs typeface="Times New Roman" pitchFamily="18" charset="0"/>
              </a:rPr>
              <a:t>；</a:t>
            </a:r>
            <a:r>
              <a:rPr lang="en-US" altLang="zh-CN" sz="1800" dirty="0" smtClean="0">
                <a:latin typeface="Times New Roman" pitchFamily="18" charset="0"/>
                <a:ea typeface="微软雅黑" pitchFamily="34" charset="-122"/>
                <a:cs typeface="Times New Roman" pitchFamily="18" charset="0"/>
              </a:rPr>
              <a:t>WACC</a:t>
            </a:r>
            <a:r>
              <a:rPr lang="zh-CN" altLang="en-US" sz="1800" dirty="0" smtClean="0">
                <a:latin typeface="Times New Roman" pitchFamily="18" charset="0"/>
                <a:ea typeface="微软雅黑" pitchFamily="34" charset="-122"/>
                <a:cs typeface="Times New Roman" pitchFamily="18" charset="0"/>
              </a:rPr>
              <a:t>表示</a:t>
            </a:r>
            <a:r>
              <a:rPr lang="zh-CN" altLang="en-US" sz="1800" dirty="0">
                <a:latin typeface="Times New Roman" pitchFamily="18" charset="0"/>
                <a:ea typeface="微软雅黑" pitchFamily="34" charset="-122"/>
                <a:cs typeface="Times New Roman" pitchFamily="18" charset="0"/>
              </a:rPr>
              <a:t>加权平均资本成本</a:t>
            </a:r>
            <a:r>
              <a:rPr lang="zh-CN" altLang="en-US" sz="1800" dirty="0" smtClean="0">
                <a:latin typeface="Times New Roman" pitchFamily="18" charset="0"/>
                <a:ea typeface="微软雅黑" pitchFamily="34" charset="-122"/>
                <a:cs typeface="Times New Roman" pitchFamily="18" charset="0"/>
              </a:rPr>
              <a:t>；</a:t>
            </a:r>
            <a:r>
              <a:rPr lang="en-US" altLang="zh-CN" sz="1800" dirty="0" smtClean="0">
                <a:latin typeface="Times New Roman" pitchFamily="18" charset="0"/>
                <a:ea typeface="微软雅黑" pitchFamily="34" charset="-122"/>
                <a:cs typeface="Times New Roman" pitchFamily="18" charset="0"/>
              </a:rPr>
              <a:t>V</a:t>
            </a:r>
            <a:r>
              <a:rPr lang="en-US" altLang="zh-CN" sz="1800" i="1" baseline="-25000" dirty="0">
                <a:latin typeface="Times New Roman" pitchFamily="18" charset="0"/>
                <a:ea typeface="微软雅黑" pitchFamily="34" charset="-122"/>
                <a:cs typeface="Times New Roman" pitchFamily="18" charset="0"/>
              </a:rPr>
              <a:t>0</a:t>
            </a:r>
            <a:r>
              <a:rPr lang="zh-CN" altLang="en-US" sz="1800" dirty="0" smtClean="0">
                <a:latin typeface="Times New Roman" pitchFamily="18" charset="0"/>
                <a:ea typeface="微软雅黑" pitchFamily="34" charset="-122"/>
                <a:cs typeface="Times New Roman" pitchFamily="18" charset="0"/>
              </a:rPr>
              <a:t>表示</a:t>
            </a:r>
            <a:r>
              <a:rPr lang="zh-CN" altLang="en-US" sz="1800" dirty="0">
                <a:latin typeface="Times New Roman" pitchFamily="18" charset="0"/>
                <a:ea typeface="微软雅黑" pitchFamily="34" charset="-122"/>
                <a:cs typeface="Times New Roman" pitchFamily="18" charset="0"/>
              </a:rPr>
              <a:t>估值时点公司债务资本的市场价值</a:t>
            </a:r>
            <a:r>
              <a:rPr lang="zh-CN" altLang="en-US" sz="1800" dirty="0" smtClean="0">
                <a:latin typeface="Times New Roman" pitchFamily="18" charset="0"/>
                <a:ea typeface="微软雅黑" pitchFamily="34" charset="-122"/>
                <a:cs typeface="Times New Roman" pitchFamily="18" charset="0"/>
              </a:rPr>
              <a:t>；</a:t>
            </a:r>
            <a:r>
              <a:rPr lang="en-US" altLang="zh-CN" sz="1800" dirty="0" smtClean="0">
                <a:latin typeface="Times New Roman" pitchFamily="18" charset="0"/>
                <a:ea typeface="微软雅黑" pitchFamily="34" charset="-122"/>
                <a:cs typeface="Times New Roman" pitchFamily="18" charset="0"/>
              </a:rPr>
              <a:t>N</a:t>
            </a:r>
            <a:r>
              <a:rPr lang="en-US" altLang="zh-CN" sz="1800" baseline="-25000" dirty="0" smtClean="0">
                <a:latin typeface="Times New Roman" pitchFamily="18" charset="0"/>
                <a:ea typeface="微软雅黑" pitchFamily="34" charset="-122"/>
                <a:cs typeface="Times New Roman" pitchFamily="18" charset="0"/>
              </a:rPr>
              <a:t>0</a:t>
            </a:r>
            <a:r>
              <a:rPr lang="zh-CN" altLang="en-US" sz="1800" dirty="0" smtClean="0">
                <a:latin typeface="Times New Roman" pitchFamily="18" charset="0"/>
                <a:ea typeface="微软雅黑" pitchFamily="34" charset="-122"/>
                <a:cs typeface="Times New Roman" pitchFamily="18" charset="0"/>
              </a:rPr>
              <a:t>表示</a:t>
            </a:r>
            <a:r>
              <a:rPr lang="zh-CN" altLang="en-US" sz="1800" dirty="0">
                <a:latin typeface="Times New Roman" pitchFamily="18" charset="0"/>
                <a:ea typeface="微软雅黑" pitchFamily="34" charset="-122"/>
                <a:cs typeface="Times New Roman" pitchFamily="18" charset="0"/>
              </a:rPr>
              <a:t>估值时点公司总股本数。</a:t>
            </a:r>
          </a:p>
        </p:txBody>
      </p:sp>
      <p:cxnSp>
        <p:nvCxnSpPr>
          <p:cNvPr id="4" name="直接连接符 3"/>
          <p:cNvCxnSpPr/>
          <p:nvPr/>
        </p:nvCxnSpPr>
        <p:spPr>
          <a:xfrm>
            <a:off x="428596" y="650777"/>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txBox="1">
            <a:spLocks/>
          </p:cNvSpPr>
          <p:nvPr/>
        </p:nvSpPr>
        <p:spPr>
          <a:xfrm>
            <a:off x="457200" y="142858"/>
            <a:ext cx="8229600" cy="436945"/>
          </a:xfrm>
          <a:prstGeom prst="rect">
            <a:avLst/>
          </a:prstGeom>
        </p:spPr>
        <p:txBody>
          <a:bodyPr vert="horz" lIns="91440" tIns="45720" rIns="91440" bIns="45720" rtlCol="0"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2400" b="1" i="0" u="none" strike="noStrike" kern="2200" cap="none" spc="0" normalizeH="0" baseline="0" noProof="0" smtClean="0">
                <a:ln>
                  <a:noFill/>
                </a:ln>
                <a:solidFill>
                  <a:schemeClr val="tx1"/>
                </a:solidFill>
                <a:effectLst/>
                <a:uLnTx/>
                <a:uFillTx/>
                <a:latin typeface="微软雅黑" pitchFamily="34" charset="-122"/>
                <a:ea typeface="微软雅黑" pitchFamily="34" charset="-122"/>
                <a:cs typeface="+mj-cs"/>
              </a:rPr>
              <a:t>第一节 联合估值法</a:t>
            </a:r>
          </a:p>
        </p:txBody>
      </p:sp>
      <p:pic>
        <p:nvPicPr>
          <p:cNvPr id="49153" name="Picture 1"/>
          <p:cNvPicPr>
            <a:picLocks noChangeAspect="1" noChangeArrowheads="1"/>
          </p:cNvPicPr>
          <p:nvPr/>
        </p:nvPicPr>
        <p:blipFill>
          <a:blip r:embed="rId2"/>
          <a:srcRect/>
          <a:stretch>
            <a:fillRect/>
          </a:stretch>
        </p:blipFill>
        <p:spPr bwMode="auto">
          <a:xfrm>
            <a:off x="3071802" y="2643188"/>
            <a:ext cx="4238625" cy="692150"/>
          </a:xfrm>
          <a:prstGeom prst="rect">
            <a:avLst/>
          </a:prstGeom>
          <a:noFill/>
          <a:ln w="9525">
            <a:noFill/>
            <a:miter lim="800000"/>
            <a:headEnd/>
            <a:tailEnd/>
          </a:ln>
          <a:effectLst/>
        </p:spPr>
      </p:pic>
      <p:sp>
        <p:nvSpPr>
          <p:cNvPr id="7" name="灯片编号占位符 6"/>
          <p:cNvSpPr>
            <a:spLocks noGrp="1"/>
          </p:cNvSpPr>
          <p:nvPr>
            <p:ph type="sldNum" sz="quarter" idx="12"/>
          </p:nvPr>
        </p:nvSpPr>
        <p:spPr/>
        <p:txBody>
          <a:bodyPr/>
          <a:lstStyle/>
          <a:p>
            <a:fld id="{AF91FE41-29FC-418A-8825-19AC693A7F6B}" type="slidenum">
              <a:rPr lang="zh-CN" altLang="en-US" smtClean="0"/>
              <a:t>7</a:t>
            </a:fld>
            <a:endParaRPr lang="zh-CN" altLang="en-US"/>
          </a:p>
        </p:txBody>
      </p:sp>
      <p:sp>
        <p:nvSpPr>
          <p:cNvPr id="8" name="任意形状 8"/>
          <p:cNvSpPr/>
          <p:nvPr/>
        </p:nvSpPr>
        <p:spPr>
          <a:xfrm>
            <a:off x="7410450" y="-35727"/>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9" name="任意形状 8"/>
          <p:cNvSpPr/>
          <p:nvPr/>
        </p:nvSpPr>
        <p:spPr>
          <a:xfrm rot="10800000">
            <a:off x="-16" y="3801278"/>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34" y="1214428"/>
            <a:ext cx="8229600" cy="857250"/>
          </a:xfrm>
        </p:spPr>
        <p:txBody>
          <a:bodyPr vert="horz" lIns="91440" tIns="45720" rIns="91440" bIns="45720" rtlCol="0">
            <a:normAutofit/>
          </a:bodyPr>
          <a:lstStyle/>
          <a:p>
            <a:pPr algn="l">
              <a:lnSpc>
                <a:spcPct val="150000"/>
              </a:lnSpc>
              <a:spcBef>
                <a:spcPts val="0"/>
              </a:spcBef>
            </a:pPr>
            <a:r>
              <a:rPr lang="zh-CN" altLang="en-US" sz="1800" dirty="0">
                <a:latin typeface="Times New Roman" pitchFamily="18" charset="0"/>
                <a:ea typeface="微软雅黑" pitchFamily="34" charset="-122"/>
                <a:cs typeface="Times New Roman" pitchFamily="18" charset="0"/>
              </a:rPr>
              <a:t>市净率倍数法的模型公式为：</a:t>
            </a:r>
          </a:p>
        </p:txBody>
      </p:sp>
      <p:sp>
        <p:nvSpPr>
          <p:cNvPr id="3" name="文本占位符 2"/>
          <p:cNvSpPr>
            <a:spLocks noGrp="1"/>
          </p:cNvSpPr>
          <p:nvPr>
            <p:ph type="body" idx="1"/>
          </p:nvPr>
        </p:nvSpPr>
        <p:spPr>
          <a:xfrm>
            <a:off x="457200" y="2892054"/>
            <a:ext cx="8229600" cy="1679960"/>
          </a:xfrm>
        </p:spPr>
        <p:txBody>
          <a:bodyPr vert="horz" lIns="91440" tIns="45720" rIns="91440" bIns="45720" rtlCol="0">
            <a:normAutofit fontScale="92500" lnSpcReduction="20000"/>
          </a:bodyPr>
          <a:lstStyle/>
          <a:p>
            <a:pPr marL="0" indent="0">
              <a:lnSpc>
                <a:spcPct val="170000"/>
              </a:lnSpc>
              <a:spcBef>
                <a:spcPts val="0"/>
              </a:spcBef>
              <a:buNone/>
            </a:pPr>
            <a:r>
              <a:rPr lang="zh-CN" altLang="en-US" sz="1800" dirty="0" smtClean="0">
                <a:latin typeface="Times New Roman" pitchFamily="18" charset="0"/>
                <a:ea typeface="微软雅黑" pitchFamily="34" charset="-122"/>
                <a:cs typeface="Times New Roman" pitchFamily="18" charset="0"/>
              </a:rPr>
              <a:t>        公式</a:t>
            </a:r>
            <a:r>
              <a:rPr lang="en-US" altLang="zh-CN" sz="1800" dirty="0">
                <a:latin typeface="Times New Roman" pitchFamily="18" charset="0"/>
                <a:ea typeface="微软雅黑" pitchFamily="34" charset="-122"/>
                <a:cs typeface="Times New Roman" pitchFamily="18" charset="0"/>
              </a:rPr>
              <a:t>8-2</a:t>
            </a:r>
            <a:r>
              <a:rPr lang="zh-CN" altLang="en-US" sz="1800" dirty="0">
                <a:latin typeface="Times New Roman" pitchFamily="18" charset="0"/>
                <a:ea typeface="微软雅黑" pitchFamily="34" charset="-122"/>
                <a:cs typeface="Times New Roman" pitchFamily="18" charset="0"/>
              </a:rPr>
              <a:t>中，代表目标公司股票的市净率估值结果；为市净率倍数，即可比公司个股的平均市净率（或中位数等）；代表目标公司股票的账面价值；代表可比公司中第个公司的股票市净率；为可比公司数。</a:t>
            </a:r>
          </a:p>
          <a:p>
            <a:pPr marL="0" indent="0">
              <a:lnSpc>
                <a:spcPct val="170000"/>
              </a:lnSpc>
              <a:spcBef>
                <a:spcPts val="0"/>
              </a:spcBef>
              <a:buNone/>
            </a:pPr>
            <a:r>
              <a:rPr lang="zh-CN" altLang="en-US" sz="1800" dirty="0">
                <a:latin typeface="Times New Roman" pitchFamily="18" charset="0"/>
                <a:ea typeface="微软雅黑" pitchFamily="34" charset="-122"/>
                <a:cs typeface="Times New Roman" pitchFamily="18" charset="0"/>
              </a:rPr>
              <a:t>    </a:t>
            </a:r>
          </a:p>
        </p:txBody>
      </p:sp>
      <p:cxnSp>
        <p:nvCxnSpPr>
          <p:cNvPr id="4" name="直接连接符 3"/>
          <p:cNvCxnSpPr/>
          <p:nvPr/>
        </p:nvCxnSpPr>
        <p:spPr>
          <a:xfrm>
            <a:off x="428596" y="650777"/>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txBox="1">
            <a:spLocks/>
          </p:cNvSpPr>
          <p:nvPr/>
        </p:nvSpPr>
        <p:spPr>
          <a:xfrm>
            <a:off x="457200" y="142858"/>
            <a:ext cx="8229600" cy="436945"/>
          </a:xfrm>
          <a:prstGeom prst="rect">
            <a:avLst/>
          </a:prstGeom>
        </p:spPr>
        <p:txBody>
          <a:bodyPr vert="horz" lIns="91440" tIns="45720" rIns="91440" bIns="45720" rtlCol="0"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2400" b="1" i="0" u="none" strike="noStrike" kern="2200" cap="none" spc="0" normalizeH="0" baseline="0" noProof="0" smtClean="0">
                <a:ln>
                  <a:noFill/>
                </a:ln>
                <a:solidFill>
                  <a:schemeClr val="tx1"/>
                </a:solidFill>
                <a:effectLst/>
                <a:uLnTx/>
                <a:uFillTx/>
                <a:latin typeface="微软雅黑" pitchFamily="34" charset="-122"/>
                <a:ea typeface="微软雅黑" pitchFamily="34" charset="-122"/>
                <a:cs typeface="+mj-cs"/>
              </a:rPr>
              <a:t>第一节 联合估值法</a:t>
            </a:r>
          </a:p>
        </p:txBody>
      </p:sp>
      <p:pic>
        <p:nvPicPr>
          <p:cNvPr id="48129" name="Picture 1"/>
          <p:cNvPicPr>
            <a:picLocks noChangeAspect="1" noChangeArrowheads="1"/>
          </p:cNvPicPr>
          <p:nvPr/>
        </p:nvPicPr>
        <p:blipFill>
          <a:blip r:embed="rId2"/>
          <a:srcRect/>
          <a:stretch>
            <a:fillRect/>
          </a:stretch>
        </p:blipFill>
        <p:spPr bwMode="auto">
          <a:xfrm>
            <a:off x="2571736" y="2214560"/>
            <a:ext cx="4826588" cy="642942"/>
          </a:xfrm>
          <a:prstGeom prst="rect">
            <a:avLst/>
          </a:prstGeom>
          <a:noFill/>
          <a:ln w="9525">
            <a:noFill/>
            <a:miter lim="800000"/>
            <a:headEnd/>
            <a:tailEnd/>
          </a:ln>
          <a:effectLst/>
        </p:spPr>
      </p:pic>
      <p:sp>
        <p:nvSpPr>
          <p:cNvPr id="7" name="标题 1"/>
          <p:cNvSpPr txBox="1">
            <a:spLocks/>
          </p:cNvSpPr>
          <p:nvPr/>
        </p:nvSpPr>
        <p:spPr>
          <a:xfrm>
            <a:off x="428596" y="571486"/>
            <a:ext cx="8229600" cy="857250"/>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800" b="0" i="0" u="none" strike="noStrike" kern="1200" cap="none" spc="0" normalizeH="0" baseline="0" noProof="0" smtClean="0">
                <a:ln>
                  <a:noFill/>
                </a:ln>
                <a:solidFill>
                  <a:schemeClr val="tx1"/>
                </a:solidFill>
                <a:effectLst/>
                <a:uLnTx/>
                <a:uFillTx/>
                <a:latin typeface="Times New Roman" pitchFamily="18" charset="0"/>
                <a:ea typeface="微软雅黑" pitchFamily="34" charset="-122"/>
                <a:cs typeface="Times New Roman" pitchFamily="18" charset="0"/>
              </a:rPr>
              <a:t>（二）主要估值公式</a:t>
            </a:r>
            <a:endParaRPr kumimoji="0" lang="zh-CN" altLang="en-US" sz="1800" b="0" i="0" u="none" strike="noStrike" kern="1200" cap="none" spc="0" normalizeH="0" baseline="0" noProof="0" dirty="0" smtClean="0">
              <a:ln>
                <a:noFill/>
              </a:ln>
              <a:solidFill>
                <a:schemeClr val="tx1"/>
              </a:solidFill>
              <a:effectLst/>
              <a:uLnTx/>
              <a:uFillTx/>
              <a:latin typeface="Times New Roman" pitchFamily="18" charset="0"/>
              <a:ea typeface="微软雅黑" pitchFamily="34" charset="-122"/>
              <a:cs typeface="Times New Roman" pitchFamily="18" charset="0"/>
            </a:endParaRPr>
          </a:p>
        </p:txBody>
      </p:sp>
      <p:sp>
        <p:nvSpPr>
          <p:cNvPr id="8" name="灯片编号占位符 7"/>
          <p:cNvSpPr>
            <a:spLocks noGrp="1"/>
          </p:cNvSpPr>
          <p:nvPr>
            <p:ph type="sldNum" sz="quarter" idx="12"/>
          </p:nvPr>
        </p:nvSpPr>
        <p:spPr/>
        <p:txBody>
          <a:bodyPr/>
          <a:lstStyle/>
          <a:p>
            <a:fld id="{AF91FE41-29FC-418A-8825-19AC693A7F6B}" type="slidenum">
              <a:rPr lang="zh-CN" altLang="en-US" smtClean="0"/>
              <a:t>8</a:t>
            </a:fld>
            <a:endParaRPr lang="zh-CN" altLang="en-US"/>
          </a:p>
        </p:txBody>
      </p:sp>
      <p:sp>
        <p:nvSpPr>
          <p:cNvPr id="9" name="任意形状 8"/>
          <p:cNvSpPr/>
          <p:nvPr/>
        </p:nvSpPr>
        <p:spPr>
          <a:xfrm>
            <a:off x="7410450" y="-35727"/>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0" name="任意形状 8"/>
          <p:cNvSpPr/>
          <p:nvPr/>
        </p:nvSpPr>
        <p:spPr>
          <a:xfrm rot="10800000">
            <a:off x="-16" y="3801278"/>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idx="1"/>
          </p:nvPr>
        </p:nvSpPr>
        <p:spPr>
          <a:xfrm>
            <a:off x="428596" y="1428742"/>
            <a:ext cx="8358246" cy="3394472"/>
          </a:xfrm>
        </p:spPr>
        <p:txBody>
          <a:bodyPr vert="horz" lIns="91440" tIns="45720" rIns="91440" bIns="45720" rtlCol="0">
            <a:normAutofit/>
          </a:bodyPr>
          <a:lstStyle/>
          <a:p>
            <a:pPr marL="0" indent="0">
              <a:lnSpc>
                <a:spcPct val="170000"/>
              </a:lnSpc>
              <a:spcBef>
                <a:spcPts val="0"/>
              </a:spcBef>
              <a:buNone/>
            </a:pPr>
            <a:r>
              <a:rPr lang="zh-CN" altLang="en-US" sz="1800" dirty="0" smtClean="0">
                <a:latin typeface="Times New Roman" pitchFamily="18" charset="0"/>
                <a:ea typeface="微软雅黑" pitchFamily="34" charset="-122"/>
                <a:cs typeface="Times New Roman" pitchFamily="18" charset="0"/>
              </a:rPr>
              <a:t>由</a:t>
            </a:r>
            <a:r>
              <a:rPr lang="zh-CN" altLang="en-US" sz="1800" dirty="0">
                <a:latin typeface="Times New Roman" pitchFamily="18" charset="0"/>
                <a:ea typeface="微软雅黑" pitchFamily="34" charset="-122"/>
                <a:cs typeface="Times New Roman" pitchFamily="18" charset="0"/>
              </a:rPr>
              <a:t>公司自由现金流（</a:t>
            </a:r>
            <a:r>
              <a:rPr lang="en-US" altLang="zh-CN" sz="1800" dirty="0">
                <a:latin typeface="Times New Roman" pitchFamily="18" charset="0"/>
                <a:ea typeface="微软雅黑" pitchFamily="34" charset="-122"/>
                <a:cs typeface="Times New Roman" pitchFamily="18" charset="0"/>
              </a:rPr>
              <a:t>FCFF</a:t>
            </a:r>
            <a:r>
              <a:rPr lang="zh-CN" altLang="en-US" sz="1800" dirty="0">
                <a:latin typeface="Times New Roman" pitchFamily="18" charset="0"/>
                <a:ea typeface="微软雅黑" pitchFamily="34" charset="-122"/>
                <a:cs typeface="Times New Roman" pitchFamily="18" charset="0"/>
              </a:rPr>
              <a:t>）折现模型和市净率倍数法相结合的联合估值公式</a:t>
            </a:r>
            <a:r>
              <a:rPr lang="zh-CN" altLang="en-US" sz="1800" dirty="0" smtClean="0">
                <a:latin typeface="Times New Roman" pitchFamily="18" charset="0"/>
                <a:ea typeface="微软雅黑" pitchFamily="34" charset="-122"/>
                <a:cs typeface="Times New Roman" pitchFamily="18" charset="0"/>
              </a:rPr>
              <a:t>：</a:t>
            </a:r>
            <a:endParaRPr lang="en-US" altLang="zh-CN" sz="1800" dirty="0" smtClean="0">
              <a:latin typeface="Times New Roman" pitchFamily="18" charset="0"/>
              <a:ea typeface="微软雅黑" pitchFamily="34" charset="-122"/>
              <a:cs typeface="Times New Roman" pitchFamily="18" charset="0"/>
            </a:endParaRPr>
          </a:p>
          <a:p>
            <a:pPr marL="0" indent="0">
              <a:lnSpc>
                <a:spcPct val="170000"/>
              </a:lnSpc>
              <a:spcBef>
                <a:spcPts val="0"/>
              </a:spcBef>
              <a:buNone/>
            </a:pPr>
            <a:endParaRPr lang="zh-CN" altLang="en-US" sz="1800" dirty="0">
              <a:latin typeface="Times New Roman" pitchFamily="18" charset="0"/>
              <a:ea typeface="微软雅黑" pitchFamily="34" charset="-122"/>
              <a:cs typeface="Times New Roman" pitchFamily="18" charset="0"/>
            </a:endParaRPr>
          </a:p>
          <a:p>
            <a:pPr marL="0" indent="0">
              <a:lnSpc>
                <a:spcPct val="170000"/>
              </a:lnSpc>
              <a:spcBef>
                <a:spcPts val="0"/>
              </a:spcBef>
              <a:buNone/>
            </a:pPr>
            <a:r>
              <a:rPr lang="zh-CN" altLang="en-US" sz="1800" dirty="0" smtClean="0">
                <a:latin typeface="Times New Roman" pitchFamily="18" charset="0"/>
                <a:ea typeface="微软雅黑" pitchFamily="34" charset="-122"/>
                <a:cs typeface="Times New Roman" pitchFamily="18" charset="0"/>
              </a:rPr>
              <a:t>        公式</a:t>
            </a:r>
            <a:r>
              <a:rPr lang="en-US" altLang="zh-CN" sz="1800" dirty="0">
                <a:latin typeface="Times New Roman" pitchFamily="18" charset="0"/>
                <a:ea typeface="微软雅黑" pitchFamily="34" charset="-122"/>
                <a:cs typeface="Times New Roman" pitchFamily="18" charset="0"/>
              </a:rPr>
              <a:t>8-3</a:t>
            </a:r>
            <a:r>
              <a:rPr lang="zh-CN" altLang="en-US" sz="1800" dirty="0">
                <a:latin typeface="Times New Roman" pitchFamily="18" charset="0"/>
                <a:ea typeface="微软雅黑" pitchFamily="34" charset="-122"/>
                <a:cs typeface="Times New Roman" pitchFamily="18" charset="0"/>
              </a:rPr>
              <a:t>中，表示联合估值结果；、为系数，分别反映资产质量和资产数量对资产现实价格的解释能力；和分别代表绝对估值和相对估值结果；为随机扰动项。</a:t>
            </a:r>
          </a:p>
          <a:p>
            <a:pPr marL="0" indent="0">
              <a:lnSpc>
                <a:spcPct val="170000"/>
              </a:lnSpc>
              <a:spcBef>
                <a:spcPts val="0"/>
              </a:spcBef>
              <a:buNone/>
            </a:pPr>
            <a:r>
              <a:rPr lang="zh-CN" altLang="en-US" sz="1800" dirty="0" smtClean="0">
                <a:latin typeface="Times New Roman" pitchFamily="18" charset="0"/>
                <a:ea typeface="微软雅黑" pitchFamily="34" charset="-122"/>
                <a:cs typeface="Times New Roman" pitchFamily="18" charset="0"/>
              </a:rPr>
              <a:t>        计算</a:t>
            </a:r>
            <a:r>
              <a:rPr lang="zh-CN" altLang="en-US" sz="1800" dirty="0">
                <a:latin typeface="Times New Roman" pitchFamily="18" charset="0"/>
                <a:ea typeface="微软雅黑" pitchFamily="34" charset="-122"/>
                <a:cs typeface="Times New Roman" pitchFamily="18" charset="0"/>
              </a:rPr>
              <a:t>联合估值的系数和时，可以通过回归估计得到结果，在公式</a:t>
            </a:r>
            <a:r>
              <a:rPr lang="en-US" altLang="zh-CN" sz="1800" dirty="0">
                <a:latin typeface="Times New Roman" pitchFamily="18" charset="0"/>
                <a:ea typeface="微软雅黑" pitchFamily="34" charset="-122"/>
                <a:cs typeface="Times New Roman" pitchFamily="18" charset="0"/>
              </a:rPr>
              <a:t>8-3</a:t>
            </a:r>
            <a:r>
              <a:rPr lang="zh-CN" altLang="en-US" sz="1800" dirty="0">
                <a:latin typeface="Times New Roman" pitchFamily="18" charset="0"/>
                <a:ea typeface="微软雅黑" pitchFamily="34" charset="-122"/>
                <a:cs typeface="Times New Roman" pitchFamily="18" charset="0"/>
              </a:rPr>
              <a:t>中带入估计值和，便可得到目标公司股票价格的理论估计值。</a:t>
            </a:r>
          </a:p>
        </p:txBody>
      </p:sp>
      <p:cxnSp>
        <p:nvCxnSpPr>
          <p:cNvPr id="4" name="直接连接符 3"/>
          <p:cNvCxnSpPr/>
          <p:nvPr/>
        </p:nvCxnSpPr>
        <p:spPr>
          <a:xfrm>
            <a:off x="428596" y="650777"/>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txBox="1">
            <a:spLocks/>
          </p:cNvSpPr>
          <p:nvPr/>
        </p:nvSpPr>
        <p:spPr>
          <a:xfrm>
            <a:off x="457200" y="142858"/>
            <a:ext cx="8229600" cy="436945"/>
          </a:xfrm>
          <a:prstGeom prst="rect">
            <a:avLst/>
          </a:prstGeom>
        </p:spPr>
        <p:txBody>
          <a:bodyPr vert="horz" lIns="91440" tIns="45720" rIns="91440" bIns="45720" rtlCol="0"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2400" b="1" i="0" u="none" strike="noStrike" kern="2200" cap="none" spc="0" normalizeH="0" baseline="0" noProof="0" smtClean="0">
                <a:ln>
                  <a:noFill/>
                </a:ln>
                <a:solidFill>
                  <a:schemeClr val="tx1"/>
                </a:solidFill>
                <a:effectLst/>
                <a:uLnTx/>
                <a:uFillTx/>
                <a:latin typeface="微软雅黑" pitchFamily="34" charset="-122"/>
                <a:ea typeface="微软雅黑" pitchFamily="34" charset="-122"/>
                <a:cs typeface="+mj-cs"/>
              </a:rPr>
              <a:t>第一节 联合估值法</a:t>
            </a:r>
          </a:p>
        </p:txBody>
      </p:sp>
      <p:sp>
        <p:nvSpPr>
          <p:cNvPr id="8" name="标题 1"/>
          <p:cNvSpPr>
            <a:spLocks noGrp="1"/>
          </p:cNvSpPr>
          <p:nvPr>
            <p:ph type="title"/>
          </p:nvPr>
        </p:nvSpPr>
        <p:spPr>
          <a:xfrm>
            <a:off x="428596" y="571486"/>
            <a:ext cx="8229600" cy="857250"/>
          </a:xfrm>
        </p:spPr>
        <p:txBody>
          <a:bodyPr vert="horz" lIns="91440" tIns="45720" rIns="91440" bIns="45720" rtlCol="0">
            <a:normAutofit/>
          </a:bodyPr>
          <a:lstStyle/>
          <a:p>
            <a:pPr algn="l">
              <a:lnSpc>
                <a:spcPct val="150000"/>
              </a:lnSpc>
              <a:spcBef>
                <a:spcPts val="0"/>
              </a:spcBef>
            </a:pPr>
            <a:r>
              <a:rPr lang="zh-CN" altLang="en-US" sz="1800" dirty="0">
                <a:latin typeface="Times New Roman" pitchFamily="18" charset="0"/>
                <a:ea typeface="微软雅黑" pitchFamily="34" charset="-122"/>
                <a:cs typeface="Times New Roman" pitchFamily="18" charset="0"/>
              </a:rPr>
              <a:t>（二）主要估值公式</a:t>
            </a:r>
          </a:p>
        </p:txBody>
      </p:sp>
      <p:pic>
        <p:nvPicPr>
          <p:cNvPr id="69634" name="Picture 2"/>
          <p:cNvPicPr>
            <a:picLocks noChangeAspect="1" noChangeArrowheads="1"/>
          </p:cNvPicPr>
          <p:nvPr/>
        </p:nvPicPr>
        <p:blipFill>
          <a:blip r:embed="rId2"/>
          <a:srcRect/>
          <a:stretch>
            <a:fillRect/>
          </a:stretch>
        </p:blipFill>
        <p:spPr bwMode="auto">
          <a:xfrm>
            <a:off x="3357554" y="2000246"/>
            <a:ext cx="4551366" cy="428628"/>
          </a:xfrm>
          <a:prstGeom prst="rect">
            <a:avLst/>
          </a:prstGeom>
          <a:noFill/>
          <a:ln w="9525">
            <a:noFill/>
            <a:miter lim="800000"/>
            <a:headEnd/>
            <a:tailEnd/>
          </a:ln>
          <a:effectLst/>
        </p:spPr>
      </p:pic>
      <p:sp>
        <p:nvSpPr>
          <p:cNvPr id="10" name="灯片编号占位符 9"/>
          <p:cNvSpPr>
            <a:spLocks noGrp="1"/>
          </p:cNvSpPr>
          <p:nvPr>
            <p:ph type="sldNum" sz="quarter" idx="12"/>
          </p:nvPr>
        </p:nvSpPr>
        <p:spPr/>
        <p:txBody>
          <a:bodyPr/>
          <a:lstStyle/>
          <a:p>
            <a:fld id="{AF91FE41-29FC-418A-8825-19AC693A7F6B}" type="slidenum">
              <a:rPr lang="zh-CN" altLang="en-US" smtClean="0"/>
              <a:t>9</a:t>
            </a:fld>
            <a:endParaRPr lang="zh-CN" altLang="en-US"/>
          </a:p>
        </p:txBody>
      </p:sp>
      <p:sp>
        <p:nvSpPr>
          <p:cNvPr id="11" name="任意形状 8"/>
          <p:cNvSpPr/>
          <p:nvPr/>
        </p:nvSpPr>
        <p:spPr>
          <a:xfrm>
            <a:off x="7410450" y="-35727"/>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2" name="任意形状 8"/>
          <p:cNvSpPr/>
          <p:nvPr/>
        </p:nvSpPr>
        <p:spPr>
          <a:xfrm rot="10800000">
            <a:off x="-16" y="3801278"/>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114</TotalTime>
  <Words>6968</Words>
  <Application>Microsoft Office PowerPoint</Application>
  <PresentationFormat>全屏显示(16:9)</PresentationFormat>
  <Paragraphs>456</Paragraphs>
  <Slides>69</Slides>
  <Notes>0</Notes>
  <HiddenSlides>0</HiddenSlides>
  <MMClips>0</MMClips>
  <ScaleCrop>false</ScaleCrop>
  <HeadingPairs>
    <vt:vector size="4" baseType="variant">
      <vt:variant>
        <vt:lpstr>主题</vt:lpstr>
      </vt:variant>
      <vt:variant>
        <vt:i4>1</vt:i4>
      </vt:variant>
      <vt:variant>
        <vt:lpstr>幻灯片标题</vt:lpstr>
      </vt:variant>
      <vt:variant>
        <vt:i4>69</vt:i4>
      </vt:variant>
    </vt:vector>
  </HeadingPairs>
  <TitlesOfParts>
    <vt:vector size="70" baseType="lpstr">
      <vt:lpstr>Office 主题</vt:lpstr>
      <vt:lpstr>第八章  上市公司价值评估 ——其他估值法</vt:lpstr>
      <vt:lpstr>第八章  上市公司价值评估——其他估值法</vt:lpstr>
      <vt:lpstr>一、联合估值法的含义</vt:lpstr>
      <vt:lpstr>二、联合估值法的思想</vt:lpstr>
      <vt:lpstr>二、联合估值法的思想</vt:lpstr>
      <vt:lpstr>三、基于FCFF折现模型与市净率倍数法的联合估价方法</vt:lpstr>
      <vt:lpstr>（二）主要估值公式</vt:lpstr>
      <vt:lpstr>市净率倍数法的模型公式为：</vt:lpstr>
      <vt:lpstr>（二）主要估值公式</vt:lpstr>
      <vt:lpstr>四、联合估值法的评价</vt:lpstr>
      <vt:lpstr>幻灯片 11</vt:lpstr>
      <vt:lpstr>二、实物期权定价模型概述</vt:lpstr>
      <vt:lpstr>（二）实物期权定价模型的估值思路</vt:lpstr>
      <vt:lpstr>（二）实物期权定价模型的估值思路</vt:lpstr>
      <vt:lpstr>（二）实物期权定价模型的估值思路</vt:lpstr>
      <vt:lpstr>三、常用的实物期权定价模型</vt:lpstr>
      <vt:lpstr>三、常用的实物期权定价模型</vt:lpstr>
      <vt:lpstr>2.B-S模型公式</vt:lpstr>
      <vt:lpstr>3.B-S模型的应用</vt:lpstr>
      <vt:lpstr>（二）二叉树模型</vt:lpstr>
      <vt:lpstr>（二）二叉树模型</vt:lpstr>
      <vt:lpstr>（二）二叉树模型</vt:lpstr>
      <vt:lpstr>（二）二叉树模型</vt:lpstr>
      <vt:lpstr>（二）二叉树模型</vt:lpstr>
      <vt:lpstr>（二）二叉树模型</vt:lpstr>
      <vt:lpstr>（二）二叉树模型</vt:lpstr>
      <vt:lpstr>（二）二叉树模型</vt:lpstr>
      <vt:lpstr>（三）布莱克-舒尔斯模型与二叉树模型比较</vt:lpstr>
      <vt:lpstr>        与B-S模型相比，二叉树模型推导简单、易理解、使用范围更广、评估结果更精准、能运用于复杂期权的计算，因此成为全世界各大证券交易所的首选定价模型之一。</vt:lpstr>
      <vt:lpstr>四、实物期权定价模型的评价</vt:lpstr>
      <vt:lpstr>（二）实物期权定价模型的缺点</vt:lpstr>
      <vt:lpstr>（三）实物期权定价模型的适用场合</vt:lpstr>
      <vt:lpstr>（2）负债方的期权价值评估</vt:lpstr>
      <vt:lpstr>（3）特殊类型公司的期权价值评估</vt:lpstr>
      <vt:lpstr>幻灯片 35</vt:lpstr>
      <vt:lpstr>（二）剩余收益的计算</vt:lpstr>
      <vt:lpstr>        剩余收益是公司净利润超过股东要求回报的部分，反映了公司创造价值能⼒的⾼低。         剩余收益的隐含意义在于，公司经营不仅需要达到盈亏平衡点，还需要创造出足够的价值来弥补其正在占用的资本成本。</vt:lpstr>
      <vt:lpstr>幻灯片 38</vt:lpstr>
      <vt:lpstr>【例8-1】L公司是一家总资产4000万元的上市公司，债务融资和股权融资资金各占50%，公司息税前利润为600万元，企业所得税税率为28%。公司利息在税前扣除，税前债务成本为8%，股权资本成本为10%。试判断L公司的盈利能否覆盖其股权资本成本。</vt:lpstr>
      <vt:lpstr>二、剩余收益估值模型</vt:lpstr>
      <vt:lpstr>二、剩余收益估值模型</vt:lpstr>
      <vt:lpstr>（二）一般剩余收益估值模型</vt:lpstr>
      <vt:lpstr>（二）一般剩余收益估值模型</vt:lpstr>
      <vt:lpstr>        使用剩余收益估值模型评估上市公司股票内在价值的原理如图8-1所示。一般剩余收益估值模型对未来盈利和股权回报率都没有做出假设，根据对未来盈利和股权回报率的不同特点，剩余收益估值模型可划分为单阶段剩余收益估值模型和多阶段剩余收益估值模型。</vt:lpstr>
      <vt:lpstr>（二）单阶段剩余收益估值模型</vt:lpstr>
      <vt:lpstr>幻灯片 46</vt:lpstr>
      <vt:lpstr>（三）多阶段剩余收益估值模型</vt:lpstr>
      <vt:lpstr>多阶段剩余收益估值模型可以改写为：</vt:lpstr>
      <vt:lpstr>幻灯片 49</vt:lpstr>
      <vt:lpstr>        另一个多阶段剩余收益估值模型假设ROE随时间推移衰减至股权资本成本。该模型明确假设每一期的ROE，直到ROE等于股权资本成本。剩余收益随时间衰减的剩余收益估值模型为：</vt:lpstr>
      <vt:lpstr>三、剩余收益估值模型的评价</vt:lpstr>
      <vt:lpstr>（二）剩余收益估值模型的缺点</vt:lpstr>
      <vt:lpstr>（三）剩余收益估值模型的适用场合</vt:lpstr>
      <vt:lpstr>幻灯片 54</vt:lpstr>
      <vt:lpstr>（二）经济增加值的特点</vt:lpstr>
      <vt:lpstr>（三）经济增加值的计算</vt:lpstr>
      <vt:lpstr>（三）经济增加值的计算</vt:lpstr>
      <vt:lpstr>（三）经济增加值的计算</vt:lpstr>
      <vt:lpstr>（一）模型假设</vt:lpstr>
      <vt:lpstr>（二）基本公式</vt:lpstr>
      <vt:lpstr>（三）基本公式的扩展</vt:lpstr>
      <vt:lpstr>（三）基本公式的扩展</vt:lpstr>
      <vt:lpstr>（三）基本公式的扩展</vt:lpstr>
      <vt:lpstr>（三）基本公式的扩展</vt:lpstr>
      <vt:lpstr>（一）经济增加值估值模型的优点</vt:lpstr>
      <vt:lpstr>（二）经济增加值估值模型的缺点</vt:lpstr>
      <vt:lpstr>（三）经济增加值估值模型的适用场合</vt:lpstr>
      <vt:lpstr>幻灯片 68</vt:lpstr>
      <vt:lpstr>幻灯片 69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第八章  上市公司价值评估 ——其他估值法</dc:title>
  <dc:creator>mark</dc:creator>
  <cp:lastModifiedBy>mark</cp:lastModifiedBy>
  <cp:revision>15</cp:revision>
  <dcterms:created xsi:type="dcterms:W3CDTF">2023-03-25T14:59:01Z</dcterms:created>
  <dcterms:modified xsi:type="dcterms:W3CDTF">2023-03-25T16:53:59Z</dcterms:modified>
</cp:coreProperties>
</file>