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57" r:id="rId3"/>
    <p:sldId id="290" r:id="rId4"/>
    <p:sldId id="258" r:id="rId5"/>
    <p:sldId id="259" r:id="rId6"/>
    <p:sldId id="260" r:id="rId7"/>
    <p:sldId id="291" r:id="rId8"/>
    <p:sldId id="292" r:id="rId9"/>
    <p:sldId id="261" r:id="rId10"/>
    <p:sldId id="262" r:id="rId11"/>
    <p:sldId id="263" r:id="rId12"/>
    <p:sldId id="264" r:id="rId13"/>
    <p:sldId id="293" r:id="rId14"/>
    <p:sldId id="265" r:id="rId15"/>
    <p:sldId id="266" r:id="rId16"/>
    <p:sldId id="267" r:id="rId17"/>
    <p:sldId id="294" r:id="rId18"/>
    <p:sldId id="295" r:id="rId19"/>
    <p:sldId id="268" r:id="rId20"/>
    <p:sldId id="269" r:id="rId21"/>
    <p:sldId id="296" r:id="rId22"/>
    <p:sldId id="270" r:id="rId23"/>
    <p:sldId id="297" r:id="rId24"/>
    <p:sldId id="271" r:id="rId25"/>
    <p:sldId id="298" r:id="rId26"/>
    <p:sldId id="272" r:id="rId27"/>
    <p:sldId id="299" r:id="rId28"/>
    <p:sldId id="273" r:id="rId29"/>
    <p:sldId id="300" r:id="rId30"/>
    <p:sldId id="274" r:id="rId31"/>
    <p:sldId id="301" r:id="rId32"/>
    <p:sldId id="275" r:id="rId33"/>
    <p:sldId id="302" r:id="rId34"/>
    <p:sldId id="276" r:id="rId35"/>
    <p:sldId id="277" r:id="rId36"/>
    <p:sldId id="303" r:id="rId37"/>
    <p:sldId id="304" r:id="rId38"/>
    <p:sldId id="278" r:id="rId39"/>
    <p:sldId id="279" r:id="rId40"/>
    <p:sldId id="280" r:id="rId41"/>
    <p:sldId id="281" r:id="rId42"/>
    <p:sldId id="305" r:id="rId43"/>
    <p:sldId id="282" r:id="rId44"/>
    <p:sldId id="283" r:id="rId45"/>
    <p:sldId id="284" r:id="rId46"/>
    <p:sldId id="306" r:id="rId47"/>
    <p:sldId id="285" r:id="rId48"/>
    <p:sldId id="287" r:id="rId49"/>
    <p:sldId id="307" r:id="rId50"/>
    <p:sldId id="308" r:id="rId51"/>
    <p:sldId id="288" r:id="rId52"/>
    <p:sldId id="289" r:id="rId53"/>
    <p:sldId id="309" r:id="rId5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6" d="100"/>
          <a:sy n="66" d="100"/>
        </p:scale>
        <p:origin x="-1374" y="-444"/>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BE32D3-F07D-429D-AA40-39E7E9BDD706}" type="datetimeFigureOut">
              <a:rPr lang="zh-CN" altLang="en-US" smtClean="0"/>
              <a:t>2023/3/25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40ECA3-389A-463B-B571-8396C40401A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E92A94-7694-4AC9-ACBF-BA7D3F4CDECE}"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r>
              <a:rPr lang="en-US" altLang="zh-CN" smtClean="0"/>
              <a:t>2023/3/25</a:t>
            </a:r>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r>
              <a:rPr lang="en-US" altLang="zh-CN" smtClean="0"/>
              <a:t>2023/3/25</a:t>
            </a:r>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r>
              <a:rPr lang="en-US" altLang="zh-CN" smtClean="0"/>
              <a:t>2023/3/25</a:t>
            </a:r>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r>
              <a:rPr lang="en-US" altLang="zh-CN" smtClean="0"/>
              <a:t>2023/3/25</a:t>
            </a:r>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r>
              <a:rPr lang="en-US" altLang="zh-CN" smtClean="0"/>
              <a:t>2023/3/25</a:t>
            </a:r>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r>
              <a:rPr lang="en-US" altLang="zh-CN" smtClean="0"/>
              <a:t>2023/3/25</a:t>
            </a:r>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r>
              <a:rPr lang="en-US" altLang="zh-CN" smtClean="0"/>
              <a:t>2023/3/25</a:t>
            </a:r>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E572453-BB26-4581-81E4-E1E7F970592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zh-CN" smtClean="0"/>
              <a:t>2023/3/25</a:t>
            </a:r>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E572453-BB26-4581-81E4-E1E7F970592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933046"/>
            <a:ext cx="7772400" cy="1102519"/>
          </a:xfrm>
        </p:spPr>
        <p:txBody>
          <a:bodyPr/>
          <a:lstStyle/>
          <a:p>
            <a:endParaRPr lang="zh-CN" altLang="en-US"/>
          </a:p>
        </p:txBody>
      </p:sp>
      <p:sp>
        <p:nvSpPr>
          <p:cNvPr id="3" name="副标题 2"/>
          <p:cNvSpPr>
            <a:spLocks noGrp="1"/>
          </p:cNvSpPr>
          <p:nvPr>
            <p:ph type="subTitle" idx="1"/>
          </p:nvPr>
        </p:nvSpPr>
        <p:spPr>
          <a:xfrm>
            <a:off x="1371600" y="2249877"/>
            <a:ext cx="6400800" cy="1314450"/>
          </a:xfrm>
        </p:spPr>
        <p:txBody>
          <a:bodyPr/>
          <a:lstStyle/>
          <a:p>
            <a:endParaRPr lang="zh-CN" altLang="en-US"/>
          </a:p>
        </p:txBody>
      </p:sp>
      <p:pic>
        <p:nvPicPr>
          <p:cNvPr id="4" name="Picture 1"/>
          <p:cNvPicPr>
            <a:picLocks noChangeAspect="1" noChangeArrowheads="1"/>
          </p:cNvPicPr>
          <p:nvPr/>
        </p:nvPicPr>
        <p:blipFill>
          <a:blip r:embed="rId2"/>
          <a:srcRect/>
          <a:stretch>
            <a:fillRect/>
          </a:stretch>
        </p:blipFill>
        <p:spPr bwMode="auto">
          <a:xfrm>
            <a:off x="-5280" y="728250"/>
            <a:ext cx="9154560" cy="2357455"/>
          </a:xfrm>
          <a:prstGeom prst="rect">
            <a:avLst/>
          </a:prstGeom>
          <a:noFill/>
          <a:ln w="9525">
            <a:noFill/>
            <a:miter lim="800000"/>
            <a:headEnd/>
            <a:tailEnd/>
          </a:ln>
          <a:effectLst/>
        </p:spPr>
      </p:pic>
      <p:sp>
        <p:nvSpPr>
          <p:cNvPr id="5" name="标题 1"/>
          <p:cNvSpPr>
            <a:spLocks noGrp="1"/>
          </p:cNvSpPr>
          <p:nvPr/>
        </p:nvSpPr>
        <p:spPr>
          <a:xfrm>
            <a:off x="685800" y="1355717"/>
            <a:ext cx="7772400" cy="110251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50000"/>
              </a:lnSpc>
            </a:pPr>
            <a:r>
              <a:rPr lang="zh-CN" altLang="en-US" sz="3400" b="1" spc="600" dirty="0">
                <a:solidFill>
                  <a:schemeClr val="accent1"/>
                </a:solidFill>
                <a:latin typeface="Arial" panose="020B0604020202020204" pitchFamily="34" charset="0"/>
                <a:ea typeface="微软雅黑" panose="020B0503020204020204" charset="-122"/>
                <a:sym typeface="Arial" panose="020B0604020202020204" pitchFamily="34" charset="0"/>
              </a:rPr>
              <a:t>第六</a:t>
            </a:r>
            <a:r>
              <a:rPr lang="zh-CN" altLang="en-US" sz="34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章  上市</a:t>
            </a:r>
            <a:r>
              <a:rPr lang="zh-CN" altLang="en-US" sz="3400" b="1" spc="600" dirty="0">
                <a:solidFill>
                  <a:schemeClr val="accent1"/>
                </a:solidFill>
                <a:latin typeface="Arial" panose="020B0604020202020204" pitchFamily="34" charset="0"/>
                <a:ea typeface="微软雅黑" panose="020B0503020204020204" charset="-122"/>
                <a:sym typeface="Arial" panose="020B0604020202020204" pitchFamily="34" charset="0"/>
              </a:rPr>
              <a:t>公司价值</a:t>
            </a:r>
            <a:r>
              <a:rPr lang="zh-CN" altLang="en-US" sz="34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评估</a:t>
            </a:r>
            <a:r>
              <a:rPr lang="en-US" altLang="zh-CN" sz="34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
            </a:r>
            <a:br>
              <a:rPr lang="en-US" altLang="zh-CN" sz="34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br>
            <a:r>
              <a:rPr lang="en-US" altLang="zh-CN" sz="28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a:t>
            </a:r>
            <a:r>
              <a:rPr lang="zh-CN" altLang="en-US" sz="28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相对估值</a:t>
            </a:r>
            <a:r>
              <a:rPr lang="zh-CN" altLang="en-US" sz="2800" b="1" spc="600" dirty="0">
                <a:solidFill>
                  <a:schemeClr val="accent1"/>
                </a:solidFill>
                <a:latin typeface="Arial" panose="020B0604020202020204" pitchFamily="34" charset="0"/>
                <a:ea typeface="微软雅黑" panose="020B0503020204020204" charset="-122"/>
                <a:sym typeface="Arial" panose="020B0604020202020204" pitchFamily="34" charset="0"/>
              </a:rPr>
              <a:t>法</a:t>
            </a:r>
            <a:endParaRPr lang="zh-CN" altLang="en-US" sz="3400" b="1" spc="6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6" name="矩形 5"/>
          <p:cNvSpPr/>
          <p:nvPr/>
        </p:nvSpPr>
        <p:spPr>
          <a:xfrm>
            <a:off x="500034" y="3264299"/>
            <a:ext cx="8143932" cy="879087"/>
          </a:xfrm>
          <a:prstGeom prst="rect">
            <a:avLst/>
          </a:prstGeom>
        </p:spPr>
        <p:txBody>
          <a:bodyPr wrap="square">
            <a:spAutoFit/>
          </a:bodyPr>
          <a:lstStyle/>
          <a:p>
            <a:pPr>
              <a:lnSpc>
                <a:spcPct val="150000"/>
              </a:lnSpc>
            </a:pPr>
            <a:r>
              <a:rPr lang="en-US" altLang="zh-CN" dirty="0">
                <a:latin typeface="微软雅黑" pitchFamily="34" charset="-122"/>
                <a:ea typeface="微软雅黑" pitchFamily="34" charset="-122"/>
              </a:rPr>
              <a:t>Asquith</a:t>
            </a:r>
            <a:r>
              <a:rPr lang="zh-CN" altLang="en-US" dirty="0">
                <a:latin typeface="微软雅黑" pitchFamily="34" charset="-122"/>
                <a:ea typeface="微软雅黑" pitchFamily="34" charset="-122"/>
              </a:rPr>
              <a:t>等（</a:t>
            </a:r>
            <a:r>
              <a:rPr lang="en-US" altLang="zh-CN" dirty="0">
                <a:latin typeface="微软雅黑" pitchFamily="34" charset="-122"/>
                <a:ea typeface="微软雅黑" pitchFamily="34" charset="-122"/>
              </a:rPr>
              <a:t>2005</a:t>
            </a:r>
            <a:r>
              <a:rPr lang="zh-CN" altLang="en-US" dirty="0">
                <a:latin typeface="微软雅黑" pitchFamily="34" charset="-122"/>
                <a:ea typeface="微软雅黑" pitchFamily="34" charset="-122"/>
              </a:rPr>
              <a:t>）研究美国金融分析师报告后指出，大部分的分析师使用相对估价模型，仅少量分析师使用现金流折现模型。</a:t>
            </a:r>
            <a:endParaRPr lang="zh-CN" altLang="en-US" dirty="0"/>
          </a:p>
        </p:txBody>
      </p:sp>
      <p:sp>
        <p:nvSpPr>
          <p:cNvPr id="7" name="灯片编号占位符 6"/>
          <p:cNvSpPr>
            <a:spLocks noGrp="1"/>
          </p:cNvSpPr>
          <p:nvPr>
            <p:ph type="sldNum" sz="quarter" idx="12"/>
          </p:nvPr>
        </p:nvSpPr>
        <p:spPr/>
        <p:txBody>
          <a:bodyPr/>
          <a:lstStyle/>
          <a:p>
            <a:fld id="{3E572453-BB26-4581-81E4-E1E7F9705929}" type="slidenum">
              <a:rPr lang="zh-CN" altLang="en-US" smtClean="0"/>
              <a:t>1</a:t>
            </a:fld>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785918" y="1428742"/>
            <a:ext cx="5715040" cy="2085979"/>
          </a:xfrm>
        </p:spPr>
        <p:txBody>
          <a:bodyPr vert="horz" lIns="91440" tIns="45720" rIns="91440" bIns="45720" rtlCol="0">
            <a:noAutofit/>
          </a:bodyPr>
          <a:lstStyle/>
          <a:p>
            <a:pPr marL="0" indent="0">
              <a:lnSpc>
                <a:spcPct val="150000"/>
              </a:lnSpc>
              <a:spcBef>
                <a:spcPts val="0"/>
              </a:spcBef>
              <a:buNone/>
            </a:pPr>
            <a:r>
              <a:rPr lang="zh-CN" altLang="en-US" sz="2400" dirty="0">
                <a:latin typeface="微软雅黑" pitchFamily="34" charset="-122"/>
                <a:ea typeface="微软雅黑" pitchFamily="34" charset="-122"/>
              </a:rPr>
              <a:t>一、选择可比公司</a:t>
            </a:r>
          </a:p>
          <a:p>
            <a:pPr marL="0" indent="0">
              <a:lnSpc>
                <a:spcPct val="150000"/>
              </a:lnSpc>
              <a:spcBef>
                <a:spcPts val="0"/>
              </a:spcBef>
              <a:buNone/>
            </a:pPr>
            <a:r>
              <a:rPr lang="zh-CN" altLang="en-US" sz="2400" dirty="0">
                <a:latin typeface="微软雅黑" pitchFamily="34" charset="-122"/>
                <a:ea typeface="微软雅黑" pitchFamily="34" charset="-122"/>
              </a:rPr>
              <a:t>二、确定适用于目标公司的可比指标</a:t>
            </a:r>
          </a:p>
          <a:p>
            <a:pPr marL="0" indent="0">
              <a:lnSpc>
                <a:spcPct val="150000"/>
              </a:lnSpc>
              <a:spcBef>
                <a:spcPts val="0"/>
              </a:spcBef>
              <a:buNone/>
            </a:pPr>
            <a:r>
              <a:rPr lang="zh-CN" altLang="en-US" sz="2400" dirty="0">
                <a:latin typeface="微软雅黑" pitchFamily="34" charset="-122"/>
                <a:ea typeface="微软雅黑" pitchFamily="34" charset="-122"/>
              </a:rPr>
              <a:t>三、计算目标公司的可比指标值</a:t>
            </a:r>
          </a:p>
          <a:p>
            <a:pPr marL="0" indent="0">
              <a:lnSpc>
                <a:spcPct val="150000"/>
              </a:lnSpc>
              <a:spcBef>
                <a:spcPts val="0"/>
              </a:spcBef>
              <a:buNone/>
            </a:pPr>
            <a:r>
              <a:rPr lang="zh-CN" altLang="en-US" sz="2400" dirty="0">
                <a:latin typeface="微软雅黑" pitchFamily="34" charset="-122"/>
                <a:ea typeface="微软雅黑" pitchFamily="34" charset="-122"/>
              </a:rPr>
              <a:t>四、计算目标公司的价值</a:t>
            </a:r>
          </a:p>
          <a:p>
            <a:pPr marL="0" indent="0">
              <a:lnSpc>
                <a:spcPct val="150000"/>
              </a:lnSpc>
              <a:spcBef>
                <a:spcPts val="0"/>
              </a:spcBef>
              <a:buNone/>
            </a:pPr>
            <a:endParaRPr lang="zh-CN" altLang="en-US" sz="2400" dirty="0">
              <a:latin typeface="微软雅黑" pitchFamily="34" charset="-122"/>
              <a:ea typeface="微软雅黑" pitchFamily="34" charset="-122"/>
            </a:endParaRPr>
          </a:p>
          <a:p>
            <a:pPr marL="0" indent="0">
              <a:lnSpc>
                <a:spcPct val="150000"/>
              </a:lnSpc>
              <a:spcBef>
                <a:spcPts val="0"/>
              </a:spcBef>
              <a:buNone/>
            </a:pPr>
            <a:endParaRPr lang="zh-CN" altLang="en-US" sz="24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灯片编号占位符 5"/>
          <p:cNvSpPr>
            <a:spLocks noGrp="1"/>
          </p:cNvSpPr>
          <p:nvPr>
            <p:ph type="sldNum" sz="quarter" idx="12"/>
          </p:nvPr>
        </p:nvSpPr>
        <p:spPr/>
        <p:txBody>
          <a:bodyPr/>
          <a:lstStyle/>
          <a:p>
            <a:fld id="{45E92A94-7694-4AC9-ACBF-BA7D3F4CDECE}" type="slidenum">
              <a:rPr lang="zh-CN" altLang="en-US" smtClean="0"/>
              <a:t>10</a:t>
            </a:fld>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92"/>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一、选择可比公司</a:t>
            </a:r>
          </a:p>
        </p:txBody>
      </p:sp>
      <p:sp>
        <p:nvSpPr>
          <p:cNvPr id="3" name="文本占位符 2"/>
          <p:cNvSpPr>
            <a:spLocks noGrp="1"/>
          </p:cNvSpPr>
          <p:nvPr>
            <p:ph type="body" idx="1"/>
          </p:nvPr>
        </p:nvSpPr>
        <p:spPr>
          <a:xfrm>
            <a:off x="428596" y="1428742"/>
            <a:ext cx="4429156" cy="3143272"/>
          </a:xfrm>
        </p:spPr>
        <p:txBody>
          <a:bodyPr vert="horz" lIns="91440" tIns="45720" rIns="91440" bIns="45720" rtlCol="0">
            <a:noAutofit/>
          </a:bodyPr>
          <a:lstStyle/>
          <a:p>
            <a:pPr marL="0" marR="0" lvl="0" indent="0">
              <a:lnSpc>
                <a:spcPct val="150000"/>
              </a:lnSpc>
              <a:spcBef>
                <a:spcPts val="0"/>
              </a:spcBef>
              <a:buNone/>
            </a:pPr>
            <a:r>
              <a:rPr lang="zh-CN" altLang="en-US" sz="1800" dirty="0">
                <a:latin typeface="微软雅黑" pitchFamily="34" charset="-122"/>
                <a:ea typeface="微软雅黑" pitchFamily="34" charset="-122"/>
              </a:rPr>
              <a:t>（一）可比公司的概念</a:t>
            </a:r>
          </a:p>
          <a:p>
            <a:pPr marL="0" marR="0" lvl="0" indent="0">
              <a:lnSpc>
                <a:spcPct val="150000"/>
              </a:lnSpc>
              <a:spcBef>
                <a:spcPts val="0"/>
              </a:spcBef>
              <a:buNone/>
            </a:pPr>
            <a:r>
              <a:rPr lang="zh-CN" altLang="en-US" sz="1800" dirty="0" smtClean="0">
                <a:latin typeface="微软雅黑" pitchFamily="34" charset="-122"/>
                <a:ea typeface="微软雅黑" pitchFamily="34" charset="-122"/>
              </a:rPr>
              <a:t>       可</a:t>
            </a:r>
            <a:r>
              <a:rPr lang="zh-CN" altLang="en-US" sz="1800" dirty="0">
                <a:latin typeface="微软雅黑" pitchFamily="34" charset="-122"/>
                <a:ea typeface="微软雅黑" pitchFamily="34" charset="-122"/>
              </a:rPr>
              <a:t>比公司指的是所处的行业、市场环境、公司的主营业务或主导产品、公司规模、资本结构、盈利能力以及风险程度等方面相同或者相近的公司。在相对估值法中，选择的可比资产应当是与目标资产在最大程度上有相同属性，可比公司与目标公司越相近或相似越好。</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28676" name="Picture 4" descr="https://img3.redocn.com/tupian/20180607/changjinglukatong_9464045.jpg.285.jpg"/>
          <p:cNvPicPr>
            <a:picLocks noChangeAspect="1" noChangeArrowheads="1"/>
          </p:cNvPicPr>
          <p:nvPr/>
        </p:nvPicPr>
        <p:blipFill>
          <a:blip r:embed="rId2"/>
          <a:srcRect/>
          <a:stretch>
            <a:fillRect/>
          </a:stretch>
        </p:blipFill>
        <p:spPr bwMode="auto">
          <a:xfrm>
            <a:off x="5000628" y="1285866"/>
            <a:ext cx="3937719" cy="3357586"/>
          </a:xfrm>
          <a:prstGeom prst="rect">
            <a:avLst/>
          </a:prstGeom>
          <a:noFill/>
        </p:spPr>
      </p:pic>
      <p:sp>
        <p:nvSpPr>
          <p:cNvPr id="8" name="灯片编号占位符 7"/>
          <p:cNvSpPr>
            <a:spLocks noGrp="1"/>
          </p:cNvSpPr>
          <p:nvPr>
            <p:ph type="sldNum" sz="quarter" idx="12"/>
          </p:nvPr>
        </p:nvSpPr>
        <p:spPr/>
        <p:txBody>
          <a:bodyPr/>
          <a:lstStyle/>
          <a:p>
            <a:fld id="{45E92A94-7694-4AC9-ACBF-BA7D3F4CDECE}" type="slidenum">
              <a:rPr lang="zh-CN" altLang="en-US" smtClean="0"/>
              <a:t>11</a:t>
            </a:fld>
            <a:endParaRPr lang="zh-CN"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071552"/>
            <a:ext cx="8229600" cy="642942"/>
          </a:xfrm>
        </p:spPr>
        <p:txBody>
          <a:bodyPr vert="horz" lIns="91440" tIns="45720" rIns="91440" bIns="45720" rtlCol="0" anchor="ctr">
            <a:normAutofit/>
          </a:bodyPr>
          <a:lstStyle/>
          <a:p>
            <a:pPr algn="l"/>
            <a:r>
              <a:rPr lang="zh-CN" altLang="en-US" sz="2000" dirty="0">
                <a:latin typeface="微软雅黑" pitchFamily="34" charset="-122"/>
                <a:ea typeface="微软雅黑" pitchFamily="34" charset="-122"/>
                <a:cs typeface="+mn-cs"/>
              </a:rPr>
              <a:t>（二）可比公司的选择方法</a:t>
            </a:r>
          </a:p>
        </p:txBody>
      </p:sp>
      <p:sp>
        <p:nvSpPr>
          <p:cNvPr id="3" name="文本占位符 2"/>
          <p:cNvSpPr>
            <a:spLocks noGrp="1"/>
          </p:cNvSpPr>
          <p:nvPr>
            <p:ph type="body" idx="1"/>
          </p:nvPr>
        </p:nvSpPr>
        <p:spPr>
          <a:xfrm>
            <a:off x="428596" y="1749028"/>
            <a:ext cx="8229600" cy="2894424"/>
          </a:xfrm>
        </p:spPr>
        <p:txBody>
          <a:bodyPr vert="horz" lIns="91440" tIns="45720" rIns="91440" bIns="45720" rtlCol="0">
            <a:noAutofit/>
          </a:bodyPr>
          <a:lstStyle/>
          <a:p>
            <a:pPr marL="0" indent="0">
              <a:lnSpc>
                <a:spcPct val="150000"/>
              </a:lnSpc>
              <a:spcBef>
                <a:spcPts val="0"/>
              </a:spcBef>
              <a:buNone/>
            </a:pPr>
            <a:r>
              <a:rPr lang="zh-CN" altLang="en-US" sz="1800" dirty="0" smtClean="0">
                <a:latin typeface="微软雅黑" pitchFamily="34" charset="-122"/>
                <a:ea typeface="微软雅黑" pitchFamily="34" charset="-122"/>
              </a:rPr>
              <a:t>       选择</a:t>
            </a:r>
            <a:r>
              <a:rPr lang="zh-CN" altLang="en-US" sz="1800" dirty="0">
                <a:latin typeface="微软雅黑" pitchFamily="34" charset="-122"/>
                <a:ea typeface="微软雅黑" pitchFamily="34" charset="-122"/>
              </a:rPr>
              <a:t>可比公司常用的方法是依靠行业分类。如果两个公司同属一个行业，原则上他们的现金流量能够反映相似的市场力量，公司之间会高度相关。</a:t>
            </a:r>
          </a:p>
          <a:p>
            <a:pPr marL="0" indent="0">
              <a:lnSpc>
                <a:spcPct val="150000"/>
              </a:lnSpc>
              <a:spcBef>
                <a:spcPts val="0"/>
              </a:spcBef>
              <a:buNone/>
            </a:pPr>
            <a:r>
              <a:rPr lang="zh-CN" altLang="en-US" sz="1800" dirty="0">
                <a:latin typeface="微软雅黑" pitchFamily="34" charset="-122"/>
                <a:ea typeface="微软雅黑" pitchFamily="34" charset="-122"/>
              </a:rPr>
              <a:t>但是，行业分类是一种相对粗糙的划分。</a:t>
            </a:r>
          </a:p>
          <a:p>
            <a:pPr marL="0" indent="0">
              <a:lnSpc>
                <a:spcPct val="150000"/>
              </a:lnSpc>
              <a:spcBef>
                <a:spcPts val="0"/>
              </a:spcBef>
              <a:buNone/>
            </a:pPr>
            <a:r>
              <a:rPr lang="zh-CN" altLang="en-US" sz="1800" dirty="0" smtClean="0">
                <a:latin typeface="微软雅黑" pitchFamily="34" charset="-122"/>
                <a:ea typeface="微软雅黑" pitchFamily="34" charset="-122"/>
              </a:rPr>
              <a:t>       在</a:t>
            </a:r>
            <a:r>
              <a:rPr lang="zh-CN" altLang="en-US" sz="1800" dirty="0">
                <a:latin typeface="微软雅黑" pitchFamily="34" charset="-122"/>
                <a:ea typeface="微软雅黑" pitchFamily="34" charset="-122"/>
              </a:rPr>
              <a:t>实践中，找到一组合适的可比公司不是轻而易举的，一般应选取在行业、主营业务或主导产品、资本结构、公司规模、市场环境以及风险度等方面相同或相近的公司</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571492"/>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一、选择可比公司</a:t>
            </a:r>
            <a:endPar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12</a:t>
            </a:fld>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071552"/>
            <a:ext cx="8229600" cy="642942"/>
          </a:xfrm>
        </p:spPr>
        <p:txBody>
          <a:bodyPr vert="horz" lIns="91440" tIns="45720" rIns="91440" bIns="45720" rtlCol="0" anchor="ctr">
            <a:normAutofit/>
          </a:bodyPr>
          <a:lstStyle/>
          <a:p>
            <a:pPr algn="l"/>
            <a:r>
              <a:rPr lang="zh-CN" altLang="en-US" sz="2000" dirty="0">
                <a:latin typeface="微软雅黑" pitchFamily="34" charset="-122"/>
                <a:ea typeface="微软雅黑" pitchFamily="34" charset="-122"/>
                <a:cs typeface="+mn-cs"/>
              </a:rPr>
              <a:t>（二）可比公司的选择方法</a:t>
            </a:r>
          </a:p>
        </p:txBody>
      </p:sp>
      <p:sp>
        <p:nvSpPr>
          <p:cNvPr id="3" name="文本占位符 2"/>
          <p:cNvSpPr>
            <a:spLocks noGrp="1"/>
          </p:cNvSpPr>
          <p:nvPr>
            <p:ph type="body" idx="1"/>
          </p:nvPr>
        </p:nvSpPr>
        <p:spPr>
          <a:xfrm>
            <a:off x="428596" y="1749028"/>
            <a:ext cx="8229600" cy="3394472"/>
          </a:xfrm>
        </p:spPr>
        <p:txBody>
          <a:bodyPr vert="horz" lIns="91440" tIns="45720" rIns="91440" bIns="45720" rtlCol="0">
            <a:noAutofit/>
          </a:bodyPr>
          <a:lstStyle/>
          <a:p>
            <a:pPr marL="0" indent="0">
              <a:lnSpc>
                <a:spcPct val="150000"/>
              </a:lnSpc>
              <a:spcBef>
                <a:spcPts val="0"/>
              </a:spcBef>
              <a:buNone/>
            </a:pPr>
            <a:r>
              <a:rPr lang="zh-CN" altLang="en-US" sz="1800" dirty="0" smtClean="0">
                <a:latin typeface="微软雅黑" pitchFamily="34" charset="-122"/>
                <a:ea typeface="微软雅黑" pitchFamily="34" charset="-122"/>
              </a:rPr>
              <a:t>       若</a:t>
            </a:r>
            <a:r>
              <a:rPr lang="zh-CN" altLang="en-US" sz="1800" dirty="0">
                <a:latin typeface="微软雅黑" pitchFamily="34" charset="-122"/>
                <a:ea typeface="微软雅黑" pitchFamily="34" charset="-122"/>
              </a:rPr>
              <a:t>不能同时满足，可优先考虑下列靠前的可比公司特征：</a:t>
            </a:r>
          </a:p>
          <a:p>
            <a:pPr marL="0" indent="0">
              <a:lnSpc>
                <a:spcPct val="150000"/>
              </a:lnSpc>
              <a:spcBef>
                <a:spcPts val="0"/>
              </a:spcBef>
              <a:buNone/>
            </a:pP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）可比公司与目标公司的业务和行业背景类似；</a:t>
            </a:r>
          </a:p>
          <a:p>
            <a:pPr marL="0" indent="0">
              <a:lnSpc>
                <a:spcPct val="150000"/>
              </a:lnSpc>
              <a:spcBef>
                <a:spcPts val="0"/>
              </a:spcBef>
              <a:buNone/>
            </a:pP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）可比公司与目标公司的规模类似；</a:t>
            </a:r>
          </a:p>
          <a:p>
            <a:pPr marL="0" indent="0">
              <a:lnSpc>
                <a:spcPct val="150000"/>
              </a:lnSpc>
              <a:spcBef>
                <a:spcPts val="0"/>
              </a:spcBef>
              <a:buNone/>
            </a:pP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）可比公司与目标公司的预计增长率类似；</a:t>
            </a:r>
          </a:p>
          <a:p>
            <a:pPr marL="0" indent="0">
              <a:lnSpc>
                <a:spcPct val="150000"/>
              </a:lnSpc>
              <a:spcBef>
                <a:spcPts val="0"/>
              </a:spcBef>
              <a:buNone/>
            </a:pP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a:t>
            </a:r>
            <a:r>
              <a:rPr lang="zh-CN" altLang="en-US" sz="1800" dirty="0">
                <a:latin typeface="微软雅黑" pitchFamily="34" charset="-122"/>
                <a:ea typeface="微软雅黑" pitchFamily="34" charset="-122"/>
              </a:rPr>
              <a:t>）可比公司与目标公司的股权结构类似；</a:t>
            </a:r>
          </a:p>
          <a:p>
            <a:pPr marL="0" indent="0">
              <a:lnSpc>
                <a:spcPct val="150000"/>
              </a:lnSpc>
              <a:spcBef>
                <a:spcPts val="0"/>
              </a:spcBef>
              <a:buNone/>
            </a:pP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a:t>
            </a:r>
            <a:r>
              <a:rPr lang="zh-CN" altLang="en-US" sz="1800" dirty="0">
                <a:latin typeface="微软雅黑" pitchFamily="34" charset="-122"/>
                <a:ea typeface="微软雅黑" pitchFamily="34" charset="-122"/>
              </a:rPr>
              <a:t>）可比公司与目标公司的资本结构类似；</a:t>
            </a:r>
          </a:p>
          <a:p>
            <a:pPr marL="0" indent="0">
              <a:lnSpc>
                <a:spcPct val="150000"/>
              </a:lnSpc>
              <a:spcBef>
                <a:spcPts val="0"/>
              </a:spcBef>
              <a:buNone/>
            </a:pP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6</a:t>
            </a:r>
            <a:r>
              <a:rPr lang="zh-CN" altLang="en-US" sz="1800" dirty="0">
                <a:latin typeface="微软雅黑" pitchFamily="34" charset="-122"/>
                <a:ea typeface="微软雅黑" pitchFamily="34" charset="-122"/>
              </a:rPr>
              <a:t>）可比公司与目标公司的地域特点类似。</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571492"/>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一、选择可比公司</a:t>
            </a:r>
            <a:endPar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13</a:t>
            </a:fld>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714362"/>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二、确定适用于目标公司的可比指标</a:t>
            </a:r>
          </a:p>
        </p:txBody>
      </p:sp>
      <p:sp>
        <p:nvSpPr>
          <p:cNvPr id="3" name="文本占位符 2"/>
          <p:cNvSpPr>
            <a:spLocks noGrp="1"/>
          </p:cNvSpPr>
          <p:nvPr>
            <p:ph type="body" idx="1"/>
          </p:nvPr>
        </p:nvSpPr>
        <p:spPr>
          <a:xfrm>
            <a:off x="285720" y="1643056"/>
            <a:ext cx="885828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选择适用于目标公司的可比指标，就是要确定比较基准，即比什么，选择何种估值倍数</a:t>
            </a:r>
            <a:r>
              <a:rPr lang="zh-CN" altLang="en-US" sz="1800" dirty="0" smtClean="0">
                <a:latin typeface="微软雅黑" pitchFamily="34" charset="-122"/>
                <a:ea typeface="微软雅黑" pitchFamily="34" charset="-122"/>
              </a:rPr>
              <a:t>。通常</a:t>
            </a:r>
            <a:r>
              <a:rPr lang="zh-CN" altLang="en-US" sz="1800" dirty="0">
                <a:latin typeface="微软雅黑" pitchFamily="34" charset="-122"/>
                <a:ea typeface="微软雅黑" pitchFamily="34" charset="-122"/>
              </a:rPr>
              <a:t>是比较目标公司与可比公司的基本财务指标，实践中经常使用的有两类：</a:t>
            </a:r>
          </a:p>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一类基于股票价格或股权价值的方法，又称为股票价格倍数法，常见的有市盈率（</a:t>
            </a:r>
            <a:r>
              <a:rPr lang="en-US" altLang="zh-CN" sz="1800" dirty="0">
                <a:latin typeface="微软雅黑" pitchFamily="34" charset="-122"/>
                <a:ea typeface="微软雅黑" pitchFamily="34" charset="-122"/>
              </a:rPr>
              <a:t>PE</a:t>
            </a:r>
            <a:r>
              <a:rPr lang="zh-CN" altLang="en-US" sz="1800" dirty="0">
                <a:latin typeface="微软雅黑" pitchFamily="34" charset="-122"/>
                <a:ea typeface="微软雅黑" pitchFamily="34" charset="-122"/>
              </a:rPr>
              <a:t>）倍数、市净率（</a:t>
            </a:r>
            <a:r>
              <a:rPr lang="en-US" altLang="zh-CN" sz="1800" dirty="0">
                <a:latin typeface="微软雅黑" pitchFamily="34" charset="-122"/>
                <a:ea typeface="微软雅黑" pitchFamily="34" charset="-122"/>
              </a:rPr>
              <a:t>PB</a:t>
            </a:r>
            <a:r>
              <a:rPr lang="zh-CN" altLang="en-US" sz="1800" dirty="0">
                <a:latin typeface="微软雅黑" pitchFamily="34" charset="-122"/>
                <a:ea typeface="微软雅黑" pitchFamily="34" charset="-122"/>
              </a:rPr>
              <a:t>）倍数、市销率（</a:t>
            </a:r>
            <a:r>
              <a:rPr lang="en-US" altLang="zh-CN" sz="1800" dirty="0">
                <a:latin typeface="微软雅黑" pitchFamily="34" charset="-122"/>
                <a:ea typeface="微软雅黑" pitchFamily="34" charset="-122"/>
              </a:rPr>
              <a:t>PS</a:t>
            </a:r>
            <a:r>
              <a:rPr lang="zh-CN" altLang="en-US" sz="1800" dirty="0">
                <a:latin typeface="微软雅黑" pitchFamily="34" charset="-122"/>
                <a:ea typeface="微软雅黑" pitchFamily="34" charset="-122"/>
              </a:rPr>
              <a:t>）倍数、市现率（</a:t>
            </a:r>
            <a:r>
              <a:rPr lang="en-US" altLang="zh-CN" sz="1800" dirty="0">
                <a:latin typeface="微软雅黑" pitchFamily="34" charset="-122"/>
                <a:ea typeface="微软雅黑" pitchFamily="34" charset="-122"/>
              </a:rPr>
              <a:t>PCF</a:t>
            </a:r>
            <a:r>
              <a:rPr lang="zh-CN" altLang="en-US" sz="1800" dirty="0">
                <a:latin typeface="微软雅黑" pitchFamily="34" charset="-122"/>
                <a:ea typeface="微软雅黑" pitchFamily="34" charset="-122"/>
              </a:rPr>
              <a:t>）倍数等；</a:t>
            </a:r>
          </a:p>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另一类基于企业价值的方法，又称为企业价值倍数法，最常见的是</a:t>
            </a:r>
            <a:r>
              <a:rPr lang="en-US" altLang="zh-CN" sz="1800" dirty="0">
                <a:latin typeface="微软雅黑" pitchFamily="34" charset="-122"/>
                <a:ea typeface="微软雅黑" pitchFamily="34" charset="-122"/>
              </a:rPr>
              <a:t>EV/EBIT</a:t>
            </a:r>
            <a:r>
              <a:rPr lang="zh-CN" altLang="en-US" sz="1800" dirty="0">
                <a:latin typeface="微软雅黑" pitchFamily="34" charset="-122"/>
                <a:ea typeface="微软雅黑" pitchFamily="34" charset="-122"/>
              </a:rPr>
              <a:t>倍数法。</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灯片编号占位符 5"/>
          <p:cNvSpPr>
            <a:spLocks noGrp="1"/>
          </p:cNvSpPr>
          <p:nvPr>
            <p:ph type="sldNum" sz="quarter" idx="12"/>
          </p:nvPr>
        </p:nvSpPr>
        <p:spPr/>
        <p:txBody>
          <a:bodyPr/>
          <a:lstStyle/>
          <a:p>
            <a:fld id="{45E92A94-7694-4AC9-ACBF-BA7D3F4CDECE}" type="slidenum">
              <a:rPr lang="zh-CN" altLang="en-US" smtClean="0"/>
              <a:t>14</a:t>
            </a:fld>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571486"/>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三、计算目标公司的可比指标值</a:t>
            </a:r>
          </a:p>
        </p:txBody>
      </p:sp>
      <p:sp>
        <p:nvSpPr>
          <p:cNvPr id="3" name="文本占位符 2"/>
          <p:cNvSpPr>
            <a:spLocks noGrp="1"/>
          </p:cNvSpPr>
          <p:nvPr>
            <p:ph type="body" idx="1"/>
          </p:nvPr>
        </p:nvSpPr>
        <p:spPr>
          <a:xfrm>
            <a:off x="428596" y="1534732"/>
            <a:ext cx="8229600" cy="3394472"/>
          </a:xfrm>
        </p:spPr>
        <p:txBody>
          <a:bodyPr vert="horz" lIns="91440" tIns="45720" rIns="91440" bIns="45720" rtlCol="0">
            <a:noAutofit/>
          </a:bodyPr>
          <a:lstStyle/>
          <a:p>
            <a:pPr marL="0" marR="0" lvl="0" indent="0">
              <a:lnSpc>
                <a:spcPct val="150000"/>
              </a:lnSpc>
              <a:spcBef>
                <a:spcPts val="0"/>
              </a:spcBef>
              <a:buNone/>
            </a:pPr>
            <a:r>
              <a:rPr lang="zh-CN" altLang="en-US" sz="1800" dirty="0">
                <a:latin typeface="微软雅黑" pitchFamily="34" charset="-122"/>
                <a:ea typeface="微软雅黑" pitchFamily="34" charset="-122"/>
              </a:rPr>
              <a:t>通常选取可比公司可比指标的平均值或者中位数作为目标公司的指标值。当个别可比公司的可比指标显著异常时，需进行剔除。需要注意的是，评估师可以根据目标公司与可比公司间的差异，对平均值或中位数做进一步调整。</a:t>
            </a:r>
          </a:p>
          <a:p>
            <a:pPr marL="0" marR="0" lvl="0" indent="0">
              <a:lnSpc>
                <a:spcPct val="150000"/>
              </a:lnSpc>
              <a:spcBef>
                <a:spcPts val="0"/>
              </a:spcBef>
              <a:buNone/>
            </a:pPr>
            <a:r>
              <a:rPr lang="zh-CN" altLang="en-US" sz="1800" dirty="0">
                <a:latin typeface="微软雅黑" pitchFamily="34" charset="-122"/>
                <a:ea typeface="微软雅黑" pitchFamily="34" charset="-122"/>
              </a:rPr>
              <a:t>例如，目标公司是所属行业的龙头企业，技术先进，盈利能力好，具有较强的竞争优势和发展前景，评估师可以在可比指标平均值或中位数的基础上，相应给予一定的溢价调整。</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灯片编号占位符 5"/>
          <p:cNvSpPr>
            <a:spLocks noGrp="1"/>
          </p:cNvSpPr>
          <p:nvPr>
            <p:ph type="sldNum" sz="quarter" idx="12"/>
          </p:nvPr>
        </p:nvSpPr>
        <p:spPr/>
        <p:txBody>
          <a:bodyPr/>
          <a:lstStyle/>
          <a:p>
            <a:fld id="{45E92A94-7694-4AC9-ACBF-BA7D3F4CDECE}" type="slidenum">
              <a:rPr lang="zh-CN" altLang="en-US" smtClean="0"/>
              <a:t>15</a:t>
            </a:fld>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642924"/>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四、计算目标公司的价值</a:t>
            </a:r>
          </a:p>
        </p:txBody>
      </p:sp>
      <p:sp>
        <p:nvSpPr>
          <p:cNvPr id="3" name="文本占位符 2"/>
          <p:cNvSpPr>
            <a:spLocks noGrp="1"/>
          </p:cNvSpPr>
          <p:nvPr>
            <p:ph type="body" idx="1"/>
          </p:nvPr>
        </p:nvSpPr>
        <p:spPr>
          <a:xfrm>
            <a:off x="500034" y="1357304"/>
            <a:ext cx="8229600" cy="3394472"/>
          </a:xfrm>
        </p:spPr>
        <p:txBody>
          <a:bodyPr vert="horz" lIns="91440" tIns="45720" rIns="91440" bIns="45720" rtlCol="0">
            <a:noAutofit/>
          </a:bodyPr>
          <a:lstStyle/>
          <a:p>
            <a:pPr marL="0" marR="0" lvl="0" indent="0">
              <a:lnSpc>
                <a:spcPct val="170000"/>
              </a:lnSpc>
              <a:spcBef>
                <a:spcPts val="0"/>
              </a:spcBef>
              <a:buNone/>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相对</a:t>
            </a:r>
            <a:r>
              <a:rPr lang="zh-CN" altLang="en-US" sz="1800" dirty="0">
                <a:latin typeface="微软雅黑" pitchFamily="34" charset="-122"/>
                <a:ea typeface="微软雅黑" pitchFamily="34" charset="-122"/>
              </a:rPr>
              <a:t>估值法以可比公司的价格为基础，评估目标公司的相应价值。</a:t>
            </a:r>
          </a:p>
          <a:p>
            <a:pPr marL="0" marR="0" lvl="0" indent="0">
              <a:lnSpc>
                <a:spcPct val="170000"/>
              </a:lnSpc>
              <a:spcBef>
                <a:spcPts val="0"/>
              </a:spcBef>
              <a:buNone/>
            </a:pPr>
            <a:r>
              <a:rPr lang="zh-CN" altLang="en-US" sz="1800" dirty="0" smtClean="0">
                <a:latin typeface="微软雅黑" pitchFamily="34" charset="-122"/>
                <a:ea typeface="微软雅黑" pitchFamily="34" charset="-122"/>
              </a:rPr>
              <a:t>       公式</a:t>
            </a:r>
            <a:r>
              <a:rPr lang="en-US" altLang="zh-CN" sz="1800" dirty="0">
                <a:latin typeface="微软雅黑" pitchFamily="34" charset="-122"/>
                <a:ea typeface="微软雅黑" pitchFamily="34" charset="-122"/>
              </a:rPr>
              <a:t>7-1</a:t>
            </a:r>
            <a:r>
              <a:rPr lang="zh-CN" altLang="en-US" sz="1800" dirty="0">
                <a:latin typeface="微软雅黑" pitchFamily="34" charset="-122"/>
                <a:ea typeface="微软雅黑" pitchFamily="34" charset="-122"/>
              </a:rPr>
              <a:t>是相对估值法的一般公式，使用可比公司的可比指标倍数乘以目标公司相应的财务指标，即可计算出目标公司的价值或股价。评估所得的价值，可以是股权价值（股票价值），也可以是公司价值。当评估得到公司价值时，可以通过价值等式换算成股权价值（股票价值）。</a:t>
            </a:r>
          </a:p>
          <a:p>
            <a:pPr marL="0" marR="0" lvl="0" indent="0">
              <a:lnSpc>
                <a:spcPct val="170000"/>
              </a:lnSpc>
              <a:spcBef>
                <a:spcPts val="0"/>
              </a:spcBef>
              <a:buNone/>
            </a:pP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24577" name="Picture 1"/>
          <p:cNvPicPr>
            <a:picLocks noChangeAspect="1" noChangeArrowheads="1"/>
          </p:cNvPicPr>
          <p:nvPr/>
        </p:nvPicPr>
        <p:blipFill>
          <a:blip r:embed="rId2"/>
          <a:srcRect/>
          <a:stretch>
            <a:fillRect/>
          </a:stretch>
        </p:blipFill>
        <p:spPr bwMode="auto">
          <a:xfrm>
            <a:off x="1285852" y="3857634"/>
            <a:ext cx="7063460" cy="857256"/>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16</a:t>
            </a:fld>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642924"/>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四、计算目标公司的价值</a:t>
            </a:r>
          </a:p>
        </p:txBody>
      </p:sp>
      <p:sp>
        <p:nvSpPr>
          <p:cNvPr id="3" name="文本占位符 2"/>
          <p:cNvSpPr>
            <a:spLocks noGrp="1"/>
          </p:cNvSpPr>
          <p:nvPr>
            <p:ph type="body" idx="1"/>
          </p:nvPr>
        </p:nvSpPr>
        <p:spPr>
          <a:xfrm>
            <a:off x="500034" y="2143122"/>
            <a:ext cx="8229600" cy="3394472"/>
          </a:xfrm>
        </p:spPr>
        <p:txBody>
          <a:bodyPr vert="horz" lIns="91440" tIns="45720" rIns="91440" bIns="45720" rtlCol="0">
            <a:noAutofit/>
          </a:bodyPr>
          <a:lstStyle/>
          <a:p>
            <a:pPr marL="0" marR="0" lvl="0" indent="0">
              <a:lnSpc>
                <a:spcPct val="170000"/>
              </a:lnSpc>
              <a:spcBef>
                <a:spcPts val="0"/>
              </a:spcBef>
              <a:buNone/>
            </a:pPr>
            <a:r>
              <a:rPr lang="zh-CN" altLang="en-US" sz="1800" dirty="0" smtClean="0">
                <a:latin typeface="微软雅黑" pitchFamily="34" charset="-122"/>
                <a:ea typeface="微软雅黑" pitchFamily="34" charset="-122"/>
              </a:rPr>
              <a:t>公式</a:t>
            </a:r>
            <a:r>
              <a:rPr lang="en-US" altLang="zh-CN" sz="1800" dirty="0">
                <a:latin typeface="微软雅黑" pitchFamily="34" charset="-122"/>
                <a:ea typeface="微软雅黑" pitchFamily="34" charset="-122"/>
              </a:rPr>
              <a:t>7-1</a:t>
            </a:r>
            <a:r>
              <a:rPr lang="zh-CN" altLang="en-US" sz="1800" dirty="0">
                <a:latin typeface="微软雅黑" pitchFamily="34" charset="-122"/>
                <a:ea typeface="微软雅黑" pitchFamily="34" charset="-122"/>
              </a:rPr>
              <a:t>中，“可比公司价值</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可比公司某种指标”被称为倍数，常用的倍数包括市盈率（</a:t>
            </a:r>
            <a:r>
              <a:rPr lang="en-US" altLang="zh-CN" sz="1800" dirty="0">
                <a:latin typeface="微软雅黑" pitchFamily="34" charset="-122"/>
                <a:ea typeface="微软雅黑" pitchFamily="34" charset="-122"/>
              </a:rPr>
              <a:t>P/E</a:t>
            </a:r>
            <a:r>
              <a:rPr lang="zh-CN" altLang="en-US" sz="1800" dirty="0">
                <a:latin typeface="微软雅黑" pitchFamily="34" charset="-122"/>
                <a:ea typeface="微软雅黑" pitchFamily="34" charset="-122"/>
              </a:rPr>
              <a:t>）倍数、市净率（</a:t>
            </a:r>
            <a:r>
              <a:rPr lang="en-US" altLang="zh-CN" sz="1800" dirty="0">
                <a:latin typeface="微软雅黑" pitchFamily="34" charset="-122"/>
                <a:ea typeface="微软雅黑" pitchFamily="34" charset="-122"/>
              </a:rPr>
              <a:t>P/B</a:t>
            </a:r>
            <a:r>
              <a:rPr lang="zh-CN" altLang="en-US" sz="1800" dirty="0">
                <a:latin typeface="微软雅黑" pitchFamily="34" charset="-122"/>
                <a:ea typeface="微软雅黑" pitchFamily="34" charset="-122"/>
              </a:rPr>
              <a:t>）倍数、市销率（</a:t>
            </a:r>
            <a:r>
              <a:rPr lang="en-US" altLang="zh-CN" sz="1800" dirty="0">
                <a:latin typeface="微软雅黑" pitchFamily="34" charset="-122"/>
                <a:ea typeface="微软雅黑" pitchFamily="34" charset="-122"/>
              </a:rPr>
              <a:t>P/S</a:t>
            </a:r>
            <a:r>
              <a:rPr lang="zh-CN" altLang="en-US" sz="1800" dirty="0">
                <a:latin typeface="微软雅黑" pitchFamily="34" charset="-122"/>
                <a:ea typeface="微软雅黑" pitchFamily="34" charset="-122"/>
              </a:rPr>
              <a:t>）倍数、企业价值</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息税前利润（</a:t>
            </a:r>
            <a:r>
              <a:rPr lang="en-US" altLang="zh-CN" sz="1800" dirty="0">
                <a:latin typeface="微软雅黑" pitchFamily="34" charset="-122"/>
                <a:ea typeface="微软雅黑" pitchFamily="34" charset="-122"/>
              </a:rPr>
              <a:t>EV/EBIT</a:t>
            </a:r>
            <a:r>
              <a:rPr lang="zh-CN" altLang="en-US" sz="1800" dirty="0">
                <a:latin typeface="微软雅黑" pitchFamily="34" charset="-122"/>
                <a:ea typeface="微软雅黑" pitchFamily="34" charset="-122"/>
              </a:rPr>
              <a:t>）倍数、企业价值</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息税折旧摊销前利润（</a:t>
            </a:r>
            <a:r>
              <a:rPr lang="en-US" altLang="zh-CN" sz="1800" dirty="0">
                <a:latin typeface="微软雅黑" pitchFamily="34" charset="-122"/>
                <a:ea typeface="微软雅黑" pitchFamily="34" charset="-122"/>
              </a:rPr>
              <a:t>EV/EBITDA</a:t>
            </a:r>
            <a:r>
              <a:rPr lang="zh-CN" altLang="en-US" sz="1800" dirty="0">
                <a:latin typeface="微软雅黑" pitchFamily="34" charset="-122"/>
                <a:ea typeface="微软雅黑" pitchFamily="34" charset="-122"/>
              </a:rPr>
              <a:t>）倍数等</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7" name="Picture 1"/>
          <p:cNvPicPr>
            <a:picLocks noChangeAspect="1" noChangeArrowheads="1"/>
          </p:cNvPicPr>
          <p:nvPr/>
        </p:nvPicPr>
        <p:blipFill>
          <a:blip r:embed="rId2"/>
          <a:srcRect/>
          <a:stretch>
            <a:fillRect/>
          </a:stretch>
        </p:blipFill>
        <p:spPr bwMode="auto">
          <a:xfrm>
            <a:off x="1357290" y="1214428"/>
            <a:ext cx="7063460" cy="857256"/>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45E92A94-7694-4AC9-ACBF-BA7D3F4CDECE}" type="slidenum">
              <a:rPr lang="zh-CN" altLang="en-US" smtClean="0"/>
              <a:t>17</a:t>
            </a:fld>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642924"/>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四、计算目标公司的价值</a:t>
            </a:r>
          </a:p>
        </p:txBody>
      </p:sp>
      <p:sp>
        <p:nvSpPr>
          <p:cNvPr id="3" name="文本占位符 2"/>
          <p:cNvSpPr>
            <a:spLocks noGrp="1"/>
          </p:cNvSpPr>
          <p:nvPr>
            <p:ph type="body" idx="1"/>
          </p:nvPr>
        </p:nvSpPr>
        <p:spPr>
          <a:xfrm>
            <a:off x="628680" y="2034798"/>
            <a:ext cx="8229600" cy="3394472"/>
          </a:xfrm>
        </p:spPr>
        <p:txBody>
          <a:bodyPr vert="horz" lIns="91440" tIns="45720" rIns="91440" bIns="45720" rtlCol="0">
            <a:noAutofit/>
          </a:bodyPr>
          <a:lstStyle/>
          <a:p>
            <a:pPr marL="0" marR="0" lvl="0" indent="0">
              <a:lnSpc>
                <a:spcPct val="150000"/>
              </a:lnSpc>
              <a:spcBef>
                <a:spcPts val="0"/>
              </a:spcBef>
              <a:buNone/>
            </a:pPr>
            <a:r>
              <a:rPr lang="zh-CN" altLang="en-US" sz="1800" dirty="0" smtClean="0">
                <a:latin typeface="微软雅黑" pitchFamily="34" charset="-122"/>
                <a:ea typeface="微软雅黑" pitchFamily="34" charset="-122"/>
              </a:rPr>
              <a:t>需</a:t>
            </a:r>
            <a:r>
              <a:rPr lang="zh-CN" altLang="en-US" sz="1800" dirty="0">
                <a:latin typeface="微软雅黑" pitchFamily="34" charset="-122"/>
                <a:ea typeface="微软雅黑" pitchFamily="34" charset="-122"/>
              </a:rPr>
              <a:t>注意的是，在计算目标公司每股价值时，有两种选择：</a:t>
            </a:r>
          </a:p>
          <a:p>
            <a:pPr marL="0" marR="0" lvl="0" indent="0">
              <a:lnSpc>
                <a:spcPct val="150000"/>
              </a:lnSpc>
              <a:spcBef>
                <a:spcPts val="0"/>
              </a:spcBef>
              <a:buNone/>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）如果可比公司的比较基准（</a:t>
            </a:r>
            <a:r>
              <a:rPr lang="en-US" altLang="zh-CN" sz="1800" dirty="0">
                <a:latin typeface="微软雅黑" pitchFamily="34" charset="-122"/>
                <a:ea typeface="微软雅黑" pitchFamily="34" charset="-122"/>
              </a:rPr>
              <a:t>PE</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PB</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PS</a:t>
            </a:r>
            <a:r>
              <a:rPr lang="zh-CN" altLang="en-US" sz="1800" dirty="0">
                <a:latin typeface="微软雅黑" pitchFamily="34" charset="-122"/>
                <a:ea typeface="微软雅黑" pitchFamily="34" charset="-122"/>
              </a:rPr>
              <a:t>等）计算采用的是当期数据，得到的是当期比较基准，则目标公司相应的财务指标（每股盈利、每股净资产、每股销售收入等）也要用当期的数值；</a:t>
            </a:r>
          </a:p>
          <a:p>
            <a:pPr marL="0" marR="0" lvl="0" indent="0">
              <a:lnSpc>
                <a:spcPct val="150000"/>
              </a:lnSpc>
              <a:spcBef>
                <a:spcPts val="0"/>
              </a:spcBef>
              <a:buNone/>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）如果可比公司的比较基准计算采用的是预期数据，则目标公司相应的财务指标也要采用预期的数值。理论上，如果目标公司预期财务指标变动与可比公司相同，则两种选择的估价结果是相同的。</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第二节 相对估值法的</a:t>
            </a:r>
            <a:r>
              <a:rPr lang="zh-CN" altLang="en-US" sz="2600" b="1" kern="2200" dirty="0" smtClean="0">
                <a:solidFill>
                  <a:srgbClr val="000000"/>
                </a:solidFill>
                <a:latin typeface="微软雅黑" panose="020B0503020204020204" charset="-122"/>
                <a:ea typeface="微软雅黑" panose="020B0503020204020204" charset="-122"/>
              </a:rPr>
              <a:t>步骤</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7" name="Picture 1"/>
          <p:cNvPicPr>
            <a:picLocks noChangeAspect="1" noChangeArrowheads="1"/>
          </p:cNvPicPr>
          <p:nvPr/>
        </p:nvPicPr>
        <p:blipFill>
          <a:blip r:embed="rId2"/>
          <a:srcRect/>
          <a:stretch>
            <a:fillRect/>
          </a:stretch>
        </p:blipFill>
        <p:spPr bwMode="auto">
          <a:xfrm>
            <a:off x="1357290" y="1214428"/>
            <a:ext cx="7063460" cy="857256"/>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45E92A94-7694-4AC9-ACBF-BA7D3F4CDECE}" type="slidenum">
              <a:rPr lang="zh-CN" altLang="en-US" smtClean="0"/>
              <a:t>18</a:t>
            </a:fld>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s://hbimg.huabanimg.com/6aac3e112a4c7689199b1128bc28d4af0c8953c43461ba-Ru2bYn_fw658"/>
          <p:cNvPicPr>
            <a:picLocks noChangeAspect="1" noChangeArrowheads="1"/>
          </p:cNvPicPr>
          <p:nvPr/>
        </p:nvPicPr>
        <p:blipFill>
          <a:blip r:embed="rId2"/>
          <a:srcRect b="8526"/>
          <a:stretch>
            <a:fillRect/>
          </a:stretch>
        </p:blipFill>
        <p:spPr bwMode="auto">
          <a:xfrm>
            <a:off x="3521075" y="0"/>
            <a:ext cx="5622925" cy="5143500"/>
          </a:xfrm>
          <a:prstGeom prst="rect">
            <a:avLst/>
          </a:prstGeom>
          <a:noFill/>
        </p:spPr>
      </p:pic>
      <p:sp>
        <p:nvSpPr>
          <p:cNvPr id="3" name="文本占位符 2"/>
          <p:cNvSpPr>
            <a:spLocks noGrp="1"/>
          </p:cNvSpPr>
          <p:nvPr>
            <p:ph type="body" idx="1"/>
          </p:nvPr>
        </p:nvSpPr>
        <p:spPr>
          <a:xfrm>
            <a:off x="428596" y="1285866"/>
            <a:ext cx="3714776" cy="2857520"/>
          </a:xfrm>
        </p:spPr>
        <p:txBody>
          <a:bodyPr vert="horz" lIns="91440" tIns="45720" rIns="91440" bIns="45720" rtlCol="0">
            <a:noAutofit/>
          </a:bodyPr>
          <a:lstStyle/>
          <a:p>
            <a:pPr marL="0" indent="0">
              <a:lnSpc>
                <a:spcPct val="150000"/>
              </a:lnSpc>
              <a:spcBef>
                <a:spcPts val="0"/>
              </a:spcBef>
              <a:buNone/>
            </a:pPr>
            <a:r>
              <a:rPr lang="zh-CN" altLang="en-US" sz="2000" dirty="0">
                <a:latin typeface="微软雅黑" pitchFamily="34" charset="-122"/>
                <a:ea typeface="微软雅黑" pitchFamily="34" charset="-122"/>
              </a:rPr>
              <a:t>相对估值法便捷实用，成为公司价值评估中的主流方法。实务中，不同行业和生命周期的公司具有不同的特点，适用不同的估值方法。</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8" name="灯片编号占位符 7"/>
          <p:cNvSpPr>
            <a:spLocks noGrp="1"/>
          </p:cNvSpPr>
          <p:nvPr>
            <p:ph type="sldNum" sz="quarter" idx="12"/>
          </p:nvPr>
        </p:nvSpPr>
        <p:spPr/>
        <p:txBody>
          <a:bodyPr/>
          <a:lstStyle/>
          <a:p>
            <a:fld id="{45E92A94-7694-4AC9-ACBF-BA7D3F4CDECE}" type="slidenum">
              <a:rPr lang="zh-CN" altLang="en-US" smtClean="0"/>
              <a:t>19</a:t>
            </a:fld>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6543692" cy="651259"/>
          </a:xfrm>
        </p:spPr>
        <p:txBody>
          <a:bodyPr>
            <a:noAutofit/>
          </a:bodyPr>
          <a:lstStyle/>
          <a:p>
            <a:pPr marR="0" algn="l" rtl="0"/>
            <a:r>
              <a:rPr lang="zh-CN" altLang="en-US" sz="2000" b="1" spc="600" dirty="0">
                <a:solidFill>
                  <a:schemeClr val="accent1"/>
                </a:solidFill>
                <a:latin typeface="Arial" panose="020B0604020202020204" pitchFamily="34" charset="0"/>
                <a:ea typeface="微软雅黑" panose="020B0503020204020204" charset="-122"/>
                <a:sym typeface="Arial" panose="020B0604020202020204" pitchFamily="34" charset="0"/>
              </a:rPr>
              <a:t>第七章  上市公司价值评估</a:t>
            </a:r>
            <a:r>
              <a:rPr lang="en-US" altLang="zh-CN" sz="2000" b="1" spc="600" dirty="0">
                <a:solidFill>
                  <a:schemeClr val="accent1"/>
                </a:solidFill>
                <a:latin typeface="Arial" panose="020B0604020202020204" pitchFamily="34" charset="0"/>
                <a:ea typeface="微软雅黑" panose="020B0503020204020204" charset="-122"/>
                <a:sym typeface="Arial" panose="020B0604020202020204" pitchFamily="34" charset="0"/>
              </a:rPr>
              <a:t>——</a:t>
            </a:r>
            <a:r>
              <a:rPr lang="zh-CN" altLang="en-US" sz="2000" b="1" spc="600" dirty="0">
                <a:solidFill>
                  <a:schemeClr val="accent1"/>
                </a:solidFill>
                <a:latin typeface="Arial" panose="020B0604020202020204" pitchFamily="34" charset="0"/>
                <a:ea typeface="微软雅黑" panose="020B0503020204020204" charset="-122"/>
                <a:sym typeface="Arial" panose="020B0604020202020204" pitchFamily="34" charset="0"/>
              </a:rPr>
              <a:t>相对估值法</a:t>
            </a:r>
          </a:p>
        </p:txBody>
      </p:sp>
      <p:sp>
        <p:nvSpPr>
          <p:cNvPr id="3" name="文本占位符 2"/>
          <p:cNvSpPr>
            <a:spLocks noGrp="1"/>
          </p:cNvSpPr>
          <p:nvPr>
            <p:ph type="body" idx="1"/>
          </p:nvPr>
        </p:nvSpPr>
        <p:spPr>
          <a:xfrm>
            <a:off x="500034" y="1428742"/>
            <a:ext cx="8229600" cy="2443169"/>
          </a:xfrm>
        </p:spPr>
        <p:txBody>
          <a:bodyPr>
            <a:noAutofit/>
          </a:bodyPr>
          <a:lstStyle/>
          <a:p>
            <a:pPr marL="0" marR="0" lvl="0" indent="0" rtl="0">
              <a:lnSpc>
                <a:spcPct val="150000"/>
              </a:lnSpc>
              <a:spcBef>
                <a:spcPts val="0"/>
              </a:spcBef>
              <a:buNone/>
            </a:pPr>
            <a:r>
              <a:rPr lang="zh-CN" altLang="en-US" sz="1800" baseline="0" dirty="0" smtClean="0">
                <a:latin typeface="微软雅黑" pitchFamily="34" charset="-122"/>
                <a:ea typeface="微软雅黑" pitchFamily="34" charset="-122"/>
              </a:rPr>
              <a:t>相对估值法是根据某一变量考察可比公司的价值，以确定被评估公司的价值</a:t>
            </a:r>
            <a:r>
              <a:rPr lang="zh-CN" altLang="en-US" sz="1800" baseline="0" dirty="0" smtClean="0">
                <a:latin typeface="微软雅黑" pitchFamily="34" charset="-122"/>
                <a:ea typeface="微软雅黑" pitchFamily="34" charset="-122"/>
              </a:rPr>
              <a:t>。</a:t>
            </a:r>
            <a:endParaRPr lang="en-US" altLang="zh-CN" sz="1800" baseline="0" dirty="0" smtClean="0">
              <a:latin typeface="微软雅黑" pitchFamily="34" charset="-122"/>
              <a:ea typeface="微软雅黑" pitchFamily="34" charset="-122"/>
            </a:endParaRPr>
          </a:p>
          <a:p>
            <a:pPr marL="0" marR="0" lvl="0" indent="0" rtl="0">
              <a:lnSpc>
                <a:spcPct val="150000"/>
              </a:lnSpc>
              <a:spcBef>
                <a:spcPts val="0"/>
              </a:spcBef>
              <a:buNone/>
            </a:pPr>
            <a:r>
              <a:rPr lang="zh-CN" altLang="en-US" sz="1800" baseline="0" dirty="0" smtClean="0">
                <a:latin typeface="微软雅黑" pitchFamily="34" charset="-122"/>
                <a:ea typeface="微软雅黑" pitchFamily="34" charset="-122"/>
              </a:rPr>
              <a:t>相对</a:t>
            </a:r>
            <a:r>
              <a:rPr lang="zh-CN" altLang="en-US" sz="1800" baseline="0" dirty="0" smtClean="0">
                <a:latin typeface="微软雅黑" pitchFamily="34" charset="-122"/>
                <a:ea typeface="微软雅黑" pitchFamily="34" charset="-122"/>
              </a:rPr>
              <a:t>估值法是公司价值评估的主流方法</a:t>
            </a:r>
            <a:r>
              <a:rPr lang="zh-CN" altLang="en-US" sz="1800" baseline="0" dirty="0" smtClean="0">
                <a:latin typeface="微软雅黑" pitchFamily="34" charset="-122"/>
                <a:ea typeface="微软雅黑" pitchFamily="34" charset="-122"/>
              </a:rPr>
              <a:t>，与</a:t>
            </a:r>
            <a:r>
              <a:rPr lang="zh-CN" altLang="en-US" sz="1800" baseline="0" dirty="0" smtClean="0">
                <a:latin typeface="微软雅黑" pitchFamily="34" charset="-122"/>
                <a:ea typeface="微软雅黑" pitchFamily="34" charset="-122"/>
              </a:rPr>
              <a:t>绝对估值法相比，相对估值法的估值步骤较为简单，并且不需要进行过多的财务预测，只需将目标公司与可比公司的财务数据和对应指标进行比较分析，便可得出目标公司相应的股权价值或公司价值</a:t>
            </a:r>
            <a:r>
              <a:rPr lang="zh-CN" altLang="en-US" sz="1800" baseline="0" dirty="0" smtClean="0">
                <a:latin typeface="微软雅黑" pitchFamily="34" charset="-122"/>
                <a:ea typeface="微软雅黑" pitchFamily="34" charset="-122"/>
              </a:rPr>
              <a:t>。</a:t>
            </a:r>
            <a:endParaRPr lang="zh-CN" altLang="en-US" sz="1800" baseline="0" dirty="0" smtClean="0">
              <a:latin typeface="微软雅黑" pitchFamily="34" charset="-122"/>
              <a:ea typeface="微软雅黑" pitchFamily="34" charset="-122"/>
            </a:endParaRPr>
          </a:p>
        </p:txBody>
      </p:sp>
      <p:sp>
        <p:nvSpPr>
          <p:cNvPr id="4" name="灯片编号占位符 3"/>
          <p:cNvSpPr>
            <a:spLocks noGrp="1"/>
          </p:cNvSpPr>
          <p:nvPr>
            <p:ph type="sldNum" sz="quarter" idx="12"/>
          </p:nvPr>
        </p:nvSpPr>
        <p:spPr/>
        <p:txBody>
          <a:bodyPr/>
          <a:lstStyle/>
          <a:p>
            <a:fld id="{45E92A94-7694-4AC9-ACBF-BA7D3F4CDECE}" type="slidenum">
              <a:rPr lang="zh-CN" altLang="en-US" smtClean="0"/>
              <a:t>2</a:t>
            </a:fld>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8229600" cy="500066"/>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一、市盈率倍数法</a:t>
            </a:r>
          </a:p>
        </p:txBody>
      </p:sp>
      <p:sp>
        <p:nvSpPr>
          <p:cNvPr id="3" name="文本占位符 2"/>
          <p:cNvSpPr>
            <a:spLocks noGrp="1"/>
          </p:cNvSpPr>
          <p:nvPr>
            <p:ph type="body" idx="1"/>
          </p:nvPr>
        </p:nvSpPr>
        <p:spPr>
          <a:xfrm>
            <a:off x="285720" y="1106104"/>
            <a:ext cx="857256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（一）方法介绍</a:t>
            </a:r>
          </a:p>
          <a:p>
            <a:pPr marL="0" indent="0">
              <a:lnSpc>
                <a:spcPct val="150000"/>
              </a:lnSpc>
              <a:spcBef>
                <a:spcPts val="0"/>
              </a:spcBef>
              <a:buNone/>
            </a:pPr>
            <a:r>
              <a:rPr lang="zh-CN" altLang="en-US" sz="1800" dirty="0" smtClean="0">
                <a:latin typeface="微软雅黑" pitchFamily="34" charset="-122"/>
                <a:ea typeface="微软雅黑" pitchFamily="34" charset="-122"/>
              </a:rPr>
              <a:t>      市盈率</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P/E</a:t>
            </a:r>
            <a:r>
              <a:rPr lang="zh-CN" altLang="en-US" sz="1800" dirty="0">
                <a:latin typeface="微软雅黑" pitchFamily="34" charset="-122"/>
                <a:ea typeface="微软雅黑" pitchFamily="34" charset="-122"/>
              </a:rPr>
              <a:t>），也称本益比、股价收益比率或市价盈利比率，是指在一个考察期（通常为</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个月的时间）内，公司股票每股价格与每股收益间的比例关系或者公司股票市值对其净利润的倍数。市盈率是股票估值最常运用的指标之一，其高低取决于公司及其所处行业的发展阶段、发展前景等。市盈率是基于损益的估价形式，背后的支撑是利润表。</a:t>
            </a:r>
          </a:p>
          <a:p>
            <a:pPr marL="0" indent="0">
              <a:lnSpc>
                <a:spcPct val="150000"/>
              </a:lnSpc>
              <a:spcBef>
                <a:spcPts val="0"/>
              </a:spcBef>
              <a:buNone/>
            </a:pPr>
            <a:r>
              <a:rPr lang="zh-CN" altLang="en-US" sz="1800" dirty="0" smtClean="0">
                <a:latin typeface="微软雅黑" pitchFamily="34" charset="-122"/>
                <a:ea typeface="微软雅黑" pitchFamily="34" charset="-122"/>
              </a:rPr>
              <a:t>      市盈率</a:t>
            </a:r>
            <a:r>
              <a:rPr lang="zh-CN" altLang="en-US" sz="1800" dirty="0">
                <a:latin typeface="微软雅黑" pitchFamily="34" charset="-122"/>
                <a:ea typeface="微软雅黑" pitchFamily="34" charset="-122"/>
              </a:rPr>
              <a:t>的计算公式如下：</a:t>
            </a:r>
          </a:p>
          <a:p>
            <a:pPr marL="0" indent="0">
              <a:lnSpc>
                <a:spcPct val="150000"/>
              </a:lnSpc>
              <a:spcBef>
                <a:spcPts val="0"/>
              </a:spcBef>
              <a:buNone/>
            </a:pP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22529" name="Picture 1"/>
          <p:cNvPicPr>
            <a:picLocks noChangeAspect="1" noChangeArrowheads="1"/>
          </p:cNvPicPr>
          <p:nvPr/>
        </p:nvPicPr>
        <p:blipFill>
          <a:blip r:embed="rId2"/>
          <a:srcRect/>
          <a:stretch>
            <a:fillRect/>
          </a:stretch>
        </p:blipFill>
        <p:spPr bwMode="auto">
          <a:xfrm>
            <a:off x="2928926" y="4214824"/>
            <a:ext cx="2944000" cy="642942"/>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20</a:t>
            </a:fld>
            <a:endParaRPr lang="zh-CN"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8229600" cy="500066"/>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一、市盈率倍数法</a:t>
            </a:r>
          </a:p>
        </p:txBody>
      </p:sp>
      <p:sp>
        <p:nvSpPr>
          <p:cNvPr id="3" name="文本占位符 2"/>
          <p:cNvSpPr>
            <a:spLocks noGrp="1"/>
          </p:cNvSpPr>
          <p:nvPr>
            <p:ph type="body" idx="1"/>
          </p:nvPr>
        </p:nvSpPr>
        <p:spPr>
          <a:xfrm>
            <a:off x="285720" y="1106104"/>
            <a:ext cx="8643998"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（一）方法介绍</a:t>
            </a:r>
          </a:p>
          <a:p>
            <a:pPr marL="0" indent="0">
              <a:lnSpc>
                <a:spcPct val="150000"/>
              </a:lnSpc>
              <a:spcBef>
                <a:spcPts val="0"/>
              </a:spcBef>
              <a:buNone/>
            </a:pPr>
            <a:r>
              <a:rPr lang="zh-CN" altLang="en-US" sz="1800" dirty="0" smtClean="0">
                <a:latin typeface="微软雅黑" pitchFamily="34" charset="-122"/>
                <a:ea typeface="微软雅黑" pitchFamily="34" charset="-122"/>
              </a:rPr>
              <a:t>市盈率</a:t>
            </a:r>
            <a:r>
              <a:rPr lang="zh-CN" altLang="en-US" sz="1800" dirty="0">
                <a:latin typeface="微软雅黑" pitchFamily="34" charset="-122"/>
                <a:ea typeface="微软雅黑" pitchFamily="34" charset="-122"/>
              </a:rPr>
              <a:t>的计算公式如下：</a:t>
            </a: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Font typeface="Wingdings" pitchFamily="2" charset="2"/>
              <a:buChar char="p"/>
            </a:pPr>
            <a:r>
              <a:rPr lang="zh-CN" altLang="en-US" sz="1800" dirty="0" smtClean="0">
                <a:latin typeface="微软雅黑" pitchFamily="34" charset="-122"/>
                <a:ea typeface="微软雅黑" pitchFamily="34" charset="-122"/>
              </a:rPr>
              <a:t>市盈率</a:t>
            </a:r>
            <a:r>
              <a:rPr lang="zh-CN" altLang="en-US" sz="1800" dirty="0">
                <a:latin typeface="微软雅黑" pitchFamily="34" charset="-122"/>
                <a:ea typeface="微软雅黑" pitchFamily="34" charset="-122"/>
              </a:rPr>
              <a:t>越高，通常反映了投资者对公司发展潜力的认同，愿意为公司的盈利支付较高的价格，如高科技板块公司的股票市盈率普遍高于传统制造业公司的股票市盈率。</a:t>
            </a:r>
          </a:p>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根据经验判断，对于正常盈利的公司，净利润保持不变的话，给予</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倍左右的市盈率较为合适。因为市盈率的倒数可以衡量该股票的收益率，</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倍的倒数为</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，基本对应一般投资者要求的股权投资回报率或者长期股票的投资报酬率。</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6" name="Picture 1"/>
          <p:cNvPicPr>
            <a:picLocks noChangeAspect="1" noChangeArrowheads="1"/>
          </p:cNvPicPr>
          <p:nvPr/>
        </p:nvPicPr>
        <p:blipFill>
          <a:blip r:embed="rId2"/>
          <a:srcRect/>
          <a:stretch>
            <a:fillRect/>
          </a:stretch>
        </p:blipFill>
        <p:spPr bwMode="auto">
          <a:xfrm>
            <a:off x="3071802" y="1571618"/>
            <a:ext cx="2944000" cy="642942"/>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21</a:t>
            </a:fld>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142990"/>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500034" y="1891922"/>
            <a:ext cx="8229600" cy="2822968"/>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市盈率倍数法强调周期性较弱、正常盈利状态的公司</a:t>
            </a:r>
          </a:p>
          <a:p>
            <a:pPr marL="0" indent="0">
              <a:lnSpc>
                <a:spcPct val="150000"/>
              </a:lnSpc>
              <a:spcBef>
                <a:spcPts val="0"/>
              </a:spcBef>
              <a:buNone/>
            </a:pPr>
            <a:r>
              <a:rPr lang="zh-CN" altLang="en-US" sz="1800" dirty="0">
                <a:latin typeface="微软雅黑" pitchFamily="34" charset="-122"/>
                <a:ea typeface="微软雅黑" pitchFamily="34" charset="-122"/>
              </a:rPr>
              <a:t>下列类型的公司通常不适用市盈率倍数法</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）每股收益为负数的公司</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）房地产等项目性较强的公司</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）银行保险等流动资产比例高的公司</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en-US" sz="1800" dirty="0">
                <a:latin typeface="微软雅黑" pitchFamily="34" charset="-122"/>
                <a:ea typeface="微软雅黑" pitchFamily="34" charset="-122"/>
              </a:rPr>
              <a:t>）多元化经营、产业转型频繁的公司。</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714362"/>
            <a:ext cx="8229600" cy="500066"/>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一、市盈率倍数法</a:t>
            </a:r>
            <a:endPar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22</a:t>
            </a:fld>
            <a:endParaRPr lang="zh-CN"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92"/>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二、市净率倍数法</a:t>
            </a:r>
          </a:p>
        </p:txBody>
      </p:sp>
      <p:sp>
        <p:nvSpPr>
          <p:cNvPr id="3" name="文本占位符 2"/>
          <p:cNvSpPr>
            <a:spLocks noGrp="1"/>
          </p:cNvSpPr>
          <p:nvPr>
            <p:ph type="body" idx="1"/>
          </p:nvPr>
        </p:nvSpPr>
        <p:spPr>
          <a:xfrm>
            <a:off x="428596" y="1285866"/>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（一）方法介绍</a:t>
            </a:r>
          </a:p>
          <a:p>
            <a:pPr marL="0" indent="0">
              <a:lnSpc>
                <a:spcPct val="150000"/>
              </a:lnSpc>
              <a:spcBef>
                <a:spcPts val="0"/>
              </a:spcBef>
              <a:buNone/>
            </a:pPr>
            <a:r>
              <a:rPr lang="zh-CN" altLang="en-US" sz="1800" dirty="0">
                <a:latin typeface="微软雅黑" pitchFamily="34" charset="-122"/>
                <a:ea typeface="微软雅黑" pitchFamily="34" charset="-122"/>
              </a:rPr>
              <a:t>市净率（</a:t>
            </a:r>
            <a:r>
              <a:rPr lang="en-US" altLang="zh-CN" sz="1800" dirty="0">
                <a:latin typeface="微软雅黑" pitchFamily="34" charset="-122"/>
                <a:ea typeface="微软雅黑" pitchFamily="34" charset="-122"/>
              </a:rPr>
              <a:t>P/B</a:t>
            </a:r>
            <a:r>
              <a:rPr lang="zh-CN" altLang="en-US" sz="1800" dirty="0">
                <a:latin typeface="微软雅黑" pitchFamily="34" charset="-122"/>
                <a:ea typeface="微软雅黑" pitchFamily="34" charset="-122"/>
              </a:rPr>
              <a:t>），又称市价</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账面比例，表示一家公司股票的每股市场价格与每股净资产的比值，或者公司市场价值与账面净资产的的比值。市净率是基于公司净资产的估价形式，背后的支撑是资产负债表。市净率倍数法要注意把商誉剔除。</a:t>
            </a:r>
          </a:p>
          <a:p>
            <a:pPr marL="0" indent="0">
              <a:lnSpc>
                <a:spcPct val="150000"/>
              </a:lnSpc>
              <a:spcBef>
                <a:spcPts val="0"/>
              </a:spcBef>
              <a:buNone/>
            </a:pPr>
            <a:r>
              <a:rPr lang="zh-CN" altLang="en-US" sz="1800" dirty="0">
                <a:latin typeface="微软雅黑" pitchFamily="34" charset="-122"/>
                <a:ea typeface="微软雅黑" pitchFamily="34" charset="-122"/>
              </a:rPr>
              <a:t>市净率的计算公式如下：</a:t>
            </a:r>
          </a:p>
          <a:p>
            <a:pPr marL="0" indent="0">
              <a:lnSpc>
                <a:spcPct val="150000"/>
              </a:lnSpc>
              <a:spcBef>
                <a:spcPts val="0"/>
              </a:spcBef>
              <a:buNone/>
            </a:pP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52226" name="Picture 2"/>
          <p:cNvPicPr>
            <a:picLocks noChangeAspect="1" noChangeArrowheads="1"/>
          </p:cNvPicPr>
          <p:nvPr/>
        </p:nvPicPr>
        <p:blipFill>
          <a:blip r:embed="rId2"/>
          <a:srcRect/>
          <a:stretch>
            <a:fillRect/>
          </a:stretch>
        </p:blipFill>
        <p:spPr bwMode="auto">
          <a:xfrm>
            <a:off x="2571736" y="3786196"/>
            <a:ext cx="3879707" cy="928694"/>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23</a:t>
            </a:fld>
            <a:endParaRPr lang="zh-CN"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92"/>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二、市净率倍数法</a:t>
            </a:r>
          </a:p>
        </p:txBody>
      </p:sp>
      <p:sp>
        <p:nvSpPr>
          <p:cNvPr id="3" name="文本占位符 2"/>
          <p:cNvSpPr>
            <a:spLocks noGrp="1"/>
          </p:cNvSpPr>
          <p:nvPr>
            <p:ph type="body" idx="1"/>
          </p:nvPr>
        </p:nvSpPr>
        <p:spPr>
          <a:xfrm>
            <a:off x="428596" y="1285866"/>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（一）方法介绍</a:t>
            </a:r>
          </a:p>
          <a:p>
            <a:pPr marL="0" indent="0">
              <a:lnSpc>
                <a:spcPct val="150000"/>
              </a:lnSpc>
              <a:spcBef>
                <a:spcPts val="0"/>
              </a:spcBef>
              <a:buNone/>
            </a:pPr>
            <a:endParaRPr lang="en-US" altLang="zh-CN" sz="1800" dirty="0" smtClean="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市</a:t>
            </a:r>
            <a:r>
              <a:rPr lang="zh-CN" altLang="en-US" sz="1800" dirty="0">
                <a:latin typeface="微软雅黑" pitchFamily="34" charset="-122"/>
                <a:ea typeface="微软雅黑" pitchFamily="34" charset="-122"/>
              </a:rPr>
              <a:t>净率侧重于对未来盈利能力的期望，可用于上市公司股票的投资分析。在市场持续上涨或经济基本面较好时，投资者更关心市盈率；而市场持续下跌或经济基本面较差时，投资者往往更愿意使用市净率</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6" name="Picture 2"/>
          <p:cNvPicPr>
            <a:picLocks noChangeAspect="1" noChangeArrowheads="1"/>
          </p:cNvPicPr>
          <p:nvPr/>
        </p:nvPicPr>
        <p:blipFill>
          <a:blip r:embed="rId2"/>
          <a:srcRect/>
          <a:stretch>
            <a:fillRect/>
          </a:stretch>
        </p:blipFill>
        <p:spPr bwMode="auto">
          <a:xfrm>
            <a:off x="2357422" y="1643056"/>
            <a:ext cx="3879707" cy="928694"/>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24</a:t>
            </a:fld>
            <a:endParaRPr lang="zh-CN"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92"/>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二、市净率倍数法</a:t>
            </a:r>
          </a:p>
        </p:txBody>
      </p:sp>
      <p:sp>
        <p:nvSpPr>
          <p:cNvPr id="3" name="文本占位符 2"/>
          <p:cNvSpPr>
            <a:spLocks noGrp="1"/>
          </p:cNvSpPr>
          <p:nvPr>
            <p:ph type="body" idx="1"/>
          </p:nvPr>
        </p:nvSpPr>
        <p:spPr>
          <a:xfrm>
            <a:off x="428596" y="1285866"/>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（一）方法介绍</a:t>
            </a:r>
          </a:p>
          <a:p>
            <a:pPr marL="0" indent="0">
              <a:lnSpc>
                <a:spcPct val="150000"/>
              </a:lnSpc>
              <a:spcBef>
                <a:spcPts val="0"/>
              </a:spcBef>
              <a:buNone/>
            </a:pPr>
            <a:endParaRPr lang="en-US" altLang="zh-CN" sz="1800" dirty="0" smtClean="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通常</a:t>
            </a:r>
            <a:r>
              <a:rPr lang="zh-CN" altLang="en-US" sz="1800" dirty="0">
                <a:latin typeface="微软雅黑" pitchFamily="34" charset="-122"/>
                <a:ea typeface="微软雅黑" pitchFamily="34" charset="-122"/>
              </a:rPr>
              <a:t>认为，市净率在</a:t>
            </a:r>
            <a:r>
              <a:rPr lang="en-US" altLang="zh-CN" sz="1800" dirty="0">
                <a:latin typeface="微软雅黑" pitchFamily="34" charset="-122"/>
                <a:ea typeface="微软雅黑" pitchFamily="34" charset="-122"/>
              </a:rPr>
              <a:t>3~10</a:t>
            </a:r>
            <a:r>
              <a:rPr lang="zh-CN" altLang="en-US" sz="1800" dirty="0">
                <a:latin typeface="微软雅黑" pitchFamily="34" charset="-122"/>
                <a:ea typeface="微软雅黑" pitchFamily="34" charset="-122"/>
              </a:rPr>
              <a:t>之间比较合理</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市值</a:t>
            </a:r>
            <a:r>
              <a:rPr lang="zh-CN" altLang="en-US" sz="1800" dirty="0">
                <a:latin typeface="微软雅黑" pitchFamily="34" charset="-122"/>
                <a:ea typeface="微软雅黑" pitchFamily="34" charset="-122"/>
              </a:rPr>
              <a:t>高于净资产时，公司资产的质量较好，有发展潜力；市值低于净资产时，公司资产的质量较差，没有发展前景</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在</a:t>
            </a:r>
            <a:r>
              <a:rPr lang="zh-CN" altLang="en-US" sz="1800" dirty="0">
                <a:latin typeface="微软雅黑" pitchFamily="34" charset="-122"/>
                <a:ea typeface="微软雅黑" pitchFamily="34" charset="-122"/>
              </a:rPr>
              <a:t>合理的市净率范围内，市净率较低的股票，投资价值较高而投资风险较低，市净率较高的股票，投资价值较低投资风险较高</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在</a:t>
            </a:r>
            <a:r>
              <a:rPr lang="zh-CN" altLang="en-US" sz="1800" dirty="0">
                <a:latin typeface="微软雅黑" pitchFamily="34" charset="-122"/>
                <a:ea typeface="微软雅黑" pitchFamily="34" charset="-122"/>
              </a:rPr>
              <a:t>投资价值分析时，还需要考虑市场环境、公司经营情况、盈利能力等。</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6" name="Picture 2"/>
          <p:cNvPicPr>
            <a:picLocks noChangeAspect="1" noChangeArrowheads="1"/>
          </p:cNvPicPr>
          <p:nvPr/>
        </p:nvPicPr>
        <p:blipFill>
          <a:blip r:embed="rId2"/>
          <a:srcRect/>
          <a:stretch>
            <a:fillRect/>
          </a:stretch>
        </p:blipFill>
        <p:spPr bwMode="auto">
          <a:xfrm>
            <a:off x="2357422" y="1643056"/>
            <a:ext cx="3879707" cy="928694"/>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25</a:t>
            </a:fld>
            <a:endParaRPr lang="zh-CN"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69188"/>
            <a:ext cx="8229600" cy="857250"/>
          </a:xfrm>
        </p:spPr>
        <p:txBody>
          <a:bodyPr vert="horz" lIns="91440" tIns="45720" rIns="91440" bIns="45720" rtlCol="0">
            <a:noAutofit/>
          </a:bodyPr>
          <a:lstStyle/>
          <a:p>
            <a:pPr marR="0" algn="l">
              <a:lnSpc>
                <a:spcPct val="150000"/>
              </a:lnSpc>
              <a:spcBef>
                <a:spcPts val="0"/>
              </a:spcBef>
            </a:pPr>
            <a:r>
              <a:rPr lang="zh-CN" altLang="en-US" sz="180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428596" y="1749028"/>
            <a:ext cx="8229600" cy="3394472"/>
          </a:xfrm>
        </p:spPr>
        <p:txBody>
          <a:bodyPr vert="horz" lIns="91440" tIns="45720" rIns="91440" bIns="45720" rtlCol="0">
            <a:noAutofit/>
          </a:bodyPr>
          <a:lstStyle/>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市净率倍数法</a:t>
            </a:r>
            <a:r>
              <a:rPr lang="zh-CN" altLang="en-US" sz="1800" b="1" dirty="0">
                <a:latin typeface="微软雅黑" pitchFamily="34" charset="-122"/>
                <a:ea typeface="微软雅黑" pitchFamily="34" charset="-122"/>
              </a:rPr>
              <a:t>适用于大多数公司的估计</a:t>
            </a:r>
            <a:r>
              <a:rPr lang="zh-CN" altLang="en-US" sz="1800" dirty="0">
                <a:latin typeface="微软雅黑" pitchFamily="34" charset="-122"/>
                <a:ea typeface="微软雅黑" pitchFamily="34" charset="-122"/>
              </a:rPr>
              <a:t>，如盈利波动较大的公司、周期性较强行业中的公司、银行保险等流动资产比例高的公司、业绩差及重组型公司、收益容易受到不同折旧摊销政策的影响而失真的公司等，这些公司不适宜选择市盈率倍数法，均可考虑使用市净率倍数法</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Font typeface="Wingdings" pitchFamily="2" charset="2"/>
              <a:buChar char="p"/>
            </a:pPr>
            <a:r>
              <a:rPr lang="zh-CN" altLang="en-US" sz="1800" dirty="0" smtClean="0">
                <a:latin typeface="微软雅黑" pitchFamily="34" charset="-122"/>
                <a:ea typeface="微软雅黑" pitchFamily="34" charset="-122"/>
              </a:rPr>
              <a:t>尤其</a:t>
            </a:r>
            <a:r>
              <a:rPr lang="zh-CN" altLang="en-US" sz="1800" dirty="0">
                <a:latin typeface="微软雅黑" pitchFamily="34" charset="-122"/>
                <a:ea typeface="微软雅黑" pitchFamily="34" charset="-122"/>
              </a:rPr>
              <a:t>是银行、保险等流动资产比例较高的金融机构，其公司资产账面价值更加接近市场价值，市净率具有更深刻的意义和更普遍的应用</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571492"/>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二、市净率倍数法</a:t>
            </a:r>
            <a:endPar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26</a:t>
            </a:fld>
            <a:endParaRPr lang="zh-CN"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69188"/>
            <a:ext cx="8229600" cy="857250"/>
          </a:xfrm>
        </p:spPr>
        <p:txBody>
          <a:bodyPr vert="horz" lIns="91440" tIns="45720" rIns="91440" bIns="45720" rtlCol="0">
            <a:noAutofit/>
          </a:bodyPr>
          <a:lstStyle/>
          <a:p>
            <a:pPr marR="0" algn="l">
              <a:lnSpc>
                <a:spcPct val="150000"/>
              </a:lnSpc>
              <a:spcBef>
                <a:spcPts val="0"/>
              </a:spcBef>
            </a:pPr>
            <a:r>
              <a:rPr lang="zh-CN" altLang="en-US" sz="180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428596" y="1820466"/>
            <a:ext cx="8229600" cy="2465796"/>
          </a:xfrm>
        </p:spPr>
        <p:txBody>
          <a:bodyPr vert="horz" lIns="91440" tIns="45720" rIns="91440" bIns="45720" rtlCol="0">
            <a:noAutofit/>
          </a:bodyPr>
          <a:lstStyle/>
          <a:p>
            <a:pPr marL="0" indent="0">
              <a:lnSpc>
                <a:spcPct val="150000"/>
              </a:lnSpc>
              <a:spcBef>
                <a:spcPts val="0"/>
              </a:spcBef>
              <a:buNone/>
            </a:pPr>
            <a:r>
              <a:rPr lang="zh-CN" altLang="en-US" sz="1800" dirty="0" smtClean="0">
                <a:latin typeface="微软雅黑" pitchFamily="34" charset="-122"/>
                <a:ea typeface="微软雅黑" pitchFamily="34" charset="-122"/>
              </a:rPr>
              <a:t>市</a:t>
            </a:r>
            <a:r>
              <a:rPr lang="zh-CN" altLang="en-US" sz="1800" dirty="0">
                <a:latin typeface="微软雅黑" pitchFamily="34" charset="-122"/>
                <a:ea typeface="微软雅黑" pitchFamily="34" charset="-122"/>
              </a:rPr>
              <a:t>净率倍数法不适用于账面价值的重置成本变动较快的公司、公司价值与净值产关系不大的公司（如固定资产较少、商誉或智能财产权较多的服务行业和高科技公司）以及净资产为负的公司。如运营历史悠久的制造业企业和新兴产业企业的估值往往不适合使用市净率倍数法。</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571492"/>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二、市净率倍数法</a:t>
            </a:r>
          </a:p>
        </p:txBody>
      </p:sp>
      <p:sp>
        <p:nvSpPr>
          <p:cNvPr id="7" name="灯片编号占位符 6"/>
          <p:cNvSpPr>
            <a:spLocks noGrp="1"/>
          </p:cNvSpPr>
          <p:nvPr>
            <p:ph type="sldNum" sz="quarter" idx="12"/>
          </p:nvPr>
        </p:nvSpPr>
        <p:spPr/>
        <p:txBody>
          <a:bodyPr/>
          <a:lstStyle/>
          <a:p>
            <a:fld id="{45E92A94-7694-4AC9-ACBF-BA7D3F4CDECE}" type="slidenum">
              <a:rPr lang="zh-CN" altLang="en-US" smtClean="0"/>
              <a:t>27</a:t>
            </a:fld>
            <a:endParaRPr lang="zh-CN"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8229600" cy="530992"/>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三、市销率倍数法</a:t>
            </a:r>
          </a:p>
        </p:txBody>
      </p:sp>
      <p:sp>
        <p:nvSpPr>
          <p:cNvPr id="3" name="文本占位符 2"/>
          <p:cNvSpPr>
            <a:spLocks noGrp="1"/>
          </p:cNvSpPr>
          <p:nvPr>
            <p:ph type="body" idx="1"/>
          </p:nvPr>
        </p:nvSpPr>
        <p:spPr>
          <a:xfrm>
            <a:off x="500034" y="1285866"/>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a:t>
            </a:r>
            <a:r>
              <a:rPr lang="zh-CN" altLang="en-US" sz="1800" dirty="0" smtClean="0">
                <a:latin typeface="微软雅黑" pitchFamily="34" charset="-122"/>
                <a:ea typeface="微软雅黑" pitchFamily="34" charset="-122"/>
              </a:rPr>
              <a:t>介绍</a:t>
            </a:r>
            <a:endParaRPr lang="en-US" altLang="zh-CN" sz="1800" dirty="0" smtClean="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市</a:t>
            </a:r>
            <a:r>
              <a:rPr lang="zh-CN" altLang="en-US" sz="1800" dirty="0">
                <a:latin typeface="微软雅黑" pitchFamily="34" charset="-122"/>
                <a:ea typeface="微软雅黑" pitchFamily="34" charset="-122"/>
              </a:rPr>
              <a:t>销率（</a:t>
            </a:r>
            <a:r>
              <a:rPr lang="en-US" altLang="zh-CN" sz="1800" dirty="0">
                <a:latin typeface="微软雅黑" pitchFamily="34" charset="-122"/>
                <a:ea typeface="微软雅黑" pitchFamily="34" charset="-122"/>
              </a:rPr>
              <a:t>P/S</a:t>
            </a:r>
            <a:r>
              <a:rPr lang="zh-CN" altLang="en-US" sz="1800" dirty="0">
                <a:latin typeface="微软雅黑" pitchFamily="34" charset="-122"/>
                <a:ea typeface="微软雅黑" pitchFamily="34" charset="-122"/>
              </a:rPr>
              <a:t>）反映了一家公司的股权价值对其销售收入的倍数，等于总市值除以主营业务收入，或者股价除以每股销售收入。市销率是基于损益的估价形式，背后的支撑是利润表。与净利润等财务指标相比，销售收入更加稳定，当公司经营过程中净利润发生特别变化时，市销率指标能够克服相应的问题。</a:t>
            </a:r>
          </a:p>
          <a:p>
            <a:pPr marL="0" indent="0">
              <a:lnSpc>
                <a:spcPct val="150000"/>
              </a:lnSpc>
              <a:spcBef>
                <a:spcPts val="0"/>
              </a:spcBef>
              <a:buNone/>
            </a:pPr>
            <a:r>
              <a:rPr lang="zh-CN" altLang="en-US" sz="1800" dirty="0" smtClean="0">
                <a:latin typeface="微软雅黑" pitchFamily="34" charset="-122"/>
                <a:ea typeface="微软雅黑" pitchFamily="34" charset="-122"/>
              </a:rPr>
              <a:t>      </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灯片编号占位符 5"/>
          <p:cNvSpPr>
            <a:spLocks noGrp="1"/>
          </p:cNvSpPr>
          <p:nvPr>
            <p:ph type="sldNum" sz="quarter" idx="12"/>
          </p:nvPr>
        </p:nvSpPr>
        <p:spPr/>
        <p:txBody>
          <a:bodyPr/>
          <a:lstStyle/>
          <a:p>
            <a:fld id="{45E92A94-7694-4AC9-ACBF-BA7D3F4CDECE}" type="slidenum">
              <a:rPr lang="zh-CN" altLang="en-US" smtClean="0"/>
              <a:t>28</a:t>
            </a:fld>
            <a:endParaRPr lang="zh-CN"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8229600" cy="530992"/>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三、市销率倍数法</a:t>
            </a:r>
          </a:p>
        </p:txBody>
      </p:sp>
      <p:sp>
        <p:nvSpPr>
          <p:cNvPr id="3" name="文本占位符 2"/>
          <p:cNvSpPr>
            <a:spLocks noGrp="1"/>
          </p:cNvSpPr>
          <p:nvPr>
            <p:ph type="body" idx="1"/>
          </p:nvPr>
        </p:nvSpPr>
        <p:spPr>
          <a:xfrm>
            <a:off x="500034" y="1285866"/>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（一）方法介绍</a:t>
            </a:r>
          </a:p>
          <a:p>
            <a:pPr marL="0" indent="0">
              <a:lnSpc>
                <a:spcPct val="150000"/>
              </a:lnSpc>
              <a:spcBef>
                <a:spcPts val="0"/>
              </a:spcBef>
              <a:buNone/>
            </a:pPr>
            <a:r>
              <a:rPr lang="zh-CN" altLang="en-US" sz="1800" dirty="0" smtClean="0">
                <a:latin typeface="微软雅黑" pitchFamily="34" charset="-122"/>
                <a:ea typeface="微软雅黑" pitchFamily="34" charset="-122"/>
              </a:rPr>
              <a:t>      市</a:t>
            </a:r>
            <a:r>
              <a:rPr lang="zh-CN" altLang="en-US" sz="1800" dirty="0">
                <a:latin typeface="微软雅黑" pitchFamily="34" charset="-122"/>
                <a:ea typeface="微软雅黑" pitchFamily="34" charset="-122"/>
              </a:rPr>
              <a:t>销率的计算公式如下：</a:t>
            </a:r>
          </a:p>
          <a:p>
            <a:pPr marL="0" indent="0">
              <a:lnSpc>
                <a:spcPct val="150000"/>
              </a:lnSpc>
              <a:spcBef>
                <a:spcPts val="0"/>
              </a:spcBef>
              <a:buNone/>
            </a:pPr>
            <a:endParaRPr lang="en-US" altLang="zh-CN" sz="1800" dirty="0" smtClean="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没有</a:t>
            </a:r>
            <a:r>
              <a:rPr lang="zh-CN" altLang="en-US" sz="1800" dirty="0">
                <a:latin typeface="微软雅黑" pitchFamily="34" charset="-122"/>
                <a:ea typeface="微软雅黑" pitchFamily="34" charset="-122"/>
              </a:rPr>
              <a:t>销售，就没有收益，收入分析是公司经营前景评估中至关重要的内容。市销率越低，通常说明该公司股票的投资价值越大。</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53250" name="Picture 2"/>
          <p:cNvPicPr>
            <a:picLocks noChangeAspect="1" noChangeArrowheads="1"/>
          </p:cNvPicPr>
          <p:nvPr/>
        </p:nvPicPr>
        <p:blipFill>
          <a:blip r:embed="rId2"/>
          <a:srcRect/>
          <a:stretch>
            <a:fillRect/>
          </a:stretch>
        </p:blipFill>
        <p:spPr bwMode="auto">
          <a:xfrm>
            <a:off x="2928926" y="2285998"/>
            <a:ext cx="3692996" cy="642942"/>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29</a:t>
            </a:fld>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85852" y="714362"/>
            <a:ext cx="6543692" cy="651259"/>
          </a:xfrm>
        </p:spPr>
        <p:txBody>
          <a:bodyPr>
            <a:noAutofit/>
          </a:bodyPr>
          <a:lstStyle/>
          <a:p>
            <a:pPr marR="0" algn="l" rtl="0"/>
            <a:r>
              <a:rPr lang="zh-CN" altLang="en-US" sz="2000" b="1" spc="600" dirty="0">
                <a:solidFill>
                  <a:schemeClr val="accent1"/>
                </a:solidFill>
                <a:latin typeface="Arial" panose="020B0604020202020204" pitchFamily="34" charset="0"/>
                <a:ea typeface="微软雅黑" panose="020B0503020204020204" charset="-122"/>
                <a:sym typeface="Arial" panose="020B0604020202020204" pitchFamily="34" charset="0"/>
              </a:rPr>
              <a:t>第七章  上市公司价值评估</a:t>
            </a:r>
            <a:r>
              <a:rPr lang="en-US" altLang="zh-CN" sz="2000" b="1" spc="600" dirty="0">
                <a:solidFill>
                  <a:schemeClr val="accent1"/>
                </a:solidFill>
                <a:latin typeface="Arial" panose="020B0604020202020204" pitchFamily="34" charset="0"/>
                <a:ea typeface="微软雅黑" panose="020B0503020204020204" charset="-122"/>
                <a:sym typeface="Arial" panose="020B0604020202020204" pitchFamily="34" charset="0"/>
              </a:rPr>
              <a:t>——</a:t>
            </a:r>
            <a:r>
              <a:rPr lang="zh-CN" altLang="en-US" sz="2000" b="1" spc="600" dirty="0">
                <a:solidFill>
                  <a:schemeClr val="accent1"/>
                </a:solidFill>
                <a:latin typeface="Arial" panose="020B0604020202020204" pitchFamily="34" charset="0"/>
                <a:ea typeface="微软雅黑" panose="020B0503020204020204" charset="-122"/>
                <a:sym typeface="Arial" panose="020B0604020202020204" pitchFamily="34" charset="0"/>
              </a:rPr>
              <a:t>相对估值法</a:t>
            </a:r>
          </a:p>
        </p:txBody>
      </p:sp>
      <p:sp>
        <p:nvSpPr>
          <p:cNvPr id="3" name="文本占位符 2"/>
          <p:cNvSpPr>
            <a:spLocks noGrp="1"/>
          </p:cNvSpPr>
          <p:nvPr>
            <p:ph type="body" idx="1"/>
          </p:nvPr>
        </p:nvSpPr>
        <p:spPr>
          <a:xfrm>
            <a:off x="2786050" y="1643056"/>
            <a:ext cx="3429024" cy="2443169"/>
          </a:xfrm>
        </p:spPr>
        <p:txBody>
          <a:bodyPr vert="horz" lIns="91440" tIns="45720" rIns="91440" bIns="45720" rtlCol="0">
            <a:noAutofit/>
          </a:bodyPr>
          <a:lstStyle/>
          <a:p>
            <a:pPr marL="0" indent="0">
              <a:lnSpc>
                <a:spcPct val="150000"/>
              </a:lnSpc>
              <a:spcBef>
                <a:spcPts val="0"/>
              </a:spcBef>
              <a:buNone/>
            </a:pPr>
            <a:r>
              <a:rPr lang="zh-CN" altLang="en-US" sz="2000" dirty="0">
                <a:latin typeface="微软雅黑" pitchFamily="34" charset="-122"/>
                <a:ea typeface="微软雅黑" pitchFamily="34" charset="-122"/>
              </a:rPr>
              <a:t>第一节 相对估值法概述</a:t>
            </a:r>
          </a:p>
          <a:p>
            <a:pPr marL="0" indent="0">
              <a:lnSpc>
                <a:spcPct val="150000"/>
              </a:lnSpc>
              <a:spcBef>
                <a:spcPts val="0"/>
              </a:spcBef>
              <a:buNone/>
            </a:pPr>
            <a:r>
              <a:rPr lang="zh-CN" altLang="en-US" sz="2000" dirty="0">
                <a:latin typeface="微软雅黑" pitchFamily="34" charset="-122"/>
                <a:ea typeface="微软雅黑" pitchFamily="34" charset="-122"/>
              </a:rPr>
              <a:t>第二节 相对估值法的步骤</a:t>
            </a:r>
          </a:p>
          <a:p>
            <a:pPr marL="0" indent="0">
              <a:lnSpc>
                <a:spcPct val="150000"/>
              </a:lnSpc>
              <a:spcBef>
                <a:spcPts val="0"/>
              </a:spcBef>
              <a:buNone/>
            </a:pPr>
            <a:r>
              <a:rPr lang="zh-CN" altLang="en-US" sz="2000" dirty="0">
                <a:latin typeface="微软雅黑" pitchFamily="34" charset="-122"/>
                <a:ea typeface="微软雅黑" pitchFamily="34" charset="-122"/>
              </a:rPr>
              <a:t>第三节 相对估值具体方法</a:t>
            </a:r>
          </a:p>
          <a:p>
            <a:pPr marL="0" indent="0">
              <a:lnSpc>
                <a:spcPct val="150000"/>
              </a:lnSpc>
              <a:spcBef>
                <a:spcPts val="0"/>
              </a:spcBef>
              <a:buNone/>
            </a:pPr>
            <a:r>
              <a:rPr lang="zh-CN" altLang="en-US" sz="2000" dirty="0">
                <a:latin typeface="微软雅黑" pitchFamily="34" charset="-122"/>
                <a:ea typeface="微软雅黑" pitchFamily="34" charset="-122"/>
              </a:rPr>
              <a:t>第四节 相对估值法应用举例</a:t>
            </a:r>
          </a:p>
        </p:txBody>
      </p:sp>
      <p:sp>
        <p:nvSpPr>
          <p:cNvPr id="4" name="灯片编号占位符 3"/>
          <p:cNvSpPr>
            <a:spLocks noGrp="1"/>
          </p:cNvSpPr>
          <p:nvPr>
            <p:ph type="sldNum" sz="quarter" idx="12"/>
          </p:nvPr>
        </p:nvSpPr>
        <p:spPr/>
        <p:txBody>
          <a:bodyPr/>
          <a:lstStyle/>
          <a:p>
            <a:fld id="{45E92A94-7694-4AC9-ACBF-BA7D3F4CDECE}" type="slidenum">
              <a:rPr lang="zh-CN" altLang="en-US" smtClean="0"/>
              <a:t>3</a:t>
            </a:fld>
            <a:endParaRPr lang="zh-CN"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69188"/>
            <a:ext cx="8229600" cy="857250"/>
          </a:xfrm>
        </p:spPr>
        <p:txBody>
          <a:bodyPr vert="horz" lIns="91440" tIns="45720" rIns="91440" bIns="45720" rtlCol="0">
            <a:noAutofit/>
          </a:bodyPr>
          <a:lstStyle/>
          <a:p>
            <a:pPr marR="0" algn="l">
              <a:lnSpc>
                <a:spcPct val="150000"/>
              </a:lnSpc>
              <a:spcBef>
                <a:spcPts val="0"/>
              </a:spcBef>
            </a:pPr>
            <a:r>
              <a:rPr lang="zh-CN" altLang="en-US" sz="180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428596" y="1749028"/>
            <a:ext cx="8229600" cy="3108738"/>
          </a:xfrm>
        </p:spPr>
        <p:txBody>
          <a:bodyPr vert="horz" lIns="91440" tIns="45720" rIns="91440" bIns="45720" rtlCol="0">
            <a:noAutofit/>
          </a:bodyPr>
          <a:lstStyle/>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市销率不会出现负值，数据较为稳定，不易被公司经营者操纵，因此其适用范围较市盈率倍数法和市净率倍数法更广</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Font typeface="Wingdings" pitchFamily="2" charset="2"/>
              <a:buChar char="p"/>
            </a:pPr>
            <a:r>
              <a:rPr lang="zh-CN" altLang="en-US" sz="1800" dirty="0" smtClean="0">
                <a:latin typeface="微软雅黑" pitchFamily="34" charset="-122"/>
                <a:ea typeface="微软雅黑" pitchFamily="34" charset="-122"/>
              </a:rPr>
              <a:t>只有</a:t>
            </a:r>
            <a:r>
              <a:rPr lang="zh-CN" altLang="en-US" sz="1800" dirty="0">
                <a:latin typeface="微软雅黑" pitchFamily="34" charset="-122"/>
                <a:ea typeface="微软雅黑" pitchFamily="34" charset="-122"/>
              </a:rPr>
              <a:t>收入没有利润、收入规模大而净利润率极低的公司估计，市销率倍数法更为实用，如为快速开拓市场 抢占市场份额而选择短期“战略性亏损”的公司，其估值通常就选择市销率倍数法</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Font typeface="Wingdings" pitchFamily="2" charset="2"/>
              <a:buChar char="p"/>
            </a:pPr>
            <a:r>
              <a:rPr lang="zh-CN" altLang="en-US" sz="1800" dirty="0" smtClean="0">
                <a:latin typeface="微软雅黑" pitchFamily="34" charset="-122"/>
                <a:ea typeface="微软雅黑" pitchFamily="34" charset="-122"/>
              </a:rPr>
              <a:t>市</a:t>
            </a:r>
            <a:r>
              <a:rPr lang="zh-CN" altLang="en-US" sz="1800" dirty="0">
                <a:latin typeface="微软雅黑" pitchFamily="34" charset="-122"/>
                <a:ea typeface="微软雅黑" pitchFamily="34" charset="-122"/>
              </a:rPr>
              <a:t>销率倍数法可以和市盈率倍数法形成良好的补充</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714362"/>
            <a:ext cx="8229600" cy="53099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三、市销率倍数法</a:t>
            </a:r>
            <a:endPar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30</a:t>
            </a:fld>
            <a:endParaRPr lang="zh-CN"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69188"/>
            <a:ext cx="8229600" cy="857250"/>
          </a:xfrm>
        </p:spPr>
        <p:txBody>
          <a:bodyPr vert="horz" lIns="91440" tIns="45720" rIns="91440" bIns="45720" rtlCol="0">
            <a:noAutofit/>
          </a:bodyPr>
          <a:lstStyle/>
          <a:p>
            <a:pPr marR="0" algn="l">
              <a:lnSpc>
                <a:spcPct val="150000"/>
              </a:lnSpc>
              <a:spcBef>
                <a:spcPts val="0"/>
              </a:spcBef>
            </a:pPr>
            <a:r>
              <a:rPr lang="zh-CN" altLang="en-US" sz="180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428596" y="1749028"/>
            <a:ext cx="8229600" cy="2822986"/>
          </a:xfrm>
        </p:spPr>
        <p:txBody>
          <a:bodyPr vert="horz" lIns="91440" tIns="45720" rIns="91440" bIns="45720" rtlCol="0">
            <a:noAutofit/>
          </a:bodyPr>
          <a:lstStyle/>
          <a:p>
            <a:pPr marL="0" indent="0">
              <a:lnSpc>
                <a:spcPct val="150000"/>
              </a:lnSpc>
              <a:spcBef>
                <a:spcPts val="0"/>
              </a:spcBef>
              <a:buNone/>
            </a:pPr>
            <a:r>
              <a:rPr lang="zh-CN" altLang="en-US" sz="1800" b="1" dirty="0" smtClean="0">
                <a:latin typeface="微软雅黑" pitchFamily="34" charset="-122"/>
                <a:ea typeface="微软雅黑" pitchFamily="34" charset="-122"/>
              </a:rPr>
              <a:t>市</a:t>
            </a:r>
            <a:r>
              <a:rPr lang="zh-CN" altLang="en-US" sz="1800" b="1" dirty="0">
                <a:latin typeface="微软雅黑" pitchFamily="34" charset="-122"/>
                <a:ea typeface="微软雅黑" pitchFamily="34" charset="-122"/>
              </a:rPr>
              <a:t>销率倍数法不能反映成本的</a:t>
            </a:r>
            <a:r>
              <a:rPr lang="zh-CN" altLang="en-US" sz="1800" b="1" dirty="0" smtClean="0">
                <a:latin typeface="微软雅黑" pitchFamily="34" charset="-122"/>
                <a:ea typeface="微软雅黑" pitchFamily="34" charset="-122"/>
              </a:rPr>
              <a:t>影响</a:t>
            </a:r>
            <a:endParaRPr lang="en-US" altLang="zh-CN" sz="1800" b="1" dirty="0" smtClean="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市</a:t>
            </a:r>
            <a:r>
              <a:rPr lang="zh-CN" altLang="en-US" sz="1800" dirty="0">
                <a:latin typeface="微软雅黑" pitchFamily="34" charset="-122"/>
                <a:ea typeface="微软雅黑" pitchFamily="34" charset="-122"/>
              </a:rPr>
              <a:t>销率倍数法的局限之处是不能反映成本的变化对公司经营收益和公司价值的影响，只要不影响销售收入，即使公司成本上升、利润下降，市销率依然不变。因此，市销率倍数法主要适用于销售成本率较低的收入驱动型公司估值，而不适用于销售成本较高的公司估值。</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714362"/>
            <a:ext cx="8229600" cy="53099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三、市销率倍数法</a:t>
            </a:r>
            <a:endPar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31</a:t>
            </a:fld>
            <a:endParaRPr lang="zh-CN"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86"/>
            <a:ext cx="8229600" cy="857250"/>
          </a:xfrm>
        </p:spPr>
        <p:txBody>
          <a:bodyPr vert="horz" lIns="91440" tIns="45720" rIns="91440" bIns="45720" rtlCol="0" anchor="ctr">
            <a:normAutofit/>
          </a:bodyPr>
          <a:lstStyle/>
          <a:p>
            <a:pPr marR="0" algn="l">
              <a:lnSpc>
                <a:spcPct val="150000"/>
              </a:lnSpc>
            </a:pPr>
            <a:r>
              <a:rPr lang="zh-CN" altLang="en-US" sz="2400" dirty="0">
                <a:latin typeface="微软雅黑" pitchFamily="34" charset="-122"/>
                <a:ea typeface="微软雅黑" pitchFamily="34" charset="-122"/>
                <a:cs typeface="+mn-cs"/>
              </a:rPr>
              <a:t>四、市现率倍数法</a:t>
            </a:r>
          </a:p>
        </p:txBody>
      </p:sp>
      <p:sp>
        <p:nvSpPr>
          <p:cNvPr id="3" name="文本占位符 2"/>
          <p:cNvSpPr>
            <a:spLocks noGrp="1"/>
          </p:cNvSpPr>
          <p:nvPr>
            <p:ph type="body" idx="1"/>
          </p:nvPr>
        </p:nvSpPr>
        <p:spPr>
          <a:xfrm>
            <a:off x="357158" y="1142990"/>
            <a:ext cx="8229600" cy="3394472"/>
          </a:xfrm>
        </p:spPr>
        <p:txBody>
          <a:bodyPr vert="horz" lIns="91440" tIns="45720" rIns="91440" bIns="45720" rtlCol="0">
            <a:noAutofit/>
          </a:bodyPr>
          <a:lstStyle/>
          <a:p>
            <a:pPr marL="0" marR="0" lvl="0" indent="0">
              <a:lnSpc>
                <a:spcPct val="170000"/>
              </a:lnSpc>
              <a:spcBef>
                <a:spcPts val="0"/>
              </a:spcBef>
              <a:buNone/>
            </a:pPr>
            <a:r>
              <a:rPr lang="zh-CN" altLang="en-US" sz="1800" dirty="0">
                <a:latin typeface="微软雅黑" pitchFamily="34" charset="-122"/>
                <a:ea typeface="微软雅黑" pitchFamily="34" charset="-122"/>
              </a:rPr>
              <a:t>（一）方法介绍</a:t>
            </a:r>
          </a:p>
          <a:p>
            <a:pPr marL="0" marR="0" lvl="1" indent="0">
              <a:lnSpc>
                <a:spcPct val="170000"/>
              </a:lnSpc>
              <a:spcBef>
                <a:spcPts val="0"/>
              </a:spcBef>
              <a:buNone/>
            </a:pPr>
            <a:r>
              <a:rPr lang="zh-CN" altLang="en-US" sz="1800" dirty="0">
                <a:latin typeface="微软雅黑" pitchFamily="34" charset="-122"/>
                <a:ea typeface="微软雅黑" pitchFamily="34" charset="-122"/>
              </a:rPr>
              <a:t>市现率指的是公司股权价值与税息折旧摊销前收益（</a:t>
            </a:r>
            <a:r>
              <a:rPr lang="en-US" altLang="zh-CN" sz="1800" dirty="0">
                <a:latin typeface="微软雅黑" pitchFamily="34" charset="-122"/>
                <a:ea typeface="微软雅黑" pitchFamily="34" charset="-122"/>
              </a:rPr>
              <a:t>EBITDA</a:t>
            </a:r>
            <a:r>
              <a:rPr lang="zh-CN" altLang="en-US" sz="1800" dirty="0">
                <a:latin typeface="微软雅黑" pitchFamily="34" charset="-122"/>
                <a:ea typeface="微软雅黑" pitchFamily="34" charset="-122"/>
              </a:rPr>
              <a:t>）的比值，也等于公司每股价格除以每股现金流量，其中，</a:t>
            </a:r>
            <a:r>
              <a:rPr lang="en-US" altLang="zh-CN" sz="1800" dirty="0">
                <a:latin typeface="微软雅黑" pitchFamily="34" charset="-122"/>
                <a:ea typeface="微软雅黑" pitchFamily="34" charset="-122"/>
              </a:rPr>
              <a:t>EBITDA</a:t>
            </a:r>
            <a:r>
              <a:rPr lang="zh-CN" altLang="en-US" sz="1800" dirty="0">
                <a:latin typeface="微软雅黑" pitchFamily="34" charset="-122"/>
                <a:ea typeface="微软雅黑" pitchFamily="34" charset="-122"/>
              </a:rPr>
              <a:t>为税后净利润、所得税、利息费用、折旧和摊销之和。</a:t>
            </a:r>
          </a:p>
          <a:p>
            <a:pPr marL="0" marR="0" lvl="1" indent="0">
              <a:lnSpc>
                <a:spcPct val="170000"/>
              </a:lnSpc>
              <a:spcBef>
                <a:spcPts val="0"/>
              </a:spcBef>
              <a:buNone/>
            </a:pPr>
            <a:r>
              <a:rPr lang="zh-CN" altLang="en-US" sz="1800" dirty="0" smtClean="0">
                <a:latin typeface="微软雅黑" pitchFamily="34" charset="-122"/>
                <a:ea typeface="微软雅黑" pitchFamily="34" charset="-122"/>
              </a:rPr>
              <a:t>      市</a:t>
            </a:r>
            <a:r>
              <a:rPr lang="zh-CN" altLang="en-US" sz="1800" dirty="0">
                <a:latin typeface="微软雅黑" pitchFamily="34" charset="-122"/>
                <a:ea typeface="微软雅黑" pitchFamily="34" charset="-122"/>
              </a:rPr>
              <a:t>现率计算公式如下：</a:t>
            </a:r>
          </a:p>
          <a:p>
            <a:pPr marL="0" marR="0" lvl="1" indent="0">
              <a:lnSpc>
                <a:spcPct val="170000"/>
              </a:lnSpc>
              <a:spcBef>
                <a:spcPts val="0"/>
              </a:spcBef>
              <a:buNone/>
            </a:pP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16385" name="Picture 1"/>
          <p:cNvPicPr>
            <a:picLocks noChangeAspect="1" noChangeArrowheads="1"/>
          </p:cNvPicPr>
          <p:nvPr/>
        </p:nvPicPr>
        <p:blipFill>
          <a:blip r:embed="rId2"/>
          <a:srcRect/>
          <a:stretch>
            <a:fillRect/>
          </a:stretch>
        </p:blipFill>
        <p:spPr bwMode="auto">
          <a:xfrm>
            <a:off x="2500298" y="3714758"/>
            <a:ext cx="3956104" cy="928694"/>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32</a:t>
            </a:fld>
            <a:endParaRPr lang="zh-CN"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71486"/>
            <a:ext cx="8229600" cy="857250"/>
          </a:xfrm>
        </p:spPr>
        <p:txBody>
          <a:bodyPr vert="horz" lIns="91440" tIns="45720" rIns="91440" bIns="45720" rtlCol="0" anchor="ctr">
            <a:normAutofit/>
          </a:bodyPr>
          <a:lstStyle/>
          <a:p>
            <a:pPr marR="0" algn="l">
              <a:lnSpc>
                <a:spcPct val="150000"/>
              </a:lnSpc>
            </a:pPr>
            <a:r>
              <a:rPr lang="zh-CN" altLang="en-US" sz="2400" dirty="0">
                <a:latin typeface="微软雅黑" pitchFamily="34" charset="-122"/>
                <a:ea typeface="微软雅黑" pitchFamily="34" charset="-122"/>
                <a:cs typeface="+mn-cs"/>
              </a:rPr>
              <a:t>四、市现率倍数法</a:t>
            </a:r>
          </a:p>
        </p:txBody>
      </p:sp>
      <p:sp>
        <p:nvSpPr>
          <p:cNvPr id="3" name="文本占位符 2"/>
          <p:cNvSpPr>
            <a:spLocks noGrp="1"/>
          </p:cNvSpPr>
          <p:nvPr>
            <p:ph type="body" idx="1"/>
          </p:nvPr>
        </p:nvSpPr>
        <p:spPr>
          <a:xfrm>
            <a:off x="357158" y="1285866"/>
            <a:ext cx="8229600" cy="3394472"/>
          </a:xfrm>
        </p:spPr>
        <p:txBody>
          <a:bodyPr vert="horz" lIns="91440" tIns="45720" rIns="91440" bIns="45720" rtlCol="0">
            <a:noAutofit/>
          </a:bodyPr>
          <a:lstStyle/>
          <a:p>
            <a:pPr marL="0" marR="0" lvl="0" indent="0">
              <a:lnSpc>
                <a:spcPct val="170000"/>
              </a:lnSpc>
              <a:spcBef>
                <a:spcPts val="0"/>
              </a:spcBef>
              <a:buNone/>
            </a:pPr>
            <a:r>
              <a:rPr lang="zh-CN" altLang="en-US" sz="1800" dirty="0">
                <a:latin typeface="微软雅黑" pitchFamily="34" charset="-122"/>
                <a:ea typeface="微软雅黑" pitchFamily="34" charset="-122"/>
              </a:rPr>
              <a:t>（一）方法介绍</a:t>
            </a:r>
          </a:p>
          <a:p>
            <a:pPr marL="0" marR="0" lvl="1" indent="0">
              <a:lnSpc>
                <a:spcPct val="170000"/>
              </a:lnSpc>
              <a:spcBef>
                <a:spcPts val="0"/>
              </a:spcBef>
              <a:buNone/>
            </a:pPr>
            <a:r>
              <a:rPr lang="zh-CN" altLang="en-US" sz="1800" dirty="0" smtClean="0">
                <a:latin typeface="微软雅黑" pitchFamily="34" charset="-122"/>
                <a:ea typeface="微软雅黑" pitchFamily="34" charset="-122"/>
              </a:rPr>
              <a:t>市</a:t>
            </a:r>
            <a:r>
              <a:rPr lang="zh-CN" altLang="en-US" sz="1800" dirty="0">
                <a:latin typeface="微软雅黑" pitchFamily="34" charset="-122"/>
                <a:ea typeface="微软雅黑" pitchFamily="34" charset="-122"/>
              </a:rPr>
              <a:t>现率计算公式如下：</a:t>
            </a:r>
          </a:p>
          <a:p>
            <a:pPr marL="0" marR="0" lvl="1" indent="0">
              <a:lnSpc>
                <a:spcPct val="170000"/>
              </a:lnSpc>
              <a:spcBef>
                <a:spcPts val="0"/>
              </a:spcBef>
              <a:buNone/>
            </a:pPr>
            <a:endParaRPr lang="zh-CN" altLang="en-US" sz="1800" dirty="0">
              <a:latin typeface="微软雅黑" pitchFamily="34" charset="-122"/>
              <a:ea typeface="微软雅黑" pitchFamily="34" charset="-122"/>
            </a:endParaRPr>
          </a:p>
          <a:p>
            <a:pPr marL="0" marR="0" lvl="1" indent="0">
              <a:lnSpc>
                <a:spcPct val="170000"/>
              </a:lnSpc>
              <a:spcBef>
                <a:spcPts val="0"/>
              </a:spcBef>
              <a:buNone/>
            </a:pPr>
            <a:r>
              <a:rPr lang="zh-CN" altLang="en-US" sz="1800" dirty="0">
                <a:latin typeface="微软雅黑" pitchFamily="34" charset="-122"/>
                <a:ea typeface="微软雅黑" pitchFamily="34" charset="-122"/>
              </a:rPr>
              <a:t>市现率越小，表明公司的每股现金流越多，经营压力越小。公司拥有的现金能够充分覆盖投资成本，对该公司的投资较为安全。需要注意的是，如果公司负债率过高，大量现金流来源于债务融资，则公司可能面临较大财务风险。</a:t>
            </a:r>
          </a:p>
          <a:p>
            <a:pPr marL="0" marR="0" lvl="1" indent="0">
              <a:lnSpc>
                <a:spcPct val="170000"/>
              </a:lnSpc>
              <a:spcBef>
                <a:spcPts val="0"/>
              </a:spcBef>
              <a:buNone/>
            </a:pPr>
            <a:r>
              <a:rPr lang="zh-CN" altLang="en-US" sz="1800" dirty="0">
                <a:latin typeface="微软雅黑" pitchFamily="34" charset="-122"/>
                <a:ea typeface="微软雅黑" pitchFamily="34" charset="-122"/>
              </a:rPr>
              <a:t>市现率倍数法是基于自由现金流的估价形式，抓住了公司估值的关键。</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6" name="Picture 1"/>
          <p:cNvPicPr>
            <a:picLocks noChangeAspect="1" noChangeArrowheads="1"/>
          </p:cNvPicPr>
          <p:nvPr/>
        </p:nvPicPr>
        <p:blipFill>
          <a:blip r:embed="rId2"/>
          <a:srcRect/>
          <a:stretch>
            <a:fillRect/>
          </a:stretch>
        </p:blipFill>
        <p:spPr bwMode="auto">
          <a:xfrm>
            <a:off x="2714612" y="1785932"/>
            <a:ext cx="3956104" cy="928694"/>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33</a:t>
            </a:fld>
            <a:endParaRPr lang="zh-CN"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69188"/>
            <a:ext cx="8229600" cy="857250"/>
          </a:xfrm>
        </p:spPr>
        <p:txBody>
          <a:bodyPr vert="horz" lIns="91440" tIns="45720" rIns="91440" bIns="45720" rtlCol="0">
            <a:noAutofit/>
          </a:bodyPr>
          <a:lstStyle/>
          <a:p>
            <a:pPr marR="0" algn="l">
              <a:lnSpc>
                <a:spcPct val="150000"/>
              </a:lnSpc>
              <a:spcBef>
                <a:spcPts val="0"/>
              </a:spcBef>
            </a:pPr>
            <a:r>
              <a:rPr lang="zh-CN" altLang="en-US" sz="180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457200" y="1963360"/>
            <a:ext cx="8229600" cy="2108588"/>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市现率倍数法适用于业绩相对稳定，现金流波动较小的公司估值</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当</a:t>
            </a:r>
            <a:r>
              <a:rPr lang="zh-CN" altLang="en-US" sz="1800" dirty="0">
                <a:latin typeface="微软雅黑" pitchFamily="34" charset="-122"/>
                <a:ea typeface="微软雅黑" pitchFamily="34" charset="-122"/>
              </a:rPr>
              <a:t>自由现金流为负的时候，市现率倍数法失效，公司现金流波动较大，估值结果准确度也较低。因此市现率倍数法往往不适合成长初期或某个特殊时期需要大量资本支出的公司估值。</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571486"/>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50000"/>
              </a:lnSpc>
              <a:spcBef>
                <a:spcPct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四、市现率倍数法</a:t>
            </a:r>
          </a:p>
        </p:txBody>
      </p:sp>
      <p:sp>
        <p:nvSpPr>
          <p:cNvPr id="7" name="灯片编号占位符 6"/>
          <p:cNvSpPr>
            <a:spLocks noGrp="1"/>
          </p:cNvSpPr>
          <p:nvPr>
            <p:ph type="sldNum" sz="quarter" idx="12"/>
          </p:nvPr>
        </p:nvSpPr>
        <p:spPr/>
        <p:txBody>
          <a:bodyPr/>
          <a:lstStyle/>
          <a:p>
            <a:fld id="{45E92A94-7694-4AC9-ACBF-BA7D3F4CDECE}" type="slidenum">
              <a:rPr lang="zh-CN" altLang="en-US" smtClean="0"/>
              <a:t>34</a:t>
            </a:fld>
            <a:endParaRPr lang="zh-CN"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571492"/>
            <a:ext cx="8229600" cy="857250"/>
          </a:xfrm>
        </p:spPr>
        <p:txBody>
          <a:bodyPr vert="horz" lIns="91440" tIns="45720" rIns="91440" bIns="45720" rtlCol="0" anchor="ctr">
            <a:normAutofit/>
          </a:bodyPr>
          <a:lstStyle/>
          <a:p>
            <a:pPr algn="l">
              <a:lnSpc>
                <a:spcPct val="150000"/>
              </a:lnSpc>
            </a:pPr>
            <a:r>
              <a:rPr lang="zh-CN" altLang="en-US" sz="2400" dirty="0">
                <a:latin typeface="微软雅黑" pitchFamily="34" charset="-122"/>
                <a:ea typeface="微软雅黑" pitchFamily="34" charset="-122"/>
                <a:cs typeface="+mn-cs"/>
              </a:rPr>
              <a:t>五、</a:t>
            </a:r>
            <a:r>
              <a:rPr lang="en-US" altLang="zh-CN" sz="2400" dirty="0">
                <a:latin typeface="微软雅黑" pitchFamily="34" charset="-122"/>
                <a:ea typeface="微软雅黑" pitchFamily="34" charset="-122"/>
                <a:cs typeface="+mn-cs"/>
              </a:rPr>
              <a:t>PEG</a:t>
            </a:r>
            <a:r>
              <a:rPr lang="zh-CN" altLang="en-US" sz="2400" dirty="0">
                <a:latin typeface="微软雅黑" pitchFamily="34" charset="-122"/>
                <a:ea typeface="微软雅黑" pitchFamily="34" charset="-122"/>
                <a:cs typeface="+mn-cs"/>
              </a:rPr>
              <a:t>比率法</a:t>
            </a:r>
          </a:p>
        </p:txBody>
      </p:sp>
      <p:sp>
        <p:nvSpPr>
          <p:cNvPr id="3" name="文本占位符 2"/>
          <p:cNvSpPr>
            <a:spLocks noGrp="1"/>
          </p:cNvSpPr>
          <p:nvPr>
            <p:ph type="body" idx="1"/>
          </p:nvPr>
        </p:nvSpPr>
        <p:spPr>
          <a:xfrm>
            <a:off x="428596" y="1142990"/>
            <a:ext cx="8229600" cy="3394472"/>
          </a:xfrm>
        </p:spPr>
        <p:txBody>
          <a:bodyPr vert="horz" lIns="91440" tIns="45720" rIns="91440" bIns="45720" rtlCol="0">
            <a:noAutofit/>
          </a:bodyPr>
          <a:lstStyle/>
          <a:p>
            <a:pPr marL="0" marR="0" lvl="0" indent="0">
              <a:lnSpc>
                <a:spcPct val="170000"/>
              </a:lnSpc>
              <a:spcBef>
                <a:spcPts val="0"/>
              </a:spcBef>
              <a:buNone/>
            </a:pPr>
            <a:r>
              <a:rPr lang="zh-CN" altLang="en-US" sz="1800" dirty="0">
                <a:latin typeface="微软雅黑" pitchFamily="34" charset="-122"/>
                <a:ea typeface="微软雅黑" pitchFamily="34" charset="-122"/>
              </a:rPr>
              <a:t>（一）方法介绍</a:t>
            </a:r>
          </a:p>
          <a:p>
            <a:pPr marL="0" marR="0" lvl="1" indent="0">
              <a:lnSpc>
                <a:spcPct val="170000"/>
              </a:lnSpc>
              <a:spcBef>
                <a:spcPts val="0"/>
              </a:spcBef>
              <a:buNone/>
            </a:pPr>
            <a:r>
              <a:rPr lang="zh-CN" altLang="en-US" sz="1800" dirty="0">
                <a:latin typeface="微软雅黑" pitchFamily="34" charset="-122"/>
                <a:ea typeface="微软雅黑" pitchFamily="34" charset="-122"/>
              </a:rPr>
              <a:t>市盈率相对盈利增长（</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）比率是用上市公司的市盈率除以公司盈利增长速度。与前述几种相对估值法相比，</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估值法更加简单实用，分析过程也与相对估值法的一般步骤不同。市盈率相对盈利增长（</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）比率的计算公式为：</a:t>
            </a:r>
          </a:p>
          <a:p>
            <a:pPr marL="0" marR="0" lvl="1" indent="0">
              <a:lnSpc>
                <a:spcPct val="170000"/>
              </a:lnSpc>
              <a:spcBef>
                <a:spcPts val="0"/>
              </a:spcBef>
              <a:buNone/>
            </a:pP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14337" name="Picture 1"/>
          <p:cNvPicPr>
            <a:picLocks noChangeAspect="1" noChangeArrowheads="1"/>
          </p:cNvPicPr>
          <p:nvPr/>
        </p:nvPicPr>
        <p:blipFill>
          <a:blip r:embed="rId2"/>
          <a:srcRect/>
          <a:stretch>
            <a:fillRect/>
          </a:stretch>
        </p:blipFill>
        <p:spPr bwMode="auto">
          <a:xfrm>
            <a:off x="2643174" y="3214692"/>
            <a:ext cx="3580369" cy="1000132"/>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35</a:t>
            </a:fld>
            <a:endParaRPr lang="zh-CN"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571492"/>
            <a:ext cx="8229600" cy="857250"/>
          </a:xfrm>
        </p:spPr>
        <p:txBody>
          <a:bodyPr vert="horz" lIns="91440" tIns="45720" rIns="91440" bIns="45720" rtlCol="0" anchor="ctr">
            <a:normAutofit/>
          </a:bodyPr>
          <a:lstStyle/>
          <a:p>
            <a:pPr algn="l">
              <a:lnSpc>
                <a:spcPct val="150000"/>
              </a:lnSpc>
            </a:pPr>
            <a:r>
              <a:rPr lang="zh-CN" altLang="en-US" sz="2400" dirty="0">
                <a:latin typeface="微软雅黑" pitchFamily="34" charset="-122"/>
                <a:ea typeface="微软雅黑" pitchFamily="34" charset="-122"/>
                <a:cs typeface="+mn-cs"/>
              </a:rPr>
              <a:t>五、</a:t>
            </a:r>
            <a:r>
              <a:rPr lang="en-US" altLang="zh-CN" sz="2400" dirty="0">
                <a:latin typeface="微软雅黑" pitchFamily="34" charset="-122"/>
                <a:ea typeface="微软雅黑" pitchFamily="34" charset="-122"/>
                <a:cs typeface="+mn-cs"/>
              </a:rPr>
              <a:t>PEG</a:t>
            </a:r>
            <a:r>
              <a:rPr lang="zh-CN" altLang="en-US" sz="2400" dirty="0">
                <a:latin typeface="微软雅黑" pitchFamily="34" charset="-122"/>
                <a:ea typeface="微软雅黑" pitchFamily="34" charset="-122"/>
                <a:cs typeface="+mn-cs"/>
              </a:rPr>
              <a:t>比率法</a:t>
            </a:r>
          </a:p>
        </p:txBody>
      </p:sp>
      <p:sp>
        <p:nvSpPr>
          <p:cNvPr id="3" name="文本占位符 2"/>
          <p:cNvSpPr>
            <a:spLocks noGrp="1"/>
          </p:cNvSpPr>
          <p:nvPr>
            <p:ph type="body" idx="1"/>
          </p:nvPr>
        </p:nvSpPr>
        <p:spPr>
          <a:xfrm>
            <a:off x="428596" y="1142990"/>
            <a:ext cx="8229600" cy="3394472"/>
          </a:xfrm>
        </p:spPr>
        <p:txBody>
          <a:bodyPr vert="horz" lIns="91440" tIns="45720" rIns="91440" bIns="45720" rtlCol="0">
            <a:noAutofit/>
          </a:bodyPr>
          <a:lstStyle/>
          <a:p>
            <a:pPr marL="0" marR="0" lvl="0" indent="0">
              <a:lnSpc>
                <a:spcPct val="170000"/>
              </a:lnSpc>
              <a:spcBef>
                <a:spcPts val="0"/>
              </a:spcBef>
              <a:buNone/>
            </a:pPr>
            <a:r>
              <a:rPr lang="zh-CN" altLang="en-US" sz="1800" dirty="0">
                <a:latin typeface="微软雅黑" pitchFamily="34" charset="-122"/>
                <a:ea typeface="微软雅黑" pitchFamily="34" charset="-122"/>
              </a:rPr>
              <a:t>（一）方法介绍</a:t>
            </a:r>
          </a:p>
          <a:p>
            <a:pPr marL="0" marR="0" lvl="1" indent="0">
              <a:lnSpc>
                <a:spcPct val="170000"/>
              </a:lnSpc>
              <a:spcBef>
                <a:spcPts val="0"/>
              </a:spcBef>
              <a:buNone/>
            </a:pPr>
            <a:r>
              <a:rPr lang="zh-CN" altLang="en-US" sz="1800" dirty="0" smtClean="0">
                <a:latin typeface="微软雅黑" pitchFamily="34" charset="-122"/>
                <a:ea typeface="微软雅黑" pitchFamily="34" charset="-122"/>
              </a:rPr>
              <a:t>市盈率</a:t>
            </a:r>
            <a:r>
              <a:rPr lang="zh-CN" altLang="en-US" sz="1800" dirty="0">
                <a:latin typeface="微软雅黑" pitchFamily="34" charset="-122"/>
                <a:ea typeface="微软雅黑" pitchFamily="34" charset="-122"/>
              </a:rPr>
              <a:t>相对盈利增长（</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）比率的计算公式为：</a:t>
            </a:r>
          </a:p>
          <a:p>
            <a:pPr marL="0" marR="0" lvl="1" indent="0">
              <a:lnSpc>
                <a:spcPct val="170000"/>
              </a:lnSpc>
              <a:spcBef>
                <a:spcPts val="0"/>
              </a:spcBef>
              <a:buNone/>
            </a:pPr>
            <a:endParaRPr lang="en-US" altLang="zh-CN" sz="1800" dirty="0" smtClean="0">
              <a:latin typeface="微软雅黑" pitchFamily="34" charset="-122"/>
              <a:ea typeface="微软雅黑" pitchFamily="34" charset="-122"/>
            </a:endParaRPr>
          </a:p>
          <a:p>
            <a:pPr marL="0" marR="0" lvl="1" indent="0">
              <a:lnSpc>
                <a:spcPct val="170000"/>
              </a:lnSpc>
              <a:spcBef>
                <a:spcPts val="0"/>
              </a:spcBef>
              <a:buNone/>
            </a:pPr>
            <a:endParaRPr lang="zh-CN" altLang="en-US" sz="1800" dirty="0">
              <a:latin typeface="微软雅黑" pitchFamily="34" charset="-122"/>
              <a:ea typeface="微软雅黑" pitchFamily="34" charset="-122"/>
            </a:endParaRPr>
          </a:p>
          <a:p>
            <a:pPr marL="0" marR="0" lvl="1" indent="0">
              <a:lnSpc>
                <a:spcPct val="170000"/>
              </a:lnSpc>
              <a:spcBef>
                <a:spcPts val="0"/>
              </a:spcBef>
              <a:buNone/>
            </a:pP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比率可以全面评估目标公司的价值和成长性，表示投资者为未来每单位的盈利增长率需要支付多少</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6" name="Picture 1"/>
          <p:cNvPicPr>
            <a:picLocks noChangeAspect="1" noChangeArrowheads="1"/>
          </p:cNvPicPr>
          <p:nvPr/>
        </p:nvPicPr>
        <p:blipFill>
          <a:blip r:embed="rId2"/>
          <a:srcRect/>
          <a:stretch>
            <a:fillRect/>
          </a:stretch>
        </p:blipFill>
        <p:spPr bwMode="auto">
          <a:xfrm>
            <a:off x="2500298" y="2071684"/>
            <a:ext cx="3580369" cy="1000132"/>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36</a:t>
            </a:fld>
            <a:endParaRPr lang="zh-CN"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571492"/>
            <a:ext cx="8229600" cy="857250"/>
          </a:xfrm>
        </p:spPr>
        <p:txBody>
          <a:bodyPr vert="horz" lIns="91440" tIns="45720" rIns="91440" bIns="45720" rtlCol="0" anchor="ctr">
            <a:normAutofit/>
          </a:bodyPr>
          <a:lstStyle/>
          <a:p>
            <a:pPr algn="l">
              <a:lnSpc>
                <a:spcPct val="150000"/>
              </a:lnSpc>
            </a:pPr>
            <a:r>
              <a:rPr lang="zh-CN" altLang="en-US" sz="2400" dirty="0">
                <a:latin typeface="微软雅黑" pitchFamily="34" charset="-122"/>
                <a:ea typeface="微软雅黑" pitchFamily="34" charset="-122"/>
                <a:cs typeface="+mn-cs"/>
              </a:rPr>
              <a:t>五、</a:t>
            </a:r>
            <a:r>
              <a:rPr lang="en-US" altLang="zh-CN" sz="2400" dirty="0">
                <a:latin typeface="微软雅黑" pitchFamily="34" charset="-122"/>
                <a:ea typeface="微软雅黑" pitchFamily="34" charset="-122"/>
                <a:cs typeface="+mn-cs"/>
              </a:rPr>
              <a:t>PEG</a:t>
            </a:r>
            <a:r>
              <a:rPr lang="zh-CN" altLang="en-US" sz="2400" dirty="0">
                <a:latin typeface="微软雅黑" pitchFamily="34" charset="-122"/>
                <a:ea typeface="微软雅黑" pitchFamily="34" charset="-122"/>
                <a:cs typeface="+mn-cs"/>
              </a:rPr>
              <a:t>比率法</a:t>
            </a:r>
          </a:p>
        </p:txBody>
      </p:sp>
      <p:sp>
        <p:nvSpPr>
          <p:cNvPr id="3" name="文本占位符 2"/>
          <p:cNvSpPr>
            <a:spLocks noGrp="1"/>
          </p:cNvSpPr>
          <p:nvPr>
            <p:ph type="body" idx="1"/>
          </p:nvPr>
        </p:nvSpPr>
        <p:spPr>
          <a:xfrm>
            <a:off x="428596" y="1142990"/>
            <a:ext cx="8429684" cy="3394472"/>
          </a:xfrm>
        </p:spPr>
        <p:txBody>
          <a:bodyPr vert="horz" lIns="91440" tIns="45720" rIns="91440" bIns="45720" rtlCol="0">
            <a:noAutofit/>
          </a:bodyPr>
          <a:lstStyle/>
          <a:p>
            <a:pPr marL="0" marR="0" lvl="0" indent="0">
              <a:lnSpc>
                <a:spcPct val="170000"/>
              </a:lnSpc>
              <a:spcBef>
                <a:spcPts val="0"/>
              </a:spcBef>
              <a:buNone/>
            </a:pPr>
            <a:r>
              <a:rPr lang="zh-CN" altLang="en-US" sz="1800" dirty="0">
                <a:latin typeface="微软雅黑" pitchFamily="34" charset="-122"/>
                <a:ea typeface="微软雅黑" pitchFamily="34" charset="-122"/>
              </a:rPr>
              <a:t>（一）方法介绍</a:t>
            </a:r>
          </a:p>
          <a:p>
            <a:pPr marL="0" marR="0" lvl="1" indent="0">
              <a:lnSpc>
                <a:spcPct val="170000"/>
              </a:lnSpc>
              <a:spcBef>
                <a:spcPts val="0"/>
              </a:spcBef>
              <a:buFont typeface="Wingdings" pitchFamily="2" charset="2"/>
              <a:buChar char="p"/>
            </a:pPr>
            <a:r>
              <a:rPr lang="zh-CN" altLang="en-US" sz="1800" dirty="0" smtClean="0">
                <a:latin typeface="微软雅黑" pitchFamily="34" charset="-122"/>
                <a:ea typeface="微软雅黑" pitchFamily="34" charset="-122"/>
              </a:rPr>
              <a:t>当</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比率等于</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时，意味着市场给予该公司股票一个比较合理的价格；</a:t>
            </a:r>
          </a:p>
          <a:p>
            <a:pPr marL="0" marR="0" lvl="1" indent="0">
              <a:lnSpc>
                <a:spcPct val="170000"/>
              </a:lnSpc>
              <a:spcBef>
                <a:spcPts val="0"/>
              </a:spcBef>
              <a:buFont typeface="Wingdings" pitchFamily="2" charset="2"/>
              <a:buChar char="p"/>
            </a:pPr>
            <a:r>
              <a:rPr lang="zh-CN" altLang="en-US" sz="1800" dirty="0">
                <a:latin typeface="微软雅黑" pitchFamily="34" charset="-122"/>
                <a:ea typeface="微软雅黑" pitchFamily="34" charset="-122"/>
              </a:rPr>
              <a:t>当</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比率大于</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时，意味着该公司的股票价值被市场高估，或市场认为这家公司的业绩成长性会高于市场的</a:t>
            </a:r>
            <a:r>
              <a:rPr lang="zh-CN" altLang="en-US" sz="1800" dirty="0" smtClean="0">
                <a:latin typeface="微软雅黑" pitchFamily="34" charset="-122"/>
                <a:ea typeface="微软雅黑" pitchFamily="34" charset="-122"/>
              </a:rPr>
              <a:t>预期；</a:t>
            </a:r>
            <a:endParaRPr lang="zh-CN" altLang="en-US" sz="1800" dirty="0">
              <a:latin typeface="微软雅黑" pitchFamily="34" charset="-122"/>
              <a:ea typeface="微软雅黑" pitchFamily="34" charset="-122"/>
            </a:endParaRPr>
          </a:p>
          <a:p>
            <a:pPr marL="0" marR="0" lvl="1" indent="0">
              <a:lnSpc>
                <a:spcPct val="170000"/>
              </a:lnSpc>
              <a:spcBef>
                <a:spcPts val="0"/>
              </a:spcBef>
              <a:buFont typeface="Wingdings" pitchFamily="2" charset="2"/>
              <a:buChar char="p"/>
            </a:pPr>
            <a:r>
              <a:rPr lang="zh-CN" altLang="en-US" sz="1800" dirty="0">
                <a:latin typeface="微软雅黑" pitchFamily="34" charset="-122"/>
                <a:ea typeface="微软雅黑" pitchFamily="34" charset="-122"/>
              </a:rPr>
              <a:t>当</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比率小于</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时，意味着该公司的股票价值被市场低估。</a:t>
            </a:r>
          </a:p>
          <a:p>
            <a:pPr marL="0" marR="0" lvl="1" indent="0">
              <a:lnSpc>
                <a:spcPct val="170000"/>
              </a:lnSpc>
              <a:spcBef>
                <a:spcPts val="0"/>
              </a:spcBef>
              <a:buNone/>
            </a:pPr>
            <a:r>
              <a:rPr lang="zh-CN" altLang="en-US" sz="1800" dirty="0">
                <a:latin typeface="微软雅黑" pitchFamily="34" charset="-122"/>
                <a:ea typeface="微软雅黑" pitchFamily="34" charset="-122"/>
              </a:rPr>
              <a:t>此外，</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估值法还应该考虑其他成长性相似的同行业公司的</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。如某公司股票的</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为</a:t>
            </a:r>
            <a:r>
              <a:rPr lang="en-US" altLang="zh-CN" sz="1800" dirty="0">
                <a:latin typeface="微软雅黑" pitchFamily="34" charset="-122"/>
                <a:ea typeface="微软雅黑" pitchFamily="34" charset="-122"/>
              </a:rPr>
              <a:t>8</a:t>
            </a:r>
            <a:r>
              <a:rPr lang="zh-CN" altLang="en-US" sz="1800" dirty="0">
                <a:latin typeface="微软雅黑" pitchFamily="34" charset="-122"/>
                <a:ea typeface="微软雅黑" pitchFamily="34" charset="-122"/>
              </a:rPr>
              <a:t>，而其他成长性相似的同行业公司的</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都在</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以上，则该公司可能被低估，尽管其</a:t>
            </a: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已经远高于</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37</a:t>
            </a:fld>
            <a:endParaRPr lang="zh-CN"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112064"/>
            <a:ext cx="8229600" cy="857250"/>
          </a:xfrm>
        </p:spPr>
        <p:txBody>
          <a:bodyPr vert="horz" lIns="91440" tIns="45720" rIns="91440" bIns="45720" rtlCol="0">
            <a:noAutofit/>
          </a:bodyPr>
          <a:lstStyle/>
          <a:p>
            <a:pPr marR="0" algn="l">
              <a:lnSpc>
                <a:spcPct val="150000"/>
              </a:lnSpc>
              <a:spcBef>
                <a:spcPts val="0"/>
              </a:spcBef>
            </a:pPr>
            <a:r>
              <a:rPr lang="zh-CN" altLang="en-US" sz="180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457200" y="2106236"/>
            <a:ext cx="8229600" cy="2037150"/>
          </a:xfrm>
        </p:spPr>
        <p:txBody>
          <a:bodyPr vert="horz" lIns="91440" tIns="45720" rIns="91440" bIns="45720" rtlCol="0">
            <a:noAutofit/>
          </a:bodyPr>
          <a:lstStyle/>
          <a:p>
            <a:pPr marL="0" indent="0">
              <a:lnSpc>
                <a:spcPct val="150000"/>
              </a:lnSpc>
              <a:spcBef>
                <a:spcPts val="0"/>
              </a:spcBef>
              <a:buFont typeface="Wingdings" pitchFamily="2" charset="2"/>
              <a:buChar char="n"/>
            </a:pPr>
            <a:r>
              <a:rPr lang="en-US" altLang="zh-CN" sz="1800" dirty="0">
                <a:latin typeface="微软雅黑" pitchFamily="34" charset="-122"/>
                <a:ea typeface="微软雅黑" pitchFamily="34" charset="-122"/>
              </a:rPr>
              <a:t>PEG</a:t>
            </a:r>
            <a:r>
              <a:rPr lang="zh-CN" altLang="en-US" sz="1800" dirty="0">
                <a:latin typeface="微软雅黑" pitchFamily="34" charset="-122"/>
                <a:ea typeface="微软雅黑" pitchFamily="34" charset="-122"/>
              </a:rPr>
              <a:t>比率法兼顾公司的价值和成长性，适合对保持稳定增长的成长股估值，即适用于业绩稳定增长，可预测性强的公司估值</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Font typeface="Wingdings" pitchFamily="2" charset="2"/>
              <a:buChar char="n"/>
            </a:pPr>
            <a:r>
              <a:rPr lang="zh-CN" altLang="en-US" sz="1800" dirty="0" smtClean="0">
                <a:latin typeface="微软雅黑" pitchFamily="34" charset="-122"/>
                <a:ea typeface="微软雅黑" pitchFamily="34" charset="-122"/>
              </a:rPr>
              <a:t>不适用</a:t>
            </a:r>
            <a:r>
              <a:rPr lang="zh-CN" altLang="en-US" sz="1800" dirty="0">
                <a:latin typeface="微软雅黑" pitchFamily="34" charset="-122"/>
                <a:ea typeface="微软雅黑" pitchFamily="34" charset="-122"/>
              </a:rPr>
              <a:t>于业绩增速个位数以下、业绩增速超过</a:t>
            </a:r>
            <a:r>
              <a:rPr lang="en-US" altLang="zh-CN" sz="1800" dirty="0">
                <a:latin typeface="微软雅黑" pitchFamily="34" charset="-122"/>
                <a:ea typeface="微软雅黑" pitchFamily="34" charset="-122"/>
              </a:rPr>
              <a:t>25%</a:t>
            </a:r>
            <a:r>
              <a:rPr lang="zh-CN" altLang="en-US" sz="1800" dirty="0">
                <a:latin typeface="微软雅黑" pitchFamily="34" charset="-122"/>
                <a:ea typeface="微软雅黑" pitchFamily="34" charset="-122"/>
              </a:rPr>
              <a:t>以上以及业绩反反复复波动很大的公司估值，如业绩很不稳定的小公司，处于发展初期的公司或周期性行业中的公司等。</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357158" y="571492"/>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50000"/>
              </a:lnSpc>
              <a:spcBef>
                <a:spcPct val="0"/>
              </a:spcBef>
              <a:spcAft>
                <a:spcPts val="0"/>
              </a:spcAft>
              <a:buClrTx/>
              <a:buSzTx/>
              <a:buFontTx/>
              <a:buNone/>
              <a:tabLst/>
              <a:defRPr/>
            </a:pPr>
            <a:r>
              <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五、</a:t>
            </a:r>
            <a:r>
              <a:rPr kumimoji="0" lang="en-US" altLang="zh-CN"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PEG</a:t>
            </a:r>
            <a:r>
              <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比率法</a:t>
            </a:r>
          </a:p>
        </p:txBody>
      </p:sp>
      <p:sp>
        <p:nvSpPr>
          <p:cNvPr id="7" name="灯片编号占位符 6"/>
          <p:cNvSpPr>
            <a:spLocks noGrp="1"/>
          </p:cNvSpPr>
          <p:nvPr>
            <p:ph type="sldNum" sz="quarter" idx="12"/>
          </p:nvPr>
        </p:nvSpPr>
        <p:spPr/>
        <p:txBody>
          <a:bodyPr/>
          <a:lstStyle/>
          <a:p>
            <a:fld id="{45E92A94-7694-4AC9-ACBF-BA7D3F4CDECE}" type="slidenum">
              <a:rPr lang="zh-CN" altLang="en-US" smtClean="0"/>
              <a:t>38</a:t>
            </a:fld>
            <a:endParaRPr lang="zh-CN"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42928" y="571492"/>
            <a:ext cx="8229600" cy="857250"/>
          </a:xfrm>
        </p:spPr>
        <p:txBody>
          <a:bodyPr vert="horz" lIns="91440" tIns="45720" rIns="91440" bIns="45720" rtlCol="0" anchor="ctr">
            <a:normAutofit/>
          </a:bodyPr>
          <a:lstStyle/>
          <a:p>
            <a:pPr algn="l">
              <a:lnSpc>
                <a:spcPct val="150000"/>
              </a:lnSpc>
            </a:pPr>
            <a:r>
              <a:rPr lang="zh-CN" altLang="en-US" sz="2400" dirty="0">
                <a:latin typeface="微软雅黑" pitchFamily="34" charset="-122"/>
                <a:ea typeface="微软雅黑" pitchFamily="34" charset="-122"/>
                <a:cs typeface="+mn-cs"/>
              </a:rPr>
              <a:t>六、企业价值</a:t>
            </a:r>
            <a:r>
              <a:rPr lang="en-US" altLang="zh-CN" sz="2400" dirty="0">
                <a:latin typeface="微软雅黑" pitchFamily="34" charset="-122"/>
                <a:ea typeface="微软雅黑" pitchFamily="34" charset="-122"/>
                <a:cs typeface="+mn-cs"/>
              </a:rPr>
              <a:t>/</a:t>
            </a:r>
            <a:r>
              <a:rPr lang="zh-CN" altLang="en-US" sz="2400" dirty="0">
                <a:latin typeface="微软雅黑" pitchFamily="34" charset="-122"/>
                <a:ea typeface="微软雅黑" pitchFamily="34" charset="-122"/>
                <a:cs typeface="+mn-cs"/>
              </a:rPr>
              <a:t>息税前利润（</a:t>
            </a:r>
            <a:r>
              <a:rPr lang="en-US" altLang="zh-CN" sz="2400" dirty="0">
                <a:latin typeface="微软雅黑" pitchFamily="34" charset="-122"/>
                <a:ea typeface="微软雅黑" pitchFamily="34" charset="-122"/>
                <a:cs typeface="+mn-cs"/>
              </a:rPr>
              <a:t>EV/EBIT</a:t>
            </a:r>
            <a:r>
              <a:rPr lang="zh-CN" altLang="en-US" sz="2400" dirty="0">
                <a:latin typeface="微软雅黑" pitchFamily="34" charset="-122"/>
                <a:ea typeface="微软雅黑" pitchFamily="34" charset="-122"/>
                <a:cs typeface="+mn-cs"/>
              </a:rPr>
              <a:t>）倍数法</a:t>
            </a:r>
          </a:p>
        </p:txBody>
      </p:sp>
      <p:sp>
        <p:nvSpPr>
          <p:cNvPr id="3" name="文本占位符 2"/>
          <p:cNvSpPr>
            <a:spLocks noGrp="1"/>
          </p:cNvSpPr>
          <p:nvPr>
            <p:ph type="body" idx="1"/>
          </p:nvPr>
        </p:nvSpPr>
        <p:spPr>
          <a:xfrm>
            <a:off x="285720" y="1285867"/>
            <a:ext cx="8229600" cy="571504"/>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（一）方法介绍</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矩形 5"/>
          <p:cNvSpPr/>
          <p:nvPr/>
        </p:nvSpPr>
        <p:spPr>
          <a:xfrm>
            <a:off x="642910" y="1857371"/>
            <a:ext cx="7858180" cy="2169825"/>
          </a:xfrm>
          <a:prstGeom prst="rect">
            <a:avLst/>
          </a:prstGeom>
        </p:spPr>
        <p:txBody>
          <a:bodyPr wrap="square">
            <a:spAutoFit/>
          </a:bodyPr>
          <a:lstStyle/>
          <a:p>
            <a:pPr>
              <a:lnSpc>
                <a:spcPct val="150000"/>
              </a:lnSpc>
            </a:pPr>
            <a:r>
              <a:rPr lang="zh-CN" altLang="en-US" dirty="0" smtClean="0">
                <a:latin typeface="微软雅黑" pitchFamily="34" charset="-122"/>
                <a:ea typeface="微软雅黑" pitchFamily="34" charset="-122"/>
              </a:rPr>
              <a:t>      企业</a:t>
            </a:r>
            <a:r>
              <a:rPr lang="zh-CN" altLang="en-US" dirty="0">
                <a:latin typeface="微软雅黑" pitchFamily="34" charset="-122"/>
                <a:ea typeface="微软雅黑" pitchFamily="34" charset="-122"/>
              </a:rPr>
              <a:t>价值（</a:t>
            </a:r>
            <a:r>
              <a:rPr lang="en-US" altLang="zh-CN" dirty="0">
                <a:latin typeface="微软雅黑" pitchFamily="34" charset="-122"/>
                <a:ea typeface="微软雅黑" pitchFamily="34" charset="-122"/>
              </a:rPr>
              <a:t>EV</a:t>
            </a:r>
            <a:r>
              <a:rPr lang="zh-CN" altLang="en-US" dirty="0">
                <a:latin typeface="微软雅黑" pitchFamily="34" charset="-122"/>
                <a:ea typeface="微软雅黑" pitchFamily="34" charset="-122"/>
              </a:rPr>
              <a:t>）是市场公认的企业业务价值，而不是其内在价值。企业价值（</a:t>
            </a:r>
            <a:r>
              <a:rPr lang="en-US" altLang="zh-CN" dirty="0">
                <a:latin typeface="微软雅黑" pitchFamily="34" charset="-122"/>
                <a:ea typeface="微软雅黑" pitchFamily="34" charset="-122"/>
              </a:rPr>
              <a:t>EV</a:t>
            </a:r>
            <a:r>
              <a:rPr lang="zh-CN" altLang="en-US" dirty="0">
                <a:latin typeface="微软雅黑" pitchFamily="34" charset="-122"/>
                <a:ea typeface="微软雅黑" pitchFamily="34" charset="-122"/>
              </a:rPr>
              <a:t>）指标可以派生出两种估值模型，企业价值</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息税前利润（</a:t>
            </a:r>
            <a:r>
              <a:rPr lang="en-US" altLang="zh-CN" dirty="0">
                <a:latin typeface="微软雅黑" pitchFamily="34" charset="-122"/>
                <a:ea typeface="微软雅黑" pitchFamily="34" charset="-122"/>
              </a:rPr>
              <a:t>EV/EBIT</a:t>
            </a:r>
            <a:r>
              <a:rPr lang="zh-CN" altLang="en-US" dirty="0">
                <a:latin typeface="微软雅黑" pitchFamily="34" charset="-122"/>
                <a:ea typeface="微软雅黑" pitchFamily="34" charset="-122"/>
              </a:rPr>
              <a:t>）倍数法是其中一</a:t>
            </a:r>
            <a:r>
              <a:rPr lang="zh-CN" altLang="en-US" dirty="0" smtClean="0">
                <a:latin typeface="微软雅黑" pitchFamily="34" charset="-122"/>
                <a:ea typeface="微软雅黑" pitchFamily="34" charset="-122"/>
              </a:rPr>
              <a:t>种。</a:t>
            </a:r>
            <a:endParaRPr lang="en-US" altLang="zh-CN" dirty="0" smtClean="0">
              <a:latin typeface="微软雅黑" pitchFamily="34" charset="-122"/>
              <a:ea typeface="微软雅黑" pitchFamily="34" charset="-122"/>
            </a:endParaRPr>
          </a:p>
          <a:p>
            <a:pPr>
              <a:lnSpc>
                <a:spcPct val="150000"/>
              </a:lnSpc>
            </a:pPr>
            <a:r>
              <a:rPr lang="zh-CN" altLang="en-US" dirty="0">
                <a:latin typeface="微软雅黑" pitchFamily="34" charset="-122"/>
                <a:ea typeface="微软雅黑" pitchFamily="34" charset="-122"/>
              </a:rPr>
              <a:t>        企业价值</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息税前利润（</a:t>
            </a:r>
            <a:r>
              <a:rPr lang="en-US" altLang="zh-CN" dirty="0">
                <a:latin typeface="微软雅黑" pitchFamily="34" charset="-122"/>
                <a:ea typeface="微软雅黑" pitchFamily="34" charset="-122"/>
              </a:rPr>
              <a:t>EV/EBIT</a:t>
            </a:r>
            <a:r>
              <a:rPr lang="zh-CN" altLang="en-US" dirty="0">
                <a:latin typeface="微软雅黑" pitchFamily="34" charset="-122"/>
                <a:ea typeface="微软雅黑" pitchFamily="34" charset="-122"/>
              </a:rPr>
              <a:t>）倍数法的企业价值计算公式为：</a:t>
            </a:r>
          </a:p>
          <a:p>
            <a:pPr>
              <a:lnSpc>
                <a:spcPct val="150000"/>
              </a:lnSpc>
            </a:pPr>
            <a:endParaRPr lang="zh-CN" altLang="en-US" dirty="0">
              <a:latin typeface="微软雅黑" pitchFamily="34" charset="-122"/>
              <a:ea typeface="微软雅黑" pitchFamily="34" charset="-122"/>
            </a:endParaRPr>
          </a:p>
        </p:txBody>
      </p:sp>
      <p:pic>
        <p:nvPicPr>
          <p:cNvPr id="12289" name="Picture 1"/>
          <p:cNvPicPr>
            <a:picLocks noChangeAspect="1" noChangeArrowheads="1"/>
          </p:cNvPicPr>
          <p:nvPr/>
        </p:nvPicPr>
        <p:blipFill>
          <a:blip r:embed="rId2"/>
          <a:srcRect/>
          <a:stretch>
            <a:fillRect/>
          </a:stretch>
        </p:blipFill>
        <p:spPr bwMode="auto">
          <a:xfrm>
            <a:off x="1000100" y="3714758"/>
            <a:ext cx="7286676" cy="578083"/>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45E92A94-7694-4AC9-ACBF-BA7D3F4CDECE}" type="slidenum">
              <a:rPr lang="zh-CN" altLang="en-US" smtClean="0"/>
              <a:t>39</a:t>
            </a:fld>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28596" y="820352"/>
            <a:ext cx="8229600" cy="3965976"/>
          </a:xfrm>
        </p:spPr>
        <p:txBody>
          <a:bodyPr vert="horz" lIns="91440" tIns="45720" rIns="91440" bIns="45720" rtlCol="0">
            <a:noAutofit/>
          </a:bodyPr>
          <a:lstStyle/>
          <a:p>
            <a:pPr marL="0" indent="0">
              <a:lnSpc>
                <a:spcPct val="150000"/>
              </a:lnSpc>
              <a:spcBef>
                <a:spcPts val="0"/>
              </a:spcBef>
              <a:buNone/>
            </a:pPr>
            <a:r>
              <a:rPr lang="zh-CN" altLang="en-US" sz="2400" dirty="0">
                <a:latin typeface="微软雅黑" pitchFamily="34" charset="-122"/>
                <a:ea typeface="微软雅黑" pitchFamily="34" charset="-122"/>
              </a:rPr>
              <a:t>一、相对估值法的定义</a:t>
            </a:r>
          </a:p>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相对估值法，也叫可比公司法（简称可比法）或价格乘数法等，是根据同价理论，以可比资产在市场上的当前定价为基础，评估目标资产价值的一种方法。相对估值法基于有效市场理论，相对简洁和实用，是公司价值评估中的主流方法。</a:t>
            </a:r>
          </a:p>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相对估值法容易将市场对可比公司偏离价值的定价</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高估或低估</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引入对目标公司的估值中。如果可比公司的价值被高估了，则目标公司的价值也会被高估。实际上，相对估值法所得结论是相对于可比公司来说的，以可比公司价值为估价基准，是一种相对价值，而非目标公司的内在价值。</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baseline="0" dirty="0" smtClean="0">
                <a:solidFill>
                  <a:srgbClr val="000000"/>
                </a:solidFill>
                <a:latin typeface="微软雅黑" panose="020B0503020204020204" charset="-122"/>
                <a:ea typeface="微软雅黑" panose="020B0503020204020204" charset="-122"/>
              </a:rPr>
              <a:t>第一</a:t>
            </a:r>
            <a:r>
              <a:rPr lang="zh-CN" altLang="en-US" sz="2600" b="1" kern="2200" baseline="0" dirty="0" smtClean="0">
                <a:solidFill>
                  <a:srgbClr val="000000"/>
                </a:solidFill>
                <a:latin typeface="微软雅黑" panose="020B0503020204020204" charset="-122"/>
                <a:ea typeface="微软雅黑" panose="020B0503020204020204" charset="-122"/>
              </a:rPr>
              <a:t>节 </a:t>
            </a:r>
            <a:r>
              <a:rPr lang="zh-CN" altLang="en-US" sz="2600" b="1" kern="2200" dirty="0" smtClean="0">
                <a:solidFill>
                  <a:srgbClr val="000000"/>
                </a:solidFill>
                <a:latin typeface="微软雅黑" panose="020B0503020204020204" charset="-122"/>
                <a:ea typeface="微软雅黑" panose="020B0503020204020204" charset="-122"/>
              </a:rPr>
              <a:t>相对估值法概述</a:t>
            </a:r>
          </a:p>
        </p:txBody>
      </p:sp>
      <p:sp>
        <p:nvSpPr>
          <p:cNvPr id="7" name="灯片编号占位符 6"/>
          <p:cNvSpPr>
            <a:spLocks noGrp="1"/>
          </p:cNvSpPr>
          <p:nvPr>
            <p:ph type="sldNum" sz="quarter" idx="12"/>
          </p:nvPr>
        </p:nvSpPr>
        <p:spPr/>
        <p:txBody>
          <a:bodyPr/>
          <a:lstStyle/>
          <a:p>
            <a:fld id="{45E92A94-7694-4AC9-ACBF-BA7D3F4CDECE}" type="slidenum">
              <a:rPr lang="zh-CN" altLang="en-US" smtClean="0"/>
              <a:t>4</a:t>
            </a:fld>
            <a:endParaRPr lang="zh-CN"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000120"/>
            <a:ext cx="8229600" cy="857250"/>
          </a:xfrm>
        </p:spPr>
        <p:txBody>
          <a:bodyPr vert="horz" lIns="91440" tIns="45720" rIns="91440" bIns="45720" rtlCol="0">
            <a:noAutofit/>
          </a:bodyPr>
          <a:lstStyle/>
          <a:p>
            <a:pPr marR="0" algn="l">
              <a:lnSpc>
                <a:spcPct val="150000"/>
              </a:lnSpc>
              <a:spcBef>
                <a:spcPts val="0"/>
              </a:spcBef>
            </a:pPr>
            <a:r>
              <a:rPr lang="zh-CN" altLang="en-US" sz="180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142844" y="1643056"/>
            <a:ext cx="8929718" cy="3394472"/>
          </a:xfrm>
        </p:spPr>
        <p:txBody>
          <a:bodyPr vert="horz" lIns="91440" tIns="45720" rIns="91440" bIns="45720" rtlCol="0">
            <a:noAutofit/>
          </a:bodyPr>
          <a:lstStyle/>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市盈率倍数法是以利润指标作为估值基础，而净利润归属于股东，无法反映债权人的求偿权，若目标公司与可比公司的资本结构差异较大，可能导致估值错误；而息税前利润是向所有股东和债权人分配前的利润，因此不受股权和债务的比例即资本结构的影响。</a:t>
            </a:r>
          </a:p>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企业价值</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息税前利润（</a:t>
            </a:r>
            <a:r>
              <a:rPr lang="en-US" altLang="zh-CN" sz="1800" dirty="0">
                <a:latin typeface="微软雅黑" pitchFamily="34" charset="-122"/>
                <a:ea typeface="微软雅黑" pitchFamily="34" charset="-122"/>
              </a:rPr>
              <a:t>EV/EBIT</a:t>
            </a:r>
            <a:r>
              <a:rPr lang="zh-CN" altLang="en-US" sz="1800" dirty="0">
                <a:latin typeface="微软雅黑" pitchFamily="34" charset="-122"/>
                <a:ea typeface="微软雅黑" pitchFamily="34" charset="-122"/>
              </a:rPr>
              <a:t>）倍数法因为剔除了资本结构的影响，可以不必考虑公司股票间的资本结构差异，而是将估值基础选为企业业务的盈利能力层面，可广泛应用于那些资本结构复杂或者暂时还没有盈利的企业估值。</a:t>
            </a:r>
          </a:p>
          <a:p>
            <a:pPr marL="0" indent="0">
              <a:lnSpc>
                <a:spcPct val="150000"/>
              </a:lnSpc>
              <a:spcBef>
                <a:spcPts val="0"/>
              </a:spcBef>
              <a:buFont typeface="Wingdings" pitchFamily="2" charset="2"/>
              <a:buChar char="p"/>
            </a:pPr>
            <a:r>
              <a:rPr lang="zh-CN" altLang="en-US" sz="1800" dirty="0">
                <a:latin typeface="微软雅黑" pitchFamily="34" charset="-122"/>
                <a:ea typeface="微软雅黑" pitchFamily="34" charset="-122"/>
              </a:rPr>
              <a:t>理论上，计算值越小越可能被低估，但是，不能仅仅依据</a:t>
            </a:r>
            <a:r>
              <a:rPr lang="en-US" altLang="zh-CN" sz="1800" dirty="0">
                <a:latin typeface="微软雅黑" pitchFamily="34" charset="-122"/>
                <a:ea typeface="微软雅黑" pitchFamily="34" charset="-122"/>
              </a:rPr>
              <a:t>EV/EBIT</a:t>
            </a:r>
            <a:r>
              <a:rPr lang="zh-CN" altLang="en-US" sz="1800" dirty="0">
                <a:latin typeface="微软雅黑" pitchFamily="34" charset="-122"/>
                <a:ea typeface="微软雅黑" pitchFamily="34" charset="-122"/>
              </a:rPr>
              <a:t>估值来判断企业价值是否低估。</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342928" y="571492"/>
            <a:ext cx="8229600" cy="85725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50000"/>
              </a:lnSpc>
              <a:spcBef>
                <a:spcPct val="0"/>
              </a:spcBef>
              <a:spcAft>
                <a:spcPts val="0"/>
              </a:spcAft>
              <a:buClrTx/>
              <a:buSzTx/>
              <a:buFontTx/>
              <a:buNone/>
              <a:tabLst/>
              <a:defRPr/>
            </a:pP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六、企业价值</a:t>
            </a:r>
            <a:r>
              <a:rPr kumimoji="0" lang="en-US" altLang="zh-CN"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a:t>
            </a: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息税前利润（</a:t>
            </a:r>
            <a:r>
              <a:rPr kumimoji="0" lang="en-US" altLang="zh-CN"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EV/EBIT</a:t>
            </a:r>
            <a:r>
              <a:rPr kumimoji="0" lang="zh-CN" altLang="en-US" sz="24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）倍数法</a:t>
            </a:r>
            <a:endParaRPr kumimoji="0" lang="zh-CN" altLang="en-US" sz="24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40</a:t>
            </a:fld>
            <a:endParaRPr lang="zh-CN" alt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00048"/>
            <a:ext cx="8229600" cy="857250"/>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七、企业价值</a:t>
            </a:r>
            <a:r>
              <a:rPr lang="en-US" altLang="zh-CN" sz="1800" dirty="0">
                <a:latin typeface="微软雅黑" pitchFamily="34" charset="-122"/>
                <a:ea typeface="微软雅黑" pitchFamily="34" charset="-122"/>
                <a:cs typeface="+mn-cs"/>
              </a:rPr>
              <a:t>/</a:t>
            </a:r>
            <a:r>
              <a:rPr lang="zh-CN" altLang="en-US" sz="1800" dirty="0">
                <a:latin typeface="微软雅黑" pitchFamily="34" charset="-122"/>
                <a:ea typeface="微软雅黑" pitchFamily="34" charset="-122"/>
                <a:cs typeface="+mn-cs"/>
              </a:rPr>
              <a:t>息税折旧摊销前利润（</a:t>
            </a:r>
            <a:r>
              <a:rPr lang="en-US" altLang="zh-CN" sz="1800" dirty="0">
                <a:latin typeface="微软雅黑" pitchFamily="34" charset="-122"/>
                <a:ea typeface="微软雅黑" pitchFamily="34" charset="-122"/>
                <a:cs typeface="+mn-cs"/>
              </a:rPr>
              <a:t>EV/EBITDA</a:t>
            </a:r>
            <a:r>
              <a:rPr lang="zh-CN" altLang="en-US" sz="1800" dirty="0">
                <a:latin typeface="微软雅黑" pitchFamily="34" charset="-122"/>
                <a:ea typeface="微软雅黑" pitchFamily="34" charset="-122"/>
                <a:cs typeface="+mn-cs"/>
              </a:rPr>
              <a:t>）倍数法</a:t>
            </a:r>
          </a:p>
        </p:txBody>
      </p:sp>
      <p:sp>
        <p:nvSpPr>
          <p:cNvPr id="3" name="文本占位符 2"/>
          <p:cNvSpPr>
            <a:spLocks noGrp="1"/>
          </p:cNvSpPr>
          <p:nvPr>
            <p:ph type="body" idx="1"/>
          </p:nvPr>
        </p:nvSpPr>
        <p:spPr>
          <a:xfrm>
            <a:off x="428596" y="1142990"/>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a:t>
            </a:r>
            <a:r>
              <a:rPr lang="zh-CN" altLang="en-US" sz="1800" dirty="0" smtClean="0">
                <a:latin typeface="微软雅黑" pitchFamily="34" charset="-122"/>
                <a:ea typeface="微软雅黑" pitchFamily="34" charset="-122"/>
              </a:rPr>
              <a:t>介绍</a:t>
            </a:r>
            <a:endParaRPr lang="en-US" altLang="zh-CN" sz="1800" dirty="0" smtClean="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企业</a:t>
            </a:r>
            <a:r>
              <a:rPr lang="zh-CN" altLang="en-US" sz="1800" dirty="0">
                <a:latin typeface="微软雅黑" pitchFamily="34" charset="-122"/>
                <a:ea typeface="微软雅黑" pitchFamily="34" charset="-122"/>
              </a:rPr>
              <a:t>价值</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息税折旧摊销前利润（</a:t>
            </a:r>
            <a:r>
              <a:rPr lang="en-US" altLang="zh-CN" sz="1800" dirty="0">
                <a:latin typeface="微软雅黑" pitchFamily="34" charset="-122"/>
                <a:ea typeface="微软雅黑" pitchFamily="34" charset="-122"/>
              </a:rPr>
              <a:t>EV/EBITDA</a:t>
            </a:r>
            <a:r>
              <a:rPr lang="zh-CN" altLang="en-US" sz="1800" dirty="0">
                <a:latin typeface="微软雅黑" pitchFamily="34" charset="-122"/>
                <a:ea typeface="微软雅黑" pitchFamily="34" charset="-122"/>
              </a:rPr>
              <a:t>）倍数法，是基于企业价值（</a:t>
            </a:r>
            <a:r>
              <a:rPr lang="en-US" altLang="zh-CN" sz="1800" dirty="0">
                <a:latin typeface="微软雅黑" pitchFamily="34" charset="-122"/>
                <a:ea typeface="微软雅黑" pitchFamily="34" charset="-122"/>
              </a:rPr>
              <a:t>EV</a:t>
            </a:r>
            <a:r>
              <a:rPr lang="zh-CN" altLang="en-US" sz="1800" dirty="0">
                <a:latin typeface="微软雅黑" pitchFamily="34" charset="-122"/>
                <a:ea typeface="微软雅黑" pitchFamily="34" charset="-122"/>
              </a:rPr>
              <a:t>）指标派生出的另一种估值模型。</a:t>
            </a:r>
            <a:r>
              <a:rPr lang="en-US" altLang="zh-CN" sz="1800" dirty="0">
                <a:latin typeface="微软雅黑" pitchFamily="34" charset="-122"/>
                <a:ea typeface="微软雅黑" pitchFamily="34" charset="-122"/>
              </a:rPr>
              <a:t>EV/EBITDA</a:t>
            </a:r>
            <a:r>
              <a:rPr lang="zh-CN" altLang="en-US" sz="1800" dirty="0">
                <a:latin typeface="微软雅黑" pitchFamily="34" charset="-122"/>
                <a:ea typeface="微软雅黑" pitchFamily="34" charset="-122"/>
              </a:rPr>
              <a:t>从全体出资人的角度出发反映企业市场价值和收益指标间的比例关系</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一般来说</a:t>
            </a:r>
            <a:r>
              <a:rPr lang="zh-CN" altLang="en-US" sz="1800" dirty="0">
                <a:latin typeface="微软雅黑" pitchFamily="34" charset="-122"/>
                <a:ea typeface="微软雅黑" pitchFamily="34" charset="-122"/>
              </a:rPr>
              <a:t>，不同的行业及板块有不同</a:t>
            </a:r>
            <a:r>
              <a:rPr lang="en-US" altLang="zh-CN" sz="1800" dirty="0">
                <a:latin typeface="微软雅黑" pitchFamily="34" charset="-122"/>
                <a:ea typeface="微软雅黑" pitchFamily="34" charset="-122"/>
              </a:rPr>
              <a:t>EV/EBITDA</a:t>
            </a:r>
            <a:r>
              <a:rPr lang="zh-CN" altLang="en-US" sz="1800" dirty="0">
                <a:latin typeface="微软雅黑" pitchFamily="34" charset="-122"/>
                <a:ea typeface="微软雅黑" pitchFamily="34" charset="-122"/>
              </a:rPr>
              <a:t>水平，如果计算结果高于行业平均水平或历史水平，通常表明该企业价值（</a:t>
            </a:r>
            <a:r>
              <a:rPr lang="en-US" altLang="zh-CN" sz="1800" dirty="0">
                <a:latin typeface="微软雅黑" pitchFamily="34" charset="-122"/>
                <a:ea typeface="微软雅黑" pitchFamily="34" charset="-122"/>
              </a:rPr>
              <a:t>EV</a:t>
            </a:r>
            <a:r>
              <a:rPr lang="zh-CN" altLang="en-US" sz="1800" dirty="0">
                <a:latin typeface="微软雅黑" pitchFamily="34" charset="-122"/>
                <a:ea typeface="微软雅黑" pitchFamily="34" charset="-122"/>
              </a:rPr>
              <a:t>）被高估，较低则是低估</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灯片编号占位符 5"/>
          <p:cNvSpPr>
            <a:spLocks noGrp="1"/>
          </p:cNvSpPr>
          <p:nvPr>
            <p:ph type="sldNum" sz="quarter" idx="12"/>
          </p:nvPr>
        </p:nvSpPr>
        <p:spPr/>
        <p:txBody>
          <a:bodyPr/>
          <a:lstStyle/>
          <a:p>
            <a:fld id="{45E92A94-7694-4AC9-ACBF-BA7D3F4CDECE}" type="slidenum">
              <a:rPr lang="zh-CN" altLang="en-US" smtClean="0"/>
              <a:t>41</a:t>
            </a:fld>
            <a:endParaRPr lang="zh-CN"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00048"/>
            <a:ext cx="8229600" cy="857250"/>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七、企业价值</a:t>
            </a:r>
            <a:r>
              <a:rPr lang="en-US" altLang="zh-CN" sz="1800" dirty="0">
                <a:latin typeface="微软雅黑" pitchFamily="34" charset="-122"/>
                <a:ea typeface="微软雅黑" pitchFamily="34" charset="-122"/>
                <a:cs typeface="+mn-cs"/>
              </a:rPr>
              <a:t>/</a:t>
            </a:r>
            <a:r>
              <a:rPr lang="zh-CN" altLang="en-US" sz="1800" dirty="0">
                <a:latin typeface="微软雅黑" pitchFamily="34" charset="-122"/>
                <a:ea typeface="微软雅黑" pitchFamily="34" charset="-122"/>
                <a:cs typeface="+mn-cs"/>
              </a:rPr>
              <a:t>息税折旧摊销前利润（</a:t>
            </a:r>
            <a:r>
              <a:rPr lang="en-US" altLang="zh-CN" sz="1800" dirty="0">
                <a:latin typeface="微软雅黑" pitchFamily="34" charset="-122"/>
                <a:ea typeface="微软雅黑" pitchFamily="34" charset="-122"/>
                <a:cs typeface="+mn-cs"/>
              </a:rPr>
              <a:t>EV/EBITDA</a:t>
            </a:r>
            <a:r>
              <a:rPr lang="zh-CN" altLang="en-US" sz="1800" dirty="0">
                <a:latin typeface="微软雅黑" pitchFamily="34" charset="-122"/>
                <a:ea typeface="微软雅黑" pitchFamily="34" charset="-122"/>
                <a:cs typeface="+mn-cs"/>
              </a:rPr>
              <a:t>）倍数法</a:t>
            </a:r>
          </a:p>
        </p:txBody>
      </p:sp>
      <p:sp>
        <p:nvSpPr>
          <p:cNvPr id="3" name="文本占位符 2"/>
          <p:cNvSpPr>
            <a:spLocks noGrp="1"/>
          </p:cNvSpPr>
          <p:nvPr>
            <p:ph type="body" idx="1"/>
          </p:nvPr>
        </p:nvSpPr>
        <p:spPr>
          <a:xfrm>
            <a:off x="428596" y="1142990"/>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（一）方法介绍</a:t>
            </a:r>
          </a:p>
          <a:p>
            <a:pPr marL="0" indent="0">
              <a:lnSpc>
                <a:spcPct val="150000"/>
              </a:lnSpc>
              <a:spcBef>
                <a:spcPts val="0"/>
              </a:spcBef>
              <a:buNone/>
            </a:pPr>
            <a:r>
              <a:rPr lang="zh-CN" altLang="en-US" sz="1800" dirty="0" smtClean="0">
                <a:latin typeface="微软雅黑" pitchFamily="34" charset="-122"/>
                <a:ea typeface="微软雅黑" pitchFamily="34" charset="-122"/>
              </a:rPr>
              <a:t>企业</a:t>
            </a:r>
            <a:r>
              <a:rPr lang="zh-CN" altLang="en-US" sz="1800" dirty="0">
                <a:latin typeface="微软雅黑" pitchFamily="34" charset="-122"/>
                <a:ea typeface="微软雅黑" pitchFamily="34" charset="-122"/>
              </a:rPr>
              <a:t>价值</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息税折旧摊销前利润倍数法的企业价值计算公式为：</a:t>
            </a:r>
          </a:p>
          <a:p>
            <a:pPr marL="0" indent="0">
              <a:lnSpc>
                <a:spcPct val="150000"/>
              </a:lnSpc>
              <a:spcBef>
                <a:spcPts val="0"/>
              </a:spcBef>
              <a:buNone/>
            </a:pPr>
            <a:endParaRPr lang="en-US" altLang="zh-CN" sz="1800" dirty="0" smtClean="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r>
              <a:rPr lang="en-US" altLang="zh-CN" sz="1800" dirty="0" smtClean="0">
                <a:latin typeface="微软雅黑" pitchFamily="34" charset="-122"/>
                <a:ea typeface="微软雅黑" pitchFamily="34" charset="-122"/>
              </a:rPr>
              <a:t>        EV/EBITDA</a:t>
            </a:r>
            <a:r>
              <a:rPr lang="zh-CN" altLang="en-US" sz="1800" dirty="0">
                <a:latin typeface="微软雅黑" pitchFamily="34" charset="-122"/>
                <a:ea typeface="微软雅黑" pitchFamily="34" charset="-122"/>
              </a:rPr>
              <a:t>模型在于对企业经营业绩的评估，既不考虑税收、利息，也不考虑摊销和折旧。其中，企业价值（</a:t>
            </a:r>
            <a:r>
              <a:rPr lang="en-US" altLang="zh-CN" sz="1800" dirty="0">
                <a:latin typeface="微软雅黑" pitchFamily="34" charset="-122"/>
                <a:ea typeface="微软雅黑" pitchFamily="34" charset="-122"/>
              </a:rPr>
              <a:t>EV</a:t>
            </a:r>
            <a:r>
              <a:rPr lang="zh-CN" altLang="en-US" sz="1800" dirty="0">
                <a:latin typeface="微软雅黑" pitchFamily="34" charset="-122"/>
                <a:ea typeface="微软雅黑" pitchFamily="34" charset="-122"/>
              </a:rPr>
              <a:t>）是指市场公认的业务价值，被认为是更加市场化及准确的公司价值标准。</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54274" name="Picture 2"/>
          <p:cNvPicPr>
            <a:picLocks noChangeAspect="1" noChangeArrowheads="1"/>
          </p:cNvPicPr>
          <p:nvPr/>
        </p:nvPicPr>
        <p:blipFill>
          <a:blip r:embed="rId2"/>
          <a:srcRect/>
          <a:stretch>
            <a:fillRect/>
          </a:stretch>
        </p:blipFill>
        <p:spPr bwMode="auto">
          <a:xfrm>
            <a:off x="1357290" y="2220911"/>
            <a:ext cx="7136973" cy="422277"/>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42</a:t>
            </a:fld>
            <a:endParaRPr lang="zh-CN"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040626"/>
            <a:ext cx="8229600" cy="857250"/>
          </a:xfrm>
        </p:spPr>
        <p:txBody>
          <a:bodyPr vert="horz" lIns="91440" tIns="45720" rIns="91440" bIns="45720" rtlCol="0">
            <a:noAutofit/>
          </a:bodyPr>
          <a:lstStyle/>
          <a:p>
            <a:pPr marR="0" algn="l">
              <a:lnSpc>
                <a:spcPct val="150000"/>
              </a:lnSpc>
              <a:spcBef>
                <a:spcPts val="0"/>
              </a:spcBef>
            </a:pPr>
            <a:r>
              <a:rPr lang="zh-CN" altLang="en-US" sz="1800">
                <a:latin typeface="微软雅黑" pitchFamily="34" charset="-122"/>
                <a:ea typeface="微软雅黑" pitchFamily="34" charset="-122"/>
                <a:cs typeface="+mn-cs"/>
              </a:rPr>
              <a:t>（二）适用场合</a:t>
            </a:r>
          </a:p>
        </p:txBody>
      </p:sp>
      <p:sp>
        <p:nvSpPr>
          <p:cNvPr id="3" name="文本占位符 2"/>
          <p:cNvSpPr>
            <a:spLocks noGrp="1"/>
          </p:cNvSpPr>
          <p:nvPr>
            <p:ph type="body" idx="1"/>
          </p:nvPr>
        </p:nvSpPr>
        <p:spPr>
          <a:xfrm>
            <a:off x="428596" y="1749028"/>
            <a:ext cx="8229600" cy="2822986"/>
          </a:xfrm>
        </p:spPr>
        <p:txBody>
          <a:bodyPr vert="horz" lIns="91440" tIns="45720" rIns="91440" bIns="45720" rtlCol="0">
            <a:noAutofit/>
          </a:bodyPr>
          <a:lstStyle/>
          <a:p>
            <a:pPr marL="0" indent="0">
              <a:lnSpc>
                <a:spcPct val="150000"/>
              </a:lnSpc>
              <a:spcBef>
                <a:spcPts val="0"/>
              </a:spcBef>
              <a:buFont typeface="Wingdings" pitchFamily="2" charset="2"/>
              <a:buChar char="n"/>
            </a:pPr>
            <a:r>
              <a:rPr lang="zh-CN" altLang="en-US" sz="1800" dirty="0">
                <a:latin typeface="微软雅黑" pitchFamily="34" charset="-122"/>
                <a:ea typeface="微软雅黑" pitchFamily="34" charset="-122"/>
              </a:rPr>
              <a:t>企业价值</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息税折旧摊销前利润（</a:t>
            </a:r>
            <a:r>
              <a:rPr lang="en-US" altLang="zh-CN" sz="1800" dirty="0">
                <a:latin typeface="微软雅黑" pitchFamily="34" charset="-122"/>
                <a:ea typeface="微软雅黑" pitchFamily="34" charset="-122"/>
              </a:rPr>
              <a:t>EV/EBITDA</a:t>
            </a:r>
            <a:r>
              <a:rPr lang="zh-CN" altLang="en-US" sz="1800" dirty="0">
                <a:latin typeface="微软雅黑" pitchFamily="34" charset="-122"/>
                <a:ea typeface="微软雅黑" pitchFamily="34" charset="-122"/>
              </a:rPr>
              <a:t>）倍数法不但剔除了资本结构的影响，还剔除了折旧摊销的影响，因此该方法不受公司财务杠杆、折旧摊销等会计政策的影响，适用于很多类行业的公司估值</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0" indent="0">
              <a:lnSpc>
                <a:spcPct val="150000"/>
              </a:lnSpc>
              <a:spcBef>
                <a:spcPts val="0"/>
              </a:spcBef>
              <a:buFont typeface="Wingdings" pitchFamily="2" charset="2"/>
              <a:buChar char="n"/>
            </a:pPr>
            <a:r>
              <a:rPr lang="zh-CN" altLang="en-US" sz="1800" dirty="0" smtClean="0">
                <a:latin typeface="微软雅黑" pitchFamily="34" charset="-122"/>
                <a:ea typeface="微软雅黑" pitchFamily="34" charset="-122"/>
              </a:rPr>
              <a:t>对于</a:t>
            </a:r>
            <a:r>
              <a:rPr lang="zh-CN" altLang="en-US" sz="1800" dirty="0">
                <a:latin typeface="微软雅黑" pitchFamily="34" charset="-122"/>
                <a:ea typeface="微软雅黑" pitchFamily="34" charset="-122"/>
              </a:rPr>
              <a:t>折旧摊销和财务杠杆影响比较大的公司（如重资产公司），尤其是净利润亏损，而毛利和主营业务利润为正的公司，特别适合使用企业价值</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息税折旧摊销前利润倍数法进行估值。</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第三节 相对估值具体</a:t>
            </a:r>
            <a:r>
              <a:rPr lang="zh-CN" altLang="en-US" sz="2600" b="1" kern="2200" dirty="0" smtClean="0">
                <a:solidFill>
                  <a:srgbClr val="000000"/>
                </a:solidFill>
                <a:latin typeface="微软雅黑" panose="020B0503020204020204" charset="-122"/>
                <a:ea typeface="微软雅黑" panose="020B0503020204020204" charset="-122"/>
              </a:rPr>
              <a:t>方法</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6" name="标题 1"/>
          <p:cNvSpPr txBox="1">
            <a:spLocks/>
          </p:cNvSpPr>
          <p:nvPr/>
        </p:nvSpPr>
        <p:spPr>
          <a:xfrm>
            <a:off x="428596" y="500048"/>
            <a:ext cx="8229600" cy="85725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七、企业价值</a:t>
            </a:r>
            <a:r>
              <a:rPr kumimoji="0" lang="en-US" altLang="zh-CN" sz="18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a:t>
            </a:r>
            <a:r>
              <a:rPr kumimoji="0" lang="zh-CN" altLang="en-US" sz="18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息税折旧摊销前利润（</a:t>
            </a:r>
            <a:r>
              <a:rPr kumimoji="0" lang="en-US" altLang="zh-CN" sz="18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EV/EBITDA</a:t>
            </a:r>
            <a:r>
              <a:rPr kumimoji="0" lang="zh-CN" altLang="en-US" sz="1800" b="0" i="0" u="none" strike="noStrike" kern="1200" cap="none" spc="0" normalizeH="0" baseline="0" noProof="0" smtClean="0">
                <a:ln>
                  <a:noFill/>
                </a:ln>
                <a:solidFill>
                  <a:schemeClr val="tx1"/>
                </a:solidFill>
                <a:effectLst/>
                <a:uLnTx/>
                <a:uFillTx/>
                <a:latin typeface="微软雅黑" pitchFamily="34" charset="-122"/>
                <a:ea typeface="微软雅黑" pitchFamily="34" charset="-122"/>
                <a:cs typeface="+mn-cs"/>
              </a:rPr>
              <a:t>）倍数法</a:t>
            </a:r>
            <a:endParaRPr kumimoji="0" lang="zh-CN" altLang="en-US" sz="18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43</a:t>
            </a:fld>
            <a:endParaRPr lang="zh-CN"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57158" y="785800"/>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一、估价对象概述</a:t>
            </a:r>
          </a:p>
          <a:p>
            <a:pPr marL="0" indent="0">
              <a:lnSpc>
                <a:spcPct val="150000"/>
              </a:lnSpc>
              <a:spcBef>
                <a:spcPts val="0"/>
              </a:spcBef>
              <a:buNone/>
            </a:pPr>
            <a:r>
              <a:rPr lang="en-US" altLang="zh-CN" sz="1800" dirty="0" smtClean="0">
                <a:latin typeface="Times New Roman" pitchFamily="18" charset="0"/>
                <a:ea typeface="微软雅黑" pitchFamily="34" charset="-122"/>
                <a:cs typeface="Times New Roman" pitchFamily="18" charset="0"/>
              </a:rPr>
              <a:t>        I</a:t>
            </a:r>
            <a:r>
              <a:rPr lang="zh-CN" altLang="en-US" sz="1800" dirty="0">
                <a:latin typeface="微软雅黑" pitchFamily="34" charset="-122"/>
                <a:ea typeface="微软雅黑" pitchFamily="34" charset="-122"/>
              </a:rPr>
              <a:t>公司为一家上市银行，改制成立于</a:t>
            </a:r>
            <a:r>
              <a:rPr lang="en-US" altLang="zh-CN" sz="1800" dirty="0">
                <a:latin typeface="微软雅黑" pitchFamily="34" charset="-122"/>
                <a:ea typeface="微软雅黑" pitchFamily="34" charset="-122"/>
              </a:rPr>
              <a:t>2001</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2016</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9</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en-US" sz="1800" dirty="0">
                <a:latin typeface="微软雅黑" pitchFamily="34" charset="-122"/>
                <a:ea typeface="微软雅黑" pitchFamily="34" charset="-122"/>
              </a:rPr>
              <a:t>日于上海证券交易所上市。经营业务范围包括吸收公众存款；发放短期、中期和长期借款；办理国内结算；办理票据承兑与贴现；代理发行、代理兑付、承销政府债券；买卖政府债券、金融债券；从事同业拆借；从事银行卡借记卡业务；代理收付款项及代理保险业务；提供保管箱服务</a:t>
            </a:r>
            <a:r>
              <a:rPr lang="zh-CN" altLang="en-US" sz="1800" dirty="0" smtClean="0">
                <a:latin typeface="微软雅黑" pitchFamily="34" charset="-122"/>
                <a:ea typeface="微软雅黑" pitchFamily="34" charset="-122"/>
              </a:rPr>
              <a:t>；</a:t>
            </a:r>
            <a:endParaRPr lang="en-US" altLang="zh-CN" sz="1800" dirty="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原</a:t>
            </a:r>
            <a:r>
              <a:rPr lang="zh-CN" altLang="en-US" sz="1800" dirty="0">
                <a:latin typeface="微软雅黑" pitchFamily="34" charset="-122"/>
                <a:ea typeface="微软雅黑" pitchFamily="34" charset="-122"/>
              </a:rPr>
              <a:t>持股股东拟转让</a:t>
            </a:r>
            <a:r>
              <a:rPr lang="en-US" altLang="zh-CN" sz="1800" dirty="0">
                <a:latin typeface="微软雅黑" pitchFamily="34" charset="-122"/>
                <a:ea typeface="微软雅黑" pitchFamily="34" charset="-122"/>
              </a:rPr>
              <a:t>I</a:t>
            </a:r>
            <a:r>
              <a:rPr lang="zh-CN" altLang="en-US" sz="1800" dirty="0">
                <a:latin typeface="微软雅黑" pitchFamily="34" charset="-122"/>
                <a:ea typeface="微软雅黑" pitchFamily="34" charset="-122"/>
              </a:rPr>
              <a:t>公司的股份，本次估值的目的是为转让提供评估基准日（</a:t>
            </a:r>
            <a:r>
              <a:rPr lang="en-US" altLang="zh-CN" sz="1800" dirty="0">
                <a:latin typeface="微软雅黑" pitchFamily="34" charset="-122"/>
                <a:ea typeface="微软雅黑" pitchFamily="34" charset="-122"/>
              </a:rPr>
              <a:t>2022</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日）的股票市场价值，作为转让</a:t>
            </a:r>
            <a:r>
              <a:rPr lang="en-US" altLang="zh-CN" sz="1800" dirty="0">
                <a:latin typeface="微软雅黑" pitchFamily="34" charset="-122"/>
                <a:ea typeface="微软雅黑" pitchFamily="34" charset="-122"/>
              </a:rPr>
              <a:t>I</a:t>
            </a:r>
            <a:r>
              <a:rPr lang="zh-CN" altLang="en-US" sz="1800" dirty="0">
                <a:latin typeface="微软雅黑" pitchFamily="34" charset="-122"/>
                <a:ea typeface="微软雅黑" pitchFamily="34" charset="-122"/>
              </a:rPr>
              <a:t>公司股权价值的参考依据。</a:t>
            </a:r>
            <a:r>
              <a:rPr lang="en-US" altLang="zh-CN" sz="1800" dirty="0">
                <a:latin typeface="微软雅黑" pitchFamily="34" charset="-122"/>
                <a:ea typeface="微软雅黑" pitchFamily="34" charset="-122"/>
              </a:rPr>
              <a:t>I</a:t>
            </a:r>
            <a:r>
              <a:rPr lang="zh-CN" altLang="en-US" sz="1800" dirty="0">
                <a:latin typeface="微软雅黑" pitchFamily="34" charset="-122"/>
                <a:ea typeface="微软雅黑" pitchFamily="34" charset="-122"/>
              </a:rPr>
              <a:t>公司在评估基准日前三年财务状况良好，收入稳步上升。截至评估基准日，其公司净资产价值为</a:t>
            </a:r>
            <a:r>
              <a:rPr lang="en-US" altLang="zh-CN" sz="1800" dirty="0">
                <a:latin typeface="微软雅黑" pitchFamily="34" charset="-122"/>
                <a:ea typeface="微软雅黑" pitchFamily="34" charset="-122"/>
              </a:rPr>
              <a:t>4208759367</a:t>
            </a:r>
            <a:r>
              <a:rPr lang="zh-CN" altLang="en-US" sz="1800" dirty="0">
                <a:latin typeface="微软雅黑" pitchFamily="34" charset="-122"/>
                <a:ea typeface="微软雅黑" pitchFamily="34" charset="-122"/>
              </a:rPr>
              <a:t>元，总股本</a:t>
            </a:r>
            <a:r>
              <a:rPr lang="en-US" altLang="zh-CN" sz="1800" dirty="0">
                <a:latin typeface="微软雅黑" pitchFamily="34" charset="-122"/>
                <a:ea typeface="微软雅黑" pitchFamily="34" charset="-122"/>
              </a:rPr>
              <a:t>422385598</a:t>
            </a:r>
            <a:r>
              <a:rPr lang="zh-CN" altLang="en-US" sz="1800" dirty="0">
                <a:latin typeface="微软雅黑" pitchFamily="34" charset="-122"/>
                <a:ea typeface="微软雅黑" pitchFamily="34" charset="-122"/>
              </a:rPr>
              <a:t>股。</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第四节 相对估值法应用</a:t>
            </a:r>
            <a:r>
              <a:rPr lang="zh-CN" altLang="en-US" sz="2600" b="1" kern="2200" dirty="0" smtClean="0">
                <a:solidFill>
                  <a:srgbClr val="000000"/>
                </a:solidFill>
                <a:latin typeface="微软雅黑" panose="020B0503020204020204" charset="-122"/>
                <a:ea typeface="微软雅黑" panose="020B0503020204020204" charset="-122"/>
              </a:rPr>
              <a:t>举例</a:t>
            </a:r>
            <a:endParaRPr lang="zh-CN" altLang="en-US" sz="2600" b="1" kern="2200" dirty="0" smtClean="0">
              <a:solidFill>
                <a:srgbClr val="000000"/>
              </a:solidFill>
              <a:latin typeface="微软雅黑" panose="020B0503020204020204" charset="-122"/>
              <a:ea typeface="微软雅黑" panose="020B0503020204020204" charset="-122"/>
            </a:endParaRPr>
          </a:p>
        </p:txBody>
      </p:sp>
      <p:sp>
        <p:nvSpPr>
          <p:cNvPr id="7" name="灯片编号占位符 6"/>
          <p:cNvSpPr>
            <a:spLocks noGrp="1"/>
          </p:cNvSpPr>
          <p:nvPr>
            <p:ph type="sldNum" sz="quarter" idx="12"/>
          </p:nvPr>
        </p:nvSpPr>
        <p:spPr/>
        <p:txBody>
          <a:bodyPr/>
          <a:lstStyle/>
          <a:p>
            <a:fld id="{45E92A94-7694-4AC9-ACBF-BA7D3F4CDECE}" type="slidenum">
              <a:rPr lang="zh-CN" altLang="en-US" smtClean="0"/>
              <a:t>44</a:t>
            </a:fld>
            <a:endParaRPr lang="zh-CN" alt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8229600" cy="459554"/>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二、估值过程</a:t>
            </a:r>
          </a:p>
        </p:txBody>
      </p:sp>
      <p:sp>
        <p:nvSpPr>
          <p:cNvPr id="3" name="文本占位符 2"/>
          <p:cNvSpPr>
            <a:spLocks noGrp="1"/>
          </p:cNvSpPr>
          <p:nvPr>
            <p:ph type="body" idx="1"/>
          </p:nvPr>
        </p:nvSpPr>
        <p:spPr>
          <a:xfrm>
            <a:off x="428596" y="1000114"/>
            <a:ext cx="8229600" cy="2214578"/>
          </a:xfrm>
        </p:spPr>
        <p:txBody>
          <a:bodyPr vert="horz" lIns="91440" tIns="45720" rIns="91440" bIns="45720" rtlCol="0">
            <a:noAutofit/>
          </a:bodyPr>
          <a:lstStyle/>
          <a:p>
            <a:pPr marL="0" marR="0" lvl="0" indent="0">
              <a:lnSpc>
                <a:spcPct val="150000"/>
              </a:lnSpc>
              <a:spcBef>
                <a:spcPts val="0"/>
              </a:spcBef>
              <a:buNone/>
            </a:pPr>
            <a:r>
              <a:rPr lang="zh-CN" altLang="en-US" sz="1800" dirty="0">
                <a:latin typeface="微软雅黑" pitchFamily="34" charset="-122"/>
                <a:ea typeface="微软雅黑" pitchFamily="34" charset="-122"/>
              </a:rPr>
              <a:t>（一）选择可比公司</a:t>
            </a:r>
          </a:p>
          <a:p>
            <a:pPr marL="0" marR="0" lvl="1" indent="0">
              <a:lnSpc>
                <a:spcPct val="150000"/>
              </a:lnSpc>
              <a:spcBef>
                <a:spcPts val="0"/>
              </a:spcBef>
              <a:buNone/>
            </a:pPr>
            <a:r>
              <a:rPr lang="zh-CN" altLang="en-US" sz="1800" dirty="0" smtClean="0">
                <a:latin typeface="微软雅黑" pitchFamily="34" charset="-122"/>
                <a:ea typeface="微软雅黑" pitchFamily="34" charset="-122"/>
              </a:rPr>
              <a:t>        通过</a:t>
            </a:r>
            <a:r>
              <a:rPr lang="zh-CN" altLang="en-US" sz="1800" dirty="0">
                <a:latin typeface="微软雅黑" pitchFamily="34" charset="-122"/>
                <a:ea typeface="微软雅黑" pitchFamily="34" charset="-122"/>
              </a:rPr>
              <a:t>比较产业、行业、资产规模以及收入、盈利能力、现金流量、股权结构、资本结构等方面，选取了</a:t>
            </a:r>
            <a:r>
              <a:rPr lang="en-US" altLang="zh-CN" sz="1800" dirty="0">
                <a:latin typeface="微软雅黑" pitchFamily="34" charset="-122"/>
                <a:ea typeface="微软雅黑" pitchFamily="34" charset="-122"/>
              </a:rPr>
              <a:t>I1</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I2</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I3</a:t>
            </a:r>
            <a:r>
              <a:rPr lang="zh-CN" altLang="en-US" sz="1800" dirty="0">
                <a:latin typeface="微软雅黑" pitchFamily="34" charset="-122"/>
                <a:ea typeface="微软雅黑" pitchFamily="34" charset="-122"/>
              </a:rPr>
              <a:t>和</a:t>
            </a:r>
            <a:r>
              <a:rPr lang="en-US" altLang="zh-CN" sz="1800" dirty="0">
                <a:latin typeface="微软雅黑" pitchFamily="34" charset="-122"/>
                <a:ea typeface="微软雅黑" pitchFamily="34" charset="-122"/>
              </a:rPr>
              <a:t>I4</a:t>
            </a:r>
            <a:r>
              <a:rPr lang="zh-CN" altLang="en-US" sz="1800" dirty="0">
                <a:latin typeface="微软雅黑" pitchFamily="34" charset="-122"/>
                <a:ea typeface="微软雅黑" pitchFamily="34" charset="-122"/>
              </a:rPr>
              <a:t>四家上市公司作为可比公司。</a:t>
            </a:r>
          </a:p>
          <a:p>
            <a:pPr marL="0" marR="0" lvl="0" indent="0">
              <a:lnSpc>
                <a:spcPct val="150000"/>
              </a:lnSpc>
              <a:spcBef>
                <a:spcPts val="0"/>
              </a:spcBef>
              <a:buNone/>
            </a:pPr>
            <a:r>
              <a:rPr lang="zh-CN" altLang="en-US" sz="1800" dirty="0">
                <a:latin typeface="微软雅黑" pitchFamily="34" charset="-122"/>
                <a:ea typeface="微软雅黑" pitchFamily="34" charset="-122"/>
              </a:rPr>
              <a:t>（二）确定目标公司的可比指标</a:t>
            </a:r>
          </a:p>
          <a:p>
            <a:pPr marL="0" marR="0" lvl="1" indent="0">
              <a:lnSpc>
                <a:spcPct val="150000"/>
              </a:lnSpc>
              <a:spcBef>
                <a:spcPts val="0"/>
              </a:spcBef>
              <a:buNone/>
            </a:pPr>
            <a:r>
              <a:rPr lang="zh-CN" altLang="en-US" sz="1800" dirty="0" smtClean="0">
                <a:latin typeface="微软雅黑" pitchFamily="34" charset="-122"/>
                <a:ea typeface="微软雅黑" pitchFamily="34" charset="-122"/>
              </a:rPr>
              <a:t>        查看</a:t>
            </a:r>
            <a:r>
              <a:rPr lang="zh-CN" altLang="en-US" sz="1800" dirty="0">
                <a:latin typeface="微软雅黑" pitchFamily="34" charset="-122"/>
                <a:ea typeface="微软雅黑" pitchFamily="34" charset="-122"/>
              </a:rPr>
              <a:t>四家可比公司最近</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个月的市盈率、市净率，具体情况</a:t>
            </a:r>
            <a:r>
              <a:rPr lang="zh-CN" altLang="en-US" sz="1800" dirty="0" smtClean="0">
                <a:latin typeface="微软雅黑" pitchFamily="34" charset="-122"/>
                <a:ea typeface="微软雅黑" pitchFamily="34" charset="-122"/>
              </a:rPr>
              <a:t>如下表所</a:t>
            </a:r>
            <a:r>
              <a:rPr lang="zh-CN" altLang="en-US" sz="1800" dirty="0">
                <a:latin typeface="微软雅黑" pitchFamily="34" charset="-122"/>
                <a:ea typeface="微软雅黑" pitchFamily="34" charset="-122"/>
              </a:rPr>
              <a:t>示</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第四节 相对估值法应用</a:t>
            </a:r>
            <a:r>
              <a:rPr lang="zh-CN" altLang="en-US" sz="2600" b="1" kern="2200" dirty="0" smtClean="0">
                <a:solidFill>
                  <a:srgbClr val="000000"/>
                </a:solidFill>
                <a:latin typeface="微软雅黑" panose="020B0503020204020204" charset="-122"/>
                <a:ea typeface="微软雅黑" panose="020B0503020204020204" charset="-122"/>
              </a:rPr>
              <a:t>举例</a:t>
            </a:r>
            <a:endParaRPr lang="zh-CN" altLang="en-US" sz="2600" b="1" kern="2200" dirty="0" smtClean="0">
              <a:solidFill>
                <a:srgbClr val="000000"/>
              </a:solidFill>
              <a:latin typeface="微软雅黑" panose="020B0503020204020204" charset="-122"/>
              <a:ea typeface="微软雅黑" panose="020B0503020204020204" charset="-122"/>
            </a:endParaRPr>
          </a:p>
        </p:txBody>
      </p:sp>
      <p:graphicFrame>
        <p:nvGraphicFramePr>
          <p:cNvPr id="6" name="表格 5"/>
          <p:cNvGraphicFramePr>
            <a:graphicFrameLocks noGrp="1"/>
          </p:cNvGraphicFramePr>
          <p:nvPr/>
        </p:nvGraphicFramePr>
        <p:xfrm>
          <a:off x="1142976" y="3143254"/>
          <a:ext cx="6858048" cy="1859280"/>
        </p:xfrm>
        <a:graphic>
          <a:graphicData uri="http://schemas.openxmlformats.org/drawingml/2006/table">
            <a:tbl>
              <a:tblPr/>
              <a:tblGrid>
                <a:gridCol w="1426809"/>
                <a:gridCol w="1541388"/>
                <a:gridCol w="1541388"/>
                <a:gridCol w="1185104"/>
                <a:gridCol w="1163359"/>
              </a:tblGrid>
              <a:tr h="619125">
                <a:tc>
                  <a:txBody>
                    <a:bodyPr/>
                    <a:lstStyle/>
                    <a:p>
                      <a:pPr marL="0" marR="0" algn="ctr">
                        <a:spcBef>
                          <a:spcPts val="0"/>
                        </a:spcBef>
                        <a:spcAft>
                          <a:spcPts val="0"/>
                        </a:spcAft>
                      </a:pPr>
                      <a:r>
                        <a:rPr lang="zh-CN" altLang="en-US" sz="1200" dirty="0">
                          <a:solidFill>
                            <a:srgbClr val="000000"/>
                          </a:solidFill>
                          <a:latin typeface="微软雅黑" pitchFamily="34" charset="-122"/>
                          <a:ea typeface="微软雅黑" pitchFamily="34" charset="-122"/>
                          <a:cs typeface="Times New Roman"/>
                        </a:rPr>
                        <a:t>可比公司</a:t>
                      </a:r>
                      <a:endParaRPr lang="zh-CN" altLang="en-US" sz="18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200">
                          <a:solidFill>
                            <a:srgbClr val="000000"/>
                          </a:solidFill>
                          <a:latin typeface="微软雅黑" pitchFamily="34" charset="-122"/>
                          <a:ea typeface="微软雅黑" pitchFamily="34" charset="-122"/>
                        </a:rPr>
                        <a:t>总股本数（交易日期为</a:t>
                      </a:r>
                      <a:r>
                        <a:rPr lang="en-US" altLang="zh-CN" sz="1200">
                          <a:solidFill>
                            <a:srgbClr val="000000"/>
                          </a:solidFill>
                          <a:latin typeface="微软雅黑" pitchFamily="34" charset="-122"/>
                          <a:ea typeface="微软雅黑" pitchFamily="34" charset="-122"/>
                        </a:rPr>
                        <a:t>20</a:t>
                      </a:r>
                      <a:r>
                        <a:rPr lang="en-US" altLang="zh-CN" sz="1200">
                          <a:solidFill>
                            <a:srgbClr val="000000"/>
                          </a:solidFill>
                          <a:latin typeface="微软雅黑" pitchFamily="34" charset="-122"/>
                          <a:ea typeface="微软雅黑" pitchFamily="34" charset="-122"/>
                          <a:cs typeface="Times New Roman"/>
                        </a:rPr>
                        <a:t>22</a:t>
                      </a:r>
                      <a:r>
                        <a:rPr lang="zh-CN" altLang="en-US" sz="1200">
                          <a:solidFill>
                            <a:srgbClr val="000000"/>
                          </a:solidFill>
                          <a:latin typeface="微软雅黑" pitchFamily="34" charset="-122"/>
                          <a:ea typeface="微软雅黑" pitchFamily="34" charset="-122"/>
                        </a:rPr>
                        <a:t>年</a:t>
                      </a:r>
                      <a:r>
                        <a:rPr lang="en-US" altLang="zh-CN" sz="1200">
                          <a:solidFill>
                            <a:srgbClr val="000000"/>
                          </a:solidFill>
                          <a:latin typeface="微软雅黑" pitchFamily="34" charset="-122"/>
                          <a:ea typeface="微软雅黑" pitchFamily="34" charset="-122"/>
                          <a:cs typeface="Times New Roman"/>
                        </a:rPr>
                        <a:t>12</a:t>
                      </a:r>
                      <a:r>
                        <a:rPr lang="zh-CN" altLang="en-US" sz="1200">
                          <a:solidFill>
                            <a:srgbClr val="000000"/>
                          </a:solidFill>
                          <a:latin typeface="微软雅黑" pitchFamily="34" charset="-122"/>
                          <a:ea typeface="微软雅黑" pitchFamily="34" charset="-122"/>
                        </a:rPr>
                        <a:t>月</a:t>
                      </a:r>
                      <a:r>
                        <a:rPr lang="en-US" altLang="zh-CN" sz="1200">
                          <a:solidFill>
                            <a:srgbClr val="000000"/>
                          </a:solidFill>
                          <a:latin typeface="微软雅黑" pitchFamily="34" charset="-122"/>
                          <a:ea typeface="微软雅黑" pitchFamily="34" charset="-122"/>
                        </a:rPr>
                        <a:t>31</a:t>
                      </a:r>
                      <a:r>
                        <a:rPr lang="zh-CN" altLang="en-US" sz="1200">
                          <a:solidFill>
                            <a:srgbClr val="000000"/>
                          </a:solidFill>
                          <a:latin typeface="微软雅黑" pitchFamily="34" charset="-122"/>
                          <a:ea typeface="微软雅黑" pitchFamily="34" charset="-122"/>
                        </a:rPr>
                        <a:t>日，单位：万股）</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200">
                          <a:solidFill>
                            <a:srgbClr val="000000"/>
                          </a:solidFill>
                          <a:latin typeface="微软雅黑" pitchFamily="34" charset="-122"/>
                          <a:ea typeface="微软雅黑" pitchFamily="34" charset="-122"/>
                        </a:rPr>
                        <a:t>总市值（交易日期为</a:t>
                      </a:r>
                      <a:r>
                        <a:rPr lang="en-US" altLang="zh-CN" sz="1200">
                          <a:solidFill>
                            <a:srgbClr val="000000"/>
                          </a:solidFill>
                          <a:latin typeface="微软雅黑" pitchFamily="34" charset="-122"/>
                          <a:ea typeface="微软雅黑" pitchFamily="34" charset="-122"/>
                        </a:rPr>
                        <a:t>20</a:t>
                      </a:r>
                      <a:r>
                        <a:rPr lang="en-US" altLang="zh-CN" sz="1200">
                          <a:solidFill>
                            <a:srgbClr val="000000"/>
                          </a:solidFill>
                          <a:latin typeface="微软雅黑" pitchFamily="34" charset="-122"/>
                          <a:ea typeface="微软雅黑" pitchFamily="34" charset="-122"/>
                          <a:cs typeface="Times New Roman"/>
                        </a:rPr>
                        <a:t>22</a:t>
                      </a:r>
                      <a:r>
                        <a:rPr lang="zh-CN" altLang="en-US" sz="1200">
                          <a:solidFill>
                            <a:srgbClr val="000000"/>
                          </a:solidFill>
                          <a:latin typeface="微软雅黑" pitchFamily="34" charset="-122"/>
                          <a:ea typeface="微软雅黑" pitchFamily="34" charset="-122"/>
                        </a:rPr>
                        <a:t>年</a:t>
                      </a:r>
                      <a:r>
                        <a:rPr lang="en-US" altLang="zh-CN" sz="1200">
                          <a:solidFill>
                            <a:srgbClr val="000000"/>
                          </a:solidFill>
                          <a:latin typeface="微软雅黑" pitchFamily="34" charset="-122"/>
                          <a:ea typeface="微软雅黑" pitchFamily="34" charset="-122"/>
                          <a:cs typeface="Times New Roman"/>
                        </a:rPr>
                        <a:t>12</a:t>
                      </a:r>
                      <a:r>
                        <a:rPr lang="zh-CN" altLang="en-US" sz="1200">
                          <a:solidFill>
                            <a:srgbClr val="000000"/>
                          </a:solidFill>
                          <a:latin typeface="微软雅黑" pitchFamily="34" charset="-122"/>
                          <a:ea typeface="微软雅黑" pitchFamily="34" charset="-122"/>
                        </a:rPr>
                        <a:t>月</a:t>
                      </a:r>
                      <a:r>
                        <a:rPr lang="en-US" altLang="zh-CN" sz="1200">
                          <a:solidFill>
                            <a:srgbClr val="000000"/>
                          </a:solidFill>
                          <a:latin typeface="微软雅黑" pitchFamily="34" charset="-122"/>
                          <a:ea typeface="微软雅黑" pitchFamily="34" charset="-122"/>
                        </a:rPr>
                        <a:t>31</a:t>
                      </a:r>
                      <a:r>
                        <a:rPr lang="zh-CN" altLang="en-US" sz="1200">
                          <a:solidFill>
                            <a:srgbClr val="000000"/>
                          </a:solidFill>
                          <a:latin typeface="微软雅黑" pitchFamily="34" charset="-122"/>
                          <a:ea typeface="微软雅黑" pitchFamily="34" charset="-122"/>
                        </a:rPr>
                        <a:t>日，单位：万元）</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200">
                          <a:solidFill>
                            <a:srgbClr val="000000"/>
                          </a:solidFill>
                          <a:latin typeface="微软雅黑" pitchFamily="34" charset="-122"/>
                          <a:ea typeface="微软雅黑" pitchFamily="34" charset="-122"/>
                        </a:rPr>
                        <a:t>市盈率（</a:t>
                      </a:r>
                      <a:r>
                        <a:rPr lang="en-US" altLang="zh-CN" sz="1200">
                          <a:solidFill>
                            <a:srgbClr val="000000"/>
                          </a:solidFill>
                          <a:latin typeface="微软雅黑" pitchFamily="34" charset="-122"/>
                          <a:ea typeface="微软雅黑" pitchFamily="34" charset="-122"/>
                        </a:rPr>
                        <a:t>PE</a:t>
                      </a:r>
                      <a:r>
                        <a:rPr lang="zh-CN" altLang="en-US" sz="1200">
                          <a:solidFill>
                            <a:srgbClr val="000000"/>
                          </a:solidFill>
                          <a:latin typeface="微软雅黑" pitchFamily="34" charset="-122"/>
                          <a:ea typeface="微软雅黑" pitchFamily="34" charset="-122"/>
                        </a:rPr>
                        <a:t>，</a:t>
                      </a:r>
                      <a:r>
                        <a:rPr lang="en-US" altLang="zh-CN" sz="1200">
                          <a:solidFill>
                            <a:srgbClr val="000000"/>
                          </a:solidFill>
                          <a:latin typeface="微软雅黑" pitchFamily="34" charset="-122"/>
                          <a:ea typeface="微软雅黑" pitchFamily="34" charset="-122"/>
                        </a:rPr>
                        <a:t>TTM</a:t>
                      </a:r>
                      <a:r>
                        <a:rPr lang="zh-CN" altLang="en-US" sz="1200">
                          <a:solidFill>
                            <a:srgbClr val="000000"/>
                          </a:solidFill>
                          <a:latin typeface="微软雅黑" pitchFamily="34" charset="-122"/>
                          <a:ea typeface="微软雅黑" pitchFamily="34" charset="-122"/>
                        </a:rPr>
                        <a:t>，交易日期为最新）</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200">
                          <a:solidFill>
                            <a:srgbClr val="000000"/>
                          </a:solidFill>
                          <a:latin typeface="微软雅黑" pitchFamily="34" charset="-122"/>
                          <a:ea typeface="微软雅黑" pitchFamily="34" charset="-122"/>
                        </a:rPr>
                        <a:t>市净率（</a:t>
                      </a:r>
                      <a:r>
                        <a:rPr lang="en-US" altLang="zh-CN" sz="1200">
                          <a:solidFill>
                            <a:srgbClr val="000000"/>
                          </a:solidFill>
                          <a:latin typeface="微软雅黑" pitchFamily="34" charset="-122"/>
                          <a:ea typeface="微软雅黑" pitchFamily="34" charset="-122"/>
                        </a:rPr>
                        <a:t>PB</a:t>
                      </a:r>
                      <a:r>
                        <a:rPr lang="zh-CN" altLang="en-US" sz="1200">
                          <a:solidFill>
                            <a:srgbClr val="000000"/>
                          </a:solidFill>
                          <a:latin typeface="微软雅黑" pitchFamily="34" charset="-122"/>
                          <a:ea typeface="微软雅黑" pitchFamily="34" charset="-122"/>
                        </a:rPr>
                        <a:t>，交易日期为最新）</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dirty="0">
                          <a:latin typeface="微软雅黑" pitchFamily="34" charset="-122"/>
                          <a:ea typeface="微软雅黑" pitchFamily="34" charset="-122"/>
                          <a:cs typeface="Times New Roman"/>
                        </a:rPr>
                        <a:t>I</a:t>
                      </a:r>
                      <a:r>
                        <a:rPr lang="en-US" sz="1400" baseline="-25000" dirty="0">
                          <a:latin typeface="微软雅黑" pitchFamily="34" charset="-122"/>
                          <a:ea typeface="微软雅黑" pitchFamily="34" charset="-122"/>
                          <a:cs typeface="Times New Roman"/>
                        </a:rPr>
                        <a:t>1</a:t>
                      </a:r>
                      <a:endParaRPr lang="en-US" sz="18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67868.32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766347.17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1.99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1.24</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latin typeface="微软雅黑" pitchFamily="34" charset="-122"/>
                          <a:ea typeface="微软雅黑" pitchFamily="34" charset="-122"/>
                          <a:cs typeface="Times New Roman"/>
                        </a:rPr>
                        <a:t>I</a:t>
                      </a:r>
                      <a:r>
                        <a:rPr lang="en-US" sz="1400" baseline="-25000">
                          <a:latin typeface="微软雅黑" pitchFamily="34" charset="-122"/>
                          <a:ea typeface="微软雅黑" pitchFamily="34" charset="-122"/>
                          <a:cs typeface="Times New Roman"/>
                        </a:rPr>
                        <a:t>2</a:t>
                      </a:r>
                      <a:endParaRPr 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23460.00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361077.20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3.45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2.17</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latin typeface="微软雅黑" pitchFamily="34" charset="-122"/>
                          <a:ea typeface="微软雅黑" pitchFamily="34" charset="-122"/>
                          <a:cs typeface="Times New Roman"/>
                        </a:rPr>
                        <a:t>I</a:t>
                      </a:r>
                      <a:r>
                        <a:rPr lang="en-US" sz="1400" baseline="-25000">
                          <a:latin typeface="微软雅黑" pitchFamily="34" charset="-122"/>
                          <a:ea typeface="微软雅黑" pitchFamily="34" charset="-122"/>
                          <a:cs typeface="Times New Roman"/>
                        </a:rPr>
                        <a:t>3</a:t>
                      </a:r>
                      <a:endParaRPr 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26513.00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221701.41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12.02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2.43</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dirty="0">
                          <a:latin typeface="微软雅黑" pitchFamily="34" charset="-122"/>
                          <a:ea typeface="微软雅黑" pitchFamily="34" charset="-122"/>
                          <a:cs typeface="Times New Roman"/>
                        </a:rPr>
                        <a:t>I</a:t>
                      </a:r>
                      <a:r>
                        <a:rPr lang="en-US" sz="1400" baseline="-25000" dirty="0">
                          <a:latin typeface="微软雅黑" pitchFamily="34" charset="-122"/>
                          <a:ea typeface="微软雅黑" pitchFamily="34" charset="-122"/>
                          <a:cs typeface="Times New Roman"/>
                        </a:rPr>
                        <a:t>4</a:t>
                      </a:r>
                      <a:endParaRPr lang="en-US" sz="18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48645.88</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599467.00</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2.55</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dirty="0">
                          <a:solidFill>
                            <a:srgbClr val="000000"/>
                          </a:solidFill>
                          <a:latin typeface="微软雅黑" pitchFamily="34" charset="-122"/>
                          <a:ea typeface="微软雅黑" pitchFamily="34" charset="-122"/>
                        </a:rPr>
                        <a:t>1.55</a:t>
                      </a:r>
                      <a:endParaRPr lang="zh-CN" altLang="en-US" sz="18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灯片编号占位符 6"/>
          <p:cNvSpPr>
            <a:spLocks noGrp="1"/>
          </p:cNvSpPr>
          <p:nvPr>
            <p:ph type="sldNum" sz="quarter" idx="12"/>
          </p:nvPr>
        </p:nvSpPr>
        <p:spPr/>
        <p:txBody>
          <a:bodyPr/>
          <a:lstStyle/>
          <a:p>
            <a:fld id="{45E92A94-7694-4AC9-ACBF-BA7D3F4CDECE}" type="slidenum">
              <a:rPr lang="zh-CN" altLang="en-US" smtClean="0"/>
              <a:t>45</a:t>
            </a:fld>
            <a:endParaRPr lang="zh-CN" alt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62"/>
            <a:ext cx="8229600" cy="459554"/>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二、估值过程</a:t>
            </a:r>
          </a:p>
        </p:txBody>
      </p:sp>
      <p:sp>
        <p:nvSpPr>
          <p:cNvPr id="3" name="文本占位符 2"/>
          <p:cNvSpPr>
            <a:spLocks noGrp="1"/>
          </p:cNvSpPr>
          <p:nvPr>
            <p:ph type="body" idx="1"/>
          </p:nvPr>
        </p:nvSpPr>
        <p:spPr>
          <a:xfrm>
            <a:off x="357158" y="3357568"/>
            <a:ext cx="8229600" cy="1428760"/>
          </a:xfrm>
        </p:spPr>
        <p:txBody>
          <a:bodyPr vert="horz" lIns="91440" tIns="45720" rIns="91440" bIns="45720" rtlCol="0">
            <a:noAutofit/>
          </a:bodyPr>
          <a:lstStyle/>
          <a:p>
            <a:pPr marL="0" marR="0" lvl="0" indent="0">
              <a:lnSpc>
                <a:spcPct val="150000"/>
              </a:lnSpc>
              <a:spcBef>
                <a:spcPts val="0"/>
              </a:spcBef>
              <a:buNone/>
            </a:pPr>
            <a:r>
              <a:rPr lang="zh-CN" altLang="en-US" sz="1800" dirty="0" smtClean="0">
                <a:latin typeface="微软雅黑" pitchFamily="34" charset="-122"/>
                <a:ea typeface="微软雅黑" pitchFamily="34" charset="-122"/>
              </a:rPr>
              <a:t>       由表可知</a:t>
            </a:r>
            <a:r>
              <a:rPr lang="zh-CN" altLang="en-US" sz="1800" dirty="0">
                <a:latin typeface="微软雅黑" pitchFamily="34" charset="-122"/>
                <a:ea typeface="微软雅黑" pitchFamily="34" charset="-122"/>
              </a:rPr>
              <a:t>，可比公司的市盈率差别较大，且</a:t>
            </a:r>
            <a:r>
              <a:rPr lang="en-US" altLang="zh-CN" sz="1800" dirty="0">
                <a:latin typeface="微软雅黑" pitchFamily="34" charset="-122"/>
                <a:ea typeface="微软雅黑" pitchFamily="34" charset="-122"/>
              </a:rPr>
              <a:t>I</a:t>
            </a:r>
            <a:r>
              <a:rPr lang="zh-CN" altLang="en-US" sz="1800" dirty="0">
                <a:latin typeface="微软雅黑" pitchFamily="34" charset="-122"/>
                <a:ea typeface="微软雅黑" pitchFamily="34" charset="-122"/>
              </a:rPr>
              <a:t>为上市银行，银行、保险等流动资产比例较高的金融机构，其公司资产账面价值更加接近市场价值，市净率具有更深刻的意义和更普遍的应用，因此，本次估值选用的可比指标为市净率。</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第四节 相对估值法应用</a:t>
            </a:r>
            <a:r>
              <a:rPr lang="zh-CN" altLang="en-US" sz="2600" b="1" kern="2200" dirty="0" smtClean="0">
                <a:solidFill>
                  <a:srgbClr val="000000"/>
                </a:solidFill>
                <a:latin typeface="微软雅黑" panose="020B0503020204020204" charset="-122"/>
                <a:ea typeface="微软雅黑" panose="020B0503020204020204" charset="-122"/>
              </a:rPr>
              <a:t>举例</a:t>
            </a:r>
            <a:endParaRPr lang="zh-CN" altLang="en-US" sz="2600" b="1" kern="2200" dirty="0" smtClean="0">
              <a:solidFill>
                <a:srgbClr val="000000"/>
              </a:solidFill>
              <a:latin typeface="微软雅黑" panose="020B0503020204020204" charset="-122"/>
              <a:ea typeface="微软雅黑" panose="020B0503020204020204" charset="-122"/>
            </a:endParaRPr>
          </a:p>
        </p:txBody>
      </p:sp>
      <p:graphicFrame>
        <p:nvGraphicFramePr>
          <p:cNvPr id="6" name="表格 5"/>
          <p:cNvGraphicFramePr>
            <a:graphicFrameLocks noGrp="1"/>
          </p:cNvGraphicFramePr>
          <p:nvPr/>
        </p:nvGraphicFramePr>
        <p:xfrm>
          <a:off x="1071538" y="1285866"/>
          <a:ext cx="6858048" cy="1859280"/>
        </p:xfrm>
        <a:graphic>
          <a:graphicData uri="http://schemas.openxmlformats.org/drawingml/2006/table">
            <a:tbl>
              <a:tblPr/>
              <a:tblGrid>
                <a:gridCol w="1426809"/>
                <a:gridCol w="1541388"/>
                <a:gridCol w="1541388"/>
                <a:gridCol w="1185104"/>
                <a:gridCol w="1163359"/>
              </a:tblGrid>
              <a:tr h="619125">
                <a:tc>
                  <a:txBody>
                    <a:bodyPr/>
                    <a:lstStyle/>
                    <a:p>
                      <a:pPr marL="0" marR="0" algn="ctr">
                        <a:spcBef>
                          <a:spcPts val="0"/>
                        </a:spcBef>
                        <a:spcAft>
                          <a:spcPts val="0"/>
                        </a:spcAft>
                      </a:pPr>
                      <a:r>
                        <a:rPr lang="zh-CN" altLang="en-US" sz="1200" dirty="0">
                          <a:solidFill>
                            <a:srgbClr val="000000"/>
                          </a:solidFill>
                          <a:latin typeface="微软雅黑" pitchFamily="34" charset="-122"/>
                          <a:ea typeface="微软雅黑" pitchFamily="34" charset="-122"/>
                          <a:cs typeface="Times New Roman"/>
                        </a:rPr>
                        <a:t>可比公司</a:t>
                      </a:r>
                      <a:endParaRPr lang="zh-CN" altLang="en-US" sz="18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200">
                          <a:solidFill>
                            <a:srgbClr val="000000"/>
                          </a:solidFill>
                          <a:latin typeface="微软雅黑" pitchFamily="34" charset="-122"/>
                          <a:ea typeface="微软雅黑" pitchFamily="34" charset="-122"/>
                        </a:rPr>
                        <a:t>总股本数（交易日期为</a:t>
                      </a:r>
                      <a:r>
                        <a:rPr lang="en-US" altLang="zh-CN" sz="1200">
                          <a:solidFill>
                            <a:srgbClr val="000000"/>
                          </a:solidFill>
                          <a:latin typeface="微软雅黑" pitchFamily="34" charset="-122"/>
                          <a:ea typeface="微软雅黑" pitchFamily="34" charset="-122"/>
                        </a:rPr>
                        <a:t>20</a:t>
                      </a:r>
                      <a:r>
                        <a:rPr lang="en-US" altLang="zh-CN" sz="1200">
                          <a:solidFill>
                            <a:srgbClr val="000000"/>
                          </a:solidFill>
                          <a:latin typeface="微软雅黑" pitchFamily="34" charset="-122"/>
                          <a:ea typeface="微软雅黑" pitchFamily="34" charset="-122"/>
                          <a:cs typeface="Times New Roman"/>
                        </a:rPr>
                        <a:t>22</a:t>
                      </a:r>
                      <a:r>
                        <a:rPr lang="zh-CN" altLang="en-US" sz="1200">
                          <a:solidFill>
                            <a:srgbClr val="000000"/>
                          </a:solidFill>
                          <a:latin typeface="微软雅黑" pitchFamily="34" charset="-122"/>
                          <a:ea typeface="微软雅黑" pitchFamily="34" charset="-122"/>
                        </a:rPr>
                        <a:t>年</a:t>
                      </a:r>
                      <a:r>
                        <a:rPr lang="en-US" altLang="zh-CN" sz="1200">
                          <a:solidFill>
                            <a:srgbClr val="000000"/>
                          </a:solidFill>
                          <a:latin typeface="微软雅黑" pitchFamily="34" charset="-122"/>
                          <a:ea typeface="微软雅黑" pitchFamily="34" charset="-122"/>
                          <a:cs typeface="Times New Roman"/>
                        </a:rPr>
                        <a:t>12</a:t>
                      </a:r>
                      <a:r>
                        <a:rPr lang="zh-CN" altLang="en-US" sz="1200">
                          <a:solidFill>
                            <a:srgbClr val="000000"/>
                          </a:solidFill>
                          <a:latin typeface="微软雅黑" pitchFamily="34" charset="-122"/>
                          <a:ea typeface="微软雅黑" pitchFamily="34" charset="-122"/>
                        </a:rPr>
                        <a:t>月</a:t>
                      </a:r>
                      <a:r>
                        <a:rPr lang="en-US" altLang="zh-CN" sz="1200">
                          <a:solidFill>
                            <a:srgbClr val="000000"/>
                          </a:solidFill>
                          <a:latin typeface="微软雅黑" pitchFamily="34" charset="-122"/>
                          <a:ea typeface="微软雅黑" pitchFamily="34" charset="-122"/>
                        </a:rPr>
                        <a:t>31</a:t>
                      </a:r>
                      <a:r>
                        <a:rPr lang="zh-CN" altLang="en-US" sz="1200">
                          <a:solidFill>
                            <a:srgbClr val="000000"/>
                          </a:solidFill>
                          <a:latin typeface="微软雅黑" pitchFamily="34" charset="-122"/>
                          <a:ea typeface="微软雅黑" pitchFamily="34" charset="-122"/>
                        </a:rPr>
                        <a:t>日，单位：万股）</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200">
                          <a:solidFill>
                            <a:srgbClr val="000000"/>
                          </a:solidFill>
                          <a:latin typeface="微软雅黑" pitchFamily="34" charset="-122"/>
                          <a:ea typeface="微软雅黑" pitchFamily="34" charset="-122"/>
                        </a:rPr>
                        <a:t>总市值（交易日期为</a:t>
                      </a:r>
                      <a:r>
                        <a:rPr lang="en-US" altLang="zh-CN" sz="1200">
                          <a:solidFill>
                            <a:srgbClr val="000000"/>
                          </a:solidFill>
                          <a:latin typeface="微软雅黑" pitchFamily="34" charset="-122"/>
                          <a:ea typeface="微软雅黑" pitchFamily="34" charset="-122"/>
                        </a:rPr>
                        <a:t>20</a:t>
                      </a:r>
                      <a:r>
                        <a:rPr lang="en-US" altLang="zh-CN" sz="1200">
                          <a:solidFill>
                            <a:srgbClr val="000000"/>
                          </a:solidFill>
                          <a:latin typeface="微软雅黑" pitchFamily="34" charset="-122"/>
                          <a:ea typeface="微软雅黑" pitchFamily="34" charset="-122"/>
                          <a:cs typeface="Times New Roman"/>
                        </a:rPr>
                        <a:t>22</a:t>
                      </a:r>
                      <a:r>
                        <a:rPr lang="zh-CN" altLang="en-US" sz="1200">
                          <a:solidFill>
                            <a:srgbClr val="000000"/>
                          </a:solidFill>
                          <a:latin typeface="微软雅黑" pitchFamily="34" charset="-122"/>
                          <a:ea typeface="微软雅黑" pitchFamily="34" charset="-122"/>
                        </a:rPr>
                        <a:t>年</a:t>
                      </a:r>
                      <a:r>
                        <a:rPr lang="en-US" altLang="zh-CN" sz="1200">
                          <a:solidFill>
                            <a:srgbClr val="000000"/>
                          </a:solidFill>
                          <a:latin typeface="微软雅黑" pitchFamily="34" charset="-122"/>
                          <a:ea typeface="微软雅黑" pitchFamily="34" charset="-122"/>
                          <a:cs typeface="Times New Roman"/>
                        </a:rPr>
                        <a:t>12</a:t>
                      </a:r>
                      <a:r>
                        <a:rPr lang="zh-CN" altLang="en-US" sz="1200">
                          <a:solidFill>
                            <a:srgbClr val="000000"/>
                          </a:solidFill>
                          <a:latin typeface="微软雅黑" pitchFamily="34" charset="-122"/>
                          <a:ea typeface="微软雅黑" pitchFamily="34" charset="-122"/>
                        </a:rPr>
                        <a:t>月</a:t>
                      </a:r>
                      <a:r>
                        <a:rPr lang="en-US" altLang="zh-CN" sz="1200">
                          <a:solidFill>
                            <a:srgbClr val="000000"/>
                          </a:solidFill>
                          <a:latin typeface="微软雅黑" pitchFamily="34" charset="-122"/>
                          <a:ea typeface="微软雅黑" pitchFamily="34" charset="-122"/>
                        </a:rPr>
                        <a:t>31</a:t>
                      </a:r>
                      <a:r>
                        <a:rPr lang="zh-CN" altLang="en-US" sz="1200">
                          <a:solidFill>
                            <a:srgbClr val="000000"/>
                          </a:solidFill>
                          <a:latin typeface="微软雅黑" pitchFamily="34" charset="-122"/>
                          <a:ea typeface="微软雅黑" pitchFamily="34" charset="-122"/>
                        </a:rPr>
                        <a:t>日，单位：万元）</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200">
                          <a:solidFill>
                            <a:srgbClr val="000000"/>
                          </a:solidFill>
                          <a:latin typeface="微软雅黑" pitchFamily="34" charset="-122"/>
                          <a:ea typeface="微软雅黑" pitchFamily="34" charset="-122"/>
                        </a:rPr>
                        <a:t>市盈率（</a:t>
                      </a:r>
                      <a:r>
                        <a:rPr lang="en-US" altLang="zh-CN" sz="1200">
                          <a:solidFill>
                            <a:srgbClr val="000000"/>
                          </a:solidFill>
                          <a:latin typeface="微软雅黑" pitchFamily="34" charset="-122"/>
                          <a:ea typeface="微软雅黑" pitchFamily="34" charset="-122"/>
                        </a:rPr>
                        <a:t>PE</a:t>
                      </a:r>
                      <a:r>
                        <a:rPr lang="zh-CN" altLang="en-US" sz="1200">
                          <a:solidFill>
                            <a:srgbClr val="000000"/>
                          </a:solidFill>
                          <a:latin typeface="微软雅黑" pitchFamily="34" charset="-122"/>
                          <a:ea typeface="微软雅黑" pitchFamily="34" charset="-122"/>
                        </a:rPr>
                        <a:t>，</a:t>
                      </a:r>
                      <a:r>
                        <a:rPr lang="en-US" altLang="zh-CN" sz="1200">
                          <a:solidFill>
                            <a:srgbClr val="000000"/>
                          </a:solidFill>
                          <a:latin typeface="微软雅黑" pitchFamily="34" charset="-122"/>
                          <a:ea typeface="微软雅黑" pitchFamily="34" charset="-122"/>
                        </a:rPr>
                        <a:t>TTM</a:t>
                      </a:r>
                      <a:r>
                        <a:rPr lang="zh-CN" altLang="en-US" sz="1200">
                          <a:solidFill>
                            <a:srgbClr val="000000"/>
                          </a:solidFill>
                          <a:latin typeface="微软雅黑" pitchFamily="34" charset="-122"/>
                          <a:ea typeface="微软雅黑" pitchFamily="34" charset="-122"/>
                        </a:rPr>
                        <a:t>，交易日期为最新）</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200">
                          <a:solidFill>
                            <a:srgbClr val="000000"/>
                          </a:solidFill>
                          <a:latin typeface="微软雅黑" pitchFamily="34" charset="-122"/>
                          <a:ea typeface="微软雅黑" pitchFamily="34" charset="-122"/>
                        </a:rPr>
                        <a:t>市净率（</a:t>
                      </a:r>
                      <a:r>
                        <a:rPr lang="en-US" altLang="zh-CN" sz="1200">
                          <a:solidFill>
                            <a:srgbClr val="000000"/>
                          </a:solidFill>
                          <a:latin typeface="微软雅黑" pitchFamily="34" charset="-122"/>
                          <a:ea typeface="微软雅黑" pitchFamily="34" charset="-122"/>
                        </a:rPr>
                        <a:t>PB</a:t>
                      </a:r>
                      <a:r>
                        <a:rPr lang="zh-CN" altLang="en-US" sz="1200">
                          <a:solidFill>
                            <a:srgbClr val="000000"/>
                          </a:solidFill>
                          <a:latin typeface="微软雅黑" pitchFamily="34" charset="-122"/>
                          <a:ea typeface="微软雅黑" pitchFamily="34" charset="-122"/>
                        </a:rPr>
                        <a:t>，交易日期为最新）</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dirty="0">
                          <a:latin typeface="微软雅黑" pitchFamily="34" charset="-122"/>
                          <a:ea typeface="微软雅黑" pitchFamily="34" charset="-122"/>
                          <a:cs typeface="Times New Roman"/>
                        </a:rPr>
                        <a:t>I</a:t>
                      </a:r>
                      <a:r>
                        <a:rPr lang="en-US" sz="1400" baseline="-25000" dirty="0">
                          <a:latin typeface="微软雅黑" pitchFamily="34" charset="-122"/>
                          <a:ea typeface="微软雅黑" pitchFamily="34" charset="-122"/>
                          <a:cs typeface="Times New Roman"/>
                        </a:rPr>
                        <a:t>1</a:t>
                      </a:r>
                      <a:endParaRPr lang="en-US" sz="18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67868.32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766347.17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1.99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1.24</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latin typeface="微软雅黑" pitchFamily="34" charset="-122"/>
                          <a:ea typeface="微软雅黑" pitchFamily="34" charset="-122"/>
                          <a:cs typeface="Times New Roman"/>
                        </a:rPr>
                        <a:t>I</a:t>
                      </a:r>
                      <a:r>
                        <a:rPr lang="en-US" sz="1400" baseline="-25000">
                          <a:latin typeface="微软雅黑" pitchFamily="34" charset="-122"/>
                          <a:ea typeface="微软雅黑" pitchFamily="34" charset="-122"/>
                          <a:cs typeface="Times New Roman"/>
                        </a:rPr>
                        <a:t>2</a:t>
                      </a:r>
                      <a:endParaRPr 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23460.00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361077.20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3.45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2.17</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a:latin typeface="微软雅黑" pitchFamily="34" charset="-122"/>
                          <a:ea typeface="微软雅黑" pitchFamily="34" charset="-122"/>
                          <a:cs typeface="Times New Roman"/>
                        </a:rPr>
                        <a:t>I</a:t>
                      </a:r>
                      <a:r>
                        <a:rPr lang="en-US" sz="1400" baseline="-25000">
                          <a:latin typeface="微软雅黑" pitchFamily="34" charset="-122"/>
                          <a:ea typeface="微软雅黑" pitchFamily="34" charset="-122"/>
                          <a:cs typeface="Times New Roman"/>
                        </a:rPr>
                        <a:t>3</a:t>
                      </a:r>
                      <a:endParaRPr 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26513.00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221701.41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12.02 </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2.43</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en-US" sz="1400" dirty="0">
                          <a:latin typeface="微软雅黑" pitchFamily="34" charset="-122"/>
                          <a:ea typeface="微软雅黑" pitchFamily="34" charset="-122"/>
                          <a:cs typeface="Times New Roman"/>
                        </a:rPr>
                        <a:t>I</a:t>
                      </a:r>
                      <a:r>
                        <a:rPr lang="en-US" sz="1400" baseline="-25000" dirty="0">
                          <a:latin typeface="微软雅黑" pitchFamily="34" charset="-122"/>
                          <a:ea typeface="微软雅黑" pitchFamily="34" charset="-122"/>
                          <a:cs typeface="Times New Roman"/>
                        </a:rPr>
                        <a:t>4</a:t>
                      </a:r>
                      <a:endParaRPr lang="en-US" sz="18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48645.88</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599467.00</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a:solidFill>
                            <a:srgbClr val="000000"/>
                          </a:solidFill>
                          <a:latin typeface="微软雅黑" pitchFamily="34" charset="-122"/>
                          <a:ea typeface="微软雅黑" pitchFamily="34" charset="-122"/>
                        </a:rPr>
                        <a:t>2.55</a:t>
                      </a:r>
                      <a:endParaRPr lang="zh-CN" altLang="en-US" sz="18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200" dirty="0">
                          <a:solidFill>
                            <a:srgbClr val="000000"/>
                          </a:solidFill>
                          <a:latin typeface="微软雅黑" pitchFamily="34" charset="-122"/>
                          <a:ea typeface="微软雅黑" pitchFamily="34" charset="-122"/>
                        </a:rPr>
                        <a:t>1.55</a:t>
                      </a:r>
                      <a:endParaRPr lang="zh-CN" altLang="en-US" sz="18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灯片编号占位符 6"/>
          <p:cNvSpPr>
            <a:spLocks noGrp="1"/>
          </p:cNvSpPr>
          <p:nvPr>
            <p:ph type="sldNum" sz="quarter" idx="12"/>
          </p:nvPr>
        </p:nvSpPr>
        <p:spPr/>
        <p:txBody>
          <a:bodyPr/>
          <a:lstStyle/>
          <a:p>
            <a:fld id="{45E92A94-7694-4AC9-ACBF-BA7D3F4CDECE}" type="slidenum">
              <a:rPr lang="zh-CN" altLang="en-US" smtClean="0"/>
              <a:t>46</a:t>
            </a:fld>
            <a:endParaRPr lang="zh-CN" alt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500048"/>
            <a:ext cx="8229600" cy="857250"/>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（三）计算目标公司的可比指标值</a:t>
            </a:r>
          </a:p>
        </p:txBody>
      </p:sp>
      <p:sp>
        <p:nvSpPr>
          <p:cNvPr id="3" name="文本占位符 2"/>
          <p:cNvSpPr>
            <a:spLocks noGrp="1"/>
          </p:cNvSpPr>
          <p:nvPr>
            <p:ph type="body" idx="1"/>
          </p:nvPr>
        </p:nvSpPr>
        <p:spPr>
          <a:xfrm>
            <a:off x="428596" y="1142990"/>
            <a:ext cx="8229600" cy="1751398"/>
          </a:xfrm>
        </p:spPr>
        <p:txBody>
          <a:bodyPr vert="horz" lIns="91440" tIns="45720" rIns="91440" bIns="45720" rtlCol="0">
            <a:noAutofit/>
          </a:bodyPr>
          <a:lstStyle/>
          <a:p>
            <a:pPr marL="0" indent="0">
              <a:lnSpc>
                <a:spcPct val="150000"/>
              </a:lnSpc>
              <a:spcBef>
                <a:spcPts val="0"/>
              </a:spcBef>
              <a:buNone/>
            </a:pPr>
            <a:r>
              <a:rPr lang="zh-CN" altLang="en-US" sz="1800" dirty="0" smtClean="0">
                <a:latin typeface="微软雅黑" pitchFamily="34" charset="-122"/>
                <a:ea typeface="微软雅黑" pitchFamily="34" charset="-122"/>
              </a:rPr>
              <a:t>        四</a:t>
            </a:r>
            <a:r>
              <a:rPr lang="zh-CN" altLang="en-US" sz="1800" dirty="0">
                <a:latin typeface="微软雅黑" pitchFamily="34" charset="-122"/>
                <a:ea typeface="微软雅黑" pitchFamily="34" charset="-122"/>
              </a:rPr>
              <a:t>家可比公司的市净率也有较大差异。分析原因可知是业务结构中主要业务（个人业务和公司业务）质量的区别导致，因此，通过计算各可比公司主要业务（个人业务和公司业务）营业利润占总营业利润的比例来对市净率进行修正，各可比公司主要业务（个人业务和公司业务）营业利润状况如表</a:t>
            </a:r>
            <a:r>
              <a:rPr lang="en-US" altLang="zh-CN" sz="1800" dirty="0">
                <a:latin typeface="微软雅黑" pitchFamily="34" charset="-122"/>
                <a:ea typeface="微软雅黑" pitchFamily="34" charset="-122"/>
              </a:rPr>
              <a:t>7-3</a:t>
            </a:r>
            <a:r>
              <a:rPr lang="zh-CN" altLang="en-US" sz="1800" dirty="0">
                <a:latin typeface="微软雅黑" pitchFamily="34" charset="-122"/>
                <a:ea typeface="微软雅黑" pitchFamily="34" charset="-122"/>
              </a:rPr>
              <a:t>所示。</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第四节 相对估值法应用</a:t>
            </a:r>
            <a:r>
              <a:rPr lang="zh-CN" altLang="en-US" sz="2600" b="1" kern="2200" dirty="0" smtClean="0">
                <a:solidFill>
                  <a:srgbClr val="000000"/>
                </a:solidFill>
                <a:latin typeface="微软雅黑" panose="020B0503020204020204" charset="-122"/>
                <a:ea typeface="微软雅黑" panose="020B0503020204020204" charset="-122"/>
              </a:rPr>
              <a:t>举例</a:t>
            </a:r>
            <a:endParaRPr lang="zh-CN" altLang="en-US" sz="2600" b="1" kern="2200" dirty="0" smtClean="0">
              <a:solidFill>
                <a:srgbClr val="000000"/>
              </a:solidFill>
              <a:latin typeface="微软雅黑" panose="020B0503020204020204" charset="-122"/>
              <a:ea typeface="微软雅黑" panose="020B0503020204020204" charset="-122"/>
            </a:endParaRPr>
          </a:p>
        </p:txBody>
      </p:sp>
      <p:graphicFrame>
        <p:nvGraphicFramePr>
          <p:cNvPr id="6" name="表格 5"/>
          <p:cNvGraphicFramePr>
            <a:graphicFrameLocks noGrp="1"/>
          </p:cNvGraphicFramePr>
          <p:nvPr/>
        </p:nvGraphicFramePr>
        <p:xfrm>
          <a:off x="571472" y="2928940"/>
          <a:ext cx="8072493" cy="1922631"/>
        </p:xfrm>
        <a:graphic>
          <a:graphicData uri="http://schemas.openxmlformats.org/drawingml/2006/table">
            <a:tbl>
              <a:tblPr/>
              <a:tblGrid>
                <a:gridCol w="2714644"/>
                <a:gridCol w="1392084"/>
                <a:gridCol w="1465436"/>
                <a:gridCol w="1214446"/>
                <a:gridCol w="1285883"/>
              </a:tblGrid>
              <a:tr h="257177">
                <a:tc>
                  <a:txBody>
                    <a:bodyPr/>
                    <a:lstStyle/>
                    <a:p>
                      <a:pPr marL="0" marR="0">
                        <a:spcBef>
                          <a:spcPts val="0"/>
                        </a:spcBef>
                        <a:spcAft>
                          <a:spcPts val="0"/>
                        </a:spcAft>
                      </a:pPr>
                      <a:r>
                        <a:rPr lang="zh-CN" altLang="en-US" sz="1600" dirty="0">
                          <a:solidFill>
                            <a:srgbClr val="000000"/>
                          </a:solidFill>
                          <a:latin typeface="微软雅黑" pitchFamily="34" charset="-122"/>
                          <a:ea typeface="微软雅黑" pitchFamily="34" charset="-122"/>
                        </a:rPr>
                        <a:t>　</a:t>
                      </a:r>
                      <a:endParaRPr lang="zh-CN" altLang="en-US" sz="24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微软雅黑" pitchFamily="34" charset="-122"/>
                          <a:ea typeface="微软雅黑" pitchFamily="34" charset="-122"/>
                          <a:cs typeface="Times New Roman"/>
                        </a:rPr>
                        <a:t>I</a:t>
                      </a:r>
                      <a:r>
                        <a:rPr lang="en-US" sz="1800" baseline="-25000">
                          <a:latin typeface="微软雅黑" pitchFamily="34" charset="-122"/>
                          <a:ea typeface="微软雅黑" pitchFamily="34" charset="-122"/>
                          <a:cs typeface="Times New Roman"/>
                        </a:rPr>
                        <a:t>1</a:t>
                      </a:r>
                      <a:endParaRPr 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微软雅黑" pitchFamily="34" charset="-122"/>
                          <a:ea typeface="微软雅黑" pitchFamily="34" charset="-122"/>
                          <a:cs typeface="Times New Roman"/>
                        </a:rPr>
                        <a:t>I</a:t>
                      </a:r>
                      <a:r>
                        <a:rPr lang="en-US" sz="1800" baseline="-25000">
                          <a:latin typeface="微软雅黑" pitchFamily="34" charset="-122"/>
                          <a:ea typeface="微软雅黑" pitchFamily="34" charset="-122"/>
                          <a:cs typeface="Times New Roman"/>
                        </a:rPr>
                        <a:t>2</a:t>
                      </a:r>
                      <a:endParaRPr 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微软雅黑" pitchFamily="34" charset="-122"/>
                          <a:ea typeface="微软雅黑" pitchFamily="34" charset="-122"/>
                          <a:cs typeface="Times New Roman"/>
                        </a:rPr>
                        <a:t>I</a:t>
                      </a:r>
                      <a:r>
                        <a:rPr lang="en-US" sz="1800" baseline="-25000">
                          <a:latin typeface="微软雅黑" pitchFamily="34" charset="-122"/>
                          <a:ea typeface="微软雅黑" pitchFamily="34" charset="-122"/>
                          <a:cs typeface="Times New Roman"/>
                        </a:rPr>
                        <a:t>3</a:t>
                      </a:r>
                      <a:endParaRPr 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a:latin typeface="微软雅黑" pitchFamily="34" charset="-122"/>
                          <a:ea typeface="微软雅黑" pitchFamily="34" charset="-122"/>
                          <a:cs typeface="Times New Roman"/>
                        </a:rPr>
                        <a:t>I</a:t>
                      </a:r>
                      <a:r>
                        <a:rPr lang="en-US" sz="1800" baseline="-25000">
                          <a:latin typeface="微软雅黑" pitchFamily="34" charset="-122"/>
                          <a:ea typeface="微软雅黑" pitchFamily="34" charset="-122"/>
                          <a:cs typeface="Times New Roman"/>
                        </a:rPr>
                        <a:t>4</a:t>
                      </a:r>
                      <a:endParaRPr 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197">
                <a:tc>
                  <a:txBody>
                    <a:bodyPr/>
                    <a:lstStyle/>
                    <a:p>
                      <a:pPr marL="0" marR="0">
                        <a:spcBef>
                          <a:spcPts val="0"/>
                        </a:spcBef>
                        <a:spcAft>
                          <a:spcPts val="0"/>
                        </a:spcAft>
                      </a:pPr>
                      <a:r>
                        <a:rPr lang="zh-CN" altLang="en-US" sz="1600">
                          <a:solidFill>
                            <a:srgbClr val="000000"/>
                          </a:solidFill>
                          <a:latin typeface="微软雅黑" pitchFamily="34" charset="-122"/>
                          <a:ea typeface="微软雅黑" pitchFamily="34" charset="-122"/>
                        </a:rPr>
                        <a:t>总营业利润（万元）</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48226.55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17075.52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16999.76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altLang="zh-CN" sz="1600">
                          <a:solidFill>
                            <a:srgbClr val="000000"/>
                          </a:solidFill>
                          <a:latin typeface="微软雅黑" pitchFamily="34" charset="-122"/>
                          <a:ea typeface="微软雅黑" pitchFamily="34" charset="-122"/>
                        </a:rPr>
                        <a:t>34511.90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197">
                <a:tc>
                  <a:txBody>
                    <a:bodyPr/>
                    <a:lstStyle/>
                    <a:p>
                      <a:pPr marL="0" marR="0">
                        <a:spcBef>
                          <a:spcPts val="0"/>
                        </a:spcBef>
                        <a:spcAft>
                          <a:spcPts val="0"/>
                        </a:spcAft>
                      </a:pPr>
                      <a:r>
                        <a:rPr lang="zh-CN" altLang="en-US" sz="1600">
                          <a:solidFill>
                            <a:srgbClr val="000000"/>
                          </a:solidFill>
                          <a:latin typeface="微软雅黑" pitchFamily="34" charset="-122"/>
                          <a:ea typeface="微软雅黑" pitchFamily="34" charset="-122"/>
                        </a:rPr>
                        <a:t>主要业务营业利润（万元）</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30581.18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12890.04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13177.55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altLang="zh-CN" sz="1600">
                          <a:solidFill>
                            <a:srgbClr val="000000"/>
                          </a:solidFill>
                          <a:latin typeface="微软雅黑" pitchFamily="34" charset="-122"/>
                          <a:ea typeface="微软雅黑" pitchFamily="34" charset="-122"/>
                        </a:rPr>
                        <a:t>23886.04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197">
                <a:tc>
                  <a:txBody>
                    <a:bodyPr/>
                    <a:lstStyle/>
                    <a:p>
                      <a:pPr marL="0" marR="0">
                        <a:spcBef>
                          <a:spcPts val="0"/>
                        </a:spcBef>
                        <a:spcAft>
                          <a:spcPts val="0"/>
                        </a:spcAft>
                      </a:pPr>
                      <a:r>
                        <a:rPr lang="zh-CN" altLang="en-US" sz="1600">
                          <a:solidFill>
                            <a:srgbClr val="000000"/>
                          </a:solidFill>
                          <a:latin typeface="微软雅黑" pitchFamily="34" charset="-122"/>
                          <a:ea typeface="微软雅黑" pitchFamily="34" charset="-122"/>
                        </a:rPr>
                        <a:t>其他业务营业利润（万元）</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17645.37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4185.48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3822.21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dirty="0" smtClean="0">
                          <a:solidFill>
                            <a:srgbClr val="000000"/>
                          </a:solidFill>
                          <a:latin typeface="微软雅黑" pitchFamily="34" charset="-122"/>
                          <a:ea typeface="微软雅黑" pitchFamily="34" charset="-122"/>
                        </a:rPr>
                        <a:t>10625.86</a:t>
                      </a:r>
                      <a:endParaRPr lang="zh-CN" altLang="en-US" sz="24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5745">
                <a:tc>
                  <a:txBody>
                    <a:bodyPr/>
                    <a:lstStyle/>
                    <a:p>
                      <a:pPr marL="0" marR="0">
                        <a:spcBef>
                          <a:spcPts val="0"/>
                        </a:spcBef>
                        <a:spcAft>
                          <a:spcPts val="0"/>
                        </a:spcAft>
                      </a:pPr>
                      <a:r>
                        <a:rPr lang="zh-CN" altLang="en-US" sz="1600">
                          <a:solidFill>
                            <a:srgbClr val="000000"/>
                          </a:solidFill>
                          <a:latin typeface="微软雅黑" pitchFamily="34" charset="-122"/>
                          <a:ea typeface="微软雅黑" pitchFamily="34" charset="-122"/>
                          <a:cs typeface="Times New Roman"/>
                        </a:rPr>
                        <a:t>主要业务营业利润占比（</a:t>
                      </a:r>
                      <a:r>
                        <a:rPr lang="en-US" altLang="zh-CN" sz="1600">
                          <a:solidFill>
                            <a:srgbClr val="000000"/>
                          </a:solidFill>
                          <a:latin typeface="微软雅黑" pitchFamily="34" charset="-122"/>
                          <a:ea typeface="微软雅黑" pitchFamily="34" charset="-122"/>
                        </a:rPr>
                        <a:t>%</a:t>
                      </a:r>
                      <a:r>
                        <a:rPr lang="zh-CN" altLang="en-US" sz="1600">
                          <a:solidFill>
                            <a:srgbClr val="000000"/>
                          </a:solidFill>
                          <a:latin typeface="微软雅黑" pitchFamily="34" charset="-122"/>
                          <a:ea typeface="微软雅黑" pitchFamily="34" charset="-122"/>
                          <a:cs typeface="Times New Roman"/>
                        </a:rPr>
                        <a:t>）</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63.41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75.49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a:solidFill>
                            <a:srgbClr val="000000"/>
                          </a:solidFill>
                          <a:latin typeface="微软雅黑" pitchFamily="34" charset="-122"/>
                          <a:ea typeface="微软雅黑" pitchFamily="34" charset="-122"/>
                        </a:rPr>
                        <a:t>77.52 </a:t>
                      </a:r>
                      <a:endParaRPr lang="zh-CN" altLang="en-US" sz="240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600" dirty="0">
                          <a:solidFill>
                            <a:srgbClr val="000000"/>
                          </a:solidFill>
                          <a:latin typeface="微软雅黑" pitchFamily="34" charset="-122"/>
                          <a:ea typeface="微软雅黑" pitchFamily="34" charset="-122"/>
                        </a:rPr>
                        <a:t>69.21 </a:t>
                      </a:r>
                      <a:endParaRPr lang="zh-CN" altLang="en-US" sz="2400" dirty="0">
                        <a:latin typeface="微软雅黑" pitchFamily="34" charset="-122"/>
                        <a:ea typeface="微软雅黑" pitchFamily="34" charset="-122"/>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灯片编号占位符 6"/>
          <p:cNvSpPr>
            <a:spLocks noGrp="1"/>
          </p:cNvSpPr>
          <p:nvPr>
            <p:ph type="sldNum" sz="quarter" idx="12"/>
          </p:nvPr>
        </p:nvSpPr>
        <p:spPr/>
        <p:txBody>
          <a:bodyPr/>
          <a:lstStyle/>
          <a:p>
            <a:fld id="{45E92A94-7694-4AC9-ACBF-BA7D3F4CDECE}" type="slidenum">
              <a:rPr lang="zh-CN" altLang="en-US" smtClean="0"/>
              <a:t>47</a:t>
            </a:fld>
            <a:endParaRPr lang="zh-CN" alt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14"/>
            <a:ext cx="8229600" cy="857250"/>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建立可比公司市净率与主要业务营业利润占比的拟合方程。当使用线性关系进行拟合时，得到拟合方程一</a:t>
            </a:r>
            <a:r>
              <a:rPr lang="en-US" altLang="zh-CN" sz="1800" dirty="0">
                <a:latin typeface="微软雅黑" pitchFamily="34" charset="-122"/>
                <a:ea typeface="微软雅黑" pitchFamily="34" charset="-122"/>
                <a:cs typeface="+mn-cs"/>
              </a:rPr>
              <a:t>:</a:t>
            </a:r>
            <a:endParaRPr lang="zh-CN" altLang="en-US" sz="1800" dirty="0">
              <a:latin typeface="微软雅黑" pitchFamily="34" charset="-122"/>
              <a:ea typeface="微软雅黑" pitchFamily="34" charset="-122"/>
              <a:cs typeface="+mn-cs"/>
            </a:endParaRPr>
          </a:p>
        </p:txBody>
      </p:sp>
      <p:sp>
        <p:nvSpPr>
          <p:cNvPr id="3" name="文本占位符 2"/>
          <p:cNvSpPr>
            <a:spLocks noGrp="1"/>
          </p:cNvSpPr>
          <p:nvPr>
            <p:ph type="body" idx="1"/>
          </p:nvPr>
        </p:nvSpPr>
        <p:spPr>
          <a:xfrm>
            <a:off x="457200" y="2463426"/>
            <a:ext cx="8229600" cy="196571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当使用二次曲线进行拟合时，得到拟合方程二：</a:t>
            </a: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en-US" altLang="zh-CN" sz="1800" dirty="0" smtClean="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方程</a:t>
            </a:r>
            <a:r>
              <a:rPr lang="zh-CN" altLang="en-US" sz="1800" dirty="0">
                <a:latin typeface="微软雅黑" pitchFamily="34" charset="-122"/>
                <a:ea typeface="微软雅黑" pitchFamily="34" charset="-122"/>
              </a:rPr>
              <a:t>一的拟合优度</a:t>
            </a:r>
            <a:r>
              <a:rPr lang="en-US" altLang="zh-CN" sz="1800" dirty="0">
                <a:latin typeface="微软雅黑" pitchFamily="34" charset="-122"/>
                <a:ea typeface="微软雅黑" pitchFamily="34" charset="-122"/>
              </a:rPr>
              <a:t>R2</a:t>
            </a:r>
            <a:r>
              <a:rPr lang="zh-CN" altLang="en-US" sz="1800" dirty="0">
                <a:latin typeface="微软雅黑" pitchFamily="34" charset="-122"/>
                <a:ea typeface="微软雅黑" pitchFamily="34" charset="-122"/>
              </a:rPr>
              <a:t>为</a:t>
            </a:r>
            <a:r>
              <a:rPr lang="en-US" altLang="zh-CN" sz="1800" dirty="0">
                <a:latin typeface="微软雅黑" pitchFamily="34" charset="-122"/>
                <a:ea typeface="微软雅黑" pitchFamily="34" charset="-122"/>
              </a:rPr>
              <a:t>0.975</a:t>
            </a:r>
            <a:r>
              <a:rPr lang="zh-CN" altLang="en-US" sz="1800" dirty="0">
                <a:latin typeface="微软雅黑" pitchFamily="34" charset="-122"/>
                <a:ea typeface="微软雅黑" pitchFamily="34" charset="-122"/>
              </a:rPr>
              <a:t>，方程二的拟合优度</a:t>
            </a:r>
            <a:r>
              <a:rPr lang="en-US" altLang="zh-CN" sz="1800" dirty="0">
                <a:latin typeface="微软雅黑" pitchFamily="34" charset="-122"/>
                <a:ea typeface="微软雅黑" pitchFamily="34" charset="-122"/>
              </a:rPr>
              <a:t>R2</a:t>
            </a:r>
            <a:r>
              <a:rPr lang="zh-CN" altLang="en-US" sz="1800" dirty="0">
                <a:latin typeface="微软雅黑" pitchFamily="34" charset="-122"/>
                <a:ea typeface="微软雅黑" pitchFamily="34" charset="-122"/>
              </a:rPr>
              <a:t>为</a:t>
            </a:r>
            <a:r>
              <a:rPr lang="en-US" altLang="zh-CN" sz="1800" dirty="0">
                <a:latin typeface="微软雅黑" pitchFamily="34" charset="-122"/>
                <a:ea typeface="微软雅黑" pitchFamily="34" charset="-122"/>
              </a:rPr>
              <a:t>1.000</a:t>
            </a:r>
            <a:r>
              <a:rPr lang="zh-CN" altLang="en-US" sz="1800" dirty="0">
                <a:latin typeface="微软雅黑" pitchFamily="34" charset="-122"/>
                <a:ea typeface="微软雅黑" pitchFamily="34" charset="-122"/>
              </a:rPr>
              <a:t>，因此，估值选择方程二对市净率进行修正。</a:t>
            </a: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第四节 相对估值法应用</a:t>
            </a:r>
            <a:r>
              <a:rPr lang="zh-CN" altLang="en-US" sz="2600" b="1" kern="2200" dirty="0" smtClean="0">
                <a:solidFill>
                  <a:srgbClr val="000000"/>
                </a:solidFill>
                <a:latin typeface="微软雅黑" panose="020B0503020204020204" charset="-122"/>
                <a:ea typeface="微软雅黑" panose="020B0503020204020204" charset="-122"/>
              </a:rPr>
              <a:t>举例</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4097" name="Picture 1"/>
          <p:cNvPicPr>
            <a:picLocks noChangeAspect="1" noChangeArrowheads="1"/>
          </p:cNvPicPr>
          <p:nvPr/>
        </p:nvPicPr>
        <p:blipFill>
          <a:blip r:embed="rId2"/>
          <a:srcRect/>
          <a:stretch>
            <a:fillRect/>
          </a:stretch>
        </p:blipFill>
        <p:spPr bwMode="auto">
          <a:xfrm>
            <a:off x="2143108" y="1928808"/>
            <a:ext cx="4928137" cy="428628"/>
          </a:xfrm>
          <a:prstGeom prst="rect">
            <a:avLst/>
          </a:prstGeom>
          <a:noFill/>
          <a:ln w="9525">
            <a:noFill/>
            <a:miter lim="800000"/>
            <a:headEnd/>
            <a:tailEnd/>
          </a:ln>
          <a:effectLst/>
        </p:spPr>
      </p:pic>
      <p:pic>
        <p:nvPicPr>
          <p:cNvPr id="4098" name="Picture 2"/>
          <p:cNvPicPr>
            <a:picLocks noChangeAspect="1" noChangeArrowheads="1"/>
          </p:cNvPicPr>
          <p:nvPr/>
        </p:nvPicPr>
        <p:blipFill>
          <a:blip r:embed="rId3"/>
          <a:srcRect/>
          <a:stretch>
            <a:fillRect/>
          </a:stretch>
        </p:blipFill>
        <p:spPr bwMode="auto">
          <a:xfrm>
            <a:off x="1000100" y="3143254"/>
            <a:ext cx="7143800" cy="357190"/>
          </a:xfrm>
          <a:prstGeom prst="rect">
            <a:avLst/>
          </a:prstGeom>
          <a:noFill/>
          <a:ln w="9525">
            <a:noFill/>
            <a:miter lim="800000"/>
            <a:headEnd/>
            <a:tailEnd/>
          </a:ln>
          <a:effectLst/>
        </p:spPr>
      </p:pic>
      <p:sp>
        <p:nvSpPr>
          <p:cNvPr id="8" name="灯片编号占位符 7"/>
          <p:cNvSpPr>
            <a:spLocks noGrp="1"/>
          </p:cNvSpPr>
          <p:nvPr>
            <p:ph type="sldNum" sz="quarter" idx="12"/>
          </p:nvPr>
        </p:nvSpPr>
        <p:spPr/>
        <p:txBody>
          <a:bodyPr/>
          <a:lstStyle/>
          <a:p>
            <a:fld id="{45E92A94-7694-4AC9-ACBF-BA7D3F4CDECE}" type="slidenum">
              <a:rPr lang="zh-CN" altLang="en-US" smtClean="0"/>
              <a:t>48</a:t>
            </a:fld>
            <a:endParaRPr lang="zh-CN" alt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14"/>
            <a:ext cx="8229600" cy="428628"/>
          </a:xfrm>
        </p:spPr>
        <p:txBody>
          <a:bodyPr vert="horz" lIns="91440" tIns="45720" rIns="91440" bIns="45720" rtlCol="0">
            <a:noAutofit/>
          </a:bodyPr>
          <a:lstStyle/>
          <a:p>
            <a:r>
              <a:rPr lang="zh-CN" altLang="en-US" sz="1800" b="1" dirty="0"/>
              <a:t>表</a:t>
            </a:r>
            <a:r>
              <a:rPr lang="en-US" altLang="zh-CN" sz="1800" b="1" dirty="0"/>
              <a:t>7-4  I</a:t>
            </a:r>
            <a:r>
              <a:rPr lang="zh-CN" altLang="en-US" sz="1800" b="1" dirty="0"/>
              <a:t>公司主要业务营业利润占比状况表</a:t>
            </a:r>
            <a:endParaRPr lang="zh-CN" altLang="en-US" sz="1800" dirty="0"/>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第四节 相对估值法应用</a:t>
            </a:r>
            <a:r>
              <a:rPr lang="zh-CN" altLang="en-US" sz="2600" b="1" kern="2200" dirty="0" smtClean="0">
                <a:solidFill>
                  <a:srgbClr val="000000"/>
                </a:solidFill>
                <a:latin typeface="微软雅黑" panose="020B0503020204020204" charset="-122"/>
                <a:ea typeface="微软雅黑" panose="020B0503020204020204" charset="-122"/>
              </a:rPr>
              <a:t>举例</a:t>
            </a:r>
            <a:endParaRPr lang="zh-CN" altLang="en-US" sz="2600" b="1" kern="2200" dirty="0" smtClean="0">
              <a:solidFill>
                <a:srgbClr val="000000"/>
              </a:solidFill>
              <a:latin typeface="微软雅黑" panose="020B0503020204020204" charset="-122"/>
              <a:ea typeface="微软雅黑" panose="020B0503020204020204" charset="-122"/>
            </a:endParaRPr>
          </a:p>
        </p:txBody>
      </p:sp>
      <p:graphicFrame>
        <p:nvGraphicFramePr>
          <p:cNvPr id="10" name="表格 9"/>
          <p:cNvGraphicFramePr>
            <a:graphicFrameLocks noGrp="1"/>
          </p:cNvGraphicFramePr>
          <p:nvPr/>
        </p:nvGraphicFramePr>
        <p:xfrm>
          <a:off x="428596" y="1571618"/>
          <a:ext cx="8501122" cy="2560320"/>
        </p:xfrm>
        <a:graphic>
          <a:graphicData uri="http://schemas.openxmlformats.org/drawingml/2006/table">
            <a:tbl>
              <a:tblPr/>
              <a:tblGrid>
                <a:gridCol w="5429288"/>
                <a:gridCol w="3071834"/>
              </a:tblGrid>
              <a:tr h="161925">
                <a:tc>
                  <a:txBody>
                    <a:bodyPr/>
                    <a:lstStyle/>
                    <a:p>
                      <a:pPr marL="0" marR="0" algn="ctr">
                        <a:spcBef>
                          <a:spcPts val="0"/>
                        </a:spcBef>
                        <a:spcAft>
                          <a:spcPts val="0"/>
                        </a:spcAft>
                      </a:pPr>
                      <a:r>
                        <a:rPr lang="zh-CN" altLang="en-US" sz="1800">
                          <a:solidFill>
                            <a:srgbClr val="000000"/>
                          </a:solidFill>
                          <a:latin typeface="Times New Roman" pitchFamily="18" charset="0"/>
                          <a:ea typeface="微软雅黑" pitchFamily="34" charset="-122"/>
                          <a:cs typeface="Times New Roman" pitchFamily="18" charset="0"/>
                        </a:rPr>
                        <a:t>类型</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zh-CN" altLang="en-US" sz="1800">
                          <a:solidFill>
                            <a:srgbClr val="000000"/>
                          </a:solidFill>
                          <a:latin typeface="Times New Roman" pitchFamily="18" charset="0"/>
                          <a:ea typeface="微软雅黑" pitchFamily="34" charset="-122"/>
                          <a:cs typeface="Times New Roman" pitchFamily="18" charset="0"/>
                        </a:rPr>
                        <a:t>数值</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zh-CN" altLang="en-US" sz="1800">
                          <a:solidFill>
                            <a:srgbClr val="000000"/>
                          </a:solidFill>
                          <a:latin typeface="Times New Roman" pitchFamily="18" charset="0"/>
                          <a:ea typeface="微软雅黑" pitchFamily="34" charset="-122"/>
                          <a:cs typeface="Times New Roman" pitchFamily="18" charset="0"/>
                        </a:rPr>
                        <a:t>个人业务营业利润（万元）</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800">
                          <a:solidFill>
                            <a:srgbClr val="000000"/>
                          </a:solidFill>
                          <a:latin typeface="Times New Roman" pitchFamily="18" charset="0"/>
                          <a:ea typeface="微软雅黑" pitchFamily="34" charset="-122"/>
                          <a:cs typeface="Times New Roman" pitchFamily="18" charset="0"/>
                        </a:rPr>
                        <a:t>17981.55 </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zh-CN" altLang="en-US" sz="1800">
                          <a:solidFill>
                            <a:srgbClr val="000000"/>
                          </a:solidFill>
                          <a:latin typeface="Times New Roman" pitchFamily="18" charset="0"/>
                          <a:ea typeface="微软雅黑" pitchFamily="34" charset="-122"/>
                          <a:cs typeface="Times New Roman" pitchFamily="18" charset="0"/>
                        </a:rPr>
                        <a:t>公司业务营业利润（万元）</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800">
                          <a:solidFill>
                            <a:srgbClr val="000000"/>
                          </a:solidFill>
                          <a:latin typeface="Times New Roman" pitchFamily="18" charset="0"/>
                          <a:ea typeface="微软雅黑" pitchFamily="34" charset="-122"/>
                          <a:cs typeface="Times New Roman" pitchFamily="18" charset="0"/>
                        </a:rPr>
                        <a:t>11079.17 </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zh-CN" altLang="en-US" sz="1800">
                          <a:solidFill>
                            <a:srgbClr val="000000"/>
                          </a:solidFill>
                          <a:latin typeface="Times New Roman" pitchFamily="18" charset="0"/>
                          <a:ea typeface="微软雅黑" pitchFamily="34" charset="-122"/>
                          <a:cs typeface="Times New Roman" pitchFamily="18" charset="0"/>
                        </a:rPr>
                        <a:t>资金业务营业利润（万元）</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800">
                          <a:solidFill>
                            <a:srgbClr val="000000"/>
                          </a:solidFill>
                          <a:latin typeface="Times New Roman" pitchFamily="18" charset="0"/>
                          <a:ea typeface="微软雅黑" pitchFamily="34" charset="-122"/>
                          <a:cs typeface="Times New Roman" pitchFamily="18" charset="0"/>
                        </a:rPr>
                        <a:t>5213.90 </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zh-CN" altLang="en-US" sz="1800">
                          <a:solidFill>
                            <a:srgbClr val="000000"/>
                          </a:solidFill>
                          <a:latin typeface="Times New Roman" pitchFamily="18" charset="0"/>
                          <a:ea typeface="微软雅黑" pitchFamily="34" charset="-122"/>
                          <a:cs typeface="Times New Roman" pitchFamily="18" charset="0"/>
                        </a:rPr>
                        <a:t>其他业务营业利润（万元）</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800">
                          <a:solidFill>
                            <a:srgbClr val="000000"/>
                          </a:solidFill>
                          <a:latin typeface="Times New Roman" pitchFamily="18" charset="0"/>
                          <a:ea typeface="微软雅黑" pitchFamily="34" charset="-122"/>
                          <a:cs typeface="Times New Roman" pitchFamily="18" charset="0"/>
                        </a:rPr>
                        <a:t>3033.60 </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zh-CN" altLang="en-US" sz="1800">
                          <a:solidFill>
                            <a:srgbClr val="000000"/>
                          </a:solidFill>
                          <a:latin typeface="Times New Roman" pitchFamily="18" charset="0"/>
                          <a:ea typeface="微软雅黑" pitchFamily="34" charset="-122"/>
                          <a:cs typeface="Times New Roman" pitchFamily="18" charset="0"/>
                        </a:rPr>
                        <a:t>营业利润合计（万元）</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800">
                          <a:solidFill>
                            <a:srgbClr val="000000"/>
                          </a:solidFill>
                          <a:latin typeface="Times New Roman" pitchFamily="18" charset="0"/>
                          <a:ea typeface="微软雅黑" pitchFamily="34" charset="-122"/>
                          <a:cs typeface="Times New Roman" pitchFamily="18" charset="0"/>
                        </a:rPr>
                        <a:t>37308.21 </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marL="0" marR="0" algn="ctr">
                        <a:spcBef>
                          <a:spcPts val="0"/>
                        </a:spcBef>
                        <a:spcAft>
                          <a:spcPts val="0"/>
                        </a:spcAft>
                      </a:pPr>
                      <a:r>
                        <a:rPr lang="zh-CN" altLang="en-US" sz="1800">
                          <a:solidFill>
                            <a:srgbClr val="000000"/>
                          </a:solidFill>
                          <a:latin typeface="Times New Roman" pitchFamily="18" charset="0"/>
                          <a:ea typeface="微软雅黑" pitchFamily="34" charset="-122"/>
                          <a:cs typeface="Times New Roman" pitchFamily="18" charset="0"/>
                        </a:rPr>
                        <a:t>主要业务（个人业务和公司业务）营业利润占比（</a:t>
                      </a:r>
                      <a:r>
                        <a:rPr lang="en-US" altLang="zh-CN" sz="1800">
                          <a:solidFill>
                            <a:srgbClr val="000000"/>
                          </a:solidFill>
                          <a:latin typeface="Times New Roman" pitchFamily="18" charset="0"/>
                          <a:ea typeface="微软雅黑" pitchFamily="34" charset="-122"/>
                          <a:cs typeface="Times New Roman" pitchFamily="18" charset="0"/>
                        </a:rPr>
                        <a:t>%</a:t>
                      </a:r>
                      <a:r>
                        <a:rPr lang="zh-CN" altLang="en-US" sz="1800">
                          <a:solidFill>
                            <a:srgbClr val="000000"/>
                          </a:solidFill>
                          <a:latin typeface="Times New Roman" pitchFamily="18" charset="0"/>
                          <a:ea typeface="微软雅黑" pitchFamily="34" charset="-122"/>
                          <a:cs typeface="Times New Roman" pitchFamily="18" charset="0"/>
                        </a:rPr>
                        <a:t>）</a:t>
                      </a:r>
                      <a:endParaRPr lang="zh-CN" altLang="en-US" sz="280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altLang="zh-CN" sz="1800" dirty="0">
                          <a:solidFill>
                            <a:srgbClr val="000000"/>
                          </a:solidFill>
                          <a:latin typeface="Times New Roman" pitchFamily="18" charset="0"/>
                          <a:ea typeface="微软雅黑" pitchFamily="34" charset="-122"/>
                          <a:cs typeface="Times New Roman" pitchFamily="18" charset="0"/>
                        </a:rPr>
                        <a:t>77.89 </a:t>
                      </a:r>
                      <a:endParaRPr lang="zh-CN" altLang="en-US" sz="2800" dirty="0">
                        <a:latin typeface="Times New Roman" pitchFamily="18" charset="0"/>
                        <a:ea typeface="微软雅黑" pitchFamily="34" charset="-122"/>
                        <a:cs typeface="Times New Roman" pitchFamily="18" charset="0"/>
                      </a:endParaRPr>
                    </a:p>
                  </a:txBody>
                  <a:tcPr marL="68580" marR="685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灯片编号占位符 10"/>
          <p:cNvSpPr>
            <a:spLocks noGrp="1"/>
          </p:cNvSpPr>
          <p:nvPr>
            <p:ph type="sldNum" sz="quarter" idx="12"/>
          </p:nvPr>
        </p:nvSpPr>
        <p:spPr/>
        <p:txBody>
          <a:bodyPr/>
          <a:lstStyle/>
          <a:p>
            <a:fld id="{45E92A94-7694-4AC9-ACBF-BA7D3F4CDECE}" type="slidenum">
              <a:rPr lang="zh-CN" altLang="en-US" smtClean="0"/>
              <a:t>49</a:t>
            </a:fld>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785800"/>
            <a:ext cx="8229600" cy="857250"/>
          </a:xfrm>
        </p:spPr>
        <p:txBody>
          <a:bodyPr>
            <a:normAutofit/>
          </a:bodyPr>
          <a:lstStyle/>
          <a:p>
            <a:pPr marR="0" algn="l" rtl="0"/>
            <a:r>
              <a:rPr lang="zh-CN" altLang="en-US" sz="2400" dirty="0">
                <a:latin typeface="微软雅黑" pitchFamily="34" charset="-122"/>
                <a:ea typeface="微软雅黑" pitchFamily="34" charset="-122"/>
                <a:cs typeface="+mn-cs"/>
              </a:rPr>
              <a:t>二、相对估值法的原理</a:t>
            </a:r>
          </a:p>
        </p:txBody>
      </p:sp>
      <p:sp>
        <p:nvSpPr>
          <p:cNvPr id="3" name="文本占位符 2"/>
          <p:cNvSpPr>
            <a:spLocks noGrp="1"/>
          </p:cNvSpPr>
          <p:nvPr>
            <p:ph type="body" idx="1"/>
          </p:nvPr>
        </p:nvSpPr>
        <p:spPr>
          <a:xfrm>
            <a:off x="214282" y="1557341"/>
            <a:ext cx="5715040" cy="2586045"/>
          </a:xfrm>
        </p:spPr>
        <p:txBody>
          <a:bodyPr vert="horz" lIns="91440" tIns="45720" rIns="91440" bIns="45720" rtlCol="0">
            <a:noAutofit/>
          </a:bodyPr>
          <a:lstStyle/>
          <a:p>
            <a:pPr marL="0" indent="0">
              <a:lnSpc>
                <a:spcPct val="150000"/>
              </a:lnSpc>
              <a:spcBef>
                <a:spcPts val="0"/>
              </a:spcBef>
              <a:buNone/>
            </a:pPr>
            <a:r>
              <a:rPr lang="zh-CN" altLang="en-US" sz="1800" dirty="0" smtClean="0">
                <a:latin typeface="微软雅黑" pitchFamily="34" charset="-122"/>
                <a:ea typeface="微软雅黑" pitchFamily="34" charset="-122"/>
              </a:rPr>
              <a:t>        相对</a:t>
            </a:r>
            <a:r>
              <a:rPr lang="zh-CN" altLang="en-US" sz="1800" dirty="0">
                <a:latin typeface="微软雅黑" pitchFamily="34" charset="-122"/>
                <a:ea typeface="微软雅黑" pitchFamily="34" charset="-122"/>
              </a:rPr>
              <a:t>估值法的基本原理是一价定律（</a:t>
            </a:r>
            <a:r>
              <a:rPr lang="en-US" altLang="zh-CN" sz="1800" dirty="0">
                <a:latin typeface="微软雅黑" pitchFamily="34" charset="-122"/>
                <a:ea typeface="微软雅黑" pitchFamily="34" charset="-122"/>
              </a:rPr>
              <a:t>The Law Of One Price</a:t>
            </a:r>
            <a:r>
              <a:rPr lang="zh-CN" altLang="en-US" sz="1800" dirty="0">
                <a:latin typeface="微软雅黑" pitchFamily="34" charset="-122"/>
                <a:ea typeface="微软雅黑" pitchFamily="34" charset="-122"/>
              </a:rPr>
              <a:t>）。一价定律是指在完全竞争的市场上，同一个资产即便在不同的市场上也只有一个均衡价格，或者内在价值相等的两种资产，其市场价值会趋于一致。</a:t>
            </a:r>
          </a:p>
          <a:p>
            <a:pPr marL="0" indent="0">
              <a:lnSpc>
                <a:spcPct val="150000"/>
              </a:lnSpc>
              <a:spcBef>
                <a:spcPts val="0"/>
              </a:spcBef>
              <a:buNone/>
            </a:pPr>
            <a:r>
              <a:rPr lang="zh-CN" altLang="en-US" sz="1800" dirty="0" smtClean="0">
                <a:latin typeface="微软雅黑" pitchFamily="34" charset="-122"/>
                <a:ea typeface="微软雅黑" pitchFamily="34" charset="-122"/>
              </a:rPr>
              <a:t>        一</a:t>
            </a:r>
            <a:r>
              <a:rPr lang="zh-CN" altLang="en-US" sz="1800" dirty="0">
                <a:latin typeface="微软雅黑" pitchFamily="34" charset="-122"/>
                <a:ea typeface="微软雅黑" pitchFamily="34" charset="-122"/>
              </a:rPr>
              <a:t>价定律揭示了一个重要思想：同质应该同价。相对估值法假定市场是有效的，利用与目标公司具有相同特征的可比公司相关财务指标，对目标公司股票价值进行评估。</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baseline="0" dirty="0" smtClean="0">
                <a:solidFill>
                  <a:srgbClr val="000000"/>
                </a:solidFill>
                <a:latin typeface="微软雅黑" panose="020B0503020204020204" charset="-122"/>
                <a:ea typeface="微软雅黑" panose="020B0503020204020204" charset="-122"/>
              </a:rPr>
              <a:t>第一</a:t>
            </a:r>
            <a:r>
              <a:rPr lang="zh-CN" altLang="en-US" sz="2600" b="1" kern="2200" baseline="0" dirty="0" smtClean="0">
                <a:solidFill>
                  <a:srgbClr val="000000"/>
                </a:solidFill>
                <a:latin typeface="微软雅黑" panose="020B0503020204020204" charset="-122"/>
                <a:ea typeface="微软雅黑" panose="020B0503020204020204" charset="-122"/>
              </a:rPr>
              <a:t>节 </a:t>
            </a:r>
            <a:r>
              <a:rPr lang="zh-CN" altLang="en-US" sz="2600" b="1" kern="2200" dirty="0" smtClean="0">
                <a:solidFill>
                  <a:srgbClr val="000000"/>
                </a:solidFill>
                <a:latin typeface="微软雅黑" panose="020B0503020204020204" charset="-122"/>
                <a:ea typeface="微软雅黑" panose="020B0503020204020204" charset="-122"/>
              </a:rPr>
              <a:t>相对估值法概述</a:t>
            </a:r>
          </a:p>
        </p:txBody>
      </p:sp>
      <p:pic>
        <p:nvPicPr>
          <p:cNvPr id="32770" name="Picture 2" descr="https://icweiliimg1.pstatp.com/weili/bl/249531294962417734.jpg"/>
          <p:cNvPicPr>
            <a:picLocks noChangeAspect="1" noChangeArrowheads="1"/>
          </p:cNvPicPr>
          <p:nvPr/>
        </p:nvPicPr>
        <p:blipFill>
          <a:blip r:embed="rId2"/>
          <a:srcRect l="10638" r="4255"/>
          <a:stretch>
            <a:fillRect/>
          </a:stretch>
        </p:blipFill>
        <p:spPr bwMode="auto">
          <a:xfrm>
            <a:off x="5982489" y="1142990"/>
            <a:ext cx="3161511" cy="3714776"/>
          </a:xfrm>
          <a:prstGeom prst="rect">
            <a:avLst/>
          </a:prstGeom>
          <a:noFill/>
        </p:spPr>
      </p:pic>
      <p:sp>
        <p:nvSpPr>
          <p:cNvPr id="7" name="灯片编号占位符 6"/>
          <p:cNvSpPr>
            <a:spLocks noGrp="1"/>
          </p:cNvSpPr>
          <p:nvPr>
            <p:ph type="sldNum" sz="quarter" idx="12"/>
          </p:nvPr>
        </p:nvSpPr>
        <p:spPr/>
        <p:txBody>
          <a:bodyPr/>
          <a:lstStyle/>
          <a:p>
            <a:fld id="{45E92A94-7694-4AC9-ACBF-BA7D3F4CDECE}" type="slidenum">
              <a:rPr lang="zh-CN" altLang="en-US" smtClean="0"/>
              <a:t>5</a:t>
            </a:fld>
            <a:endParaRPr lang="zh-CN"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428742"/>
            <a:ext cx="8229600" cy="1000132"/>
          </a:xfrm>
        </p:spPr>
        <p:txBody>
          <a:bodyPr vert="horz" lIns="91440" tIns="45720" rIns="91440" bIns="45720" rtlCol="0">
            <a:noAutofit/>
          </a:bodyPr>
          <a:lstStyle/>
          <a:p>
            <a:pPr>
              <a:lnSpc>
                <a:spcPct val="150000"/>
              </a:lnSpc>
            </a:pPr>
            <a:r>
              <a:rPr lang="zh-CN" altLang="en-US" sz="1800" dirty="0">
                <a:latin typeface="微软雅黑" pitchFamily="34" charset="-122"/>
                <a:ea typeface="微软雅黑" pitchFamily="34" charset="-122"/>
              </a:rPr>
              <a:t>如表</a:t>
            </a:r>
            <a:r>
              <a:rPr lang="en-US" altLang="zh-CN" sz="1800" dirty="0">
                <a:latin typeface="微软雅黑" pitchFamily="34" charset="-122"/>
                <a:ea typeface="微软雅黑" pitchFamily="34" charset="-122"/>
              </a:rPr>
              <a:t>7-4</a:t>
            </a:r>
            <a:r>
              <a:rPr lang="zh-CN" altLang="en-US" sz="1800" dirty="0">
                <a:latin typeface="微软雅黑" pitchFamily="34" charset="-122"/>
                <a:ea typeface="微软雅黑" pitchFamily="34" charset="-122"/>
              </a:rPr>
              <a:t>所示，计算被评估公司</a:t>
            </a:r>
            <a:r>
              <a:rPr lang="en-US" altLang="zh-CN" sz="1800" dirty="0">
                <a:latin typeface="微软雅黑" pitchFamily="34" charset="-122"/>
                <a:ea typeface="微软雅黑" pitchFamily="34" charset="-122"/>
              </a:rPr>
              <a:t>I</a:t>
            </a:r>
            <a:r>
              <a:rPr lang="zh-CN" altLang="en-US" sz="1800" dirty="0">
                <a:latin typeface="微软雅黑" pitchFamily="34" charset="-122"/>
                <a:ea typeface="微软雅黑" pitchFamily="34" charset="-122"/>
              </a:rPr>
              <a:t>主要业务（个人业务和公司业务）营业利润占总营业利润的比例为</a:t>
            </a:r>
            <a:r>
              <a:rPr lang="en-US" altLang="zh-CN" sz="1800" dirty="0">
                <a:latin typeface="微软雅黑" pitchFamily="34" charset="-122"/>
                <a:ea typeface="微软雅黑" pitchFamily="34" charset="-122"/>
              </a:rPr>
              <a:t>77.89%</a:t>
            </a:r>
            <a:r>
              <a:rPr lang="zh-CN" altLang="en-US" sz="1800" dirty="0">
                <a:latin typeface="微软雅黑" pitchFamily="34" charset="-122"/>
                <a:ea typeface="微软雅黑" pitchFamily="34" charset="-122"/>
              </a:rPr>
              <a:t>，将其带入方程二，可得修正后的市净率为</a:t>
            </a:r>
            <a:r>
              <a:rPr lang="en-US" altLang="zh-CN" sz="1800" dirty="0">
                <a:latin typeface="微软雅黑" pitchFamily="34" charset="-122"/>
                <a:ea typeface="微软雅黑" pitchFamily="34" charset="-122"/>
              </a:rPr>
              <a:t>2.4757</a:t>
            </a:r>
            <a:r>
              <a:rPr lang="zh-CN" altLang="en-US" sz="1800" dirty="0">
                <a:latin typeface="微软雅黑" pitchFamily="34" charset="-122"/>
                <a:ea typeface="微软雅黑" pitchFamily="34" charset="-122"/>
              </a:rPr>
              <a:t>。</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第四节 相对估值法应用</a:t>
            </a:r>
            <a:r>
              <a:rPr lang="zh-CN" altLang="en-US" sz="2600" b="1" kern="2200" dirty="0" smtClean="0">
                <a:solidFill>
                  <a:srgbClr val="000000"/>
                </a:solidFill>
                <a:latin typeface="微软雅黑" panose="020B0503020204020204" charset="-122"/>
                <a:ea typeface="微软雅黑" panose="020B0503020204020204" charset="-122"/>
              </a:rPr>
              <a:t>举例</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67586" name="Picture 2"/>
          <p:cNvPicPr>
            <a:picLocks noChangeAspect="1" noChangeArrowheads="1"/>
          </p:cNvPicPr>
          <p:nvPr/>
        </p:nvPicPr>
        <p:blipFill>
          <a:blip r:embed="rId2"/>
          <a:srcRect/>
          <a:stretch>
            <a:fillRect/>
          </a:stretch>
        </p:blipFill>
        <p:spPr bwMode="auto">
          <a:xfrm>
            <a:off x="960850" y="2786064"/>
            <a:ext cx="7040174" cy="1214446"/>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50</a:t>
            </a:fld>
            <a:endParaRPr lang="zh-CN"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642924"/>
            <a:ext cx="8229600" cy="857250"/>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（四）计算目标公司的价值</a:t>
            </a:r>
          </a:p>
        </p:txBody>
      </p:sp>
      <p:sp>
        <p:nvSpPr>
          <p:cNvPr id="3" name="文本占位符 2"/>
          <p:cNvSpPr>
            <a:spLocks noGrp="1"/>
          </p:cNvSpPr>
          <p:nvPr>
            <p:ph type="body" idx="1"/>
          </p:nvPr>
        </p:nvSpPr>
        <p:spPr>
          <a:xfrm>
            <a:off x="428596" y="1428742"/>
            <a:ext cx="8229600" cy="1143008"/>
          </a:xfrm>
        </p:spPr>
        <p:txBody>
          <a:bodyPr vert="horz" lIns="91440" tIns="45720" rIns="91440" bIns="45720" rtlCol="0">
            <a:noAutofit/>
          </a:bodyPr>
          <a:lstStyle/>
          <a:p>
            <a:pPr marL="0" indent="0">
              <a:lnSpc>
                <a:spcPct val="150000"/>
              </a:lnSpc>
              <a:spcBef>
                <a:spcPts val="0"/>
              </a:spcBef>
              <a:buNone/>
            </a:pPr>
            <a:r>
              <a:rPr lang="zh-CN" altLang="en-US" sz="1800" dirty="0" smtClean="0">
                <a:latin typeface="微软雅黑" pitchFamily="34" charset="-122"/>
                <a:ea typeface="微软雅黑" pitchFamily="34" charset="-122"/>
              </a:rPr>
              <a:t>       已知</a:t>
            </a:r>
            <a:r>
              <a:rPr lang="zh-CN" altLang="en-US" sz="1800" dirty="0">
                <a:latin typeface="微软雅黑" pitchFamily="34" charset="-122"/>
                <a:ea typeface="微软雅黑" pitchFamily="34" charset="-122"/>
              </a:rPr>
              <a:t>评估基准日时，公司</a:t>
            </a:r>
            <a:r>
              <a:rPr lang="en-US" altLang="zh-CN" sz="1800" dirty="0">
                <a:latin typeface="微软雅黑" pitchFamily="34" charset="-122"/>
                <a:ea typeface="微软雅黑" pitchFamily="34" charset="-122"/>
              </a:rPr>
              <a:t>I</a:t>
            </a:r>
            <a:r>
              <a:rPr lang="zh-CN" altLang="en-US" sz="1800" dirty="0">
                <a:latin typeface="微软雅黑" pitchFamily="34" charset="-122"/>
                <a:ea typeface="微软雅黑" pitchFamily="34" charset="-122"/>
              </a:rPr>
              <a:t>的净资产价值为</a:t>
            </a:r>
            <a:r>
              <a:rPr lang="en-US" altLang="zh-CN" sz="1800" dirty="0">
                <a:latin typeface="微软雅黑" pitchFamily="34" charset="-122"/>
                <a:ea typeface="微软雅黑" pitchFamily="34" charset="-122"/>
              </a:rPr>
              <a:t>4208759367</a:t>
            </a:r>
            <a:r>
              <a:rPr lang="zh-CN" altLang="en-US" sz="1800" dirty="0">
                <a:latin typeface="微软雅黑" pitchFamily="34" charset="-122"/>
                <a:ea typeface="微软雅黑" pitchFamily="34" charset="-122"/>
              </a:rPr>
              <a:t>元，总股本数为</a:t>
            </a:r>
            <a:r>
              <a:rPr lang="en-US" altLang="zh-CN" sz="1800" dirty="0">
                <a:latin typeface="微软雅黑" pitchFamily="34" charset="-122"/>
                <a:ea typeface="微软雅黑" pitchFamily="34" charset="-122"/>
              </a:rPr>
              <a:t>422385598</a:t>
            </a:r>
            <a:r>
              <a:rPr lang="zh-CN" altLang="en-US" sz="1800" dirty="0">
                <a:latin typeface="微软雅黑" pitchFamily="34" charset="-122"/>
                <a:ea typeface="微软雅黑" pitchFamily="34" charset="-122"/>
              </a:rPr>
              <a:t>股，可计算公司总体股权价值及每股价值。</a:t>
            </a: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dirty="0" smtClean="0">
                <a:solidFill>
                  <a:srgbClr val="000000"/>
                </a:solidFill>
                <a:latin typeface="微软雅黑" panose="020B0503020204020204" charset="-122"/>
                <a:ea typeface="微软雅黑" panose="020B0503020204020204" charset="-122"/>
              </a:rPr>
              <a:t>第四节 相对估值法应用</a:t>
            </a:r>
            <a:r>
              <a:rPr lang="zh-CN" altLang="en-US" sz="2600" b="1" kern="2200" dirty="0" smtClean="0">
                <a:solidFill>
                  <a:srgbClr val="000000"/>
                </a:solidFill>
                <a:latin typeface="微软雅黑" panose="020B0503020204020204" charset="-122"/>
                <a:ea typeface="微软雅黑" panose="020B0503020204020204" charset="-122"/>
              </a:rPr>
              <a:t>举例</a:t>
            </a:r>
            <a:endParaRPr lang="zh-CN" altLang="en-US" sz="2600" b="1" kern="2200" dirty="0" smtClean="0">
              <a:solidFill>
                <a:srgbClr val="000000"/>
              </a:solidFill>
              <a:latin typeface="微软雅黑" panose="020B0503020204020204" charset="-122"/>
              <a:ea typeface="微软雅黑" panose="020B0503020204020204" charset="-122"/>
            </a:endParaRPr>
          </a:p>
        </p:txBody>
      </p:sp>
      <p:pic>
        <p:nvPicPr>
          <p:cNvPr id="3073" name="Picture 1"/>
          <p:cNvPicPr>
            <a:picLocks noChangeAspect="1" noChangeArrowheads="1"/>
          </p:cNvPicPr>
          <p:nvPr/>
        </p:nvPicPr>
        <p:blipFill>
          <a:blip r:embed="rId2"/>
          <a:srcRect/>
          <a:stretch>
            <a:fillRect/>
          </a:stretch>
        </p:blipFill>
        <p:spPr bwMode="auto">
          <a:xfrm>
            <a:off x="2071670" y="2428874"/>
            <a:ext cx="5278556" cy="2214578"/>
          </a:xfrm>
          <a:prstGeom prst="rect">
            <a:avLst/>
          </a:prstGeom>
          <a:noFill/>
          <a:ln w="9525">
            <a:noFill/>
            <a:miter lim="800000"/>
            <a:headEnd/>
            <a:tailEnd/>
          </a:ln>
          <a:effectLst/>
        </p:spPr>
      </p:pic>
      <p:sp>
        <p:nvSpPr>
          <p:cNvPr id="7" name="灯片编号占位符 6"/>
          <p:cNvSpPr>
            <a:spLocks noGrp="1"/>
          </p:cNvSpPr>
          <p:nvPr>
            <p:ph type="sldNum" sz="quarter" idx="12"/>
          </p:nvPr>
        </p:nvSpPr>
        <p:spPr/>
        <p:txBody>
          <a:bodyPr/>
          <a:lstStyle/>
          <a:p>
            <a:fld id="{45E92A94-7694-4AC9-ACBF-BA7D3F4CDECE}" type="slidenum">
              <a:rPr lang="zh-CN" altLang="en-US" smtClean="0"/>
              <a:t>51</a:t>
            </a:fld>
            <a:endParaRPr lang="zh-CN"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200150"/>
            <a:ext cx="8401080" cy="3514739"/>
          </a:xfrm>
        </p:spPr>
        <p:txBody>
          <a:bodyPr>
            <a:normAutofit lnSpcReduction="10000"/>
          </a:bodyPr>
          <a:lstStyle/>
          <a:p>
            <a:pPr>
              <a:lnSpc>
                <a:spcPct val="150000"/>
              </a:lnSpc>
              <a:buNone/>
            </a:pPr>
            <a:r>
              <a:rPr lang="en-US" altLang="zh-CN" sz="2400" dirty="0">
                <a:latin typeface="微软雅黑" pitchFamily="34" charset="-122"/>
                <a:ea typeface="微软雅黑" pitchFamily="34" charset="-122"/>
              </a:rPr>
              <a:t>1. </a:t>
            </a:r>
            <a:r>
              <a:rPr lang="zh-CN" altLang="en-US" sz="2400" dirty="0">
                <a:latin typeface="微软雅黑" pitchFamily="34" charset="-122"/>
                <a:ea typeface="微软雅黑" pitchFamily="34" charset="-122"/>
              </a:rPr>
              <a:t>相对估值法的定义、原理及优缺点分别是什么？</a:t>
            </a:r>
          </a:p>
          <a:p>
            <a:pPr>
              <a:lnSpc>
                <a:spcPct val="150000"/>
              </a:lnSpc>
              <a:buNone/>
            </a:pPr>
            <a:r>
              <a:rPr lang="en-US" altLang="zh-CN" sz="2400" dirty="0">
                <a:latin typeface="微软雅黑" pitchFamily="34" charset="-122"/>
                <a:ea typeface="微软雅黑" pitchFamily="34" charset="-122"/>
              </a:rPr>
              <a:t>2. </a:t>
            </a:r>
            <a:r>
              <a:rPr lang="zh-CN" altLang="en-US" sz="2400" dirty="0">
                <a:latin typeface="微软雅黑" pitchFamily="34" charset="-122"/>
                <a:ea typeface="微软雅黑" pitchFamily="34" charset="-122"/>
              </a:rPr>
              <a:t>应用相对估值法主要分为哪几个步骤？</a:t>
            </a:r>
          </a:p>
          <a:p>
            <a:pPr>
              <a:lnSpc>
                <a:spcPct val="150000"/>
              </a:lnSpc>
              <a:buNone/>
            </a:pPr>
            <a:r>
              <a:rPr lang="en-US" altLang="zh-CN" sz="2400" dirty="0">
                <a:latin typeface="微软雅黑" pitchFamily="34" charset="-122"/>
                <a:ea typeface="微软雅黑" pitchFamily="34" charset="-122"/>
              </a:rPr>
              <a:t>3. </a:t>
            </a:r>
            <a:r>
              <a:rPr lang="zh-CN" altLang="en-US" sz="2400" dirty="0">
                <a:latin typeface="微软雅黑" pitchFamily="34" charset="-122"/>
                <a:ea typeface="微软雅黑" pitchFamily="34" charset="-122"/>
              </a:rPr>
              <a:t>可比公司的概念及如何选取合适的可比公司？</a:t>
            </a:r>
          </a:p>
          <a:p>
            <a:pPr>
              <a:lnSpc>
                <a:spcPct val="150000"/>
              </a:lnSpc>
              <a:buNone/>
            </a:pPr>
            <a:r>
              <a:rPr lang="en-US" altLang="zh-CN" sz="2400" dirty="0">
                <a:latin typeface="微软雅黑" pitchFamily="34" charset="-122"/>
                <a:ea typeface="微软雅黑" pitchFamily="34" charset="-122"/>
              </a:rPr>
              <a:t>4. </a:t>
            </a:r>
            <a:r>
              <a:rPr lang="zh-CN" altLang="en-US" sz="2400" dirty="0">
                <a:latin typeface="微软雅黑" pitchFamily="34" charset="-122"/>
                <a:ea typeface="微软雅黑" pitchFamily="34" charset="-122"/>
              </a:rPr>
              <a:t>相对估值法的估值结果是否是公司（股票）的内在价值？</a:t>
            </a:r>
          </a:p>
          <a:p>
            <a:pPr>
              <a:lnSpc>
                <a:spcPct val="150000"/>
              </a:lnSpc>
              <a:buNone/>
            </a:pPr>
            <a:r>
              <a:rPr lang="en-US" altLang="zh-CN" sz="2400" dirty="0">
                <a:latin typeface="微软雅黑" pitchFamily="34" charset="-122"/>
                <a:ea typeface="微软雅黑" pitchFamily="34" charset="-122"/>
              </a:rPr>
              <a:t>5. </a:t>
            </a:r>
            <a:r>
              <a:rPr lang="zh-CN" altLang="en-US" sz="2400" dirty="0">
                <a:latin typeface="微软雅黑" pitchFamily="34" charset="-122"/>
                <a:ea typeface="微软雅黑" pitchFamily="34" charset="-122"/>
              </a:rPr>
              <a:t>简述各类相对估值具体方法的公式及适用场合</a:t>
            </a:r>
            <a:r>
              <a:rPr lang="zh-CN" altLang="en-US" sz="2400" dirty="0" smtClean="0">
                <a:latin typeface="微软雅黑" pitchFamily="34" charset="-122"/>
                <a:ea typeface="微软雅黑" pitchFamily="34" charset="-122"/>
              </a:rPr>
              <a:t>。</a:t>
            </a:r>
            <a:r>
              <a:rPr lang="zh-CN" altLang="en-US" sz="2400" dirty="0">
                <a:latin typeface="微软雅黑" pitchFamily="34" charset="-122"/>
                <a:ea typeface="微软雅黑" pitchFamily="34" charset="-122"/>
              </a:rPr>
              <a:t/>
            </a:r>
            <a:br>
              <a:rPr lang="zh-CN" altLang="en-US" sz="2400" dirty="0">
                <a:latin typeface="微软雅黑" pitchFamily="34" charset="-122"/>
                <a:ea typeface="微软雅黑" pitchFamily="34" charset="-122"/>
              </a:rPr>
            </a:br>
            <a:endParaRPr lang="zh-CN" altLang="en-US" sz="2400" dirty="0">
              <a:latin typeface="微软雅黑" pitchFamily="34" charset="-122"/>
              <a:ea typeface="微软雅黑" pitchFamily="34" charset="-122"/>
            </a:endParaRPr>
          </a:p>
          <a:p>
            <a:endParaRPr lang="zh-CN" altLang="en-US" sz="2400" dirty="0">
              <a:latin typeface="微软雅黑" pitchFamily="34" charset="-122"/>
              <a:ea typeface="微软雅黑" pitchFamily="34" charset="-122"/>
            </a:endParaRPr>
          </a:p>
        </p:txBody>
      </p:sp>
      <p:cxnSp>
        <p:nvCxnSpPr>
          <p:cNvPr id="4" name="直接连接符 3"/>
          <p:cNvCxnSpPr/>
          <p:nvPr/>
        </p:nvCxnSpPr>
        <p:spPr>
          <a:xfrm>
            <a:off x="361915" y="900068"/>
            <a:ext cx="8424927" cy="28608"/>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文本框 6"/>
          <p:cNvSpPr txBox="1"/>
          <p:nvPr/>
        </p:nvSpPr>
        <p:spPr>
          <a:xfrm>
            <a:off x="361915" y="138062"/>
            <a:ext cx="8424927" cy="609605"/>
          </a:xfrm>
          <a:prstGeom prst="rect">
            <a:avLst/>
          </a:prstGeom>
          <a:noFill/>
          <a:ln w="12700">
            <a:miter lim="400000"/>
          </a:ln>
          <a:extLst>
            <a:ext uri="{909E8E84-426E-40DD-AFC4-6F175D3DCCD1}">
              <a14:hiddenFill xmlns:a14="http://schemas.microsoft.com/office/drawing/2010/main" xmlns:lc="http://schemas.openxmlformats.org/drawingml/2006/lockedCanvas" xmlns="">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复习思考题</a:t>
            </a:r>
          </a:p>
        </p:txBody>
      </p:sp>
      <p:sp>
        <p:nvSpPr>
          <p:cNvPr id="10" name="灯片编号占位符 9"/>
          <p:cNvSpPr>
            <a:spLocks noGrp="1"/>
          </p:cNvSpPr>
          <p:nvPr>
            <p:ph type="sldNum" sz="quarter" idx="12"/>
          </p:nvPr>
        </p:nvSpPr>
        <p:spPr/>
        <p:txBody>
          <a:bodyPr/>
          <a:lstStyle/>
          <a:p>
            <a:fld id="{45E92A94-7694-4AC9-ACBF-BA7D3F4CDECE}" type="slidenum">
              <a:rPr lang="zh-CN" altLang="en-US" smtClean="0"/>
              <a:t>52</a:t>
            </a:fld>
            <a:endParaRPr lang="zh-CN" alt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idx="1"/>
          </p:nvPr>
        </p:nvSpPr>
        <p:spPr/>
        <p:txBody>
          <a:bodyPr/>
          <a:lstStyle/>
          <a:p>
            <a:endParaRPr lang="zh-CN" altLang="en-US"/>
          </a:p>
        </p:txBody>
      </p:sp>
      <p:pic>
        <p:nvPicPr>
          <p:cNvPr id="4" name="Picture 1"/>
          <p:cNvPicPr>
            <a:picLocks noChangeAspect="1" noChangeArrowheads="1"/>
          </p:cNvPicPr>
          <p:nvPr/>
        </p:nvPicPr>
        <p:blipFill>
          <a:blip r:embed="rId2"/>
          <a:srcRect/>
          <a:stretch>
            <a:fillRect/>
          </a:stretch>
        </p:blipFill>
        <p:spPr bwMode="auto">
          <a:xfrm>
            <a:off x="0" y="0"/>
            <a:ext cx="9146381" cy="5143500"/>
          </a:xfrm>
          <a:prstGeom prst="rect">
            <a:avLst/>
          </a:prstGeom>
          <a:noFill/>
          <a:ln w="9525">
            <a:noFill/>
            <a:miter lim="800000"/>
            <a:headEnd/>
            <a:tailEnd/>
          </a:ln>
          <a:effectLst/>
        </p:spPr>
      </p:pic>
      <p:sp>
        <p:nvSpPr>
          <p:cNvPr id="5" name="灯片编号占位符 4"/>
          <p:cNvSpPr>
            <a:spLocks noGrp="1"/>
          </p:cNvSpPr>
          <p:nvPr>
            <p:ph type="sldNum" sz="quarter" idx="12"/>
          </p:nvPr>
        </p:nvSpPr>
        <p:spPr/>
        <p:txBody>
          <a:bodyPr/>
          <a:lstStyle/>
          <a:p>
            <a:fld id="{45E92A94-7694-4AC9-ACBF-BA7D3F4CDECE}" type="slidenum">
              <a:rPr lang="zh-CN" altLang="en-US" smtClean="0"/>
              <a:t>53</a:t>
            </a:fld>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642924"/>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三、相对估值法的优缺点</a:t>
            </a:r>
          </a:p>
        </p:txBody>
      </p:sp>
      <p:sp>
        <p:nvSpPr>
          <p:cNvPr id="3" name="文本占位符 2"/>
          <p:cNvSpPr>
            <a:spLocks noGrp="1"/>
          </p:cNvSpPr>
          <p:nvPr>
            <p:ph type="body" idx="1"/>
          </p:nvPr>
        </p:nvSpPr>
        <p:spPr>
          <a:xfrm>
            <a:off x="457200" y="1534732"/>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（一）相对估值法的优点</a:t>
            </a:r>
          </a:p>
          <a:p>
            <a:pPr marL="0" indent="0">
              <a:lnSpc>
                <a:spcPct val="150000"/>
              </a:lnSpc>
              <a:spcBef>
                <a:spcPts val="0"/>
              </a:spcBef>
              <a:buNone/>
            </a:pP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运用简单，易于理解</a:t>
            </a:r>
          </a:p>
          <a:p>
            <a:pPr marL="0" indent="0">
              <a:lnSpc>
                <a:spcPct val="150000"/>
              </a:lnSpc>
              <a:spcBef>
                <a:spcPts val="0"/>
              </a:spcBef>
              <a:buNone/>
            </a:pPr>
            <a:r>
              <a:rPr lang="zh-CN" altLang="en-US" sz="1800" dirty="0" smtClean="0">
                <a:latin typeface="微软雅黑" pitchFamily="34" charset="-122"/>
                <a:ea typeface="微软雅黑" pitchFamily="34" charset="-122"/>
              </a:rPr>
              <a:t>       相对</a:t>
            </a:r>
            <a:r>
              <a:rPr lang="zh-CN" altLang="en-US" sz="1800" dirty="0">
                <a:latin typeface="微软雅黑" pitchFamily="34" charset="-122"/>
                <a:ea typeface="微软雅黑" pitchFamily="34" charset="-122"/>
              </a:rPr>
              <a:t>估值法以市场上具有相似性的一组可比公司的数据进行比较估价，原理简单。</a:t>
            </a:r>
          </a:p>
          <a:p>
            <a:pPr marL="0" indent="0">
              <a:lnSpc>
                <a:spcPct val="150000"/>
              </a:lnSpc>
              <a:spcBef>
                <a:spcPts val="0"/>
              </a:spcBef>
              <a:buNone/>
            </a:pP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受主观因素影响较小，更能客观反映市场情况</a:t>
            </a:r>
          </a:p>
          <a:p>
            <a:pPr marL="0" indent="0">
              <a:lnSpc>
                <a:spcPct val="150000"/>
              </a:lnSpc>
              <a:spcBef>
                <a:spcPts val="0"/>
              </a:spcBef>
              <a:buNone/>
            </a:pPr>
            <a:r>
              <a:rPr lang="zh-CN" altLang="en-US" sz="1800" dirty="0" smtClean="0">
                <a:latin typeface="微软雅黑" pitchFamily="34" charset="-122"/>
                <a:ea typeface="微软雅黑" pitchFamily="34" charset="-122"/>
              </a:rPr>
              <a:t>       相对</a:t>
            </a:r>
            <a:r>
              <a:rPr lang="zh-CN" altLang="en-US" sz="1800" dirty="0">
                <a:latin typeface="微软雅黑" pitchFamily="34" charset="-122"/>
                <a:ea typeface="微软雅黑" pitchFamily="34" charset="-122"/>
              </a:rPr>
              <a:t>估值法以可比资产在市场上的当前定价为基础，使用的假设参数较少，估价数据基本都是市场实际数据，能够相对客观反映市场情况，更加容易被理解和展示给雇主或客户</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baseline="0" dirty="0" smtClean="0">
                <a:solidFill>
                  <a:srgbClr val="000000"/>
                </a:solidFill>
                <a:latin typeface="微软雅黑" panose="020B0503020204020204" charset="-122"/>
                <a:ea typeface="微软雅黑" panose="020B0503020204020204" charset="-122"/>
              </a:rPr>
              <a:t>第一</a:t>
            </a:r>
            <a:r>
              <a:rPr lang="zh-CN" altLang="en-US" sz="2600" b="1" kern="2200" baseline="0" dirty="0" smtClean="0">
                <a:solidFill>
                  <a:srgbClr val="000000"/>
                </a:solidFill>
                <a:latin typeface="微软雅黑" panose="020B0503020204020204" charset="-122"/>
                <a:ea typeface="微软雅黑" panose="020B0503020204020204" charset="-122"/>
              </a:rPr>
              <a:t>节 </a:t>
            </a:r>
            <a:r>
              <a:rPr lang="zh-CN" altLang="en-US" sz="2600" b="1" kern="2200" dirty="0" smtClean="0">
                <a:solidFill>
                  <a:srgbClr val="000000"/>
                </a:solidFill>
                <a:latin typeface="微软雅黑" panose="020B0503020204020204" charset="-122"/>
                <a:ea typeface="微软雅黑" panose="020B0503020204020204" charset="-122"/>
              </a:rPr>
              <a:t>相对估值法概述</a:t>
            </a:r>
          </a:p>
        </p:txBody>
      </p:sp>
      <p:sp>
        <p:nvSpPr>
          <p:cNvPr id="6" name="灯片编号占位符 5"/>
          <p:cNvSpPr>
            <a:spLocks noGrp="1"/>
          </p:cNvSpPr>
          <p:nvPr>
            <p:ph type="sldNum" sz="quarter" idx="12"/>
          </p:nvPr>
        </p:nvSpPr>
        <p:spPr/>
        <p:txBody>
          <a:bodyPr/>
          <a:lstStyle/>
          <a:p>
            <a:fld id="{45E92A94-7694-4AC9-ACBF-BA7D3F4CDECE}" type="slidenum">
              <a:rPr lang="zh-CN" altLang="en-US" smtClean="0"/>
              <a:t>6</a:t>
            </a:fld>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642924"/>
            <a:ext cx="8229600" cy="857250"/>
          </a:xfrm>
        </p:spPr>
        <p:txBody>
          <a:bodyPr vert="horz" lIns="91440" tIns="45720" rIns="91440" bIns="45720" rtlCol="0" anchor="ctr">
            <a:normAutofit/>
          </a:bodyPr>
          <a:lstStyle/>
          <a:p>
            <a:pPr algn="l"/>
            <a:r>
              <a:rPr lang="zh-CN" altLang="en-US" sz="2400" dirty="0">
                <a:latin typeface="微软雅黑" pitchFamily="34" charset="-122"/>
                <a:ea typeface="微软雅黑" pitchFamily="34" charset="-122"/>
                <a:cs typeface="+mn-cs"/>
              </a:rPr>
              <a:t>三、相对估值法的优缺点</a:t>
            </a:r>
          </a:p>
        </p:txBody>
      </p:sp>
      <p:sp>
        <p:nvSpPr>
          <p:cNvPr id="3" name="文本占位符 2"/>
          <p:cNvSpPr>
            <a:spLocks noGrp="1"/>
          </p:cNvSpPr>
          <p:nvPr>
            <p:ph type="body" idx="1"/>
          </p:nvPr>
        </p:nvSpPr>
        <p:spPr>
          <a:xfrm>
            <a:off x="457200" y="1534732"/>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微软雅黑" pitchFamily="34" charset="-122"/>
                <a:ea typeface="微软雅黑" pitchFamily="34" charset="-122"/>
              </a:rPr>
              <a:t>（一）相对估值法的优点</a:t>
            </a:r>
          </a:p>
          <a:p>
            <a:pPr marL="0" indent="0">
              <a:lnSpc>
                <a:spcPct val="150000"/>
              </a:lnSpc>
              <a:spcBef>
                <a:spcPts val="0"/>
              </a:spcBef>
              <a:buNone/>
            </a:pPr>
            <a:r>
              <a:rPr lang="en-US" altLang="zh-CN" sz="1800" dirty="0" smtClean="0">
                <a:latin typeface="微软雅黑" pitchFamily="34" charset="-122"/>
                <a:ea typeface="微软雅黑" pitchFamily="34" charset="-122"/>
              </a:rPr>
              <a:t>3</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基于市场估值，应用范围广</a:t>
            </a:r>
          </a:p>
          <a:p>
            <a:pPr marL="0" indent="0">
              <a:lnSpc>
                <a:spcPct val="150000"/>
              </a:lnSpc>
              <a:spcBef>
                <a:spcPts val="0"/>
              </a:spcBef>
              <a:buNone/>
            </a:pPr>
            <a:r>
              <a:rPr lang="zh-CN" altLang="en-US" sz="1800" dirty="0" smtClean="0">
                <a:latin typeface="微软雅黑" pitchFamily="34" charset="-122"/>
                <a:ea typeface="微软雅黑" pitchFamily="34" charset="-122"/>
              </a:rPr>
              <a:t>       相对</a:t>
            </a:r>
            <a:r>
              <a:rPr lang="zh-CN" altLang="en-US" sz="1800" dirty="0">
                <a:latin typeface="微软雅黑" pitchFamily="34" charset="-122"/>
                <a:ea typeface="微软雅黑" pitchFamily="34" charset="-122"/>
              </a:rPr>
              <a:t>估值法基于公司市场表现进行估值，既可以对公开交易公司进行估值，也可以为未上市公司建立估值基准，对公司经营状况进行比较和分析，甚至可以通过对公司每种业务建立估值基准来分析一个跨行业综合性公司的拆分价值。</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baseline="0" dirty="0" smtClean="0">
                <a:solidFill>
                  <a:srgbClr val="000000"/>
                </a:solidFill>
                <a:latin typeface="微软雅黑" panose="020B0503020204020204" charset="-122"/>
                <a:ea typeface="微软雅黑" panose="020B0503020204020204" charset="-122"/>
              </a:rPr>
              <a:t>第一</a:t>
            </a:r>
            <a:r>
              <a:rPr lang="zh-CN" altLang="en-US" sz="2600" b="1" kern="2200" baseline="0" dirty="0" smtClean="0">
                <a:solidFill>
                  <a:srgbClr val="000000"/>
                </a:solidFill>
                <a:latin typeface="微软雅黑" panose="020B0503020204020204" charset="-122"/>
                <a:ea typeface="微软雅黑" panose="020B0503020204020204" charset="-122"/>
              </a:rPr>
              <a:t>节 </a:t>
            </a:r>
            <a:r>
              <a:rPr lang="zh-CN" altLang="en-US" sz="2600" b="1" kern="2200" dirty="0" smtClean="0">
                <a:solidFill>
                  <a:srgbClr val="000000"/>
                </a:solidFill>
                <a:latin typeface="微软雅黑" panose="020B0503020204020204" charset="-122"/>
                <a:ea typeface="微软雅黑" panose="020B0503020204020204" charset="-122"/>
              </a:rPr>
              <a:t>相对估值法概述</a:t>
            </a:r>
          </a:p>
        </p:txBody>
      </p:sp>
      <p:sp>
        <p:nvSpPr>
          <p:cNvPr id="6" name="灯片编号占位符 5"/>
          <p:cNvSpPr>
            <a:spLocks noGrp="1"/>
          </p:cNvSpPr>
          <p:nvPr>
            <p:ph type="sldNum" sz="quarter" idx="12"/>
          </p:nvPr>
        </p:nvSpPr>
        <p:spPr/>
        <p:txBody>
          <a:bodyPr/>
          <a:lstStyle/>
          <a:p>
            <a:fld id="{45E92A94-7694-4AC9-ACBF-BA7D3F4CDECE}" type="slidenum">
              <a:rPr lang="zh-CN" altLang="en-US" smtClean="0"/>
              <a:t>7</a:t>
            </a:fld>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571492"/>
            <a:ext cx="8229600" cy="857250"/>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（二）相对估值法的局限性</a:t>
            </a:r>
          </a:p>
        </p:txBody>
      </p:sp>
      <p:sp>
        <p:nvSpPr>
          <p:cNvPr id="3" name="文本占位符 2"/>
          <p:cNvSpPr>
            <a:spLocks noGrp="1"/>
          </p:cNvSpPr>
          <p:nvPr>
            <p:ph type="body" idx="1"/>
          </p:nvPr>
        </p:nvSpPr>
        <p:spPr>
          <a:xfrm>
            <a:off x="357158" y="1285866"/>
            <a:ext cx="8229600" cy="3394472"/>
          </a:xfrm>
        </p:spPr>
        <p:txBody>
          <a:bodyPr vert="horz" lIns="91440" tIns="45720" rIns="91440" bIns="45720" rtlCol="0">
            <a:noAutofit/>
          </a:bodyPr>
          <a:lstStyle/>
          <a:p>
            <a:pPr marL="0" indent="0">
              <a:lnSpc>
                <a:spcPct val="150000"/>
              </a:lnSpc>
              <a:spcBef>
                <a:spcPts val="0"/>
              </a:spcBef>
              <a:buNone/>
            </a:pP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市场有效性假设有待商榷</a:t>
            </a:r>
          </a:p>
          <a:p>
            <a:pPr marL="0" indent="0">
              <a:lnSpc>
                <a:spcPct val="150000"/>
              </a:lnSpc>
              <a:spcBef>
                <a:spcPts val="0"/>
              </a:spcBef>
              <a:buNone/>
            </a:pPr>
            <a:r>
              <a:rPr lang="zh-CN" altLang="en-US" sz="1800" dirty="0" smtClean="0">
                <a:latin typeface="微软雅黑" pitchFamily="34" charset="-122"/>
                <a:ea typeface="微软雅黑" pitchFamily="34" charset="-122"/>
              </a:rPr>
              <a:t>       相对</a:t>
            </a:r>
            <a:r>
              <a:rPr lang="zh-CN" altLang="en-US" sz="1800" dirty="0">
                <a:latin typeface="微软雅黑" pitchFamily="34" charset="-122"/>
                <a:ea typeface="微软雅黑" pitchFamily="34" charset="-122"/>
              </a:rPr>
              <a:t>估值法以整个市场的有效性为基本假设前提，假定股票的市场价格包含了所有信息，目标公司和可比公司完全具有可比性，股票价格和特定指标之间存在线性关系。</a:t>
            </a:r>
          </a:p>
          <a:p>
            <a:pPr marL="0" indent="0">
              <a:lnSpc>
                <a:spcPct val="150000"/>
              </a:lnSpc>
              <a:spcBef>
                <a:spcPts val="0"/>
              </a:spcBef>
              <a:buNone/>
            </a:pP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可比公司的选择容易受到人为影响</a:t>
            </a:r>
          </a:p>
          <a:p>
            <a:pPr marL="0" indent="0">
              <a:lnSpc>
                <a:spcPct val="150000"/>
              </a:lnSpc>
              <a:spcBef>
                <a:spcPts val="0"/>
              </a:spcBef>
              <a:buNone/>
            </a:pPr>
            <a:r>
              <a:rPr lang="zh-CN" altLang="en-US" sz="1800" dirty="0" smtClean="0">
                <a:latin typeface="微软雅黑" pitchFamily="34" charset="-122"/>
                <a:ea typeface="微软雅黑" pitchFamily="34" charset="-122"/>
              </a:rPr>
              <a:t>       相对</a:t>
            </a:r>
            <a:r>
              <a:rPr lang="zh-CN" altLang="en-US" sz="1800" dirty="0">
                <a:latin typeface="微软雅黑" pitchFamily="34" charset="-122"/>
                <a:ea typeface="微软雅黑" pitchFamily="34" charset="-122"/>
              </a:rPr>
              <a:t>估值法核心步骤是正确选择拥有相似经营和财务特征的同行业公司作为可比公司。然而，世界上没有两片完全相同的树叶，现实中也不存在规模、组织结构、运营机制、公司战略和财务特征等完全一样的公司</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baseline="0" dirty="0" smtClean="0">
                <a:solidFill>
                  <a:srgbClr val="000000"/>
                </a:solidFill>
                <a:latin typeface="微软雅黑" panose="020B0503020204020204" charset="-122"/>
                <a:ea typeface="微软雅黑" panose="020B0503020204020204" charset="-122"/>
              </a:rPr>
              <a:t>第一</a:t>
            </a:r>
            <a:r>
              <a:rPr lang="zh-CN" altLang="en-US" sz="2600" b="1" kern="2200" baseline="0" dirty="0" smtClean="0">
                <a:solidFill>
                  <a:srgbClr val="000000"/>
                </a:solidFill>
                <a:latin typeface="微软雅黑" panose="020B0503020204020204" charset="-122"/>
                <a:ea typeface="微软雅黑" panose="020B0503020204020204" charset="-122"/>
              </a:rPr>
              <a:t>节 </a:t>
            </a:r>
            <a:r>
              <a:rPr lang="zh-CN" altLang="en-US" sz="2600" b="1" kern="2200" dirty="0" smtClean="0">
                <a:solidFill>
                  <a:srgbClr val="000000"/>
                </a:solidFill>
                <a:latin typeface="微软雅黑" panose="020B0503020204020204" charset="-122"/>
                <a:ea typeface="微软雅黑" panose="020B0503020204020204" charset="-122"/>
              </a:rPr>
              <a:t>相对估值法概述</a:t>
            </a:r>
          </a:p>
        </p:txBody>
      </p:sp>
      <p:sp>
        <p:nvSpPr>
          <p:cNvPr id="6" name="灯片编号占位符 5"/>
          <p:cNvSpPr>
            <a:spLocks noGrp="1"/>
          </p:cNvSpPr>
          <p:nvPr>
            <p:ph type="sldNum" sz="quarter" idx="12"/>
          </p:nvPr>
        </p:nvSpPr>
        <p:spPr/>
        <p:txBody>
          <a:bodyPr/>
          <a:lstStyle/>
          <a:p>
            <a:fld id="{45E92A94-7694-4AC9-ACBF-BA7D3F4CDECE}" type="slidenum">
              <a:rPr lang="zh-CN" altLang="en-US" smtClean="0"/>
              <a:t>8</a:t>
            </a:fld>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571492"/>
            <a:ext cx="8229600" cy="857250"/>
          </a:xfrm>
        </p:spPr>
        <p:txBody>
          <a:bodyPr vert="horz" lIns="91440" tIns="45720" rIns="91440" bIns="45720" rtlCol="0">
            <a:noAutofit/>
          </a:bodyPr>
          <a:lstStyle/>
          <a:p>
            <a:pPr marR="0" algn="l">
              <a:lnSpc>
                <a:spcPct val="150000"/>
              </a:lnSpc>
              <a:spcBef>
                <a:spcPts val="0"/>
              </a:spcBef>
            </a:pPr>
            <a:r>
              <a:rPr lang="zh-CN" altLang="en-US" sz="1800" dirty="0">
                <a:latin typeface="微软雅黑" pitchFamily="34" charset="-122"/>
                <a:ea typeface="微软雅黑" pitchFamily="34" charset="-122"/>
                <a:cs typeface="+mn-cs"/>
              </a:rPr>
              <a:t>（二）相对估值法的局限性</a:t>
            </a:r>
          </a:p>
        </p:txBody>
      </p:sp>
      <p:sp>
        <p:nvSpPr>
          <p:cNvPr id="3" name="文本占位符 2"/>
          <p:cNvSpPr>
            <a:spLocks noGrp="1"/>
          </p:cNvSpPr>
          <p:nvPr>
            <p:ph type="body" idx="1"/>
          </p:nvPr>
        </p:nvSpPr>
        <p:spPr>
          <a:xfrm>
            <a:off x="357158" y="1285866"/>
            <a:ext cx="4714908" cy="3394472"/>
          </a:xfrm>
        </p:spPr>
        <p:txBody>
          <a:bodyPr vert="horz" lIns="91440" tIns="45720" rIns="91440" bIns="45720" rtlCol="0">
            <a:noAutofit/>
          </a:bodyPr>
          <a:lstStyle/>
          <a:p>
            <a:pPr marL="0" indent="0">
              <a:lnSpc>
                <a:spcPct val="150000"/>
              </a:lnSpc>
              <a:spcBef>
                <a:spcPts val="0"/>
              </a:spcBef>
              <a:buNone/>
            </a:pPr>
            <a:r>
              <a:rPr lang="en-US" altLang="zh-CN" sz="1800" dirty="0" smtClean="0">
                <a:latin typeface="微软雅黑" pitchFamily="34" charset="-122"/>
                <a:ea typeface="微软雅黑" pitchFamily="34" charset="-122"/>
              </a:rPr>
              <a:t>3</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可比公司价值的合理性</a:t>
            </a:r>
            <a:r>
              <a:rPr lang="zh-CN" altLang="en-US" sz="1800" dirty="0" smtClean="0">
                <a:latin typeface="微软雅黑" pitchFamily="34" charset="-122"/>
                <a:ea typeface="微软雅黑" pitchFamily="34" charset="-122"/>
              </a:rPr>
              <a:t>问题</a:t>
            </a:r>
            <a:endParaRPr lang="en-US" altLang="zh-CN" sz="1800" dirty="0" smtClean="0">
              <a:latin typeface="微软雅黑" pitchFamily="34" charset="-122"/>
              <a:ea typeface="微软雅黑" pitchFamily="34" charset="-122"/>
            </a:endParaRPr>
          </a:p>
          <a:p>
            <a:pPr marL="0" indent="0">
              <a:lnSpc>
                <a:spcPct val="150000"/>
              </a:lnSpc>
              <a:spcBef>
                <a:spcPts val="0"/>
              </a:spcBef>
              <a:buNone/>
            </a:pPr>
            <a:endParaRPr lang="zh-CN" altLang="en-US" sz="1800" dirty="0">
              <a:latin typeface="微软雅黑" pitchFamily="34" charset="-122"/>
              <a:ea typeface="微软雅黑" pitchFamily="34" charset="-122"/>
            </a:endParaRPr>
          </a:p>
          <a:p>
            <a:pPr marL="0" indent="0">
              <a:lnSpc>
                <a:spcPct val="150000"/>
              </a:lnSpc>
              <a:spcBef>
                <a:spcPts val="0"/>
              </a:spcBef>
              <a:buNone/>
            </a:pPr>
            <a:r>
              <a:rPr lang="zh-CN" altLang="en-US" sz="1800" dirty="0" smtClean="0">
                <a:latin typeface="微软雅黑" pitchFamily="34" charset="-122"/>
                <a:ea typeface="微软雅黑" pitchFamily="34" charset="-122"/>
              </a:rPr>
              <a:t>       相对</a:t>
            </a:r>
            <a:r>
              <a:rPr lang="zh-CN" altLang="en-US" sz="1800" dirty="0">
                <a:latin typeface="微软雅黑" pitchFamily="34" charset="-122"/>
                <a:ea typeface="微软雅黑" pitchFamily="34" charset="-122"/>
              </a:rPr>
              <a:t>估值法估算的结果是相对价值而非内在价值，可比公司对目标公司的估值影响较大，可比公司在估价时的市场价值是否合理直接影响目标公司估价结果的合理性。</a:t>
            </a:r>
          </a:p>
        </p:txBody>
      </p:sp>
      <p:cxnSp>
        <p:nvCxnSpPr>
          <p:cNvPr id="4" name="直接连接符 3"/>
          <p:cNvCxnSpPr/>
          <p:nvPr/>
        </p:nvCxnSpPr>
        <p:spPr>
          <a:xfrm>
            <a:off x="385762" y="713898"/>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a:spLocks noGrp="1"/>
          </p:cNvSpPr>
          <p:nvPr/>
        </p:nvSpPr>
        <p:spPr>
          <a:xfrm>
            <a:off x="342928" y="70956"/>
            <a:ext cx="8229600" cy="5798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600" b="1" kern="2200" baseline="0" dirty="0" smtClean="0">
                <a:solidFill>
                  <a:srgbClr val="000000"/>
                </a:solidFill>
                <a:latin typeface="微软雅黑" panose="020B0503020204020204" charset="-122"/>
                <a:ea typeface="微软雅黑" panose="020B0503020204020204" charset="-122"/>
              </a:rPr>
              <a:t>第一</a:t>
            </a:r>
            <a:r>
              <a:rPr lang="zh-CN" altLang="en-US" sz="2600" b="1" kern="2200" baseline="0" dirty="0" smtClean="0">
                <a:solidFill>
                  <a:srgbClr val="000000"/>
                </a:solidFill>
                <a:latin typeface="微软雅黑" panose="020B0503020204020204" charset="-122"/>
                <a:ea typeface="微软雅黑" panose="020B0503020204020204" charset="-122"/>
              </a:rPr>
              <a:t>节 </a:t>
            </a:r>
            <a:r>
              <a:rPr lang="zh-CN" altLang="en-US" sz="2600" b="1" kern="2200" dirty="0" smtClean="0">
                <a:solidFill>
                  <a:srgbClr val="000000"/>
                </a:solidFill>
                <a:latin typeface="微软雅黑" panose="020B0503020204020204" charset="-122"/>
                <a:ea typeface="微软雅黑" panose="020B0503020204020204" charset="-122"/>
              </a:rPr>
              <a:t>相对估值法概述</a:t>
            </a:r>
          </a:p>
        </p:txBody>
      </p:sp>
      <p:pic>
        <p:nvPicPr>
          <p:cNvPr id="30722" name="Picture 2" descr="http://misc.gbicom.cn/uploads/allimg/170705/1499239101-944381.jpg"/>
          <p:cNvPicPr>
            <a:picLocks noChangeAspect="1" noChangeArrowheads="1"/>
          </p:cNvPicPr>
          <p:nvPr/>
        </p:nvPicPr>
        <p:blipFill>
          <a:blip r:embed="rId2"/>
          <a:srcRect r="9308"/>
          <a:stretch>
            <a:fillRect/>
          </a:stretch>
        </p:blipFill>
        <p:spPr bwMode="auto">
          <a:xfrm>
            <a:off x="5214942" y="1285866"/>
            <a:ext cx="3929058" cy="2735263"/>
          </a:xfrm>
          <a:prstGeom prst="rect">
            <a:avLst/>
          </a:prstGeom>
          <a:noFill/>
        </p:spPr>
      </p:pic>
      <p:sp>
        <p:nvSpPr>
          <p:cNvPr id="7" name="灯片编号占位符 6"/>
          <p:cNvSpPr>
            <a:spLocks noGrp="1"/>
          </p:cNvSpPr>
          <p:nvPr>
            <p:ph type="sldNum" sz="quarter" idx="12"/>
          </p:nvPr>
        </p:nvSpPr>
        <p:spPr/>
        <p:txBody>
          <a:bodyPr/>
          <a:lstStyle/>
          <a:p>
            <a:fld id="{45E92A94-7694-4AC9-ACBF-BA7D3F4CDECE}" type="slidenum">
              <a:rPr lang="zh-CN" altLang="en-US" smtClean="0"/>
              <a:t>9</a:t>
            </a:fld>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5430</Words>
  <Application>Microsoft Office PowerPoint</Application>
  <PresentationFormat>全屏显示(16:9)</PresentationFormat>
  <Paragraphs>417</Paragraphs>
  <Slides>53</Slides>
  <Notes>0</Notes>
  <HiddenSlides>0</HiddenSlides>
  <MMClips>0</MMClips>
  <ScaleCrop>false</ScaleCrop>
  <HeadingPairs>
    <vt:vector size="4" baseType="variant">
      <vt:variant>
        <vt:lpstr>主题</vt:lpstr>
      </vt:variant>
      <vt:variant>
        <vt:i4>1</vt:i4>
      </vt:variant>
      <vt:variant>
        <vt:lpstr>幻灯片标题</vt:lpstr>
      </vt:variant>
      <vt:variant>
        <vt:i4>53</vt:i4>
      </vt:variant>
    </vt:vector>
  </HeadingPairs>
  <TitlesOfParts>
    <vt:vector size="54" baseType="lpstr">
      <vt:lpstr>Office 主题</vt:lpstr>
      <vt:lpstr>幻灯片 1</vt:lpstr>
      <vt:lpstr>第七章  上市公司价值评估——相对估值法</vt:lpstr>
      <vt:lpstr>第七章  上市公司价值评估——相对估值法</vt:lpstr>
      <vt:lpstr>幻灯片 4</vt:lpstr>
      <vt:lpstr>二、相对估值法的原理</vt:lpstr>
      <vt:lpstr>三、相对估值法的优缺点</vt:lpstr>
      <vt:lpstr>三、相对估值法的优缺点</vt:lpstr>
      <vt:lpstr>（二）相对估值法的局限性</vt:lpstr>
      <vt:lpstr>（二）相对估值法的局限性</vt:lpstr>
      <vt:lpstr>幻灯片 10</vt:lpstr>
      <vt:lpstr>一、选择可比公司</vt:lpstr>
      <vt:lpstr>（二）可比公司的选择方法</vt:lpstr>
      <vt:lpstr>（二）可比公司的选择方法</vt:lpstr>
      <vt:lpstr>二、确定适用于目标公司的可比指标</vt:lpstr>
      <vt:lpstr>三、计算目标公司的可比指标值</vt:lpstr>
      <vt:lpstr>四、计算目标公司的价值</vt:lpstr>
      <vt:lpstr>四、计算目标公司的价值</vt:lpstr>
      <vt:lpstr>四、计算目标公司的价值</vt:lpstr>
      <vt:lpstr>幻灯片 19</vt:lpstr>
      <vt:lpstr>一、市盈率倍数法</vt:lpstr>
      <vt:lpstr>一、市盈率倍数法</vt:lpstr>
      <vt:lpstr>（二）适用场合</vt:lpstr>
      <vt:lpstr>二、市净率倍数法</vt:lpstr>
      <vt:lpstr>二、市净率倍数法</vt:lpstr>
      <vt:lpstr>二、市净率倍数法</vt:lpstr>
      <vt:lpstr>（二）适用场合</vt:lpstr>
      <vt:lpstr>（二）适用场合</vt:lpstr>
      <vt:lpstr>三、市销率倍数法</vt:lpstr>
      <vt:lpstr>三、市销率倍数法</vt:lpstr>
      <vt:lpstr>（二）适用场合</vt:lpstr>
      <vt:lpstr>（二）适用场合</vt:lpstr>
      <vt:lpstr>四、市现率倍数法</vt:lpstr>
      <vt:lpstr>四、市现率倍数法</vt:lpstr>
      <vt:lpstr>（二）适用场合</vt:lpstr>
      <vt:lpstr>五、PEG比率法</vt:lpstr>
      <vt:lpstr>五、PEG比率法</vt:lpstr>
      <vt:lpstr>五、PEG比率法</vt:lpstr>
      <vt:lpstr>（二）适用场合</vt:lpstr>
      <vt:lpstr>六、企业价值/息税前利润（EV/EBIT）倍数法</vt:lpstr>
      <vt:lpstr>（二）适用场合</vt:lpstr>
      <vt:lpstr>七、企业价值/息税折旧摊销前利润（EV/EBITDA）倍数法</vt:lpstr>
      <vt:lpstr>七、企业价值/息税折旧摊销前利润（EV/EBITDA）倍数法</vt:lpstr>
      <vt:lpstr>（二）适用场合</vt:lpstr>
      <vt:lpstr>幻灯片 44</vt:lpstr>
      <vt:lpstr>二、估值过程</vt:lpstr>
      <vt:lpstr>二、估值过程</vt:lpstr>
      <vt:lpstr>（三）计算目标公司的可比指标值</vt:lpstr>
      <vt:lpstr>建立可比公司市净率与主要业务营业利润占比的拟合方程。当使用线性关系进行拟合时，得到拟合方程一:</vt:lpstr>
      <vt:lpstr>表7-4  I公司主要业务营业利润占比状况表</vt:lpstr>
      <vt:lpstr>如表7-4所示，计算被评估公司I主要业务（个人业务和公司业务）营业利润占总营业利润的比例为77.89%，将其带入方程二，可得修正后的市净率为2.4757。</vt:lpstr>
      <vt:lpstr>（四）计算目标公司的价值</vt:lpstr>
      <vt:lpstr>幻灯片 52</vt:lpstr>
      <vt:lpstr>幻灯片 53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mark</dc:creator>
  <cp:lastModifiedBy>mark</cp:lastModifiedBy>
  <cp:revision>10</cp:revision>
  <dcterms:created xsi:type="dcterms:W3CDTF">2023-03-25T10:54:38Z</dcterms:created>
  <dcterms:modified xsi:type="dcterms:W3CDTF">2023-03-25T13:31:52Z</dcterms:modified>
</cp:coreProperties>
</file>