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0"/>
  </p:notesMasterIdLst>
  <p:sldIdLst>
    <p:sldId id="256" r:id="rId2"/>
    <p:sldId id="257" r:id="rId3"/>
    <p:sldId id="258" r:id="rId4"/>
    <p:sldId id="298" r:id="rId5"/>
    <p:sldId id="299" r:id="rId6"/>
    <p:sldId id="259" r:id="rId7"/>
    <p:sldId id="260" r:id="rId8"/>
    <p:sldId id="300" r:id="rId9"/>
    <p:sldId id="261" r:id="rId10"/>
    <p:sldId id="30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302" r:id="rId24"/>
    <p:sldId id="274" r:id="rId25"/>
    <p:sldId id="275" r:id="rId26"/>
    <p:sldId id="276" r:id="rId27"/>
    <p:sldId id="303" r:id="rId28"/>
    <p:sldId id="277" r:id="rId29"/>
    <p:sldId id="316" r:id="rId30"/>
    <p:sldId id="278" r:id="rId31"/>
    <p:sldId id="304" r:id="rId32"/>
    <p:sldId id="279" r:id="rId33"/>
    <p:sldId id="307" r:id="rId34"/>
    <p:sldId id="308" r:id="rId35"/>
    <p:sldId id="280" r:id="rId36"/>
    <p:sldId id="309" r:id="rId37"/>
    <p:sldId id="281" r:id="rId38"/>
    <p:sldId id="310" r:id="rId39"/>
    <p:sldId id="282" r:id="rId40"/>
    <p:sldId id="311" r:id="rId41"/>
    <p:sldId id="283" r:id="rId42"/>
    <p:sldId id="284" r:id="rId43"/>
    <p:sldId id="312" r:id="rId44"/>
    <p:sldId id="285" r:id="rId45"/>
    <p:sldId id="317" r:id="rId46"/>
    <p:sldId id="286" r:id="rId47"/>
    <p:sldId id="287" r:id="rId48"/>
    <p:sldId id="288" r:id="rId49"/>
    <p:sldId id="289" r:id="rId50"/>
    <p:sldId id="290" r:id="rId51"/>
    <p:sldId id="291" r:id="rId52"/>
    <p:sldId id="292" r:id="rId53"/>
    <p:sldId id="293" r:id="rId54"/>
    <p:sldId id="313" r:id="rId55"/>
    <p:sldId id="294" r:id="rId56"/>
    <p:sldId id="314" r:id="rId57"/>
    <p:sldId id="318" r:id="rId58"/>
    <p:sldId id="296" r:id="rId59"/>
    <p:sldId id="315" r:id="rId60"/>
    <p:sldId id="319" r:id="rId61"/>
    <p:sldId id="297" r:id="rId62"/>
    <p:sldId id="320" r:id="rId63"/>
    <p:sldId id="321" r:id="rId64"/>
    <p:sldId id="322" r:id="rId65"/>
    <p:sldId id="323" r:id="rId66"/>
    <p:sldId id="324" r:id="rId67"/>
    <p:sldId id="325" r:id="rId68"/>
    <p:sldId id="326" r:id="rId69"/>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5" d="100"/>
          <a:sy n="75" d="100"/>
        </p:scale>
        <p:origin x="-1104" y="-294"/>
      </p:cViewPr>
      <p:guideLst>
        <p:guide orient="horz" pos="162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1E1DD0A-5566-499A-80BC-D29F91B15954}" type="datetimeFigureOut">
              <a:rPr lang="zh-CN" altLang="en-US" smtClean="0"/>
              <a:t>2023/3/25</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4033DBD-9AB7-47EE-8DB2-6F91CB6E7CBF}"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029EF4F3-31CB-46BA-B2E2-E6DCE4FE43FE}" type="datetime1">
              <a:rPr lang="zh-CN" altLang="en-US" smtClean="0"/>
              <a:t>2023/3/25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6A92663-F248-4E62-AB73-F50CCABEEA53}"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BB51F0E-6D06-4E48-BA37-C5BB9BAF0CB8}" type="datetime1">
              <a:rPr lang="zh-CN" altLang="en-US" smtClean="0"/>
              <a:t>2023/3/25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6A92663-F248-4E62-AB73-F50CCABEEA53}"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637CB71-4EB8-4D82-B71D-053F1B1E9D73}" type="datetime1">
              <a:rPr lang="zh-CN" altLang="en-US" smtClean="0"/>
              <a:t>2023/3/25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6A92663-F248-4E62-AB73-F50CCABEEA53}"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标题和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70A9C17-1BE8-4F8E-97C7-D991FEB3BDC8}" type="datetime1">
              <a:rPr lang="zh-CN" altLang="en-US" smtClean="0"/>
              <a:t>2023/3/25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B196454-36CF-42DE-A2C0-4DF8986FDBF0}"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2DE6BFC-5E5F-45A6-969B-E59B675CD35C}" type="datetime1">
              <a:rPr lang="zh-CN" altLang="en-US" smtClean="0"/>
              <a:t>2023/3/25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6A92663-F248-4E62-AB73-F50CCABEEA53}"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748F833B-21D5-416A-B316-3A30856E2BE8}" type="datetime1">
              <a:rPr lang="zh-CN" altLang="en-US" smtClean="0"/>
              <a:t>2023/3/25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6A92663-F248-4E62-AB73-F50CCABEEA53}"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FF8B0D5F-74C4-4D27-9034-0467AF3F1816}" type="datetime1">
              <a:rPr lang="zh-CN" altLang="en-US" smtClean="0"/>
              <a:t>2023/3/25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6A92663-F248-4E62-AB73-F50CCABEEA53}"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B0EA07A3-45DF-4E27-B7D1-B87E872317A9}" type="datetime1">
              <a:rPr lang="zh-CN" altLang="en-US" smtClean="0"/>
              <a:t>2023/3/25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6A92663-F248-4E62-AB73-F50CCABEEA53}"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F3918F9-7ADC-43AA-99D6-5DFF0BA4B46E}" type="datetime1">
              <a:rPr lang="zh-CN" altLang="en-US" smtClean="0"/>
              <a:t>2023/3/25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6A92663-F248-4E62-AB73-F50CCABEEA53}"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3D66BCB-1F51-4CEF-B6B8-3CE84487C58A}" type="datetime1">
              <a:rPr lang="zh-CN" altLang="en-US" smtClean="0"/>
              <a:t>2023/3/25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6A92663-F248-4E62-AB73-F50CCABEEA53}"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6649732-4419-4F1B-AFD1-FB7051800665}" type="datetime1">
              <a:rPr lang="zh-CN" altLang="en-US" smtClean="0"/>
              <a:t>2023/3/25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6A92663-F248-4E62-AB73-F50CCABEEA53}"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1F960EA-4C35-4049-A0E8-AAD427A3477A}" type="datetime1">
              <a:rPr lang="zh-CN" altLang="en-US" smtClean="0"/>
              <a:t>2023/3/25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6A92663-F248-4E62-AB73-F50CCABEEA53}"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68892426-633E-4226-B9EA-1B013A344F15}" type="datetime1">
              <a:rPr lang="zh-CN" altLang="en-US" smtClean="0"/>
              <a:t>2023/3/25</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96A92663-F248-4E62-AB73-F50CCABEEA53}"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s://wiki.mbalib.com/wiki/%E5%9B%9E%E8%B4%AD%E8%82%A1%E7%A5%A8" TargetMode="Externa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2.xml"/><Relationship Id="rId4" Type="http://schemas.openxmlformats.org/officeDocument/2006/relationships/image" Target="../media/image33.png"/></Relationships>
</file>

<file path=ppt/slides/_rels/slide6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7"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pic>
        <p:nvPicPr>
          <p:cNvPr id="55297" name="Picture 1"/>
          <p:cNvPicPr>
            <a:picLocks noChangeAspect="1" noChangeArrowheads="1"/>
          </p:cNvPicPr>
          <p:nvPr/>
        </p:nvPicPr>
        <p:blipFill>
          <a:blip r:embed="rId2"/>
          <a:srcRect/>
          <a:stretch>
            <a:fillRect/>
          </a:stretch>
        </p:blipFill>
        <p:spPr bwMode="auto">
          <a:xfrm>
            <a:off x="0" y="500047"/>
            <a:ext cx="9154560" cy="3143273"/>
          </a:xfrm>
          <a:prstGeom prst="rect">
            <a:avLst/>
          </a:prstGeom>
          <a:noFill/>
          <a:ln w="9525">
            <a:noFill/>
            <a:miter lim="800000"/>
            <a:headEnd/>
            <a:tailEnd/>
          </a:ln>
          <a:effectLst/>
        </p:spPr>
      </p:pic>
      <p:sp>
        <p:nvSpPr>
          <p:cNvPr id="4" name="标题 1"/>
          <p:cNvSpPr>
            <a:spLocks noGrp="1"/>
          </p:cNvSpPr>
          <p:nvPr>
            <p:ph type="ctrTitle"/>
          </p:nvPr>
        </p:nvSpPr>
        <p:spPr>
          <a:xfrm>
            <a:off x="642910" y="1826421"/>
            <a:ext cx="7772400" cy="1102519"/>
          </a:xfrm>
        </p:spPr>
        <p:txBody>
          <a:bodyPr>
            <a:noAutofit/>
          </a:bodyPr>
          <a:lstStyle/>
          <a:p>
            <a:pPr marR="0" rtl="0">
              <a:lnSpc>
                <a:spcPct val="150000"/>
              </a:lnSpc>
            </a:pPr>
            <a:r>
              <a:rPr lang="zh-CN" altLang="en-US" sz="3400" b="1" spc="600" dirty="0">
                <a:solidFill>
                  <a:schemeClr val="accent1"/>
                </a:solidFill>
                <a:latin typeface="Arial" panose="020B0604020202020204" pitchFamily="34" charset="0"/>
                <a:ea typeface="微软雅黑" panose="020B0503020204020204" charset="-122"/>
                <a:sym typeface="Arial" panose="020B0604020202020204" pitchFamily="34" charset="0"/>
              </a:rPr>
              <a:t>第六</a:t>
            </a:r>
            <a:r>
              <a:rPr lang="zh-CN" altLang="en-US" sz="3400" b="1" spc="600" dirty="0" smtClean="0">
                <a:solidFill>
                  <a:schemeClr val="accent1"/>
                </a:solidFill>
                <a:latin typeface="Arial" panose="020B0604020202020204" pitchFamily="34" charset="0"/>
                <a:ea typeface="微软雅黑" panose="020B0503020204020204" charset="-122"/>
                <a:sym typeface="Arial" panose="020B0604020202020204" pitchFamily="34" charset="0"/>
              </a:rPr>
              <a:t>章  上市</a:t>
            </a:r>
            <a:r>
              <a:rPr lang="zh-CN" altLang="en-US" sz="3400" b="1" spc="600" dirty="0">
                <a:solidFill>
                  <a:schemeClr val="accent1"/>
                </a:solidFill>
                <a:latin typeface="Arial" panose="020B0604020202020204" pitchFamily="34" charset="0"/>
                <a:ea typeface="微软雅黑" panose="020B0503020204020204" charset="-122"/>
                <a:sym typeface="Arial" panose="020B0604020202020204" pitchFamily="34" charset="0"/>
              </a:rPr>
              <a:t>公司价值</a:t>
            </a:r>
            <a:r>
              <a:rPr lang="zh-CN" altLang="en-US" sz="3400" b="1" spc="600" dirty="0" smtClean="0">
                <a:solidFill>
                  <a:schemeClr val="accent1"/>
                </a:solidFill>
                <a:latin typeface="Arial" panose="020B0604020202020204" pitchFamily="34" charset="0"/>
                <a:ea typeface="微软雅黑" panose="020B0503020204020204" charset="-122"/>
                <a:sym typeface="Arial" panose="020B0604020202020204" pitchFamily="34" charset="0"/>
              </a:rPr>
              <a:t>评估</a:t>
            </a:r>
            <a:r>
              <a:rPr lang="en-US" altLang="zh-CN" sz="3400" b="1" spc="600" dirty="0" smtClean="0">
                <a:solidFill>
                  <a:schemeClr val="accent1"/>
                </a:solidFill>
                <a:latin typeface="Arial" panose="020B0604020202020204" pitchFamily="34" charset="0"/>
                <a:ea typeface="微软雅黑" panose="020B0503020204020204" charset="-122"/>
                <a:sym typeface="Arial" panose="020B0604020202020204" pitchFamily="34" charset="0"/>
              </a:rPr>
              <a:t/>
            </a:r>
            <a:br>
              <a:rPr lang="en-US" altLang="zh-CN" sz="3400" b="1" spc="600" dirty="0" smtClean="0">
                <a:solidFill>
                  <a:schemeClr val="accent1"/>
                </a:solidFill>
                <a:latin typeface="Arial" panose="020B0604020202020204" pitchFamily="34" charset="0"/>
                <a:ea typeface="微软雅黑" panose="020B0503020204020204" charset="-122"/>
                <a:sym typeface="Arial" panose="020B0604020202020204" pitchFamily="34" charset="0"/>
              </a:rPr>
            </a:br>
            <a:r>
              <a:rPr lang="en-US" altLang="zh-CN" sz="2800" b="1" spc="600" dirty="0" smtClean="0">
                <a:solidFill>
                  <a:schemeClr val="accent1"/>
                </a:solidFill>
                <a:latin typeface="Arial" panose="020B0604020202020204" pitchFamily="34" charset="0"/>
                <a:ea typeface="微软雅黑" panose="020B0503020204020204" charset="-122"/>
                <a:sym typeface="Arial" panose="020B0604020202020204" pitchFamily="34" charset="0"/>
              </a:rPr>
              <a:t>——</a:t>
            </a:r>
            <a:r>
              <a:rPr lang="zh-CN" altLang="en-US" sz="2800" b="1" spc="600" dirty="0">
                <a:solidFill>
                  <a:schemeClr val="accent1"/>
                </a:solidFill>
                <a:latin typeface="Arial" panose="020B0604020202020204" pitchFamily="34" charset="0"/>
                <a:ea typeface="微软雅黑" panose="020B0503020204020204" charset="-122"/>
                <a:sym typeface="Arial" panose="020B0604020202020204" pitchFamily="34" charset="0"/>
              </a:rPr>
              <a:t>绝对估值法</a:t>
            </a:r>
            <a:endParaRPr lang="zh-CN" altLang="en-US" sz="3400" b="1" spc="600" dirty="0">
              <a:solidFill>
                <a:schemeClr val="accent1"/>
              </a:solidFill>
              <a:latin typeface="Arial" panose="020B0604020202020204" pitchFamily="34" charset="0"/>
              <a:ea typeface="微软雅黑" panose="020B0503020204020204" charset="-122"/>
              <a:sym typeface="Arial" panose="020B0604020202020204" pitchFamily="34" charset="0"/>
            </a:endParaRPr>
          </a:p>
        </p:txBody>
      </p:sp>
      <p:sp>
        <p:nvSpPr>
          <p:cNvPr id="9" name="灯片编号占位符 8"/>
          <p:cNvSpPr>
            <a:spLocks noGrp="1"/>
          </p:cNvSpPr>
          <p:nvPr>
            <p:ph type="sldNum" sz="quarter" idx="12"/>
          </p:nvPr>
        </p:nvSpPr>
        <p:spPr/>
        <p:txBody>
          <a:bodyPr/>
          <a:lstStyle/>
          <a:p>
            <a:fld id="{96A92663-F248-4E62-AB73-F50CCABEEA53}" type="slidenum">
              <a:rPr lang="zh-CN" altLang="en-US" smtClean="0"/>
              <a:t>1</a:t>
            </a:fld>
            <a:endParaRPr lang="zh-CN" alt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600" b="1" i="0" u="none" strike="noStrike" kern="2200" cap="none" spc="0" normalizeH="0" baseline="0" noProof="0" smtClean="0">
                <a:ln>
                  <a:noFill/>
                </a:ln>
                <a:solidFill>
                  <a:srgbClr val="000000"/>
                </a:solidFill>
                <a:effectLst/>
                <a:uLnTx/>
                <a:uFillTx/>
                <a:latin typeface="微软雅黑" pitchFamily="34" charset="-122"/>
                <a:ea typeface="微软雅黑" pitchFamily="34" charset="-122"/>
                <a:cs typeface="+mj-cs"/>
              </a:rPr>
              <a:t>第一节  上市公司价值的评估方法</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6"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lvl="0">
              <a:lnSpc>
                <a:spcPct val="150000"/>
              </a:lnSpc>
            </a:pPr>
            <a:r>
              <a:rPr lang="zh-CN" altLang="en-US" sz="2200" dirty="0">
                <a:latin typeface="微软雅黑" pitchFamily="34" charset="-122"/>
                <a:ea typeface="微软雅黑" pitchFamily="34" charset="-122"/>
              </a:rPr>
              <a:t>二、估值</a:t>
            </a:r>
            <a:r>
              <a:rPr lang="zh-CN" altLang="en-US" sz="2200" dirty="0" smtClean="0">
                <a:latin typeface="微软雅黑" pitchFamily="34" charset="-122"/>
                <a:ea typeface="微软雅黑" pitchFamily="34" charset="-122"/>
              </a:rPr>
              <a:t>模型</a:t>
            </a:r>
            <a:endParaRPr kumimoji="0" lang="zh-CN" altLang="en-US" sz="22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n-cs"/>
            </a:endParaRPr>
          </a:p>
        </p:txBody>
      </p:sp>
      <p:graphicFrame>
        <p:nvGraphicFramePr>
          <p:cNvPr id="7" name="表格 6"/>
          <p:cNvGraphicFramePr>
            <a:graphicFrameLocks noGrp="1"/>
          </p:cNvGraphicFramePr>
          <p:nvPr/>
        </p:nvGraphicFramePr>
        <p:xfrm>
          <a:off x="767632" y="1285866"/>
          <a:ext cx="7662020" cy="3768212"/>
        </p:xfrm>
        <a:graphic>
          <a:graphicData uri="http://schemas.openxmlformats.org/drawingml/2006/table">
            <a:tbl>
              <a:tblPr/>
              <a:tblGrid>
                <a:gridCol w="1928826"/>
                <a:gridCol w="1857388"/>
                <a:gridCol w="3875806"/>
              </a:tblGrid>
              <a:tr h="145143">
                <a:tc>
                  <a:txBody>
                    <a:bodyPr/>
                    <a:lstStyle/>
                    <a:p>
                      <a:pPr marL="0" marR="0" algn="ctr">
                        <a:spcBef>
                          <a:spcPts val="0"/>
                        </a:spcBef>
                        <a:spcAft>
                          <a:spcPts val="0"/>
                        </a:spcAft>
                      </a:pPr>
                      <a:r>
                        <a:rPr lang="zh-CN" altLang="en-US" sz="1400" spc="30" dirty="0">
                          <a:solidFill>
                            <a:srgbClr val="333333"/>
                          </a:solidFill>
                          <a:latin typeface="微软雅黑" pitchFamily="34" charset="-122"/>
                          <a:ea typeface="微软雅黑" pitchFamily="34" charset="-122"/>
                          <a:cs typeface="宋体"/>
                        </a:rPr>
                        <a:t>类型</a:t>
                      </a:r>
                      <a:endParaRPr lang="zh-CN" altLang="en-US" sz="1600" dirty="0">
                        <a:latin typeface="微软雅黑" pitchFamily="34" charset="-122"/>
                        <a:ea typeface="微软雅黑" pitchFamily="34" charset="-122"/>
                      </a:endParaRPr>
                    </a:p>
                  </a:txBody>
                  <a:tcPr marL="39584" marR="39584" marT="26390" marB="2639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a:spcBef>
                          <a:spcPts val="0"/>
                        </a:spcBef>
                        <a:spcAft>
                          <a:spcPts val="0"/>
                        </a:spcAft>
                      </a:pPr>
                      <a:r>
                        <a:rPr lang="zh-CN" altLang="en-US" sz="1400" spc="30">
                          <a:solidFill>
                            <a:srgbClr val="333333"/>
                          </a:solidFill>
                          <a:latin typeface="微软雅黑" pitchFamily="34" charset="-122"/>
                          <a:ea typeface="微软雅黑" pitchFamily="34" charset="-122"/>
                          <a:cs typeface="宋体"/>
                        </a:rPr>
                        <a:t>常用模型</a:t>
                      </a:r>
                      <a:endParaRPr lang="zh-CN" altLang="en-US" sz="1600">
                        <a:latin typeface="微软雅黑" pitchFamily="34" charset="-122"/>
                        <a:ea typeface="微软雅黑" pitchFamily="34" charset="-122"/>
                      </a:endParaRPr>
                    </a:p>
                  </a:txBody>
                  <a:tcPr marL="39584" marR="39584" marT="26390" marB="2639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r>
              <a:tr h="145143">
                <a:tc rowSpan="3">
                  <a:txBody>
                    <a:bodyPr/>
                    <a:lstStyle/>
                    <a:p>
                      <a:pPr marL="0" marR="0" algn="ctr">
                        <a:spcBef>
                          <a:spcPts val="0"/>
                        </a:spcBef>
                        <a:spcAft>
                          <a:spcPts val="0"/>
                        </a:spcAft>
                      </a:pPr>
                      <a:r>
                        <a:rPr lang="zh-CN" altLang="en-US" sz="1400" spc="30">
                          <a:solidFill>
                            <a:srgbClr val="333333"/>
                          </a:solidFill>
                          <a:latin typeface="微软雅黑" pitchFamily="34" charset="-122"/>
                          <a:ea typeface="微软雅黑" pitchFamily="34" charset="-122"/>
                          <a:cs typeface="宋体"/>
                        </a:rPr>
                        <a:t>绝对估值法</a:t>
                      </a:r>
                      <a:endParaRPr lang="zh-CN" altLang="en-US" sz="1600">
                        <a:latin typeface="微软雅黑" pitchFamily="34" charset="-122"/>
                        <a:ea typeface="微软雅黑" pitchFamily="34" charset="-122"/>
                      </a:endParaRPr>
                    </a:p>
                  </a:txBody>
                  <a:tcPr marL="39584" marR="39584" marT="26390" marB="2639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a:spcBef>
                          <a:spcPts val="0"/>
                        </a:spcBef>
                        <a:spcAft>
                          <a:spcPts val="0"/>
                        </a:spcAft>
                      </a:pPr>
                      <a:r>
                        <a:rPr lang="zh-CN" altLang="en-US" sz="1400" spc="30">
                          <a:solidFill>
                            <a:srgbClr val="333333"/>
                          </a:solidFill>
                          <a:latin typeface="微软雅黑" pitchFamily="34" charset="-122"/>
                          <a:ea typeface="微软雅黑" pitchFamily="34" charset="-122"/>
                          <a:cs typeface="宋体"/>
                        </a:rPr>
                        <a:t>股利折现模型</a:t>
                      </a:r>
                      <a:endParaRPr lang="zh-CN" altLang="en-US" sz="1600">
                        <a:latin typeface="微软雅黑" pitchFamily="34" charset="-122"/>
                        <a:ea typeface="微软雅黑" pitchFamily="34" charset="-122"/>
                      </a:endParaRPr>
                    </a:p>
                  </a:txBody>
                  <a:tcPr marL="39584" marR="39584" marT="26390" marB="2639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r>
              <a:tr h="288780">
                <a:tc vMerge="1">
                  <a:txBody>
                    <a:bodyPr/>
                    <a:lstStyle/>
                    <a:p>
                      <a:endParaRPr lang="zh-CN" altLang="en-US"/>
                    </a:p>
                  </a:txBody>
                  <a:tcPr/>
                </a:tc>
                <a:tc rowSpan="2">
                  <a:txBody>
                    <a:bodyPr/>
                    <a:lstStyle/>
                    <a:p>
                      <a:pPr marL="0" marR="0" algn="ctr">
                        <a:spcBef>
                          <a:spcPts val="0"/>
                        </a:spcBef>
                        <a:spcAft>
                          <a:spcPts val="0"/>
                        </a:spcAft>
                      </a:pPr>
                      <a:r>
                        <a:rPr lang="zh-CN" altLang="en-US" sz="1400" spc="30">
                          <a:solidFill>
                            <a:srgbClr val="333333"/>
                          </a:solidFill>
                          <a:latin typeface="微软雅黑" pitchFamily="34" charset="-122"/>
                          <a:ea typeface="微软雅黑" pitchFamily="34" charset="-122"/>
                          <a:cs typeface="宋体"/>
                        </a:rPr>
                        <a:t>自由现金流折现模型</a:t>
                      </a:r>
                      <a:endParaRPr lang="zh-CN" altLang="en-US" sz="1600">
                        <a:latin typeface="微软雅黑" pitchFamily="34" charset="-122"/>
                        <a:ea typeface="微软雅黑" pitchFamily="34" charset="-122"/>
                      </a:endParaRPr>
                    </a:p>
                  </a:txBody>
                  <a:tcPr marL="39584" marR="39584" marT="26390" marB="2639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zh-CN" altLang="en-US" sz="1400" spc="30">
                          <a:solidFill>
                            <a:srgbClr val="333333"/>
                          </a:solidFill>
                          <a:latin typeface="微软雅黑" pitchFamily="34" charset="-122"/>
                          <a:ea typeface="微软雅黑" pitchFamily="34" charset="-122"/>
                          <a:cs typeface="宋体"/>
                        </a:rPr>
                        <a:t>公司自由现金流（</a:t>
                      </a:r>
                      <a:r>
                        <a:rPr lang="en-US" altLang="zh-CN" sz="1400" spc="30">
                          <a:solidFill>
                            <a:srgbClr val="333333"/>
                          </a:solidFill>
                          <a:latin typeface="微软雅黑" pitchFamily="34" charset="-122"/>
                          <a:ea typeface="微软雅黑" pitchFamily="34" charset="-122"/>
                        </a:rPr>
                        <a:t>FCFF</a:t>
                      </a:r>
                      <a:r>
                        <a:rPr lang="zh-CN" altLang="en-US" sz="1400" spc="30">
                          <a:solidFill>
                            <a:srgbClr val="333333"/>
                          </a:solidFill>
                          <a:latin typeface="微软雅黑" pitchFamily="34" charset="-122"/>
                          <a:ea typeface="微软雅黑" pitchFamily="34" charset="-122"/>
                          <a:cs typeface="宋体"/>
                        </a:rPr>
                        <a:t>）</a:t>
                      </a:r>
                      <a:endParaRPr lang="zh-CN" altLang="en-US" sz="1600">
                        <a:latin typeface="微软雅黑" pitchFamily="34" charset="-122"/>
                        <a:ea typeface="微软雅黑" pitchFamily="34" charset="-122"/>
                      </a:endParaRPr>
                    </a:p>
                  </a:txBody>
                  <a:tcPr marL="39584" marR="39584" marT="26390" marB="2639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5752">
                <a:tc vMerge="1">
                  <a:txBody>
                    <a:bodyPr/>
                    <a:lstStyle/>
                    <a:p>
                      <a:endParaRPr lang="zh-CN" altLang="en-US"/>
                    </a:p>
                  </a:txBody>
                  <a:tcPr/>
                </a:tc>
                <a:tc vMerge="1">
                  <a:txBody>
                    <a:bodyPr/>
                    <a:lstStyle/>
                    <a:p>
                      <a:endParaRPr lang="zh-CN" altLang="en-US"/>
                    </a:p>
                  </a:txBody>
                  <a:tcPr/>
                </a:tc>
                <a:tc>
                  <a:txBody>
                    <a:bodyPr/>
                    <a:lstStyle/>
                    <a:p>
                      <a:pPr marL="0" marR="0">
                        <a:spcBef>
                          <a:spcPts val="0"/>
                        </a:spcBef>
                        <a:spcAft>
                          <a:spcPts val="0"/>
                        </a:spcAft>
                      </a:pPr>
                      <a:r>
                        <a:rPr lang="zh-CN" altLang="en-US" sz="1400" spc="30">
                          <a:solidFill>
                            <a:srgbClr val="333333"/>
                          </a:solidFill>
                          <a:latin typeface="微软雅黑" pitchFamily="34" charset="-122"/>
                          <a:ea typeface="微软雅黑" pitchFamily="34" charset="-122"/>
                          <a:cs typeface="宋体"/>
                        </a:rPr>
                        <a:t>股权自由现金流（</a:t>
                      </a:r>
                      <a:r>
                        <a:rPr lang="en-US" altLang="zh-CN" sz="1400" spc="30">
                          <a:solidFill>
                            <a:srgbClr val="333333"/>
                          </a:solidFill>
                          <a:latin typeface="微软雅黑" pitchFamily="34" charset="-122"/>
                          <a:ea typeface="微软雅黑" pitchFamily="34" charset="-122"/>
                        </a:rPr>
                        <a:t>FCFE</a:t>
                      </a:r>
                      <a:r>
                        <a:rPr lang="zh-CN" altLang="en-US" sz="1400" spc="30">
                          <a:solidFill>
                            <a:srgbClr val="333333"/>
                          </a:solidFill>
                          <a:latin typeface="微软雅黑" pitchFamily="34" charset="-122"/>
                          <a:ea typeface="微软雅黑" pitchFamily="34" charset="-122"/>
                          <a:cs typeface="宋体"/>
                        </a:rPr>
                        <a:t>）</a:t>
                      </a:r>
                      <a:endParaRPr lang="zh-CN" altLang="en-US" sz="1600">
                        <a:latin typeface="微软雅黑" pitchFamily="34" charset="-122"/>
                        <a:ea typeface="微软雅黑" pitchFamily="34" charset="-122"/>
                      </a:endParaRPr>
                    </a:p>
                  </a:txBody>
                  <a:tcPr marL="39584" marR="39584" marT="26390" marB="2639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143">
                <a:tc rowSpan="6">
                  <a:txBody>
                    <a:bodyPr/>
                    <a:lstStyle/>
                    <a:p>
                      <a:pPr marL="0" marR="0" algn="ctr">
                        <a:spcBef>
                          <a:spcPts val="0"/>
                        </a:spcBef>
                        <a:spcAft>
                          <a:spcPts val="0"/>
                        </a:spcAft>
                      </a:pPr>
                      <a:r>
                        <a:rPr lang="zh-CN" altLang="en-US" sz="1400" spc="30" dirty="0">
                          <a:solidFill>
                            <a:srgbClr val="333333"/>
                          </a:solidFill>
                          <a:latin typeface="微软雅黑" pitchFamily="34" charset="-122"/>
                          <a:ea typeface="微软雅黑" pitchFamily="34" charset="-122"/>
                          <a:cs typeface="宋体"/>
                        </a:rPr>
                        <a:t>相对估值法</a:t>
                      </a:r>
                      <a:endParaRPr lang="zh-CN" altLang="en-US" sz="1600" dirty="0">
                        <a:latin typeface="微软雅黑" pitchFamily="34" charset="-122"/>
                        <a:ea typeface="微软雅黑" pitchFamily="34" charset="-122"/>
                      </a:endParaRPr>
                    </a:p>
                  </a:txBody>
                  <a:tcPr marL="39584" marR="39584" marT="26390" marB="2639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a:spcBef>
                          <a:spcPts val="0"/>
                        </a:spcBef>
                        <a:spcAft>
                          <a:spcPts val="0"/>
                        </a:spcAft>
                      </a:pPr>
                      <a:r>
                        <a:rPr lang="zh-CN" altLang="en-US" sz="1400" spc="30">
                          <a:solidFill>
                            <a:srgbClr val="333333"/>
                          </a:solidFill>
                          <a:latin typeface="微软雅黑" pitchFamily="34" charset="-122"/>
                          <a:ea typeface="微软雅黑" pitchFamily="34" charset="-122"/>
                          <a:cs typeface="宋体"/>
                        </a:rPr>
                        <a:t>市盈率估值法</a:t>
                      </a:r>
                      <a:endParaRPr lang="zh-CN" altLang="en-US" sz="1600">
                        <a:latin typeface="微软雅黑" pitchFamily="34" charset="-122"/>
                        <a:ea typeface="微软雅黑" pitchFamily="34" charset="-122"/>
                      </a:endParaRPr>
                    </a:p>
                  </a:txBody>
                  <a:tcPr marL="39584" marR="39584" marT="26390" marB="2639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r>
              <a:tr h="145143">
                <a:tc vMerge="1">
                  <a:txBody>
                    <a:bodyPr/>
                    <a:lstStyle/>
                    <a:p>
                      <a:endParaRPr lang="zh-CN" altLang="en-US"/>
                    </a:p>
                  </a:txBody>
                  <a:tcPr/>
                </a:tc>
                <a:tc gridSpan="2">
                  <a:txBody>
                    <a:bodyPr/>
                    <a:lstStyle/>
                    <a:p>
                      <a:pPr marL="0" marR="0" algn="ctr">
                        <a:spcBef>
                          <a:spcPts val="0"/>
                        </a:spcBef>
                        <a:spcAft>
                          <a:spcPts val="0"/>
                        </a:spcAft>
                      </a:pPr>
                      <a:r>
                        <a:rPr lang="zh-CN" altLang="en-US" sz="1400" spc="30">
                          <a:solidFill>
                            <a:srgbClr val="333333"/>
                          </a:solidFill>
                          <a:latin typeface="微软雅黑" pitchFamily="34" charset="-122"/>
                          <a:ea typeface="微软雅黑" pitchFamily="34" charset="-122"/>
                          <a:cs typeface="宋体"/>
                        </a:rPr>
                        <a:t>市净率估值法</a:t>
                      </a:r>
                      <a:endParaRPr lang="zh-CN" altLang="en-US" sz="1600">
                        <a:latin typeface="微软雅黑" pitchFamily="34" charset="-122"/>
                        <a:ea typeface="微软雅黑" pitchFamily="34" charset="-122"/>
                      </a:endParaRPr>
                    </a:p>
                  </a:txBody>
                  <a:tcPr marL="39584" marR="39584" marT="26390" marB="2639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r>
              <a:tr h="145143">
                <a:tc vMerge="1">
                  <a:txBody>
                    <a:bodyPr/>
                    <a:lstStyle/>
                    <a:p>
                      <a:endParaRPr lang="zh-CN" altLang="en-US"/>
                    </a:p>
                  </a:txBody>
                  <a:tcPr/>
                </a:tc>
                <a:tc gridSpan="2">
                  <a:txBody>
                    <a:bodyPr/>
                    <a:lstStyle/>
                    <a:p>
                      <a:pPr marL="0" marR="0" algn="ctr">
                        <a:spcBef>
                          <a:spcPts val="0"/>
                        </a:spcBef>
                        <a:spcAft>
                          <a:spcPts val="0"/>
                        </a:spcAft>
                      </a:pPr>
                      <a:r>
                        <a:rPr lang="zh-CN" altLang="en-US" sz="1400" spc="30">
                          <a:solidFill>
                            <a:srgbClr val="333333"/>
                          </a:solidFill>
                          <a:latin typeface="微软雅黑" pitchFamily="34" charset="-122"/>
                          <a:ea typeface="微软雅黑" pitchFamily="34" charset="-122"/>
                          <a:cs typeface="宋体"/>
                        </a:rPr>
                        <a:t>市销率估值法</a:t>
                      </a:r>
                      <a:endParaRPr lang="zh-CN" altLang="en-US" sz="1600">
                        <a:latin typeface="微软雅黑" pitchFamily="34" charset="-122"/>
                        <a:ea typeface="微软雅黑" pitchFamily="34" charset="-122"/>
                      </a:endParaRPr>
                    </a:p>
                  </a:txBody>
                  <a:tcPr marL="39584" marR="39584" marT="26390" marB="2639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r>
              <a:tr h="145143">
                <a:tc vMerge="1">
                  <a:txBody>
                    <a:bodyPr/>
                    <a:lstStyle/>
                    <a:p>
                      <a:endParaRPr lang="zh-CN" altLang="en-US"/>
                    </a:p>
                  </a:txBody>
                  <a:tcPr/>
                </a:tc>
                <a:tc gridSpan="2">
                  <a:txBody>
                    <a:bodyPr/>
                    <a:lstStyle/>
                    <a:p>
                      <a:pPr marL="0" marR="0" algn="ctr">
                        <a:spcBef>
                          <a:spcPts val="0"/>
                        </a:spcBef>
                        <a:spcAft>
                          <a:spcPts val="0"/>
                        </a:spcAft>
                      </a:pPr>
                      <a:r>
                        <a:rPr lang="zh-CN" altLang="en-US" sz="1400" spc="30">
                          <a:solidFill>
                            <a:srgbClr val="333333"/>
                          </a:solidFill>
                          <a:latin typeface="微软雅黑" pitchFamily="34" charset="-122"/>
                          <a:ea typeface="微软雅黑" pitchFamily="34" charset="-122"/>
                          <a:cs typeface="宋体"/>
                        </a:rPr>
                        <a:t>市现率估值法</a:t>
                      </a:r>
                      <a:endParaRPr lang="zh-CN" altLang="en-US" sz="1600">
                        <a:latin typeface="微软雅黑" pitchFamily="34" charset="-122"/>
                        <a:ea typeface="微软雅黑" pitchFamily="34" charset="-122"/>
                      </a:endParaRPr>
                    </a:p>
                  </a:txBody>
                  <a:tcPr marL="39584" marR="39584" marT="26390" marB="2639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r>
              <a:tr h="145143">
                <a:tc vMerge="1">
                  <a:txBody>
                    <a:bodyPr/>
                    <a:lstStyle/>
                    <a:p>
                      <a:endParaRPr lang="zh-CN" altLang="en-US"/>
                    </a:p>
                  </a:txBody>
                  <a:tcPr/>
                </a:tc>
                <a:tc gridSpan="2">
                  <a:txBody>
                    <a:bodyPr/>
                    <a:lstStyle/>
                    <a:p>
                      <a:pPr marL="0" marR="0" algn="ctr">
                        <a:spcBef>
                          <a:spcPts val="0"/>
                        </a:spcBef>
                        <a:spcAft>
                          <a:spcPts val="0"/>
                        </a:spcAft>
                      </a:pPr>
                      <a:r>
                        <a:rPr lang="zh-CN" altLang="en-US" sz="1400" spc="30">
                          <a:solidFill>
                            <a:srgbClr val="333333"/>
                          </a:solidFill>
                          <a:latin typeface="微软雅黑" pitchFamily="34" charset="-122"/>
                          <a:ea typeface="微软雅黑" pitchFamily="34" charset="-122"/>
                          <a:cs typeface="宋体"/>
                        </a:rPr>
                        <a:t>市盈率相对盈利增长比率</a:t>
                      </a:r>
                      <a:r>
                        <a:rPr lang="zh-CN" altLang="en-US" sz="1400" spc="30">
                          <a:solidFill>
                            <a:srgbClr val="333333"/>
                          </a:solidFill>
                          <a:latin typeface="微软雅黑" pitchFamily="34" charset="-122"/>
                          <a:ea typeface="微软雅黑" pitchFamily="34" charset="-122"/>
                        </a:rPr>
                        <a:t>（</a:t>
                      </a:r>
                      <a:r>
                        <a:rPr lang="en-US" altLang="zh-CN" sz="1400" spc="30">
                          <a:solidFill>
                            <a:srgbClr val="333333"/>
                          </a:solidFill>
                          <a:latin typeface="微软雅黑" pitchFamily="34" charset="-122"/>
                          <a:ea typeface="微软雅黑" pitchFamily="34" charset="-122"/>
                        </a:rPr>
                        <a:t>PEG</a:t>
                      </a:r>
                      <a:r>
                        <a:rPr lang="zh-CN" altLang="en-US" sz="1400" spc="30">
                          <a:solidFill>
                            <a:srgbClr val="333333"/>
                          </a:solidFill>
                          <a:latin typeface="微软雅黑" pitchFamily="34" charset="-122"/>
                          <a:ea typeface="微软雅黑" pitchFamily="34" charset="-122"/>
                        </a:rPr>
                        <a:t>）</a:t>
                      </a:r>
                      <a:r>
                        <a:rPr lang="zh-CN" altLang="en-US" sz="1400" spc="30">
                          <a:solidFill>
                            <a:srgbClr val="333333"/>
                          </a:solidFill>
                          <a:latin typeface="微软雅黑" pitchFamily="34" charset="-122"/>
                          <a:ea typeface="微软雅黑" pitchFamily="34" charset="-122"/>
                          <a:cs typeface="宋体"/>
                        </a:rPr>
                        <a:t>法</a:t>
                      </a:r>
                      <a:endParaRPr lang="zh-CN" altLang="en-US" sz="1600">
                        <a:latin typeface="微软雅黑" pitchFamily="34" charset="-122"/>
                        <a:ea typeface="微软雅黑" pitchFamily="34" charset="-122"/>
                      </a:endParaRPr>
                    </a:p>
                  </a:txBody>
                  <a:tcPr marL="39584" marR="39584" marT="26390" marB="2639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r>
              <a:tr h="145143">
                <a:tc vMerge="1">
                  <a:txBody>
                    <a:bodyPr/>
                    <a:lstStyle/>
                    <a:p>
                      <a:endParaRPr lang="zh-CN" altLang="en-US"/>
                    </a:p>
                  </a:txBody>
                  <a:tcPr/>
                </a:tc>
                <a:tc gridSpan="2">
                  <a:txBody>
                    <a:bodyPr/>
                    <a:lstStyle/>
                    <a:p>
                      <a:pPr marL="0" marR="0" algn="ctr">
                        <a:spcBef>
                          <a:spcPts val="0"/>
                        </a:spcBef>
                        <a:spcAft>
                          <a:spcPts val="0"/>
                        </a:spcAft>
                      </a:pPr>
                      <a:r>
                        <a:rPr lang="zh-CN" altLang="en-US" sz="1400" spc="30">
                          <a:solidFill>
                            <a:srgbClr val="333333"/>
                          </a:solidFill>
                          <a:latin typeface="微软雅黑" pitchFamily="34" charset="-122"/>
                          <a:ea typeface="微软雅黑" pitchFamily="34" charset="-122"/>
                          <a:cs typeface="宋体"/>
                        </a:rPr>
                        <a:t>企业价值倍数法</a:t>
                      </a:r>
                      <a:r>
                        <a:rPr lang="zh-CN" altLang="en-US" sz="1400" spc="30">
                          <a:solidFill>
                            <a:srgbClr val="333333"/>
                          </a:solidFill>
                          <a:latin typeface="微软雅黑" pitchFamily="34" charset="-122"/>
                          <a:ea typeface="微软雅黑" pitchFamily="34" charset="-122"/>
                        </a:rPr>
                        <a:t>（</a:t>
                      </a:r>
                      <a:r>
                        <a:rPr lang="en-US" sz="1400" spc="30">
                          <a:solidFill>
                            <a:srgbClr val="333333"/>
                          </a:solidFill>
                          <a:latin typeface="微软雅黑" pitchFamily="34" charset="-122"/>
                          <a:ea typeface="微软雅黑" pitchFamily="34" charset="-122"/>
                          <a:cs typeface="宋体"/>
                        </a:rPr>
                        <a:t>EV/EBIT</a:t>
                      </a:r>
                      <a:r>
                        <a:rPr lang="zh-CN" altLang="en-US" sz="1400" spc="30">
                          <a:solidFill>
                            <a:srgbClr val="333333"/>
                          </a:solidFill>
                          <a:latin typeface="微软雅黑" pitchFamily="34" charset="-122"/>
                          <a:ea typeface="微软雅黑" pitchFamily="34" charset="-122"/>
                        </a:rPr>
                        <a:t>和</a:t>
                      </a:r>
                      <a:r>
                        <a:rPr lang="en-US" sz="1400" spc="30">
                          <a:solidFill>
                            <a:srgbClr val="333333"/>
                          </a:solidFill>
                          <a:latin typeface="微软雅黑" pitchFamily="34" charset="-122"/>
                          <a:ea typeface="微软雅黑" pitchFamily="34" charset="-122"/>
                        </a:rPr>
                        <a:t>EV/EBITDA）</a:t>
                      </a:r>
                      <a:endParaRPr lang="en-US" sz="1600">
                        <a:latin typeface="微软雅黑" pitchFamily="34" charset="-122"/>
                        <a:ea typeface="微软雅黑" pitchFamily="34" charset="-122"/>
                      </a:endParaRPr>
                    </a:p>
                  </a:txBody>
                  <a:tcPr marL="39584" marR="39584" marT="26390" marB="2639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r>
              <a:tr h="145143">
                <a:tc rowSpan="4">
                  <a:txBody>
                    <a:bodyPr/>
                    <a:lstStyle/>
                    <a:p>
                      <a:pPr marL="0" marR="0" algn="ctr">
                        <a:spcBef>
                          <a:spcPts val="0"/>
                        </a:spcBef>
                        <a:spcAft>
                          <a:spcPts val="0"/>
                        </a:spcAft>
                      </a:pPr>
                      <a:r>
                        <a:rPr lang="zh-CN" altLang="en-US" sz="1400" spc="30">
                          <a:solidFill>
                            <a:srgbClr val="333333"/>
                          </a:solidFill>
                          <a:latin typeface="微软雅黑" pitchFamily="34" charset="-122"/>
                          <a:ea typeface="微软雅黑" pitchFamily="34" charset="-122"/>
                          <a:cs typeface="宋体"/>
                        </a:rPr>
                        <a:t>其他估值法</a:t>
                      </a:r>
                      <a:endParaRPr lang="zh-CN" altLang="en-US" sz="1600">
                        <a:latin typeface="微软雅黑" pitchFamily="34" charset="-122"/>
                        <a:ea typeface="微软雅黑" pitchFamily="34" charset="-122"/>
                      </a:endParaRPr>
                    </a:p>
                  </a:txBody>
                  <a:tcPr marL="39584" marR="39584" marT="26390" marB="2639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a:spcBef>
                          <a:spcPts val="0"/>
                        </a:spcBef>
                        <a:spcAft>
                          <a:spcPts val="0"/>
                        </a:spcAft>
                      </a:pPr>
                      <a:r>
                        <a:rPr lang="zh-CN" altLang="en-US" sz="1400" spc="30">
                          <a:solidFill>
                            <a:srgbClr val="333333"/>
                          </a:solidFill>
                          <a:latin typeface="微软雅黑" pitchFamily="34" charset="-122"/>
                          <a:ea typeface="微软雅黑" pitchFamily="34" charset="-122"/>
                          <a:cs typeface="宋体"/>
                        </a:rPr>
                        <a:t>联合估值法</a:t>
                      </a:r>
                      <a:endParaRPr lang="zh-CN" altLang="en-US" sz="1600">
                        <a:latin typeface="微软雅黑" pitchFamily="34" charset="-122"/>
                        <a:ea typeface="微软雅黑" pitchFamily="34" charset="-122"/>
                      </a:endParaRPr>
                    </a:p>
                  </a:txBody>
                  <a:tcPr marL="39584" marR="39584" marT="26390" marB="2639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r>
              <a:tr h="145143">
                <a:tc vMerge="1">
                  <a:txBody>
                    <a:bodyPr/>
                    <a:lstStyle/>
                    <a:p>
                      <a:endParaRPr lang="zh-CN" altLang="en-US"/>
                    </a:p>
                  </a:txBody>
                  <a:tcPr/>
                </a:tc>
                <a:tc gridSpan="2">
                  <a:txBody>
                    <a:bodyPr/>
                    <a:lstStyle/>
                    <a:p>
                      <a:pPr marL="0" marR="0" algn="ctr">
                        <a:spcBef>
                          <a:spcPts val="0"/>
                        </a:spcBef>
                        <a:spcAft>
                          <a:spcPts val="0"/>
                        </a:spcAft>
                      </a:pPr>
                      <a:r>
                        <a:rPr lang="zh-CN" altLang="en-US" sz="1400" spc="30">
                          <a:solidFill>
                            <a:srgbClr val="333333"/>
                          </a:solidFill>
                          <a:latin typeface="微软雅黑" pitchFamily="34" charset="-122"/>
                          <a:ea typeface="微软雅黑" pitchFamily="34" charset="-122"/>
                          <a:cs typeface="宋体"/>
                        </a:rPr>
                        <a:t>实务期权定价模型</a:t>
                      </a:r>
                      <a:endParaRPr lang="zh-CN" altLang="en-US" sz="1600">
                        <a:latin typeface="微软雅黑" pitchFamily="34" charset="-122"/>
                        <a:ea typeface="微软雅黑" pitchFamily="34" charset="-122"/>
                      </a:endParaRPr>
                    </a:p>
                  </a:txBody>
                  <a:tcPr marL="39584" marR="39584" marT="26390" marB="2639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r>
              <a:tr h="145143">
                <a:tc vMerge="1">
                  <a:txBody>
                    <a:bodyPr/>
                    <a:lstStyle/>
                    <a:p>
                      <a:endParaRPr lang="zh-CN" altLang="en-US"/>
                    </a:p>
                  </a:txBody>
                  <a:tcPr/>
                </a:tc>
                <a:tc gridSpan="2">
                  <a:txBody>
                    <a:bodyPr/>
                    <a:lstStyle/>
                    <a:p>
                      <a:pPr marL="0" marR="0" algn="ctr">
                        <a:spcBef>
                          <a:spcPts val="0"/>
                        </a:spcBef>
                        <a:spcAft>
                          <a:spcPts val="0"/>
                        </a:spcAft>
                      </a:pPr>
                      <a:r>
                        <a:rPr lang="zh-CN" altLang="en-US" sz="1400" spc="30">
                          <a:solidFill>
                            <a:srgbClr val="333333"/>
                          </a:solidFill>
                          <a:latin typeface="微软雅黑" pitchFamily="34" charset="-122"/>
                          <a:ea typeface="微软雅黑" pitchFamily="34" charset="-122"/>
                          <a:cs typeface="宋体"/>
                        </a:rPr>
                        <a:t>剩余收益估值模型</a:t>
                      </a:r>
                      <a:endParaRPr lang="zh-CN" altLang="en-US" sz="1600">
                        <a:latin typeface="微软雅黑" pitchFamily="34" charset="-122"/>
                        <a:ea typeface="微软雅黑" pitchFamily="34" charset="-122"/>
                      </a:endParaRPr>
                    </a:p>
                  </a:txBody>
                  <a:tcPr marL="39584" marR="39584" marT="26390" marB="2639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r>
              <a:tr h="145143">
                <a:tc vMerge="1">
                  <a:txBody>
                    <a:bodyPr/>
                    <a:lstStyle/>
                    <a:p>
                      <a:endParaRPr lang="zh-CN" altLang="en-US"/>
                    </a:p>
                  </a:txBody>
                  <a:tcPr/>
                </a:tc>
                <a:tc gridSpan="2">
                  <a:txBody>
                    <a:bodyPr/>
                    <a:lstStyle/>
                    <a:p>
                      <a:pPr marL="0" marR="0" algn="ctr">
                        <a:spcBef>
                          <a:spcPts val="0"/>
                        </a:spcBef>
                        <a:spcAft>
                          <a:spcPts val="0"/>
                        </a:spcAft>
                      </a:pPr>
                      <a:r>
                        <a:rPr lang="zh-CN" altLang="en-US" sz="1400" spc="30" dirty="0">
                          <a:solidFill>
                            <a:srgbClr val="333333"/>
                          </a:solidFill>
                          <a:latin typeface="微软雅黑" pitchFamily="34" charset="-122"/>
                          <a:ea typeface="微软雅黑" pitchFamily="34" charset="-122"/>
                          <a:cs typeface="宋体"/>
                        </a:rPr>
                        <a:t>经济增加值估值模型</a:t>
                      </a:r>
                      <a:endParaRPr lang="zh-CN" altLang="en-US" sz="1600" dirty="0">
                        <a:latin typeface="微软雅黑" pitchFamily="34" charset="-122"/>
                        <a:ea typeface="微软雅黑" pitchFamily="34" charset="-122"/>
                      </a:endParaRPr>
                    </a:p>
                  </a:txBody>
                  <a:tcPr marL="39584" marR="39584" marT="26390" marB="2639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r>
            </a:tbl>
          </a:graphicData>
        </a:graphic>
      </p:graphicFrame>
      <p:sp>
        <p:nvSpPr>
          <p:cNvPr id="9"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0"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1" name="灯片编号占位符 10"/>
          <p:cNvSpPr>
            <a:spLocks noGrp="1"/>
          </p:cNvSpPr>
          <p:nvPr>
            <p:ph type="sldNum" sz="quarter" idx="12"/>
          </p:nvPr>
        </p:nvSpPr>
        <p:spPr/>
        <p:txBody>
          <a:bodyPr/>
          <a:lstStyle/>
          <a:p>
            <a:fld id="{BB196454-36CF-42DE-A2C0-4DF8986FDBF0}" type="slidenum">
              <a:rPr lang="zh-CN" altLang="en-US" smtClean="0"/>
              <a:t>10</a:t>
            </a:fld>
            <a:endParaRPr lang="zh-CN" alt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500034" y="1643056"/>
            <a:ext cx="8229600" cy="2728921"/>
          </a:xfrm>
        </p:spPr>
        <p:txBody>
          <a:bodyPr vert="horz" lIns="91440" tIns="45720" rIns="91440" bIns="45720" rtlCol="0">
            <a:noAutofit/>
          </a:bodyPr>
          <a:lstStyle/>
          <a:p>
            <a:pPr marL="0" lvl="0" indent="0">
              <a:lnSpc>
                <a:spcPct val="150000"/>
              </a:lnSpc>
              <a:spcBef>
                <a:spcPts val="0"/>
              </a:spcBef>
              <a:buNone/>
            </a:pPr>
            <a:r>
              <a:rPr lang="zh-CN" altLang="en-US" sz="1800" dirty="0" smtClean="0">
                <a:latin typeface="Times New Roman" pitchFamily="18" charset="0"/>
                <a:ea typeface="微软雅黑" pitchFamily="34" charset="-122"/>
                <a:cs typeface="Times New Roman" pitchFamily="18" charset="0"/>
              </a:rPr>
              <a:t>        所有</a:t>
            </a:r>
            <a:r>
              <a:rPr lang="zh-CN" altLang="en-US" sz="1800" dirty="0">
                <a:latin typeface="Times New Roman" pitchFamily="18" charset="0"/>
                <a:ea typeface="微软雅黑" pitchFamily="34" charset="-122"/>
                <a:cs typeface="Times New Roman" pitchFamily="18" charset="0"/>
              </a:rPr>
              <a:t>估值模型都是计算工具，方法本身只是将基本的输入变量数据依照计算规律得出估值结果。这意味着得到的估值完全取决于输入的变量值，只要方法的使用符合条件要求，不同模型对同一公司的价值估计应该差距不大。</a:t>
            </a:r>
          </a:p>
          <a:p>
            <a:pPr marL="0" lvl="0" indent="0">
              <a:lnSpc>
                <a:spcPct val="150000"/>
              </a:lnSpc>
              <a:spcBef>
                <a:spcPts val="0"/>
              </a:spcBef>
              <a:buNone/>
            </a:pPr>
            <a:r>
              <a:rPr lang="zh-CN" altLang="en-US" sz="1800" dirty="0" smtClean="0">
                <a:latin typeface="Times New Roman" pitchFamily="18" charset="0"/>
                <a:ea typeface="微软雅黑" pitchFamily="34" charset="-122"/>
                <a:cs typeface="Times New Roman" pitchFamily="18" charset="0"/>
              </a:rPr>
              <a:t>        需要</a:t>
            </a:r>
            <a:r>
              <a:rPr lang="zh-CN" altLang="en-US" sz="1800" dirty="0">
                <a:latin typeface="Times New Roman" pitchFamily="18" charset="0"/>
                <a:ea typeface="微软雅黑" pitchFamily="34" charset="-122"/>
                <a:cs typeface="Times New Roman" pitchFamily="18" charset="0"/>
              </a:rPr>
              <a:t>注意的是，无论哪种估值方法，都有许多艺术成分在里面。 “模糊的正确远远胜过精确的错误”，对于估值来说，永远没有精确的正确可言，只能追求一个模糊的正确。</a:t>
            </a:r>
          </a:p>
        </p:txBody>
      </p:sp>
      <p:cxnSp>
        <p:nvCxnSpPr>
          <p:cNvPr id="4" name="直接连接符 3"/>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600" b="1" i="0" u="none" strike="noStrike" kern="2200" cap="none" spc="0" normalizeH="0" baseline="0" noProof="0" smtClean="0">
                <a:ln>
                  <a:noFill/>
                </a:ln>
                <a:solidFill>
                  <a:srgbClr val="000000"/>
                </a:solidFill>
                <a:effectLst/>
                <a:uLnTx/>
                <a:uFillTx/>
                <a:latin typeface="微软雅黑" pitchFamily="34" charset="-122"/>
                <a:ea typeface="微软雅黑" pitchFamily="34" charset="-122"/>
                <a:cs typeface="+mj-cs"/>
              </a:rPr>
              <a:t>第一节  上市公司价值的评估方法</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7"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lvl="0">
              <a:lnSpc>
                <a:spcPct val="150000"/>
              </a:lnSpc>
            </a:pPr>
            <a:r>
              <a:rPr lang="zh-CN" altLang="en-US" sz="2200" dirty="0">
                <a:latin typeface="微软雅黑" pitchFamily="34" charset="-122"/>
                <a:ea typeface="微软雅黑" pitchFamily="34" charset="-122"/>
              </a:rPr>
              <a:t>二、估值</a:t>
            </a:r>
            <a:r>
              <a:rPr lang="zh-CN" altLang="en-US" sz="2200" dirty="0" smtClean="0">
                <a:latin typeface="微软雅黑" pitchFamily="34" charset="-122"/>
                <a:ea typeface="微软雅黑" pitchFamily="34" charset="-122"/>
              </a:rPr>
              <a:t>模型</a:t>
            </a:r>
            <a:endParaRPr kumimoji="0" lang="zh-CN" altLang="en-US" sz="22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n-cs"/>
            </a:endParaRPr>
          </a:p>
        </p:txBody>
      </p:sp>
      <p:sp>
        <p:nvSpPr>
          <p:cNvPr id="8"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9"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0" name="灯片编号占位符 9"/>
          <p:cNvSpPr>
            <a:spLocks noGrp="1"/>
          </p:cNvSpPr>
          <p:nvPr>
            <p:ph type="sldNum" sz="quarter" idx="12"/>
          </p:nvPr>
        </p:nvSpPr>
        <p:spPr/>
        <p:txBody>
          <a:bodyPr/>
          <a:lstStyle/>
          <a:p>
            <a:fld id="{BB196454-36CF-42DE-A2C0-4DF8986FDBF0}" type="slidenum">
              <a:rPr lang="zh-CN" altLang="en-US" smtClean="0"/>
              <a:t>11</a:t>
            </a:fld>
            <a:endParaRPr lang="zh-CN" alt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285720" y="1357304"/>
            <a:ext cx="8429684" cy="3394472"/>
          </a:xfrm>
        </p:spPr>
        <p:txBody>
          <a:bodyPr vert="horz" lIns="91440" tIns="45720" rIns="91440" bIns="45720" rtlCol="0">
            <a:noAutofit/>
          </a:bodyPr>
          <a:lstStyle/>
          <a:p>
            <a:pPr marL="0" lvl="1" indent="0">
              <a:lnSpc>
                <a:spcPct val="150000"/>
              </a:lnSpc>
              <a:spcBef>
                <a:spcPts val="0"/>
              </a:spcBef>
              <a:buNone/>
            </a:pPr>
            <a:r>
              <a:rPr lang="en-US" altLang="zh-CN" sz="1800" dirty="0" smtClean="0">
                <a:latin typeface="Times New Roman" pitchFamily="18" charset="0"/>
                <a:ea typeface="微软雅黑" pitchFamily="34" charset="-122"/>
                <a:cs typeface="Times New Roman" pitchFamily="18" charset="0"/>
              </a:rPr>
              <a:t>1</a:t>
            </a:r>
            <a:r>
              <a:rPr lang="en-US" altLang="zh-CN" sz="1800" dirty="0">
                <a:latin typeface="Times New Roman" pitchFamily="18" charset="0"/>
                <a:ea typeface="微软雅黑" pitchFamily="34" charset="-122"/>
                <a:cs typeface="Times New Roman" pitchFamily="18" charset="0"/>
              </a:rPr>
              <a:t>.</a:t>
            </a:r>
            <a:r>
              <a:rPr lang="zh-CN" altLang="en-US" sz="1800" dirty="0">
                <a:latin typeface="Times New Roman" pitchFamily="18" charset="0"/>
                <a:ea typeface="微软雅黑" pitchFamily="34" charset="-122"/>
                <a:cs typeface="Times New Roman" pitchFamily="18" charset="0"/>
              </a:rPr>
              <a:t>预期收益原理</a:t>
            </a:r>
          </a:p>
          <a:p>
            <a:pPr marL="0" lvl="2" indent="0">
              <a:lnSpc>
                <a:spcPct val="150000"/>
              </a:lnSpc>
              <a:spcBef>
                <a:spcPts val="0"/>
              </a:spcBef>
              <a:buFont typeface="Wingdings" pitchFamily="2" charset="2"/>
              <a:buChar char="p"/>
            </a:pPr>
            <a:r>
              <a:rPr lang="zh-CN" altLang="en-US" sz="1800" dirty="0">
                <a:latin typeface="Times New Roman" pitchFamily="18" charset="0"/>
                <a:ea typeface="微软雅黑" pitchFamily="34" charset="-122"/>
                <a:cs typeface="Times New Roman" pitchFamily="18" charset="0"/>
              </a:rPr>
              <a:t>绝对估值法以预期收益原理为基础，即某个资产的客观合理价格或价值为该资产的产权人在拥有该资产期间从中能够获得的各期净收益的现值之和。</a:t>
            </a:r>
          </a:p>
          <a:p>
            <a:pPr marL="0" lvl="2" indent="0">
              <a:lnSpc>
                <a:spcPct val="150000"/>
              </a:lnSpc>
              <a:spcBef>
                <a:spcPts val="0"/>
              </a:spcBef>
              <a:buFont typeface="Wingdings" pitchFamily="2" charset="2"/>
              <a:buChar char="p"/>
            </a:pPr>
            <a:r>
              <a:rPr lang="zh-CN" altLang="en-US" sz="1800" dirty="0">
                <a:latin typeface="Times New Roman" pitchFamily="18" charset="0"/>
                <a:ea typeface="微软雅黑" pitchFamily="34" charset="-122"/>
                <a:cs typeface="Times New Roman" pitchFamily="18" charset="0"/>
              </a:rPr>
              <a:t>绝对估值法认为，价值来源于未来的收益现金流，将每一期的收益现金流以合理的折现率折现到估值时点，然后将折现值加总就得到了相应估值。</a:t>
            </a:r>
          </a:p>
          <a:p>
            <a:pPr marL="0" lvl="2" indent="0">
              <a:lnSpc>
                <a:spcPct val="150000"/>
              </a:lnSpc>
              <a:spcBef>
                <a:spcPts val="0"/>
              </a:spcBef>
              <a:buNone/>
            </a:pPr>
            <a:endParaRPr lang="zh-CN" altLang="en-US" sz="1800" dirty="0">
              <a:latin typeface="Times New Roman" pitchFamily="18" charset="0"/>
              <a:ea typeface="微软雅黑" pitchFamily="34" charset="-122"/>
              <a:cs typeface="Times New Roman" pitchFamily="18" charset="0"/>
            </a:endParaRPr>
          </a:p>
        </p:txBody>
      </p:sp>
      <p:cxnSp>
        <p:nvCxnSpPr>
          <p:cNvPr id="4" name="直接连接符 3"/>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第二</a:t>
            </a:r>
            <a:r>
              <a:rPr lang="zh-CN" altLang="en-US" sz="2600" b="1" kern="2200" dirty="0" smtClean="0">
                <a:solidFill>
                  <a:srgbClr val="000000"/>
                </a:solidFill>
                <a:latin typeface="微软雅黑" pitchFamily="34" charset="-122"/>
                <a:ea typeface="微软雅黑" pitchFamily="34" charset="-122"/>
                <a:cs typeface="+mj-cs"/>
              </a:rPr>
              <a:t>节  绝对</a:t>
            </a:r>
            <a:r>
              <a:rPr lang="zh-CN" altLang="en-US" sz="2600" b="1" kern="2200" dirty="0">
                <a:solidFill>
                  <a:srgbClr val="000000"/>
                </a:solidFill>
                <a:latin typeface="微软雅黑" pitchFamily="34" charset="-122"/>
                <a:ea typeface="微软雅黑" pitchFamily="34" charset="-122"/>
                <a:cs typeface="+mj-cs"/>
              </a:rPr>
              <a:t>估值法</a:t>
            </a:r>
            <a:r>
              <a:rPr lang="zh-CN" altLang="en-US" sz="2600" b="1" kern="2200" dirty="0" smtClean="0">
                <a:solidFill>
                  <a:srgbClr val="000000"/>
                </a:solidFill>
                <a:latin typeface="微软雅黑" pitchFamily="34" charset="-122"/>
                <a:ea typeface="微软雅黑" pitchFamily="34" charset="-122"/>
                <a:cs typeface="+mj-cs"/>
              </a:rPr>
              <a:t>概述</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6"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a:lnSpc>
                <a:spcPct val="150000"/>
              </a:lnSpc>
            </a:pPr>
            <a:r>
              <a:rPr lang="zh-CN" altLang="en-US" sz="2400" dirty="0" smtClean="0">
                <a:latin typeface="Times New Roman" pitchFamily="18" charset="0"/>
                <a:ea typeface="微软雅黑" pitchFamily="34" charset="-122"/>
                <a:cs typeface="Times New Roman" pitchFamily="18" charset="0"/>
              </a:rPr>
              <a:t>一、绝对估值法的原理</a:t>
            </a:r>
          </a:p>
        </p:txBody>
      </p:sp>
      <p:pic>
        <p:nvPicPr>
          <p:cNvPr id="36866" name="Picture 2" descr="C:\Users\mark\AppData\Local\Temp\ksohtml3316\wps261.png"/>
          <p:cNvPicPr>
            <a:picLocks noChangeAspect="1" noChangeArrowheads="1"/>
          </p:cNvPicPr>
          <p:nvPr/>
        </p:nvPicPr>
        <p:blipFill>
          <a:blip r:embed="rId2"/>
          <a:srcRect/>
          <a:stretch>
            <a:fillRect/>
          </a:stretch>
        </p:blipFill>
        <p:spPr bwMode="auto">
          <a:xfrm>
            <a:off x="2571736" y="3613150"/>
            <a:ext cx="4143404" cy="1530350"/>
          </a:xfrm>
          <a:prstGeom prst="rect">
            <a:avLst/>
          </a:prstGeom>
          <a:noFill/>
        </p:spPr>
      </p:pic>
      <p:sp>
        <p:nvSpPr>
          <p:cNvPr id="12"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3"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4" name="灯片编号占位符 13"/>
          <p:cNvSpPr>
            <a:spLocks noGrp="1"/>
          </p:cNvSpPr>
          <p:nvPr>
            <p:ph type="sldNum" sz="quarter" idx="12"/>
          </p:nvPr>
        </p:nvSpPr>
        <p:spPr/>
        <p:txBody>
          <a:bodyPr/>
          <a:lstStyle/>
          <a:p>
            <a:fld id="{BB196454-36CF-42DE-A2C0-4DF8986FDBF0}" type="slidenum">
              <a:rPr lang="zh-CN" altLang="en-US" smtClean="0"/>
              <a:t>12</a:t>
            </a:fld>
            <a:endParaRPr lang="zh-CN" alt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57158" y="1785932"/>
            <a:ext cx="2786082" cy="571504"/>
          </a:xfrm>
        </p:spPr>
        <p:txBody>
          <a:bodyPr/>
          <a:lstStyle/>
          <a:p>
            <a:pPr marR="0" algn="l" rtl="0"/>
            <a:r>
              <a:rPr lang="en-US" altLang="zh-CN" sz="1800" dirty="0">
                <a:latin typeface="Times New Roman" pitchFamily="18" charset="0"/>
                <a:ea typeface="微软雅黑" pitchFamily="34" charset="-122"/>
                <a:cs typeface="Times New Roman" pitchFamily="18" charset="0"/>
              </a:rPr>
              <a:t>2.</a:t>
            </a:r>
            <a:r>
              <a:rPr lang="zh-CN" altLang="en-US" sz="1800" dirty="0">
                <a:latin typeface="Times New Roman" pitchFamily="18" charset="0"/>
                <a:ea typeface="微软雅黑" pitchFamily="34" charset="-122"/>
                <a:cs typeface="Times New Roman" pitchFamily="18" charset="0"/>
              </a:rPr>
              <a:t>资金的时间价值原理</a:t>
            </a:r>
          </a:p>
        </p:txBody>
      </p:sp>
      <p:sp>
        <p:nvSpPr>
          <p:cNvPr id="3" name="文本占位符 2"/>
          <p:cNvSpPr>
            <a:spLocks noGrp="1"/>
          </p:cNvSpPr>
          <p:nvPr>
            <p:ph type="body" idx="1"/>
          </p:nvPr>
        </p:nvSpPr>
        <p:spPr>
          <a:xfrm>
            <a:off x="357158" y="2428874"/>
            <a:ext cx="8229600" cy="1951435"/>
          </a:xfrm>
        </p:spPr>
        <p:txBody>
          <a:bodyPr vert="horz" lIns="91440" tIns="45720" rIns="91440" bIns="45720" rtlCol="0">
            <a:noAutofit/>
          </a:bodyPr>
          <a:lstStyle/>
          <a:p>
            <a:pPr marL="0" lvl="0"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绝对估值法的另一个原理为资金的时间价值。资金时间价值是资源稀缺性的体现，生产经营活动中，资金能够在周转使用过程中产生增值，被称为资金具有时间价值的属性。</a:t>
            </a:r>
          </a:p>
        </p:txBody>
      </p:sp>
      <p:cxnSp>
        <p:nvCxnSpPr>
          <p:cNvPr id="4" name="直接连接符 3"/>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第二</a:t>
            </a:r>
            <a:r>
              <a:rPr lang="zh-CN" altLang="en-US" sz="2600" b="1" kern="2200" dirty="0" smtClean="0">
                <a:solidFill>
                  <a:srgbClr val="000000"/>
                </a:solidFill>
                <a:latin typeface="微软雅黑" pitchFamily="34" charset="-122"/>
                <a:ea typeface="微软雅黑" pitchFamily="34" charset="-122"/>
                <a:cs typeface="+mj-cs"/>
              </a:rPr>
              <a:t>节  绝对</a:t>
            </a:r>
            <a:r>
              <a:rPr lang="zh-CN" altLang="en-US" sz="2600" b="1" kern="2200" dirty="0">
                <a:solidFill>
                  <a:srgbClr val="000000"/>
                </a:solidFill>
                <a:latin typeface="微软雅黑" pitchFamily="34" charset="-122"/>
                <a:ea typeface="微软雅黑" pitchFamily="34" charset="-122"/>
                <a:cs typeface="+mj-cs"/>
              </a:rPr>
              <a:t>估值法</a:t>
            </a:r>
            <a:r>
              <a:rPr lang="zh-CN" altLang="en-US" sz="2600" b="1" kern="2200" dirty="0" smtClean="0">
                <a:solidFill>
                  <a:srgbClr val="000000"/>
                </a:solidFill>
                <a:latin typeface="微软雅黑" pitchFamily="34" charset="-122"/>
                <a:ea typeface="微软雅黑" pitchFamily="34" charset="-122"/>
                <a:cs typeface="+mj-cs"/>
              </a:rPr>
              <a:t>概述</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6"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a:lnSpc>
                <a:spcPct val="150000"/>
              </a:lnSpc>
            </a:pPr>
            <a:r>
              <a:rPr lang="zh-CN" altLang="en-US" sz="2400" dirty="0" smtClean="0">
                <a:latin typeface="Times New Roman" pitchFamily="18" charset="0"/>
                <a:ea typeface="微软雅黑" pitchFamily="34" charset="-122"/>
                <a:cs typeface="Times New Roman" pitchFamily="18" charset="0"/>
              </a:rPr>
              <a:t>一、绝对估值法的原理</a:t>
            </a:r>
          </a:p>
        </p:txBody>
      </p:sp>
      <p:sp>
        <p:nvSpPr>
          <p:cNvPr id="7"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8"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9" name="灯片编号占位符 8"/>
          <p:cNvSpPr>
            <a:spLocks noGrp="1"/>
          </p:cNvSpPr>
          <p:nvPr>
            <p:ph type="sldNum" sz="quarter" idx="12"/>
          </p:nvPr>
        </p:nvSpPr>
        <p:spPr/>
        <p:txBody>
          <a:bodyPr/>
          <a:lstStyle/>
          <a:p>
            <a:fld id="{BB196454-36CF-42DE-A2C0-4DF8986FDBF0}" type="slidenum">
              <a:rPr lang="zh-CN" altLang="en-US" smtClean="0"/>
              <a:t>13</a:t>
            </a:fld>
            <a:endParaRPr lang="zh-CN" alt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642924"/>
            <a:ext cx="8229600" cy="571504"/>
          </a:xfrm>
        </p:spPr>
        <p:txBody>
          <a:bodyPr vert="horz" lIns="91440" tIns="45720" rIns="91440" bIns="45720" rtlCol="0">
            <a:noAutofit/>
          </a:bodyPr>
          <a:lstStyle/>
          <a:p>
            <a:pPr marR="0" algn="l">
              <a:lnSpc>
                <a:spcPct val="150000"/>
              </a:lnSpc>
            </a:pPr>
            <a:r>
              <a:rPr lang="zh-CN" altLang="en-US" sz="2200" dirty="0">
                <a:latin typeface="Times New Roman" pitchFamily="18" charset="0"/>
                <a:ea typeface="微软雅黑" pitchFamily="34" charset="-122"/>
                <a:cs typeface="Times New Roman" pitchFamily="18" charset="0"/>
              </a:rPr>
              <a:t>二、绝对估值法的基本公式</a:t>
            </a:r>
          </a:p>
        </p:txBody>
      </p:sp>
      <p:sp>
        <p:nvSpPr>
          <p:cNvPr id="3" name="文本占位符 2"/>
          <p:cNvSpPr>
            <a:spLocks noGrp="1"/>
          </p:cNvSpPr>
          <p:nvPr>
            <p:ph type="body" idx="1"/>
          </p:nvPr>
        </p:nvSpPr>
        <p:spPr>
          <a:xfrm>
            <a:off x="500034" y="1428742"/>
            <a:ext cx="8229600" cy="1879997"/>
          </a:xfrm>
        </p:spPr>
        <p:txBody>
          <a:bodyPr vert="horz" lIns="91440" tIns="45720" rIns="91440" bIns="45720" rtlCol="0">
            <a:noAutofit/>
          </a:bodyPr>
          <a:lstStyle/>
          <a:p>
            <a:pPr marL="0"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资产价值就等于该项资产未来能够产生的收益现金流的现值之和。</a:t>
            </a:r>
          </a:p>
          <a:p>
            <a:pPr marL="0" indent="0">
              <a:lnSpc>
                <a:spcPct val="150000"/>
              </a:lnSpc>
              <a:spcBef>
                <a:spcPts val="0"/>
              </a:spcBef>
              <a:buNone/>
            </a:pPr>
            <a:endParaRPr lang="zh-CN" altLang="en-US" sz="1800" dirty="0">
              <a:latin typeface="Times New Roman" pitchFamily="18" charset="0"/>
              <a:ea typeface="微软雅黑" pitchFamily="34" charset="-122"/>
              <a:cs typeface="Times New Roman" pitchFamily="18" charset="0"/>
            </a:endParaRPr>
          </a:p>
        </p:txBody>
      </p:sp>
      <p:cxnSp>
        <p:nvCxnSpPr>
          <p:cNvPr id="4" name="直接连接符 3"/>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第二</a:t>
            </a:r>
            <a:r>
              <a:rPr lang="zh-CN" altLang="en-US" sz="2600" b="1" kern="2200" dirty="0" smtClean="0">
                <a:solidFill>
                  <a:srgbClr val="000000"/>
                </a:solidFill>
                <a:latin typeface="微软雅黑" pitchFamily="34" charset="-122"/>
                <a:ea typeface="微软雅黑" pitchFamily="34" charset="-122"/>
                <a:cs typeface="+mj-cs"/>
              </a:rPr>
              <a:t>节  绝对</a:t>
            </a:r>
            <a:r>
              <a:rPr lang="zh-CN" altLang="en-US" sz="2600" b="1" kern="2200" dirty="0">
                <a:solidFill>
                  <a:srgbClr val="000000"/>
                </a:solidFill>
                <a:latin typeface="微软雅黑" pitchFamily="34" charset="-122"/>
                <a:ea typeface="微软雅黑" pitchFamily="34" charset="-122"/>
                <a:cs typeface="+mj-cs"/>
              </a:rPr>
              <a:t>估值法</a:t>
            </a:r>
            <a:r>
              <a:rPr lang="zh-CN" altLang="en-US" sz="2600" b="1" kern="2200" dirty="0" smtClean="0">
                <a:solidFill>
                  <a:srgbClr val="000000"/>
                </a:solidFill>
                <a:latin typeface="微软雅黑" pitchFamily="34" charset="-122"/>
                <a:ea typeface="微软雅黑" pitchFamily="34" charset="-122"/>
                <a:cs typeface="+mj-cs"/>
              </a:rPr>
              <a:t>概述</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pic>
        <p:nvPicPr>
          <p:cNvPr id="34817" name="Picture 1"/>
          <p:cNvPicPr>
            <a:picLocks noChangeAspect="1" noChangeArrowheads="1"/>
          </p:cNvPicPr>
          <p:nvPr/>
        </p:nvPicPr>
        <p:blipFill>
          <a:blip r:embed="rId2"/>
          <a:srcRect/>
          <a:stretch>
            <a:fillRect/>
          </a:stretch>
        </p:blipFill>
        <p:spPr bwMode="auto">
          <a:xfrm>
            <a:off x="3143240" y="2214560"/>
            <a:ext cx="2953915" cy="1214446"/>
          </a:xfrm>
          <a:prstGeom prst="rect">
            <a:avLst/>
          </a:prstGeom>
          <a:noFill/>
          <a:ln w="9525">
            <a:noFill/>
            <a:miter lim="800000"/>
            <a:headEnd/>
            <a:tailEnd/>
          </a:ln>
          <a:effectLst/>
        </p:spPr>
      </p:pic>
      <p:sp>
        <p:nvSpPr>
          <p:cNvPr id="8"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9"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0" name="灯片编号占位符 9"/>
          <p:cNvSpPr>
            <a:spLocks noGrp="1"/>
          </p:cNvSpPr>
          <p:nvPr>
            <p:ph type="sldNum" sz="quarter" idx="12"/>
          </p:nvPr>
        </p:nvSpPr>
        <p:spPr/>
        <p:txBody>
          <a:bodyPr/>
          <a:lstStyle/>
          <a:p>
            <a:fld id="{BB196454-36CF-42DE-A2C0-4DF8986FDBF0}" type="slidenum">
              <a:rPr lang="zh-CN" altLang="en-US" smtClean="0"/>
              <a:t>14</a:t>
            </a:fld>
            <a:endParaRPr lang="zh-CN" alt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85804" y="722685"/>
            <a:ext cx="8229600" cy="491743"/>
          </a:xfrm>
        </p:spPr>
        <p:txBody>
          <a:bodyPr vert="horz" lIns="91440" tIns="45720" rIns="91440" bIns="45720" rtlCol="0">
            <a:noAutofit/>
          </a:bodyPr>
          <a:lstStyle/>
          <a:p>
            <a:pPr marR="0" algn="l">
              <a:lnSpc>
                <a:spcPct val="150000"/>
              </a:lnSpc>
            </a:pPr>
            <a:r>
              <a:rPr lang="zh-CN" altLang="en-US" sz="2200" dirty="0">
                <a:latin typeface="Times New Roman" pitchFamily="18" charset="0"/>
                <a:ea typeface="微软雅黑" pitchFamily="34" charset="-122"/>
                <a:cs typeface="Times New Roman" pitchFamily="18" charset="0"/>
              </a:rPr>
              <a:t>三、绝对估值法的优缺点</a:t>
            </a:r>
          </a:p>
        </p:txBody>
      </p:sp>
      <p:sp>
        <p:nvSpPr>
          <p:cNvPr id="3" name="文本占位符 2"/>
          <p:cNvSpPr>
            <a:spLocks noGrp="1"/>
          </p:cNvSpPr>
          <p:nvPr>
            <p:ph type="body" idx="1"/>
          </p:nvPr>
        </p:nvSpPr>
        <p:spPr>
          <a:xfrm>
            <a:off x="428596" y="1248980"/>
            <a:ext cx="8229600" cy="3394472"/>
          </a:xfrm>
        </p:spPr>
        <p:txBody>
          <a:bodyPr vert="horz" lIns="91440" tIns="45720" rIns="91440" bIns="45720" rtlCol="0">
            <a:noAutofit/>
          </a:bodyPr>
          <a:lstStyle/>
          <a:p>
            <a:pPr marL="0"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（一）优点</a:t>
            </a:r>
          </a:p>
          <a:p>
            <a:pPr marL="0"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第一，逻辑严密。与相对估值法相比，理论上，绝对估值法能够更加精确地揭示上市公司股票的内在价值。</a:t>
            </a:r>
          </a:p>
          <a:p>
            <a:pPr marL="0"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第二，更有可信度和说服力。绝对估值法的理论模型完整，并且直接采用目标公司的相关数据来估算其内在价值。</a:t>
            </a:r>
          </a:p>
          <a:p>
            <a:pPr marL="0"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第三，发现公司价值的核心驱动因素。绝对估值法通过深入分析财务数据和基本面，可帮助分析者发现公司价值的核心驱动因素，从而得到合理的估值区间。</a:t>
            </a:r>
          </a:p>
          <a:p>
            <a:pPr marL="0"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第四，受短期市场情绪的影响较小。绝对估值法主要评估公司的内在价值，因此受市场短期变化、非经济因素影响较小。</a:t>
            </a:r>
          </a:p>
        </p:txBody>
      </p:sp>
      <p:cxnSp>
        <p:nvCxnSpPr>
          <p:cNvPr id="4" name="直接连接符 3"/>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第二</a:t>
            </a:r>
            <a:r>
              <a:rPr lang="zh-CN" altLang="en-US" sz="2600" b="1" kern="2200" dirty="0" smtClean="0">
                <a:solidFill>
                  <a:srgbClr val="000000"/>
                </a:solidFill>
                <a:latin typeface="微软雅黑" pitchFamily="34" charset="-122"/>
                <a:ea typeface="微软雅黑" pitchFamily="34" charset="-122"/>
                <a:cs typeface="+mj-cs"/>
              </a:rPr>
              <a:t>节  绝对</a:t>
            </a:r>
            <a:r>
              <a:rPr lang="zh-CN" altLang="en-US" sz="2600" b="1" kern="2200" dirty="0">
                <a:solidFill>
                  <a:srgbClr val="000000"/>
                </a:solidFill>
                <a:latin typeface="微软雅黑" pitchFamily="34" charset="-122"/>
                <a:ea typeface="微软雅黑" pitchFamily="34" charset="-122"/>
                <a:cs typeface="+mj-cs"/>
              </a:rPr>
              <a:t>估值法</a:t>
            </a:r>
            <a:r>
              <a:rPr lang="zh-CN" altLang="en-US" sz="2600" b="1" kern="2200" dirty="0" smtClean="0">
                <a:solidFill>
                  <a:srgbClr val="000000"/>
                </a:solidFill>
                <a:latin typeface="微软雅黑" pitchFamily="34" charset="-122"/>
                <a:ea typeface="微软雅黑" pitchFamily="34" charset="-122"/>
                <a:cs typeface="+mj-cs"/>
              </a:rPr>
              <a:t>概述</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6"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7"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8" name="灯片编号占位符 7"/>
          <p:cNvSpPr>
            <a:spLocks noGrp="1"/>
          </p:cNvSpPr>
          <p:nvPr>
            <p:ph type="sldNum" sz="quarter" idx="12"/>
          </p:nvPr>
        </p:nvSpPr>
        <p:spPr/>
        <p:txBody>
          <a:bodyPr/>
          <a:lstStyle/>
          <a:p>
            <a:fld id="{BB196454-36CF-42DE-A2C0-4DF8986FDBF0}" type="slidenum">
              <a:rPr lang="zh-CN" altLang="en-US" smtClean="0"/>
              <a:t>15</a:t>
            </a:fld>
            <a:endParaRPr lang="zh-CN" alt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1071552"/>
            <a:ext cx="8229600" cy="857250"/>
          </a:xfrm>
        </p:spPr>
        <p:txBody>
          <a:bodyPr vert="horz" lIns="91440" tIns="45720" rIns="91440" bIns="45720" rtlCol="0">
            <a:noAutofit/>
          </a:bodyPr>
          <a:lstStyle/>
          <a:p>
            <a:pPr marR="0" algn="l">
              <a:lnSpc>
                <a:spcPct val="150000"/>
              </a:lnSpc>
            </a:pPr>
            <a:r>
              <a:rPr lang="zh-CN" altLang="en-US" sz="1800" dirty="0">
                <a:latin typeface="Times New Roman" pitchFamily="18" charset="0"/>
                <a:ea typeface="微软雅黑" pitchFamily="34" charset="-122"/>
                <a:cs typeface="Times New Roman" pitchFamily="18" charset="0"/>
              </a:rPr>
              <a:t>（二）缺点</a:t>
            </a:r>
          </a:p>
        </p:txBody>
      </p:sp>
      <p:sp>
        <p:nvSpPr>
          <p:cNvPr id="3" name="文本占位符 2"/>
          <p:cNvSpPr>
            <a:spLocks noGrp="1"/>
          </p:cNvSpPr>
          <p:nvPr>
            <p:ph type="body" idx="1"/>
          </p:nvPr>
        </p:nvSpPr>
        <p:spPr>
          <a:xfrm>
            <a:off x="357158" y="1857370"/>
            <a:ext cx="8229600" cy="2657483"/>
          </a:xfrm>
        </p:spPr>
        <p:txBody>
          <a:bodyPr vert="horz" lIns="91440" tIns="45720" rIns="91440" bIns="45720" rtlCol="0">
            <a:noAutofit/>
          </a:bodyPr>
          <a:lstStyle/>
          <a:p>
            <a:pPr marL="0"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绝对估值法需要预测未来的自由现金流，在预测公司未来相关财务和经营信息时往往需要较多的主观假设，并且绝对估值法比较复杂，工作量较大。</a:t>
            </a:r>
          </a:p>
          <a:p>
            <a:pPr marL="0"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第一，模型涉及的参数较多，且选择比较困难。</a:t>
            </a:r>
          </a:p>
          <a:p>
            <a:pPr marL="0"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第二，对公司的长期预测存在较大不确定性。</a:t>
            </a:r>
          </a:p>
          <a:p>
            <a:pPr marL="0"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第三，对分析者的分析能力有较强要求。</a:t>
            </a:r>
          </a:p>
          <a:p>
            <a:pPr marL="0"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第四，估值结果难以直接作为最终目标价。</a:t>
            </a:r>
          </a:p>
        </p:txBody>
      </p:sp>
      <p:sp>
        <p:nvSpPr>
          <p:cNvPr id="4" name="标题 1"/>
          <p:cNvSpPr txBox="1">
            <a:spLocks/>
          </p:cNvSpPr>
          <p:nvPr/>
        </p:nvSpPr>
        <p:spPr>
          <a:xfrm>
            <a:off x="485804" y="722685"/>
            <a:ext cx="8229600" cy="491743"/>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50000"/>
              </a:lnSpc>
              <a:spcBef>
                <a:spcPct val="0"/>
              </a:spcBef>
              <a:spcAft>
                <a:spcPts val="0"/>
              </a:spcAft>
              <a:buClrTx/>
              <a:buSzTx/>
              <a:buFontTx/>
              <a:buNone/>
              <a:tabLst/>
              <a:defRPr/>
            </a:pPr>
            <a:r>
              <a:rPr kumimoji="0" lang="zh-CN" altLang="en-US" sz="2200" b="0" i="0" u="none" strike="noStrike" kern="1200" cap="none" spc="0" normalizeH="0" baseline="0" noProof="0" smtClean="0">
                <a:ln>
                  <a:noFill/>
                </a:ln>
                <a:solidFill>
                  <a:schemeClr val="tx1"/>
                </a:solidFill>
                <a:effectLst/>
                <a:uLnTx/>
                <a:uFillTx/>
                <a:latin typeface="Times New Roman" pitchFamily="18" charset="0"/>
                <a:ea typeface="微软雅黑" pitchFamily="34" charset="-122"/>
                <a:cs typeface="Times New Roman" pitchFamily="18" charset="0"/>
              </a:rPr>
              <a:t>三、绝对估值法的优缺点</a:t>
            </a:r>
            <a:endParaRPr kumimoji="0" lang="zh-CN" altLang="en-US" sz="2200" b="0"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endParaRPr>
          </a:p>
        </p:txBody>
      </p:sp>
      <p:cxnSp>
        <p:nvCxnSpPr>
          <p:cNvPr id="5" name="直接连接符 4"/>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6"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第二</a:t>
            </a:r>
            <a:r>
              <a:rPr lang="zh-CN" altLang="en-US" sz="2600" b="1" kern="2200" dirty="0" smtClean="0">
                <a:solidFill>
                  <a:srgbClr val="000000"/>
                </a:solidFill>
                <a:latin typeface="微软雅黑" pitchFamily="34" charset="-122"/>
                <a:ea typeface="微软雅黑" pitchFamily="34" charset="-122"/>
                <a:cs typeface="+mj-cs"/>
              </a:rPr>
              <a:t>节  绝对</a:t>
            </a:r>
            <a:r>
              <a:rPr lang="zh-CN" altLang="en-US" sz="2600" b="1" kern="2200" dirty="0">
                <a:solidFill>
                  <a:srgbClr val="000000"/>
                </a:solidFill>
                <a:latin typeface="微软雅黑" pitchFamily="34" charset="-122"/>
                <a:ea typeface="微软雅黑" pitchFamily="34" charset="-122"/>
                <a:cs typeface="+mj-cs"/>
              </a:rPr>
              <a:t>估值法</a:t>
            </a:r>
            <a:r>
              <a:rPr lang="zh-CN" altLang="en-US" sz="2600" b="1" kern="2200" dirty="0" smtClean="0">
                <a:solidFill>
                  <a:srgbClr val="000000"/>
                </a:solidFill>
                <a:latin typeface="微软雅黑" pitchFamily="34" charset="-122"/>
                <a:ea typeface="微软雅黑" pitchFamily="34" charset="-122"/>
                <a:cs typeface="+mj-cs"/>
              </a:rPr>
              <a:t>概述</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7"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8"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9" name="灯片编号占位符 8"/>
          <p:cNvSpPr>
            <a:spLocks noGrp="1"/>
          </p:cNvSpPr>
          <p:nvPr>
            <p:ph type="sldNum" sz="quarter" idx="12"/>
          </p:nvPr>
        </p:nvSpPr>
        <p:spPr/>
        <p:txBody>
          <a:bodyPr/>
          <a:lstStyle/>
          <a:p>
            <a:fld id="{BB196454-36CF-42DE-A2C0-4DF8986FDBF0}" type="slidenum">
              <a:rPr lang="zh-CN" altLang="en-US" smtClean="0"/>
              <a:t>16</a:t>
            </a:fld>
            <a:endParaRPr lang="zh-CN" alt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285720" y="1285866"/>
            <a:ext cx="4643470" cy="2800359"/>
          </a:xfrm>
        </p:spPr>
        <p:txBody>
          <a:bodyPr vert="horz" lIns="91440" tIns="45720" rIns="91440" bIns="45720" rtlCol="0">
            <a:noAutofit/>
          </a:bodyPr>
          <a:lstStyle/>
          <a:p>
            <a:pPr marL="0" indent="0">
              <a:lnSpc>
                <a:spcPct val="150000"/>
              </a:lnSpc>
              <a:spcBef>
                <a:spcPts val="0"/>
              </a:spcBef>
              <a:buNone/>
            </a:pPr>
            <a:r>
              <a:rPr lang="zh-CN" altLang="en-US" sz="2000" dirty="0" smtClean="0">
                <a:latin typeface="Times New Roman" pitchFamily="18" charset="0"/>
                <a:ea typeface="微软雅黑" pitchFamily="34" charset="-122"/>
                <a:cs typeface="Times New Roman" pitchFamily="18" charset="0"/>
              </a:rPr>
              <a:t>（</a:t>
            </a:r>
            <a:r>
              <a:rPr lang="zh-CN" altLang="en-US" sz="2000" dirty="0">
                <a:latin typeface="Times New Roman" pitchFamily="18" charset="0"/>
                <a:ea typeface="微软雅黑" pitchFamily="34" charset="-122"/>
                <a:cs typeface="Times New Roman" pitchFamily="18" charset="0"/>
              </a:rPr>
              <a:t>一）股利折现模型的</a:t>
            </a:r>
            <a:r>
              <a:rPr lang="zh-CN" altLang="en-US" sz="2000" dirty="0" smtClean="0">
                <a:latin typeface="Times New Roman" pitchFamily="18" charset="0"/>
                <a:ea typeface="微软雅黑" pitchFamily="34" charset="-122"/>
                <a:cs typeface="Times New Roman" pitchFamily="18" charset="0"/>
              </a:rPr>
              <a:t>概念</a:t>
            </a:r>
            <a:endParaRPr lang="en-US" altLang="zh-CN" sz="2000" dirty="0" smtClean="0">
              <a:latin typeface="Times New Roman" pitchFamily="18" charset="0"/>
              <a:ea typeface="微软雅黑" pitchFamily="34" charset="-122"/>
              <a:cs typeface="Times New Roman" pitchFamily="18" charset="0"/>
            </a:endParaRPr>
          </a:p>
          <a:p>
            <a:pPr marL="0" indent="0">
              <a:lnSpc>
                <a:spcPct val="150000"/>
              </a:lnSpc>
              <a:spcBef>
                <a:spcPts val="0"/>
              </a:spcBef>
              <a:buNone/>
            </a:pPr>
            <a:r>
              <a:rPr lang="zh-CN" altLang="en-US" sz="1800" dirty="0" smtClean="0">
                <a:latin typeface="Times New Roman" pitchFamily="18" charset="0"/>
                <a:ea typeface="微软雅黑" pitchFamily="34" charset="-122"/>
                <a:cs typeface="Times New Roman" pitchFamily="18" charset="0"/>
              </a:rPr>
              <a:t>        股利</a:t>
            </a:r>
            <a:r>
              <a:rPr lang="zh-CN" altLang="en-US" sz="1800" dirty="0">
                <a:latin typeface="Times New Roman" pitchFamily="18" charset="0"/>
                <a:ea typeface="微软雅黑" pitchFamily="34" charset="-122"/>
                <a:cs typeface="Times New Roman" pitchFamily="18" charset="0"/>
              </a:rPr>
              <a:t>折现模型（</a:t>
            </a:r>
            <a:r>
              <a:rPr lang="en-US" altLang="zh-CN" sz="1800" dirty="0">
                <a:latin typeface="Times New Roman" pitchFamily="18" charset="0"/>
                <a:ea typeface="微软雅黑" pitchFamily="34" charset="-122"/>
                <a:cs typeface="Times New Roman" pitchFamily="18" charset="0"/>
              </a:rPr>
              <a:t>Dividend Discount Model</a:t>
            </a:r>
            <a:r>
              <a:rPr lang="zh-CN" altLang="en-US" sz="1800" dirty="0">
                <a:latin typeface="Times New Roman" pitchFamily="18" charset="0"/>
                <a:ea typeface="微软雅黑" pitchFamily="34" charset="-122"/>
                <a:cs typeface="Times New Roman" pitchFamily="18" charset="0"/>
              </a:rPr>
              <a:t>，</a:t>
            </a:r>
            <a:r>
              <a:rPr lang="en-US" altLang="zh-CN" sz="1800" dirty="0">
                <a:latin typeface="Times New Roman" pitchFamily="18" charset="0"/>
                <a:ea typeface="微软雅黑" pitchFamily="34" charset="-122"/>
                <a:cs typeface="Times New Roman" pitchFamily="18" charset="0"/>
              </a:rPr>
              <a:t>DDM</a:t>
            </a:r>
            <a:r>
              <a:rPr lang="zh-CN" altLang="en-US" sz="1800" dirty="0">
                <a:latin typeface="Times New Roman" pitchFamily="18" charset="0"/>
                <a:ea typeface="微软雅黑" pitchFamily="34" charset="-122"/>
                <a:cs typeface="Times New Roman" pitchFamily="18" charset="0"/>
              </a:rPr>
              <a:t>）是用来对股权资本进行估价的模型，基本原理是股票内在价值等于其预期股利的现值之和，即股利折现模型是通过折现“预期未来现金股利”为股票估值的一套模型。</a:t>
            </a:r>
          </a:p>
          <a:p>
            <a:pPr marL="0" indent="0">
              <a:lnSpc>
                <a:spcPct val="150000"/>
              </a:lnSpc>
              <a:spcBef>
                <a:spcPts val="0"/>
              </a:spcBef>
              <a:buNone/>
            </a:pPr>
            <a:r>
              <a:rPr lang="zh-CN" altLang="en-US" sz="1800" dirty="0" smtClean="0">
                <a:latin typeface="Times New Roman" pitchFamily="18" charset="0"/>
                <a:ea typeface="微软雅黑" pitchFamily="34" charset="-122"/>
                <a:cs typeface="Times New Roman" pitchFamily="18" charset="0"/>
              </a:rPr>
              <a:t>        股利</a:t>
            </a:r>
            <a:r>
              <a:rPr lang="zh-CN" altLang="en-US" sz="1800" dirty="0">
                <a:latin typeface="Times New Roman" pitchFamily="18" charset="0"/>
                <a:ea typeface="微软雅黑" pitchFamily="34" charset="-122"/>
                <a:cs typeface="Times New Roman" pitchFamily="18" charset="0"/>
              </a:rPr>
              <a:t>是股息和红利的总称，是公司向股东分配的公司盈余。</a:t>
            </a:r>
          </a:p>
        </p:txBody>
      </p:sp>
      <p:cxnSp>
        <p:nvCxnSpPr>
          <p:cNvPr id="4" name="直接连接符 3"/>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第三节 股利折现</a:t>
            </a:r>
            <a:r>
              <a:rPr lang="zh-CN" altLang="en-US" sz="2600" b="1" kern="2200" dirty="0" smtClean="0">
                <a:solidFill>
                  <a:srgbClr val="000000"/>
                </a:solidFill>
                <a:latin typeface="微软雅黑" pitchFamily="34" charset="-122"/>
                <a:ea typeface="微软雅黑" pitchFamily="34" charset="-122"/>
                <a:cs typeface="+mj-cs"/>
              </a:rPr>
              <a:t>模型</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6"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a:lnSpc>
                <a:spcPct val="150000"/>
              </a:lnSpc>
            </a:pPr>
            <a:r>
              <a:rPr lang="zh-CN" altLang="en-US" sz="2400" dirty="0" smtClean="0">
                <a:latin typeface="Times New Roman" pitchFamily="18" charset="0"/>
                <a:ea typeface="微软雅黑" pitchFamily="34" charset="-122"/>
                <a:cs typeface="Times New Roman" pitchFamily="18" charset="0"/>
              </a:rPr>
              <a:t>一、股利折现模型的基本形式</a:t>
            </a:r>
            <a:endParaRPr lang="zh-CN" altLang="en-US" sz="2400" dirty="0">
              <a:latin typeface="Times New Roman" pitchFamily="18" charset="0"/>
              <a:ea typeface="微软雅黑" pitchFamily="34" charset="-122"/>
              <a:cs typeface="Times New Roman" pitchFamily="18" charset="0"/>
            </a:endParaRPr>
          </a:p>
        </p:txBody>
      </p:sp>
      <p:pic>
        <p:nvPicPr>
          <p:cNvPr id="31746" name="Picture 2" descr="https://pics7.baidu.com/feed/2cf5e0fe9925bc31bf8423206d1ee0b8c91370f3.png?token=c86d04a96447cc6d51660f9ded27d522"/>
          <p:cNvPicPr>
            <a:picLocks noChangeAspect="1" noChangeArrowheads="1"/>
          </p:cNvPicPr>
          <p:nvPr/>
        </p:nvPicPr>
        <p:blipFill>
          <a:blip r:embed="rId2"/>
          <a:srcRect/>
          <a:stretch>
            <a:fillRect/>
          </a:stretch>
        </p:blipFill>
        <p:spPr bwMode="auto">
          <a:xfrm>
            <a:off x="5072066" y="1500180"/>
            <a:ext cx="3861520" cy="2571768"/>
          </a:xfrm>
          <a:prstGeom prst="rect">
            <a:avLst/>
          </a:prstGeom>
          <a:noFill/>
        </p:spPr>
      </p:pic>
      <p:sp>
        <p:nvSpPr>
          <p:cNvPr id="8"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9"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0" name="灯片编号占位符 9"/>
          <p:cNvSpPr>
            <a:spLocks noGrp="1"/>
          </p:cNvSpPr>
          <p:nvPr>
            <p:ph type="sldNum" sz="quarter" idx="12"/>
          </p:nvPr>
        </p:nvSpPr>
        <p:spPr/>
        <p:txBody>
          <a:bodyPr/>
          <a:lstStyle/>
          <a:p>
            <a:fld id="{BB196454-36CF-42DE-A2C0-4DF8986FDBF0}" type="slidenum">
              <a:rPr lang="zh-CN" altLang="en-US" smtClean="0"/>
              <a:t>17</a:t>
            </a:fld>
            <a:endParaRPr lang="zh-CN" alt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1357304"/>
            <a:ext cx="8229600" cy="500066"/>
          </a:xfrm>
        </p:spPr>
        <p:txBody>
          <a:bodyPr/>
          <a:lstStyle/>
          <a:p>
            <a:pPr marR="0" algn="l" rtl="0"/>
            <a:r>
              <a:rPr lang="zh-CN" altLang="en-US" sz="2000" dirty="0">
                <a:latin typeface="Times New Roman" pitchFamily="18" charset="0"/>
                <a:ea typeface="微软雅黑" pitchFamily="34" charset="-122"/>
                <a:cs typeface="Times New Roman" pitchFamily="18" charset="0"/>
              </a:rPr>
              <a:t>（二）股利折现模型的基本公式</a:t>
            </a:r>
          </a:p>
        </p:txBody>
      </p:sp>
      <p:sp>
        <p:nvSpPr>
          <p:cNvPr id="3" name="文本占位符 2"/>
          <p:cNvSpPr>
            <a:spLocks noGrp="1"/>
          </p:cNvSpPr>
          <p:nvPr>
            <p:ph type="body" idx="1"/>
          </p:nvPr>
        </p:nvSpPr>
        <p:spPr>
          <a:xfrm>
            <a:off x="485804" y="3214692"/>
            <a:ext cx="8229600" cy="1014409"/>
          </a:xfrm>
        </p:spPr>
        <p:txBody>
          <a:bodyPr vert="horz" lIns="91440" tIns="45720" rIns="91440" bIns="45720" rtlCol="0">
            <a:noAutofit/>
          </a:bodyPr>
          <a:lstStyle/>
          <a:p>
            <a:pPr marL="0" marR="0"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在股利折现模型实际应用时，该模型面临的主要问题是</a:t>
            </a:r>
            <a:r>
              <a:rPr lang="zh-CN" altLang="en-US" sz="1800" dirty="0">
                <a:solidFill>
                  <a:srgbClr val="FF0000"/>
                </a:solidFill>
                <a:latin typeface="Times New Roman" pitchFamily="18" charset="0"/>
                <a:ea typeface="微软雅黑" pitchFamily="34" charset="-122"/>
                <a:cs typeface="Times New Roman" pitchFamily="18" charset="0"/>
              </a:rPr>
              <a:t>准确预测未来每年的股利，并合理确定折现率。</a:t>
            </a:r>
          </a:p>
        </p:txBody>
      </p:sp>
      <p:cxnSp>
        <p:nvCxnSpPr>
          <p:cNvPr id="4" name="直接连接符 3"/>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第三节 股利折现</a:t>
            </a:r>
            <a:r>
              <a:rPr lang="zh-CN" altLang="en-US" sz="2600" b="1" kern="2200" dirty="0" smtClean="0">
                <a:solidFill>
                  <a:srgbClr val="000000"/>
                </a:solidFill>
                <a:latin typeface="微软雅黑" pitchFamily="34" charset="-122"/>
                <a:ea typeface="微软雅黑" pitchFamily="34" charset="-122"/>
                <a:cs typeface="+mj-cs"/>
              </a:rPr>
              <a:t>模型</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6"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a:lnSpc>
                <a:spcPct val="150000"/>
              </a:lnSpc>
            </a:pPr>
            <a:r>
              <a:rPr lang="zh-CN" altLang="en-US" sz="2400" dirty="0" smtClean="0">
                <a:latin typeface="Times New Roman" pitchFamily="18" charset="0"/>
                <a:ea typeface="微软雅黑" pitchFamily="34" charset="-122"/>
                <a:cs typeface="Times New Roman" pitchFamily="18" charset="0"/>
              </a:rPr>
              <a:t>一、股利折现模型的基本形式</a:t>
            </a:r>
            <a:endParaRPr lang="zh-CN" altLang="en-US" sz="2400" dirty="0">
              <a:latin typeface="Times New Roman" pitchFamily="18" charset="0"/>
              <a:ea typeface="微软雅黑" pitchFamily="34" charset="-122"/>
              <a:cs typeface="Times New Roman" pitchFamily="18" charset="0"/>
            </a:endParaRPr>
          </a:p>
        </p:txBody>
      </p:sp>
      <p:pic>
        <p:nvPicPr>
          <p:cNvPr id="30721" name="Picture 1"/>
          <p:cNvPicPr>
            <a:picLocks noChangeAspect="1" noChangeArrowheads="1"/>
          </p:cNvPicPr>
          <p:nvPr/>
        </p:nvPicPr>
        <p:blipFill>
          <a:blip r:embed="rId2"/>
          <a:srcRect/>
          <a:stretch>
            <a:fillRect/>
          </a:stretch>
        </p:blipFill>
        <p:spPr bwMode="auto">
          <a:xfrm>
            <a:off x="1142976" y="2071684"/>
            <a:ext cx="6715173" cy="1065258"/>
          </a:xfrm>
          <a:prstGeom prst="rect">
            <a:avLst/>
          </a:prstGeom>
          <a:noFill/>
          <a:ln w="9525">
            <a:noFill/>
            <a:miter lim="800000"/>
            <a:headEnd/>
            <a:tailEnd/>
          </a:ln>
          <a:effectLst/>
        </p:spPr>
      </p:pic>
      <p:sp>
        <p:nvSpPr>
          <p:cNvPr id="8"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9"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0" name="灯片编号占位符 9"/>
          <p:cNvSpPr>
            <a:spLocks noGrp="1"/>
          </p:cNvSpPr>
          <p:nvPr>
            <p:ph type="sldNum" sz="quarter" idx="12"/>
          </p:nvPr>
        </p:nvSpPr>
        <p:spPr/>
        <p:txBody>
          <a:bodyPr/>
          <a:lstStyle/>
          <a:p>
            <a:fld id="{BB196454-36CF-42DE-A2C0-4DF8986FDBF0}" type="slidenum">
              <a:rPr lang="zh-CN" altLang="en-US" smtClean="0"/>
              <a:t>18</a:t>
            </a:fld>
            <a:endParaRPr lang="zh-CN" alt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57158" y="1357304"/>
            <a:ext cx="8229600" cy="428628"/>
          </a:xfrm>
        </p:spPr>
        <p:txBody>
          <a:bodyPr>
            <a:normAutofit/>
          </a:bodyPr>
          <a:lstStyle/>
          <a:p>
            <a:pPr marR="0" algn="l" rtl="0"/>
            <a:r>
              <a:rPr lang="zh-CN" altLang="en-US" sz="2000" dirty="0">
                <a:latin typeface="Times New Roman" pitchFamily="18" charset="0"/>
                <a:ea typeface="微软雅黑" pitchFamily="34" charset="-122"/>
                <a:cs typeface="Times New Roman" pitchFamily="18" charset="0"/>
              </a:rPr>
              <a:t>（三）股利折现模型的类型</a:t>
            </a:r>
          </a:p>
        </p:txBody>
      </p:sp>
      <p:sp>
        <p:nvSpPr>
          <p:cNvPr id="3" name="文本占位符 2"/>
          <p:cNvSpPr>
            <a:spLocks noGrp="1"/>
          </p:cNvSpPr>
          <p:nvPr>
            <p:ph type="body" idx="1"/>
          </p:nvPr>
        </p:nvSpPr>
        <p:spPr>
          <a:xfrm>
            <a:off x="285720" y="1857370"/>
            <a:ext cx="8401080" cy="2800359"/>
          </a:xfrm>
        </p:spPr>
        <p:txBody>
          <a:bodyPr vert="horz" lIns="91440" tIns="45720" rIns="91440" bIns="45720" rtlCol="0">
            <a:noAutofit/>
          </a:bodyPr>
          <a:lstStyle/>
          <a:p>
            <a:pPr marL="0"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公司股利通常不是一成不变的，根据股利增长的不同情景，股利折现模型可简化为零增长模型、不变增长模型及可变增长模型。</a:t>
            </a:r>
          </a:p>
          <a:p>
            <a:pPr marL="0"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股利折现模型中，折现率和股利增长率的估计是难点。能否准确估计折现率和股利增长率，对估值结果具有重要影响。有研究表明，当估计折现率或股利增长率的估计误差达到</a:t>
            </a:r>
            <a:r>
              <a:rPr lang="en-US" altLang="zh-CN" sz="1800" dirty="0">
                <a:latin typeface="Times New Roman" pitchFamily="18" charset="0"/>
                <a:ea typeface="微软雅黑" pitchFamily="34" charset="-122"/>
                <a:cs typeface="Times New Roman" pitchFamily="18" charset="0"/>
              </a:rPr>
              <a:t>20</a:t>
            </a:r>
            <a:r>
              <a:rPr lang="zh-CN" altLang="en-US" sz="1800" dirty="0">
                <a:latin typeface="Times New Roman" pitchFamily="18" charset="0"/>
                <a:ea typeface="微软雅黑" pitchFamily="34" charset="-122"/>
                <a:cs typeface="Times New Roman" pitchFamily="18" charset="0"/>
              </a:rPr>
              <a:t>个基点后，就会使公司股票估值出现重大差异。</a:t>
            </a:r>
          </a:p>
          <a:p>
            <a:pPr marL="0"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通常情况下，股利折现模型适用于平稳发展、股利分配政策较为稳定，且能够对股利进行合理预测的公司估值。</a:t>
            </a:r>
          </a:p>
        </p:txBody>
      </p:sp>
      <p:cxnSp>
        <p:nvCxnSpPr>
          <p:cNvPr id="4" name="直接连接符 3"/>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第三节 股利折现</a:t>
            </a:r>
            <a:r>
              <a:rPr lang="zh-CN" altLang="en-US" sz="2600" b="1" kern="2200" dirty="0" smtClean="0">
                <a:solidFill>
                  <a:srgbClr val="000000"/>
                </a:solidFill>
                <a:latin typeface="微软雅黑" pitchFamily="34" charset="-122"/>
                <a:ea typeface="微软雅黑" pitchFamily="34" charset="-122"/>
                <a:cs typeface="+mj-cs"/>
              </a:rPr>
              <a:t>模型</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6"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a:lnSpc>
                <a:spcPct val="150000"/>
              </a:lnSpc>
            </a:pPr>
            <a:r>
              <a:rPr lang="zh-CN" altLang="en-US" sz="2400" dirty="0" smtClean="0">
                <a:latin typeface="Times New Roman" pitchFamily="18" charset="0"/>
                <a:ea typeface="微软雅黑" pitchFamily="34" charset="-122"/>
                <a:cs typeface="Times New Roman" pitchFamily="18" charset="0"/>
              </a:rPr>
              <a:t>一、股利折现模型的基本形式</a:t>
            </a:r>
            <a:endParaRPr lang="zh-CN" altLang="en-US" sz="2400" dirty="0">
              <a:latin typeface="Times New Roman" pitchFamily="18" charset="0"/>
              <a:ea typeface="微软雅黑" pitchFamily="34" charset="-122"/>
              <a:cs typeface="Times New Roman" pitchFamily="18" charset="0"/>
            </a:endParaRPr>
          </a:p>
        </p:txBody>
      </p:sp>
      <p:sp>
        <p:nvSpPr>
          <p:cNvPr id="7"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8"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9" name="灯片编号占位符 8"/>
          <p:cNvSpPr>
            <a:spLocks noGrp="1"/>
          </p:cNvSpPr>
          <p:nvPr>
            <p:ph type="sldNum" sz="quarter" idx="12"/>
          </p:nvPr>
        </p:nvSpPr>
        <p:spPr/>
        <p:txBody>
          <a:bodyPr/>
          <a:lstStyle/>
          <a:p>
            <a:fld id="{BB196454-36CF-42DE-A2C0-4DF8986FDBF0}" type="slidenum">
              <a:rPr lang="zh-CN" altLang="en-US" smtClean="0"/>
              <a:t>19</a:t>
            </a:fld>
            <a:endParaRPr lang="zh-CN" alt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214282" y="1200151"/>
            <a:ext cx="8715436" cy="3394472"/>
          </a:xfrm>
        </p:spPr>
        <p:txBody>
          <a:bodyPr>
            <a:normAutofit fontScale="55000" lnSpcReduction="20000"/>
          </a:bodyPr>
          <a:lstStyle/>
          <a:p>
            <a:pPr marR="0" lvl="0" rtl="0">
              <a:lnSpc>
                <a:spcPct val="170000"/>
              </a:lnSpc>
              <a:spcBef>
                <a:spcPts val="0"/>
              </a:spcBef>
            </a:pPr>
            <a:r>
              <a:rPr lang="zh-CN" altLang="en-US" baseline="0" dirty="0" smtClean="0">
                <a:latin typeface="微软雅黑" pitchFamily="34" charset="-122"/>
                <a:ea typeface="微软雅黑" pitchFamily="34" charset="-122"/>
              </a:rPr>
              <a:t>估值是价值管理的基础，合理评估公司价值是进行投资决策的重要依据。无论是资产管理还是投资管理，本质都是价值管理，科学合理的公司价值评估有助于治理者形成正确的财务决策、投资者做出正确的投资决策</a:t>
            </a:r>
            <a:r>
              <a:rPr lang="zh-CN" altLang="en-US" baseline="0" dirty="0" smtClean="0">
                <a:latin typeface="微软雅黑" pitchFamily="34" charset="-122"/>
                <a:ea typeface="微软雅黑" pitchFamily="34" charset="-122"/>
              </a:rPr>
              <a:t>。</a:t>
            </a:r>
            <a:r>
              <a:rPr lang="zh-CN" altLang="en-US" baseline="0" dirty="0" smtClean="0">
                <a:solidFill>
                  <a:srgbClr val="000000"/>
                </a:solidFill>
                <a:latin typeface="微软雅黑" pitchFamily="34" charset="-122"/>
                <a:ea typeface="微软雅黑" pitchFamily="34" charset="-122"/>
              </a:rPr>
              <a:t>本章</a:t>
            </a:r>
            <a:r>
              <a:rPr lang="zh-CN" altLang="en-US" baseline="0" dirty="0" smtClean="0">
                <a:solidFill>
                  <a:srgbClr val="000000"/>
                </a:solidFill>
                <a:latin typeface="微软雅黑" pitchFamily="34" charset="-122"/>
                <a:ea typeface="微软雅黑" pitchFamily="34" charset="-122"/>
              </a:rPr>
              <a:t>共分四</a:t>
            </a:r>
            <a:r>
              <a:rPr lang="zh-CN" altLang="en-US" baseline="0" dirty="0" smtClean="0">
                <a:solidFill>
                  <a:srgbClr val="000000"/>
                </a:solidFill>
                <a:latin typeface="微软雅黑" pitchFamily="34" charset="-122"/>
                <a:ea typeface="微软雅黑" pitchFamily="34" charset="-122"/>
              </a:rPr>
              <a:t>节</a:t>
            </a:r>
            <a:r>
              <a:rPr lang="en-US" altLang="zh-CN" baseline="0" dirty="0" smtClean="0">
                <a:solidFill>
                  <a:srgbClr val="000000"/>
                </a:solidFill>
                <a:latin typeface="微软雅黑" pitchFamily="34" charset="-122"/>
                <a:ea typeface="微软雅黑" pitchFamily="34" charset="-122"/>
              </a:rPr>
              <a:t>:</a:t>
            </a:r>
          </a:p>
          <a:p>
            <a:pPr marL="1440000" marR="0" lvl="0" rtl="0">
              <a:lnSpc>
                <a:spcPct val="170000"/>
              </a:lnSpc>
              <a:spcBef>
                <a:spcPts val="0"/>
              </a:spcBef>
              <a:buNone/>
            </a:pPr>
            <a:r>
              <a:rPr lang="zh-CN" altLang="en-US" baseline="0" dirty="0" smtClean="0">
                <a:solidFill>
                  <a:srgbClr val="000000"/>
                </a:solidFill>
                <a:latin typeface="微软雅黑" pitchFamily="34" charset="-122"/>
                <a:ea typeface="微软雅黑" pitchFamily="34" charset="-122"/>
              </a:rPr>
              <a:t>第一节  对</a:t>
            </a:r>
            <a:r>
              <a:rPr lang="zh-CN" altLang="en-US" baseline="0" dirty="0" smtClean="0">
                <a:solidFill>
                  <a:srgbClr val="000000"/>
                </a:solidFill>
                <a:latin typeface="微软雅黑" pitchFamily="34" charset="-122"/>
                <a:ea typeface="微软雅黑" pitchFamily="34" charset="-122"/>
              </a:rPr>
              <a:t>上市公司估值的概念及估值模型进行总体</a:t>
            </a:r>
            <a:r>
              <a:rPr lang="zh-CN" altLang="en-US" baseline="0" dirty="0" smtClean="0">
                <a:solidFill>
                  <a:srgbClr val="000000"/>
                </a:solidFill>
                <a:latin typeface="微软雅黑" pitchFamily="34" charset="-122"/>
                <a:ea typeface="微软雅黑" pitchFamily="34" charset="-122"/>
              </a:rPr>
              <a:t>介绍</a:t>
            </a:r>
            <a:endParaRPr lang="en-US" altLang="zh-CN" baseline="0" dirty="0" smtClean="0">
              <a:solidFill>
                <a:srgbClr val="000000"/>
              </a:solidFill>
              <a:latin typeface="微软雅黑" pitchFamily="34" charset="-122"/>
              <a:ea typeface="微软雅黑" pitchFamily="34" charset="-122"/>
            </a:endParaRPr>
          </a:p>
          <a:p>
            <a:pPr marL="1440000" marR="0" lvl="0" rtl="0">
              <a:lnSpc>
                <a:spcPct val="170000"/>
              </a:lnSpc>
              <a:spcBef>
                <a:spcPts val="0"/>
              </a:spcBef>
              <a:buNone/>
            </a:pPr>
            <a:r>
              <a:rPr lang="zh-CN" altLang="en-US" baseline="0" dirty="0" smtClean="0">
                <a:solidFill>
                  <a:srgbClr val="000000"/>
                </a:solidFill>
                <a:latin typeface="微软雅黑" pitchFamily="34" charset="-122"/>
                <a:ea typeface="微软雅黑" pitchFamily="34" charset="-122"/>
              </a:rPr>
              <a:t>第二节  绝对</a:t>
            </a:r>
            <a:r>
              <a:rPr lang="zh-CN" altLang="en-US" baseline="0" dirty="0" smtClean="0">
                <a:solidFill>
                  <a:srgbClr val="000000"/>
                </a:solidFill>
                <a:latin typeface="微软雅黑" pitchFamily="34" charset="-122"/>
                <a:ea typeface="微软雅黑" pitchFamily="34" charset="-122"/>
              </a:rPr>
              <a:t>估值法</a:t>
            </a:r>
            <a:r>
              <a:rPr lang="zh-CN" altLang="en-US" baseline="0" dirty="0" smtClean="0">
                <a:solidFill>
                  <a:srgbClr val="000000"/>
                </a:solidFill>
                <a:latin typeface="微软雅黑" pitchFamily="34" charset="-122"/>
                <a:ea typeface="微软雅黑" pitchFamily="34" charset="-122"/>
              </a:rPr>
              <a:t>概述</a:t>
            </a:r>
            <a:endParaRPr lang="en-US" altLang="zh-CN" baseline="0" dirty="0" smtClean="0">
              <a:solidFill>
                <a:srgbClr val="000000"/>
              </a:solidFill>
              <a:latin typeface="微软雅黑" pitchFamily="34" charset="-122"/>
              <a:ea typeface="微软雅黑" pitchFamily="34" charset="-122"/>
            </a:endParaRPr>
          </a:p>
          <a:p>
            <a:pPr marL="1440000" marR="0" lvl="0" rtl="0">
              <a:lnSpc>
                <a:spcPct val="170000"/>
              </a:lnSpc>
              <a:spcBef>
                <a:spcPts val="0"/>
              </a:spcBef>
              <a:buNone/>
            </a:pPr>
            <a:r>
              <a:rPr lang="zh-CN" altLang="en-US" baseline="0" dirty="0" smtClean="0">
                <a:solidFill>
                  <a:srgbClr val="000000"/>
                </a:solidFill>
                <a:latin typeface="微软雅黑" pitchFamily="34" charset="-122"/>
                <a:ea typeface="微软雅黑" pitchFamily="34" charset="-122"/>
              </a:rPr>
              <a:t>第三节  讲解</a:t>
            </a:r>
            <a:r>
              <a:rPr lang="zh-CN" altLang="en-US" baseline="0" dirty="0" smtClean="0">
                <a:solidFill>
                  <a:srgbClr val="000000"/>
                </a:solidFill>
                <a:latin typeface="微软雅黑" pitchFamily="34" charset="-122"/>
                <a:ea typeface="微软雅黑" pitchFamily="34" charset="-122"/>
              </a:rPr>
              <a:t>股利折现</a:t>
            </a:r>
            <a:r>
              <a:rPr lang="zh-CN" altLang="en-US" baseline="0" dirty="0" smtClean="0">
                <a:solidFill>
                  <a:srgbClr val="000000"/>
                </a:solidFill>
                <a:latin typeface="微软雅黑" pitchFamily="34" charset="-122"/>
                <a:ea typeface="微软雅黑" pitchFamily="34" charset="-122"/>
              </a:rPr>
              <a:t>模型</a:t>
            </a:r>
            <a:endParaRPr lang="en-US" altLang="zh-CN" baseline="0" dirty="0" smtClean="0">
              <a:solidFill>
                <a:srgbClr val="000000"/>
              </a:solidFill>
              <a:latin typeface="微软雅黑" pitchFamily="34" charset="-122"/>
              <a:ea typeface="微软雅黑" pitchFamily="34" charset="-122"/>
            </a:endParaRPr>
          </a:p>
          <a:p>
            <a:pPr marL="1440000" marR="0" lvl="0" rtl="0">
              <a:lnSpc>
                <a:spcPct val="170000"/>
              </a:lnSpc>
              <a:spcBef>
                <a:spcPts val="0"/>
              </a:spcBef>
              <a:buNone/>
            </a:pPr>
            <a:r>
              <a:rPr lang="zh-CN" altLang="en-US" baseline="0" dirty="0" smtClean="0">
                <a:solidFill>
                  <a:srgbClr val="000000"/>
                </a:solidFill>
                <a:latin typeface="微软雅黑" pitchFamily="34" charset="-122"/>
                <a:ea typeface="微软雅黑" pitchFamily="34" charset="-122"/>
              </a:rPr>
              <a:t>第四节  讲解</a:t>
            </a:r>
            <a:r>
              <a:rPr lang="zh-CN" altLang="en-US" baseline="0" dirty="0" smtClean="0">
                <a:solidFill>
                  <a:srgbClr val="000000"/>
                </a:solidFill>
                <a:latin typeface="微软雅黑" pitchFamily="34" charset="-122"/>
                <a:ea typeface="微软雅黑" pitchFamily="34" charset="-122"/>
              </a:rPr>
              <a:t>自由现金流折现</a:t>
            </a:r>
            <a:r>
              <a:rPr lang="zh-CN" altLang="en-US" baseline="0" dirty="0" smtClean="0">
                <a:solidFill>
                  <a:srgbClr val="000000"/>
                </a:solidFill>
                <a:latin typeface="微软雅黑" pitchFamily="34" charset="-122"/>
                <a:ea typeface="微软雅黑" pitchFamily="34" charset="-122"/>
              </a:rPr>
              <a:t>模型</a:t>
            </a:r>
            <a:endParaRPr lang="zh-CN" altLang="en-US" baseline="0" dirty="0" smtClean="0">
              <a:solidFill>
                <a:srgbClr val="000000"/>
              </a:solidFill>
              <a:latin typeface="微软雅黑" pitchFamily="34" charset="-122"/>
              <a:ea typeface="微软雅黑" pitchFamily="34" charset="-122"/>
            </a:endParaRPr>
          </a:p>
        </p:txBody>
      </p:sp>
      <p:sp>
        <p:nvSpPr>
          <p:cNvPr id="4" name="标题 3"/>
          <p:cNvSpPr>
            <a:spLocks noGrp="1"/>
          </p:cNvSpPr>
          <p:nvPr>
            <p:ph type="title"/>
          </p:nvPr>
        </p:nvSpPr>
        <p:spPr>
          <a:xfrm>
            <a:off x="285720" y="214296"/>
            <a:ext cx="7686700" cy="579821"/>
          </a:xfrm>
        </p:spPr>
        <p:txBody>
          <a:bodyPr>
            <a:normAutofit/>
          </a:bodyPr>
          <a:lstStyle/>
          <a:p>
            <a:pPr algn="l"/>
            <a:r>
              <a:rPr lang="zh-CN" altLang="en-US" sz="2400" b="1" spc="600" dirty="0" smtClean="0">
                <a:solidFill>
                  <a:schemeClr val="accent1"/>
                </a:solidFill>
                <a:latin typeface="微软雅黑" pitchFamily="34" charset="-122"/>
                <a:ea typeface="微软雅黑" pitchFamily="34" charset="-122"/>
                <a:sym typeface="Arial" panose="020B0604020202020204" pitchFamily="34" charset="0"/>
              </a:rPr>
              <a:t>第六章  上市公司价值评估</a:t>
            </a:r>
            <a:r>
              <a:rPr lang="en-US" altLang="zh-CN" sz="2400" b="1" spc="600" dirty="0" smtClean="0">
                <a:solidFill>
                  <a:schemeClr val="accent1"/>
                </a:solidFill>
                <a:latin typeface="微软雅黑" pitchFamily="34" charset="-122"/>
                <a:ea typeface="微软雅黑" pitchFamily="34" charset="-122"/>
                <a:sym typeface="Arial" panose="020B0604020202020204" pitchFamily="34" charset="0"/>
              </a:rPr>
              <a:t>——</a:t>
            </a:r>
            <a:r>
              <a:rPr lang="zh-CN" altLang="en-US" sz="2400" b="1" spc="600" dirty="0" smtClean="0">
                <a:solidFill>
                  <a:schemeClr val="accent1"/>
                </a:solidFill>
                <a:latin typeface="微软雅黑" pitchFamily="34" charset="-122"/>
                <a:ea typeface="微软雅黑" pitchFamily="34" charset="-122"/>
                <a:sym typeface="Arial" panose="020B0604020202020204" pitchFamily="34" charset="0"/>
              </a:rPr>
              <a:t>绝对估值法</a:t>
            </a:r>
            <a:endParaRPr lang="zh-CN" altLang="en-US" sz="2400" b="1" dirty="0">
              <a:latin typeface="微软雅黑" pitchFamily="34" charset="-122"/>
              <a:ea typeface="微软雅黑" pitchFamily="34" charset="-122"/>
            </a:endParaRPr>
          </a:p>
        </p:txBody>
      </p:sp>
      <p:sp>
        <p:nvSpPr>
          <p:cNvPr id="5"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7" name="灯片编号占位符 6"/>
          <p:cNvSpPr>
            <a:spLocks noGrp="1"/>
          </p:cNvSpPr>
          <p:nvPr>
            <p:ph type="sldNum" sz="quarter" idx="12"/>
          </p:nvPr>
        </p:nvSpPr>
        <p:spPr/>
        <p:txBody>
          <a:bodyPr/>
          <a:lstStyle/>
          <a:p>
            <a:fld id="{BB196454-36CF-42DE-A2C0-4DF8986FDBF0}" type="slidenum">
              <a:rPr lang="zh-CN" altLang="en-US" smtClean="0"/>
              <a:t>2</a:t>
            </a:fld>
            <a:endParaRPr lang="zh-CN" alt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428596" y="1428742"/>
            <a:ext cx="8229600" cy="2800359"/>
          </a:xfrm>
        </p:spPr>
        <p:txBody>
          <a:bodyPr vert="horz" lIns="91440" tIns="45720" rIns="91440" bIns="45720" rtlCol="0">
            <a:noAutofit/>
          </a:bodyPr>
          <a:lstStyle/>
          <a:p>
            <a:pPr marL="0"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零增长模型假定股利是固定不变的，即股利的增长率等于零，也就是说未来的股利按一个固定数量支付。在每年股利保持</a:t>
            </a:r>
            <a:r>
              <a:rPr lang="zh-CN" altLang="en-US" sz="1800" dirty="0" smtClean="0">
                <a:latin typeface="Times New Roman" pitchFamily="18" charset="0"/>
                <a:ea typeface="微软雅黑" pitchFamily="34" charset="-122"/>
                <a:cs typeface="Times New Roman" pitchFamily="18" charset="0"/>
              </a:rPr>
              <a:t>稳定                                      ，</a:t>
            </a:r>
            <a:r>
              <a:rPr lang="zh-CN" altLang="en-US" sz="1800" dirty="0">
                <a:latin typeface="Times New Roman" pitchFamily="18" charset="0"/>
                <a:ea typeface="微软雅黑" pitchFamily="34" charset="-122"/>
                <a:cs typeface="Times New Roman" pitchFamily="18" charset="0"/>
              </a:rPr>
              <a:t>投资者在长期持有的情况下，股票的投资价值为</a:t>
            </a:r>
            <a:r>
              <a:rPr lang="zh-CN" altLang="en-US" sz="1800" dirty="0" smtClean="0">
                <a:latin typeface="Times New Roman" pitchFamily="18" charset="0"/>
                <a:ea typeface="微软雅黑" pitchFamily="34" charset="-122"/>
                <a:cs typeface="Times New Roman" pitchFamily="18" charset="0"/>
              </a:rPr>
              <a:t>：</a:t>
            </a:r>
            <a:endParaRPr lang="en-US" altLang="zh-CN" sz="1800" dirty="0" smtClean="0">
              <a:latin typeface="Times New Roman" pitchFamily="18" charset="0"/>
              <a:ea typeface="微软雅黑" pitchFamily="34" charset="-122"/>
              <a:cs typeface="Times New Roman" pitchFamily="18" charset="0"/>
            </a:endParaRPr>
          </a:p>
          <a:p>
            <a:pPr marL="0" indent="0">
              <a:lnSpc>
                <a:spcPct val="150000"/>
              </a:lnSpc>
              <a:spcBef>
                <a:spcPts val="0"/>
              </a:spcBef>
              <a:buNone/>
            </a:pPr>
            <a:endParaRPr lang="zh-CN" altLang="en-US" sz="1800" dirty="0">
              <a:latin typeface="Times New Roman" pitchFamily="18" charset="0"/>
              <a:ea typeface="微软雅黑" pitchFamily="34" charset="-122"/>
              <a:cs typeface="Times New Roman" pitchFamily="18" charset="0"/>
            </a:endParaRPr>
          </a:p>
          <a:p>
            <a:pPr marL="0" indent="0">
              <a:lnSpc>
                <a:spcPct val="150000"/>
              </a:lnSpc>
              <a:spcBef>
                <a:spcPts val="0"/>
              </a:spcBef>
              <a:buNone/>
            </a:pPr>
            <a:endParaRPr lang="en-US" altLang="zh-CN" sz="1800" dirty="0" smtClean="0">
              <a:latin typeface="Times New Roman" pitchFamily="18" charset="0"/>
              <a:ea typeface="微软雅黑" pitchFamily="34" charset="-122"/>
              <a:cs typeface="Times New Roman" pitchFamily="18" charset="0"/>
            </a:endParaRPr>
          </a:p>
          <a:p>
            <a:pPr marL="0" indent="0">
              <a:lnSpc>
                <a:spcPct val="150000"/>
              </a:lnSpc>
              <a:spcBef>
                <a:spcPts val="0"/>
              </a:spcBef>
              <a:buNone/>
            </a:pPr>
            <a:r>
              <a:rPr lang="zh-CN" altLang="en-US" sz="1800" dirty="0" smtClean="0">
                <a:latin typeface="Times New Roman" pitchFamily="18" charset="0"/>
                <a:ea typeface="微软雅黑" pitchFamily="34" charset="-122"/>
                <a:cs typeface="Times New Roman" pitchFamily="18" charset="0"/>
              </a:rPr>
              <a:t>        公式中，</a:t>
            </a:r>
            <a:r>
              <a:rPr lang="en-US" altLang="zh-CN" sz="1800" dirty="0" smtClean="0">
                <a:latin typeface="Times New Roman" pitchFamily="18" charset="0"/>
                <a:ea typeface="微软雅黑" pitchFamily="34" charset="-122"/>
                <a:cs typeface="Times New Roman" pitchFamily="18" charset="0"/>
              </a:rPr>
              <a:t>V</a:t>
            </a:r>
            <a:r>
              <a:rPr lang="zh-CN" altLang="en-US" sz="1800" dirty="0" smtClean="0">
                <a:latin typeface="Times New Roman" pitchFamily="18" charset="0"/>
                <a:ea typeface="微软雅黑" pitchFamily="34" charset="-122"/>
                <a:cs typeface="Times New Roman" pitchFamily="18" charset="0"/>
              </a:rPr>
              <a:t>为</a:t>
            </a:r>
            <a:r>
              <a:rPr lang="zh-CN" altLang="en-US" sz="1800" dirty="0">
                <a:latin typeface="Times New Roman" pitchFamily="18" charset="0"/>
                <a:ea typeface="微软雅黑" pitchFamily="34" charset="-122"/>
                <a:cs typeface="Times New Roman" pitchFamily="18" charset="0"/>
              </a:rPr>
              <a:t>公司股票的内在价值</a:t>
            </a:r>
            <a:r>
              <a:rPr lang="zh-CN" altLang="en-US" sz="1800" dirty="0" smtClean="0">
                <a:latin typeface="Times New Roman" pitchFamily="18" charset="0"/>
                <a:ea typeface="微软雅黑" pitchFamily="34" charset="-122"/>
                <a:cs typeface="Times New Roman" pitchFamily="18" charset="0"/>
              </a:rPr>
              <a:t>，</a:t>
            </a:r>
            <a:r>
              <a:rPr lang="en-US" altLang="zh-CN" sz="1800" dirty="0" smtClean="0">
                <a:latin typeface="Times New Roman" pitchFamily="18" charset="0"/>
                <a:ea typeface="微软雅黑" pitchFamily="34" charset="-122"/>
                <a:cs typeface="Times New Roman" pitchFamily="18" charset="0"/>
              </a:rPr>
              <a:t>D</a:t>
            </a:r>
            <a:r>
              <a:rPr lang="zh-CN" altLang="en-US" sz="1800" dirty="0" smtClean="0">
                <a:latin typeface="Times New Roman" pitchFamily="18" charset="0"/>
                <a:ea typeface="微软雅黑" pitchFamily="34" charset="-122"/>
                <a:cs typeface="Times New Roman" pitchFamily="18" charset="0"/>
              </a:rPr>
              <a:t>为</a:t>
            </a:r>
            <a:r>
              <a:rPr lang="zh-CN" altLang="en-US" sz="1800" dirty="0">
                <a:latin typeface="Times New Roman" pitchFamily="18" charset="0"/>
                <a:ea typeface="微软雅黑" pitchFamily="34" charset="-122"/>
                <a:cs typeface="Times New Roman" pitchFamily="18" charset="0"/>
              </a:rPr>
              <a:t>长期不变的公司股利</a:t>
            </a:r>
            <a:r>
              <a:rPr lang="zh-CN" altLang="en-US" sz="1800" dirty="0" smtClean="0">
                <a:latin typeface="Times New Roman" pitchFamily="18" charset="0"/>
                <a:ea typeface="微软雅黑" pitchFamily="34" charset="-122"/>
                <a:cs typeface="Times New Roman" pitchFamily="18" charset="0"/>
              </a:rPr>
              <a:t>，</a:t>
            </a:r>
            <a:r>
              <a:rPr lang="en-US" altLang="zh-CN" sz="1800" dirty="0" smtClean="0">
                <a:latin typeface="Times New Roman" pitchFamily="18" charset="0"/>
                <a:ea typeface="微软雅黑" pitchFamily="34" charset="-122"/>
                <a:cs typeface="Times New Roman" pitchFamily="18" charset="0"/>
              </a:rPr>
              <a:t>r</a:t>
            </a:r>
            <a:r>
              <a:rPr lang="zh-CN" altLang="en-US" sz="1800" dirty="0" smtClean="0">
                <a:latin typeface="Times New Roman" pitchFamily="18" charset="0"/>
                <a:ea typeface="微软雅黑" pitchFamily="34" charset="-122"/>
                <a:cs typeface="Times New Roman" pitchFamily="18" charset="0"/>
              </a:rPr>
              <a:t>为</a:t>
            </a:r>
            <a:r>
              <a:rPr lang="zh-CN" altLang="en-US" sz="1800" dirty="0">
                <a:latin typeface="Times New Roman" pitchFamily="18" charset="0"/>
                <a:ea typeface="微软雅黑" pitchFamily="34" charset="-122"/>
                <a:cs typeface="Times New Roman" pitchFamily="18" charset="0"/>
              </a:rPr>
              <a:t>年折现率，通常为投资者要求的投资回报率，或资本成本。</a:t>
            </a:r>
          </a:p>
        </p:txBody>
      </p:sp>
      <p:cxnSp>
        <p:nvCxnSpPr>
          <p:cNvPr id="4" name="直接连接符 3"/>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第三节 股利折现</a:t>
            </a:r>
            <a:r>
              <a:rPr lang="zh-CN" altLang="en-US" sz="2600" b="1" kern="2200" dirty="0" smtClean="0">
                <a:solidFill>
                  <a:srgbClr val="000000"/>
                </a:solidFill>
                <a:latin typeface="微软雅黑" pitchFamily="34" charset="-122"/>
                <a:ea typeface="微软雅黑" pitchFamily="34" charset="-122"/>
                <a:cs typeface="+mj-cs"/>
              </a:rPr>
              <a:t>模型</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6"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a:lnSpc>
                <a:spcPct val="150000"/>
              </a:lnSpc>
            </a:pPr>
            <a:r>
              <a:rPr lang="zh-CN" altLang="en-US" sz="2400" dirty="0">
                <a:latin typeface="Times New Roman" pitchFamily="18" charset="0"/>
                <a:ea typeface="微软雅黑" pitchFamily="34" charset="-122"/>
                <a:cs typeface="Times New Roman" pitchFamily="18" charset="0"/>
              </a:rPr>
              <a:t>二、零增长</a:t>
            </a:r>
            <a:r>
              <a:rPr lang="zh-CN" altLang="en-US" sz="2400" dirty="0" smtClean="0">
                <a:latin typeface="Times New Roman" pitchFamily="18" charset="0"/>
                <a:ea typeface="微软雅黑" pitchFamily="34" charset="-122"/>
                <a:cs typeface="Times New Roman" pitchFamily="18" charset="0"/>
              </a:rPr>
              <a:t>模型</a:t>
            </a:r>
            <a:endParaRPr lang="zh-CN" altLang="en-US" sz="2400" dirty="0">
              <a:latin typeface="Times New Roman" pitchFamily="18" charset="0"/>
              <a:ea typeface="微软雅黑" pitchFamily="34" charset="-122"/>
              <a:cs typeface="Times New Roman" pitchFamily="18" charset="0"/>
            </a:endParaRPr>
          </a:p>
        </p:txBody>
      </p:sp>
      <p:sp>
        <p:nvSpPr>
          <p:cNvPr id="286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28675" name="Picture 3"/>
          <p:cNvPicPr>
            <a:picLocks noChangeAspect="1" noChangeArrowheads="1"/>
          </p:cNvPicPr>
          <p:nvPr/>
        </p:nvPicPr>
        <p:blipFill>
          <a:blip r:embed="rId2"/>
          <a:srcRect/>
          <a:stretch>
            <a:fillRect/>
          </a:stretch>
        </p:blipFill>
        <p:spPr bwMode="auto">
          <a:xfrm>
            <a:off x="5072066" y="1992308"/>
            <a:ext cx="2142160" cy="285752"/>
          </a:xfrm>
          <a:prstGeom prst="rect">
            <a:avLst/>
          </a:prstGeom>
          <a:noFill/>
          <a:ln w="9525">
            <a:noFill/>
            <a:miter lim="800000"/>
            <a:headEnd/>
            <a:tailEnd/>
          </a:ln>
          <a:effectLst/>
        </p:spPr>
      </p:pic>
      <p:pic>
        <p:nvPicPr>
          <p:cNvPr id="28676" name="Picture 4"/>
          <p:cNvPicPr>
            <a:picLocks noChangeAspect="1" noChangeArrowheads="1"/>
          </p:cNvPicPr>
          <p:nvPr/>
        </p:nvPicPr>
        <p:blipFill>
          <a:blip r:embed="rId3"/>
          <a:srcRect/>
          <a:stretch>
            <a:fillRect/>
          </a:stretch>
        </p:blipFill>
        <p:spPr bwMode="auto">
          <a:xfrm>
            <a:off x="3571868" y="2714626"/>
            <a:ext cx="1143008" cy="725833"/>
          </a:xfrm>
          <a:prstGeom prst="rect">
            <a:avLst/>
          </a:prstGeom>
          <a:noFill/>
          <a:ln w="9525">
            <a:noFill/>
            <a:miter lim="800000"/>
            <a:headEnd/>
            <a:tailEnd/>
          </a:ln>
          <a:effectLst/>
        </p:spPr>
      </p:pic>
      <p:sp>
        <p:nvSpPr>
          <p:cNvPr id="11"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2"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3" name="灯片编号占位符 12"/>
          <p:cNvSpPr>
            <a:spLocks noGrp="1"/>
          </p:cNvSpPr>
          <p:nvPr>
            <p:ph type="sldNum" sz="quarter" idx="12"/>
          </p:nvPr>
        </p:nvSpPr>
        <p:spPr/>
        <p:txBody>
          <a:bodyPr/>
          <a:lstStyle/>
          <a:p>
            <a:fld id="{BB196454-36CF-42DE-A2C0-4DF8986FDBF0}" type="slidenum">
              <a:rPr lang="zh-CN" altLang="en-US" smtClean="0"/>
              <a:t>20</a:t>
            </a:fld>
            <a:endParaRPr lang="zh-CN" alt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1357304"/>
            <a:ext cx="8229600" cy="857250"/>
          </a:xfrm>
        </p:spPr>
        <p:txBody>
          <a:bodyPr vert="horz" lIns="91440" tIns="45720" rIns="91440" bIns="45720" rtlCol="0">
            <a:noAutofit/>
          </a:bodyPr>
          <a:lstStyle/>
          <a:p>
            <a:pPr algn="l">
              <a:lnSpc>
                <a:spcPct val="150000"/>
              </a:lnSpc>
              <a:spcBef>
                <a:spcPts val="0"/>
              </a:spcBef>
            </a:pPr>
            <a:r>
              <a:rPr lang="en-US" altLang="zh-CN" sz="1800" dirty="0">
                <a:latin typeface="Times New Roman" pitchFamily="18" charset="0"/>
                <a:ea typeface="微软雅黑" pitchFamily="34" charset="-122"/>
                <a:cs typeface="Times New Roman" pitchFamily="18" charset="0"/>
              </a:rPr>
              <a:t>【</a:t>
            </a:r>
            <a:r>
              <a:rPr lang="zh-CN" altLang="en-US" sz="1800" dirty="0">
                <a:latin typeface="Times New Roman" pitchFamily="18" charset="0"/>
                <a:ea typeface="微软雅黑" pitchFamily="34" charset="-122"/>
                <a:cs typeface="Times New Roman" pitchFamily="18" charset="0"/>
              </a:rPr>
              <a:t>例</a:t>
            </a:r>
            <a:r>
              <a:rPr lang="en-US" altLang="zh-CN" sz="1800" dirty="0">
                <a:latin typeface="Times New Roman" pitchFamily="18" charset="0"/>
                <a:ea typeface="微软雅黑" pitchFamily="34" charset="-122"/>
                <a:cs typeface="Times New Roman" pitchFamily="18" charset="0"/>
              </a:rPr>
              <a:t>6-2】</a:t>
            </a:r>
            <a:r>
              <a:rPr lang="zh-CN" altLang="en-US" sz="1800" dirty="0">
                <a:latin typeface="Times New Roman" pitchFamily="18" charset="0"/>
                <a:ea typeface="微软雅黑" pitchFamily="34" charset="-122"/>
                <a:cs typeface="Times New Roman" pitchFamily="18" charset="0"/>
              </a:rPr>
              <a:t>若</a:t>
            </a:r>
            <a:r>
              <a:rPr lang="en-US" altLang="zh-CN" sz="1800" dirty="0">
                <a:latin typeface="Times New Roman" pitchFamily="18" charset="0"/>
                <a:ea typeface="微软雅黑" pitchFamily="34" charset="-122"/>
                <a:cs typeface="Times New Roman" pitchFamily="18" charset="0"/>
              </a:rPr>
              <a:t>E</a:t>
            </a:r>
            <a:r>
              <a:rPr lang="zh-CN" altLang="en-US" sz="1800" dirty="0">
                <a:latin typeface="Times New Roman" pitchFamily="18" charset="0"/>
                <a:ea typeface="微软雅黑" pitchFamily="34" charset="-122"/>
                <a:cs typeface="Times New Roman" pitchFamily="18" charset="0"/>
              </a:rPr>
              <a:t>公司每股的年分配股利为</a:t>
            </a:r>
            <a:r>
              <a:rPr lang="en-US" altLang="zh-CN" sz="1800" dirty="0">
                <a:latin typeface="Times New Roman" pitchFamily="18" charset="0"/>
                <a:ea typeface="微软雅黑" pitchFamily="34" charset="-122"/>
                <a:cs typeface="Times New Roman" pitchFamily="18" charset="0"/>
              </a:rPr>
              <a:t>2.5</a:t>
            </a:r>
            <a:r>
              <a:rPr lang="zh-CN" altLang="en-US" sz="1800" dirty="0">
                <a:latin typeface="Times New Roman" pitchFamily="18" charset="0"/>
                <a:ea typeface="微软雅黑" pitchFamily="34" charset="-122"/>
                <a:cs typeface="Times New Roman" pitchFamily="18" charset="0"/>
              </a:rPr>
              <a:t>元，必要报酬率为</a:t>
            </a:r>
            <a:r>
              <a:rPr lang="en-US" altLang="zh-CN" sz="1800" dirty="0">
                <a:latin typeface="Times New Roman" pitchFamily="18" charset="0"/>
                <a:ea typeface="微软雅黑" pitchFamily="34" charset="-122"/>
                <a:cs typeface="Times New Roman" pitchFamily="18" charset="0"/>
              </a:rPr>
              <a:t>12%</a:t>
            </a:r>
            <a:r>
              <a:rPr lang="zh-CN" altLang="en-US" sz="1800" dirty="0">
                <a:latin typeface="Times New Roman" pitchFamily="18" charset="0"/>
                <a:ea typeface="微软雅黑" pitchFamily="34" charset="-122"/>
                <a:cs typeface="Times New Roman" pitchFamily="18" charset="0"/>
              </a:rPr>
              <a:t>，且股利和必要报酬率长期不变。请计算</a:t>
            </a:r>
            <a:r>
              <a:rPr lang="en-US" altLang="zh-CN" sz="1800" dirty="0">
                <a:latin typeface="Times New Roman" pitchFamily="18" charset="0"/>
                <a:ea typeface="微软雅黑" pitchFamily="34" charset="-122"/>
                <a:cs typeface="Times New Roman" pitchFamily="18" charset="0"/>
              </a:rPr>
              <a:t>E</a:t>
            </a:r>
            <a:r>
              <a:rPr lang="zh-CN" altLang="en-US" sz="1800" dirty="0">
                <a:latin typeface="Times New Roman" pitchFamily="18" charset="0"/>
                <a:ea typeface="微软雅黑" pitchFamily="34" charset="-122"/>
                <a:cs typeface="Times New Roman" pitchFamily="18" charset="0"/>
              </a:rPr>
              <a:t>公司股票价值。</a:t>
            </a:r>
          </a:p>
        </p:txBody>
      </p:sp>
      <p:sp>
        <p:nvSpPr>
          <p:cNvPr id="3" name="文本占位符 2"/>
          <p:cNvSpPr>
            <a:spLocks noGrp="1"/>
          </p:cNvSpPr>
          <p:nvPr>
            <p:ph type="body" idx="1"/>
          </p:nvPr>
        </p:nvSpPr>
        <p:spPr>
          <a:xfrm>
            <a:off x="500034" y="2285998"/>
            <a:ext cx="8229600" cy="1943103"/>
          </a:xfrm>
        </p:spPr>
        <p:txBody>
          <a:bodyPr vert="horz" lIns="91440" tIns="45720" rIns="91440" bIns="45720" rtlCol="0">
            <a:noAutofit/>
          </a:bodyPr>
          <a:lstStyle/>
          <a:p>
            <a:pPr marL="0"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解：已知</a:t>
            </a:r>
            <a:r>
              <a:rPr lang="en-US" altLang="zh-CN" sz="1800" dirty="0">
                <a:latin typeface="Times New Roman" pitchFamily="18" charset="0"/>
                <a:ea typeface="微软雅黑" pitchFamily="34" charset="-122"/>
                <a:cs typeface="Times New Roman" pitchFamily="18" charset="0"/>
              </a:rPr>
              <a:t>E</a:t>
            </a:r>
            <a:r>
              <a:rPr lang="zh-CN" altLang="en-US" sz="1800" dirty="0">
                <a:latin typeface="Times New Roman" pitchFamily="18" charset="0"/>
                <a:ea typeface="微软雅黑" pitchFamily="34" charset="-122"/>
                <a:cs typeface="Times New Roman" pitchFamily="18" charset="0"/>
              </a:rPr>
              <a:t>公司每股的年分配股利为</a:t>
            </a:r>
            <a:r>
              <a:rPr lang="en-US" altLang="zh-CN" sz="1800" dirty="0">
                <a:latin typeface="Times New Roman" pitchFamily="18" charset="0"/>
                <a:ea typeface="微软雅黑" pitchFamily="34" charset="-122"/>
                <a:cs typeface="Times New Roman" pitchFamily="18" charset="0"/>
              </a:rPr>
              <a:t>2.5</a:t>
            </a:r>
            <a:r>
              <a:rPr lang="zh-CN" altLang="en-US" sz="1800" dirty="0">
                <a:latin typeface="Times New Roman" pitchFamily="18" charset="0"/>
                <a:ea typeface="微软雅黑" pitchFamily="34" charset="-122"/>
                <a:cs typeface="Times New Roman" pitchFamily="18" charset="0"/>
              </a:rPr>
              <a:t>元，折现率为</a:t>
            </a:r>
            <a:r>
              <a:rPr lang="en-US" altLang="zh-CN" sz="1800" dirty="0">
                <a:latin typeface="Times New Roman" pitchFamily="18" charset="0"/>
                <a:ea typeface="微软雅黑" pitchFamily="34" charset="-122"/>
                <a:cs typeface="Times New Roman" pitchFamily="18" charset="0"/>
              </a:rPr>
              <a:t>12%</a:t>
            </a:r>
            <a:r>
              <a:rPr lang="zh-CN" altLang="en-US" sz="1800" dirty="0">
                <a:latin typeface="Times New Roman" pitchFamily="18" charset="0"/>
                <a:ea typeface="微软雅黑" pitchFamily="34" charset="-122"/>
                <a:cs typeface="Times New Roman" pitchFamily="18" charset="0"/>
              </a:rPr>
              <a:t>，</a:t>
            </a:r>
            <a:r>
              <a:rPr lang="en-US" altLang="zh-CN" sz="1800" dirty="0">
                <a:latin typeface="Times New Roman" pitchFamily="18" charset="0"/>
                <a:ea typeface="微软雅黑" pitchFamily="34" charset="-122"/>
                <a:cs typeface="Times New Roman" pitchFamily="18" charset="0"/>
              </a:rPr>
              <a:t>E</a:t>
            </a:r>
            <a:r>
              <a:rPr lang="zh-CN" altLang="en-US" sz="1800" dirty="0">
                <a:latin typeface="Times New Roman" pitchFamily="18" charset="0"/>
                <a:ea typeface="微软雅黑" pitchFamily="34" charset="-122"/>
                <a:cs typeface="Times New Roman" pitchFamily="18" charset="0"/>
              </a:rPr>
              <a:t>公司股票价值</a:t>
            </a:r>
            <a:r>
              <a:rPr lang="zh-CN" altLang="en-US" sz="1800" dirty="0" smtClean="0">
                <a:latin typeface="Times New Roman" pitchFamily="18" charset="0"/>
                <a:ea typeface="微软雅黑" pitchFamily="34" charset="-122"/>
                <a:cs typeface="Times New Roman" pitchFamily="18" charset="0"/>
              </a:rPr>
              <a:t>为</a:t>
            </a:r>
            <a:endParaRPr lang="en-US" altLang="zh-CN" sz="1800" dirty="0" smtClean="0">
              <a:latin typeface="Times New Roman" pitchFamily="18" charset="0"/>
              <a:ea typeface="微软雅黑" pitchFamily="34" charset="-122"/>
              <a:cs typeface="Times New Roman" pitchFamily="18" charset="0"/>
            </a:endParaRPr>
          </a:p>
          <a:p>
            <a:pPr marL="0" indent="0">
              <a:lnSpc>
                <a:spcPct val="150000"/>
              </a:lnSpc>
              <a:spcBef>
                <a:spcPts val="0"/>
              </a:spcBef>
              <a:buNone/>
            </a:pPr>
            <a:endParaRPr lang="zh-CN" altLang="en-US" sz="1800" dirty="0">
              <a:latin typeface="Times New Roman" pitchFamily="18" charset="0"/>
              <a:ea typeface="微软雅黑" pitchFamily="34" charset="-122"/>
              <a:cs typeface="Times New Roman" pitchFamily="18" charset="0"/>
            </a:endParaRPr>
          </a:p>
          <a:p>
            <a:pPr marL="0" indent="0">
              <a:lnSpc>
                <a:spcPct val="150000"/>
              </a:lnSpc>
              <a:spcBef>
                <a:spcPts val="0"/>
              </a:spcBef>
              <a:buNone/>
            </a:pPr>
            <a:endParaRPr lang="zh-CN" altLang="en-US" sz="1800" dirty="0">
              <a:latin typeface="Times New Roman" pitchFamily="18" charset="0"/>
              <a:ea typeface="微软雅黑" pitchFamily="34" charset="-122"/>
              <a:cs typeface="Times New Roman" pitchFamily="18" charset="0"/>
            </a:endParaRPr>
          </a:p>
          <a:p>
            <a:pPr marL="0" indent="0">
              <a:lnSpc>
                <a:spcPct val="150000"/>
              </a:lnSpc>
              <a:spcBef>
                <a:spcPts val="0"/>
              </a:spcBef>
              <a:buNone/>
            </a:pPr>
            <a:r>
              <a:rPr lang="zh-CN" altLang="en-US" sz="1800" dirty="0" smtClean="0">
                <a:latin typeface="Times New Roman" pitchFamily="18" charset="0"/>
                <a:ea typeface="微软雅黑" pitchFamily="34" charset="-122"/>
                <a:cs typeface="Times New Roman" pitchFamily="18" charset="0"/>
              </a:rPr>
              <a:t>        由</a:t>
            </a:r>
            <a:r>
              <a:rPr lang="zh-CN" altLang="en-US" sz="1800" dirty="0">
                <a:latin typeface="Times New Roman" pitchFamily="18" charset="0"/>
                <a:ea typeface="微软雅黑" pitchFamily="34" charset="-122"/>
                <a:cs typeface="Times New Roman" pitchFamily="18" charset="0"/>
              </a:rPr>
              <a:t>计算结果可知，每股</a:t>
            </a:r>
            <a:r>
              <a:rPr lang="en-US" altLang="zh-CN" sz="1800" dirty="0">
                <a:latin typeface="Times New Roman" pitchFamily="18" charset="0"/>
                <a:ea typeface="微软雅黑" pitchFamily="34" charset="-122"/>
                <a:cs typeface="Times New Roman" pitchFamily="18" charset="0"/>
              </a:rPr>
              <a:t>E</a:t>
            </a:r>
            <a:r>
              <a:rPr lang="zh-CN" altLang="en-US" sz="1800" dirty="0">
                <a:latin typeface="Times New Roman" pitchFamily="18" charset="0"/>
                <a:ea typeface="微软雅黑" pitchFamily="34" charset="-122"/>
                <a:cs typeface="Times New Roman" pitchFamily="18" charset="0"/>
              </a:rPr>
              <a:t>公司股票每年能给投资者带来</a:t>
            </a:r>
            <a:r>
              <a:rPr lang="en-US" altLang="zh-CN" sz="1800" dirty="0">
                <a:latin typeface="Times New Roman" pitchFamily="18" charset="0"/>
                <a:ea typeface="微软雅黑" pitchFamily="34" charset="-122"/>
                <a:cs typeface="Times New Roman" pitchFamily="18" charset="0"/>
              </a:rPr>
              <a:t>2.5</a:t>
            </a:r>
            <a:r>
              <a:rPr lang="zh-CN" altLang="en-US" sz="1800" dirty="0">
                <a:latin typeface="Times New Roman" pitchFamily="18" charset="0"/>
                <a:ea typeface="微软雅黑" pitchFamily="34" charset="-122"/>
                <a:cs typeface="Times New Roman" pitchFamily="18" charset="0"/>
              </a:rPr>
              <a:t>元的报酬，在必要报酬率为</a:t>
            </a:r>
            <a:r>
              <a:rPr lang="en-US" altLang="zh-CN" sz="1800" dirty="0">
                <a:latin typeface="Times New Roman" pitchFamily="18" charset="0"/>
                <a:ea typeface="微软雅黑" pitchFamily="34" charset="-122"/>
                <a:cs typeface="Times New Roman" pitchFamily="18" charset="0"/>
              </a:rPr>
              <a:t>12%</a:t>
            </a:r>
            <a:r>
              <a:rPr lang="zh-CN" altLang="en-US" sz="1800" dirty="0">
                <a:latin typeface="Times New Roman" pitchFamily="18" charset="0"/>
                <a:ea typeface="微软雅黑" pitchFamily="34" charset="-122"/>
                <a:cs typeface="Times New Roman" pitchFamily="18" charset="0"/>
              </a:rPr>
              <a:t>的情况下，每股股票相当于</a:t>
            </a:r>
            <a:r>
              <a:rPr lang="en-US" altLang="zh-CN" sz="1800" dirty="0">
                <a:latin typeface="Times New Roman" pitchFamily="18" charset="0"/>
                <a:ea typeface="微软雅黑" pitchFamily="34" charset="-122"/>
                <a:cs typeface="Times New Roman" pitchFamily="18" charset="0"/>
              </a:rPr>
              <a:t>20.83</a:t>
            </a:r>
            <a:r>
              <a:rPr lang="zh-CN" altLang="en-US" sz="1800" dirty="0">
                <a:latin typeface="Times New Roman" pitchFamily="18" charset="0"/>
                <a:ea typeface="微软雅黑" pitchFamily="34" charset="-122"/>
                <a:cs typeface="Times New Roman" pitchFamily="18" charset="0"/>
              </a:rPr>
              <a:t>元资本的报酬，所以其价值是</a:t>
            </a:r>
            <a:r>
              <a:rPr lang="en-US" altLang="zh-CN" sz="1800" dirty="0">
                <a:latin typeface="Times New Roman" pitchFamily="18" charset="0"/>
                <a:ea typeface="微软雅黑" pitchFamily="34" charset="-122"/>
                <a:cs typeface="Times New Roman" pitchFamily="18" charset="0"/>
              </a:rPr>
              <a:t>20.83</a:t>
            </a:r>
            <a:r>
              <a:rPr lang="zh-CN" altLang="en-US" sz="1800" dirty="0">
                <a:latin typeface="Times New Roman" pitchFamily="18" charset="0"/>
                <a:ea typeface="微软雅黑" pitchFamily="34" charset="-122"/>
                <a:cs typeface="Times New Roman" pitchFamily="18" charset="0"/>
              </a:rPr>
              <a:t>元。</a:t>
            </a:r>
          </a:p>
        </p:txBody>
      </p:sp>
      <p:cxnSp>
        <p:nvCxnSpPr>
          <p:cNvPr id="4" name="直接连接符 3"/>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第三节 股利折现</a:t>
            </a:r>
            <a:r>
              <a:rPr lang="zh-CN" altLang="en-US" sz="2600" b="1" kern="2200" dirty="0" smtClean="0">
                <a:solidFill>
                  <a:srgbClr val="000000"/>
                </a:solidFill>
                <a:latin typeface="微软雅黑" pitchFamily="34" charset="-122"/>
                <a:ea typeface="微软雅黑" pitchFamily="34" charset="-122"/>
                <a:cs typeface="+mj-cs"/>
              </a:rPr>
              <a:t>模型</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6"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a:lnSpc>
                <a:spcPct val="150000"/>
              </a:lnSpc>
            </a:pPr>
            <a:r>
              <a:rPr lang="zh-CN" altLang="en-US" sz="2400" dirty="0">
                <a:latin typeface="Times New Roman" pitchFamily="18" charset="0"/>
                <a:ea typeface="微软雅黑" pitchFamily="34" charset="-122"/>
                <a:cs typeface="Times New Roman" pitchFamily="18" charset="0"/>
              </a:rPr>
              <a:t>二、零增长</a:t>
            </a:r>
            <a:r>
              <a:rPr lang="zh-CN" altLang="en-US" sz="2400" dirty="0" smtClean="0">
                <a:latin typeface="Times New Roman" pitchFamily="18" charset="0"/>
                <a:ea typeface="微软雅黑" pitchFamily="34" charset="-122"/>
                <a:cs typeface="Times New Roman" pitchFamily="18" charset="0"/>
              </a:rPr>
              <a:t>模型</a:t>
            </a:r>
            <a:endParaRPr lang="zh-CN" altLang="en-US" sz="2400" dirty="0">
              <a:latin typeface="Times New Roman" pitchFamily="18" charset="0"/>
              <a:ea typeface="微软雅黑" pitchFamily="34" charset="-122"/>
              <a:cs typeface="Times New Roman" pitchFamily="18" charset="0"/>
            </a:endParaRPr>
          </a:p>
        </p:txBody>
      </p:sp>
      <p:pic>
        <p:nvPicPr>
          <p:cNvPr id="27649" name="Picture 1"/>
          <p:cNvPicPr>
            <a:picLocks noChangeAspect="1" noChangeArrowheads="1"/>
          </p:cNvPicPr>
          <p:nvPr/>
        </p:nvPicPr>
        <p:blipFill>
          <a:blip r:embed="rId2"/>
          <a:srcRect/>
          <a:stretch>
            <a:fillRect/>
          </a:stretch>
        </p:blipFill>
        <p:spPr bwMode="auto">
          <a:xfrm>
            <a:off x="3143240" y="2857502"/>
            <a:ext cx="2943288" cy="642942"/>
          </a:xfrm>
          <a:prstGeom prst="rect">
            <a:avLst/>
          </a:prstGeom>
          <a:noFill/>
          <a:ln w="9525">
            <a:noFill/>
            <a:miter lim="800000"/>
            <a:headEnd/>
            <a:tailEnd/>
          </a:ln>
          <a:effectLst/>
        </p:spPr>
      </p:pic>
      <p:sp>
        <p:nvSpPr>
          <p:cNvPr id="8"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9"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0" name="灯片编号占位符 9"/>
          <p:cNvSpPr>
            <a:spLocks noGrp="1"/>
          </p:cNvSpPr>
          <p:nvPr>
            <p:ph type="sldNum" sz="quarter" idx="12"/>
          </p:nvPr>
        </p:nvSpPr>
        <p:spPr/>
        <p:txBody>
          <a:bodyPr/>
          <a:lstStyle/>
          <a:p>
            <a:fld id="{BB196454-36CF-42DE-A2C0-4DF8986FDBF0}" type="slidenum">
              <a:rPr lang="zh-CN" altLang="en-US" smtClean="0"/>
              <a:t>21</a:t>
            </a:fld>
            <a:endParaRPr lang="zh-CN" alt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500034" y="1714494"/>
            <a:ext cx="8229600" cy="1943103"/>
          </a:xfrm>
        </p:spPr>
        <p:txBody>
          <a:bodyPr vert="horz" lIns="91440" tIns="45720" rIns="91440" bIns="45720" rtlCol="0">
            <a:noAutofit/>
          </a:bodyPr>
          <a:lstStyle/>
          <a:p>
            <a:pPr marL="0"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不变增长模型，又称为固定增长模型、戈登模型</a:t>
            </a:r>
            <a:r>
              <a:rPr lang="en-US" altLang="zh-CN" sz="1800" dirty="0">
                <a:latin typeface="Times New Roman" pitchFamily="18" charset="0"/>
                <a:ea typeface="微软雅黑" pitchFamily="34" charset="-122"/>
                <a:cs typeface="Times New Roman" pitchFamily="18" charset="0"/>
              </a:rPr>
              <a:t>(Gordon Model)</a:t>
            </a:r>
            <a:r>
              <a:rPr lang="zh-CN" altLang="en-US" sz="1800" dirty="0">
                <a:latin typeface="Times New Roman" pitchFamily="18" charset="0"/>
                <a:ea typeface="微软雅黑" pitchFamily="34" charset="-122"/>
                <a:cs typeface="Times New Roman" pitchFamily="18" charset="0"/>
              </a:rPr>
              <a:t>，该模型假设股利永远按不变的增长率变化，即股利以一个稳定的增长率永续增长，将未来期间所有股利现金流折现到基准时点并加总。不变增长模型是一个被广泛接受和运用的股票估值模型</a:t>
            </a:r>
            <a:r>
              <a:rPr lang="zh-CN" altLang="en-US" sz="1800" dirty="0" smtClean="0">
                <a:latin typeface="Times New Roman" pitchFamily="18" charset="0"/>
                <a:ea typeface="微软雅黑" pitchFamily="34" charset="-122"/>
                <a:cs typeface="Times New Roman" pitchFamily="18" charset="0"/>
              </a:rPr>
              <a:t>。</a:t>
            </a:r>
            <a:endParaRPr lang="zh-CN" altLang="en-US" sz="1800" dirty="0">
              <a:latin typeface="Times New Roman" pitchFamily="18" charset="0"/>
              <a:ea typeface="微软雅黑" pitchFamily="34" charset="-122"/>
              <a:cs typeface="Times New Roman" pitchFamily="18" charset="0"/>
            </a:endParaRPr>
          </a:p>
        </p:txBody>
      </p:sp>
      <p:cxnSp>
        <p:nvCxnSpPr>
          <p:cNvPr id="4" name="直接连接符 3"/>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第三节 股利折现</a:t>
            </a:r>
            <a:r>
              <a:rPr lang="zh-CN" altLang="en-US" sz="2600" b="1" kern="2200" dirty="0" smtClean="0">
                <a:solidFill>
                  <a:srgbClr val="000000"/>
                </a:solidFill>
                <a:latin typeface="微软雅黑" pitchFamily="34" charset="-122"/>
                <a:ea typeface="微软雅黑" pitchFamily="34" charset="-122"/>
                <a:cs typeface="+mj-cs"/>
              </a:rPr>
              <a:t>模型</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6"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a:lnSpc>
                <a:spcPct val="150000"/>
              </a:lnSpc>
            </a:pPr>
            <a:r>
              <a:rPr lang="zh-CN" altLang="en-US" sz="2400" dirty="0">
                <a:latin typeface="Times New Roman" pitchFamily="18" charset="0"/>
                <a:ea typeface="微软雅黑" pitchFamily="34" charset="-122"/>
                <a:cs typeface="Times New Roman" pitchFamily="18" charset="0"/>
              </a:rPr>
              <a:t>三、不变增长</a:t>
            </a:r>
            <a:r>
              <a:rPr lang="zh-CN" altLang="en-US" sz="2400" dirty="0" smtClean="0">
                <a:latin typeface="Times New Roman" pitchFamily="18" charset="0"/>
                <a:ea typeface="微软雅黑" pitchFamily="34" charset="-122"/>
                <a:cs typeface="Times New Roman" pitchFamily="18" charset="0"/>
              </a:rPr>
              <a:t>模型</a:t>
            </a:r>
            <a:endParaRPr lang="zh-CN" altLang="en-US" sz="2400" dirty="0">
              <a:latin typeface="Times New Roman" pitchFamily="18" charset="0"/>
              <a:ea typeface="微软雅黑" pitchFamily="34" charset="-122"/>
              <a:cs typeface="Times New Roman" pitchFamily="18" charset="0"/>
            </a:endParaRPr>
          </a:p>
        </p:txBody>
      </p:sp>
      <p:sp>
        <p:nvSpPr>
          <p:cNvPr id="7"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8"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9" name="灯片编号占位符 8"/>
          <p:cNvSpPr>
            <a:spLocks noGrp="1"/>
          </p:cNvSpPr>
          <p:nvPr>
            <p:ph type="sldNum" sz="quarter" idx="12"/>
          </p:nvPr>
        </p:nvSpPr>
        <p:spPr/>
        <p:txBody>
          <a:bodyPr/>
          <a:lstStyle/>
          <a:p>
            <a:fld id="{BB196454-36CF-42DE-A2C0-4DF8986FDBF0}" type="slidenum">
              <a:rPr lang="zh-CN" altLang="en-US" smtClean="0"/>
              <a:t>22</a:t>
            </a:fld>
            <a:endParaRPr lang="zh-CN" alt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p:txBody>
          <a:bodyPr vert="horz" lIns="91440" tIns="45720" rIns="91440" bIns="45720" rtlCol="0">
            <a:noAutofit/>
          </a:bodyPr>
          <a:lstStyle/>
          <a:p>
            <a:pPr marL="0" indent="0">
              <a:lnSpc>
                <a:spcPct val="150000"/>
              </a:lnSpc>
              <a:spcBef>
                <a:spcPts val="0"/>
              </a:spcBef>
              <a:buNone/>
            </a:pPr>
            <a:r>
              <a:rPr lang="zh-CN" altLang="en-US" sz="1800" dirty="0" smtClean="0">
                <a:latin typeface="Times New Roman" pitchFamily="18" charset="0"/>
                <a:ea typeface="微软雅黑" pitchFamily="34" charset="-122"/>
                <a:cs typeface="Times New Roman" pitchFamily="18" charset="0"/>
              </a:rPr>
              <a:t>假设</a:t>
            </a:r>
            <a:r>
              <a:rPr lang="zh-CN" altLang="en-US" sz="1800" dirty="0">
                <a:latin typeface="Times New Roman" pitchFamily="18" charset="0"/>
                <a:ea typeface="微软雅黑" pitchFamily="34" charset="-122"/>
                <a:cs typeface="Times New Roman" pitchFamily="18" charset="0"/>
              </a:rPr>
              <a:t>某上市公司最近支付的股利为，且以永续增长率（股利长期稳定增长率）稳定增长，不变增长模型公式为</a:t>
            </a:r>
            <a:r>
              <a:rPr lang="zh-CN" altLang="en-US" sz="1800" dirty="0" smtClean="0">
                <a:latin typeface="Times New Roman" pitchFamily="18" charset="0"/>
                <a:ea typeface="微软雅黑" pitchFamily="34" charset="-122"/>
                <a:cs typeface="Times New Roman" pitchFamily="18" charset="0"/>
              </a:rPr>
              <a:t>：</a:t>
            </a:r>
            <a:endParaRPr lang="en-US" altLang="zh-CN" sz="1800" dirty="0" smtClean="0">
              <a:latin typeface="Times New Roman" pitchFamily="18" charset="0"/>
              <a:ea typeface="微软雅黑" pitchFamily="34" charset="-122"/>
              <a:cs typeface="Times New Roman" pitchFamily="18" charset="0"/>
            </a:endParaRPr>
          </a:p>
          <a:p>
            <a:pPr marL="0" indent="0">
              <a:lnSpc>
                <a:spcPct val="150000"/>
              </a:lnSpc>
              <a:spcBef>
                <a:spcPts val="0"/>
              </a:spcBef>
              <a:buNone/>
            </a:pPr>
            <a:endParaRPr lang="zh-CN" altLang="en-US" sz="1800" dirty="0">
              <a:latin typeface="Times New Roman" pitchFamily="18" charset="0"/>
              <a:ea typeface="微软雅黑" pitchFamily="34" charset="-122"/>
              <a:cs typeface="Times New Roman" pitchFamily="18" charset="0"/>
            </a:endParaRPr>
          </a:p>
          <a:p>
            <a:pPr marL="0" indent="0">
              <a:lnSpc>
                <a:spcPct val="150000"/>
              </a:lnSpc>
              <a:spcBef>
                <a:spcPts val="0"/>
              </a:spcBef>
              <a:buNone/>
            </a:pPr>
            <a:endParaRPr lang="zh-CN" altLang="en-US" sz="1800" dirty="0">
              <a:latin typeface="Times New Roman" pitchFamily="18" charset="0"/>
              <a:ea typeface="微软雅黑" pitchFamily="34" charset="-122"/>
              <a:cs typeface="Times New Roman" pitchFamily="18" charset="0"/>
            </a:endParaRPr>
          </a:p>
          <a:p>
            <a:pPr marL="0" indent="0">
              <a:lnSpc>
                <a:spcPct val="150000"/>
              </a:lnSpc>
              <a:spcBef>
                <a:spcPts val="0"/>
              </a:spcBef>
              <a:buNone/>
            </a:pPr>
            <a:r>
              <a:rPr lang="zh-CN" altLang="en-US" sz="1800" dirty="0" smtClean="0">
                <a:latin typeface="Times New Roman" pitchFamily="18" charset="0"/>
                <a:ea typeface="微软雅黑" pitchFamily="34" charset="-122"/>
                <a:cs typeface="Times New Roman" pitchFamily="18" charset="0"/>
              </a:rPr>
              <a:t>      由</a:t>
            </a:r>
            <a:r>
              <a:rPr lang="zh-CN" altLang="en-US" sz="1800" dirty="0">
                <a:latin typeface="Times New Roman" pitchFamily="18" charset="0"/>
                <a:ea typeface="微软雅黑" pitchFamily="34" charset="-122"/>
                <a:cs typeface="Times New Roman" pitchFamily="18" charset="0"/>
              </a:rPr>
              <a:t>公式</a:t>
            </a:r>
            <a:r>
              <a:rPr lang="en-US" altLang="zh-CN" sz="1800" dirty="0">
                <a:latin typeface="Times New Roman" pitchFamily="18" charset="0"/>
                <a:ea typeface="微软雅黑" pitchFamily="34" charset="-122"/>
                <a:cs typeface="Times New Roman" pitchFamily="18" charset="0"/>
              </a:rPr>
              <a:t>6-12</a:t>
            </a:r>
            <a:r>
              <a:rPr lang="zh-CN" altLang="en-US" sz="1800" dirty="0">
                <a:latin typeface="Times New Roman" pitchFamily="18" charset="0"/>
                <a:ea typeface="微软雅黑" pitchFamily="34" charset="-122"/>
                <a:cs typeface="Times New Roman" pitchFamily="18" charset="0"/>
              </a:rPr>
              <a:t>可知，在和给定时，增大，上市公司股票价格会越高。不变增长模型的应用包含了三个假定条件：（</a:t>
            </a:r>
            <a:r>
              <a:rPr lang="en-US" altLang="zh-CN" sz="1800" dirty="0">
                <a:latin typeface="Times New Roman" pitchFamily="18" charset="0"/>
                <a:ea typeface="微软雅黑" pitchFamily="34" charset="-122"/>
                <a:cs typeface="Times New Roman" pitchFamily="18" charset="0"/>
              </a:rPr>
              <a:t>1</a:t>
            </a:r>
            <a:r>
              <a:rPr lang="zh-CN" altLang="en-US" sz="1800" dirty="0">
                <a:latin typeface="Times New Roman" pitchFamily="18" charset="0"/>
                <a:ea typeface="微软雅黑" pitchFamily="34" charset="-122"/>
                <a:cs typeface="Times New Roman" pitchFamily="18" charset="0"/>
              </a:rPr>
              <a:t>）股利的支付在时间上是永久性的；（</a:t>
            </a:r>
            <a:r>
              <a:rPr lang="en-US" altLang="zh-CN" sz="1800" dirty="0">
                <a:latin typeface="Times New Roman" pitchFamily="18" charset="0"/>
                <a:ea typeface="微软雅黑" pitchFamily="34" charset="-122"/>
                <a:cs typeface="Times New Roman" pitchFamily="18" charset="0"/>
              </a:rPr>
              <a:t>2</a:t>
            </a:r>
            <a:r>
              <a:rPr lang="zh-CN" altLang="en-US" sz="1800" dirty="0">
                <a:latin typeface="Times New Roman" pitchFamily="18" charset="0"/>
                <a:ea typeface="微软雅黑" pitchFamily="34" charset="-122"/>
                <a:cs typeface="Times New Roman" pitchFamily="18" charset="0"/>
              </a:rPr>
              <a:t>）股利的增长速度是一个常数；（</a:t>
            </a:r>
            <a:r>
              <a:rPr lang="en-US" altLang="zh-CN" sz="1800" dirty="0">
                <a:latin typeface="Times New Roman" pitchFamily="18" charset="0"/>
                <a:ea typeface="微软雅黑" pitchFamily="34" charset="-122"/>
                <a:cs typeface="Times New Roman" pitchFamily="18" charset="0"/>
              </a:rPr>
              <a:t>3</a:t>
            </a:r>
            <a:r>
              <a:rPr lang="zh-CN" altLang="en-US" sz="1800" dirty="0">
                <a:latin typeface="Times New Roman" pitchFamily="18" charset="0"/>
                <a:ea typeface="微软雅黑" pitchFamily="34" charset="-122"/>
                <a:cs typeface="Times New Roman" pitchFamily="18" charset="0"/>
              </a:rPr>
              <a:t>）模型中的折现率大于股利增长率。</a:t>
            </a:r>
          </a:p>
        </p:txBody>
      </p:sp>
      <p:cxnSp>
        <p:nvCxnSpPr>
          <p:cNvPr id="5" name="直接连接符 4"/>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6"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第三节 股利折现</a:t>
            </a:r>
            <a:r>
              <a:rPr lang="zh-CN" altLang="en-US" sz="2600" b="1" kern="2200" dirty="0" smtClean="0">
                <a:solidFill>
                  <a:srgbClr val="000000"/>
                </a:solidFill>
                <a:latin typeface="微软雅黑" pitchFamily="34" charset="-122"/>
                <a:ea typeface="微软雅黑" pitchFamily="34" charset="-122"/>
                <a:cs typeface="+mj-cs"/>
              </a:rPr>
              <a:t>模型</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7"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a:lnSpc>
                <a:spcPct val="150000"/>
              </a:lnSpc>
            </a:pPr>
            <a:r>
              <a:rPr lang="zh-CN" altLang="en-US" sz="2400" dirty="0">
                <a:latin typeface="Times New Roman" pitchFamily="18" charset="0"/>
                <a:ea typeface="微软雅黑" pitchFamily="34" charset="-122"/>
                <a:cs typeface="Times New Roman" pitchFamily="18" charset="0"/>
              </a:rPr>
              <a:t>三、不变增长</a:t>
            </a:r>
            <a:r>
              <a:rPr lang="zh-CN" altLang="en-US" sz="2400" dirty="0" smtClean="0">
                <a:latin typeface="Times New Roman" pitchFamily="18" charset="0"/>
                <a:ea typeface="微软雅黑" pitchFamily="34" charset="-122"/>
                <a:cs typeface="Times New Roman" pitchFamily="18" charset="0"/>
              </a:rPr>
              <a:t>模型</a:t>
            </a:r>
            <a:endParaRPr lang="zh-CN" altLang="en-US" sz="2400" dirty="0">
              <a:latin typeface="Times New Roman" pitchFamily="18" charset="0"/>
              <a:ea typeface="微软雅黑" pitchFamily="34" charset="-122"/>
              <a:cs typeface="Times New Roman" pitchFamily="18" charset="0"/>
            </a:endParaRPr>
          </a:p>
        </p:txBody>
      </p:sp>
      <p:pic>
        <p:nvPicPr>
          <p:cNvPr id="72705" name="Picture 1"/>
          <p:cNvPicPr>
            <a:picLocks noChangeAspect="1" noChangeArrowheads="1"/>
          </p:cNvPicPr>
          <p:nvPr/>
        </p:nvPicPr>
        <p:blipFill>
          <a:blip r:embed="rId2"/>
          <a:srcRect/>
          <a:stretch>
            <a:fillRect/>
          </a:stretch>
        </p:blipFill>
        <p:spPr bwMode="auto">
          <a:xfrm>
            <a:off x="2714612" y="2071684"/>
            <a:ext cx="3958527" cy="741363"/>
          </a:xfrm>
          <a:prstGeom prst="rect">
            <a:avLst/>
          </a:prstGeom>
          <a:noFill/>
          <a:ln w="9525">
            <a:noFill/>
            <a:miter lim="800000"/>
            <a:headEnd/>
            <a:tailEnd/>
          </a:ln>
          <a:effectLst/>
        </p:spPr>
      </p:pic>
      <p:sp>
        <p:nvSpPr>
          <p:cNvPr id="9"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0"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1" name="灯片编号占位符 10"/>
          <p:cNvSpPr>
            <a:spLocks noGrp="1"/>
          </p:cNvSpPr>
          <p:nvPr>
            <p:ph type="sldNum" sz="quarter" idx="12"/>
          </p:nvPr>
        </p:nvSpPr>
        <p:spPr/>
        <p:txBody>
          <a:bodyPr/>
          <a:lstStyle/>
          <a:p>
            <a:fld id="{BB196454-36CF-42DE-A2C0-4DF8986FDBF0}" type="slidenum">
              <a:rPr lang="zh-CN" altLang="en-US" smtClean="0"/>
              <a:t>23</a:t>
            </a:fld>
            <a:endParaRPr lang="zh-CN" alt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57158" y="1357310"/>
            <a:ext cx="8229600" cy="857250"/>
          </a:xfrm>
        </p:spPr>
        <p:txBody>
          <a:bodyPr vert="horz" lIns="91440" tIns="45720" rIns="91440" bIns="45720" rtlCol="0">
            <a:noAutofit/>
          </a:bodyPr>
          <a:lstStyle/>
          <a:p>
            <a:pPr algn="l">
              <a:lnSpc>
                <a:spcPct val="150000"/>
              </a:lnSpc>
              <a:spcBef>
                <a:spcPts val="0"/>
              </a:spcBef>
            </a:pPr>
            <a:r>
              <a:rPr lang="en-US" altLang="zh-CN" sz="1800" dirty="0">
                <a:latin typeface="Times New Roman" pitchFamily="18" charset="0"/>
                <a:ea typeface="微软雅黑" pitchFamily="34" charset="-122"/>
                <a:cs typeface="Times New Roman" pitchFamily="18" charset="0"/>
              </a:rPr>
              <a:t>【</a:t>
            </a:r>
            <a:r>
              <a:rPr lang="zh-CN" altLang="en-US" sz="1800" dirty="0">
                <a:latin typeface="Times New Roman" pitchFamily="18" charset="0"/>
                <a:ea typeface="微软雅黑" pitchFamily="34" charset="-122"/>
                <a:cs typeface="Times New Roman" pitchFamily="18" charset="0"/>
              </a:rPr>
              <a:t>例</a:t>
            </a:r>
            <a:r>
              <a:rPr lang="en-US" altLang="zh-CN" sz="1800" dirty="0">
                <a:latin typeface="Times New Roman" pitchFamily="18" charset="0"/>
                <a:ea typeface="微软雅黑" pitchFamily="34" charset="-122"/>
                <a:cs typeface="Times New Roman" pitchFamily="18" charset="0"/>
              </a:rPr>
              <a:t>6-3】E</a:t>
            </a:r>
            <a:r>
              <a:rPr lang="zh-CN" altLang="en-US" sz="1800" dirty="0">
                <a:latin typeface="Times New Roman" pitchFamily="18" charset="0"/>
                <a:ea typeface="微软雅黑" pitchFamily="34" charset="-122"/>
                <a:cs typeface="Times New Roman" pitchFamily="18" charset="0"/>
              </a:rPr>
              <a:t>公司处于可持续增长阶段，若今年每股股利为</a:t>
            </a:r>
            <a:r>
              <a:rPr lang="en-US" altLang="zh-CN" sz="1800" dirty="0">
                <a:latin typeface="Times New Roman" pitchFamily="18" charset="0"/>
                <a:ea typeface="微软雅黑" pitchFamily="34" charset="-122"/>
                <a:cs typeface="Times New Roman" pitchFamily="18" charset="0"/>
              </a:rPr>
              <a:t>4</a:t>
            </a:r>
            <a:r>
              <a:rPr lang="zh-CN" altLang="en-US" sz="1800" dirty="0">
                <a:latin typeface="Times New Roman" pitchFamily="18" charset="0"/>
                <a:ea typeface="微软雅黑" pitchFamily="34" charset="-122"/>
                <a:cs typeface="Times New Roman" pitchFamily="18" charset="0"/>
              </a:rPr>
              <a:t>元，预计未来每年股利增长率均为</a:t>
            </a:r>
            <a:r>
              <a:rPr lang="en-US" altLang="zh-CN" sz="1800" dirty="0">
                <a:latin typeface="Times New Roman" pitchFamily="18" charset="0"/>
                <a:ea typeface="微软雅黑" pitchFamily="34" charset="-122"/>
                <a:cs typeface="Times New Roman" pitchFamily="18" charset="0"/>
              </a:rPr>
              <a:t>4%</a:t>
            </a:r>
            <a:r>
              <a:rPr lang="zh-CN" altLang="en-US" sz="1800" dirty="0">
                <a:latin typeface="Times New Roman" pitchFamily="18" charset="0"/>
                <a:ea typeface="微软雅黑" pitchFamily="34" charset="-122"/>
                <a:cs typeface="Times New Roman" pitchFamily="18" charset="0"/>
              </a:rPr>
              <a:t>，投资者要求的投资回报率为</a:t>
            </a:r>
            <a:r>
              <a:rPr lang="en-US" altLang="zh-CN" sz="1800" dirty="0">
                <a:latin typeface="Times New Roman" pitchFamily="18" charset="0"/>
                <a:ea typeface="微软雅黑" pitchFamily="34" charset="-122"/>
                <a:cs typeface="Times New Roman" pitchFamily="18" charset="0"/>
              </a:rPr>
              <a:t>14%</a:t>
            </a:r>
            <a:r>
              <a:rPr lang="zh-CN" altLang="en-US" sz="1800" dirty="0">
                <a:latin typeface="Times New Roman" pitchFamily="18" charset="0"/>
                <a:ea typeface="微软雅黑" pitchFamily="34" charset="-122"/>
                <a:cs typeface="Times New Roman" pitchFamily="18" charset="0"/>
              </a:rPr>
              <a:t>。计算</a:t>
            </a:r>
            <a:r>
              <a:rPr lang="en-US" altLang="zh-CN" sz="1800" dirty="0">
                <a:latin typeface="Times New Roman" pitchFamily="18" charset="0"/>
                <a:ea typeface="微软雅黑" pitchFamily="34" charset="-122"/>
                <a:cs typeface="Times New Roman" pitchFamily="18" charset="0"/>
              </a:rPr>
              <a:t>E</a:t>
            </a:r>
            <a:r>
              <a:rPr lang="zh-CN" altLang="en-US" sz="1800" dirty="0">
                <a:latin typeface="Times New Roman" pitchFamily="18" charset="0"/>
                <a:ea typeface="微软雅黑" pitchFamily="34" charset="-122"/>
                <a:cs typeface="Times New Roman" pitchFamily="18" charset="0"/>
              </a:rPr>
              <a:t>公司股票的内在价值。</a:t>
            </a:r>
          </a:p>
        </p:txBody>
      </p:sp>
      <p:sp>
        <p:nvSpPr>
          <p:cNvPr id="3" name="文本占位符 2"/>
          <p:cNvSpPr>
            <a:spLocks noGrp="1"/>
          </p:cNvSpPr>
          <p:nvPr>
            <p:ph type="body" idx="1"/>
          </p:nvPr>
        </p:nvSpPr>
        <p:spPr>
          <a:xfrm>
            <a:off x="428596" y="2200283"/>
            <a:ext cx="8229600" cy="2085979"/>
          </a:xfrm>
        </p:spPr>
        <p:txBody>
          <a:bodyPr vert="horz" lIns="91440" tIns="45720" rIns="91440" bIns="45720" rtlCol="0">
            <a:noAutofit/>
          </a:bodyPr>
          <a:lstStyle/>
          <a:p>
            <a:pPr marL="0"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解：处于可持续增长阶段的</a:t>
            </a:r>
            <a:r>
              <a:rPr lang="en-US" altLang="zh-CN" sz="1800" dirty="0">
                <a:latin typeface="Times New Roman" pitchFamily="18" charset="0"/>
                <a:ea typeface="微软雅黑" pitchFamily="34" charset="-122"/>
                <a:cs typeface="Times New Roman" pitchFamily="18" charset="0"/>
              </a:rPr>
              <a:t>E</a:t>
            </a:r>
            <a:r>
              <a:rPr lang="zh-CN" altLang="en-US" sz="1800" dirty="0">
                <a:latin typeface="Times New Roman" pitchFamily="18" charset="0"/>
                <a:ea typeface="微软雅黑" pitchFamily="34" charset="-122"/>
                <a:cs typeface="Times New Roman" pitchFamily="18" charset="0"/>
              </a:rPr>
              <a:t>公司，今年每股股利为</a:t>
            </a:r>
            <a:r>
              <a:rPr lang="en-US" altLang="zh-CN" sz="1800" dirty="0">
                <a:latin typeface="Times New Roman" pitchFamily="18" charset="0"/>
                <a:ea typeface="微软雅黑" pitchFamily="34" charset="-122"/>
                <a:cs typeface="Times New Roman" pitchFamily="18" charset="0"/>
              </a:rPr>
              <a:t>4</a:t>
            </a:r>
            <a:r>
              <a:rPr lang="zh-CN" altLang="en-US" sz="1800" dirty="0">
                <a:latin typeface="Times New Roman" pitchFamily="18" charset="0"/>
                <a:ea typeface="微软雅黑" pitchFamily="34" charset="-122"/>
                <a:cs typeface="Times New Roman" pitchFamily="18" charset="0"/>
              </a:rPr>
              <a:t>元，折现率为</a:t>
            </a:r>
            <a:r>
              <a:rPr lang="en-US" altLang="zh-CN" sz="1800" dirty="0">
                <a:latin typeface="Times New Roman" pitchFamily="18" charset="0"/>
                <a:ea typeface="微软雅黑" pitchFamily="34" charset="-122"/>
                <a:cs typeface="Times New Roman" pitchFamily="18" charset="0"/>
              </a:rPr>
              <a:t>14%</a:t>
            </a:r>
            <a:r>
              <a:rPr lang="zh-CN" altLang="en-US" sz="1800" dirty="0">
                <a:latin typeface="Times New Roman" pitchFamily="18" charset="0"/>
                <a:ea typeface="微软雅黑" pitchFamily="34" charset="-122"/>
                <a:cs typeface="Times New Roman" pitchFamily="18" charset="0"/>
              </a:rPr>
              <a:t>，股利增长率为</a:t>
            </a:r>
            <a:r>
              <a:rPr lang="en-US" altLang="zh-CN" sz="1800" dirty="0">
                <a:latin typeface="Times New Roman" pitchFamily="18" charset="0"/>
                <a:ea typeface="微软雅黑" pitchFamily="34" charset="-122"/>
                <a:cs typeface="Times New Roman" pitchFamily="18" charset="0"/>
              </a:rPr>
              <a:t>4%</a:t>
            </a:r>
            <a:r>
              <a:rPr lang="zh-CN" altLang="en-US" sz="1800" dirty="0">
                <a:latin typeface="Times New Roman" pitchFamily="18" charset="0"/>
                <a:ea typeface="微软雅黑" pitchFamily="34" charset="-122"/>
                <a:cs typeface="Times New Roman" pitchFamily="18" charset="0"/>
              </a:rPr>
              <a:t>，使用不变增长模型计算其股票价值为</a:t>
            </a:r>
          </a:p>
          <a:p>
            <a:pPr marL="0" indent="0">
              <a:lnSpc>
                <a:spcPct val="150000"/>
              </a:lnSpc>
              <a:spcBef>
                <a:spcPts val="0"/>
              </a:spcBef>
              <a:buNone/>
            </a:pPr>
            <a:endParaRPr lang="zh-CN" altLang="en-US" sz="1800" dirty="0">
              <a:latin typeface="Times New Roman" pitchFamily="18" charset="0"/>
              <a:ea typeface="微软雅黑" pitchFamily="34" charset="-122"/>
              <a:cs typeface="Times New Roman" pitchFamily="18" charset="0"/>
            </a:endParaRPr>
          </a:p>
        </p:txBody>
      </p:sp>
      <p:cxnSp>
        <p:nvCxnSpPr>
          <p:cNvPr id="4" name="直接连接符 3"/>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第三节 股利折现</a:t>
            </a:r>
            <a:r>
              <a:rPr lang="zh-CN" altLang="en-US" sz="2600" b="1" kern="2200" dirty="0" smtClean="0">
                <a:solidFill>
                  <a:srgbClr val="000000"/>
                </a:solidFill>
                <a:latin typeface="微软雅黑" pitchFamily="34" charset="-122"/>
                <a:ea typeface="微软雅黑" pitchFamily="34" charset="-122"/>
                <a:cs typeface="+mj-cs"/>
              </a:rPr>
              <a:t>模型</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6"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a:lnSpc>
                <a:spcPct val="150000"/>
              </a:lnSpc>
            </a:pPr>
            <a:r>
              <a:rPr lang="zh-CN" altLang="en-US" sz="2400" dirty="0">
                <a:latin typeface="Times New Roman" pitchFamily="18" charset="0"/>
                <a:ea typeface="微软雅黑" pitchFamily="34" charset="-122"/>
                <a:cs typeface="Times New Roman" pitchFamily="18" charset="0"/>
              </a:rPr>
              <a:t>三、不变增长</a:t>
            </a:r>
            <a:r>
              <a:rPr lang="zh-CN" altLang="en-US" sz="2400" dirty="0" smtClean="0">
                <a:latin typeface="Times New Roman" pitchFamily="18" charset="0"/>
                <a:ea typeface="微软雅黑" pitchFamily="34" charset="-122"/>
                <a:cs typeface="Times New Roman" pitchFamily="18" charset="0"/>
              </a:rPr>
              <a:t>模型</a:t>
            </a:r>
            <a:endParaRPr lang="zh-CN" altLang="en-US" sz="2400" dirty="0">
              <a:latin typeface="Times New Roman" pitchFamily="18" charset="0"/>
              <a:ea typeface="微软雅黑" pitchFamily="34" charset="-122"/>
              <a:cs typeface="Times New Roman" pitchFamily="18" charset="0"/>
            </a:endParaRPr>
          </a:p>
        </p:txBody>
      </p:sp>
      <p:pic>
        <p:nvPicPr>
          <p:cNvPr id="25601" name="Picture 1"/>
          <p:cNvPicPr>
            <a:picLocks noChangeAspect="1" noChangeArrowheads="1"/>
          </p:cNvPicPr>
          <p:nvPr/>
        </p:nvPicPr>
        <p:blipFill>
          <a:blip r:embed="rId2"/>
          <a:srcRect/>
          <a:stretch>
            <a:fillRect/>
          </a:stretch>
        </p:blipFill>
        <p:spPr bwMode="auto">
          <a:xfrm>
            <a:off x="2143108" y="3286130"/>
            <a:ext cx="4757766" cy="642942"/>
          </a:xfrm>
          <a:prstGeom prst="rect">
            <a:avLst/>
          </a:prstGeom>
          <a:noFill/>
          <a:ln w="9525">
            <a:noFill/>
            <a:miter lim="800000"/>
            <a:headEnd/>
            <a:tailEnd/>
          </a:ln>
          <a:effectLst/>
        </p:spPr>
      </p:pic>
      <p:sp>
        <p:nvSpPr>
          <p:cNvPr id="8"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9"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0" name="灯片编号占位符 9"/>
          <p:cNvSpPr>
            <a:spLocks noGrp="1"/>
          </p:cNvSpPr>
          <p:nvPr>
            <p:ph type="sldNum" sz="quarter" idx="12"/>
          </p:nvPr>
        </p:nvSpPr>
        <p:spPr/>
        <p:txBody>
          <a:bodyPr/>
          <a:lstStyle/>
          <a:p>
            <a:fld id="{BB196454-36CF-42DE-A2C0-4DF8986FDBF0}" type="slidenum">
              <a:rPr lang="zh-CN" altLang="en-US" smtClean="0"/>
              <a:t>24</a:t>
            </a:fld>
            <a:endParaRPr lang="zh-CN" alt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500034" y="1500180"/>
            <a:ext cx="8229600" cy="2728921"/>
          </a:xfrm>
        </p:spPr>
        <p:txBody>
          <a:bodyPr vert="horz" lIns="91440" tIns="45720" rIns="91440" bIns="45720" rtlCol="0">
            <a:noAutofit/>
          </a:bodyPr>
          <a:lstStyle/>
          <a:p>
            <a:pPr marL="0"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（一）可变增长模型的必要性</a:t>
            </a:r>
          </a:p>
          <a:p>
            <a:pPr marL="0" indent="0">
              <a:lnSpc>
                <a:spcPct val="150000"/>
              </a:lnSpc>
              <a:spcBef>
                <a:spcPts val="0"/>
              </a:spcBef>
              <a:buNone/>
            </a:pPr>
            <a:r>
              <a:rPr lang="zh-CN" altLang="en-US" sz="1800" dirty="0" smtClean="0">
                <a:latin typeface="Times New Roman" pitchFamily="18" charset="0"/>
                <a:ea typeface="微软雅黑" pitchFamily="34" charset="-122"/>
                <a:cs typeface="Times New Roman" pitchFamily="18" charset="0"/>
              </a:rPr>
              <a:t>        现实</a:t>
            </a:r>
            <a:r>
              <a:rPr lang="zh-CN" altLang="en-US" sz="1800" dirty="0">
                <a:latin typeface="Times New Roman" pitchFamily="18" charset="0"/>
                <a:ea typeface="微软雅黑" pitchFamily="34" charset="-122"/>
                <a:cs typeface="Times New Roman" pitchFamily="18" charset="0"/>
              </a:rPr>
              <a:t>经济中，公司的股利增长率是变化不定的，股利在较长时期是复杂多变的，较少出现股利在较长时期内固定不变或固定增长的情况。零增长模型和不变增长模型不能很好地在现实中对股票的价值进行评估。</a:t>
            </a:r>
          </a:p>
          <a:p>
            <a:pPr marL="0" indent="0">
              <a:lnSpc>
                <a:spcPct val="150000"/>
              </a:lnSpc>
              <a:spcBef>
                <a:spcPts val="0"/>
              </a:spcBef>
              <a:buNone/>
            </a:pPr>
            <a:r>
              <a:rPr lang="zh-CN" altLang="en-US" sz="1800" dirty="0" smtClean="0">
                <a:latin typeface="Times New Roman" pitchFamily="18" charset="0"/>
                <a:ea typeface="微软雅黑" pitchFamily="34" charset="-122"/>
                <a:cs typeface="Times New Roman" pitchFamily="18" charset="0"/>
              </a:rPr>
              <a:t>        可变</a:t>
            </a:r>
            <a:r>
              <a:rPr lang="zh-CN" altLang="en-US" sz="1800" dirty="0">
                <a:latin typeface="Times New Roman" pitchFamily="18" charset="0"/>
                <a:ea typeface="微软雅黑" pitchFamily="34" charset="-122"/>
                <a:cs typeface="Times New Roman" pitchFamily="18" charset="0"/>
              </a:rPr>
              <a:t>增长模型中的“可变”是指股利增长率是可变的。当股利增长率分阶段变化时，估价实务中使用较多的是二阶段股利增长模型和三阶段股利增长模型。</a:t>
            </a:r>
          </a:p>
        </p:txBody>
      </p:sp>
      <p:cxnSp>
        <p:nvCxnSpPr>
          <p:cNvPr id="4" name="直接连接符 3"/>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第三节 股利折现</a:t>
            </a:r>
            <a:r>
              <a:rPr lang="zh-CN" altLang="en-US" sz="2600" b="1" kern="2200" dirty="0" smtClean="0">
                <a:solidFill>
                  <a:srgbClr val="000000"/>
                </a:solidFill>
                <a:latin typeface="微软雅黑" pitchFamily="34" charset="-122"/>
                <a:ea typeface="微软雅黑" pitchFamily="34" charset="-122"/>
                <a:cs typeface="+mj-cs"/>
              </a:rPr>
              <a:t>模型</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6"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a:lnSpc>
                <a:spcPct val="150000"/>
              </a:lnSpc>
            </a:pPr>
            <a:r>
              <a:rPr lang="zh-CN" altLang="en-US" sz="2400" dirty="0">
                <a:latin typeface="Times New Roman" pitchFamily="18" charset="0"/>
                <a:ea typeface="微软雅黑" pitchFamily="34" charset="-122"/>
                <a:cs typeface="Times New Roman" pitchFamily="18" charset="0"/>
              </a:rPr>
              <a:t>四、可变增长</a:t>
            </a:r>
            <a:r>
              <a:rPr lang="zh-CN" altLang="en-US" sz="2400" dirty="0" smtClean="0">
                <a:latin typeface="Times New Roman" pitchFamily="18" charset="0"/>
                <a:ea typeface="微软雅黑" pitchFamily="34" charset="-122"/>
                <a:cs typeface="Times New Roman" pitchFamily="18" charset="0"/>
              </a:rPr>
              <a:t>模型</a:t>
            </a:r>
            <a:endParaRPr lang="zh-CN" altLang="en-US" sz="2400" dirty="0">
              <a:latin typeface="Times New Roman" pitchFamily="18" charset="0"/>
              <a:ea typeface="微软雅黑" pitchFamily="34" charset="-122"/>
              <a:cs typeface="Times New Roman" pitchFamily="18" charset="0"/>
            </a:endParaRPr>
          </a:p>
        </p:txBody>
      </p:sp>
      <p:sp>
        <p:nvSpPr>
          <p:cNvPr id="7"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8"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9" name="灯片编号占位符 8"/>
          <p:cNvSpPr>
            <a:spLocks noGrp="1"/>
          </p:cNvSpPr>
          <p:nvPr>
            <p:ph type="sldNum" sz="quarter" idx="12"/>
          </p:nvPr>
        </p:nvSpPr>
        <p:spPr/>
        <p:txBody>
          <a:bodyPr/>
          <a:lstStyle/>
          <a:p>
            <a:fld id="{BB196454-36CF-42DE-A2C0-4DF8986FDBF0}" type="slidenum">
              <a:rPr lang="zh-CN" altLang="en-US" smtClean="0"/>
              <a:t>25</a:t>
            </a:fld>
            <a:endParaRPr lang="zh-CN" alt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928926" y="642924"/>
            <a:ext cx="4214842" cy="857250"/>
          </a:xfrm>
        </p:spPr>
        <p:txBody>
          <a:bodyPr>
            <a:normAutofit/>
          </a:bodyPr>
          <a:lstStyle/>
          <a:p>
            <a:pPr marR="0" rtl="0"/>
            <a:r>
              <a:rPr lang="zh-CN" altLang="en-US" sz="2000" kern="2200" baseline="0" dirty="0" smtClean="0">
                <a:latin typeface="宋体"/>
                <a:ea typeface="宋体"/>
              </a:rPr>
              <a:t>（二）二阶段股利增长模型</a:t>
            </a:r>
            <a:r>
              <a:rPr lang="zh-CN" altLang="en-US" sz="2000" kern="2200" baseline="0" dirty="0" smtClean="0">
                <a:latin typeface="Times New Roman"/>
                <a:ea typeface="宋体"/>
              </a:rPr>
              <a:t>（</a:t>
            </a:r>
            <a:r>
              <a:rPr lang="en-US" altLang="zh-CN" sz="2000" kern="2200" baseline="0" dirty="0" smtClean="0">
                <a:latin typeface="Times New Roman"/>
                <a:ea typeface="宋体"/>
              </a:rPr>
              <a:t>Two-Stage</a:t>
            </a:r>
            <a:r>
              <a:rPr lang="en-US" altLang="zh-CN" sz="2000" kern="2200" baseline="0" dirty="0" smtClean="0">
                <a:latin typeface="宋体"/>
                <a:ea typeface="宋体"/>
              </a:rPr>
              <a:t>-</a:t>
            </a:r>
            <a:r>
              <a:rPr lang="en-US" altLang="zh-CN" sz="2000" kern="2200" baseline="0" dirty="0" smtClean="0">
                <a:latin typeface="Times New Roman"/>
                <a:ea typeface="宋体"/>
              </a:rPr>
              <a:t>Growth Model</a:t>
            </a:r>
            <a:r>
              <a:rPr lang="zh-CN" altLang="en-US" sz="2000" kern="2200" baseline="0" dirty="0" smtClean="0">
                <a:latin typeface="Times New Roman"/>
                <a:ea typeface="宋体"/>
              </a:rPr>
              <a:t>）</a:t>
            </a:r>
            <a:endParaRPr lang="zh-CN" altLang="en-US" sz="2000" kern="2200" baseline="0" dirty="0" smtClean="0">
              <a:latin typeface="宋体"/>
              <a:ea typeface="宋体"/>
            </a:endParaRPr>
          </a:p>
        </p:txBody>
      </p:sp>
      <p:sp>
        <p:nvSpPr>
          <p:cNvPr id="3" name="文本占位符 2"/>
          <p:cNvSpPr>
            <a:spLocks noGrp="1"/>
          </p:cNvSpPr>
          <p:nvPr>
            <p:ph type="body" idx="1"/>
          </p:nvPr>
        </p:nvSpPr>
        <p:spPr>
          <a:xfrm>
            <a:off x="214282" y="1357304"/>
            <a:ext cx="4643470" cy="3394472"/>
          </a:xfrm>
        </p:spPr>
        <p:txBody>
          <a:bodyPr vert="horz" lIns="91440" tIns="45720" rIns="91440" bIns="45720" rtlCol="0">
            <a:noAutofit/>
          </a:bodyPr>
          <a:lstStyle/>
          <a:p>
            <a:pPr marL="0" indent="0">
              <a:lnSpc>
                <a:spcPct val="150000"/>
              </a:lnSpc>
              <a:spcBef>
                <a:spcPts val="0"/>
              </a:spcBef>
              <a:buNone/>
            </a:pPr>
            <a:r>
              <a:rPr lang="en-US" altLang="zh-CN" sz="1800" dirty="0">
                <a:latin typeface="Times New Roman" pitchFamily="18" charset="0"/>
                <a:ea typeface="微软雅黑" pitchFamily="34" charset="-122"/>
                <a:cs typeface="Times New Roman" pitchFamily="18" charset="0"/>
              </a:rPr>
              <a:t>1.</a:t>
            </a:r>
            <a:r>
              <a:rPr lang="zh-CN" altLang="en-US" sz="1800" dirty="0">
                <a:latin typeface="Times New Roman" pitchFamily="18" charset="0"/>
                <a:ea typeface="微软雅黑" pitchFamily="34" charset="-122"/>
                <a:cs typeface="Times New Roman" pitchFamily="18" charset="0"/>
              </a:rPr>
              <a:t>二阶段股利增长模型的阶段划分</a:t>
            </a:r>
          </a:p>
          <a:p>
            <a:pPr marL="0" indent="0">
              <a:lnSpc>
                <a:spcPct val="150000"/>
              </a:lnSpc>
              <a:spcBef>
                <a:spcPts val="0"/>
              </a:spcBef>
              <a:buNone/>
            </a:pPr>
            <a:r>
              <a:rPr lang="zh-CN" altLang="en-US" sz="1800" dirty="0" smtClean="0">
                <a:latin typeface="Times New Roman" pitchFamily="18" charset="0"/>
                <a:ea typeface="微软雅黑" pitchFamily="34" charset="-122"/>
                <a:cs typeface="Times New Roman" pitchFamily="18" charset="0"/>
              </a:rPr>
              <a:t>二</a:t>
            </a:r>
            <a:r>
              <a:rPr lang="zh-CN" altLang="en-US" sz="1800" dirty="0">
                <a:latin typeface="Times New Roman" pitchFamily="18" charset="0"/>
                <a:ea typeface="微软雅黑" pitchFamily="34" charset="-122"/>
                <a:cs typeface="Times New Roman" pitchFamily="18" charset="0"/>
              </a:rPr>
              <a:t>阶段股利增长模型假设公司股利的增长分为两个阶段。在这两个阶段中，股利的增长率各不相同，呈现明显不同的两个增长</a:t>
            </a:r>
            <a:r>
              <a:rPr lang="zh-CN" altLang="en-US" sz="1800" dirty="0" smtClean="0">
                <a:latin typeface="Times New Roman" pitchFamily="18" charset="0"/>
                <a:ea typeface="微软雅黑" pitchFamily="34" charset="-122"/>
                <a:cs typeface="Times New Roman" pitchFamily="18" charset="0"/>
              </a:rPr>
              <a:t>阶段：</a:t>
            </a:r>
            <a:endParaRPr lang="zh-CN" altLang="en-US" sz="1800" dirty="0">
              <a:latin typeface="Times New Roman" pitchFamily="18" charset="0"/>
              <a:ea typeface="微软雅黑" pitchFamily="34" charset="-122"/>
              <a:cs typeface="Times New Roman" pitchFamily="18" charset="0"/>
            </a:endParaRPr>
          </a:p>
          <a:p>
            <a:pPr marL="0" indent="0">
              <a:lnSpc>
                <a:spcPct val="150000"/>
              </a:lnSpc>
              <a:spcBef>
                <a:spcPts val="0"/>
              </a:spcBef>
              <a:buFont typeface="Wingdings" pitchFamily="2" charset="2"/>
              <a:buChar char="p"/>
            </a:pPr>
            <a:r>
              <a:rPr lang="zh-CN" altLang="en-US" sz="1800" dirty="0">
                <a:latin typeface="Times New Roman" pitchFamily="18" charset="0"/>
                <a:ea typeface="微软雅黑" pitchFamily="34" charset="-122"/>
                <a:cs typeface="Times New Roman" pitchFamily="18" charset="0"/>
              </a:rPr>
              <a:t>第一阶段为超常增长阶段，又称为观测期，其增长率高于永续增长率。</a:t>
            </a:r>
          </a:p>
          <a:p>
            <a:pPr marL="0" indent="0">
              <a:lnSpc>
                <a:spcPct val="150000"/>
              </a:lnSpc>
              <a:spcBef>
                <a:spcPts val="0"/>
              </a:spcBef>
              <a:buFont typeface="Wingdings" pitchFamily="2" charset="2"/>
              <a:buChar char="p"/>
            </a:pPr>
            <a:r>
              <a:rPr lang="zh-CN" altLang="en-US" sz="1800" dirty="0">
                <a:latin typeface="Times New Roman" pitchFamily="18" charset="0"/>
                <a:ea typeface="微软雅黑" pitchFamily="34" charset="-122"/>
                <a:cs typeface="Times New Roman" pitchFamily="18" charset="0"/>
              </a:rPr>
              <a:t>第二阶段是永续增长阶段，又称永续期，增长率为正常稳定的增长率，在可以预期的将来保持不变</a:t>
            </a:r>
            <a:r>
              <a:rPr lang="zh-CN" altLang="en-US" sz="1800" dirty="0" smtClean="0">
                <a:latin typeface="Times New Roman" pitchFamily="18" charset="0"/>
                <a:ea typeface="微软雅黑" pitchFamily="34" charset="-122"/>
                <a:cs typeface="Times New Roman" pitchFamily="18" charset="0"/>
              </a:rPr>
              <a:t>。</a:t>
            </a:r>
            <a:endParaRPr lang="zh-CN" altLang="en-US" sz="1800" dirty="0">
              <a:latin typeface="Times New Roman" pitchFamily="18" charset="0"/>
              <a:ea typeface="微软雅黑" pitchFamily="34" charset="-122"/>
              <a:cs typeface="Times New Roman" pitchFamily="18" charset="0"/>
            </a:endParaRPr>
          </a:p>
        </p:txBody>
      </p:sp>
      <p:cxnSp>
        <p:nvCxnSpPr>
          <p:cNvPr id="4" name="直接连接符 3"/>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第三节 股利折现</a:t>
            </a:r>
            <a:r>
              <a:rPr lang="zh-CN" altLang="en-US" sz="2600" b="1" kern="2200" dirty="0" smtClean="0">
                <a:solidFill>
                  <a:srgbClr val="000000"/>
                </a:solidFill>
                <a:latin typeface="微软雅黑" pitchFamily="34" charset="-122"/>
                <a:ea typeface="微软雅黑" pitchFamily="34" charset="-122"/>
                <a:cs typeface="+mj-cs"/>
              </a:rPr>
              <a:t>模型</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6"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a:lnSpc>
                <a:spcPct val="150000"/>
              </a:lnSpc>
            </a:pPr>
            <a:r>
              <a:rPr lang="zh-CN" altLang="en-US" sz="2400" dirty="0">
                <a:latin typeface="Times New Roman" pitchFamily="18" charset="0"/>
                <a:ea typeface="微软雅黑" pitchFamily="34" charset="-122"/>
                <a:cs typeface="Times New Roman" pitchFamily="18" charset="0"/>
              </a:rPr>
              <a:t>四、可变增长</a:t>
            </a:r>
            <a:r>
              <a:rPr lang="zh-CN" altLang="en-US" sz="2400" dirty="0" smtClean="0">
                <a:latin typeface="Times New Roman" pitchFamily="18" charset="0"/>
                <a:ea typeface="微软雅黑" pitchFamily="34" charset="-122"/>
                <a:cs typeface="Times New Roman" pitchFamily="18" charset="0"/>
              </a:rPr>
              <a:t>模型</a:t>
            </a:r>
            <a:endParaRPr lang="zh-CN" altLang="en-US" sz="2400" dirty="0">
              <a:latin typeface="Times New Roman" pitchFamily="18" charset="0"/>
              <a:ea typeface="微软雅黑" pitchFamily="34" charset="-122"/>
              <a:cs typeface="Times New Roman" pitchFamily="18" charset="0"/>
            </a:endParaRPr>
          </a:p>
        </p:txBody>
      </p:sp>
      <p:pic>
        <p:nvPicPr>
          <p:cNvPr id="23554" name="Picture 2"/>
          <p:cNvPicPr>
            <a:picLocks noChangeAspect="1" noChangeArrowheads="1"/>
          </p:cNvPicPr>
          <p:nvPr/>
        </p:nvPicPr>
        <p:blipFill>
          <a:blip r:embed="rId2"/>
          <a:srcRect/>
          <a:stretch>
            <a:fillRect/>
          </a:stretch>
        </p:blipFill>
        <p:spPr bwMode="auto">
          <a:xfrm>
            <a:off x="4876392" y="2071684"/>
            <a:ext cx="4267608" cy="2500330"/>
          </a:xfrm>
          <a:prstGeom prst="rect">
            <a:avLst/>
          </a:prstGeom>
          <a:noFill/>
          <a:ln w="9525">
            <a:noFill/>
            <a:miter lim="800000"/>
            <a:headEnd/>
            <a:tailEnd/>
          </a:ln>
          <a:effectLst/>
        </p:spPr>
      </p:pic>
      <p:sp>
        <p:nvSpPr>
          <p:cNvPr id="9"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0"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1" name="灯片编号占位符 10"/>
          <p:cNvSpPr>
            <a:spLocks noGrp="1"/>
          </p:cNvSpPr>
          <p:nvPr>
            <p:ph type="sldNum" sz="quarter" idx="12"/>
          </p:nvPr>
        </p:nvSpPr>
        <p:spPr/>
        <p:txBody>
          <a:bodyPr/>
          <a:lstStyle/>
          <a:p>
            <a:fld id="{BB196454-36CF-42DE-A2C0-4DF8986FDBF0}" type="slidenum">
              <a:rPr lang="zh-CN" altLang="en-US" smtClean="0"/>
              <a:t>26</a:t>
            </a:fld>
            <a:endParaRPr lang="zh-CN" alt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357158" y="1571618"/>
            <a:ext cx="4214842" cy="2786082"/>
          </a:xfrm>
        </p:spPr>
        <p:txBody>
          <a:bodyPr vert="horz" lIns="91440" tIns="45720" rIns="91440" bIns="45720" rtlCol="0">
            <a:noAutofit/>
          </a:bodyPr>
          <a:lstStyle/>
          <a:p>
            <a:pPr marL="0" indent="0">
              <a:lnSpc>
                <a:spcPct val="150000"/>
              </a:lnSpc>
              <a:spcBef>
                <a:spcPts val="0"/>
              </a:spcBef>
              <a:buNone/>
            </a:pPr>
            <a:r>
              <a:rPr lang="en-US" altLang="zh-CN" sz="1800" dirty="0">
                <a:latin typeface="Times New Roman" pitchFamily="18" charset="0"/>
                <a:ea typeface="微软雅黑" pitchFamily="34" charset="-122"/>
                <a:cs typeface="Times New Roman" pitchFamily="18" charset="0"/>
              </a:rPr>
              <a:t>1.</a:t>
            </a:r>
            <a:r>
              <a:rPr lang="zh-CN" altLang="en-US" sz="1800" dirty="0">
                <a:latin typeface="Times New Roman" pitchFamily="18" charset="0"/>
                <a:ea typeface="微软雅黑" pitchFamily="34" charset="-122"/>
                <a:cs typeface="Times New Roman" pitchFamily="18" charset="0"/>
              </a:rPr>
              <a:t>二阶段股利增长模型的阶段划分</a:t>
            </a:r>
          </a:p>
          <a:p>
            <a:pPr marL="0" indent="0">
              <a:lnSpc>
                <a:spcPct val="150000"/>
              </a:lnSpc>
              <a:spcBef>
                <a:spcPts val="0"/>
              </a:spcBef>
              <a:buNone/>
            </a:pPr>
            <a:r>
              <a:rPr lang="zh-CN" altLang="en-US" sz="1800" dirty="0" smtClean="0">
                <a:latin typeface="Times New Roman" pitchFamily="18" charset="0"/>
                <a:ea typeface="微软雅黑" pitchFamily="34" charset="-122"/>
                <a:cs typeface="Times New Roman" pitchFamily="18" charset="0"/>
              </a:rPr>
              <a:t>判断</a:t>
            </a:r>
            <a:r>
              <a:rPr lang="zh-CN" altLang="en-US" sz="1800" dirty="0">
                <a:latin typeface="Times New Roman" pitchFamily="18" charset="0"/>
                <a:ea typeface="微软雅黑" pitchFamily="34" charset="-122"/>
                <a:cs typeface="Times New Roman" pitchFamily="18" charset="0"/>
              </a:rPr>
              <a:t>公司是否进入永续增长状态的标志有两个：</a:t>
            </a:r>
          </a:p>
          <a:p>
            <a:pPr marL="0"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第一，在永续增长状态下，公司具有稳定的销售增长率，大约等于宏观经济的名义增长率；</a:t>
            </a:r>
          </a:p>
          <a:p>
            <a:pPr marL="0"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第二，公司具有稳定的投资资本回报率，并与资本成本接近。</a:t>
            </a:r>
          </a:p>
        </p:txBody>
      </p:sp>
      <p:sp>
        <p:nvSpPr>
          <p:cNvPr id="5" name="标题 1"/>
          <p:cNvSpPr>
            <a:spLocks noGrp="1"/>
          </p:cNvSpPr>
          <p:nvPr>
            <p:ph type="title"/>
          </p:nvPr>
        </p:nvSpPr>
        <p:spPr>
          <a:xfrm>
            <a:off x="2928926" y="642924"/>
            <a:ext cx="4214842" cy="857250"/>
          </a:xfrm>
        </p:spPr>
        <p:txBody>
          <a:bodyPr>
            <a:normAutofit/>
          </a:bodyPr>
          <a:lstStyle/>
          <a:p>
            <a:pPr marR="0" rtl="0"/>
            <a:r>
              <a:rPr lang="zh-CN" altLang="en-US" sz="2000" kern="2200" baseline="0" dirty="0" smtClean="0">
                <a:latin typeface="宋体"/>
                <a:ea typeface="宋体"/>
              </a:rPr>
              <a:t>（二）二阶段股利增长模型</a:t>
            </a:r>
            <a:r>
              <a:rPr lang="zh-CN" altLang="en-US" sz="2000" kern="2200" baseline="0" dirty="0" smtClean="0">
                <a:latin typeface="Times New Roman"/>
                <a:ea typeface="宋体"/>
              </a:rPr>
              <a:t>（</a:t>
            </a:r>
            <a:r>
              <a:rPr lang="en-US" altLang="zh-CN" sz="2000" kern="2200" baseline="0" dirty="0" smtClean="0">
                <a:latin typeface="Times New Roman"/>
                <a:ea typeface="宋体"/>
              </a:rPr>
              <a:t>Two-Stage</a:t>
            </a:r>
            <a:r>
              <a:rPr lang="en-US" altLang="zh-CN" sz="2000" kern="2200" baseline="0" dirty="0" smtClean="0">
                <a:latin typeface="宋体"/>
                <a:ea typeface="宋体"/>
              </a:rPr>
              <a:t>-</a:t>
            </a:r>
            <a:r>
              <a:rPr lang="en-US" altLang="zh-CN" sz="2000" kern="2200" baseline="0" dirty="0" smtClean="0">
                <a:latin typeface="Times New Roman"/>
                <a:ea typeface="宋体"/>
              </a:rPr>
              <a:t>Growth Model</a:t>
            </a:r>
            <a:r>
              <a:rPr lang="zh-CN" altLang="en-US" sz="2000" kern="2200" baseline="0" dirty="0" smtClean="0">
                <a:latin typeface="Times New Roman"/>
                <a:ea typeface="宋体"/>
              </a:rPr>
              <a:t>）</a:t>
            </a:r>
            <a:endParaRPr lang="zh-CN" altLang="en-US" sz="2000" kern="2200" baseline="0" dirty="0" smtClean="0">
              <a:latin typeface="宋体"/>
              <a:ea typeface="宋体"/>
            </a:endParaRPr>
          </a:p>
        </p:txBody>
      </p:sp>
      <p:cxnSp>
        <p:nvCxnSpPr>
          <p:cNvPr id="6" name="直接连接符 5"/>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7"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第三节 股利折现</a:t>
            </a:r>
            <a:r>
              <a:rPr lang="zh-CN" altLang="en-US" sz="2600" b="1" kern="2200" dirty="0" smtClean="0">
                <a:solidFill>
                  <a:srgbClr val="000000"/>
                </a:solidFill>
                <a:latin typeface="微软雅黑" pitchFamily="34" charset="-122"/>
                <a:ea typeface="微软雅黑" pitchFamily="34" charset="-122"/>
                <a:cs typeface="+mj-cs"/>
              </a:rPr>
              <a:t>模型</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8"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a:lnSpc>
                <a:spcPct val="150000"/>
              </a:lnSpc>
            </a:pPr>
            <a:r>
              <a:rPr lang="zh-CN" altLang="en-US" sz="2400" dirty="0">
                <a:latin typeface="Times New Roman" pitchFamily="18" charset="0"/>
                <a:ea typeface="微软雅黑" pitchFamily="34" charset="-122"/>
                <a:cs typeface="Times New Roman" pitchFamily="18" charset="0"/>
              </a:rPr>
              <a:t>四、可变增长</a:t>
            </a:r>
            <a:r>
              <a:rPr lang="zh-CN" altLang="en-US" sz="2400" dirty="0" smtClean="0">
                <a:latin typeface="Times New Roman" pitchFamily="18" charset="0"/>
                <a:ea typeface="微软雅黑" pitchFamily="34" charset="-122"/>
                <a:cs typeface="Times New Roman" pitchFamily="18" charset="0"/>
              </a:rPr>
              <a:t>模型</a:t>
            </a:r>
            <a:endParaRPr lang="zh-CN" altLang="en-US" sz="2400" dirty="0">
              <a:latin typeface="Times New Roman" pitchFamily="18" charset="0"/>
              <a:ea typeface="微软雅黑" pitchFamily="34" charset="-122"/>
              <a:cs typeface="Times New Roman" pitchFamily="18" charset="0"/>
            </a:endParaRPr>
          </a:p>
        </p:txBody>
      </p:sp>
      <p:pic>
        <p:nvPicPr>
          <p:cNvPr id="9" name="Picture 2"/>
          <p:cNvPicPr>
            <a:picLocks noChangeAspect="1" noChangeArrowheads="1"/>
          </p:cNvPicPr>
          <p:nvPr/>
        </p:nvPicPr>
        <p:blipFill>
          <a:blip r:embed="rId2"/>
          <a:srcRect/>
          <a:stretch>
            <a:fillRect/>
          </a:stretch>
        </p:blipFill>
        <p:spPr bwMode="auto">
          <a:xfrm>
            <a:off x="4876392" y="2071684"/>
            <a:ext cx="4267608" cy="2500330"/>
          </a:xfrm>
          <a:prstGeom prst="rect">
            <a:avLst/>
          </a:prstGeom>
          <a:noFill/>
          <a:ln w="9525">
            <a:noFill/>
            <a:miter lim="800000"/>
            <a:headEnd/>
            <a:tailEnd/>
          </a:ln>
          <a:effectLst/>
        </p:spPr>
      </p:pic>
      <p:sp>
        <p:nvSpPr>
          <p:cNvPr id="10" name="灯片编号占位符 9"/>
          <p:cNvSpPr>
            <a:spLocks noGrp="1"/>
          </p:cNvSpPr>
          <p:nvPr>
            <p:ph type="sldNum" sz="quarter" idx="12"/>
          </p:nvPr>
        </p:nvSpPr>
        <p:spPr/>
        <p:txBody>
          <a:bodyPr/>
          <a:lstStyle/>
          <a:p>
            <a:fld id="{BB196454-36CF-42DE-A2C0-4DF8986FDBF0}" type="slidenum">
              <a:rPr lang="zh-CN" altLang="en-US" smtClean="0"/>
              <a:t>27</a:t>
            </a:fld>
            <a:endParaRPr lang="zh-CN" alt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85720" y="1357304"/>
            <a:ext cx="3071834" cy="428622"/>
          </a:xfrm>
        </p:spPr>
        <p:txBody>
          <a:bodyPr>
            <a:normAutofit/>
          </a:bodyPr>
          <a:lstStyle/>
          <a:p>
            <a:pPr marR="0" algn="l" rtl="0"/>
            <a:r>
              <a:rPr lang="en-US" altLang="zh-CN" sz="1800" dirty="0">
                <a:latin typeface="Times New Roman" pitchFamily="18" charset="0"/>
                <a:ea typeface="微软雅黑" pitchFamily="34" charset="-122"/>
                <a:cs typeface="Times New Roman" pitchFamily="18" charset="0"/>
              </a:rPr>
              <a:t>2.</a:t>
            </a:r>
            <a:r>
              <a:rPr lang="zh-CN" altLang="en-US" sz="1800" dirty="0">
                <a:latin typeface="Times New Roman" pitchFamily="18" charset="0"/>
                <a:ea typeface="微软雅黑" pitchFamily="34" charset="-122"/>
                <a:cs typeface="Times New Roman" pitchFamily="18" charset="0"/>
              </a:rPr>
              <a:t>二阶段股利增长模型公式</a:t>
            </a:r>
          </a:p>
        </p:txBody>
      </p:sp>
      <p:sp>
        <p:nvSpPr>
          <p:cNvPr id="3" name="文本占位符 2"/>
          <p:cNvSpPr>
            <a:spLocks noGrp="1"/>
          </p:cNvSpPr>
          <p:nvPr>
            <p:ph type="body" idx="1"/>
          </p:nvPr>
        </p:nvSpPr>
        <p:spPr>
          <a:xfrm>
            <a:off x="285720" y="1963342"/>
            <a:ext cx="8229600" cy="2751548"/>
          </a:xfrm>
        </p:spPr>
        <p:txBody>
          <a:bodyPr vert="horz" lIns="91440" tIns="45720" rIns="91440" bIns="45720" rtlCol="0">
            <a:noAutofit/>
          </a:bodyPr>
          <a:lstStyle/>
          <a:p>
            <a:pPr marL="0" lvl="0"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二阶段股利增长模型中，股票价值等于超常增长阶段股利的现值加上稳定增长阶段股票的现值</a:t>
            </a:r>
            <a:r>
              <a:rPr lang="zh-CN" altLang="en-US" sz="1800" dirty="0" smtClean="0">
                <a:latin typeface="Times New Roman" pitchFamily="18" charset="0"/>
                <a:ea typeface="微软雅黑" pitchFamily="34" charset="-122"/>
                <a:cs typeface="Times New Roman" pitchFamily="18" charset="0"/>
              </a:rPr>
              <a:t>。</a:t>
            </a:r>
            <a:endParaRPr lang="en-US" altLang="zh-CN" sz="1800" dirty="0" smtClean="0">
              <a:latin typeface="Times New Roman" pitchFamily="18" charset="0"/>
              <a:ea typeface="微软雅黑" pitchFamily="34" charset="-122"/>
              <a:cs typeface="Times New Roman" pitchFamily="18" charset="0"/>
            </a:endParaRPr>
          </a:p>
          <a:p>
            <a:pPr marL="0" lvl="0" indent="0">
              <a:lnSpc>
                <a:spcPct val="150000"/>
              </a:lnSpc>
              <a:spcBef>
                <a:spcPts val="0"/>
              </a:spcBef>
              <a:buNone/>
            </a:pPr>
            <a:endParaRPr lang="zh-CN" altLang="en-US" sz="1800" dirty="0">
              <a:latin typeface="Times New Roman" pitchFamily="18" charset="0"/>
              <a:ea typeface="微软雅黑" pitchFamily="34" charset="-122"/>
              <a:cs typeface="Times New Roman" pitchFamily="18" charset="0"/>
            </a:endParaRPr>
          </a:p>
          <a:p>
            <a:pPr marL="0" lvl="0" indent="0">
              <a:lnSpc>
                <a:spcPct val="150000"/>
              </a:lnSpc>
              <a:spcBef>
                <a:spcPts val="0"/>
              </a:spcBef>
              <a:buNone/>
            </a:pPr>
            <a:endParaRPr lang="zh-CN" altLang="en-US" sz="1800" dirty="0">
              <a:latin typeface="Times New Roman" pitchFamily="18" charset="0"/>
              <a:ea typeface="微软雅黑" pitchFamily="34" charset="-122"/>
              <a:cs typeface="Times New Roman" pitchFamily="18" charset="0"/>
            </a:endParaRPr>
          </a:p>
          <a:p>
            <a:pPr marL="0" lvl="0"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公式中</a:t>
            </a:r>
            <a:r>
              <a:rPr lang="zh-CN" altLang="en-US" sz="1800" dirty="0" smtClean="0">
                <a:latin typeface="Times New Roman" pitchFamily="18" charset="0"/>
                <a:ea typeface="微软雅黑" pitchFamily="34" charset="-122"/>
                <a:cs typeface="Times New Roman" pitchFamily="18" charset="0"/>
              </a:rPr>
              <a:t>，</a:t>
            </a:r>
            <a:r>
              <a:rPr lang="en-US" altLang="zh-CN" sz="1800" i="1" dirty="0" err="1" smtClean="0">
                <a:latin typeface="Times New Roman" pitchFamily="18" charset="0"/>
                <a:ea typeface="微软雅黑" pitchFamily="34" charset="-122"/>
                <a:cs typeface="Times New Roman" pitchFamily="18" charset="0"/>
              </a:rPr>
              <a:t>Dt</a:t>
            </a:r>
            <a:r>
              <a:rPr lang="zh-CN" altLang="en-US" sz="1800" dirty="0" smtClean="0">
                <a:latin typeface="Times New Roman" pitchFamily="18" charset="0"/>
                <a:ea typeface="微软雅黑" pitchFamily="34" charset="-122"/>
                <a:cs typeface="Times New Roman" pitchFamily="18" charset="0"/>
              </a:rPr>
              <a:t>为第</a:t>
            </a:r>
            <a:r>
              <a:rPr lang="en-US" altLang="zh-CN" sz="1800" i="1" dirty="0">
                <a:latin typeface="Times New Roman" pitchFamily="18" charset="0"/>
                <a:ea typeface="微软雅黑" pitchFamily="34" charset="-122"/>
                <a:cs typeface="Times New Roman" pitchFamily="18" charset="0"/>
              </a:rPr>
              <a:t>t</a:t>
            </a:r>
            <a:r>
              <a:rPr lang="zh-CN" altLang="en-US" sz="1800" dirty="0" smtClean="0">
                <a:latin typeface="Times New Roman" pitchFamily="18" charset="0"/>
                <a:ea typeface="微软雅黑" pitchFamily="34" charset="-122"/>
                <a:cs typeface="Times New Roman" pitchFamily="18" charset="0"/>
              </a:rPr>
              <a:t>年</a:t>
            </a:r>
            <a:r>
              <a:rPr lang="zh-CN" altLang="en-US" sz="1800" dirty="0">
                <a:latin typeface="Times New Roman" pitchFamily="18" charset="0"/>
                <a:ea typeface="微软雅黑" pitchFamily="34" charset="-122"/>
                <a:cs typeface="Times New Roman" pitchFamily="18" charset="0"/>
              </a:rPr>
              <a:t>预期的股利收入</a:t>
            </a:r>
            <a:r>
              <a:rPr lang="zh-CN" altLang="en-US" sz="1800" dirty="0" smtClean="0">
                <a:latin typeface="Times New Roman" pitchFamily="18" charset="0"/>
                <a:ea typeface="微软雅黑" pitchFamily="34" charset="-122"/>
                <a:cs typeface="Times New Roman" pitchFamily="18" charset="0"/>
              </a:rPr>
              <a:t>；</a:t>
            </a:r>
            <a:r>
              <a:rPr lang="en-US" altLang="zh-CN" sz="1800" i="1" dirty="0" err="1" smtClean="0">
                <a:latin typeface="Times New Roman" pitchFamily="18" charset="0"/>
                <a:ea typeface="微软雅黑" pitchFamily="34" charset="-122"/>
                <a:cs typeface="Times New Roman" pitchFamily="18" charset="0"/>
              </a:rPr>
              <a:t>r</a:t>
            </a:r>
            <a:r>
              <a:rPr lang="en-US" altLang="zh-CN" sz="1800" i="1" baseline="-25000" dirty="0" err="1" smtClean="0">
                <a:latin typeface="Times New Roman" pitchFamily="18" charset="0"/>
                <a:ea typeface="微软雅黑" pitchFamily="34" charset="-122"/>
                <a:cs typeface="Times New Roman" pitchFamily="18" charset="0"/>
              </a:rPr>
              <a:t>h</a:t>
            </a:r>
            <a:r>
              <a:rPr lang="zh-CN" altLang="en-US" sz="1800" dirty="0" smtClean="0">
                <a:latin typeface="Times New Roman" pitchFamily="18" charset="0"/>
                <a:ea typeface="微软雅黑" pitchFamily="34" charset="-122"/>
                <a:cs typeface="Times New Roman" pitchFamily="18" charset="0"/>
              </a:rPr>
              <a:t>为前</a:t>
            </a:r>
            <a:r>
              <a:rPr lang="en-US" altLang="zh-CN" sz="1800" i="1" dirty="0" smtClean="0">
                <a:latin typeface="Times New Roman" pitchFamily="18" charset="0"/>
                <a:ea typeface="微软雅黑" pitchFamily="34" charset="-122"/>
                <a:cs typeface="Times New Roman" pitchFamily="18" charset="0"/>
              </a:rPr>
              <a:t>n</a:t>
            </a:r>
            <a:r>
              <a:rPr lang="zh-CN" altLang="en-US" sz="1800" dirty="0" smtClean="0">
                <a:latin typeface="Times New Roman" pitchFamily="18" charset="0"/>
                <a:ea typeface="微软雅黑" pitchFamily="34" charset="-122"/>
                <a:cs typeface="Times New Roman" pitchFamily="18" charset="0"/>
              </a:rPr>
              <a:t>年</a:t>
            </a:r>
            <a:r>
              <a:rPr lang="zh-CN" altLang="en-US" sz="1800" dirty="0">
                <a:latin typeface="Times New Roman" pitchFamily="18" charset="0"/>
                <a:ea typeface="微软雅黑" pitchFamily="34" charset="-122"/>
                <a:cs typeface="Times New Roman" pitchFamily="18" charset="0"/>
              </a:rPr>
              <a:t>超常增长阶段公司的必要收益率（股票资本成本）</a:t>
            </a:r>
            <a:r>
              <a:rPr lang="zh-CN" altLang="en-US" sz="1800" dirty="0" smtClean="0">
                <a:latin typeface="Times New Roman" pitchFamily="18" charset="0"/>
                <a:ea typeface="微软雅黑" pitchFamily="34" charset="-122"/>
                <a:cs typeface="Times New Roman" pitchFamily="18" charset="0"/>
              </a:rPr>
              <a:t>；</a:t>
            </a:r>
            <a:r>
              <a:rPr lang="en-US" altLang="zh-CN" sz="1800" i="1" dirty="0" err="1" smtClean="0">
                <a:latin typeface="Times New Roman" pitchFamily="18" charset="0"/>
                <a:ea typeface="微软雅黑" pitchFamily="34" charset="-122"/>
                <a:cs typeface="Times New Roman" pitchFamily="18" charset="0"/>
              </a:rPr>
              <a:t>Pn</a:t>
            </a:r>
            <a:r>
              <a:rPr lang="zh-CN" altLang="en-US" sz="1800" dirty="0" smtClean="0">
                <a:latin typeface="Times New Roman" pitchFamily="18" charset="0"/>
                <a:ea typeface="微软雅黑" pitchFamily="34" charset="-122"/>
                <a:cs typeface="Times New Roman" pitchFamily="18" charset="0"/>
              </a:rPr>
              <a:t>为</a:t>
            </a:r>
            <a:r>
              <a:rPr lang="zh-CN" altLang="en-US" sz="1800" dirty="0">
                <a:latin typeface="Times New Roman" pitchFamily="18" charset="0"/>
                <a:ea typeface="微软雅黑" pitchFamily="34" charset="-122"/>
                <a:cs typeface="Times New Roman" pitchFamily="18" charset="0"/>
              </a:rPr>
              <a:t>第</a:t>
            </a:r>
            <a:r>
              <a:rPr lang="zh-CN" altLang="en-US" sz="1800" dirty="0" smtClean="0">
                <a:latin typeface="Times New Roman" pitchFamily="18" charset="0"/>
                <a:ea typeface="微软雅黑" pitchFamily="34" charset="-122"/>
                <a:cs typeface="Times New Roman" pitchFamily="18" charset="0"/>
              </a:rPr>
              <a:t>年</a:t>
            </a:r>
            <a:r>
              <a:rPr lang="en-US" altLang="zh-CN" sz="1800" i="1" dirty="0" smtClean="0">
                <a:latin typeface="Times New Roman" pitchFamily="18" charset="0"/>
                <a:ea typeface="微软雅黑" pitchFamily="34" charset="-122"/>
                <a:cs typeface="Times New Roman" pitchFamily="18" charset="0"/>
              </a:rPr>
              <a:t>n</a:t>
            </a:r>
            <a:r>
              <a:rPr lang="zh-CN" altLang="en-US" sz="1800" dirty="0" smtClean="0">
                <a:latin typeface="Times New Roman" pitchFamily="18" charset="0"/>
                <a:ea typeface="微软雅黑" pitchFamily="34" charset="-122"/>
                <a:cs typeface="Times New Roman" pitchFamily="18" charset="0"/>
              </a:rPr>
              <a:t>末</a:t>
            </a:r>
            <a:r>
              <a:rPr lang="zh-CN" altLang="en-US" sz="1800" dirty="0">
                <a:latin typeface="Times New Roman" pitchFamily="18" charset="0"/>
                <a:ea typeface="微软雅黑" pitchFamily="34" charset="-122"/>
                <a:cs typeface="Times New Roman" pitchFamily="18" charset="0"/>
              </a:rPr>
              <a:t>的预期股票价格。</a:t>
            </a:r>
          </a:p>
          <a:p>
            <a:pPr marL="0" lvl="0" indent="0">
              <a:lnSpc>
                <a:spcPct val="150000"/>
              </a:lnSpc>
              <a:spcBef>
                <a:spcPts val="0"/>
              </a:spcBef>
              <a:buNone/>
            </a:pPr>
            <a:endParaRPr lang="zh-CN" altLang="en-US" sz="1800" dirty="0">
              <a:latin typeface="Times New Roman" pitchFamily="18" charset="0"/>
              <a:ea typeface="微软雅黑" pitchFamily="34" charset="-122"/>
              <a:cs typeface="Times New Roman" pitchFamily="18" charset="0"/>
            </a:endParaRPr>
          </a:p>
        </p:txBody>
      </p:sp>
      <p:sp>
        <p:nvSpPr>
          <p:cNvPr id="4" name="标题 1"/>
          <p:cNvSpPr txBox="1">
            <a:spLocks/>
          </p:cNvSpPr>
          <p:nvPr/>
        </p:nvSpPr>
        <p:spPr>
          <a:xfrm>
            <a:off x="2928926" y="642924"/>
            <a:ext cx="4214842" cy="85725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2000" b="0" i="0" u="none" strike="noStrike" kern="2200" cap="none" spc="0" normalizeH="0" baseline="0" noProof="0" smtClean="0">
                <a:ln>
                  <a:noFill/>
                </a:ln>
                <a:solidFill>
                  <a:schemeClr val="tx1"/>
                </a:solidFill>
                <a:effectLst/>
                <a:uLnTx/>
                <a:uFillTx/>
                <a:latin typeface="宋体"/>
                <a:ea typeface="宋体"/>
                <a:cs typeface="+mj-cs"/>
              </a:rPr>
              <a:t>（二）二阶段股利增长模型</a:t>
            </a:r>
            <a:r>
              <a:rPr kumimoji="0" lang="zh-CN" altLang="en-US" sz="2000" b="0" i="0" u="none" strike="noStrike" kern="2200" cap="none" spc="0" normalizeH="0" baseline="0" noProof="0" smtClean="0">
                <a:ln>
                  <a:noFill/>
                </a:ln>
                <a:solidFill>
                  <a:schemeClr val="tx1"/>
                </a:solidFill>
                <a:effectLst/>
                <a:uLnTx/>
                <a:uFillTx/>
                <a:latin typeface="Times New Roman"/>
                <a:ea typeface="宋体"/>
                <a:cs typeface="+mj-cs"/>
              </a:rPr>
              <a:t>（</a:t>
            </a:r>
            <a:r>
              <a:rPr kumimoji="0" lang="en-US" altLang="zh-CN" sz="2000" b="0" i="0" u="none" strike="noStrike" kern="2200" cap="none" spc="0" normalizeH="0" baseline="0" noProof="0" smtClean="0">
                <a:ln>
                  <a:noFill/>
                </a:ln>
                <a:solidFill>
                  <a:schemeClr val="tx1"/>
                </a:solidFill>
                <a:effectLst/>
                <a:uLnTx/>
                <a:uFillTx/>
                <a:latin typeface="Times New Roman"/>
                <a:ea typeface="宋体"/>
                <a:cs typeface="+mj-cs"/>
              </a:rPr>
              <a:t>Two-Stage</a:t>
            </a:r>
            <a:r>
              <a:rPr kumimoji="0" lang="en-US" altLang="zh-CN" sz="2000" b="0" i="0" u="none" strike="noStrike" kern="2200" cap="none" spc="0" normalizeH="0" baseline="0" noProof="0" smtClean="0">
                <a:ln>
                  <a:noFill/>
                </a:ln>
                <a:solidFill>
                  <a:schemeClr val="tx1"/>
                </a:solidFill>
                <a:effectLst/>
                <a:uLnTx/>
                <a:uFillTx/>
                <a:latin typeface="宋体"/>
                <a:ea typeface="宋体"/>
                <a:cs typeface="+mj-cs"/>
              </a:rPr>
              <a:t>-</a:t>
            </a:r>
            <a:r>
              <a:rPr kumimoji="0" lang="en-US" altLang="zh-CN" sz="2000" b="0" i="0" u="none" strike="noStrike" kern="2200" cap="none" spc="0" normalizeH="0" baseline="0" noProof="0" smtClean="0">
                <a:ln>
                  <a:noFill/>
                </a:ln>
                <a:solidFill>
                  <a:schemeClr val="tx1"/>
                </a:solidFill>
                <a:effectLst/>
                <a:uLnTx/>
                <a:uFillTx/>
                <a:latin typeface="Times New Roman"/>
                <a:ea typeface="宋体"/>
                <a:cs typeface="+mj-cs"/>
              </a:rPr>
              <a:t>Growth Model</a:t>
            </a:r>
            <a:r>
              <a:rPr kumimoji="0" lang="zh-CN" altLang="en-US" sz="2000" b="0" i="0" u="none" strike="noStrike" kern="2200" cap="none" spc="0" normalizeH="0" baseline="0" noProof="0" smtClean="0">
                <a:ln>
                  <a:noFill/>
                </a:ln>
                <a:solidFill>
                  <a:schemeClr val="tx1"/>
                </a:solidFill>
                <a:effectLst/>
                <a:uLnTx/>
                <a:uFillTx/>
                <a:latin typeface="Times New Roman"/>
                <a:ea typeface="宋体"/>
                <a:cs typeface="+mj-cs"/>
              </a:rPr>
              <a:t>）</a:t>
            </a:r>
            <a:endParaRPr kumimoji="0" lang="zh-CN" altLang="en-US" sz="2000" b="0" i="0" u="none" strike="noStrike" kern="2200" cap="none" spc="0" normalizeH="0" baseline="0" noProof="0" dirty="0" smtClean="0">
              <a:ln>
                <a:noFill/>
              </a:ln>
              <a:solidFill>
                <a:schemeClr val="tx1"/>
              </a:solidFill>
              <a:effectLst/>
              <a:uLnTx/>
              <a:uFillTx/>
              <a:latin typeface="宋体"/>
              <a:ea typeface="宋体"/>
              <a:cs typeface="+mj-cs"/>
            </a:endParaRPr>
          </a:p>
        </p:txBody>
      </p:sp>
      <p:cxnSp>
        <p:nvCxnSpPr>
          <p:cNvPr id="5" name="直接连接符 4"/>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6"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第三节 股利折现</a:t>
            </a:r>
            <a:r>
              <a:rPr lang="zh-CN" altLang="en-US" sz="2600" b="1" kern="2200" dirty="0" smtClean="0">
                <a:solidFill>
                  <a:srgbClr val="000000"/>
                </a:solidFill>
                <a:latin typeface="微软雅黑" pitchFamily="34" charset="-122"/>
                <a:ea typeface="微软雅黑" pitchFamily="34" charset="-122"/>
                <a:cs typeface="+mj-cs"/>
              </a:rPr>
              <a:t>模型</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7"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a:lnSpc>
                <a:spcPct val="150000"/>
              </a:lnSpc>
            </a:pPr>
            <a:r>
              <a:rPr lang="zh-CN" altLang="en-US" sz="2400" dirty="0">
                <a:latin typeface="Times New Roman" pitchFamily="18" charset="0"/>
                <a:ea typeface="微软雅黑" pitchFamily="34" charset="-122"/>
                <a:cs typeface="Times New Roman" pitchFamily="18" charset="0"/>
              </a:rPr>
              <a:t>四、可变增长</a:t>
            </a:r>
            <a:r>
              <a:rPr lang="zh-CN" altLang="en-US" sz="2400" dirty="0" smtClean="0">
                <a:latin typeface="Times New Roman" pitchFamily="18" charset="0"/>
                <a:ea typeface="微软雅黑" pitchFamily="34" charset="-122"/>
                <a:cs typeface="Times New Roman" pitchFamily="18" charset="0"/>
              </a:rPr>
              <a:t>模型</a:t>
            </a:r>
            <a:endParaRPr lang="zh-CN" altLang="en-US" sz="2400" dirty="0">
              <a:latin typeface="Times New Roman" pitchFamily="18" charset="0"/>
              <a:ea typeface="微软雅黑" pitchFamily="34" charset="-122"/>
              <a:cs typeface="Times New Roman" pitchFamily="18" charset="0"/>
            </a:endParaRPr>
          </a:p>
        </p:txBody>
      </p:sp>
      <p:pic>
        <p:nvPicPr>
          <p:cNvPr id="22529" name="Picture 1"/>
          <p:cNvPicPr>
            <a:picLocks noChangeAspect="1" noChangeArrowheads="1"/>
          </p:cNvPicPr>
          <p:nvPr/>
        </p:nvPicPr>
        <p:blipFill>
          <a:blip r:embed="rId2"/>
          <a:srcRect/>
          <a:stretch>
            <a:fillRect/>
          </a:stretch>
        </p:blipFill>
        <p:spPr bwMode="auto">
          <a:xfrm>
            <a:off x="2928926" y="2611443"/>
            <a:ext cx="2993245" cy="817563"/>
          </a:xfrm>
          <a:prstGeom prst="rect">
            <a:avLst/>
          </a:prstGeom>
          <a:noFill/>
          <a:ln w="9525">
            <a:noFill/>
            <a:miter lim="800000"/>
            <a:headEnd/>
            <a:tailEnd/>
          </a:ln>
          <a:effectLst/>
        </p:spPr>
      </p:pic>
      <p:sp>
        <p:nvSpPr>
          <p:cNvPr id="9"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0"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1" name="灯片编号占位符 10"/>
          <p:cNvSpPr>
            <a:spLocks noGrp="1"/>
          </p:cNvSpPr>
          <p:nvPr>
            <p:ph type="sldNum" sz="quarter" idx="12"/>
          </p:nvPr>
        </p:nvSpPr>
        <p:spPr/>
        <p:txBody>
          <a:bodyPr/>
          <a:lstStyle/>
          <a:p>
            <a:fld id="{BB196454-36CF-42DE-A2C0-4DF8986FDBF0}" type="slidenum">
              <a:rPr lang="zh-CN" altLang="en-US" smtClean="0"/>
              <a:t>28</a:t>
            </a:fld>
            <a:endParaRPr lang="zh-CN" alt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85720" y="1357304"/>
            <a:ext cx="3071834" cy="428622"/>
          </a:xfrm>
        </p:spPr>
        <p:txBody>
          <a:bodyPr>
            <a:normAutofit/>
          </a:bodyPr>
          <a:lstStyle/>
          <a:p>
            <a:pPr marR="0" algn="l" rtl="0"/>
            <a:r>
              <a:rPr lang="en-US" altLang="zh-CN" sz="1800" dirty="0">
                <a:latin typeface="Times New Roman" pitchFamily="18" charset="0"/>
                <a:ea typeface="微软雅黑" pitchFamily="34" charset="-122"/>
                <a:cs typeface="Times New Roman" pitchFamily="18" charset="0"/>
              </a:rPr>
              <a:t>2.</a:t>
            </a:r>
            <a:r>
              <a:rPr lang="zh-CN" altLang="en-US" sz="1800" dirty="0">
                <a:latin typeface="Times New Roman" pitchFamily="18" charset="0"/>
                <a:ea typeface="微软雅黑" pitchFamily="34" charset="-122"/>
                <a:cs typeface="Times New Roman" pitchFamily="18" charset="0"/>
              </a:rPr>
              <a:t>二阶段股利增长模型公式</a:t>
            </a:r>
          </a:p>
        </p:txBody>
      </p:sp>
      <p:sp>
        <p:nvSpPr>
          <p:cNvPr id="3" name="文本占位符 2"/>
          <p:cNvSpPr>
            <a:spLocks noGrp="1"/>
          </p:cNvSpPr>
          <p:nvPr>
            <p:ph type="body" idx="1"/>
          </p:nvPr>
        </p:nvSpPr>
        <p:spPr>
          <a:xfrm>
            <a:off x="285720" y="1749028"/>
            <a:ext cx="8229600" cy="3394472"/>
          </a:xfrm>
        </p:spPr>
        <p:txBody>
          <a:bodyPr vert="horz" lIns="91440" tIns="45720" rIns="91440" bIns="45720" rtlCol="0">
            <a:noAutofit/>
          </a:bodyPr>
          <a:lstStyle/>
          <a:p>
            <a:pPr marL="0" lvl="0" indent="0">
              <a:lnSpc>
                <a:spcPct val="150000"/>
              </a:lnSpc>
              <a:spcBef>
                <a:spcPts val="0"/>
              </a:spcBef>
              <a:buNone/>
            </a:pPr>
            <a:r>
              <a:rPr lang="zh-CN" altLang="en-US" sz="1800" dirty="0" smtClean="0">
                <a:latin typeface="Times New Roman" pitchFamily="18" charset="0"/>
                <a:ea typeface="微软雅黑" pitchFamily="34" charset="-122"/>
                <a:cs typeface="Times New Roman" pitchFamily="18" charset="0"/>
              </a:rPr>
              <a:t>从第</a:t>
            </a:r>
            <a:r>
              <a:rPr lang="en-US" altLang="zh-CN" sz="1800" i="1" dirty="0" smtClean="0">
                <a:latin typeface="Times New Roman" pitchFamily="18" charset="0"/>
                <a:ea typeface="微软雅黑" pitchFamily="34" charset="-122"/>
                <a:cs typeface="Times New Roman" pitchFamily="18" charset="0"/>
              </a:rPr>
              <a:t>n</a:t>
            </a:r>
            <a:r>
              <a:rPr lang="zh-CN" altLang="en-US" sz="1800" dirty="0" smtClean="0">
                <a:latin typeface="Times New Roman" pitchFamily="18" charset="0"/>
                <a:ea typeface="微软雅黑" pitchFamily="34" charset="-122"/>
                <a:cs typeface="Times New Roman" pitchFamily="18" charset="0"/>
              </a:rPr>
              <a:t>年</a:t>
            </a:r>
            <a:r>
              <a:rPr lang="zh-CN" altLang="en-US" sz="1800" dirty="0">
                <a:latin typeface="Times New Roman" pitchFamily="18" charset="0"/>
                <a:ea typeface="微软雅黑" pitchFamily="34" charset="-122"/>
                <a:cs typeface="Times New Roman" pitchFamily="18" charset="0"/>
              </a:rPr>
              <a:t>开始股利进入永续增长阶段，如果超常增长阶段内股利按照不变的</a:t>
            </a:r>
            <a:r>
              <a:rPr lang="zh-CN" altLang="en-US" sz="1800" dirty="0" smtClean="0">
                <a:latin typeface="Times New Roman" pitchFamily="18" charset="0"/>
                <a:ea typeface="微软雅黑" pitchFamily="34" charset="-122"/>
                <a:cs typeface="Times New Roman" pitchFamily="18" charset="0"/>
              </a:rPr>
              <a:t>增长率</a:t>
            </a:r>
            <a:r>
              <a:rPr lang="en-US" altLang="zh-CN" sz="1800" i="1" dirty="0" smtClean="0">
                <a:latin typeface="Times New Roman" pitchFamily="18" charset="0"/>
                <a:ea typeface="微软雅黑" pitchFamily="34" charset="-122"/>
                <a:cs typeface="Times New Roman" pitchFamily="18" charset="0"/>
              </a:rPr>
              <a:t>g</a:t>
            </a:r>
            <a:r>
              <a:rPr lang="zh-CN" altLang="en-US" sz="1800" dirty="0" smtClean="0">
                <a:latin typeface="Times New Roman" pitchFamily="18" charset="0"/>
                <a:ea typeface="微软雅黑" pitchFamily="34" charset="-122"/>
                <a:cs typeface="Times New Roman" pitchFamily="18" charset="0"/>
              </a:rPr>
              <a:t>增长</a:t>
            </a:r>
            <a:r>
              <a:rPr lang="zh-CN" altLang="en-US" sz="1800" dirty="0">
                <a:latin typeface="Times New Roman" pitchFamily="18" charset="0"/>
                <a:ea typeface="微软雅黑" pitchFamily="34" charset="-122"/>
                <a:cs typeface="Times New Roman" pitchFamily="18" charset="0"/>
              </a:rPr>
              <a:t>，股利支付率在</a:t>
            </a:r>
            <a:r>
              <a:rPr lang="zh-CN" altLang="en-US" sz="1800" dirty="0" smtClean="0">
                <a:latin typeface="Times New Roman" pitchFamily="18" charset="0"/>
                <a:ea typeface="微软雅黑" pitchFamily="34" charset="-122"/>
                <a:cs typeface="Times New Roman" pitchFamily="18" charset="0"/>
              </a:rPr>
              <a:t>初始</a:t>
            </a:r>
            <a:r>
              <a:rPr lang="en-US" altLang="zh-CN" sz="1800" i="1" dirty="0" smtClean="0">
                <a:latin typeface="Times New Roman" pitchFamily="18" charset="0"/>
                <a:ea typeface="微软雅黑" pitchFamily="34" charset="-122"/>
                <a:cs typeface="Times New Roman" pitchFamily="18" charset="0"/>
              </a:rPr>
              <a:t>n</a:t>
            </a:r>
            <a:r>
              <a:rPr lang="zh-CN" altLang="en-US" sz="1800" dirty="0" smtClean="0">
                <a:latin typeface="Times New Roman" pitchFamily="18" charset="0"/>
                <a:ea typeface="微软雅黑" pitchFamily="34" charset="-122"/>
                <a:cs typeface="Times New Roman" pitchFamily="18" charset="0"/>
              </a:rPr>
              <a:t>年内</a:t>
            </a:r>
            <a:r>
              <a:rPr lang="zh-CN" altLang="en-US" sz="1800" dirty="0">
                <a:latin typeface="Times New Roman" pitchFamily="18" charset="0"/>
                <a:ea typeface="微软雅黑" pitchFamily="34" charset="-122"/>
                <a:cs typeface="Times New Roman" pitchFamily="18" charset="0"/>
              </a:rPr>
              <a:t>也不发生变化，则</a:t>
            </a:r>
          </a:p>
          <a:p>
            <a:pPr marL="0" lvl="0" indent="0">
              <a:lnSpc>
                <a:spcPct val="150000"/>
              </a:lnSpc>
              <a:spcBef>
                <a:spcPts val="0"/>
              </a:spcBef>
              <a:buNone/>
            </a:pPr>
            <a:endParaRPr lang="zh-CN" altLang="en-US" sz="1800" dirty="0">
              <a:latin typeface="Times New Roman" pitchFamily="18" charset="0"/>
              <a:ea typeface="微软雅黑" pitchFamily="34" charset="-122"/>
              <a:cs typeface="Times New Roman" pitchFamily="18" charset="0"/>
            </a:endParaRPr>
          </a:p>
        </p:txBody>
      </p:sp>
      <p:sp>
        <p:nvSpPr>
          <p:cNvPr id="4" name="标题 1"/>
          <p:cNvSpPr txBox="1">
            <a:spLocks/>
          </p:cNvSpPr>
          <p:nvPr/>
        </p:nvSpPr>
        <p:spPr>
          <a:xfrm>
            <a:off x="2928926" y="642924"/>
            <a:ext cx="4214842" cy="85725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2000" b="0" i="0" u="none" strike="noStrike" kern="2200" cap="none" spc="0" normalizeH="0" baseline="0" noProof="0" smtClean="0">
                <a:ln>
                  <a:noFill/>
                </a:ln>
                <a:solidFill>
                  <a:schemeClr val="tx1"/>
                </a:solidFill>
                <a:effectLst/>
                <a:uLnTx/>
                <a:uFillTx/>
                <a:latin typeface="宋体"/>
                <a:ea typeface="宋体"/>
                <a:cs typeface="+mj-cs"/>
              </a:rPr>
              <a:t>（二）二阶段股利增长模型</a:t>
            </a:r>
            <a:r>
              <a:rPr kumimoji="0" lang="zh-CN" altLang="en-US" sz="2000" b="0" i="0" u="none" strike="noStrike" kern="2200" cap="none" spc="0" normalizeH="0" baseline="0" noProof="0" smtClean="0">
                <a:ln>
                  <a:noFill/>
                </a:ln>
                <a:solidFill>
                  <a:schemeClr val="tx1"/>
                </a:solidFill>
                <a:effectLst/>
                <a:uLnTx/>
                <a:uFillTx/>
                <a:latin typeface="Times New Roman"/>
                <a:ea typeface="宋体"/>
                <a:cs typeface="+mj-cs"/>
              </a:rPr>
              <a:t>（</a:t>
            </a:r>
            <a:r>
              <a:rPr kumimoji="0" lang="en-US" altLang="zh-CN" sz="2000" b="0" i="0" u="none" strike="noStrike" kern="2200" cap="none" spc="0" normalizeH="0" baseline="0" noProof="0" smtClean="0">
                <a:ln>
                  <a:noFill/>
                </a:ln>
                <a:solidFill>
                  <a:schemeClr val="tx1"/>
                </a:solidFill>
                <a:effectLst/>
                <a:uLnTx/>
                <a:uFillTx/>
                <a:latin typeface="Times New Roman"/>
                <a:ea typeface="宋体"/>
                <a:cs typeface="+mj-cs"/>
              </a:rPr>
              <a:t>Two-Stage</a:t>
            </a:r>
            <a:r>
              <a:rPr kumimoji="0" lang="en-US" altLang="zh-CN" sz="2000" b="0" i="0" u="none" strike="noStrike" kern="2200" cap="none" spc="0" normalizeH="0" baseline="0" noProof="0" smtClean="0">
                <a:ln>
                  <a:noFill/>
                </a:ln>
                <a:solidFill>
                  <a:schemeClr val="tx1"/>
                </a:solidFill>
                <a:effectLst/>
                <a:uLnTx/>
                <a:uFillTx/>
                <a:latin typeface="宋体"/>
                <a:ea typeface="宋体"/>
                <a:cs typeface="+mj-cs"/>
              </a:rPr>
              <a:t>-</a:t>
            </a:r>
            <a:r>
              <a:rPr kumimoji="0" lang="en-US" altLang="zh-CN" sz="2000" b="0" i="0" u="none" strike="noStrike" kern="2200" cap="none" spc="0" normalizeH="0" baseline="0" noProof="0" smtClean="0">
                <a:ln>
                  <a:noFill/>
                </a:ln>
                <a:solidFill>
                  <a:schemeClr val="tx1"/>
                </a:solidFill>
                <a:effectLst/>
                <a:uLnTx/>
                <a:uFillTx/>
                <a:latin typeface="Times New Roman"/>
                <a:ea typeface="宋体"/>
                <a:cs typeface="+mj-cs"/>
              </a:rPr>
              <a:t>Growth Model</a:t>
            </a:r>
            <a:r>
              <a:rPr kumimoji="0" lang="zh-CN" altLang="en-US" sz="2000" b="0" i="0" u="none" strike="noStrike" kern="2200" cap="none" spc="0" normalizeH="0" baseline="0" noProof="0" smtClean="0">
                <a:ln>
                  <a:noFill/>
                </a:ln>
                <a:solidFill>
                  <a:schemeClr val="tx1"/>
                </a:solidFill>
                <a:effectLst/>
                <a:uLnTx/>
                <a:uFillTx/>
                <a:latin typeface="Times New Roman"/>
                <a:ea typeface="宋体"/>
                <a:cs typeface="+mj-cs"/>
              </a:rPr>
              <a:t>）</a:t>
            </a:r>
            <a:endParaRPr kumimoji="0" lang="zh-CN" altLang="en-US" sz="2000" b="0" i="0" u="none" strike="noStrike" kern="2200" cap="none" spc="0" normalizeH="0" baseline="0" noProof="0" dirty="0" smtClean="0">
              <a:ln>
                <a:noFill/>
              </a:ln>
              <a:solidFill>
                <a:schemeClr val="tx1"/>
              </a:solidFill>
              <a:effectLst/>
              <a:uLnTx/>
              <a:uFillTx/>
              <a:latin typeface="宋体"/>
              <a:ea typeface="宋体"/>
              <a:cs typeface="+mj-cs"/>
            </a:endParaRPr>
          </a:p>
        </p:txBody>
      </p:sp>
      <p:cxnSp>
        <p:nvCxnSpPr>
          <p:cNvPr id="5" name="直接连接符 4"/>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6"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第三节 股利折现</a:t>
            </a:r>
            <a:r>
              <a:rPr lang="zh-CN" altLang="en-US" sz="2600" b="1" kern="2200" dirty="0" smtClean="0">
                <a:solidFill>
                  <a:srgbClr val="000000"/>
                </a:solidFill>
                <a:latin typeface="微软雅黑" pitchFamily="34" charset="-122"/>
                <a:ea typeface="微软雅黑" pitchFamily="34" charset="-122"/>
                <a:cs typeface="+mj-cs"/>
              </a:rPr>
              <a:t>模型</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7"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a:lnSpc>
                <a:spcPct val="150000"/>
              </a:lnSpc>
            </a:pPr>
            <a:r>
              <a:rPr lang="zh-CN" altLang="en-US" sz="2400" dirty="0">
                <a:latin typeface="Times New Roman" pitchFamily="18" charset="0"/>
                <a:ea typeface="微软雅黑" pitchFamily="34" charset="-122"/>
                <a:cs typeface="Times New Roman" pitchFamily="18" charset="0"/>
              </a:rPr>
              <a:t>四、可变增长</a:t>
            </a:r>
            <a:r>
              <a:rPr lang="zh-CN" altLang="en-US" sz="2400" dirty="0" smtClean="0">
                <a:latin typeface="Times New Roman" pitchFamily="18" charset="0"/>
                <a:ea typeface="微软雅黑" pitchFamily="34" charset="-122"/>
                <a:cs typeface="Times New Roman" pitchFamily="18" charset="0"/>
              </a:rPr>
              <a:t>模型</a:t>
            </a:r>
            <a:endParaRPr lang="zh-CN" altLang="en-US" sz="2400" dirty="0">
              <a:latin typeface="Times New Roman" pitchFamily="18" charset="0"/>
              <a:ea typeface="微软雅黑" pitchFamily="34" charset="-122"/>
              <a:cs typeface="Times New Roman" pitchFamily="18" charset="0"/>
            </a:endParaRPr>
          </a:p>
        </p:txBody>
      </p:sp>
      <p:pic>
        <p:nvPicPr>
          <p:cNvPr id="73730" name="Picture 2"/>
          <p:cNvPicPr>
            <a:picLocks noChangeAspect="1" noChangeArrowheads="1"/>
          </p:cNvPicPr>
          <p:nvPr/>
        </p:nvPicPr>
        <p:blipFill>
          <a:blip r:embed="rId2"/>
          <a:srcRect/>
          <a:stretch>
            <a:fillRect/>
          </a:stretch>
        </p:blipFill>
        <p:spPr bwMode="auto">
          <a:xfrm>
            <a:off x="1428728" y="2857502"/>
            <a:ext cx="6409194" cy="1000132"/>
          </a:xfrm>
          <a:prstGeom prst="rect">
            <a:avLst/>
          </a:prstGeom>
          <a:noFill/>
          <a:ln w="9525">
            <a:noFill/>
            <a:miter lim="800000"/>
            <a:headEnd/>
            <a:tailEnd/>
          </a:ln>
          <a:effectLst/>
        </p:spPr>
      </p:pic>
      <p:sp>
        <p:nvSpPr>
          <p:cNvPr id="10"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1"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2" name="灯片编号占位符 11"/>
          <p:cNvSpPr>
            <a:spLocks noGrp="1"/>
          </p:cNvSpPr>
          <p:nvPr>
            <p:ph type="sldNum" sz="quarter" idx="12"/>
          </p:nvPr>
        </p:nvSpPr>
        <p:spPr/>
        <p:txBody>
          <a:bodyPr/>
          <a:lstStyle/>
          <a:p>
            <a:fld id="{BB196454-36CF-42DE-A2C0-4DF8986FDBF0}" type="slidenum">
              <a:rPr lang="zh-CN" altLang="en-US" smtClean="0"/>
              <a:t>29</a:t>
            </a:fld>
            <a:endParaRPr lang="zh-CN" alt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标题 1"/>
          <p:cNvSpPr>
            <a:spLocks noGrp="1"/>
          </p:cNvSpPr>
          <p:nvPr>
            <p:ph type="title"/>
          </p:nvPr>
        </p:nvSpPr>
        <p:spPr>
          <a:xfrm>
            <a:off x="457200" y="71420"/>
            <a:ext cx="8229600" cy="579821"/>
          </a:xfrm>
        </p:spPr>
        <p:txBody>
          <a:bodyPr>
            <a:normAutofit/>
          </a:bodyPr>
          <a:lstStyle/>
          <a:p>
            <a:pPr marR="0" algn="l" rtl="0"/>
            <a:r>
              <a:rPr lang="zh-CN" altLang="en-US" sz="2600" b="1" kern="2200" baseline="0" dirty="0" smtClean="0">
                <a:solidFill>
                  <a:srgbClr val="000000"/>
                </a:solidFill>
                <a:latin typeface="微软雅黑" pitchFamily="34" charset="-122"/>
                <a:ea typeface="微软雅黑" pitchFamily="34" charset="-122"/>
              </a:rPr>
              <a:t>第一</a:t>
            </a:r>
            <a:r>
              <a:rPr lang="zh-CN" altLang="en-US" sz="2600" b="1" kern="2200" baseline="0" dirty="0" smtClean="0">
                <a:solidFill>
                  <a:srgbClr val="000000"/>
                </a:solidFill>
                <a:latin typeface="微软雅黑" pitchFamily="34" charset="-122"/>
                <a:ea typeface="微软雅黑" pitchFamily="34" charset="-122"/>
              </a:rPr>
              <a:t>节  上市</a:t>
            </a:r>
            <a:r>
              <a:rPr lang="zh-CN" altLang="en-US" sz="2600" b="1" kern="2200" baseline="0" dirty="0" smtClean="0">
                <a:solidFill>
                  <a:srgbClr val="000000"/>
                </a:solidFill>
                <a:latin typeface="微软雅黑" pitchFamily="34" charset="-122"/>
                <a:ea typeface="微软雅黑" pitchFamily="34" charset="-122"/>
              </a:rPr>
              <a:t>公司价值的评估方法</a:t>
            </a:r>
          </a:p>
        </p:txBody>
      </p:sp>
      <p:sp>
        <p:nvSpPr>
          <p:cNvPr id="3" name="文本占位符 2"/>
          <p:cNvSpPr>
            <a:spLocks noGrp="1"/>
          </p:cNvSpPr>
          <p:nvPr>
            <p:ph type="body" idx="1"/>
          </p:nvPr>
        </p:nvSpPr>
        <p:spPr>
          <a:xfrm>
            <a:off x="357158" y="857238"/>
            <a:ext cx="8229600" cy="3465910"/>
          </a:xfrm>
        </p:spPr>
        <p:txBody>
          <a:bodyPr>
            <a:noAutofit/>
          </a:bodyPr>
          <a:lstStyle/>
          <a:p>
            <a:pPr marL="0" marR="0" lvl="0" indent="0" rtl="0">
              <a:lnSpc>
                <a:spcPct val="150000"/>
              </a:lnSpc>
              <a:spcBef>
                <a:spcPts val="0"/>
              </a:spcBef>
              <a:buNone/>
            </a:pPr>
            <a:r>
              <a:rPr lang="zh-CN" altLang="en-US" sz="2400" baseline="0" dirty="0" smtClean="0">
                <a:latin typeface="微软雅黑" pitchFamily="34" charset="-122"/>
                <a:ea typeface="微软雅黑" pitchFamily="34" charset="-122"/>
              </a:rPr>
              <a:t>一、公司</a:t>
            </a:r>
            <a:r>
              <a:rPr lang="zh-CN" altLang="en-US" sz="2400" baseline="0" dirty="0" smtClean="0">
                <a:latin typeface="微软雅黑" pitchFamily="34" charset="-122"/>
                <a:ea typeface="微软雅黑" pitchFamily="34" charset="-122"/>
              </a:rPr>
              <a:t>估值</a:t>
            </a:r>
          </a:p>
          <a:p>
            <a:pPr marL="0" marR="0" lvl="1" indent="0" rtl="0">
              <a:lnSpc>
                <a:spcPct val="150000"/>
              </a:lnSpc>
              <a:spcBef>
                <a:spcPts val="0"/>
              </a:spcBef>
              <a:buNone/>
            </a:pPr>
            <a:r>
              <a:rPr lang="zh-CN" altLang="en-US" sz="2000" baseline="0" dirty="0" smtClean="0">
                <a:latin typeface="微软雅黑" pitchFamily="34" charset="-122"/>
                <a:ea typeface="微软雅黑" pitchFamily="34" charset="-122"/>
              </a:rPr>
              <a:t>（一）内在价值和市场价值</a:t>
            </a:r>
          </a:p>
          <a:p>
            <a:pPr marL="0" marR="0" lvl="2" indent="0" rtl="0">
              <a:lnSpc>
                <a:spcPct val="150000"/>
              </a:lnSpc>
              <a:spcBef>
                <a:spcPts val="0"/>
              </a:spcBef>
              <a:buNone/>
            </a:pPr>
            <a:r>
              <a:rPr lang="zh-CN" altLang="en-US" sz="1800" b="1" baseline="0" dirty="0" smtClean="0">
                <a:latin typeface="微软雅黑" pitchFamily="34" charset="-122"/>
                <a:ea typeface="微软雅黑" pitchFamily="34" charset="-122"/>
              </a:rPr>
              <a:t>      内在价值  </a:t>
            </a:r>
            <a:r>
              <a:rPr lang="en-US" altLang="zh-CN" sz="1800" b="1" baseline="0" dirty="0" smtClean="0">
                <a:latin typeface="微软雅黑" pitchFamily="34" charset="-122"/>
                <a:ea typeface="微软雅黑" pitchFamily="34" charset="-122"/>
              </a:rPr>
              <a:t>VS  </a:t>
            </a:r>
            <a:r>
              <a:rPr lang="zh-CN" altLang="en-US" sz="1800" b="1" baseline="0" dirty="0" smtClean="0">
                <a:latin typeface="微软雅黑" pitchFamily="34" charset="-122"/>
                <a:ea typeface="微软雅黑" pitchFamily="34" charset="-122"/>
              </a:rPr>
              <a:t>市场价值</a:t>
            </a:r>
            <a:endParaRPr lang="en-US" altLang="zh-CN" sz="1800" b="1" baseline="0" dirty="0" smtClean="0">
              <a:latin typeface="微软雅黑" pitchFamily="34" charset="-122"/>
              <a:ea typeface="微软雅黑" pitchFamily="34" charset="-122"/>
            </a:endParaRPr>
          </a:p>
          <a:p>
            <a:pPr marL="0" marR="0" lvl="2" indent="0" rtl="0">
              <a:lnSpc>
                <a:spcPct val="150000"/>
              </a:lnSpc>
              <a:spcBef>
                <a:spcPts val="0"/>
              </a:spcBef>
              <a:buNone/>
            </a:pPr>
            <a:endParaRPr lang="zh-CN" altLang="en-US" sz="1800" b="1" baseline="0" dirty="0" smtClean="0">
              <a:latin typeface="微软雅黑" pitchFamily="34" charset="-122"/>
              <a:ea typeface="微软雅黑" pitchFamily="34" charset="-122"/>
            </a:endParaRPr>
          </a:p>
          <a:p>
            <a:pPr marL="0" marR="0" lvl="2" indent="0" rtl="0">
              <a:lnSpc>
                <a:spcPct val="150000"/>
              </a:lnSpc>
              <a:spcBef>
                <a:spcPts val="0"/>
              </a:spcBef>
              <a:buNone/>
            </a:pPr>
            <a:r>
              <a:rPr lang="zh-CN" altLang="en-US" sz="1800" baseline="0" dirty="0" smtClean="0">
                <a:latin typeface="微软雅黑" pitchFamily="34" charset="-122"/>
                <a:ea typeface="微软雅黑" pitchFamily="34" charset="-122"/>
              </a:rPr>
              <a:t>“物美价廉”的“美”可以理解为商品的内在</a:t>
            </a:r>
            <a:r>
              <a:rPr lang="zh-CN" altLang="en-US" sz="1800" baseline="0" dirty="0" smtClean="0">
                <a:latin typeface="微软雅黑" pitchFamily="34" charset="-122"/>
                <a:ea typeface="微软雅黑" pitchFamily="34" charset="-122"/>
              </a:rPr>
              <a:t>价值</a:t>
            </a:r>
            <a:endParaRPr lang="en-US" altLang="zh-CN" sz="1800" baseline="0" dirty="0" smtClean="0">
              <a:latin typeface="微软雅黑" pitchFamily="34" charset="-122"/>
              <a:ea typeface="微软雅黑" pitchFamily="34" charset="-122"/>
            </a:endParaRPr>
          </a:p>
          <a:p>
            <a:pPr marL="0" marR="0" lvl="2" indent="0" rtl="0">
              <a:lnSpc>
                <a:spcPct val="150000"/>
              </a:lnSpc>
              <a:spcBef>
                <a:spcPts val="0"/>
              </a:spcBef>
              <a:buNone/>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en-US" sz="1800" baseline="0" dirty="0" smtClean="0">
                <a:latin typeface="微软雅黑" pitchFamily="34" charset="-122"/>
                <a:ea typeface="微软雅黑" pitchFamily="34" charset="-122"/>
              </a:rPr>
              <a:t>“廉”</a:t>
            </a:r>
            <a:r>
              <a:rPr lang="zh-CN" altLang="en-US" sz="1800" baseline="0" dirty="0" smtClean="0">
                <a:latin typeface="微软雅黑" pitchFamily="34" charset="-122"/>
                <a:ea typeface="微软雅黑" pitchFamily="34" charset="-122"/>
              </a:rPr>
              <a:t>是指价格，即市场价值</a:t>
            </a:r>
            <a:r>
              <a:rPr lang="zh-CN" altLang="en-US" sz="1800" baseline="0" dirty="0" smtClean="0">
                <a:latin typeface="微软雅黑" pitchFamily="34" charset="-122"/>
                <a:ea typeface="微软雅黑" pitchFamily="34" charset="-122"/>
              </a:rPr>
              <a:t>。</a:t>
            </a:r>
            <a:endParaRPr lang="zh-CN" altLang="en-US" sz="1800" baseline="0" dirty="0" smtClean="0">
              <a:latin typeface="微软雅黑" pitchFamily="34" charset="-122"/>
              <a:ea typeface="微软雅黑" pitchFamily="34" charset="-122"/>
            </a:endParaRPr>
          </a:p>
        </p:txBody>
      </p:sp>
      <p:sp>
        <p:nvSpPr>
          <p:cNvPr id="4"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8"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pic>
        <p:nvPicPr>
          <p:cNvPr id="41986" name="Picture 2" descr="https://p0.ssl.qhimgs1.com/sdr/400__/t017af1ead986e6f00e.jpg"/>
          <p:cNvPicPr>
            <a:picLocks noChangeAspect="1" noChangeArrowheads="1"/>
          </p:cNvPicPr>
          <p:nvPr/>
        </p:nvPicPr>
        <p:blipFill>
          <a:blip r:embed="rId2"/>
          <a:srcRect b="5945"/>
          <a:stretch>
            <a:fillRect/>
          </a:stretch>
        </p:blipFill>
        <p:spPr bwMode="auto">
          <a:xfrm>
            <a:off x="5726112" y="1285866"/>
            <a:ext cx="3417888" cy="3214710"/>
          </a:xfrm>
          <a:prstGeom prst="rect">
            <a:avLst/>
          </a:prstGeom>
          <a:noFill/>
        </p:spPr>
      </p:pic>
      <p:sp>
        <p:nvSpPr>
          <p:cNvPr id="10" name="灯片编号占位符 9"/>
          <p:cNvSpPr>
            <a:spLocks noGrp="1"/>
          </p:cNvSpPr>
          <p:nvPr>
            <p:ph type="sldNum" sz="quarter" idx="12"/>
          </p:nvPr>
        </p:nvSpPr>
        <p:spPr/>
        <p:txBody>
          <a:bodyPr/>
          <a:lstStyle/>
          <a:p>
            <a:fld id="{BB196454-36CF-42DE-A2C0-4DF8986FDBF0}" type="slidenum">
              <a:rPr lang="zh-CN" altLang="en-US" smtClean="0"/>
              <a:t>3</a:t>
            </a:fld>
            <a:endParaRPr lang="zh-CN" alt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57158" y="1214428"/>
            <a:ext cx="8229600" cy="857250"/>
          </a:xfrm>
        </p:spPr>
        <p:txBody>
          <a:bodyPr>
            <a:normAutofit/>
          </a:bodyPr>
          <a:lstStyle/>
          <a:p>
            <a:pPr marR="0" algn="l" rtl="0"/>
            <a:r>
              <a:rPr lang="en-US" altLang="zh-CN" sz="1800" dirty="0">
                <a:latin typeface="Times New Roman" pitchFamily="18" charset="0"/>
                <a:ea typeface="微软雅黑" pitchFamily="34" charset="-122"/>
                <a:cs typeface="Times New Roman" pitchFamily="18" charset="0"/>
              </a:rPr>
              <a:t>3.</a:t>
            </a:r>
            <a:r>
              <a:rPr lang="zh-CN" altLang="en-US" sz="1800" dirty="0">
                <a:latin typeface="Times New Roman" pitchFamily="18" charset="0"/>
                <a:ea typeface="微软雅黑" pitchFamily="34" charset="-122"/>
                <a:cs typeface="Times New Roman" pitchFamily="18" charset="0"/>
              </a:rPr>
              <a:t>二阶段股利增长模型的适用性</a:t>
            </a:r>
          </a:p>
        </p:txBody>
      </p:sp>
      <p:sp>
        <p:nvSpPr>
          <p:cNvPr id="3" name="文本占位符 2"/>
          <p:cNvSpPr>
            <a:spLocks noGrp="1"/>
          </p:cNvSpPr>
          <p:nvPr>
            <p:ph type="body" idx="1"/>
          </p:nvPr>
        </p:nvSpPr>
        <p:spPr>
          <a:xfrm>
            <a:off x="357158" y="1857370"/>
            <a:ext cx="8229600" cy="3037300"/>
          </a:xfrm>
        </p:spPr>
        <p:txBody>
          <a:bodyPr vert="horz" lIns="91440" tIns="45720" rIns="91440" bIns="45720" rtlCol="0">
            <a:noAutofit/>
          </a:bodyPr>
          <a:lstStyle/>
          <a:p>
            <a:pPr marL="0" lvl="0" indent="0">
              <a:lnSpc>
                <a:spcPct val="150000"/>
              </a:lnSpc>
              <a:spcBef>
                <a:spcPts val="0"/>
              </a:spcBef>
              <a:buNone/>
            </a:pPr>
            <a:r>
              <a:rPr lang="zh-CN" altLang="en-US" sz="1800" dirty="0" smtClean="0">
                <a:latin typeface="Times New Roman" pitchFamily="18" charset="0"/>
                <a:ea typeface="微软雅黑" pitchFamily="34" charset="-122"/>
                <a:cs typeface="Times New Roman" pitchFamily="18" charset="0"/>
              </a:rPr>
              <a:t>        二</a:t>
            </a:r>
            <a:r>
              <a:rPr lang="zh-CN" altLang="en-US" sz="1800" dirty="0">
                <a:latin typeface="Times New Roman" pitchFamily="18" charset="0"/>
                <a:ea typeface="微软雅黑" pitchFamily="34" charset="-122"/>
                <a:cs typeface="Times New Roman" pitchFamily="18" charset="0"/>
              </a:rPr>
              <a:t>阶段股利增长模型一般适用于处在高增长状态并预期一定时期内保持高增长，其后高增长来源消失，公司逐渐进入稳定增长阶段的公司估值。这种高增长的原因可能是国家政策、基础设施限制等壁垒造成的，并且是可以预测其存在时期的。</a:t>
            </a:r>
          </a:p>
          <a:p>
            <a:pPr marL="0" lvl="0" indent="0">
              <a:lnSpc>
                <a:spcPct val="150000"/>
              </a:lnSpc>
              <a:spcBef>
                <a:spcPts val="0"/>
              </a:spcBef>
              <a:buNone/>
            </a:pPr>
            <a:r>
              <a:rPr lang="zh-CN" altLang="en-US" sz="1800" dirty="0" smtClean="0">
                <a:latin typeface="Times New Roman" pitchFamily="18" charset="0"/>
                <a:ea typeface="微软雅黑" pitchFamily="34" charset="-122"/>
                <a:cs typeface="Times New Roman" pitchFamily="18" charset="0"/>
              </a:rPr>
              <a:t>        不同</a:t>
            </a:r>
            <a:r>
              <a:rPr lang="zh-CN" altLang="en-US" sz="1800" dirty="0">
                <a:latin typeface="Times New Roman" pitchFamily="18" charset="0"/>
                <a:ea typeface="微软雅黑" pitchFamily="34" charset="-122"/>
                <a:cs typeface="Times New Roman" pitchFamily="18" charset="0"/>
              </a:rPr>
              <a:t>公司在相同生命周期阶段表现出的股利政策、股利和盈利状况等特征差别较大，据此，高劲（</a:t>
            </a:r>
            <a:r>
              <a:rPr lang="en-US" altLang="zh-CN" sz="1800" dirty="0">
                <a:latin typeface="Times New Roman" pitchFamily="18" charset="0"/>
                <a:ea typeface="微软雅黑" pitchFamily="34" charset="-122"/>
                <a:cs typeface="Times New Roman" pitchFamily="18" charset="0"/>
              </a:rPr>
              <a:t>2007</a:t>
            </a:r>
            <a:r>
              <a:rPr lang="zh-CN" altLang="en-US" sz="1800" dirty="0">
                <a:latin typeface="Times New Roman" pitchFamily="18" charset="0"/>
                <a:ea typeface="微软雅黑" pitchFamily="34" charset="-122"/>
                <a:cs typeface="Times New Roman" pitchFamily="18" charset="0"/>
              </a:rPr>
              <a:t>）等将二阶段股利增长模型进一步拓展归纳为表</a:t>
            </a:r>
            <a:r>
              <a:rPr lang="en-US" altLang="zh-CN" sz="1800" dirty="0">
                <a:latin typeface="Times New Roman" pitchFamily="18" charset="0"/>
                <a:ea typeface="微软雅黑" pitchFamily="34" charset="-122"/>
                <a:cs typeface="Times New Roman" pitchFamily="18" charset="0"/>
              </a:rPr>
              <a:t>6-2</a:t>
            </a:r>
            <a:r>
              <a:rPr lang="zh-CN" altLang="en-US" sz="1800" dirty="0">
                <a:latin typeface="Times New Roman" pitchFamily="18" charset="0"/>
                <a:ea typeface="微软雅黑" pitchFamily="34" charset="-122"/>
                <a:cs typeface="Times New Roman" pitchFamily="18" charset="0"/>
              </a:rPr>
              <a:t>中的五种模式。根据五种模式特征，公式</a:t>
            </a:r>
            <a:r>
              <a:rPr lang="en-US" altLang="zh-CN" sz="1800" dirty="0">
                <a:latin typeface="Times New Roman" pitchFamily="18" charset="0"/>
                <a:ea typeface="微软雅黑" pitchFamily="34" charset="-122"/>
                <a:cs typeface="Times New Roman" pitchFamily="18" charset="0"/>
              </a:rPr>
              <a:t>6-15</a:t>
            </a:r>
            <a:r>
              <a:rPr lang="zh-CN" altLang="en-US" sz="1800" dirty="0">
                <a:latin typeface="Times New Roman" pitchFamily="18" charset="0"/>
                <a:ea typeface="微软雅黑" pitchFamily="34" charset="-122"/>
                <a:cs typeface="Times New Roman" pitchFamily="18" charset="0"/>
              </a:rPr>
              <a:t>简单调整后即可对公司股票进行估值，具体调整本文不再赘述</a:t>
            </a:r>
            <a:r>
              <a:rPr lang="zh-CN" altLang="en-US" sz="1800" dirty="0" smtClean="0">
                <a:latin typeface="Times New Roman" pitchFamily="18" charset="0"/>
                <a:ea typeface="微软雅黑" pitchFamily="34" charset="-122"/>
                <a:cs typeface="Times New Roman" pitchFamily="18" charset="0"/>
              </a:rPr>
              <a:t>。</a:t>
            </a:r>
            <a:endParaRPr lang="zh-CN" altLang="en-US" sz="1800" dirty="0">
              <a:latin typeface="Times New Roman" pitchFamily="18" charset="0"/>
              <a:ea typeface="微软雅黑" pitchFamily="34" charset="-122"/>
              <a:cs typeface="Times New Roman" pitchFamily="18" charset="0"/>
            </a:endParaRPr>
          </a:p>
        </p:txBody>
      </p:sp>
      <p:sp>
        <p:nvSpPr>
          <p:cNvPr id="4" name="标题 1"/>
          <p:cNvSpPr txBox="1">
            <a:spLocks/>
          </p:cNvSpPr>
          <p:nvPr/>
        </p:nvSpPr>
        <p:spPr>
          <a:xfrm>
            <a:off x="2928926" y="642924"/>
            <a:ext cx="4214842" cy="85725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2000" b="0" i="0" u="none" strike="noStrike" kern="2200" cap="none" spc="0" normalizeH="0" baseline="0" noProof="0" smtClean="0">
                <a:ln>
                  <a:noFill/>
                </a:ln>
                <a:solidFill>
                  <a:schemeClr val="tx1"/>
                </a:solidFill>
                <a:effectLst/>
                <a:uLnTx/>
                <a:uFillTx/>
                <a:latin typeface="宋体"/>
                <a:ea typeface="宋体"/>
                <a:cs typeface="+mj-cs"/>
              </a:rPr>
              <a:t>（二）二阶段股利增长模型</a:t>
            </a:r>
            <a:r>
              <a:rPr kumimoji="0" lang="zh-CN" altLang="en-US" sz="2000" b="0" i="0" u="none" strike="noStrike" kern="2200" cap="none" spc="0" normalizeH="0" baseline="0" noProof="0" smtClean="0">
                <a:ln>
                  <a:noFill/>
                </a:ln>
                <a:solidFill>
                  <a:schemeClr val="tx1"/>
                </a:solidFill>
                <a:effectLst/>
                <a:uLnTx/>
                <a:uFillTx/>
                <a:latin typeface="Times New Roman"/>
                <a:ea typeface="宋体"/>
                <a:cs typeface="+mj-cs"/>
              </a:rPr>
              <a:t>（</a:t>
            </a:r>
            <a:r>
              <a:rPr kumimoji="0" lang="en-US" altLang="zh-CN" sz="2000" b="0" i="0" u="none" strike="noStrike" kern="2200" cap="none" spc="0" normalizeH="0" baseline="0" noProof="0" smtClean="0">
                <a:ln>
                  <a:noFill/>
                </a:ln>
                <a:solidFill>
                  <a:schemeClr val="tx1"/>
                </a:solidFill>
                <a:effectLst/>
                <a:uLnTx/>
                <a:uFillTx/>
                <a:latin typeface="Times New Roman"/>
                <a:ea typeface="宋体"/>
                <a:cs typeface="+mj-cs"/>
              </a:rPr>
              <a:t>Two-Stage</a:t>
            </a:r>
            <a:r>
              <a:rPr kumimoji="0" lang="en-US" altLang="zh-CN" sz="2000" b="0" i="0" u="none" strike="noStrike" kern="2200" cap="none" spc="0" normalizeH="0" baseline="0" noProof="0" smtClean="0">
                <a:ln>
                  <a:noFill/>
                </a:ln>
                <a:solidFill>
                  <a:schemeClr val="tx1"/>
                </a:solidFill>
                <a:effectLst/>
                <a:uLnTx/>
                <a:uFillTx/>
                <a:latin typeface="宋体"/>
                <a:ea typeface="宋体"/>
                <a:cs typeface="+mj-cs"/>
              </a:rPr>
              <a:t>-</a:t>
            </a:r>
            <a:r>
              <a:rPr kumimoji="0" lang="en-US" altLang="zh-CN" sz="2000" b="0" i="0" u="none" strike="noStrike" kern="2200" cap="none" spc="0" normalizeH="0" baseline="0" noProof="0" smtClean="0">
                <a:ln>
                  <a:noFill/>
                </a:ln>
                <a:solidFill>
                  <a:schemeClr val="tx1"/>
                </a:solidFill>
                <a:effectLst/>
                <a:uLnTx/>
                <a:uFillTx/>
                <a:latin typeface="Times New Roman"/>
                <a:ea typeface="宋体"/>
                <a:cs typeface="+mj-cs"/>
              </a:rPr>
              <a:t>Growth Model</a:t>
            </a:r>
            <a:r>
              <a:rPr kumimoji="0" lang="zh-CN" altLang="en-US" sz="2000" b="0" i="0" u="none" strike="noStrike" kern="2200" cap="none" spc="0" normalizeH="0" baseline="0" noProof="0" smtClean="0">
                <a:ln>
                  <a:noFill/>
                </a:ln>
                <a:solidFill>
                  <a:schemeClr val="tx1"/>
                </a:solidFill>
                <a:effectLst/>
                <a:uLnTx/>
                <a:uFillTx/>
                <a:latin typeface="Times New Roman"/>
                <a:ea typeface="宋体"/>
                <a:cs typeface="+mj-cs"/>
              </a:rPr>
              <a:t>）</a:t>
            </a:r>
            <a:endParaRPr kumimoji="0" lang="zh-CN" altLang="en-US" sz="2000" b="0" i="0" u="none" strike="noStrike" kern="2200" cap="none" spc="0" normalizeH="0" baseline="0" noProof="0" dirty="0" smtClean="0">
              <a:ln>
                <a:noFill/>
              </a:ln>
              <a:solidFill>
                <a:schemeClr val="tx1"/>
              </a:solidFill>
              <a:effectLst/>
              <a:uLnTx/>
              <a:uFillTx/>
              <a:latin typeface="宋体"/>
              <a:ea typeface="宋体"/>
              <a:cs typeface="+mj-cs"/>
            </a:endParaRPr>
          </a:p>
        </p:txBody>
      </p:sp>
      <p:cxnSp>
        <p:nvCxnSpPr>
          <p:cNvPr id="5" name="直接连接符 4"/>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6"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第三节 股利折现</a:t>
            </a:r>
            <a:r>
              <a:rPr lang="zh-CN" altLang="en-US" sz="2600" b="1" kern="2200" dirty="0" smtClean="0">
                <a:solidFill>
                  <a:srgbClr val="000000"/>
                </a:solidFill>
                <a:latin typeface="微软雅黑" pitchFamily="34" charset="-122"/>
                <a:ea typeface="微软雅黑" pitchFamily="34" charset="-122"/>
                <a:cs typeface="+mj-cs"/>
              </a:rPr>
              <a:t>模型</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7"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a:lnSpc>
                <a:spcPct val="150000"/>
              </a:lnSpc>
            </a:pPr>
            <a:r>
              <a:rPr lang="zh-CN" altLang="en-US" sz="2400" dirty="0">
                <a:latin typeface="Times New Roman" pitchFamily="18" charset="0"/>
                <a:ea typeface="微软雅黑" pitchFamily="34" charset="-122"/>
                <a:cs typeface="Times New Roman" pitchFamily="18" charset="0"/>
              </a:rPr>
              <a:t>四、可变增长</a:t>
            </a:r>
            <a:r>
              <a:rPr lang="zh-CN" altLang="en-US" sz="2400" dirty="0" smtClean="0">
                <a:latin typeface="Times New Roman" pitchFamily="18" charset="0"/>
                <a:ea typeface="微软雅黑" pitchFamily="34" charset="-122"/>
                <a:cs typeface="Times New Roman" pitchFamily="18" charset="0"/>
              </a:rPr>
              <a:t>模型</a:t>
            </a:r>
            <a:endParaRPr lang="zh-CN" altLang="en-US" sz="2400" dirty="0">
              <a:latin typeface="Times New Roman" pitchFamily="18" charset="0"/>
              <a:ea typeface="微软雅黑" pitchFamily="34" charset="-122"/>
              <a:cs typeface="Times New Roman" pitchFamily="18" charset="0"/>
            </a:endParaRPr>
          </a:p>
        </p:txBody>
      </p:sp>
      <p:sp>
        <p:nvSpPr>
          <p:cNvPr id="8"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9"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0" name="灯片编号占位符 9"/>
          <p:cNvSpPr>
            <a:spLocks noGrp="1"/>
          </p:cNvSpPr>
          <p:nvPr>
            <p:ph type="sldNum" sz="quarter" idx="12"/>
          </p:nvPr>
        </p:nvSpPr>
        <p:spPr/>
        <p:txBody>
          <a:bodyPr/>
          <a:lstStyle/>
          <a:p>
            <a:fld id="{BB196454-36CF-42DE-A2C0-4DF8986FDBF0}" type="slidenum">
              <a:rPr lang="zh-CN" altLang="en-US" smtClean="0"/>
              <a:t>30</a:t>
            </a:fld>
            <a:endParaRPr lang="zh-CN" alt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2643174" y="1857370"/>
            <a:ext cx="3900486" cy="500067"/>
          </a:xfrm>
        </p:spPr>
        <p:txBody>
          <a:bodyPr vert="horz" lIns="91440" tIns="45720" rIns="91440" bIns="45720" rtlCol="0">
            <a:noAutofit/>
          </a:bodyPr>
          <a:lstStyle/>
          <a:p>
            <a:pPr marL="0" lvl="0" indent="0">
              <a:lnSpc>
                <a:spcPct val="150000"/>
              </a:lnSpc>
              <a:spcBef>
                <a:spcPts val="0"/>
              </a:spcBef>
              <a:buNone/>
            </a:pPr>
            <a:r>
              <a:rPr lang="zh-CN" altLang="en-US" sz="1800" dirty="0" smtClean="0">
                <a:latin typeface="Times New Roman" pitchFamily="18" charset="0"/>
                <a:ea typeface="微软雅黑" pitchFamily="34" charset="-122"/>
                <a:cs typeface="Times New Roman" pitchFamily="18" charset="0"/>
              </a:rPr>
              <a:t>表</a:t>
            </a:r>
            <a:r>
              <a:rPr lang="en-US" altLang="zh-CN" sz="1800" dirty="0">
                <a:latin typeface="Times New Roman" pitchFamily="18" charset="0"/>
                <a:ea typeface="微软雅黑" pitchFamily="34" charset="-122"/>
                <a:cs typeface="Times New Roman" pitchFamily="18" charset="0"/>
              </a:rPr>
              <a:t>6-2  </a:t>
            </a:r>
            <a:r>
              <a:rPr lang="zh-CN" altLang="en-US" sz="1800" dirty="0">
                <a:latin typeface="Times New Roman" pitchFamily="18" charset="0"/>
                <a:ea typeface="微软雅黑" pitchFamily="34" charset="-122"/>
                <a:cs typeface="Times New Roman" pitchFamily="18" charset="0"/>
              </a:rPr>
              <a:t>两阶段增长模型的五种模式</a:t>
            </a:r>
          </a:p>
          <a:p>
            <a:pPr marL="0" lvl="0"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	</a:t>
            </a:r>
          </a:p>
        </p:txBody>
      </p:sp>
      <p:sp>
        <p:nvSpPr>
          <p:cNvPr id="5" name="标题 1"/>
          <p:cNvSpPr>
            <a:spLocks noGrp="1"/>
          </p:cNvSpPr>
          <p:nvPr>
            <p:ph type="title"/>
          </p:nvPr>
        </p:nvSpPr>
        <p:spPr>
          <a:xfrm>
            <a:off x="357158" y="1214428"/>
            <a:ext cx="8229600" cy="857250"/>
          </a:xfrm>
        </p:spPr>
        <p:txBody>
          <a:bodyPr>
            <a:normAutofit/>
          </a:bodyPr>
          <a:lstStyle/>
          <a:p>
            <a:pPr marR="0" algn="l" rtl="0"/>
            <a:r>
              <a:rPr lang="en-US" altLang="zh-CN" sz="1800" dirty="0">
                <a:latin typeface="Times New Roman" pitchFamily="18" charset="0"/>
                <a:ea typeface="微软雅黑" pitchFamily="34" charset="-122"/>
                <a:cs typeface="Times New Roman" pitchFamily="18" charset="0"/>
              </a:rPr>
              <a:t>3.</a:t>
            </a:r>
            <a:r>
              <a:rPr lang="zh-CN" altLang="en-US" sz="1800" dirty="0">
                <a:latin typeface="Times New Roman" pitchFamily="18" charset="0"/>
                <a:ea typeface="微软雅黑" pitchFamily="34" charset="-122"/>
                <a:cs typeface="Times New Roman" pitchFamily="18" charset="0"/>
              </a:rPr>
              <a:t>二阶段股利增长模型的适用性</a:t>
            </a:r>
          </a:p>
        </p:txBody>
      </p:sp>
      <p:sp>
        <p:nvSpPr>
          <p:cNvPr id="6" name="标题 1"/>
          <p:cNvSpPr txBox="1">
            <a:spLocks/>
          </p:cNvSpPr>
          <p:nvPr/>
        </p:nvSpPr>
        <p:spPr>
          <a:xfrm>
            <a:off x="2928926" y="642924"/>
            <a:ext cx="4214842" cy="85725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2000" b="0" i="0" u="none" strike="noStrike" kern="2200" cap="none" spc="0" normalizeH="0" baseline="0" noProof="0" smtClean="0">
                <a:ln>
                  <a:noFill/>
                </a:ln>
                <a:solidFill>
                  <a:schemeClr val="tx1"/>
                </a:solidFill>
                <a:effectLst/>
                <a:uLnTx/>
                <a:uFillTx/>
                <a:latin typeface="宋体"/>
                <a:ea typeface="宋体"/>
                <a:cs typeface="+mj-cs"/>
              </a:rPr>
              <a:t>（二）二阶段股利增长模型</a:t>
            </a:r>
            <a:r>
              <a:rPr kumimoji="0" lang="zh-CN" altLang="en-US" sz="2000" b="0" i="0" u="none" strike="noStrike" kern="2200" cap="none" spc="0" normalizeH="0" baseline="0" noProof="0" smtClean="0">
                <a:ln>
                  <a:noFill/>
                </a:ln>
                <a:solidFill>
                  <a:schemeClr val="tx1"/>
                </a:solidFill>
                <a:effectLst/>
                <a:uLnTx/>
                <a:uFillTx/>
                <a:latin typeface="Times New Roman"/>
                <a:ea typeface="宋体"/>
                <a:cs typeface="+mj-cs"/>
              </a:rPr>
              <a:t>（</a:t>
            </a:r>
            <a:r>
              <a:rPr kumimoji="0" lang="en-US" altLang="zh-CN" sz="2000" b="0" i="0" u="none" strike="noStrike" kern="2200" cap="none" spc="0" normalizeH="0" baseline="0" noProof="0" smtClean="0">
                <a:ln>
                  <a:noFill/>
                </a:ln>
                <a:solidFill>
                  <a:schemeClr val="tx1"/>
                </a:solidFill>
                <a:effectLst/>
                <a:uLnTx/>
                <a:uFillTx/>
                <a:latin typeface="Times New Roman"/>
                <a:ea typeface="宋体"/>
                <a:cs typeface="+mj-cs"/>
              </a:rPr>
              <a:t>Two-Stage</a:t>
            </a:r>
            <a:r>
              <a:rPr kumimoji="0" lang="en-US" altLang="zh-CN" sz="2000" b="0" i="0" u="none" strike="noStrike" kern="2200" cap="none" spc="0" normalizeH="0" baseline="0" noProof="0" smtClean="0">
                <a:ln>
                  <a:noFill/>
                </a:ln>
                <a:solidFill>
                  <a:schemeClr val="tx1"/>
                </a:solidFill>
                <a:effectLst/>
                <a:uLnTx/>
                <a:uFillTx/>
                <a:latin typeface="宋体"/>
                <a:ea typeface="宋体"/>
                <a:cs typeface="+mj-cs"/>
              </a:rPr>
              <a:t>-</a:t>
            </a:r>
            <a:r>
              <a:rPr kumimoji="0" lang="en-US" altLang="zh-CN" sz="2000" b="0" i="0" u="none" strike="noStrike" kern="2200" cap="none" spc="0" normalizeH="0" baseline="0" noProof="0" smtClean="0">
                <a:ln>
                  <a:noFill/>
                </a:ln>
                <a:solidFill>
                  <a:schemeClr val="tx1"/>
                </a:solidFill>
                <a:effectLst/>
                <a:uLnTx/>
                <a:uFillTx/>
                <a:latin typeface="Times New Roman"/>
                <a:ea typeface="宋体"/>
                <a:cs typeface="+mj-cs"/>
              </a:rPr>
              <a:t>Growth Model</a:t>
            </a:r>
            <a:r>
              <a:rPr kumimoji="0" lang="zh-CN" altLang="en-US" sz="2000" b="0" i="0" u="none" strike="noStrike" kern="2200" cap="none" spc="0" normalizeH="0" baseline="0" noProof="0" smtClean="0">
                <a:ln>
                  <a:noFill/>
                </a:ln>
                <a:solidFill>
                  <a:schemeClr val="tx1"/>
                </a:solidFill>
                <a:effectLst/>
                <a:uLnTx/>
                <a:uFillTx/>
                <a:latin typeface="Times New Roman"/>
                <a:ea typeface="宋体"/>
                <a:cs typeface="+mj-cs"/>
              </a:rPr>
              <a:t>）</a:t>
            </a:r>
            <a:endParaRPr kumimoji="0" lang="zh-CN" altLang="en-US" sz="2000" b="0" i="0" u="none" strike="noStrike" kern="2200" cap="none" spc="0" normalizeH="0" baseline="0" noProof="0" dirty="0" smtClean="0">
              <a:ln>
                <a:noFill/>
              </a:ln>
              <a:solidFill>
                <a:schemeClr val="tx1"/>
              </a:solidFill>
              <a:effectLst/>
              <a:uLnTx/>
              <a:uFillTx/>
              <a:latin typeface="宋体"/>
              <a:ea typeface="宋体"/>
              <a:cs typeface="+mj-cs"/>
            </a:endParaRPr>
          </a:p>
        </p:txBody>
      </p:sp>
      <p:cxnSp>
        <p:nvCxnSpPr>
          <p:cNvPr id="7" name="直接连接符 6"/>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第三节 股利折现</a:t>
            </a:r>
            <a:r>
              <a:rPr lang="zh-CN" altLang="en-US" sz="2600" b="1" kern="2200" dirty="0" smtClean="0">
                <a:solidFill>
                  <a:srgbClr val="000000"/>
                </a:solidFill>
                <a:latin typeface="微软雅黑" pitchFamily="34" charset="-122"/>
                <a:ea typeface="微软雅黑" pitchFamily="34" charset="-122"/>
                <a:cs typeface="+mj-cs"/>
              </a:rPr>
              <a:t>模型</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9"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a:lnSpc>
                <a:spcPct val="150000"/>
              </a:lnSpc>
            </a:pPr>
            <a:r>
              <a:rPr lang="zh-CN" altLang="en-US" sz="2400" dirty="0">
                <a:latin typeface="Times New Roman" pitchFamily="18" charset="0"/>
                <a:ea typeface="微软雅黑" pitchFamily="34" charset="-122"/>
                <a:cs typeface="Times New Roman" pitchFamily="18" charset="0"/>
              </a:rPr>
              <a:t>四、可变增长</a:t>
            </a:r>
            <a:r>
              <a:rPr lang="zh-CN" altLang="en-US" sz="2400" dirty="0" smtClean="0">
                <a:latin typeface="Times New Roman" pitchFamily="18" charset="0"/>
                <a:ea typeface="微软雅黑" pitchFamily="34" charset="-122"/>
                <a:cs typeface="Times New Roman" pitchFamily="18" charset="0"/>
              </a:rPr>
              <a:t>模型</a:t>
            </a:r>
            <a:endParaRPr lang="zh-CN" altLang="en-US" sz="2400" dirty="0">
              <a:latin typeface="Times New Roman" pitchFamily="18" charset="0"/>
              <a:ea typeface="微软雅黑" pitchFamily="34" charset="-122"/>
              <a:cs typeface="Times New Roman" pitchFamily="18" charset="0"/>
            </a:endParaRPr>
          </a:p>
        </p:txBody>
      </p:sp>
      <p:graphicFrame>
        <p:nvGraphicFramePr>
          <p:cNvPr id="11" name="表格 10"/>
          <p:cNvGraphicFramePr>
            <a:graphicFrameLocks noGrp="1"/>
          </p:cNvGraphicFramePr>
          <p:nvPr/>
        </p:nvGraphicFramePr>
        <p:xfrm>
          <a:off x="785786" y="2428874"/>
          <a:ext cx="8072494" cy="2194560"/>
        </p:xfrm>
        <a:graphic>
          <a:graphicData uri="http://schemas.openxmlformats.org/drawingml/2006/table">
            <a:tbl>
              <a:tblPr/>
              <a:tblGrid>
                <a:gridCol w="1143008"/>
                <a:gridCol w="3055603"/>
                <a:gridCol w="3873883"/>
              </a:tblGrid>
              <a:tr h="180962">
                <a:tc>
                  <a:txBody>
                    <a:bodyPr/>
                    <a:lstStyle/>
                    <a:p>
                      <a:pPr>
                        <a:spcAft>
                          <a:spcPts val="0"/>
                        </a:spcAft>
                      </a:pPr>
                      <a:r>
                        <a:rPr lang="zh-CN" sz="1800" kern="100" dirty="0">
                          <a:latin typeface="微软雅黑" pitchFamily="34" charset="-122"/>
                          <a:ea typeface="微软雅黑" pitchFamily="34" charset="-122"/>
                          <a:cs typeface="宋体"/>
                        </a:rPr>
                        <a:t>模式</a:t>
                      </a:r>
                    </a:p>
                  </a:txBody>
                  <a:tcPr marL="67861" marR="6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zh-CN" sz="1800" kern="100">
                          <a:latin typeface="微软雅黑" pitchFamily="34" charset="-122"/>
                          <a:ea typeface="微软雅黑" pitchFamily="34" charset="-122"/>
                          <a:cs typeface="宋体"/>
                        </a:rPr>
                        <a:t>第一阶段特点</a:t>
                      </a:r>
                    </a:p>
                  </a:txBody>
                  <a:tcPr marL="67861" marR="6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zh-CN" sz="1800" kern="100">
                          <a:latin typeface="微软雅黑" pitchFamily="34" charset="-122"/>
                          <a:ea typeface="微软雅黑" pitchFamily="34" charset="-122"/>
                          <a:cs typeface="宋体"/>
                        </a:rPr>
                        <a:t>第二阶段特点</a:t>
                      </a:r>
                    </a:p>
                  </a:txBody>
                  <a:tcPr marL="67861" marR="6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1924">
                <a:tc>
                  <a:txBody>
                    <a:bodyPr/>
                    <a:lstStyle/>
                    <a:p>
                      <a:pPr>
                        <a:spcAft>
                          <a:spcPts val="0"/>
                        </a:spcAft>
                      </a:pPr>
                      <a:r>
                        <a:rPr lang="zh-CN" sz="1800" kern="100" dirty="0">
                          <a:latin typeface="微软雅黑" pitchFamily="34" charset="-122"/>
                          <a:ea typeface="微软雅黑" pitchFamily="34" charset="-122"/>
                          <a:cs typeface="宋体"/>
                        </a:rPr>
                        <a:t>恒恒模式</a:t>
                      </a:r>
                    </a:p>
                  </a:txBody>
                  <a:tcPr marL="67861" marR="6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zh-CN" sz="1800" kern="100" dirty="0">
                          <a:latin typeface="微软雅黑" pitchFamily="34" charset="-122"/>
                          <a:ea typeface="微软雅黑" pitchFamily="34" charset="-122"/>
                          <a:cs typeface="宋体"/>
                        </a:rPr>
                        <a:t>股利超常增长，股利增长率较高且不变</a:t>
                      </a:r>
                    </a:p>
                  </a:txBody>
                  <a:tcPr marL="67861" marR="6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zh-CN" sz="1800" kern="100" dirty="0">
                          <a:latin typeface="微软雅黑" pitchFamily="34" charset="-122"/>
                          <a:ea typeface="微软雅黑" pitchFamily="34" charset="-122"/>
                          <a:cs typeface="宋体"/>
                        </a:rPr>
                        <a:t>股利稳定增长，股利增长率较低且长期稳定</a:t>
                      </a:r>
                    </a:p>
                  </a:txBody>
                  <a:tcPr marL="67861" marR="6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1924">
                <a:tc>
                  <a:txBody>
                    <a:bodyPr/>
                    <a:lstStyle/>
                    <a:p>
                      <a:pPr>
                        <a:spcAft>
                          <a:spcPts val="0"/>
                        </a:spcAft>
                      </a:pPr>
                      <a:r>
                        <a:rPr lang="zh-CN" sz="1800" kern="100" dirty="0">
                          <a:latin typeface="微软雅黑" pitchFamily="34" charset="-122"/>
                          <a:ea typeface="微软雅黑" pitchFamily="34" charset="-122"/>
                          <a:cs typeface="宋体"/>
                        </a:rPr>
                        <a:t>恒零模式</a:t>
                      </a:r>
                    </a:p>
                  </a:txBody>
                  <a:tcPr marL="67861" marR="6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zh-CN" sz="1800" kern="100" dirty="0">
                          <a:latin typeface="微软雅黑" pitchFamily="34" charset="-122"/>
                          <a:ea typeface="微软雅黑" pitchFamily="34" charset="-122"/>
                          <a:cs typeface="宋体"/>
                        </a:rPr>
                        <a:t>股利超常增长，股利增长率较高且不变</a:t>
                      </a:r>
                    </a:p>
                  </a:txBody>
                  <a:tcPr marL="67861" marR="6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zh-CN" sz="1800" kern="100" dirty="0">
                          <a:latin typeface="微软雅黑" pitchFamily="34" charset="-122"/>
                          <a:ea typeface="微软雅黑" pitchFamily="34" charset="-122"/>
                          <a:cs typeface="宋体"/>
                        </a:rPr>
                        <a:t>股利零增长，股利长期稳定</a:t>
                      </a:r>
                    </a:p>
                  </a:txBody>
                  <a:tcPr marL="67861" marR="6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62">
                <a:tc>
                  <a:txBody>
                    <a:bodyPr/>
                    <a:lstStyle/>
                    <a:p>
                      <a:pPr>
                        <a:spcAft>
                          <a:spcPts val="0"/>
                        </a:spcAft>
                      </a:pPr>
                      <a:r>
                        <a:rPr lang="zh-CN" sz="1800" kern="100">
                          <a:latin typeface="微软雅黑" pitchFamily="34" charset="-122"/>
                          <a:ea typeface="微软雅黑" pitchFamily="34" charset="-122"/>
                          <a:cs typeface="宋体"/>
                        </a:rPr>
                        <a:t>零恒模式</a:t>
                      </a:r>
                    </a:p>
                  </a:txBody>
                  <a:tcPr marL="67861" marR="6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zh-CN" sz="1800" kern="100">
                          <a:latin typeface="微软雅黑" pitchFamily="34" charset="-122"/>
                          <a:ea typeface="微软雅黑" pitchFamily="34" charset="-122"/>
                          <a:cs typeface="宋体"/>
                        </a:rPr>
                        <a:t>股利零增长，股利长期稳定</a:t>
                      </a:r>
                    </a:p>
                  </a:txBody>
                  <a:tcPr marL="67861" marR="6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zh-CN" sz="1800" kern="100" dirty="0">
                          <a:latin typeface="微软雅黑" pitchFamily="34" charset="-122"/>
                          <a:ea typeface="微软雅黑" pitchFamily="34" charset="-122"/>
                          <a:cs typeface="宋体"/>
                        </a:rPr>
                        <a:t>股利稳定增长，股利增长率长期稳定</a:t>
                      </a:r>
                    </a:p>
                  </a:txBody>
                  <a:tcPr marL="67861" marR="6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62">
                <a:tc>
                  <a:txBody>
                    <a:bodyPr/>
                    <a:lstStyle/>
                    <a:p>
                      <a:pPr>
                        <a:spcAft>
                          <a:spcPts val="0"/>
                        </a:spcAft>
                      </a:pPr>
                      <a:r>
                        <a:rPr lang="zh-CN" sz="1800" kern="100">
                          <a:latin typeface="微软雅黑" pitchFamily="34" charset="-122"/>
                          <a:ea typeface="微软雅黑" pitchFamily="34" charset="-122"/>
                          <a:cs typeface="宋体"/>
                        </a:rPr>
                        <a:t>无恒模式</a:t>
                      </a:r>
                    </a:p>
                  </a:txBody>
                  <a:tcPr marL="67861" marR="6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zh-CN" sz="1800" kern="100">
                          <a:latin typeface="微软雅黑" pitchFamily="34" charset="-122"/>
                          <a:ea typeface="微软雅黑" pitchFamily="34" charset="-122"/>
                          <a:cs typeface="宋体"/>
                        </a:rPr>
                        <a:t>零股利</a:t>
                      </a:r>
                    </a:p>
                  </a:txBody>
                  <a:tcPr marL="67861" marR="6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zh-CN" sz="1800" kern="100" dirty="0">
                          <a:latin typeface="微软雅黑" pitchFamily="34" charset="-122"/>
                          <a:ea typeface="微软雅黑" pitchFamily="34" charset="-122"/>
                          <a:cs typeface="宋体"/>
                        </a:rPr>
                        <a:t>股利稳定增长，股利增长率长期稳定</a:t>
                      </a:r>
                    </a:p>
                  </a:txBody>
                  <a:tcPr marL="67861" marR="6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62">
                <a:tc>
                  <a:txBody>
                    <a:bodyPr/>
                    <a:lstStyle/>
                    <a:p>
                      <a:pPr>
                        <a:spcAft>
                          <a:spcPts val="0"/>
                        </a:spcAft>
                      </a:pPr>
                      <a:r>
                        <a:rPr lang="zh-CN" sz="1800" kern="100">
                          <a:latin typeface="微软雅黑" pitchFamily="34" charset="-122"/>
                          <a:ea typeface="微软雅黑" pitchFamily="34" charset="-122"/>
                          <a:cs typeface="宋体"/>
                        </a:rPr>
                        <a:t>无零模式</a:t>
                      </a:r>
                    </a:p>
                  </a:txBody>
                  <a:tcPr marL="67861" marR="6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zh-CN" sz="1800" kern="100">
                          <a:latin typeface="微软雅黑" pitchFamily="34" charset="-122"/>
                          <a:ea typeface="微软雅黑" pitchFamily="34" charset="-122"/>
                          <a:cs typeface="宋体"/>
                        </a:rPr>
                        <a:t>零股利</a:t>
                      </a:r>
                    </a:p>
                  </a:txBody>
                  <a:tcPr marL="67861" marR="6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zh-CN" sz="1800" kern="100" dirty="0">
                          <a:latin typeface="微软雅黑" pitchFamily="34" charset="-122"/>
                          <a:ea typeface="微软雅黑" pitchFamily="34" charset="-122"/>
                          <a:cs typeface="宋体"/>
                        </a:rPr>
                        <a:t>股利零增长，股利增长率为零</a:t>
                      </a:r>
                    </a:p>
                  </a:txBody>
                  <a:tcPr marL="67861" marR="67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2"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3"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4" name="灯片编号占位符 13"/>
          <p:cNvSpPr>
            <a:spLocks noGrp="1"/>
          </p:cNvSpPr>
          <p:nvPr>
            <p:ph type="sldNum" sz="quarter" idx="12"/>
          </p:nvPr>
        </p:nvSpPr>
        <p:spPr/>
        <p:txBody>
          <a:bodyPr/>
          <a:lstStyle/>
          <a:p>
            <a:fld id="{BB196454-36CF-42DE-A2C0-4DF8986FDBF0}" type="slidenum">
              <a:rPr lang="zh-CN" altLang="en-US" smtClean="0"/>
              <a:t>31</a:t>
            </a:fld>
            <a:endParaRPr lang="zh-CN" alt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428596" y="1500180"/>
            <a:ext cx="8229600" cy="3394472"/>
          </a:xfrm>
        </p:spPr>
        <p:txBody>
          <a:bodyPr vert="horz" lIns="91440" tIns="45720" rIns="91440" bIns="45720" rtlCol="0">
            <a:noAutofit/>
          </a:bodyPr>
          <a:lstStyle/>
          <a:p>
            <a:pPr marL="0" lvl="0" indent="0">
              <a:lnSpc>
                <a:spcPct val="150000"/>
              </a:lnSpc>
              <a:spcBef>
                <a:spcPts val="0"/>
              </a:spcBef>
              <a:buNone/>
            </a:pPr>
            <a:r>
              <a:rPr lang="en-US" altLang="zh-CN" sz="1800" dirty="0">
                <a:latin typeface="Times New Roman" pitchFamily="18" charset="0"/>
                <a:ea typeface="微软雅黑" pitchFamily="34" charset="-122"/>
                <a:cs typeface="Times New Roman" pitchFamily="18" charset="0"/>
              </a:rPr>
              <a:t>1.</a:t>
            </a:r>
            <a:r>
              <a:rPr lang="zh-CN" altLang="en-US" sz="1800" dirty="0">
                <a:latin typeface="Times New Roman" pitchFamily="18" charset="0"/>
                <a:ea typeface="微软雅黑" pitchFamily="34" charset="-122"/>
                <a:cs typeface="Times New Roman" pitchFamily="18" charset="0"/>
              </a:rPr>
              <a:t>三阶段股利增长模型的阶段划分</a:t>
            </a:r>
          </a:p>
          <a:p>
            <a:pPr marL="0" lvl="1"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根据企业生命周期理论，三阶段股利增长模型假设所有公司的发展都经历股利高速增长的高增长期、股利增长减缓的过渡期和最终稳定的成熟期三个阶段</a:t>
            </a:r>
            <a:r>
              <a:rPr lang="zh-CN" altLang="en-US" sz="1800" dirty="0" smtClean="0">
                <a:latin typeface="Times New Roman" pitchFamily="18" charset="0"/>
                <a:ea typeface="微软雅黑" pitchFamily="34" charset="-122"/>
                <a:cs typeface="Times New Roman" pitchFamily="18" charset="0"/>
              </a:rPr>
              <a:t>：</a:t>
            </a:r>
            <a:endParaRPr lang="zh-CN" altLang="en-US" sz="1800" dirty="0">
              <a:latin typeface="Times New Roman" pitchFamily="18" charset="0"/>
              <a:ea typeface="微软雅黑" pitchFamily="34" charset="-122"/>
              <a:cs typeface="Times New Roman" pitchFamily="18" charset="0"/>
            </a:endParaRPr>
          </a:p>
        </p:txBody>
      </p:sp>
      <p:sp>
        <p:nvSpPr>
          <p:cNvPr id="4" name="文本占位符 2"/>
          <p:cNvSpPr txBox="1">
            <a:spLocks/>
          </p:cNvSpPr>
          <p:nvPr/>
        </p:nvSpPr>
        <p:spPr>
          <a:xfrm>
            <a:off x="500034" y="2857502"/>
            <a:ext cx="4000528" cy="1014409"/>
          </a:xfrm>
          <a:prstGeom prst="rect">
            <a:avLst/>
          </a:prstGeom>
        </p:spPr>
        <p:txBody>
          <a:bodyPr vert="horz" lIns="91440" tIns="45720" rIns="91440" bIns="45720" rtlCol="0">
            <a:noAutofit/>
          </a:bodyPr>
          <a:lstStyle/>
          <a:p>
            <a:pPr marL="0" marR="0" lvl="1" indent="0" algn="l" defTabSz="914400" rtl="0" eaLnBrk="1" fontAlgn="auto" latinLnBrk="0" hangingPunct="1">
              <a:lnSpc>
                <a:spcPct val="150000"/>
              </a:lnSpc>
              <a:spcBef>
                <a:spcPts val="0"/>
              </a:spcBef>
              <a:spcAft>
                <a:spcPts val="0"/>
              </a:spcAft>
              <a:buClrTx/>
              <a:buSzTx/>
              <a:buFont typeface="Arial" pitchFamily="34" charset="0"/>
              <a:buNone/>
              <a:tabLst/>
              <a:defRPr/>
            </a:pPr>
            <a:r>
              <a:rPr kumimoji="0" lang="zh-CN" altLang="en-US" sz="1800" b="0"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rPr>
              <a:t>第一阶段（高增长期，期限为</a:t>
            </a:r>
            <a:r>
              <a:rPr kumimoji="0" lang="en-US" altLang="zh-CN" sz="1800" b="0"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rPr>
              <a:t>A</a:t>
            </a:r>
            <a:r>
              <a:rPr kumimoji="0" lang="zh-CN" altLang="en-US" sz="1800" b="0"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rPr>
              <a:t>），公司不断生产新产品并扩大市场份额，公司收益快速增长，假设高增长期的股利增长率为常数（</a:t>
            </a:r>
            <a:r>
              <a:rPr kumimoji="0" lang="en-US" altLang="zh-CN" sz="1800" b="0" i="1" u="none" strike="noStrike" kern="1200" cap="none" spc="0" normalizeH="0" baseline="0" noProof="0" dirty="0" err="1" smtClean="0">
                <a:ln>
                  <a:noFill/>
                </a:ln>
                <a:solidFill>
                  <a:schemeClr val="tx1"/>
                </a:solidFill>
                <a:effectLst/>
                <a:uLnTx/>
                <a:uFillTx/>
                <a:latin typeface="微软雅黑" pitchFamily="34" charset="-122"/>
                <a:ea typeface="微软雅黑" pitchFamily="34" charset="-122"/>
                <a:cs typeface="Times New Roman" pitchFamily="18" charset="0"/>
              </a:rPr>
              <a:t>g</a:t>
            </a:r>
            <a:r>
              <a:rPr kumimoji="0" lang="en-US" altLang="zh-CN" sz="1800" b="0" i="1" u="none" strike="noStrike" kern="1200" cap="none" spc="0" normalizeH="0" baseline="-25000" noProof="0" dirty="0" err="1" smtClean="0">
                <a:ln>
                  <a:noFill/>
                </a:ln>
                <a:solidFill>
                  <a:schemeClr val="tx1"/>
                </a:solidFill>
                <a:effectLst/>
                <a:uLnTx/>
                <a:uFillTx/>
                <a:latin typeface="微软雅黑" pitchFamily="34" charset="-122"/>
                <a:ea typeface="微软雅黑" pitchFamily="34" charset="-122"/>
                <a:cs typeface="Times New Roman" pitchFamily="18" charset="0"/>
              </a:rPr>
              <a:t>A</a:t>
            </a:r>
            <a:r>
              <a:rPr kumimoji="0" lang="zh-CN" altLang="en-US" sz="1800" b="0"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rPr>
              <a:t>）。</a:t>
            </a:r>
          </a:p>
        </p:txBody>
      </p:sp>
      <p:sp>
        <p:nvSpPr>
          <p:cNvPr id="6" name="标题 1"/>
          <p:cNvSpPr txBox="1">
            <a:spLocks/>
          </p:cNvSpPr>
          <p:nvPr/>
        </p:nvSpPr>
        <p:spPr>
          <a:xfrm>
            <a:off x="2928926" y="642924"/>
            <a:ext cx="4214842" cy="857250"/>
          </a:xfrm>
          <a:prstGeom prst="rect">
            <a:avLst/>
          </a:prstGeom>
        </p:spPr>
        <p:txBody>
          <a:bodyPr vert="horz" lIns="91440" tIns="45720" rIns="91440" bIns="45720" rtlCol="0" anchor="ctr">
            <a:normAutofit/>
          </a:bodyPr>
          <a:lstStyle/>
          <a:p>
            <a:pPr lvl="0" algn="ctr">
              <a:spcBef>
                <a:spcPct val="0"/>
              </a:spcBef>
            </a:pPr>
            <a:r>
              <a:rPr lang="zh-CN" altLang="en-US" sz="2000" kern="2200" dirty="0">
                <a:latin typeface="宋体"/>
              </a:rPr>
              <a:t>（三）三阶段股利增长模型（</a:t>
            </a:r>
            <a:r>
              <a:rPr lang="en-US" altLang="zh-CN" sz="2000" kern="2200" dirty="0">
                <a:latin typeface="宋体"/>
              </a:rPr>
              <a:t>Three-Stage-Growth Model</a:t>
            </a:r>
            <a:r>
              <a:rPr lang="zh-CN" altLang="en-US" sz="2000" kern="2200" dirty="0">
                <a:latin typeface="宋体"/>
              </a:rPr>
              <a:t>）</a:t>
            </a:r>
            <a:endParaRPr kumimoji="0" lang="zh-CN" altLang="en-US" sz="2000" b="0" i="0" u="none" strike="noStrike" kern="2200" cap="none" spc="0" normalizeH="0" baseline="0" noProof="0" dirty="0" smtClean="0">
              <a:ln>
                <a:noFill/>
              </a:ln>
              <a:solidFill>
                <a:schemeClr val="tx1"/>
              </a:solidFill>
              <a:effectLst/>
              <a:uLnTx/>
              <a:uFillTx/>
              <a:latin typeface="宋体"/>
              <a:ea typeface="宋体"/>
              <a:cs typeface="+mj-cs"/>
            </a:endParaRPr>
          </a:p>
        </p:txBody>
      </p:sp>
      <p:cxnSp>
        <p:nvCxnSpPr>
          <p:cNvPr id="7" name="直接连接符 6"/>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第三节 股利折现</a:t>
            </a:r>
            <a:r>
              <a:rPr lang="zh-CN" altLang="en-US" sz="2600" b="1" kern="2200" dirty="0" smtClean="0">
                <a:solidFill>
                  <a:srgbClr val="000000"/>
                </a:solidFill>
                <a:latin typeface="微软雅黑" pitchFamily="34" charset="-122"/>
                <a:ea typeface="微软雅黑" pitchFamily="34" charset="-122"/>
                <a:cs typeface="+mj-cs"/>
              </a:rPr>
              <a:t>模型</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9"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a:lnSpc>
                <a:spcPct val="150000"/>
              </a:lnSpc>
            </a:pPr>
            <a:r>
              <a:rPr lang="zh-CN" altLang="en-US" sz="2400" dirty="0">
                <a:latin typeface="Times New Roman" pitchFamily="18" charset="0"/>
                <a:ea typeface="微软雅黑" pitchFamily="34" charset="-122"/>
                <a:cs typeface="Times New Roman" pitchFamily="18" charset="0"/>
              </a:rPr>
              <a:t>四、可变增长</a:t>
            </a:r>
            <a:r>
              <a:rPr lang="zh-CN" altLang="en-US" sz="2400" dirty="0" smtClean="0">
                <a:latin typeface="Times New Roman" pitchFamily="18" charset="0"/>
                <a:ea typeface="微软雅黑" pitchFamily="34" charset="-122"/>
                <a:cs typeface="Times New Roman" pitchFamily="18" charset="0"/>
              </a:rPr>
              <a:t>模型</a:t>
            </a:r>
            <a:endParaRPr lang="zh-CN" altLang="en-US" sz="2400" dirty="0">
              <a:latin typeface="Times New Roman" pitchFamily="18" charset="0"/>
              <a:ea typeface="微软雅黑" pitchFamily="34" charset="-122"/>
              <a:cs typeface="Times New Roman" pitchFamily="18" charset="0"/>
            </a:endParaRPr>
          </a:p>
        </p:txBody>
      </p:sp>
      <p:pic>
        <p:nvPicPr>
          <p:cNvPr id="20481" name="Picture 1"/>
          <p:cNvPicPr>
            <a:picLocks noChangeAspect="1" noChangeArrowheads="1"/>
          </p:cNvPicPr>
          <p:nvPr/>
        </p:nvPicPr>
        <p:blipFill>
          <a:blip r:embed="rId2"/>
          <a:srcRect/>
          <a:stretch>
            <a:fillRect/>
          </a:stretch>
        </p:blipFill>
        <p:spPr bwMode="auto">
          <a:xfrm>
            <a:off x="4857752" y="2857502"/>
            <a:ext cx="3468681" cy="2082440"/>
          </a:xfrm>
          <a:prstGeom prst="rect">
            <a:avLst/>
          </a:prstGeom>
          <a:noFill/>
          <a:ln w="9525">
            <a:noFill/>
            <a:miter lim="800000"/>
            <a:headEnd/>
            <a:tailEnd/>
          </a:ln>
          <a:effectLst/>
        </p:spPr>
      </p:pic>
      <p:sp>
        <p:nvSpPr>
          <p:cNvPr id="11"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2"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3" name="灯片编号占位符 12"/>
          <p:cNvSpPr>
            <a:spLocks noGrp="1"/>
          </p:cNvSpPr>
          <p:nvPr>
            <p:ph type="sldNum" sz="quarter" idx="12"/>
          </p:nvPr>
        </p:nvSpPr>
        <p:spPr/>
        <p:txBody>
          <a:bodyPr/>
          <a:lstStyle/>
          <a:p>
            <a:fld id="{BB196454-36CF-42DE-A2C0-4DF8986FDBF0}" type="slidenum">
              <a:rPr lang="zh-CN" altLang="en-US" smtClean="0"/>
              <a:t>32</a:t>
            </a:fld>
            <a:endParaRPr lang="zh-CN" alt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p:txBody>
          <a:bodyPr vert="horz" lIns="91440" tIns="45720" rIns="91440" bIns="45720" rtlCol="0">
            <a:noAutofit/>
          </a:bodyPr>
          <a:lstStyle/>
          <a:p>
            <a:pPr marL="0" lvl="0" indent="0">
              <a:lnSpc>
                <a:spcPct val="150000"/>
              </a:lnSpc>
              <a:spcBef>
                <a:spcPts val="0"/>
              </a:spcBef>
              <a:buNone/>
            </a:pPr>
            <a:r>
              <a:rPr lang="en-US" altLang="zh-CN" sz="1800" dirty="0">
                <a:latin typeface="Times New Roman" pitchFamily="18" charset="0"/>
                <a:ea typeface="微软雅黑" pitchFamily="34" charset="-122"/>
                <a:cs typeface="Times New Roman" pitchFamily="18" charset="0"/>
              </a:rPr>
              <a:t>1.</a:t>
            </a:r>
            <a:r>
              <a:rPr lang="zh-CN" altLang="en-US" sz="1800" dirty="0">
                <a:latin typeface="Times New Roman" pitchFamily="18" charset="0"/>
                <a:ea typeface="微软雅黑" pitchFamily="34" charset="-122"/>
                <a:cs typeface="Times New Roman" pitchFamily="18" charset="0"/>
              </a:rPr>
              <a:t>三阶段股利增长模型的阶段划分</a:t>
            </a:r>
          </a:p>
          <a:p>
            <a:pPr marL="0" lvl="1"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根据企业生命周期理论，三阶段股利增长模型假设所有公司的发展都经历股利高速增长的高增长期、股利增长减缓的过渡期和最终稳定的成熟期三个阶段</a:t>
            </a:r>
            <a:r>
              <a:rPr lang="zh-CN" altLang="en-US" sz="1800" dirty="0" smtClean="0">
                <a:latin typeface="Times New Roman" pitchFamily="18" charset="0"/>
                <a:ea typeface="微软雅黑" pitchFamily="34" charset="-122"/>
                <a:cs typeface="Times New Roman" pitchFamily="18" charset="0"/>
              </a:rPr>
              <a:t>：</a:t>
            </a:r>
            <a:endParaRPr lang="zh-CN" altLang="en-US" sz="1800" dirty="0">
              <a:latin typeface="Times New Roman" pitchFamily="18" charset="0"/>
              <a:ea typeface="微软雅黑" pitchFamily="34" charset="-122"/>
              <a:cs typeface="Times New Roman" pitchFamily="18" charset="0"/>
            </a:endParaRPr>
          </a:p>
        </p:txBody>
      </p:sp>
      <p:sp>
        <p:nvSpPr>
          <p:cNvPr id="4" name="文本占位符 2"/>
          <p:cNvSpPr txBox="1">
            <a:spLocks/>
          </p:cNvSpPr>
          <p:nvPr/>
        </p:nvSpPr>
        <p:spPr>
          <a:xfrm>
            <a:off x="500034" y="2643188"/>
            <a:ext cx="4286280" cy="2214578"/>
          </a:xfrm>
          <a:prstGeom prst="rect">
            <a:avLst/>
          </a:prstGeom>
        </p:spPr>
        <p:txBody>
          <a:bodyPr vert="horz" lIns="91440" tIns="45720" rIns="91440" bIns="45720" rtlCol="0">
            <a:noAutofit/>
          </a:bodyPr>
          <a:lstStyle/>
          <a:p>
            <a:pPr marL="0" lvl="1">
              <a:lnSpc>
                <a:spcPct val="150000"/>
              </a:lnSpc>
            </a:pPr>
            <a:r>
              <a:rPr kumimoji="0" lang="zh-CN" altLang="en-US" sz="1800" b="0"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rPr>
              <a:t>第二阶段（过渡期，期限为</a:t>
            </a:r>
            <a:r>
              <a:rPr kumimoji="0" lang="en-US" altLang="zh-CN" sz="1800" b="0"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rPr>
              <a:t>A+1</a:t>
            </a:r>
            <a:r>
              <a:rPr kumimoji="0" lang="zh-CN" altLang="en-US" sz="1800" b="0"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rPr>
              <a:t>到</a:t>
            </a:r>
            <a:r>
              <a:rPr kumimoji="0" lang="en-US" altLang="zh-CN" sz="1800" b="0"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rPr>
              <a:t>B-1</a:t>
            </a:r>
            <a:r>
              <a:rPr kumimoji="0" lang="zh-CN" altLang="en-US" sz="1800" b="0"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rPr>
              <a:t>），股利增长的转折期，公司从高速增长转向收益成熟，公司整体经济增长率不断减速。股利增长率以线性的方式从</a:t>
            </a:r>
            <a:r>
              <a:rPr lang="en-US" altLang="zh-CN" i="1" dirty="0" err="1">
                <a:latin typeface="微软雅黑" pitchFamily="34" charset="-122"/>
                <a:ea typeface="微软雅黑" pitchFamily="34" charset="-122"/>
                <a:cs typeface="Times New Roman" pitchFamily="18" charset="0"/>
              </a:rPr>
              <a:t>g</a:t>
            </a:r>
            <a:r>
              <a:rPr lang="en-US" altLang="zh-CN" i="1" baseline="-25000" dirty="0" err="1">
                <a:latin typeface="微软雅黑" pitchFamily="34" charset="-122"/>
                <a:ea typeface="微软雅黑" pitchFamily="34" charset="-122"/>
                <a:cs typeface="Times New Roman" pitchFamily="18" charset="0"/>
              </a:rPr>
              <a:t>A</a:t>
            </a:r>
            <a:r>
              <a:rPr kumimoji="0" lang="zh-CN" altLang="en-US" sz="1800" b="0"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rPr>
              <a:t>变化为</a:t>
            </a:r>
            <a:r>
              <a:rPr lang="en-US" altLang="zh-CN" i="1" dirty="0" err="1" smtClean="0">
                <a:latin typeface="微软雅黑" pitchFamily="34" charset="-122"/>
                <a:ea typeface="微软雅黑" pitchFamily="34" charset="-122"/>
                <a:cs typeface="Times New Roman" pitchFamily="18" charset="0"/>
              </a:rPr>
              <a:t>g</a:t>
            </a:r>
            <a:r>
              <a:rPr lang="en-US" altLang="zh-CN" i="1" baseline="-25000" dirty="0" err="1" smtClean="0">
                <a:latin typeface="微软雅黑" pitchFamily="34" charset="-122"/>
                <a:ea typeface="微软雅黑" pitchFamily="34" charset="-122"/>
                <a:cs typeface="Times New Roman" pitchFamily="18" charset="0"/>
              </a:rPr>
              <a:t>N</a:t>
            </a:r>
            <a:r>
              <a:rPr lang="en-US" altLang="zh-CN" i="1" baseline="-25000" dirty="0" smtClean="0">
                <a:latin typeface="微软雅黑" pitchFamily="34" charset="-122"/>
                <a:ea typeface="微软雅黑" pitchFamily="34" charset="-122"/>
                <a:cs typeface="Times New Roman" pitchFamily="18" charset="0"/>
              </a:rPr>
              <a:t> </a:t>
            </a:r>
            <a:r>
              <a:rPr kumimoji="0" lang="zh-CN" altLang="en-US" sz="1800" b="0"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rPr>
              <a:t>（</a:t>
            </a:r>
            <a:r>
              <a:rPr lang="en-US" altLang="zh-CN" i="1" dirty="0" smtClean="0">
                <a:latin typeface="微软雅黑" pitchFamily="34" charset="-122"/>
                <a:ea typeface="微软雅黑" pitchFamily="34" charset="-122"/>
                <a:cs typeface="Times New Roman" pitchFamily="18" charset="0"/>
              </a:rPr>
              <a:t> </a:t>
            </a:r>
            <a:r>
              <a:rPr lang="en-US" altLang="zh-CN" i="1" dirty="0" err="1" smtClean="0">
                <a:latin typeface="微软雅黑" pitchFamily="34" charset="-122"/>
                <a:ea typeface="微软雅黑" pitchFamily="34" charset="-122"/>
                <a:cs typeface="Times New Roman" pitchFamily="18" charset="0"/>
              </a:rPr>
              <a:t>g</a:t>
            </a:r>
            <a:r>
              <a:rPr lang="en-US" altLang="zh-CN" i="1" baseline="-25000" dirty="0" err="1" smtClean="0">
                <a:latin typeface="微软雅黑" pitchFamily="34" charset="-122"/>
                <a:ea typeface="微软雅黑" pitchFamily="34" charset="-122"/>
                <a:cs typeface="Times New Roman" pitchFamily="18" charset="0"/>
              </a:rPr>
              <a:t>N</a:t>
            </a:r>
            <a:r>
              <a:rPr kumimoji="0" lang="zh-CN" altLang="en-US" sz="1800" b="0"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rPr>
              <a:t>是第三阶段的股利增长率）。</a:t>
            </a:r>
          </a:p>
        </p:txBody>
      </p:sp>
      <p:sp>
        <p:nvSpPr>
          <p:cNvPr id="6" name="标题 1"/>
          <p:cNvSpPr txBox="1">
            <a:spLocks/>
          </p:cNvSpPr>
          <p:nvPr/>
        </p:nvSpPr>
        <p:spPr>
          <a:xfrm>
            <a:off x="2928926" y="642924"/>
            <a:ext cx="4214842" cy="857250"/>
          </a:xfrm>
          <a:prstGeom prst="rect">
            <a:avLst/>
          </a:prstGeom>
        </p:spPr>
        <p:txBody>
          <a:bodyPr vert="horz" lIns="91440" tIns="45720" rIns="91440" bIns="45720" rtlCol="0" anchor="ctr">
            <a:normAutofit/>
          </a:bodyPr>
          <a:lstStyle/>
          <a:p>
            <a:pPr lvl="0" algn="ctr">
              <a:spcBef>
                <a:spcPct val="0"/>
              </a:spcBef>
            </a:pPr>
            <a:r>
              <a:rPr lang="zh-CN" altLang="en-US" sz="2000" kern="2200" dirty="0">
                <a:latin typeface="宋体"/>
              </a:rPr>
              <a:t>（三）三阶段股利增长模型（</a:t>
            </a:r>
            <a:r>
              <a:rPr lang="en-US" altLang="zh-CN" sz="2000" kern="2200" dirty="0">
                <a:latin typeface="宋体"/>
              </a:rPr>
              <a:t>Three-Stage-Growth Model</a:t>
            </a:r>
            <a:r>
              <a:rPr lang="zh-CN" altLang="en-US" sz="2000" kern="2200" dirty="0">
                <a:latin typeface="宋体"/>
              </a:rPr>
              <a:t>）</a:t>
            </a:r>
            <a:endParaRPr kumimoji="0" lang="zh-CN" altLang="en-US" sz="2000" b="0" i="0" u="none" strike="noStrike" kern="2200" cap="none" spc="0" normalizeH="0" baseline="0" noProof="0" dirty="0" smtClean="0">
              <a:ln>
                <a:noFill/>
              </a:ln>
              <a:solidFill>
                <a:schemeClr val="tx1"/>
              </a:solidFill>
              <a:effectLst/>
              <a:uLnTx/>
              <a:uFillTx/>
              <a:latin typeface="宋体"/>
              <a:ea typeface="宋体"/>
              <a:cs typeface="+mj-cs"/>
            </a:endParaRPr>
          </a:p>
        </p:txBody>
      </p:sp>
      <p:cxnSp>
        <p:nvCxnSpPr>
          <p:cNvPr id="7" name="直接连接符 6"/>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第三节 股利折现</a:t>
            </a:r>
            <a:r>
              <a:rPr lang="zh-CN" altLang="en-US" sz="2600" b="1" kern="2200" dirty="0" smtClean="0">
                <a:solidFill>
                  <a:srgbClr val="000000"/>
                </a:solidFill>
                <a:latin typeface="微软雅黑" pitchFamily="34" charset="-122"/>
                <a:ea typeface="微软雅黑" pitchFamily="34" charset="-122"/>
                <a:cs typeface="+mj-cs"/>
              </a:rPr>
              <a:t>模型</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9"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a:lnSpc>
                <a:spcPct val="150000"/>
              </a:lnSpc>
            </a:pPr>
            <a:r>
              <a:rPr lang="zh-CN" altLang="en-US" sz="2400" dirty="0">
                <a:latin typeface="Times New Roman" pitchFamily="18" charset="0"/>
                <a:ea typeface="微软雅黑" pitchFamily="34" charset="-122"/>
                <a:cs typeface="Times New Roman" pitchFamily="18" charset="0"/>
              </a:rPr>
              <a:t>四、可变增长</a:t>
            </a:r>
            <a:r>
              <a:rPr lang="zh-CN" altLang="en-US" sz="2400" dirty="0" smtClean="0">
                <a:latin typeface="Times New Roman" pitchFamily="18" charset="0"/>
                <a:ea typeface="微软雅黑" pitchFamily="34" charset="-122"/>
                <a:cs typeface="Times New Roman" pitchFamily="18" charset="0"/>
              </a:rPr>
              <a:t>模型</a:t>
            </a:r>
            <a:endParaRPr lang="zh-CN" altLang="en-US" sz="2400" dirty="0">
              <a:latin typeface="Times New Roman" pitchFamily="18" charset="0"/>
              <a:ea typeface="微软雅黑" pitchFamily="34" charset="-122"/>
              <a:cs typeface="Times New Roman" pitchFamily="18" charset="0"/>
            </a:endParaRPr>
          </a:p>
        </p:txBody>
      </p:sp>
      <p:pic>
        <p:nvPicPr>
          <p:cNvPr id="10" name="Picture 1"/>
          <p:cNvPicPr>
            <a:picLocks noChangeAspect="1" noChangeArrowheads="1"/>
          </p:cNvPicPr>
          <p:nvPr/>
        </p:nvPicPr>
        <p:blipFill>
          <a:blip r:embed="rId2"/>
          <a:srcRect/>
          <a:stretch>
            <a:fillRect/>
          </a:stretch>
        </p:blipFill>
        <p:spPr bwMode="auto">
          <a:xfrm>
            <a:off x="4929190" y="2643188"/>
            <a:ext cx="3468681" cy="2082440"/>
          </a:xfrm>
          <a:prstGeom prst="rect">
            <a:avLst/>
          </a:prstGeom>
          <a:noFill/>
          <a:ln w="9525">
            <a:noFill/>
            <a:miter lim="800000"/>
            <a:headEnd/>
            <a:tailEnd/>
          </a:ln>
          <a:effectLst/>
        </p:spPr>
      </p:pic>
      <p:sp>
        <p:nvSpPr>
          <p:cNvPr id="11"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2"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3" name="灯片编号占位符 12"/>
          <p:cNvSpPr>
            <a:spLocks noGrp="1"/>
          </p:cNvSpPr>
          <p:nvPr>
            <p:ph type="sldNum" sz="quarter" idx="12"/>
          </p:nvPr>
        </p:nvSpPr>
        <p:spPr/>
        <p:txBody>
          <a:bodyPr/>
          <a:lstStyle/>
          <a:p>
            <a:fld id="{BB196454-36CF-42DE-A2C0-4DF8986FDBF0}" type="slidenum">
              <a:rPr lang="zh-CN" altLang="en-US" smtClean="0"/>
              <a:t>33</a:t>
            </a:fld>
            <a:endParaRPr lang="zh-CN" alt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p:txBody>
          <a:bodyPr vert="horz" lIns="91440" tIns="45720" rIns="91440" bIns="45720" rtlCol="0">
            <a:noAutofit/>
          </a:bodyPr>
          <a:lstStyle/>
          <a:p>
            <a:pPr marL="0" lvl="0" indent="0">
              <a:lnSpc>
                <a:spcPct val="150000"/>
              </a:lnSpc>
              <a:spcBef>
                <a:spcPts val="0"/>
              </a:spcBef>
              <a:buNone/>
            </a:pPr>
            <a:r>
              <a:rPr lang="en-US" altLang="zh-CN" sz="1800" dirty="0">
                <a:latin typeface="Times New Roman" pitchFamily="18" charset="0"/>
                <a:ea typeface="微软雅黑" pitchFamily="34" charset="-122"/>
                <a:cs typeface="Times New Roman" pitchFamily="18" charset="0"/>
              </a:rPr>
              <a:t>1.</a:t>
            </a:r>
            <a:r>
              <a:rPr lang="zh-CN" altLang="en-US" sz="1800" dirty="0">
                <a:latin typeface="Times New Roman" pitchFamily="18" charset="0"/>
                <a:ea typeface="微软雅黑" pitchFamily="34" charset="-122"/>
                <a:cs typeface="Times New Roman" pitchFamily="18" charset="0"/>
              </a:rPr>
              <a:t>三阶段股利增长模型的阶段划分</a:t>
            </a:r>
          </a:p>
          <a:p>
            <a:pPr marL="0" lvl="1"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根据企业生命周期理论，三阶段股利增长模型假设所有公司的发展都经历股利高速增长的高增长期、股利增长减缓的过渡期和最终稳定的成熟期三个阶段</a:t>
            </a:r>
            <a:r>
              <a:rPr lang="zh-CN" altLang="en-US" sz="1800" dirty="0" smtClean="0">
                <a:latin typeface="Times New Roman" pitchFamily="18" charset="0"/>
                <a:ea typeface="微软雅黑" pitchFamily="34" charset="-122"/>
                <a:cs typeface="Times New Roman" pitchFamily="18" charset="0"/>
              </a:rPr>
              <a:t>：</a:t>
            </a:r>
            <a:endParaRPr lang="zh-CN" altLang="en-US" sz="1800" dirty="0">
              <a:latin typeface="Times New Roman" pitchFamily="18" charset="0"/>
              <a:ea typeface="微软雅黑" pitchFamily="34" charset="-122"/>
              <a:cs typeface="Times New Roman" pitchFamily="18" charset="0"/>
            </a:endParaRPr>
          </a:p>
        </p:txBody>
      </p:sp>
      <p:sp>
        <p:nvSpPr>
          <p:cNvPr id="4" name="文本占位符 2"/>
          <p:cNvSpPr txBox="1">
            <a:spLocks/>
          </p:cNvSpPr>
          <p:nvPr/>
        </p:nvSpPr>
        <p:spPr>
          <a:xfrm>
            <a:off x="571472" y="2643188"/>
            <a:ext cx="4143404" cy="1500198"/>
          </a:xfrm>
          <a:prstGeom prst="rect">
            <a:avLst/>
          </a:prstGeom>
        </p:spPr>
        <p:txBody>
          <a:bodyPr vert="horz" lIns="91440" tIns="45720" rIns="91440" bIns="45720" rtlCol="0">
            <a:noAutofit/>
          </a:bodyPr>
          <a:lstStyle/>
          <a:p>
            <a:pPr marL="0" lvl="1">
              <a:lnSpc>
                <a:spcPct val="150000"/>
              </a:lnSpc>
            </a:pPr>
            <a:r>
              <a:rPr kumimoji="0" lang="zh-CN" altLang="en-US" sz="1800" b="0"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rPr>
              <a:t>第三阶段（成熟期，期限为</a:t>
            </a:r>
            <a:r>
              <a:rPr kumimoji="0" lang="en-US" altLang="zh-CN" sz="1800" b="0"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rPr>
              <a:t>B</a:t>
            </a:r>
            <a:r>
              <a:rPr kumimoji="0" lang="zh-CN" altLang="en-US" sz="1800" b="0"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rPr>
              <a:t>之后，一直到永远），公司收入以整体经济发展速度增长。股利的增长率是一个常数（</a:t>
            </a:r>
            <a:r>
              <a:rPr lang="en-US" altLang="zh-CN" i="1" dirty="0" smtClean="0">
                <a:latin typeface="微软雅黑" pitchFamily="34" charset="-122"/>
                <a:ea typeface="微软雅黑" pitchFamily="34" charset="-122"/>
                <a:cs typeface="Times New Roman" pitchFamily="18" charset="0"/>
              </a:rPr>
              <a:t> </a:t>
            </a:r>
            <a:r>
              <a:rPr lang="en-US" altLang="zh-CN" i="1" dirty="0" err="1" smtClean="0">
                <a:latin typeface="微软雅黑" pitchFamily="34" charset="-122"/>
                <a:ea typeface="微软雅黑" pitchFamily="34" charset="-122"/>
                <a:cs typeface="Times New Roman" pitchFamily="18" charset="0"/>
              </a:rPr>
              <a:t>g</a:t>
            </a:r>
            <a:r>
              <a:rPr lang="en-US" altLang="zh-CN" i="1" baseline="-25000" dirty="0" err="1" smtClean="0">
                <a:latin typeface="微软雅黑" pitchFamily="34" charset="-122"/>
                <a:ea typeface="微软雅黑" pitchFamily="34" charset="-122"/>
                <a:cs typeface="Times New Roman" pitchFamily="18" charset="0"/>
              </a:rPr>
              <a:t>N</a:t>
            </a:r>
            <a:r>
              <a:rPr lang="en-US" altLang="zh-CN" i="1" baseline="-25000" dirty="0" smtClean="0">
                <a:latin typeface="微软雅黑" pitchFamily="34" charset="-122"/>
                <a:ea typeface="微软雅黑" pitchFamily="34" charset="-122"/>
                <a:cs typeface="Times New Roman" pitchFamily="18" charset="0"/>
              </a:rPr>
              <a:t> </a:t>
            </a:r>
            <a:r>
              <a:rPr kumimoji="0" lang="zh-CN" altLang="en-US" sz="1800" b="0"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rPr>
              <a:t>），该增长率在可以预期的将来保持不变，是公司长期的正常增长率。</a:t>
            </a:r>
          </a:p>
        </p:txBody>
      </p:sp>
      <p:sp>
        <p:nvSpPr>
          <p:cNvPr id="6" name="标题 1"/>
          <p:cNvSpPr txBox="1">
            <a:spLocks/>
          </p:cNvSpPr>
          <p:nvPr/>
        </p:nvSpPr>
        <p:spPr>
          <a:xfrm>
            <a:off x="2928926" y="642924"/>
            <a:ext cx="4214842" cy="857250"/>
          </a:xfrm>
          <a:prstGeom prst="rect">
            <a:avLst/>
          </a:prstGeom>
        </p:spPr>
        <p:txBody>
          <a:bodyPr vert="horz" lIns="91440" tIns="45720" rIns="91440" bIns="45720" rtlCol="0" anchor="ctr">
            <a:normAutofit/>
          </a:bodyPr>
          <a:lstStyle/>
          <a:p>
            <a:pPr lvl="0" algn="ctr">
              <a:spcBef>
                <a:spcPct val="0"/>
              </a:spcBef>
            </a:pPr>
            <a:r>
              <a:rPr lang="zh-CN" altLang="en-US" sz="2000" kern="2200" dirty="0">
                <a:latin typeface="宋体"/>
              </a:rPr>
              <a:t>（三）三阶段股利增长模型（</a:t>
            </a:r>
            <a:r>
              <a:rPr lang="en-US" altLang="zh-CN" sz="2000" kern="2200" dirty="0">
                <a:latin typeface="宋体"/>
              </a:rPr>
              <a:t>Three-Stage-Growth Model</a:t>
            </a:r>
            <a:r>
              <a:rPr lang="zh-CN" altLang="en-US" sz="2000" kern="2200" dirty="0">
                <a:latin typeface="宋体"/>
              </a:rPr>
              <a:t>）</a:t>
            </a:r>
            <a:endParaRPr kumimoji="0" lang="zh-CN" altLang="en-US" sz="2000" b="0" i="0" u="none" strike="noStrike" kern="2200" cap="none" spc="0" normalizeH="0" baseline="0" noProof="0" dirty="0" smtClean="0">
              <a:ln>
                <a:noFill/>
              </a:ln>
              <a:solidFill>
                <a:schemeClr val="tx1"/>
              </a:solidFill>
              <a:effectLst/>
              <a:uLnTx/>
              <a:uFillTx/>
              <a:latin typeface="宋体"/>
              <a:ea typeface="宋体"/>
              <a:cs typeface="+mj-cs"/>
            </a:endParaRPr>
          </a:p>
        </p:txBody>
      </p:sp>
      <p:cxnSp>
        <p:nvCxnSpPr>
          <p:cNvPr id="7" name="直接连接符 6"/>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第三节 股利折现</a:t>
            </a:r>
            <a:r>
              <a:rPr lang="zh-CN" altLang="en-US" sz="2600" b="1" kern="2200" dirty="0" smtClean="0">
                <a:solidFill>
                  <a:srgbClr val="000000"/>
                </a:solidFill>
                <a:latin typeface="微软雅黑" pitchFamily="34" charset="-122"/>
                <a:ea typeface="微软雅黑" pitchFamily="34" charset="-122"/>
                <a:cs typeface="+mj-cs"/>
              </a:rPr>
              <a:t>模型</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9"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a:lnSpc>
                <a:spcPct val="150000"/>
              </a:lnSpc>
            </a:pPr>
            <a:r>
              <a:rPr lang="zh-CN" altLang="en-US" sz="2400" dirty="0">
                <a:latin typeface="Times New Roman" pitchFamily="18" charset="0"/>
                <a:ea typeface="微软雅黑" pitchFamily="34" charset="-122"/>
                <a:cs typeface="Times New Roman" pitchFamily="18" charset="0"/>
              </a:rPr>
              <a:t>四、可变增长</a:t>
            </a:r>
            <a:r>
              <a:rPr lang="zh-CN" altLang="en-US" sz="2400" dirty="0" smtClean="0">
                <a:latin typeface="Times New Roman" pitchFamily="18" charset="0"/>
                <a:ea typeface="微软雅黑" pitchFamily="34" charset="-122"/>
                <a:cs typeface="Times New Roman" pitchFamily="18" charset="0"/>
              </a:rPr>
              <a:t>模型</a:t>
            </a:r>
            <a:endParaRPr lang="zh-CN" altLang="en-US" sz="2400" dirty="0">
              <a:latin typeface="Times New Roman" pitchFamily="18" charset="0"/>
              <a:ea typeface="微软雅黑" pitchFamily="34" charset="-122"/>
              <a:cs typeface="Times New Roman" pitchFamily="18" charset="0"/>
            </a:endParaRPr>
          </a:p>
        </p:txBody>
      </p:sp>
      <p:pic>
        <p:nvPicPr>
          <p:cNvPr id="10" name="Picture 1"/>
          <p:cNvPicPr>
            <a:picLocks noChangeAspect="1" noChangeArrowheads="1"/>
          </p:cNvPicPr>
          <p:nvPr/>
        </p:nvPicPr>
        <p:blipFill>
          <a:blip r:embed="rId2"/>
          <a:srcRect/>
          <a:stretch>
            <a:fillRect/>
          </a:stretch>
        </p:blipFill>
        <p:spPr bwMode="auto">
          <a:xfrm>
            <a:off x="4857752" y="2857502"/>
            <a:ext cx="3468681" cy="2082440"/>
          </a:xfrm>
          <a:prstGeom prst="rect">
            <a:avLst/>
          </a:prstGeom>
          <a:noFill/>
          <a:ln w="9525">
            <a:noFill/>
            <a:miter lim="800000"/>
            <a:headEnd/>
            <a:tailEnd/>
          </a:ln>
          <a:effectLst/>
        </p:spPr>
      </p:pic>
      <p:sp>
        <p:nvSpPr>
          <p:cNvPr id="11"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2"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3" name="灯片编号占位符 12"/>
          <p:cNvSpPr>
            <a:spLocks noGrp="1"/>
          </p:cNvSpPr>
          <p:nvPr>
            <p:ph type="sldNum" sz="quarter" idx="12"/>
          </p:nvPr>
        </p:nvSpPr>
        <p:spPr/>
        <p:txBody>
          <a:bodyPr/>
          <a:lstStyle/>
          <a:p>
            <a:fld id="{BB196454-36CF-42DE-A2C0-4DF8986FDBF0}" type="slidenum">
              <a:rPr lang="zh-CN" altLang="en-US" smtClean="0"/>
              <a:t>34</a:t>
            </a:fld>
            <a:endParaRPr lang="zh-CN" alt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57158" y="1285872"/>
            <a:ext cx="8229600" cy="500060"/>
          </a:xfrm>
        </p:spPr>
        <p:txBody>
          <a:bodyPr>
            <a:normAutofit/>
          </a:bodyPr>
          <a:lstStyle/>
          <a:p>
            <a:pPr marR="0" algn="l" rtl="0"/>
            <a:r>
              <a:rPr lang="en-US" altLang="zh-CN" sz="1800" dirty="0">
                <a:latin typeface="Times New Roman" pitchFamily="18" charset="0"/>
                <a:ea typeface="微软雅黑" pitchFamily="34" charset="-122"/>
                <a:cs typeface="Times New Roman" pitchFamily="18" charset="0"/>
              </a:rPr>
              <a:t>2.</a:t>
            </a:r>
            <a:r>
              <a:rPr lang="zh-CN" altLang="en-US" sz="1800" dirty="0">
                <a:latin typeface="Times New Roman" pitchFamily="18" charset="0"/>
                <a:ea typeface="微软雅黑" pitchFamily="34" charset="-122"/>
                <a:cs typeface="Times New Roman" pitchFamily="18" charset="0"/>
              </a:rPr>
              <a:t>三阶段股利增长模型公式</a:t>
            </a:r>
          </a:p>
        </p:txBody>
      </p:sp>
      <p:sp>
        <p:nvSpPr>
          <p:cNvPr id="3" name="文本占位符 2"/>
          <p:cNvSpPr>
            <a:spLocks noGrp="1"/>
          </p:cNvSpPr>
          <p:nvPr>
            <p:ph type="body" idx="1"/>
          </p:nvPr>
        </p:nvSpPr>
        <p:spPr>
          <a:xfrm>
            <a:off x="428596" y="1891922"/>
            <a:ext cx="8229600" cy="1465646"/>
          </a:xfrm>
        </p:spPr>
        <p:txBody>
          <a:bodyPr vert="horz" lIns="91440" tIns="45720" rIns="91440" bIns="45720" rtlCol="0">
            <a:noAutofit/>
          </a:bodyPr>
          <a:lstStyle/>
          <a:p>
            <a:pPr marL="0" marR="0" lvl="0" indent="0">
              <a:lnSpc>
                <a:spcPct val="170000"/>
              </a:lnSpc>
              <a:spcBef>
                <a:spcPts val="0"/>
              </a:spcBef>
              <a:buNone/>
            </a:pPr>
            <a:r>
              <a:rPr lang="zh-CN" altLang="en-US" sz="1800" dirty="0">
                <a:latin typeface="Times New Roman" pitchFamily="18" charset="0"/>
                <a:ea typeface="微软雅黑" pitchFamily="34" charset="-122"/>
                <a:cs typeface="Times New Roman" pitchFamily="18" charset="0"/>
              </a:rPr>
              <a:t>过渡期内任何时点上的股利增长率均可使用公式</a:t>
            </a:r>
            <a:r>
              <a:rPr lang="en-US" altLang="zh-CN" sz="1800" dirty="0">
                <a:latin typeface="Times New Roman" pitchFamily="18" charset="0"/>
                <a:ea typeface="微软雅黑" pitchFamily="34" charset="-122"/>
                <a:cs typeface="Times New Roman" pitchFamily="18" charset="0"/>
              </a:rPr>
              <a:t>6-16</a:t>
            </a:r>
            <a:r>
              <a:rPr lang="zh-CN" altLang="en-US" sz="1800" dirty="0">
                <a:latin typeface="Times New Roman" pitchFamily="18" charset="0"/>
                <a:ea typeface="微软雅黑" pitchFamily="34" charset="-122"/>
                <a:cs typeface="Times New Roman" pitchFamily="18" charset="0"/>
              </a:rPr>
              <a:t>计算。例如，当等于</a:t>
            </a:r>
            <a:r>
              <a:rPr lang="en-US" altLang="zh-CN" sz="1800" dirty="0">
                <a:latin typeface="Times New Roman" pitchFamily="18" charset="0"/>
                <a:ea typeface="微软雅黑" pitchFamily="34" charset="-122"/>
                <a:cs typeface="Times New Roman" pitchFamily="18" charset="0"/>
              </a:rPr>
              <a:t>A</a:t>
            </a:r>
            <a:r>
              <a:rPr lang="zh-CN" altLang="en-US" sz="1800" dirty="0">
                <a:latin typeface="Times New Roman" pitchFamily="18" charset="0"/>
                <a:ea typeface="微软雅黑" pitchFamily="34" charset="-122"/>
                <a:cs typeface="Times New Roman" pitchFamily="18" charset="0"/>
              </a:rPr>
              <a:t>时，股利增长率等于高增长期的常数增长率；当等于</a:t>
            </a:r>
            <a:r>
              <a:rPr lang="en-US" altLang="zh-CN" sz="1800" dirty="0">
                <a:latin typeface="Times New Roman" pitchFamily="18" charset="0"/>
                <a:ea typeface="微软雅黑" pitchFamily="34" charset="-122"/>
                <a:cs typeface="Times New Roman" pitchFamily="18" charset="0"/>
              </a:rPr>
              <a:t>B</a:t>
            </a:r>
            <a:r>
              <a:rPr lang="zh-CN" altLang="en-US" sz="1800" dirty="0">
                <a:latin typeface="Times New Roman" pitchFamily="18" charset="0"/>
                <a:ea typeface="微软雅黑" pitchFamily="34" charset="-122"/>
                <a:cs typeface="Times New Roman" pitchFamily="18" charset="0"/>
              </a:rPr>
              <a:t>时，股利增长率等于成熟期的常数增长率。</a:t>
            </a:r>
          </a:p>
          <a:p>
            <a:pPr marL="0" marR="0" lvl="0" indent="0">
              <a:lnSpc>
                <a:spcPct val="170000"/>
              </a:lnSpc>
              <a:spcBef>
                <a:spcPts val="0"/>
              </a:spcBef>
              <a:buNone/>
            </a:pPr>
            <a:endParaRPr lang="zh-CN" altLang="en-US" sz="1800" dirty="0">
              <a:latin typeface="Times New Roman" pitchFamily="18" charset="0"/>
              <a:ea typeface="微软雅黑" pitchFamily="34" charset="-122"/>
              <a:cs typeface="Times New Roman" pitchFamily="18" charset="0"/>
            </a:endParaRPr>
          </a:p>
        </p:txBody>
      </p:sp>
      <p:sp>
        <p:nvSpPr>
          <p:cNvPr id="4" name="标题 1"/>
          <p:cNvSpPr txBox="1">
            <a:spLocks/>
          </p:cNvSpPr>
          <p:nvPr/>
        </p:nvSpPr>
        <p:spPr>
          <a:xfrm>
            <a:off x="2928926" y="642924"/>
            <a:ext cx="4214842" cy="857250"/>
          </a:xfrm>
          <a:prstGeom prst="rect">
            <a:avLst/>
          </a:prstGeom>
        </p:spPr>
        <p:txBody>
          <a:bodyPr vert="horz" lIns="91440" tIns="45720" rIns="91440" bIns="45720" rtlCol="0" anchor="ctr">
            <a:normAutofit/>
          </a:bodyPr>
          <a:lstStyle/>
          <a:p>
            <a:pPr lvl="0" algn="ctr">
              <a:spcBef>
                <a:spcPct val="0"/>
              </a:spcBef>
            </a:pPr>
            <a:r>
              <a:rPr lang="zh-CN" altLang="en-US" sz="2000" kern="2200" dirty="0">
                <a:latin typeface="宋体"/>
              </a:rPr>
              <a:t>（三）三阶段股利增长模型（</a:t>
            </a:r>
            <a:r>
              <a:rPr lang="en-US" altLang="zh-CN" sz="2000" kern="2200" dirty="0">
                <a:latin typeface="宋体"/>
              </a:rPr>
              <a:t>Three-Stage-Growth Model</a:t>
            </a:r>
            <a:r>
              <a:rPr lang="zh-CN" altLang="en-US" sz="2000" kern="2200" dirty="0">
                <a:latin typeface="宋体"/>
              </a:rPr>
              <a:t>）</a:t>
            </a:r>
            <a:endParaRPr kumimoji="0" lang="zh-CN" altLang="en-US" sz="2000" b="0" i="0" u="none" strike="noStrike" kern="2200" cap="none" spc="0" normalizeH="0" baseline="0" noProof="0" dirty="0" smtClean="0">
              <a:ln>
                <a:noFill/>
              </a:ln>
              <a:solidFill>
                <a:schemeClr val="tx1"/>
              </a:solidFill>
              <a:effectLst/>
              <a:uLnTx/>
              <a:uFillTx/>
              <a:latin typeface="宋体"/>
              <a:ea typeface="宋体"/>
              <a:cs typeface="+mj-cs"/>
            </a:endParaRPr>
          </a:p>
        </p:txBody>
      </p:sp>
      <p:cxnSp>
        <p:nvCxnSpPr>
          <p:cNvPr id="5" name="直接连接符 4"/>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6"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第三节 股利折现</a:t>
            </a:r>
            <a:r>
              <a:rPr lang="zh-CN" altLang="en-US" sz="2600" b="1" kern="2200" dirty="0" smtClean="0">
                <a:solidFill>
                  <a:srgbClr val="000000"/>
                </a:solidFill>
                <a:latin typeface="微软雅黑" pitchFamily="34" charset="-122"/>
                <a:ea typeface="微软雅黑" pitchFamily="34" charset="-122"/>
                <a:cs typeface="+mj-cs"/>
              </a:rPr>
              <a:t>模型</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7"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a:lnSpc>
                <a:spcPct val="150000"/>
              </a:lnSpc>
            </a:pPr>
            <a:r>
              <a:rPr lang="zh-CN" altLang="en-US" sz="2400" dirty="0">
                <a:latin typeface="Times New Roman" pitchFamily="18" charset="0"/>
                <a:ea typeface="微软雅黑" pitchFamily="34" charset="-122"/>
                <a:cs typeface="Times New Roman" pitchFamily="18" charset="0"/>
              </a:rPr>
              <a:t>四、可变增长</a:t>
            </a:r>
            <a:r>
              <a:rPr lang="zh-CN" altLang="en-US" sz="2400" dirty="0" smtClean="0">
                <a:latin typeface="Times New Roman" pitchFamily="18" charset="0"/>
                <a:ea typeface="微软雅黑" pitchFamily="34" charset="-122"/>
                <a:cs typeface="Times New Roman" pitchFamily="18" charset="0"/>
              </a:rPr>
              <a:t>模型</a:t>
            </a:r>
            <a:endParaRPr lang="zh-CN" altLang="en-US" sz="2400" dirty="0">
              <a:latin typeface="Times New Roman" pitchFamily="18" charset="0"/>
              <a:ea typeface="微软雅黑" pitchFamily="34" charset="-122"/>
              <a:cs typeface="Times New Roman" pitchFamily="18" charset="0"/>
            </a:endParaRPr>
          </a:p>
        </p:txBody>
      </p:sp>
      <p:pic>
        <p:nvPicPr>
          <p:cNvPr id="19457" name="Picture 1"/>
          <p:cNvPicPr>
            <a:picLocks noChangeAspect="1" noChangeArrowheads="1"/>
          </p:cNvPicPr>
          <p:nvPr/>
        </p:nvPicPr>
        <p:blipFill>
          <a:blip r:embed="rId2"/>
          <a:srcRect/>
          <a:stretch>
            <a:fillRect/>
          </a:stretch>
        </p:blipFill>
        <p:spPr bwMode="auto">
          <a:xfrm>
            <a:off x="2857488" y="3429006"/>
            <a:ext cx="2953160" cy="714380"/>
          </a:xfrm>
          <a:prstGeom prst="rect">
            <a:avLst/>
          </a:prstGeom>
          <a:noFill/>
          <a:ln w="9525">
            <a:noFill/>
            <a:miter lim="800000"/>
            <a:headEnd/>
            <a:tailEnd/>
          </a:ln>
          <a:effectLst/>
        </p:spPr>
      </p:pic>
      <p:sp>
        <p:nvSpPr>
          <p:cNvPr id="9"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0"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1" name="灯片编号占位符 10"/>
          <p:cNvSpPr>
            <a:spLocks noGrp="1"/>
          </p:cNvSpPr>
          <p:nvPr>
            <p:ph type="sldNum" sz="quarter" idx="12"/>
          </p:nvPr>
        </p:nvSpPr>
        <p:spPr/>
        <p:txBody>
          <a:bodyPr/>
          <a:lstStyle/>
          <a:p>
            <a:fld id="{BB196454-36CF-42DE-A2C0-4DF8986FDBF0}" type="slidenum">
              <a:rPr lang="zh-CN" altLang="en-US" smtClean="0"/>
              <a:t>35</a:t>
            </a:fld>
            <a:endParaRPr lang="zh-CN" alt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500034" y="2892054"/>
            <a:ext cx="8229600" cy="2180026"/>
          </a:xfrm>
        </p:spPr>
        <p:txBody>
          <a:bodyPr vert="horz" lIns="91440" tIns="45720" rIns="91440" bIns="45720" rtlCol="0">
            <a:noAutofit/>
          </a:bodyPr>
          <a:lstStyle/>
          <a:p>
            <a:pPr marL="0" marR="0" lvl="0" indent="0">
              <a:lnSpc>
                <a:spcPct val="170000"/>
              </a:lnSpc>
              <a:spcBef>
                <a:spcPts val="0"/>
              </a:spcBef>
              <a:buNone/>
            </a:pPr>
            <a:endParaRPr lang="zh-CN" altLang="en-US" sz="1800" dirty="0">
              <a:latin typeface="Times New Roman" pitchFamily="18" charset="0"/>
              <a:ea typeface="微软雅黑" pitchFamily="34" charset="-122"/>
              <a:cs typeface="Times New Roman" pitchFamily="18" charset="0"/>
            </a:endParaRPr>
          </a:p>
          <a:p>
            <a:pPr marL="0" marR="0" lvl="0" indent="0">
              <a:lnSpc>
                <a:spcPct val="170000"/>
              </a:lnSpc>
              <a:spcBef>
                <a:spcPts val="0"/>
              </a:spcBef>
              <a:buNone/>
            </a:pPr>
            <a:r>
              <a:rPr lang="zh-CN" altLang="en-US" sz="1800" dirty="0">
                <a:latin typeface="Times New Roman" pitchFamily="18" charset="0"/>
                <a:ea typeface="微软雅黑" pitchFamily="34" charset="-122"/>
                <a:cs typeface="Times New Roman" pitchFamily="18" charset="0"/>
              </a:rPr>
              <a:t>公式</a:t>
            </a:r>
            <a:r>
              <a:rPr lang="en-US" altLang="zh-CN" sz="1800" dirty="0">
                <a:latin typeface="Times New Roman" pitchFamily="18" charset="0"/>
                <a:ea typeface="微软雅黑" pitchFamily="34" charset="-122"/>
                <a:cs typeface="Times New Roman" pitchFamily="18" charset="0"/>
              </a:rPr>
              <a:t>6-17</a:t>
            </a:r>
            <a:r>
              <a:rPr lang="zh-CN" altLang="en-US" sz="1800" dirty="0">
                <a:latin typeface="Times New Roman" pitchFamily="18" charset="0"/>
                <a:ea typeface="微软雅黑" pitchFamily="34" charset="-122"/>
                <a:cs typeface="Times New Roman" pitchFamily="18" charset="0"/>
              </a:rPr>
              <a:t>中，等式右侧的三项分别对应于股利的三个增长阶段。在满足三阶段股利增长模型的假定条件下，如果已知初期的股利水平、股利增长率和，时间节点</a:t>
            </a:r>
            <a:r>
              <a:rPr lang="en-US" altLang="zh-CN" sz="1800" dirty="0">
                <a:latin typeface="Times New Roman" pitchFamily="18" charset="0"/>
                <a:ea typeface="微软雅黑" pitchFamily="34" charset="-122"/>
                <a:cs typeface="Times New Roman" pitchFamily="18" charset="0"/>
              </a:rPr>
              <a:t>A</a:t>
            </a:r>
            <a:r>
              <a:rPr lang="zh-CN" altLang="en-US" sz="1800" dirty="0">
                <a:latin typeface="Times New Roman" pitchFamily="18" charset="0"/>
                <a:ea typeface="微软雅黑" pitchFamily="34" charset="-122"/>
                <a:cs typeface="Times New Roman" pitchFamily="18" charset="0"/>
              </a:rPr>
              <a:t>和</a:t>
            </a:r>
            <a:r>
              <a:rPr lang="en-US" altLang="zh-CN" sz="1800" dirty="0">
                <a:latin typeface="Times New Roman" pitchFamily="18" charset="0"/>
                <a:ea typeface="微软雅黑" pitchFamily="34" charset="-122"/>
                <a:cs typeface="Times New Roman" pitchFamily="18" charset="0"/>
              </a:rPr>
              <a:t>B</a:t>
            </a:r>
            <a:r>
              <a:rPr lang="zh-CN" altLang="en-US" sz="1800" dirty="0">
                <a:latin typeface="Times New Roman" pitchFamily="18" charset="0"/>
                <a:ea typeface="微软雅黑" pitchFamily="34" charset="-122"/>
                <a:cs typeface="Times New Roman" pitchFamily="18" charset="0"/>
              </a:rPr>
              <a:t>，就可以计算出所有各期的股利；然后，根据折现率，计算出公司股票的内在价值。</a:t>
            </a:r>
          </a:p>
        </p:txBody>
      </p:sp>
      <p:sp>
        <p:nvSpPr>
          <p:cNvPr id="5" name="标题 1"/>
          <p:cNvSpPr>
            <a:spLocks noGrp="1"/>
          </p:cNvSpPr>
          <p:nvPr>
            <p:ph type="title"/>
          </p:nvPr>
        </p:nvSpPr>
        <p:spPr>
          <a:xfrm>
            <a:off x="357158" y="1285872"/>
            <a:ext cx="8229600" cy="500060"/>
          </a:xfrm>
        </p:spPr>
        <p:txBody>
          <a:bodyPr>
            <a:normAutofit/>
          </a:bodyPr>
          <a:lstStyle/>
          <a:p>
            <a:pPr marR="0" algn="l" rtl="0"/>
            <a:r>
              <a:rPr lang="en-US" altLang="zh-CN" sz="1800" dirty="0">
                <a:latin typeface="Times New Roman" pitchFamily="18" charset="0"/>
                <a:ea typeface="微软雅黑" pitchFamily="34" charset="-122"/>
                <a:cs typeface="Times New Roman" pitchFamily="18" charset="0"/>
              </a:rPr>
              <a:t>2.</a:t>
            </a:r>
            <a:r>
              <a:rPr lang="zh-CN" altLang="en-US" sz="1800" dirty="0">
                <a:latin typeface="Times New Roman" pitchFamily="18" charset="0"/>
                <a:ea typeface="微软雅黑" pitchFamily="34" charset="-122"/>
                <a:cs typeface="Times New Roman" pitchFamily="18" charset="0"/>
              </a:rPr>
              <a:t>三阶段股利增长模型公式</a:t>
            </a:r>
          </a:p>
        </p:txBody>
      </p:sp>
      <p:sp>
        <p:nvSpPr>
          <p:cNvPr id="6" name="标题 1"/>
          <p:cNvSpPr txBox="1">
            <a:spLocks/>
          </p:cNvSpPr>
          <p:nvPr/>
        </p:nvSpPr>
        <p:spPr>
          <a:xfrm>
            <a:off x="2928926" y="642924"/>
            <a:ext cx="4214842" cy="857250"/>
          </a:xfrm>
          <a:prstGeom prst="rect">
            <a:avLst/>
          </a:prstGeom>
        </p:spPr>
        <p:txBody>
          <a:bodyPr vert="horz" lIns="91440" tIns="45720" rIns="91440" bIns="45720" rtlCol="0" anchor="ctr">
            <a:normAutofit/>
          </a:bodyPr>
          <a:lstStyle/>
          <a:p>
            <a:pPr lvl="0" algn="ctr">
              <a:spcBef>
                <a:spcPct val="0"/>
              </a:spcBef>
            </a:pPr>
            <a:r>
              <a:rPr lang="zh-CN" altLang="en-US" sz="2000" kern="2200" dirty="0">
                <a:latin typeface="宋体"/>
              </a:rPr>
              <a:t>（三）三阶段股利增长模型（</a:t>
            </a:r>
            <a:r>
              <a:rPr lang="en-US" altLang="zh-CN" sz="2000" kern="2200" dirty="0">
                <a:latin typeface="宋体"/>
              </a:rPr>
              <a:t>Three-Stage-Growth Model</a:t>
            </a:r>
            <a:r>
              <a:rPr lang="zh-CN" altLang="en-US" sz="2000" kern="2200" dirty="0">
                <a:latin typeface="宋体"/>
              </a:rPr>
              <a:t>）</a:t>
            </a:r>
            <a:endParaRPr kumimoji="0" lang="zh-CN" altLang="en-US" sz="2000" b="0" i="0" u="none" strike="noStrike" kern="2200" cap="none" spc="0" normalizeH="0" baseline="0" noProof="0" dirty="0" smtClean="0">
              <a:ln>
                <a:noFill/>
              </a:ln>
              <a:solidFill>
                <a:schemeClr val="tx1"/>
              </a:solidFill>
              <a:effectLst/>
              <a:uLnTx/>
              <a:uFillTx/>
              <a:latin typeface="宋体"/>
              <a:ea typeface="宋体"/>
              <a:cs typeface="+mj-cs"/>
            </a:endParaRPr>
          </a:p>
        </p:txBody>
      </p:sp>
      <p:cxnSp>
        <p:nvCxnSpPr>
          <p:cNvPr id="7" name="直接连接符 6"/>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第三节 股利折现</a:t>
            </a:r>
            <a:r>
              <a:rPr lang="zh-CN" altLang="en-US" sz="2600" b="1" kern="2200" dirty="0" smtClean="0">
                <a:solidFill>
                  <a:srgbClr val="000000"/>
                </a:solidFill>
                <a:latin typeface="微软雅黑" pitchFamily="34" charset="-122"/>
                <a:ea typeface="微软雅黑" pitchFamily="34" charset="-122"/>
                <a:cs typeface="+mj-cs"/>
              </a:rPr>
              <a:t>模型</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9"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a:lnSpc>
                <a:spcPct val="150000"/>
              </a:lnSpc>
            </a:pPr>
            <a:r>
              <a:rPr lang="zh-CN" altLang="en-US" sz="2400" dirty="0">
                <a:latin typeface="Times New Roman" pitchFamily="18" charset="0"/>
                <a:ea typeface="微软雅黑" pitchFamily="34" charset="-122"/>
                <a:cs typeface="Times New Roman" pitchFamily="18" charset="0"/>
              </a:rPr>
              <a:t>四、可变增长</a:t>
            </a:r>
            <a:r>
              <a:rPr lang="zh-CN" altLang="en-US" sz="2400" dirty="0" smtClean="0">
                <a:latin typeface="Times New Roman" pitchFamily="18" charset="0"/>
                <a:ea typeface="微软雅黑" pitchFamily="34" charset="-122"/>
                <a:cs typeface="Times New Roman" pitchFamily="18" charset="0"/>
              </a:rPr>
              <a:t>模型</a:t>
            </a:r>
            <a:endParaRPr lang="zh-CN" altLang="en-US" sz="2400" dirty="0">
              <a:latin typeface="Times New Roman" pitchFamily="18" charset="0"/>
              <a:ea typeface="微软雅黑" pitchFamily="34" charset="-122"/>
              <a:cs typeface="Times New Roman" pitchFamily="18" charset="0"/>
            </a:endParaRPr>
          </a:p>
        </p:txBody>
      </p:sp>
      <p:pic>
        <p:nvPicPr>
          <p:cNvPr id="67585" name="Picture 1"/>
          <p:cNvPicPr>
            <a:picLocks noChangeAspect="1" noChangeArrowheads="1"/>
          </p:cNvPicPr>
          <p:nvPr/>
        </p:nvPicPr>
        <p:blipFill>
          <a:blip r:embed="rId2"/>
          <a:srcRect/>
          <a:stretch>
            <a:fillRect/>
          </a:stretch>
        </p:blipFill>
        <p:spPr bwMode="auto">
          <a:xfrm>
            <a:off x="1763734" y="2714626"/>
            <a:ext cx="5880100" cy="666750"/>
          </a:xfrm>
          <a:prstGeom prst="rect">
            <a:avLst/>
          </a:prstGeom>
          <a:noFill/>
          <a:ln w="9525">
            <a:noFill/>
            <a:miter lim="800000"/>
            <a:headEnd/>
            <a:tailEnd/>
          </a:ln>
          <a:effectLst/>
        </p:spPr>
      </p:pic>
      <p:sp>
        <p:nvSpPr>
          <p:cNvPr id="11" name="矩形 10"/>
          <p:cNvSpPr/>
          <p:nvPr/>
        </p:nvSpPr>
        <p:spPr>
          <a:xfrm>
            <a:off x="357158" y="1714494"/>
            <a:ext cx="8358246" cy="1034129"/>
          </a:xfrm>
          <a:prstGeom prst="rect">
            <a:avLst/>
          </a:prstGeom>
        </p:spPr>
        <p:txBody>
          <a:bodyPr wrap="square">
            <a:spAutoFit/>
          </a:bodyPr>
          <a:lstStyle/>
          <a:p>
            <a:pPr lvl="0">
              <a:lnSpc>
                <a:spcPct val="170000"/>
              </a:lnSpc>
            </a:pPr>
            <a:r>
              <a:rPr lang="zh-CN" altLang="en-US" dirty="0">
                <a:latin typeface="Times New Roman" pitchFamily="18" charset="0"/>
                <a:ea typeface="微软雅黑" pitchFamily="34" charset="-122"/>
                <a:cs typeface="Times New Roman" pitchFamily="18" charset="0"/>
              </a:rPr>
              <a:t>三阶段股利增长模型的股票价值等于三个阶段股利现值之和，即等于高增长期股利的现值加上过渡期股利的现值，再加上成熟期股票价值的现值。模型的公式为：</a:t>
            </a:r>
            <a:endParaRPr lang="zh-CN" altLang="en-US" dirty="0">
              <a:latin typeface="Times New Roman" pitchFamily="18" charset="0"/>
              <a:ea typeface="微软雅黑" pitchFamily="34" charset="-122"/>
              <a:cs typeface="Times New Roman" pitchFamily="18" charset="0"/>
            </a:endParaRPr>
          </a:p>
        </p:txBody>
      </p:sp>
      <p:sp>
        <p:nvSpPr>
          <p:cNvPr id="12"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3"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4" name="灯片编号占位符 13"/>
          <p:cNvSpPr>
            <a:spLocks noGrp="1"/>
          </p:cNvSpPr>
          <p:nvPr>
            <p:ph type="sldNum" sz="quarter" idx="12"/>
          </p:nvPr>
        </p:nvSpPr>
        <p:spPr/>
        <p:txBody>
          <a:bodyPr/>
          <a:lstStyle/>
          <a:p>
            <a:fld id="{BB196454-36CF-42DE-A2C0-4DF8986FDBF0}" type="slidenum">
              <a:rPr lang="zh-CN" altLang="en-US" smtClean="0"/>
              <a:t>36</a:t>
            </a:fld>
            <a:endParaRPr lang="zh-CN" alt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34" y="1142996"/>
            <a:ext cx="8229600" cy="857250"/>
          </a:xfrm>
        </p:spPr>
        <p:txBody>
          <a:bodyPr>
            <a:normAutofit/>
          </a:bodyPr>
          <a:lstStyle/>
          <a:p>
            <a:pPr marR="0" algn="l" rtl="0"/>
            <a:r>
              <a:rPr lang="en-US" altLang="zh-CN" sz="2200" kern="2200" baseline="0" dirty="0" smtClean="0">
                <a:latin typeface="Times New Roman"/>
                <a:ea typeface="宋体"/>
              </a:rPr>
              <a:t>3.</a:t>
            </a:r>
            <a:r>
              <a:rPr lang="zh-CN" altLang="en-US" sz="2200" kern="2200" baseline="0" dirty="0" smtClean="0">
                <a:latin typeface="宋体"/>
                <a:ea typeface="宋体"/>
              </a:rPr>
              <a:t>三阶段</a:t>
            </a:r>
            <a:r>
              <a:rPr lang="zh-CN" altLang="en-US" sz="2200" kern="2200" baseline="0" dirty="0" smtClean="0">
                <a:latin typeface="Cambria"/>
                <a:ea typeface="宋体"/>
              </a:rPr>
              <a:t>股利</a:t>
            </a:r>
            <a:r>
              <a:rPr lang="zh-CN" altLang="en-US" sz="2200" kern="2200" baseline="0" dirty="0" smtClean="0">
                <a:latin typeface="宋体"/>
                <a:ea typeface="宋体"/>
              </a:rPr>
              <a:t>增长模型的适用性</a:t>
            </a:r>
            <a:endParaRPr lang="zh-CN" altLang="en-US" sz="2200" kern="2200" baseline="0" dirty="0" smtClean="0">
              <a:latin typeface="Times New Roman"/>
              <a:ea typeface="宋体"/>
            </a:endParaRPr>
          </a:p>
        </p:txBody>
      </p:sp>
      <p:sp>
        <p:nvSpPr>
          <p:cNvPr id="3" name="文本占位符 2"/>
          <p:cNvSpPr>
            <a:spLocks noGrp="1"/>
          </p:cNvSpPr>
          <p:nvPr>
            <p:ph type="body" idx="1"/>
          </p:nvPr>
        </p:nvSpPr>
        <p:spPr>
          <a:xfrm>
            <a:off x="457200" y="1785932"/>
            <a:ext cx="8229600" cy="2665815"/>
          </a:xfrm>
        </p:spPr>
        <p:txBody>
          <a:bodyPr vert="horz" lIns="91440" tIns="45720" rIns="91440" bIns="45720" rtlCol="0">
            <a:noAutofit/>
          </a:bodyPr>
          <a:lstStyle/>
          <a:p>
            <a:pPr marL="0" marR="0" lvl="0" indent="0">
              <a:lnSpc>
                <a:spcPct val="170000"/>
              </a:lnSpc>
              <a:spcBef>
                <a:spcPts val="0"/>
              </a:spcBef>
              <a:buNone/>
            </a:pPr>
            <a:r>
              <a:rPr lang="zh-CN" altLang="en-US" sz="1800" dirty="0">
                <a:latin typeface="Times New Roman" pitchFamily="18" charset="0"/>
                <a:ea typeface="微软雅黑" pitchFamily="34" charset="-122"/>
                <a:cs typeface="Times New Roman" pitchFamily="18" charset="0"/>
              </a:rPr>
              <a:t>（</a:t>
            </a:r>
            <a:r>
              <a:rPr lang="en-US" altLang="zh-CN" sz="1800" dirty="0">
                <a:latin typeface="Times New Roman" pitchFamily="18" charset="0"/>
                <a:ea typeface="微软雅黑" pitchFamily="34" charset="-122"/>
                <a:cs typeface="Times New Roman" pitchFamily="18" charset="0"/>
              </a:rPr>
              <a:t>1</a:t>
            </a:r>
            <a:r>
              <a:rPr lang="zh-CN" altLang="en-US" sz="1800" dirty="0">
                <a:latin typeface="Times New Roman" pitchFamily="18" charset="0"/>
                <a:ea typeface="微软雅黑" pitchFamily="34" charset="-122"/>
                <a:cs typeface="Times New Roman" pitchFamily="18" charset="0"/>
              </a:rPr>
              <a:t>）优缺点</a:t>
            </a:r>
          </a:p>
          <a:p>
            <a:pPr marL="0" marR="0" lvl="1" indent="0">
              <a:lnSpc>
                <a:spcPct val="170000"/>
              </a:lnSpc>
              <a:spcBef>
                <a:spcPts val="0"/>
              </a:spcBef>
              <a:buNone/>
            </a:pPr>
            <a:r>
              <a:rPr lang="zh-CN" altLang="en-US" sz="1800" dirty="0" smtClean="0">
                <a:latin typeface="Times New Roman" pitchFamily="18" charset="0"/>
                <a:ea typeface="微软雅黑" pitchFamily="34" charset="-122"/>
                <a:cs typeface="Times New Roman" pitchFamily="18" charset="0"/>
              </a:rPr>
              <a:t>        三</a:t>
            </a:r>
            <a:r>
              <a:rPr lang="zh-CN" altLang="en-US" sz="1800" dirty="0">
                <a:latin typeface="Times New Roman" pitchFamily="18" charset="0"/>
                <a:ea typeface="微软雅黑" pitchFamily="34" charset="-122"/>
                <a:cs typeface="Times New Roman" pitchFamily="18" charset="0"/>
              </a:rPr>
              <a:t>阶段股利增长模型易于理解，且不存在太多人为的限制条件，提供了一个能够反映不同类型公司生命循环周期本质的分析框架。模型更加符合公司发展实际，能较好反映公司股票的理论价格，具有广泛的应用性。</a:t>
            </a:r>
          </a:p>
          <a:p>
            <a:pPr marL="0" marR="0" lvl="1" indent="0">
              <a:lnSpc>
                <a:spcPct val="170000"/>
              </a:lnSpc>
              <a:spcBef>
                <a:spcPts val="0"/>
              </a:spcBef>
              <a:buNone/>
            </a:pPr>
            <a:r>
              <a:rPr lang="zh-CN" altLang="en-US" sz="1800" dirty="0" smtClean="0">
                <a:latin typeface="Times New Roman" pitchFamily="18" charset="0"/>
                <a:ea typeface="微软雅黑" pitchFamily="34" charset="-122"/>
                <a:cs typeface="Times New Roman" pitchFamily="18" charset="0"/>
              </a:rPr>
              <a:t>        但</a:t>
            </a:r>
            <a:r>
              <a:rPr lang="zh-CN" altLang="en-US" sz="1800" dirty="0">
                <a:latin typeface="Times New Roman" pitchFamily="18" charset="0"/>
                <a:ea typeface="微软雅黑" pitchFamily="34" charset="-122"/>
                <a:cs typeface="Times New Roman" pitchFamily="18" charset="0"/>
              </a:rPr>
              <a:t>三阶段股利增长模型有一定程度的复杂性，在实际估值中存在较多困难，如需要输入较多的变量，难以确定的股权收益率，过渡期的股利折现计算较为复杂（需要人为假设）等</a:t>
            </a:r>
            <a:r>
              <a:rPr lang="zh-CN" altLang="en-US" sz="1800" dirty="0" smtClean="0">
                <a:latin typeface="Times New Roman" pitchFamily="18" charset="0"/>
                <a:ea typeface="微软雅黑" pitchFamily="34" charset="-122"/>
                <a:cs typeface="Times New Roman" pitchFamily="18" charset="0"/>
              </a:rPr>
              <a:t>。</a:t>
            </a:r>
            <a:endParaRPr lang="zh-CN" altLang="en-US" sz="1800" dirty="0">
              <a:latin typeface="Times New Roman" pitchFamily="18" charset="0"/>
              <a:ea typeface="微软雅黑" pitchFamily="34" charset="-122"/>
              <a:cs typeface="Times New Roman" pitchFamily="18" charset="0"/>
            </a:endParaRPr>
          </a:p>
        </p:txBody>
      </p:sp>
      <p:sp>
        <p:nvSpPr>
          <p:cNvPr id="5" name="标题 1"/>
          <p:cNvSpPr txBox="1">
            <a:spLocks/>
          </p:cNvSpPr>
          <p:nvPr/>
        </p:nvSpPr>
        <p:spPr>
          <a:xfrm>
            <a:off x="2928926" y="642924"/>
            <a:ext cx="4214842" cy="857250"/>
          </a:xfrm>
          <a:prstGeom prst="rect">
            <a:avLst/>
          </a:prstGeom>
        </p:spPr>
        <p:txBody>
          <a:bodyPr vert="horz" lIns="91440" tIns="45720" rIns="91440" bIns="45720" rtlCol="0" anchor="ctr">
            <a:normAutofit/>
          </a:bodyPr>
          <a:lstStyle/>
          <a:p>
            <a:pPr lvl="0" algn="ctr">
              <a:spcBef>
                <a:spcPct val="0"/>
              </a:spcBef>
            </a:pPr>
            <a:r>
              <a:rPr lang="zh-CN" altLang="en-US" sz="2000" kern="2200" dirty="0">
                <a:latin typeface="宋体"/>
              </a:rPr>
              <a:t>（三）三阶段股利增长模型（</a:t>
            </a:r>
            <a:r>
              <a:rPr lang="en-US" altLang="zh-CN" sz="2000" kern="2200" dirty="0">
                <a:latin typeface="宋体"/>
              </a:rPr>
              <a:t>Three-Stage-Growth Model</a:t>
            </a:r>
            <a:r>
              <a:rPr lang="zh-CN" altLang="en-US" sz="2000" kern="2200" dirty="0">
                <a:latin typeface="宋体"/>
              </a:rPr>
              <a:t>）</a:t>
            </a:r>
            <a:endParaRPr kumimoji="0" lang="zh-CN" altLang="en-US" sz="2000" b="0" i="0" u="none" strike="noStrike" kern="2200" cap="none" spc="0" normalizeH="0" baseline="0" noProof="0" dirty="0" smtClean="0">
              <a:ln>
                <a:noFill/>
              </a:ln>
              <a:solidFill>
                <a:schemeClr val="tx1"/>
              </a:solidFill>
              <a:effectLst/>
              <a:uLnTx/>
              <a:uFillTx/>
              <a:latin typeface="宋体"/>
              <a:ea typeface="宋体"/>
              <a:cs typeface="+mj-cs"/>
            </a:endParaRPr>
          </a:p>
        </p:txBody>
      </p:sp>
      <p:cxnSp>
        <p:nvCxnSpPr>
          <p:cNvPr id="6" name="直接连接符 5"/>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7"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第三节 股利折现</a:t>
            </a:r>
            <a:r>
              <a:rPr lang="zh-CN" altLang="en-US" sz="2600" b="1" kern="2200" dirty="0" smtClean="0">
                <a:solidFill>
                  <a:srgbClr val="000000"/>
                </a:solidFill>
                <a:latin typeface="微软雅黑" pitchFamily="34" charset="-122"/>
                <a:ea typeface="微软雅黑" pitchFamily="34" charset="-122"/>
                <a:cs typeface="+mj-cs"/>
              </a:rPr>
              <a:t>模型</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8"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a:lnSpc>
                <a:spcPct val="150000"/>
              </a:lnSpc>
            </a:pPr>
            <a:r>
              <a:rPr lang="zh-CN" altLang="en-US" sz="2400" dirty="0">
                <a:latin typeface="Times New Roman" pitchFamily="18" charset="0"/>
                <a:ea typeface="微软雅黑" pitchFamily="34" charset="-122"/>
                <a:cs typeface="Times New Roman" pitchFamily="18" charset="0"/>
              </a:rPr>
              <a:t>四、可变增长</a:t>
            </a:r>
            <a:r>
              <a:rPr lang="zh-CN" altLang="en-US" sz="2400" dirty="0" smtClean="0">
                <a:latin typeface="Times New Roman" pitchFamily="18" charset="0"/>
                <a:ea typeface="微软雅黑" pitchFamily="34" charset="-122"/>
                <a:cs typeface="Times New Roman" pitchFamily="18" charset="0"/>
              </a:rPr>
              <a:t>模型</a:t>
            </a:r>
            <a:endParaRPr lang="zh-CN" altLang="en-US" sz="2400" dirty="0">
              <a:latin typeface="Times New Roman" pitchFamily="18" charset="0"/>
              <a:ea typeface="微软雅黑" pitchFamily="34" charset="-122"/>
              <a:cs typeface="Times New Roman" pitchFamily="18" charset="0"/>
            </a:endParaRPr>
          </a:p>
        </p:txBody>
      </p:sp>
      <p:sp>
        <p:nvSpPr>
          <p:cNvPr id="9"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0"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1" name="灯片编号占位符 10"/>
          <p:cNvSpPr>
            <a:spLocks noGrp="1"/>
          </p:cNvSpPr>
          <p:nvPr>
            <p:ph type="sldNum" sz="quarter" idx="12"/>
          </p:nvPr>
        </p:nvSpPr>
        <p:spPr/>
        <p:txBody>
          <a:bodyPr/>
          <a:lstStyle/>
          <a:p>
            <a:fld id="{BB196454-36CF-42DE-A2C0-4DF8986FDBF0}" type="slidenum">
              <a:rPr lang="zh-CN" altLang="en-US" smtClean="0"/>
              <a:t>37</a:t>
            </a:fld>
            <a:endParaRPr lang="zh-CN" alt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457200" y="1928807"/>
            <a:ext cx="8229600" cy="2665815"/>
          </a:xfrm>
        </p:spPr>
        <p:txBody>
          <a:bodyPr vert="horz" lIns="91440" tIns="45720" rIns="91440" bIns="45720" rtlCol="0">
            <a:noAutofit/>
          </a:bodyPr>
          <a:lstStyle/>
          <a:p>
            <a:pPr marL="0" indent="0">
              <a:lnSpc>
                <a:spcPct val="170000"/>
              </a:lnSpc>
              <a:spcBef>
                <a:spcPts val="0"/>
              </a:spcBef>
              <a:buNone/>
            </a:pPr>
            <a:r>
              <a:rPr lang="zh-CN" altLang="en-US" sz="1800" dirty="0">
                <a:latin typeface="Times New Roman" pitchFamily="18" charset="0"/>
                <a:ea typeface="微软雅黑" pitchFamily="34" charset="-122"/>
                <a:cs typeface="Times New Roman" pitchFamily="18" charset="0"/>
              </a:rPr>
              <a:t>（</a:t>
            </a:r>
            <a:r>
              <a:rPr lang="en-US" altLang="en-US" sz="1800" dirty="0">
                <a:latin typeface="Times New Roman" pitchFamily="18" charset="0"/>
                <a:ea typeface="微软雅黑" pitchFamily="34" charset="-122"/>
                <a:cs typeface="Times New Roman" pitchFamily="18" charset="0"/>
              </a:rPr>
              <a:t>2</a:t>
            </a:r>
            <a:r>
              <a:rPr lang="zh-CN" altLang="en-US" sz="1800" dirty="0">
                <a:latin typeface="Times New Roman" pitchFamily="18" charset="0"/>
                <a:ea typeface="微软雅黑" pitchFamily="34" charset="-122"/>
                <a:cs typeface="Times New Roman" pitchFamily="18" charset="0"/>
              </a:rPr>
              <a:t>）适用性</a:t>
            </a:r>
          </a:p>
          <a:p>
            <a:pPr marL="0" indent="0">
              <a:lnSpc>
                <a:spcPct val="170000"/>
              </a:lnSpc>
              <a:spcBef>
                <a:spcPts val="0"/>
              </a:spcBef>
              <a:buNone/>
            </a:pPr>
            <a:r>
              <a:rPr lang="zh-CN" altLang="en-US" sz="1800" dirty="0" smtClean="0">
                <a:latin typeface="Times New Roman" pitchFamily="18" charset="0"/>
                <a:ea typeface="微软雅黑" pitchFamily="34" charset="-122"/>
                <a:cs typeface="Times New Roman" pitchFamily="18" charset="0"/>
              </a:rPr>
              <a:t>        三</a:t>
            </a:r>
            <a:r>
              <a:rPr lang="zh-CN" altLang="en-US" sz="1800" dirty="0">
                <a:latin typeface="Times New Roman" pitchFamily="18" charset="0"/>
                <a:ea typeface="微软雅黑" pitchFamily="34" charset="-122"/>
                <a:cs typeface="Times New Roman" pitchFamily="18" charset="0"/>
              </a:rPr>
              <a:t>阶段股利增长模型适用于如下公司：当期以超常增长率增长，并且在初始阶段保持这种高增长率；随后，公司的高增长优势因素耗尽，增长率逐步下降，直至稳定增长率。相对于不变增长模型和二阶段股利增长模型，现实中，三阶段股利增长模型的这种转换期更加普遍。</a:t>
            </a:r>
          </a:p>
          <a:p>
            <a:pPr marL="0" indent="0">
              <a:lnSpc>
                <a:spcPct val="170000"/>
              </a:lnSpc>
              <a:spcBef>
                <a:spcPts val="0"/>
              </a:spcBef>
              <a:buNone/>
            </a:pPr>
            <a:r>
              <a:rPr lang="zh-CN" altLang="en-US" sz="1800" dirty="0" smtClean="0">
                <a:latin typeface="Times New Roman" pitchFamily="18" charset="0"/>
                <a:ea typeface="微软雅黑" pitchFamily="34" charset="-122"/>
                <a:cs typeface="Times New Roman" pitchFamily="18" charset="0"/>
              </a:rPr>
              <a:t>        三</a:t>
            </a:r>
            <a:r>
              <a:rPr lang="zh-CN" altLang="en-US" sz="1800" dirty="0">
                <a:latin typeface="Times New Roman" pitchFamily="18" charset="0"/>
                <a:ea typeface="微软雅黑" pitchFamily="34" charset="-122"/>
                <a:cs typeface="Times New Roman" pitchFamily="18" charset="0"/>
              </a:rPr>
              <a:t>阶段股利增长模型是相对一般化的模型，具有较大的灵活性。</a:t>
            </a:r>
          </a:p>
        </p:txBody>
      </p:sp>
      <p:sp>
        <p:nvSpPr>
          <p:cNvPr id="10" name="标题 1"/>
          <p:cNvSpPr>
            <a:spLocks noGrp="1"/>
          </p:cNvSpPr>
          <p:nvPr>
            <p:ph type="title"/>
          </p:nvPr>
        </p:nvSpPr>
        <p:spPr>
          <a:xfrm>
            <a:off x="500034" y="1142996"/>
            <a:ext cx="8229600" cy="857250"/>
          </a:xfrm>
        </p:spPr>
        <p:txBody>
          <a:bodyPr>
            <a:normAutofit/>
          </a:bodyPr>
          <a:lstStyle/>
          <a:p>
            <a:pPr marR="0" algn="l" rtl="0"/>
            <a:r>
              <a:rPr lang="en-US" altLang="zh-CN" sz="2200" kern="2200" baseline="0" dirty="0" smtClean="0">
                <a:latin typeface="Times New Roman"/>
                <a:ea typeface="宋体"/>
              </a:rPr>
              <a:t>3.</a:t>
            </a:r>
            <a:r>
              <a:rPr lang="zh-CN" altLang="en-US" sz="2200" kern="2200" baseline="0" dirty="0" smtClean="0">
                <a:latin typeface="宋体"/>
                <a:ea typeface="宋体"/>
              </a:rPr>
              <a:t>三阶段</a:t>
            </a:r>
            <a:r>
              <a:rPr lang="zh-CN" altLang="en-US" sz="2200" kern="2200" baseline="0" dirty="0" smtClean="0">
                <a:latin typeface="Cambria"/>
                <a:ea typeface="宋体"/>
              </a:rPr>
              <a:t>股利</a:t>
            </a:r>
            <a:r>
              <a:rPr lang="zh-CN" altLang="en-US" sz="2200" kern="2200" baseline="0" dirty="0" smtClean="0">
                <a:latin typeface="宋体"/>
                <a:ea typeface="宋体"/>
              </a:rPr>
              <a:t>增长模型的适用性</a:t>
            </a:r>
            <a:endParaRPr lang="zh-CN" altLang="en-US" sz="2200" kern="2200" baseline="0" dirty="0" smtClean="0">
              <a:latin typeface="Times New Roman"/>
              <a:ea typeface="宋体"/>
            </a:endParaRPr>
          </a:p>
        </p:txBody>
      </p:sp>
      <p:sp>
        <p:nvSpPr>
          <p:cNvPr id="11" name="标题 1"/>
          <p:cNvSpPr txBox="1">
            <a:spLocks/>
          </p:cNvSpPr>
          <p:nvPr/>
        </p:nvSpPr>
        <p:spPr>
          <a:xfrm>
            <a:off x="2928926" y="642924"/>
            <a:ext cx="4214842" cy="857250"/>
          </a:xfrm>
          <a:prstGeom prst="rect">
            <a:avLst/>
          </a:prstGeom>
        </p:spPr>
        <p:txBody>
          <a:bodyPr vert="horz" lIns="91440" tIns="45720" rIns="91440" bIns="45720" rtlCol="0" anchor="ctr">
            <a:normAutofit/>
          </a:bodyPr>
          <a:lstStyle/>
          <a:p>
            <a:pPr lvl="0" algn="ctr">
              <a:spcBef>
                <a:spcPct val="0"/>
              </a:spcBef>
            </a:pPr>
            <a:r>
              <a:rPr lang="zh-CN" altLang="en-US" sz="2000" kern="2200" dirty="0">
                <a:latin typeface="宋体"/>
              </a:rPr>
              <a:t>（三）三阶段股利增长模型（</a:t>
            </a:r>
            <a:r>
              <a:rPr lang="en-US" altLang="zh-CN" sz="2000" kern="2200" dirty="0">
                <a:latin typeface="宋体"/>
              </a:rPr>
              <a:t>Three-Stage-Growth Model</a:t>
            </a:r>
            <a:r>
              <a:rPr lang="zh-CN" altLang="en-US" sz="2000" kern="2200" dirty="0">
                <a:latin typeface="宋体"/>
              </a:rPr>
              <a:t>）</a:t>
            </a:r>
            <a:endParaRPr kumimoji="0" lang="zh-CN" altLang="en-US" sz="2000" b="0" i="0" u="none" strike="noStrike" kern="2200" cap="none" spc="0" normalizeH="0" baseline="0" noProof="0" dirty="0" smtClean="0">
              <a:ln>
                <a:noFill/>
              </a:ln>
              <a:solidFill>
                <a:schemeClr val="tx1"/>
              </a:solidFill>
              <a:effectLst/>
              <a:uLnTx/>
              <a:uFillTx/>
              <a:latin typeface="宋体"/>
              <a:ea typeface="宋体"/>
              <a:cs typeface="+mj-cs"/>
            </a:endParaRPr>
          </a:p>
        </p:txBody>
      </p:sp>
      <p:cxnSp>
        <p:nvCxnSpPr>
          <p:cNvPr id="12" name="直接连接符 11"/>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3"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第三节 股利折现</a:t>
            </a:r>
            <a:r>
              <a:rPr lang="zh-CN" altLang="en-US" sz="2600" b="1" kern="2200" dirty="0" smtClean="0">
                <a:solidFill>
                  <a:srgbClr val="000000"/>
                </a:solidFill>
                <a:latin typeface="微软雅黑" pitchFamily="34" charset="-122"/>
                <a:ea typeface="微软雅黑" pitchFamily="34" charset="-122"/>
                <a:cs typeface="+mj-cs"/>
              </a:rPr>
              <a:t>模型</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14"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a:lnSpc>
                <a:spcPct val="150000"/>
              </a:lnSpc>
            </a:pPr>
            <a:r>
              <a:rPr lang="zh-CN" altLang="en-US" sz="2400" dirty="0">
                <a:latin typeface="Times New Roman" pitchFamily="18" charset="0"/>
                <a:ea typeface="微软雅黑" pitchFamily="34" charset="-122"/>
                <a:cs typeface="Times New Roman" pitchFamily="18" charset="0"/>
              </a:rPr>
              <a:t>四、可变增长</a:t>
            </a:r>
            <a:r>
              <a:rPr lang="zh-CN" altLang="en-US" sz="2400" dirty="0" smtClean="0">
                <a:latin typeface="Times New Roman" pitchFamily="18" charset="0"/>
                <a:ea typeface="微软雅黑" pitchFamily="34" charset="-122"/>
                <a:cs typeface="Times New Roman" pitchFamily="18" charset="0"/>
              </a:rPr>
              <a:t>模型</a:t>
            </a:r>
            <a:endParaRPr lang="zh-CN" altLang="en-US" sz="2400" dirty="0">
              <a:latin typeface="Times New Roman" pitchFamily="18" charset="0"/>
              <a:ea typeface="微软雅黑" pitchFamily="34" charset="-122"/>
              <a:cs typeface="Times New Roman" pitchFamily="18" charset="0"/>
            </a:endParaRPr>
          </a:p>
        </p:txBody>
      </p:sp>
      <p:sp>
        <p:nvSpPr>
          <p:cNvPr id="15"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6"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7" name="灯片编号占位符 16"/>
          <p:cNvSpPr>
            <a:spLocks noGrp="1"/>
          </p:cNvSpPr>
          <p:nvPr>
            <p:ph type="sldNum" sz="quarter" idx="12"/>
          </p:nvPr>
        </p:nvSpPr>
        <p:spPr/>
        <p:txBody>
          <a:bodyPr/>
          <a:lstStyle/>
          <a:p>
            <a:fld id="{BB196454-36CF-42DE-A2C0-4DF8986FDBF0}" type="slidenum">
              <a:rPr lang="zh-CN" altLang="en-US" smtClean="0"/>
              <a:t>38</a:t>
            </a:fld>
            <a:endParaRPr lang="zh-CN" alt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428596" y="1500180"/>
            <a:ext cx="8229600" cy="2728921"/>
          </a:xfrm>
        </p:spPr>
        <p:txBody>
          <a:bodyPr vert="horz" lIns="91440" tIns="45720" rIns="91440" bIns="45720" rtlCol="0">
            <a:noAutofit/>
          </a:bodyPr>
          <a:lstStyle/>
          <a:p>
            <a:pPr marL="0" lvl="0"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股利折现模型通过对公司未来股利的合理预测，估算出公司股票的价值，方法简单直观，易于理解。但股利折现模型假设现金股利是股东投资股票获得的唯一现金流，这一假设使得其在实际应用时存在一定的局限性，具体表现为：</a:t>
            </a:r>
          </a:p>
          <a:p>
            <a:pPr marL="0" lvl="0"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a:t>
            </a:r>
            <a:r>
              <a:rPr lang="en-US" altLang="zh-CN" sz="1800" dirty="0">
                <a:latin typeface="Times New Roman" pitchFamily="18" charset="0"/>
                <a:ea typeface="微软雅黑" pitchFamily="34" charset="-122"/>
                <a:cs typeface="Times New Roman" pitchFamily="18" charset="0"/>
              </a:rPr>
              <a:t>1</a:t>
            </a:r>
            <a:r>
              <a:rPr lang="zh-CN" altLang="en-US" sz="1800" dirty="0">
                <a:latin typeface="Times New Roman" pitchFamily="18" charset="0"/>
                <a:ea typeface="微软雅黑" pitchFamily="34" charset="-122"/>
                <a:cs typeface="Times New Roman" pitchFamily="18" charset="0"/>
              </a:rPr>
              <a:t>）不同公司的股利政策差别很大，许多公司甚至不支付现金股利，限制了股利折现模型的应用；</a:t>
            </a:r>
          </a:p>
          <a:p>
            <a:pPr marL="0" lvl="0"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a:t>
            </a:r>
            <a:r>
              <a:rPr lang="en-US" altLang="zh-CN" sz="1800" dirty="0">
                <a:latin typeface="Times New Roman" pitchFamily="18" charset="0"/>
                <a:ea typeface="微软雅黑" pitchFamily="34" charset="-122"/>
                <a:cs typeface="Times New Roman" pitchFamily="18" charset="0"/>
              </a:rPr>
              <a:t>2</a:t>
            </a:r>
            <a:r>
              <a:rPr lang="zh-CN" altLang="en-US" sz="1800" dirty="0">
                <a:latin typeface="Times New Roman" pitchFamily="18" charset="0"/>
                <a:ea typeface="微软雅黑" pitchFamily="34" charset="-122"/>
                <a:cs typeface="Times New Roman" pitchFamily="18" charset="0"/>
              </a:rPr>
              <a:t>）现金股利支付受人为影响较大，不能全面反映公司股票的内在价值；</a:t>
            </a:r>
          </a:p>
          <a:p>
            <a:pPr marL="0" lvl="0" indent="0">
              <a:lnSpc>
                <a:spcPct val="150000"/>
              </a:lnSpc>
              <a:spcBef>
                <a:spcPts val="0"/>
              </a:spcBef>
              <a:buNone/>
            </a:pPr>
            <a:endParaRPr lang="zh-CN" altLang="en-US" sz="1800" dirty="0">
              <a:latin typeface="Times New Roman" pitchFamily="18" charset="0"/>
              <a:ea typeface="微软雅黑" pitchFamily="34" charset="-122"/>
              <a:cs typeface="Times New Roman" pitchFamily="18" charset="0"/>
            </a:endParaRPr>
          </a:p>
        </p:txBody>
      </p:sp>
      <p:cxnSp>
        <p:nvCxnSpPr>
          <p:cNvPr id="5" name="直接连接符 4"/>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6"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第三节 股利折现</a:t>
            </a:r>
            <a:r>
              <a:rPr lang="zh-CN" altLang="en-US" sz="2600" b="1" kern="2200" dirty="0" smtClean="0">
                <a:solidFill>
                  <a:srgbClr val="000000"/>
                </a:solidFill>
                <a:latin typeface="微软雅黑" pitchFamily="34" charset="-122"/>
                <a:ea typeface="微软雅黑" pitchFamily="34" charset="-122"/>
                <a:cs typeface="+mj-cs"/>
              </a:rPr>
              <a:t>模型</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7"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a:lnSpc>
                <a:spcPct val="150000"/>
              </a:lnSpc>
            </a:pPr>
            <a:r>
              <a:rPr lang="zh-CN" altLang="en-US" sz="2400" b="1" kern="2200" dirty="0">
                <a:solidFill>
                  <a:srgbClr val="000000"/>
                </a:solidFill>
                <a:latin typeface="Times New Roman"/>
              </a:rPr>
              <a:t>五、股利折现模型的评价</a:t>
            </a:r>
            <a:endParaRPr lang="zh-CN" altLang="en-US" sz="2400" b="1" dirty="0">
              <a:latin typeface="Times New Roman" pitchFamily="18" charset="0"/>
              <a:ea typeface="微软雅黑" pitchFamily="34" charset="-122"/>
              <a:cs typeface="Times New Roman" pitchFamily="18" charset="0"/>
            </a:endParaRPr>
          </a:p>
        </p:txBody>
      </p:sp>
      <p:sp>
        <p:nvSpPr>
          <p:cNvPr id="8"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9"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0" name="灯片编号占位符 9"/>
          <p:cNvSpPr>
            <a:spLocks noGrp="1"/>
          </p:cNvSpPr>
          <p:nvPr>
            <p:ph type="sldNum" sz="quarter" idx="12"/>
          </p:nvPr>
        </p:nvSpPr>
        <p:spPr/>
        <p:txBody>
          <a:bodyPr/>
          <a:lstStyle/>
          <a:p>
            <a:fld id="{BB196454-36CF-42DE-A2C0-4DF8986FDBF0}" type="slidenum">
              <a:rPr lang="zh-CN" altLang="en-US" smtClean="0"/>
              <a:t>39</a:t>
            </a:fld>
            <a:endParaRPr lang="zh-CN" alt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标题 1"/>
          <p:cNvSpPr>
            <a:spLocks noGrp="1"/>
          </p:cNvSpPr>
          <p:nvPr>
            <p:ph type="title"/>
          </p:nvPr>
        </p:nvSpPr>
        <p:spPr>
          <a:xfrm>
            <a:off x="457200" y="71420"/>
            <a:ext cx="8229600" cy="579821"/>
          </a:xfrm>
        </p:spPr>
        <p:txBody>
          <a:bodyPr>
            <a:normAutofit/>
          </a:bodyPr>
          <a:lstStyle/>
          <a:p>
            <a:pPr marR="0" algn="l" rtl="0"/>
            <a:r>
              <a:rPr lang="zh-CN" altLang="en-US" sz="2600" b="1" kern="2200" baseline="0" dirty="0" smtClean="0">
                <a:solidFill>
                  <a:srgbClr val="000000"/>
                </a:solidFill>
                <a:latin typeface="微软雅黑" pitchFamily="34" charset="-122"/>
                <a:ea typeface="微软雅黑" pitchFamily="34" charset="-122"/>
              </a:rPr>
              <a:t>第一</a:t>
            </a:r>
            <a:r>
              <a:rPr lang="zh-CN" altLang="en-US" sz="2600" b="1" kern="2200" baseline="0" dirty="0" smtClean="0">
                <a:solidFill>
                  <a:srgbClr val="000000"/>
                </a:solidFill>
                <a:latin typeface="微软雅黑" pitchFamily="34" charset="-122"/>
                <a:ea typeface="微软雅黑" pitchFamily="34" charset="-122"/>
              </a:rPr>
              <a:t>节  上市</a:t>
            </a:r>
            <a:r>
              <a:rPr lang="zh-CN" altLang="en-US" sz="2600" b="1" kern="2200" baseline="0" dirty="0" smtClean="0">
                <a:solidFill>
                  <a:srgbClr val="000000"/>
                </a:solidFill>
                <a:latin typeface="微软雅黑" pitchFamily="34" charset="-122"/>
                <a:ea typeface="微软雅黑" pitchFamily="34" charset="-122"/>
              </a:rPr>
              <a:t>公司价值的评估方法</a:t>
            </a:r>
          </a:p>
        </p:txBody>
      </p:sp>
      <p:sp>
        <p:nvSpPr>
          <p:cNvPr id="3" name="文本占位符 2"/>
          <p:cNvSpPr>
            <a:spLocks noGrp="1"/>
          </p:cNvSpPr>
          <p:nvPr>
            <p:ph type="body" idx="1"/>
          </p:nvPr>
        </p:nvSpPr>
        <p:spPr>
          <a:xfrm>
            <a:off x="357158" y="857238"/>
            <a:ext cx="8229600" cy="3465910"/>
          </a:xfrm>
        </p:spPr>
        <p:txBody>
          <a:bodyPr>
            <a:noAutofit/>
          </a:bodyPr>
          <a:lstStyle/>
          <a:p>
            <a:pPr marL="0" marR="0" lvl="0" indent="0" rtl="0">
              <a:lnSpc>
                <a:spcPct val="150000"/>
              </a:lnSpc>
              <a:spcBef>
                <a:spcPts val="0"/>
              </a:spcBef>
              <a:buNone/>
            </a:pPr>
            <a:r>
              <a:rPr lang="zh-CN" altLang="en-US" sz="1800" baseline="0" dirty="0" smtClean="0">
                <a:latin typeface="Times New Roman" pitchFamily="18" charset="0"/>
                <a:ea typeface="微软雅黑" pitchFamily="34" charset="-122"/>
                <a:cs typeface="Times New Roman" pitchFamily="18" charset="0"/>
              </a:rPr>
              <a:t>一、公司估值</a:t>
            </a:r>
          </a:p>
          <a:p>
            <a:pPr marL="0" marR="0" lvl="1" indent="0" rtl="0">
              <a:lnSpc>
                <a:spcPct val="150000"/>
              </a:lnSpc>
              <a:spcBef>
                <a:spcPts val="0"/>
              </a:spcBef>
              <a:buNone/>
            </a:pPr>
            <a:r>
              <a:rPr lang="en-US" altLang="zh-CN" sz="1800" baseline="0" dirty="0" smtClean="0">
                <a:latin typeface="Times New Roman" pitchFamily="18" charset="0"/>
                <a:ea typeface="微软雅黑" pitchFamily="34" charset="-122"/>
                <a:cs typeface="Times New Roman" pitchFamily="18" charset="0"/>
              </a:rPr>
              <a:t>1</a:t>
            </a:r>
            <a:r>
              <a:rPr lang="en-US" altLang="zh-CN" sz="1800" baseline="0" dirty="0" smtClean="0">
                <a:latin typeface="Times New Roman" pitchFamily="18" charset="0"/>
                <a:ea typeface="微软雅黑" pitchFamily="34" charset="-122"/>
                <a:cs typeface="Times New Roman" pitchFamily="18" charset="0"/>
              </a:rPr>
              <a:t>. </a:t>
            </a:r>
            <a:r>
              <a:rPr lang="zh-CN" altLang="en-US" sz="1800" baseline="0" dirty="0" smtClean="0">
                <a:latin typeface="Times New Roman" pitchFamily="18" charset="0"/>
                <a:ea typeface="微软雅黑" pitchFamily="34" charset="-122"/>
                <a:cs typeface="Times New Roman" pitchFamily="18" charset="0"/>
              </a:rPr>
              <a:t>内在价值</a:t>
            </a:r>
          </a:p>
          <a:p>
            <a:pPr marL="0" lvl="2" indent="0">
              <a:lnSpc>
                <a:spcPct val="150000"/>
              </a:lnSpc>
              <a:spcBef>
                <a:spcPts val="0"/>
              </a:spcBef>
              <a:buFont typeface="Wingdings" pitchFamily="2" charset="2"/>
              <a:buChar char="p"/>
            </a:pPr>
            <a:r>
              <a:rPr lang="zh-CN" altLang="en-US" sz="1800" baseline="0" dirty="0" smtClean="0">
                <a:latin typeface="Times New Roman" pitchFamily="18" charset="0"/>
                <a:ea typeface="微软雅黑" pitchFamily="34" charset="-122"/>
                <a:cs typeface="Times New Roman" pitchFamily="18" charset="0"/>
              </a:rPr>
              <a:t>公司内在价值等于公司在未来的寿命中可以产生现金流量的折现值，是公司自身所具有的价值，是公司的内在属性，是长期来看合理的市场价值。内在价值决定于公司的资产及其获利能力，为评估投资和公司的相对吸引力提供了极为重要的逻辑手段。</a:t>
            </a:r>
          </a:p>
          <a:p>
            <a:pPr marL="0" lvl="2" indent="0">
              <a:lnSpc>
                <a:spcPct val="150000"/>
              </a:lnSpc>
              <a:spcBef>
                <a:spcPts val="0"/>
              </a:spcBef>
              <a:buFont typeface="Wingdings" pitchFamily="2" charset="2"/>
              <a:buChar char="p"/>
            </a:pPr>
            <a:r>
              <a:rPr lang="zh-CN" altLang="en-US" sz="1800" baseline="0" dirty="0" smtClean="0">
                <a:latin typeface="Times New Roman" pitchFamily="18" charset="0"/>
                <a:ea typeface="微软雅黑" pitchFamily="34" charset="-122"/>
                <a:cs typeface="Times New Roman" pitchFamily="18" charset="0"/>
              </a:rPr>
              <a:t>巴菲特曾强调，“内在价值为评估投资和企业的相对吸引力提供了唯一符合逻辑的手段”，内在价值是公司值得价值投资者购买的唯一理论依据</a:t>
            </a:r>
            <a:r>
              <a:rPr lang="zh-CN" altLang="en-US" sz="1800" baseline="0" dirty="0" smtClean="0">
                <a:latin typeface="Times New Roman" pitchFamily="18" charset="0"/>
                <a:ea typeface="微软雅黑" pitchFamily="34" charset="-122"/>
                <a:cs typeface="Times New Roman" pitchFamily="18" charset="0"/>
              </a:rPr>
              <a:t>。</a:t>
            </a:r>
            <a:endParaRPr lang="zh-CN" altLang="en-US" sz="1800" baseline="0" dirty="0" smtClean="0">
              <a:latin typeface="Times New Roman" pitchFamily="18" charset="0"/>
              <a:ea typeface="微软雅黑" pitchFamily="34" charset="-122"/>
              <a:cs typeface="Times New Roman" pitchFamily="18" charset="0"/>
            </a:endParaRPr>
          </a:p>
        </p:txBody>
      </p:sp>
      <p:sp>
        <p:nvSpPr>
          <p:cNvPr id="4"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8"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7" name="灯片编号占位符 6"/>
          <p:cNvSpPr>
            <a:spLocks noGrp="1"/>
          </p:cNvSpPr>
          <p:nvPr>
            <p:ph type="sldNum" sz="quarter" idx="12"/>
          </p:nvPr>
        </p:nvSpPr>
        <p:spPr/>
        <p:txBody>
          <a:bodyPr/>
          <a:lstStyle/>
          <a:p>
            <a:fld id="{BB196454-36CF-42DE-A2C0-4DF8986FDBF0}" type="slidenum">
              <a:rPr lang="zh-CN" altLang="en-US" smtClean="0"/>
              <a:t>4</a:t>
            </a:fld>
            <a:endParaRPr lang="zh-CN" alt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p:txBody>
          <a:bodyPr vert="horz" lIns="91440" tIns="45720" rIns="91440" bIns="45720" rtlCol="0">
            <a:noAutofit/>
          </a:bodyPr>
          <a:lstStyle/>
          <a:p>
            <a:pPr marL="0" lvl="0"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股利折现模型通过对公司未来股利的合理预测，估算出公司股票的价值，方法简单直观，易于理解。但股利折现模型假设现金股利是股东投资股票获得的唯一现金流，这一假设使得其在实际应用时存在一定的局限性，具体表现为：</a:t>
            </a:r>
          </a:p>
          <a:p>
            <a:pPr marL="0" lvl="0" indent="0">
              <a:lnSpc>
                <a:spcPct val="150000"/>
              </a:lnSpc>
              <a:spcBef>
                <a:spcPts val="0"/>
              </a:spcBef>
              <a:buNone/>
            </a:pPr>
            <a:r>
              <a:rPr lang="zh-CN" altLang="en-US" sz="1800" dirty="0" smtClean="0">
                <a:latin typeface="Times New Roman" pitchFamily="18" charset="0"/>
                <a:ea typeface="微软雅黑" pitchFamily="34" charset="-122"/>
                <a:cs typeface="Times New Roman" pitchFamily="18" charset="0"/>
              </a:rPr>
              <a:t>（</a:t>
            </a:r>
            <a:r>
              <a:rPr lang="en-US" altLang="zh-CN" sz="1800" dirty="0">
                <a:latin typeface="Times New Roman" pitchFamily="18" charset="0"/>
                <a:ea typeface="微软雅黑" pitchFamily="34" charset="-122"/>
                <a:cs typeface="Times New Roman" pitchFamily="18" charset="0"/>
              </a:rPr>
              <a:t>3</a:t>
            </a:r>
            <a:r>
              <a:rPr lang="zh-CN" altLang="en-US" sz="1800" dirty="0">
                <a:latin typeface="Times New Roman" pitchFamily="18" charset="0"/>
                <a:ea typeface="微软雅黑" pitchFamily="34" charset="-122"/>
                <a:cs typeface="Times New Roman" pitchFamily="18" charset="0"/>
              </a:rPr>
              <a:t>）现金股利相对于公司收益长期明显滞后，主要适用于少部分股利政策稳定、股利支付率高的公司，对于盈利能力强但实际支付股利较低的公司，有低估公司价值的倾向；</a:t>
            </a:r>
          </a:p>
          <a:p>
            <a:pPr marL="0" lvl="0"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a:t>
            </a:r>
            <a:r>
              <a:rPr lang="en-US" altLang="zh-CN" sz="1800" dirty="0">
                <a:latin typeface="Times New Roman" pitchFamily="18" charset="0"/>
                <a:ea typeface="微软雅黑" pitchFamily="34" charset="-122"/>
                <a:cs typeface="Times New Roman" pitchFamily="18" charset="0"/>
              </a:rPr>
              <a:t>4</a:t>
            </a:r>
            <a:r>
              <a:rPr lang="zh-CN" altLang="en-US" sz="1800" dirty="0">
                <a:latin typeface="Times New Roman" pitchFamily="18" charset="0"/>
                <a:ea typeface="微软雅黑" pitchFamily="34" charset="-122"/>
                <a:cs typeface="Times New Roman" pitchFamily="18" charset="0"/>
              </a:rPr>
              <a:t>）股利预测本身就带有很大的主观性，长期股利预测难度很大，投资者要求的折现率（资本成本）不尽相同。</a:t>
            </a:r>
          </a:p>
          <a:p>
            <a:pPr marL="0" lvl="0" indent="0">
              <a:lnSpc>
                <a:spcPct val="150000"/>
              </a:lnSpc>
              <a:spcBef>
                <a:spcPts val="0"/>
              </a:spcBef>
              <a:buNone/>
            </a:pPr>
            <a:endParaRPr lang="zh-CN" altLang="en-US" sz="1800" dirty="0">
              <a:latin typeface="Times New Roman" pitchFamily="18" charset="0"/>
              <a:ea typeface="微软雅黑" pitchFamily="34" charset="-122"/>
              <a:cs typeface="Times New Roman" pitchFamily="18" charset="0"/>
            </a:endParaRPr>
          </a:p>
        </p:txBody>
      </p:sp>
      <p:cxnSp>
        <p:nvCxnSpPr>
          <p:cNvPr id="9" name="直接连接符 8"/>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第三节 股利折现</a:t>
            </a:r>
            <a:r>
              <a:rPr lang="zh-CN" altLang="en-US" sz="2600" b="1" kern="2200" dirty="0" smtClean="0">
                <a:solidFill>
                  <a:srgbClr val="000000"/>
                </a:solidFill>
                <a:latin typeface="微软雅黑" pitchFamily="34" charset="-122"/>
                <a:ea typeface="微软雅黑" pitchFamily="34" charset="-122"/>
                <a:cs typeface="+mj-cs"/>
              </a:rPr>
              <a:t>模型</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11"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a:lnSpc>
                <a:spcPct val="150000"/>
              </a:lnSpc>
            </a:pPr>
            <a:r>
              <a:rPr lang="zh-CN" altLang="en-US" sz="2400" b="1" kern="2200" dirty="0">
                <a:solidFill>
                  <a:srgbClr val="000000"/>
                </a:solidFill>
                <a:latin typeface="Times New Roman"/>
              </a:rPr>
              <a:t>五、股利折现模型的评价</a:t>
            </a:r>
            <a:endParaRPr lang="zh-CN" altLang="en-US" sz="2400" b="1" dirty="0">
              <a:latin typeface="Times New Roman" pitchFamily="18" charset="0"/>
              <a:ea typeface="微软雅黑" pitchFamily="34" charset="-122"/>
              <a:cs typeface="Times New Roman" pitchFamily="18" charset="0"/>
            </a:endParaRPr>
          </a:p>
        </p:txBody>
      </p:sp>
      <p:sp>
        <p:nvSpPr>
          <p:cNvPr id="12" name="标题 11"/>
          <p:cNvSpPr>
            <a:spLocks noGrp="1"/>
          </p:cNvSpPr>
          <p:nvPr>
            <p:ph type="title"/>
          </p:nvPr>
        </p:nvSpPr>
        <p:spPr/>
        <p:txBody>
          <a:bodyPr/>
          <a:lstStyle/>
          <a:p>
            <a:endParaRPr lang="zh-CN" altLang="en-US"/>
          </a:p>
        </p:txBody>
      </p:sp>
      <p:sp>
        <p:nvSpPr>
          <p:cNvPr id="13"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4"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5" name="灯片编号占位符 14"/>
          <p:cNvSpPr>
            <a:spLocks noGrp="1"/>
          </p:cNvSpPr>
          <p:nvPr>
            <p:ph type="sldNum" sz="quarter" idx="12"/>
          </p:nvPr>
        </p:nvSpPr>
        <p:spPr/>
        <p:txBody>
          <a:bodyPr/>
          <a:lstStyle/>
          <a:p>
            <a:fld id="{BB196454-36CF-42DE-A2C0-4DF8986FDBF0}" type="slidenum">
              <a:rPr lang="zh-CN" altLang="en-US" smtClean="0"/>
              <a:t>40</a:t>
            </a:fld>
            <a:endParaRPr lang="zh-CN" alt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214282" y="1285866"/>
            <a:ext cx="8858280" cy="3300425"/>
          </a:xfrm>
        </p:spPr>
        <p:txBody>
          <a:bodyPr vert="horz" lIns="91440" tIns="45720" rIns="91440" bIns="45720" rtlCol="0">
            <a:noAutofit/>
          </a:bodyPr>
          <a:lstStyle/>
          <a:p>
            <a:pPr marL="0" marR="0" lvl="1" indent="0">
              <a:lnSpc>
                <a:spcPct val="150000"/>
              </a:lnSpc>
              <a:spcBef>
                <a:spcPts val="0"/>
              </a:spcBef>
              <a:buNone/>
            </a:pPr>
            <a:r>
              <a:rPr lang="zh-CN" altLang="en-US" sz="1800" dirty="0" smtClean="0">
                <a:latin typeface="Times New Roman" pitchFamily="18" charset="0"/>
                <a:ea typeface="微软雅黑" pitchFamily="34" charset="-122"/>
                <a:cs typeface="Times New Roman" pitchFamily="18" charset="0"/>
              </a:rPr>
              <a:t>（</a:t>
            </a:r>
            <a:r>
              <a:rPr lang="zh-CN" altLang="en-US" sz="1800" dirty="0">
                <a:latin typeface="Times New Roman" pitchFamily="18" charset="0"/>
                <a:ea typeface="微软雅黑" pitchFamily="34" charset="-122"/>
                <a:cs typeface="Times New Roman" pitchFamily="18" charset="0"/>
              </a:rPr>
              <a:t>一）自由现金流的概念</a:t>
            </a:r>
          </a:p>
          <a:p>
            <a:pPr marL="0" marR="0" lvl="2" indent="0">
              <a:lnSpc>
                <a:spcPct val="150000"/>
              </a:lnSpc>
              <a:spcBef>
                <a:spcPts val="0"/>
              </a:spcBef>
              <a:buNone/>
            </a:pPr>
            <a:r>
              <a:rPr lang="zh-CN" altLang="en-US" sz="1800" dirty="0" smtClean="0">
                <a:latin typeface="Times New Roman" pitchFamily="18" charset="0"/>
                <a:ea typeface="微软雅黑" pitchFamily="34" charset="-122"/>
                <a:cs typeface="Times New Roman" pitchFamily="18" charset="0"/>
              </a:rPr>
              <a:t>        自由</a:t>
            </a:r>
            <a:r>
              <a:rPr lang="zh-CN" altLang="en-US" sz="1800" dirty="0">
                <a:latin typeface="Times New Roman" pitchFamily="18" charset="0"/>
                <a:ea typeface="微软雅黑" pitchFamily="34" charset="-122"/>
                <a:cs typeface="Times New Roman" pitchFamily="18" charset="0"/>
              </a:rPr>
              <a:t>现金流（</a:t>
            </a:r>
            <a:r>
              <a:rPr lang="en-US" altLang="zh-CN" sz="1800" dirty="0" err="1">
                <a:latin typeface="Times New Roman" pitchFamily="18" charset="0"/>
                <a:ea typeface="微软雅黑" pitchFamily="34" charset="-122"/>
                <a:cs typeface="Times New Roman" pitchFamily="18" charset="0"/>
              </a:rPr>
              <a:t>FreeCashFlow</a:t>
            </a:r>
            <a:r>
              <a:rPr lang="zh-CN" altLang="en-US" sz="1800" dirty="0">
                <a:latin typeface="Times New Roman" pitchFamily="18" charset="0"/>
                <a:ea typeface="微软雅黑" pitchFamily="34" charset="-122"/>
                <a:cs typeface="Times New Roman" pitchFamily="18" charset="0"/>
              </a:rPr>
              <a:t>，</a:t>
            </a:r>
            <a:r>
              <a:rPr lang="en-US" altLang="zh-CN" sz="1800" dirty="0">
                <a:latin typeface="Times New Roman" pitchFamily="18" charset="0"/>
                <a:ea typeface="微软雅黑" pitchFamily="34" charset="-122"/>
                <a:cs typeface="Times New Roman" pitchFamily="18" charset="0"/>
              </a:rPr>
              <a:t>FCF</a:t>
            </a:r>
            <a:r>
              <a:rPr lang="zh-CN" altLang="en-US" sz="1800" dirty="0">
                <a:latin typeface="Times New Roman" pitchFamily="18" charset="0"/>
                <a:ea typeface="微软雅黑" pitchFamily="34" charset="-122"/>
                <a:cs typeface="Times New Roman" pitchFamily="18" charset="0"/>
              </a:rPr>
              <a:t>）是指在不危及公司生存与发展的前提下可供分配给资本供应者（股东和债权人）的最大现金额。如果公司自由现金流丰富，表示公司有较多的可自由支配的现金用于偿还债务、开发新产品、</a:t>
            </a:r>
            <a:r>
              <a:rPr lang="zh-CN" altLang="en-US" sz="1800" dirty="0">
                <a:latin typeface="Times New Roman" pitchFamily="18" charset="0"/>
                <a:ea typeface="微软雅黑" pitchFamily="34" charset="-122"/>
                <a:cs typeface="Times New Roman" pitchFamily="18" charset="0"/>
                <a:hlinkClick r:id="rId2" tooltip="回购股票"/>
              </a:rPr>
              <a:t>回购股票、增加股息支付。</a:t>
            </a:r>
          </a:p>
          <a:p>
            <a:pPr marL="0" marR="0" lvl="2" indent="0">
              <a:lnSpc>
                <a:spcPct val="150000"/>
              </a:lnSpc>
              <a:spcBef>
                <a:spcPts val="0"/>
              </a:spcBef>
              <a:buNone/>
            </a:pPr>
            <a:r>
              <a:rPr lang="zh-CN" altLang="en-US" sz="1800" dirty="0" smtClean="0">
                <a:latin typeface="Times New Roman" pitchFamily="18" charset="0"/>
                <a:ea typeface="微软雅黑" pitchFamily="34" charset="-122"/>
                <a:cs typeface="Times New Roman" pitchFamily="18" charset="0"/>
              </a:rPr>
              <a:t>        特定</a:t>
            </a:r>
            <a:r>
              <a:rPr lang="zh-CN" altLang="en-US" sz="1800" dirty="0">
                <a:latin typeface="Times New Roman" pitchFamily="18" charset="0"/>
                <a:ea typeface="微软雅黑" pitchFamily="34" charset="-122"/>
                <a:cs typeface="Times New Roman" pitchFamily="18" charset="0"/>
              </a:rPr>
              <a:t>年度的自由现金流量计算公式如下所示：</a:t>
            </a:r>
          </a:p>
          <a:p>
            <a:pPr marL="0" marR="0" lvl="2" indent="0">
              <a:lnSpc>
                <a:spcPct val="150000"/>
              </a:lnSpc>
              <a:spcBef>
                <a:spcPts val="0"/>
              </a:spcBef>
              <a:buNone/>
            </a:pPr>
            <a:endParaRPr lang="zh-CN" altLang="en-US" sz="1800" dirty="0">
              <a:latin typeface="Times New Roman" pitchFamily="18" charset="0"/>
              <a:ea typeface="微软雅黑" pitchFamily="34" charset="-122"/>
              <a:cs typeface="Times New Roman" pitchFamily="18" charset="0"/>
            </a:endParaRPr>
          </a:p>
          <a:p>
            <a:pPr marL="0" marR="0" lvl="2" indent="0">
              <a:lnSpc>
                <a:spcPct val="150000"/>
              </a:lnSpc>
              <a:spcBef>
                <a:spcPts val="0"/>
              </a:spcBef>
              <a:buNone/>
            </a:pPr>
            <a:endParaRPr lang="zh-CN" altLang="en-US" sz="1800" dirty="0">
              <a:latin typeface="Times New Roman" pitchFamily="18" charset="0"/>
              <a:ea typeface="微软雅黑" pitchFamily="34" charset="-122"/>
              <a:cs typeface="Times New Roman" pitchFamily="18" charset="0"/>
            </a:endParaRPr>
          </a:p>
        </p:txBody>
      </p:sp>
      <p:cxnSp>
        <p:nvCxnSpPr>
          <p:cNvPr id="4" name="直接连接符 3"/>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第四节 自由现金流折现</a:t>
            </a:r>
            <a:r>
              <a:rPr lang="zh-CN" altLang="en-US" sz="2600" b="1" kern="2200" dirty="0" smtClean="0">
                <a:solidFill>
                  <a:srgbClr val="000000"/>
                </a:solidFill>
                <a:latin typeface="微软雅黑" pitchFamily="34" charset="-122"/>
                <a:ea typeface="微软雅黑" pitchFamily="34" charset="-122"/>
                <a:cs typeface="+mj-cs"/>
              </a:rPr>
              <a:t>模型</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6"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lvl="0">
              <a:lnSpc>
                <a:spcPct val="150000"/>
              </a:lnSpc>
            </a:pPr>
            <a:r>
              <a:rPr lang="zh-CN" altLang="en-US" sz="2400" dirty="0" smtClean="0">
                <a:latin typeface="Times New Roman" pitchFamily="18" charset="0"/>
                <a:ea typeface="微软雅黑" pitchFamily="34" charset="-122"/>
                <a:cs typeface="Times New Roman" pitchFamily="18" charset="0"/>
              </a:rPr>
              <a:t>一、自由现金流</a:t>
            </a:r>
            <a:endParaRPr lang="zh-CN" altLang="en-US" sz="2400" b="1" dirty="0">
              <a:latin typeface="Times New Roman" pitchFamily="18" charset="0"/>
              <a:ea typeface="微软雅黑" pitchFamily="34" charset="-122"/>
              <a:cs typeface="Times New Roman" pitchFamily="18" charset="0"/>
            </a:endParaRPr>
          </a:p>
        </p:txBody>
      </p:sp>
      <p:pic>
        <p:nvPicPr>
          <p:cNvPr id="16385" name="Picture 1"/>
          <p:cNvPicPr>
            <a:picLocks noChangeAspect="1" noChangeArrowheads="1"/>
          </p:cNvPicPr>
          <p:nvPr/>
        </p:nvPicPr>
        <p:blipFill>
          <a:blip r:embed="rId3"/>
          <a:srcRect/>
          <a:stretch>
            <a:fillRect/>
          </a:stretch>
        </p:blipFill>
        <p:spPr bwMode="auto">
          <a:xfrm>
            <a:off x="1428728" y="3500444"/>
            <a:ext cx="6705936" cy="1214446"/>
          </a:xfrm>
          <a:prstGeom prst="rect">
            <a:avLst/>
          </a:prstGeom>
          <a:noFill/>
          <a:ln w="9525">
            <a:noFill/>
            <a:miter lim="800000"/>
            <a:headEnd/>
            <a:tailEnd/>
          </a:ln>
          <a:effectLst/>
        </p:spPr>
      </p:pic>
      <p:sp>
        <p:nvSpPr>
          <p:cNvPr id="8"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9"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0" name="灯片编号占位符 9"/>
          <p:cNvSpPr>
            <a:spLocks noGrp="1"/>
          </p:cNvSpPr>
          <p:nvPr>
            <p:ph type="sldNum" sz="quarter" idx="12"/>
          </p:nvPr>
        </p:nvSpPr>
        <p:spPr/>
        <p:txBody>
          <a:bodyPr/>
          <a:lstStyle/>
          <a:p>
            <a:fld id="{BB196454-36CF-42DE-A2C0-4DF8986FDBF0}" type="slidenum">
              <a:rPr lang="zh-CN" altLang="en-US" smtClean="0"/>
              <a:t>41</a:t>
            </a:fld>
            <a:endParaRPr lang="zh-CN" alt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57158" y="1285866"/>
            <a:ext cx="8229600" cy="500066"/>
          </a:xfrm>
        </p:spPr>
        <p:txBody>
          <a:bodyPr>
            <a:normAutofit/>
          </a:bodyPr>
          <a:lstStyle/>
          <a:p>
            <a:pPr marR="0" algn="l" rtl="0"/>
            <a:r>
              <a:rPr lang="zh-CN" altLang="en-US" sz="1800" dirty="0">
                <a:latin typeface="Times New Roman" pitchFamily="18" charset="0"/>
                <a:ea typeface="微软雅黑" pitchFamily="34" charset="-122"/>
                <a:cs typeface="Times New Roman" pitchFamily="18" charset="0"/>
              </a:rPr>
              <a:t>（二）自由现金流的分类</a:t>
            </a:r>
          </a:p>
        </p:txBody>
      </p:sp>
      <p:sp>
        <p:nvSpPr>
          <p:cNvPr id="3" name="文本占位符 2"/>
          <p:cNvSpPr>
            <a:spLocks noGrp="1"/>
          </p:cNvSpPr>
          <p:nvPr>
            <p:ph type="body" idx="1"/>
          </p:nvPr>
        </p:nvSpPr>
        <p:spPr>
          <a:xfrm>
            <a:off x="357158" y="2000246"/>
            <a:ext cx="8229600" cy="1857388"/>
          </a:xfrm>
        </p:spPr>
        <p:txBody>
          <a:bodyPr vert="horz" lIns="91440" tIns="45720" rIns="91440" bIns="45720" rtlCol="0">
            <a:noAutofit/>
          </a:bodyPr>
          <a:lstStyle/>
          <a:p>
            <a:pPr marL="0" lvl="0" indent="0">
              <a:lnSpc>
                <a:spcPct val="150000"/>
              </a:lnSpc>
              <a:spcBef>
                <a:spcPts val="0"/>
              </a:spcBef>
              <a:buNone/>
            </a:pPr>
            <a:r>
              <a:rPr lang="zh-CN" altLang="en-US" sz="1800" dirty="0" smtClean="0">
                <a:latin typeface="Times New Roman" pitchFamily="18" charset="0"/>
                <a:ea typeface="微软雅黑" pitchFamily="34" charset="-122"/>
                <a:cs typeface="Times New Roman" pitchFamily="18" charset="0"/>
              </a:rPr>
              <a:t>        自由</a:t>
            </a:r>
            <a:r>
              <a:rPr lang="zh-CN" altLang="en-US" sz="1800" dirty="0">
                <a:latin typeface="Times New Roman" pitchFamily="18" charset="0"/>
                <a:ea typeface="微软雅黑" pitchFamily="34" charset="-122"/>
                <a:cs typeface="Times New Roman" pitchFamily="18" charset="0"/>
              </a:rPr>
              <a:t>现金流量意味着可以满足股东权益和债权人要求的现金流量，也是归属于全部利益相关者的现金流量，是在不影响公司持续发展的前提下可供分配给公司资本供应者的最大现金额</a:t>
            </a:r>
            <a:r>
              <a:rPr lang="zh-CN" altLang="en-US" sz="1800" dirty="0" smtClean="0">
                <a:latin typeface="Times New Roman" pitchFamily="18" charset="0"/>
                <a:ea typeface="微软雅黑" pitchFamily="34" charset="-122"/>
                <a:cs typeface="Times New Roman" pitchFamily="18" charset="0"/>
              </a:rPr>
              <a:t>。</a:t>
            </a:r>
            <a:endParaRPr lang="en-US" altLang="zh-CN" sz="1800" dirty="0" smtClean="0">
              <a:latin typeface="Times New Roman" pitchFamily="18" charset="0"/>
              <a:ea typeface="微软雅黑" pitchFamily="34" charset="-122"/>
              <a:cs typeface="Times New Roman" pitchFamily="18" charset="0"/>
            </a:endParaRPr>
          </a:p>
          <a:p>
            <a:pPr marL="0" indent="0">
              <a:lnSpc>
                <a:spcPct val="150000"/>
              </a:lnSpc>
              <a:spcBef>
                <a:spcPts val="0"/>
              </a:spcBef>
              <a:buNone/>
            </a:pPr>
            <a:r>
              <a:rPr lang="zh-CN" altLang="en-US" sz="1800" dirty="0" smtClean="0">
                <a:latin typeface="Times New Roman" pitchFamily="18" charset="0"/>
                <a:ea typeface="微软雅黑" pitchFamily="34" charset="-122"/>
                <a:cs typeface="Times New Roman" pitchFamily="18" charset="0"/>
              </a:rPr>
              <a:t>        现金流折现估值法是理论上最科学、最准确的一种估值法，被巴菲特认为是唯一正确的估值方法。</a:t>
            </a:r>
          </a:p>
          <a:p>
            <a:pPr marL="0" lvl="0" indent="0">
              <a:lnSpc>
                <a:spcPct val="150000"/>
              </a:lnSpc>
              <a:spcBef>
                <a:spcPts val="0"/>
              </a:spcBef>
              <a:buNone/>
            </a:pPr>
            <a:endParaRPr lang="zh-CN" altLang="en-US" sz="1800" dirty="0">
              <a:latin typeface="Times New Roman" pitchFamily="18" charset="0"/>
              <a:ea typeface="微软雅黑" pitchFamily="34" charset="-122"/>
              <a:cs typeface="Times New Roman" pitchFamily="18" charset="0"/>
            </a:endParaRPr>
          </a:p>
        </p:txBody>
      </p:sp>
      <p:cxnSp>
        <p:nvCxnSpPr>
          <p:cNvPr id="4" name="直接连接符 3"/>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第四节 自由现金流折现</a:t>
            </a:r>
            <a:r>
              <a:rPr lang="zh-CN" altLang="en-US" sz="2600" b="1" kern="2200" dirty="0" smtClean="0">
                <a:solidFill>
                  <a:srgbClr val="000000"/>
                </a:solidFill>
                <a:latin typeface="微软雅黑" pitchFamily="34" charset="-122"/>
                <a:ea typeface="微软雅黑" pitchFamily="34" charset="-122"/>
                <a:cs typeface="+mj-cs"/>
              </a:rPr>
              <a:t>模型</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6"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lvl="0">
              <a:lnSpc>
                <a:spcPct val="150000"/>
              </a:lnSpc>
            </a:pPr>
            <a:r>
              <a:rPr lang="zh-CN" altLang="en-US" sz="2400" dirty="0" smtClean="0">
                <a:latin typeface="Times New Roman" pitchFamily="18" charset="0"/>
                <a:ea typeface="微软雅黑" pitchFamily="34" charset="-122"/>
                <a:cs typeface="Times New Roman" pitchFamily="18" charset="0"/>
              </a:rPr>
              <a:t>一、自由现金流</a:t>
            </a:r>
            <a:endParaRPr lang="zh-CN" altLang="en-US" sz="2400" b="1" dirty="0">
              <a:latin typeface="Times New Roman" pitchFamily="18" charset="0"/>
              <a:ea typeface="微软雅黑" pitchFamily="34" charset="-122"/>
              <a:cs typeface="Times New Roman" pitchFamily="18" charset="0"/>
            </a:endParaRPr>
          </a:p>
        </p:txBody>
      </p:sp>
      <p:sp>
        <p:nvSpPr>
          <p:cNvPr id="7"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8"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9" name="灯片编号占位符 8"/>
          <p:cNvSpPr>
            <a:spLocks noGrp="1"/>
          </p:cNvSpPr>
          <p:nvPr>
            <p:ph type="sldNum" sz="quarter" idx="12"/>
          </p:nvPr>
        </p:nvSpPr>
        <p:spPr/>
        <p:txBody>
          <a:bodyPr/>
          <a:lstStyle/>
          <a:p>
            <a:fld id="{BB196454-36CF-42DE-A2C0-4DF8986FDBF0}" type="slidenum">
              <a:rPr lang="zh-CN" altLang="en-US" smtClean="0"/>
              <a:t>42</a:t>
            </a:fld>
            <a:endParaRPr lang="zh-CN" alt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357158" y="1843093"/>
            <a:ext cx="4643470" cy="2300293"/>
          </a:xfrm>
        </p:spPr>
        <p:txBody>
          <a:bodyPr vert="horz" lIns="91440" tIns="45720" rIns="91440" bIns="45720" rtlCol="0">
            <a:noAutofit/>
          </a:bodyPr>
          <a:lstStyle/>
          <a:p>
            <a:pPr marL="0" lvl="0" indent="0">
              <a:lnSpc>
                <a:spcPct val="150000"/>
              </a:lnSpc>
              <a:spcBef>
                <a:spcPts val="0"/>
              </a:spcBef>
              <a:buNone/>
            </a:pPr>
            <a:r>
              <a:rPr lang="zh-CN" altLang="en-US" sz="1800" dirty="0" smtClean="0">
                <a:latin typeface="Times New Roman" pitchFamily="18" charset="0"/>
                <a:ea typeface="微软雅黑" pitchFamily="34" charset="-122"/>
                <a:cs typeface="Times New Roman" pitchFamily="18" charset="0"/>
              </a:rPr>
              <a:t>        如</a:t>
            </a:r>
            <a:r>
              <a:rPr lang="zh-CN" altLang="en-US" sz="1800" dirty="0">
                <a:latin typeface="Times New Roman" pitchFamily="18" charset="0"/>
                <a:ea typeface="微软雅黑" pitchFamily="34" charset="-122"/>
                <a:cs typeface="Times New Roman" pitchFamily="18" charset="0"/>
              </a:rPr>
              <a:t>右图</a:t>
            </a:r>
            <a:r>
              <a:rPr lang="zh-CN" altLang="en-US" sz="1800" dirty="0" smtClean="0">
                <a:latin typeface="Times New Roman" pitchFamily="18" charset="0"/>
                <a:ea typeface="微软雅黑" pitchFamily="34" charset="-122"/>
                <a:cs typeface="Times New Roman" pitchFamily="18" charset="0"/>
              </a:rPr>
              <a:t>所</a:t>
            </a:r>
            <a:r>
              <a:rPr lang="zh-CN" altLang="en-US" sz="1800" dirty="0">
                <a:latin typeface="Times New Roman" pitchFamily="18" charset="0"/>
                <a:ea typeface="微软雅黑" pitchFamily="34" charset="-122"/>
                <a:cs typeface="Times New Roman" pitchFamily="18" charset="0"/>
              </a:rPr>
              <a:t>示，自由现金流可以分为公司自由现金流（</a:t>
            </a:r>
            <a:r>
              <a:rPr lang="en-US" altLang="zh-CN" sz="1800" dirty="0">
                <a:latin typeface="Times New Roman" pitchFamily="18" charset="0"/>
                <a:ea typeface="微软雅黑" pitchFamily="34" charset="-122"/>
                <a:cs typeface="Times New Roman" pitchFamily="18" charset="0"/>
              </a:rPr>
              <a:t>FCFF</a:t>
            </a:r>
            <a:r>
              <a:rPr lang="zh-CN" altLang="en-US" sz="1800" dirty="0">
                <a:latin typeface="Times New Roman" pitchFamily="18" charset="0"/>
                <a:ea typeface="微软雅黑" pitchFamily="34" charset="-122"/>
                <a:cs typeface="Times New Roman" pitchFamily="18" charset="0"/>
              </a:rPr>
              <a:t>）和股权自由现金流（</a:t>
            </a:r>
            <a:r>
              <a:rPr lang="en-US" altLang="zh-CN" sz="1800" dirty="0">
                <a:latin typeface="Times New Roman" pitchFamily="18" charset="0"/>
                <a:ea typeface="微软雅黑" pitchFamily="34" charset="-122"/>
                <a:cs typeface="Times New Roman" pitchFamily="18" charset="0"/>
              </a:rPr>
              <a:t>FCFE</a:t>
            </a:r>
            <a:r>
              <a:rPr lang="zh-CN" altLang="en-US" sz="1800" dirty="0">
                <a:latin typeface="Times New Roman" pitchFamily="18" charset="0"/>
                <a:ea typeface="微软雅黑" pitchFamily="34" charset="-122"/>
                <a:cs typeface="Times New Roman" pitchFamily="18" charset="0"/>
              </a:rPr>
              <a:t>）两种，相对应的，自由现金流折现模型可分为公司自由现金流（</a:t>
            </a:r>
            <a:r>
              <a:rPr lang="en-US" altLang="zh-CN" sz="1800" dirty="0">
                <a:latin typeface="Times New Roman" pitchFamily="18" charset="0"/>
                <a:ea typeface="微软雅黑" pitchFamily="34" charset="-122"/>
                <a:cs typeface="Times New Roman" pitchFamily="18" charset="0"/>
              </a:rPr>
              <a:t>FCFF</a:t>
            </a:r>
            <a:r>
              <a:rPr lang="zh-CN" altLang="en-US" sz="1800" dirty="0">
                <a:latin typeface="Times New Roman" pitchFamily="18" charset="0"/>
                <a:ea typeface="微软雅黑" pitchFamily="34" charset="-122"/>
                <a:cs typeface="Times New Roman" pitchFamily="18" charset="0"/>
              </a:rPr>
              <a:t>）折现模型和股权自由现金流（</a:t>
            </a:r>
            <a:r>
              <a:rPr lang="en-US" altLang="zh-CN" sz="1800" dirty="0">
                <a:latin typeface="Times New Roman" pitchFamily="18" charset="0"/>
                <a:ea typeface="微软雅黑" pitchFamily="34" charset="-122"/>
                <a:cs typeface="Times New Roman" pitchFamily="18" charset="0"/>
              </a:rPr>
              <a:t>FCFE</a:t>
            </a:r>
            <a:r>
              <a:rPr lang="zh-CN" altLang="en-US" sz="1800" dirty="0">
                <a:latin typeface="Times New Roman" pitchFamily="18" charset="0"/>
                <a:ea typeface="微软雅黑" pitchFamily="34" charset="-122"/>
                <a:cs typeface="Times New Roman" pitchFamily="18" charset="0"/>
              </a:rPr>
              <a:t>）折现模型</a:t>
            </a:r>
            <a:r>
              <a:rPr lang="zh-CN" altLang="en-US" sz="1800" dirty="0" smtClean="0">
                <a:latin typeface="Times New Roman" pitchFamily="18" charset="0"/>
                <a:ea typeface="微软雅黑" pitchFamily="34" charset="-122"/>
                <a:cs typeface="Times New Roman" pitchFamily="18" charset="0"/>
              </a:rPr>
              <a:t>。</a:t>
            </a:r>
            <a:endParaRPr lang="zh-CN" altLang="en-US" sz="1800" dirty="0">
              <a:latin typeface="Times New Roman" pitchFamily="18" charset="0"/>
              <a:ea typeface="微软雅黑" pitchFamily="34" charset="-122"/>
              <a:cs typeface="Times New Roman" pitchFamily="18" charset="0"/>
            </a:endParaRPr>
          </a:p>
        </p:txBody>
      </p:sp>
      <p:sp>
        <p:nvSpPr>
          <p:cNvPr id="5" name="标题 1"/>
          <p:cNvSpPr>
            <a:spLocks noGrp="1"/>
          </p:cNvSpPr>
          <p:nvPr>
            <p:ph type="title"/>
          </p:nvPr>
        </p:nvSpPr>
        <p:spPr>
          <a:xfrm>
            <a:off x="357158" y="1285866"/>
            <a:ext cx="8229600" cy="500066"/>
          </a:xfrm>
        </p:spPr>
        <p:txBody>
          <a:bodyPr>
            <a:normAutofit/>
          </a:bodyPr>
          <a:lstStyle/>
          <a:p>
            <a:pPr marR="0" algn="l" rtl="0"/>
            <a:r>
              <a:rPr lang="zh-CN" altLang="en-US" sz="1800" dirty="0">
                <a:latin typeface="Times New Roman" pitchFamily="18" charset="0"/>
                <a:ea typeface="微软雅黑" pitchFamily="34" charset="-122"/>
                <a:cs typeface="Times New Roman" pitchFamily="18" charset="0"/>
              </a:rPr>
              <a:t>（二）自由现金流的分类</a:t>
            </a:r>
          </a:p>
        </p:txBody>
      </p:sp>
      <p:cxnSp>
        <p:nvCxnSpPr>
          <p:cNvPr id="6" name="直接连接符 5"/>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7"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第四节 自由现金流折现</a:t>
            </a:r>
            <a:r>
              <a:rPr lang="zh-CN" altLang="en-US" sz="2600" b="1" kern="2200" dirty="0" smtClean="0">
                <a:solidFill>
                  <a:srgbClr val="000000"/>
                </a:solidFill>
                <a:latin typeface="微软雅黑" pitchFamily="34" charset="-122"/>
                <a:ea typeface="微软雅黑" pitchFamily="34" charset="-122"/>
                <a:cs typeface="+mj-cs"/>
              </a:rPr>
              <a:t>模型</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8"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lvl="0">
              <a:lnSpc>
                <a:spcPct val="150000"/>
              </a:lnSpc>
            </a:pPr>
            <a:r>
              <a:rPr lang="zh-CN" altLang="en-US" sz="2400" dirty="0" smtClean="0">
                <a:latin typeface="Times New Roman" pitchFamily="18" charset="0"/>
                <a:ea typeface="微软雅黑" pitchFamily="34" charset="-122"/>
                <a:cs typeface="Times New Roman" pitchFamily="18" charset="0"/>
              </a:rPr>
              <a:t>一、自由现金流</a:t>
            </a:r>
            <a:endParaRPr lang="zh-CN" altLang="en-US" sz="2400" b="1" dirty="0">
              <a:latin typeface="Times New Roman" pitchFamily="18" charset="0"/>
              <a:ea typeface="微软雅黑" pitchFamily="34" charset="-122"/>
              <a:cs typeface="Times New Roman" pitchFamily="18" charset="0"/>
            </a:endParaRPr>
          </a:p>
        </p:txBody>
      </p:sp>
      <p:pic>
        <p:nvPicPr>
          <p:cNvPr id="64513" name="Picture 1"/>
          <p:cNvPicPr>
            <a:picLocks noChangeAspect="1" noChangeArrowheads="1"/>
          </p:cNvPicPr>
          <p:nvPr/>
        </p:nvPicPr>
        <p:blipFill>
          <a:blip r:embed="rId2"/>
          <a:srcRect/>
          <a:stretch>
            <a:fillRect/>
          </a:stretch>
        </p:blipFill>
        <p:spPr bwMode="auto">
          <a:xfrm>
            <a:off x="4929190" y="1428742"/>
            <a:ext cx="3589337" cy="2846387"/>
          </a:xfrm>
          <a:prstGeom prst="rect">
            <a:avLst/>
          </a:prstGeom>
          <a:noFill/>
          <a:ln w="9525">
            <a:noFill/>
            <a:miter lim="800000"/>
            <a:headEnd/>
            <a:tailEnd/>
          </a:ln>
          <a:effectLst/>
        </p:spPr>
      </p:pic>
      <p:sp>
        <p:nvSpPr>
          <p:cNvPr id="10"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1"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2" name="灯片编号占位符 11"/>
          <p:cNvSpPr>
            <a:spLocks noGrp="1"/>
          </p:cNvSpPr>
          <p:nvPr>
            <p:ph type="sldNum" sz="quarter" idx="12"/>
          </p:nvPr>
        </p:nvSpPr>
        <p:spPr/>
        <p:txBody>
          <a:bodyPr/>
          <a:lstStyle/>
          <a:p>
            <a:fld id="{BB196454-36CF-42DE-A2C0-4DF8986FDBF0}" type="slidenum">
              <a:rPr lang="zh-CN" altLang="en-US" smtClean="0"/>
              <a:t>43</a:t>
            </a:fld>
            <a:endParaRPr lang="zh-CN" alt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428596" y="1834761"/>
            <a:ext cx="8229600" cy="2665815"/>
          </a:xfrm>
        </p:spPr>
        <p:txBody>
          <a:bodyPr vert="horz" lIns="91440" tIns="45720" rIns="91440" bIns="45720" rtlCol="0">
            <a:noAutofit/>
          </a:bodyPr>
          <a:lstStyle/>
          <a:p>
            <a:pPr marL="0" lvl="1" indent="0">
              <a:lnSpc>
                <a:spcPct val="150000"/>
              </a:lnSpc>
              <a:spcBef>
                <a:spcPts val="0"/>
              </a:spcBef>
              <a:buNone/>
            </a:pPr>
            <a:r>
              <a:rPr lang="en-US" altLang="zh-CN" sz="1800" dirty="0" smtClean="0">
                <a:latin typeface="Times New Roman" pitchFamily="18" charset="0"/>
                <a:ea typeface="微软雅黑" pitchFamily="34" charset="-122"/>
                <a:cs typeface="Times New Roman" pitchFamily="18" charset="0"/>
              </a:rPr>
              <a:t>1</a:t>
            </a:r>
            <a:r>
              <a:rPr lang="en-US" altLang="zh-CN" sz="1800" dirty="0">
                <a:latin typeface="Times New Roman" pitchFamily="18" charset="0"/>
                <a:ea typeface="微软雅黑" pitchFamily="34" charset="-122"/>
                <a:cs typeface="Times New Roman" pitchFamily="18" charset="0"/>
              </a:rPr>
              <a:t>.</a:t>
            </a:r>
            <a:r>
              <a:rPr lang="zh-CN" altLang="en-US" sz="1800" dirty="0">
                <a:latin typeface="Times New Roman" pitchFamily="18" charset="0"/>
                <a:ea typeface="微软雅黑" pitchFamily="34" charset="-122"/>
                <a:cs typeface="Times New Roman" pitchFamily="18" charset="0"/>
              </a:rPr>
              <a:t>自由现金流折现模型的一般公式</a:t>
            </a:r>
          </a:p>
          <a:p>
            <a:pPr marL="0" lvl="2" indent="0">
              <a:lnSpc>
                <a:spcPct val="150000"/>
              </a:lnSpc>
              <a:spcBef>
                <a:spcPts val="0"/>
              </a:spcBef>
              <a:buNone/>
            </a:pPr>
            <a:r>
              <a:rPr lang="zh-CN" altLang="en-US" sz="1800" dirty="0" smtClean="0">
                <a:latin typeface="Times New Roman" pitchFamily="18" charset="0"/>
                <a:ea typeface="微软雅黑" pitchFamily="34" charset="-122"/>
                <a:cs typeface="Times New Roman" pitchFamily="18" charset="0"/>
              </a:rPr>
              <a:t>        在</a:t>
            </a:r>
            <a:r>
              <a:rPr lang="zh-CN" altLang="en-US" sz="1800" dirty="0">
                <a:latin typeface="Times New Roman" pitchFamily="18" charset="0"/>
                <a:ea typeface="微软雅黑" pitchFamily="34" charset="-122"/>
                <a:cs typeface="Times New Roman" pitchFamily="18" charset="0"/>
              </a:rPr>
              <a:t>计算自由现金流量时，两阶段模型将公司的未来收益期分为两个阶段</a:t>
            </a:r>
            <a:r>
              <a:rPr lang="en-US" altLang="zh-CN" sz="1800" dirty="0">
                <a:latin typeface="Times New Roman" pitchFamily="18" charset="0"/>
                <a:ea typeface="微软雅黑" pitchFamily="34" charset="-122"/>
                <a:cs typeface="Times New Roman" pitchFamily="18" charset="0"/>
              </a:rPr>
              <a:t>——</a:t>
            </a:r>
            <a:r>
              <a:rPr lang="zh-CN" altLang="en-US" sz="1800" dirty="0">
                <a:latin typeface="Times New Roman" pitchFamily="18" charset="0"/>
                <a:ea typeface="微软雅黑" pitchFamily="34" charset="-122"/>
                <a:cs typeface="Times New Roman" pitchFamily="18" charset="0"/>
              </a:rPr>
              <a:t>可明确预测期阶段和终值阶段。在可明确预测期阶段的少数几年，现金流量的预测相对准确，并且是分别预测各年的现金流；在终值阶段，需要预测的是在未来很久以后产生的现金流，想要准确预测难度大且耗费时间，因此通常会计算一个终值，等同于可明确预测期后到无穷期之间的自由现金流量现值</a:t>
            </a:r>
            <a:r>
              <a:rPr lang="zh-CN" altLang="en-US" sz="1800" dirty="0" smtClean="0">
                <a:latin typeface="Times New Roman" pitchFamily="18" charset="0"/>
                <a:ea typeface="微软雅黑" pitchFamily="34" charset="-122"/>
                <a:cs typeface="Times New Roman" pitchFamily="18" charset="0"/>
              </a:rPr>
              <a:t>。</a:t>
            </a:r>
            <a:endParaRPr lang="zh-CN" altLang="en-US" sz="1800" dirty="0">
              <a:latin typeface="Times New Roman" pitchFamily="18" charset="0"/>
              <a:ea typeface="微软雅黑" pitchFamily="34" charset="-122"/>
              <a:cs typeface="Times New Roman" pitchFamily="18" charset="0"/>
            </a:endParaRPr>
          </a:p>
        </p:txBody>
      </p:sp>
      <p:sp>
        <p:nvSpPr>
          <p:cNvPr id="4" name="标题 1"/>
          <p:cNvSpPr txBox="1">
            <a:spLocks/>
          </p:cNvSpPr>
          <p:nvPr/>
        </p:nvSpPr>
        <p:spPr>
          <a:xfrm>
            <a:off x="357158" y="1285866"/>
            <a:ext cx="8229600" cy="500066"/>
          </a:xfrm>
          <a:prstGeom prst="rect">
            <a:avLst/>
          </a:prstGeom>
        </p:spPr>
        <p:txBody>
          <a:bodyPr vert="horz" lIns="91440" tIns="45720" rIns="91440" bIns="45720" rtlCol="0" anchor="ctr">
            <a:normAutofit lnSpcReduction="10000"/>
          </a:bodyPr>
          <a:lstStyle/>
          <a:p>
            <a:pPr lvl="0">
              <a:lnSpc>
                <a:spcPct val="150000"/>
              </a:lnSpc>
            </a:pPr>
            <a:r>
              <a:rPr lang="zh-CN" altLang="en-US" dirty="0">
                <a:latin typeface="Times New Roman" pitchFamily="18" charset="0"/>
                <a:ea typeface="微软雅黑" pitchFamily="34" charset="-122"/>
                <a:cs typeface="Times New Roman" pitchFamily="18" charset="0"/>
              </a:rPr>
              <a:t>（一）自由现金流折现模型基本过程</a:t>
            </a:r>
            <a:endParaRPr lang="zh-CN" altLang="en-US" dirty="0">
              <a:latin typeface="Times New Roman" pitchFamily="18" charset="0"/>
              <a:ea typeface="微软雅黑" pitchFamily="34" charset="-122"/>
              <a:cs typeface="Times New Roman" pitchFamily="18" charset="0"/>
            </a:endParaRPr>
          </a:p>
        </p:txBody>
      </p:sp>
      <p:cxnSp>
        <p:nvCxnSpPr>
          <p:cNvPr id="5" name="直接连接符 4"/>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6"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第四节 自由现金流折现</a:t>
            </a:r>
            <a:r>
              <a:rPr lang="zh-CN" altLang="en-US" sz="2600" b="1" kern="2200" dirty="0" smtClean="0">
                <a:solidFill>
                  <a:srgbClr val="000000"/>
                </a:solidFill>
                <a:latin typeface="微软雅黑" pitchFamily="34" charset="-122"/>
                <a:ea typeface="微软雅黑" pitchFamily="34" charset="-122"/>
                <a:cs typeface="+mj-cs"/>
              </a:rPr>
              <a:t>模型</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7"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lvl="0">
              <a:lnSpc>
                <a:spcPct val="150000"/>
              </a:lnSpc>
            </a:pPr>
            <a:r>
              <a:rPr lang="zh-CN" altLang="en-US" sz="2400" dirty="0">
                <a:latin typeface="Times New Roman" pitchFamily="18" charset="0"/>
                <a:ea typeface="微软雅黑" pitchFamily="34" charset="-122"/>
                <a:cs typeface="Times New Roman" pitchFamily="18" charset="0"/>
              </a:rPr>
              <a:t>二、自由现金流折现模型的</a:t>
            </a:r>
            <a:r>
              <a:rPr lang="zh-CN" altLang="en-US" sz="2400" dirty="0" smtClean="0">
                <a:latin typeface="Times New Roman" pitchFamily="18" charset="0"/>
                <a:ea typeface="微软雅黑" pitchFamily="34" charset="-122"/>
                <a:cs typeface="Times New Roman" pitchFamily="18" charset="0"/>
              </a:rPr>
              <a:t>步骤</a:t>
            </a:r>
            <a:endParaRPr lang="zh-CN" altLang="en-US" sz="2400" b="1" dirty="0">
              <a:latin typeface="Times New Roman" pitchFamily="18" charset="0"/>
              <a:ea typeface="微软雅黑" pitchFamily="34" charset="-122"/>
              <a:cs typeface="Times New Roman" pitchFamily="18" charset="0"/>
            </a:endParaRPr>
          </a:p>
        </p:txBody>
      </p:sp>
      <p:sp>
        <p:nvSpPr>
          <p:cNvPr id="8"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9"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0" name="灯片编号占位符 9"/>
          <p:cNvSpPr>
            <a:spLocks noGrp="1"/>
          </p:cNvSpPr>
          <p:nvPr>
            <p:ph type="sldNum" sz="quarter" idx="12"/>
          </p:nvPr>
        </p:nvSpPr>
        <p:spPr/>
        <p:txBody>
          <a:bodyPr/>
          <a:lstStyle/>
          <a:p>
            <a:fld id="{BB196454-36CF-42DE-A2C0-4DF8986FDBF0}" type="slidenum">
              <a:rPr lang="zh-CN" altLang="en-US" smtClean="0"/>
              <a:t>44</a:t>
            </a:fld>
            <a:endParaRPr lang="zh-CN" alt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428596" y="1834761"/>
            <a:ext cx="8229600" cy="1022741"/>
          </a:xfrm>
        </p:spPr>
        <p:txBody>
          <a:bodyPr vert="horz" lIns="91440" tIns="45720" rIns="91440" bIns="45720" rtlCol="0">
            <a:noAutofit/>
          </a:bodyPr>
          <a:lstStyle/>
          <a:p>
            <a:pPr marL="0" lvl="1" indent="0">
              <a:lnSpc>
                <a:spcPct val="150000"/>
              </a:lnSpc>
              <a:spcBef>
                <a:spcPts val="0"/>
              </a:spcBef>
              <a:buNone/>
            </a:pPr>
            <a:r>
              <a:rPr lang="en-US" altLang="zh-CN" sz="1800" dirty="0" smtClean="0">
                <a:latin typeface="Times New Roman" pitchFamily="18" charset="0"/>
                <a:ea typeface="微软雅黑" pitchFamily="34" charset="-122"/>
                <a:cs typeface="Times New Roman" pitchFamily="18" charset="0"/>
              </a:rPr>
              <a:t>1</a:t>
            </a:r>
            <a:r>
              <a:rPr lang="en-US" altLang="zh-CN" sz="1800" dirty="0">
                <a:latin typeface="Times New Roman" pitchFamily="18" charset="0"/>
                <a:ea typeface="微软雅黑" pitchFamily="34" charset="-122"/>
                <a:cs typeface="Times New Roman" pitchFamily="18" charset="0"/>
              </a:rPr>
              <a:t>.</a:t>
            </a:r>
            <a:r>
              <a:rPr lang="zh-CN" altLang="en-US" sz="1800" dirty="0">
                <a:latin typeface="Times New Roman" pitchFamily="18" charset="0"/>
                <a:ea typeface="微软雅黑" pitchFamily="34" charset="-122"/>
                <a:cs typeface="Times New Roman" pitchFamily="18" charset="0"/>
              </a:rPr>
              <a:t>自由现金流折现模型的一般公式</a:t>
            </a:r>
          </a:p>
          <a:p>
            <a:pPr marL="0" lvl="2" indent="0">
              <a:lnSpc>
                <a:spcPct val="150000"/>
              </a:lnSpc>
              <a:spcBef>
                <a:spcPts val="0"/>
              </a:spcBef>
              <a:buNone/>
            </a:pPr>
            <a:r>
              <a:rPr lang="zh-CN" altLang="en-US" sz="2000" dirty="0">
                <a:latin typeface="微软雅黑" pitchFamily="34" charset="-122"/>
                <a:ea typeface="微软雅黑" pitchFamily="34" charset="-122"/>
              </a:rPr>
              <a:t>自由现金流折现模型对公司价值的计算一般可以表达为：</a:t>
            </a:r>
            <a:endParaRPr lang="zh-CN" altLang="en-US" sz="2000" dirty="0">
              <a:latin typeface="微软雅黑" pitchFamily="34" charset="-122"/>
              <a:ea typeface="微软雅黑" pitchFamily="34" charset="-122"/>
              <a:cs typeface="Times New Roman" pitchFamily="18" charset="0"/>
            </a:endParaRPr>
          </a:p>
        </p:txBody>
      </p:sp>
      <p:sp>
        <p:nvSpPr>
          <p:cNvPr id="4" name="标题 1"/>
          <p:cNvSpPr txBox="1">
            <a:spLocks/>
          </p:cNvSpPr>
          <p:nvPr/>
        </p:nvSpPr>
        <p:spPr>
          <a:xfrm>
            <a:off x="357158" y="1285866"/>
            <a:ext cx="8229600" cy="500066"/>
          </a:xfrm>
          <a:prstGeom prst="rect">
            <a:avLst/>
          </a:prstGeom>
        </p:spPr>
        <p:txBody>
          <a:bodyPr vert="horz" lIns="91440" tIns="45720" rIns="91440" bIns="45720" rtlCol="0" anchor="ctr">
            <a:normAutofit lnSpcReduction="10000"/>
          </a:bodyPr>
          <a:lstStyle/>
          <a:p>
            <a:pPr lvl="0">
              <a:lnSpc>
                <a:spcPct val="150000"/>
              </a:lnSpc>
            </a:pPr>
            <a:r>
              <a:rPr lang="zh-CN" altLang="en-US" dirty="0">
                <a:latin typeface="Times New Roman" pitchFamily="18" charset="0"/>
                <a:ea typeface="微软雅黑" pitchFamily="34" charset="-122"/>
                <a:cs typeface="Times New Roman" pitchFamily="18" charset="0"/>
              </a:rPr>
              <a:t>（一）自由现金流折现模型基本过程</a:t>
            </a:r>
            <a:endParaRPr lang="zh-CN" altLang="en-US" dirty="0">
              <a:latin typeface="Times New Roman" pitchFamily="18" charset="0"/>
              <a:ea typeface="微软雅黑" pitchFamily="34" charset="-122"/>
              <a:cs typeface="Times New Roman" pitchFamily="18" charset="0"/>
            </a:endParaRPr>
          </a:p>
        </p:txBody>
      </p:sp>
      <p:cxnSp>
        <p:nvCxnSpPr>
          <p:cNvPr id="5" name="直接连接符 4"/>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6"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第四节 自由现金流折现</a:t>
            </a:r>
            <a:r>
              <a:rPr lang="zh-CN" altLang="en-US" sz="2600" b="1" kern="2200" dirty="0" smtClean="0">
                <a:solidFill>
                  <a:srgbClr val="000000"/>
                </a:solidFill>
                <a:latin typeface="微软雅黑" pitchFamily="34" charset="-122"/>
                <a:ea typeface="微软雅黑" pitchFamily="34" charset="-122"/>
                <a:cs typeface="+mj-cs"/>
              </a:rPr>
              <a:t>模型</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7"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lvl="0">
              <a:lnSpc>
                <a:spcPct val="150000"/>
              </a:lnSpc>
            </a:pPr>
            <a:r>
              <a:rPr lang="zh-CN" altLang="en-US" sz="2400" dirty="0">
                <a:latin typeface="Times New Roman" pitchFamily="18" charset="0"/>
                <a:ea typeface="微软雅黑" pitchFamily="34" charset="-122"/>
                <a:cs typeface="Times New Roman" pitchFamily="18" charset="0"/>
              </a:rPr>
              <a:t>二、自由现金流折现模型的</a:t>
            </a:r>
            <a:r>
              <a:rPr lang="zh-CN" altLang="en-US" sz="2400" dirty="0" smtClean="0">
                <a:latin typeface="Times New Roman" pitchFamily="18" charset="0"/>
                <a:ea typeface="微软雅黑" pitchFamily="34" charset="-122"/>
                <a:cs typeface="Times New Roman" pitchFamily="18" charset="0"/>
              </a:rPr>
              <a:t>步骤</a:t>
            </a:r>
            <a:endParaRPr lang="zh-CN" altLang="en-US" sz="2400" b="1" dirty="0">
              <a:latin typeface="Times New Roman" pitchFamily="18" charset="0"/>
              <a:ea typeface="微软雅黑" pitchFamily="34" charset="-122"/>
              <a:cs typeface="Times New Roman" pitchFamily="18" charset="0"/>
            </a:endParaRPr>
          </a:p>
        </p:txBody>
      </p:sp>
      <p:pic>
        <p:nvPicPr>
          <p:cNvPr id="74754" name="Picture 2"/>
          <p:cNvPicPr>
            <a:picLocks noChangeAspect="1" noChangeArrowheads="1"/>
          </p:cNvPicPr>
          <p:nvPr/>
        </p:nvPicPr>
        <p:blipFill>
          <a:blip r:embed="rId2"/>
          <a:srcRect/>
          <a:stretch>
            <a:fillRect/>
          </a:stretch>
        </p:blipFill>
        <p:spPr bwMode="auto">
          <a:xfrm>
            <a:off x="1285852" y="3143254"/>
            <a:ext cx="6817482" cy="1000132"/>
          </a:xfrm>
          <a:prstGeom prst="rect">
            <a:avLst/>
          </a:prstGeom>
          <a:noFill/>
          <a:ln w="9525">
            <a:noFill/>
            <a:miter lim="800000"/>
            <a:headEnd/>
            <a:tailEnd/>
          </a:ln>
          <a:effectLst/>
        </p:spPr>
      </p:pic>
      <p:sp>
        <p:nvSpPr>
          <p:cNvPr id="8"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9"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0" name="灯片编号占位符 9"/>
          <p:cNvSpPr>
            <a:spLocks noGrp="1"/>
          </p:cNvSpPr>
          <p:nvPr>
            <p:ph type="sldNum" sz="quarter" idx="12"/>
          </p:nvPr>
        </p:nvSpPr>
        <p:spPr/>
        <p:txBody>
          <a:bodyPr/>
          <a:lstStyle/>
          <a:p>
            <a:fld id="{BB196454-36CF-42DE-A2C0-4DF8986FDBF0}" type="slidenum">
              <a:rPr lang="zh-CN" altLang="en-US" smtClean="0"/>
              <a:t>45</a:t>
            </a:fld>
            <a:endParaRPr lang="zh-CN" alt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214282" y="1571618"/>
            <a:ext cx="8715436" cy="3394472"/>
          </a:xfrm>
        </p:spPr>
        <p:txBody>
          <a:bodyPr vert="horz" lIns="91440" tIns="45720" rIns="91440" bIns="45720" rtlCol="0">
            <a:noAutofit/>
          </a:bodyPr>
          <a:lstStyle/>
          <a:p>
            <a:pPr marL="0" lvl="0" indent="0">
              <a:lnSpc>
                <a:spcPct val="150000"/>
              </a:lnSpc>
              <a:spcBef>
                <a:spcPts val="0"/>
              </a:spcBef>
              <a:buNone/>
            </a:pPr>
            <a:r>
              <a:rPr lang="zh-CN" altLang="en-US" sz="1700" dirty="0">
                <a:latin typeface="Times New Roman" pitchFamily="18" charset="0"/>
                <a:ea typeface="微软雅黑" pitchFamily="34" charset="-122"/>
                <a:cs typeface="Times New Roman" pitchFamily="18" charset="0"/>
              </a:rPr>
              <a:t>第一，可明确预测期现金流量预测：运用调研成果等，分析预测目标公司未来</a:t>
            </a:r>
            <a:r>
              <a:rPr lang="en-US" altLang="zh-CN" sz="1700" dirty="0">
                <a:latin typeface="Times New Roman" pitchFamily="18" charset="0"/>
                <a:ea typeface="微软雅黑" pitchFamily="34" charset="-122"/>
                <a:cs typeface="Times New Roman" pitchFamily="18" charset="0"/>
              </a:rPr>
              <a:t>5-10</a:t>
            </a:r>
            <a:r>
              <a:rPr lang="zh-CN" altLang="en-US" sz="1700" dirty="0">
                <a:latin typeface="Times New Roman" pitchFamily="18" charset="0"/>
                <a:ea typeface="微软雅黑" pitchFamily="34" charset="-122"/>
                <a:cs typeface="Times New Roman" pitchFamily="18" charset="0"/>
              </a:rPr>
              <a:t>年期的现金流量；</a:t>
            </a:r>
          </a:p>
          <a:p>
            <a:pPr marL="0" lvl="0" indent="0">
              <a:lnSpc>
                <a:spcPct val="150000"/>
              </a:lnSpc>
              <a:spcBef>
                <a:spcPts val="0"/>
              </a:spcBef>
              <a:buNone/>
            </a:pPr>
            <a:r>
              <a:rPr lang="zh-CN" altLang="en-US" sz="1700" dirty="0">
                <a:latin typeface="Times New Roman" pitchFamily="18" charset="0"/>
                <a:ea typeface="微软雅黑" pitchFamily="34" charset="-122"/>
                <a:cs typeface="Times New Roman" pitchFamily="18" charset="0"/>
              </a:rPr>
              <a:t>第二，终值预测：估计公司在预测周期结束时的公开交易价值（或其收购价值，即终值）；</a:t>
            </a:r>
          </a:p>
          <a:p>
            <a:pPr marL="0" lvl="0" indent="0">
              <a:lnSpc>
                <a:spcPct val="150000"/>
              </a:lnSpc>
              <a:spcBef>
                <a:spcPts val="0"/>
              </a:spcBef>
              <a:buNone/>
            </a:pPr>
            <a:r>
              <a:rPr lang="zh-CN" altLang="en-US" sz="1700" dirty="0">
                <a:latin typeface="Times New Roman" pitchFamily="18" charset="0"/>
                <a:ea typeface="微软雅黑" pitchFamily="34" charset="-122"/>
                <a:cs typeface="Times New Roman" pitchFamily="18" charset="0"/>
              </a:rPr>
              <a:t>第三，折现率预测：计算适当的折现率，使用该折现率对预测的现金流进行折现；</a:t>
            </a:r>
          </a:p>
          <a:p>
            <a:pPr marL="0" lvl="0" indent="0">
              <a:lnSpc>
                <a:spcPct val="150000"/>
              </a:lnSpc>
              <a:spcBef>
                <a:spcPts val="0"/>
              </a:spcBef>
              <a:buNone/>
            </a:pPr>
            <a:r>
              <a:rPr lang="zh-CN" altLang="en-US" sz="1700" dirty="0">
                <a:latin typeface="Times New Roman" pitchFamily="18" charset="0"/>
                <a:ea typeface="微软雅黑" pitchFamily="34" charset="-122"/>
                <a:cs typeface="Times New Roman" pitchFamily="18" charset="0"/>
              </a:rPr>
              <a:t>第四，公司价值计算：将预测的现金流量和折现率带入公式</a:t>
            </a:r>
            <a:r>
              <a:rPr lang="en-US" altLang="zh-CN" sz="1700" dirty="0">
                <a:latin typeface="Times New Roman" pitchFamily="18" charset="0"/>
                <a:ea typeface="微软雅黑" pitchFamily="34" charset="-122"/>
                <a:cs typeface="Times New Roman" pitchFamily="18" charset="0"/>
              </a:rPr>
              <a:t>6-20</a:t>
            </a:r>
            <a:r>
              <a:rPr lang="zh-CN" altLang="en-US" sz="1700" dirty="0">
                <a:latin typeface="Times New Roman" pitchFamily="18" charset="0"/>
                <a:ea typeface="微软雅黑" pitchFamily="34" charset="-122"/>
                <a:cs typeface="Times New Roman" pitchFamily="18" charset="0"/>
              </a:rPr>
              <a:t>，计算出公司价值（总现金流量净现值）；</a:t>
            </a:r>
          </a:p>
          <a:p>
            <a:pPr marL="0" lvl="0" indent="0">
              <a:lnSpc>
                <a:spcPct val="150000"/>
              </a:lnSpc>
              <a:spcBef>
                <a:spcPts val="0"/>
              </a:spcBef>
              <a:buNone/>
            </a:pPr>
            <a:r>
              <a:rPr lang="zh-CN" altLang="en-US" sz="1700" dirty="0">
                <a:latin typeface="Times New Roman" pitchFamily="18" charset="0"/>
                <a:ea typeface="微软雅黑" pitchFamily="34" charset="-122"/>
                <a:cs typeface="Times New Roman" pitchFamily="18" charset="0"/>
              </a:rPr>
              <a:t>第五，每股价值计算：用估算出来的总现金流量净现值除以相应的股数，即得到公司每股价值。</a:t>
            </a:r>
          </a:p>
        </p:txBody>
      </p:sp>
      <p:cxnSp>
        <p:nvCxnSpPr>
          <p:cNvPr id="6" name="直接连接符 5"/>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7"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第四节 自由现金流折现</a:t>
            </a:r>
            <a:r>
              <a:rPr lang="zh-CN" altLang="en-US" sz="2600" b="1" kern="2200" dirty="0" smtClean="0">
                <a:solidFill>
                  <a:srgbClr val="000000"/>
                </a:solidFill>
                <a:latin typeface="微软雅黑" pitchFamily="34" charset="-122"/>
                <a:ea typeface="微软雅黑" pitchFamily="34" charset="-122"/>
                <a:cs typeface="+mj-cs"/>
              </a:rPr>
              <a:t>模型</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8"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lvl="0">
              <a:lnSpc>
                <a:spcPct val="150000"/>
              </a:lnSpc>
            </a:pPr>
            <a:r>
              <a:rPr lang="zh-CN" altLang="en-US" sz="2400" dirty="0">
                <a:latin typeface="Times New Roman" pitchFamily="18" charset="0"/>
                <a:ea typeface="微软雅黑" pitchFamily="34" charset="-122"/>
                <a:cs typeface="Times New Roman" pitchFamily="18" charset="0"/>
              </a:rPr>
              <a:t>二、自由现金流折现模型的</a:t>
            </a:r>
            <a:r>
              <a:rPr lang="zh-CN" altLang="en-US" sz="2400" dirty="0" smtClean="0">
                <a:latin typeface="Times New Roman" pitchFamily="18" charset="0"/>
                <a:ea typeface="微软雅黑" pitchFamily="34" charset="-122"/>
                <a:cs typeface="Times New Roman" pitchFamily="18" charset="0"/>
              </a:rPr>
              <a:t>步骤</a:t>
            </a:r>
            <a:endParaRPr lang="zh-CN" altLang="en-US" sz="2400" b="1" dirty="0">
              <a:latin typeface="Times New Roman" pitchFamily="18" charset="0"/>
              <a:ea typeface="微软雅黑" pitchFamily="34" charset="-122"/>
              <a:cs typeface="Times New Roman" pitchFamily="18" charset="0"/>
            </a:endParaRPr>
          </a:p>
        </p:txBody>
      </p:sp>
      <p:sp>
        <p:nvSpPr>
          <p:cNvPr id="13313" name="Rectangle 1"/>
          <p:cNvSpPr>
            <a:spLocks noChangeArrowheads="1"/>
          </p:cNvSpPr>
          <p:nvPr/>
        </p:nvSpPr>
        <p:spPr bwMode="auto">
          <a:xfrm>
            <a:off x="285720" y="1088217"/>
            <a:ext cx="4214842" cy="983467"/>
          </a:xfrm>
          <a:prstGeom prst="rect">
            <a:avLst/>
          </a:prstGeom>
          <a:noFill/>
          <a:ln w="9525">
            <a:noFill/>
            <a:miter lim="800000"/>
            <a:headEnd/>
            <a:tailEnd/>
          </a:ln>
          <a:effectLst/>
        </p:spPr>
        <p:txBody>
          <a:bodyPr vert="horz" wrap="square" lIns="91440" tIns="215832" rIns="91440" bIns="209484"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rPr>
              <a:t>2.</a:t>
            </a:r>
            <a:r>
              <a:rPr kumimoji="0" lang="zh-CN" altLang="en-US" b="0" i="0" u="none" strike="noStrike" cap="none" normalizeH="0" baseline="0" dirty="0" smtClean="0">
                <a:ln>
                  <a:noFill/>
                </a:ln>
                <a:solidFill>
                  <a:schemeClr val="tx1"/>
                </a:solidFill>
                <a:effectLst/>
                <a:latin typeface="微软雅黑" pitchFamily="34" charset="-122"/>
                <a:ea typeface="微软雅黑" pitchFamily="34" charset="-122"/>
                <a:cs typeface="宋体" pitchFamily="2" charset="-122"/>
              </a:rPr>
              <a:t>自由现金流折现模型的分析步骤</a:t>
            </a:r>
            <a:endParaRPr kumimoji="0" lang="zh-CN" altLang="en-US" b="1" i="0" u="none" strike="noStrike" cap="none" normalizeH="0" baseline="0" dirty="0" smtClean="0">
              <a:ln>
                <a:noFill/>
              </a:ln>
              <a:solidFill>
                <a:schemeClr val="tx1"/>
              </a:solidFill>
              <a:effectLst/>
              <a:latin typeface="微软雅黑" pitchFamily="34" charset="-122"/>
              <a:ea typeface="微软雅黑" pitchFamily="34"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zh-CN" altLang="en-US" b="0" i="0" u="none" strike="noStrike" cap="none" normalizeH="0" baseline="0" dirty="0" smtClean="0">
              <a:ln>
                <a:noFill/>
              </a:ln>
              <a:solidFill>
                <a:schemeClr val="tx1"/>
              </a:solidFill>
              <a:effectLst/>
              <a:latin typeface="微软雅黑" pitchFamily="34" charset="-122"/>
              <a:ea typeface="微软雅黑" pitchFamily="34" charset="-122"/>
              <a:cs typeface="宋体" pitchFamily="2" charset="-122"/>
            </a:endParaRPr>
          </a:p>
        </p:txBody>
      </p:sp>
      <p:sp>
        <p:nvSpPr>
          <p:cNvPr id="10"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1"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2" name="灯片编号占位符 11"/>
          <p:cNvSpPr>
            <a:spLocks noGrp="1"/>
          </p:cNvSpPr>
          <p:nvPr>
            <p:ph type="sldNum" sz="quarter" idx="12"/>
          </p:nvPr>
        </p:nvSpPr>
        <p:spPr/>
        <p:txBody>
          <a:bodyPr/>
          <a:lstStyle/>
          <a:p>
            <a:fld id="{BB196454-36CF-42DE-A2C0-4DF8986FDBF0}" type="slidenum">
              <a:rPr lang="zh-CN" altLang="en-US" smtClean="0"/>
              <a:t>46</a:t>
            </a:fld>
            <a:endParaRPr lang="zh-CN" alt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1285866"/>
            <a:ext cx="8229600" cy="500066"/>
          </a:xfrm>
        </p:spPr>
        <p:txBody>
          <a:bodyPr>
            <a:normAutofit/>
          </a:bodyPr>
          <a:lstStyle/>
          <a:p>
            <a:pPr marR="0" algn="l" rtl="0"/>
            <a:r>
              <a:rPr lang="zh-CN" altLang="en-US" sz="1800" dirty="0">
                <a:latin typeface="Times New Roman" pitchFamily="18" charset="0"/>
                <a:ea typeface="微软雅黑" pitchFamily="34" charset="-122"/>
                <a:cs typeface="Times New Roman" pitchFamily="18" charset="0"/>
              </a:rPr>
              <a:t>（二）可明确预测期现金流量预测</a:t>
            </a:r>
          </a:p>
        </p:txBody>
      </p:sp>
      <p:sp>
        <p:nvSpPr>
          <p:cNvPr id="3" name="文本占位符 2"/>
          <p:cNvSpPr>
            <a:spLocks noGrp="1"/>
          </p:cNvSpPr>
          <p:nvPr>
            <p:ph type="body" idx="1"/>
          </p:nvPr>
        </p:nvSpPr>
        <p:spPr>
          <a:xfrm>
            <a:off x="357158" y="1857370"/>
            <a:ext cx="8229600" cy="2943235"/>
          </a:xfrm>
        </p:spPr>
        <p:txBody>
          <a:bodyPr vert="horz" lIns="91440" tIns="45720" rIns="91440" bIns="45720" rtlCol="0">
            <a:noAutofit/>
          </a:bodyPr>
          <a:lstStyle/>
          <a:p>
            <a:pPr marL="0" lvl="0" indent="0">
              <a:lnSpc>
                <a:spcPct val="150000"/>
              </a:lnSpc>
              <a:spcBef>
                <a:spcPts val="0"/>
              </a:spcBef>
              <a:buNone/>
            </a:pPr>
            <a:r>
              <a:rPr lang="zh-CN" altLang="en-US" sz="1800" dirty="0" smtClean="0">
                <a:latin typeface="Times New Roman" pitchFamily="18" charset="0"/>
                <a:ea typeface="微软雅黑" pitchFamily="34" charset="-122"/>
                <a:cs typeface="Times New Roman" pitchFamily="18" charset="0"/>
              </a:rPr>
              <a:t>        可</a:t>
            </a:r>
            <a:r>
              <a:rPr lang="zh-CN" altLang="en-US" sz="1800" dirty="0">
                <a:latin typeface="Times New Roman" pitchFamily="18" charset="0"/>
                <a:ea typeface="微软雅黑" pitchFamily="34" charset="-122"/>
                <a:cs typeface="Times New Roman" pitchFamily="18" charset="0"/>
              </a:rPr>
              <a:t>明确预测期的长短取决于公司自身、行业状况及整体经济形势。在计算终值时，假定存在一个永续增长率，即一个持续至期末的稳定增长率。可明确预测期必须持续到增长率达到稳定不变的那年。</a:t>
            </a:r>
          </a:p>
          <a:p>
            <a:pPr marL="0" lvl="0" indent="0">
              <a:lnSpc>
                <a:spcPct val="150000"/>
              </a:lnSpc>
              <a:spcBef>
                <a:spcPts val="0"/>
              </a:spcBef>
              <a:buNone/>
            </a:pPr>
            <a:r>
              <a:rPr lang="zh-CN" altLang="en-US" sz="1800" dirty="0" smtClean="0">
                <a:latin typeface="Times New Roman" pitchFamily="18" charset="0"/>
                <a:ea typeface="微软雅黑" pitchFamily="34" charset="-122"/>
                <a:cs typeface="Times New Roman" pitchFamily="18" charset="0"/>
              </a:rPr>
              <a:t>        可</a:t>
            </a:r>
            <a:r>
              <a:rPr lang="zh-CN" altLang="en-US" sz="1800" dirty="0">
                <a:latin typeface="Times New Roman" pitchFamily="18" charset="0"/>
                <a:ea typeface="微软雅黑" pitchFamily="34" charset="-122"/>
                <a:cs typeface="Times New Roman" pitchFamily="18" charset="0"/>
              </a:rPr>
              <a:t>明确预测期的长短还受到公司成长率的限定。只要成长率高于加权平均资本成本，就可以进行可明确预测期的价值估算。当公司的增长率持续稳定，且接近国内生产总值的增长率水平时，可认为进入了终值期。</a:t>
            </a:r>
          </a:p>
        </p:txBody>
      </p:sp>
      <p:cxnSp>
        <p:nvCxnSpPr>
          <p:cNvPr id="4" name="直接连接符 3"/>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第四节 自由现金流折现</a:t>
            </a:r>
            <a:r>
              <a:rPr lang="zh-CN" altLang="en-US" sz="2600" b="1" kern="2200" dirty="0" smtClean="0">
                <a:solidFill>
                  <a:srgbClr val="000000"/>
                </a:solidFill>
                <a:latin typeface="微软雅黑" pitchFamily="34" charset="-122"/>
                <a:ea typeface="微软雅黑" pitchFamily="34" charset="-122"/>
                <a:cs typeface="+mj-cs"/>
              </a:rPr>
              <a:t>模型</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6"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lvl="0">
              <a:lnSpc>
                <a:spcPct val="150000"/>
              </a:lnSpc>
            </a:pPr>
            <a:r>
              <a:rPr lang="zh-CN" altLang="en-US" sz="2400" dirty="0">
                <a:latin typeface="Times New Roman" pitchFamily="18" charset="0"/>
                <a:ea typeface="微软雅黑" pitchFamily="34" charset="-122"/>
                <a:cs typeface="Times New Roman" pitchFamily="18" charset="0"/>
              </a:rPr>
              <a:t>二、自由现金流折现模型的</a:t>
            </a:r>
            <a:r>
              <a:rPr lang="zh-CN" altLang="en-US" sz="2400" dirty="0" smtClean="0">
                <a:latin typeface="Times New Roman" pitchFamily="18" charset="0"/>
                <a:ea typeface="微软雅黑" pitchFamily="34" charset="-122"/>
                <a:cs typeface="Times New Roman" pitchFamily="18" charset="0"/>
              </a:rPr>
              <a:t>步骤</a:t>
            </a:r>
            <a:endParaRPr lang="zh-CN" altLang="en-US" sz="2400" b="1" dirty="0">
              <a:latin typeface="Times New Roman" pitchFamily="18" charset="0"/>
              <a:ea typeface="微软雅黑" pitchFamily="34" charset="-122"/>
              <a:cs typeface="Times New Roman" pitchFamily="18" charset="0"/>
            </a:endParaRPr>
          </a:p>
        </p:txBody>
      </p:sp>
      <p:sp>
        <p:nvSpPr>
          <p:cNvPr id="7"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8"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9" name="灯片编号占位符 8"/>
          <p:cNvSpPr>
            <a:spLocks noGrp="1"/>
          </p:cNvSpPr>
          <p:nvPr>
            <p:ph type="sldNum" sz="quarter" idx="12"/>
          </p:nvPr>
        </p:nvSpPr>
        <p:spPr/>
        <p:txBody>
          <a:bodyPr/>
          <a:lstStyle/>
          <a:p>
            <a:fld id="{BB196454-36CF-42DE-A2C0-4DF8986FDBF0}" type="slidenum">
              <a:rPr lang="zh-CN" altLang="en-US" smtClean="0"/>
              <a:t>47</a:t>
            </a:fld>
            <a:endParaRPr lang="zh-CN" alt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357158" y="1785932"/>
            <a:ext cx="8229600" cy="3014673"/>
          </a:xfrm>
        </p:spPr>
        <p:txBody>
          <a:bodyPr vert="horz" lIns="91440" tIns="45720" rIns="91440" bIns="45720" rtlCol="0">
            <a:noAutofit/>
          </a:bodyPr>
          <a:lstStyle/>
          <a:p>
            <a:pPr marL="0" lvl="0" indent="0">
              <a:lnSpc>
                <a:spcPct val="150000"/>
              </a:lnSpc>
              <a:spcBef>
                <a:spcPts val="0"/>
              </a:spcBef>
              <a:buNone/>
            </a:pPr>
            <a:r>
              <a:rPr lang="zh-CN" altLang="en-US" sz="1800" dirty="0" smtClean="0">
                <a:latin typeface="Times New Roman" pitchFamily="18" charset="0"/>
                <a:ea typeface="微软雅黑" pitchFamily="34" charset="-122"/>
                <a:cs typeface="Times New Roman" pitchFamily="18" charset="0"/>
              </a:rPr>
              <a:t>        自由</a:t>
            </a:r>
            <a:r>
              <a:rPr lang="zh-CN" altLang="en-US" sz="1800" dirty="0">
                <a:latin typeface="Times New Roman" pitchFamily="18" charset="0"/>
                <a:ea typeface="微软雅黑" pitchFamily="34" charset="-122"/>
                <a:cs typeface="Times New Roman" pitchFamily="18" charset="0"/>
              </a:rPr>
              <a:t>现金流折现模型估值结果的准确性，首先取决于自由现金流量预测的准确性。使用一个较长的可预测期，从理论上是可行的。当可明确预测期不断延长，可明确预测期后（终值期）的自由现金流量折现值将不断减小。</a:t>
            </a:r>
          </a:p>
          <a:p>
            <a:pPr marL="0" lvl="0" indent="0">
              <a:lnSpc>
                <a:spcPct val="150000"/>
              </a:lnSpc>
              <a:spcBef>
                <a:spcPts val="0"/>
              </a:spcBef>
              <a:buNone/>
            </a:pPr>
            <a:r>
              <a:rPr lang="zh-CN" altLang="en-US" sz="1800" dirty="0" smtClean="0">
                <a:latin typeface="Times New Roman" pitchFamily="18" charset="0"/>
                <a:ea typeface="微软雅黑" pitchFamily="34" charset="-122"/>
                <a:cs typeface="Times New Roman" pitchFamily="18" charset="0"/>
              </a:rPr>
              <a:t>        终</a:t>
            </a:r>
            <a:r>
              <a:rPr lang="zh-CN" altLang="en-US" sz="1800" dirty="0">
                <a:latin typeface="Times New Roman" pitchFamily="18" charset="0"/>
                <a:ea typeface="微软雅黑" pitchFamily="34" charset="-122"/>
                <a:cs typeface="Times New Roman" pitchFamily="18" charset="0"/>
              </a:rPr>
              <a:t>值（或者持续价值）是指从可明确预测最后一年到无穷期的自由现金流量的现值，公司绝大部分价值都来自终值，实务中，公司价值的</a:t>
            </a:r>
            <a:r>
              <a:rPr lang="en-US" altLang="zh-CN" sz="1800" dirty="0">
                <a:latin typeface="Times New Roman" pitchFamily="18" charset="0"/>
                <a:ea typeface="微软雅黑" pitchFamily="34" charset="-122"/>
                <a:cs typeface="Times New Roman" pitchFamily="18" charset="0"/>
              </a:rPr>
              <a:t>70%~80%</a:t>
            </a:r>
            <a:r>
              <a:rPr lang="zh-CN" altLang="en-US" sz="1800" dirty="0">
                <a:latin typeface="Times New Roman" pitchFamily="18" charset="0"/>
                <a:ea typeface="微软雅黑" pitchFamily="34" charset="-122"/>
                <a:cs typeface="Times New Roman" pitchFamily="18" charset="0"/>
              </a:rPr>
              <a:t>源自其终值是很常见的。课使用永续增长法间接估算从稳定增长出现的第一年到无穷年之间的自由现金流</a:t>
            </a:r>
          </a:p>
        </p:txBody>
      </p:sp>
      <p:cxnSp>
        <p:nvCxnSpPr>
          <p:cNvPr id="4" name="直接连接符 3"/>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第四节 自由现金流折现</a:t>
            </a:r>
            <a:r>
              <a:rPr lang="zh-CN" altLang="en-US" sz="2600" b="1" kern="2200" dirty="0" smtClean="0">
                <a:solidFill>
                  <a:srgbClr val="000000"/>
                </a:solidFill>
                <a:latin typeface="微软雅黑" pitchFamily="34" charset="-122"/>
                <a:ea typeface="微软雅黑" pitchFamily="34" charset="-122"/>
                <a:cs typeface="+mj-cs"/>
              </a:rPr>
              <a:t>模型</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6"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lvl="0">
              <a:lnSpc>
                <a:spcPct val="150000"/>
              </a:lnSpc>
            </a:pPr>
            <a:r>
              <a:rPr lang="zh-CN" altLang="en-US" sz="2400" dirty="0">
                <a:latin typeface="Times New Roman" pitchFamily="18" charset="0"/>
                <a:ea typeface="微软雅黑" pitchFamily="34" charset="-122"/>
                <a:cs typeface="Times New Roman" pitchFamily="18" charset="0"/>
              </a:rPr>
              <a:t>二、自由现金流折现模型的</a:t>
            </a:r>
            <a:r>
              <a:rPr lang="zh-CN" altLang="en-US" sz="2400" dirty="0" smtClean="0">
                <a:latin typeface="Times New Roman" pitchFamily="18" charset="0"/>
                <a:ea typeface="微软雅黑" pitchFamily="34" charset="-122"/>
                <a:cs typeface="Times New Roman" pitchFamily="18" charset="0"/>
              </a:rPr>
              <a:t>步骤</a:t>
            </a:r>
            <a:endParaRPr lang="zh-CN" altLang="en-US" sz="2400" b="1" dirty="0">
              <a:latin typeface="Times New Roman" pitchFamily="18" charset="0"/>
              <a:ea typeface="微软雅黑" pitchFamily="34" charset="-122"/>
              <a:cs typeface="Times New Roman" pitchFamily="18" charset="0"/>
            </a:endParaRPr>
          </a:p>
        </p:txBody>
      </p:sp>
      <p:sp>
        <p:nvSpPr>
          <p:cNvPr id="7" name="标题 1"/>
          <p:cNvSpPr txBox="1">
            <a:spLocks/>
          </p:cNvSpPr>
          <p:nvPr/>
        </p:nvSpPr>
        <p:spPr>
          <a:xfrm>
            <a:off x="428596" y="1285866"/>
            <a:ext cx="8229600" cy="500066"/>
          </a:xfrm>
          <a:prstGeom prst="rect">
            <a:avLst/>
          </a:prstGeom>
        </p:spPr>
        <p:txBody>
          <a:bodyPr vert="horz" lIns="91440" tIns="45720" rIns="91440" bIns="45720" rtlCol="0" anchor="ctr">
            <a:normAutofit/>
          </a:bodyPr>
          <a:lstStyle/>
          <a:p>
            <a:pPr lvl="0">
              <a:spcBef>
                <a:spcPct val="0"/>
              </a:spcBef>
            </a:pPr>
            <a:r>
              <a:rPr lang="zh-CN" altLang="en-US" dirty="0">
                <a:latin typeface="Times New Roman" pitchFamily="18" charset="0"/>
                <a:ea typeface="微软雅黑" pitchFamily="34" charset="-122"/>
                <a:cs typeface="Times New Roman" pitchFamily="18" charset="0"/>
              </a:rPr>
              <a:t>（三）可明确预测期后（终值期）现金流量</a:t>
            </a:r>
            <a:r>
              <a:rPr lang="zh-CN" altLang="en-US" dirty="0" smtClean="0">
                <a:latin typeface="Times New Roman" pitchFamily="18" charset="0"/>
                <a:ea typeface="微软雅黑" pitchFamily="34" charset="-122"/>
                <a:cs typeface="Times New Roman" pitchFamily="18" charset="0"/>
              </a:rPr>
              <a:t>预测</a:t>
            </a:r>
            <a:endParaRPr kumimoji="0" lang="zh-CN" altLang="en-US" sz="1800" b="0"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endParaRPr>
          </a:p>
        </p:txBody>
      </p:sp>
      <p:sp>
        <p:nvSpPr>
          <p:cNvPr id="8"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9"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0" name="灯片编号占位符 9"/>
          <p:cNvSpPr>
            <a:spLocks noGrp="1"/>
          </p:cNvSpPr>
          <p:nvPr>
            <p:ph type="sldNum" sz="quarter" idx="12"/>
          </p:nvPr>
        </p:nvSpPr>
        <p:spPr/>
        <p:txBody>
          <a:bodyPr/>
          <a:lstStyle/>
          <a:p>
            <a:fld id="{BB196454-36CF-42DE-A2C0-4DF8986FDBF0}" type="slidenum">
              <a:rPr lang="zh-CN" altLang="en-US" smtClean="0"/>
              <a:t>48</a:t>
            </a:fld>
            <a:endParaRPr lang="zh-CN" altLang="en-U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214282" y="2000246"/>
            <a:ext cx="8001056" cy="1728789"/>
          </a:xfrm>
        </p:spPr>
        <p:txBody>
          <a:bodyPr vert="horz" lIns="91440" tIns="45720" rIns="91440" bIns="45720" rtlCol="0">
            <a:noAutofit/>
          </a:bodyPr>
          <a:lstStyle/>
          <a:p>
            <a:pPr marL="0" lvl="0"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自由现金流折现模型估值结果的准确性，也取决于选择的折现率是否适当</a:t>
            </a:r>
            <a:r>
              <a:rPr lang="zh-CN" altLang="en-US" sz="1800" dirty="0" smtClean="0">
                <a:latin typeface="Times New Roman" pitchFamily="18" charset="0"/>
                <a:ea typeface="微软雅黑" pitchFamily="34" charset="-122"/>
                <a:cs typeface="Times New Roman" pitchFamily="18" charset="0"/>
              </a:rPr>
              <a:t>。</a:t>
            </a:r>
            <a:endParaRPr lang="en-US" altLang="zh-CN" sz="1800" dirty="0" smtClean="0">
              <a:latin typeface="Times New Roman" pitchFamily="18" charset="0"/>
              <a:ea typeface="微软雅黑" pitchFamily="34" charset="-122"/>
              <a:cs typeface="Times New Roman" pitchFamily="18" charset="0"/>
            </a:endParaRPr>
          </a:p>
          <a:p>
            <a:pPr marL="0" lvl="0" indent="0">
              <a:lnSpc>
                <a:spcPct val="150000"/>
              </a:lnSpc>
              <a:spcBef>
                <a:spcPts val="0"/>
              </a:spcBef>
              <a:buFont typeface="Wingdings" pitchFamily="2" charset="2"/>
              <a:buChar char="p"/>
            </a:pPr>
            <a:r>
              <a:rPr lang="zh-CN" altLang="en-US" sz="1800" dirty="0" smtClean="0">
                <a:latin typeface="Times New Roman" pitchFamily="18" charset="0"/>
                <a:ea typeface="微软雅黑" pitchFamily="34" charset="-122"/>
                <a:cs typeface="Times New Roman" pitchFamily="18" charset="0"/>
              </a:rPr>
              <a:t>公司</a:t>
            </a:r>
            <a:r>
              <a:rPr lang="zh-CN" altLang="en-US" sz="1800" dirty="0">
                <a:latin typeface="Times New Roman" pitchFamily="18" charset="0"/>
                <a:ea typeface="微软雅黑" pitchFamily="34" charset="-122"/>
                <a:cs typeface="Times New Roman" pitchFamily="18" charset="0"/>
              </a:rPr>
              <a:t>自由现金流（</a:t>
            </a:r>
            <a:r>
              <a:rPr lang="en-US" altLang="zh-CN" sz="1800" dirty="0">
                <a:latin typeface="Times New Roman" pitchFamily="18" charset="0"/>
                <a:ea typeface="微软雅黑" pitchFamily="34" charset="-122"/>
                <a:cs typeface="Times New Roman" pitchFamily="18" charset="0"/>
              </a:rPr>
              <a:t>FCFF</a:t>
            </a:r>
            <a:r>
              <a:rPr lang="zh-CN" altLang="en-US" sz="1800" dirty="0">
                <a:latin typeface="Times New Roman" pitchFamily="18" charset="0"/>
                <a:ea typeface="微软雅黑" pitchFamily="34" charset="-122"/>
                <a:cs typeface="Times New Roman" pitchFamily="18" charset="0"/>
              </a:rPr>
              <a:t>）折现模型选择加权平均资本成本（</a:t>
            </a:r>
            <a:r>
              <a:rPr lang="en-US" altLang="zh-CN" sz="1800" dirty="0">
                <a:latin typeface="Times New Roman" pitchFamily="18" charset="0"/>
                <a:ea typeface="微软雅黑" pitchFamily="34" charset="-122"/>
                <a:cs typeface="Times New Roman" pitchFamily="18" charset="0"/>
              </a:rPr>
              <a:t>WACC</a:t>
            </a:r>
            <a:r>
              <a:rPr lang="zh-CN" altLang="en-US" sz="1800" dirty="0" smtClean="0">
                <a:latin typeface="Times New Roman" pitchFamily="18" charset="0"/>
                <a:ea typeface="微软雅黑" pitchFamily="34" charset="-122"/>
                <a:cs typeface="Times New Roman" pitchFamily="18" charset="0"/>
              </a:rPr>
              <a:t>）</a:t>
            </a:r>
            <a:endParaRPr lang="en-US" altLang="zh-CN" sz="1800" dirty="0" smtClean="0">
              <a:latin typeface="Times New Roman" pitchFamily="18" charset="0"/>
              <a:ea typeface="微软雅黑" pitchFamily="34" charset="-122"/>
              <a:cs typeface="Times New Roman" pitchFamily="18" charset="0"/>
            </a:endParaRPr>
          </a:p>
          <a:p>
            <a:pPr marL="0" lvl="0" indent="0">
              <a:lnSpc>
                <a:spcPct val="150000"/>
              </a:lnSpc>
              <a:spcBef>
                <a:spcPts val="0"/>
              </a:spcBef>
              <a:buFont typeface="Wingdings" pitchFamily="2" charset="2"/>
              <a:buChar char="p"/>
            </a:pPr>
            <a:r>
              <a:rPr lang="zh-CN" altLang="en-US" sz="1800" dirty="0" smtClean="0">
                <a:latin typeface="Times New Roman" pitchFamily="18" charset="0"/>
                <a:ea typeface="微软雅黑" pitchFamily="34" charset="-122"/>
                <a:cs typeface="Times New Roman" pitchFamily="18" charset="0"/>
              </a:rPr>
              <a:t>股权</a:t>
            </a:r>
            <a:r>
              <a:rPr lang="zh-CN" altLang="en-US" sz="1800" dirty="0">
                <a:latin typeface="Times New Roman" pitchFamily="18" charset="0"/>
                <a:ea typeface="微软雅黑" pitchFamily="34" charset="-122"/>
                <a:cs typeface="Times New Roman" pitchFamily="18" charset="0"/>
              </a:rPr>
              <a:t>自由现金流（</a:t>
            </a:r>
            <a:r>
              <a:rPr lang="en-US" altLang="zh-CN" sz="1800" dirty="0">
                <a:latin typeface="Times New Roman" pitchFamily="18" charset="0"/>
                <a:ea typeface="微软雅黑" pitchFamily="34" charset="-122"/>
                <a:cs typeface="Times New Roman" pitchFamily="18" charset="0"/>
              </a:rPr>
              <a:t>FCFE</a:t>
            </a:r>
            <a:r>
              <a:rPr lang="zh-CN" altLang="en-US" sz="1800" dirty="0">
                <a:latin typeface="Times New Roman" pitchFamily="18" charset="0"/>
                <a:ea typeface="微软雅黑" pitchFamily="34" charset="-122"/>
                <a:cs typeface="Times New Roman" pitchFamily="18" charset="0"/>
              </a:rPr>
              <a:t>）折现模型选择股权资本成本</a:t>
            </a:r>
            <a:r>
              <a:rPr lang="zh-CN" altLang="en-US" sz="1800" dirty="0" smtClean="0">
                <a:latin typeface="Times New Roman" pitchFamily="18" charset="0"/>
                <a:ea typeface="微软雅黑" pitchFamily="34" charset="-122"/>
                <a:cs typeface="Times New Roman" pitchFamily="18" charset="0"/>
              </a:rPr>
              <a:t>（</a:t>
            </a:r>
            <a:r>
              <a:rPr lang="en-US" altLang="zh-CN" sz="1800" i="1" dirty="0" err="1" smtClean="0">
                <a:latin typeface="Times New Roman" pitchFamily="18" charset="0"/>
                <a:ea typeface="微软雅黑" pitchFamily="34" charset="-122"/>
                <a:cs typeface="Times New Roman" pitchFamily="18" charset="0"/>
              </a:rPr>
              <a:t>Ke</a:t>
            </a:r>
            <a:r>
              <a:rPr lang="zh-CN" altLang="en-US" sz="1800" dirty="0" smtClean="0">
                <a:latin typeface="Times New Roman" pitchFamily="18" charset="0"/>
                <a:ea typeface="微软雅黑" pitchFamily="34" charset="-122"/>
                <a:cs typeface="Times New Roman" pitchFamily="18" charset="0"/>
              </a:rPr>
              <a:t>）</a:t>
            </a:r>
            <a:endParaRPr lang="en-US" altLang="zh-CN" sz="1800" dirty="0" smtClean="0">
              <a:latin typeface="Times New Roman" pitchFamily="18" charset="0"/>
              <a:ea typeface="微软雅黑" pitchFamily="34" charset="-122"/>
              <a:cs typeface="Times New Roman" pitchFamily="18" charset="0"/>
            </a:endParaRPr>
          </a:p>
          <a:p>
            <a:pPr marL="0" lvl="0" indent="0">
              <a:lnSpc>
                <a:spcPct val="150000"/>
              </a:lnSpc>
              <a:spcBef>
                <a:spcPts val="0"/>
              </a:spcBef>
              <a:buNone/>
            </a:pPr>
            <a:endParaRPr lang="zh-CN" altLang="en-US" sz="1800" dirty="0">
              <a:latin typeface="Times New Roman" pitchFamily="18" charset="0"/>
              <a:ea typeface="微软雅黑" pitchFamily="34" charset="-122"/>
              <a:cs typeface="Times New Roman" pitchFamily="18" charset="0"/>
            </a:endParaRPr>
          </a:p>
        </p:txBody>
      </p:sp>
      <p:cxnSp>
        <p:nvCxnSpPr>
          <p:cNvPr id="5" name="直接连接符 4"/>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6"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第四节 自由现金流折现</a:t>
            </a:r>
            <a:r>
              <a:rPr lang="zh-CN" altLang="en-US" sz="2600" b="1" kern="2200" dirty="0" smtClean="0">
                <a:solidFill>
                  <a:srgbClr val="000000"/>
                </a:solidFill>
                <a:latin typeface="微软雅黑" pitchFamily="34" charset="-122"/>
                <a:ea typeface="微软雅黑" pitchFamily="34" charset="-122"/>
                <a:cs typeface="+mj-cs"/>
              </a:rPr>
              <a:t>模型</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7"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lvl="0">
              <a:lnSpc>
                <a:spcPct val="150000"/>
              </a:lnSpc>
            </a:pPr>
            <a:r>
              <a:rPr lang="zh-CN" altLang="en-US" sz="2400" dirty="0">
                <a:latin typeface="Times New Roman" pitchFamily="18" charset="0"/>
                <a:ea typeface="微软雅黑" pitchFamily="34" charset="-122"/>
                <a:cs typeface="Times New Roman" pitchFamily="18" charset="0"/>
              </a:rPr>
              <a:t>二、自由现金流折现模型的</a:t>
            </a:r>
            <a:r>
              <a:rPr lang="zh-CN" altLang="en-US" sz="2400" dirty="0" smtClean="0">
                <a:latin typeface="Times New Roman" pitchFamily="18" charset="0"/>
                <a:ea typeface="微软雅黑" pitchFamily="34" charset="-122"/>
                <a:cs typeface="Times New Roman" pitchFamily="18" charset="0"/>
              </a:rPr>
              <a:t>步骤</a:t>
            </a:r>
            <a:endParaRPr lang="zh-CN" altLang="en-US" sz="2400" b="1" dirty="0">
              <a:latin typeface="Times New Roman" pitchFamily="18" charset="0"/>
              <a:ea typeface="微软雅黑" pitchFamily="34" charset="-122"/>
              <a:cs typeface="Times New Roman" pitchFamily="18" charset="0"/>
            </a:endParaRPr>
          </a:p>
        </p:txBody>
      </p:sp>
      <p:sp>
        <p:nvSpPr>
          <p:cNvPr id="8" name="标题 1"/>
          <p:cNvSpPr txBox="1">
            <a:spLocks/>
          </p:cNvSpPr>
          <p:nvPr/>
        </p:nvSpPr>
        <p:spPr>
          <a:xfrm>
            <a:off x="428596" y="1285866"/>
            <a:ext cx="8229600" cy="500066"/>
          </a:xfrm>
          <a:prstGeom prst="rect">
            <a:avLst/>
          </a:prstGeom>
        </p:spPr>
        <p:txBody>
          <a:bodyPr vert="horz" lIns="91440" tIns="45720" rIns="91440" bIns="45720" rtlCol="0" anchor="ctr">
            <a:normAutofit/>
          </a:bodyPr>
          <a:lstStyle/>
          <a:p>
            <a:pPr lvl="0">
              <a:spcBef>
                <a:spcPct val="0"/>
              </a:spcBef>
            </a:pPr>
            <a:r>
              <a:rPr lang="zh-CN" altLang="en-US" dirty="0">
                <a:latin typeface="Times New Roman" pitchFamily="18" charset="0"/>
                <a:ea typeface="微软雅黑" pitchFamily="34" charset="-122"/>
                <a:cs typeface="Times New Roman" pitchFamily="18" charset="0"/>
              </a:rPr>
              <a:t>（四）折现率</a:t>
            </a:r>
            <a:r>
              <a:rPr lang="zh-CN" altLang="en-US" dirty="0" smtClean="0">
                <a:latin typeface="Times New Roman" pitchFamily="18" charset="0"/>
                <a:ea typeface="微软雅黑" pitchFamily="34" charset="-122"/>
                <a:cs typeface="Times New Roman" pitchFamily="18" charset="0"/>
              </a:rPr>
              <a:t>预测</a:t>
            </a:r>
            <a:endParaRPr kumimoji="0" lang="zh-CN" altLang="en-US" sz="1800" b="0"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endParaRPr>
          </a:p>
        </p:txBody>
      </p:sp>
      <p:sp>
        <p:nvSpPr>
          <p:cNvPr id="9"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0"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1" name="灯片编号占位符 10"/>
          <p:cNvSpPr>
            <a:spLocks noGrp="1"/>
          </p:cNvSpPr>
          <p:nvPr>
            <p:ph type="sldNum" sz="quarter" idx="12"/>
          </p:nvPr>
        </p:nvSpPr>
        <p:spPr/>
        <p:txBody>
          <a:bodyPr/>
          <a:lstStyle/>
          <a:p>
            <a:fld id="{BB196454-36CF-42DE-A2C0-4DF8986FDBF0}" type="slidenum">
              <a:rPr lang="zh-CN" altLang="en-US" smtClean="0"/>
              <a:t>49</a:t>
            </a:fld>
            <a:endParaRPr lang="zh-CN" alt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标题 1"/>
          <p:cNvSpPr>
            <a:spLocks noGrp="1"/>
          </p:cNvSpPr>
          <p:nvPr>
            <p:ph type="title"/>
          </p:nvPr>
        </p:nvSpPr>
        <p:spPr>
          <a:xfrm>
            <a:off x="457200" y="71420"/>
            <a:ext cx="8229600" cy="579821"/>
          </a:xfrm>
        </p:spPr>
        <p:txBody>
          <a:bodyPr>
            <a:normAutofit/>
          </a:bodyPr>
          <a:lstStyle/>
          <a:p>
            <a:pPr marR="0" algn="l" rtl="0"/>
            <a:r>
              <a:rPr lang="zh-CN" altLang="en-US" sz="2600" b="1" kern="2200" baseline="0" dirty="0" smtClean="0">
                <a:solidFill>
                  <a:srgbClr val="000000"/>
                </a:solidFill>
                <a:latin typeface="微软雅黑" pitchFamily="34" charset="-122"/>
                <a:ea typeface="微软雅黑" pitchFamily="34" charset="-122"/>
              </a:rPr>
              <a:t>第一</a:t>
            </a:r>
            <a:r>
              <a:rPr lang="zh-CN" altLang="en-US" sz="2600" b="1" kern="2200" baseline="0" dirty="0" smtClean="0">
                <a:solidFill>
                  <a:srgbClr val="000000"/>
                </a:solidFill>
                <a:latin typeface="微软雅黑" pitchFamily="34" charset="-122"/>
                <a:ea typeface="微软雅黑" pitchFamily="34" charset="-122"/>
              </a:rPr>
              <a:t>节  上市</a:t>
            </a:r>
            <a:r>
              <a:rPr lang="zh-CN" altLang="en-US" sz="2600" b="1" kern="2200" baseline="0" dirty="0" smtClean="0">
                <a:solidFill>
                  <a:srgbClr val="000000"/>
                </a:solidFill>
                <a:latin typeface="微软雅黑" pitchFamily="34" charset="-122"/>
                <a:ea typeface="微软雅黑" pitchFamily="34" charset="-122"/>
              </a:rPr>
              <a:t>公司价值的评估方法</a:t>
            </a:r>
          </a:p>
        </p:txBody>
      </p:sp>
      <p:sp>
        <p:nvSpPr>
          <p:cNvPr id="3" name="文本占位符 2"/>
          <p:cNvSpPr>
            <a:spLocks noGrp="1"/>
          </p:cNvSpPr>
          <p:nvPr>
            <p:ph type="body" idx="1"/>
          </p:nvPr>
        </p:nvSpPr>
        <p:spPr>
          <a:xfrm>
            <a:off x="357158" y="857238"/>
            <a:ext cx="4357718" cy="3465910"/>
          </a:xfrm>
        </p:spPr>
        <p:txBody>
          <a:bodyPr>
            <a:noAutofit/>
          </a:bodyPr>
          <a:lstStyle/>
          <a:p>
            <a:pPr marL="0" marR="0" lvl="0" indent="0" rtl="0">
              <a:lnSpc>
                <a:spcPct val="150000"/>
              </a:lnSpc>
              <a:spcBef>
                <a:spcPts val="0"/>
              </a:spcBef>
              <a:buNone/>
            </a:pPr>
            <a:r>
              <a:rPr lang="zh-CN" altLang="en-US" sz="1800" baseline="0" dirty="0" smtClean="0">
                <a:latin typeface="Times New Roman" pitchFamily="18" charset="0"/>
                <a:ea typeface="微软雅黑" pitchFamily="34" charset="-122"/>
                <a:cs typeface="Times New Roman" pitchFamily="18" charset="0"/>
              </a:rPr>
              <a:t>一、公司估值</a:t>
            </a:r>
          </a:p>
          <a:p>
            <a:pPr marL="0" marR="0" lvl="1" indent="0" rtl="0">
              <a:lnSpc>
                <a:spcPct val="150000"/>
              </a:lnSpc>
              <a:spcBef>
                <a:spcPts val="0"/>
              </a:spcBef>
              <a:buNone/>
            </a:pPr>
            <a:r>
              <a:rPr lang="en-US" altLang="zh-CN" sz="1800" baseline="0" dirty="0" smtClean="0">
                <a:latin typeface="Times New Roman" pitchFamily="18" charset="0"/>
                <a:ea typeface="微软雅黑" pitchFamily="34" charset="-122"/>
                <a:cs typeface="Times New Roman" pitchFamily="18" charset="0"/>
              </a:rPr>
              <a:t>2.</a:t>
            </a:r>
            <a:r>
              <a:rPr lang="zh-CN" altLang="en-US" sz="1800" baseline="0" dirty="0" smtClean="0">
                <a:solidFill>
                  <a:srgbClr val="000000"/>
                </a:solidFill>
                <a:latin typeface="Times New Roman" pitchFamily="18" charset="0"/>
                <a:ea typeface="微软雅黑" pitchFamily="34" charset="-122"/>
                <a:cs typeface="Times New Roman" pitchFamily="18" charset="0"/>
              </a:rPr>
              <a:t> 市场价值</a:t>
            </a:r>
            <a:endParaRPr lang="en-US" altLang="zh-CN" sz="1800" baseline="0" dirty="0" smtClean="0">
              <a:solidFill>
                <a:srgbClr val="000000"/>
              </a:solidFill>
              <a:latin typeface="Times New Roman" pitchFamily="18" charset="0"/>
              <a:ea typeface="微软雅黑" pitchFamily="34" charset="-122"/>
              <a:cs typeface="Times New Roman" pitchFamily="18" charset="0"/>
            </a:endParaRPr>
          </a:p>
          <a:p>
            <a:pPr marL="0" marR="0" lvl="1" indent="0" rtl="0">
              <a:lnSpc>
                <a:spcPct val="150000"/>
              </a:lnSpc>
              <a:spcBef>
                <a:spcPts val="0"/>
              </a:spcBef>
              <a:buNone/>
            </a:pPr>
            <a:endParaRPr lang="zh-CN" altLang="en-US" sz="1800" baseline="0" dirty="0" smtClean="0">
              <a:solidFill>
                <a:srgbClr val="000000"/>
              </a:solidFill>
              <a:latin typeface="Times New Roman" pitchFamily="18" charset="0"/>
              <a:ea typeface="微软雅黑" pitchFamily="34" charset="-122"/>
              <a:cs typeface="Times New Roman" pitchFamily="18" charset="0"/>
            </a:endParaRPr>
          </a:p>
          <a:p>
            <a:pPr marL="0" marR="0" lvl="2" indent="0" rtl="0">
              <a:lnSpc>
                <a:spcPct val="150000"/>
              </a:lnSpc>
              <a:spcBef>
                <a:spcPts val="0"/>
              </a:spcBef>
              <a:buNone/>
            </a:pPr>
            <a:r>
              <a:rPr lang="zh-CN" altLang="en-US" sz="1800" baseline="0" dirty="0" smtClean="0">
                <a:solidFill>
                  <a:srgbClr val="000000"/>
                </a:solidFill>
                <a:latin typeface="Times New Roman" pitchFamily="18" charset="0"/>
                <a:ea typeface="微软雅黑" pitchFamily="34" charset="-122"/>
                <a:cs typeface="Times New Roman" pitchFamily="18" charset="0"/>
              </a:rPr>
              <a:t>市场</a:t>
            </a:r>
            <a:r>
              <a:rPr lang="zh-CN" altLang="en-US" sz="1800" baseline="0" dirty="0" smtClean="0">
                <a:solidFill>
                  <a:srgbClr val="000000"/>
                </a:solidFill>
                <a:latin typeface="Times New Roman" pitchFamily="18" charset="0"/>
                <a:ea typeface="微软雅黑" pitchFamily="34" charset="-122"/>
                <a:cs typeface="Times New Roman" pitchFamily="18" charset="0"/>
              </a:rPr>
              <a:t>价值是指自愿买方和自愿卖方在各自理想行事且未受任何强迫的情况下，评估对象在评估基准日进行正常公平交易的价值估计数额。</a:t>
            </a:r>
          </a:p>
        </p:txBody>
      </p:sp>
      <p:sp>
        <p:nvSpPr>
          <p:cNvPr id="4"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8"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pic>
        <p:nvPicPr>
          <p:cNvPr id="59394" name="Picture 2" descr="https://p0.ssl.qhimgs1.com/sdr/400__/t0108f391b1d5063670.jpg"/>
          <p:cNvPicPr>
            <a:picLocks noChangeAspect="1" noChangeArrowheads="1"/>
          </p:cNvPicPr>
          <p:nvPr/>
        </p:nvPicPr>
        <p:blipFill>
          <a:blip r:embed="rId2"/>
          <a:srcRect/>
          <a:stretch>
            <a:fillRect/>
          </a:stretch>
        </p:blipFill>
        <p:spPr bwMode="auto">
          <a:xfrm>
            <a:off x="4858384" y="1928790"/>
            <a:ext cx="4285616" cy="3214710"/>
          </a:xfrm>
          <a:prstGeom prst="rect">
            <a:avLst/>
          </a:prstGeom>
          <a:noFill/>
        </p:spPr>
      </p:pic>
      <p:sp>
        <p:nvSpPr>
          <p:cNvPr id="9" name="灯片编号占位符 8"/>
          <p:cNvSpPr>
            <a:spLocks noGrp="1"/>
          </p:cNvSpPr>
          <p:nvPr>
            <p:ph type="sldNum" sz="quarter" idx="12"/>
          </p:nvPr>
        </p:nvSpPr>
        <p:spPr/>
        <p:txBody>
          <a:bodyPr/>
          <a:lstStyle/>
          <a:p>
            <a:fld id="{BB196454-36CF-42DE-A2C0-4DF8986FDBF0}" type="slidenum">
              <a:rPr lang="zh-CN" altLang="en-US" smtClean="0"/>
              <a:t>5</a:t>
            </a:fld>
            <a:endParaRPr lang="zh-CN" alt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85720" y="1500180"/>
            <a:ext cx="8229600" cy="857250"/>
          </a:xfrm>
        </p:spPr>
        <p:txBody>
          <a:bodyPr>
            <a:normAutofit/>
          </a:bodyPr>
          <a:lstStyle/>
          <a:p>
            <a:pPr marR="0" algn="l" rtl="0"/>
            <a:r>
              <a:rPr lang="en-US" altLang="zh-CN" sz="2000" b="1" kern="2200" baseline="0" dirty="0" smtClean="0">
                <a:latin typeface="Times New Roman"/>
                <a:ea typeface="宋体"/>
              </a:rPr>
              <a:t>1.</a:t>
            </a:r>
            <a:r>
              <a:rPr lang="zh-CN" altLang="en-US" sz="2000" b="1" kern="2200" baseline="0" dirty="0" smtClean="0">
                <a:latin typeface="Times New Roman"/>
                <a:ea typeface="宋体"/>
              </a:rPr>
              <a:t>加权平均资本成本（</a:t>
            </a:r>
            <a:r>
              <a:rPr lang="en-US" altLang="zh-CN" sz="2000" b="1" kern="2200" baseline="0" dirty="0" smtClean="0">
                <a:latin typeface="Times New Roman"/>
                <a:ea typeface="宋体"/>
              </a:rPr>
              <a:t>WACC</a:t>
            </a:r>
            <a:r>
              <a:rPr lang="zh-CN" altLang="en-US" sz="2000" b="1" kern="2200" baseline="0" dirty="0" smtClean="0">
                <a:latin typeface="Times New Roman"/>
                <a:ea typeface="宋体"/>
              </a:rPr>
              <a:t>）</a:t>
            </a:r>
          </a:p>
        </p:txBody>
      </p:sp>
      <p:sp>
        <p:nvSpPr>
          <p:cNvPr id="3" name="文本占位符 2"/>
          <p:cNvSpPr>
            <a:spLocks noGrp="1"/>
          </p:cNvSpPr>
          <p:nvPr>
            <p:ph type="body" idx="1"/>
          </p:nvPr>
        </p:nvSpPr>
        <p:spPr>
          <a:xfrm>
            <a:off x="357158" y="2143122"/>
            <a:ext cx="8229600" cy="2800359"/>
          </a:xfrm>
        </p:spPr>
        <p:txBody>
          <a:bodyPr vert="horz" lIns="91440" tIns="45720" rIns="91440" bIns="45720" rtlCol="0">
            <a:noAutofit/>
          </a:bodyPr>
          <a:lstStyle/>
          <a:p>
            <a:pPr marL="0" lvl="0" indent="0">
              <a:lnSpc>
                <a:spcPct val="150000"/>
              </a:lnSpc>
              <a:spcBef>
                <a:spcPts val="0"/>
              </a:spcBef>
              <a:buNone/>
            </a:pPr>
            <a:r>
              <a:rPr lang="zh-CN" altLang="en-US" sz="1800" dirty="0" smtClean="0">
                <a:latin typeface="Times New Roman" pitchFamily="18" charset="0"/>
                <a:ea typeface="微软雅黑" pitchFamily="34" charset="-122"/>
                <a:cs typeface="Times New Roman" pitchFamily="18" charset="0"/>
              </a:rPr>
              <a:t>        加权平均</a:t>
            </a:r>
            <a:r>
              <a:rPr lang="zh-CN" altLang="en-US" sz="1800" dirty="0">
                <a:latin typeface="Times New Roman" pitchFamily="18" charset="0"/>
                <a:ea typeface="微软雅黑" pitchFamily="34" charset="-122"/>
                <a:cs typeface="Times New Roman" pitchFamily="18" charset="0"/>
              </a:rPr>
              <a:t>资本成本（</a:t>
            </a:r>
            <a:r>
              <a:rPr lang="en-US" altLang="zh-CN" sz="1800" dirty="0">
                <a:latin typeface="Times New Roman" pitchFamily="18" charset="0"/>
                <a:ea typeface="微软雅黑" pitchFamily="34" charset="-122"/>
                <a:cs typeface="Times New Roman" pitchFamily="18" charset="0"/>
              </a:rPr>
              <a:t>WACC</a:t>
            </a:r>
            <a:r>
              <a:rPr lang="zh-CN" altLang="en-US" sz="1800" dirty="0">
                <a:latin typeface="Times New Roman" pitchFamily="18" charset="0"/>
                <a:ea typeface="微软雅黑" pitchFamily="34" charset="-122"/>
                <a:cs typeface="Times New Roman" pitchFamily="18" charset="0"/>
              </a:rPr>
              <a:t>）的表达式为：债权和股权在当前市场条件下的税后要求回报率，分别乘以两者在公司融资中的比重，具体如公式</a:t>
            </a:r>
            <a:r>
              <a:rPr lang="en-US" altLang="zh-CN" sz="1800" dirty="0">
                <a:latin typeface="Times New Roman" pitchFamily="18" charset="0"/>
                <a:ea typeface="微软雅黑" pitchFamily="34" charset="-122"/>
                <a:cs typeface="Times New Roman" pitchFamily="18" charset="0"/>
              </a:rPr>
              <a:t>6-23</a:t>
            </a:r>
            <a:r>
              <a:rPr lang="zh-CN" altLang="en-US" sz="1800" dirty="0">
                <a:latin typeface="Times New Roman" pitchFamily="18" charset="0"/>
                <a:ea typeface="微软雅黑" pitchFamily="34" charset="-122"/>
                <a:cs typeface="Times New Roman" pitchFamily="18" charset="0"/>
              </a:rPr>
              <a:t>所示。</a:t>
            </a:r>
          </a:p>
          <a:p>
            <a:pPr marL="0" lvl="0" indent="0">
              <a:lnSpc>
                <a:spcPct val="150000"/>
              </a:lnSpc>
              <a:spcBef>
                <a:spcPts val="0"/>
              </a:spcBef>
              <a:buNone/>
            </a:pPr>
            <a:endParaRPr lang="zh-CN" altLang="en-US" sz="1800" dirty="0">
              <a:latin typeface="Times New Roman" pitchFamily="18" charset="0"/>
              <a:ea typeface="微软雅黑" pitchFamily="34" charset="-122"/>
              <a:cs typeface="Times New Roman" pitchFamily="18" charset="0"/>
            </a:endParaRPr>
          </a:p>
          <a:p>
            <a:pPr marL="0" lvl="0" indent="0">
              <a:lnSpc>
                <a:spcPct val="150000"/>
              </a:lnSpc>
              <a:spcBef>
                <a:spcPts val="0"/>
              </a:spcBef>
              <a:buNone/>
            </a:pPr>
            <a:endParaRPr lang="zh-CN" altLang="en-US" sz="1800" dirty="0">
              <a:latin typeface="Times New Roman" pitchFamily="18" charset="0"/>
              <a:ea typeface="微软雅黑" pitchFamily="34" charset="-122"/>
              <a:cs typeface="Times New Roman" pitchFamily="18" charset="0"/>
            </a:endParaRPr>
          </a:p>
          <a:p>
            <a:pPr marL="0" lvl="0" indent="0">
              <a:lnSpc>
                <a:spcPct val="150000"/>
              </a:lnSpc>
              <a:spcBef>
                <a:spcPts val="0"/>
              </a:spcBef>
              <a:buNone/>
            </a:pPr>
            <a:r>
              <a:rPr lang="zh-CN" altLang="en-US" sz="1800" dirty="0" smtClean="0">
                <a:latin typeface="Times New Roman" pitchFamily="18" charset="0"/>
                <a:ea typeface="微软雅黑" pitchFamily="34" charset="-122"/>
                <a:cs typeface="Times New Roman" pitchFamily="18" charset="0"/>
              </a:rPr>
              <a:t>        公式</a:t>
            </a:r>
            <a:r>
              <a:rPr lang="en-US" altLang="zh-CN" sz="1800" dirty="0">
                <a:latin typeface="Times New Roman" pitchFamily="18" charset="0"/>
                <a:ea typeface="微软雅黑" pitchFamily="34" charset="-122"/>
                <a:cs typeface="Times New Roman" pitchFamily="18" charset="0"/>
              </a:rPr>
              <a:t>6-23</a:t>
            </a:r>
            <a:r>
              <a:rPr lang="zh-CN" altLang="en-US" sz="1800" dirty="0">
                <a:latin typeface="Times New Roman" pitchFamily="18" charset="0"/>
                <a:ea typeface="微软雅黑" pitchFamily="34" charset="-122"/>
                <a:cs typeface="Times New Roman" pitchFamily="18" charset="0"/>
              </a:rPr>
              <a:t>中，为公司股权资本成本，为股东权益比（权益资本在资本结构中的百分比），为公司债权资本成本，为资产负债率（债务资本在资本结构中的百分比），为公司有效的所得税率。</a:t>
            </a:r>
          </a:p>
        </p:txBody>
      </p:sp>
      <p:cxnSp>
        <p:nvCxnSpPr>
          <p:cNvPr id="4" name="直接连接符 3"/>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第四节 自由现金流折现</a:t>
            </a:r>
            <a:r>
              <a:rPr lang="zh-CN" altLang="en-US" sz="2600" b="1" kern="2200" dirty="0" smtClean="0">
                <a:solidFill>
                  <a:srgbClr val="000000"/>
                </a:solidFill>
                <a:latin typeface="微软雅黑" pitchFamily="34" charset="-122"/>
                <a:ea typeface="微软雅黑" pitchFamily="34" charset="-122"/>
                <a:cs typeface="+mj-cs"/>
              </a:rPr>
              <a:t>模型</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6"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lvl="0">
              <a:lnSpc>
                <a:spcPct val="150000"/>
              </a:lnSpc>
            </a:pPr>
            <a:r>
              <a:rPr lang="zh-CN" altLang="en-US" sz="2400" dirty="0">
                <a:latin typeface="Times New Roman" pitchFamily="18" charset="0"/>
                <a:ea typeface="微软雅黑" pitchFamily="34" charset="-122"/>
                <a:cs typeface="Times New Roman" pitchFamily="18" charset="0"/>
              </a:rPr>
              <a:t>二、自由现金流折现模型的</a:t>
            </a:r>
            <a:r>
              <a:rPr lang="zh-CN" altLang="en-US" sz="2400" dirty="0" smtClean="0">
                <a:latin typeface="Times New Roman" pitchFamily="18" charset="0"/>
                <a:ea typeface="微软雅黑" pitchFamily="34" charset="-122"/>
                <a:cs typeface="Times New Roman" pitchFamily="18" charset="0"/>
              </a:rPr>
              <a:t>步骤</a:t>
            </a:r>
            <a:endParaRPr lang="zh-CN" altLang="en-US" sz="2400" b="1" dirty="0">
              <a:latin typeface="Times New Roman" pitchFamily="18" charset="0"/>
              <a:ea typeface="微软雅黑" pitchFamily="34" charset="-122"/>
              <a:cs typeface="Times New Roman" pitchFamily="18" charset="0"/>
            </a:endParaRPr>
          </a:p>
        </p:txBody>
      </p:sp>
      <p:sp>
        <p:nvSpPr>
          <p:cNvPr id="7" name="标题 1"/>
          <p:cNvSpPr txBox="1">
            <a:spLocks/>
          </p:cNvSpPr>
          <p:nvPr/>
        </p:nvSpPr>
        <p:spPr>
          <a:xfrm>
            <a:off x="428596" y="1285866"/>
            <a:ext cx="8229600" cy="500066"/>
          </a:xfrm>
          <a:prstGeom prst="rect">
            <a:avLst/>
          </a:prstGeom>
        </p:spPr>
        <p:txBody>
          <a:bodyPr vert="horz" lIns="91440" tIns="45720" rIns="91440" bIns="45720" rtlCol="0" anchor="ctr">
            <a:normAutofit/>
          </a:bodyPr>
          <a:lstStyle/>
          <a:p>
            <a:pPr lvl="0">
              <a:spcBef>
                <a:spcPct val="0"/>
              </a:spcBef>
            </a:pPr>
            <a:r>
              <a:rPr lang="zh-CN" altLang="en-US" dirty="0">
                <a:latin typeface="Times New Roman" pitchFamily="18" charset="0"/>
                <a:ea typeface="微软雅黑" pitchFamily="34" charset="-122"/>
                <a:cs typeface="Times New Roman" pitchFamily="18" charset="0"/>
              </a:rPr>
              <a:t>（四）折现率</a:t>
            </a:r>
            <a:r>
              <a:rPr lang="zh-CN" altLang="en-US" dirty="0" smtClean="0">
                <a:latin typeface="Times New Roman" pitchFamily="18" charset="0"/>
                <a:ea typeface="微软雅黑" pitchFamily="34" charset="-122"/>
                <a:cs typeface="Times New Roman" pitchFamily="18" charset="0"/>
              </a:rPr>
              <a:t>预测</a:t>
            </a:r>
            <a:endParaRPr kumimoji="0" lang="zh-CN" altLang="en-US" sz="1800" b="0"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endParaRPr>
          </a:p>
        </p:txBody>
      </p:sp>
      <p:pic>
        <p:nvPicPr>
          <p:cNvPr id="9217" name="Picture 1"/>
          <p:cNvPicPr>
            <a:picLocks noChangeAspect="1" noChangeArrowheads="1"/>
          </p:cNvPicPr>
          <p:nvPr/>
        </p:nvPicPr>
        <p:blipFill>
          <a:blip r:embed="rId2"/>
          <a:srcRect/>
          <a:stretch>
            <a:fillRect/>
          </a:stretch>
        </p:blipFill>
        <p:spPr bwMode="auto">
          <a:xfrm>
            <a:off x="1500166" y="3286130"/>
            <a:ext cx="6032308" cy="357190"/>
          </a:xfrm>
          <a:prstGeom prst="rect">
            <a:avLst/>
          </a:prstGeom>
          <a:noFill/>
          <a:ln w="9525">
            <a:noFill/>
            <a:miter lim="800000"/>
            <a:headEnd/>
            <a:tailEnd/>
          </a:ln>
          <a:effectLst/>
        </p:spPr>
      </p:pic>
      <p:sp>
        <p:nvSpPr>
          <p:cNvPr id="9"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0"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1" name="灯片编号占位符 10"/>
          <p:cNvSpPr>
            <a:spLocks noGrp="1"/>
          </p:cNvSpPr>
          <p:nvPr>
            <p:ph type="sldNum" sz="quarter" idx="12"/>
          </p:nvPr>
        </p:nvSpPr>
        <p:spPr/>
        <p:txBody>
          <a:bodyPr/>
          <a:lstStyle/>
          <a:p>
            <a:fld id="{BB196454-36CF-42DE-A2C0-4DF8986FDBF0}" type="slidenum">
              <a:rPr lang="zh-CN" altLang="en-US" smtClean="0"/>
              <a:t>50</a:t>
            </a:fld>
            <a:endParaRPr lang="zh-CN" alt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57158" y="1406133"/>
            <a:ext cx="8229600" cy="857250"/>
          </a:xfrm>
        </p:spPr>
        <p:txBody>
          <a:bodyPr vert="horz" lIns="91440" tIns="45720" rIns="91440" bIns="45720" rtlCol="0" anchor="ctr">
            <a:normAutofit/>
          </a:bodyPr>
          <a:lstStyle/>
          <a:p>
            <a:pPr algn="l"/>
            <a:r>
              <a:rPr lang="en-US" altLang="zh-CN" sz="2000" b="1" kern="2200" dirty="0">
                <a:latin typeface="Times New Roman"/>
                <a:ea typeface="宋体"/>
              </a:rPr>
              <a:t>2.</a:t>
            </a:r>
            <a:r>
              <a:rPr lang="zh-CN" altLang="en-US" sz="2000" b="1" kern="2200" dirty="0">
                <a:latin typeface="Times New Roman"/>
                <a:ea typeface="宋体"/>
              </a:rPr>
              <a:t>股权资本成本</a:t>
            </a:r>
            <a:r>
              <a:rPr lang="zh-CN" altLang="en-US" sz="2000" b="1" kern="2200" dirty="0" smtClean="0">
                <a:latin typeface="Times New Roman"/>
                <a:ea typeface="宋体"/>
              </a:rPr>
              <a:t>（</a:t>
            </a:r>
            <a:r>
              <a:rPr lang="en-US" altLang="zh-CN" sz="2000" i="1" dirty="0" smtClean="0">
                <a:latin typeface="Times New Roman" pitchFamily="18" charset="0"/>
                <a:ea typeface="微软雅黑" pitchFamily="34" charset="-122"/>
                <a:cs typeface="Times New Roman" pitchFamily="18" charset="0"/>
              </a:rPr>
              <a:t> </a:t>
            </a:r>
            <a:r>
              <a:rPr lang="en-US" altLang="zh-CN" sz="2000" i="1" dirty="0" err="1" smtClean="0">
                <a:latin typeface="Times New Roman" pitchFamily="18" charset="0"/>
                <a:ea typeface="微软雅黑" pitchFamily="34" charset="-122"/>
                <a:cs typeface="Times New Roman" pitchFamily="18" charset="0"/>
              </a:rPr>
              <a:t>Ke</a:t>
            </a:r>
            <a:r>
              <a:rPr lang="en-US" altLang="zh-CN" sz="2000" i="1" dirty="0" smtClean="0">
                <a:latin typeface="Times New Roman" pitchFamily="18" charset="0"/>
                <a:ea typeface="微软雅黑" pitchFamily="34" charset="-122"/>
                <a:cs typeface="Times New Roman" pitchFamily="18" charset="0"/>
              </a:rPr>
              <a:t> </a:t>
            </a:r>
            <a:r>
              <a:rPr lang="zh-CN" altLang="en-US" sz="2000" b="1" kern="2200" dirty="0" smtClean="0">
                <a:latin typeface="Times New Roman"/>
                <a:ea typeface="宋体"/>
              </a:rPr>
              <a:t>）</a:t>
            </a:r>
            <a:endParaRPr lang="zh-CN" altLang="en-US" sz="2000" b="1" kern="2200" dirty="0">
              <a:latin typeface="Times New Roman"/>
              <a:ea typeface="宋体"/>
            </a:endParaRPr>
          </a:p>
        </p:txBody>
      </p:sp>
      <p:sp>
        <p:nvSpPr>
          <p:cNvPr id="3" name="文本占位符 2"/>
          <p:cNvSpPr>
            <a:spLocks noGrp="1"/>
          </p:cNvSpPr>
          <p:nvPr>
            <p:ph type="body" idx="1"/>
          </p:nvPr>
        </p:nvSpPr>
        <p:spPr>
          <a:xfrm>
            <a:off x="214282" y="2143122"/>
            <a:ext cx="8858280" cy="2022873"/>
          </a:xfrm>
        </p:spPr>
        <p:txBody>
          <a:bodyPr vert="horz" lIns="91440" tIns="45720" rIns="91440" bIns="45720" rtlCol="0">
            <a:noAutofit/>
          </a:bodyPr>
          <a:lstStyle/>
          <a:p>
            <a:pPr marL="0" lvl="0" indent="0">
              <a:lnSpc>
                <a:spcPct val="150000"/>
              </a:lnSpc>
              <a:spcBef>
                <a:spcPts val="0"/>
              </a:spcBef>
              <a:buNone/>
            </a:pPr>
            <a:r>
              <a:rPr lang="zh-CN" altLang="en-US" sz="1800" dirty="0" smtClean="0">
                <a:latin typeface="Times New Roman" pitchFamily="18" charset="0"/>
                <a:ea typeface="微软雅黑" pitchFamily="34" charset="-122"/>
                <a:cs typeface="Times New Roman" pitchFamily="18" charset="0"/>
              </a:rPr>
              <a:t>        公司</a:t>
            </a:r>
            <a:r>
              <a:rPr lang="zh-CN" altLang="en-US" sz="1800" dirty="0">
                <a:latin typeface="Times New Roman" pitchFamily="18" charset="0"/>
                <a:ea typeface="微软雅黑" pitchFamily="34" charset="-122"/>
                <a:cs typeface="Times New Roman" pitchFamily="18" charset="0"/>
              </a:rPr>
              <a:t>股权资本成本的计算可选择资本资产定价模型、套利定价模型、三因素模型、风险累加法等方法。实务中常常使用资本资产定价模型（</a:t>
            </a:r>
            <a:r>
              <a:rPr lang="en-US" altLang="zh-CN" sz="1800" dirty="0">
                <a:latin typeface="Times New Roman" pitchFamily="18" charset="0"/>
                <a:ea typeface="微软雅黑" pitchFamily="34" charset="-122"/>
                <a:cs typeface="Times New Roman" pitchFamily="18" charset="0"/>
              </a:rPr>
              <a:t>CAPM</a:t>
            </a:r>
            <a:r>
              <a:rPr lang="zh-CN" altLang="en-US" sz="1800" dirty="0">
                <a:latin typeface="Times New Roman" pitchFamily="18" charset="0"/>
                <a:ea typeface="微软雅黑" pitchFamily="34" charset="-122"/>
                <a:cs typeface="Times New Roman" pitchFamily="18" charset="0"/>
              </a:rPr>
              <a:t>）来计算股权成本</a:t>
            </a:r>
            <a:r>
              <a:rPr lang="zh-CN" altLang="en-US" sz="1800" dirty="0" smtClean="0">
                <a:latin typeface="Times New Roman" pitchFamily="18" charset="0"/>
                <a:ea typeface="微软雅黑" pitchFamily="34" charset="-122"/>
                <a:cs typeface="Times New Roman" pitchFamily="18" charset="0"/>
              </a:rPr>
              <a:t>。</a:t>
            </a:r>
            <a:endParaRPr lang="zh-CN" altLang="en-US" sz="1800" dirty="0">
              <a:latin typeface="Times New Roman" pitchFamily="18" charset="0"/>
              <a:ea typeface="微软雅黑" pitchFamily="34" charset="-122"/>
              <a:cs typeface="Times New Roman" pitchFamily="18" charset="0"/>
            </a:endParaRPr>
          </a:p>
          <a:p>
            <a:pPr marL="0" lvl="0" indent="0">
              <a:lnSpc>
                <a:spcPct val="150000"/>
              </a:lnSpc>
              <a:spcBef>
                <a:spcPts val="0"/>
              </a:spcBef>
              <a:buNone/>
            </a:pPr>
            <a:endParaRPr lang="zh-CN" altLang="en-US" sz="1800" dirty="0">
              <a:latin typeface="Times New Roman" pitchFamily="18" charset="0"/>
              <a:ea typeface="微软雅黑" pitchFamily="34" charset="-122"/>
              <a:cs typeface="Times New Roman" pitchFamily="18" charset="0"/>
            </a:endParaRPr>
          </a:p>
          <a:p>
            <a:pPr marL="0" lvl="0" indent="0">
              <a:lnSpc>
                <a:spcPct val="150000"/>
              </a:lnSpc>
              <a:spcBef>
                <a:spcPts val="0"/>
              </a:spcBef>
              <a:buNone/>
            </a:pPr>
            <a:endParaRPr lang="zh-CN" altLang="en-US" sz="1800" dirty="0">
              <a:latin typeface="Times New Roman" pitchFamily="18" charset="0"/>
              <a:ea typeface="微软雅黑" pitchFamily="34" charset="-122"/>
              <a:cs typeface="Times New Roman" pitchFamily="18" charset="0"/>
            </a:endParaRPr>
          </a:p>
          <a:p>
            <a:pPr marL="0" lvl="0" indent="0">
              <a:lnSpc>
                <a:spcPct val="150000"/>
              </a:lnSpc>
              <a:spcBef>
                <a:spcPts val="0"/>
              </a:spcBef>
              <a:buNone/>
            </a:pPr>
            <a:r>
              <a:rPr lang="zh-CN" altLang="en-US" sz="1800" dirty="0" smtClean="0">
                <a:latin typeface="Times New Roman" pitchFamily="18" charset="0"/>
                <a:ea typeface="微软雅黑" pitchFamily="34" charset="-122"/>
                <a:cs typeface="Times New Roman" pitchFamily="18" charset="0"/>
              </a:rPr>
              <a:t>        公式</a:t>
            </a:r>
            <a:r>
              <a:rPr lang="en-US" altLang="zh-CN" sz="1800" dirty="0">
                <a:latin typeface="Times New Roman" pitchFamily="18" charset="0"/>
                <a:ea typeface="微软雅黑" pitchFamily="34" charset="-122"/>
                <a:cs typeface="Times New Roman" pitchFamily="18" charset="0"/>
              </a:rPr>
              <a:t>6-24</a:t>
            </a:r>
            <a:r>
              <a:rPr lang="zh-CN" altLang="en-US" sz="1800" dirty="0">
                <a:latin typeface="Times New Roman" pitchFamily="18" charset="0"/>
                <a:ea typeface="微软雅黑" pitchFamily="34" charset="-122"/>
                <a:cs typeface="Times New Roman" pitchFamily="18" charset="0"/>
              </a:rPr>
              <a:t>中，为股权资本成本，为无风险收益率，通常选择基本不存在投资风险和违约风险的长期国债利率来替代，为市场的期望收益率，为股票的市场风险系数。</a:t>
            </a:r>
          </a:p>
        </p:txBody>
      </p:sp>
      <p:cxnSp>
        <p:nvCxnSpPr>
          <p:cNvPr id="8" name="直接连接符 7"/>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第四节 自由现金流折现</a:t>
            </a:r>
            <a:r>
              <a:rPr lang="zh-CN" altLang="en-US" sz="2600" b="1" kern="2200" dirty="0" smtClean="0">
                <a:solidFill>
                  <a:srgbClr val="000000"/>
                </a:solidFill>
                <a:latin typeface="微软雅黑" pitchFamily="34" charset="-122"/>
                <a:ea typeface="微软雅黑" pitchFamily="34" charset="-122"/>
                <a:cs typeface="+mj-cs"/>
              </a:rPr>
              <a:t>模型</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10"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lvl="0">
              <a:lnSpc>
                <a:spcPct val="150000"/>
              </a:lnSpc>
            </a:pPr>
            <a:r>
              <a:rPr lang="zh-CN" altLang="en-US" sz="2400" dirty="0">
                <a:latin typeface="Times New Roman" pitchFamily="18" charset="0"/>
                <a:ea typeface="微软雅黑" pitchFamily="34" charset="-122"/>
                <a:cs typeface="Times New Roman" pitchFamily="18" charset="0"/>
              </a:rPr>
              <a:t>二、自由现金流折现模型的</a:t>
            </a:r>
            <a:r>
              <a:rPr lang="zh-CN" altLang="en-US" sz="2400" dirty="0" smtClean="0">
                <a:latin typeface="Times New Roman" pitchFamily="18" charset="0"/>
                <a:ea typeface="微软雅黑" pitchFamily="34" charset="-122"/>
                <a:cs typeface="Times New Roman" pitchFamily="18" charset="0"/>
              </a:rPr>
              <a:t>步骤</a:t>
            </a:r>
            <a:endParaRPr lang="zh-CN" altLang="en-US" sz="2400" b="1" dirty="0">
              <a:latin typeface="Times New Roman" pitchFamily="18" charset="0"/>
              <a:ea typeface="微软雅黑" pitchFamily="34" charset="-122"/>
              <a:cs typeface="Times New Roman" pitchFamily="18" charset="0"/>
            </a:endParaRPr>
          </a:p>
        </p:txBody>
      </p:sp>
      <p:sp>
        <p:nvSpPr>
          <p:cNvPr id="11" name="标题 1"/>
          <p:cNvSpPr txBox="1">
            <a:spLocks/>
          </p:cNvSpPr>
          <p:nvPr/>
        </p:nvSpPr>
        <p:spPr>
          <a:xfrm>
            <a:off x="428596" y="1285866"/>
            <a:ext cx="8229600" cy="500066"/>
          </a:xfrm>
          <a:prstGeom prst="rect">
            <a:avLst/>
          </a:prstGeom>
        </p:spPr>
        <p:txBody>
          <a:bodyPr vert="horz" lIns="91440" tIns="45720" rIns="91440" bIns="45720" rtlCol="0" anchor="ctr">
            <a:normAutofit/>
          </a:bodyPr>
          <a:lstStyle/>
          <a:p>
            <a:pPr lvl="0">
              <a:spcBef>
                <a:spcPct val="0"/>
              </a:spcBef>
            </a:pPr>
            <a:r>
              <a:rPr lang="zh-CN" altLang="en-US" dirty="0">
                <a:latin typeface="Times New Roman" pitchFamily="18" charset="0"/>
                <a:ea typeface="微软雅黑" pitchFamily="34" charset="-122"/>
                <a:cs typeface="Times New Roman" pitchFamily="18" charset="0"/>
              </a:rPr>
              <a:t>（四）折现率</a:t>
            </a:r>
            <a:r>
              <a:rPr lang="zh-CN" altLang="en-US" dirty="0" smtClean="0">
                <a:latin typeface="Times New Roman" pitchFamily="18" charset="0"/>
                <a:ea typeface="微软雅黑" pitchFamily="34" charset="-122"/>
                <a:cs typeface="Times New Roman" pitchFamily="18" charset="0"/>
              </a:rPr>
              <a:t>预测</a:t>
            </a:r>
            <a:endParaRPr kumimoji="0" lang="zh-CN" altLang="en-US" sz="1800" b="0"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endParaRPr>
          </a:p>
        </p:txBody>
      </p:sp>
      <p:pic>
        <p:nvPicPr>
          <p:cNvPr id="8193" name="Picture 1"/>
          <p:cNvPicPr>
            <a:picLocks noChangeAspect="1" noChangeArrowheads="1"/>
          </p:cNvPicPr>
          <p:nvPr/>
        </p:nvPicPr>
        <p:blipFill>
          <a:blip r:embed="rId2"/>
          <a:srcRect/>
          <a:stretch>
            <a:fillRect/>
          </a:stretch>
        </p:blipFill>
        <p:spPr bwMode="auto">
          <a:xfrm>
            <a:off x="2500298" y="3214692"/>
            <a:ext cx="6328387" cy="428628"/>
          </a:xfrm>
          <a:prstGeom prst="rect">
            <a:avLst/>
          </a:prstGeom>
          <a:noFill/>
          <a:ln w="9525">
            <a:noFill/>
            <a:miter lim="800000"/>
            <a:headEnd/>
            <a:tailEnd/>
          </a:ln>
          <a:effectLst/>
        </p:spPr>
      </p:pic>
      <p:sp>
        <p:nvSpPr>
          <p:cNvPr id="13"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4"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5" name="灯片编号占位符 14"/>
          <p:cNvSpPr>
            <a:spLocks noGrp="1"/>
          </p:cNvSpPr>
          <p:nvPr>
            <p:ph type="sldNum" sz="quarter" idx="12"/>
          </p:nvPr>
        </p:nvSpPr>
        <p:spPr/>
        <p:txBody>
          <a:bodyPr/>
          <a:lstStyle/>
          <a:p>
            <a:fld id="{BB196454-36CF-42DE-A2C0-4DF8986FDBF0}" type="slidenum">
              <a:rPr lang="zh-CN" altLang="en-US" smtClean="0"/>
              <a:t>51</a:t>
            </a:fld>
            <a:endParaRPr lang="zh-CN" alt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285720" y="2214560"/>
            <a:ext cx="8229600" cy="2000264"/>
          </a:xfrm>
        </p:spPr>
        <p:txBody>
          <a:bodyPr vert="horz" lIns="91440" tIns="45720" rIns="91440" bIns="45720" rtlCol="0">
            <a:noAutofit/>
          </a:bodyPr>
          <a:lstStyle/>
          <a:p>
            <a:pPr marL="0" lvl="0" indent="0">
              <a:lnSpc>
                <a:spcPct val="150000"/>
              </a:lnSpc>
              <a:spcBef>
                <a:spcPts val="0"/>
              </a:spcBef>
              <a:buNone/>
            </a:pPr>
            <a:r>
              <a:rPr lang="zh-CN" altLang="en-US" sz="1800" dirty="0" smtClean="0">
                <a:latin typeface="Times New Roman" pitchFamily="18" charset="0"/>
                <a:ea typeface="微软雅黑" pitchFamily="34" charset="-122"/>
                <a:cs typeface="Times New Roman" pitchFamily="18" charset="0"/>
              </a:rPr>
              <a:t>        使用</a:t>
            </a:r>
            <a:r>
              <a:rPr lang="zh-CN" altLang="en-US" sz="1800" dirty="0">
                <a:latin typeface="Times New Roman" pitchFamily="18" charset="0"/>
                <a:ea typeface="微软雅黑" pitchFamily="34" charset="-122"/>
                <a:cs typeface="Times New Roman" pitchFamily="18" charset="0"/>
              </a:rPr>
              <a:t>股权自由现金流（</a:t>
            </a:r>
            <a:r>
              <a:rPr lang="en-US" altLang="zh-CN" sz="1800" dirty="0">
                <a:latin typeface="Times New Roman" pitchFamily="18" charset="0"/>
                <a:ea typeface="微软雅黑" pitchFamily="34" charset="-122"/>
                <a:cs typeface="Times New Roman" pitchFamily="18" charset="0"/>
              </a:rPr>
              <a:t>FCFE</a:t>
            </a:r>
            <a:r>
              <a:rPr lang="zh-CN" altLang="en-US" sz="1800" dirty="0">
                <a:latin typeface="Times New Roman" pitchFamily="18" charset="0"/>
                <a:ea typeface="微软雅黑" pitchFamily="34" charset="-122"/>
                <a:cs typeface="Times New Roman" pitchFamily="18" charset="0"/>
              </a:rPr>
              <a:t>）折现模型时，将计算出来的现金流量现值除以公司普通股的流通股股数，就可得到公司每股价值。</a:t>
            </a:r>
          </a:p>
          <a:p>
            <a:pPr marL="0" lvl="0" indent="0">
              <a:lnSpc>
                <a:spcPct val="150000"/>
              </a:lnSpc>
              <a:spcBef>
                <a:spcPts val="0"/>
              </a:spcBef>
              <a:buNone/>
            </a:pPr>
            <a:r>
              <a:rPr lang="zh-CN" altLang="en-US" sz="1800" dirty="0" smtClean="0">
                <a:latin typeface="Times New Roman" pitchFamily="18" charset="0"/>
                <a:ea typeface="微软雅黑" pitchFamily="34" charset="-122"/>
                <a:cs typeface="Times New Roman" pitchFamily="18" charset="0"/>
              </a:rPr>
              <a:t>        使用</a:t>
            </a:r>
            <a:r>
              <a:rPr lang="zh-CN" altLang="en-US" sz="1800" dirty="0">
                <a:latin typeface="Times New Roman" pitchFamily="18" charset="0"/>
                <a:ea typeface="微软雅黑" pitchFamily="34" charset="-122"/>
                <a:cs typeface="Times New Roman" pitchFamily="18" charset="0"/>
              </a:rPr>
              <a:t>公司自由现金流（</a:t>
            </a:r>
            <a:r>
              <a:rPr lang="en-US" altLang="zh-CN" sz="1800" dirty="0">
                <a:latin typeface="Times New Roman" pitchFamily="18" charset="0"/>
                <a:ea typeface="微软雅黑" pitchFamily="34" charset="-122"/>
                <a:cs typeface="Times New Roman" pitchFamily="18" charset="0"/>
              </a:rPr>
              <a:t>FCFF</a:t>
            </a:r>
            <a:r>
              <a:rPr lang="zh-CN" altLang="en-US" sz="1800" dirty="0">
                <a:latin typeface="Times New Roman" pitchFamily="18" charset="0"/>
                <a:ea typeface="微软雅黑" pitchFamily="34" charset="-122"/>
                <a:cs typeface="Times New Roman" pitchFamily="18" charset="0"/>
              </a:rPr>
              <a:t>）折现模型时，首先在估算出的公司价值中扣除负债得到权益的价值，再除以公司的总股本数，就可以得到公司的每股价值。</a:t>
            </a:r>
          </a:p>
        </p:txBody>
      </p:sp>
      <p:cxnSp>
        <p:nvCxnSpPr>
          <p:cNvPr id="4" name="直接连接符 3"/>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第四节 自由现金流折现</a:t>
            </a:r>
            <a:r>
              <a:rPr lang="zh-CN" altLang="en-US" sz="2600" b="1" kern="2200" dirty="0" smtClean="0">
                <a:solidFill>
                  <a:srgbClr val="000000"/>
                </a:solidFill>
                <a:latin typeface="微软雅黑" pitchFamily="34" charset="-122"/>
                <a:ea typeface="微软雅黑" pitchFamily="34" charset="-122"/>
                <a:cs typeface="+mj-cs"/>
              </a:rPr>
              <a:t>模型</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6"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lvl="0">
              <a:lnSpc>
                <a:spcPct val="150000"/>
              </a:lnSpc>
            </a:pPr>
            <a:r>
              <a:rPr lang="zh-CN" altLang="en-US" sz="2400" dirty="0">
                <a:latin typeface="Times New Roman" pitchFamily="18" charset="0"/>
                <a:ea typeface="微软雅黑" pitchFamily="34" charset="-122"/>
                <a:cs typeface="Times New Roman" pitchFamily="18" charset="0"/>
              </a:rPr>
              <a:t>二、自由现金流折现模型的</a:t>
            </a:r>
            <a:r>
              <a:rPr lang="zh-CN" altLang="en-US" sz="2400" dirty="0" smtClean="0">
                <a:latin typeface="Times New Roman" pitchFamily="18" charset="0"/>
                <a:ea typeface="微软雅黑" pitchFamily="34" charset="-122"/>
                <a:cs typeface="Times New Roman" pitchFamily="18" charset="0"/>
              </a:rPr>
              <a:t>步骤</a:t>
            </a:r>
            <a:endParaRPr lang="zh-CN" altLang="en-US" sz="2400" b="1" dirty="0">
              <a:latin typeface="Times New Roman" pitchFamily="18" charset="0"/>
              <a:ea typeface="微软雅黑" pitchFamily="34" charset="-122"/>
              <a:cs typeface="Times New Roman" pitchFamily="18" charset="0"/>
            </a:endParaRPr>
          </a:p>
        </p:txBody>
      </p:sp>
      <p:sp>
        <p:nvSpPr>
          <p:cNvPr id="7" name="标题 1"/>
          <p:cNvSpPr txBox="1">
            <a:spLocks/>
          </p:cNvSpPr>
          <p:nvPr/>
        </p:nvSpPr>
        <p:spPr>
          <a:xfrm>
            <a:off x="428596" y="1285866"/>
            <a:ext cx="8229600" cy="500066"/>
          </a:xfrm>
          <a:prstGeom prst="rect">
            <a:avLst/>
          </a:prstGeom>
        </p:spPr>
        <p:txBody>
          <a:bodyPr vert="horz" lIns="91440" tIns="45720" rIns="91440" bIns="45720" rtlCol="0" anchor="ctr">
            <a:normAutofit/>
          </a:bodyPr>
          <a:lstStyle/>
          <a:p>
            <a:pPr lvl="0">
              <a:spcBef>
                <a:spcPct val="0"/>
              </a:spcBef>
            </a:pPr>
            <a:r>
              <a:rPr lang="zh-CN" altLang="en-US" kern="2200" dirty="0">
                <a:latin typeface="宋体"/>
              </a:rPr>
              <a:t>（五）公司每股价值计算</a:t>
            </a:r>
            <a:endParaRPr kumimoji="0" lang="zh-CN" altLang="en-US" sz="1800" b="0" i="0" u="none" strike="noStrike" kern="1200" cap="none" spc="0" normalizeH="0" baseline="0" noProof="0" dirty="0" smtClean="0">
              <a:ln>
                <a:noFill/>
              </a:ln>
              <a:solidFill>
                <a:schemeClr val="tx1"/>
              </a:solidFill>
              <a:effectLst/>
              <a:uLnTx/>
              <a:uFillTx/>
              <a:latin typeface="Times New Roman" pitchFamily="18" charset="0"/>
              <a:ea typeface="微软雅黑" pitchFamily="34" charset="-122"/>
              <a:cs typeface="Times New Roman" pitchFamily="18" charset="0"/>
            </a:endParaRPr>
          </a:p>
        </p:txBody>
      </p:sp>
      <p:sp>
        <p:nvSpPr>
          <p:cNvPr id="8"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9"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0" name="灯片编号占位符 9"/>
          <p:cNvSpPr>
            <a:spLocks noGrp="1"/>
          </p:cNvSpPr>
          <p:nvPr>
            <p:ph type="sldNum" sz="quarter" idx="12"/>
          </p:nvPr>
        </p:nvSpPr>
        <p:spPr/>
        <p:txBody>
          <a:bodyPr/>
          <a:lstStyle/>
          <a:p>
            <a:fld id="{BB196454-36CF-42DE-A2C0-4DF8986FDBF0}" type="slidenum">
              <a:rPr lang="zh-CN" altLang="en-US" smtClean="0"/>
              <a:t>52</a:t>
            </a:fld>
            <a:endParaRPr lang="zh-CN" altLang="en-US"/>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285720" y="1428742"/>
            <a:ext cx="8229600" cy="3394472"/>
          </a:xfrm>
        </p:spPr>
        <p:txBody>
          <a:bodyPr vert="horz" lIns="91440" tIns="45720" rIns="91440" bIns="45720" rtlCol="0">
            <a:noAutofit/>
          </a:bodyPr>
          <a:lstStyle/>
          <a:p>
            <a:pPr marL="0" lvl="0"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当上市公司符合以下条件的一种或多种情形时，自由现金流是公司预期收益的有效替代指标，自由现金流折现模型更为适用：</a:t>
            </a:r>
          </a:p>
          <a:p>
            <a:pPr marL="0" lvl="0"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a:t>
            </a:r>
            <a:r>
              <a:rPr lang="en-US" altLang="zh-CN" sz="1800" dirty="0">
                <a:latin typeface="Times New Roman" pitchFamily="18" charset="0"/>
                <a:ea typeface="微软雅黑" pitchFamily="34" charset="-122"/>
                <a:cs typeface="Times New Roman" pitchFamily="18" charset="0"/>
              </a:rPr>
              <a:t>1</a:t>
            </a:r>
            <a:r>
              <a:rPr lang="zh-CN" altLang="en-US" sz="1800" dirty="0">
                <a:latin typeface="Times New Roman" pitchFamily="18" charset="0"/>
                <a:ea typeface="微软雅黑" pitchFamily="34" charset="-122"/>
                <a:cs typeface="Times New Roman" pitchFamily="18" charset="0"/>
              </a:rPr>
              <a:t>）公司不支付股利。如微软公司股票于</a:t>
            </a:r>
            <a:r>
              <a:rPr lang="en-US" altLang="zh-CN" sz="1800" dirty="0">
                <a:latin typeface="Times New Roman" pitchFamily="18" charset="0"/>
                <a:ea typeface="微软雅黑" pitchFamily="34" charset="-122"/>
                <a:cs typeface="Times New Roman" pitchFamily="18" charset="0"/>
              </a:rPr>
              <a:t>1986</a:t>
            </a:r>
            <a:r>
              <a:rPr lang="zh-CN" altLang="en-US" sz="1800" dirty="0">
                <a:latin typeface="Times New Roman" pitchFamily="18" charset="0"/>
                <a:ea typeface="微软雅黑" pitchFamily="34" charset="-122"/>
                <a:cs typeface="Times New Roman" pitchFamily="18" charset="0"/>
              </a:rPr>
              <a:t>年</a:t>
            </a:r>
            <a:r>
              <a:rPr lang="en-US" altLang="zh-CN" sz="1800" dirty="0">
                <a:latin typeface="Times New Roman" pitchFamily="18" charset="0"/>
                <a:ea typeface="微软雅黑" pitchFamily="34" charset="-122"/>
                <a:cs typeface="Times New Roman" pitchFamily="18" charset="0"/>
              </a:rPr>
              <a:t>3</a:t>
            </a:r>
            <a:r>
              <a:rPr lang="zh-CN" altLang="en-US" sz="1800" dirty="0">
                <a:latin typeface="Times New Roman" pitchFamily="18" charset="0"/>
                <a:ea typeface="微软雅黑" pitchFamily="34" charset="-122"/>
                <a:cs typeface="Times New Roman" pitchFamily="18" charset="0"/>
              </a:rPr>
              <a:t>月在美国纳斯达克上市，直至</a:t>
            </a:r>
            <a:r>
              <a:rPr lang="en-US" altLang="zh-CN" sz="1800" dirty="0">
                <a:latin typeface="Times New Roman" pitchFamily="18" charset="0"/>
                <a:ea typeface="微软雅黑" pitchFamily="34" charset="-122"/>
                <a:cs typeface="Times New Roman" pitchFamily="18" charset="0"/>
              </a:rPr>
              <a:t>2003</a:t>
            </a:r>
            <a:r>
              <a:rPr lang="zh-CN" altLang="en-US" sz="1800" dirty="0">
                <a:latin typeface="Times New Roman" pitchFamily="18" charset="0"/>
                <a:ea typeface="微软雅黑" pitchFamily="34" charset="-122"/>
                <a:cs typeface="Times New Roman" pitchFamily="18" charset="0"/>
              </a:rPr>
              <a:t>年</a:t>
            </a:r>
            <a:r>
              <a:rPr lang="en-US" altLang="zh-CN" sz="1800" dirty="0">
                <a:latin typeface="Times New Roman" pitchFamily="18" charset="0"/>
                <a:ea typeface="微软雅黑" pitchFamily="34" charset="-122"/>
                <a:cs typeface="Times New Roman" pitchFamily="18" charset="0"/>
              </a:rPr>
              <a:t>3</a:t>
            </a:r>
            <a:r>
              <a:rPr lang="zh-CN" altLang="en-US" sz="1800" dirty="0">
                <a:latin typeface="Times New Roman" pitchFamily="18" charset="0"/>
                <a:ea typeface="微软雅黑" pitchFamily="34" charset="-122"/>
                <a:cs typeface="Times New Roman" pitchFamily="18" charset="0"/>
              </a:rPr>
              <a:t>月才首次向股东分发红利，而公司同期市值高达</a:t>
            </a:r>
            <a:r>
              <a:rPr lang="en-US" altLang="zh-CN" sz="1800" dirty="0">
                <a:latin typeface="Times New Roman" pitchFamily="18" charset="0"/>
                <a:ea typeface="微软雅黑" pitchFamily="34" charset="-122"/>
                <a:cs typeface="Times New Roman" pitchFamily="18" charset="0"/>
              </a:rPr>
              <a:t>2845</a:t>
            </a:r>
            <a:r>
              <a:rPr lang="zh-CN" altLang="en-US" sz="1800" dirty="0">
                <a:latin typeface="Times New Roman" pitchFamily="18" charset="0"/>
                <a:ea typeface="微软雅黑" pitchFamily="34" charset="-122"/>
                <a:cs typeface="Times New Roman" pitchFamily="18" charset="0"/>
              </a:rPr>
              <a:t>亿美元，现金储备高达</a:t>
            </a:r>
            <a:r>
              <a:rPr lang="en-US" altLang="zh-CN" sz="1800" dirty="0">
                <a:latin typeface="Times New Roman" pitchFamily="18" charset="0"/>
                <a:ea typeface="微软雅黑" pitchFamily="34" charset="-122"/>
                <a:cs typeface="Times New Roman" pitchFamily="18" charset="0"/>
              </a:rPr>
              <a:t>460</a:t>
            </a:r>
            <a:r>
              <a:rPr lang="zh-CN" altLang="en-US" sz="1800" dirty="0">
                <a:latin typeface="Times New Roman" pitchFamily="18" charset="0"/>
                <a:ea typeface="微软雅黑" pitchFamily="34" charset="-122"/>
                <a:cs typeface="Times New Roman" pitchFamily="18" charset="0"/>
              </a:rPr>
              <a:t>亿美元。</a:t>
            </a:r>
          </a:p>
          <a:p>
            <a:pPr marL="0" lvl="0"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a:t>
            </a:r>
            <a:r>
              <a:rPr lang="en-US" altLang="zh-CN" sz="1800" dirty="0">
                <a:latin typeface="Times New Roman" pitchFamily="18" charset="0"/>
                <a:ea typeface="微软雅黑" pitchFamily="34" charset="-122"/>
                <a:cs typeface="Times New Roman" pitchFamily="18" charset="0"/>
              </a:rPr>
              <a:t>2</a:t>
            </a:r>
            <a:r>
              <a:rPr lang="zh-CN" altLang="en-US" sz="1800" dirty="0">
                <a:latin typeface="Times New Roman" pitchFamily="18" charset="0"/>
                <a:ea typeface="微软雅黑" pitchFamily="34" charset="-122"/>
                <a:cs typeface="Times New Roman" pitchFamily="18" charset="0"/>
              </a:rPr>
              <a:t>）公司虽然支付股利，但是实际支付金额与公司的支付能力出入很大，存在支付不足或支付超额等现象</a:t>
            </a:r>
            <a:r>
              <a:rPr lang="zh-CN" altLang="en-US" sz="1800" dirty="0" smtClean="0">
                <a:latin typeface="Times New Roman" pitchFamily="18" charset="0"/>
                <a:ea typeface="微软雅黑" pitchFamily="34" charset="-122"/>
                <a:cs typeface="Times New Roman" pitchFamily="18" charset="0"/>
              </a:rPr>
              <a:t>。</a:t>
            </a:r>
            <a:endParaRPr lang="zh-CN" altLang="en-US" sz="1800" dirty="0">
              <a:latin typeface="Times New Roman" pitchFamily="18" charset="0"/>
              <a:ea typeface="微软雅黑" pitchFamily="34" charset="-122"/>
              <a:cs typeface="Times New Roman" pitchFamily="18" charset="0"/>
            </a:endParaRPr>
          </a:p>
        </p:txBody>
      </p:sp>
      <p:cxnSp>
        <p:nvCxnSpPr>
          <p:cNvPr id="5" name="直接连接符 4"/>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6"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第四节 自由现金流折现</a:t>
            </a:r>
            <a:r>
              <a:rPr lang="zh-CN" altLang="en-US" sz="2600" b="1" kern="2200" dirty="0" smtClean="0">
                <a:solidFill>
                  <a:srgbClr val="000000"/>
                </a:solidFill>
                <a:latin typeface="微软雅黑" pitchFamily="34" charset="-122"/>
                <a:ea typeface="微软雅黑" pitchFamily="34" charset="-122"/>
                <a:cs typeface="+mj-cs"/>
              </a:rPr>
              <a:t>模型</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7"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lvl="0">
              <a:lnSpc>
                <a:spcPct val="150000"/>
              </a:lnSpc>
            </a:pPr>
            <a:r>
              <a:rPr lang="zh-CN" altLang="en-US" sz="2400" kern="2200" dirty="0">
                <a:latin typeface="微软雅黑" pitchFamily="34" charset="-122"/>
                <a:ea typeface="微软雅黑" pitchFamily="34" charset="-122"/>
              </a:rPr>
              <a:t>三、自由现金流折现模型的适用场合</a:t>
            </a:r>
            <a:endParaRPr lang="zh-CN" altLang="en-US" sz="2400" b="1" dirty="0">
              <a:latin typeface="微软雅黑" pitchFamily="34" charset="-122"/>
              <a:ea typeface="微软雅黑" pitchFamily="34" charset="-122"/>
              <a:cs typeface="Times New Roman" pitchFamily="18" charset="0"/>
            </a:endParaRPr>
          </a:p>
        </p:txBody>
      </p:sp>
      <p:sp>
        <p:nvSpPr>
          <p:cNvPr id="8"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9"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0" name="灯片编号占位符 9"/>
          <p:cNvSpPr>
            <a:spLocks noGrp="1"/>
          </p:cNvSpPr>
          <p:nvPr>
            <p:ph type="sldNum" sz="quarter" idx="12"/>
          </p:nvPr>
        </p:nvSpPr>
        <p:spPr/>
        <p:txBody>
          <a:bodyPr/>
          <a:lstStyle/>
          <a:p>
            <a:fld id="{BB196454-36CF-42DE-A2C0-4DF8986FDBF0}" type="slidenum">
              <a:rPr lang="zh-CN" altLang="en-US" smtClean="0"/>
              <a:t>53</a:t>
            </a:fld>
            <a:endParaRPr lang="zh-CN" altLang="en-US"/>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357158" y="1428742"/>
            <a:ext cx="8229600" cy="2371731"/>
          </a:xfrm>
        </p:spPr>
        <p:txBody>
          <a:bodyPr vert="horz" lIns="91440" tIns="45720" rIns="91440" bIns="45720" rtlCol="0">
            <a:noAutofit/>
          </a:bodyPr>
          <a:lstStyle/>
          <a:p>
            <a:pPr marL="0" lvl="0"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当上市公司符合以下条件的一种或多种情形时，自由现金流是公司预期收益的有效替代指标，自由现金流折现模型更为适用：</a:t>
            </a:r>
          </a:p>
          <a:p>
            <a:pPr marL="0" lvl="0" indent="0">
              <a:lnSpc>
                <a:spcPct val="150000"/>
              </a:lnSpc>
              <a:spcBef>
                <a:spcPts val="0"/>
              </a:spcBef>
              <a:buNone/>
            </a:pPr>
            <a:r>
              <a:rPr lang="zh-CN" altLang="en-US" sz="1800" dirty="0" smtClean="0">
                <a:latin typeface="Times New Roman" pitchFamily="18" charset="0"/>
                <a:ea typeface="微软雅黑" pitchFamily="34" charset="-122"/>
                <a:cs typeface="Times New Roman" pitchFamily="18" charset="0"/>
              </a:rPr>
              <a:t>（</a:t>
            </a:r>
            <a:r>
              <a:rPr lang="en-US" altLang="zh-CN" sz="1800" dirty="0">
                <a:latin typeface="Times New Roman" pitchFamily="18" charset="0"/>
                <a:ea typeface="微软雅黑" pitchFamily="34" charset="-122"/>
                <a:cs typeface="Times New Roman" pitchFamily="18" charset="0"/>
              </a:rPr>
              <a:t>3</a:t>
            </a:r>
            <a:r>
              <a:rPr lang="zh-CN" altLang="en-US" sz="1800" dirty="0">
                <a:latin typeface="Times New Roman" pitchFamily="18" charset="0"/>
                <a:ea typeface="微软雅黑" pitchFamily="34" charset="-122"/>
                <a:cs typeface="Times New Roman" pitchFamily="18" charset="0"/>
              </a:rPr>
              <a:t>）从投资者拥有公司控制权的角度进行估价。</a:t>
            </a:r>
          </a:p>
          <a:p>
            <a:pPr marL="0" lvl="0"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a:t>
            </a:r>
            <a:r>
              <a:rPr lang="en-US" altLang="zh-CN" sz="1800" dirty="0">
                <a:latin typeface="Times New Roman" pitchFamily="18" charset="0"/>
                <a:ea typeface="微软雅黑" pitchFamily="34" charset="-122"/>
                <a:cs typeface="Times New Roman" pitchFamily="18" charset="0"/>
              </a:rPr>
              <a:t>4</a:t>
            </a:r>
            <a:r>
              <a:rPr lang="zh-CN" altLang="en-US" sz="1800" dirty="0">
                <a:latin typeface="Times New Roman" pitchFamily="18" charset="0"/>
                <a:ea typeface="微软雅黑" pitchFamily="34" charset="-122"/>
                <a:cs typeface="Times New Roman" pitchFamily="18" charset="0"/>
              </a:rPr>
              <a:t>）在可以合理估计的期间，分析师有充分理由认为自由现金流与公司获利能力较好吻合的其他公司估值情形。</a:t>
            </a:r>
          </a:p>
        </p:txBody>
      </p:sp>
      <p:cxnSp>
        <p:nvCxnSpPr>
          <p:cNvPr id="5" name="直接连接符 4"/>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6"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第四节 自由现金流折现</a:t>
            </a:r>
            <a:r>
              <a:rPr lang="zh-CN" altLang="en-US" sz="2600" b="1" kern="2200" dirty="0" smtClean="0">
                <a:solidFill>
                  <a:srgbClr val="000000"/>
                </a:solidFill>
                <a:latin typeface="微软雅黑" pitchFamily="34" charset="-122"/>
                <a:ea typeface="微软雅黑" pitchFamily="34" charset="-122"/>
                <a:cs typeface="+mj-cs"/>
              </a:rPr>
              <a:t>模型</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7"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lvl="0">
              <a:lnSpc>
                <a:spcPct val="150000"/>
              </a:lnSpc>
            </a:pPr>
            <a:r>
              <a:rPr lang="zh-CN" altLang="en-US" sz="2400" kern="2200" dirty="0">
                <a:latin typeface="微软雅黑" pitchFamily="34" charset="-122"/>
                <a:ea typeface="微软雅黑" pitchFamily="34" charset="-122"/>
              </a:rPr>
              <a:t>三、自由现金流折现模型的适用场合</a:t>
            </a:r>
            <a:endParaRPr lang="zh-CN" altLang="en-US" sz="2400" b="1" dirty="0">
              <a:latin typeface="微软雅黑" pitchFamily="34" charset="-122"/>
              <a:ea typeface="微软雅黑" pitchFamily="34" charset="-122"/>
              <a:cs typeface="Times New Roman" pitchFamily="18" charset="0"/>
            </a:endParaRPr>
          </a:p>
        </p:txBody>
      </p:sp>
      <p:sp>
        <p:nvSpPr>
          <p:cNvPr id="8"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9"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0" name="灯片编号占位符 9"/>
          <p:cNvSpPr>
            <a:spLocks noGrp="1"/>
          </p:cNvSpPr>
          <p:nvPr>
            <p:ph type="sldNum" sz="quarter" idx="12"/>
          </p:nvPr>
        </p:nvSpPr>
        <p:spPr/>
        <p:txBody>
          <a:bodyPr/>
          <a:lstStyle/>
          <a:p>
            <a:fld id="{BB196454-36CF-42DE-A2C0-4DF8986FDBF0}" type="slidenum">
              <a:rPr lang="zh-CN" altLang="en-US" smtClean="0"/>
              <a:t>54</a:t>
            </a:fld>
            <a:endParaRPr lang="zh-CN" altLang="en-US"/>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500034" y="1357304"/>
            <a:ext cx="8229600" cy="2214578"/>
          </a:xfrm>
        </p:spPr>
        <p:txBody>
          <a:bodyPr vert="horz" lIns="91440" tIns="45720" rIns="91440" bIns="45720" rtlCol="0">
            <a:noAutofit/>
          </a:bodyPr>
          <a:lstStyle/>
          <a:p>
            <a:pPr marL="0" lvl="0"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（一）公司自由现金流</a:t>
            </a:r>
            <a:r>
              <a:rPr lang="en-US" altLang="zh-CN" sz="1800" dirty="0">
                <a:latin typeface="Times New Roman" pitchFamily="18" charset="0"/>
                <a:ea typeface="微软雅黑" pitchFamily="34" charset="-122"/>
                <a:cs typeface="Times New Roman" pitchFamily="18" charset="0"/>
              </a:rPr>
              <a:t>(FCFF)</a:t>
            </a:r>
            <a:r>
              <a:rPr lang="zh-CN" altLang="en-US" sz="1800" dirty="0">
                <a:latin typeface="Times New Roman" pitchFamily="18" charset="0"/>
                <a:ea typeface="微软雅黑" pitchFamily="34" charset="-122"/>
                <a:cs typeface="Times New Roman" pitchFamily="18" charset="0"/>
              </a:rPr>
              <a:t>折现模型</a:t>
            </a:r>
          </a:p>
          <a:p>
            <a:pPr marL="0" lvl="1" indent="0">
              <a:lnSpc>
                <a:spcPct val="150000"/>
              </a:lnSpc>
              <a:spcBef>
                <a:spcPts val="0"/>
              </a:spcBef>
              <a:buNone/>
            </a:pPr>
            <a:r>
              <a:rPr lang="en-US" altLang="zh-CN" sz="1800" dirty="0">
                <a:latin typeface="Times New Roman" pitchFamily="18" charset="0"/>
                <a:ea typeface="微软雅黑" pitchFamily="34" charset="-122"/>
                <a:cs typeface="Times New Roman" pitchFamily="18" charset="0"/>
              </a:rPr>
              <a:t>1.</a:t>
            </a:r>
            <a:r>
              <a:rPr lang="zh-CN" altLang="en-US" sz="1800" dirty="0">
                <a:latin typeface="Times New Roman" pitchFamily="18" charset="0"/>
                <a:ea typeface="微软雅黑" pitchFamily="34" charset="-122"/>
                <a:cs typeface="Times New Roman" pitchFamily="18" charset="0"/>
              </a:rPr>
              <a:t>公司自由现金流计算</a:t>
            </a:r>
          </a:p>
          <a:p>
            <a:pPr marL="0" lvl="2"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公司自由现金流，是公司在保持正常经营的情况下，能够向所有出资人（股东和债权人）进行自由分配的现金流。公司自由现金流的计算公式为</a:t>
            </a:r>
            <a:r>
              <a:rPr lang="zh-CN" altLang="en-US" sz="1800" dirty="0" smtClean="0">
                <a:latin typeface="Times New Roman" pitchFamily="18" charset="0"/>
                <a:ea typeface="微软雅黑" pitchFamily="34" charset="-122"/>
                <a:cs typeface="Times New Roman" pitchFamily="18" charset="0"/>
              </a:rPr>
              <a:t>：</a:t>
            </a:r>
            <a:endParaRPr lang="en-US" altLang="zh-CN" sz="1800" dirty="0" smtClean="0">
              <a:latin typeface="Times New Roman" pitchFamily="18" charset="0"/>
              <a:ea typeface="微软雅黑" pitchFamily="34" charset="-122"/>
              <a:cs typeface="Times New Roman" pitchFamily="18" charset="0"/>
            </a:endParaRPr>
          </a:p>
          <a:p>
            <a:pPr marL="0" lvl="2" indent="0">
              <a:lnSpc>
                <a:spcPct val="150000"/>
              </a:lnSpc>
              <a:spcBef>
                <a:spcPts val="0"/>
              </a:spcBef>
              <a:buNone/>
            </a:pPr>
            <a:endParaRPr lang="zh-CN" altLang="en-US" sz="1800" dirty="0">
              <a:latin typeface="Times New Roman" pitchFamily="18" charset="0"/>
              <a:ea typeface="微软雅黑" pitchFamily="34" charset="-122"/>
              <a:cs typeface="Times New Roman" pitchFamily="18" charset="0"/>
            </a:endParaRPr>
          </a:p>
          <a:p>
            <a:pPr marL="0" lvl="2" indent="0">
              <a:lnSpc>
                <a:spcPct val="150000"/>
              </a:lnSpc>
              <a:spcBef>
                <a:spcPts val="0"/>
              </a:spcBef>
              <a:buNone/>
            </a:pPr>
            <a:endParaRPr lang="zh-CN" altLang="en-US" sz="1800" dirty="0">
              <a:latin typeface="Times New Roman" pitchFamily="18" charset="0"/>
              <a:ea typeface="微软雅黑" pitchFamily="34" charset="-122"/>
              <a:cs typeface="Times New Roman" pitchFamily="18" charset="0"/>
            </a:endParaRPr>
          </a:p>
        </p:txBody>
      </p:sp>
      <p:cxnSp>
        <p:nvCxnSpPr>
          <p:cNvPr id="4" name="直接连接符 3"/>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第四节 自由现金流折现</a:t>
            </a:r>
            <a:r>
              <a:rPr lang="zh-CN" altLang="en-US" sz="2600" b="1" kern="2200" dirty="0" smtClean="0">
                <a:solidFill>
                  <a:srgbClr val="000000"/>
                </a:solidFill>
                <a:latin typeface="微软雅黑" pitchFamily="34" charset="-122"/>
                <a:ea typeface="微软雅黑" pitchFamily="34" charset="-122"/>
                <a:cs typeface="+mj-cs"/>
              </a:rPr>
              <a:t>模型</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6"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lvl="0">
              <a:lnSpc>
                <a:spcPct val="150000"/>
              </a:lnSpc>
            </a:pPr>
            <a:r>
              <a:rPr lang="zh-CN" altLang="en-US" sz="2400" kern="2200" dirty="0">
                <a:latin typeface="微软雅黑" pitchFamily="34" charset="-122"/>
                <a:ea typeface="微软雅黑" pitchFamily="34" charset="-122"/>
              </a:rPr>
              <a:t>四、自由现金流折现模型的主要</a:t>
            </a:r>
            <a:r>
              <a:rPr lang="zh-CN" altLang="en-US" sz="2400" kern="2200" dirty="0" smtClean="0">
                <a:latin typeface="微软雅黑" pitchFamily="34" charset="-122"/>
                <a:ea typeface="微软雅黑" pitchFamily="34" charset="-122"/>
              </a:rPr>
              <a:t>类型</a:t>
            </a:r>
            <a:endParaRPr lang="zh-CN" altLang="en-US" sz="2400" b="1" dirty="0">
              <a:latin typeface="微软雅黑" pitchFamily="34" charset="-122"/>
              <a:ea typeface="微软雅黑" pitchFamily="34" charset="-122"/>
              <a:cs typeface="Times New Roman" pitchFamily="18" charset="0"/>
            </a:endParaRPr>
          </a:p>
        </p:txBody>
      </p:sp>
      <p:pic>
        <p:nvPicPr>
          <p:cNvPr id="5121" name="Picture 1"/>
          <p:cNvPicPr>
            <a:picLocks noChangeAspect="1" noChangeArrowheads="1"/>
          </p:cNvPicPr>
          <p:nvPr/>
        </p:nvPicPr>
        <p:blipFill>
          <a:blip r:embed="rId2"/>
          <a:srcRect/>
          <a:stretch>
            <a:fillRect/>
          </a:stretch>
        </p:blipFill>
        <p:spPr bwMode="auto">
          <a:xfrm>
            <a:off x="428596" y="3071816"/>
            <a:ext cx="8524990" cy="1785950"/>
          </a:xfrm>
          <a:prstGeom prst="rect">
            <a:avLst/>
          </a:prstGeom>
          <a:noFill/>
          <a:ln w="9525">
            <a:noFill/>
            <a:miter lim="800000"/>
            <a:headEnd/>
            <a:tailEnd/>
          </a:ln>
          <a:effectLst/>
        </p:spPr>
      </p:pic>
      <p:sp>
        <p:nvSpPr>
          <p:cNvPr id="8"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9"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0" name="灯片编号占位符 9"/>
          <p:cNvSpPr>
            <a:spLocks noGrp="1"/>
          </p:cNvSpPr>
          <p:nvPr>
            <p:ph type="sldNum" sz="quarter" idx="12"/>
          </p:nvPr>
        </p:nvSpPr>
        <p:spPr/>
        <p:txBody>
          <a:bodyPr/>
          <a:lstStyle/>
          <a:p>
            <a:fld id="{BB196454-36CF-42DE-A2C0-4DF8986FDBF0}" type="slidenum">
              <a:rPr lang="zh-CN" altLang="en-US" smtClean="0"/>
              <a:t>55</a:t>
            </a:fld>
            <a:endParaRPr lang="zh-CN" altLang="en-US"/>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500034" y="1357304"/>
            <a:ext cx="8229600" cy="3394472"/>
          </a:xfrm>
        </p:spPr>
        <p:txBody>
          <a:bodyPr vert="horz" lIns="91440" tIns="45720" rIns="91440" bIns="45720" rtlCol="0">
            <a:noAutofit/>
          </a:bodyPr>
          <a:lstStyle/>
          <a:p>
            <a:pPr marL="0" lvl="0"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（一）公司自由现金流</a:t>
            </a:r>
            <a:r>
              <a:rPr lang="en-US" altLang="zh-CN" sz="1800" dirty="0">
                <a:latin typeface="Times New Roman" pitchFamily="18" charset="0"/>
                <a:ea typeface="微软雅黑" pitchFamily="34" charset="-122"/>
                <a:cs typeface="Times New Roman" pitchFamily="18" charset="0"/>
              </a:rPr>
              <a:t>(FCFF)</a:t>
            </a:r>
            <a:r>
              <a:rPr lang="zh-CN" altLang="en-US" sz="1800" dirty="0">
                <a:latin typeface="Times New Roman" pitchFamily="18" charset="0"/>
                <a:ea typeface="微软雅黑" pitchFamily="34" charset="-122"/>
                <a:cs typeface="Times New Roman" pitchFamily="18" charset="0"/>
              </a:rPr>
              <a:t>折现模型</a:t>
            </a:r>
          </a:p>
          <a:p>
            <a:pPr marL="0" lvl="1" indent="0">
              <a:lnSpc>
                <a:spcPct val="150000"/>
              </a:lnSpc>
              <a:spcBef>
                <a:spcPts val="0"/>
              </a:spcBef>
              <a:buNone/>
            </a:pPr>
            <a:r>
              <a:rPr lang="en-US" altLang="zh-CN" sz="1800" dirty="0">
                <a:latin typeface="Times New Roman" pitchFamily="18" charset="0"/>
                <a:ea typeface="微软雅黑" pitchFamily="34" charset="-122"/>
                <a:cs typeface="Times New Roman" pitchFamily="18" charset="0"/>
              </a:rPr>
              <a:t>2.</a:t>
            </a:r>
            <a:r>
              <a:rPr lang="zh-CN" altLang="en-US" sz="1800" dirty="0">
                <a:latin typeface="Times New Roman" pitchFamily="18" charset="0"/>
                <a:ea typeface="微软雅黑" pitchFamily="34" charset="-122"/>
                <a:cs typeface="Times New Roman" pitchFamily="18" charset="0"/>
              </a:rPr>
              <a:t>公司自由现金流折现模型</a:t>
            </a:r>
            <a:r>
              <a:rPr lang="zh-CN" altLang="en-US" sz="1800" dirty="0" smtClean="0">
                <a:latin typeface="Times New Roman" pitchFamily="18" charset="0"/>
                <a:ea typeface="微软雅黑" pitchFamily="34" charset="-122"/>
                <a:cs typeface="Times New Roman" pitchFamily="18" charset="0"/>
              </a:rPr>
              <a:t>公式</a:t>
            </a:r>
            <a:endParaRPr lang="zh-CN" altLang="en-US" sz="1800" dirty="0">
              <a:latin typeface="Times New Roman" pitchFamily="18" charset="0"/>
              <a:ea typeface="微软雅黑" pitchFamily="34" charset="-122"/>
              <a:cs typeface="Times New Roman" pitchFamily="18" charset="0"/>
            </a:endParaRPr>
          </a:p>
          <a:p>
            <a:pPr marL="0" lvl="0" indent="0">
              <a:lnSpc>
                <a:spcPct val="150000"/>
              </a:lnSpc>
              <a:spcBef>
                <a:spcPts val="0"/>
              </a:spcBef>
              <a:buNone/>
            </a:pPr>
            <a:r>
              <a:rPr lang="zh-CN" altLang="en-US" sz="1800" dirty="0" smtClean="0">
                <a:latin typeface="Times New Roman" pitchFamily="18" charset="0"/>
                <a:ea typeface="微软雅黑" pitchFamily="34" charset="-122"/>
                <a:cs typeface="Times New Roman" pitchFamily="18" charset="0"/>
              </a:rPr>
              <a:t>公司自由现金流不需要单独考虑与债务相关的现金流量，公司自由现金流折现模型的一般形式为：</a:t>
            </a:r>
          </a:p>
          <a:p>
            <a:pPr marL="0" lvl="0" indent="0">
              <a:lnSpc>
                <a:spcPct val="150000"/>
              </a:lnSpc>
              <a:spcBef>
                <a:spcPts val="0"/>
              </a:spcBef>
              <a:buNone/>
            </a:pPr>
            <a:endParaRPr lang="zh-CN" altLang="en-US" sz="1800" dirty="0" smtClean="0">
              <a:latin typeface="Times New Roman" pitchFamily="18" charset="0"/>
              <a:ea typeface="微软雅黑" pitchFamily="34" charset="-122"/>
              <a:cs typeface="Times New Roman" pitchFamily="18" charset="0"/>
            </a:endParaRPr>
          </a:p>
        </p:txBody>
      </p:sp>
      <p:cxnSp>
        <p:nvCxnSpPr>
          <p:cNvPr id="4" name="直接连接符 3"/>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第四节 自由现金流折现</a:t>
            </a:r>
            <a:r>
              <a:rPr lang="zh-CN" altLang="en-US" sz="2600" b="1" kern="2200" dirty="0" smtClean="0">
                <a:solidFill>
                  <a:srgbClr val="000000"/>
                </a:solidFill>
                <a:latin typeface="微软雅黑" pitchFamily="34" charset="-122"/>
                <a:ea typeface="微软雅黑" pitchFamily="34" charset="-122"/>
                <a:cs typeface="+mj-cs"/>
              </a:rPr>
              <a:t>模型</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6"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lvl="0">
              <a:lnSpc>
                <a:spcPct val="150000"/>
              </a:lnSpc>
            </a:pPr>
            <a:r>
              <a:rPr lang="zh-CN" altLang="en-US" sz="2400" kern="2200" dirty="0">
                <a:latin typeface="微软雅黑" pitchFamily="34" charset="-122"/>
                <a:ea typeface="微软雅黑" pitchFamily="34" charset="-122"/>
              </a:rPr>
              <a:t>四、自由现金流折现模型的主要</a:t>
            </a:r>
            <a:r>
              <a:rPr lang="zh-CN" altLang="en-US" sz="2400" kern="2200" dirty="0" smtClean="0">
                <a:latin typeface="微软雅黑" pitchFamily="34" charset="-122"/>
                <a:ea typeface="微软雅黑" pitchFamily="34" charset="-122"/>
              </a:rPr>
              <a:t>类型</a:t>
            </a:r>
            <a:endParaRPr lang="zh-CN" altLang="en-US" sz="2400" b="1" dirty="0">
              <a:latin typeface="微软雅黑" pitchFamily="34" charset="-122"/>
              <a:ea typeface="微软雅黑" pitchFamily="34" charset="-122"/>
              <a:cs typeface="Times New Roman" pitchFamily="18" charset="0"/>
            </a:endParaRPr>
          </a:p>
        </p:txBody>
      </p:sp>
      <p:pic>
        <p:nvPicPr>
          <p:cNvPr id="62465" name="Picture 1"/>
          <p:cNvPicPr>
            <a:picLocks noChangeAspect="1" noChangeArrowheads="1"/>
          </p:cNvPicPr>
          <p:nvPr/>
        </p:nvPicPr>
        <p:blipFill>
          <a:blip r:embed="rId2"/>
          <a:srcRect/>
          <a:stretch>
            <a:fillRect/>
          </a:stretch>
        </p:blipFill>
        <p:spPr bwMode="auto">
          <a:xfrm>
            <a:off x="2643174" y="3286130"/>
            <a:ext cx="3163683" cy="857256"/>
          </a:xfrm>
          <a:prstGeom prst="rect">
            <a:avLst/>
          </a:prstGeom>
          <a:noFill/>
          <a:ln w="9525">
            <a:noFill/>
            <a:miter lim="800000"/>
            <a:headEnd/>
            <a:tailEnd/>
          </a:ln>
          <a:effectLst/>
        </p:spPr>
      </p:pic>
      <p:sp>
        <p:nvSpPr>
          <p:cNvPr id="7"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8"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9" name="灯片编号占位符 8"/>
          <p:cNvSpPr>
            <a:spLocks noGrp="1"/>
          </p:cNvSpPr>
          <p:nvPr>
            <p:ph type="sldNum" sz="quarter" idx="12"/>
          </p:nvPr>
        </p:nvSpPr>
        <p:spPr/>
        <p:txBody>
          <a:bodyPr/>
          <a:lstStyle/>
          <a:p>
            <a:fld id="{BB196454-36CF-42DE-A2C0-4DF8986FDBF0}" type="slidenum">
              <a:rPr lang="zh-CN" altLang="en-US" smtClean="0"/>
              <a:t>56</a:t>
            </a:fld>
            <a:endParaRPr lang="zh-CN" altLang="en-US"/>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500034" y="1357304"/>
            <a:ext cx="8229600" cy="3394472"/>
          </a:xfrm>
        </p:spPr>
        <p:txBody>
          <a:bodyPr vert="horz" lIns="91440" tIns="45720" rIns="91440" bIns="45720" rtlCol="0">
            <a:noAutofit/>
          </a:bodyPr>
          <a:lstStyle/>
          <a:p>
            <a:pPr marL="0" lvl="0"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（一）公司自由现金流</a:t>
            </a:r>
            <a:r>
              <a:rPr lang="en-US" altLang="zh-CN" sz="1800" dirty="0">
                <a:latin typeface="Times New Roman" pitchFamily="18" charset="0"/>
                <a:ea typeface="微软雅黑" pitchFamily="34" charset="-122"/>
                <a:cs typeface="Times New Roman" pitchFamily="18" charset="0"/>
              </a:rPr>
              <a:t>(FCFF)</a:t>
            </a:r>
            <a:r>
              <a:rPr lang="zh-CN" altLang="en-US" sz="1800" dirty="0">
                <a:latin typeface="Times New Roman" pitchFamily="18" charset="0"/>
                <a:ea typeface="微软雅黑" pitchFamily="34" charset="-122"/>
                <a:cs typeface="Times New Roman" pitchFamily="18" charset="0"/>
              </a:rPr>
              <a:t>折现模型</a:t>
            </a:r>
          </a:p>
          <a:p>
            <a:pPr marL="0" lvl="1" indent="0">
              <a:lnSpc>
                <a:spcPct val="150000"/>
              </a:lnSpc>
              <a:spcBef>
                <a:spcPts val="0"/>
              </a:spcBef>
              <a:buNone/>
            </a:pPr>
            <a:r>
              <a:rPr lang="en-US" altLang="zh-CN" sz="1800" dirty="0">
                <a:latin typeface="Times New Roman" pitchFamily="18" charset="0"/>
                <a:ea typeface="微软雅黑" pitchFamily="34" charset="-122"/>
                <a:cs typeface="Times New Roman" pitchFamily="18" charset="0"/>
              </a:rPr>
              <a:t>2.</a:t>
            </a:r>
            <a:r>
              <a:rPr lang="zh-CN" altLang="en-US" sz="1800" dirty="0">
                <a:latin typeface="Times New Roman" pitchFamily="18" charset="0"/>
                <a:ea typeface="微软雅黑" pitchFamily="34" charset="-122"/>
                <a:cs typeface="Times New Roman" pitchFamily="18" charset="0"/>
              </a:rPr>
              <a:t>公司自由现金流折现模型</a:t>
            </a:r>
            <a:r>
              <a:rPr lang="zh-CN" altLang="en-US" sz="1800" dirty="0" smtClean="0">
                <a:latin typeface="Times New Roman" pitchFamily="18" charset="0"/>
                <a:ea typeface="微软雅黑" pitchFamily="34" charset="-122"/>
                <a:cs typeface="Times New Roman" pitchFamily="18" charset="0"/>
              </a:rPr>
              <a:t>公式</a:t>
            </a:r>
            <a:endParaRPr lang="zh-CN" altLang="en-US" sz="1800" dirty="0">
              <a:latin typeface="Times New Roman" pitchFamily="18" charset="0"/>
              <a:ea typeface="微软雅黑" pitchFamily="34" charset="-122"/>
              <a:cs typeface="Times New Roman" pitchFamily="18" charset="0"/>
            </a:endParaRPr>
          </a:p>
          <a:p>
            <a:pPr marL="0" lvl="0" indent="0">
              <a:lnSpc>
                <a:spcPct val="150000"/>
              </a:lnSpc>
              <a:spcBef>
                <a:spcPts val="0"/>
              </a:spcBef>
              <a:buNone/>
            </a:pPr>
            <a:r>
              <a:rPr lang="zh-CN" altLang="en-US" sz="1800" dirty="0" smtClean="0">
                <a:latin typeface="Times New Roman" pitchFamily="18" charset="0"/>
                <a:ea typeface="微软雅黑" pitchFamily="34" charset="-122"/>
                <a:cs typeface="Times New Roman" pitchFamily="18" charset="0"/>
              </a:rPr>
              <a:t>如果公司自由现金流在年后达到稳定状态，并一直以稳定的增长率增长，则公司的自由现金流折现模型为：</a:t>
            </a:r>
            <a:endParaRPr lang="en-US" altLang="zh-CN" sz="1800" dirty="0" smtClean="0">
              <a:latin typeface="Times New Roman" pitchFamily="18" charset="0"/>
              <a:ea typeface="微软雅黑" pitchFamily="34" charset="-122"/>
              <a:cs typeface="Times New Roman" pitchFamily="18" charset="0"/>
            </a:endParaRPr>
          </a:p>
          <a:p>
            <a:pPr marL="0" lvl="0" indent="0">
              <a:lnSpc>
                <a:spcPct val="150000"/>
              </a:lnSpc>
              <a:spcBef>
                <a:spcPts val="0"/>
              </a:spcBef>
              <a:buNone/>
            </a:pPr>
            <a:endParaRPr lang="zh-CN" altLang="en-US" sz="1800" dirty="0" smtClean="0">
              <a:latin typeface="Times New Roman" pitchFamily="18" charset="0"/>
              <a:ea typeface="微软雅黑" pitchFamily="34" charset="-122"/>
              <a:cs typeface="Times New Roman" pitchFamily="18" charset="0"/>
            </a:endParaRPr>
          </a:p>
          <a:p>
            <a:pPr marL="0" lvl="0" indent="0">
              <a:lnSpc>
                <a:spcPct val="150000"/>
              </a:lnSpc>
              <a:spcBef>
                <a:spcPts val="0"/>
              </a:spcBef>
              <a:buNone/>
            </a:pPr>
            <a:endParaRPr lang="zh-CN" altLang="en-US" sz="1800" dirty="0" smtClean="0">
              <a:latin typeface="Times New Roman" pitchFamily="18" charset="0"/>
              <a:ea typeface="微软雅黑" pitchFamily="34" charset="-122"/>
              <a:cs typeface="Times New Roman" pitchFamily="18" charset="0"/>
            </a:endParaRPr>
          </a:p>
          <a:p>
            <a:pPr marL="0" lvl="0" indent="0">
              <a:lnSpc>
                <a:spcPct val="150000"/>
              </a:lnSpc>
              <a:spcBef>
                <a:spcPts val="0"/>
              </a:spcBef>
              <a:buNone/>
            </a:pPr>
            <a:r>
              <a:rPr lang="zh-CN" altLang="en-US" sz="1800" dirty="0" smtClean="0">
                <a:latin typeface="Times New Roman" pitchFamily="18" charset="0"/>
                <a:ea typeface="微软雅黑" pitchFamily="34" charset="-122"/>
                <a:cs typeface="Times New Roman" pitchFamily="18" charset="0"/>
              </a:rPr>
              <a:t>    其中，</a:t>
            </a:r>
          </a:p>
          <a:p>
            <a:pPr marL="0" lvl="0" indent="0">
              <a:lnSpc>
                <a:spcPct val="150000"/>
              </a:lnSpc>
              <a:spcBef>
                <a:spcPts val="0"/>
              </a:spcBef>
              <a:buNone/>
            </a:pPr>
            <a:endParaRPr lang="zh-CN" altLang="en-US" sz="1800" dirty="0" smtClean="0">
              <a:latin typeface="Times New Roman" pitchFamily="18" charset="0"/>
              <a:ea typeface="微软雅黑" pitchFamily="34" charset="-122"/>
              <a:cs typeface="Times New Roman" pitchFamily="18" charset="0"/>
            </a:endParaRPr>
          </a:p>
        </p:txBody>
      </p:sp>
      <p:cxnSp>
        <p:nvCxnSpPr>
          <p:cNvPr id="4" name="直接连接符 3"/>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第四节 自由现金流折现</a:t>
            </a:r>
            <a:r>
              <a:rPr lang="zh-CN" altLang="en-US" sz="2600" b="1" kern="2200" dirty="0" smtClean="0">
                <a:solidFill>
                  <a:srgbClr val="000000"/>
                </a:solidFill>
                <a:latin typeface="微软雅黑" pitchFamily="34" charset="-122"/>
                <a:ea typeface="微软雅黑" pitchFamily="34" charset="-122"/>
                <a:cs typeface="+mj-cs"/>
              </a:rPr>
              <a:t>模型</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6"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lvl="0">
              <a:lnSpc>
                <a:spcPct val="150000"/>
              </a:lnSpc>
            </a:pPr>
            <a:r>
              <a:rPr lang="zh-CN" altLang="en-US" sz="2400" kern="2200" dirty="0">
                <a:latin typeface="微软雅黑" pitchFamily="34" charset="-122"/>
                <a:ea typeface="微软雅黑" pitchFamily="34" charset="-122"/>
              </a:rPr>
              <a:t>四、自由现金流折现模型的主要</a:t>
            </a:r>
            <a:r>
              <a:rPr lang="zh-CN" altLang="en-US" sz="2400" kern="2200" dirty="0" smtClean="0">
                <a:latin typeface="微软雅黑" pitchFamily="34" charset="-122"/>
                <a:ea typeface="微软雅黑" pitchFamily="34" charset="-122"/>
              </a:rPr>
              <a:t>类型</a:t>
            </a:r>
            <a:endParaRPr lang="zh-CN" altLang="en-US" sz="2400" b="1" dirty="0">
              <a:latin typeface="微软雅黑" pitchFamily="34" charset="-122"/>
              <a:ea typeface="微软雅黑" pitchFamily="34" charset="-122"/>
              <a:cs typeface="Times New Roman" pitchFamily="18" charset="0"/>
            </a:endParaRPr>
          </a:p>
        </p:txBody>
      </p:sp>
      <p:pic>
        <p:nvPicPr>
          <p:cNvPr id="75778" name="Picture 2"/>
          <p:cNvPicPr>
            <a:picLocks noChangeAspect="1" noChangeArrowheads="1"/>
          </p:cNvPicPr>
          <p:nvPr/>
        </p:nvPicPr>
        <p:blipFill>
          <a:blip r:embed="rId2"/>
          <a:srcRect/>
          <a:stretch>
            <a:fillRect/>
          </a:stretch>
        </p:blipFill>
        <p:spPr bwMode="auto">
          <a:xfrm>
            <a:off x="2143108" y="2928940"/>
            <a:ext cx="5813823" cy="857256"/>
          </a:xfrm>
          <a:prstGeom prst="rect">
            <a:avLst/>
          </a:prstGeom>
          <a:noFill/>
          <a:ln w="9525">
            <a:noFill/>
            <a:miter lim="800000"/>
            <a:headEnd/>
            <a:tailEnd/>
          </a:ln>
          <a:effectLst/>
        </p:spPr>
      </p:pic>
      <p:pic>
        <p:nvPicPr>
          <p:cNvPr id="75779" name="Picture 3"/>
          <p:cNvPicPr>
            <a:picLocks noChangeAspect="1" noChangeArrowheads="1"/>
          </p:cNvPicPr>
          <p:nvPr/>
        </p:nvPicPr>
        <p:blipFill>
          <a:blip r:embed="rId3"/>
          <a:srcRect/>
          <a:stretch>
            <a:fillRect/>
          </a:stretch>
        </p:blipFill>
        <p:spPr bwMode="auto">
          <a:xfrm>
            <a:off x="3643306" y="3929072"/>
            <a:ext cx="4487139" cy="785818"/>
          </a:xfrm>
          <a:prstGeom prst="rect">
            <a:avLst/>
          </a:prstGeom>
          <a:noFill/>
          <a:ln w="9525">
            <a:noFill/>
            <a:miter lim="800000"/>
            <a:headEnd/>
            <a:tailEnd/>
          </a:ln>
          <a:effectLst/>
        </p:spPr>
      </p:pic>
      <p:sp>
        <p:nvSpPr>
          <p:cNvPr id="9"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0"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1" name="灯片编号占位符 10"/>
          <p:cNvSpPr>
            <a:spLocks noGrp="1"/>
          </p:cNvSpPr>
          <p:nvPr>
            <p:ph type="sldNum" sz="quarter" idx="12"/>
          </p:nvPr>
        </p:nvSpPr>
        <p:spPr/>
        <p:txBody>
          <a:bodyPr/>
          <a:lstStyle/>
          <a:p>
            <a:fld id="{BB196454-36CF-42DE-A2C0-4DF8986FDBF0}" type="slidenum">
              <a:rPr lang="zh-CN" altLang="en-US" smtClean="0"/>
              <a:t>57</a:t>
            </a:fld>
            <a:endParaRPr lang="zh-CN" altLang="en-US"/>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85720" y="1214428"/>
            <a:ext cx="8229600" cy="571504"/>
          </a:xfrm>
        </p:spPr>
        <p:txBody>
          <a:bodyPr>
            <a:normAutofit/>
          </a:bodyPr>
          <a:lstStyle/>
          <a:p>
            <a:pPr marR="0" algn="l" rtl="0"/>
            <a:r>
              <a:rPr lang="zh-CN" altLang="en-US" sz="2000" kern="2200" baseline="0" dirty="0" smtClean="0">
                <a:latin typeface="微软雅黑" pitchFamily="34" charset="-122"/>
                <a:ea typeface="微软雅黑" pitchFamily="34" charset="-122"/>
              </a:rPr>
              <a:t>（二）股权自由现金流（</a:t>
            </a:r>
            <a:r>
              <a:rPr lang="en-US" altLang="zh-CN" sz="2000" kern="2200" baseline="0" dirty="0" smtClean="0">
                <a:latin typeface="微软雅黑" pitchFamily="34" charset="-122"/>
                <a:ea typeface="微软雅黑" pitchFamily="34" charset="-122"/>
              </a:rPr>
              <a:t>FCFE</a:t>
            </a:r>
            <a:r>
              <a:rPr lang="zh-CN" altLang="en-US" sz="2000" kern="2200" baseline="0" dirty="0" smtClean="0">
                <a:latin typeface="微软雅黑" pitchFamily="34" charset="-122"/>
                <a:ea typeface="微软雅黑" pitchFamily="34" charset="-122"/>
              </a:rPr>
              <a:t>）折现模型</a:t>
            </a:r>
          </a:p>
        </p:txBody>
      </p:sp>
      <p:sp>
        <p:nvSpPr>
          <p:cNvPr id="3" name="文本占位符 2"/>
          <p:cNvSpPr>
            <a:spLocks noGrp="1"/>
          </p:cNvSpPr>
          <p:nvPr>
            <p:ph type="body" idx="1"/>
          </p:nvPr>
        </p:nvSpPr>
        <p:spPr>
          <a:xfrm>
            <a:off x="428596" y="1749028"/>
            <a:ext cx="8229600" cy="3394472"/>
          </a:xfrm>
        </p:spPr>
        <p:txBody>
          <a:bodyPr vert="horz" lIns="91440" tIns="45720" rIns="91440" bIns="45720" rtlCol="0">
            <a:noAutofit/>
          </a:bodyPr>
          <a:lstStyle/>
          <a:p>
            <a:pPr marL="0" lvl="0" indent="0">
              <a:lnSpc>
                <a:spcPct val="150000"/>
              </a:lnSpc>
              <a:spcBef>
                <a:spcPts val="0"/>
              </a:spcBef>
              <a:buNone/>
            </a:pPr>
            <a:r>
              <a:rPr lang="en-US" altLang="zh-CN" sz="1800" dirty="0">
                <a:latin typeface="Times New Roman" pitchFamily="18" charset="0"/>
                <a:ea typeface="微软雅黑" pitchFamily="34" charset="-122"/>
                <a:cs typeface="Times New Roman" pitchFamily="18" charset="0"/>
              </a:rPr>
              <a:t>1.</a:t>
            </a:r>
            <a:r>
              <a:rPr lang="zh-CN" altLang="en-US" sz="1800" dirty="0">
                <a:latin typeface="Times New Roman" pitchFamily="18" charset="0"/>
                <a:ea typeface="微软雅黑" pitchFamily="34" charset="-122"/>
                <a:cs typeface="Times New Roman" pitchFamily="18" charset="0"/>
              </a:rPr>
              <a:t>股权自由现金流计算</a:t>
            </a:r>
          </a:p>
          <a:p>
            <a:pPr marL="0" lvl="1"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股权自由现金流的计算公式为</a:t>
            </a:r>
            <a:r>
              <a:rPr lang="zh-CN" altLang="en-US" sz="1800" dirty="0" smtClean="0">
                <a:latin typeface="Times New Roman" pitchFamily="18" charset="0"/>
                <a:ea typeface="微软雅黑" pitchFamily="34" charset="-122"/>
                <a:cs typeface="Times New Roman" pitchFamily="18" charset="0"/>
              </a:rPr>
              <a:t>：</a:t>
            </a:r>
            <a:endParaRPr lang="en-US" altLang="zh-CN" sz="1800" dirty="0" smtClean="0">
              <a:latin typeface="Times New Roman" pitchFamily="18" charset="0"/>
              <a:ea typeface="微软雅黑" pitchFamily="34" charset="-122"/>
              <a:cs typeface="Times New Roman" pitchFamily="18" charset="0"/>
            </a:endParaRPr>
          </a:p>
          <a:p>
            <a:pPr marL="0" lvl="1" indent="0">
              <a:lnSpc>
                <a:spcPct val="150000"/>
              </a:lnSpc>
              <a:spcBef>
                <a:spcPts val="0"/>
              </a:spcBef>
              <a:buNone/>
            </a:pPr>
            <a:endParaRPr lang="zh-CN" altLang="en-US" sz="1800" dirty="0">
              <a:latin typeface="Times New Roman" pitchFamily="18" charset="0"/>
              <a:ea typeface="微软雅黑" pitchFamily="34" charset="-122"/>
              <a:cs typeface="Times New Roman" pitchFamily="18" charset="0"/>
            </a:endParaRPr>
          </a:p>
          <a:p>
            <a:pPr marL="0" lvl="1" indent="0">
              <a:lnSpc>
                <a:spcPct val="150000"/>
              </a:lnSpc>
              <a:spcBef>
                <a:spcPts val="0"/>
              </a:spcBef>
              <a:buNone/>
            </a:pPr>
            <a:endParaRPr lang="zh-CN" altLang="en-US" sz="1800" dirty="0">
              <a:latin typeface="Times New Roman" pitchFamily="18" charset="0"/>
              <a:ea typeface="微软雅黑" pitchFamily="34" charset="-122"/>
              <a:cs typeface="Times New Roman" pitchFamily="18" charset="0"/>
            </a:endParaRPr>
          </a:p>
          <a:p>
            <a:pPr marL="0" lvl="1"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公式</a:t>
            </a:r>
            <a:r>
              <a:rPr lang="en-US" altLang="zh-CN" sz="1800" dirty="0">
                <a:latin typeface="Times New Roman" pitchFamily="18" charset="0"/>
                <a:ea typeface="微软雅黑" pitchFamily="34" charset="-122"/>
                <a:cs typeface="Times New Roman" pitchFamily="18" charset="0"/>
              </a:rPr>
              <a:t>6-30</a:t>
            </a:r>
            <a:r>
              <a:rPr lang="zh-CN" altLang="en-US" sz="1800" dirty="0">
                <a:latin typeface="Times New Roman" pitchFamily="18" charset="0"/>
                <a:ea typeface="微软雅黑" pitchFamily="34" charset="-122"/>
                <a:cs typeface="Times New Roman" pitchFamily="18" charset="0"/>
              </a:rPr>
              <a:t>中</a:t>
            </a:r>
            <a:r>
              <a:rPr lang="zh-CN" altLang="en-US" sz="1800" dirty="0" smtClean="0">
                <a:latin typeface="Times New Roman" pitchFamily="18" charset="0"/>
                <a:ea typeface="微软雅黑" pitchFamily="34" charset="-122"/>
                <a:cs typeface="Times New Roman" pitchFamily="18" charset="0"/>
              </a:rPr>
              <a:t>，</a:t>
            </a:r>
            <a:r>
              <a:rPr lang="en-US" altLang="zh-CN" sz="1800" i="1" dirty="0" smtClean="0">
                <a:latin typeface="Times New Roman" pitchFamily="18" charset="0"/>
                <a:ea typeface="微软雅黑" pitchFamily="34" charset="-122"/>
                <a:cs typeface="Times New Roman" pitchFamily="18" charset="0"/>
              </a:rPr>
              <a:t>FCFE</a:t>
            </a:r>
            <a:r>
              <a:rPr lang="zh-CN" altLang="en-US" sz="1800" dirty="0" smtClean="0">
                <a:latin typeface="Times New Roman" pitchFamily="18" charset="0"/>
                <a:ea typeface="微软雅黑" pitchFamily="34" charset="-122"/>
                <a:cs typeface="Times New Roman" pitchFamily="18" charset="0"/>
              </a:rPr>
              <a:t>为</a:t>
            </a:r>
            <a:r>
              <a:rPr lang="zh-CN" altLang="en-US" sz="1800" dirty="0">
                <a:latin typeface="Times New Roman" pitchFamily="18" charset="0"/>
                <a:ea typeface="微软雅黑" pitchFamily="34" charset="-122"/>
                <a:cs typeface="Times New Roman" pitchFamily="18" charset="0"/>
              </a:rPr>
              <a:t>股权自由现金流</a:t>
            </a:r>
            <a:r>
              <a:rPr lang="zh-CN" altLang="en-US" sz="1800" dirty="0" smtClean="0">
                <a:latin typeface="Times New Roman" pitchFamily="18" charset="0"/>
                <a:ea typeface="微软雅黑" pitchFamily="34" charset="-122"/>
                <a:cs typeface="Times New Roman" pitchFamily="18" charset="0"/>
              </a:rPr>
              <a:t>，</a:t>
            </a:r>
            <a:r>
              <a:rPr lang="en-US" altLang="zh-CN" sz="1800" i="1" dirty="0">
                <a:latin typeface="Times New Roman" pitchFamily="18" charset="0"/>
                <a:ea typeface="微软雅黑" pitchFamily="34" charset="-122"/>
                <a:cs typeface="Times New Roman" pitchFamily="18" charset="0"/>
              </a:rPr>
              <a:t>NI</a:t>
            </a:r>
            <a:r>
              <a:rPr lang="zh-CN" altLang="en-US" sz="1800" dirty="0" smtClean="0">
                <a:latin typeface="Times New Roman" pitchFamily="18" charset="0"/>
                <a:ea typeface="微软雅黑" pitchFamily="34" charset="-122"/>
                <a:cs typeface="Times New Roman" pitchFamily="18" charset="0"/>
              </a:rPr>
              <a:t>为</a:t>
            </a:r>
            <a:r>
              <a:rPr lang="zh-CN" altLang="en-US" sz="1800" dirty="0">
                <a:latin typeface="Times New Roman" pitchFamily="18" charset="0"/>
                <a:ea typeface="微软雅黑" pitchFamily="34" charset="-122"/>
                <a:cs typeface="Times New Roman" pitchFamily="18" charset="0"/>
              </a:rPr>
              <a:t>净利润</a:t>
            </a:r>
            <a:r>
              <a:rPr lang="zh-CN" altLang="en-US" sz="1800" dirty="0" smtClean="0">
                <a:latin typeface="Times New Roman" pitchFamily="18" charset="0"/>
                <a:ea typeface="微软雅黑" pitchFamily="34" charset="-122"/>
                <a:cs typeface="Times New Roman" pitchFamily="18" charset="0"/>
              </a:rPr>
              <a:t>，</a:t>
            </a:r>
            <a:r>
              <a:rPr lang="en-US" altLang="zh-CN" sz="1800" i="1" dirty="0" smtClean="0">
                <a:latin typeface="Times New Roman" pitchFamily="18" charset="0"/>
                <a:ea typeface="微软雅黑" pitchFamily="34" charset="-122"/>
                <a:cs typeface="Times New Roman" pitchFamily="18" charset="0"/>
              </a:rPr>
              <a:t>NCC</a:t>
            </a:r>
            <a:r>
              <a:rPr lang="zh-CN" altLang="en-US" sz="1800" dirty="0" smtClean="0">
                <a:latin typeface="Times New Roman" pitchFamily="18" charset="0"/>
                <a:ea typeface="微软雅黑" pitchFamily="34" charset="-122"/>
                <a:cs typeface="Times New Roman" pitchFamily="18" charset="0"/>
              </a:rPr>
              <a:t>为</a:t>
            </a:r>
            <a:r>
              <a:rPr lang="zh-CN" altLang="en-US" sz="1800" dirty="0">
                <a:latin typeface="Times New Roman" pitchFamily="18" charset="0"/>
                <a:ea typeface="微软雅黑" pitchFamily="34" charset="-122"/>
                <a:cs typeface="Times New Roman" pitchFamily="18" charset="0"/>
              </a:rPr>
              <a:t>非现金支出净额</a:t>
            </a:r>
            <a:r>
              <a:rPr lang="zh-CN" altLang="en-US" sz="1800" dirty="0" smtClean="0">
                <a:latin typeface="Times New Roman" pitchFamily="18" charset="0"/>
                <a:ea typeface="微软雅黑" pitchFamily="34" charset="-122"/>
                <a:cs typeface="Times New Roman" pitchFamily="18" charset="0"/>
              </a:rPr>
              <a:t>，</a:t>
            </a:r>
            <a:r>
              <a:rPr lang="en-US" altLang="zh-CN" sz="1800" i="1" dirty="0" err="1" smtClean="0">
                <a:latin typeface="Times New Roman" pitchFamily="18" charset="0"/>
                <a:ea typeface="微软雅黑" pitchFamily="34" charset="-122"/>
                <a:cs typeface="Times New Roman" pitchFamily="18" charset="0"/>
              </a:rPr>
              <a:t>FCI</a:t>
            </a:r>
            <a:r>
              <a:rPr lang="en-US" altLang="zh-CN" sz="1800" i="1" baseline="-25000" dirty="0" err="1" smtClean="0">
                <a:latin typeface="Times New Roman" pitchFamily="18" charset="0"/>
                <a:ea typeface="微软雅黑" pitchFamily="34" charset="-122"/>
                <a:cs typeface="Times New Roman" pitchFamily="18" charset="0"/>
              </a:rPr>
              <a:t>nv</a:t>
            </a:r>
            <a:r>
              <a:rPr lang="zh-CN" altLang="en-US" sz="1800" dirty="0" smtClean="0">
                <a:latin typeface="Times New Roman" pitchFamily="18" charset="0"/>
                <a:ea typeface="微软雅黑" pitchFamily="34" charset="-122"/>
                <a:cs typeface="Times New Roman" pitchFamily="18" charset="0"/>
              </a:rPr>
              <a:t>为</a:t>
            </a:r>
            <a:r>
              <a:rPr lang="zh-CN" altLang="en-US" sz="1800" dirty="0">
                <a:latin typeface="Times New Roman" pitchFamily="18" charset="0"/>
                <a:ea typeface="微软雅黑" pitchFamily="34" charset="-122"/>
                <a:cs typeface="Times New Roman" pitchFamily="18" charset="0"/>
              </a:rPr>
              <a:t>资本性支出</a:t>
            </a:r>
            <a:r>
              <a:rPr lang="zh-CN" altLang="en-US" sz="1800" dirty="0" smtClean="0">
                <a:latin typeface="Times New Roman" pitchFamily="18" charset="0"/>
                <a:ea typeface="微软雅黑" pitchFamily="34" charset="-122"/>
                <a:cs typeface="Times New Roman" pitchFamily="18" charset="0"/>
              </a:rPr>
              <a:t>，</a:t>
            </a:r>
            <a:r>
              <a:rPr lang="en-US" altLang="zh-CN" sz="1800" i="1" dirty="0" smtClean="0">
                <a:latin typeface="Times New Roman" pitchFamily="18" charset="0"/>
                <a:ea typeface="微软雅黑" pitchFamily="34" charset="-122"/>
                <a:cs typeface="Times New Roman" pitchFamily="18" charset="0"/>
              </a:rPr>
              <a:t> </a:t>
            </a:r>
            <a:r>
              <a:rPr lang="en-US" altLang="zh-CN" sz="1800" i="1" dirty="0" err="1" smtClean="0">
                <a:latin typeface="Times New Roman" pitchFamily="18" charset="0"/>
                <a:ea typeface="微软雅黑" pitchFamily="34" charset="-122"/>
                <a:cs typeface="Times New Roman" pitchFamily="18" charset="0"/>
              </a:rPr>
              <a:t>WCI</a:t>
            </a:r>
            <a:r>
              <a:rPr lang="en-US" altLang="zh-CN" sz="1800" i="1" baseline="-25000" dirty="0" err="1" smtClean="0">
                <a:latin typeface="Times New Roman" pitchFamily="18" charset="0"/>
                <a:ea typeface="微软雅黑" pitchFamily="34" charset="-122"/>
                <a:cs typeface="Times New Roman" pitchFamily="18" charset="0"/>
              </a:rPr>
              <a:t>nv</a:t>
            </a:r>
            <a:r>
              <a:rPr lang="zh-CN" altLang="en-US" sz="1800" dirty="0" smtClean="0">
                <a:latin typeface="Times New Roman" pitchFamily="18" charset="0"/>
                <a:ea typeface="微软雅黑" pitchFamily="34" charset="-122"/>
                <a:cs typeface="Times New Roman" pitchFamily="18" charset="0"/>
              </a:rPr>
              <a:t>为</a:t>
            </a:r>
            <a:r>
              <a:rPr lang="zh-CN" altLang="en-US" sz="1800" dirty="0">
                <a:latin typeface="Times New Roman" pitchFamily="18" charset="0"/>
                <a:ea typeface="微软雅黑" pitchFamily="34" charset="-122"/>
                <a:cs typeface="Times New Roman" pitchFamily="18" charset="0"/>
              </a:rPr>
              <a:t>营运资本追加</a:t>
            </a:r>
            <a:r>
              <a:rPr lang="zh-CN" altLang="en-US" sz="1800" dirty="0" smtClean="0">
                <a:latin typeface="Times New Roman" pitchFamily="18" charset="0"/>
                <a:ea typeface="微软雅黑" pitchFamily="34" charset="-122"/>
                <a:cs typeface="Times New Roman" pitchFamily="18" charset="0"/>
              </a:rPr>
              <a:t>，</a:t>
            </a:r>
            <a:r>
              <a:rPr lang="en-US" altLang="zh-CN" sz="1800" i="1" dirty="0" smtClean="0">
                <a:latin typeface="Times New Roman" pitchFamily="18" charset="0"/>
                <a:ea typeface="微软雅黑" pitchFamily="34" charset="-122"/>
                <a:cs typeface="Times New Roman" pitchFamily="18" charset="0"/>
              </a:rPr>
              <a:t>NET borrowing</a:t>
            </a:r>
            <a:r>
              <a:rPr lang="zh-CN" altLang="en-US" sz="1800" dirty="0" smtClean="0">
                <a:latin typeface="Times New Roman" pitchFamily="18" charset="0"/>
                <a:ea typeface="微软雅黑" pitchFamily="34" charset="-122"/>
                <a:cs typeface="Times New Roman" pitchFamily="18" charset="0"/>
              </a:rPr>
              <a:t>是</a:t>
            </a:r>
            <a:r>
              <a:rPr lang="zh-CN" altLang="en-US" sz="1800" dirty="0">
                <a:latin typeface="Times New Roman" pitchFamily="18" charset="0"/>
                <a:ea typeface="微软雅黑" pitchFamily="34" charset="-122"/>
                <a:cs typeface="Times New Roman" pitchFamily="18" charset="0"/>
              </a:rPr>
              <a:t>负债净增加额</a:t>
            </a:r>
            <a:r>
              <a:rPr lang="zh-CN" altLang="en-US" sz="1800" dirty="0" smtClean="0">
                <a:latin typeface="Times New Roman" pitchFamily="18" charset="0"/>
                <a:ea typeface="微软雅黑" pitchFamily="34" charset="-122"/>
                <a:cs typeface="Times New Roman" pitchFamily="18" charset="0"/>
              </a:rPr>
              <a:t>。</a:t>
            </a:r>
            <a:endParaRPr lang="zh-CN" altLang="en-US" sz="1800" dirty="0">
              <a:latin typeface="Times New Roman" pitchFamily="18" charset="0"/>
              <a:ea typeface="微软雅黑" pitchFamily="34" charset="-122"/>
              <a:cs typeface="Times New Roman" pitchFamily="18" charset="0"/>
            </a:endParaRPr>
          </a:p>
        </p:txBody>
      </p:sp>
      <p:cxnSp>
        <p:nvCxnSpPr>
          <p:cNvPr id="4" name="直接连接符 3"/>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第四节 自由现金流折现</a:t>
            </a:r>
            <a:r>
              <a:rPr lang="zh-CN" altLang="en-US" sz="2600" b="1" kern="2200" dirty="0" smtClean="0">
                <a:solidFill>
                  <a:srgbClr val="000000"/>
                </a:solidFill>
                <a:latin typeface="微软雅黑" pitchFamily="34" charset="-122"/>
                <a:ea typeface="微软雅黑" pitchFamily="34" charset="-122"/>
                <a:cs typeface="+mj-cs"/>
              </a:rPr>
              <a:t>模型</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6"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lvl="0">
              <a:lnSpc>
                <a:spcPct val="150000"/>
              </a:lnSpc>
            </a:pPr>
            <a:r>
              <a:rPr lang="zh-CN" altLang="en-US" sz="2400" kern="2200" dirty="0">
                <a:latin typeface="微软雅黑" pitchFamily="34" charset="-122"/>
                <a:ea typeface="微软雅黑" pitchFamily="34" charset="-122"/>
              </a:rPr>
              <a:t>四、自由现金流折现模型的主要</a:t>
            </a:r>
            <a:r>
              <a:rPr lang="zh-CN" altLang="en-US" sz="2400" kern="2200" dirty="0" smtClean="0">
                <a:latin typeface="微软雅黑" pitchFamily="34" charset="-122"/>
                <a:ea typeface="微软雅黑" pitchFamily="34" charset="-122"/>
              </a:rPr>
              <a:t>类型</a:t>
            </a:r>
            <a:endParaRPr lang="zh-CN" altLang="en-US" sz="2400" b="1" dirty="0">
              <a:latin typeface="微软雅黑" pitchFamily="34" charset="-122"/>
              <a:ea typeface="微软雅黑" pitchFamily="34" charset="-122"/>
              <a:cs typeface="Times New Roman" pitchFamily="18" charset="0"/>
            </a:endParaRPr>
          </a:p>
        </p:txBody>
      </p:sp>
      <p:pic>
        <p:nvPicPr>
          <p:cNvPr id="3073" name="Picture 1"/>
          <p:cNvPicPr>
            <a:picLocks noChangeAspect="1" noChangeArrowheads="1"/>
          </p:cNvPicPr>
          <p:nvPr/>
        </p:nvPicPr>
        <p:blipFill>
          <a:blip r:embed="rId2"/>
          <a:srcRect/>
          <a:stretch>
            <a:fillRect/>
          </a:stretch>
        </p:blipFill>
        <p:spPr bwMode="auto">
          <a:xfrm>
            <a:off x="1357290" y="2857502"/>
            <a:ext cx="6987639" cy="357190"/>
          </a:xfrm>
          <a:prstGeom prst="rect">
            <a:avLst/>
          </a:prstGeom>
          <a:noFill/>
          <a:ln w="9525">
            <a:noFill/>
            <a:miter lim="800000"/>
            <a:headEnd/>
            <a:tailEnd/>
          </a:ln>
          <a:effectLst/>
        </p:spPr>
      </p:pic>
      <p:sp>
        <p:nvSpPr>
          <p:cNvPr id="8"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9"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0" name="灯片编号占位符 9"/>
          <p:cNvSpPr>
            <a:spLocks noGrp="1"/>
          </p:cNvSpPr>
          <p:nvPr>
            <p:ph type="sldNum" sz="quarter" idx="12"/>
          </p:nvPr>
        </p:nvSpPr>
        <p:spPr/>
        <p:txBody>
          <a:bodyPr/>
          <a:lstStyle/>
          <a:p>
            <a:fld id="{BB196454-36CF-42DE-A2C0-4DF8986FDBF0}" type="slidenum">
              <a:rPr lang="zh-CN" altLang="en-US" smtClean="0"/>
              <a:t>58</a:t>
            </a:fld>
            <a:endParaRPr lang="zh-CN" altLang="en-US"/>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85720" y="1214428"/>
            <a:ext cx="8229600" cy="571504"/>
          </a:xfrm>
        </p:spPr>
        <p:txBody>
          <a:bodyPr>
            <a:normAutofit/>
          </a:bodyPr>
          <a:lstStyle/>
          <a:p>
            <a:pPr marR="0" algn="l" rtl="0"/>
            <a:r>
              <a:rPr lang="zh-CN" altLang="en-US" sz="2000" kern="2200" baseline="0" dirty="0" smtClean="0">
                <a:latin typeface="微软雅黑" pitchFamily="34" charset="-122"/>
                <a:ea typeface="微软雅黑" pitchFamily="34" charset="-122"/>
              </a:rPr>
              <a:t>（二）股权自由现金流（</a:t>
            </a:r>
            <a:r>
              <a:rPr lang="en-US" altLang="zh-CN" sz="2000" kern="2200" baseline="0" dirty="0" smtClean="0">
                <a:latin typeface="微软雅黑" pitchFamily="34" charset="-122"/>
                <a:ea typeface="微软雅黑" pitchFamily="34" charset="-122"/>
              </a:rPr>
              <a:t>FCFE</a:t>
            </a:r>
            <a:r>
              <a:rPr lang="zh-CN" altLang="en-US" sz="2000" kern="2200" baseline="0" dirty="0" smtClean="0">
                <a:latin typeface="微软雅黑" pitchFamily="34" charset="-122"/>
                <a:ea typeface="微软雅黑" pitchFamily="34" charset="-122"/>
              </a:rPr>
              <a:t>）折现模型</a:t>
            </a:r>
          </a:p>
        </p:txBody>
      </p:sp>
      <p:sp>
        <p:nvSpPr>
          <p:cNvPr id="3" name="文本占位符 2"/>
          <p:cNvSpPr>
            <a:spLocks noGrp="1"/>
          </p:cNvSpPr>
          <p:nvPr>
            <p:ph type="body" idx="1"/>
          </p:nvPr>
        </p:nvSpPr>
        <p:spPr>
          <a:xfrm>
            <a:off x="428596" y="1749028"/>
            <a:ext cx="8229600" cy="3394472"/>
          </a:xfrm>
        </p:spPr>
        <p:txBody>
          <a:bodyPr vert="horz" lIns="91440" tIns="45720" rIns="91440" bIns="45720" rtlCol="0">
            <a:noAutofit/>
          </a:bodyPr>
          <a:lstStyle/>
          <a:p>
            <a:pPr marL="0" lvl="0" indent="0">
              <a:lnSpc>
                <a:spcPct val="150000"/>
              </a:lnSpc>
              <a:spcBef>
                <a:spcPts val="0"/>
              </a:spcBef>
              <a:buNone/>
            </a:pPr>
            <a:r>
              <a:rPr lang="en-US" altLang="zh-CN" sz="1800" dirty="0">
                <a:latin typeface="Times New Roman" pitchFamily="18" charset="0"/>
                <a:ea typeface="微软雅黑" pitchFamily="34" charset="-122"/>
                <a:cs typeface="Times New Roman" pitchFamily="18" charset="0"/>
              </a:rPr>
              <a:t>1.</a:t>
            </a:r>
            <a:r>
              <a:rPr lang="zh-CN" altLang="en-US" sz="1800" dirty="0">
                <a:latin typeface="Times New Roman" pitchFamily="18" charset="0"/>
                <a:ea typeface="微软雅黑" pitchFamily="34" charset="-122"/>
                <a:cs typeface="Times New Roman" pitchFamily="18" charset="0"/>
              </a:rPr>
              <a:t>股权自由现金流计算</a:t>
            </a:r>
          </a:p>
          <a:p>
            <a:pPr marL="0" lvl="1" indent="0">
              <a:lnSpc>
                <a:spcPct val="150000"/>
              </a:lnSpc>
              <a:spcBef>
                <a:spcPts val="0"/>
              </a:spcBef>
              <a:buNone/>
            </a:pPr>
            <a:r>
              <a:rPr lang="zh-CN" altLang="en-US" sz="1800" dirty="0" smtClean="0">
                <a:latin typeface="Times New Roman" pitchFamily="18" charset="0"/>
                <a:ea typeface="微软雅黑" pitchFamily="34" charset="-122"/>
                <a:cs typeface="Times New Roman" pitchFamily="18" charset="0"/>
              </a:rPr>
              <a:t>在</a:t>
            </a:r>
            <a:r>
              <a:rPr lang="zh-CN" altLang="en-US" sz="1800" dirty="0">
                <a:latin typeface="Times New Roman" pitchFamily="18" charset="0"/>
                <a:ea typeface="微软雅黑" pitchFamily="34" charset="-122"/>
                <a:cs typeface="Times New Roman" pitchFamily="18" charset="0"/>
              </a:rPr>
              <a:t>已知公司自由现金流（</a:t>
            </a:r>
            <a:r>
              <a:rPr lang="en-US" altLang="zh-CN" sz="1800" dirty="0">
                <a:latin typeface="Times New Roman" pitchFamily="18" charset="0"/>
                <a:ea typeface="微软雅黑" pitchFamily="34" charset="-122"/>
                <a:cs typeface="Times New Roman" pitchFamily="18" charset="0"/>
              </a:rPr>
              <a:t>FCFF</a:t>
            </a:r>
            <a:r>
              <a:rPr lang="zh-CN" altLang="en-US" sz="1800" dirty="0">
                <a:latin typeface="Times New Roman" pitchFamily="18" charset="0"/>
                <a:ea typeface="微软雅黑" pitchFamily="34" charset="-122"/>
                <a:cs typeface="Times New Roman" pitchFamily="18" charset="0"/>
              </a:rPr>
              <a:t>）时，股权自由现金流的计算公式为</a:t>
            </a:r>
            <a:r>
              <a:rPr lang="zh-CN" altLang="en-US" sz="1800" dirty="0" smtClean="0">
                <a:latin typeface="Times New Roman" pitchFamily="18" charset="0"/>
                <a:ea typeface="微软雅黑" pitchFamily="34" charset="-122"/>
                <a:cs typeface="Times New Roman" pitchFamily="18" charset="0"/>
              </a:rPr>
              <a:t>：</a:t>
            </a:r>
            <a:endParaRPr lang="en-US" altLang="zh-CN" sz="1800" dirty="0" smtClean="0">
              <a:latin typeface="Times New Roman" pitchFamily="18" charset="0"/>
              <a:ea typeface="微软雅黑" pitchFamily="34" charset="-122"/>
              <a:cs typeface="Times New Roman" pitchFamily="18" charset="0"/>
            </a:endParaRPr>
          </a:p>
          <a:p>
            <a:pPr marL="0" lvl="1" indent="0">
              <a:lnSpc>
                <a:spcPct val="150000"/>
              </a:lnSpc>
              <a:spcBef>
                <a:spcPts val="0"/>
              </a:spcBef>
              <a:buNone/>
            </a:pPr>
            <a:endParaRPr lang="zh-CN" altLang="en-US" sz="1800" dirty="0">
              <a:latin typeface="Times New Roman" pitchFamily="18" charset="0"/>
              <a:ea typeface="微软雅黑" pitchFamily="34" charset="-122"/>
              <a:cs typeface="Times New Roman" pitchFamily="18" charset="0"/>
            </a:endParaRPr>
          </a:p>
          <a:p>
            <a:pPr marL="0" lvl="1" indent="0">
              <a:lnSpc>
                <a:spcPct val="150000"/>
              </a:lnSpc>
              <a:spcBef>
                <a:spcPts val="0"/>
              </a:spcBef>
              <a:buNone/>
            </a:pPr>
            <a:endParaRPr lang="zh-CN" altLang="en-US" sz="1800" dirty="0">
              <a:latin typeface="Times New Roman" pitchFamily="18" charset="0"/>
              <a:ea typeface="微软雅黑" pitchFamily="34" charset="-122"/>
              <a:cs typeface="Times New Roman" pitchFamily="18" charset="0"/>
            </a:endParaRPr>
          </a:p>
          <a:p>
            <a:pPr marL="0" lvl="1" indent="0">
              <a:lnSpc>
                <a:spcPct val="150000"/>
              </a:lnSpc>
              <a:spcBef>
                <a:spcPts val="0"/>
              </a:spcBef>
              <a:buNone/>
            </a:pPr>
            <a:r>
              <a:rPr lang="en-US" altLang="zh-CN" sz="1800" dirty="0">
                <a:latin typeface="Times New Roman" pitchFamily="18" charset="0"/>
                <a:ea typeface="微软雅黑" pitchFamily="34" charset="-122"/>
                <a:cs typeface="Times New Roman" pitchFamily="18" charset="0"/>
              </a:rPr>
              <a:t>FCFF</a:t>
            </a:r>
            <a:r>
              <a:rPr lang="zh-CN" altLang="en-US" sz="1800" dirty="0">
                <a:latin typeface="Times New Roman" pitchFamily="18" charset="0"/>
                <a:ea typeface="微软雅黑" pitchFamily="34" charset="-122"/>
                <a:cs typeface="Times New Roman" pitchFamily="18" charset="0"/>
              </a:rPr>
              <a:t>和</a:t>
            </a:r>
            <a:r>
              <a:rPr lang="en-US" altLang="zh-CN" sz="1800" dirty="0">
                <a:latin typeface="Times New Roman" pitchFamily="18" charset="0"/>
                <a:ea typeface="微软雅黑" pitchFamily="34" charset="-122"/>
                <a:cs typeface="Times New Roman" pitchFamily="18" charset="0"/>
              </a:rPr>
              <a:t>FCFE</a:t>
            </a:r>
            <a:r>
              <a:rPr lang="zh-CN" altLang="en-US" sz="1800" dirty="0">
                <a:latin typeface="Times New Roman" pitchFamily="18" charset="0"/>
                <a:ea typeface="微软雅黑" pitchFamily="34" charset="-122"/>
                <a:cs typeface="Times New Roman" pitchFamily="18" charset="0"/>
              </a:rPr>
              <a:t>的主要分歧点在于是否将筹资活动产生的现金流量，即发行和偿还债务本息是否纳入自由现金流量的范畴。如无特殊说明，自由现金流指的就是公司整体自由现金流，包括股东和债权人两部分的现金流总和。</a:t>
            </a:r>
          </a:p>
        </p:txBody>
      </p:sp>
      <p:cxnSp>
        <p:nvCxnSpPr>
          <p:cNvPr id="4" name="直接连接符 3"/>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第四节 自由现金流折现</a:t>
            </a:r>
            <a:r>
              <a:rPr lang="zh-CN" altLang="en-US" sz="2600" b="1" kern="2200" dirty="0" smtClean="0">
                <a:solidFill>
                  <a:srgbClr val="000000"/>
                </a:solidFill>
                <a:latin typeface="微软雅黑" pitchFamily="34" charset="-122"/>
                <a:ea typeface="微软雅黑" pitchFamily="34" charset="-122"/>
                <a:cs typeface="+mj-cs"/>
              </a:rPr>
              <a:t>模型</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6"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lvl="0">
              <a:lnSpc>
                <a:spcPct val="150000"/>
              </a:lnSpc>
            </a:pPr>
            <a:r>
              <a:rPr lang="zh-CN" altLang="en-US" sz="2400" kern="2200" dirty="0">
                <a:latin typeface="微软雅黑" pitchFamily="34" charset="-122"/>
                <a:ea typeface="微软雅黑" pitchFamily="34" charset="-122"/>
              </a:rPr>
              <a:t>四、自由现金流折现模型的主要</a:t>
            </a:r>
            <a:r>
              <a:rPr lang="zh-CN" altLang="en-US" sz="2400" kern="2200" dirty="0" smtClean="0">
                <a:latin typeface="微软雅黑" pitchFamily="34" charset="-122"/>
                <a:ea typeface="微软雅黑" pitchFamily="34" charset="-122"/>
              </a:rPr>
              <a:t>类型</a:t>
            </a:r>
            <a:endParaRPr lang="zh-CN" altLang="en-US" sz="2400" b="1" dirty="0">
              <a:latin typeface="微软雅黑" pitchFamily="34" charset="-122"/>
              <a:ea typeface="微软雅黑" pitchFamily="34" charset="-122"/>
              <a:cs typeface="Times New Roman" pitchFamily="18" charset="0"/>
            </a:endParaRPr>
          </a:p>
        </p:txBody>
      </p:sp>
      <p:pic>
        <p:nvPicPr>
          <p:cNvPr id="61441" name="Picture 1"/>
          <p:cNvPicPr>
            <a:picLocks noChangeAspect="1" noChangeArrowheads="1"/>
          </p:cNvPicPr>
          <p:nvPr/>
        </p:nvPicPr>
        <p:blipFill>
          <a:blip r:embed="rId2"/>
          <a:srcRect/>
          <a:stretch>
            <a:fillRect/>
          </a:stretch>
        </p:blipFill>
        <p:spPr bwMode="auto">
          <a:xfrm>
            <a:off x="857224" y="2714626"/>
            <a:ext cx="7538192" cy="500066"/>
          </a:xfrm>
          <a:prstGeom prst="rect">
            <a:avLst/>
          </a:prstGeom>
          <a:noFill/>
          <a:ln w="9525">
            <a:noFill/>
            <a:miter lim="800000"/>
            <a:headEnd/>
            <a:tailEnd/>
          </a:ln>
          <a:effectLst/>
        </p:spPr>
      </p:pic>
      <p:sp>
        <p:nvSpPr>
          <p:cNvPr id="8"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9"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0" name="灯片编号占位符 9"/>
          <p:cNvSpPr>
            <a:spLocks noGrp="1"/>
          </p:cNvSpPr>
          <p:nvPr>
            <p:ph type="sldNum" sz="quarter" idx="12"/>
          </p:nvPr>
        </p:nvSpPr>
        <p:spPr/>
        <p:txBody>
          <a:bodyPr/>
          <a:lstStyle/>
          <a:p>
            <a:fld id="{BB196454-36CF-42DE-A2C0-4DF8986FDBF0}" type="slidenum">
              <a:rPr lang="zh-CN" altLang="en-US" smtClean="0"/>
              <a:t>59</a:t>
            </a:fld>
            <a:endParaRPr lang="zh-CN"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42844" y="1285866"/>
            <a:ext cx="5514956" cy="357190"/>
          </a:xfrm>
        </p:spPr>
        <p:txBody>
          <a:bodyPr>
            <a:noAutofit/>
          </a:bodyPr>
          <a:lstStyle/>
          <a:p>
            <a:pPr marR="0" algn="l" rtl="0"/>
            <a:r>
              <a:rPr lang="zh-CN" altLang="en-US" sz="2000" kern="2200" baseline="0" dirty="0" smtClean="0">
                <a:latin typeface="宋体"/>
                <a:ea typeface="宋体"/>
              </a:rPr>
              <a:t>（二）</a:t>
            </a:r>
            <a:r>
              <a:rPr lang="zh-CN" altLang="en-US" sz="2000" kern="2200" baseline="0" dirty="0" smtClean="0">
                <a:solidFill>
                  <a:srgbClr val="000000"/>
                </a:solidFill>
                <a:latin typeface="宋体"/>
                <a:ea typeface="宋体"/>
              </a:rPr>
              <a:t>公司估值的作用</a:t>
            </a:r>
          </a:p>
        </p:txBody>
      </p:sp>
      <p:sp>
        <p:nvSpPr>
          <p:cNvPr id="3" name="文本占位符 2"/>
          <p:cNvSpPr>
            <a:spLocks noGrp="1"/>
          </p:cNvSpPr>
          <p:nvPr>
            <p:ph type="body" idx="1"/>
          </p:nvPr>
        </p:nvSpPr>
        <p:spPr>
          <a:xfrm>
            <a:off x="357158" y="1857370"/>
            <a:ext cx="8429684" cy="2714644"/>
          </a:xfrm>
        </p:spPr>
        <p:txBody>
          <a:bodyPr vert="horz" lIns="91440" tIns="45720" rIns="91440" bIns="45720" rtlCol="0">
            <a:noAutofit/>
          </a:bodyPr>
          <a:lstStyle/>
          <a:p>
            <a:pPr marL="0" lvl="0" indent="0">
              <a:lnSpc>
                <a:spcPct val="150000"/>
              </a:lnSpc>
              <a:spcBef>
                <a:spcPts val="0"/>
              </a:spcBef>
              <a:buNone/>
            </a:pPr>
            <a:r>
              <a:rPr lang="zh-CN" altLang="en-US" sz="1800" dirty="0" smtClean="0">
                <a:latin typeface="Times New Roman" pitchFamily="18" charset="0"/>
                <a:ea typeface="微软雅黑" pitchFamily="34" charset="-122"/>
                <a:cs typeface="Times New Roman" pitchFamily="18" charset="0"/>
              </a:rPr>
              <a:t>      随着</a:t>
            </a:r>
            <a:r>
              <a:rPr lang="zh-CN" altLang="en-US" sz="1800" dirty="0">
                <a:latin typeface="Times New Roman" pitchFamily="18" charset="0"/>
                <a:ea typeface="微软雅黑" pitchFamily="34" charset="-122"/>
                <a:cs typeface="Times New Roman" pitchFamily="18" charset="0"/>
              </a:rPr>
              <a:t>全球资本市场的蓬勃发展，公司价值评估已成为投融资、交易决策的重要依据，对公司进行合理估值是投资的前提和基础。</a:t>
            </a:r>
          </a:p>
          <a:p>
            <a:pPr marL="0" lvl="0" indent="0">
              <a:lnSpc>
                <a:spcPct val="150000"/>
              </a:lnSpc>
              <a:spcBef>
                <a:spcPts val="0"/>
              </a:spcBef>
              <a:buNone/>
            </a:pPr>
            <a:r>
              <a:rPr lang="zh-CN" altLang="en-US" sz="1800" dirty="0" smtClean="0">
                <a:latin typeface="Times New Roman" pitchFamily="18" charset="0"/>
                <a:ea typeface="微软雅黑" pitchFamily="34" charset="-122"/>
                <a:cs typeface="Times New Roman" pitchFamily="18" charset="0"/>
              </a:rPr>
              <a:t>      对</a:t>
            </a:r>
            <a:r>
              <a:rPr lang="zh-CN" altLang="en-US" sz="1800" dirty="0">
                <a:latin typeface="Times New Roman" pitchFamily="18" charset="0"/>
                <a:ea typeface="微软雅黑" pitchFamily="34" charset="-122"/>
                <a:cs typeface="Times New Roman" pitchFamily="18" charset="0"/>
              </a:rPr>
              <a:t>公司进行合理估值是获得投资回报的重要基础，通过相对适宜的估值方法得到的公司理论股票价格与市场价格的差异，为投资运作提供有效参考，从而指导投资者的实际投资行为。</a:t>
            </a:r>
          </a:p>
        </p:txBody>
      </p:sp>
      <p:cxnSp>
        <p:nvCxnSpPr>
          <p:cNvPr id="4" name="直接连接符 3"/>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600" b="1" i="0" u="none" strike="noStrike" kern="2200" cap="none" spc="0" normalizeH="0" baseline="0" noProof="0" smtClean="0">
                <a:ln>
                  <a:noFill/>
                </a:ln>
                <a:solidFill>
                  <a:srgbClr val="000000"/>
                </a:solidFill>
                <a:effectLst/>
                <a:uLnTx/>
                <a:uFillTx/>
                <a:latin typeface="微软雅黑" pitchFamily="34" charset="-122"/>
                <a:ea typeface="微软雅黑" pitchFamily="34" charset="-122"/>
                <a:cs typeface="+mj-cs"/>
              </a:rPr>
              <a:t>第一节  上市公司价值的评估方法</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6"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marL="0" marR="0" lvl="0" indent="0" algn="l" defTabSz="914400" rtl="0" eaLnBrk="1" fontAlgn="auto" latinLnBrk="0" hangingPunct="1">
              <a:lnSpc>
                <a:spcPct val="150000"/>
              </a:lnSpc>
              <a:spcBef>
                <a:spcPts val="0"/>
              </a:spcBef>
              <a:spcAft>
                <a:spcPts val="0"/>
              </a:spcAft>
              <a:buClrTx/>
              <a:buSzTx/>
              <a:buFont typeface="Arial" pitchFamily="34" charset="0"/>
              <a:buNone/>
              <a:tabLst/>
              <a:defRPr/>
            </a:pPr>
            <a:r>
              <a:rPr kumimoji="0" lang="zh-CN" altLang="en-US" sz="22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n-cs"/>
              </a:rPr>
              <a:t>一、公司估值</a:t>
            </a:r>
          </a:p>
        </p:txBody>
      </p:sp>
      <p:sp>
        <p:nvSpPr>
          <p:cNvPr id="7"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8"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9" name="灯片编号占位符 8"/>
          <p:cNvSpPr>
            <a:spLocks noGrp="1"/>
          </p:cNvSpPr>
          <p:nvPr>
            <p:ph type="sldNum" sz="quarter" idx="12"/>
          </p:nvPr>
        </p:nvSpPr>
        <p:spPr/>
        <p:txBody>
          <a:bodyPr/>
          <a:lstStyle/>
          <a:p>
            <a:fld id="{BB196454-36CF-42DE-A2C0-4DF8986FDBF0}" type="slidenum">
              <a:rPr lang="zh-CN" altLang="en-US" smtClean="0"/>
              <a:t>6</a:t>
            </a:fld>
            <a:endParaRPr lang="zh-CN" altLang="en-US"/>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85720" y="1500180"/>
            <a:ext cx="8229600" cy="857250"/>
          </a:xfrm>
        </p:spPr>
        <p:txBody>
          <a:bodyPr>
            <a:normAutofit/>
          </a:bodyPr>
          <a:lstStyle/>
          <a:p>
            <a:pPr marR="0" algn="l" rtl="0"/>
            <a:r>
              <a:rPr lang="en-US" altLang="zh-CN" sz="1800" dirty="0">
                <a:latin typeface="Times New Roman" pitchFamily="18" charset="0"/>
                <a:ea typeface="微软雅黑" pitchFamily="34" charset="-122"/>
                <a:cs typeface="Times New Roman" pitchFamily="18" charset="0"/>
              </a:rPr>
              <a:t>2.</a:t>
            </a:r>
            <a:r>
              <a:rPr lang="zh-CN" altLang="en-US" sz="1800" dirty="0">
                <a:latin typeface="Times New Roman" pitchFamily="18" charset="0"/>
                <a:ea typeface="微软雅黑" pitchFamily="34" charset="-122"/>
                <a:cs typeface="Times New Roman" pitchFamily="18" charset="0"/>
              </a:rPr>
              <a:t>股权自由现金流折现模型公式</a:t>
            </a:r>
          </a:p>
        </p:txBody>
      </p:sp>
      <p:sp>
        <p:nvSpPr>
          <p:cNvPr id="3" name="文本占位符 2"/>
          <p:cNvSpPr>
            <a:spLocks noGrp="1"/>
          </p:cNvSpPr>
          <p:nvPr>
            <p:ph type="body" idx="1"/>
          </p:nvPr>
        </p:nvSpPr>
        <p:spPr>
          <a:xfrm>
            <a:off x="357158" y="2071684"/>
            <a:ext cx="4429156" cy="2000264"/>
          </a:xfrm>
        </p:spPr>
        <p:txBody>
          <a:bodyPr vert="horz" lIns="91440" tIns="45720" rIns="91440" bIns="45720" rtlCol="0">
            <a:noAutofit/>
          </a:bodyPr>
          <a:lstStyle/>
          <a:p>
            <a:pPr marL="0" lvl="0"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股权自由现金流折现模型的一般形式为</a:t>
            </a:r>
            <a:r>
              <a:rPr lang="zh-CN" altLang="en-US" sz="1800" dirty="0" smtClean="0">
                <a:latin typeface="Times New Roman" pitchFamily="18" charset="0"/>
                <a:ea typeface="微软雅黑" pitchFamily="34" charset="-122"/>
                <a:cs typeface="Times New Roman" pitchFamily="18" charset="0"/>
              </a:rPr>
              <a:t>：</a:t>
            </a:r>
            <a:endParaRPr lang="en-US" altLang="zh-CN" sz="1800" dirty="0" smtClean="0">
              <a:latin typeface="Times New Roman" pitchFamily="18" charset="0"/>
              <a:ea typeface="微软雅黑" pitchFamily="34" charset="-122"/>
              <a:cs typeface="Times New Roman" pitchFamily="18" charset="0"/>
            </a:endParaRPr>
          </a:p>
          <a:p>
            <a:pPr marL="0" lvl="0" indent="0">
              <a:lnSpc>
                <a:spcPct val="150000"/>
              </a:lnSpc>
              <a:spcBef>
                <a:spcPts val="0"/>
              </a:spcBef>
              <a:buNone/>
            </a:pPr>
            <a:r>
              <a:rPr lang="zh-CN" altLang="en-US" sz="1800" dirty="0" smtClean="0">
                <a:latin typeface="Times New Roman" pitchFamily="18" charset="0"/>
                <a:ea typeface="微软雅黑" pitchFamily="34" charset="-122"/>
                <a:cs typeface="Times New Roman" pitchFamily="18" charset="0"/>
              </a:rPr>
              <a:t>如果</a:t>
            </a:r>
            <a:r>
              <a:rPr lang="zh-CN" altLang="en-US" sz="1800" dirty="0">
                <a:latin typeface="Times New Roman" pitchFamily="18" charset="0"/>
                <a:ea typeface="微软雅黑" pitchFamily="34" charset="-122"/>
                <a:cs typeface="Times New Roman" pitchFamily="18" charset="0"/>
              </a:rPr>
              <a:t>股权自由现金流在年后达到稳定状态，并一直以稳定的增长率增长，则公司的股权自由现金流折现模型公式为</a:t>
            </a:r>
            <a:r>
              <a:rPr lang="zh-CN" altLang="en-US" sz="1800" dirty="0" smtClean="0">
                <a:latin typeface="Times New Roman" pitchFamily="18" charset="0"/>
                <a:ea typeface="微软雅黑" pitchFamily="34" charset="-122"/>
                <a:cs typeface="Times New Roman" pitchFamily="18" charset="0"/>
              </a:rPr>
              <a:t>：</a:t>
            </a:r>
            <a:endParaRPr lang="en-US" altLang="zh-CN" sz="1800" dirty="0" smtClean="0">
              <a:latin typeface="Times New Roman" pitchFamily="18" charset="0"/>
              <a:ea typeface="微软雅黑" pitchFamily="34" charset="-122"/>
              <a:cs typeface="Times New Roman" pitchFamily="18" charset="0"/>
            </a:endParaRPr>
          </a:p>
          <a:p>
            <a:pPr marL="0" lvl="0" indent="0">
              <a:lnSpc>
                <a:spcPct val="150000"/>
              </a:lnSpc>
              <a:spcBef>
                <a:spcPts val="0"/>
              </a:spcBef>
              <a:buNone/>
            </a:pPr>
            <a:endParaRPr lang="en-US" altLang="zh-CN" sz="1800" dirty="0">
              <a:latin typeface="Times New Roman" pitchFamily="18" charset="0"/>
              <a:ea typeface="微软雅黑" pitchFamily="34" charset="-122"/>
              <a:cs typeface="Times New Roman" pitchFamily="18" charset="0"/>
            </a:endParaRPr>
          </a:p>
          <a:p>
            <a:pPr marL="0" lvl="0" indent="0">
              <a:lnSpc>
                <a:spcPct val="150000"/>
              </a:lnSpc>
              <a:spcBef>
                <a:spcPts val="0"/>
              </a:spcBef>
              <a:buNone/>
            </a:pPr>
            <a:r>
              <a:rPr lang="zh-CN" altLang="en-US" sz="1800" dirty="0" smtClean="0">
                <a:latin typeface="Times New Roman" pitchFamily="18" charset="0"/>
                <a:ea typeface="微软雅黑" pitchFamily="34" charset="-122"/>
                <a:cs typeface="Times New Roman" pitchFamily="18" charset="0"/>
              </a:rPr>
              <a:t>其中</a:t>
            </a:r>
            <a:endParaRPr lang="zh-CN" altLang="en-US" sz="1800" dirty="0">
              <a:latin typeface="Times New Roman" pitchFamily="18" charset="0"/>
              <a:ea typeface="微软雅黑" pitchFamily="34" charset="-122"/>
              <a:cs typeface="Times New Roman" pitchFamily="18" charset="0"/>
            </a:endParaRPr>
          </a:p>
          <a:p>
            <a:pPr marL="0" lvl="0" indent="0">
              <a:lnSpc>
                <a:spcPct val="150000"/>
              </a:lnSpc>
              <a:spcBef>
                <a:spcPts val="0"/>
              </a:spcBef>
              <a:buNone/>
            </a:pPr>
            <a:endParaRPr lang="zh-CN" altLang="en-US" sz="1800" dirty="0">
              <a:latin typeface="Times New Roman" pitchFamily="18" charset="0"/>
              <a:ea typeface="微软雅黑" pitchFamily="34" charset="-122"/>
              <a:cs typeface="Times New Roman" pitchFamily="18" charset="0"/>
            </a:endParaRPr>
          </a:p>
        </p:txBody>
      </p:sp>
      <p:sp>
        <p:nvSpPr>
          <p:cNvPr id="4" name="标题 1"/>
          <p:cNvSpPr txBox="1">
            <a:spLocks/>
          </p:cNvSpPr>
          <p:nvPr/>
        </p:nvSpPr>
        <p:spPr>
          <a:xfrm>
            <a:off x="285720" y="1214428"/>
            <a:ext cx="8229600" cy="571504"/>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000" b="0" i="0" u="none" strike="noStrike" kern="2200" cap="none" spc="0" normalizeH="0" baseline="0" noProof="0" smtClean="0">
                <a:ln>
                  <a:noFill/>
                </a:ln>
                <a:solidFill>
                  <a:schemeClr val="tx1"/>
                </a:solidFill>
                <a:effectLst/>
                <a:uLnTx/>
                <a:uFillTx/>
                <a:latin typeface="微软雅黑" pitchFamily="34" charset="-122"/>
                <a:ea typeface="微软雅黑" pitchFamily="34" charset="-122"/>
                <a:cs typeface="+mj-cs"/>
              </a:rPr>
              <a:t>（二）股权自由现金流（</a:t>
            </a:r>
            <a:r>
              <a:rPr kumimoji="0" lang="en-US" altLang="zh-CN" sz="2000" b="0" i="0" u="none" strike="noStrike" kern="2200" cap="none" spc="0" normalizeH="0" baseline="0" noProof="0" smtClean="0">
                <a:ln>
                  <a:noFill/>
                </a:ln>
                <a:solidFill>
                  <a:schemeClr val="tx1"/>
                </a:solidFill>
                <a:effectLst/>
                <a:uLnTx/>
                <a:uFillTx/>
                <a:latin typeface="微软雅黑" pitchFamily="34" charset="-122"/>
                <a:ea typeface="微软雅黑" pitchFamily="34" charset="-122"/>
                <a:cs typeface="+mj-cs"/>
              </a:rPr>
              <a:t>FCFE</a:t>
            </a:r>
            <a:r>
              <a:rPr kumimoji="0" lang="zh-CN" altLang="en-US" sz="2000" b="0" i="0" u="none" strike="noStrike" kern="2200" cap="none" spc="0" normalizeH="0" baseline="0" noProof="0" smtClean="0">
                <a:ln>
                  <a:noFill/>
                </a:ln>
                <a:solidFill>
                  <a:schemeClr val="tx1"/>
                </a:solidFill>
                <a:effectLst/>
                <a:uLnTx/>
                <a:uFillTx/>
                <a:latin typeface="微软雅黑" pitchFamily="34" charset="-122"/>
                <a:ea typeface="微软雅黑" pitchFamily="34" charset="-122"/>
                <a:cs typeface="+mj-cs"/>
              </a:rPr>
              <a:t>）折现模型</a:t>
            </a:r>
            <a:endParaRPr kumimoji="0" lang="zh-CN" altLang="en-US" sz="2000" b="0" i="0" u="none" strike="noStrike" kern="2200" cap="none" spc="0" normalizeH="0" baseline="0" noProof="0" dirty="0" smtClean="0">
              <a:ln>
                <a:noFill/>
              </a:ln>
              <a:solidFill>
                <a:schemeClr val="tx1"/>
              </a:solidFill>
              <a:effectLst/>
              <a:uLnTx/>
              <a:uFillTx/>
              <a:latin typeface="微软雅黑" pitchFamily="34" charset="-122"/>
              <a:ea typeface="微软雅黑" pitchFamily="34" charset="-122"/>
              <a:cs typeface="+mj-cs"/>
            </a:endParaRPr>
          </a:p>
        </p:txBody>
      </p:sp>
      <p:cxnSp>
        <p:nvCxnSpPr>
          <p:cNvPr id="5" name="直接连接符 4"/>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6"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第四节 自由现金流折现</a:t>
            </a:r>
            <a:r>
              <a:rPr lang="zh-CN" altLang="en-US" sz="2600" b="1" kern="2200" dirty="0" smtClean="0">
                <a:solidFill>
                  <a:srgbClr val="000000"/>
                </a:solidFill>
                <a:latin typeface="微软雅黑" pitchFamily="34" charset="-122"/>
                <a:ea typeface="微软雅黑" pitchFamily="34" charset="-122"/>
                <a:cs typeface="+mj-cs"/>
              </a:rPr>
              <a:t>模型</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7"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lvl="0">
              <a:lnSpc>
                <a:spcPct val="150000"/>
              </a:lnSpc>
            </a:pPr>
            <a:r>
              <a:rPr lang="zh-CN" altLang="en-US" sz="2400" kern="2200" dirty="0">
                <a:latin typeface="微软雅黑" pitchFamily="34" charset="-122"/>
                <a:ea typeface="微软雅黑" pitchFamily="34" charset="-122"/>
              </a:rPr>
              <a:t>四、自由现金流折现模型的主要</a:t>
            </a:r>
            <a:r>
              <a:rPr lang="zh-CN" altLang="en-US" sz="2400" kern="2200" dirty="0" smtClean="0">
                <a:latin typeface="微软雅黑" pitchFamily="34" charset="-122"/>
                <a:ea typeface="微软雅黑" pitchFamily="34" charset="-122"/>
              </a:rPr>
              <a:t>类型</a:t>
            </a:r>
            <a:endParaRPr lang="zh-CN" altLang="en-US" sz="2400" b="1" dirty="0">
              <a:latin typeface="微软雅黑" pitchFamily="34" charset="-122"/>
              <a:ea typeface="微软雅黑" pitchFamily="34" charset="-122"/>
              <a:cs typeface="Times New Roman" pitchFamily="18" charset="0"/>
            </a:endParaRPr>
          </a:p>
        </p:txBody>
      </p:sp>
      <p:pic>
        <p:nvPicPr>
          <p:cNvPr id="2049" name="Picture 1"/>
          <p:cNvPicPr>
            <a:picLocks noChangeAspect="1" noChangeArrowheads="1"/>
          </p:cNvPicPr>
          <p:nvPr/>
        </p:nvPicPr>
        <p:blipFill>
          <a:blip r:embed="rId2"/>
          <a:srcRect/>
          <a:stretch>
            <a:fillRect/>
          </a:stretch>
        </p:blipFill>
        <p:spPr bwMode="auto">
          <a:xfrm>
            <a:off x="4572000" y="2000246"/>
            <a:ext cx="3957355" cy="806451"/>
          </a:xfrm>
          <a:prstGeom prst="rect">
            <a:avLst/>
          </a:prstGeom>
          <a:noFill/>
          <a:ln w="9525">
            <a:noFill/>
            <a:miter lim="800000"/>
            <a:headEnd/>
            <a:tailEnd/>
          </a:ln>
          <a:effectLst/>
        </p:spPr>
      </p:pic>
      <p:pic>
        <p:nvPicPr>
          <p:cNvPr id="2050" name="Picture 2"/>
          <p:cNvPicPr>
            <a:picLocks noChangeAspect="1" noChangeArrowheads="1"/>
          </p:cNvPicPr>
          <p:nvPr/>
        </p:nvPicPr>
        <p:blipFill>
          <a:blip r:embed="rId3"/>
          <a:srcRect/>
          <a:stretch>
            <a:fillRect/>
          </a:stretch>
        </p:blipFill>
        <p:spPr bwMode="auto">
          <a:xfrm>
            <a:off x="4643438" y="3286130"/>
            <a:ext cx="3948113" cy="555625"/>
          </a:xfrm>
          <a:prstGeom prst="rect">
            <a:avLst/>
          </a:prstGeom>
          <a:noFill/>
          <a:ln w="9525">
            <a:noFill/>
            <a:miter lim="800000"/>
            <a:headEnd/>
            <a:tailEnd/>
          </a:ln>
          <a:effectLst/>
        </p:spPr>
      </p:pic>
      <p:pic>
        <p:nvPicPr>
          <p:cNvPr id="76803" name="Picture 3"/>
          <p:cNvPicPr>
            <a:picLocks noChangeAspect="1" noChangeArrowheads="1"/>
          </p:cNvPicPr>
          <p:nvPr/>
        </p:nvPicPr>
        <p:blipFill>
          <a:blip r:embed="rId4"/>
          <a:srcRect/>
          <a:stretch>
            <a:fillRect/>
          </a:stretch>
        </p:blipFill>
        <p:spPr bwMode="auto">
          <a:xfrm>
            <a:off x="4643438" y="4143386"/>
            <a:ext cx="3921772" cy="642942"/>
          </a:xfrm>
          <a:prstGeom prst="rect">
            <a:avLst/>
          </a:prstGeom>
          <a:noFill/>
          <a:ln w="9525">
            <a:noFill/>
            <a:miter lim="800000"/>
            <a:headEnd/>
            <a:tailEnd/>
          </a:ln>
          <a:effectLst/>
        </p:spPr>
      </p:pic>
      <p:sp>
        <p:nvSpPr>
          <p:cNvPr id="12"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3"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4" name="灯片编号占位符 13"/>
          <p:cNvSpPr>
            <a:spLocks noGrp="1"/>
          </p:cNvSpPr>
          <p:nvPr>
            <p:ph type="sldNum" sz="quarter" idx="12"/>
          </p:nvPr>
        </p:nvSpPr>
        <p:spPr/>
        <p:txBody>
          <a:bodyPr/>
          <a:lstStyle/>
          <a:p>
            <a:fld id="{BB196454-36CF-42DE-A2C0-4DF8986FDBF0}" type="slidenum">
              <a:rPr lang="zh-CN" altLang="en-US" smtClean="0"/>
              <a:t>60</a:t>
            </a:fld>
            <a:endParaRPr lang="zh-CN" altLang="en-US"/>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85720" y="1500180"/>
            <a:ext cx="8229600" cy="857250"/>
          </a:xfrm>
        </p:spPr>
        <p:txBody>
          <a:bodyPr>
            <a:normAutofit/>
          </a:bodyPr>
          <a:lstStyle/>
          <a:p>
            <a:pPr marR="0" algn="l" rtl="0"/>
            <a:r>
              <a:rPr lang="en-US" altLang="zh-CN" sz="1800" dirty="0">
                <a:latin typeface="Times New Roman" pitchFamily="18" charset="0"/>
                <a:ea typeface="微软雅黑" pitchFamily="34" charset="-122"/>
                <a:cs typeface="Times New Roman" pitchFamily="18" charset="0"/>
              </a:rPr>
              <a:t>2.</a:t>
            </a:r>
            <a:r>
              <a:rPr lang="zh-CN" altLang="en-US" sz="1800" dirty="0">
                <a:latin typeface="Times New Roman" pitchFamily="18" charset="0"/>
                <a:ea typeface="微软雅黑" pitchFamily="34" charset="-122"/>
                <a:cs typeface="Times New Roman" pitchFamily="18" charset="0"/>
              </a:rPr>
              <a:t>股权自由现金流折现模型公式</a:t>
            </a:r>
          </a:p>
        </p:txBody>
      </p:sp>
      <p:sp>
        <p:nvSpPr>
          <p:cNvPr id="4" name="标题 1"/>
          <p:cNvSpPr txBox="1">
            <a:spLocks/>
          </p:cNvSpPr>
          <p:nvPr/>
        </p:nvSpPr>
        <p:spPr>
          <a:xfrm>
            <a:off x="285720" y="1214428"/>
            <a:ext cx="8229600" cy="571504"/>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000" b="0" i="0" u="none" strike="noStrike" kern="2200" cap="none" spc="0" normalizeH="0" baseline="0" noProof="0" smtClean="0">
                <a:ln>
                  <a:noFill/>
                </a:ln>
                <a:solidFill>
                  <a:schemeClr val="tx1"/>
                </a:solidFill>
                <a:effectLst/>
                <a:uLnTx/>
                <a:uFillTx/>
                <a:latin typeface="微软雅黑" pitchFamily="34" charset="-122"/>
                <a:ea typeface="微软雅黑" pitchFamily="34" charset="-122"/>
                <a:cs typeface="+mj-cs"/>
              </a:rPr>
              <a:t>（二）股权自由现金流（</a:t>
            </a:r>
            <a:r>
              <a:rPr kumimoji="0" lang="en-US" altLang="zh-CN" sz="2000" b="0" i="0" u="none" strike="noStrike" kern="2200" cap="none" spc="0" normalizeH="0" baseline="0" noProof="0" smtClean="0">
                <a:ln>
                  <a:noFill/>
                </a:ln>
                <a:solidFill>
                  <a:schemeClr val="tx1"/>
                </a:solidFill>
                <a:effectLst/>
                <a:uLnTx/>
                <a:uFillTx/>
                <a:latin typeface="微软雅黑" pitchFamily="34" charset="-122"/>
                <a:ea typeface="微软雅黑" pitchFamily="34" charset="-122"/>
                <a:cs typeface="+mj-cs"/>
              </a:rPr>
              <a:t>FCFE</a:t>
            </a:r>
            <a:r>
              <a:rPr kumimoji="0" lang="zh-CN" altLang="en-US" sz="2000" b="0" i="0" u="none" strike="noStrike" kern="2200" cap="none" spc="0" normalizeH="0" baseline="0" noProof="0" smtClean="0">
                <a:ln>
                  <a:noFill/>
                </a:ln>
                <a:solidFill>
                  <a:schemeClr val="tx1"/>
                </a:solidFill>
                <a:effectLst/>
                <a:uLnTx/>
                <a:uFillTx/>
                <a:latin typeface="微软雅黑" pitchFamily="34" charset="-122"/>
                <a:ea typeface="微软雅黑" pitchFamily="34" charset="-122"/>
                <a:cs typeface="+mj-cs"/>
              </a:rPr>
              <a:t>）折现模型</a:t>
            </a:r>
            <a:endParaRPr kumimoji="0" lang="zh-CN" altLang="en-US" sz="2000" b="0" i="0" u="none" strike="noStrike" kern="2200" cap="none" spc="0" normalizeH="0" baseline="0" noProof="0" dirty="0" smtClean="0">
              <a:ln>
                <a:noFill/>
              </a:ln>
              <a:solidFill>
                <a:schemeClr val="tx1"/>
              </a:solidFill>
              <a:effectLst/>
              <a:uLnTx/>
              <a:uFillTx/>
              <a:latin typeface="微软雅黑" pitchFamily="34" charset="-122"/>
              <a:ea typeface="微软雅黑" pitchFamily="34" charset="-122"/>
              <a:cs typeface="+mj-cs"/>
            </a:endParaRPr>
          </a:p>
        </p:txBody>
      </p:sp>
      <p:cxnSp>
        <p:nvCxnSpPr>
          <p:cNvPr id="5" name="直接连接符 4"/>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6"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第四节 自由现金流折现</a:t>
            </a:r>
            <a:r>
              <a:rPr lang="zh-CN" altLang="en-US" sz="2600" b="1" kern="2200" dirty="0" smtClean="0">
                <a:solidFill>
                  <a:srgbClr val="000000"/>
                </a:solidFill>
                <a:latin typeface="微软雅黑" pitchFamily="34" charset="-122"/>
                <a:ea typeface="微软雅黑" pitchFamily="34" charset="-122"/>
                <a:cs typeface="+mj-cs"/>
              </a:rPr>
              <a:t>模型</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7"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lvl="0">
              <a:lnSpc>
                <a:spcPct val="150000"/>
              </a:lnSpc>
            </a:pPr>
            <a:r>
              <a:rPr lang="zh-CN" altLang="en-US" sz="2400" kern="2200" dirty="0">
                <a:latin typeface="微软雅黑" pitchFamily="34" charset="-122"/>
                <a:ea typeface="微软雅黑" pitchFamily="34" charset="-122"/>
              </a:rPr>
              <a:t>四、自由现金流折现模型的主要</a:t>
            </a:r>
            <a:r>
              <a:rPr lang="zh-CN" altLang="en-US" sz="2400" kern="2200" dirty="0" smtClean="0">
                <a:latin typeface="微软雅黑" pitchFamily="34" charset="-122"/>
                <a:ea typeface="微软雅黑" pitchFamily="34" charset="-122"/>
              </a:rPr>
              <a:t>类型</a:t>
            </a:r>
            <a:endParaRPr lang="zh-CN" altLang="en-US" sz="2400" b="1" dirty="0">
              <a:latin typeface="微软雅黑" pitchFamily="34" charset="-122"/>
              <a:ea typeface="微软雅黑" pitchFamily="34" charset="-122"/>
              <a:cs typeface="Times New Roman" pitchFamily="18" charset="0"/>
            </a:endParaRPr>
          </a:p>
        </p:txBody>
      </p:sp>
      <p:pic>
        <p:nvPicPr>
          <p:cNvPr id="2051" name="Picture 3"/>
          <p:cNvPicPr>
            <a:picLocks noChangeAspect="1" noChangeArrowheads="1"/>
          </p:cNvPicPr>
          <p:nvPr/>
        </p:nvPicPr>
        <p:blipFill>
          <a:blip r:embed="rId2"/>
          <a:srcRect/>
          <a:stretch>
            <a:fillRect/>
          </a:stretch>
        </p:blipFill>
        <p:spPr bwMode="auto">
          <a:xfrm>
            <a:off x="357158" y="2428874"/>
            <a:ext cx="8195416" cy="1428760"/>
          </a:xfrm>
          <a:prstGeom prst="rect">
            <a:avLst/>
          </a:prstGeom>
          <a:noFill/>
          <a:ln w="9525">
            <a:noFill/>
            <a:miter lim="800000"/>
            <a:headEnd/>
            <a:tailEnd/>
          </a:ln>
          <a:effectLst/>
        </p:spPr>
      </p:pic>
      <p:sp>
        <p:nvSpPr>
          <p:cNvPr id="12"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3"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4" name="灯片编号占位符 13"/>
          <p:cNvSpPr>
            <a:spLocks noGrp="1"/>
          </p:cNvSpPr>
          <p:nvPr>
            <p:ph type="sldNum" sz="quarter" idx="12"/>
          </p:nvPr>
        </p:nvSpPr>
        <p:spPr/>
        <p:txBody>
          <a:bodyPr/>
          <a:lstStyle/>
          <a:p>
            <a:fld id="{BB196454-36CF-42DE-A2C0-4DF8986FDBF0}" type="slidenum">
              <a:rPr lang="zh-CN" altLang="en-US" smtClean="0"/>
              <a:t>61</a:t>
            </a:fld>
            <a:endParaRPr lang="zh-CN" altLang="en-US"/>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85720" y="1500180"/>
            <a:ext cx="8229600" cy="857250"/>
          </a:xfrm>
        </p:spPr>
        <p:txBody>
          <a:bodyPr>
            <a:normAutofit/>
          </a:bodyPr>
          <a:lstStyle/>
          <a:p>
            <a:pPr marR="0" algn="l" rtl="0"/>
            <a:r>
              <a:rPr lang="en-US" altLang="zh-CN" sz="1800" dirty="0">
                <a:latin typeface="Times New Roman" pitchFamily="18" charset="0"/>
                <a:ea typeface="微软雅黑" pitchFamily="34" charset="-122"/>
                <a:cs typeface="Times New Roman" pitchFamily="18" charset="0"/>
              </a:rPr>
              <a:t>2.</a:t>
            </a:r>
            <a:r>
              <a:rPr lang="zh-CN" altLang="en-US" sz="1800" dirty="0">
                <a:latin typeface="Times New Roman" pitchFamily="18" charset="0"/>
                <a:ea typeface="微软雅黑" pitchFamily="34" charset="-122"/>
                <a:cs typeface="Times New Roman" pitchFamily="18" charset="0"/>
              </a:rPr>
              <a:t>股权自由现金流折现模型公式</a:t>
            </a:r>
          </a:p>
        </p:txBody>
      </p:sp>
      <p:sp>
        <p:nvSpPr>
          <p:cNvPr id="3" name="文本占位符 2"/>
          <p:cNvSpPr>
            <a:spLocks noGrp="1"/>
          </p:cNvSpPr>
          <p:nvPr>
            <p:ph type="body" idx="1"/>
          </p:nvPr>
        </p:nvSpPr>
        <p:spPr>
          <a:xfrm>
            <a:off x="357158" y="2357436"/>
            <a:ext cx="8215370" cy="2000264"/>
          </a:xfrm>
        </p:spPr>
        <p:txBody>
          <a:bodyPr vert="horz" lIns="91440" tIns="45720" rIns="91440" bIns="45720" rtlCol="0">
            <a:noAutofit/>
          </a:bodyPr>
          <a:lstStyle/>
          <a:p>
            <a:pPr marL="0"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实务中，公司股权自由现金流量的预测一般采用</a:t>
            </a:r>
            <a:r>
              <a:rPr lang="en-US" altLang="en-US" sz="1800" dirty="0">
                <a:latin typeface="Times New Roman" pitchFamily="18" charset="0"/>
                <a:ea typeface="微软雅黑" pitchFamily="34" charset="-122"/>
                <a:cs typeface="Times New Roman" pitchFamily="18" charset="0"/>
              </a:rPr>
              <a:t>5</a:t>
            </a:r>
            <a:r>
              <a:rPr lang="zh-CN" altLang="en-US" sz="1800" dirty="0">
                <a:latin typeface="Times New Roman" pitchFamily="18" charset="0"/>
                <a:ea typeface="微软雅黑" pitchFamily="34" charset="-122"/>
                <a:cs typeface="Times New Roman" pitchFamily="18" charset="0"/>
              </a:rPr>
              <a:t>年的预测期。通常认为对于一般公司，五年的时间足以经历一个完整的商业或经济周期，且足以实现一些计划或措施。但该预测期不可一概而论，对于生产周期较长、处于不同发展阶段的公司，可适当改变预测期限。</a:t>
            </a:r>
          </a:p>
          <a:p>
            <a:pPr marL="0" indent="0">
              <a:lnSpc>
                <a:spcPct val="150000"/>
              </a:lnSpc>
              <a:spcBef>
                <a:spcPts val="0"/>
              </a:spcBef>
              <a:buNone/>
            </a:pPr>
            <a:endParaRPr lang="zh-CN" altLang="en-US" sz="1800" dirty="0">
              <a:latin typeface="Times New Roman" pitchFamily="18" charset="0"/>
              <a:ea typeface="微软雅黑" pitchFamily="34" charset="-122"/>
              <a:cs typeface="Times New Roman" pitchFamily="18" charset="0"/>
            </a:endParaRPr>
          </a:p>
        </p:txBody>
      </p:sp>
      <p:sp>
        <p:nvSpPr>
          <p:cNvPr id="4" name="标题 1"/>
          <p:cNvSpPr txBox="1">
            <a:spLocks/>
          </p:cNvSpPr>
          <p:nvPr/>
        </p:nvSpPr>
        <p:spPr>
          <a:xfrm>
            <a:off x="285720" y="1214428"/>
            <a:ext cx="8229600" cy="571504"/>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000" b="0" i="0" u="none" strike="noStrike" kern="2200" cap="none" spc="0" normalizeH="0" baseline="0" noProof="0" smtClean="0">
                <a:ln>
                  <a:noFill/>
                </a:ln>
                <a:solidFill>
                  <a:schemeClr val="tx1"/>
                </a:solidFill>
                <a:effectLst/>
                <a:uLnTx/>
                <a:uFillTx/>
                <a:latin typeface="微软雅黑" pitchFamily="34" charset="-122"/>
                <a:ea typeface="微软雅黑" pitchFamily="34" charset="-122"/>
                <a:cs typeface="+mj-cs"/>
              </a:rPr>
              <a:t>（二）股权自由现金流（</a:t>
            </a:r>
            <a:r>
              <a:rPr kumimoji="0" lang="en-US" altLang="zh-CN" sz="2000" b="0" i="0" u="none" strike="noStrike" kern="2200" cap="none" spc="0" normalizeH="0" baseline="0" noProof="0" smtClean="0">
                <a:ln>
                  <a:noFill/>
                </a:ln>
                <a:solidFill>
                  <a:schemeClr val="tx1"/>
                </a:solidFill>
                <a:effectLst/>
                <a:uLnTx/>
                <a:uFillTx/>
                <a:latin typeface="微软雅黑" pitchFamily="34" charset="-122"/>
                <a:ea typeface="微软雅黑" pitchFamily="34" charset="-122"/>
                <a:cs typeface="+mj-cs"/>
              </a:rPr>
              <a:t>FCFE</a:t>
            </a:r>
            <a:r>
              <a:rPr kumimoji="0" lang="zh-CN" altLang="en-US" sz="2000" b="0" i="0" u="none" strike="noStrike" kern="2200" cap="none" spc="0" normalizeH="0" baseline="0" noProof="0" smtClean="0">
                <a:ln>
                  <a:noFill/>
                </a:ln>
                <a:solidFill>
                  <a:schemeClr val="tx1"/>
                </a:solidFill>
                <a:effectLst/>
                <a:uLnTx/>
                <a:uFillTx/>
                <a:latin typeface="微软雅黑" pitchFamily="34" charset="-122"/>
                <a:ea typeface="微软雅黑" pitchFamily="34" charset="-122"/>
                <a:cs typeface="+mj-cs"/>
              </a:rPr>
              <a:t>）折现模型</a:t>
            </a:r>
            <a:endParaRPr kumimoji="0" lang="zh-CN" altLang="en-US" sz="2000" b="0" i="0" u="none" strike="noStrike" kern="2200" cap="none" spc="0" normalizeH="0" baseline="0" noProof="0" dirty="0" smtClean="0">
              <a:ln>
                <a:noFill/>
              </a:ln>
              <a:solidFill>
                <a:schemeClr val="tx1"/>
              </a:solidFill>
              <a:effectLst/>
              <a:uLnTx/>
              <a:uFillTx/>
              <a:latin typeface="微软雅黑" pitchFamily="34" charset="-122"/>
              <a:ea typeface="微软雅黑" pitchFamily="34" charset="-122"/>
              <a:cs typeface="+mj-cs"/>
            </a:endParaRPr>
          </a:p>
        </p:txBody>
      </p:sp>
      <p:cxnSp>
        <p:nvCxnSpPr>
          <p:cNvPr id="5" name="直接连接符 4"/>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6"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第四节 自由现金流折现</a:t>
            </a:r>
            <a:r>
              <a:rPr lang="zh-CN" altLang="en-US" sz="2600" b="1" kern="2200" dirty="0" smtClean="0">
                <a:solidFill>
                  <a:srgbClr val="000000"/>
                </a:solidFill>
                <a:latin typeface="微软雅黑" pitchFamily="34" charset="-122"/>
                <a:ea typeface="微软雅黑" pitchFamily="34" charset="-122"/>
                <a:cs typeface="+mj-cs"/>
              </a:rPr>
              <a:t>模型</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7"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lvl="0">
              <a:lnSpc>
                <a:spcPct val="150000"/>
              </a:lnSpc>
            </a:pPr>
            <a:r>
              <a:rPr lang="zh-CN" altLang="en-US" sz="2400" kern="2200" dirty="0">
                <a:latin typeface="微软雅黑" pitchFamily="34" charset="-122"/>
                <a:ea typeface="微软雅黑" pitchFamily="34" charset="-122"/>
              </a:rPr>
              <a:t>四、自由现金流折现模型的主要</a:t>
            </a:r>
            <a:r>
              <a:rPr lang="zh-CN" altLang="en-US" sz="2400" kern="2200" dirty="0" smtClean="0">
                <a:latin typeface="微软雅黑" pitchFamily="34" charset="-122"/>
                <a:ea typeface="微软雅黑" pitchFamily="34" charset="-122"/>
              </a:rPr>
              <a:t>类型</a:t>
            </a:r>
            <a:endParaRPr lang="zh-CN" altLang="en-US" sz="2400" b="1" dirty="0">
              <a:latin typeface="微软雅黑" pitchFamily="34" charset="-122"/>
              <a:ea typeface="微软雅黑" pitchFamily="34" charset="-122"/>
              <a:cs typeface="Times New Roman" pitchFamily="18" charset="0"/>
            </a:endParaRPr>
          </a:p>
        </p:txBody>
      </p:sp>
      <p:sp>
        <p:nvSpPr>
          <p:cNvPr id="11"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2"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3" name="灯片编号占位符 12"/>
          <p:cNvSpPr>
            <a:spLocks noGrp="1"/>
          </p:cNvSpPr>
          <p:nvPr>
            <p:ph type="sldNum" sz="quarter" idx="12"/>
          </p:nvPr>
        </p:nvSpPr>
        <p:spPr/>
        <p:txBody>
          <a:bodyPr/>
          <a:lstStyle/>
          <a:p>
            <a:fld id="{BB196454-36CF-42DE-A2C0-4DF8986FDBF0}" type="slidenum">
              <a:rPr lang="zh-CN" altLang="en-US" smtClean="0"/>
              <a:t>62</a:t>
            </a:fld>
            <a:endParaRPr lang="zh-CN" altLang="en-US"/>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285720" y="1785932"/>
            <a:ext cx="3643338" cy="2000264"/>
          </a:xfrm>
        </p:spPr>
        <p:txBody>
          <a:bodyPr vert="horz" lIns="91440" tIns="45720" rIns="91440" bIns="45720" rtlCol="0">
            <a:noAutofit/>
          </a:bodyPr>
          <a:lstStyle/>
          <a:p>
            <a:pPr marL="0"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公司自由现金流折现模型和股权自由现金流折现模型都是基于现金流量折现的思路。只要合理选择并预测未来现金流和相应的折现率（如图</a:t>
            </a:r>
            <a:r>
              <a:rPr lang="en-US" altLang="en-US" sz="1800" dirty="0">
                <a:latin typeface="Times New Roman" pitchFamily="18" charset="0"/>
                <a:ea typeface="微软雅黑" pitchFamily="34" charset="-122"/>
                <a:cs typeface="Times New Roman" pitchFamily="18" charset="0"/>
              </a:rPr>
              <a:t>6-6</a:t>
            </a:r>
            <a:r>
              <a:rPr lang="zh-CN" altLang="en-US" sz="1800" dirty="0">
                <a:latin typeface="Times New Roman" pitchFamily="18" charset="0"/>
                <a:ea typeface="微软雅黑" pitchFamily="34" charset="-122"/>
                <a:cs typeface="Times New Roman" pitchFamily="18" charset="0"/>
              </a:rPr>
              <a:t>所示），完全贯彻货币的时间价值理念，用现金流去折现，模型最终估值结果应该是一致的。</a:t>
            </a:r>
          </a:p>
          <a:p>
            <a:pPr marL="0" indent="0">
              <a:lnSpc>
                <a:spcPct val="150000"/>
              </a:lnSpc>
              <a:spcBef>
                <a:spcPts val="0"/>
              </a:spcBef>
              <a:buNone/>
            </a:pPr>
            <a:endParaRPr lang="zh-CN" altLang="en-US" sz="1800" dirty="0">
              <a:latin typeface="Times New Roman" pitchFamily="18" charset="0"/>
              <a:ea typeface="微软雅黑" pitchFamily="34" charset="-122"/>
              <a:cs typeface="Times New Roman" pitchFamily="18" charset="0"/>
            </a:endParaRPr>
          </a:p>
        </p:txBody>
      </p:sp>
      <p:sp>
        <p:nvSpPr>
          <p:cNvPr id="4" name="标题 1"/>
          <p:cNvSpPr txBox="1">
            <a:spLocks/>
          </p:cNvSpPr>
          <p:nvPr/>
        </p:nvSpPr>
        <p:spPr>
          <a:xfrm>
            <a:off x="285720" y="1214428"/>
            <a:ext cx="8229600" cy="571504"/>
          </a:xfrm>
          <a:prstGeom prst="rect">
            <a:avLst/>
          </a:prstGeom>
        </p:spPr>
        <p:txBody>
          <a:bodyPr vert="horz" lIns="91440" tIns="45720" rIns="91440" bIns="45720" rtlCol="0" anchor="ctr">
            <a:noAutofit/>
          </a:bodyPr>
          <a:lstStyle/>
          <a:p>
            <a:pPr>
              <a:spcBef>
                <a:spcPct val="0"/>
              </a:spcBef>
            </a:pPr>
            <a:r>
              <a:rPr lang="zh-CN" altLang="en-US" sz="1900" kern="2200" dirty="0">
                <a:latin typeface="微软雅黑" pitchFamily="34" charset="-122"/>
                <a:ea typeface="微软雅黑" pitchFamily="34" charset="-122"/>
                <a:cs typeface="+mj-cs"/>
              </a:rPr>
              <a:t>（三）</a:t>
            </a:r>
            <a:r>
              <a:rPr lang="en-US" altLang="en-US" sz="1900" kern="2200" dirty="0">
                <a:latin typeface="微软雅黑" pitchFamily="34" charset="-122"/>
                <a:ea typeface="微软雅黑" pitchFamily="34" charset="-122"/>
                <a:cs typeface="+mj-cs"/>
              </a:rPr>
              <a:t>FCFE</a:t>
            </a:r>
            <a:r>
              <a:rPr lang="zh-CN" altLang="en-US" sz="1900" kern="2200" dirty="0">
                <a:latin typeface="微软雅黑" pitchFamily="34" charset="-122"/>
                <a:ea typeface="微软雅黑" pitchFamily="34" charset="-122"/>
                <a:cs typeface="+mj-cs"/>
              </a:rPr>
              <a:t>和</a:t>
            </a:r>
            <a:r>
              <a:rPr lang="en-US" altLang="en-US" sz="1900" kern="2200" dirty="0">
                <a:latin typeface="微软雅黑" pitchFamily="34" charset="-122"/>
                <a:ea typeface="微软雅黑" pitchFamily="34" charset="-122"/>
                <a:cs typeface="+mj-cs"/>
              </a:rPr>
              <a:t>FCFF</a:t>
            </a:r>
            <a:r>
              <a:rPr lang="zh-CN" altLang="en-US" sz="1900" kern="2200" dirty="0">
                <a:latin typeface="微软雅黑" pitchFamily="34" charset="-122"/>
                <a:ea typeface="微软雅黑" pitchFamily="34" charset="-122"/>
                <a:cs typeface="+mj-cs"/>
              </a:rPr>
              <a:t>模型的适用场合</a:t>
            </a:r>
            <a:r>
              <a:rPr lang="zh-CN" altLang="en-US" sz="1900" kern="2200" dirty="0" smtClean="0">
                <a:latin typeface="微软雅黑" pitchFamily="34" charset="-122"/>
                <a:ea typeface="微软雅黑" pitchFamily="34" charset="-122"/>
                <a:cs typeface="+mj-cs"/>
              </a:rPr>
              <a:t>比较</a:t>
            </a:r>
            <a:endParaRPr lang="zh-CN" altLang="en-US" sz="1900" kern="2200" dirty="0">
              <a:latin typeface="微软雅黑" pitchFamily="34" charset="-122"/>
              <a:ea typeface="微软雅黑" pitchFamily="34" charset="-122"/>
              <a:cs typeface="+mj-cs"/>
            </a:endParaRPr>
          </a:p>
        </p:txBody>
      </p:sp>
      <p:cxnSp>
        <p:nvCxnSpPr>
          <p:cNvPr id="5" name="直接连接符 4"/>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6"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第四节 自由现金流折现</a:t>
            </a:r>
            <a:r>
              <a:rPr lang="zh-CN" altLang="en-US" sz="2600" b="1" kern="2200" dirty="0" smtClean="0">
                <a:solidFill>
                  <a:srgbClr val="000000"/>
                </a:solidFill>
                <a:latin typeface="微软雅黑" pitchFamily="34" charset="-122"/>
                <a:ea typeface="微软雅黑" pitchFamily="34" charset="-122"/>
                <a:cs typeface="+mj-cs"/>
              </a:rPr>
              <a:t>模型</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7"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lvl="0">
              <a:lnSpc>
                <a:spcPct val="150000"/>
              </a:lnSpc>
            </a:pPr>
            <a:r>
              <a:rPr lang="zh-CN" altLang="en-US" sz="2400" kern="2200" dirty="0">
                <a:latin typeface="微软雅黑" pitchFamily="34" charset="-122"/>
                <a:ea typeface="微软雅黑" pitchFamily="34" charset="-122"/>
              </a:rPr>
              <a:t>四、自由现金流折现模型的主要</a:t>
            </a:r>
            <a:r>
              <a:rPr lang="zh-CN" altLang="en-US" sz="2400" kern="2200" dirty="0" smtClean="0">
                <a:latin typeface="微软雅黑" pitchFamily="34" charset="-122"/>
                <a:ea typeface="微软雅黑" pitchFamily="34" charset="-122"/>
              </a:rPr>
              <a:t>类型</a:t>
            </a:r>
            <a:endParaRPr lang="zh-CN" altLang="en-US" sz="2400" b="1" dirty="0">
              <a:latin typeface="微软雅黑" pitchFamily="34" charset="-122"/>
              <a:ea typeface="微软雅黑" pitchFamily="34" charset="-122"/>
              <a:cs typeface="Times New Roman" pitchFamily="18" charset="0"/>
            </a:endParaRPr>
          </a:p>
        </p:txBody>
      </p:sp>
      <p:pic>
        <p:nvPicPr>
          <p:cNvPr id="77826" name="Picture 2"/>
          <p:cNvPicPr>
            <a:picLocks noChangeAspect="1" noChangeArrowheads="1"/>
          </p:cNvPicPr>
          <p:nvPr/>
        </p:nvPicPr>
        <p:blipFill>
          <a:blip r:embed="rId2"/>
          <a:srcRect/>
          <a:stretch>
            <a:fillRect/>
          </a:stretch>
        </p:blipFill>
        <p:spPr bwMode="auto">
          <a:xfrm>
            <a:off x="4131648" y="2143122"/>
            <a:ext cx="5012352" cy="2143140"/>
          </a:xfrm>
          <a:prstGeom prst="rect">
            <a:avLst/>
          </a:prstGeom>
          <a:noFill/>
          <a:ln w="9525">
            <a:noFill/>
            <a:miter lim="800000"/>
            <a:headEnd/>
            <a:tailEnd/>
          </a:ln>
          <a:effectLst/>
        </p:spPr>
      </p:pic>
      <p:sp>
        <p:nvSpPr>
          <p:cNvPr id="10"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1"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2" name="灯片编号占位符 11"/>
          <p:cNvSpPr>
            <a:spLocks noGrp="1"/>
          </p:cNvSpPr>
          <p:nvPr>
            <p:ph type="sldNum" sz="quarter" idx="12"/>
          </p:nvPr>
        </p:nvSpPr>
        <p:spPr/>
        <p:txBody>
          <a:bodyPr/>
          <a:lstStyle/>
          <a:p>
            <a:fld id="{BB196454-36CF-42DE-A2C0-4DF8986FDBF0}" type="slidenum">
              <a:rPr lang="zh-CN" altLang="en-US" smtClean="0"/>
              <a:t>63</a:t>
            </a:fld>
            <a:endParaRPr lang="zh-CN" altLang="en-US"/>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285720" y="1785932"/>
            <a:ext cx="8358246" cy="2000264"/>
          </a:xfrm>
        </p:spPr>
        <p:txBody>
          <a:bodyPr vert="horz" lIns="91440" tIns="45720" rIns="91440" bIns="45720" rtlCol="0">
            <a:noAutofit/>
          </a:bodyPr>
          <a:lstStyle/>
          <a:p>
            <a:pPr marL="0" indent="0">
              <a:lnSpc>
                <a:spcPct val="150000"/>
              </a:lnSpc>
              <a:spcBef>
                <a:spcPts val="0"/>
              </a:spcBef>
              <a:buNone/>
            </a:pPr>
            <a:r>
              <a:rPr lang="zh-CN" altLang="en-US" sz="1800" dirty="0" smtClean="0">
                <a:latin typeface="Times New Roman" pitchFamily="18" charset="0"/>
                <a:ea typeface="微软雅黑" pitchFamily="34" charset="-122"/>
                <a:cs typeface="Times New Roman" pitchFamily="18" charset="0"/>
              </a:rPr>
              <a:t>        实际</a:t>
            </a:r>
            <a:r>
              <a:rPr lang="zh-CN" altLang="en-US" sz="1800" dirty="0">
                <a:latin typeface="Times New Roman" pitchFamily="18" charset="0"/>
                <a:ea typeface="微软雅黑" pitchFamily="34" charset="-122"/>
                <a:cs typeface="Times New Roman" pitchFamily="18" charset="0"/>
              </a:rPr>
              <a:t>估值中，</a:t>
            </a:r>
            <a:r>
              <a:rPr lang="en-US" altLang="en-US" sz="1800" dirty="0">
                <a:latin typeface="Times New Roman" pitchFamily="18" charset="0"/>
                <a:ea typeface="微软雅黑" pitchFamily="34" charset="-122"/>
                <a:cs typeface="Times New Roman" pitchFamily="18" charset="0"/>
              </a:rPr>
              <a:t>FCFE</a:t>
            </a:r>
            <a:r>
              <a:rPr lang="zh-CN" altLang="en-US" sz="1800" dirty="0">
                <a:latin typeface="Times New Roman" pitchFamily="18" charset="0"/>
                <a:ea typeface="微软雅黑" pitchFamily="34" charset="-122"/>
                <a:cs typeface="Times New Roman" pitchFamily="18" charset="0"/>
              </a:rPr>
              <a:t>和</a:t>
            </a:r>
            <a:r>
              <a:rPr lang="en-US" altLang="en-US" sz="1800" dirty="0">
                <a:latin typeface="Times New Roman" pitchFamily="18" charset="0"/>
                <a:ea typeface="微软雅黑" pitchFamily="34" charset="-122"/>
                <a:cs typeface="Times New Roman" pitchFamily="18" charset="0"/>
              </a:rPr>
              <a:t>FCFF</a:t>
            </a:r>
            <a:r>
              <a:rPr lang="zh-CN" altLang="en-US" sz="1800" dirty="0">
                <a:latin typeface="Times New Roman" pitchFamily="18" charset="0"/>
                <a:ea typeface="微软雅黑" pitchFamily="34" charset="-122"/>
                <a:cs typeface="Times New Roman" pitchFamily="18" charset="0"/>
              </a:rPr>
              <a:t>模型的估值结果往往不一致，甚至出现较大差别，主要原因是精确计算净现值需要用每一期的现金流与折现率进行折现，而估值时往往取同一个近似的折现率</a:t>
            </a:r>
            <a:r>
              <a:rPr lang="zh-CN" altLang="en-US" sz="1800" dirty="0" smtClean="0">
                <a:latin typeface="Times New Roman" pitchFamily="18" charset="0"/>
                <a:ea typeface="微软雅黑" pitchFamily="34" charset="-122"/>
                <a:cs typeface="Times New Roman" pitchFamily="18" charset="0"/>
              </a:rPr>
              <a:t>。</a:t>
            </a:r>
            <a:endParaRPr lang="en-US" altLang="zh-CN" sz="1800" dirty="0" smtClean="0">
              <a:latin typeface="Times New Roman" pitchFamily="18" charset="0"/>
              <a:ea typeface="微软雅黑" pitchFamily="34" charset="-122"/>
              <a:cs typeface="Times New Roman" pitchFamily="18" charset="0"/>
            </a:endParaRPr>
          </a:p>
          <a:p>
            <a:pPr marL="0" indent="0">
              <a:lnSpc>
                <a:spcPct val="150000"/>
              </a:lnSpc>
              <a:spcBef>
                <a:spcPts val="0"/>
              </a:spcBef>
              <a:buNone/>
            </a:pPr>
            <a:r>
              <a:rPr lang="zh-CN" altLang="en-US" sz="1800" dirty="0" smtClean="0">
                <a:latin typeface="Times New Roman" pitchFamily="18" charset="0"/>
                <a:ea typeface="微软雅黑" pitchFamily="34" charset="-122"/>
                <a:cs typeface="Times New Roman" pitchFamily="18" charset="0"/>
              </a:rPr>
              <a:t>        实践</a:t>
            </a:r>
            <a:r>
              <a:rPr lang="zh-CN" altLang="en-US" sz="1800" dirty="0">
                <a:latin typeface="Times New Roman" pitchFamily="18" charset="0"/>
                <a:ea typeface="微软雅黑" pitchFamily="34" charset="-122"/>
                <a:cs typeface="Times New Roman" pitchFamily="18" charset="0"/>
              </a:rPr>
              <a:t>中，公司估值更多的会采用</a:t>
            </a:r>
            <a:r>
              <a:rPr lang="en-US" altLang="en-US" sz="1800" dirty="0">
                <a:latin typeface="Times New Roman" pitchFamily="18" charset="0"/>
                <a:ea typeface="微软雅黑" pitchFamily="34" charset="-122"/>
                <a:cs typeface="Times New Roman" pitchFamily="18" charset="0"/>
              </a:rPr>
              <a:t>FCFF</a:t>
            </a:r>
            <a:r>
              <a:rPr lang="zh-CN" altLang="en-US" sz="1800" dirty="0">
                <a:latin typeface="Times New Roman" pitchFamily="18" charset="0"/>
                <a:ea typeface="微软雅黑" pitchFamily="34" charset="-122"/>
                <a:cs typeface="Times New Roman" pitchFamily="18" charset="0"/>
              </a:rPr>
              <a:t>方法，当存在如下三种情况下，使用</a:t>
            </a:r>
            <a:r>
              <a:rPr lang="en-US" altLang="en-US" sz="1800" dirty="0">
                <a:latin typeface="Times New Roman" pitchFamily="18" charset="0"/>
                <a:ea typeface="微软雅黑" pitchFamily="34" charset="-122"/>
                <a:cs typeface="Times New Roman" pitchFamily="18" charset="0"/>
              </a:rPr>
              <a:t>FCFF</a:t>
            </a:r>
            <a:r>
              <a:rPr lang="zh-CN" altLang="en-US" sz="1800" dirty="0">
                <a:latin typeface="Times New Roman" pitchFamily="18" charset="0"/>
                <a:ea typeface="微软雅黑" pitchFamily="34" charset="-122"/>
                <a:cs typeface="Times New Roman" pitchFamily="18" charset="0"/>
              </a:rPr>
              <a:t>折现模型能得到更可靠的估价结果：</a:t>
            </a:r>
          </a:p>
        </p:txBody>
      </p:sp>
      <p:sp>
        <p:nvSpPr>
          <p:cNvPr id="4" name="标题 1"/>
          <p:cNvSpPr txBox="1">
            <a:spLocks/>
          </p:cNvSpPr>
          <p:nvPr/>
        </p:nvSpPr>
        <p:spPr>
          <a:xfrm>
            <a:off x="285720" y="1214428"/>
            <a:ext cx="8229600" cy="571504"/>
          </a:xfrm>
          <a:prstGeom prst="rect">
            <a:avLst/>
          </a:prstGeom>
        </p:spPr>
        <p:txBody>
          <a:bodyPr vert="horz" lIns="91440" tIns="45720" rIns="91440" bIns="45720" rtlCol="0" anchor="ctr">
            <a:noAutofit/>
          </a:bodyPr>
          <a:lstStyle/>
          <a:p>
            <a:pPr>
              <a:spcBef>
                <a:spcPct val="0"/>
              </a:spcBef>
            </a:pPr>
            <a:r>
              <a:rPr lang="zh-CN" altLang="en-US" sz="1900" kern="2200" dirty="0">
                <a:latin typeface="微软雅黑" pitchFamily="34" charset="-122"/>
                <a:ea typeface="微软雅黑" pitchFamily="34" charset="-122"/>
                <a:cs typeface="+mj-cs"/>
              </a:rPr>
              <a:t>（三）</a:t>
            </a:r>
            <a:r>
              <a:rPr lang="en-US" altLang="en-US" sz="1900" kern="2200" dirty="0">
                <a:latin typeface="微软雅黑" pitchFamily="34" charset="-122"/>
                <a:ea typeface="微软雅黑" pitchFamily="34" charset="-122"/>
                <a:cs typeface="+mj-cs"/>
              </a:rPr>
              <a:t>FCFE</a:t>
            </a:r>
            <a:r>
              <a:rPr lang="zh-CN" altLang="en-US" sz="1900" kern="2200" dirty="0">
                <a:latin typeface="微软雅黑" pitchFamily="34" charset="-122"/>
                <a:ea typeface="微软雅黑" pitchFamily="34" charset="-122"/>
                <a:cs typeface="+mj-cs"/>
              </a:rPr>
              <a:t>和</a:t>
            </a:r>
            <a:r>
              <a:rPr lang="en-US" altLang="en-US" sz="1900" kern="2200" dirty="0">
                <a:latin typeface="微软雅黑" pitchFamily="34" charset="-122"/>
                <a:ea typeface="微软雅黑" pitchFamily="34" charset="-122"/>
                <a:cs typeface="+mj-cs"/>
              </a:rPr>
              <a:t>FCFF</a:t>
            </a:r>
            <a:r>
              <a:rPr lang="zh-CN" altLang="en-US" sz="1900" kern="2200" dirty="0">
                <a:latin typeface="微软雅黑" pitchFamily="34" charset="-122"/>
                <a:ea typeface="微软雅黑" pitchFamily="34" charset="-122"/>
                <a:cs typeface="+mj-cs"/>
              </a:rPr>
              <a:t>模型的适用场合</a:t>
            </a:r>
            <a:r>
              <a:rPr lang="zh-CN" altLang="en-US" sz="1900" kern="2200" dirty="0" smtClean="0">
                <a:latin typeface="微软雅黑" pitchFamily="34" charset="-122"/>
                <a:ea typeface="微软雅黑" pitchFamily="34" charset="-122"/>
                <a:cs typeface="+mj-cs"/>
              </a:rPr>
              <a:t>比较</a:t>
            </a:r>
            <a:endParaRPr lang="zh-CN" altLang="en-US" sz="1900" kern="2200" dirty="0">
              <a:latin typeface="微软雅黑" pitchFamily="34" charset="-122"/>
              <a:ea typeface="微软雅黑" pitchFamily="34" charset="-122"/>
              <a:cs typeface="+mj-cs"/>
            </a:endParaRPr>
          </a:p>
        </p:txBody>
      </p:sp>
      <p:cxnSp>
        <p:nvCxnSpPr>
          <p:cNvPr id="5" name="直接连接符 4"/>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6"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第四节 自由现金流折现</a:t>
            </a:r>
            <a:r>
              <a:rPr lang="zh-CN" altLang="en-US" sz="2600" b="1" kern="2200" dirty="0" smtClean="0">
                <a:solidFill>
                  <a:srgbClr val="000000"/>
                </a:solidFill>
                <a:latin typeface="微软雅黑" pitchFamily="34" charset="-122"/>
                <a:ea typeface="微软雅黑" pitchFamily="34" charset="-122"/>
                <a:cs typeface="+mj-cs"/>
              </a:rPr>
              <a:t>模型</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7"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lvl="0">
              <a:lnSpc>
                <a:spcPct val="150000"/>
              </a:lnSpc>
            </a:pPr>
            <a:r>
              <a:rPr lang="zh-CN" altLang="en-US" sz="2400" kern="2200" dirty="0">
                <a:latin typeface="微软雅黑" pitchFamily="34" charset="-122"/>
                <a:ea typeface="微软雅黑" pitchFamily="34" charset="-122"/>
              </a:rPr>
              <a:t>四、自由现金流折现模型的主要</a:t>
            </a:r>
            <a:r>
              <a:rPr lang="zh-CN" altLang="en-US" sz="2400" kern="2200" dirty="0" smtClean="0">
                <a:latin typeface="微软雅黑" pitchFamily="34" charset="-122"/>
                <a:ea typeface="微软雅黑" pitchFamily="34" charset="-122"/>
              </a:rPr>
              <a:t>类型</a:t>
            </a:r>
            <a:endParaRPr lang="zh-CN" altLang="en-US" sz="2400" b="1" dirty="0">
              <a:latin typeface="微软雅黑" pitchFamily="34" charset="-122"/>
              <a:ea typeface="微软雅黑" pitchFamily="34" charset="-122"/>
              <a:cs typeface="Times New Roman" pitchFamily="18" charset="0"/>
            </a:endParaRPr>
          </a:p>
        </p:txBody>
      </p:sp>
      <p:sp>
        <p:nvSpPr>
          <p:cNvPr id="8"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9"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0" name="灯片编号占位符 9"/>
          <p:cNvSpPr>
            <a:spLocks noGrp="1"/>
          </p:cNvSpPr>
          <p:nvPr>
            <p:ph type="sldNum" sz="quarter" idx="12"/>
          </p:nvPr>
        </p:nvSpPr>
        <p:spPr/>
        <p:txBody>
          <a:bodyPr/>
          <a:lstStyle/>
          <a:p>
            <a:fld id="{BB196454-36CF-42DE-A2C0-4DF8986FDBF0}" type="slidenum">
              <a:rPr lang="zh-CN" altLang="en-US" smtClean="0"/>
              <a:t>64</a:t>
            </a:fld>
            <a:endParaRPr lang="zh-CN" altLang="en-US"/>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285720" y="2000246"/>
            <a:ext cx="8358246" cy="2000264"/>
          </a:xfrm>
        </p:spPr>
        <p:txBody>
          <a:bodyPr vert="horz" lIns="91440" tIns="45720" rIns="91440" bIns="45720" rtlCol="0">
            <a:noAutofit/>
          </a:bodyPr>
          <a:lstStyle/>
          <a:p>
            <a:pPr marL="0"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第一，财务杠杆高，财务杠杆容易发生变化的公司。财务杠杆不稳定会导致公司负债的波动，从而使得公司自由现金流中的新增债务确定具有相当的难度，并且财务杠杆的变化将改变对公司增长率和风险因素的估计。对此，公司股票价值比公司整体价值反应更为敏感，定价更为不易</a:t>
            </a:r>
            <a:r>
              <a:rPr lang="zh-CN" altLang="en-US" sz="1800" dirty="0" smtClean="0">
                <a:latin typeface="Times New Roman" pitchFamily="18" charset="0"/>
                <a:ea typeface="微软雅黑" pitchFamily="34" charset="-122"/>
                <a:cs typeface="Times New Roman" pitchFamily="18" charset="0"/>
              </a:rPr>
              <a:t>。</a:t>
            </a:r>
            <a:endParaRPr lang="zh-CN" altLang="en-US" sz="1800" dirty="0">
              <a:latin typeface="Times New Roman" pitchFamily="18" charset="0"/>
              <a:ea typeface="微软雅黑" pitchFamily="34" charset="-122"/>
              <a:cs typeface="Times New Roman" pitchFamily="18" charset="0"/>
            </a:endParaRPr>
          </a:p>
        </p:txBody>
      </p:sp>
      <p:sp>
        <p:nvSpPr>
          <p:cNvPr id="4" name="标题 1"/>
          <p:cNvSpPr txBox="1">
            <a:spLocks/>
          </p:cNvSpPr>
          <p:nvPr/>
        </p:nvSpPr>
        <p:spPr>
          <a:xfrm>
            <a:off x="285720" y="1214428"/>
            <a:ext cx="8229600" cy="571504"/>
          </a:xfrm>
          <a:prstGeom prst="rect">
            <a:avLst/>
          </a:prstGeom>
        </p:spPr>
        <p:txBody>
          <a:bodyPr vert="horz" lIns="91440" tIns="45720" rIns="91440" bIns="45720" rtlCol="0" anchor="ctr">
            <a:noAutofit/>
          </a:bodyPr>
          <a:lstStyle/>
          <a:p>
            <a:pPr>
              <a:spcBef>
                <a:spcPct val="0"/>
              </a:spcBef>
            </a:pPr>
            <a:r>
              <a:rPr lang="zh-CN" altLang="en-US" sz="1900" kern="2200" dirty="0">
                <a:latin typeface="微软雅黑" pitchFamily="34" charset="-122"/>
                <a:ea typeface="微软雅黑" pitchFamily="34" charset="-122"/>
                <a:cs typeface="+mj-cs"/>
              </a:rPr>
              <a:t>（三）</a:t>
            </a:r>
            <a:r>
              <a:rPr lang="en-US" altLang="en-US" sz="1900" kern="2200" dirty="0">
                <a:latin typeface="微软雅黑" pitchFamily="34" charset="-122"/>
                <a:ea typeface="微软雅黑" pitchFamily="34" charset="-122"/>
                <a:cs typeface="+mj-cs"/>
              </a:rPr>
              <a:t>FCFE</a:t>
            </a:r>
            <a:r>
              <a:rPr lang="zh-CN" altLang="en-US" sz="1900" kern="2200" dirty="0">
                <a:latin typeface="微软雅黑" pitchFamily="34" charset="-122"/>
                <a:ea typeface="微软雅黑" pitchFamily="34" charset="-122"/>
                <a:cs typeface="+mj-cs"/>
              </a:rPr>
              <a:t>和</a:t>
            </a:r>
            <a:r>
              <a:rPr lang="en-US" altLang="en-US" sz="1900" kern="2200" dirty="0">
                <a:latin typeface="微软雅黑" pitchFamily="34" charset="-122"/>
                <a:ea typeface="微软雅黑" pitchFamily="34" charset="-122"/>
                <a:cs typeface="+mj-cs"/>
              </a:rPr>
              <a:t>FCFF</a:t>
            </a:r>
            <a:r>
              <a:rPr lang="zh-CN" altLang="en-US" sz="1900" kern="2200" dirty="0">
                <a:latin typeface="微软雅黑" pitchFamily="34" charset="-122"/>
                <a:ea typeface="微软雅黑" pitchFamily="34" charset="-122"/>
                <a:cs typeface="+mj-cs"/>
              </a:rPr>
              <a:t>模型的适用场合</a:t>
            </a:r>
            <a:r>
              <a:rPr lang="zh-CN" altLang="en-US" sz="1900" kern="2200" dirty="0" smtClean="0">
                <a:latin typeface="微软雅黑" pitchFamily="34" charset="-122"/>
                <a:ea typeface="微软雅黑" pitchFamily="34" charset="-122"/>
                <a:cs typeface="+mj-cs"/>
              </a:rPr>
              <a:t>比较</a:t>
            </a:r>
            <a:endParaRPr lang="zh-CN" altLang="en-US" sz="1900" kern="2200" dirty="0">
              <a:latin typeface="微软雅黑" pitchFamily="34" charset="-122"/>
              <a:ea typeface="微软雅黑" pitchFamily="34" charset="-122"/>
              <a:cs typeface="+mj-cs"/>
            </a:endParaRPr>
          </a:p>
        </p:txBody>
      </p:sp>
      <p:cxnSp>
        <p:nvCxnSpPr>
          <p:cNvPr id="5" name="直接连接符 4"/>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6"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第四节 自由现金流折现</a:t>
            </a:r>
            <a:r>
              <a:rPr lang="zh-CN" altLang="en-US" sz="2600" b="1" kern="2200" dirty="0" smtClean="0">
                <a:solidFill>
                  <a:srgbClr val="000000"/>
                </a:solidFill>
                <a:latin typeface="微软雅黑" pitchFamily="34" charset="-122"/>
                <a:ea typeface="微软雅黑" pitchFamily="34" charset="-122"/>
                <a:cs typeface="+mj-cs"/>
              </a:rPr>
              <a:t>模型</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7"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lvl="0">
              <a:lnSpc>
                <a:spcPct val="150000"/>
              </a:lnSpc>
            </a:pPr>
            <a:r>
              <a:rPr lang="zh-CN" altLang="en-US" sz="2400" kern="2200" dirty="0">
                <a:latin typeface="微软雅黑" pitchFamily="34" charset="-122"/>
                <a:ea typeface="微软雅黑" pitchFamily="34" charset="-122"/>
              </a:rPr>
              <a:t>四、自由现金流折现模型的主要</a:t>
            </a:r>
            <a:r>
              <a:rPr lang="zh-CN" altLang="en-US" sz="2400" kern="2200" dirty="0" smtClean="0">
                <a:latin typeface="微软雅黑" pitchFamily="34" charset="-122"/>
                <a:ea typeface="微软雅黑" pitchFamily="34" charset="-122"/>
              </a:rPr>
              <a:t>类型</a:t>
            </a:r>
            <a:endParaRPr lang="zh-CN" altLang="en-US" sz="2400" b="1" dirty="0">
              <a:latin typeface="微软雅黑" pitchFamily="34" charset="-122"/>
              <a:ea typeface="微软雅黑" pitchFamily="34" charset="-122"/>
              <a:cs typeface="Times New Roman" pitchFamily="18" charset="0"/>
            </a:endParaRPr>
          </a:p>
        </p:txBody>
      </p:sp>
      <p:sp>
        <p:nvSpPr>
          <p:cNvPr id="8"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9"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0" name="灯片编号占位符 9"/>
          <p:cNvSpPr>
            <a:spLocks noGrp="1"/>
          </p:cNvSpPr>
          <p:nvPr>
            <p:ph type="sldNum" sz="quarter" idx="12"/>
          </p:nvPr>
        </p:nvSpPr>
        <p:spPr/>
        <p:txBody>
          <a:bodyPr/>
          <a:lstStyle/>
          <a:p>
            <a:fld id="{BB196454-36CF-42DE-A2C0-4DF8986FDBF0}" type="slidenum">
              <a:rPr lang="zh-CN" altLang="en-US" smtClean="0"/>
              <a:t>65</a:t>
            </a:fld>
            <a:endParaRPr lang="zh-CN" altLang="en-US"/>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285720" y="1857370"/>
            <a:ext cx="8358246" cy="2000264"/>
          </a:xfrm>
        </p:spPr>
        <p:txBody>
          <a:bodyPr vert="horz" lIns="91440" tIns="45720" rIns="91440" bIns="45720" rtlCol="0">
            <a:noAutofit/>
          </a:bodyPr>
          <a:lstStyle/>
          <a:p>
            <a:pPr marL="0" indent="0">
              <a:lnSpc>
                <a:spcPct val="150000"/>
              </a:lnSpc>
              <a:spcBef>
                <a:spcPts val="0"/>
              </a:spcBef>
              <a:buNone/>
            </a:pPr>
            <a:r>
              <a:rPr lang="zh-CN" altLang="en-US" sz="1800" dirty="0" smtClean="0">
                <a:latin typeface="Times New Roman" pitchFamily="18" charset="0"/>
                <a:ea typeface="微软雅黑" pitchFamily="34" charset="-122"/>
                <a:cs typeface="Times New Roman" pitchFamily="18" charset="0"/>
              </a:rPr>
              <a:t>第二</a:t>
            </a:r>
            <a:r>
              <a:rPr lang="zh-CN" altLang="en-US" sz="1800" dirty="0">
                <a:latin typeface="Times New Roman" pitchFamily="18" charset="0"/>
                <a:ea typeface="微软雅黑" pitchFamily="34" charset="-122"/>
                <a:cs typeface="Times New Roman" pitchFamily="18" charset="0"/>
              </a:rPr>
              <a:t>，并购领域，财务杠杆预期将发生变化的公司。在并购领域，尤其是以杠杆并购这种高比例融资方式实施并购时，通常被并购的公司在开始时有很高的负债比率，但是新任股东在随后几年内会大幅度调整期初的财务杠杆比率，所以</a:t>
            </a:r>
            <a:r>
              <a:rPr lang="en-US" altLang="en-US" sz="1800" dirty="0">
                <a:latin typeface="Times New Roman" pitchFamily="18" charset="0"/>
                <a:ea typeface="微软雅黑" pitchFamily="34" charset="-122"/>
                <a:cs typeface="Times New Roman" pitchFamily="18" charset="0"/>
              </a:rPr>
              <a:t>FCFF</a:t>
            </a:r>
            <a:r>
              <a:rPr lang="zh-CN" altLang="en-US" sz="1800" dirty="0">
                <a:latin typeface="Times New Roman" pitchFamily="18" charset="0"/>
                <a:ea typeface="微软雅黑" pitchFamily="34" charset="-122"/>
                <a:cs typeface="Times New Roman" pitchFamily="18" charset="0"/>
              </a:rPr>
              <a:t>折现模型在并购领域有很强的操作价值。</a:t>
            </a:r>
          </a:p>
          <a:p>
            <a:pPr marL="0" indent="0">
              <a:lnSpc>
                <a:spcPct val="150000"/>
              </a:lnSpc>
              <a:spcBef>
                <a:spcPts val="0"/>
              </a:spcBef>
              <a:buNone/>
            </a:pPr>
            <a:r>
              <a:rPr lang="zh-CN" altLang="en-US" sz="1800" dirty="0">
                <a:latin typeface="Times New Roman" pitchFamily="18" charset="0"/>
                <a:ea typeface="微软雅黑" pitchFamily="34" charset="-122"/>
                <a:cs typeface="Times New Roman" pitchFamily="18" charset="0"/>
              </a:rPr>
              <a:t>第三，股权自由现金流经常小于零的公司。债务负担很重，一定时期内固定资产投资需求巨大，或属于周期性行业的公司，容易出现股权自由现金流为负值的情况。</a:t>
            </a:r>
          </a:p>
        </p:txBody>
      </p:sp>
      <p:sp>
        <p:nvSpPr>
          <p:cNvPr id="4" name="标题 1"/>
          <p:cNvSpPr txBox="1">
            <a:spLocks/>
          </p:cNvSpPr>
          <p:nvPr/>
        </p:nvSpPr>
        <p:spPr>
          <a:xfrm>
            <a:off x="285720" y="1214428"/>
            <a:ext cx="8229600" cy="571504"/>
          </a:xfrm>
          <a:prstGeom prst="rect">
            <a:avLst/>
          </a:prstGeom>
        </p:spPr>
        <p:txBody>
          <a:bodyPr vert="horz" lIns="91440" tIns="45720" rIns="91440" bIns="45720" rtlCol="0" anchor="ctr">
            <a:noAutofit/>
          </a:bodyPr>
          <a:lstStyle/>
          <a:p>
            <a:pPr>
              <a:spcBef>
                <a:spcPct val="0"/>
              </a:spcBef>
            </a:pPr>
            <a:r>
              <a:rPr lang="zh-CN" altLang="en-US" sz="1900" kern="2200" dirty="0">
                <a:latin typeface="微软雅黑" pitchFamily="34" charset="-122"/>
                <a:ea typeface="微软雅黑" pitchFamily="34" charset="-122"/>
                <a:cs typeface="+mj-cs"/>
              </a:rPr>
              <a:t>（三）</a:t>
            </a:r>
            <a:r>
              <a:rPr lang="en-US" altLang="en-US" sz="1900" kern="2200" dirty="0">
                <a:latin typeface="微软雅黑" pitchFamily="34" charset="-122"/>
                <a:ea typeface="微软雅黑" pitchFamily="34" charset="-122"/>
                <a:cs typeface="+mj-cs"/>
              </a:rPr>
              <a:t>FCFE</a:t>
            </a:r>
            <a:r>
              <a:rPr lang="zh-CN" altLang="en-US" sz="1900" kern="2200" dirty="0">
                <a:latin typeface="微软雅黑" pitchFamily="34" charset="-122"/>
                <a:ea typeface="微软雅黑" pitchFamily="34" charset="-122"/>
                <a:cs typeface="+mj-cs"/>
              </a:rPr>
              <a:t>和</a:t>
            </a:r>
            <a:r>
              <a:rPr lang="en-US" altLang="en-US" sz="1900" kern="2200" dirty="0">
                <a:latin typeface="微软雅黑" pitchFamily="34" charset="-122"/>
                <a:ea typeface="微软雅黑" pitchFamily="34" charset="-122"/>
                <a:cs typeface="+mj-cs"/>
              </a:rPr>
              <a:t>FCFF</a:t>
            </a:r>
            <a:r>
              <a:rPr lang="zh-CN" altLang="en-US" sz="1900" kern="2200" dirty="0">
                <a:latin typeface="微软雅黑" pitchFamily="34" charset="-122"/>
                <a:ea typeface="微软雅黑" pitchFamily="34" charset="-122"/>
                <a:cs typeface="+mj-cs"/>
              </a:rPr>
              <a:t>模型的适用场合</a:t>
            </a:r>
            <a:r>
              <a:rPr lang="zh-CN" altLang="en-US" sz="1900" kern="2200" dirty="0" smtClean="0">
                <a:latin typeface="微软雅黑" pitchFamily="34" charset="-122"/>
                <a:ea typeface="微软雅黑" pitchFamily="34" charset="-122"/>
                <a:cs typeface="+mj-cs"/>
              </a:rPr>
              <a:t>比较</a:t>
            </a:r>
            <a:endParaRPr lang="zh-CN" altLang="en-US" sz="1900" kern="2200" dirty="0">
              <a:latin typeface="微软雅黑" pitchFamily="34" charset="-122"/>
              <a:ea typeface="微软雅黑" pitchFamily="34" charset="-122"/>
              <a:cs typeface="+mj-cs"/>
            </a:endParaRPr>
          </a:p>
        </p:txBody>
      </p:sp>
      <p:cxnSp>
        <p:nvCxnSpPr>
          <p:cNvPr id="5" name="直接连接符 4"/>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6"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lvl="0">
              <a:spcBef>
                <a:spcPct val="0"/>
              </a:spcBef>
            </a:pPr>
            <a:r>
              <a:rPr lang="zh-CN" altLang="en-US" sz="2600" b="1" kern="2200" dirty="0">
                <a:solidFill>
                  <a:srgbClr val="000000"/>
                </a:solidFill>
                <a:latin typeface="微软雅黑" pitchFamily="34" charset="-122"/>
                <a:ea typeface="微软雅黑" pitchFamily="34" charset="-122"/>
                <a:cs typeface="+mj-cs"/>
              </a:rPr>
              <a:t>第四节 自由现金流折现</a:t>
            </a:r>
            <a:r>
              <a:rPr lang="zh-CN" altLang="en-US" sz="2600" b="1" kern="2200" dirty="0" smtClean="0">
                <a:solidFill>
                  <a:srgbClr val="000000"/>
                </a:solidFill>
                <a:latin typeface="微软雅黑" pitchFamily="34" charset="-122"/>
                <a:ea typeface="微软雅黑" pitchFamily="34" charset="-122"/>
                <a:cs typeface="+mj-cs"/>
              </a:rPr>
              <a:t>模型</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7"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lvl="0">
              <a:lnSpc>
                <a:spcPct val="150000"/>
              </a:lnSpc>
            </a:pPr>
            <a:r>
              <a:rPr lang="zh-CN" altLang="en-US" sz="2400" kern="2200" dirty="0">
                <a:latin typeface="微软雅黑" pitchFamily="34" charset="-122"/>
                <a:ea typeface="微软雅黑" pitchFamily="34" charset="-122"/>
              </a:rPr>
              <a:t>四、自由现金流折现模型的主要</a:t>
            </a:r>
            <a:r>
              <a:rPr lang="zh-CN" altLang="en-US" sz="2400" kern="2200" dirty="0" smtClean="0">
                <a:latin typeface="微软雅黑" pitchFamily="34" charset="-122"/>
                <a:ea typeface="微软雅黑" pitchFamily="34" charset="-122"/>
              </a:rPr>
              <a:t>类型</a:t>
            </a:r>
            <a:endParaRPr lang="zh-CN" altLang="en-US" sz="2400" b="1" dirty="0">
              <a:latin typeface="微软雅黑" pitchFamily="34" charset="-122"/>
              <a:ea typeface="微软雅黑" pitchFamily="34" charset="-122"/>
              <a:cs typeface="Times New Roman" pitchFamily="18" charset="0"/>
            </a:endParaRPr>
          </a:p>
        </p:txBody>
      </p:sp>
      <p:sp>
        <p:nvSpPr>
          <p:cNvPr id="8"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9"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0" name="灯片编号占位符 9"/>
          <p:cNvSpPr>
            <a:spLocks noGrp="1"/>
          </p:cNvSpPr>
          <p:nvPr>
            <p:ph type="sldNum" sz="quarter" idx="12"/>
          </p:nvPr>
        </p:nvSpPr>
        <p:spPr/>
        <p:txBody>
          <a:bodyPr/>
          <a:lstStyle/>
          <a:p>
            <a:fld id="{BB196454-36CF-42DE-A2C0-4DF8986FDBF0}" type="slidenum">
              <a:rPr lang="zh-CN" altLang="en-US" smtClean="0"/>
              <a:t>66</a:t>
            </a:fld>
            <a:endParaRPr lang="zh-CN" altLang="en-US"/>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1142976" y="1071552"/>
            <a:ext cx="6715172" cy="3500462"/>
          </a:xfrm>
        </p:spPr>
        <p:txBody>
          <a:bodyPr vert="horz" lIns="91440" tIns="45720" rIns="91440" bIns="45720" rtlCol="0">
            <a:noAutofit/>
          </a:bodyPr>
          <a:lstStyle/>
          <a:p>
            <a:pPr marL="0" indent="0">
              <a:lnSpc>
                <a:spcPct val="150000"/>
              </a:lnSpc>
              <a:spcBef>
                <a:spcPts val="0"/>
              </a:spcBef>
              <a:buNone/>
            </a:pPr>
            <a:r>
              <a:rPr lang="en-US" altLang="en-US" sz="1800" dirty="0">
                <a:latin typeface="Times New Roman" pitchFamily="18" charset="0"/>
                <a:ea typeface="微软雅黑" pitchFamily="34" charset="-122"/>
                <a:cs typeface="Times New Roman" pitchFamily="18" charset="0"/>
              </a:rPr>
              <a:t>1. </a:t>
            </a:r>
            <a:r>
              <a:rPr lang="zh-CN" altLang="en-US" sz="1800" dirty="0">
                <a:latin typeface="Times New Roman" pitchFamily="18" charset="0"/>
                <a:ea typeface="微软雅黑" pitchFamily="34" charset="-122"/>
                <a:cs typeface="Times New Roman" pitchFamily="18" charset="0"/>
              </a:rPr>
              <a:t>什么是公司估值，有何作用？</a:t>
            </a:r>
          </a:p>
          <a:p>
            <a:pPr marL="0" indent="0">
              <a:lnSpc>
                <a:spcPct val="150000"/>
              </a:lnSpc>
              <a:spcBef>
                <a:spcPts val="0"/>
              </a:spcBef>
              <a:buNone/>
            </a:pPr>
            <a:r>
              <a:rPr lang="en-US" altLang="en-US" sz="1800" dirty="0">
                <a:latin typeface="Times New Roman" pitchFamily="18" charset="0"/>
                <a:ea typeface="微软雅黑" pitchFamily="34" charset="-122"/>
                <a:cs typeface="Times New Roman" pitchFamily="18" charset="0"/>
              </a:rPr>
              <a:t>2. </a:t>
            </a:r>
            <a:r>
              <a:rPr lang="zh-CN" altLang="en-US" sz="1800" dirty="0">
                <a:latin typeface="Times New Roman" pitchFamily="18" charset="0"/>
                <a:ea typeface="微软雅黑" pitchFamily="34" charset="-122"/>
                <a:cs typeface="Times New Roman" pitchFamily="18" charset="0"/>
              </a:rPr>
              <a:t>什么是公司的内在价值和市场价值？</a:t>
            </a:r>
          </a:p>
          <a:p>
            <a:pPr marL="0" indent="0">
              <a:lnSpc>
                <a:spcPct val="150000"/>
              </a:lnSpc>
              <a:spcBef>
                <a:spcPts val="0"/>
              </a:spcBef>
              <a:buNone/>
            </a:pPr>
            <a:r>
              <a:rPr lang="en-US" altLang="en-US" sz="1800" dirty="0">
                <a:latin typeface="Times New Roman" pitchFamily="18" charset="0"/>
                <a:ea typeface="微软雅黑" pitchFamily="34" charset="-122"/>
                <a:cs typeface="Times New Roman" pitchFamily="18" charset="0"/>
              </a:rPr>
              <a:t>3. </a:t>
            </a:r>
            <a:r>
              <a:rPr lang="zh-CN" altLang="en-US" sz="1800" dirty="0">
                <a:latin typeface="Times New Roman" pitchFamily="18" charset="0"/>
                <a:ea typeface="微软雅黑" pitchFamily="34" charset="-122"/>
                <a:cs typeface="Times New Roman" pitchFamily="18" charset="0"/>
              </a:rPr>
              <a:t>简述绝对估值法的原理和优缺点。</a:t>
            </a:r>
          </a:p>
          <a:p>
            <a:pPr marL="0" indent="0">
              <a:lnSpc>
                <a:spcPct val="150000"/>
              </a:lnSpc>
              <a:spcBef>
                <a:spcPts val="0"/>
              </a:spcBef>
              <a:buNone/>
            </a:pPr>
            <a:r>
              <a:rPr lang="en-US" altLang="en-US" sz="1800" dirty="0">
                <a:latin typeface="Times New Roman" pitchFamily="18" charset="0"/>
                <a:ea typeface="微软雅黑" pitchFamily="34" charset="-122"/>
                <a:cs typeface="Times New Roman" pitchFamily="18" charset="0"/>
              </a:rPr>
              <a:t>4. </a:t>
            </a:r>
            <a:r>
              <a:rPr lang="zh-CN" altLang="en-US" sz="1800" dirty="0">
                <a:latin typeface="Times New Roman" pitchFamily="18" charset="0"/>
                <a:ea typeface="微软雅黑" pitchFamily="34" charset="-122"/>
                <a:cs typeface="Times New Roman" pitchFamily="18" charset="0"/>
              </a:rPr>
              <a:t>简述不同类型股利折现模型的划分方式，公式形式及适用性。</a:t>
            </a:r>
          </a:p>
          <a:p>
            <a:pPr marL="0" indent="0">
              <a:lnSpc>
                <a:spcPct val="150000"/>
              </a:lnSpc>
              <a:spcBef>
                <a:spcPts val="0"/>
              </a:spcBef>
              <a:buNone/>
            </a:pPr>
            <a:r>
              <a:rPr lang="en-US" altLang="en-US" sz="1800" dirty="0">
                <a:latin typeface="Times New Roman" pitchFamily="18" charset="0"/>
                <a:ea typeface="微软雅黑" pitchFamily="34" charset="-122"/>
                <a:cs typeface="Times New Roman" pitchFamily="18" charset="0"/>
              </a:rPr>
              <a:t>5. </a:t>
            </a:r>
            <a:r>
              <a:rPr lang="zh-CN" altLang="en-US" sz="1800" dirty="0">
                <a:latin typeface="Times New Roman" pitchFamily="18" charset="0"/>
                <a:ea typeface="微软雅黑" pitchFamily="34" charset="-122"/>
                <a:cs typeface="Times New Roman" pitchFamily="18" charset="0"/>
              </a:rPr>
              <a:t>公司自由现金流和股权自由现金流的概念及区别分别是什么？</a:t>
            </a:r>
          </a:p>
          <a:p>
            <a:pPr marL="0" indent="0">
              <a:lnSpc>
                <a:spcPct val="150000"/>
              </a:lnSpc>
              <a:spcBef>
                <a:spcPts val="0"/>
              </a:spcBef>
              <a:buNone/>
            </a:pPr>
            <a:r>
              <a:rPr lang="en-US" altLang="en-US" sz="1800" dirty="0">
                <a:latin typeface="Times New Roman" pitchFamily="18" charset="0"/>
                <a:ea typeface="微软雅黑" pitchFamily="34" charset="-122"/>
                <a:cs typeface="Times New Roman" pitchFamily="18" charset="0"/>
              </a:rPr>
              <a:t>6. </a:t>
            </a:r>
            <a:r>
              <a:rPr lang="zh-CN" altLang="en-US" sz="1800" dirty="0">
                <a:latin typeface="Times New Roman" pitchFamily="18" charset="0"/>
                <a:ea typeface="微软雅黑" pitchFamily="34" charset="-122"/>
                <a:cs typeface="Times New Roman" pitchFamily="18" charset="0"/>
              </a:rPr>
              <a:t>应用自由现金流折现模型主要分为哪几个步骤？</a:t>
            </a:r>
          </a:p>
          <a:p>
            <a:pPr marL="0" indent="0">
              <a:lnSpc>
                <a:spcPct val="150000"/>
              </a:lnSpc>
              <a:spcBef>
                <a:spcPts val="0"/>
              </a:spcBef>
              <a:buNone/>
            </a:pPr>
            <a:r>
              <a:rPr lang="en-US" altLang="en-US" sz="1800" dirty="0">
                <a:latin typeface="Times New Roman" pitchFamily="18" charset="0"/>
                <a:ea typeface="微软雅黑" pitchFamily="34" charset="-122"/>
                <a:cs typeface="Times New Roman" pitchFamily="18" charset="0"/>
              </a:rPr>
              <a:t>7. </a:t>
            </a:r>
            <a:r>
              <a:rPr lang="zh-CN" altLang="en-US" sz="1800" dirty="0">
                <a:latin typeface="Times New Roman" pitchFamily="18" charset="0"/>
                <a:ea typeface="微软雅黑" pitchFamily="34" charset="-122"/>
                <a:cs typeface="Times New Roman" pitchFamily="18" charset="0"/>
              </a:rPr>
              <a:t>公司自由现金流（</a:t>
            </a:r>
            <a:r>
              <a:rPr lang="en-US" altLang="en-US" sz="1800" dirty="0">
                <a:latin typeface="Times New Roman" pitchFamily="18" charset="0"/>
                <a:ea typeface="微软雅黑" pitchFamily="34" charset="-122"/>
                <a:cs typeface="Times New Roman" pitchFamily="18" charset="0"/>
              </a:rPr>
              <a:t>FCFF</a:t>
            </a:r>
            <a:r>
              <a:rPr lang="zh-CN" altLang="en-US" sz="1800" dirty="0">
                <a:latin typeface="Times New Roman" pitchFamily="18" charset="0"/>
                <a:ea typeface="微软雅黑" pitchFamily="34" charset="-122"/>
                <a:cs typeface="Times New Roman" pitchFamily="18" charset="0"/>
              </a:rPr>
              <a:t>）折现模型的公式和估值应用。</a:t>
            </a:r>
          </a:p>
          <a:p>
            <a:pPr marL="0" indent="0">
              <a:lnSpc>
                <a:spcPct val="150000"/>
              </a:lnSpc>
              <a:spcBef>
                <a:spcPts val="0"/>
              </a:spcBef>
              <a:buNone/>
            </a:pPr>
            <a:r>
              <a:rPr lang="en-US" altLang="en-US" sz="1800" dirty="0">
                <a:latin typeface="Times New Roman" pitchFamily="18" charset="0"/>
                <a:ea typeface="微软雅黑" pitchFamily="34" charset="-122"/>
                <a:cs typeface="Times New Roman" pitchFamily="18" charset="0"/>
              </a:rPr>
              <a:t>8. </a:t>
            </a:r>
            <a:r>
              <a:rPr lang="zh-CN" altLang="en-US" sz="1800" dirty="0">
                <a:latin typeface="Times New Roman" pitchFamily="18" charset="0"/>
                <a:ea typeface="微软雅黑" pitchFamily="34" charset="-122"/>
                <a:cs typeface="Times New Roman" pitchFamily="18" charset="0"/>
              </a:rPr>
              <a:t>股权自由现金流（</a:t>
            </a:r>
            <a:r>
              <a:rPr lang="en-US" altLang="en-US" sz="1800" dirty="0">
                <a:latin typeface="Times New Roman" pitchFamily="18" charset="0"/>
                <a:ea typeface="微软雅黑" pitchFamily="34" charset="-122"/>
                <a:cs typeface="Times New Roman" pitchFamily="18" charset="0"/>
              </a:rPr>
              <a:t>FCFE</a:t>
            </a:r>
            <a:r>
              <a:rPr lang="zh-CN" altLang="en-US" sz="1800" dirty="0">
                <a:latin typeface="Times New Roman" pitchFamily="18" charset="0"/>
                <a:ea typeface="微软雅黑" pitchFamily="34" charset="-122"/>
                <a:cs typeface="Times New Roman" pitchFamily="18" charset="0"/>
              </a:rPr>
              <a:t>）折现模型的公式和估值应用。</a:t>
            </a:r>
          </a:p>
        </p:txBody>
      </p:sp>
      <p:cxnSp>
        <p:nvCxnSpPr>
          <p:cNvPr id="5" name="直接连接符 4"/>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6"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r>
              <a:rPr lang="zh-CN" altLang="en-US" sz="2800" b="1" dirty="0" smtClean="0"/>
              <a:t>复习思考题</a:t>
            </a:r>
            <a:endParaRPr lang="zh-CN" altLang="en-US" sz="2800" b="1" dirty="0"/>
          </a:p>
        </p:txBody>
      </p:sp>
      <p:sp>
        <p:nvSpPr>
          <p:cNvPr id="8"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9"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0" name="灯片编号占位符 9"/>
          <p:cNvSpPr>
            <a:spLocks noGrp="1"/>
          </p:cNvSpPr>
          <p:nvPr>
            <p:ph type="sldNum" sz="quarter" idx="12"/>
          </p:nvPr>
        </p:nvSpPr>
        <p:spPr/>
        <p:txBody>
          <a:bodyPr/>
          <a:lstStyle/>
          <a:p>
            <a:fld id="{BB196454-36CF-42DE-A2C0-4DF8986FDBF0}" type="slidenum">
              <a:rPr lang="zh-CN" altLang="en-US" smtClean="0"/>
              <a:t>67</a:t>
            </a:fld>
            <a:endParaRPr lang="zh-CN" altLang="en-US"/>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文本占位符 2"/>
          <p:cNvSpPr>
            <a:spLocks noGrp="1"/>
          </p:cNvSpPr>
          <p:nvPr>
            <p:ph type="body" idx="1"/>
          </p:nvPr>
        </p:nvSpPr>
        <p:spPr/>
        <p:txBody>
          <a:bodyPr/>
          <a:lstStyle/>
          <a:p>
            <a:endParaRPr lang="zh-CN" altLang="en-US"/>
          </a:p>
        </p:txBody>
      </p:sp>
      <p:pic>
        <p:nvPicPr>
          <p:cNvPr id="4" name="Picture 2"/>
          <p:cNvPicPr>
            <a:picLocks noChangeAspect="1" noChangeArrowheads="1"/>
          </p:cNvPicPr>
          <p:nvPr/>
        </p:nvPicPr>
        <p:blipFill>
          <a:blip r:embed="rId2"/>
          <a:srcRect/>
          <a:stretch>
            <a:fillRect/>
          </a:stretch>
        </p:blipFill>
        <p:spPr bwMode="auto">
          <a:xfrm>
            <a:off x="0" y="0"/>
            <a:ext cx="9146381" cy="5143500"/>
          </a:xfrm>
          <a:prstGeom prst="rect">
            <a:avLst/>
          </a:prstGeom>
          <a:noFill/>
          <a:ln w="9525">
            <a:noFill/>
            <a:miter lim="800000"/>
            <a:headEnd/>
            <a:tailEnd/>
          </a:ln>
          <a:effectLst/>
        </p:spPr>
      </p:pic>
      <p:sp>
        <p:nvSpPr>
          <p:cNvPr id="5" name="灯片编号占位符 4"/>
          <p:cNvSpPr>
            <a:spLocks noGrp="1"/>
          </p:cNvSpPr>
          <p:nvPr>
            <p:ph type="sldNum" sz="quarter" idx="12"/>
          </p:nvPr>
        </p:nvSpPr>
        <p:spPr/>
        <p:txBody>
          <a:bodyPr/>
          <a:lstStyle/>
          <a:p>
            <a:fld id="{BB196454-36CF-42DE-A2C0-4DF8986FDBF0}" type="slidenum">
              <a:rPr lang="zh-CN" altLang="en-US" smtClean="0"/>
              <a:t>68</a:t>
            </a:fld>
            <a:endParaRPr lang="zh-CN"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85720" y="1071552"/>
            <a:ext cx="8229600" cy="642942"/>
          </a:xfrm>
        </p:spPr>
        <p:txBody>
          <a:bodyPr>
            <a:normAutofit/>
          </a:bodyPr>
          <a:lstStyle/>
          <a:p>
            <a:pPr marR="0" algn="l" rtl="0"/>
            <a:r>
              <a:rPr lang="zh-CN" altLang="en-US" sz="2000" kern="2200" baseline="0" dirty="0" smtClean="0">
                <a:latin typeface="宋体"/>
                <a:ea typeface="宋体"/>
              </a:rPr>
              <a:t>（三）</a:t>
            </a:r>
            <a:r>
              <a:rPr lang="zh-CN" altLang="en-US" sz="2000" kern="2200" baseline="0" dirty="0" smtClean="0">
                <a:solidFill>
                  <a:srgbClr val="000000"/>
                </a:solidFill>
                <a:latin typeface="宋体"/>
                <a:ea typeface="宋体"/>
              </a:rPr>
              <a:t>公司估值的理论基础</a:t>
            </a:r>
          </a:p>
        </p:txBody>
      </p:sp>
      <p:sp>
        <p:nvSpPr>
          <p:cNvPr id="3" name="文本占位符 2"/>
          <p:cNvSpPr>
            <a:spLocks noGrp="1"/>
          </p:cNvSpPr>
          <p:nvPr>
            <p:ph type="body" idx="1"/>
          </p:nvPr>
        </p:nvSpPr>
        <p:spPr>
          <a:xfrm>
            <a:off x="357158" y="1643056"/>
            <a:ext cx="8572560" cy="2594377"/>
          </a:xfrm>
        </p:spPr>
        <p:txBody>
          <a:bodyPr vert="horz" lIns="91440" tIns="45720" rIns="91440" bIns="45720" rtlCol="0">
            <a:noAutofit/>
          </a:bodyPr>
          <a:lstStyle/>
          <a:p>
            <a:pPr marL="0" marR="0" lvl="2" indent="0">
              <a:lnSpc>
                <a:spcPct val="150000"/>
              </a:lnSpc>
              <a:spcBef>
                <a:spcPts val="0"/>
              </a:spcBef>
              <a:buFont typeface="Wingdings" pitchFamily="2" charset="2"/>
              <a:buChar char="p"/>
            </a:pPr>
            <a:r>
              <a:rPr lang="zh-CN" altLang="en-US" sz="1800" dirty="0">
                <a:latin typeface="Times New Roman" pitchFamily="18" charset="0"/>
                <a:ea typeface="微软雅黑" pitchFamily="34" charset="-122"/>
                <a:cs typeface="Times New Roman" pitchFamily="18" charset="0"/>
              </a:rPr>
              <a:t>公司估值是着眼于公司本身，对公司的内在价值进行评估。公司的内在价值是决定公司市场价值的最重要因素，但二者经常表现出不一致。</a:t>
            </a:r>
          </a:p>
          <a:p>
            <a:pPr marL="0" marR="0" lvl="2" indent="0">
              <a:lnSpc>
                <a:spcPct val="150000"/>
              </a:lnSpc>
              <a:spcBef>
                <a:spcPts val="0"/>
              </a:spcBef>
              <a:buFont typeface="Wingdings" pitchFamily="2" charset="2"/>
              <a:buChar char="p"/>
            </a:pPr>
            <a:r>
              <a:rPr lang="zh-CN" altLang="en-US" sz="1800" dirty="0">
                <a:latin typeface="Times New Roman" pitchFamily="18" charset="0"/>
                <a:ea typeface="微软雅黑" pitchFamily="34" charset="-122"/>
                <a:cs typeface="Times New Roman" pitchFamily="18" charset="0"/>
              </a:rPr>
              <a:t>公司估值的理论基础是商品价值决定价格，价格围绕价值波动的原理。</a:t>
            </a:r>
          </a:p>
          <a:p>
            <a:pPr marL="0" marR="0" indent="0">
              <a:lnSpc>
                <a:spcPct val="170000"/>
              </a:lnSpc>
              <a:spcBef>
                <a:spcPts val="0"/>
              </a:spcBef>
              <a:buNone/>
            </a:pPr>
            <a:endParaRPr lang="zh-CN" altLang="en-US" sz="1800" dirty="0">
              <a:latin typeface="Times New Roman" pitchFamily="18" charset="0"/>
              <a:ea typeface="微软雅黑" pitchFamily="34" charset="-122"/>
              <a:cs typeface="Times New Roman" pitchFamily="18" charset="0"/>
            </a:endParaRPr>
          </a:p>
        </p:txBody>
      </p:sp>
      <p:cxnSp>
        <p:nvCxnSpPr>
          <p:cNvPr id="4" name="直接连接符 3"/>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600" b="1" i="0" u="none" strike="noStrike" kern="2200" cap="none" spc="0" normalizeH="0" baseline="0" noProof="0" smtClean="0">
                <a:ln>
                  <a:noFill/>
                </a:ln>
                <a:solidFill>
                  <a:srgbClr val="000000"/>
                </a:solidFill>
                <a:effectLst/>
                <a:uLnTx/>
                <a:uFillTx/>
                <a:latin typeface="微软雅黑" pitchFamily="34" charset="-122"/>
                <a:ea typeface="微软雅黑" pitchFamily="34" charset="-122"/>
                <a:cs typeface="+mj-cs"/>
              </a:rPr>
              <a:t>第一节  上市公司价值的评估方法</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6"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marL="0" marR="0" lvl="0" indent="0" algn="l" defTabSz="914400" rtl="0" eaLnBrk="1" fontAlgn="auto" latinLnBrk="0" hangingPunct="1">
              <a:lnSpc>
                <a:spcPct val="150000"/>
              </a:lnSpc>
              <a:spcBef>
                <a:spcPts val="0"/>
              </a:spcBef>
              <a:spcAft>
                <a:spcPts val="0"/>
              </a:spcAft>
              <a:buClrTx/>
              <a:buSzTx/>
              <a:buFont typeface="Arial" pitchFamily="34" charset="0"/>
              <a:buNone/>
              <a:tabLst/>
              <a:defRPr/>
            </a:pPr>
            <a:r>
              <a:rPr kumimoji="0" lang="zh-CN" altLang="en-US" sz="22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n-cs"/>
              </a:rPr>
              <a:t>一、公司估值</a:t>
            </a:r>
          </a:p>
        </p:txBody>
      </p:sp>
      <p:pic>
        <p:nvPicPr>
          <p:cNvPr id="39938" name="Picture 2" descr="C:\Users\mark\AppData\Local\Temp\ksohtml3316\wps260.png"/>
          <p:cNvPicPr>
            <a:picLocks noChangeAspect="1" noChangeArrowheads="1"/>
          </p:cNvPicPr>
          <p:nvPr/>
        </p:nvPicPr>
        <p:blipFill>
          <a:blip r:embed="rId2"/>
          <a:srcRect/>
          <a:stretch>
            <a:fillRect/>
          </a:stretch>
        </p:blipFill>
        <p:spPr bwMode="auto">
          <a:xfrm>
            <a:off x="2000232" y="2714626"/>
            <a:ext cx="5219536" cy="2214578"/>
          </a:xfrm>
          <a:prstGeom prst="rect">
            <a:avLst/>
          </a:prstGeom>
          <a:noFill/>
        </p:spPr>
      </p:pic>
      <p:sp>
        <p:nvSpPr>
          <p:cNvPr id="8"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9"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0" name="灯片编号占位符 9"/>
          <p:cNvSpPr>
            <a:spLocks noGrp="1"/>
          </p:cNvSpPr>
          <p:nvPr>
            <p:ph type="sldNum" sz="quarter" idx="12"/>
          </p:nvPr>
        </p:nvSpPr>
        <p:spPr/>
        <p:txBody>
          <a:bodyPr/>
          <a:lstStyle/>
          <a:p>
            <a:fld id="{BB196454-36CF-42DE-A2C0-4DF8986FDBF0}" type="slidenum">
              <a:rPr lang="zh-CN" altLang="en-US" smtClean="0"/>
              <a:t>7</a:t>
            </a:fld>
            <a:endParaRPr lang="zh-CN" alt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85720" y="1071552"/>
            <a:ext cx="8229600" cy="642942"/>
          </a:xfrm>
        </p:spPr>
        <p:txBody>
          <a:bodyPr>
            <a:normAutofit/>
          </a:bodyPr>
          <a:lstStyle/>
          <a:p>
            <a:pPr marR="0" algn="l" rtl="0"/>
            <a:r>
              <a:rPr lang="zh-CN" altLang="en-US" sz="2000" kern="2200" baseline="0" dirty="0" smtClean="0">
                <a:latin typeface="宋体"/>
                <a:ea typeface="宋体"/>
              </a:rPr>
              <a:t>（三）</a:t>
            </a:r>
            <a:r>
              <a:rPr lang="zh-CN" altLang="en-US" sz="2000" kern="2200" baseline="0" dirty="0" smtClean="0">
                <a:solidFill>
                  <a:srgbClr val="000000"/>
                </a:solidFill>
                <a:latin typeface="宋体"/>
                <a:ea typeface="宋体"/>
              </a:rPr>
              <a:t>公司估值的理论基础</a:t>
            </a:r>
          </a:p>
        </p:txBody>
      </p:sp>
      <p:sp>
        <p:nvSpPr>
          <p:cNvPr id="3" name="文本占位符 2"/>
          <p:cNvSpPr>
            <a:spLocks noGrp="1"/>
          </p:cNvSpPr>
          <p:nvPr>
            <p:ph type="body" idx="1"/>
          </p:nvPr>
        </p:nvSpPr>
        <p:spPr>
          <a:xfrm>
            <a:off x="357158" y="2857502"/>
            <a:ext cx="8429684" cy="2214578"/>
          </a:xfrm>
        </p:spPr>
        <p:txBody>
          <a:bodyPr vert="horz" lIns="91440" tIns="45720" rIns="91440" bIns="45720" rtlCol="0">
            <a:noAutofit/>
          </a:bodyPr>
          <a:lstStyle/>
          <a:p>
            <a:pPr marL="0" marR="0" lvl="2" indent="0">
              <a:lnSpc>
                <a:spcPct val="150000"/>
              </a:lnSpc>
              <a:spcBef>
                <a:spcPts val="0"/>
              </a:spcBef>
              <a:buFont typeface="Wingdings" pitchFamily="2" charset="2"/>
              <a:buChar char="ü"/>
            </a:pPr>
            <a:r>
              <a:rPr lang="zh-CN" altLang="en-US" sz="1800" dirty="0" smtClean="0">
                <a:latin typeface="Times New Roman" pitchFamily="18" charset="0"/>
                <a:ea typeface="微软雅黑" pitchFamily="34" charset="-122"/>
                <a:cs typeface="Times New Roman" pitchFamily="18" charset="0"/>
              </a:rPr>
              <a:t>首先</a:t>
            </a:r>
            <a:r>
              <a:rPr lang="zh-CN" altLang="en-US" sz="1800" dirty="0">
                <a:latin typeface="Times New Roman" pitchFamily="18" charset="0"/>
                <a:ea typeface="微软雅黑" pitchFamily="34" charset="-122"/>
                <a:cs typeface="Times New Roman" pitchFamily="18" charset="0"/>
              </a:rPr>
              <a:t>，任何一种投资对象都有内在价值作为价格基准，并且这种内在价值可以通过该投资对象现状及未来前景的分析而获得；</a:t>
            </a:r>
          </a:p>
          <a:p>
            <a:pPr marL="0" marR="0" lvl="2" indent="0">
              <a:lnSpc>
                <a:spcPct val="150000"/>
              </a:lnSpc>
              <a:spcBef>
                <a:spcPts val="0"/>
              </a:spcBef>
              <a:buFont typeface="Wingdings" pitchFamily="2" charset="2"/>
              <a:buChar char="ü"/>
            </a:pPr>
            <a:r>
              <a:rPr lang="zh-CN" altLang="en-US" sz="1800" dirty="0">
                <a:latin typeface="Times New Roman" pitchFamily="18" charset="0"/>
                <a:ea typeface="微软雅黑" pitchFamily="34" charset="-122"/>
                <a:cs typeface="Times New Roman" pitchFamily="18" charset="0"/>
              </a:rPr>
              <a:t>其次，市场价格和内在价值之间的差距最终会被市场纠正，当市场价格低于（或高于）内在价值时，就出现买（卖）机会，通过市场买卖最终实现市场价格与内在价值的基本相等。</a:t>
            </a:r>
          </a:p>
          <a:p>
            <a:pPr marL="0" marR="0" indent="0">
              <a:lnSpc>
                <a:spcPct val="170000"/>
              </a:lnSpc>
              <a:spcBef>
                <a:spcPts val="0"/>
              </a:spcBef>
              <a:buNone/>
            </a:pPr>
            <a:endParaRPr lang="zh-CN" altLang="en-US" sz="1800" dirty="0">
              <a:latin typeface="Times New Roman" pitchFamily="18" charset="0"/>
              <a:ea typeface="微软雅黑" pitchFamily="34" charset="-122"/>
              <a:cs typeface="Times New Roman" pitchFamily="18" charset="0"/>
            </a:endParaRPr>
          </a:p>
        </p:txBody>
      </p:sp>
      <p:cxnSp>
        <p:nvCxnSpPr>
          <p:cNvPr id="4" name="直接连接符 3"/>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600" b="1" i="0" u="none" strike="noStrike" kern="2200" cap="none" spc="0" normalizeH="0" baseline="0" noProof="0" smtClean="0">
                <a:ln>
                  <a:noFill/>
                </a:ln>
                <a:solidFill>
                  <a:srgbClr val="000000"/>
                </a:solidFill>
                <a:effectLst/>
                <a:uLnTx/>
                <a:uFillTx/>
                <a:latin typeface="微软雅黑" pitchFamily="34" charset="-122"/>
                <a:ea typeface="微软雅黑" pitchFamily="34" charset="-122"/>
                <a:cs typeface="+mj-cs"/>
              </a:rPr>
              <a:t>第一节  上市公司价值的评估方法</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6"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marL="0" marR="0" lvl="0" indent="0" algn="l" defTabSz="914400" rtl="0" eaLnBrk="1" fontAlgn="auto" latinLnBrk="0" hangingPunct="1">
              <a:lnSpc>
                <a:spcPct val="150000"/>
              </a:lnSpc>
              <a:spcBef>
                <a:spcPts val="0"/>
              </a:spcBef>
              <a:spcAft>
                <a:spcPts val="0"/>
              </a:spcAft>
              <a:buClrTx/>
              <a:buSzTx/>
              <a:buFont typeface="Arial" pitchFamily="34" charset="0"/>
              <a:buNone/>
              <a:tabLst/>
              <a:defRPr/>
            </a:pPr>
            <a:r>
              <a:rPr kumimoji="0" lang="zh-CN" altLang="en-US" sz="22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n-cs"/>
              </a:rPr>
              <a:t>一、公司估值</a:t>
            </a:r>
          </a:p>
        </p:txBody>
      </p:sp>
      <p:pic>
        <p:nvPicPr>
          <p:cNvPr id="8" name="Picture 2" descr="C:\Users\mark\AppData\Local\Temp\ksohtml3316\wps260.png"/>
          <p:cNvPicPr>
            <a:picLocks noChangeAspect="1" noChangeArrowheads="1"/>
          </p:cNvPicPr>
          <p:nvPr/>
        </p:nvPicPr>
        <p:blipFill>
          <a:blip r:embed="rId2"/>
          <a:srcRect/>
          <a:stretch>
            <a:fillRect/>
          </a:stretch>
        </p:blipFill>
        <p:spPr bwMode="auto">
          <a:xfrm>
            <a:off x="1571604" y="1071552"/>
            <a:ext cx="5219536" cy="2214578"/>
          </a:xfrm>
          <a:prstGeom prst="rect">
            <a:avLst/>
          </a:prstGeom>
          <a:noFill/>
        </p:spPr>
      </p:pic>
      <p:sp>
        <p:nvSpPr>
          <p:cNvPr id="9"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0"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1" name="灯片编号占位符 10"/>
          <p:cNvSpPr>
            <a:spLocks noGrp="1"/>
          </p:cNvSpPr>
          <p:nvPr>
            <p:ph type="sldNum" sz="quarter" idx="12"/>
          </p:nvPr>
        </p:nvSpPr>
        <p:spPr/>
        <p:txBody>
          <a:bodyPr/>
          <a:lstStyle/>
          <a:p>
            <a:fld id="{BB196454-36CF-42DE-A2C0-4DF8986FDBF0}" type="slidenum">
              <a:rPr lang="zh-CN" altLang="en-US" smtClean="0"/>
              <a:t>8</a:t>
            </a:fld>
            <a:endParaRPr lang="zh-CN" alt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357158" y="1357304"/>
            <a:ext cx="8429684" cy="3394472"/>
          </a:xfrm>
        </p:spPr>
        <p:txBody>
          <a:bodyPr vert="horz" lIns="91440" tIns="45720" rIns="91440" bIns="45720" rtlCol="0">
            <a:noAutofit/>
          </a:bodyPr>
          <a:lstStyle/>
          <a:p>
            <a:pPr marL="0" marR="0" indent="0">
              <a:lnSpc>
                <a:spcPct val="170000"/>
              </a:lnSpc>
              <a:spcBef>
                <a:spcPts val="0"/>
              </a:spcBef>
              <a:buNone/>
            </a:pPr>
            <a:r>
              <a:rPr lang="zh-CN" altLang="en-US" sz="1800" dirty="0">
                <a:latin typeface="Times New Roman" pitchFamily="18" charset="0"/>
                <a:ea typeface="微软雅黑" pitchFamily="34" charset="-122"/>
                <a:cs typeface="Times New Roman" pitchFamily="18" charset="0"/>
              </a:rPr>
              <a:t>（一）估值模型类别</a:t>
            </a:r>
          </a:p>
          <a:p>
            <a:pPr marL="0" marR="0" indent="0">
              <a:lnSpc>
                <a:spcPct val="170000"/>
              </a:lnSpc>
              <a:spcBef>
                <a:spcPts val="0"/>
              </a:spcBef>
              <a:buNone/>
            </a:pPr>
            <a:r>
              <a:rPr lang="zh-CN" altLang="en-US" sz="1800" dirty="0" smtClean="0">
                <a:latin typeface="Times New Roman" pitchFamily="18" charset="0"/>
                <a:ea typeface="微软雅黑" pitchFamily="34" charset="-122"/>
                <a:cs typeface="Times New Roman" pitchFamily="18" charset="0"/>
              </a:rPr>
              <a:t>        绝对</a:t>
            </a:r>
            <a:r>
              <a:rPr lang="zh-CN" altLang="en-US" sz="1800" dirty="0">
                <a:latin typeface="Times New Roman" pitchFamily="18" charset="0"/>
                <a:ea typeface="微软雅黑" pitchFamily="34" charset="-122"/>
                <a:cs typeface="Times New Roman" pitchFamily="18" charset="0"/>
              </a:rPr>
              <a:t>估值法和相对估值法是</a:t>
            </a:r>
            <a:r>
              <a:rPr lang="zh-CN" altLang="en-US" sz="1800" dirty="0" smtClean="0">
                <a:latin typeface="Times New Roman" pitchFamily="18" charset="0"/>
                <a:ea typeface="微软雅黑" pitchFamily="34" charset="-122"/>
                <a:cs typeface="Times New Roman" pitchFamily="18" charset="0"/>
              </a:rPr>
              <a:t>上市公司估值中成熟度高、应用广泛的</a:t>
            </a:r>
            <a:r>
              <a:rPr lang="zh-CN" altLang="en-US" sz="1800" dirty="0">
                <a:latin typeface="Times New Roman" pitchFamily="18" charset="0"/>
                <a:ea typeface="微软雅黑" pitchFamily="34" charset="-122"/>
                <a:cs typeface="Times New Roman" pitchFamily="18" charset="0"/>
              </a:rPr>
              <a:t>两大类方法。估值模型的出发点是找到一个内在的价值基础。</a:t>
            </a:r>
          </a:p>
          <a:p>
            <a:pPr marL="0" marR="0" indent="0">
              <a:lnSpc>
                <a:spcPct val="170000"/>
              </a:lnSpc>
              <a:spcBef>
                <a:spcPts val="0"/>
              </a:spcBef>
              <a:buNone/>
            </a:pPr>
            <a:r>
              <a:rPr lang="zh-CN" altLang="en-US" sz="1800" dirty="0" smtClean="0">
                <a:latin typeface="Times New Roman" pitchFamily="18" charset="0"/>
                <a:ea typeface="微软雅黑" pitchFamily="34" charset="-122"/>
                <a:cs typeface="Times New Roman" pitchFamily="18" charset="0"/>
              </a:rPr>
              <a:t>        绝对</a:t>
            </a:r>
            <a:r>
              <a:rPr lang="zh-CN" altLang="en-US" sz="1800" dirty="0">
                <a:latin typeface="Times New Roman" pitchFamily="18" charset="0"/>
                <a:ea typeface="微软雅黑" pitchFamily="34" charset="-122"/>
                <a:cs typeface="Times New Roman" pitchFamily="18" charset="0"/>
              </a:rPr>
              <a:t>估值法通过对上市公司历史及当前的基本面进行分析，并对未来反映公司经营状况的财务指标进行预测，从而获得上市公司股票的内在价值；相对估值法使用可比公司股票市盈率（</a:t>
            </a:r>
            <a:r>
              <a:rPr lang="en-US" altLang="zh-CN" sz="1800" dirty="0">
                <a:latin typeface="Times New Roman" pitchFamily="18" charset="0"/>
                <a:ea typeface="微软雅黑" pitchFamily="34" charset="-122"/>
                <a:cs typeface="Times New Roman" pitchFamily="18" charset="0"/>
              </a:rPr>
              <a:t>PE</a:t>
            </a:r>
            <a:r>
              <a:rPr lang="zh-CN" altLang="en-US" sz="1800" dirty="0">
                <a:latin typeface="Times New Roman" pitchFamily="18" charset="0"/>
                <a:ea typeface="微软雅黑" pitchFamily="34" charset="-122"/>
                <a:cs typeface="Times New Roman" pitchFamily="18" charset="0"/>
              </a:rPr>
              <a:t>）、市净率（</a:t>
            </a:r>
            <a:r>
              <a:rPr lang="en-US" altLang="zh-CN" sz="1800" dirty="0">
                <a:latin typeface="Times New Roman" pitchFamily="18" charset="0"/>
                <a:ea typeface="微软雅黑" pitchFamily="34" charset="-122"/>
                <a:cs typeface="Times New Roman" pitchFamily="18" charset="0"/>
              </a:rPr>
              <a:t>PB</a:t>
            </a:r>
            <a:r>
              <a:rPr lang="zh-CN" altLang="en-US" sz="1800" dirty="0">
                <a:latin typeface="Times New Roman" pitchFamily="18" charset="0"/>
                <a:ea typeface="微软雅黑" pitchFamily="34" charset="-122"/>
                <a:cs typeface="Times New Roman" pitchFamily="18" charset="0"/>
              </a:rPr>
              <a:t>）、市售率（</a:t>
            </a:r>
            <a:r>
              <a:rPr lang="en-US" altLang="zh-CN" sz="1800" dirty="0">
                <a:latin typeface="Times New Roman" pitchFamily="18" charset="0"/>
                <a:ea typeface="微软雅黑" pitchFamily="34" charset="-122"/>
                <a:cs typeface="Times New Roman" pitchFamily="18" charset="0"/>
              </a:rPr>
              <a:t>PS</a:t>
            </a:r>
            <a:r>
              <a:rPr lang="zh-CN" altLang="en-US" sz="1800" dirty="0">
                <a:latin typeface="Times New Roman" pitchFamily="18" charset="0"/>
                <a:ea typeface="微软雅黑" pitchFamily="34" charset="-122"/>
                <a:cs typeface="Times New Roman" pitchFamily="18" charset="0"/>
              </a:rPr>
              <a:t>）等价格指标的平均值（或中位数）估计上市公司相应价格指标，通过市场比较的方法，求取上市公司股票价格</a:t>
            </a:r>
            <a:r>
              <a:rPr lang="zh-CN" altLang="en-US" sz="1800" dirty="0" smtClean="0">
                <a:latin typeface="Times New Roman" pitchFamily="18" charset="0"/>
                <a:ea typeface="微软雅黑" pitchFamily="34" charset="-122"/>
                <a:cs typeface="Times New Roman" pitchFamily="18" charset="0"/>
              </a:rPr>
              <a:t>。</a:t>
            </a:r>
            <a:endParaRPr lang="zh-CN" altLang="en-US" sz="1800" dirty="0">
              <a:latin typeface="Times New Roman" pitchFamily="18" charset="0"/>
              <a:ea typeface="微软雅黑" pitchFamily="34" charset="-122"/>
              <a:cs typeface="Times New Roman" pitchFamily="18" charset="0"/>
            </a:endParaRPr>
          </a:p>
        </p:txBody>
      </p:sp>
      <p:cxnSp>
        <p:nvCxnSpPr>
          <p:cNvPr id="4" name="直接连接符 3"/>
          <p:cNvCxnSpPr/>
          <p:nvPr/>
        </p:nvCxnSpPr>
        <p:spPr>
          <a:xfrm>
            <a:off x="500034" y="714362"/>
            <a:ext cx="7931292" cy="464"/>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标题 1"/>
          <p:cNvSpPr txBox="1">
            <a:spLocks/>
          </p:cNvSpPr>
          <p:nvPr/>
        </p:nvSpPr>
        <p:spPr>
          <a:xfrm>
            <a:off x="457200" y="71420"/>
            <a:ext cx="8229600" cy="579821"/>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600" b="1" i="0" u="none" strike="noStrike" kern="2200" cap="none" spc="0" normalizeH="0" baseline="0" noProof="0" smtClean="0">
                <a:ln>
                  <a:noFill/>
                </a:ln>
                <a:solidFill>
                  <a:srgbClr val="000000"/>
                </a:solidFill>
                <a:effectLst/>
                <a:uLnTx/>
                <a:uFillTx/>
                <a:latin typeface="微软雅黑" pitchFamily="34" charset="-122"/>
                <a:ea typeface="微软雅黑" pitchFamily="34" charset="-122"/>
                <a:cs typeface="+mj-cs"/>
              </a:rPr>
              <a:t>第一节  上市公司价值的评估方法</a:t>
            </a:r>
            <a:endParaRPr kumimoji="0" lang="zh-CN" altLang="en-US" sz="2600" b="1" i="0" u="none" strike="noStrike" kern="2200" cap="none" spc="0" normalizeH="0" baseline="0" noProof="0" dirty="0" smtClean="0">
              <a:ln>
                <a:noFill/>
              </a:ln>
              <a:solidFill>
                <a:srgbClr val="000000"/>
              </a:solidFill>
              <a:effectLst/>
              <a:uLnTx/>
              <a:uFillTx/>
              <a:latin typeface="微软雅黑" pitchFamily="34" charset="-122"/>
              <a:ea typeface="微软雅黑" pitchFamily="34" charset="-122"/>
              <a:cs typeface="+mj-cs"/>
            </a:endParaRPr>
          </a:p>
        </p:txBody>
      </p:sp>
      <p:sp>
        <p:nvSpPr>
          <p:cNvPr id="6" name="文本占位符 2"/>
          <p:cNvSpPr txBox="1">
            <a:spLocks/>
          </p:cNvSpPr>
          <p:nvPr/>
        </p:nvSpPr>
        <p:spPr>
          <a:xfrm>
            <a:off x="357158" y="714362"/>
            <a:ext cx="8229600" cy="500066"/>
          </a:xfrm>
          <a:prstGeom prst="rect">
            <a:avLst/>
          </a:prstGeom>
        </p:spPr>
        <p:txBody>
          <a:bodyPr vert="horz" lIns="91440" tIns="45720" rIns="91440" bIns="45720" rtlCol="0">
            <a:noAutofit/>
          </a:bodyPr>
          <a:lstStyle/>
          <a:p>
            <a:pPr lvl="0">
              <a:lnSpc>
                <a:spcPct val="150000"/>
              </a:lnSpc>
            </a:pPr>
            <a:r>
              <a:rPr lang="zh-CN" altLang="en-US" sz="2200" dirty="0">
                <a:latin typeface="微软雅黑" pitchFamily="34" charset="-122"/>
                <a:ea typeface="微软雅黑" pitchFamily="34" charset="-122"/>
              </a:rPr>
              <a:t>二、估值</a:t>
            </a:r>
            <a:r>
              <a:rPr lang="zh-CN" altLang="en-US" sz="2200" dirty="0" smtClean="0">
                <a:latin typeface="微软雅黑" pitchFamily="34" charset="-122"/>
                <a:ea typeface="微软雅黑" pitchFamily="34" charset="-122"/>
              </a:rPr>
              <a:t>模型</a:t>
            </a:r>
            <a:endParaRPr kumimoji="0" lang="zh-CN" altLang="en-US" sz="22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n-cs"/>
            </a:endParaRPr>
          </a:p>
        </p:txBody>
      </p:sp>
      <p:sp>
        <p:nvSpPr>
          <p:cNvPr id="7" name="任意形状 8"/>
          <p:cNvSpPr/>
          <p:nvPr/>
        </p:nvSpPr>
        <p:spPr>
          <a:xfrm>
            <a:off x="7410466" y="1"/>
            <a:ext cx="1733566" cy="1571617"/>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8" name="任意形状 8"/>
          <p:cNvSpPr/>
          <p:nvPr/>
        </p:nvSpPr>
        <p:spPr>
          <a:xfrm rot="10800000">
            <a:off x="0" y="3837006"/>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9" name="灯片编号占位符 8"/>
          <p:cNvSpPr>
            <a:spLocks noGrp="1"/>
          </p:cNvSpPr>
          <p:nvPr>
            <p:ph type="sldNum" sz="quarter" idx="12"/>
          </p:nvPr>
        </p:nvSpPr>
        <p:spPr/>
        <p:txBody>
          <a:bodyPr/>
          <a:lstStyle/>
          <a:p>
            <a:fld id="{BB196454-36CF-42DE-A2C0-4DF8986FDBF0}" type="slidenum">
              <a:rPr lang="zh-CN" altLang="en-US" smtClean="0"/>
              <a:t>9</a:t>
            </a:fld>
            <a:endParaRPr lang="zh-CN" alt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238</TotalTime>
  <Words>7086</Words>
  <Application>Microsoft Office PowerPoint</Application>
  <PresentationFormat>全屏显示(16:9)</PresentationFormat>
  <Paragraphs>478</Paragraphs>
  <Slides>68</Slides>
  <Notes>0</Notes>
  <HiddenSlides>0</HiddenSlides>
  <MMClips>0</MMClips>
  <ScaleCrop>false</ScaleCrop>
  <HeadingPairs>
    <vt:vector size="4" baseType="variant">
      <vt:variant>
        <vt:lpstr>主题</vt:lpstr>
      </vt:variant>
      <vt:variant>
        <vt:i4>1</vt:i4>
      </vt:variant>
      <vt:variant>
        <vt:lpstr>幻灯片标题</vt:lpstr>
      </vt:variant>
      <vt:variant>
        <vt:i4>68</vt:i4>
      </vt:variant>
    </vt:vector>
  </HeadingPairs>
  <TitlesOfParts>
    <vt:vector size="69" baseType="lpstr">
      <vt:lpstr>Office 主题</vt:lpstr>
      <vt:lpstr>第六章  上市公司价值评估 ——绝对估值法</vt:lpstr>
      <vt:lpstr>第六章  上市公司价值评估——绝对估值法</vt:lpstr>
      <vt:lpstr>第一节  上市公司价值的评估方法</vt:lpstr>
      <vt:lpstr>第一节  上市公司价值的评估方法</vt:lpstr>
      <vt:lpstr>第一节  上市公司价值的评估方法</vt:lpstr>
      <vt:lpstr>（二）公司估值的作用</vt:lpstr>
      <vt:lpstr>（三）公司估值的理论基础</vt:lpstr>
      <vt:lpstr>（三）公司估值的理论基础</vt:lpstr>
      <vt:lpstr>幻灯片 9</vt:lpstr>
      <vt:lpstr>幻灯片 10</vt:lpstr>
      <vt:lpstr>幻灯片 11</vt:lpstr>
      <vt:lpstr>幻灯片 12</vt:lpstr>
      <vt:lpstr>2.资金的时间价值原理</vt:lpstr>
      <vt:lpstr>二、绝对估值法的基本公式</vt:lpstr>
      <vt:lpstr>三、绝对估值法的优缺点</vt:lpstr>
      <vt:lpstr>（二）缺点</vt:lpstr>
      <vt:lpstr>幻灯片 17</vt:lpstr>
      <vt:lpstr>（二）股利折现模型的基本公式</vt:lpstr>
      <vt:lpstr>（三）股利折现模型的类型</vt:lpstr>
      <vt:lpstr>幻灯片 20</vt:lpstr>
      <vt:lpstr>【例6-2】若E公司每股的年分配股利为2.5元，必要报酬率为12%，且股利和必要报酬率长期不变。请计算E公司股票价值。</vt:lpstr>
      <vt:lpstr>幻灯片 22</vt:lpstr>
      <vt:lpstr>幻灯片 23</vt:lpstr>
      <vt:lpstr>【例6-3】E公司处于可持续增长阶段，若今年每股股利为4元，预计未来每年股利增长率均为4%，投资者要求的投资回报率为14%。计算E公司股票的内在价值。</vt:lpstr>
      <vt:lpstr>幻灯片 25</vt:lpstr>
      <vt:lpstr>（二）二阶段股利增长模型（Two-Stage-Growth Model）</vt:lpstr>
      <vt:lpstr>（二）二阶段股利增长模型（Two-Stage-Growth Model）</vt:lpstr>
      <vt:lpstr>2.二阶段股利增长模型公式</vt:lpstr>
      <vt:lpstr>2.二阶段股利增长模型公式</vt:lpstr>
      <vt:lpstr>3.二阶段股利增长模型的适用性</vt:lpstr>
      <vt:lpstr>3.二阶段股利增长模型的适用性</vt:lpstr>
      <vt:lpstr>幻灯片 32</vt:lpstr>
      <vt:lpstr>幻灯片 33</vt:lpstr>
      <vt:lpstr>幻灯片 34</vt:lpstr>
      <vt:lpstr>2.三阶段股利增长模型公式</vt:lpstr>
      <vt:lpstr>2.三阶段股利增长模型公式</vt:lpstr>
      <vt:lpstr>3.三阶段股利增长模型的适用性</vt:lpstr>
      <vt:lpstr>3.三阶段股利增长模型的适用性</vt:lpstr>
      <vt:lpstr>幻灯片 39</vt:lpstr>
      <vt:lpstr>幻灯片 40</vt:lpstr>
      <vt:lpstr>幻灯片 41</vt:lpstr>
      <vt:lpstr>（二）自由现金流的分类</vt:lpstr>
      <vt:lpstr>（二）自由现金流的分类</vt:lpstr>
      <vt:lpstr>幻灯片 44</vt:lpstr>
      <vt:lpstr>幻灯片 45</vt:lpstr>
      <vt:lpstr>幻灯片 46</vt:lpstr>
      <vt:lpstr>（二）可明确预测期现金流量预测</vt:lpstr>
      <vt:lpstr>幻灯片 48</vt:lpstr>
      <vt:lpstr>幻灯片 49</vt:lpstr>
      <vt:lpstr>1.加权平均资本成本（WACC）</vt:lpstr>
      <vt:lpstr>2.股权资本成本（ Ke ）</vt:lpstr>
      <vt:lpstr>幻灯片 52</vt:lpstr>
      <vt:lpstr>幻灯片 53</vt:lpstr>
      <vt:lpstr>幻灯片 54</vt:lpstr>
      <vt:lpstr>幻灯片 55</vt:lpstr>
      <vt:lpstr>幻灯片 56</vt:lpstr>
      <vt:lpstr>幻灯片 57</vt:lpstr>
      <vt:lpstr>（二）股权自由现金流（FCFE）折现模型</vt:lpstr>
      <vt:lpstr>（二）股权自由现金流（FCFE）折现模型</vt:lpstr>
      <vt:lpstr>2.股权自由现金流折现模型公式</vt:lpstr>
      <vt:lpstr>2.股权自由现金流折现模型公式</vt:lpstr>
      <vt:lpstr>2.股权自由现金流折现模型公式</vt:lpstr>
      <vt:lpstr>幻灯片 63</vt:lpstr>
      <vt:lpstr>幻灯片 64</vt:lpstr>
      <vt:lpstr>幻灯片 65</vt:lpstr>
      <vt:lpstr>幻灯片 66</vt:lpstr>
      <vt:lpstr>幻灯片 67</vt:lpstr>
      <vt:lpstr>幻灯片 68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mark</dc:creator>
  <cp:lastModifiedBy>mark</cp:lastModifiedBy>
  <cp:revision>27</cp:revision>
  <dcterms:created xsi:type="dcterms:W3CDTF">2023-03-25T05:42:36Z</dcterms:created>
  <dcterms:modified xsi:type="dcterms:W3CDTF">2023-03-25T09:41:11Z</dcterms:modified>
</cp:coreProperties>
</file>