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gif" ContentType="image/gi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31"/>
  </p:handoutMasterIdLst>
  <p:sldIdLst>
    <p:sldId id="257" r:id="rId4"/>
    <p:sldId id="258" r:id="rId6"/>
    <p:sldId id="259" r:id="rId7"/>
    <p:sldId id="260" r:id="rId8"/>
    <p:sldId id="261" r:id="rId9"/>
    <p:sldId id="286" r:id="rId10"/>
    <p:sldId id="287" r:id="rId11"/>
    <p:sldId id="263" r:id="rId12"/>
    <p:sldId id="264" r:id="rId13"/>
    <p:sldId id="265" r:id="rId14"/>
    <p:sldId id="266" r:id="rId15"/>
    <p:sldId id="267" r:id="rId16"/>
    <p:sldId id="271" r:id="rId17"/>
    <p:sldId id="288" r:id="rId18"/>
    <p:sldId id="275" r:id="rId19"/>
    <p:sldId id="276" r:id="rId20"/>
    <p:sldId id="289" r:id="rId21"/>
    <p:sldId id="277" r:id="rId22"/>
    <p:sldId id="290" r:id="rId23"/>
    <p:sldId id="291" r:id="rId24"/>
    <p:sldId id="293" r:id="rId25"/>
    <p:sldId id="296" r:id="rId26"/>
    <p:sldId id="294" r:id="rId27"/>
    <p:sldId id="295" r:id="rId28"/>
    <p:sldId id="283" r:id="rId29"/>
    <p:sldId id="285" r:id="rId30"/>
  </p:sldIdLst>
  <p:sldSz cx="12192000" cy="6858000"/>
  <p:notesSz cx="7103745" cy="10234295"/>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0" name="Mia Vida Villanueva" initials="MVV" lastIdx="1" clrIdx="0"/>
  <p:cmAuthor id="7" name="1206988966@qq.com" initials="1" lastIdx="1" clrIdx="2"/>
  <p:cmAuthor id="1" name="Wangzhi gang" initials="Wg" lastIdx="1" clrIdx="0"/>
  <p:cmAuthor id="8" name="姜伟光" initials="姜" lastIdx="1" clrIdx="0"/>
  <p:cmAuthor id="3" name="lenovo" initials="l" lastIdx="6" clrIdx="2"/>
  <p:cmAuthor id="4" name="Administrator" initials="A" lastIdx="4" clrIdx="3"/>
  <p:cmAuthor id="5" name="宋洁然" initials="宋" lastIdx="2" clrIdx="1"/>
  <p:cmAuthor id="6" name="ming qiu" initials="m"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6" Type="http://schemas.openxmlformats.org/officeDocument/2006/relationships/tags" Target="tags/tag366.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2.xml"/><Relationship Id="rId19" Type="http://schemas.openxmlformats.org/officeDocument/2006/relationships/tags" Target="../tags/tag123.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30.xml"/><Relationship Id="rId1" Type="http://schemas.openxmlformats.org/officeDocument/2006/relationships/tags" Target="../tags/tag129.xml"/></Relationships>
</file>

<file path=ppt/slides/_rels/slide10.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7" Type="http://schemas.openxmlformats.org/officeDocument/2006/relationships/slideLayout" Target="../slideLayouts/slideLayout17.xml"/><Relationship Id="rId26" Type="http://schemas.openxmlformats.org/officeDocument/2006/relationships/tags" Target="../tags/tag212.xml"/><Relationship Id="rId25" Type="http://schemas.openxmlformats.org/officeDocument/2006/relationships/image" Target="../media/image3.GIF"/><Relationship Id="rId24" Type="http://schemas.openxmlformats.org/officeDocument/2006/relationships/tags" Target="../tags/tag211.xml"/><Relationship Id="rId23" Type="http://schemas.openxmlformats.org/officeDocument/2006/relationships/tags" Target="../tags/tag210.xml"/><Relationship Id="rId22" Type="http://schemas.openxmlformats.org/officeDocument/2006/relationships/tags" Target="../tags/tag209.xml"/><Relationship Id="rId21" Type="http://schemas.openxmlformats.org/officeDocument/2006/relationships/tags" Target="../tags/tag208.xml"/><Relationship Id="rId20" Type="http://schemas.openxmlformats.org/officeDocument/2006/relationships/tags" Target="../tags/tag207.xml"/><Relationship Id="rId2" Type="http://schemas.openxmlformats.org/officeDocument/2006/relationships/tags" Target="../tags/tag189.xml"/><Relationship Id="rId19" Type="http://schemas.openxmlformats.org/officeDocument/2006/relationships/tags" Target="../tags/tag206.xml"/><Relationship Id="rId18" Type="http://schemas.openxmlformats.org/officeDocument/2006/relationships/tags" Target="../tags/tag205.xml"/><Relationship Id="rId17" Type="http://schemas.openxmlformats.org/officeDocument/2006/relationships/tags" Target="../tags/tag204.xml"/><Relationship Id="rId16" Type="http://schemas.openxmlformats.org/officeDocument/2006/relationships/tags" Target="../tags/tag203.xml"/><Relationship Id="rId15" Type="http://schemas.openxmlformats.org/officeDocument/2006/relationships/tags" Target="../tags/tag202.xml"/><Relationship Id="rId14" Type="http://schemas.openxmlformats.org/officeDocument/2006/relationships/tags" Target="../tags/tag201.xml"/><Relationship Id="rId13" Type="http://schemas.openxmlformats.org/officeDocument/2006/relationships/tags" Target="../tags/tag200.xml"/><Relationship Id="rId12" Type="http://schemas.openxmlformats.org/officeDocument/2006/relationships/tags" Target="../tags/tag199.xml"/><Relationship Id="rId11" Type="http://schemas.openxmlformats.org/officeDocument/2006/relationships/tags" Target="../tags/tag198.xml"/><Relationship Id="rId10" Type="http://schemas.openxmlformats.org/officeDocument/2006/relationships/tags" Target="../tags/tag197.xml"/><Relationship Id="rId1" Type="http://schemas.openxmlformats.org/officeDocument/2006/relationships/tags" Target="../tags/tag188.xml"/></Relationships>
</file>

<file path=ppt/slides/_rels/slide11.xml.rels><?xml version="1.0" encoding="UTF-8" standalone="yes"?>
<Relationships xmlns="http://schemas.openxmlformats.org/package/2006/relationships"><Relationship Id="rId9" Type="http://schemas.openxmlformats.org/officeDocument/2006/relationships/tags" Target="../tags/tag221.xml"/><Relationship Id="rId8" Type="http://schemas.openxmlformats.org/officeDocument/2006/relationships/tags" Target="../tags/tag220.xml"/><Relationship Id="rId7" Type="http://schemas.openxmlformats.org/officeDocument/2006/relationships/tags" Target="../tags/tag219.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 Id="rId36" Type="http://schemas.openxmlformats.org/officeDocument/2006/relationships/slideLayout" Target="../slideLayouts/slideLayout17.xml"/><Relationship Id="rId35" Type="http://schemas.openxmlformats.org/officeDocument/2006/relationships/tags" Target="../tags/tag247.xml"/><Relationship Id="rId34" Type="http://schemas.openxmlformats.org/officeDocument/2006/relationships/tags" Target="../tags/tag246.xml"/><Relationship Id="rId33" Type="http://schemas.openxmlformats.org/officeDocument/2006/relationships/tags" Target="../tags/tag245.xml"/><Relationship Id="rId32" Type="http://schemas.openxmlformats.org/officeDocument/2006/relationships/tags" Target="../tags/tag244.xml"/><Relationship Id="rId31" Type="http://schemas.openxmlformats.org/officeDocument/2006/relationships/tags" Target="../tags/tag243.xml"/><Relationship Id="rId30" Type="http://schemas.openxmlformats.org/officeDocument/2006/relationships/tags" Target="../tags/tag242.xml"/><Relationship Id="rId3" Type="http://schemas.openxmlformats.org/officeDocument/2006/relationships/tags" Target="../tags/tag215.xml"/><Relationship Id="rId29" Type="http://schemas.openxmlformats.org/officeDocument/2006/relationships/tags" Target="../tags/tag241.xml"/><Relationship Id="rId28" Type="http://schemas.openxmlformats.org/officeDocument/2006/relationships/tags" Target="../tags/tag240.xml"/><Relationship Id="rId27" Type="http://schemas.openxmlformats.org/officeDocument/2006/relationships/tags" Target="../tags/tag239.xml"/><Relationship Id="rId26" Type="http://schemas.openxmlformats.org/officeDocument/2006/relationships/tags" Target="../tags/tag238.xml"/><Relationship Id="rId25" Type="http://schemas.openxmlformats.org/officeDocument/2006/relationships/tags" Target="../tags/tag237.xml"/><Relationship Id="rId24" Type="http://schemas.openxmlformats.org/officeDocument/2006/relationships/tags" Target="../tags/tag236.xml"/><Relationship Id="rId23" Type="http://schemas.openxmlformats.org/officeDocument/2006/relationships/tags" Target="../tags/tag235.xml"/><Relationship Id="rId22" Type="http://schemas.openxmlformats.org/officeDocument/2006/relationships/tags" Target="../tags/tag234.xml"/><Relationship Id="rId21" Type="http://schemas.openxmlformats.org/officeDocument/2006/relationships/tags" Target="../tags/tag233.xml"/><Relationship Id="rId20" Type="http://schemas.openxmlformats.org/officeDocument/2006/relationships/tags" Target="../tags/tag232.xml"/><Relationship Id="rId2" Type="http://schemas.openxmlformats.org/officeDocument/2006/relationships/tags" Target="../tags/tag214.xml"/><Relationship Id="rId19" Type="http://schemas.openxmlformats.org/officeDocument/2006/relationships/tags" Target="../tags/tag231.xml"/><Relationship Id="rId18" Type="http://schemas.openxmlformats.org/officeDocument/2006/relationships/tags" Target="../tags/tag230.xml"/><Relationship Id="rId17" Type="http://schemas.openxmlformats.org/officeDocument/2006/relationships/tags" Target="../tags/tag229.xml"/><Relationship Id="rId16" Type="http://schemas.openxmlformats.org/officeDocument/2006/relationships/tags" Target="../tags/tag228.xml"/><Relationship Id="rId15" Type="http://schemas.openxmlformats.org/officeDocument/2006/relationships/tags" Target="../tags/tag227.xml"/><Relationship Id="rId14" Type="http://schemas.openxmlformats.org/officeDocument/2006/relationships/tags" Target="../tags/tag226.xml"/><Relationship Id="rId13" Type="http://schemas.openxmlformats.org/officeDocument/2006/relationships/tags" Target="../tags/tag225.xml"/><Relationship Id="rId12" Type="http://schemas.openxmlformats.org/officeDocument/2006/relationships/tags" Target="../tags/tag224.xml"/><Relationship Id="rId11" Type="http://schemas.openxmlformats.org/officeDocument/2006/relationships/tags" Target="../tags/tag223.xml"/><Relationship Id="rId10" Type="http://schemas.openxmlformats.org/officeDocument/2006/relationships/tags" Target="../tags/tag222.xml"/><Relationship Id="rId1" Type="http://schemas.openxmlformats.org/officeDocument/2006/relationships/tags" Target="../tags/tag213.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 Id="rId3" Type="http://schemas.openxmlformats.org/officeDocument/2006/relationships/tags" Target="../tags/tag250.xml"/><Relationship Id="rId2" Type="http://schemas.openxmlformats.org/officeDocument/2006/relationships/tags" Target="../tags/tag249.xml"/><Relationship Id="rId1" Type="http://schemas.openxmlformats.org/officeDocument/2006/relationships/tags" Target="../tags/tag248.xml"/></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tags" Target="../tags/tag254.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tags" Target="../tags/tag259.xml"/></Relationships>
</file>

<file path=ppt/slides/_rels/slide15.xml.rels><?xml version="1.0" encoding="UTF-8" standalone="yes"?>
<Relationships xmlns="http://schemas.openxmlformats.org/package/2006/relationships"><Relationship Id="rId9" Type="http://schemas.openxmlformats.org/officeDocument/2006/relationships/tags" Target="../tags/tag270.xml"/><Relationship Id="rId8" Type="http://schemas.openxmlformats.org/officeDocument/2006/relationships/image" Target="../media/image4.emf"/><Relationship Id="rId7" Type="http://schemas.openxmlformats.org/officeDocument/2006/relationships/oleObject" Target="../embeddings/oleObject1.bin"/><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1" Type="http://schemas.openxmlformats.org/officeDocument/2006/relationships/vmlDrawing" Target="../drawings/vmlDrawing1.vml"/><Relationship Id="rId10" Type="http://schemas.openxmlformats.org/officeDocument/2006/relationships/slideLayout" Target="../slideLayouts/slideLayout17.xml"/><Relationship Id="rId1" Type="http://schemas.openxmlformats.org/officeDocument/2006/relationships/tags" Target="../tags/tag264.xml"/></Relationships>
</file>

<file path=ppt/slides/_rels/slide1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4" Type="http://schemas.openxmlformats.org/officeDocument/2006/relationships/slideLayout" Target="../slideLayouts/slideLayout17.xml"/><Relationship Id="rId23" Type="http://schemas.openxmlformats.org/officeDocument/2006/relationships/tags" Target="../tags/tag293.xml"/><Relationship Id="rId22" Type="http://schemas.openxmlformats.org/officeDocument/2006/relationships/tags" Target="../tags/tag292.xml"/><Relationship Id="rId21" Type="http://schemas.openxmlformats.org/officeDocument/2006/relationships/tags" Target="../tags/tag291.xml"/><Relationship Id="rId20" Type="http://schemas.openxmlformats.org/officeDocument/2006/relationships/tags" Target="../tags/tag290.xml"/><Relationship Id="rId2" Type="http://schemas.openxmlformats.org/officeDocument/2006/relationships/tags" Target="../tags/tag272.xml"/><Relationship Id="rId19" Type="http://schemas.openxmlformats.org/officeDocument/2006/relationships/tags" Target="../tags/tag289.xml"/><Relationship Id="rId18" Type="http://schemas.openxmlformats.org/officeDocument/2006/relationships/tags" Target="../tags/tag288.xml"/><Relationship Id="rId17" Type="http://schemas.openxmlformats.org/officeDocument/2006/relationships/tags" Target="../tags/tag287.xml"/><Relationship Id="rId16" Type="http://schemas.openxmlformats.org/officeDocument/2006/relationships/tags" Target="../tags/tag286.xml"/><Relationship Id="rId15" Type="http://schemas.openxmlformats.org/officeDocument/2006/relationships/tags" Target="../tags/tag285.xml"/><Relationship Id="rId14" Type="http://schemas.openxmlformats.org/officeDocument/2006/relationships/tags" Target="../tags/tag284.xml"/><Relationship Id="rId13" Type="http://schemas.openxmlformats.org/officeDocument/2006/relationships/tags" Target="../tags/tag283.xml"/><Relationship Id="rId12" Type="http://schemas.openxmlformats.org/officeDocument/2006/relationships/tags" Target="../tags/tag282.xml"/><Relationship Id="rId11" Type="http://schemas.openxmlformats.org/officeDocument/2006/relationships/tags" Target="../tags/tag281.xml"/><Relationship Id="rId10" Type="http://schemas.openxmlformats.org/officeDocument/2006/relationships/tags" Target="../tags/tag280.xml"/><Relationship Id="rId1" Type="http://schemas.openxmlformats.org/officeDocument/2006/relationships/tags" Target="../tags/tag271.xml"/></Relationships>
</file>

<file path=ppt/slides/_rels/slide17.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tags" Target="../tags/tag301.xml"/><Relationship Id="rId7" Type="http://schemas.openxmlformats.org/officeDocument/2006/relationships/tags" Target="../tags/tag300.xml"/><Relationship Id="rId6" Type="http://schemas.openxmlformats.org/officeDocument/2006/relationships/tags" Target="../tags/tag299.xml"/><Relationship Id="rId5" Type="http://schemas.openxmlformats.org/officeDocument/2006/relationships/tags" Target="../tags/tag298.xml"/><Relationship Id="rId4" Type="http://schemas.openxmlformats.org/officeDocument/2006/relationships/tags" Target="../tags/tag297.xml"/><Relationship Id="rId33" Type="http://schemas.openxmlformats.org/officeDocument/2006/relationships/slideLayout" Target="../slideLayouts/slideLayout17.xml"/><Relationship Id="rId32" Type="http://schemas.openxmlformats.org/officeDocument/2006/relationships/tags" Target="../tags/tag325.xml"/><Relationship Id="rId31" Type="http://schemas.openxmlformats.org/officeDocument/2006/relationships/tags" Target="../tags/tag324.xml"/><Relationship Id="rId30" Type="http://schemas.openxmlformats.org/officeDocument/2006/relationships/tags" Target="../tags/tag323.xml"/><Relationship Id="rId3" Type="http://schemas.openxmlformats.org/officeDocument/2006/relationships/tags" Target="../tags/tag296.xml"/><Relationship Id="rId29" Type="http://schemas.openxmlformats.org/officeDocument/2006/relationships/tags" Target="../tags/tag322.xml"/><Relationship Id="rId28" Type="http://schemas.openxmlformats.org/officeDocument/2006/relationships/tags" Target="../tags/tag321.xml"/><Relationship Id="rId27" Type="http://schemas.openxmlformats.org/officeDocument/2006/relationships/tags" Target="../tags/tag320.xml"/><Relationship Id="rId26" Type="http://schemas.openxmlformats.org/officeDocument/2006/relationships/tags" Target="../tags/tag319.xml"/><Relationship Id="rId25" Type="http://schemas.openxmlformats.org/officeDocument/2006/relationships/tags" Target="../tags/tag318.xml"/><Relationship Id="rId24" Type="http://schemas.openxmlformats.org/officeDocument/2006/relationships/tags" Target="../tags/tag317.xml"/><Relationship Id="rId23" Type="http://schemas.openxmlformats.org/officeDocument/2006/relationships/tags" Target="../tags/tag316.xml"/><Relationship Id="rId22" Type="http://schemas.openxmlformats.org/officeDocument/2006/relationships/tags" Target="../tags/tag315.xml"/><Relationship Id="rId21" Type="http://schemas.openxmlformats.org/officeDocument/2006/relationships/tags" Target="../tags/tag314.xml"/><Relationship Id="rId20" Type="http://schemas.openxmlformats.org/officeDocument/2006/relationships/tags" Target="../tags/tag313.xml"/><Relationship Id="rId2" Type="http://schemas.openxmlformats.org/officeDocument/2006/relationships/tags" Target="../tags/tag295.xml"/><Relationship Id="rId19" Type="http://schemas.openxmlformats.org/officeDocument/2006/relationships/tags" Target="../tags/tag312.xml"/><Relationship Id="rId18" Type="http://schemas.openxmlformats.org/officeDocument/2006/relationships/tags" Target="../tags/tag311.xml"/><Relationship Id="rId17" Type="http://schemas.openxmlformats.org/officeDocument/2006/relationships/tags" Target="../tags/tag310.xml"/><Relationship Id="rId16" Type="http://schemas.openxmlformats.org/officeDocument/2006/relationships/tags" Target="../tags/tag309.xml"/><Relationship Id="rId15" Type="http://schemas.openxmlformats.org/officeDocument/2006/relationships/tags" Target="../tags/tag308.xml"/><Relationship Id="rId14" Type="http://schemas.openxmlformats.org/officeDocument/2006/relationships/tags" Target="../tags/tag307.xml"/><Relationship Id="rId13" Type="http://schemas.openxmlformats.org/officeDocument/2006/relationships/tags" Target="../tags/tag306.xml"/><Relationship Id="rId12" Type="http://schemas.openxmlformats.org/officeDocument/2006/relationships/tags" Target="../tags/tag305.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tags" Target="../tags/tag294.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330.xml"/><Relationship Id="rId4" Type="http://schemas.openxmlformats.org/officeDocument/2006/relationships/tags" Target="../tags/tag329.xml"/><Relationship Id="rId3" Type="http://schemas.openxmlformats.org/officeDocument/2006/relationships/tags" Target="../tags/tag328.xml"/><Relationship Id="rId2" Type="http://schemas.openxmlformats.org/officeDocument/2006/relationships/tags" Target="../tags/tag327.xml"/><Relationship Id="rId1" Type="http://schemas.openxmlformats.org/officeDocument/2006/relationships/tags" Target="../tags/tag326.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335.xml"/><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tags" Target="../tags/tag332.xml"/><Relationship Id="rId1" Type="http://schemas.openxmlformats.org/officeDocument/2006/relationships/tags" Target="../tags/tag331.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tags" Target="../tags/tag131.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340.xml"/><Relationship Id="rId4" Type="http://schemas.openxmlformats.org/officeDocument/2006/relationships/tags" Target="../tags/tag339.xml"/><Relationship Id="rId3" Type="http://schemas.openxmlformats.org/officeDocument/2006/relationships/tags" Target="../tags/tag338.xml"/><Relationship Id="rId2" Type="http://schemas.openxmlformats.org/officeDocument/2006/relationships/tags" Target="../tags/tag337.xml"/><Relationship Id="rId1" Type="http://schemas.openxmlformats.org/officeDocument/2006/relationships/tags" Target="../tags/tag336.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345.xml"/><Relationship Id="rId4" Type="http://schemas.openxmlformats.org/officeDocument/2006/relationships/tags" Target="../tags/tag344.xml"/><Relationship Id="rId3" Type="http://schemas.openxmlformats.org/officeDocument/2006/relationships/tags" Target="../tags/tag343.xml"/><Relationship Id="rId2" Type="http://schemas.openxmlformats.org/officeDocument/2006/relationships/tags" Target="../tags/tag342.xml"/><Relationship Id="rId1" Type="http://schemas.openxmlformats.org/officeDocument/2006/relationships/tags" Target="../tags/tag341.xml"/></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350.xml"/><Relationship Id="rId4" Type="http://schemas.openxmlformats.org/officeDocument/2006/relationships/tags" Target="../tags/tag349.xml"/><Relationship Id="rId3" Type="http://schemas.openxmlformats.org/officeDocument/2006/relationships/tags" Target="../tags/tag348.xml"/><Relationship Id="rId2" Type="http://schemas.openxmlformats.org/officeDocument/2006/relationships/tags" Target="../tags/tag347.xml"/><Relationship Id="rId1" Type="http://schemas.openxmlformats.org/officeDocument/2006/relationships/tags" Target="../tags/tag346.xml"/></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7.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 Type="http://schemas.openxmlformats.org/officeDocument/2006/relationships/tags" Target="../tags/tag351.xml"/></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361.xml"/><Relationship Id="rId7" Type="http://schemas.openxmlformats.org/officeDocument/2006/relationships/image" Target="../media/image5.emf"/><Relationship Id="rId6" Type="http://schemas.openxmlformats.org/officeDocument/2006/relationships/oleObject" Target="../embeddings/oleObject2.bin"/><Relationship Id="rId5" Type="http://schemas.openxmlformats.org/officeDocument/2006/relationships/tags" Target="../tags/tag360.xml"/><Relationship Id="rId4" Type="http://schemas.openxmlformats.org/officeDocument/2006/relationships/tags" Target="../tags/tag359.xml"/><Relationship Id="rId3" Type="http://schemas.openxmlformats.org/officeDocument/2006/relationships/tags" Target="../tags/tag358.xml"/><Relationship Id="rId2" Type="http://schemas.openxmlformats.org/officeDocument/2006/relationships/tags" Target="../tags/tag357.xml"/><Relationship Id="rId10" Type="http://schemas.openxmlformats.org/officeDocument/2006/relationships/vmlDrawing" Target="../drawings/vmlDrawing2.vml"/><Relationship Id="rId1" Type="http://schemas.openxmlformats.org/officeDocument/2006/relationships/tags" Target="../tags/tag356.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3.xml"/><Relationship Id="rId2" Type="http://schemas.openxmlformats.org/officeDocument/2006/relationships/tags" Target="../tags/tag363.xml"/><Relationship Id="rId1" Type="http://schemas.openxmlformats.org/officeDocument/2006/relationships/tags" Target="../tags/tag36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365.xml"/><Relationship Id="rId1" Type="http://schemas.openxmlformats.org/officeDocument/2006/relationships/tags" Target="../tags/tag364.xml"/></Relationships>
</file>

<file path=ppt/slides/_rels/slide3.xml.rels><?xml version="1.0" encoding="UTF-8" standalone="yes"?>
<Relationships xmlns="http://schemas.openxmlformats.org/package/2006/relationships"><Relationship Id="rId9" Type="http://schemas.openxmlformats.org/officeDocument/2006/relationships/tags" Target="../tags/tag143.xml"/><Relationship Id="rId8" Type="http://schemas.openxmlformats.org/officeDocument/2006/relationships/image" Target="../media/image1.jpeg"/><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0" Type="http://schemas.openxmlformats.org/officeDocument/2006/relationships/slideLayout" Target="../slideLayouts/slideLayout17.xml"/><Relationship Id="rId1" Type="http://schemas.openxmlformats.org/officeDocument/2006/relationships/tags" Target="../tags/tag136.xml"/></Relationships>
</file>

<file path=ppt/slides/_rels/slide4.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3" Type="http://schemas.openxmlformats.org/officeDocument/2006/relationships/slideLayout" Target="../slideLayouts/slideLayout17.xml"/><Relationship Id="rId12" Type="http://schemas.openxmlformats.org/officeDocument/2006/relationships/tags" Target="../tags/tag155.xml"/><Relationship Id="rId11" Type="http://schemas.openxmlformats.org/officeDocument/2006/relationships/tags" Target="../tags/tag154.xml"/><Relationship Id="rId10" Type="http://schemas.openxmlformats.org/officeDocument/2006/relationships/tags" Target="../tags/tag153.xml"/><Relationship Id="rId1" Type="http://schemas.openxmlformats.org/officeDocument/2006/relationships/tags" Target="../tags/tag144.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s>
</file>

<file path=ppt/slides/_rels/slide7.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73.xml"/><Relationship Id="rId5" Type="http://schemas.openxmlformats.org/officeDocument/2006/relationships/tags" Target="../tags/tag172.xml"/><Relationship Id="rId4" Type="http://schemas.openxmlformats.org/officeDocument/2006/relationships/tags" Target="../tags/tag171.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80.xml"/><Relationship Id="rId7" Type="http://schemas.openxmlformats.org/officeDocument/2006/relationships/image" Target="../media/image2.jpeg"/><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87.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1"/>
            </p:custDataLst>
          </p:nvPr>
        </p:nvSpPr>
        <p:spPr>
          <a:xfrm>
            <a:off x="3438525" y="777240"/>
            <a:ext cx="5780405" cy="1896745"/>
          </a:xfrm>
        </p:spPr>
        <p:txBody>
          <a:bodyPr/>
          <a:lstStyle/>
          <a:p>
            <a:r>
              <a:rPr lang="zh-CN" altLang="en-US" dirty="0">
                <a:solidFill>
                  <a:schemeClr val="accent1"/>
                </a:solidFill>
                <a:sym typeface="Arial" panose="020B0604020202020204" pitchFamily="34" charset="0"/>
              </a:rPr>
              <a:t>第一章 绪论</a:t>
            </a:r>
            <a:endParaRPr lang="zh-CN" altLang="en-US" dirty="0">
              <a:solidFill>
                <a:schemeClr val="accent1"/>
              </a:solidFill>
              <a:sym typeface="Arial" panose="020B0604020202020204" pitchFamily="34" charset="0"/>
            </a:endParaRPr>
          </a:p>
        </p:txBody>
      </p:sp>
      <p:sp>
        <p:nvSpPr>
          <p:cNvPr id="2" name="文本占位符 1"/>
          <p:cNvSpPr/>
          <p:nvPr>
            <p:ph type="body" sz="quarter" idx="13"/>
          </p:nvPr>
        </p:nvSpPr>
        <p:spPr>
          <a:xfrm>
            <a:off x="414655" y="4231005"/>
            <a:ext cx="11513820" cy="1436370"/>
          </a:xfrm>
        </p:spPr>
        <p:txBody>
          <a:bodyPr>
            <a:noAutofit/>
          </a:bodyPr>
          <a:p>
            <a:r>
              <a:rPr lang="zh-CN" altLang="en-US" sz="2000" spc="100" dirty="0">
                <a:ln w="3175">
                  <a:noFill/>
                  <a:prstDash val="dash"/>
                </a:ln>
                <a:solidFill>
                  <a:schemeClr val="dk1">
                    <a:lumMod val="75000"/>
                    <a:lumOff val="25000"/>
                  </a:schemeClr>
                </a:solidFill>
                <a:latin typeface="微软雅黑" panose="020B0503020204020204" charset="-122"/>
                <a:cs typeface="微软雅黑" panose="020B0503020204020204" charset="-122"/>
                <a:sym typeface="+mn-ea"/>
              </a:rPr>
              <a:t>公司以盈利为目的，运用各种生产要素，向市场提供商品或服务，有机构成的经济实体公司不单单是账面资产的组合，还有技术专利、企业家精神、管理与文化等软实力。因此，上市公司投资价值分析必须基于多个维度综合展开，以获得全面可靠的分析结果。
</a:t>
            </a:r>
            <a:endParaRPr lang="zh-CN" altLang="en-US" sz="2000" spc="100" dirty="0">
              <a:ln w="3175">
                <a:noFill/>
                <a:prstDash val="dash"/>
              </a:ln>
              <a:solidFill>
                <a:schemeClr val="dk1">
                  <a:lumMod val="75000"/>
                  <a:lumOff val="25000"/>
                </a:schemeClr>
              </a:solidFill>
              <a:latin typeface="微软雅黑" panose="020B0503020204020204" charset="-122"/>
              <a:cs typeface="微软雅黑" panose="020B0503020204020204" charset="-122"/>
              <a:sym typeface="+mn-ea"/>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59957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400" b="1" dirty="0" err="1">
                <a:solidFill>
                  <a:schemeClr val="dk1"/>
                </a:solidFill>
                <a:latin typeface="微软雅黑" panose="020B0503020204020204" charset="-122"/>
                <a:ea typeface="微软雅黑" panose="020B0503020204020204" charset="-122"/>
                <a:sym typeface="微软雅黑" panose="020B0503020204020204" charset="-122"/>
              </a:rPr>
              <a:t>一、</a:t>
            </a:r>
            <a:r>
              <a:rPr sz="2400" b="1" dirty="0" err="1">
                <a:solidFill>
                  <a:schemeClr val="dk1"/>
                </a:solidFill>
                <a:latin typeface="微软雅黑" panose="020B0503020204020204" charset="-122"/>
                <a:ea typeface="微软雅黑" panose="020B0503020204020204" charset="-122"/>
                <a:sym typeface="微软雅黑" panose="020B0503020204020204" charset="-122"/>
              </a:rPr>
              <a:t>撰写者个人能力要求</a:t>
            </a:r>
            <a:endParaRPr sz="2400" b="1"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 name="오른쪽 화살표 54"/>
          <p:cNvSpPr/>
          <p:nvPr>
            <p:custDataLst>
              <p:tags r:id="rId5"/>
            </p:custDataLst>
          </p:nvPr>
        </p:nvSpPr>
        <p:spPr>
          <a:xfrm rot="5100000">
            <a:off x="5942548" y="3012690"/>
            <a:ext cx="412933" cy="460763"/>
          </a:xfrm>
          <a:prstGeom prst="rightArrow">
            <a:avLst>
              <a:gd name="adj1" fmla="val 50000"/>
              <a:gd name="adj2" fmla="val 63933"/>
            </a:avLst>
          </a:prstGeom>
          <a:solidFill>
            <a:schemeClr val="lt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noAutofit/>
          </a:bodyPr>
          <a:lstStyle/>
          <a:p>
            <a:pPr algn="ctr"/>
            <a:endParaRPr lang="ko-KR" altLang="en-US" dirty="0">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4" name="오른쪽 화살표 55"/>
          <p:cNvSpPr/>
          <p:nvPr>
            <p:custDataLst>
              <p:tags r:id="rId6"/>
            </p:custDataLst>
          </p:nvPr>
        </p:nvSpPr>
        <p:spPr>
          <a:xfrm rot="8160000">
            <a:off x="7619081" y="3305425"/>
            <a:ext cx="412933" cy="460763"/>
          </a:xfrm>
          <a:prstGeom prst="rightArrow">
            <a:avLst>
              <a:gd name="adj1" fmla="val 50000"/>
              <a:gd name="adj2" fmla="val 63933"/>
            </a:avLst>
          </a:prstGeom>
          <a:solidFill>
            <a:schemeClr val="lt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noAutofit/>
          </a:bodyPr>
          <a:lstStyle/>
          <a:p>
            <a:pPr algn="ctr"/>
            <a:endParaRPr lang="ko-KR"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2" name="오른쪽 화살표 70"/>
          <p:cNvSpPr/>
          <p:nvPr>
            <p:custDataLst>
              <p:tags r:id="rId7"/>
            </p:custDataLst>
          </p:nvPr>
        </p:nvSpPr>
        <p:spPr>
          <a:xfrm rot="20160000">
            <a:off x="4338035" y="4558080"/>
            <a:ext cx="412934" cy="459169"/>
          </a:xfrm>
          <a:prstGeom prst="rightArrow">
            <a:avLst>
              <a:gd name="adj1" fmla="val 50000"/>
              <a:gd name="adj2" fmla="val 63933"/>
            </a:avLst>
          </a:prstGeom>
          <a:solidFill>
            <a:schemeClr val="lt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noAutofit/>
          </a:bodyPr>
          <a:lstStyle/>
          <a:p>
            <a:pPr algn="ctr"/>
            <a:endParaRPr lang="ko-KR"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3" name="오른쪽 화살표 71"/>
          <p:cNvSpPr/>
          <p:nvPr>
            <p:custDataLst>
              <p:tags r:id="rId8"/>
            </p:custDataLst>
          </p:nvPr>
        </p:nvSpPr>
        <p:spPr>
          <a:xfrm rot="16200000">
            <a:off x="5889702" y="4622215"/>
            <a:ext cx="412933" cy="459169"/>
          </a:xfrm>
          <a:prstGeom prst="rightArrow">
            <a:avLst>
              <a:gd name="adj1" fmla="val 50000"/>
              <a:gd name="adj2" fmla="val 63933"/>
            </a:avLst>
          </a:prstGeom>
          <a:solidFill>
            <a:schemeClr val="lt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0">
            <a:noAutofit/>
          </a:bodyPr>
          <a:lstStyle/>
          <a:p>
            <a:pPr algn="ctr"/>
            <a:endParaRPr lang="ko-KR" altLang="en-US">
              <a:solidFill>
                <a:schemeClr val="dk1"/>
              </a:solidFill>
              <a:latin typeface="微软雅黑" panose="020B0503020204020204" charset="-122"/>
              <a:ea typeface="微软雅黑" panose="020B0503020204020204" charset="-122"/>
              <a:sym typeface="Arial" panose="020B0604020202020204" pitchFamily="34" charset="0"/>
            </a:endParaRPr>
          </a:p>
        </p:txBody>
      </p:sp>
      <p:sp>
        <p:nvSpPr>
          <p:cNvPr id="14" name="오른쪽 화살표 72"/>
          <p:cNvSpPr/>
          <p:nvPr>
            <p:custDataLst>
              <p:tags r:id="rId9"/>
            </p:custDataLst>
          </p:nvPr>
        </p:nvSpPr>
        <p:spPr>
          <a:xfrm rot="12600000">
            <a:off x="7432172" y="4330905"/>
            <a:ext cx="412933" cy="459169"/>
          </a:xfrm>
          <a:prstGeom prst="rightArrow">
            <a:avLst>
              <a:gd name="adj1" fmla="val 50000"/>
              <a:gd name="adj2" fmla="val 63933"/>
            </a:avLst>
          </a:prstGeom>
          <a:solidFill>
            <a:schemeClr val="lt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a:solidFill>
                <a:prstClr val="white"/>
              </a:solidFill>
              <a:latin typeface="微软雅黑" panose="020B0503020204020204" charset="-122"/>
              <a:ea typeface="微软雅黑" panose="020B0503020204020204" charset="-122"/>
              <a:sym typeface="Arial" panose="020B0604020202020204" pitchFamily="34" charset="0"/>
            </a:endParaRPr>
          </a:p>
        </p:txBody>
      </p:sp>
      <p:sp>
        <p:nvSpPr>
          <p:cNvPr id="15" name="오른쪽 화살표 73"/>
          <p:cNvSpPr/>
          <p:nvPr>
            <p:custDataLst>
              <p:tags r:id="rId10"/>
            </p:custDataLst>
          </p:nvPr>
        </p:nvSpPr>
        <p:spPr>
          <a:xfrm rot="900000">
            <a:off x="4315407" y="3271886"/>
            <a:ext cx="412934" cy="459169"/>
          </a:xfrm>
          <a:prstGeom prst="rightArrow">
            <a:avLst>
              <a:gd name="adj1" fmla="val 50000"/>
              <a:gd name="adj2" fmla="val 63933"/>
            </a:avLst>
          </a:prstGeom>
          <a:solidFill>
            <a:schemeClr val="lt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a:solidFill>
                <a:prstClr val="white"/>
              </a:solidFill>
              <a:latin typeface="微软雅黑" panose="020B0503020204020204" charset="-122"/>
              <a:ea typeface="微软雅黑" panose="020B0503020204020204" charset="-122"/>
              <a:sym typeface="Arial" panose="020B0604020202020204" pitchFamily="34" charset="0"/>
            </a:endParaRPr>
          </a:p>
        </p:txBody>
      </p:sp>
      <p:sp>
        <p:nvSpPr>
          <p:cNvPr id="9" name="도넛 86"/>
          <p:cNvSpPr/>
          <p:nvPr>
            <p:custDataLst>
              <p:tags r:id="rId11"/>
            </p:custDataLst>
          </p:nvPr>
        </p:nvSpPr>
        <p:spPr bwMode="auto">
          <a:xfrm>
            <a:off x="2708350" y="2042160"/>
            <a:ext cx="1737829" cy="1734640"/>
          </a:xfrm>
          <a:prstGeom prst="donut">
            <a:avLst>
              <a:gd name="adj" fmla="val 148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dirty="0">
              <a:solidFill>
                <a:prstClr val="black"/>
              </a:solidFill>
              <a:latin typeface="微软雅黑" panose="020B0503020204020204" charset="-122"/>
              <a:ea typeface="微软雅黑" panose="020B0503020204020204" charset="-122"/>
              <a:sym typeface="Arial" panose="020B0604020202020204" pitchFamily="34" charset="0"/>
            </a:endParaRPr>
          </a:p>
        </p:txBody>
      </p:sp>
      <p:sp>
        <p:nvSpPr>
          <p:cNvPr id="22" name="TextBox 13"/>
          <p:cNvSpPr txBox="1"/>
          <p:nvPr>
            <p:custDataLst>
              <p:tags r:id="rId12"/>
            </p:custDataLst>
          </p:nvPr>
        </p:nvSpPr>
        <p:spPr>
          <a:xfrm>
            <a:off x="3017331" y="2436588"/>
            <a:ext cx="1119865" cy="972887"/>
          </a:xfrm>
          <a:prstGeom prst="rect">
            <a:avLst/>
          </a:prstGeom>
          <a:noFill/>
        </p:spPr>
        <p:txBody>
          <a:bodyPr lIns="91440" tIns="45720" rIns="91440" bIns="45720" anchor="ctr" anchorCtr="0">
            <a:normAutofit/>
          </a:bodyPr>
          <a:lstStyle>
            <a:defPPr>
              <a:defRPr lang="zh-CN"/>
            </a:defPPr>
            <a:lvl1pPr algn="ctr" defTabSz="1216660">
              <a:lnSpc>
                <a:spcPct val="120000"/>
              </a:lnSpc>
              <a:spcBef>
                <a:spcPct val="20000"/>
              </a:spcBef>
              <a:defRPr sz="1600" spc="150">
                <a:solidFill>
                  <a:schemeClr val="tx1">
                    <a:lumMod val="75000"/>
                    <a:lumOff val="25000"/>
                  </a:schemeClr>
                </a:solidFill>
                <a:latin typeface="微软雅黑" panose="020B0503020204020204" charset="-122"/>
                <a:ea typeface="微软雅黑" panose="020B0503020204020204" charset="-122"/>
              </a:defRPr>
            </a:lvl1pPr>
          </a:lstStyle>
          <a:p>
            <a:r>
              <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rPr>
              <a:t>（一）信息资料收集能力</a:t>
            </a:r>
            <a:endPar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24" name="도넛 86"/>
          <p:cNvSpPr/>
          <p:nvPr>
            <p:custDataLst>
              <p:tags r:id="rId13"/>
            </p:custDataLst>
          </p:nvPr>
        </p:nvSpPr>
        <p:spPr bwMode="auto">
          <a:xfrm>
            <a:off x="5277626" y="1318260"/>
            <a:ext cx="1737829" cy="1734640"/>
          </a:xfrm>
          <a:prstGeom prst="donut">
            <a:avLst>
              <a:gd name="adj" fmla="val 1486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dirty="0">
              <a:solidFill>
                <a:prstClr val="black"/>
              </a:solidFill>
              <a:latin typeface="微软雅黑" panose="020B0503020204020204" charset="-122"/>
              <a:ea typeface="微软雅黑" panose="020B0503020204020204" charset="-122"/>
              <a:sym typeface="Arial" panose="020B0604020202020204" pitchFamily="34" charset="0"/>
            </a:endParaRPr>
          </a:p>
        </p:txBody>
      </p:sp>
      <p:sp>
        <p:nvSpPr>
          <p:cNvPr id="25" name="TextBox 13"/>
          <p:cNvSpPr txBox="1"/>
          <p:nvPr>
            <p:custDataLst>
              <p:tags r:id="rId14"/>
            </p:custDataLst>
          </p:nvPr>
        </p:nvSpPr>
        <p:spPr>
          <a:xfrm>
            <a:off x="5586608" y="1712688"/>
            <a:ext cx="1119865" cy="972887"/>
          </a:xfrm>
          <a:prstGeom prst="rect">
            <a:avLst/>
          </a:prstGeom>
          <a:noFill/>
        </p:spPr>
        <p:txBody>
          <a:bodyPr lIns="91440" tIns="45720" rIns="91440" bIns="45720" anchor="ctr" anchorCtr="0">
            <a:normAutofit/>
          </a:bodyPr>
          <a:lstStyle>
            <a:defPPr>
              <a:defRPr lang="zh-CN"/>
            </a:defPPr>
            <a:lvl1pPr algn="ctr" defTabSz="1216660">
              <a:lnSpc>
                <a:spcPct val="120000"/>
              </a:lnSpc>
              <a:spcBef>
                <a:spcPct val="20000"/>
              </a:spcBef>
              <a:defRPr sz="1600" spc="150">
                <a:solidFill>
                  <a:schemeClr val="tx1">
                    <a:lumMod val="75000"/>
                    <a:lumOff val="25000"/>
                  </a:schemeClr>
                </a:solidFill>
                <a:latin typeface="微软雅黑" panose="020B0503020204020204" charset="-122"/>
                <a:ea typeface="微软雅黑" panose="020B0503020204020204" charset="-122"/>
              </a:defRPr>
            </a:lvl1pPr>
          </a:lstStyle>
          <a:p>
            <a:r>
              <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rPr>
              <a:t>（二）资料整理与分析能力</a:t>
            </a:r>
            <a:endPar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27" name="도넛 86"/>
          <p:cNvSpPr/>
          <p:nvPr>
            <p:custDataLst>
              <p:tags r:id="rId15"/>
            </p:custDataLst>
          </p:nvPr>
        </p:nvSpPr>
        <p:spPr bwMode="auto">
          <a:xfrm>
            <a:off x="7746459" y="2042160"/>
            <a:ext cx="1737829" cy="1734640"/>
          </a:xfrm>
          <a:prstGeom prst="donut">
            <a:avLst>
              <a:gd name="adj" fmla="val 1486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dirty="0">
              <a:solidFill>
                <a:prstClr val="black"/>
              </a:solidFill>
              <a:latin typeface="微软雅黑" panose="020B0503020204020204" charset="-122"/>
              <a:ea typeface="微软雅黑" panose="020B0503020204020204" charset="-122"/>
              <a:sym typeface="Arial" panose="020B0604020202020204" pitchFamily="34" charset="0"/>
            </a:endParaRPr>
          </a:p>
        </p:txBody>
      </p:sp>
      <p:sp>
        <p:nvSpPr>
          <p:cNvPr id="28" name="TextBox 13"/>
          <p:cNvSpPr txBox="1"/>
          <p:nvPr>
            <p:custDataLst>
              <p:tags r:id="rId16"/>
            </p:custDataLst>
          </p:nvPr>
        </p:nvSpPr>
        <p:spPr>
          <a:xfrm>
            <a:off x="8055440" y="2436588"/>
            <a:ext cx="1119865" cy="972887"/>
          </a:xfrm>
          <a:prstGeom prst="rect">
            <a:avLst/>
          </a:prstGeom>
          <a:noFill/>
        </p:spPr>
        <p:txBody>
          <a:bodyPr lIns="91440" tIns="45720" rIns="91440" bIns="45720" anchor="ctr" anchorCtr="0">
            <a:normAutofit/>
          </a:bodyPr>
          <a:lstStyle>
            <a:defPPr>
              <a:defRPr lang="zh-CN"/>
            </a:defPPr>
            <a:lvl1pPr algn="ctr" defTabSz="1216660">
              <a:lnSpc>
                <a:spcPct val="120000"/>
              </a:lnSpc>
              <a:spcBef>
                <a:spcPct val="20000"/>
              </a:spcBef>
              <a:defRPr sz="1600" spc="150">
                <a:solidFill>
                  <a:schemeClr val="tx1">
                    <a:lumMod val="75000"/>
                    <a:lumOff val="25000"/>
                  </a:schemeClr>
                </a:solidFill>
                <a:latin typeface="微软雅黑" panose="020B0503020204020204" charset="-122"/>
                <a:ea typeface="微软雅黑" panose="020B0503020204020204" charset="-122"/>
              </a:defRPr>
            </a:lvl1pPr>
          </a:lstStyle>
          <a:p>
            <a:r>
              <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rPr>
              <a:t>（三）规律发现与总结能力</a:t>
            </a:r>
            <a:endPar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0" name="도넛 86"/>
          <p:cNvSpPr/>
          <p:nvPr>
            <p:custDataLst>
              <p:tags r:id="rId17"/>
            </p:custDataLst>
          </p:nvPr>
        </p:nvSpPr>
        <p:spPr bwMode="auto">
          <a:xfrm>
            <a:off x="2708350" y="4452800"/>
            <a:ext cx="1737829" cy="1734640"/>
          </a:xfrm>
          <a:prstGeom prst="donut">
            <a:avLst>
              <a:gd name="adj" fmla="val 14868"/>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dirty="0">
              <a:solidFill>
                <a:prstClr val="black"/>
              </a:solidFill>
              <a:latin typeface="微软雅黑" panose="020B0503020204020204" charset="-122"/>
              <a:ea typeface="微软雅黑" panose="020B0503020204020204" charset="-122"/>
              <a:sym typeface="Arial" panose="020B0604020202020204" pitchFamily="34" charset="0"/>
            </a:endParaRPr>
          </a:p>
        </p:txBody>
      </p:sp>
      <p:sp>
        <p:nvSpPr>
          <p:cNvPr id="31" name="TextBox 13"/>
          <p:cNvSpPr txBox="1"/>
          <p:nvPr>
            <p:custDataLst>
              <p:tags r:id="rId18"/>
            </p:custDataLst>
          </p:nvPr>
        </p:nvSpPr>
        <p:spPr>
          <a:xfrm>
            <a:off x="3017331" y="4847228"/>
            <a:ext cx="1119865" cy="972887"/>
          </a:xfrm>
          <a:prstGeom prst="rect">
            <a:avLst/>
          </a:prstGeom>
          <a:noFill/>
        </p:spPr>
        <p:txBody>
          <a:bodyPr lIns="91440" tIns="45720" rIns="91440" bIns="45720" anchor="ctr" anchorCtr="0">
            <a:normAutofit/>
          </a:bodyPr>
          <a:lstStyle>
            <a:defPPr>
              <a:defRPr lang="zh-CN"/>
            </a:defPPr>
            <a:lvl1pPr algn="ctr" defTabSz="1216660">
              <a:lnSpc>
                <a:spcPct val="120000"/>
              </a:lnSpc>
              <a:spcBef>
                <a:spcPct val="20000"/>
              </a:spcBef>
              <a:defRPr sz="1600" spc="150">
                <a:solidFill>
                  <a:schemeClr val="tx1">
                    <a:lumMod val="75000"/>
                    <a:lumOff val="25000"/>
                  </a:schemeClr>
                </a:solidFill>
                <a:latin typeface="微软雅黑" panose="020B0503020204020204" charset="-122"/>
                <a:ea typeface="微软雅黑" panose="020B0503020204020204" charset="-122"/>
              </a:defRPr>
            </a:lvl1pPr>
          </a:lstStyle>
          <a:p>
            <a:r>
              <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rPr>
              <a:t>（六）沟通交流能力</a:t>
            </a:r>
            <a:endPar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3" name="도넛 86"/>
          <p:cNvSpPr/>
          <p:nvPr>
            <p:custDataLst>
              <p:tags r:id="rId19"/>
            </p:custDataLst>
          </p:nvPr>
        </p:nvSpPr>
        <p:spPr bwMode="auto">
          <a:xfrm>
            <a:off x="5277626" y="5081450"/>
            <a:ext cx="1737829" cy="1734640"/>
          </a:xfrm>
          <a:prstGeom prst="donut">
            <a:avLst>
              <a:gd name="adj" fmla="val 14868"/>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dirty="0">
              <a:solidFill>
                <a:prstClr val="black"/>
              </a:solidFill>
              <a:latin typeface="微软雅黑" panose="020B0503020204020204" charset="-122"/>
              <a:ea typeface="微软雅黑" panose="020B0503020204020204" charset="-122"/>
              <a:sym typeface="Arial" panose="020B0604020202020204" pitchFamily="34" charset="0"/>
            </a:endParaRPr>
          </a:p>
        </p:txBody>
      </p:sp>
      <p:sp>
        <p:nvSpPr>
          <p:cNvPr id="34" name="TextBox 13"/>
          <p:cNvSpPr txBox="1"/>
          <p:nvPr>
            <p:custDataLst>
              <p:tags r:id="rId20"/>
            </p:custDataLst>
          </p:nvPr>
        </p:nvSpPr>
        <p:spPr>
          <a:xfrm>
            <a:off x="5586608" y="5475878"/>
            <a:ext cx="1119865" cy="972887"/>
          </a:xfrm>
          <a:prstGeom prst="rect">
            <a:avLst/>
          </a:prstGeom>
          <a:noFill/>
        </p:spPr>
        <p:txBody>
          <a:bodyPr lIns="91440" tIns="45720" rIns="91440" bIns="45720" anchor="ctr" anchorCtr="0">
            <a:normAutofit/>
          </a:bodyPr>
          <a:lstStyle>
            <a:defPPr>
              <a:defRPr lang="zh-CN"/>
            </a:defPPr>
            <a:lvl1pPr algn="ctr" defTabSz="1216660">
              <a:lnSpc>
                <a:spcPct val="120000"/>
              </a:lnSpc>
              <a:spcBef>
                <a:spcPct val="20000"/>
              </a:spcBef>
              <a:defRPr sz="1600" spc="150">
                <a:solidFill>
                  <a:schemeClr val="tx1">
                    <a:lumMod val="75000"/>
                    <a:lumOff val="25000"/>
                  </a:schemeClr>
                </a:solidFill>
                <a:latin typeface="微软雅黑" panose="020B0503020204020204" charset="-122"/>
                <a:ea typeface="微软雅黑" panose="020B0503020204020204" charset="-122"/>
              </a:defRPr>
            </a:lvl1pPr>
          </a:lstStyle>
          <a:p>
            <a:r>
              <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rPr>
              <a:t>（五）细节处理能力</a:t>
            </a:r>
            <a:endPar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6" name="도넛 86"/>
          <p:cNvSpPr/>
          <p:nvPr>
            <p:custDataLst>
              <p:tags r:id="rId21"/>
            </p:custDataLst>
          </p:nvPr>
        </p:nvSpPr>
        <p:spPr bwMode="auto">
          <a:xfrm>
            <a:off x="7746459" y="4452800"/>
            <a:ext cx="1737829" cy="1734640"/>
          </a:xfrm>
          <a:prstGeom prst="donut">
            <a:avLst>
              <a:gd name="adj" fmla="val 1486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ko-KR" altLang="en-US" dirty="0">
              <a:solidFill>
                <a:prstClr val="black"/>
              </a:solidFill>
              <a:latin typeface="微软雅黑" panose="020B0503020204020204" charset="-122"/>
              <a:ea typeface="微软雅黑" panose="020B0503020204020204" charset="-122"/>
              <a:sym typeface="Arial" panose="020B0604020202020204" pitchFamily="34" charset="0"/>
            </a:endParaRPr>
          </a:p>
        </p:txBody>
      </p:sp>
      <p:sp>
        <p:nvSpPr>
          <p:cNvPr id="37" name="TextBox 13"/>
          <p:cNvSpPr txBox="1"/>
          <p:nvPr>
            <p:custDataLst>
              <p:tags r:id="rId22"/>
            </p:custDataLst>
          </p:nvPr>
        </p:nvSpPr>
        <p:spPr>
          <a:xfrm>
            <a:off x="8055440" y="4847228"/>
            <a:ext cx="1119865" cy="972887"/>
          </a:xfrm>
          <a:prstGeom prst="rect">
            <a:avLst/>
          </a:prstGeom>
          <a:noFill/>
        </p:spPr>
        <p:txBody>
          <a:bodyPr lIns="91440" tIns="45720" rIns="91440" bIns="45720" anchor="ctr" anchorCtr="0">
            <a:normAutofit/>
          </a:bodyPr>
          <a:lstStyle>
            <a:defPPr>
              <a:defRPr lang="zh-CN"/>
            </a:defPPr>
            <a:lvl1pPr algn="ctr" defTabSz="1216660">
              <a:lnSpc>
                <a:spcPct val="120000"/>
              </a:lnSpc>
              <a:spcBef>
                <a:spcPct val="20000"/>
              </a:spcBef>
              <a:defRPr sz="1600" spc="150">
                <a:solidFill>
                  <a:schemeClr val="tx1">
                    <a:lumMod val="75000"/>
                    <a:lumOff val="25000"/>
                  </a:schemeClr>
                </a:solidFill>
                <a:latin typeface="微软雅黑" panose="020B0503020204020204" charset="-122"/>
                <a:ea typeface="微软雅黑" panose="020B0503020204020204" charset="-122"/>
              </a:defRPr>
            </a:lvl1pPr>
          </a:lstStyle>
          <a:p>
            <a:r>
              <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rPr>
              <a:t>（四）学习和钻研能力</a:t>
            </a:r>
            <a:endParaRPr lang="zh-CN" altLang="en-US">
              <a:solidFill>
                <a:schemeClr val="dk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5" name="文本框 6"/>
          <p:cNvSpPr txBox="1"/>
          <p:nvPr>
            <p:custDataLst>
              <p:tags r:id="rId23"/>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上市公司投资价值分析报告撰写要求</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pic>
        <p:nvPicPr>
          <p:cNvPr id="102" name="图片 101"/>
          <p:cNvPicPr>
            <a:picLocks noChangeAspect="1"/>
          </p:cNvPicPr>
          <p:nvPr>
            <p:custDataLst>
              <p:tags r:id="rId24"/>
            </p:custDataLst>
          </p:nvPr>
        </p:nvPicPr>
        <p:blipFill>
          <a:blip r:embed="rId25"/>
          <a:stretch>
            <a:fillRect/>
          </a:stretch>
        </p:blipFill>
        <p:spPr>
          <a:xfrm>
            <a:off x="5381625" y="3258820"/>
            <a:ext cx="1408430" cy="1408430"/>
          </a:xfrm>
          <a:prstGeom prst="rect">
            <a:avLst/>
          </a:prstGeom>
          <a:noFill/>
          <a:ln w="9525">
            <a:noFill/>
          </a:ln>
        </p:spPr>
      </p:pic>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26"/>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5494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400" b="1" dirty="0" err="1">
                <a:solidFill>
                  <a:schemeClr val="dk1"/>
                </a:solidFill>
                <a:latin typeface="微软雅黑" panose="020B0503020204020204" charset="-122"/>
                <a:ea typeface="微软雅黑" panose="020B0503020204020204" charset="-122"/>
                <a:sym typeface="微软雅黑" panose="020B0503020204020204" charset="-122"/>
              </a:rPr>
              <a:t>二、</a:t>
            </a:r>
            <a:r>
              <a:rPr sz="2400" b="1" dirty="0" err="1">
                <a:solidFill>
                  <a:schemeClr val="dk1"/>
                </a:solidFill>
                <a:latin typeface="微软雅黑" panose="020B0503020204020204" charset="-122"/>
                <a:ea typeface="微软雅黑" panose="020B0503020204020204" charset="-122"/>
                <a:sym typeface="微软雅黑" panose="020B0503020204020204" charset="-122"/>
              </a:rPr>
              <a:t>撰写者职业道德要求</a:t>
            </a:r>
            <a:endParaRPr sz="2400" b="1" dirty="0" err="1">
              <a:solidFill>
                <a:schemeClr val="dk1"/>
              </a:solidFill>
              <a:latin typeface="微软雅黑" panose="020B0503020204020204" charset="-122"/>
              <a:ea typeface="微软雅黑" panose="020B0503020204020204" charset="-122"/>
              <a:sym typeface="微软雅黑" panose="020B0503020204020204" charset="-122"/>
            </a:endParaRPr>
          </a:p>
        </p:txBody>
      </p:sp>
      <p:cxnSp>
        <p:nvCxnSpPr>
          <p:cNvPr id="199" name="直接连接符 198"/>
          <p:cNvCxnSpPr>
            <a:stCxn id="200" idx="2"/>
          </p:cNvCxnSpPr>
          <p:nvPr>
            <p:custDataLst>
              <p:tags r:id="rId5"/>
            </p:custDataLst>
          </p:nvPr>
        </p:nvCxnSpPr>
        <p:spPr>
          <a:xfrm>
            <a:off x="4190906" y="4198046"/>
            <a:ext cx="5387390" cy="7700"/>
          </a:xfrm>
          <a:prstGeom prst="line">
            <a:avLst/>
          </a:prstGeom>
          <a:ln w="12700">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200" name="椭圆 199"/>
          <p:cNvSpPr/>
          <p:nvPr>
            <p:custDataLst>
              <p:tags r:id="rId6"/>
            </p:custDataLst>
          </p:nvPr>
        </p:nvSpPr>
        <p:spPr>
          <a:xfrm>
            <a:off x="4190906" y="4100513"/>
            <a:ext cx="195065" cy="195065"/>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cxnSp>
        <p:nvCxnSpPr>
          <p:cNvPr id="207" name="直接连接符 206"/>
          <p:cNvCxnSpPr>
            <a:stCxn id="200" idx="0"/>
            <a:endCxn id="177" idx="4"/>
          </p:cNvCxnSpPr>
          <p:nvPr>
            <p:custDataLst>
              <p:tags r:id="rId7"/>
            </p:custDataLst>
          </p:nvPr>
        </p:nvCxnSpPr>
        <p:spPr>
          <a:xfrm flipV="1">
            <a:off x="4289074" y="2276793"/>
            <a:ext cx="0" cy="1823720"/>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01" name="椭圆 200"/>
          <p:cNvSpPr/>
          <p:nvPr>
            <p:custDataLst>
              <p:tags r:id="rId8"/>
            </p:custDataLst>
          </p:nvPr>
        </p:nvSpPr>
        <p:spPr>
          <a:xfrm>
            <a:off x="4598148" y="4100513"/>
            <a:ext cx="195065" cy="195065"/>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cxnSp>
        <p:nvCxnSpPr>
          <p:cNvPr id="212" name="直接连接符 211"/>
          <p:cNvCxnSpPr>
            <a:stCxn id="210" idx="0"/>
            <a:endCxn id="201" idx="4"/>
          </p:cNvCxnSpPr>
          <p:nvPr>
            <p:custDataLst>
              <p:tags r:id="rId9"/>
            </p:custDataLst>
          </p:nvPr>
        </p:nvCxnSpPr>
        <p:spPr>
          <a:xfrm flipH="1" flipV="1">
            <a:off x="4695680" y="4295850"/>
            <a:ext cx="635" cy="1466215"/>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22" name="椭圆 221"/>
          <p:cNvSpPr/>
          <p:nvPr>
            <p:custDataLst>
              <p:tags r:id="rId10"/>
            </p:custDataLst>
          </p:nvPr>
        </p:nvSpPr>
        <p:spPr>
          <a:xfrm>
            <a:off x="6517143" y="4100513"/>
            <a:ext cx="195065" cy="195065"/>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cxnSp>
        <p:nvCxnSpPr>
          <p:cNvPr id="223" name="直接连接符 222"/>
          <p:cNvCxnSpPr>
            <a:stCxn id="222" idx="0"/>
            <a:endCxn id="220" idx="4"/>
          </p:cNvCxnSpPr>
          <p:nvPr>
            <p:custDataLst>
              <p:tags r:id="rId11"/>
            </p:custDataLst>
          </p:nvPr>
        </p:nvCxnSpPr>
        <p:spPr>
          <a:xfrm flipV="1">
            <a:off x="6614675" y="2276793"/>
            <a:ext cx="635" cy="1823720"/>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25" name="椭圆 224"/>
          <p:cNvSpPr/>
          <p:nvPr>
            <p:custDataLst>
              <p:tags r:id="rId12"/>
            </p:custDataLst>
          </p:nvPr>
        </p:nvSpPr>
        <p:spPr>
          <a:xfrm>
            <a:off x="6924385" y="4100513"/>
            <a:ext cx="195065" cy="195065"/>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cxnSp>
        <p:nvCxnSpPr>
          <p:cNvPr id="230" name="直接连接符 229"/>
          <p:cNvCxnSpPr>
            <a:stCxn id="228" idx="0"/>
            <a:endCxn id="225" idx="4"/>
          </p:cNvCxnSpPr>
          <p:nvPr>
            <p:custDataLst>
              <p:tags r:id="rId13"/>
            </p:custDataLst>
          </p:nvPr>
        </p:nvCxnSpPr>
        <p:spPr>
          <a:xfrm flipV="1">
            <a:off x="7022201" y="4295850"/>
            <a:ext cx="0" cy="1466215"/>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52" name="文本框 151"/>
          <p:cNvSpPr txBox="1"/>
          <p:nvPr>
            <p:custDataLst>
              <p:tags r:id="rId14"/>
            </p:custDataLst>
          </p:nvPr>
        </p:nvSpPr>
        <p:spPr>
          <a:xfrm>
            <a:off x="4385971" y="2277541"/>
            <a:ext cx="1906162" cy="955647"/>
          </a:xfrm>
          <a:prstGeom prst="rect">
            <a:avLst/>
          </a:prstGeom>
          <a:noFill/>
        </p:spPr>
        <p:txBody>
          <a:bodyPr wrap="square" rtlCol="0" anchor="t" anchorCtr="0">
            <a:noAutofit/>
          </a:bodyPr>
          <a:p>
            <a:pPr algn="l">
              <a:lnSpc>
                <a:spcPct val="120000"/>
              </a:lnSpc>
            </a:pPr>
            <a:r>
              <a:rPr lang="zh-CN" altLang="en-US" sz="2400" spc="150">
                <a:solidFill>
                  <a:schemeClr val="dk1">
                    <a:lumMod val="85000"/>
                    <a:lumOff val="15000"/>
                  </a:schemeClr>
                </a:solidFill>
                <a:uFillTx/>
                <a:latin typeface="微软雅黑" panose="020B0503020204020204" charset="-122"/>
                <a:ea typeface="微软雅黑" panose="020B0503020204020204" charset="-122"/>
                <a:sym typeface="Arial" panose="020B0604020202020204" pitchFamily="34" charset="0"/>
              </a:rPr>
              <a:t>（一）独立诚信</a:t>
            </a:r>
            <a:endParaRPr lang="zh-CN" altLang="en-US" sz="2400" spc="150">
              <a:solidFill>
                <a:schemeClr val="dk1">
                  <a:lumMod val="85000"/>
                  <a:lumOff val="15000"/>
                </a:schemeClr>
              </a:solidFill>
              <a:uFillTx/>
              <a:latin typeface="微软雅黑" panose="020B0503020204020204" charset="-122"/>
              <a:ea typeface="微软雅黑" panose="020B0503020204020204" charset="-122"/>
              <a:sym typeface="Arial" panose="020B0604020202020204" pitchFamily="34" charset="0"/>
            </a:endParaRPr>
          </a:p>
        </p:txBody>
      </p:sp>
      <p:sp>
        <p:nvSpPr>
          <p:cNvPr id="176" name="等腰三角形 175"/>
          <p:cNvSpPr/>
          <p:nvPr>
            <p:custDataLst>
              <p:tags r:id="rId15"/>
            </p:custDataLst>
          </p:nvPr>
        </p:nvSpPr>
        <p:spPr>
          <a:xfrm rot="5400000">
            <a:off x="3875505" y="2015300"/>
            <a:ext cx="157428" cy="125510"/>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77" name="椭圆 176"/>
          <p:cNvSpPr/>
          <p:nvPr>
            <p:custDataLst>
              <p:tags r:id="rId16"/>
            </p:custDataLst>
          </p:nvPr>
        </p:nvSpPr>
        <p:spPr>
          <a:xfrm>
            <a:off x="4089667" y="1878855"/>
            <a:ext cx="398111" cy="3983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178" name="等腰三角形 177"/>
          <p:cNvSpPr/>
          <p:nvPr>
            <p:custDataLst>
              <p:tags r:id="rId17"/>
            </p:custDataLst>
          </p:nvPr>
        </p:nvSpPr>
        <p:spPr>
          <a:xfrm rot="16200000">
            <a:off x="4544514" y="2015300"/>
            <a:ext cx="157428" cy="125510"/>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19" name="等腰三角形 218"/>
          <p:cNvSpPr/>
          <p:nvPr>
            <p:custDataLst>
              <p:tags r:id="rId18"/>
            </p:custDataLst>
          </p:nvPr>
        </p:nvSpPr>
        <p:spPr>
          <a:xfrm rot="5400000">
            <a:off x="6201742" y="2015300"/>
            <a:ext cx="157428" cy="125510"/>
          </a:xfrm>
          <a:prstGeom prst="triangle">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4" name="矩形 3"/>
          <p:cNvSpPr/>
          <p:nvPr>
            <p:custDataLst>
              <p:tags r:id="rId19"/>
            </p:custDataLst>
          </p:nvPr>
        </p:nvSpPr>
        <p:spPr>
          <a:xfrm>
            <a:off x="4092417" y="1870926"/>
            <a:ext cx="382709" cy="414674"/>
          </a:xfrm>
          <a:prstGeom prst="rect">
            <a:avLst/>
          </a:prstGeom>
        </p:spPr>
        <p:txBody>
          <a:bodyPr wrap="square">
            <a:normAutofit/>
          </a:bodyPr>
          <a:p>
            <a:pPr algn="ctr">
              <a:lnSpc>
                <a:spcPct val="120000"/>
              </a:lnSpc>
            </a:pPr>
            <a:r>
              <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rPr>
              <a:t>1</a:t>
            </a:r>
            <a:endPar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16" name="文本框 215"/>
          <p:cNvSpPr txBox="1"/>
          <p:nvPr>
            <p:custDataLst>
              <p:tags r:id="rId20"/>
            </p:custDataLst>
          </p:nvPr>
        </p:nvSpPr>
        <p:spPr>
          <a:xfrm>
            <a:off x="6712208" y="2277541"/>
            <a:ext cx="1906162" cy="955647"/>
          </a:xfrm>
          <a:prstGeom prst="rect">
            <a:avLst/>
          </a:prstGeom>
          <a:noFill/>
        </p:spPr>
        <p:txBody>
          <a:bodyPr wrap="square" rtlCol="0" anchor="t" anchorCtr="0">
            <a:noAutofit/>
          </a:bodyPr>
          <a:p>
            <a:pPr algn="l">
              <a:lnSpc>
                <a:spcPct val="120000"/>
              </a:lnSpc>
            </a:pPr>
            <a:r>
              <a:rPr lang="zh-CN" altLang="en-US" sz="2400" spc="150" dirty="0">
                <a:solidFill>
                  <a:schemeClr val="dk1">
                    <a:lumMod val="85000"/>
                    <a:lumOff val="15000"/>
                  </a:schemeClr>
                </a:solidFill>
                <a:uFillTx/>
                <a:latin typeface="微软雅黑" panose="020B0503020204020204" charset="-122"/>
                <a:ea typeface="微软雅黑" panose="020B0503020204020204" charset="-122"/>
                <a:sym typeface="Arial" panose="020B0604020202020204" pitchFamily="34" charset="0"/>
              </a:rPr>
              <a:t>（三）勤勉尽职</a:t>
            </a:r>
            <a:endParaRPr lang="zh-CN" altLang="en-US" sz="2400" spc="150" dirty="0">
              <a:solidFill>
                <a:schemeClr val="dk1">
                  <a:lumMod val="85000"/>
                  <a:lumOff val="15000"/>
                </a:schemeClr>
              </a:solidFill>
              <a:uFillTx/>
              <a:latin typeface="微软雅黑" panose="020B0503020204020204" charset="-122"/>
              <a:ea typeface="微软雅黑" panose="020B0503020204020204" charset="-122"/>
              <a:sym typeface="Arial" panose="020B0604020202020204" pitchFamily="34" charset="0"/>
            </a:endParaRPr>
          </a:p>
        </p:txBody>
      </p:sp>
      <p:sp>
        <p:nvSpPr>
          <p:cNvPr id="220" name="椭圆 219"/>
          <p:cNvSpPr/>
          <p:nvPr>
            <p:custDataLst>
              <p:tags r:id="rId21"/>
            </p:custDataLst>
          </p:nvPr>
        </p:nvSpPr>
        <p:spPr>
          <a:xfrm>
            <a:off x="6415904" y="1878855"/>
            <a:ext cx="398111" cy="39839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21" name="等腰三角形 220"/>
          <p:cNvSpPr/>
          <p:nvPr>
            <p:custDataLst>
              <p:tags r:id="rId22"/>
            </p:custDataLst>
          </p:nvPr>
        </p:nvSpPr>
        <p:spPr>
          <a:xfrm rot="16200000">
            <a:off x="6870750" y="2015300"/>
            <a:ext cx="157428" cy="125510"/>
          </a:xfrm>
          <a:prstGeom prst="triangle">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56" name="矩形 55"/>
          <p:cNvSpPr/>
          <p:nvPr>
            <p:custDataLst>
              <p:tags r:id="rId23"/>
            </p:custDataLst>
          </p:nvPr>
        </p:nvSpPr>
        <p:spPr>
          <a:xfrm>
            <a:off x="6413287" y="1864703"/>
            <a:ext cx="382709" cy="414674"/>
          </a:xfrm>
          <a:prstGeom prst="rect">
            <a:avLst/>
          </a:prstGeom>
        </p:spPr>
        <p:txBody>
          <a:bodyPr wrap="square">
            <a:normAutofit/>
          </a:bodyPr>
          <a:p>
            <a:pPr algn="ctr">
              <a:lnSpc>
                <a:spcPct val="120000"/>
              </a:lnSpc>
            </a:pPr>
            <a:r>
              <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rPr>
              <a:t>3</a:t>
            </a:r>
            <a:endPar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09" name="等腰三角形 208"/>
          <p:cNvSpPr/>
          <p:nvPr>
            <p:custDataLst>
              <p:tags r:id="rId24"/>
            </p:custDataLst>
          </p:nvPr>
        </p:nvSpPr>
        <p:spPr>
          <a:xfrm rot="5400000">
            <a:off x="4282746" y="5898510"/>
            <a:ext cx="157428" cy="125510"/>
          </a:xfrm>
          <a:prstGeom prst="triangl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10" name="椭圆 209"/>
          <p:cNvSpPr/>
          <p:nvPr>
            <p:custDataLst>
              <p:tags r:id="rId25"/>
            </p:custDataLst>
          </p:nvPr>
        </p:nvSpPr>
        <p:spPr>
          <a:xfrm>
            <a:off x="4496909" y="5762065"/>
            <a:ext cx="398111" cy="3983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11" name="等腰三角形 210"/>
          <p:cNvSpPr/>
          <p:nvPr>
            <p:custDataLst>
              <p:tags r:id="rId26"/>
            </p:custDataLst>
          </p:nvPr>
        </p:nvSpPr>
        <p:spPr>
          <a:xfrm rot="16200000">
            <a:off x="4951755" y="5898510"/>
            <a:ext cx="157428" cy="125510"/>
          </a:xfrm>
          <a:prstGeom prst="triangl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13" name="文本框 212"/>
          <p:cNvSpPr txBox="1"/>
          <p:nvPr>
            <p:custDataLst>
              <p:tags r:id="rId27"/>
            </p:custDataLst>
          </p:nvPr>
        </p:nvSpPr>
        <p:spPr>
          <a:xfrm>
            <a:off x="4696536" y="4806418"/>
            <a:ext cx="1906162" cy="955647"/>
          </a:xfrm>
          <a:prstGeom prst="rect">
            <a:avLst/>
          </a:prstGeom>
          <a:noFill/>
        </p:spPr>
        <p:txBody>
          <a:bodyPr wrap="square" rtlCol="0" anchor="b" anchorCtr="0">
            <a:noAutofit/>
          </a:bodyPr>
          <a:p>
            <a:pPr algn="l">
              <a:lnSpc>
                <a:spcPct val="120000"/>
              </a:lnSpc>
            </a:pPr>
            <a:r>
              <a:rPr lang="zh-CN" altLang="en-US" sz="2400" spc="150">
                <a:solidFill>
                  <a:schemeClr val="dk1">
                    <a:lumMod val="85000"/>
                    <a:lumOff val="15000"/>
                  </a:schemeClr>
                </a:solidFill>
                <a:uFillTx/>
                <a:latin typeface="微软雅黑" panose="020B0503020204020204" charset="-122"/>
                <a:ea typeface="微软雅黑" panose="020B0503020204020204" charset="-122"/>
                <a:sym typeface="Arial" panose="020B0604020202020204" pitchFamily="34" charset="0"/>
              </a:rPr>
              <a:t>（二）谨慎客观</a:t>
            </a:r>
            <a:endParaRPr lang="zh-CN" altLang="en-US" sz="2400" spc="150">
              <a:solidFill>
                <a:schemeClr val="dk1">
                  <a:lumMod val="85000"/>
                  <a:lumOff val="15000"/>
                </a:schemeClr>
              </a:solidFill>
              <a:uFillTx/>
              <a:latin typeface="微软雅黑" panose="020B0503020204020204" charset="-122"/>
              <a:ea typeface="微软雅黑" panose="020B0503020204020204" charset="-122"/>
              <a:sym typeface="Arial" panose="020B0604020202020204" pitchFamily="34" charset="0"/>
            </a:endParaRPr>
          </a:p>
        </p:txBody>
      </p:sp>
      <p:sp>
        <p:nvSpPr>
          <p:cNvPr id="58" name="矩形 57"/>
          <p:cNvSpPr/>
          <p:nvPr>
            <p:custDataLst>
              <p:tags r:id="rId28"/>
            </p:custDataLst>
          </p:nvPr>
        </p:nvSpPr>
        <p:spPr>
          <a:xfrm>
            <a:off x="4496859" y="5754134"/>
            <a:ext cx="382709" cy="414674"/>
          </a:xfrm>
          <a:prstGeom prst="rect">
            <a:avLst/>
          </a:prstGeom>
        </p:spPr>
        <p:txBody>
          <a:bodyPr wrap="square">
            <a:normAutofit/>
          </a:bodyPr>
          <a:p>
            <a:pPr algn="ctr">
              <a:lnSpc>
                <a:spcPct val="120000"/>
              </a:lnSpc>
            </a:pPr>
            <a:r>
              <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rPr>
              <a:t>2</a:t>
            </a:r>
            <a:endPar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27" name="等腰三角形 226"/>
          <p:cNvSpPr/>
          <p:nvPr>
            <p:custDataLst>
              <p:tags r:id="rId29"/>
            </p:custDataLst>
          </p:nvPr>
        </p:nvSpPr>
        <p:spPr>
          <a:xfrm rot="5400000">
            <a:off x="6608983" y="5898510"/>
            <a:ext cx="157428" cy="125510"/>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28" name="椭圆 227"/>
          <p:cNvSpPr/>
          <p:nvPr>
            <p:custDataLst>
              <p:tags r:id="rId30"/>
            </p:custDataLst>
          </p:nvPr>
        </p:nvSpPr>
        <p:spPr>
          <a:xfrm>
            <a:off x="6823146" y="5762065"/>
            <a:ext cx="398111" cy="39839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29" name="等腰三角形 228"/>
          <p:cNvSpPr/>
          <p:nvPr>
            <p:custDataLst>
              <p:tags r:id="rId31"/>
            </p:custDataLst>
          </p:nvPr>
        </p:nvSpPr>
        <p:spPr>
          <a:xfrm rot="16200000">
            <a:off x="7277991" y="5898510"/>
            <a:ext cx="157428" cy="125510"/>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sz="200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231" name="文本框 230"/>
          <p:cNvSpPr txBox="1"/>
          <p:nvPr>
            <p:custDataLst>
              <p:tags r:id="rId32"/>
            </p:custDataLst>
          </p:nvPr>
        </p:nvSpPr>
        <p:spPr>
          <a:xfrm>
            <a:off x="7022773" y="4806418"/>
            <a:ext cx="1906162" cy="955647"/>
          </a:xfrm>
          <a:prstGeom prst="rect">
            <a:avLst/>
          </a:prstGeom>
          <a:noFill/>
        </p:spPr>
        <p:txBody>
          <a:bodyPr wrap="square" rtlCol="0" anchor="b" anchorCtr="0">
            <a:noAutofit/>
          </a:bodyPr>
          <a:p>
            <a:pPr algn="l">
              <a:lnSpc>
                <a:spcPct val="120000"/>
              </a:lnSpc>
            </a:pPr>
            <a:r>
              <a:rPr lang="zh-CN" altLang="en-US" sz="2400" spc="150">
                <a:solidFill>
                  <a:schemeClr val="dk1">
                    <a:lumMod val="85000"/>
                    <a:lumOff val="15000"/>
                  </a:schemeClr>
                </a:solidFill>
                <a:uFillTx/>
                <a:latin typeface="微软雅黑" panose="020B0503020204020204" charset="-122"/>
                <a:ea typeface="微软雅黑" panose="020B0503020204020204" charset="-122"/>
                <a:sym typeface="Arial" panose="020B0604020202020204" pitchFamily="34" charset="0"/>
              </a:rPr>
              <a:t>（四）公正公平</a:t>
            </a:r>
            <a:endParaRPr lang="zh-CN" altLang="en-US" sz="2400" spc="150">
              <a:solidFill>
                <a:schemeClr val="dk1">
                  <a:lumMod val="85000"/>
                  <a:lumOff val="15000"/>
                </a:schemeClr>
              </a:solidFill>
              <a:uFillTx/>
              <a:latin typeface="微软雅黑" panose="020B0503020204020204" charset="-122"/>
              <a:ea typeface="微软雅黑" panose="020B0503020204020204" charset="-122"/>
              <a:sym typeface="Arial" panose="020B0604020202020204" pitchFamily="34" charset="0"/>
            </a:endParaRPr>
          </a:p>
        </p:txBody>
      </p:sp>
      <p:sp>
        <p:nvSpPr>
          <p:cNvPr id="59" name="矩形 58"/>
          <p:cNvSpPr/>
          <p:nvPr>
            <p:custDataLst>
              <p:tags r:id="rId33"/>
            </p:custDataLst>
          </p:nvPr>
        </p:nvSpPr>
        <p:spPr>
          <a:xfrm>
            <a:off x="6836394" y="5741689"/>
            <a:ext cx="382709" cy="414674"/>
          </a:xfrm>
          <a:prstGeom prst="rect">
            <a:avLst/>
          </a:prstGeom>
        </p:spPr>
        <p:txBody>
          <a:bodyPr wrap="square">
            <a:normAutofit/>
          </a:bodyPr>
          <a:p>
            <a:pPr algn="ctr">
              <a:lnSpc>
                <a:spcPct val="120000"/>
              </a:lnSpc>
            </a:pPr>
            <a:r>
              <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rPr>
              <a:t>4</a:t>
            </a:r>
            <a:endParaRPr lang="en-US" altLang="zh-CN" sz="1600" b="1" dirty="0">
              <a:solidFill>
                <a:schemeClr val="lt1"/>
              </a:solidFill>
              <a:latin typeface="微软雅黑" panose="020B0503020204020204" charset="-122"/>
              <a:ea typeface="微软雅黑" panose="020B0503020204020204" charset="-122"/>
              <a:sym typeface="Arial" panose="020B0604020202020204" pitchFamily="34" charset="0"/>
            </a:endParaRPr>
          </a:p>
        </p:txBody>
      </p:sp>
      <p:sp>
        <p:nvSpPr>
          <p:cNvPr id="5" name="文本框 6"/>
          <p:cNvSpPr txBox="1"/>
          <p:nvPr>
            <p:custDataLst>
              <p:tags r:id="rId3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上市公司投资价值分析报告撰写要求</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35"/>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323850" y="2365375"/>
            <a:ext cx="5334635" cy="41910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50000"/>
              </a:lnSpc>
            </a:pPr>
            <a:r>
              <a:rPr lang="en-US" sz="2400" dirty="0" err="1">
                <a:solidFill>
                  <a:schemeClr val="dk1"/>
                </a:solidFill>
                <a:latin typeface="微软雅黑" panose="020B0503020204020204" charset="-122"/>
                <a:ea typeface="微软雅黑" panose="020B0503020204020204" charset="-122"/>
                <a:sym typeface="微软雅黑" panose="020B0503020204020204" charset="-122"/>
              </a:rPr>
              <a:t>1. </a:t>
            </a:r>
            <a:r>
              <a:rPr sz="2400" dirty="0" err="1">
                <a:solidFill>
                  <a:schemeClr val="dk1"/>
                </a:solidFill>
                <a:latin typeface="微软雅黑" panose="020B0503020204020204" charset="-122"/>
                <a:ea typeface="微软雅黑" panose="020B0503020204020204" charset="-122"/>
                <a:sym typeface="微软雅黑" panose="020B0503020204020204" charset="-122"/>
              </a:rPr>
              <a:t>数据的可靠性</a:t>
            </a:r>
            <a:r>
              <a:rPr lang="zh-CN" sz="2400" dirty="0" err="1">
                <a:solidFill>
                  <a:schemeClr val="dk1"/>
                </a:solidFill>
                <a:latin typeface="微软雅黑" panose="020B0503020204020204" charset="-122"/>
                <a:ea typeface="微软雅黑" panose="020B0503020204020204" charset="-122"/>
                <a:sym typeface="微软雅黑" panose="020B0503020204020204" charset="-122"/>
              </a:rPr>
              <a:t>：</a:t>
            </a:r>
            <a:r>
              <a:rPr lang="zh-CN" altLang="en-US" sz="2400" spc="100" dirty="0">
                <a:ln w="3175">
                  <a:noFill/>
                  <a:prstDash val="dash"/>
                </a:ln>
                <a:solidFill>
                  <a:schemeClr val="dk1">
                    <a:lumMod val="75000"/>
                    <a:lumOff val="25000"/>
                  </a:schemeClr>
                </a:solidFill>
                <a:uFillTx/>
                <a:sym typeface="+mn-ea"/>
              </a:rPr>
              <a:t>上市公司投资价值分析报告所使用的数据信息，应有明确的信息和数据来源。</a:t>
            </a:r>
            <a:endParaRPr lang="zh-CN" altLang="en-US" sz="2400" spc="100" dirty="0">
              <a:ln w="3175">
                <a:noFill/>
                <a:prstDash val="dash"/>
              </a:ln>
              <a:solidFill>
                <a:schemeClr val="dk1">
                  <a:lumMod val="75000"/>
                  <a:lumOff val="25000"/>
                </a:schemeClr>
              </a:solidFill>
              <a:uFillTx/>
              <a:sym typeface="+mn-ea"/>
            </a:endParaRPr>
          </a:p>
          <a:p>
            <a:pPr indent="0">
              <a:lnSpc>
                <a:spcPct val="150000"/>
              </a:lnSpc>
            </a:pPr>
            <a:r>
              <a:rPr lang="en-US" sz="2400" dirty="0" err="1">
                <a:solidFill>
                  <a:schemeClr val="dk1"/>
                </a:solidFill>
                <a:sym typeface="微软雅黑" panose="020B0503020204020204" charset="-122"/>
              </a:rPr>
              <a:t>2. </a:t>
            </a:r>
            <a:r>
              <a:rPr sz="2400" dirty="0" err="1">
                <a:solidFill>
                  <a:schemeClr val="dk1"/>
                </a:solidFill>
                <a:sym typeface="微软雅黑" panose="020B0503020204020204" charset="-122"/>
              </a:rPr>
              <a:t>数据的合法合规性</a:t>
            </a:r>
            <a:r>
              <a:rPr lang="zh-CN" sz="2400" dirty="0" err="1">
                <a:solidFill>
                  <a:schemeClr val="dk1"/>
                </a:solidFill>
                <a:sym typeface="微软雅黑" panose="020B0503020204020204" charset="-122"/>
              </a:rPr>
              <a:t>：</a:t>
            </a:r>
            <a:r>
              <a:rPr lang="zh-CN" altLang="en-US" sz="2400" spc="100" dirty="0">
                <a:ln w="3175">
                  <a:noFill/>
                  <a:prstDash val="dash"/>
                </a:ln>
                <a:solidFill>
                  <a:schemeClr val="dk1">
                    <a:lumMod val="75000"/>
                    <a:lumOff val="25000"/>
                  </a:schemeClr>
                </a:solidFill>
                <a:uFillTx/>
                <a:sym typeface="+mn-ea"/>
              </a:rPr>
              <a:t>上市公司投资价值分析报告不得将无法确认来源合法合规性的数据用于报告的撰写。</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endParaRPr sz="2400" dirty="0" err="1">
              <a:solidFill>
                <a:schemeClr val="dk1"/>
              </a:solidFill>
              <a:latin typeface="微软雅黑" panose="020B0503020204020204" charset="-122"/>
              <a:ea typeface="微软雅黑" panose="020B0503020204020204" charset="-122"/>
              <a:sym typeface="微软雅黑" panose="020B0503020204020204" charset="-122"/>
            </a:endParaRPr>
          </a:p>
          <a:p>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102" name="文本框 101"/>
          <p:cNvSpPr txBox="1"/>
          <p:nvPr/>
        </p:nvSpPr>
        <p:spPr>
          <a:xfrm>
            <a:off x="457200" y="1644650"/>
            <a:ext cx="5080000" cy="460375"/>
          </a:xfrm>
          <a:prstGeom prst="rect">
            <a:avLst/>
          </a:prstGeom>
          <a:noFill/>
          <a:ln w="9525">
            <a:noFill/>
          </a:ln>
        </p:spPr>
        <p:txBody>
          <a:bodyPr>
            <a:spAutoFit/>
          </a:bodyPr>
          <a:p>
            <a:pPr indent="0"/>
            <a:r>
              <a:rPr lang="zh-CN" sz="2400" b="1">
                <a:latin typeface="Times New Roman" panose="02020603050405020304" charset="0"/>
                <a:ea typeface="宋体" panose="02010600030101010101" pitchFamily="2" charset="-122"/>
              </a:rPr>
              <a:t>三、使用数据要求</a:t>
            </a:r>
            <a:endParaRPr lang="zh-CN" altLang="en-US" sz="2400" b="1">
              <a:latin typeface="Times New Roman" panose="02020603050405020304" charset="0"/>
              <a:ea typeface="宋体" panose="02010600030101010101" pitchFamily="2" charset="-122"/>
            </a:endParaRPr>
          </a:p>
        </p:txBody>
      </p:sp>
      <p:sp>
        <p:nvSpPr>
          <p:cNvPr id="103" name="文本框 102"/>
          <p:cNvSpPr txBox="1"/>
          <p:nvPr/>
        </p:nvSpPr>
        <p:spPr>
          <a:xfrm>
            <a:off x="5873750" y="1644650"/>
            <a:ext cx="6318250" cy="4523105"/>
          </a:xfrm>
          <a:prstGeom prst="rect">
            <a:avLst/>
          </a:prstGeom>
          <a:noFill/>
          <a:ln w="9525">
            <a:noFill/>
          </a:ln>
        </p:spPr>
        <p:txBody>
          <a:bodyPr wrap="square">
            <a:spAutoFit/>
          </a:bodyPr>
          <a:p>
            <a:pPr indent="0" fontAlgn="auto">
              <a:lnSpc>
                <a:spcPct val="150000"/>
              </a:lnSpc>
            </a:pPr>
            <a:r>
              <a:rPr lang="en-US" altLang="zh-CN" sz="2400" b="1">
                <a:latin typeface="微软雅黑" panose="020B0503020204020204" charset="-122"/>
                <a:ea typeface="微软雅黑" panose="020B0503020204020204" charset="-122"/>
                <a:cs typeface="微软雅黑" panose="020B0503020204020204" charset="-122"/>
              </a:rPr>
              <a:t>3. </a:t>
            </a:r>
            <a:r>
              <a:rPr lang="zh-CN" sz="2400" b="1">
                <a:latin typeface="微软雅黑" panose="020B0503020204020204" charset="-122"/>
                <a:ea typeface="微软雅黑" panose="020B0503020204020204" charset="-122"/>
                <a:cs typeface="微软雅黑" panose="020B0503020204020204" charset="-122"/>
              </a:rPr>
              <a:t>常用数据来源</a:t>
            </a:r>
            <a:r>
              <a:rPr lang="en-US" sz="2400" b="1">
                <a:latin typeface="微软雅黑" panose="020B0503020204020204" charset="-122"/>
                <a:ea typeface="微软雅黑" panose="020B0503020204020204" charset="-122"/>
                <a:cs typeface="微软雅黑" panose="020B0503020204020204" charset="-122"/>
              </a:rPr>
              <a:t></a:t>
            </a:r>
            <a:r>
              <a:rPr lang="zh-CN" sz="2400" b="1">
                <a:latin typeface="微软雅黑" panose="020B0503020204020204" charset="-122"/>
                <a:ea typeface="微软雅黑" panose="020B0503020204020204" charset="-122"/>
                <a:cs typeface="微软雅黑" panose="020B0503020204020204" charset="-122"/>
              </a:rPr>
              <a:t>数据库：</a:t>
            </a:r>
            <a:r>
              <a:rPr lang="en-US" sz="2400" b="0">
                <a:solidFill>
                  <a:srgbClr val="000000"/>
                </a:solidFill>
                <a:latin typeface="微软雅黑" panose="020B0503020204020204" charset="-122"/>
                <a:ea typeface="微软雅黑" panose="020B0503020204020204" charset="-122"/>
                <a:cs typeface="微软雅黑" panose="020B0503020204020204" charset="-122"/>
              </a:rPr>
              <a:t>Wind</a:t>
            </a:r>
            <a:r>
              <a:rPr lang="zh-CN" sz="2400" b="0">
                <a:solidFill>
                  <a:srgbClr val="000000"/>
                </a:solidFill>
                <a:latin typeface="微软雅黑" panose="020B0503020204020204" charset="-122"/>
                <a:ea typeface="微软雅黑" panose="020B0503020204020204" charset="-122"/>
                <a:cs typeface="微软雅黑" panose="020B0503020204020204" charset="-122"/>
              </a:rPr>
              <a:t>金融数据库；国泰安（</a:t>
            </a:r>
            <a:r>
              <a:rPr lang="en-US" sz="2400" b="0">
                <a:solidFill>
                  <a:srgbClr val="000000"/>
                </a:solidFill>
                <a:latin typeface="微软雅黑" panose="020B0503020204020204" charset="-122"/>
                <a:ea typeface="微软雅黑" panose="020B0503020204020204" charset="-122"/>
                <a:cs typeface="微软雅黑" panose="020B0503020204020204" charset="-122"/>
              </a:rPr>
              <a:t>CSMAR</a:t>
            </a:r>
            <a:r>
              <a:rPr lang="zh-CN" sz="2400" b="0">
                <a:solidFill>
                  <a:srgbClr val="000000"/>
                </a:solidFill>
                <a:latin typeface="微软雅黑" panose="020B0503020204020204" charset="-122"/>
                <a:ea typeface="微软雅黑" panose="020B0503020204020204" charset="-122"/>
                <a:cs typeface="微软雅黑" panose="020B0503020204020204" charset="-122"/>
              </a:rPr>
              <a:t>）数据库；东方财富</a:t>
            </a:r>
            <a:r>
              <a:rPr lang="en-US" sz="2400" b="0">
                <a:solidFill>
                  <a:srgbClr val="000000"/>
                </a:solidFill>
                <a:latin typeface="微软雅黑" panose="020B0503020204020204" charset="-122"/>
                <a:ea typeface="微软雅黑" panose="020B0503020204020204" charset="-122"/>
                <a:cs typeface="微软雅黑" panose="020B0503020204020204" charset="-122"/>
              </a:rPr>
              <a:t>Choice</a:t>
            </a:r>
            <a:r>
              <a:rPr lang="zh-CN" sz="2400" b="0">
                <a:solidFill>
                  <a:srgbClr val="000000"/>
                </a:solidFill>
                <a:latin typeface="微软雅黑" panose="020B0503020204020204" charset="-122"/>
                <a:ea typeface="微软雅黑" panose="020B0503020204020204" charset="-122"/>
                <a:cs typeface="微软雅黑" panose="020B0503020204020204" charset="-122"/>
              </a:rPr>
              <a:t>金融终端数据库；巨潮财经数据库；同花顺</a:t>
            </a:r>
            <a:r>
              <a:rPr lang="en-US" sz="2400" b="0">
                <a:solidFill>
                  <a:srgbClr val="000000"/>
                </a:solidFill>
                <a:latin typeface="微软雅黑" panose="020B0503020204020204" charset="-122"/>
                <a:ea typeface="微软雅黑" panose="020B0503020204020204" charset="-122"/>
                <a:cs typeface="微软雅黑" panose="020B0503020204020204" charset="-122"/>
              </a:rPr>
              <a:t>i</a:t>
            </a:r>
            <a:r>
              <a:rPr lang="en-US" sz="2400" b="0">
                <a:solidFill>
                  <a:srgbClr val="000000"/>
                </a:solidFill>
                <a:latin typeface="微软雅黑" panose="020B0503020204020204" charset="-122"/>
                <a:ea typeface="微软雅黑" panose="020B0503020204020204" charset="-122"/>
                <a:cs typeface="微软雅黑" panose="020B0503020204020204" charset="-122"/>
              </a:rPr>
              <a:t>Find</a:t>
            </a:r>
            <a:r>
              <a:rPr lang="zh-CN" sz="2400" b="0">
                <a:solidFill>
                  <a:srgbClr val="000000"/>
                </a:solidFill>
                <a:latin typeface="微软雅黑" panose="020B0503020204020204" charset="-122"/>
                <a:ea typeface="微软雅黑" panose="020B0503020204020204" charset="-122"/>
                <a:cs typeface="微软雅黑" panose="020B0503020204020204" charset="-122"/>
              </a:rPr>
              <a:t>金融数据库；</a:t>
            </a:r>
            <a:r>
              <a:rPr lang="en-US" sz="2400" b="0">
                <a:solidFill>
                  <a:srgbClr val="000000"/>
                </a:solidFill>
                <a:latin typeface="微软雅黑" panose="020B0503020204020204" charset="-122"/>
                <a:ea typeface="微软雅黑" panose="020B0503020204020204" charset="-122"/>
                <a:cs typeface="微软雅黑" panose="020B0503020204020204" charset="-122"/>
              </a:rPr>
              <a:t>RESSET</a:t>
            </a:r>
            <a:r>
              <a:rPr lang="zh-CN" sz="2400" b="0">
                <a:solidFill>
                  <a:srgbClr val="000000"/>
                </a:solidFill>
                <a:latin typeface="微软雅黑" panose="020B0503020204020204" charset="-122"/>
                <a:ea typeface="微软雅黑" panose="020B0503020204020204" charset="-122"/>
                <a:cs typeface="微软雅黑" panose="020B0503020204020204" charset="-122"/>
              </a:rPr>
              <a:t>（锐思）金融研究数据库</a:t>
            </a:r>
            <a:r>
              <a:rPr lang="en-US" sz="2400" b="1">
                <a:latin typeface="微软雅黑" panose="020B0503020204020204" charset="-122"/>
                <a:ea typeface="微软雅黑" panose="020B0503020204020204" charset="-122"/>
                <a:cs typeface="微软雅黑" panose="020B0503020204020204" charset="-122"/>
              </a:rPr>
              <a:t></a:t>
            </a:r>
            <a:r>
              <a:rPr lang="zh-CN" sz="2400" b="1">
                <a:latin typeface="微软雅黑" panose="020B0503020204020204" charset="-122"/>
                <a:ea typeface="微软雅黑" panose="020B0503020204020204" charset="-122"/>
                <a:cs typeface="微软雅黑" panose="020B0503020204020204" charset="-122"/>
              </a:rPr>
              <a:t>网站：</a:t>
            </a:r>
            <a:r>
              <a:rPr lang="zh-CN" sz="2400" b="0">
                <a:solidFill>
                  <a:srgbClr val="000000"/>
                </a:solidFill>
                <a:latin typeface="微软雅黑" panose="020B0503020204020204" charset="-122"/>
                <a:ea typeface="微软雅黑" panose="020B0503020204020204" charset="-122"/>
                <a:cs typeface="微软雅黑" panose="020B0503020204020204" charset="-122"/>
              </a:rPr>
              <a:t>东方财富</a:t>
            </a:r>
            <a:r>
              <a:rPr lang="zh-CN" sz="2400" b="0">
                <a:solidFill>
                  <a:srgbClr val="656565"/>
                </a:solidFill>
                <a:latin typeface="微软雅黑" panose="020B0503020204020204" charset="-122"/>
                <a:ea typeface="微软雅黑" panose="020B0503020204020204" charset="-122"/>
                <a:cs typeface="微软雅黑" panose="020B0503020204020204" charset="-122"/>
              </a:rPr>
              <a:t>网</a:t>
            </a:r>
            <a:r>
              <a:rPr lang="zh-CN" sz="2400" b="0">
                <a:solidFill>
                  <a:srgbClr val="000000"/>
                </a:solidFill>
                <a:latin typeface="微软雅黑" panose="020B0503020204020204" charset="-122"/>
                <a:ea typeface="微软雅黑" panose="020B0503020204020204" charset="-122"/>
                <a:cs typeface="微软雅黑" panose="020B0503020204020204" charset="-122"/>
              </a:rPr>
              <a:t>；</a:t>
            </a:r>
            <a:r>
              <a:rPr lang="zh-CN" sz="2400" b="0">
                <a:solidFill>
                  <a:srgbClr val="000000"/>
                </a:solidFill>
                <a:latin typeface="微软雅黑" panose="020B0503020204020204" charset="-122"/>
                <a:ea typeface="微软雅黑" panose="020B0503020204020204" charset="-122"/>
                <a:cs typeface="微软雅黑" panose="020B0503020204020204" charset="-122"/>
              </a:rPr>
              <a:t>巨潮资讯网；</a:t>
            </a:r>
            <a:r>
              <a:rPr lang="zh-CN" sz="2400" b="0">
                <a:solidFill>
                  <a:srgbClr val="000000"/>
                </a:solidFill>
                <a:latin typeface="微软雅黑" panose="020B0503020204020204" charset="-122"/>
                <a:ea typeface="微软雅黑" panose="020B0503020204020204" charset="-122"/>
                <a:cs typeface="微软雅黑" panose="020B0503020204020204" charset="-122"/>
              </a:rPr>
              <a:t>上市公司官网；证券交易所网站；政府部门网站；行业协会网站</a:t>
            </a:r>
            <a:endParaRPr lang="zh-CN" altLang="en-US" sz="2400" b="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5" name="文本框 6"/>
          <p:cNvSpPr txBox="1"/>
          <p:nvPr>
            <p:custDataLst>
              <p:tags r:id="rId5"/>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上市公司投资价值分析报告撰写要求</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文本框 6"/>
          <p:cNvSpPr txBox="1"/>
          <p:nvPr>
            <p:custDataLst>
              <p:tags r:id="rId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上市公司投资价值分析报告撰写要求</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3" name="文本框 102"/>
          <p:cNvSpPr txBox="1"/>
          <p:nvPr/>
        </p:nvSpPr>
        <p:spPr>
          <a:xfrm>
            <a:off x="209550" y="1708150"/>
            <a:ext cx="11524615" cy="3969385"/>
          </a:xfrm>
          <a:prstGeom prst="rect">
            <a:avLst/>
          </a:prstGeom>
          <a:noFill/>
          <a:ln w="9525">
            <a:noFill/>
          </a:ln>
        </p:spPr>
        <p:txBody>
          <a:bodyPr wrap="square">
            <a:spAutoFit/>
          </a:bodyPr>
          <a:p>
            <a:pPr indent="0" fontAlgn="auto">
              <a:lnSpc>
                <a:spcPct val="150000"/>
              </a:lnSpc>
            </a:pPr>
            <a:r>
              <a:rPr lang="zh-CN" sz="2400" b="1">
                <a:latin typeface="微软雅黑" panose="020B0503020204020204" charset="-122"/>
                <a:ea typeface="微软雅黑" panose="020B0503020204020204" charset="-122"/>
                <a:cs typeface="微软雅黑" panose="020B0503020204020204" charset="-122"/>
              </a:rPr>
              <a:t>报告行文要求（</a:t>
            </a:r>
            <a:r>
              <a:rPr lang="en-US" altLang="zh-CN" sz="2400" b="1">
                <a:latin typeface="微软雅黑" panose="020B0503020204020204" charset="-122"/>
                <a:ea typeface="微软雅黑" panose="020B0503020204020204" charset="-122"/>
                <a:cs typeface="微软雅黑" panose="020B0503020204020204" charset="-122"/>
              </a:rPr>
              <a:t>1</a:t>
            </a:r>
            <a:r>
              <a:rPr lang="zh-CN" sz="2400" b="1">
                <a:latin typeface="微软雅黑" panose="020B0503020204020204" charset="-122"/>
                <a:ea typeface="微软雅黑" panose="020B0503020204020204" charset="-122"/>
                <a:cs typeface="微软雅黑" panose="020B0503020204020204" charset="-122"/>
              </a:rPr>
              <a:t>）突出投资要点，观点鲜明</a:t>
            </a:r>
            <a:r>
              <a:rPr lang="zh-CN" sz="2400" b="0">
                <a:solidFill>
                  <a:srgbClr val="000000"/>
                </a:solidFill>
                <a:latin typeface="微软雅黑" panose="020B0503020204020204" charset="-122"/>
                <a:ea typeface="微软雅黑" panose="020B0503020204020204" charset="-122"/>
                <a:cs typeface="微软雅黑" panose="020B0503020204020204" charset="-122"/>
              </a:rPr>
              <a:t>报告内容抓住本质问题，围绕“投资价值”这一核心展开。</a:t>
            </a:r>
            <a:r>
              <a:rPr lang="zh-CN" sz="2400" b="1">
                <a:latin typeface="微软雅黑" panose="020B0503020204020204" charset="-122"/>
                <a:ea typeface="微软雅黑" panose="020B0503020204020204" charset="-122"/>
                <a:cs typeface="微软雅黑" panose="020B0503020204020204" charset="-122"/>
              </a:rPr>
              <a:t>（</a:t>
            </a:r>
            <a:r>
              <a:rPr lang="en-US" altLang="zh-CN" sz="2400" b="1">
                <a:latin typeface="微软雅黑" panose="020B0503020204020204" charset="-122"/>
                <a:ea typeface="微软雅黑" panose="020B0503020204020204" charset="-122"/>
                <a:cs typeface="微软雅黑" panose="020B0503020204020204" charset="-122"/>
              </a:rPr>
              <a:t>2</a:t>
            </a:r>
            <a:r>
              <a:rPr lang="zh-CN" sz="2400" b="1">
                <a:latin typeface="微软雅黑" panose="020B0503020204020204" charset="-122"/>
                <a:ea typeface="微软雅黑" panose="020B0503020204020204" charset="-122"/>
                <a:cs typeface="微软雅黑" panose="020B0503020204020204" charset="-122"/>
              </a:rPr>
              <a:t>）图数文一致，尽量使用数字和图表</a:t>
            </a:r>
            <a:r>
              <a:rPr lang="zh-CN" sz="2400" b="0">
                <a:solidFill>
                  <a:srgbClr val="000000"/>
                </a:solidFill>
                <a:latin typeface="微软雅黑" panose="020B0503020204020204" charset="-122"/>
                <a:ea typeface="微软雅黑" panose="020B0503020204020204" charset="-122"/>
                <a:cs typeface="微软雅黑" panose="020B0503020204020204" charset="-122"/>
              </a:rPr>
              <a:t>在具体使用时，三者信息内容必须一致，不能出现相互矛盾的表述。在报告撰写过程中，文字表述应尽量结合数字和图表，增强报告客观性和可靠性。</a:t>
            </a:r>
            <a:r>
              <a:rPr lang="zh-CN" sz="2400" b="1">
                <a:latin typeface="微软雅黑" panose="020B0503020204020204" charset="-122"/>
                <a:ea typeface="微软雅黑" panose="020B0503020204020204" charset="-122"/>
                <a:cs typeface="微软雅黑" panose="020B0503020204020204" charset="-122"/>
              </a:rPr>
              <a:t></a:t>
            </a:r>
            <a:endParaRPr lang="zh-CN" altLang="en-US" sz="2400" b="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5" name="文本框 6"/>
          <p:cNvSpPr txBox="1"/>
          <p:nvPr>
            <p:custDataLst>
              <p:tags r:id="rId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第二节  上市公司投资价值分析报告撰写要求</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3" name="文本框 102"/>
          <p:cNvSpPr txBox="1"/>
          <p:nvPr/>
        </p:nvSpPr>
        <p:spPr>
          <a:xfrm>
            <a:off x="209550" y="1708150"/>
            <a:ext cx="11524615" cy="3969385"/>
          </a:xfrm>
          <a:prstGeom prst="rect">
            <a:avLst/>
          </a:prstGeom>
          <a:noFill/>
          <a:ln w="9525">
            <a:noFill/>
          </a:ln>
        </p:spPr>
        <p:txBody>
          <a:bodyPr wrap="square">
            <a:spAutoFit/>
          </a:bodyPr>
          <a:p>
            <a:pPr indent="0" fontAlgn="auto">
              <a:lnSpc>
                <a:spcPct val="150000"/>
              </a:lnSpc>
            </a:pPr>
            <a:r>
              <a:rPr lang="zh-CN" sz="2400" b="1">
                <a:latin typeface="微软雅黑" panose="020B0503020204020204" charset="-122"/>
                <a:ea typeface="微软雅黑" panose="020B0503020204020204" charset="-122"/>
                <a:cs typeface="微软雅黑" panose="020B0503020204020204" charset="-122"/>
              </a:rPr>
              <a:t>报告行文要求（</a:t>
            </a:r>
            <a:r>
              <a:rPr lang="en-US" altLang="zh-CN" sz="2400" b="1">
                <a:latin typeface="微软雅黑" panose="020B0503020204020204" charset="-122"/>
                <a:ea typeface="微软雅黑" panose="020B0503020204020204" charset="-122"/>
                <a:cs typeface="微软雅黑" panose="020B0503020204020204" charset="-122"/>
              </a:rPr>
              <a:t>3</a:t>
            </a:r>
            <a:r>
              <a:rPr lang="zh-CN" sz="2400" b="1">
                <a:latin typeface="微软雅黑" panose="020B0503020204020204" charset="-122"/>
                <a:ea typeface="微软雅黑" panose="020B0503020204020204" charset="-122"/>
                <a:cs typeface="微软雅黑" panose="020B0503020204020204" charset="-122"/>
              </a:rPr>
              <a:t>）行文准确、有序、简练</a:t>
            </a:r>
            <a:r>
              <a:rPr lang="zh-CN" sz="2400" b="0">
                <a:solidFill>
                  <a:srgbClr val="000000"/>
                </a:solidFill>
                <a:latin typeface="微软雅黑" panose="020B0503020204020204" charset="-122"/>
                <a:ea typeface="微软雅黑" panose="020B0503020204020204" charset="-122"/>
                <a:cs typeface="微软雅黑" panose="020B0503020204020204" charset="-122"/>
              </a:rPr>
              <a:t>准确，要求报告的分析、观点符合报告的命题要求，不能离题；有序，要求报告的展开循序渐进，符合认识规律、符合常理；简练，文以简洁为贵。</a:t>
            </a:r>
            <a:r>
              <a:rPr lang="zh-CN" sz="2400" b="1">
                <a:latin typeface="微软雅黑" panose="020B0503020204020204" charset="-122"/>
                <a:ea typeface="微软雅黑" panose="020B0503020204020204" charset="-122"/>
                <a:cs typeface="微软雅黑" panose="020B0503020204020204" charset="-122"/>
              </a:rPr>
              <a:t>（</a:t>
            </a:r>
            <a:r>
              <a:rPr lang="en-US" altLang="zh-CN" sz="2400" b="1">
                <a:latin typeface="微软雅黑" panose="020B0503020204020204" charset="-122"/>
                <a:ea typeface="微软雅黑" panose="020B0503020204020204" charset="-122"/>
                <a:cs typeface="微软雅黑" panose="020B0503020204020204" charset="-122"/>
              </a:rPr>
              <a:t>4</a:t>
            </a:r>
            <a:r>
              <a:rPr lang="zh-CN" sz="2400" b="1">
                <a:latin typeface="微软雅黑" panose="020B0503020204020204" charset="-122"/>
                <a:ea typeface="微软雅黑" panose="020B0503020204020204" charset="-122"/>
                <a:cs typeface="微软雅黑" panose="020B0503020204020204" charset="-122"/>
              </a:rPr>
              <a:t>）避免重复和口语化</a:t>
            </a:r>
            <a:r>
              <a:rPr lang="zh-CN" sz="2400" b="0">
                <a:solidFill>
                  <a:srgbClr val="000000"/>
                </a:solidFill>
                <a:latin typeface="微软雅黑" panose="020B0503020204020204" charset="-122"/>
                <a:ea typeface="微软雅黑" panose="020B0503020204020204" charset="-122"/>
                <a:cs typeface="微软雅黑" panose="020B0503020204020204" charset="-122"/>
              </a:rPr>
              <a:t>在分析和观点表达上必须逻辑清晰，用词严谨，</a:t>
            </a:r>
            <a:r>
              <a:rPr lang="zh-CN" sz="2400" b="0">
                <a:solidFill>
                  <a:srgbClr val="000000"/>
                </a:solidFill>
                <a:latin typeface="微软雅黑" panose="020B0503020204020204" charset="-122"/>
                <a:ea typeface="微软雅黑" panose="020B0503020204020204" charset="-122"/>
                <a:cs typeface="微软雅黑" panose="020B0503020204020204" charset="-122"/>
              </a:rPr>
              <a:t>仅使用必要的修辞，杜绝过多的重复与过度的夸张。</a:t>
            </a:r>
            <a:endParaRPr lang="zh-CN" altLang="en-US" sz="2400" b="0">
              <a:solidFill>
                <a:srgbClr val="000000"/>
              </a:solidFill>
              <a:latin typeface="微软雅黑" panose="020B0503020204020204" charset="-122"/>
              <a:ea typeface="微软雅黑" panose="020B0503020204020204" charset="-122"/>
              <a:cs typeface="微软雅黑" panose="020B0503020204020204"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上市公司投资价值分析报告撰写基本思路</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 name="Title 6"/>
          <p:cNvSpPr txBox="1"/>
          <p:nvPr>
            <p:custDataLst>
              <p:tags r:id="rId5"/>
            </p:custDataLst>
          </p:nvPr>
        </p:nvSpPr>
        <p:spPr>
          <a:xfrm>
            <a:off x="361950" y="1403350"/>
            <a:ext cx="11277600" cy="13906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上市公司投资价值分析报告的主体内容可分为五大版块：公司基本情况、所属行业状况、公司财务状况、公司估值和报告结论。
</a:t>
            </a:r>
            <a:endPar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graphicFrame>
        <p:nvGraphicFramePr>
          <p:cNvPr id="-2147482623" name="对象 -2147482624"/>
          <p:cNvGraphicFramePr>
            <a:graphicFrameLocks noChangeAspect="1"/>
          </p:cNvGraphicFramePr>
          <p:nvPr>
            <p:custDataLst>
              <p:tags r:id="rId6"/>
            </p:custDataLst>
          </p:nvPr>
        </p:nvGraphicFramePr>
        <p:xfrm>
          <a:off x="609600" y="2603500"/>
          <a:ext cx="10821035" cy="3121660"/>
        </p:xfrm>
        <a:graphic>
          <a:graphicData uri="http://schemas.openxmlformats.org/presentationml/2006/ole">
            <mc:AlternateContent xmlns:mc="http://schemas.openxmlformats.org/markup-compatibility/2006">
              <mc:Choice xmlns:v="urn:schemas-microsoft-com:vml" Requires="v">
                <p:oleObj spid="_x0000_s3076" name="" r:id="rId7" imgW="6490335" imgH="1877695" progId="Visio.Drawing.11">
                  <p:embed/>
                </p:oleObj>
              </mc:Choice>
              <mc:Fallback>
                <p:oleObj name="" r:id="rId7" imgW="6490335" imgH="1877695" progId="Visio.Drawing.11">
                  <p:embed/>
                  <p:pic>
                    <p:nvPicPr>
                      <p:cNvPr id="0" name="图片 3075"/>
                      <p:cNvPicPr/>
                      <p:nvPr/>
                    </p:nvPicPr>
                    <p:blipFill>
                      <a:blip r:embed="rId8"/>
                      <a:stretch>
                        <a:fillRect/>
                      </a:stretch>
                    </p:blipFill>
                    <p:spPr>
                      <a:xfrm>
                        <a:off x="609600" y="2603500"/>
                        <a:ext cx="10821035" cy="3121660"/>
                      </a:xfrm>
                      <a:prstGeom prst="rect">
                        <a:avLst/>
                      </a:prstGeom>
                      <a:noFill/>
                      <a:ln w="38100">
                        <a:noFill/>
                        <a:miter/>
                      </a:ln>
                    </p:spPr>
                  </p:pic>
                </p:oleObj>
              </mc:Fallback>
            </mc:AlternateContent>
          </a:graphicData>
        </a:graphic>
      </p:graphicFrame>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16"/>
          <p:cNvSpPr txBox="1"/>
          <p:nvPr>
            <p:custDataLst>
              <p:tags r:id="rId4"/>
            </p:custDataLst>
          </p:nvPr>
        </p:nvSpPr>
        <p:spPr>
          <a:xfrm>
            <a:off x="2372360" y="1867535"/>
            <a:ext cx="2725420" cy="4013200"/>
          </a:xfrm>
          <a:prstGeom prst="rect">
            <a:avLst/>
          </a:prstGeom>
          <a:noFill/>
        </p:spPr>
        <p:txBody>
          <a:bodyPr wrap="square" rtlCol="0" anchor="t" anchorCtr="0">
            <a:noAutofit/>
          </a:bodyPr>
          <a:p>
            <a:pPr marL="0" indent="0" fontAlgn="auto">
              <a:lnSpc>
                <a:spcPct val="130000"/>
              </a:lnSpc>
              <a:buNone/>
            </a:pPr>
            <a:r>
              <a:rPr lang="zh-CN" altLang="en-US" spc="150" dirty="0">
                <a:solidFill>
                  <a:schemeClr val="dk1">
                    <a:lumMod val="65000"/>
                    <a:lumOff val="35000"/>
                  </a:schemeClr>
                </a:solidFill>
                <a:uFillTx/>
                <a:latin typeface="微软雅黑" panose="020B0503020204020204" charset="-122"/>
                <a:ea typeface="微软雅黑" panose="020B0503020204020204" charset="-122"/>
                <a:sym typeface="+mn-ea"/>
              </a:rPr>
              <a:t>公司基本情况</a:t>
            </a:r>
            <a:endParaRPr lang="zh-CN" altLang="en-US" spc="150" dirty="0">
              <a:solidFill>
                <a:schemeClr val="dk1">
                  <a:lumMod val="65000"/>
                  <a:lumOff val="35000"/>
                </a:schemeClr>
              </a:solidFill>
              <a:uFillTx/>
              <a:latin typeface="微软雅黑" panose="020B0503020204020204" charset="-122"/>
              <a:ea typeface="微软雅黑" panose="020B0503020204020204" charset="-122"/>
              <a:sym typeface="+mn-ea"/>
            </a:endParaRPr>
          </a:p>
          <a:p>
            <a:pPr marL="0" indent="0" fontAlgn="auto">
              <a:lnSpc>
                <a:spcPct val="130000"/>
              </a:lnSpc>
              <a:buNone/>
            </a:pPr>
            <a:r>
              <a:rPr lang="zh-CN" altLang="en-US" spc="150" dirty="0">
                <a:solidFill>
                  <a:schemeClr val="dk1">
                    <a:lumMod val="65000"/>
                    <a:lumOff val="35000"/>
                  </a:schemeClr>
                </a:solidFill>
                <a:uFillTx/>
                <a:latin typeface="微软雅黑" panose="020B0503020204020204" charset="-122"/>
                <a:ea typeface="微软雅黑" panose="020B0503020204020204" charset="-122"/>
                <a:sym typeface="+mn-ea"/>
              </a:rPr>
              <a:t>包括上市公司情况介绍、股本股东分析、经营能力分析、竞争能力分析、发展情景分析和重大事项。通过公司基本情况分析，梳理总结上市公司日常经营管理相关因素对其投资价值的影响。</a:t>
            </a:r>
            <a:endParaRPr lang="zh-CN" altLang="en-US" spc="150" dirty="0">
              <a:solidFill>
                <a:schemeClr val="dk1">
                  <a:lumMod val="65000"/>
                  <a:lumOff val="35000"/>
                </a:schemeClr>
              </a:solidFill>
              <a:uFillTx/>
              <a:latin typeface="微软雅黑" panose="020B0503020204020204" charset="-122"/>
              <a:ea typeface="微软雅黑" panose="020B0503020204020204" charset="-122"/>
              <a:sym typeface="+mn-ea"/>
            </a:endParaRPr>
          </a:p>
        </p:txBody>
      </p:sp>
      <p:grpSp>
        <p:nvGrpSpPr>
          <p:cNvPr id="18" name="组合 17"/>
          <p:cNvGrpSpPr/>
          <p:nvPr>
            <p:custDataLst>
              <p:tags r:id="rId5"/>
            </p:custDataLst>
          </p:nvPr>
        </p:nvGrpSpPr>
        <p:grpSpPr>
          <a:xfrm>
            <a:off x="1444176" y="1792295"/>
            <a:ext cx="936975" cy="754567"/>
            <a:chOff x="1528" y="5557"/>
            <a:chExt cx="1315" cy="1059"/>
          </a:xfrm>
        </p:grpSpPr>
        <p:sp>
          <p:nvSpPr>
            <p:cNvPr id="16" name="文本框 15"/>
            <p:cNvSpPr txBox="1"/>
            <p:nvPr>
              <p:custDataLst>
                <p:tags r:id="rId6"/>
              </p:custDataLst>
            </p:nvPr>
          </p:nvSpPr>
          <p:spPr>
            <a:xfrm>
              <a:off x="1771" y="5672"/>
              <a:ext cx="922" cy="824"/>
            </a:xfrm>
            <a:prstGeom prst="rect">
              <a:avLst/>
            </a:prstGeom>
            <a:noFill/>
          </p:spPr>
          <p:txBody>
            <a:bodyPr wrap="square" rtlCol="0" anchor="ctr" anchorCtr="0">
              <a:normAutofit/>
            </a:bodyPr>
            <a:p>
              <a:pPr algn="ctr"/>
              <a:r>
                <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rPr>
                <a:t>01</a:t>
              </a:r>
              <a:endPar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endParaRPr>
            </a:p>
          </p:txBody>
        </p:sp>
        <p:grpSp>
          <p:nvGrpSpPr>
            <p:cNvPr id="4" name="组合 3"/>
            <p:cNvGrpSpPr/>
            <p:nvPr/>
          </p:nvGrpSpPr>
          <p:grpSpPr>
            <a:xfrm>
              <a:off x="2410" y="5557"/>
              <a:ext cx="433" cy="480"/>
              <a:chOff x="7321" y="2292"/>
              <a:chExt cx="549" cy="609"/>
            </a:xfrm>
          </p:grpSpPr>
          <p:sp>
            <p:nvSpPr>
              <p:cNvPr id="163" name="Freeform 155"/>
              <p:cNvSpPr>
                <a:spLocks noEditPoints="1"/>
              </p:cNvSpPr>
              <p:nvPr>
                <p:custDataLst>
                  <p:tags r:id="rId7"/>
                </p:custDataLst>
              </p:nvPr>
            </p:nvSpPr>
            <p:spPr bwMode="auto">
              <a:xfrm flipV="1">
                <a:off x="7321" y="2292"/>
                <a:ext cx="226" cy="202"/>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165" name="Freeform 159"/>
              <p:cNvSpPr>
                <a:spLocks noEditPoints="1"/>
              </p:cNvSpPr>
              <p:nvPr>
                <p:custDataLst>
                  <p:tags r:id="rId8"/>
                </p:custDataLst>
              </p:nvPr>
            </p:nvSpPr>
            <p:spPr bwMode="auto">
              <a:xfrm flipV="1">
                <a:off x="7515" y="2715"/>
                <a:ext cx="196" cy="187"/>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166" name="Freeform 7"/>
              <p:cNvSpPr>
                <a:spLocks noEditPoints="1"/>
              </p:cNvSpPr>
              <p:nvPr>
                <p:custDataLst>
                  <p:tags r:id="rId9"/>
                </p:custDataLst>
              </p:nvPr>
            </p:nvSpPr>
            <p:spPr bwMode="auto">
              <a:xfrm rot="1500000" flipH="1" flipV="1">
                <a:off x="7560" y="2356"/>
                <a:ext cx="310" cy="280"/>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nvGrpSpPr>
            <p:cNvPr id="5" name="组合 4"/>
            <p:cNvGrpSpPr/>
            <p:nvPr/>
          </p:nvGrpSpPr>
          <p:grpSpPr>
            <a:xfrm>
              <a:off x="1528" y="6095"/>
              <a:ext cx="493" cy="521"/>
              <a:chOff x="6408" y="2792"/>
              <a:chExt cx="581" cy="612"/>
            </a:xfrm>
          </p:grpSpPr>
          <p:sp>
            <p:nvSpPr>
              <p:cNvPr id="164" name="Freeform 7"/>
              <p:cNvSpPr>
                <a:spLocks noEditPoints="1"/>
              </p:cNvSpPr>
              <p:nvPr>
                <p:custDataLst>
                  <p:tags r:id="rId10"/>
                </p:custDataLst>
              </p:nvPr>
            </p:nvSpPr>
            <p:spPr bwMode="auto">
              <a:xfrm rot="20100000" flipV="1">
                <a:off x="6410" y="2792"/>
                <a:ext cx="268" cy="243"/>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168" name="Freeform 159"/>
              <p:cNvSpPr>
                <a:spLocks noEditPoints="1"/>
              </p:cNvSpPr>
              <p:nvPr>
                <p:custDataLst>
                  <p:tags r:id="rId11"/>
                </p:custDataLst>
              </p:nvPr>
            </p:nvSpPr>
            <p:spPr bwMode="auto">
              <a:xfrm rot="20640000" flipV="1">
                <a:off x="6408" y="3085"/>
                <a:ext cx="359" cy="319"/>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169" name="Freeform 155"/>
              <p:cNvSpPr>
                <a:spLocks noEditPoints="1"/>
              </p:cNvSpPr>
              <p:nvPr>
                <p:custDataLst>
                  <p:tags r:id="rId12"/>
                </p:custDataLst>
              </p:nvPr>
            </p:nvSpPr>
            <p:spPr bwMode="auto">
              <a:xfrm flipV="1">
                <a:off x="6825" y="3172"/>
                <a:ext cx="164" cy="146"/>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sp>
        <p:nvSpPr>
          <p:cNvPr id="33" name="文本框 32"/>
          <p:cNvSpPr txBox="1"/>
          <p:nvPr>
            <p:custDataLst>
              <p:tags r:id="rId13"/>
            </p:custDataLst>
          </p:nvPr>
        </p:nvSpPr>
        <p:spPr>
          <a:xfrm>
            <a:off x="7995285" y="1798955"/>
            <a:ext cx="3020060" cy="3215005"/>
          </a:xfrm>
          <a:prstGeom prst="rect">
            <a:avLst/>
          </a:prstGeom>
          <a:noFill/>
        </p:spPr>
        <p:txBody>
          <a:bodyPr wrap="square" rtlCol="0" anchor="t" anchorCtr="0">
            <a:noAutofit/>
          </a:bodyPr>
          <a:p>
            <a:pPr marL="0" indent="0" fontAlgn="auto">
              <a:lnSpc>
                <a:spcPct val="130000"/>
              </a:lnSpc>
              <a:buNone/>
            </a:pPr>
            <a:r>
              <a:rPr lang="zh-CN" altLang="en-US" spc="150">
                <a:solidFill>
                  <a:schemeClr val="dk1">
                    <a:lumMod val="65000"/>
                    <a:lumOff val="35000"/>
                  </a:schemeClr>
                </a:solidFill>
                <a:uFillTx/>
                <a:latin typeface="微软雅黑" panose="020B0503020204020204" charset="-122"/>
                <a:ea typeface="微软雅黑" panose="020B0503020204020204" charset="-122"/>
                <a:sym typeface="+mn-ea"/>
              </a:rPr>
              <a:t>所属行业状况分析</a:t>
            </a:r>
            <a:endParaRPr lang="zh-CN" altLang="en-US" spc="150">
              <a:solidFill>
                <a:schemeClr val="dk1">
                  <a:lumMod val="65000"/>
                  <a:lumOff val="35000"/>
                </a:schemeClr>
              </a:solidFill>
              <a:uFillTx/>
              <a:latin typeface="微软雅黑" panose="020B0503020204020204" charset="-122"/>
              <a:ea typeface="微软雅黑" panose="020B0503020204020204" charset="-122"/>
              <a:sym typeface="+mn-ea"/>
            </a:endParaRPr>
          </a:p>
          <a:p>
            <a:pPr marL="0" indent="0" fontAlgn="auto">
              <a:lnSpc>
                <a:spcPct val="130000"/>
              </a:lnSpc>
              <a:buNone/>
            </a:pPr>
            <a:r>
              <a:rPr lang="zh-CN" altLang="en-US" spc="150">
                <a:solidFill>
                  <a:schemeClr val="dk1">
                    <a:lumMod val="65000"/>
                    <a:lumOff val="35000"/>
                  </a:schemeClr>
                </a:solidFill>
                <a:uFillTx/>
                <a:latin typeface="微软雅黑" panose="020B0503020204020204" charset="-122"/>
                <a:ea typeface="微软雅黑" panose="020B0503020204020204" charset="-122"/>
                <a:sym typeface="+mn-ea"/>
              </a:rPr>
              <a:t>包括界定所在行业类型、行业周期性分析（经济周期和生命周期）、行业竞争格局分析和行业发展趋势分析。行业的兴衰很大程度上决定了公司的发展前景，影响着上市公司价值的持续稳定增长。</a:t>
            </a:r>
            <a:endParaRPr lang="zh-CN" altLang="en-US" spc="150">
              <a:solidFill>
                <a:schemeClr val="dk1">
                  <a:lumMod val="65000"/>
                  <a:lumOff val="35000"/>
                </a:schemeClr>
              </a:solidFill>
              <a:uFillTx/>
              <a:latin typeface="微软雅黑" panose="020B0503020204020204" charset="-122"/>
              <a:ea typeface="微软雅黑" panose="020B0503020204020204" charset="-122"/>
              <a:sym typeface="+mn-ea"/>
            </a:endParaRPr>
          </a:p>
        </p:txBody>
      </p:sp>
      <p:grpSp>
        <p:nvGrpSpPr>
          <p:cNvPr id="34" name="组合 33"/>
          <p:cNvGrpSpPr/>
          <p:nvPr>
            <p:custDataLst>
              <p:tags r:id="rId14"/>
            </p:custDataLst>
          </p:nvPr>
        </p:nvGrpSpPr>
        <p:grpSpPr>
          <a:xfrm>
            <a:off x="7033023" y="1839285"/>
            <a:ext cx="936975" cy="754567"/>
            <a:chOff x="1528" y="5557"/>
            <a:chExt cx="1315" cy="1059"/>
          </a:xfrm>
        </p:grpSpPr>
        <p:sp>
          <p:nvSpPr>
            <p:cNvPr id="35" name="文本框 34"/>
            <p:cNvSpPr txBox="1"/>
            <p:nvPr>
              <p:custDataLst>
                <p:tags r:id="rId15"/>
              </p:custDataLst>
            </p:nvPr>
          </p:nvSpPr>
          <p:spPr>
            <a:xfrm>
              <a:off x="1771" y="5672"/>
              <a:ext cx="922" cy="824"/>
            </a:xfrm>
            <a:prstGeom prst="rect">
              <a:avLst/>
            </a:prstGeom>
            <a:noFill/>
          </p:spPr>
          <p:txBody>
            <a:bodyPr wrap="square" rtlCol="0" anchor="ctr" anchorCtr="0">
              <a:normAutofit/>
            </a:bodyPr>
            <a:p>
              <a:pPr algn="ctr"/>
              <a:r>
                <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rPr>
                <a:t>02</a:t>
              </a:r>
              <a:endPar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endParaRPr>
            </a:p>
          </p:txBody>
        </p:sp>
        <p:grpSp>
          <p:nvGrpSpPr>
            <p:cNvPr id="36" name="组合 35"/>
            <p:cNvGrpSpPr/>
            <p:nvPr/>
          </p:nvGrpSpPr>
          <p:grpSpPr>
            <a:xfrm>
              <a:off x="2410" y="5557"/>
              <a:ext cx="433" cy="480"/>
              <a:chOff x="7321" y="2292"/>
              <a:chExt cx="549" cy="609"/>
            </a:xfrm>
          </p:grpSpPr>
          <p:sp>
            <p:nvSpPr>
              <p:cNvPr id="37" name="Freeform 155"/>
              <p:cNvSpPr>
                <a:spLocks noEditPoints="1"/>
              </p:cNvSpPr>
              <p:nvPr>
                <p:custDataLst>
                  <p:tags r:id="rId16"/>
                </p:custDataLst>
              </p:nvPr>
            </p:nvSpPr>
            <p:spPr bwMode="auto">
              <a:xfrm flipV="1">
                <a:off x="7321" y="2292"/>
                <a:ext cx="226" cy="202"/>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38" name="Freeform 159"/>
              <p:cNvSpPr>
                <a:spLocks noEditPoints="1"/>
              </p:cNvSpPr>
              <p:nvPr>
                <p:custDataLst>
                  <p:tags r:id="rId17"/>
                </p:custDataLst>
              </p:nvPr>
            </p:nvSpPr>
            <p:spPr bwMode="auto">
              <a:xfrm flipV="1">
                <a:off x="7515" y="2715"/>
                <a:ext cx="196" cy="187"/>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39" name="Freeform 7"/>
              <p:cNvSpPr>
                <a:spLocks noEditPoints="1"/>
              </p:cNvSpPr>
              <p:nvPr>
                <p:custDataLst>
                  <p:tags r:id="rId18"/>
                </p:custDataLst>
              </p:nvPr>
            </p:nvSpPr>
            <p:spPr bwMode="auto">
              <a:xfrm rot="1500000" flipH="1" flipV="1">
                <a:off x="7560" y="2356"/>
                <a:ext cx="310" cy="280"/>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nvGrpSpPr>
            <p:cNvPr id="41" name="组合 40"/>
            <p:cNvGrpSpPr/>
            <p:nvPr/>
          </p:nvGrpSpPr>
          <p:grpSpPr>
            <a:xfrm>
              <a:off x="1528" y="6095"/>
              <a:ext cx="493" cy="521"/>
              <a:chOff x="6408" y="2792"/>
              <a:chExt cx="581" cy="612"/>
            </a:xfrm>
          </p:grpSpPr>
          <p:sp>
            <p:nvSpPr>
              <p:cNvPr id="42" name="Freeform 7"/>
              <p:cNvSpPr>
                <a:spLocks noEditPoints="1"/>
              </p:cNvSpPr>
              <p:nvPr>
                <p:custDataLst>
                  <p:tags r:id="rId19"/>
                </p:custDataLst>
              </p:nvPr>
            </p:nvSpPr>
            <p:spPr bwMode="auto">
              <a:xfrm rot="20100000" flipV="1">
                <a:off x="6410" y="2792"/>
                <a:ext cx="268" cy="243"/>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43" name="Freeform 159"/>
              <p:cNvSpPr>
                <a:spLocks noEditPoints="1"/>
              </p:cNvSpPr>
              <p:nvPr>
                <p:custDataLst>
                  <p:tags r:id="rId20"/>
                </p:custDataLst>
              </p:nvPr>
            </p:nvSpPr>
            <p:spPr bwMode="auto">
              <a:xfrm rot="20640000" flipV="1">
                <a:off x="6408" y="3085"/>
                <a:ext cx="359" cy="319"/>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44" name="Freeform 155"/>
              <p:cNvSpPr>
                <a:spLocks noEditPoints="1"/>
              </p:cNvSpPr>
              <p:nvPr>
                <p:custDataLst>
                  <p:tags r:id="rId21"/>
                </p:custDataLst>
              </p:nvPr>
            </p:nvSpPr>
            <p:spPr bwMode="auto">
              <a:xfrm flipV="1">
                <a:off x="6825" y="3172"/>
                <a:ext cx="164" cy="146"/>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sp>
        <p:nvSpPr>
          <p:cNvPr id="2" name="文本框 6"/>
          <p:cNvSpPr txBox="1"/>
          <p:nvPr>
            <p:custDataLst>
              <p:tags r:id="rId22"/>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上市公司投资价值分析报告撰写基本思路</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23"/>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7" name="文本框 16"/>
          <p:cNvSpPr txBox="1"/>
          <p:nvPr>
            <p:custDataLst>
              <p:tags r:id="rId4"/>
            </p:custDataLst>
          </p:nvPr>
        </p:nvSpPr>
        <p:spPr>
          <a:xfrm>
            <a:off x="1286510" y="1715135"/>
            <a:ext cx="2725420" cy="4013200"/>
          </a:xfrm>
          <a:prstGeom prst="rect">
            <a:avLst/>
          </a:prstGeom>
          <a:noFill/>
        </p:spPr>
        <p:txBody>
          <a:bodyPr wrap="square" rtlCol="0" anchor="t" anchorCtr="0">
            <a:noAutofit/>
          </a:bodyPr>
          <a:p>
            <a:pPr marL="0" indent="0" fontAlgn="auto">
              <a:lnSpc>
                <a:spcPct val="130000"/>
              </a:lnSpc>
              <a:buNone/>
            </a:pPr>
            <a:r>
              <a:rPr lang="zh-CN" altLang="en-US" spc="150" dirty="0">
                <a:solidFill>
                  <a:schemeClr val="dk1">
                    <a:lumMod val="65000"/>
                    <a:lumOff val="35000"/>
                  </a:schemeClr>
                </a:solidFill>
                <a:uFillTx/>
                <a:latin typeface="微软雅黑" panose="020B0503020204020204" charset="-122"/>
                <a:ea typeface="微软雅黑" panose="020B0503020204020204" charset="-122"/>
                <a:sym typeface="+mn-ea"/>
              </a:rPr>
              <a:t>公司财务状况分析</a:t>
            </a:r>
            <a:endParaRPr lang="zh-CN" altLang="en-US" spc="150" dirty="0">
              <a:solidFill>
                <a:schemeClr val="dk1">
                  <a:lumMod val="65000"/>
                  <a:lumOff val="35000"/>
                </a:schemeClr>
              </a:solidFill>
              <a:uFillTx/>
              <a:latin typeface="微软雅黑" panose="020B0503020204020204" charset="-122"/>
              <a:ea typeface="微软雅黑" panose="020B0503020204020204" charset="-122"/>
              <a:sym typeface="+mn-ea"/>
            </a:endParaRPr>
          </a:p>
          <a:p>
            <a:pPr marL="0" indent="0" fontAlgn="auto">
              <a:lnSpc>
                <a:spcPct val="130000"/>
              </a:lnSpc>
              <a:buNone/>
            </a:pPr>
            <a:r>
              <a:rPr lang="zh-CN" altLang="en-US" spc="150" dirty="0">
                <a:solidFill>
                  <a:schemeClr val="dk1">
                    <a:lumMod val="65000"/>
                    <a:lumOff val="35000"/>
                  </a:schemeClr>
                </a:solidFill>
                <a:uFillTx/>
                <a:latin typeface="微软雅黑" panose="020B0503020204020204" charset="-122"/>
                <a:ea typeface="微软雅黑" panose="020B0503020204020204" charset="-122"/>
                <a:sym typeface="+mn-ea"/>
              </a:rPr>
              <a:t>主要分析上市公司偿债、营运、盈利和成长能力，并对其进行综合分析。公司财务状况既能够反映上市公司当前的经营管理状况，也能够反映出上市公司未来的发展潜力状况，对上市公司投资价值的判断具有重要作用。</a:t>
            </a:r>
            <a:endParaRPr lang="zh-CN" altLang="en-US" spc="150" dirty="0">
              <a:solidFill>
                <a:schemeClr val="dk1">
                  <a:lumMod val="65000"/>
                  <a:lumOff val="35000"/>
                </a:schemeClr>
              </a:solidFill>
              <a:uFillTx/>
              <a:latin typeface="微软雅黑" panose="020B0503020204020204" charset="-122"/>
              <a:ea typeface="微软雅黑" panose="020B0503020204020204" charset="-122"/>
              <a:sym typeface="+mn-ea"/>
            </a:endParaRPr>
          </a:p>
        </p:txBody>
      </p:sp>
      <p:grpSp>
        <p:nvGrpSpPr>
          <p:cNvPr id="18" name="组合 17"/>
          <p:cNvGrpSpPr/>
          <p:nvPr>
            <p:custDataLst>
              <p:tags r:id="rId5"/>
            </p:custDataLst>
          </p:nvPr>
        </p:nvGrpSpPr>
        <p:grpSpPr>
          <a:xfrm>
            <a:off x="358326" y="1639895"/>
            <a:ext cx="936975" cy="754567"/>
            <a:chOff x="1528" y="5557"/>
            <a:chExt cx="1315" cy="1059"/>
          </a:xfrm>
        </p:grpSpPr>
        <p:sp>
          <p:nvSpPr>
            <p:cNvPr id="16" name="文本框 15"/>
            <p:cNvSpPr txBox="1"/>
            <p:nvPr>
              <p:custDataLst>
                <p:tags r:id="rId6"/>
              </p:custDataLst>
            </p:nvPr>
          </p:nvSpPr>
          <p:spPr>
            <a:xfrm>
              <a:off x="1771" y="5672"/>
              <a:ext cx="922" cy="824"/>
            </a:xfrm>
            <a:prstGeom prst="rect">
              <a:avLst/>
            </a:prstGeom>
            <a:noFill/>
          </p:spPr>
          <p:txBody>
            <a:bodyPr wrap="square" rtlCol="0" anchor="ctr" anchorCtr="0">
              <a:normAutofit/>
            </a:bodyPr>
            <a:p>
              <a:pPr algn="ctr"/>
              <a:r>
                <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rPr>
                <a:t>03</a:t>
              </a:r>
              <a:endPar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endParaRPr>
            </a:p>
          </p:txBody>
        </p:sp>
        <p:grpSp>
          <p:nvGrpSpPr>
            <p:cNvPr id="4" name="组合 3"/>
            <p:cNvGrpSpPr/>
            <p:nvPr/>
          </p:nvGrpSpPr>
          <p:grpSpPr>
            <a:xfrm>
              <a:off x="2410" y="5557"/>
              <a:ext cx="433" cy="480"/>
              <a:chOff x="7321" y="2292"/>
              <a:chExt cx="549" cy="609"/>
            </a:xfrm>
          </p:grpSpPr>
          <p:sp>
            <p:nvSpPr>
              <p:cNvPr id="163" name="Freeform 155"/>
              <p:cNvSpPr>
                <a:spLocks noEditPoints="1"/>
              </p:cNvSpPr>
              <p:nvPr>
                <p:custDataLst>
                  <p:tags r:id="rId7"/>
                </p:custDataLst>
              </p:nvPr>
            </p:nvSpPr>
            <p:spPr bwMode="auto">
              <a:xfrm flipV="1">
                <a:off x="7321" y="2292"/>
                <a:ext cx="226" cy="202"/>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165" name="Freeform 159"/>
              <p:cNvSpPr>
                <a:spLocks noEditPoints="1"/>
              </p:cNvSpPr>
              <p:nvPr>
                <p:custDataLst>
                  <p:tags r:id="rId8"/>
                </p:custDataLst>
              </p:nvPr>
            </p:nvSpPr>
            <p:spPr bwMode="auto">
              <a:xfrm flipV="1">
                <a:off x="7515" y="2715"/>
                <a:ext cx="196" cy="187"/>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166" name="Freeform 7"/>
              <p:cNvSpPr>
                <a:spLocks noEditPoints="1"/>
              </p:cNvSpPr>
              <p:nvPr>
                <p:custDataLst>
                  <p:tags r:id="rId9"/>
                </p:custDataLst>
              </p:nvPr>
            </p:nvSpPr>
            <p:spPr bwMode="auto">
              <a:xfrm rot="1500000" flipH="1" flipV="1">
                <a:off x="7560" y="2356"/>
                <a:ext cx="310" cy="280"/>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nvGrpSpPr>
            <p:cNvPr id="5" name="组合 4"/>
            <p:cNvGrpSpPr/>
            <p:nvPr/>
          </p:nvGrpSpPr>
          <p:grpSpPr>
            <a:xfrm>
              <a:off x="1528" y="6095"/>
              <a:ext cx="493" cy="521"/>
              <a:chOff x="6408" y="2792"/>
              <a:chExt cx="581" cy="612"/>
            </a:xfrm>
          </p:grpSpPr>
          <p:sp>
            <p:nvSpPr>
              <p:cNvPr id="164" name="Freeform 7"/>
              <p:cNvSpPr>
                <a:spLocks noEditPoints="1"/>
              </p:cNvSpPr>
              <p:nvPr>
                <p:custDataLst>
                  <p:tags r:id="rId10"/>
                </p:custDataLst>
              </p:nvPr>
            </p:nvSpPr>
            <p:spPr bwMode="auto">
              <a:xfrm rot="20100000" flipV="1">
                <a:off x="6410" y="2792"/>
                <a:ext cx="268" cy="243"/>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168" name="Freeform 159"/>
              <p:cNvSpPr>
                <a:spLocks noEditPoints="1"/>
              </p:cNvSpPr>
              <p:nvPr>
                <p:custDataLst>
                  <p:tags r:id="rId11"/>
                </p:custDataLst>
              </p:nvPr>
            </p:nvSpPr>
            <p:spPr bwMode="auto">
              <a:xfrm rot="20640000" flipV="1">
                <a:off x="6408" y="3085"/>
                <a:ext cx="359" cy="319"/>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169" name="Freeform 155"/>
              <p:cNvSpPr>
                <a:spLocks noEditPoints="1"/>
              </p:cNvSpPr>
              <p:nvPr>
                <p:custDataLst>
                  <p:tags r:id="rId12"/>
                </p:custDataLst>
              </p:nvPr>
            </p:nvSpPr>
            <p:spPr bwMode="auto">
              <a:xfrm flipV="1">
                <a:off x="6825" y="3172"/>
                <a:ext cx="164" cy="146"/>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sp>
        <p:nvSpPr>
          <p:cNvPr id="21" name="文本框 20"/>
          <p:cNvSpPr txBox="1"/>
          <p:nvPr>
            <p:custDataLst>
              <p:tags r:id="rId13"/>
            </p:custDataLst>
          </p:nvPr>
        </p:nvSpPr>
        <p:spPr>
          <a:xfrm>
            <a:off x="9087485" y="1715135"/>
            <a:ext cx="2783205" cy="4142740"/>
          </a:xfrm>
          <a:prstGeom prst="rect">
            <a:avLst/>
          </a:prstGeom>
          <a:noFill/>
        </p:spPr>
        <p:txBody>
          <a:bodyPr wrap="square" rtlCol="0" anchor="t" anchorCtr="0">
            <a:normAutofit/>
          </a:bodyPr>
          <a:p>
            <a:pPr marL="0" indent="0" fontAlgn="auto">
              <a:lnSpc>
                <a:spcPct val="130000"/>
              </a:lnSpc>
              <a:buNone/>
            </a:pPr>
            <a:r>
              <a:rPr lang="zh-CN" altLang="en-US" spc="150">
                <a:solidFill>
                  <a:schemeClr val="dk1">
                    <a:lumMod val="65000"/>
                    <a:lumOff val="35000"/>
                  </a:schemeClr>
                </a:solidFill>
                <a:uFillTx/>
                <a:latin typeface="微软雅黑" panose="020B0503020204020204" charset="-122"/>
                <a:ea typeface="微软雅黑" panose="020B0503020204020204" charset="-122"/>
                <a:sym typeface="+mn-ea"/>
              </a:rPr>
              <a:t>报告结论</a:t>
            </a:r>
            <a:endParaRPr lang="zh-CN" altLang="en-US" spc="150">
              <a:solidFill>
                <a:schemeClr val="dk1">
                  <a:lumMod val="65000"/>
                  <a:lumOff val="35000"/>
                </a:schemeClr>
              </a:solidFill>
              <a:uFillTx/>
              <a:latin typeface="微软雅黑" panose="020B0503020204020204" charset="-122"/>
              <a:ea typeface="微软雅黑" panose="020B0503020204020204" charset="-122"/>
              <a:sym typeface="+mn-ea"/>
            </a:endParaRPr>
          </a:p>
          <a:p>
            <a:pPr marL="0" indent="0" fontAlgn="auto">
              <a:lnSpc>
                <a:spcPct val="130000"/>
              </a:lnSpc>
              <a:buNone/>
            </a:pPr>
            <a:r>
              <a:rPr lang="zh-CN" altLang="en-US" spc="150">
                <a:solidFill>
                  <a:schemeClr val="dk1">
                    <a:lumMod val="65000"/>
                    <a:lumOff val="35000"/>
                  </a:schemeClr>
                </a:solidFill>
                <a:uFillTx/>
                <a:latin typeface="微软雅黑" panose="020B0503020204020204" charset="-122"/>
                <a:ea typeface="微软雅黑" panose="020B0503020204020204" charset="-122"/>
                <a:sym typeface="+mn-ea"/>
              </a:rPr>
              <a:t>即投资建议与风险提示，主要包括股价趋势判断、投资评级和主要风险提示。报告结论是基于前述几个版块的分析，对上市公司做出总结性判断，为报告使用者提供简明扼要的结论和观点。</a:t>
            </a:r>
            <a:endParaRPr lang="zh-CN" altLang="en-US" spc="150">
              <a:solidFill>
                <a:schemeClr val="dk1">
                  <a:lumMod val="65000"/>
                  <a:lumOff val="35000"/>
                </a:schemeClr>
              </a:solidFill>
              <a:uFillTx/>
              <a:latin typeface="微软雅黑" panose="020B0503020204020204" charset="-122"/>
              <a:ea typeface="微软雅黑" panose="020B0503020204020204" charset="-122"/>
              <a:sym typeface="+mn-ea"/>
            </a:endParaRPr>
          </a:p>
        </p:txBody>
      </p:sp>
      <p:grpSp>
        <p:nvGrpSpPr>
          <p:cNvPr id="22" name="组合 21"/>
          <p:cNvGrpSpPr/>
          <p:nvPr>
            <p:custDataLst>
              <p:tags r:id="rId14"/>
            </p:custDataLst>
          </p:nvPr>
        </p:nvGrpSpPr>
        <p:grpSpPr>
          <a:xfrm>
            <a:off x="8217509" y="1639895"/>
            <a:ext cx="936975" cy="754567"/>
            <a:chOff x="1528" y="5557"/>
            <a:chExt cx="1315" cy="1059"/>
          </a:xfrm>
        </p:grpSpPr>
        <p:sp>
          <p:nvSpPr>
            <p:cNvPr id="23" name="文本框 22"/>
            <p:cNvSpPr txBox="1"/>
            <p:nvPr>
              <p:custDataLst>
                <p:tags r:id="rId15"/>
              </p:custDataLst>
            </p:nvPr>
          </p:nvSpPr>
          <p:spPr>
            <a:xfrm>
              <a:off x="1771" y="5672"/>
              <a:ext cx="922" cy="824"/>
            </a:xfrm>
            <a:prstGeom prst="rect">
              <a:avLst/>
            </a:prstGeom>
            <a:noFill/>
          </p:spPr>
          <p:txBody>
            <a:bodyPr wrap="square" rtlCol="0" anchor="ctr" anchorCtr="0">
              <a:normAutofit/>
            </a:bodyPr>
            <a:p>
              <a:pPr algn="ctr"/>
              <a:r>
                <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rPr>
                <a:t>05</a:t>
              </a:r>
              <a:endPar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endParaRPr>
            </a:p>
          </p:txBody>
        </p:sp>
        <p:grpSp>
          <p:nvGrpSpPr>
            <p:cNvPr id="24" name="组合 23"/>
            <p:cNvGrpSpPr/>
            <p:nvPr/>
          </p:nvGrpSpPr>
          <p:grpSpPr>
            <a:xfrm>
              <a:off x="2410" y="5557"/>
              <a:ext cx="433" cy="480"/>
              <a:chOff x="7321" y="2292"/>
              <a:chExt cx="549" cy="609"/>
            </a:xfrm>
          </p:grpSpPr>
          <p:sp>
            <p:nvSpPr>
              <p:cNvPr id="25" name="Freeform 155"/>
              <p:cNvSpPr>
                <a:spLocks noEditPoints="1"/>
              </p:cNvSpPr>
              <p:nvPr>
                <p:custDataLst>
                  <p:tags r:id="rId16"/>
                </p:custDataLst>
              </p:nvPr>
            </p:nvSpPr>
            <p:spPr bwMode="auto">
              <a:xfrm flipV="1">
                <a:off x="7321" y="2292"/>
                <a:ext cx="226" cy="202"/>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26" name="Freeform 159"/>
              <p:cNvSpPr>
                <a:spLocks noEditPoints="1"/>
              </p:cNvSpPr>
              <p:nvPr>
                <p:custDataLst>
                  <p:tags r:id="rId17"/>
                </p:custDataLst>
              </p:nvPr>
            </p:nvSpPr>
            <p:spPr bwMode="auto">
              <a:xfrm flipV="1">
                <a:off x="7515" y="2715"/>
                <a:ext cx="196" cy="187"/>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27" name="Freeform 7"/>
              <p:cNvSpPr>
                <a:spLocks noEditPoints="1"/>
              </p:cNvSpPr>
              <p:nvPr>
                <p:custDataLst>
                  <p:tags r:id="rId18"/>
                </p:custDataLst>
              </p:nvPr>
            </p:nvSpPr>
            <p:spPr bwMode="auto">
              <a:xfrm rot="1500000" flipH="1" flipV="1">
                <a:off x="7560" y="2356"/>
                <a:ext cx="310" cy="280"/>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nvGrpSpPr>
            <p:cNvPr id="28" name="组合 27"/>
            <p:cNvGrpSpPr/>
            <p:nvPr/>
          </p:nvGrpSpPr>
          <p:grpSpPr>
            <a:xfrm>
              <a:off x="1528" y="6095"/>
              <a:ext cx="493" cy="521"/>
              <a:chOff x="6408" y="2792"/>
              <a:chExt cx="581" cy="612"/>
            </a:xfrm>
          </p:grpSpPr>
          <p:sp>
            <p:nvSpPr>
              <p:cNvPr id="29" name="Freeform 7"/>
              <p:cNvSpPr>
                <a:spLocks noEditPoints="1"/>
              </p:cNvSpPr>
              <p:nvPr>
                <p:custDataLst>
                  <p:tags r:id="rId19"/>
                </p:custDataLst>
              </p:nvPr>
            </p:nvSpPr>
            <p:spPr bwMode="auto">
              <a:xfrm rot="20100000" flipV="1">
                <a:off x="6410" y="2792"/>
                <a:ext cx="268" cy="243"/>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30" name="Freeform 159"/>
              <p:cNvSpPr>
                <a:spLocks noEditPoints="1"/>
              </p:cNvSpPr>
              <p:nvPr>
                <p:custDataLst>
                  <p:tags r:id="rId20"/>
                </p:custDataLst>
              </p:nvPr>
            </p:nvSpPr>
            <p:spPr bwMode="auto">
              <a:xfrm rot="20640000" flipV="1">
                <a:off x="6408" y="3085"/>
                <a:ext cx="359" cy="319"/>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31" name="Freeform 155"/>
              <p:cNvSpPr>
                <a:spLocks noEditPoints="1"/>
              </p:cNvSpPr>
              <p:nvPr>
                <p:custDataLst>
                  <p:tags r:id="rId21"/>
                </p:custDataLst>
              </p:nvPr>
            </p:nvSpPr>
            <p:spPr bwMode="auto">
              <a:xfrm flipV="1">
                <a:off x="6825" y="3172"/>
                <a:ext cx="164" cy="146"/>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sp>
        <p:nvSpPr>
          <p:cNvPr id="33" name="文本框 32"/>
          <p:cNvSpPr txBox="1"/>
          <p:nvPr>
            <p:custDataLst>
              <p:tags r:id="rId22"/>
            </p:custDataLst>
          </p:nvPr>
        </p:nvSpPr>
        <p:spPr>
          <a:xfrm>
            <a:off x="5173345" y="1714500"/>
            <a:ext cx="2813050" cy="3215005"/>
          </a:xfrm>
          <a:prstGeom prst="rect">
            <a:avLst/>
          </a:prstGeom>
          <a:noFill/>
        </p:spPr>
        <p:txBody>
          <a:bodyPr wrap="square" rtlCol="0" anchor="t" anchorCtr="0">
            <a:noAutofit/>
          </a:bodyPr>
          <a:p>
            <a:pPr marL="0" indent="0" fontAlgn="auto">
              <a:lnSpc>
                <a:spcPct val="130000"/>
              </a:lnSpc>
              <a:buNone/>
            </a:pPr>
            <a:r>
              <a:rPr lang="zh-CN" altLang="en-US" spc="150">
                <a:solidFill>
                  <a:schemeClr val="dk1">
                    <a:lumMod val="65000"/>
                    <a:lumOff val="35000"/>
                  </a:schemeClr>
                </a:solidFill>
                <a:uFillTx/>
                <a:latin typeface="微软雅黑" panose="020B0503020204020204" charset="-122"/>
                <a:ea typeface="微软雅黑" panose="020B0503020204020204" charset="-122"/>
                <a:sym typeface="+mn-ea"/>
              </a:rPr>
              <a:t>公司估值</a:t>
            </a:r>
            <a:endParaRPr lang="zh-CN" altLang="en-US" spc="150">
              <a:solidFill>
                <a:schemeClr val="dk1">
                  <a:lumMod val="65000"/>
                  <a:lumOff val="35000"/>
                </a:schemeClr>
              </a:solidFill>
              <a:uFillTx/>
              <a:latin typeface="微软雅黑" panose="020B0503020204020204" charset="-122"/>
              <a:ea typeface="微软雅黑" panose="020B0503020204020204" charset="-122"/>
              <a:sym typeface="+mn-ea"/>
            </a:endParaRPr>
          </a:p>
          <a:p>
            <a:pPr marL="0" indent="0" fontAlgn="auto">
              <a:lnSpc>
                <a:spcPct val="130000"/>
              </a:lnSpc>
              <a:buNone/>
            </a:pPr>
            <a:r>
              <a:rPr lang="zh-CN" altLang="en-US" spc="150">
                <a:solidFill>
                  <a:schemeClr val="dk1">
                    <a:lumMod val="65000"/>
                    <a:lumOff val="35000"/>
                  </a:schemeClr>
                </a:solidFill>
                <a:uFillTx/>
                <a:latin typeface="微软雅黑" panose="020B0503020204020204" charset="-122"/>
                <a:ea typeface="微软雅黑" panose="020B0503020204020204" charset="-122"/>
                <a:sym typeface="+mn-ea"/>
              </a:rPr>
              <a:t>是对上市公司内在价值进行评估，并与当前市场价格进行比较，判断公司股票低估或是高估。常用的估值方法有绝对估值法和相对估值法，相比之下，绝对估值法更具理论基础、更为精密严谨，而相对估值法计算简单直观、易于使用和表达。</a:t>
            </a:r>
            <a:endParaRPr lang="zh-CN" altLang="en-US" spc="150">
              <a:solidFill>
                <a:schemeClr val="dk1">
                  <a:lumMod val="65000"/>
                  <a:lumOff val="35000"/>
                </a:schemeClr>
              </a:solidFill>
              <a:uFillTx/>
              <a:latin typeface="微软雅黑" panose="020B0503020204020204" charset="-122"/>
              <a:ea typeface="微软雅黑" panose="020B0503020204020204" charset="-122"/>
              <a:sym typeface="+mn-ea"/>
            </a:endParaRPr>
          </a:p>
        </p:txBody>
      </p:sp>
      <p:grpSp>
        <p:nvGrpSpPr>
          <p:cNvPr id="34" name="组合 33"/>
          <p:cNvGrpSpPr/>
          <p:nvPr>
            <p:custDataLst>
              <p:tags r:id="rId23"/>
            </p:custDataLst>
          </p:nvPr>
        </p:nvGrpSpPr>
        <p:grpSpPr>
          <a:xfrm>
            <a:off x="4287918" y="1639895"/>
            <a:ext cx="936975" cy="754567"/>
            <a:chOff x="1528" y="5557"/>
            <a:chExt cx="1315" cy="1059"/>
          </a:xfrm>
        </p:grpSpPr>
        <p:sp>
          <p:nvSpPr>
            <p:cNvPr id="35" name="文本框 34"/>
            <p:cNvSpPr txBox="1"/>
            <p:nvPr>
              <p:custDataLst>
                <p:tags r:id="rId24"/>
              </p:custDataLst>
            </p:nvPr>
          </p:nvSpPr>
          <p:spPr>
            <a:xfrm>
              <a:off x="1771" y="5672"/>
              <a:ext cx="922" cy="824"/>
            </a:xfrm>
            <a:prstGeom prst="rect">
              <a:avLst/>
            </a:prstGeom>
            <a:noFill/>
          </p:spPr>
          <p:txBody>
            <a:bodyPr wrap="square" rtlCol="0" anchor="ctr" anchorCtr="0">
              <a:normAutofit/>
            </a:bodyPr>
            <a:p>
              <a:pPr algn="ctr"/>
              <a:r>
                <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rPr>
                <a:t>04</a:t>
              </a:r>
              <a:endParaRPr lang="en-US" altLang="zh-CN" sz="2800" b="1" dirty="0">
                <a:solidFill>
                  <a:schemeClr val="accent5">
                    <a:lumMod val="75000"/>
                  </a:schemeClr>
                </a:solidFill>
                <a:latin typeface="微软雅黑" panose="020B0503020204020204" charset="-122"/>
                <a:ea typeface="微软雅黑" panose="020B0503020204020204" charset="-122"/>
                <a:cs typeface="Arial" panose="020B0604020202020204" pitchFamily="34" charset="0"/>
              </a:endParaRPr>
            </a:p>
          </p:txBody>
        </p:sp>
        <p:grpSp>
          <p:nvGrpSpPr>
            <p:cNvPr id="36" name="组合 35"/>
            <p:cNvGrpSpPr/>
            <p:nvPr/>
          </p:nvGrpSpPr>
          <p:grpSpPr>
            <a:xfrm>
              <a:off x="2410" y="5557"/>
              <a:ext cx="433" cy="480"/>
              <a:chOff x="7321" y="2292"/>
              <a:chExt cx="549" cy="609"/>
            </a:xfrm>
          </p:grpSpPr>
          <p:sp>
            <p:nvSpPr>
              <p:cNvPr id="37" name="Freeform 155"/>
              <p:cNvSpPr>
                <a:spLocks noEditPoints="1"/>
              </p:cNvSpPr>
              <p:nvPr>
                <p:custDataLst>
                  <p:tags r:id="rId25"/>
                </p:custDataLst>
              </p:nvPr>
            </p:nvSpPr>
            <p:spPr bwMode="auto">
              <a:xfrm flipV="1">
                <a:off x="7321" y="2292"/>
                <a:ext cx="226" cy="202"/>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38" name="Freeform 159"/>
              <p:cNvSpPr>
                <a:spLocks noEditPoints="1"/>
              </p:cNvSpPr>
              <p:nvPr>
                <p:custDataLst>
                  <p:tags r:id="rId26"/>
                </p:custDataLst>
              </p:nvPr>
            </p:nvSpPr>
            <p:spPr bwMode="auto">
              <a:xfrm flipV="1">
                <a:off x="7515" y="2715"/>
                <a:ext cx="196" cy="187"/>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39" name="Freeform 7"/>
              <p:cNvSpPr>
                <a:spLocks noEditPoints="1"/>
              </p:cNvSpPr>
              <p:nvPr>
                <p:custDataLst>
                  <p:tags r:id="rId27"/>
                </p:custDataLst>
              </p:nvPr>
            </p:nvSpPr>
            <p:spPr bwMode="auto">
              <a:xfrm rot="1500000" flipH="1" flipV="1">
                <a:off x="7560" y="2356"/>
                <a:ext cx="310" cy="280"/>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nvGrpSpPr>
            <p:cNvPr id="41" name="组合 40"/>
            <p:cNvGrpSpPr/>
            <p:nvPr/>
          </p:nvGrpSpPr>
          <p:grpSpPr>
            <a:xfrm>
              <a:off x="1528" y="6095"/>
              <a:ext cx="493" cy="521"/>
              <a:chOff x="6408" y="2792"/>
              <a:chExt cx="581" cy="612"/>
            </a:xfrm>
          </p:grpSpPr>
          <p:sp>
            <p:nvSpPr>
              <p:cNvPr id="42" name="Freeform 7"/>
              <p:cNvSpPr>
                <a:spLocks noEditPoints="1"/>
              </p:cNvSpPr>
              <p:nvPr>
                <p:custDataLst>
                  <p:tags r:id="rId28"/>
                </p:custDataLst>
              </p:nvPr>
            </p:nvSpPr>
            <p:spPr bwMode="auto">
              <a:xfrm rot="20100000" flipV="1">
                <a:off x="6410" y="2792"/>
                <a:ext cx="268" cy="243"/>
              </a:xfrm>
              <a:custGeom>
                <a:avLst/>
                <a:gdLst>
                  <a:gd name="T0" fmla="*/ 232 w 260"/>
                  <a:gd name="T1" fmla="*/ 93 h 235"/>
                  <a:gd name="T2" fmla="*/ 165 w 260"/>
                  <a:gd name="T3" fmla="*/ 69 h 235"/>
                  <a:gd name="T4" fmla="*/ 159 w 260"/>
                  <a:gd name="T5" fmla="*/ 6 h 235"/>
                  <a:gd name="T6" fmla="*/ 150 w 260"/>
                  <a:gd name="T7" fmla="*/ 3 h 235"/>
                  <a:gd name="T8" fmla="*/ 110 w 260"/>
                  <a:gd name="T9" fmla="*/ 53 h 235"/>
                  <a:gd name="T10" fmla="*/ 50 w 260"/>
                  <a:gd name="T11" fmla="*/ 47 h 235"/>
                  <a:gd name="T12" fmla="*/ 9 w 260"/>
                  <a:gd name="T13" fmla="*/ 44 h 235"/>
                  <a:gd name="T14" fmla="*/ 13 w 260"/>
                  <a:gd name="T15" fmla="*/ 72 h 235"/>
                  <a:gd name="T16" fmla="*/ 39 w 260"/>
                  <a:gd name="T17" fmla="*/ 135 h 235"/>
                  <a:gd name="T18" fmla="*/ 1 w 260"/>
                  <a:gd name="T19" fmla="*/ 190 h 235"/>
                  <a:gd name="T20" fmla="*/ 11 w 260"/>
                  <a:gd name="T21" fmla="*/ 195 h 235"/>
                  <a:gd name="T22" fmla="*/ 105 w 260"/>
                  <a:gd name="T23" fmla="*/ 182 h 235"/>
                  <a:gd name="T24" fmla="*/ 173 w 260"/>
                  <a:gd name="T25" fmla="*/ 228 h 235"/>
                  <a:gd name="T26" fmla="*/ 173 w 260"/>
                  <a:gd name="T27" fmla="*/ 182 h 235"/>
                  <a:gd name="T28" fmla="*/ 179 w 260"/>
                  <a:gd name="T29" fmla="*/ 142 h 235"/>
                  <a:gd name="T30" fmla="*/ 257 w 260"/>
                  <a:gd name="T31" fmla="*/ 108 h 235"/>
                  <a:gd name="T32" fmla="*/ 256 w 260"/>
                  <a:gd name="T33" fmla="*/ 99 h 235"/>
                  <a:gd name="T34" fmla="*/ 151 w 260"/>
                  <a:gd name="T35" fmla="*/ 12 h 235"/>
                  <a:gd name="T36" fmla="*/ 157 w 260"/>
                  <a:gd name="T37" fmla="*/ 74 h 235"/>
                  <a:gd name="T38" fmla="*/ 113 w 260"/>
                  <a:gd name="T39" fmla="*/ 58 h 235"/>
                  <a:gd name="T40" fmla="*/ 12 w 260"/>
                  <a:gd name="T41" fmla="*/ 56 h 235"/>
                  <a:gd name="T42" fmla="*/ 40 w 260"/>
                  <a:gd name="T43" fmla="*/ 51 h 235"/>
                  <a:gd name="T44" fmla="*/ 96 w 260"/>
                  <a:gd name="T45" fmla="*/ 66 h 235"/>
                  <a:gd name="T46" fmla="*/ 17 w 260"/>
                  <a:gd name="T47" fmla="*/ 66 h 235"/>
                  <a:gd name="T48" fmla="*/ 12 w 260"/>
                  <a:gd name="T49" fmla="*/ 180 h 235"/>
                  <a:gd name="T50" fmla="*/ 54 w 260"/>
                  <a:gd name="T51" fmla="*/ 128 h 235"/>
                  <a:gd name="T52" fmla="*/ 92 w 260"/>
                  <a:gd name="T53" fmla="*/ 168 h 235"/>
                  <a:gd name="T54" fmla="*/ 95 w 260"/>
                  <a:gd name="T55" fmla="*/ 160 h 235"/>
                  <a:gd name="T56" fmla="*/ 67 w 260"/>
                  <a:gd name="T57" fmla="*/ 114 h 235"/>
                  <a:gd name="T58" fmla="*/ 110 w 260"/>
                  <a:gd name="T59" fmla="*/ 70 h 235"/>
                  <a:gd name="T60" fmla="*/ 161 w 260"/>
                  <a:gd name="T61" fmla="*/ 91 h 235"/>
                  <a:gd name="T62" fmla="*/ 144 w 260"/>
                  <a:gd name="T63" fmla="*/ 150 h 235"/>
                  <a:gd name="T64" fmla="*/ 95 w 260"/>
                  <a:gd name="T65" fmla="*/ 160 h 235"/>
                  <a:gd name="T66" fmla="*/ 160 w 260"/>
                  <a:gd name="T67" fmla="*/ 222 h 235"/>
                  <a:gd name="T68" fmla="*/ 110 w 260"/>
                  <a:gd name="T69" fmla="*/ 170 h 235"/>
                  <a:gd name="T70" fmla="*/ 164 w 260"/>
                  <a:gd name="T71" fmla="*/ 152 h 235"/>
                  <a:gd name="T72" fmla="*/ 168 w 260"/>
                  <a:gd name="T73" fmla="*/ 218 h 235"/>
                  <a:gd name="T74" fmla="*/ 219 w 260"/>
                  <a:gd name="T75" fmla="*/ 119 h 235"/>
                  <a:gd name="T76" fmla="*/ 171 w 260"/>
                  <a:gd name="T77" fmla="*/ 135 h 235"/>
                  <a:gd name="T78" fmla="*/ 175 w 260"/>
                  <a:gd name="T79" fmla="*/ 87 h 235"/>
                  <a:gd name="T80" fmla="*/ 244 w 260"/>
                  <a:gd name="T81" fmla="*/ 103 h 235"/>
                  <a:gd name="T82" fmla="*/ 245 w 260"/>
                  <a:gd name="T83" fmla="*/ 10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35">
                    <a:moveTo>
                      <a:pt x="256" y="99"/>
                    </a:moveTo>
                    <a:cubicBezTo>
                      <a:pt x="248" y="97"/>
                      <a:pt x="240" y="95"/>
                      <a:pt x="232" y="93"/>
                    </a:cubicBezTo>
                    <a:cubicBezTo>
                      <a:pt x="213" y="90"/>
                      <a:pt x="194" y="86"/>
                      <a:pt x="175" y="80"/>
                    </a:cubicBezTo>
                    <a:cubicBezTo>
                      <a:pt x="169" y="78"/>
                      <a:pt x="166" y="76"/>
                      <a:pt x="165" y="69"/>
                    </a:cubicBezTo>
                    <a:cubicBezTo>
                      <a:pt x="165" y="68"/>
                      <a:pt x="165" y="66"/>
                      <a:pt x="165" y="64"/>
                    </a:cubicBezTo>
                    <a:cubicBezTo>
                      <a:pt x="166" y="45"/>
                      <a:pt x="162" y="25"/>
                      <a:pt x="159" y="6"/>
                    </a:cubicBezTo>
                    <a:cubicBezTo>
                      <a:pt x="159" y="4"/>
                      <a:pt x="159" y="1"/>
                      <a:pt x="156" y="0"/>
                    </a:cubicBezTo>
                    <a:cubicBezTo>
                      <a:pt x="154" y="0"/>
                      <a:pt x="152" y="2"/>
                      <a:pt x="150" y="3"/>
                    </a:cubicBezTo>
                    <a:cubicBezTo>
                      <a:pt x="148" y="6"/>
                      <a:pt x="146" y="9"/>
                      <a:pt x="143" y="12"/>
                    </a:cubicBezTo>
                    <a:cubicBezTo>
                      <a:pt x="132" y="25"/>
                      <a:pt x="120" y="39"/>
                      <a:pt x="110" y="53"/>
                    </a:cubicBezTo>
                    <a:cubicBezTo>
                      <a:pt x="105" y="59"/>
                      <a:pt x="100" y="60"/>
                      <a:pt x="93" y="58"/>
                    </a:cubicBezTo>
                    <a:cubicBezTo>
                      <a:pt x="79" y="54"/>
                      <a:pt x="64" y="50"/>
                      <a:pt x="50" y="47"/>
                    </a:cubicBezTo>
                    <a:cubicBezTo>
                      <a:pt x="41" y="45"/>
                      <a:pt x="33" y="43"/>
                      <a:pt x="21" y="44"/>
                    </a:cubicBezTo>
                    <a:cubicBezTo>
                      <a:pt x="19" y="44"/>
                      <a:pt x="14" y="44"/>
                      <a:pt x="9" y="44"/>
                    </a:cubicBezTo>
                    <a:cubicBezTo>
                      <a:pt x="5" y="44"/>
                      <a:pt x="3" y="48"/>
                      <a:pt x="4" y="53"/>
                    </a:cubicBezTo>
                    <a:cubicBezTo>
                      <a:pt x="5" y="60"/>
                      <a:pt x="9" y="66"/>
                      <a:pt x="13" y="72"/>
                    </a:cubicBezTo>
                    <a:cubicBezTo>
                      <a:pt x="22" y="82"/>
                      <a:pt x="30" y="91"/>
                      <a:pt x="39" y="101"/>
                    </a:cubicBezTo>
                    <a:cubicBezTo>
                      <a:pt x="57" y="121"/>
                      <a:pt x="57" y="114"/>
                      <a:pt x="39" y="135"/>
                    </a:cubicBezTo>
                    <a:cubicBezTo>
                      <a:pt x="30" y="147"/>
                      <a:pt x="19" y="157"/>
                      <a:pt x="11" y="169"/>
                    </a:cubicBezTo>
                    <a:cubicBezTo>
                      <a:pt x="7" y="176"/>
                      <a:pt x="3" y="182"/>
                      <a:pt x="1" y="190"/>
                    </a:cubicBezTo>
                    <a:cubicBezTo>
                      <a:pt x="0" y="193"/>
                      <a:pt x="2" y="196"/>
                      <a:pt x="6" y="196"/>
                    </a:cubicBezTo>
                    <a:cubicBezTo>
                      <a:pt x="7" y="196"/>
                      <a:pt x="9" y="196"/>
                      <a:pt x="11" y="195"/>
                    </a:cubicBezTo>
                    <a:cubicBezTo>
                      <a:pt x="36" y="190"/>
                      <a:pt x="62" y="186"/>
                      <a:pt x="87" y="177"/>
                    </a:cubicBezTo>
                    <a:cubicBezTo>
                      <a:pt x="95" y="174"/>
                      <a:pt x="100" y="175"/>
                      <a:pt x="105" y="182"/>
                    </a:cubicBezTo>
                    <a:cubicBezTo>
                      <a:pt x="121" y="202"/>
                      <a:pt x="141" y="218"/>
                      <a:pt x="162" y="232"/>
                    </a:cubicBezTo>
                    <a:cubicBezTo>
                      <a:pt x="167" y="235"/>
                      <a:pt x="171" y="234"/>
                      <a:pt x="173" y="228"/>
                    </a:cubicBezTo>
                    <a:cubicBezTo>
                      <a:pt x="174" y="224"/>
                      <a:pt x="174" y="220"/>
                      <a:pt x="174" y="216"/>
                    </a:cubicBezTo>
                    <a:cubicBezTo>
                      <a:pt x="175" y="205"/>
                      <a:pt x="174" y="193"/>
                      <a:pt x="173" y="182"/>
                    </a:cubicBezTo>
                    <a:cubicBezTo>
                      <a:pt x="172" y="173"/>
                      <a:pt x="171" y="163"/>
                      <a:pt x="171" y="154"/>
                    </a:cubicBezTo>
                    <a:cubicBezTo>
                      <a:pt x="170" y="148"/>
                      <a:pt x="173" y="144"/>
                      <a:pt x="179" y="142"/>
                    </a:cubicBezTo>
                    <a:cubicBezTo>
                      <a:pt x="189" y="138"/>
                      <a:pt x="200" y="134"/>
                      <a:pt x="210" y="130"/>
                    </a:cubicBezTo>
                    <a:cubicBezTo>
                      <a:pt x="226" y="124"/>
                      <a:pt x="241" y="116"/>
                      <a:pt x="257" y="108"/>
                    </a:cubicBezTo>
                    <a:cubicBezTo>
                      <a:pt x="259" y="107"/>
                      <a:pt x="260" y="105"/>
                      <a:pt x="260" y="102"/>
                    </a:cubicBezTo>
                    <a:cubicBezTo>
                      <a:pt x="259" y="101"/>
                      <a:pt x="257" y="99"/>
                      <a:pt x="256" y="99"/>
                    </a:cubicBezTo>
                    <a:close/>
                    <a:moveTo>
                      <a:pt x="113" y="58"/>
                    </a:moveTo>
                    <a:cubicBezTo>
                      <a:pt x="124" y="43"/>
                      <a:pt x="137" y="28"/>
                      <a:pt x="151" y="12"/>
                    </a:cubicBezTo>
                    <a:cubicBezTo>
                      <a:pt x="155" y="21"/>
                      <a:pt x="157" y="28"/>
                      <a:pt x="157" y="35"/>
                    </a:cubicBezTo>
                    <a:cubicBezTo>
                      <a:pt x="157" y="48"/>
                      <a:pt x="162" y="61"/>
                      <a:pt x="157" y="74"/>
                    </a:cubicBezTo>
                    <a:cubicBezTo>
                      <a:pt x="142" y="74"/>
                      <a:pt x="128" y="69"/>
                      <a:pt x="114" y="64"/>
                    </a:cubicBezTo>
                    <a:cubicBezTo>
                      <a:pt x="111" y="63"/>
                      <a:pt x="112" y="60"/>
                      <a:pt x="113" y="58"/>
                    </a:cubicBezTo>
                    <a:close/>
                    <a:moveTo>
                      <a:pt x="17" y="66"/>
                    </a:moveTo>
                    <a:cubicBezTo>
                      <a:pt x="15" y="63"/>
                      <a:pt x="13" y="60"/>
                      <a:pt x="12" y="56"/>
                    </a:cubicBezTo>
                    <a:cubicBezTo>
                      <a:pt x="10" y="54"/>
                      <a:pt x="12" y="50"/>
                      <a:pt x="16" y="50"/>
                    </a:cubicBezTo>
                    <a:cubicBezTo>
                      <a:pt x="24" y="50"/>
                      <a:pt x="32" y="50"/>
                      <a:pt x="40" y="51"/>
                    </a:cubicBezTo>
                    <a:cubicBezTo>
                      <a:pt x="56" y="54"/>
                      <a:pt x="72" y="59"/>
                      <a:pt x="88" y="63"/>
                    </a:cubicBezTo>
                    <a:cubicBezTo>
                      <a:pt x="91" y="63"/>
                      <a:pt x="93" y="65"/>
                      <a:pt x="96" y="66"/>
                    </a:cubicBezTo>
                    <a:cubicBezTo>
                      <a:pt x="89" y="80"/>
                      <a:pt x="72" y="100"/>
                      <a:pt x="58" y="111"/>
                    </a:cubicBezTo>
                    <a:cubicBezTo>
                      <a:pt x="44" y="96"/>
                      <a:pt x="29" y="83"/>
                      <a:pt x="17" y="66"/>
                    </a:cubicBezTo>
                    <a:close/>
                    <a:moveTo>
                      <a:pt x="12" y="188"/>
                    </a:moveTo>
                    <a:cubicBezTo>
                      <a:pt x="8" y="185"/>
                      <a:pt x="11" y="182"/>
                      <a:pt x="12" y="180"/>
                    </a:cubicBezTo>
                    <a:cubicBezTo>
                      <a:pt x="15" y="175"/>
                      <a:pt x="18" y="170"/>
                      <a:pt x="22" y="165"/>
                    </a:cubicBezTo>
                    <a:cubicBezTo>
                      <a:pt x="33" y="153"/>
                      <a:pt x="43" y="140"/>
                      <a:pt x="54" y="128"/>
                    </a:cubicBezTo>
                    <a:cubicBezTo>
                      <a:pt x="55" y="127"/>
                      <a:pt x="57" y="126"/>
                      <a:pt x="59" y="125"/>
                    </a:cubicBezTo>
                    <a:cubicBezTo>
                      <a:pt x="71" y="138"/>
                      <a:pt x="81" y="152"/>
                      <a:pt x="92" y="168"/>
                    </a:cubicBezTo>
                    <a:cubicBezTo>
                      <a:pt x="65" y="179"/>
                      <a:pt x="38" y="184"/>
                      <a:pt x="12" y="188"/>
                    </a:cubicBezTo>
                    <a:close/>
                    <a:moveTo>
                      <a:pt x="95" y="160"/>
                    </a:moveTo>
                    <a:cubicBezTo>
                      <a:pt x="86" y="147"/>
                      <a:pt x="76" y="135"/>
                      <a:pt x="66" y="122"/>
                    </a:cubicBezTo>
                    <a:cubicBezTo>
                      <a:pt x="64" y="119"/>
                      <a:pt x="64" y="117"/>
                      <a:pt x="67" y="114"/>
                    </a:cubicBezTo>
                    <a:cubicBezTo>
                      <a:pt x="78" y="100"/>
                      <a:pt x="90" y="86"/>
                      <a:pt x="102" y="72"/>
                    </a:cubicBezTo>
                    <a:cubicBezTo>
                      <a:pt x="104" y="70"/>
                      <a:pt x="107" y="69"/>
                      <a:pt x="110" y="70"/>
                    </a:cubicBezTo>
                    <a:cubicBezTo>
                      <a:pt x="124" y="74"/>
                      <a:pt x="139" y="78"/>
                      <a:pt x="153" y="81"/>
                    </a:cubicBezTo>
                    <a:cubicBezTo>
                      <a:pt x="158" y="82"/>
                      <a:pt x="161" y="85"/>
                      <a:pt x="161" y="91"/>
                    </a:cubicBezTo>
                    <a:cubicBezTo>
                      <a:pt x="162" y="101"/>
                      <a:pt x="163" y="111"/>
                      <a:pt x="164" y="121"/>
                    </a:cubicBezTo>
                    <a:cubicBezTo>
                      <a:pt x="164" y="145"/>
                      <a:pt x="167" y="140"/>
                      <a:pt x="144" y="150"/>
                    </a:cubicBezTo>
                    <a:cubicBezTo>
                      <a:pt x="132" y="155"/>
                      <a:pt x="120" y="159"/>
                      <a:pt x="108" y="164"/>
                    </a:cubicBezTo>
                    <a:cubicBezTo>
                      <a:pt x="103" y="165"/>
                      <a:pt x="99" y="165"/>
                      <a:pt x="95" y="160"/>
                    </a:cubicBezTo>
                    <a:close/>
                    <a:moveTo>
                      <a:pt x="168" y="218"/>
                    </a:moveTo>
                    <a:cubicBezTo>
                      <a:pt x="167" y="224"/>
                      <a:pt x="165" y="225"/>
                      <a:pt x="160" y="222"/>
                    </a:cubicBezTo>
                    <a:cubicBezTo>
                      <a:pt x="140" y="210"/>
                      <a:pt x="124" y="195"/>
                      <a:pt x="109" y="177"/>
                    </a:cubicBezTo>
                    <a:cubicBezTo>
                      <a:pt x="106" y="174"/>
                      <a:pt x="107" y="171"/>
                      <a:pt x="110" y="170"/>
                    </a:cubicBezTo>
                    <a:cubicBezTo>
                      <a:pt x="126" y="163"/>
                      <a:pt x="143" y="157"/>
                      <a:pt x="159" y="151"/>
                    </a:cubicBezTo>
                    <a:cubicBezTo>
                      <a:pt x="160" y="150"/>
                      <a:pt x="161" y="151"/>
                      <a:pt x="164" y="152"/>
                    </a:cubicBezTo>
                    <a:cubicBezTo>
                      <a:pt x="165" y="170"/>
                      <a:pt x="167" y="189"/>
                      <a:pt x="168" y="207"/>
                    </a:cubicBezTo>
                    <a:cubicBezTo>
                      <a:pt x="168" y="211"/>
                      <a:pt x="168" y="214"/>
                      <a:pt x="168" y="218"/>
                    </a:cubicBezTo>
                    <a:close/>
                    <a:moveTo>
                      <a:pt x="245" y="107"/>
                    </a:moveTo>
                    <a:cubicBezTo>
                      <a:pt x="236" y="111"/>
                      <a:pt x="228" y="116"/>
                      <a:pt x="219" y="119"/>
                    </a:cubicBezTo>
                    <a:cubicBezTo>
                      <a:pt x="206" y="125"/>
                      <a:pt x="192" y="130"/>
                      <a:pt x="178" y="136"/>
                    </a:cubicBezTo>
                    <a:cubicBezTo>
                      <a:pt x="176" y="136"/>
                      <a:pt x="174" y="137"/>
                      <a:pt x="171" y="135"/>
                    </a:cubicBezTo>
                    <a:cubicBezTo>
                      <a:pt x="169" y="120"/>
                      <a:pt x="167" y="104"/>
                      <a:pt x="168" y="87"/>
                    </a:cubicBezTo>
                    <a:cubicBezTo>
                      <a:pt x="171" y="87"/>
                      <a:pt x="173" y="86"/>
                      <a:pt x="175" y="87"/>
                    </a:cubicBezTo>
                    <a:cubicBezTo>
                      <a:pt x="196" y="94"/>
                      <a:pt x="217" y="97"/>
                      <a:pt x="237" y="101"/>
                    </a:cubicBezTo>
                    <a:cubicBezTo>
                      <a:pt x="240" y="101"/>
                      <a:pt x="242" y="102"/>
                      <a:pt x="244" y="103"/>
                    </a:cubicBezTo>
                    <a:cubicBezTo>
                      <a:pt x="245" y="103"/>
                      <a:pt x="245" y="103"/>
                      <a:pt x="245" y="104"/>
                    </a:cubicBezTo>
                    <a:cubicBezTo>
                      <a:pt x="245" y="105"/>
                      <a:pt x="245" y="107"/>
                      <a:pt x="245" y="107"/>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43" name="Freeform 159"/>
              <p:cNvSpPr>
                <a:spLocks noEditPoints="1"/>
              </p:cNvSpPr>
              <p:nvPr>
                <p:custDataLst>
                  <p:tags r:id="rId29"/>
                </p:custDataLst>
              </p:nvPr>
            </p:nvSpPr>
            <p:spPr bwMode="auto">
              <a:xfrm rot="20640000" flipV="1">
                <a:off x="6408" y="3085"/>
                <a:ext cx="359" cy="319"/>
              </a:xfrm>
              <a:custGeom>
                <a:avLst/>
                <a:gdLst>
                  <a:gd name="T0" fmla="*/ 770 w 795"/>
                  <a:gd name="T1" fmla="*/ 324 h 708"/>
                  <a:gd name="T2" fmla="*/ 613 w 795"/>
                  <a:gd name="T3" fmla="*/ 286 h 708"/>
                  <a:gd name="T4" fmla="*/ 523 w 795"/>
                  <a:gd name="T5" fmla="*/ 267 h 708"/>
                  <a:gd name="T6" fmla="*/ 465 w 795"/>
                  <a:gd name="T7" fmla="*/ 37 h 708"/>
                  <a:gd name="T8" fmla="*/ 442 w 795"/>
                  <a:gd name="T9" fmla="*/ 1 h 708"/>
                  <a:gd name="T10" fmla="*/ 414 w 795"/>
                  <a:gd name="T11" fmla="*/ 41 h 708"/>
                  <a:gd name="T12" fmla="*/ 304 w 795"/>
                  <a:gd name="T13" fmla="*/ 258 h 708"/>
                  <a:gd name="T14" fmla="*/ 188 w 795"/>
                  <a:gd name="T15" fmla="*/ 264 h 708"/>
                  <a:gd name="T16" fmla="*/ 41 w 795"/>
                  <a:gd name="T17" fmla="*/ 253 h 708"/>
                  <a:gd name="T18" fmla="*/ 21 w 795"/>
                  <a:gd name="T19" fmla="*/ 300 h 708"/>
                  <a:gd name="T20" fmla="*/ 181 w 795"/>
                  <a:gd name="T21" fmla="*/ 433 h 708"/>
                  <a:gd name="T22" fmla="*/ 122 w 795"/>
                  <a:gd name="T23" fmla="*/ 616 h 708"/>
                  <a:gd name="T24" fmla="*/ 126 w 795"/>
                  <a:gd name="T25" fmla="*/ 658 h 708"/>
                  <a:gd name="T26" fmla="*/ 239 w 795"/>
                  <a:gd name="T27" fmla="*/ 629 h 708"/>
                  <a:gd name="T28" fmla="*/ 374 w 795"/>
                  <a:gd name="T29" fmla="*/ 577 h 708"/>
                  <a:gd name="T30" fmla="*/ 579 w 795"/>
                  <a:gd name="T31" fmla="*/ 706 h 708"/>
                  <a:gd name="T32" fmla="*/ 603 w 795"/>
                  <a:gd name="T33" fmla="*/ 699 h 708"/>
                  <a:gd name="T34" fmla="*/ 593 w 795"/>
                  <a:gd name="T35" fmla="*/ 587 h 708"/>
                  <a:gd name="T36" fmla="*/ 578 w 795"/>
                  <a:gd name="T37" fmla="*/ 489 h 708"/>
                  <a:gd name="T38" fmla="*/ 677 w 795"/>
                  <a:gd name="T39" fmla="*/ 434 h 708"/>
                  <a:gd name="T40" fmla="*/ 787 w 795"/>
                  <a:gd name="T41" fmla="*/ 357 h 708"/>
                  <a:gd name="T42" fmla="*/ 111 w 795"/>
                  <a:gd name="T43" fmla="*/ 361 h 708"/>
                  <a:gd name="T44" fmla="*/ 112 w 795"/>
                  <a:gd name="T45" fmla="*/ 359 h 708"/>
                  <a:gd name="T46" fmla="*/ 111 w 795"/>
                  <a:gd name="T47" fmla="*/ 361 h 708"/>
                  <a:gd name="T48" fmla="*/ 175 w 795"/>
                  <a:gd name="T49" fmla="*/ 290 h 708"/>
                  <a:gd name="T50" fmla="*/ 181 w 795"/>
                  <a:gd name="T51" fmla="*/ 291 h 708"/>
                  <a:gd name="T52" fmla="*/ 143 w 795"/>
                  <a:gd name="T53" fmla="*/ 642 h 708"/>
                  <a:gd name="T54" fmla="*/ 142 w 795"/>
                  <a:gd name="T55" fmla="*/ 634 h 708"/>
                  <a:gd name="T56" fmla="*/ 143 w 795"/>
                  <a:gd name="T57" fmla="*/ 642 h 708"/>
                  <a:gd name="T58" fmla="*/ 164 w 795"/>
                  <a:gd name="T59" fmla="*/ 600 h 708"/>
                  <a:gd name="T60" fmla="*/ 160 w 795"/>
                  <a:gd name="T61" fmla="*/ 597 h 708"/>
                  <a:gd name="T62" fmla="*/ 174 w 795"/>
                  <a:gd name="T63" fmla="*/ 585 h 708"/>
                  <a:gd name="T64" fmla="*/ 185 w 795"/>
                  <a:gd name="T65" fmla="*/ 612 h 708"/>
                  <a:gd name="T66" fmla="*/ 185 w 795"/>
                  <a:gd name="T67" fmla="*/ 609 h 708"/>
                  <a:gd name="T68" fmla="*/ 185 w 795"/>
                  <a:gd name="T69" fmla="*/ 612 h 708"/>
                  <a:gd name="T70" fmla="*/ 185 w 795"/>
                  <a:gd name="T71" fmla="*/ 379 h 708"/>
                  <a:gd name="T72" fmla="*/ 189 w 795"/>
                  <a:gd name="T73" fmla="*/ 378 h 708"/>
                  <a:gd name="T74" fmla="*/ 211 w 795"/>
                  <a:gd name="T75" fmla="*/ 331 h 708"/>
                  <a:gd name="T76" fmla="*/ 194 w 795"/>
                  <a:gd name="T77" fmla="*/ 338 h 708"/>
                  <a:gd name="T78" fmla="*/ 196 w 795"/>
                  <a:gd name="T79" fmla="*/ 326 h 708"/>
                  <a:gd name="T80" fmla="*/ 211 w 795"/>
                  <a:gd name="T81" fmla="*/ 331 h 708"/>
                  <a:gd name="T82" fmla="*/ 226 w 795"/>
                  <a:gd name="T83" fmla="*/ 566 h 708"/>
                  <a:gd name="T84" fmla="*/ 232 w 795"/>
                  <a:gd name="T85" fmla="*/ 564 h 708"/>
                  <a:gd name="T86" fmla="*/ 235 w 795"/>
                  <a:gd name="T87" fmla="*/ 369 h 708"/>
                  <a:gd name="T88" fmla="*/ 235 w 795"/>
                  <a:gd name="T89" fmla="*/ 364 h 708"/>
                  <a:gd name="T90" fmla="*/ 235 w 795"/>
                  <a:gd name="T91" fmla="*/ 369 h 708"/>
                  <a:gd name="T92" fmla="*/ 243 w 795"/>
                  <a:gd name="T93" fmla="*/ 521 h 708"/>
                  <a:gd name="T94" fmla="*/ 249 w 795"/>
                  <a:gd name="T95" fmla="*/ 518 h 708"/>
                  <a:gd name="T96" fmla="*/ 279 w 795"/>
                  <a:gd name="T97" fmla="*/ 447 h 708"/>
                  <a:gd name="T98" fmla="*/ 279 w 795"/>
                  <a:gd name="T99" fmla="*/ 443 h 708"/>
                  <a:gd name="T100" fmla="*/ 279 w 795"/>
                  <a:gd name="T101" fmla="*/ 447 h 708"/>
                  <a:gd name="T102" fmla="*/ 306 w 795"/>
                  <a:gd name="T103" fmla="*/ 571 h 708"/>
                  <a:gd name="T104" fmla="*/ 312 w 795"/>
                  <a:gd name="T105" fmla="*/ 568 h 708"/>
                  <a:gd name="T106" fmla="*/ 375 w 795"/>
                  <a:gd name="T107" fmla="*/ 415 h 708"/>
                  <a:gd name="T108" fmla="*/ 366 w 795"/>
                  <a:gd name="T109" fmla="*/ 409 h 708"/>
                  <a:gd name="T110" fmla="*/ 375 w 795"/>
                  <a:gd name="T111" fmla="*/ 415 h 708"/>
                  <a:gd name="T112" fmla="*/ 382 w 795"/>
                  <a:gd name="T113" fmla="*/ 203 h 708"/>
                  <a:gd name="T114" fmla="*/ 389 w 795"/>
                  <a:gd name="T115" fmla="*/ 199 h 708"/>
                  <a:gd name="T116" fmla="*/ 747 w 795"/>
                  <a:gd name="T117" fmla="*/ 345 h 708"/>
                  <a:gd name="T118" fmla="*/ 750 w 795"/>
                  <a:gd name="T119" fmla="*/ 341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1"/>
                      <a:pt x="776" y="327"/>
                      <a:pt x="770" y="324"/>
                    </a:cubicBezTo>
                    <a:cubicBezTo>
                      <a:pt x="754" y="314"/>
                      <a:pt x="736" y="308"/>
                      <a:pt x="717" y="302"/>
                    </a:cubicBezTo>
                    <a:cubicBezTo>
                      <a:pt x="683" y="292"/>
                      <a:pt x="648" y="290"/>
                      <a:pt x="613" y="286"/>
                    </a:cubicBezTo>
                    <a:cubicBezTo>
                      <a:pt x="587" y="284"/>
                      <a:pt x="562" y="281"/>
                      <a:pt x="536" y="279"/>
                    </a:cubicBezTo>
                    <a:cubicBezTo>
                      <a:pt x="529" y="278"/>
                      <a:pt x="524" y="274"/>
                      <a:pt x="523" y="267"/>
                    </a:cubicBezTo>
                    <a:cubicBezTo>
                      <a:pt x="516" y="238"/>
                      <a:pt x="508" y="209"/>
                      <a:pt x="502" y="179"/>
                    </a:cubicBezTo>
                    <a:cubicBezTo>
                      <a:pt x="492" y="131"/>
                      <a:pt x="480" y="84"/>
                      <a:pt x="465" y="37"/>
                    </a:cubicBezTo>
                    <a:cubicBezTo>
                      <a:pt x="462" y="30"/>
                      <a:pt x="460" y="22"/>
                      <a:pt x="457" y="16"/>
                    </a:cubicBezTo>
                    <a:cubicBezTo>
                      <a:pt x="454" y="9"/>
                      <a:pt x="450" y="2"/>
                      <a:pt x="442" y="1"/>
                    </a:cubicBezTo>
                    <a:cubicBezTo>
                      <a:pt x="432" y="0"/>
                      <a:pt x="428" y="7"/>
                      <a:pt x="425" y="14"/>
                    </a:cubicBezTo>
                    <a:cubicBezTo>
                      <a:pt x="421" y="23"/>
                      <a:pt x="417" y="32"/>
                      <a:pt x="414" y="41"/>
                    </a:cubicBezTo>
                    <a:cubicBezTo>
                      <a:pt x="407" y="61"/>
                      <a:pt x="399" y="80"/>
                      <a:pt x="389" y="99"/>
                    </a:cubicBezTo>
                    <a:cubicBezTo>
                      <a:pt x="360" y="152"/>
                      <a:pt x="329" y="203"/>
                      <a:pt x="304" y="258"/>
                    </a:cubicBezTo>
                    <a:cubicBezTo>
                      <a:pt x="299" y="268"/>
                      <a:pt x="292" y="272"/>
                      <a:pt x="281" y="271"/>
                    </a:cubicBezTo>
                    <a:cubicBezTo>
                      <a:pt x="250" y="270"/>
                      <a:pt x="219" y="268"/>
                      <a:pt x="188" y="264"/>
                    </a:cubicBezTo>
                    <a:cubicBezTo>
                      <a:pt x="161" y="260"/>
                      <a:pt x="133" y="256"/>
                      <a:pt x="106" y="253"/>
                    </a:cubicBezTo>
                    <a:cubicBezTo>
                      <a:pt x="84" y="251"/>
                      <a:pt x="63" y="250"/>
                      <a:pt x="41" y="253"/>
                    </a:cubicBezTo>
                    <a:cubicBezTo>
                      <a:pt x="28" y="254"/>
                      <a:pt x="11" y="252"/>
                      <a:pt x="5" y="267"/>
                    </a:cubicBezTo>
                    <a:cubicBezTo>
                      <a:pt x="0" y="280"/>
                      <a:pt x="13" y="291"/>
                      <a:pt x="21" y="300"/>
                    </a:cubicBezTo>
                    <a:cubicBezTo>
                      <a:pt x="36" y="315"/>
                      <a:pt x="51" y="331"/>
                      <a:pt x="68" y="344"/>
                    </a:cubicBezTo>
                    <a:cubicBezTo>
                      <a:pt x="105" y="374"/>
                      <a:pt x="143" y="404"/>
                      <a:pt x="181" y="433"/>
                    </a:cubicBezTo>
                    <a:cubicBezTo>
                      <a:pt x="196" y="445"/>
                      <a:pt x="196" y="446"/>
                      <a:pt x="189" y="462"/>
                    </a:cubicBezTo>
                    <a:cubicBezTo>
                      <a:pt x="165" y="513"/>
                      <a:pt x="143" y="564"/>
                      <a:pt x="122" y="616"/>
                    </a:cubicBezTo>
                    <a:cubicBezTo>
                      <a:pt x="119" y="623"/>
                      <a:pt x="116" y="632"/>
                      <a:pt x="114" y="640"/>
                    </a:cubicBezTo>
                    <a:cubicBezTo>
                      <a:pt x="111" y="649"/>
                      <a:pt x="116" y="656"/>
                      <a:pt x="126" y="658"/>
                    </a:cubicBezTo>
                    <a:cubicBezTo>
                      <a:pt x="139" y="660"/>
                      <a:pt x="152" y="659"/>
                      <a:pt x="164" y="656"/>
                    </a:cubicBezTo>
                    <a:cubicBezTo>
                      <a:pt x="191" y="652"/>
                      <a:pt x="215" y="641"/>
                      <a:pt x="239" y="629"/>
                    </a:cubicBezTo>
                    <a:cubicBezTo>
                      <a:pt x="274" y="611"/>
                      <a:pt x="310" y="593"/>
                      <a:pt x="345" y="574"/>
                    </a:cubicBezTo>
                    <a:cubicBezTo>
                      <a:pt x="355" y="569"/>
                      <a:pt x="364" y="568"/>
                      <a:pt x="374" y="577"/>
                    </a:cubicBezTo>
                    <a:cubicBezTo>
                      <a:pt x="425" y="623"/>
                      <a:pt x="487" y="653"/>
                      <a:pt x="544" y="690"/>
                    </a:cubicBezTo>
                    <a:cubicBezTo>
                      <a:pt x="555" y="697"/>
                      <a:pt x="567" y="701"/>
                      <a:pt x="579" y="706"/>
                    </a:cubicBezTo>
                    <a:cubicBezTo>
                      <a:pt x="583" y="708"/>
                      <a:pt x="588" y="708"/>
                      <a:pt x="592" y="708"/>
                    </a:cubicBezTo>
                    <a:cubicBezTo>
                      <a:pt x="598" y="708"/>
                      <a:pt x="602" y="705"/>
                      <a:pt x="603" y="699"/>
                    </a:cubicBezTo>
                    <a:cubicBezTo>
                      <a:pt x="603" y="694"/>
                      <a:pt x="603" y="688"/>
                      <a:pt x="602" y="683"/>
                    </a:cubicBezTo>
                    <a:cubicBezTo>
                      <a:pt x="596" y="651"/>
                      <a:pt x="596" y="619"/>
                      <a:pt x="593" y="587"/>
                    </a:cubicBezTo>
                    <a:cubicBezTo>
                      <a:pt x="591" y="563"/>
                      <a:pt x="587" y="538"/>
                      <a:pt x="583" y="514"/>
                    </a:cubicBezTo>
                    <a:cubicBezTo>
                      <a:pt x="582" y="506"/>
                      <a:pt x="580" y="497"/>
                      <a:pt x="578" y="489"/>
                    </a:cubicBezTo>
                    <a:cubicBezTo>
                      <a:pt x="577" y="481"/>
                      <a:pt x="580" y="477"/>
                      <a:pt x="586" y="474"/>
                    </a:cubicBezTo>
                    <a:cubicBezTo>
                      <a:pt x="617" y="461"/>
                      <a:pt x="647" y="447"/>
                      <a:pt x="677" y="434"/>
                    </a:cubicBezTo>
                    <a:cubicBezTo>
                      <a:pt x="704" y="422"/>
                      <a:pt x="729" y="408"/>
                      <a:pt x="751" y="389"/>
                    </a:cubicBezTo>
                    <a:cubicBezTo>
                      <a:pt x="763" y="378"/>
                      <a:pt x="776" y="368"/>
                      <a:pt x="787" y="357"/>
                    </a:cubicBezTo>
                    <a:cubicBezTo>
                      <a:pt x="795" y="350"/>
                      <a:pt x="794" y="342"/>
                      <a:pt x="786" y="335"/>
                    </a:cubicBezTo>
                    <a:close/>
                    <a:moveTo>
                      <a:pt x="111" y="361"/>
                    </a:moveTo>
                    <a:cubicBezTo>
                      <a:pt x="110" y="360"/>
                      <a:pt x="108" y="359"/>
                      <a:pt x="107" y="357"/>
                    </a:cubicBezTo>
                    <a:cubicBezTo>
                      <a:pt x="109" y="358"/>
                      <a:pt x="111" y="358"/>
                      <a:pt x="112" y="359"/>
                    </a:cubicBezTo>
                    <a:cubicBezTo>
                      <a:pt x="113" y="360"/>
                      <a:pt x="114" y="362"/>
                      <a:pt x="115" y="363"/>
                    </a:cubicBezTo>
                    <a:cubicBezTo>
                      <a:pt x="114" y="363"/>
                      <a:pt x="112" y="362"/>
                      <a:pt x="111" y="361"/>
                    </a:cubicBezTo>
                    <a:close/>
                    <a:moveTo>
                      <a:pt x="176" y="292"/>
                    </a:moveTo>
                    <a:cubicBezTo>
                      <a:pt x="176" y="291"/>
                      <a:pt x="175" y="291"/>
                      <a:pt x="175" y="290"/>
                    </a:cubicBezTo>
                    <a:cubicBezTo>
                      <a:pt x="176" y="288"/>
                      <a:pt x="178" y="288"/>
                      <a:pt x="180" y="289"/>
                    </a:cubicBezTo>
                    <a:cubicBezTo>
                      <a:pt x="180" y="290"/>
                      <a:pt x="180" y="291"/>
                      <a:pt x="181" y="291"/>
                    </a:cubicBezTo>
                    <a:cubicBezTo>
                      <a:pt x="179" y="292"/>
                      <a:pt x="178" y="292"/>
                      <a:pt x="176" y="292"/>
                    </a:cubicBezTo>
                    <a:close/>
                    <a:moveTo>
                      <a:pt x="143" y="642"/>
                    </a:moveTo>
                    <a:cubicBezTo>
                      <a:pt x="141" y="643"/>
                      <a:pt x="138" y="642"/>
                      <a:pt x="139" y="639"/>
                    </a:cubicBezTo>
                    <a:cubicBezTo>
                      <a:pt x="139" y="637"/>
                      <a:pt x="141" y="636"/>
                      <a:pt x="142" y="634"/>
                    </a:cubicBezTo>
                    <a:cubicBezTo>
                      <a:pt x="145" y="633"/>
                      <a:pt x="146" y="634"/>
                      <a:pt x="146" y="637"/>
                    </a:cubicBezTo>
                    <a:cubicBezTo>
                      <a:pt x="146" y="639"/>
                      <a:pt x="145" y="641"/>
                      <a:pt x="143" y="642"/>
                    </a:cubicBezTo>
                    <a:close/>
                    <a:moveTo>
                      <a:pt x="174" y="587"/>
                    </a:moveTo>
                    <a:cubicBezTo>
                      <a:pt x="171" y="592"/>
                      <a:pt x="168" y="596"/>
                      <a:pt x="164" y="600"/>
                    </a:cubicBezTo>
                    <a:cubicBezTo>
                      <a:pt x="164" y="600"/>
                      <a:pt x="162" y="600"/>
                      <a:pt x="161" y="600"/>
                    </a:cubicBezTo>
                    <a:cubicBezTo>
                      <a:pt x="161" y="599"/>
                      <a:pt x="160" y="598"/>
                      <a:pt x="160" y="597"/>
                    </a:cubicBezTo>
                    <a:cubicBezTo>
                      <a:pt x="162" y="593"/>
                      <a:pt x="164" y="588"/>
                      <a:pt x="167" y="584"/>
                    </a:cubicBezTo>
                    <a:cubicBezTo>
                      <a:pt x="170" y="584"/>
                      <a:pt x="172" y="585"/>
                      <a:pt x="174" y="585"/>
                    </a:cubicBezTo>
                    <a:cubicBezTo>
                      <a:pt x="174" y="585"/>
                      <a:pt x="174" y="587"/>
                      <a:pt x="174" y="587"/>
                    </a:cubicBezTo>
                    <a:close/>
                    <a:moveTo>
                      <a:pt x="185" y="612"/>
                    </a:moveTo>
                    <a:cubicBezTo>
                      <a:pt x="185" y="612"/>
                      <a:pt x="184" y="612"/>
                      <a:pt x="183" y="611"/>
                    </a:cubicBezTo>
                    <a:cubicBezTo>
                      <a:pt x="184" y="611"/>
                      <a:pt x="184" y="610"/>
                      <a:pt x="185" y="609"/>
                    </a:cubicBezTo>
                    <a:cubicBezTo>
                      <a:pt x="185" y="609"/>
                      <a:pt x="186" y="610"/>
                      <a:pt x="187" y="610"/>
                    </a:cubicBezTo>
                    <a:cubicBezTo>
                      <a:pt x="186" y="611"/>
                      <a:pt x="186" y="612"/>
                      <a:pt x="185" y="612"/>
                    </a:cubicBezTo>
                    <a:close/>
                    <a:moveTo>
                      <a:pt x="187" y="380"/>
                    </a:moveTo>
                    <a:cubicBezTo>
                      <a:pt x="187" y="381"/>
                      <a:pt x="185" y="380"/>
                      <a:pt x="185" y="379"/>
                    </a:cubicBezTo>
                    <a:cubicBezTo>
                      <a:pt x="183" y="377"/>
                      <a:pt x="184" y="376"/>
                      <a:pt x="187" y="376"/>
                    </a:cubicBezTo>
                    <a:cubicBezTo>
                      <a:pt x="188" y="377"/>
                      <a:pt x="188" y="377"/>
                      <a:pt x="189" y="378"/>
                    </a:cubicBezTo>
                    <a:cubicBezTo>
                      <a:pt x="188" y="379"/>
                      <a:pt x="188" y="380"/>
                      <a:pt x="187" y="380"/>
                    </a:cubicBezTo>
                    <a:close/>
                    <a:moveTo>
                      <a:pt x="211" y="331"/>
                    </a:moveTo>
                    <a:cubicBezTo>
                      <a:pt x="211" y="331"/>
                      <a:pt x="210" y="331"/>
                      <a:pt x="210" y="331"/>
                    </a:cubicBezTo>
                    <a:cubicBezTo>
                      <a:pt x="206" y="337"/>
                      <a:pt x="201" y="340"/>
                      <a:pt x="194" y="338"/>
                    </a:cubicBezTo>
                    <a:cubicBezTo>
                      <a:pt x="189" y="337"/>
                      <a:pt x="182" y="329"/>
                      <a:pt x="184" y="327"/>
                    </a:cubicBezTo>
                    <a:cubicBezTo>
                      <a:pt x="188" y="324"/>
                      <a:pt x="192" y="325"/>
                      <a:pt x="196" y="326"/>
                    </a:cubicBezTo>
                    <a:cubicBezTo>
                      <a:pt x="201" y="328"/>
                      <a:pt x="206" y="329"/>
                      <a:pt x="211" y="331"/>
                    </a:cubicBezTo>
                    <a:cubicBezTo>
                      <a:pt x="211" y="331"/>
                      <a:pt x="211" y="331"/>
                      <a:pt x="211" y="331"/>
                    </a:cubicBezTo>
                    <a:close/>
                    <a:moveTo>
                      <a:pt x="231" y="567"/>
                    </a:moveTo>
                    <a:cubicBezTo>
                      <a:pt x="229" y="567"/>
                      <a:pt x="227" y="566"/>
                      <a:pt x="226" y="566"/>
                    </a:cubicBezTo>
                    <a:cubicBezTo>
                      <a:pt x="226" y="565"/>
                      <a:pt x="226" y="564"/>
                      <a:pt x="227" y="564"/>
                    </a:cubicBezTo>
                    <a:cubicBezTo>
                      <a:pt x="228" y="564"/>
                      <a:pt x="230" y="564"/>
                      <a:pt x="232" y="564"/>
                    </a:cubicBezTo>
                    <a:cubicBezTo>
                      <a:pt x="231" y="565"/>
                      <a:pt x="231" y="567"/>
                      <a:pt x="231" y="567"/>
                    </a:cubicBezTo>
                    <a:close/>
                    <a:moveTo>
                      <a:pt x="235" y="369"/>
                    </a:moveTo>
                    <a:cubicBezTo>
                      <a:pt x="235" y="369"/>
                      <a:pt x="233" y="368"/>
                      <a:pt x="233" y="368"/>
                    </a:cubicBezTo>
                    <a:cubicBezTo>
                      <a:pt x="233" y="367"/>
                      <a:pt x="234" y="365"/>
                      <a:pt x="235" y="364"/>
                    </a:cubicBezTo>
                    <a:cubicBezTo>
                      <a:pt x="236" y="364"/>
                      <a:pt x="237" y="364"/>
                      <a:pt x="239" y="365"/>
                    </a:cubicBezTo>
                    <a:cubicBezTo>
                      <a:pt x="238" y="366"/>
                      <a:pt x="237" y="368"/>
                      <a:pt x="235" y="369"/>
                    </a:cubicBezTo>
                    <a:close/>
                    <a:moveTo>
                      <a:pt x="250" y="523"/>
                    </a:moveTo>
                    <a:cubicBezTo>
                      <a:pt x="248" y="525"/>
                      <a:pt x="245" y="523"/>
                      <a:pt x="243" y="521"/>
                    </a:cubicBezTo>
                    <a:cubicBezTo>
                      <a:pt x="243" y="519"/>
                      <a:pt x="242" y="516"/>
                      <a:pt x="243" y="516"/>
                    </a:cubicBezTo>
                    <a:cubicBezTo>
                      <a:pt x="245" y="514"/>
                      <a:pt x="248" y="516"/>
                      <a:pt x="249" y="518"/>
                    </a:cubicBezTo>
                    <a:cubicBezTo>
                      <a:pt x="250" y="519"/>
                      <a:pt x="251" y="523"/>
                      <a:pt x="250" y="523"/>
                    </a:cubicBezTo>
                    <a:close/>
                    <a:moveTo>
                      <a:pt x="279" y="447"/>
                    </a:moveTo>
                    <a:cubicBezTo>
                      <a:pt x="278" y="447"/>
                      <a:pt x="277" y="446"/>
                      <a:pt x="276" y="445"/>
                    </a:cubicBezTo>
                    <a:cubicBezTo>
                      <a:pt x="275" y="442"/>
                      <a:pt x="276" y="441"/>
                      <a:pt x="279" y="443"/>
                    </a:cubicBezTo>
                    <a:cubicBezTo>
                      <a:pt x="279" y="443"/>
                      <a:pt x="280" y="444"/>
                      <a:pt x="280" y="445"/>
                    </a:cubicBezTo>
                    <a:cubicBezTo>
                      <a:pt x="280" y="446"/>
                      <a:pt x="279" y="446"/>
                      <a:pt x="279" y="447"/>
                    </a:cubicBezTo>
                    <a:close/>
                    <a:moveTo>
                      <a:pt x="309" y="572"/>
                    </a:moveTo>
                    <a:cubicBezTo>
                      <a:pt x="309" y="572"/>
                      <a:pt x="307" y="572"/>
                      <a:pt x="306" y="571"/>
                    </a:cubicBezTo>
                    <a:cubicBezTo>
                      <a:pt x="307" y="570"/>
                      <a:pt x="308" y="568"/>
                      <a:pt x="309" y="567"/>
                    </a:cubicBezTo>
                    <a:cubicBezTo>
                      <a:pt x="310" y="567"/>
                      <a:pt x="311" y="567"/>
                      <a:pt x="312" y="568"/>
                    </a:cubicBezTo>
                    <a:cubicBezTo>
                      <a:pt x="311" y="569"/>
                      <a:pt x="310" y="571"/>
                      <a:pt x="309" y="572"/>
                    </a:cubicBezTo>
                    <a:close/>
                    <a:moveTo>
                      <a:pt x="375" y="415"/>
                    </a:moveTo>
                    <a:cubicBezTo>
                      <a:pt x="372" y="415"/>
                      <a:pt x="370" y="415"/>
                      <a:pt x="367" y="414"/>
                    </a:cubicBezTo>
                    <a:cubicBezTo>
                      <a:pt x="365" y="413"/>
                      <a:pt x="364" y="411"/>
                      <a:pt x="366" y="409"/>
                    </a:cubicBezTo>
                    <a:cubicBezTo>
                      <a:pt x="369" y="406"/>
                      <a:pt x="373" y="407"/>
                      <a:pt x="376" y="410"/>
                    </a:cubicBezTo>
                    <a:cubicBezTo>
                      <a:pt x="376" y="411"/>
                      <a:pt x="376" y="415"/>
                      <a:pt x="375" y="415"/>
                    </a:cubicBezTo>
                    <a:close/>
                    <a:moveTo>
                      <a:pt x="390" y="204"/>
                    </a:moveTo>
                    <a:cubicBezTo>
                      <a:pt x="387" y="206"/>
                      <a:pt x="384" y="207"/>
                      <a:pt x="382" y="203"/>
                    </a:cubicBezTo>
                    <a:cubicBezTo>
                      <a:pt x="380" y="200"/>
                      <a:pt x="382" y="198"/>
                      <a:pt x="384" y="197"/>
                    </a:cubicBezTo>
                    <a:cubicBezTo>
                      <a:pt x="386" y="196"/>
                      <a:pt x="388" y="198"/>
                      <a:pt x="389" y="199"/>
                    </a:cubicBezTo>
                    <a:cubicBezTo>
                      <a:pt x="390" y="200"/>
                      <a:pt x="390" y="203"/>
                      <a:pt x="390" y="204"/>
                    </a:cubicBezTo>
                    <a:close/>
                    <a:moveTo>
                      <a:pt x="747" y="345"/>
                    </a:moveTo>
                    <a:cubicBezTo>
                      <a:pt x="747" y="344"/>
                      <a:pt x="746" y="343"/>
                      <a:pt x="746" y="343"/>
                    </a:cubicBezTo>
                    <a:cubicBezTo>
                      <a:pt x="747" y="342"/>
                      <a:pt x="748" y="341"/>
                      <a:pt x="750" y="341"/>
                    </a:cubicBezTo>
                    <a:cubicBezTo>
                      <a:pt x="750" y="341"/>
                      <a:pt x="751" y="342"/>
                      <a:pt x="751" y="343"/>
                    </a:cubicBezTo>
                    <a:cubicBezTo>
                      <a:pt x="750" y="343"/>
                      <a:pt x="748" y="344"/>
                      <a:pt x="747" y="345"/>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sp>
            <p:nvSpPr>
              <p:cNvPr id="44" name="Freeform 155"/>
              <p:cNvSpPr>
                <a:spLocks noEditPoints="1"/>
              </p:cNvSpPr>
              <p:nvPr>
                <p:custDataLst>
                  <p:tags r:id="rId30"/>
                </p:custDataLst>
              </p:nvPr>
            </p:nvSpPr>
            <p:spPr bwMode="auto">
              <a:xfrm flipV="1">
                <a:off x="6825" y="3172"/>
                <a:ext cx="164" cy="146"/>
              </a:xfrm>
              <a:custGeom>
                <a:avLst/>
                <a:gdLst>
                  <a:gd name="T0" fmla="*/ 770 w 795"/>
                  <a:gd name="T1" fmla="*/ 324 h 708"/>
                  <a:gd name="T2" fmla="*/ 612 w 795"/>
                  <a:gd name="T3" fmla="*/ 286 h 708"/>
                  <a:gd name="T4" fmla="*/ 522 w 795"/>
                  <a:gd name="T5" fmla="*/ 266 h 708"/>
                  <a:gd name="T6" fmla="*/ 464 w 795"/>
                  <a:gd name="T7" fmla="*/ 36 h 708"/>
                  <a:gd name="T8" fmla="*/ 441 w 795"/>
                  <a:gd name="T9" fmla="*/ 1 h 708"/>
                  <a:gd name="T10" fmla="*/ 414 w 795"/>
                  <a:gd name="T11" fmla="*/ 40 h 708"/>
                  <a:gd name="T12" fmla="*/ 303 w 795"/>
                  <a:gd name="T13" fmla="*/ 257 h 708"/>
                  <a:gd name="T14" fmla="*/ 188 w 795"/>
                  <a:gd name="T15" fmla="*/ 263 h 708"/>
                  <a:gd name="T16" fmla="*/ 41 w 795"/>
                  <a:gd name="T17" fmla="*/ 252 h 708"/>
                  <a:gd name="T18" fmla="*/ 21 w 795"/>
                  <a:gd name="T19" fmla="*/ 299 h 708"/>
                  <a:gd name="T20" fmla="*/ 181 w 795"/>
                  <a:gd name="T21" fmla="*/ 433 h 708"/>
                  <a:gd name="T22" fmla="*/ 122 w 795"/>
                  <a:gd name="T23" fmla="*/ 615 h 708"/>
                  <a:gd name="T24" fmla="*/ 126 w 795"/>
                  <a:gd name="T25" fmla="*/ 658 h 708"/>
                  <a:gd name="T26" fmla="*/ 239 w 795"/>
                  <a:gd name="T27" fmla="*/ 628 h 708"/>
                  <a:gd name="T28" fmla="*/ 373 w 795"/>
                  <a:gd name="T29" fmla="*/ 576 h 708"/>
                  <a:gd name="T30" fmla="*/ 579 w 795"/>
                  <a:gd name="T31" fmla="*/ 706 h 708"/>
                  <a:gd name="T32" fmla="*/ 602 w 795"/>
                  <a:gd name="T33" fmla="*/ 698 h 708"/>
                  <a:gd name="T34" fmla="*/ 593 w 795"/>
                  <a:gd name="T35" fmla="*/ 587 h 708"/>
                  <a:gd name="T36" fmla="*/ 578 w 795"/>
                  <a:gd name="T37" fmla="*/ 488 h 708"/>
                  <a:gd name="T38" fmla="*/ 677 w 795"/>
                  <a:gd name="T39" fmla="*/ 433 h 708"/>
                  <a:gd name="T40" fmla="*/ 787 w 795"/>
                  <a:gd name="T41" fmla="*/ 356 h 708"/>
                  <a:gd name="T42" fmla="*/ 111 w 795"/>
                  <a:gd name="T43" fmla="*/ 361 h 708"/>
                  <a:gd name="T44" fmla="*/ 111 w 795"/>
                  <a:gd name="T45" fmla="*/ 359 h 708"/>
                  <a:gd name="T46" fmla="*/ 111 w 795"/>
                  <a:gd name="T47" fmla="*/ 361 h 708"/>
                  <a:gd name="T48" fmla="*/ 175 w 795"/>
                  <a:gd name="T49" fmla="*/ 290 h 708"/>
                  <a:gd name="T50" fmla="*/ 180 w 795"/>
                  <a:gd name="T51" fmla="*/ 291 h 708"/>
                  <a:gd name="T52" fmla="*/ 143 w 795"/>
                  <a:gd name="T53" fmla="*/ 642 h 708"/>
                  <a:gd name="T54" fmla="*/ 141 w 795"/>
                  <a:gd name="T55" fmla="*/ 633 h 708"/>
                  <a:gd name="T56" fmla="*/ 143 w 795"/>
                  <a:gd name="T57" fmla="*/ 642 h 708"/>
                  <a:gd name="T58" fmla="*/ 164 w 795"/>
                  <a:gd name="T59" fmla="*/ 599 h 708"/>
                  <a:gd name="T60" fmla="*/ 159 w 795"/>
                  <a:gd name="T61" fmla="*/ 597 h 708"/>
                  <a:gd name="T62" fmla="*/ 173 w 795"/>
                  <a:gd name="T63" fmla="*/ 585 h 708"/>
                  <a:gd name="T64" fmla="*/ 185 w 795"/>
                  <a:gd name="T65" fmla="*/ 612 h 708"/>
                  <a:gd name="T66" fmla="*/ 184 w 795"/>
                  <a:gd name="T67" fmla="*/ 609 h 708"/>
                  <a:gd name="T68" fmla="*/ 185 w 795"/>
                  <a:gd name="T69" fmla="*/ 612 h 708"/>
                  <a:gd name="T70" fmla="*/ 184 w 795"/>
                  <a:gd name="T71" fmla="*/ 379 h 708"/>
                  <a:gd name="T72" fmla="*/ 189 w 795"/>
                  <a:gd name="T73" fmla="*/ 378 h 708"/>
                  <a:gd name="T74" fmla="*/ 210 w 795"/>
                  <a:gd name="T75" fmla="*/ 331 h 708"/>
                  <a:gd name="T76" fmla="*/ 193 w 795"/>
                  <a:gd name="T77" fmla="*/ 338 h 708"/>
                  <a:gd name="T78" fmla="*/ 195 w 795"/>
                  <a:gd name="T79" fmla="*/ 326 h 708"/>
                  <a:gd name="T80" fmla="*/ 210 w 795"/>
                  <a:gd name="T81" fmla="*/ 331 h 708"/>
                  <a:gd name="T82" fmla="*/ 225 w 795"/>
                  <a:gd name="T83" fmla="*/ 565 h 708"/>
                  <a:gd name="T84" fmla="*/ 231 w 795"/>
                  <a:gd name="T85" fmla="*/ 564 h 708"/>
                  <a:gd name="T86" fmla="*/ 235 w 795"/>
                  <a:gd name="T87" fmla="*/ 368 h 708"/>
                  <a:gd name="T88" fmla="*/ 234 w 795"/>
                  <a:gd name="T89" fmla="*/ 363 h 708"/>
                  <a:gd name="T90" fmla="*/ 235 w 795"/>
                  <a:gd name="T91" fmla="*/ 368 h 708"/>
                  <a:gd name="T92" fmla="*/ 243 w 795"/>
                  <a:gd name="T93" fmla="*/ 520 h 708"/>
                  <a:gd name="T94" fmla="*/ 249 w 795"/>
                  <a:gd name="T95" fmla="*/ 517 h 708"/>
                  <a:gd name="T96" fmla="*/ 278 w 795"/>
                  <a:gd name="T97" fmla="*/ 447 h 708"/>
                  <a:gd name="T98" fmla="*/ 278 w 795"/>
                  <a:gd name="T99" fmla="*/ 442 h 708"/>
                  <a:gd name="T100" fmla="*/ 278 w 795"/>
                  <a:gd name="T101" fmla="*/ 447 h 708"/>
                  <a:gd name="T102" fmla="*/ 306 w 795"/>
                  <a:gd name="T103" fmla="*/ 571 h 708"/>
                  <a:gd name="T104" fmla="*/ 311 w 795"/>
                  <a:gd name="T105" fmla="*/ 567 h 708"/>
                  <a:gd name="T106" fmla="*/ 375 w 795"/>
                  <a:gd name="T107" fmla="*/ 414 h 708"/>
                  <a:gd name="T108" fmla="*/ 365 w 795"/>
                  <a:gd name="T109" fmla="*/ 409 h 708"/>
                  <a:gd name="T110" fmla="*/ 375 w 795"/>
                  <a:gd name="T111" fmla="*/ 414 h 708"/>
                  <a:gd name="T112" fmla="*/ 381 w 795"/>
                  <a:gd name="T113" fmla="*/ 203 h 708"/>
                  <a:gd name="T114" fmla="*/ 389 w 795"/>
                  <a:gd name="T115" fmla="*/ 198 h 708"/>
                  <a:gd name="T116" fmla="*/ 747 w 795"/>
                  <a:gd name="T117" fmla="*/ 345 h 708"/>
                  <a:gd name="T118" fmla="*/ 749 w 795"/>
                  <a:gd name="T119" fmla="*/ 340 h 708"/>
                  <a:gd name="T120" fmla="*/ 747 w 795"/>
                  <a:gd name="T121" fmla="*/ 345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08">
                    <a:moveTo>
                      <a:pt x="786" y="335"/>
                    </a:moveTo>
                    <a:cubicBezTo>
                      <a:pt x="781" y="330"/>
                      <a:pt x="775" y="327"/>
                      <a:pt x="770" y="324"/>
                    </a:cubicBezTo>
                    <a:cubicBezTo>
                      <a:pt x="753" y="314"/>
                      <a:pt x="735" y="307"/>
                      <a:pt x="717" y="302"/>
                    </a:cubicBezTo>
                    <a:cubicBezTo>
                      <a:pt x="683" y="291"/>
                      <a:pt x="647" y="289"/>
                      <a:pt x="612" y="286"/>
                    </a:cubicBezTo>
                    <a:cubicBezTo>
                      <a:pt x="587" y="284"/>
                      <a:pt x="561" y="281"/>
                      <a:pt x="535" y="278"/>
                    </a:cubicBezTo>
                    <a:cubicBezTo>
                      <a:pt x="528" y="277"/>
                      <a:pt x="524" y="274"/>
                      <a:pt x="522" y="266"/>
                    </a:cubicBezTo>
                    <a:cubicBezTo>
                      <a:pt x="515" y="237"/>
                      <a:pt x="508" y="208"/>
                      <a:pt x="501" y="179"/>
                    </a:cubicBezTo>
                    <a:cubicBezTo>
                      <a:pt x="491" y="131"/>
                      <a:pt x="479" y="83"/>
                      <a:pt x="464" y="36"/>
                    </a:cubicBezTo>
                    <a:cubicBezTo>
                      <a:pt x="462" y="29"/>
                      <a:pt x="460" y="22"/>
                      <a:pt x="457" y="15"/>
                    </a:cubicBezTo>
                    <a:cubicBezTo>
                      <a:pt x="453" y="8"/>
                      <a:pt x="450" y="2"/>
                      <a:pt x="441" y="1"/>
                    </a:cubicBezTo>
                    <a:cubicBezTo>
                      <a:pt x="432" y="0"/>
                      <a:pt x="428" y="7"/>
                      <a:pt x="425" y="13"/>
                    </a:cubicBezTo>
                    <a:cubicBezTo>
                      <a:pt x="420" y="22"/>
                      <a:pt x="417" y="31"/>
                      <a:pt x="414" y="40"/>
                    </a:cubicBezTo>
                    <a:cubicBezTo>
                      <a:pt x="407" y="60"/>
                      <a:pt x="398" y="80"/>
                      <a:pt x="388" y="99"/>
                    </a:cubicBezTo>
                    <a:cubicBezTo>
                      <a:pt x="360" y="152"/>
                      <a:pt x="329" y="203"/>
                      <a:pt x="303" y="257"/>
                    </a:cubicBezTo>
                    <a:cubicBezTo>
                      <a:pt x="298" y="267"/>
                      <a:pt x="292" y="271"/>
                      <a:pt x="281" y="271"/>
                    </a:cubicBezTo>
                    <a:cubicBezTo>
                      <a:pt x="249" y="270"/>
                      <a:pt x="219" y="268"/>
                      <a:pt x="188" y="263"/>
                    </a:cubicBezTo>
                    <a:cubicBezTo>
                      <a:pt x="160" y="259"/>
                      <a:pt x="133" y="256"/>
                      <a:pt x="105" y="253"/>
                    </a:cubicBezTo>
                    <a:cubicBezTo>
                      <a:pt x="84" y="250"/>
                      <a:pt x="62" y="250"/>
                      <a:pt x="41" y="252"/>
                    </a:cubicBezTo>
                    <a:cubicBezTo>
                      <a:pt x="28" y="254"/>
                      <a:pt x="10" y="252"/>
                      <a:pt x="5" y="267"/>
                    </a:cubicBezTo>
                    <a:cubicBezTo>
                      <a:pt x="0" y="280"/>
                      <a:pt x="12" y="290"/>
                      <a:pt x="21" y="299"/>
                    </a:cubicBezTo>
                    <a:cubicBezTo>
                      <a:pt x="36" y="315"/>
                      <a:pt x="51" y="330"/>
                      <a:pt x="67" y="344"/>
                    </a:cubicBezTo>
                    <a:cubicBezTo>
                      <a:pt x="105" y="374"/>
                      <a:pt x="143" y="403"/>
                      <a:pt x="181" y="433"/>
                    </a:cubicBezTo>
                    <a:cubicBezTo>
                      <a:pt x="195" y="444"/>
                      <a:pt x="196" y="446"/>
                      <a:pt x="188" y="462"/>
                    </a:cubicBezTo>
                    <a:cubicBezTo>
                      <a:pt x="164" y="512"/>
                      <a:pt x="143" y="563"/>
                      <a:pt x="122" y="615"/>
                    </a:cubicBezTo>
                    <a:cubicBezTo>
                      <a:pt x="119" y="623"/>
                      <a:pt x="116" y="631"/>
                      <a:pt x="113" y="639"/>
                    </a:cubicBezTo>
                    <a:cubicBezTo>
                      <a:pt x="110" y="649"/>
                      <a:pt x="115" y="656"/>
                      <a:pt x="126" y="658"/>
                    </a:cubicBezTo>
                    <a:cubicBezTo>
                      <a:pt x="138" y="660"/>
                      <a:pt x="151" y="658"/>
                      <a:pt x="164" y="656"/>
                    </a:cubicBezTo>
                    <a:cubicBezTo>
                      <a:pt x="190" y="651"/>
                      <a:pt x="215" y="641"/>
                      <a:pt x="239" y="628"/>
                    </a:cubicBezTo>
                    <a:cubicBezTo>
                      <a:pt x="274" y="610"/>
                      <a:pt x="309" y="592"/>
                      <a:pt x="344" y="574"/>
                    </a:cubicBezTo>
                    <a:cubicBezTo>
                      <a:pt x="355" y="569"/>
                      <a:pt x="364" y="567"/>
                      <a:pt x="373" y="576"/>
                    </a:cubicBezTo>
                    <a:cubicBezTo>
                      <a:pt x="425" y="622"/>
                      <a:pt x="487" y="652"/>
                      <a:pt x="544" y="690"/>
                    </a:cubicBezTo>
                    <a:cubicBezTo>
                      <a:pt x="554" y="697"/>
                      <a:pt x="567" y="701"/>
                      <a:pt x="579" y="706"/>
                    </a:cubicBezTo>
                    <a:cubicBezTo>
                      <a:pt x="582" y="708"/>
                      <a:pt x="587" y="708"/>
                      <a:pt x="591" y="708"/>
                    </a:cubicBezTo>
                    <a:cubicBezTo>
                      <a:pt x="597" y="708"/>
                      <a:pt x="602" y="704"/>
                      <a:pt x="602" y="698"/>
                    </a:cubicBezTo>
                    <a:cubicBezTo>
                      <a:pt x="603" y="693"/>
                      <a:pt x="603" y="688"/>
                      <a:pt x="602" y="682"/>
                    </a:cubicBezTo>
                    <a:cubicBezTo>
                      <a:pt x="596" y="651"/>
                      <a:pt x="596" y="619"/>
                      <a:pt x="593" y="587"/>
                    </a:cubicBezTo>
                    <a:cubicBezTo>
                      <a:pt x="591" y="562"/>
                      <a:pt x="586" y="538"/>
                      <a:pt x="583" y="514"/>
                    </a:cubicBezTo>
                    <a:cubicBezTo>
                      <a:pt x="581" y="505"/>
                      <a:pt x="580" y="497"/>
                      <a:pt x="578" y="488"/>
                    </a:cubicBezTo>
                    <a:cubicBezTo>
                      <a:pt x="576" y="481"/>
                      <a:pt x="579" y="476"/>
                      <a:pt x="586" y="473"/>
                    </a:cubicBezTo>
                    <a:cubicBezTo>
                      <a:pt x="616" y="460"/>
                      <a:pt x="647" y="446"/>
                      <a:pt x="677" y="433"/>
                    </a:cubicBezTo>
                    <a:cubicBezTo>
                      <a:pt x="703" y="421"/>
                      <a:pt x="728" y="407"/>
                      <a:pt x="751" y="388"/>
                    </a:cubicBezTo>
                    <a:cubicBezTo>
                      <a:pt x="763" y="378"/>
                      <a:pt x="775" y="367"/>
                      <a:pt x="787" y="356"/>
                    </a:cubicBezTo>
                    <a:cubicBezTo>
                      <a:pt x="795" y="349"/>
                      <a:pt x="794" y="342"/>
                      <a:pt x="786" y="335"/>
                    </a:cubicBezTo>
                    <a:close/>
                    <a:moveTo>
                      <a:pt x="111" y="361"/>
                    </a:moveTo>
                    <a:cubicBezTo>
                      <a:pt x="109" y="360"/>
                      <a:pt x="108" y="358"/>
                      <a:pt x="107" y="357"/>
                    </a:cubicBezTo>
                    <a:cubicBezTo>
                      <a:pt x="108" y="357"/>
                      <a:pt x="110" y="358"/>
                      <a:pt x="111" y="359"/>
                    </a:cubicBezTo>
                    <a:cubicBezTo>
                      <a:pt x="113" y="359"/>
                      <a:pt x="114" y="361"/>
                      <a:pt x="115" y="363"/>
                    </a:cubicBezTo>
                    <a:cubicBezTo>
                      <a:pt x="113" y="362"/>
                      <a:pt x="112" y="362"/>
                      <a:pt x="111" y="361"/>
                    </a:cubicBezTo>
                    <a:close/>
                    <a:moveTo>
                      <a:pt x="176" y="292"/>
                    </a:moveTo>
                    <a:cubicBezTo>
                      <a:pt x="175" y="291"/>
                      <a:pt x="175" y="290"/>
                      <a:pt x="175" y="290"/>
                    </a:cubicBezTo>
                    <a:cubicBezTo>
                      <a:pt x="176" y="287"/>
                      <a:pt x="177" y="287"/>
                      <a:pt x="179" y="289"/>
                    </a:cubicBezTo>
                    <a:cubicBezTo>
                      <a:pt x="180" y="289"/>
                      <a:pt x="180" y="290"/>
                      <a:pt x="180" y="291"/>
                    </a:cubicBezTo>
                    <a:cubicBezTo>
                      <a:pt x="179" y="291"/>
                      <a:pt x="177" y="291"/>
                      <a:pt x="176" y="292"/>
                    </a:cubicBezTo>
                    <a:close/>
                    <a:moveTo>
                      <a:pt x="143" y="642"/>
                    </a:moveTo>
                    <a:cubicBezTo>
                      <a:pt x="140" y="643"/>
                      <a:pt x="138" y="641"/>
                      <a:pt x="138" y="639"/>
                    </a:cubicBezTo>
                    <a:cubicBezTo>
                      <a:pt x="138" y="637"/>
                      <a:pt x="140" y="635"/>
                      <a:pt x="141" y="633"/>
                    </a:cubicBezTo>
                    <a:cubicBezTo>
                      <a:pt x="144" y="633"/>
                      <a:pt x="146" y="634"/>
                      <a:pt x="145" y="636"/>
                    </a:cubicBezTo>
                    <a:cubicBezTo>
                      <a:pt x="145" y="638"/>
                      <a:pt x="144" y="641"/>
                      <a:pt x="143" y="642"/>
                    </a:cubicBezTo>
                    <a:close/>
                    <a:moveTo>
                      <a:pt x="174" y="587"/>
                    </a:moveTo>
                    <a:cubicBezTo>
                      <a:pt x="170" y="591"/>
                      <a:pt x="167" y="595"/>
                      <a:pt x="164" y="599"/>
                    </a:cubicBezTo>
                    <a:cubicBezTo>
                      <a:pt x="163" y="600"/>
                      <a:pt x="162" y="600"/>
                      <a:pt x="161" y="599"/>
                    </a:cubicBezTo>
                    <a:cubicBezTo>
                      <a:pt x="160" y="599"/>
                      <a:pt x="159" y="597"/>
                      <a:pt x="159" y="597"/>
                    </a:cubicBezTo>
                    <a:cubicBezTo>
                      <a:pt x="161" y="592"/>
                      <a:pt x="164" y="587"/>
                      <a:pt x="166" y="583"/>
                    </a:cubicBezTo>
                    <a:cubicBezTo>
                      <a:pt x="169" y="584"/>
                      <a:pt x="171" y="584"/>
                      <a:pt x="173" y="585"/>
                    </a:cubicBezTo>
                    <a:cubicBezTo>
                      <a:pt x="174" y="585"/>
                      <a:pt x="174" y="587"/>
                      <a:pt x="174" y="587"/>
                    </a:cubicBezTo>
                    <a:close/>
                    <a:moveTo>
                      <a:pt x="185" y="612"/>
                    </a:moveTo>
                    <a:cubicBezTo>
                      <a:pt x="184" y="612"/>
                      <a:pt x="183" y="611"/>
                      <a:pt x="183" y="611"/>
                    </a:cubicBezTo>
                    <a:cubicBezTo>
                      <a:pt x="183" y="610"/>
                      <a:pt x="184" y="609"/>
                      <a:pt x="184" y="609"/>
                    </a:cubicBezTo>
                    <a:cubicBezTo>
                      <a:pt x="185" y="608"/>
                      <a:pt x="186" y="609"/>
                      <a:pt x="186" y="610"/>
                    </a:cubicBezTo>
                    <a:cubicBezTo>
                      <a:pt x="186" y="610"/>
                      <a:pt x="185" y="611"/>
                      <a:pt x="185" y="612"/>
                    </a:cubicBezTo>
                    <a:close/>
                    <a:moveTo>
                      <a:pt x="187" y="380"/>
                    </a:moveTo>
                    <a:cubicBezTo>
                      <a:pt x="186" y="380"/>
                      <a:pt x="185" y="380"/>
                      <a:pt x="184" y="379"/>
                    </a:cubicBezTo>
                    <a:cubicBezTo>
                      <a:pt x="182" y="376"/>
                      <a:pt x="183" y="375"/>
                      <a:pt x="186" y="376"/>
                    </a:cubicBezTo>
                    <a:cubicBezTo>
                      <a:pt x="187" y="376"/>
                      <a:pt x="188" y="377"/>
                      <a:pt x="189" y="378"/>
                    </a:cubicBezTo>
                    <a:cubicBezTo>
                      <a:pt x="188" y="378"/>
                      <a:pt x="187" y="380"/>
                      <a:pt x="187" y="380"/>
                    </a:cubicBezTo>
                    <a:close/>
                    <a:moveTo>
                      <a:pt x="210" y="331"/>
                    </a:moveTo>
                    <a:cubicBezTo>
                      <a:pt x="210" y="331"/>
                      <a:pt x="210" y="331"/>
                      <a:pt x="209" y="331"/>
                    </a:cubicBezTo>
                    <a:cubicBezTo>
                      <a:pt x="205" y="336"/>
                      <a:pt x="200" y="339"/>
                      <a:pt x="193" y="338"/>
                    </a:cubicBezTo>
                    <a:cubicBezTo>
                      <a:pt x="188" y="336"/>
                      <a:pt x="181" y="329"/>
                      <a:pt x="184" y="327"/>
                    </a:cubicBezTo>
                    <a:cubicBezTo>
                      <a:pt x="187" y="324"/>
                      <a:pt x="191" y="324"/>
                      <a:pt x="195" y="326"/>
                    </a:cubicBezTo>
                    <a:cubicBezTo>
                      <a:pt x="200" y="327"/>
                      <a:pt x="205" y="329"/>
                      <a:pt x="210" y="331"/>
                    </a:cubicBezTo>
                    <a:cubicBezTo>
                      <a:pt x="210" y="331"/>
                      <a:pt x="210" y="331"/>
                      <a:pt x="210" y="331"/>
                    </a:cubicBezTo>
                    <a:close/>
                    <a:moveTo>
                      <a:pt x="230" y="566"/>
                    </a:moveTo>
                    <a:cubicBezTo>
                      <a:pt x="228" y="566"/>
                      <a:pt x="227" y="566"/>
                      <a:pt x="225" y="565"/>
                    </a:cubicBezTo>
                    <a:cubicBezTo>
                      <a:pt x="226" y="565"/>
                      <a:pt x="226" y="564"/>
                      <a:pt x="226" y="563"/>
                    </a:cubicBezTo>
                    <a:cubicBezTo>
                      <a:pt x="228" y="563"/>
                      <a:pt x="230" y="564"/>
                      <a:pt x="231" y="564"/>
                    </a:cubicBezTo>
                    <a:cubicBezTo>
                      <a:pt x="231" y="565"/>
                      <a:pt x="231" y="566"/>
                      <a:pt x="230" y="566"/>
                    </a:cubicBezTo>
                    <a:close/>
                    <a:moveTo>
                      <a:pt x="235" y="368"/>
                    </a:moveTo>
                    <a:cubicBezTo>
                      <a:pt x="234" y="368"/>
                      <a:pt x="233" y="368"/>
                      <a:pt x="232" y="368"/>
                    </a:cubicBezTo>
                    <a:cubicBezTo>
                      <a:pt x="233" y="366"/>
                      <a:pt x="234" y="365"/>
                      <a:pt x="234" y="363"/>
                    </a:cubicBezTo>
                    <a:cubicBezTo>
                      <a:pt x="236" y="363"/>
                      <a:pt x="237" y="364"/>
                      <a:pt x="238" y="364"/>
                    </a:cubicBezTo>
                    <a:cubicBezTo>
                      <a:pt x="237" y="366"/>
                      <a:pt x="236" y="367"/>
                      <a:pt x="235" y="368"/>
                    </a:cubicBezTo>
                    <a:close/>
                    <a:moveTo>
                      <a:pt x="250" y="523"/>
                    </a:moveTo>
                    <a:cubicBezTo>
                      <a:pt x="247" y="525"/>
                      <a:pt x="245" y="523"/>
                      <a:pt x="243" y="520"/>
                    </a:cubicBezTo>
                    <a:cubicBezTo>
                      <a:pt x="243" y="519"/>
                      <a:pt x="241" y="516"/>
                      <a:pt x="242" y="515"/>
                    </a:cubicBezTo>
                    <a:cubicBezTo>
                      <a:pt x="245" y="513"/>
                      <a:pt x="247" y="515"/>
                      <a:pt x="249" y="517"/>
                    </a:cubicBezTo>
                    <a:cubicBezTo>
                      <a:pt x="250" y="519"/>
                      <a:pt x="250" y="522"/>
                      <a:pt x="250" y="523"/>
                    </a:cubicBezTo>
                    <a:close/>
                    <a:moveTo>
                      <a:pt x="278" y="447"/>
                    </a:moveTo>
                    <a:cubicBezTo>
                      <a:pt x="277" y="446"/>
                      <a:pt x="276" y="446"/>
                      <a:pt x="276" y="445"/>
                    </a:cubicBezTo>
                    <a:cubicBezTo>
                      <a:pt x="275" y="442"/>
                      <a:pt x="276" y="441"/>
                      <a:pt x="278" y="442"/>
                    </a:cubicBezTo>
                    <a:cubicBezTo>
                      <a:pt x="279" y="443"/>
                      <a:pt x="280" y="444"/>
                      <a:pt x="280" y="445"/>
                    </a:cubicBezTo>
                    <a:cubicBezTo>
                      <a:pt x="280" y="445"/>
                      <a:pt x="279" y="446"/>
                      <a:pt x="278" y="447"/>
                    </a:cubicBezTo>
                    <a:close/>
                    <a:moveTo>
                      <a:pt x="308" y="571"/>
                    </a:moveTo>
                    <a:cubicBezTo>
                      <a:pt x="308" y="572"/>
                      <a:pt x="307" y="571"/>
                      <a:pt x="306" y="571"/>
                    </a:cubicBezTo>
                    <a:cubicBezTo>
                      <a:pt x="307" y="569"/>
                      <a:pt x="308" y="568"/>
                      <a:pt x="309" y="566"/>
                    </a:cubicBezTo>
                    <a:cubicBezTo>
                      <a:pt x="310" y="567"/>
                      <a:pt x="310" y="567"/>
                      <a:pt x="311" y="567"/>
                    </a:cubicBezTo>
                    <a:cubicBezTo>
                      <a:pt x="310" y="569"/>
                      <a:pt x="310" y="570"/>
                      <a:pt x="308" y="571"/>
                    </a:cubicBezTo>
                    <a:close/>
                    <a:moveTo>
                      <a:pt x="375" y="414"/>
                    </a:moveTo>
                    <a:cubicBezTo>
                      <a:pt x="372" y="414"/>
                      <a:pt x="369" y="414"/>
                      <a:pt x="366" y="414"/>
                    </a:cubicBezTo>
                    <a:cubicBezTo>
                      <a:pt x="364" y="413"/>
                      <a:pt x="364" y="411"/>
                      <a:pt x="365" y="409"/>
                    </a:cubicBezTo>
                    <a:cubicBezTo>
                      <a:pt x="369" y="406"/>
                      <a:pt x="373" y="406"/>
                      <a:pt x="375" y="410"/>
                    </a:cubicBezTo>
                    <a:cubicBezTo>
                      <a:pt x="376" y="411"/>
                      <a:pt x="375" y="414"/>
                      <a:pt x="375" y="414"/>
                    </a:cubicBezTo>
                    <a:close/>
                    <a:moveTo>
                      <a:pt x="389" y="203"/>
                    </a:moveTo>
                    <a:cubicBezTo>
                      <a:pt x="387" y="206"/>
                      <a:pt x="384" y="206"/>
                      <a:pt x="381" y="203"/>
                    </a:cubicBezTo>
                    <a:cubicBezTo>
                      <a:pt x="380" y="200"/>
                      <a:pt x="381" y="197"/>
                      <a:pt x="384" y="196"/>
                    </a:cubicBezTo>
                    <a:cubicBezTo>
                      <a:pt x="385" y="196"/>
                      <a:pt x="388" y="197"/>
                      <a:pt x="389" y="198"/>
                    </a:cubicBezTo>
                    <a:cubicBezTo>
                      <a:pt x="390" y="199"/>
                      <a:pt x="390" y="202"/>
                      <a:pt x="389" y="203"/>
                    </a:cubicBezTo>
                    <a:close/>
                    <a:moveTo>
                      <a:pt x="747" y="345"/>
                    </a:moveTo>
                    <a:cubicBezTo>
                      <a:pt x="746" y="344"/>
                      <a:pt x="746" y="343"/>
                      <a:pt x="745" y="342"/>
                    </a:cubicBezTo>
                    <a:cubicBezTo>
                      <a:pt x="747" y="341"/>
                      <a:pt x="748" y="341"/>
                      <a:pt x="749" y="340"/>
                    </a:cubicBezTo>
                    <a:cubicBezTo>
                      <a:pt x="750" y="340"/>
                      <a:pt x="750" y="341"/>
                      <a:pt x="751" y="342"/>
                    </a:cubicBezTo>
                    <a:cubicBezTo>
                      <a:pt x="749" y="343"/>
                      <a:pt x="748" y="344"/>
                      <a:pt x="747" y="345"/>
                    </a:cubicBezTo>
                    <a:close/>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p>
                <a:pPr algn="ctr"/>
                <a:endParaRPr lang="zh-CN" altLang="en-US">
                  <a:solidFill>
                    <a:schemeClr val="dk1"/>
                  </a:solidFill>
                  <a:latin typeface="微软雅黑" panose="020B0503020204020204" charset="-122"/>
                  <a:ea typeface="微软雅黑" panose="020B0503020204020204" charset="-122"/>
                </a:endParaRPr>
              </a:p>
            </p:txBody>
          </p:sp>
        </p:grpSp>
      </p:grpSp>
      <p:sp>
        <p:nvSpPr>
          <p:cNvPr id="2" name="文本框 6"/>
          <p:cNvSpPr txBox="1"/>
          <p:nvPr>
            <p:custDataLst>
              <p:tags r:id="rId31"/>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第三节  上市公司投资价值分析报告撰写基本思路</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32"/>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上市公司投资价值分析报告撰写常用研究方法</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3" name="文本框 102"/>
          <p:cNvSpPr txBox="1"/>
          <p:nvPr/>
        </p:nvSpPr>
        <p:spPr>
          <a:xfrm>
            <a:off x="318135" y="1708150"/>
            <a:ext cx="11416665" cy="3969385"/>
          </a:xfrm>
          <a:prstGeom prst="rect">
            <a:avLst/>
          </a:prstGeom>
          <a:noFill/>
          <a:ln w="9525">
            <a:noFill/>
          </a:ln>
        </p:spPr>
        <p:txBody>
          <a:bodyPr wrap="square">
            <a:spAutoFit/>
          </a:bodyPr>
          <a:p>
            <a:pPr indent="0" fontAlgn="auto">
              <a:lnSpc>
                <a:spcPct val="150000"/>
              </a:lnSpc>
            </a:pPr>
            <a:r>
              <a:rPr lang="zh-CN" sz="2400" b="1">
                <a:latin typeface="微软雅黑" panose="020B0503020204020204" charset="-122"/>
                <a:ea typeface="微软雅黑" panose="020B0503020204020204" charset="-122"/>
              </a:rPr>
              <a:t>一、历史资料研究法</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历史资料研究法是对历史资料进行深入研究，寻找事实和一般规律，然后根据这些信息去描述、分析和解释过去和当前的状况，也可以依据这种事实和规律对未来进行预测。</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历史资料研究法省时、省事、省费用，不足之处是受到资料限制，很难主动提出问题并解决问题。</a:t>
            </a:r>
            <a:r>
              <a:rPr lang="zh-CN" sz="2400">
                <a:latin typeface="微软雅黑" panose="020B0503020204020204" charset="-122"/>
                <a:ea typeface="微软雅黑" panose="020B0503020204020204" charset="-122"/>
              </a:rPr>
              <a:t></a:t>
            </a:r>
            <a:endParaRPr lang="zh-CN" altLang="en-US" sz="2400" b="0">
              <a:latin typeface="微软雅黑" panose="020B0503020204020204" charset="-122"/>
              <a:ea typeface="微软雅黑" panose="020B0503020204020204"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上市公司投资价值分析报告撰写常用研究方法</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3" name="文本框 102"/>
          <p:cNvSpPr txBox="1"/>
          <p:nvPr/>
        </p:nvSpPr>
        <p:spPr>
          <a:xfrm>
            <a:off x="318135" y="1708150"/>
            <a:ext cx="11416665" cy="3969385"/>
          </a:xfrm>
          <a:prstGeom prst="rect">
            <a:avLst/>
          </a:prstGeom>
          <a:noFill/>
          <a:ln w="9525">
            <a:noFill/>
          </a:ln>
        </p:spPr>
        <p:txBody>
          <a:bodyPr wrap="square">
            <a:spAutoFit/>
          </a:bodyPr>
          <a:p>
            <a:pPr indent="0" fontAlgn="auto">
              <a:lnSpc>
                <a:spcPct val="150000"/>
              </a:lnSpc>
            </a:pPr>
            <a:r>
              <a:rPr lang="zh-CN" sz="2400" b="1">
                <a:latin typeface="微软雅黑" panose="020B0503020204020204" charset="-122"/>
                <a:ea typeface="微软雅黑" panose="020B0503020204020204" charset="-122"/>
              </a:rPr>
              <a:t>二、调查研究法</a:t>
            </a:r>
            <a:endParaRPr lang="zh-CN" sz="2400" b="1">
              <a:latin typeface="微软雅黑" panose="020B0503020204020204" charset="-122"/>
              <a:ea typeface="微软雅黑" panose="020B0503020204020204" charset="-122"/>
            </a:endParaRPr>
          </a:p>
          <a:p>
            <a:pPr indent="0" fontAlgn="auto">
              <a:lnSpc>
                <a:spcPct val="150000"/>
              </a:lnSpc>
            </a:pPr>
            <a:endParaRPr lang="zh-CN" sz="2400" b="0">
              <a:latin typeface="微软雅黑" panose="020B0503020204020204" charset="-122"/>
              <a:ea typeface="微软雅黑" panose="020B0503020204020204" charset="-122"/>
            </a:endParaRPr>
          </a:p>
          <a:p>
            <a:pPr marL="342900" indent="-342900" algn="l" fontAlgn="auto">
              <a:lnSpc>
                <a:spcPct val="150000"/>
              </a:lnSpc>
              <a:buClrTx/>
              <a:buSzTx/>
              <a:buFont typeface="Wingdings" panose="05000000000000000000" charset="0"/>
              <a:buChar char="p"/>
            </a:pPr>
            <a:r>
              <a:rPr lang="zh-CN" sz="2400" b="0">
                <a:latin typeface="微软雅黑" panose="020B0503020204020204" charset="-122"/>
                <a:ea typeface="微软雅黑" panose="020B0503020204020204" charset="-122"/>
              </a:rPr>
              <a:t>通过考察了解客观情况直接获取有关材料，并对这些材料进行分析。调查法不受时间和空间的限制，在描述性、解释性和探索性的研究中都可以运用。</a:t>
            </a:r>
            <a:endParaRPr lang="zh-CN" sz="2400" b="0">
              <a:latin typeface="微软雅黑" panose="020B0503020204020204" charset="-122"/>
              <a:ea typeface="微软雅黑" panose="020B0503020204020204" charset="-122"/>
            </a:endParaRPr>
          </a:p>
          <a:p>
            <a:pPr marL="342900" indent="-342900" algn="l" fontAlgn="auto">
              <a:lnSpc>
                <a:spcPct val="150000"/>
              </a:lnSpc>
              <a:buClrTx/>
              <a:buSzTx/>
              <a:buFont typeface="Wingdings" panose="05000000000000000000" charset="0"/>
              <a:buChar char="p"/>
            </a:pPr>
            <a:r>
              <a:rPr lang="zh-CN" sz="2400" b="0">
                <a:latin typeface="微软雅黑" panose="020B0503020204020204" charset="-122"/>
                <a:ea typeface="微软雅黑" panose="020B0503020204020204" charset="-122"/>
              </a:rPr>
              <a:t>调查研究法适合对一些相对复杂的问题进行研究时使用，方法的可靠性取决于研究者和访问者的调查技巧和经验。</a:t>
            </a:r>
            <a:r>
              <a:rPr lang="zh-CN" sz="2400" b="1">
                <a:latin typeface="微软雅黑" panose="020B0503020204020204" charset="-122"/>
                <a:ea typeface="微软雅黑" panose="020B0503020204020204" charset="-122"/>
              </a:rPr>
              <a:t></a:t>
            </a:r>
            <a:endParaRPr lang="zh-CN" altLang="en-US" sz="2400" b="0">
              <a:latin typeface="微软雅黑" panose="020B0503020204020204" charset="-122"/>
              <a:ea typeface="微软雅黑" panose="020B0503020204020204"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1" name="Title 6"/>
          <p:cNvSpPr txBox="1"/>
          <p:nvPr>
            <p:custDataLst>
              <p:tags r:id="rId3"/>
            </p:custDataLst>
          </p:nvPr>
        </p:nvSpPr>
        <p:spPr>
          <a:xfrm>
            <a:off x="1949450" y="1532890"/>
            <a:ext cx="8923655" cy="409765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第一节 上市公司投资价值分析的功能
第二节 上市公司投资价值分析报告撰写要求
第三节 上市公司投资价值分析报告撰写基本思路
第四节 上市公司投资价值分析报告撰写常用研究方法</a:t>
            </a:r>
            <a:endParaRPr lang="zh-CN" altLang="en-US"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custDataLst>
              <p:tags r:id="rId4"/>
            </p:custDataLst>
          </p:nvPr>
        </p:nvSpPr>
        <p:spPr>
          <a:xfrm>
            <a:off x="4143375" y="705485"/>
            <a:ext cx="3905250" cy="991870"/>
          </a:xfrm>
          <a:prstGeom prst="rect">
            <a:avLst/>
          </a:prstGeom>
        </p:spPr>
        <p:txBody>
          <a:bodyPr vert="horz" lIns="91440" tIns="45720" rIns="91440" bIns="0" rtlCol="0" anchor="b" anchorCtr="0">
            <a:normAutofit/>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r>
              <a:rPr lang="zh-CN" altLang="en-US" sz="4400" dirty="0">
                <a:solidFill>
                  <a:schemeClr val="accent1"/>
                </a:solidFill>
                <a:sym typeface="Arial" panose="020B0604020202020204" pitchFamily="34" charset="0"/>
              </a:rPr>
              <a:t>第一章 绪论</a:t>
            </a:r>
            <a:endParaRPr lang="zh-CN" altLang="en-US" sz="4400" dirty="0">
              <a:solidFill>
                <a:schemeClr val="accent1"/>
              </a:solidFill>
              <a:sym typeface="Arial" panose="020B0604020202020204" pitchFamily="34" charset="0"/>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上市公司投资价值分析报告撰写常用研究方法</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3" name="文本框 102"/>
          <p:cNvSpPr txBox="1"/>
          <p:nvPr/>
        </p:nvSpPr>
        <p:spPr>
          <a:xfrm>
            <a:off x="318135" y="1708150"/>
            <a:ext cx="11416665" cy="3415030"/>
          </a:xfrm>
          <a:prstGeom prst="rect">
            <a:avLst/>
          </a:prstGeom>
          <a:noFill/>
          <a:ln w="9525">
            <a:noFill/>
          </a:ln>
        </p:spPr>
        <p:txBody>
          <a:bodyPr wrap="square">
            <a:spAutoFit/>
          </a:bodyPr>
          <a:p>
            <a:pPr indent="0" fontAlgn="auto">
              <a:lnSpc>
                <a:spcPct val="150000"/>
              </a:lnSpc>
            </a:pPr>
            <a:r>
              <a:rPr lang="zh-CN" sz="2400" b="1">
                <a:latin typeface="微软雅黑" panose="020B0503020204020204" charset="-122"/>
                <a:ea typeface="微软雅黑" panose="020B0503020204020204" charset="-122"/>
              </a:rPr>
              <a:t>三、归纳与演绎法</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归纳法从许多个别事例出发获得一个较为概括性的规律，是从个别到一般的认识方法</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演绎法从既有的普遍性结论或一般性规律，推导检验个别性结论、</a:t>
            </a:r>
            <a:r>
              <a:rPr lang="zh-CN" sz="2400" b="0">
                <a:latin typeface="微软雅黑" panose="020B0503020204020204" charset="-122"/>
                <a:ea typeface="微软雅黑" panose="020B0503020204020204" charset="-122"/>
              </a:rPr>
              <a:t>模式是否存在，是从一般到个别的认识方法</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简言之，演绎法是先推论后观察，归纳法是先观察再推论。</a:t>
            </a:r>
            <a:endParaRPr lang="zh-CN" altLang="en-US" sz="2400" b="0">
              <a:latin typeface="微软雅黑" panose="020B0503020204020204" charset="-122"/>
              <a:ea typeface="微软雅黑" panose="020B0503020204020204"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上市公司投资价值分析报告撰写常用研究方法</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3" name="文本框 102"/>
          <p:cNvSpPr txBox="1"/>
          <p:nvPr/>
        </p:nvSpPr>
        <p:spPr>
          <a:xfrm>
            <a:off x="318135" y="1708150"/>
            <a:ext cx="11416665" cy="3969385"/>
          </a:xfrm>
          <a:prstGeom prst="rect">
            <a:avLst/>
          </a:prstGeom>
          <a:noFill/>
          <a:ln w="9525">
            <a:noFill/>
          </a:ln>
        </p:spPr>
        <p:txBody>
          <a:bodyPr wrap="square">
            <a:spAutoFit/>
          </a:bodyPr>
          <a:p>
            <a:pPr algn="l" fontAlgn="auto">
              <a:lnSpc>
                <a:spcPct val="150000"/>
              </a:lnSpc>
              <a:buClrTx/>
              <a:buSzTx/>
              <a:buFontTx/>
            </a:pPr>
            <a:r>
              <a:rPr lang="zh-CN" sz="2400" b="1">
                <a:latin typeface="微软雅黑" panose="020B0503020204020204" charset="-122"/>
                <a:ea typeface="微软雅黑" panose="020B0503020204020204" charset="-122"/>
              </a:rPr>
              <a:t>四、比较分析法</a:t>
            </a:r>
            <a:endParaRPr lang="zh-CN" sz="2400" b="1">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比较分析法是将彼此联系的指标进行对比，确定指标之间的数量差异，用以评价公司的发展变化。</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比较分析法通过比较公司各类指标，可以发现公司的动态规律，为进一步找到导致变动的原因，评价公司经营活动提供方向。</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其他分析方法可以比较分析法为基础，进行动态分析。</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endParaRPr lang="zh-CN" altLang="en-US" sz="2400" b="0">
              <a:latin typeface="微软雅黑" panose="020B0503020204020204" charset="-122"/>
              <a:ea typeface="微软雅黑" panose="020B0503020204020204"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上市公司投资价值分析报告撰写常用研究方法</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3" name="文本框 102"/>
          <p:cNvSpPr txBox="1"/>
          <p:nvPr/>
        </p:nvSpPr>
        <p:spPr>
          <a:xfrm>
            <a:off x="318135" y="1708150"/>
            <a:ext cx="11416665" cy="3415030"/>
          </a:xfrm>
          <a:prstGeom prst="rect">
            <a:avLst/>
          </a:prstGeom>
          <a:noFill/>
          <a:ln w="9525">
            <a:noFill/>
          </a:ln>
        </p:spPr>
        <p:txBody>
          <a:bodyPr wrap="square">
            <a:spAutoFit/>
          </a:bodyPr>
          <a:p>
            <a:pPr algn="l" fontAlgn="auto">
              <a:lnSpc>
                <a:spcPct val="150000"/>
              </a:lnSpc>
              <a:buClrTx/>
              <a:buSzTx/>
              <a:buFontTx/>
            </a:pPr>
            <a:r>
              <a:rPr lang="zh-CN" sz="2400" b="1">
                <a:latin typeface="微软雅黑" panose="020B0503020204020204" charset="-122"/>
                <a:ea typeface="微软雅黑" panose="020B0503020204020204" charset="-122"/>
              </a:rPr>
              <a:t>四、比较分析法</a:t>
            </a:r>
            <a:endParaRPr lang="zh-CN" sz="2400" b="1">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endParaRPr lang="zh-CN" sz="2400" b="0">
              <a:latin typeface="微软雅黑" panose="020B0503020204020204" charset="-122"/>
              <a:ea typeface="微软雅黑" panose="020B0503020204020204" charset="-122"/>
            </a:endParaRPr>
          </a:p>
          <a:p>
            <a:pPr indent="0" fontAlgn="auto">
              <a:lnSpc>
                <a:spcPct val="150000"/>
              </a:lnSpc>
              <a:buFont typeface="Wingdings" panose="05000000000000000000" charset="0"/>
              <a:buNone/>
            </a:pPr>
            <a:r>
              <a:rPr lang="zh-CN" sz="2400" b="0">
                <a:latin typeface="微软雅黑" panose="020B0503020204020204" charset="-122"/>
                <a:ea typeface="微软雅黑" panose="020B0503020204020204" charset="-122"/>
              </a:rPr>
              <a:t>根据分析目的不同，比较分析法可分为如下几种形式：</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Ø"/>
            </a:pPr>
            <a:r>
              <a:rPr lang="zh-CN" sz="2400" b="0">
                <a:latin typeface="微软雅黑" panose="020B0503020204020204" charset="-122"/>
                <a:ea typeface="微软雅黑" panose="020B0503020204020204" charset="-122"/>
              </a:rPr>
              <a:t>（1）比较当期实际指标与预算（或目标）指标</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Ø"/>
            </a:pPr>
            <a:r>
              <a:rPr lang="zh-CN" sz="2400" b="0">
                <a:latin typeface="微软雅黑" panose="020B0503020204020204" charset="-122"/>
                <a:ea typeface="微软雅黑" panose="020B0503020204020204" charset="-122"/>
              </a:rPr>
              <a:t>（2）比较当期指标与其历史水平</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Ø"/>
            </a:pPr>
            <a:r>
              <a:rPr lang="zh-CN" sz="2400" b="0">
                <a:latin typeface="微软雅黑" panose="020B0503020204020204" charset="-122"/>
                <a:ea typeface="微软雅黑" panose="020B0503020204020204" charset="-122"/>
              </a:rPr>
              <a:t>（3）比较本公司指标与国内外同行业公司指标</a:t>
            </a:r>
            <a:endParaRPr lang="zh-CN" altLang="en-US" sz="2400" b="0">
              <a:latin typeface="微软雅黑" panose="020B0503020204020204" charset="-122"/>
              <a:ea typeface="微软雅黑" panose="020B0503020204020204"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上市公司投资价值分析报告撰写常用研究方法</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3" name="文本框 102"/>
          <p:cNvSpPr txBox="1"/>
          <p:nvPr/>
        </p:nvSpPr>
        <p:spPr>
          <a:xfrm>
            <a:off x="318135" y="1708150"/>
            <a:ext cx="11416665" cy="3415030"/>
          </a:xfrm>
          <a:prstGeom prst="rect">
            <a:avLst/>
          </a:prstGeom>
          <a:noFill/>
          <a:ln w="9525">
            <a:noFill/>
          </a:ln>
        </p:spPr>
        <p:txBody>
          <a:bodyPr wrap="square">
            <a:spAutoFit/>
          </a:bodyPr>
          <a:p>
            <a:pPr algn="l" fontAlgn="auto">
              <a:lnSpc>
                <a:spcPct val="150000"/>
              </a:lnSpc>
              <a:buClrTx/>
              <a:buSzTx/>
              <a:buFontTx/>
            </a:pPr>
            <a:r>
              <a:rPr lang="zh-CN" sz="2400" b="1">
                <a:latin typeface="微软雅黑" panose="020B0503020204020204" charset="-122"/>
                <a:ea typeface="微软雅黑" panose="020B0503020204020204" charset="-122"/>
              </a:rPr>
              <a:t>五、比率分析法</a:t>
            </a:r>
            <a:endParaRPr lang="zh-CN" sz="2400" b="1">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比率分析法是通过计算两个指标之间的相对数（商值）来描述两个指标之间内在联系的分析方法。</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比率分析法是本书中公司财务状况分析最重要的研究方法，以同一期财务报表上若干重要项目的相关数据相互比较，求出比率，用以分析和评价公司的经营活动以及公司历史状况的一种方法，是财务分析最基本的工具。</a:t>
            </a:r>
            <a:endParaRPr lang="zh-CN" altLang="en-US" sz="2400" b="0">
              <a:latin typeface="微软雅黑" panose="020B0503020204020204" charset="-122"/>
              <a:ea typeface="微软雅黑" panose="020B0503020204020204" charset="-122"/>
            </a:endParaRPr>
          </a:p>
        </p:txBody>
      </p:sp>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5"/>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43815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第四节  上市公司投资价值分析报告撰写常用研究方法</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3" name="文本框 102"/>
          <p:cNvSpPr txBox="1"/>
          <p:nvPr/>
        </p:nvSpPr>
        <p:spPr>
          <a:xfrm>
            <a:off x="318135" y="1708150"/>
            <a:ext cx="11416665" cy="2306955"/>
          </a:xfrm>
          <a:prstGeom prst="rect">
            <a:avLst/>
          </a:prstGeom>
          <a:noFill/>
          <a:ln w="9525">
            <a:noFill/>
          </a:ln>
        </p:spPr>
        <p:txBody>
          <a:bodyPr wrap="square">
            <a:spAutoFit/>
          </a:bodyPr>
          <a:p>
            <a:pPr fontAlgn="auto">
              <a:lnSpc>
                <a:spcPct val="150000"/>
              </a:lnSpc>
              <a:buClrTx/>
              <a:buSzTx/>
              <a:buFontTx/>
            </a:pPr>
            <a:r>
              <a:rPr lang="zh-CN" sz="2400" b="1">
                <a:latin typeface="微软雅黑" panose="020B0503020204020204" charset="-122"/>
                <a:ea typeface="微软雅黑" panose="020B0503020204020204" charset="-122"/>
              </a:rPr>
              <a:t>六、数理统计法</a:t>
            </a:r>
            <a:endParaRPr lang="zh-CN" sz="2400" b="1">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r>
              <a:rPr lang="zh-CN" sz="2400" b="0">
                <a:latin typeface="微软雅黑" panose="020B0503020204020204" charset="-122"/>
                <a:ea typeface="微软雅黑" panose="020B0503020204020204" charset="-122"/>
              </a:rPr>
              <a:t>数理统计法是研究从一定总体中随机抽取一部分作为样本，以概率论为基础，运用统计学的方法对数据进行分析、研究，来推断和预测总体性质的一种有效方法</a:t>
            </a:r>
            <a:endParaRPr lang="zh-CN" sz="2400" b="0">
              <a:latin typeface="微软雅黑" panose="020B0503020204020204" charset="-122"/>
              <a:ea typeface="微软雅黑" panose="020B0503020204020204" charset="-122"/>
            </a:endParaRPr>
          </a:p>
          <a:p>
            <a:pPr marL="342900" indent="-342900" fontAlgn="auto">
              <a:lnSpc>
                <a:spcPct val="150000"/>
              </a:lnSpc>
              <a:buFont typeface="Wingdings" panose="05000000000000000000" charset="0"/>
              <a:buChar char="p"/>
            </a:pPr>
            <a:endParaRPr lang="zh-CN" altLang="en-US" sz="2400" b="0">
              <a:latin typeface="微软雅黑" panose="020B0503020204020204" charset="-122"/>
              <a:ea typeface="微软雅黑" panose="020B0503020204020204" charset="-122"/>
            </a:endParaRPr>
          </a:p>
        </p:txBody>
      </p:sp>
      <p:graphicFrame>
        <p:nvGraphicFramePr>
          <p:cNvPr id="-2147482621" name="对象 -2147482622"/>
          <p:cNvGraphicFramePr>
            <a:graphicFrameLocks noChangeAspect="1"/>
          </p:cNvGraphicFramePr>
          <p:nvPr>
            <p:custDataLst>
              <p:tags r:id="rId5"/>
            </p:custDataLst>
          </p:nvPr>
        </p:nvGraphicFramePr>
        <p:xfrm>
          <a:off x="2286000" y="3792855"/>
          <a:ext cx="7447915" cy="2244090"/>
        </p:xfrm>
        <a:graphic>
          <a:graphicData uri="http://schemas.openxmlformats.org/presentationml/2006/ole">
            <mc:AlternateContent xmlns:mc="http://schemas.openxmlformats.org/markup-compatibility/2006">
              <mc:Choice xmlns:v="urn:schemas-microsoft-com:vml" Requires="v">
                <p:oleObj spid="_x0000_s3076" name="" r:id="rId6" imgW="2825115" imgH="832485" progId="Visio.Drawing.11">
                  <p:embed/>
                </p:oleObj>
              </mc:Choice>
              <mc:Fallback>
                <p:oleObj name="" r:id="rId6" imgW="2825115" imgH="832485" progId="Visio.Drawing.11">
                  <p:embed/>
                  <p:pic>
                    <p:nvPicPr>
                      <p:cNvPr id="0" name="图片 3075"/>
                      <p:cNvPicPr/>
                      <p:nvPr/>
                    </p:nvPicPr>
                    <p:blipFill>
                      <a:blip r:embed="rId7"/>
                      <a:stretch>
                        <a:fillRect/>
                      </a:stretch>
                    </p:blipFill>
                    <p:spPr>
                      <a:xfrm>
                        <a:off x="2286000" y="3792855"/>
                        <a:ext cx="7447915" cy="2244090"/>
                      </a:xfrm>
                      <a:prstGeom prst="rect">
                        <a:avLst/>
                      </a:prstGeom>
                      <a:noFill/>
                      <a:ln w="38100">
                        <a:noFill/>
                        <a:miter/>
                      </a:ln>
                    </p:spPr>
                  </p:pic>
                </p:oleObj>
              </mc:Fallback>
            </mc:AlternateContent>
          </a:graphicData>
        </a:graphic>
      </p:graphicFrame>
      <p:sp>
        <p:nvSpPr>
          <p:cNvPr id="3" name="灯片编号占位符 2"/>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257175" y="211907"/>
            <a:ext cx="6243774" cy="922021"/>
          </a:xfrm>
        </p:spPr>
        <p:txBody>
          <a:bodyPr>
            <a:normAutofit/>
          </a:bodyPr>
          <a:lstStyle/>
          <a:p>
            <a:r>
              <a:rPr lang="zh-CN" altLang="en-US" sz="5445">
                <a:solidFill>
                  <a:schemeClr val="accent1"/>
                </a:solidFill>
              </a:rPr>
              <a:t>复习思考题</a:t>
            </a:r>
            <a:endParaRPr lang="zh-CN" altLang="en-US" sz="5445">
              <a:solidFill>
                <a:schemeClr val="accent1"/>
              </a:solidFill>
            </a:endParaRPr>
          </a:p>
        </p:txBody>
      </p:sp>
      <p:sp>
        <p:nvSpPr>
          <p:cNvPr id="103" name="文本框 102"/>
          <p:cNvSpPr txBox="1"/>
          <p:nvPr/>
        </p:nvSpPr>
        <p:spPr>
          <a:xfrm>
            <a:off x="1397000" y="1398905"/>
            <a:ext cx="9956165" cy="3969385"/>
          </a:xfrm>
          <a:prstGeom prst="rect">
            <a:avLst/>
          </a:prstGeom>
          <a:noFill/>
          <a:ln w="9525">
            <a:noFill/>
          </a:ln>
        </p:spPr>
        <p:txBody>
          <a:bodyPr wrap="square">
            <a:spAutoFit/>
          </a:bodyPr>
          <a:p>
            <a:pPr indent="0" fontAlgn="auto">
              <a:lnSpc>
                <a:spcPct val="150000"/>
              </a:lnSpc>
            </a:pPr>
            <a:r>
              <a:rPr lang="en-US" sz="2800" b="0">
                <a:latin typeface="Times New Roman" panose="02020603050405020304" charset="0"/>
                <a:ea typeface="楷体" panose="02010609060101010101" charset="-122"/>
              </a:rPr>
              <a:t>1. </a:t>
            </a:r>
            <a:r>
              <a:rPr lang="zh-CN" sz="2800" b="0">
                <a:ea typeface="楷体" panose="02010609060101010101" charset="-122"/>
              </a:rPr>
              <a:t>上市公司投资价值分析的含义和作用是什么？</a:t>
            </a:r>
            <a:r>
              <a:rPr lang="en-US" sz="2800" b="0">
                <a:latin typeface="Times New Roman" panose="02020603050405020304" charset="0"/>
                <a:ea typeface="楷体" panose="02010609060101010101" charset="-122"/>
              </a:rPr>
              <a:t>2. </a:t>
            </a:r>
            <a:r>
              <a:rPr lang="zh-CN" sz="2800" b="0">
                <a:ea typeface="楷体" panose="02010609060101010101" charset="-122"/>
              </a:rPr>
              <a:t>上市公司投资价值为什么需要专业分析？</a:t>
            </a:r>
            <a:r>
              <a:rPr lang="en-US" sz="2800" b="0">
                <a:latin typeface="Times New Roman" panose="02020603050405020304" charset="0"/>
                <a:ea typeface="楷体" panose="02010609060101010101" charset="-122"/>
              </a:rPr>
              <a:t>3. </a:t>
            </a:r>
            <a:r>
              <a:rPr lang="zh-CN" sz="2800" b="0">
                <a:ea typeface="楷体" panose="02010609060101010101" charset="-122"/>
              </a:rPr>
              <a:t>上市公司投资价值分析报告的使用者有哪些？</a:t>
            </a:r>
            <a:r>
              <a:rPr lang="en-US" sz="2800" b="0">
                <a:latin typeface="Times New Roman" panose="02020603050405020304" charset="0"/>
                <a:ea typeface="楷体" panose="02010609060101010101" charset="-122"/>
              </a:rPr>
              <a:t>4. </a:t>
            </a:r>
            <a:r>
              <a:rPr lang="zh-CN" sz="2800" b="0">
                <a:ea typeface="楷体" panose="02010609060101010101" charset="-122"/>
              </a:rPr>
              <a:t>上市公司投资价值分析报告撰写的要求有哪些？</a:t>
            </a:r>
            <a:r>
              <a:rPr lang="en-US" sz="2800" b="0">
                <a:latin typeface="Times New Roman" panose="02020603050405020304" charset="0"/>
                <a:ea typeface="楷体" panose="02010609060101010101" charset="-122"/>
              </a:rPr>
              <a:t>5. </a:t>
            </a:r>
            <a:r>
              <a:rPr lang="zh-CN" sz="2800" b="0">
                <a:ea typeface="楷体" panose="02010609060101010101" charset="-122"/>
              </a:rPr>
              <a:t>上市公司投资价值分析报告的主体内容有哪些？</a:t>
            </a:r>
            <a:r>
              <a:rPr lang="en-US" sz="2800" b="0">
                <a:latin typeface="Times New Roman" panose="02020603050405020304" charset="0"/>
                <a:ea typeface="楷体" panose="02010609060101010101" charset="-122"/>
              </a:rPr>
              <a:t>6. </a:t>
            </a:r>
            <a:r>
              <a:rPr lang="zh-CN" sz="2800" b="0">
                <a:ea typeface="楷体" panose="02010609060101010101" charset="-122"/>
              </a:rPr>
              <a:t>上市公司投资价值分析报告撰写的常用方法有哪些？</a:t>
            </a:r>
            <a:endParaRPr lang="zh-CN" altLang="en-US" sz="2800" b="0">
              <a:ea typeface="楷体" panose="0201060906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2"/>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4673600" y="2376805"/>
            <a:ext cx="4214495" cy="1607185"/>
          </a:xfrm>
        </p:spPr>
        <p:txBody>
          <a:bodyPr>
            <a:normAutofit fontScale="90000"/>
          </a:bodyPr>
          <a:lstStyle/>
          <a:p>
            <a:r>
              <a:rPr lang="en-US" altLang="zh-CN">
                <a:solidFill>
                  <a:schemeClr val="accent1"/>
                </a:solidFill>
              </a:rPr>
              <a:t>谢 谢 </a:t>
            </a:r>
            <a:r>
              <a:rPr>
                <a:solidFill>
                  <a:schemeClr val="accent1"/>
                </a:solidFill>
              </a:rPr>
              <a:t>！</a:t>
            </a:r>
            <a:endParaRPr>
              <a:solidFill>
                <a:schemeClr val="accent1"/>
              </a:solidFill>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41719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上市公司投资价值分析的功能</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1812932"/>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上市公司投资价值</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6"/>
            </p:custDataLst>
          </p:nvPr>
        </p:nvSpPr>
        <p:spPr>
          <a:xfrm>
            <a:off x="457200" y="2270125"/>
            <a:ext cx="5471160" cy="387286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投资价值就是投资对象预期的未来收益的价值。上市公司投资价值是指国家、集体或个人等投资主体，将资金直接或间接地投入到上市公司的经营和管理等活动中，期望能够获得的未来资产增值或收益。</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101" name="图片 100"/>
          <p:cNvPicPr>
            <a:picLocks noChangeAspect="1"/>
          </p:cNvPicPr>
          <p:nvPr>
            <p:custDataLst>
              <p:tags r:id="rId7"/>
            </p:custDataLst>
          </p:nvPr>
        </p:nvPicPr>
        <p:blipFill>
          <a:blip r:embed="rId8"/>
          <a:stretch>
            <a:fillRect/>
          </a:stretch>
        </p:blipFill>
        <p:spPr>
          <a:xfrm>
            <a:off x="5928360" y="2298065"/>
            <a:ext cx="6238875" cy="4153535"/>
          </a:xfrm>
          <a:prstGeom prst="rect">
            <a:avLst/>
          </a:prstGeom>
          <a:noFill/>
          <a:ln w="9525">
            <a:noFill/>
          </a:ln>
        </p:spPr>
      </p:pic>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9"/>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矩形 8"/>
          <p:cNvSpPr/>
          <p:nvPr>
            <p:custDataLst>
              <p:tags r:id="rId4"/>
            </p:custDataLst>
          </p:nvPr>
        </p:nvSpPr>
        <p:spPr>
          <a:xfrm>
            <a:off x="456565" y="2497455"/>
            <a:ext cx="11277600" cy="380174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5"/>
            </p:custDataLst>
          </p:nvPr>
        </p:nvCxnSpPr>
        <p:spPr>
          <a:xfrm>
            <a:off x="2142870" y="234296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6"/>
            </p:custDataLst>
          </p:nvPr>
        </p:nvCxnSpPr>
        <p:spPr>
          <a:xfrm>
            <a:off x="2009335" y="2389983"/>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7"/>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8"/>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9"/>
            </p:custDataLst>
          </p:nvPr>
        </p:nvSpPr>
        <p:spPr>
          <a:xfrm>
            <a:off x="866140" y="2144395"/>
            <a:ext cx="10648315" cy="39401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上市公司投资价值分析的专业性</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一，上市公司投资价值分析通常需要由专业机构和专业人员完成；第二，上市公司投资价值分析给出的是专业投资意见，供报告的使用者进行决策参考；第三，上市公司投资价值分析使用科学的分析方法和可靠的数据资料，经过严谨的分析、测算和评价，得出科学、客观的结果。
</a:t>
            </a:r>
            <a:r>
              <a:rPr lang="zh-CN" altLang="en-US" sz="24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证券市场不是完全有效的</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，需要对上市公司投资价值进行专业分析。</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副标题"/>
          <p:cNvSpPr txBox="1"/>
          <p:nvPr>
            <p:custDataLst>
              <p:tags r:id="rId10"/>
            </p:custDataLst>
          </p:nvPr>
        </p:nvSpPr>
        <p:spPr>
          <a:xfrm>
            <a:off x="457200" y="1812925"/>
            <a:ext cx="5638165" cy="4572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sz="2800" dirty="0" err="1">
                <a:solidFill>
                  <a:schemeClr val="dk1"/>
                </a:solidFill>
                <a:latin typeface="微软雅黑" panose="020B0503020204020204" charset="-122"/>
                <a:ea typeface="微软雅黑" panose="020B0503020204020204" charset="-122"/>
                <a:sym typeface="微软雅黑" panose="020B0503020204020204" charset="-122"/>
              </a:rPr>
              <a:t>进行</a:t>
            </a:r>
            <a:r>
              <a:rPr sz="2800" dirty="0" err="1">
                <a:solidFill>
                  <a:schemeClr val="dk1"/>
                </a:solidFill>
                <a:latin typeface="微软雅黑" panose="020B0503020204020204" charset="-122"/>
                <a:ea typeface="微软雅黑" panose="020B0503020204020204" charset="-122"/>
                <a:sym typeface="微软雅黑" panose="020B0503020204020204" charset="-122"/>
              </a:rPr>
              <a:t>上市公司投资价值</a:t>
            </a:r>
            <a:r>
              <a:rPr lang="zh-CN" sz="2800" dirty="0" err="1">
                <a:solidFill>
                  <a:schemeClr val="dk1"/>
                </a:solidFill>
                <a:latin typeface="微软雅黑" panose="020B0503020204020204" charset="-122"/>
                <a:ea typeface="微软雅黑" panose="020B0503020204020204" charset="-122"/>
                <a:sym typeface="微软雅黑" panose="020B0503020204020204" charset="-122"/>
              </a:rPr>
              <a:t>分析的</a:t>
            </a:r>
            <a:r>
              <a:rPr lang="zh-CN" sz="2800" dirty="0" err="1">
                <a:solidFill>
                  <a:schemeClr val="dk1"/>
                </a:solidFill>
                <a:latin typeface="微软雅黑" panose="020B0503020204020204" charset="-122"/>
                <a:ea typeface="微软雅黑" panose="020B0503020204020204" charset="-122"/>
                <a:sym typeface="微软雅黑" panose="020B0503020204020204" charset="-122"/>
              </a:rPr>
              <a:t>原因</a:t>
            </a: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5" name="文本框 6"/>
          <p:cNvSpPr txBox="1"/>
          <p:nvPr>
            <p:custDataLst>
              <p:tags r:id="rId11"/>
            </p:custDataLst>
          </p:nvPr>
        </p:nvSpPr>
        <p:spPr>
          <a:xfrm>
            <a:off x="457204" y="41719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上市公司投资价值分析的功能</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6" name="灯片编号占位符 15"/>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4" name="Title 6"/>
          <p:cNvSpPr txBox="1"/>
          <p:nvPr>
            <p:custDataLst>
              <p:tags r:id="rId4"/>
            </p:custDataLst>
          </p:nvPr>
        </p:nvSpPr>
        <p:spPr>
          <a:xfrm>
            <a:off x="2420620" y="1696085"/>
            <a:ext cx="9542145" cy="480123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1. 公司管理层：上市公司投资价值分析报告可以对公司的各种管理决策以及未来收益等进行自我诊断和预测，辅助管理层发现公司在战略管理、行业竞争、财务决策等方面的优势和劣势，及时发现公司经营特定环节中的问题，并采取补救措施。
2. 公司员工：通过上市公司投资价值分析报告，员工可以了解到公司当前的经营状况和未来的发展前景，进而对自我职业发展做出更好的规划和决策。
</a:t>
            </a:r>
            <a:endPar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文本框 6"/>
          <p:cNvSpPr txBox="1"/>
          <p:nvPr>
            <p:custDataLst>
              <p:tags r:id="rId5"/>
            </p:custDataLst>
          </p:nvPr>
        </p:nvSpPr>
        <p:spPr>
          <a:xfrm>
            <a:off x="457204" y="41719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上市公司投资价值分析的功能</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文本框 7"/>
          <p:cNvSpPr txBox="1"/>
          <p:nvPr/>
        </p:nvSpPr>
        <p:spPr>
          <a:xfrm>
            <a:off x="152400" y="1884680"/>
            <a:ext cx="2020570" cy="4630420"/>
          </a:xfrm>
          <a:prstGeom prst="rect">
            <a:avLst/>
          </a:prstGeom>
          <a:noFill/>
          <a:ln>
            <a:solidFill>
              <a:srgbClr val="FF0000"/>
            </a:solidFill>
          </a:ln>
        </p:spPr>
        <p:txBody>
          <a:bodyPr wrap="square" rtlCol="0" anchor="t">
            <a:noAutofit/>
          </a:bodyPr>
          <a:p>
            <a:r>
              <a:rPr altLang="zh-CN" sz="25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上市公司投资价值分析报告是一个重要的决策辅助工具，为报告使用者提供了一个全面、系统、客观的全要素评价体系和综合分析平台。
</a:t>
            </a:r>
            <a:endParaRPr lang="zh-CN" altLang="zh-CN" sz="25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4" name="Title 6"/>
          <p:cNvSpPr txBox="1"/>
          <p:nvPr>
            <p:custDataLst>
              <p:tags r:id="rId4"/>
            </p:custDataLst>
          </p:nvPr>
        </p:nvSpPr>
        <p:spPr>
          <a:xfrm>
            <a:off x="2553335" y="1467485"/>
            <a:ext cx="9390380" cy="52959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a:lnSpc>
                <a:spcPct val="150000"/>
              </a:lnSpc>
              <a:spcAft>
                <a:spcPts val="0"/>
              </a:spcAft>
              <a:buClrTx/>
              <a:buSzTx/>
              <a:buFontTx/>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3. 投资者：为降低投资者的投资失误和风险，投资活动必须建立一套系统科学的、适合相应投资活动特点的分析评价理论和方法。一份好的上市公司投资价值分析报告将会使投资者更快、更好地了解上市公司，评估上市公司有无投资价值以及相关的风险大小，进而辅助投资者做出投资决策。</a:t>
            </a:r>
            <a:endPar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a:p>
            <a:pPr lvl="0" algn="l">
              <a:lnSpc>
                <a:spcPct val="150000"/>
              </a:lnSpc>
              <a:spcAft>
                <a:spcPts val="0"/>
              </a:spcAft>
              <a:buClrTx/>
              <a:buSzTx/>
              <a:buFontTx/>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4. 债权人：上市公司投资价值分析报告在一定程度上可以满足债权人对上市公司经营、信用、风险及偿债能力分析和诊断的需要。</a:t>
            </a:r>
            <a:endPar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文本框 6"/>
          <p:cNvSpPr txBox="1"/>
          <p:nvPr>
            <p:custDataLst>
              <p:tags r:id="rId5"/>
            </p:custDataLst>
          </p:nvPr>
        </p:nvSpPr>
        <p:spPr>
          <a:xfrm>
            <a:off x="457204" y="41719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上市公司投资价值分析的功能</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文本框 7"/>
          <p:cNvSpPr txBox="1"/>
          <p:nvPr/>
        </p:nvSpPr>
        <p:spPr>
          <a:xfrm>
            <a:off x="152400" y="1884680"/>
            <a:ext cx="2020570" cy="4630420"/>
          </a:xfrm>
          <a:prstGeom prst="rect">
            <a:avLst/>
          </a:prstGeom>
          <a:noFill/>
          <a:ln>
            <a:solidFill>
              <a:srgbClr val="FF0000"/>
            </a:solidFill>
          </a:ln>
        </p:spPr>
        <p:txBody>
          <a:bodyPr wrap="square" rtlCol="0" anchor="t">
            <a:noAutofit/>
          </a:bodyPr>
          <a:p>
            <a:r>
              <a:rPr altLang="zh-CN" sz="25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上市公司投资价值分析报告是一个重要的决策辅助工具，为报告使用者提供了一个全面、系统、客观的全要素评价体系和综合分析平台。
</a:t>
            </a:r>
            <a:endParaRPr lang="zh-CN" altLang="zh-CN" sz="25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4" name="Title 6"/>
          <p:cNvSpPr txBox="1"/>
          <p:nvPr>
            <p:custDataLst>
              <p:tags r:id="rId4"/>
            </p:custDataLst>
          </p:nvPr>
        </p:nvSpPr>
        <p:spPr>
          <a:xfrm>
            <a:off x="2553335" y="1467485"/>
            <a:ext cx="9638665" cy="529590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5. 供应商和客户：供应商和客户分别是公司的上游和下游，上市公司投资价值分析报告为供应商和客户提供了解上市公司的便捷途径。
6. 政府部门：政府通过上市公司投资价值分析报告可以获得上市公司基本经营状况、发展战略、所在行业的发展前景及自身地位、公司负债率和盈利能力等一系列信息。在进行宏观经济管理和调控时，这些信息可以起到重要作用。
7. 市场中介结构：上市公司投资价值分析中的部分或全部数据、信息及相关分析，是中介机构业务开展的重要参考和借鉴。</a:t>
            </a:r>
            <a:endPar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5" name="文本框 6"/>
          <p:cNvSpPr txBox="1"/>
          <p:nvPr>
            <p:custDataLst>
              <p:tags r:id="rId5"/>
            </p:custDataLst>
          </p:nvPr>
        </p:nvSpPr>
        <p:spPr>
          <a:xfrm>
            <a:off x="457204" y="41719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上市公司投资价值分析的功能</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文本框 7"/>
          <p:cNvSpPr txBox="1"/>
          <p:nvPr/>
        </p:nvSpPr>
        <p:spPr>
          <a:xfrm>
            <a:off x="152400" y="1884680"/>
            <a:ext cx="2020570" cy="4630420"/>
          </a:xfrm>
          <a:prstGeom prst="rect">
            <a:avLst/>
          </a:prstGeom>
          <a:noFill/>
          <a:ln>
            <a:solidFill>
              <a:srgbClr val="FF0000"/>
            </a:solidFill>
          </a:ln>
        </p:spPr>
        <p:txBody>
          <a:bodyPr wrap="square" rtlCol="0" anchor="t">
            <a:noAutofit/>
          </a:bodyPr>
          <a:p>
            <a:r>
              <a:rPr altLang="zh-CN" sz="25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上市公司投资价值分析报告是一个重要的决策辅助工具，为报告使用者提供了一个全面、系统、客观的全要素评价体系和综合分析平台。
</a:t>
            </a:r>
            <a:endParaRPr lang="zh-CN" altLang="zh-CN" sz="25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4" name="Title 6"/>
          <p:cNvSpPr txBox="1"/>
          <p:nvPr>
            <p:custDataLst>
              <p:tags r:id="rId4"/>
            </p:custDataLst>
          </p:nvPr>
        </p:nvSpPr>
        <p:spPr>
          <a:xfrm>
            <a:off x="844550" y="2493645"/>
            <a:ext cx="4998085" cy="324231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 根据分析内容划分：全面报告和专题报告
2. 根据研究目的划分：投资咨询类和学术研究类</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6"/>
          <p:cNvSpPr txBox="1"/>
          <p:nvPr>
            <p:custDataLst>
              <p:tags r:id="rId5"/>
            </p:custDataLst>
          </p:nvPr>
        </p:nvSpPr>
        <p:spPr>
          <a:xfrm>
            <a:off x="457204" y="41719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上市公司投资价值分析的功能</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00" name="文本框 99"/>
          <p:cNvSpPr txBox="1"/>
          <p:nvPr/>
        </p:nvSpPr>
        <p:spPr>
          <a:xfrm>
            <a:off x="457200" y="1881505"/>
            <a:ext cx="6470650" cy="521970"/>
          </a:xfrm>
          <a:prstGeom prst="rect">
            <a:avLst/>
          </a:prstGeom>
          <a:noFill/>
          <a:ln w="9525">
            <a:noFill/>
          </a:ln>
        </p:spPr>
        <p:txBody>
          <a:bodyPr wrap="square">
            <a:spAutoFit/>
          </a:bodyPr>
          <a:p>
            <a:pPr indent="0"/>
            <a:r>
              <a:rPr lang="zh-CN" sz="2800" b="1">
                <a:latin typeface="Cambria" panose="02040503050406030204" charset="0"/>
                <a:ea typeface="宋体" panose="02010600030101010101" pitchFamily="2" charset="-122"/>
              </a:rPr>
              <a:t>上市公司投资价值分析报告的类型</a:t>
            </a:r>
            <a:endParaRPr lang="zh-CN" altLang="en-US" sz="2800" b="1">
              <a:latin typeface="Cambria" panose="02040503050406030204" charset="0"/>
              <a:ea typeface="宋体" panose="02010600030101010101" pitchFamily="2" charset="-122"/>
            </a:endParaRPr>
          </a:p>
        </p:txBody>
      </p:sp>
      <p:pic>
        <p:nvPicPr>
          <p:cNvPr id="8" name="图片 7"/>
          <p:cNvPicPr>
            <a:picLocks noChangeAspect="1"/>
          </p:cNvPicPr>
          <p:nvPr>
            <p:custDataLst>
              <p:tags r:id="rId6"/>
            </p:custDataLst>
          </p:nvPr>
        </p:nvPicPr>
        <p:blipFill>
          <a:blip r:embed="rId7"/>
          <a:srcRect t="52478"/>
          <a:stretch>
            <a:fillRect/>
          </a:stretch>
        </p:blipFill>
        <p:spPr>
          <a:xfrm>
            <a:off x="6309360" y="2403475"/>
            <a:ext cx="5723255" cy="3626485"/>
          </a:xfrm>
          <a:prstGeom prst="rect">
            <a:avLst/>
          </a:prstGeom>
          <a:noFill/>
          <a:ln w="9525">
            <a:noFill/>
          </a:ln>
        </p:spPr>
      </p:pic>
      <p:sp>
        <p:nvSpPr>
          <p:cNvPr id="9" name="灯片编号占位符 8"/>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8"/>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副标题"/>
          <p:cNvSpPr txBox="1"/>
          <p:nvPr>
            <p:custDataLst>
              <p:tags r:id="rId4"/>
            </p:custDataLst>
          </p:nvPr>
        </p:nvSpPr>
        <p:spPr>
          <a:xfrm>
            <a:off x="457204" y="15367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3200" dirty="0" err="1">
                <a:solidFill>
                  <a:schemeClr val="dk1"/>
                </a:solidFill>
                <a:latin typeface="微软雅黑" panose="020B0503020204020204" charset="-122"/>
                <a:ea typeface="微软雅黑" panose="020B0503020204020204" charset="-122"/>
                <a:sym typeface="微软雅黑" panose="020B0503020204020204" charset="-122"/>
              </a:rPr>
              <a:t>注意事项</a:t>
            </a:r>
            <a:endParaRPr sz="32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4" name="Title 6"/>
          <p:cNvSpPr txBox="1"/>
          <p:nvPr>
            <p:custDataLst>
              <p:tags r:id="rId5"/>
            </p:custDataLst>
          </p:nvPr>
        </p:nvSpPr>
        <p:spPr>
          <a:xfrm>
            <a:off x="895985" y="1994535"/>
            <a:ext cx="10627995" cy="375158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buClrTx/>
              <a:buSzTx/>
              <a:buFontTx/>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投资价值分析报告中的信息或所表达观点不构成所述上市公司股票买卖的出价、询价或对任何人的个人推荐，报告内容仅供报告使用者参考，不能仅依靠报告而取代行使独立判断。除非法律法规有明确规定，分析报告不对因使用该报告内容而引致的损失负任何责任。</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5" name="文本框 6"/>
          <p:cNvSpPr txBox="1"/>
          <p:nvPr>
            <p:custDataLst>
              <p:tags r:id="rId6"/>
            </p:custDataLst>
          </p:nvPr>
        </p:nvSpPr>
        <p:spPr>
          <a:xfrm>
            <a:off x="457204" y="417196"/>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第一节  上市公司投资价值分析的功能</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7"/>
    </p:custDataLst>
  </p:cSld>
  <p:clrMapOvr>
    <a:masterClrMapping/>
  </p:clrMapOvr>
  <p:transition spd="med"/>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 name="KSO_WM_UNIT_TEXT_FILL_FORE_SCHEMECOLOR_INDEX_BRIGHTNESS" val="0"/>
  <p:tag name="KSO_WM_UNIT_TEXT_FILL_FORE_SCHEMECOLOR_INDEX" val="5"/>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34.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35.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19T14:23:19&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7.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148.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49.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51.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152.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4"/>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5.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68835_4*q_i*1_1"/>
  <p:tag name="KSO_WM_TEMPLATE_CATEGORY" val="diagram"/>
  <p:tag name="KSO_WM_TEMPLATE_INDEX" val="20168835"/>
  <p:tag name="KSO_WM_UNIT_LAYERLEVEL" val="1_1"/>
  <p:tag name="KSO_WM_TAG_VERSION" val="1.0"/>
  <p:tag name="KSO_WM_BEAUTIFY_FLAG" val="#wm#"/>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6"/>
  <p:tag name="KSO_WM_UNIT_ID" val="diagram20168835_4*q_i*1_6"/>
  <p:tag name="KSO_WM_TEMPLATE_CATEGORY" val="diagram"/>
  <p:tag name="KSO_WM_TEMPLATE_INDEX" val="20168835"/>
  <p:tag name="KSO_WM_UNIT_LAYERLEVEL" val="1_1"/>
  <p:tag name="KSO_WM_TAG_VERSION" val="1.0"/>
  <p:tag name="KSO_WM_BEAUTIFY_FLAG" val="#wm#"/>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68835_4*q_i*1_3"/>
  <p:tag name="KSO_WM_TEMPLATE_CATEGORY" val="diagram"/>
  <p:tag name="KSO_WM_TEMPLATE_INDEX" val="20168835"/>
  <p:tag name="KSO_WM_UNIT_LAYERLEVEL" val="1_1"/>
  <p:tag name="KSO_WM_TAG_VERSION" val="1.0"/>
  <p:tag name="KSO_WM_BEAUTIFY_FLAG" val="#wm#"/>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68835_4*q_i*1_4"/>
  <p:tag name="KSO_WM_TEMPLATE_CATEGORY" val="diagram"/>
  <p:tag name="KSO_WM_TEMPLATE_INDEX" val="20168835"/>
  <p:tag name="KSO_WM_UNIT_LAYERLEVEL" val="1_1"/>
  <p:tag name="KSO_WM_TAG_VERSION" val="1.0"/>
  <p:tag name="KSO_WM_BEAUTIFY_FLAG" val="#wm#"/>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5"/>
  <p:tag name="KSO_WM_UNIT_ID" val="diagram20168835_4*q_i*1_5"/>
  <p:tag name="KSO_WM_TEMPLATE_CATEGORY" val="diagram"/>
  <p:tag name="KSO_WM_TEMPLATE_INDEX" val="20168835"/>
  <p:tag name="KSO_WM_UNIT_LAYERLEVEL" val="1_1"/>
  <p:tag name="KSO_WM_TAG_VERSION" val="1.0"/>
  <p:tag name="KSO_WM_BEAUTIFY_FLAG" val="#wm#"/>
  <p:tag name="KSO_WM_UNIT_FILL_FORE_SCHEMECOLOR_INDEX_BRIGHTNESS" val="-0.15"/>
  <p:tag name="KSO_WM_UNIT_FILL_FORE_SCHEMECOLOR_INDEX" val="14"/>
  <p:tag name="KSO_WM_UNIT_FILL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68835_4*q_i*1_2"/>
  <p:tag name="KSO_WM_TEMPLATE_CATEGORY" val="diagram"/>
  <p:tag name="KSO_WM_TEMPLATE_INDEX" val="20168835"/>
  <p:tag name="KSO_WM_UNIT_LAYERLEVEL" val="1_1"/>
  <p:tag name="KSO_WM_TAG_VERSION" val="1.0"/>
  <p:tag name="KSO_WM_BEAUTIFY_FLAG" val="#wm#"/>
  <p:tag name="KSO_WM_UNIT_FILL_FORE_SCHEMECOLOR_INDEX_BRIGHTNESS" val="-0.15"/>
  <p:tag name="KSO_WM_UNIT_FILL_FORE_SCHEMECOLOR_INDEX" val="14"/>
  <p:tag name="KSO_WM_UNIT_FILL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68835_4*q_h_i*1_1_1"/>
  <p:tag name="KSO_WM_TEMPLATE_CATEGORY" val="diagram"/>
  <p:tag name="KSO_WM_TEMPLATE_INDEX" val="20168835"/>
  <p:tag name="KSO_WM_UNIT_LAYERLEVEL" val="1_1_1"/>
  <p:tag name="KSO_WM_TAG_VERSION" val="1.0"/>
  <p:tag name="KSO_WM_BEAUTIFY_FLAG" val="#wm#"/>
  <p:tag name="KSO_WM_UNIT_FILL_FORE_SCHEMECOLOR_INDEX_BRIGHTNESS" val="0"/>
  <p:tag name="KSO_WM_UNIT_FILL_FORE_SCHEMECOLOR_INDEX" val="5"/>
  <p:tag name="KSO_WM_UNIT_FILL_TYPE" val="1"/>
</p:tagLst>
</file>

<file path=ppt/tags/tag199.xml><?xml version="1.0" encoding="utf-8"?>
<p:tagLst xmlns:p="http://schemas.openxmlformats.org/presentationml/2006/main">
  <p:tag name="KSO_WM_UNIT_SUBTYPE" val="a"/>
  <p:tag name="KSO_WM_UNIT_NOCLEAR" val="0"/>
  <p:tag name="KSO_WM_UNIT_VALUE" val="3"/>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8835_4*q_h_f*1_1_1"/>
  <p:tag name="KSO_WM_TEMPLATE_CATEGORY" val="diagram"/>
  <p:tag name="KSO_WM_TEMPLATE_INDEX" val="20168835"/>
  <p:tag name="KSO_WM_UNIT_LAYERLEVEL" val="1_1_1"/>
  <p:tag name="KSO_WM_TAG_VERSION" val="1.0"/>
  <p:tag name="KSO_WM_BEAUTIFY_FLAG" val="#wm#"/>
  <p:tag name="KSO_WM_UNIT_PRESET_TEXT" val="单击添加文本内容"/>
  <p:tag name="KSO_WM_UNIT_TEXT_FILL_FORE_SCHEMECOLOR_INDEX_BRIGHTNESS" val="0.25"/>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68835_4*q_h_i*1_2_1"/>
  <p:tag name="KSO_WM_TEMPLATE_CATEGORY" val="diagram"/>
  <p:tag name="KSO_WM_TEMPLATE_INDEX" val="20168835"/>
  <p:tag name="KSO_WM_UNIT_LAYERLEVEL" val="1_1_1"/>
  <p:tag name="KSO_WM_TAG_VERSION" val="1.0"/>
  <p:tag name="KSO_WM_BEAUTIFY_FLAG" val="#wm#"/>
  <p:tag name="KSO_WM_UNIT_FILL_FORE_SCHEMECOLOR_INDEX_BRIGHTNESS" val="0"/>
  <p:tag name="KSO_WM_UNIT_FILL_FORE_SCHEMECOLOR_INDEX" val="6"/>
  <p:tag name="KSO_WM_UNIT_FILL_TYPE" val="1"/>
</p:tagLst>
</file>

<file path=ppt/tags/tag201.xml><?xml version="1.0" encoding="utf-8"?>
<p:tagLst xmlns:p="http://schemas.openxmlformats.org/presentationml/2006/main">
  <p:tag name="KSO_WM_UNIT_SUBTYPE" val="a"/>
  <p:tag name="KSO_WM_UNIT_NOCLEAR" val="0"/>
  <p:tag name="KSO_WM_UNIT_VALUE" val="3"/>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8835_4*q_h_f*1_2_1"/>
  <p:tag name="KSO_WM_TEMPLATE_CATEGORY" val="diagram"/>
  <p:tag name="KSO_WM_TEMPLATE_INDEX" val="20168835"/>
  <p:tag name="KSO_WM_UNIT_LAYERLEVEL" val="1_1_1"/>
  <p:tag name="KSO_WM_TAG_VERSION" val="1.0"/>
  <p:tag name="KSO_WM_BEAUTIFY_FLAG" val="#wm#"/>
  <p:tag name="KSO_WM_UNIT_PRESET_TEXT" val="单击添加文本内容"/>
  <p:tag name="KSO_WM_UNIT_TEXT_FILL_FORE_SCHEMECOLOR_INDEX_BRIGHTNESS" val="0.25"/>
  <p:tag name="KSO_WM_UNIT_TEXT_FILL_FORE_SCHEMECOLOR_INDEX" val="13"/>
  <p:tag name="KSO_WM_UNIT_TEXT_FILL_TYPE"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68835_4*q_h_i*1_3_1"/>
  <p:tag name="KSO_WM_TEMPLATE_CATEGORY" val="diagram"/>
  <p:tag name="KSO_WM_TEMPLATE_INDEX" val="20168835"/>
  <p:tag name="KSO_WM_UNIT_LAYERLEVEL" val="1_1_1"/>
  <p:tag name="KSO_WM_TAG_VERSION" val="1.0"/>
  <p:tag name="KSO_WM_BEAUTIFY_FLAG" val="#wm#"/>
  <p:tag name="KSO_WM_UNIT_FILL_FORE_SCHEMECOLOR_INDEX_BRIGHTNESS" val="0"/>
  <p:tag name="KSO_WM_UNIT_FILL_FORE_SCHEMECOLOR_INDEX" val="7"/>
  <p:tag name="KSO_WM_UNIT_FILL_TYPE" val="1"/>
</p:tagLst>
</file>

<file path=ppt/tags/tag203.xml><?xml version="1.0" encoding="utf-8"?>
<p:tagLst xmlns:p="http://schemas.openxmlformats.org/presentationml/2006/main">
  <p:tag name="KSO_WM_UNIT_SUBTYPE" val="a"/>
  <p:tag name="KSO_WM_UNIT_NOCLEAR" val="0"/>
  <p:tag name="KSO_WM_UNIT_VALUE" val="3"/>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8835_4*q_h_f*1_3_1"/>
  <p:tag name="KSO_WM_TEMPLATE_CATEGORY" val="diagram"/>
  <p:tag name="KSO_WM_TEMPLATE_INDEX" val="20168835"/>
  <p:tag name="KSO_WM_UNIT_LAYERLEVEL" val="1_1_1"/>
  <p:tag name="KSO_WM_TAG_VERSION" val="1.0"/>
  <p:tag name="KSO_WM_BEAUTIFY_FLAG" val="#wm#"/>
  <p:tag name="KSO_WM_UNIT_PRESET_TEXT" val="单击添加文本内容"/>
  <p:tag name="KSO_WM_UNIT_TEXT_FILL_FORE_SCHEMECOLOR_INDEX_BRIGHTNESS" val="0.25"/>
  <p:tag name="KSO_WM_UNIT_TEXT_FILL_FORE_SCHEMECOLOR_INDEX" val="13"/>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6_1"/>
  <p:tag name="KSO_WM_UNIT_ID" val="diagram20168835_4*q_h_i*1_6_1"/>
  <p:tag name="KSO_WM_TEMPLATE_CATEGORY" val="diagram"/>
  <p:tag name="KSO_WM_TEMPLATE_INDEX" val="20168835"/>
  <p:tag name="KSO_WM_UNIT_LAYERLEVEL" val="1_1_1"/>
  <p:tag name="KSO_WM_TAG_VERSION" val="1.0"/>
  <p:tag name="KSO_WM_BEAUTIFY_FLAG" val="#wm#"/>
  <p:tag name="KSO_WM_UNIT_FILL_FORE_SCHEMECOLOR_INDEX_BRIGHTNESS" val="0"/>
  <p:tag name="KSO_WM_UNIT_FILL_FORE_SCHEMECOLOR_INDEX" val="10"/>
  <p:tag name="KSO_WM_UNIT_FILL_TYPE" val="1"/>
</p:tagLst>
</file>

<file path=ppt/tags/tag205.xml><?xml version="1.0" encoding="utf-8"?>
<p:tagLst xmlns:p="http://schemas.openxmlformats.org/presentationml/2006/main">
  <p:tag name="KSO_WM_UNIT_SUBTYPE" val="a"/>
  <p:tag name="KSO_WM_UNIT_NOCLEAR" val="0"/>
  <p:tag name="KSO_WM_UNIT_VALUE" val="3"/>
  <p:tag name="KSO_WM_UNIT_HIGHLIGHT" val="0"/>
  <p:tag name="KSO_WM_UNIT_COMPATIBLE" val="0"/>
  <p:tag name="KSO_WM_UNIT_DIAGRAM_ISNUMVISUAL" val="0"/>
  <p:tag name="KSO_WM_UNIT_DIAGRAM_ISREFERUNIT" val="0"/>
  <p:tag name="KSO_WM_DIAGRAM_GROUP_CODE" val="q1-1"/>
  <p:tag name="KSO_WM_UNIT_TYPE" val="q_h_f"/>
  <p:tag name="KSO_WM_UNIT_INDEX" val="1_6_1"/>
  <p:tag name="KSO_WM_UNIT_ID" val="diagram20168835_4*q_h_f*1_6_1"/>
  <p:tag name="KSO_WM_TEMPLATE_CATEGORY" val="diagram"/>
  <p:tag name="KSO_WM_TEMPLATE_INDEX" val="20168835"/>
  <p:tag name="KSO_WM_UNIT_LAYERLEVEL" val="1_1_1"/>
  <p:tag name="KSO_WM_TAG_VERSION" val="1.0"/>
  <p:tag name="KSO_WM_BEAUTIFY_FLAG" val="#wm#"/>
  <p:tag name="KSO_WM_UNIT_PRESET_TEXT" val="单击添加文本内容"/>
  <p:tag name="KSO_WM_UNIT_TEXT_FILL_FORE_SCHEMECOLOR_INDEX_BRIGHTNESS" val="0.25"/>
  <p:tag name="KSO_WM_UNIT_TEXT_FILL_FORE_SCHEMECOLOR_INDEX" val="13"/>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68835_4*q_h_i*1_5_1"/>
  <p:tag name="KSO_WM_TEMPLATE_CATEGORY" val="diagram"/>
  <p:tag name="KSO_WM_TEMPLATE_INDEX" val="20168835"/>
  <p:tag name="KSO_WM_UNIT_LAYERLEVEL" val="1_1_1"/>
  <p:tag name="KSO_WM_TAG_VERSION" val="1.0"/>
  <p:tag name="KSO_WM_BEAUTIFY_FLAG" val="#wm#"/>
  <p:tag name="KSO_WM_UNIT_FILL_FORE_SCHEMECOLOR_INDEX_BRIGHTNESS" val="0"/>
  <p:tag name="KSO_WM_UNIT_FILL_FORE_SCHEMECOLOR_INDEX" val="9"/>
  <p:tag name="KSO_WM_UNIT_FILL_TYPE" val="1"/>
</p:tagLst>
</file>

<file path=ppt/tags/tag207.xml><?xml version="1.0" encoding="utf-8"?>
<p:tagLst xmlns:p="http://schemas.openxmlformats.org/presentationml/2006/main">
  <p:tag name="KSO_WM_UNIT_SUBTYPE" val="a"/>
  <p:tag name="KSO_WM_UNIT_NOCLEAR" val="0"/>
  <p:tag name="KSO_WM_UNIT_VALUE" val="3"/>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68835_4*q_h_f*1_5_1"/>
  <p:tag name="KSO_WM_TEMPLATE_CATEGORY" val="diagram"/>
  <p:tag name="KSO_WM_TEMPLATE_INDEX" val="20168835"/>
  <p:tag name="KSO_WM_UNIT_LAYERLEVEL" val="1_1_1"/>
  <p:tag name="KSO_WM_TAG_VERSION" val="1.0"/>
  <p:tag name="KSO_WM_BEAUTIFY_FLAG" val="#wm#"/>
  <p:tag name="KSO_WM_UNIT_PRESET_TEXT" val="单击添加文本内容"/>
  <p:tag name="KSO_WM_UNIT_TEXT_FILL_FORE_SCHEMECOLOR_INDEX_BRIGHTNESS" val="0.25"/>
  <p:tag name="KSO_WM_UNIT_TEXT_FILL_FORE_SCHEMECOLOR_INDEX" val="13"/>
  <p:tag name="KSO_WM_UNIT_TEXT_FILL_TYPE"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68835_4*q_h_i*1_4_1"/>
  <p:tag name="KSO_WM_TEMPLATE_CATEGORY" val="diagram"/>
  <p:tag name="KSO_WM_TEMPLATE_INDEX" val="20168835"/>
  <p:tag name="KSO_WM_UNIT_LAYERLEVEL" val="1_1_1"/>
  <p:tag name="KSO_WM_TAG_VERSION" val="1.0"/>
  <p:tag name="KSO_WM_BEAUTIFY_FLAG" val="#wm#"/>
  <p:tag name="KSO_WM_UNIT_FILL_FORE_SCHEMECOLOR_INDEX_BRIGHTNESS" val="0"/>
  <p:tag name="KSO_WM_UNIT_FILL_FORE_SCHEMECOLOR_INDEX" val="8"/>
  <p:tag name="KSO_WM_UNIT_FILL_TYPE" val="1"/>
</p:tagLst>
</file>

<file path=ppt/tags/tag209.xml><?xml version="1.0" encoding="utf-8"?>
<p:tagLst xmlns:p="http://schemas.openxmlformats.org/presentationml/2006/main">
  <p:tag name="KSO_WM_UNIT_SUBTYPE" val="a"/>
  <p:tag name="KSO_WM_UNIT_NOCLEAR" val="0"/>
  <p:tag name="KSO_WM_UNIT_VALUE" val="3"/>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68835_4*q_h_f*1_4_1"/>
  <p:tag name="KSO_WM_TEMPLATE_CATEGORY" val="diagram"/>
  <p:tag name="KSO_WM_TEMPLATE_INDEX" val="20168835"/>
  <p:tag name="KSO_WM_UNIT_LAYERLEVEL" val="1_1_1"/>
  <p:tag name="KSO_WM_TAG_VERSION" val="1.0"/>
  <p:tag name="KSO_WM_BEAUTIFY_FLAG" val="#wm#"/>
  <p:tag name="KSO_WM_UNIT_PRESET_TEXT" val="单击添加文本内容"/>
  <p:tag name="KSO_WM_UNIT_TEXT_FILL_FORE_SCHEMECOLOR_INDEX_BRIGHTNESS" val="0.25"/>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05799_3*m_i*1_1"/>
  <p:tag name="KSO_WM_TEMPLATE_CATEGORY" val="diagram"/>
  <p:tag name="KSO_WM_TEMPLATE_INDEX" val="20205799"/>
  <p:tag name="KSO_WM_UNIT_LAYERLEVEL" val="1_1"/>
  <p:tag name="KSO_WM_TAG_VERSION" val="1.0"/>
  <p:tag name="KSO_WM_BEAUTIFY_FLAG" val="#wm#"/>
  <p:tag name="KSO_WM_UNIT_LINE_FORE_SCHEMECOLOR_INDEX_BRIGHTNESS" val="-0.15"/>
  <p:tag name="KSO_WM_UNIT_LINE_FORE_SCHEMECOLOR_INDEX" val="14"/>
  <p:tag name="KSO_WM_UNIT_LINE_FILL_TYPE" val="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5799_3*m_h_i*1_1_5"/>
  <p:tag name="KSO_WM_TEMPLATE_CATEGORY" val="diagram"/>
  <p:tag name="KSO_WM_TEMPLATE_INDEX" val="20205799"/>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6"/>
  <p:tag name="KSO_WM_UNIT_ID" val="diagram20205799_3*m_h_i*1_1_6"/>
  <p:tag name="KSO_WM_TEMPLATE_CATEGORY" val="diagram"/>
  <p:tag name="KSO_WM_TEMPLATE_INDEX" val="20205799"/>
  <p:tag name="KSO_WM_UNIT_LAYERLEVEL" val="1_1_1"/>
  <p:tag name="KSO_WM_TAG_VERSION" val="1.0"/>
  <p:tag name="KSO_WM_BEAUTIFY_FLAG" val="#wm#"/>
  <p:tag name="KSO_WM_UNIT_LINE_FORE_SCHEMECOLOR_INDEX_BRIGHTNESS" val="-0.25"/>
  <p:tag name="KSO_WM_UNIT_LINE_FORE_SCHEMECOLOR_INDEX" val="14"/>
  <p:tag name="KSO_WM_UNIT_LINE_FILL_TYPE"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5799_3*m_h_i*1_2_1"/>
  <p:tag name="KSO_WM_TEMPLATE_CATEGORY" val="diagram"/>
  <p:tag name="KSO_WM_TEMPLATE_INDEX" val="20205799"/>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05799_3*m_h_i*1_2_6"/>
  <p:tag name="KSO_WM_TEMPLATE_CATEGORY" val="diagram"/>
  <p:tag name="KSO_WM_TEMPLATE_INDEX" val="20205799"/>
  <p:tag name="KSO_WM_UNIT_LAYERLEVEL" val="1_1_1"/>
  <p:tag name="KSO_WM_TAG_VERSION" val="1.0"/>
  <p:tag name="KSO_WM_BEAUTIFY_FLAG" val="#wm#"/>
  <p:tag name="KSO_WM_UNIT_LINE_FORE_SCHEMECOLOR_INDEX_BRIGHTNESS" val="-0.25"/>
  <p:tag name="KSO_WM_UNIT_LINE_FORE_SCHEMECOLOR_INDEX" val="14"/>
  <p:tag name="KSO_WM_UNIT_LINE_FILL_TYPE"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5799_3*m_h_i*1_3_5"/>
  <p:tag name="KSO_WM_TEMPLATE_CATEGORY" val="diagram"/>
  <p:tag name="KSO_WM_TEMPLATE_INDEX" val="20205799"/>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05799_3*m_h_i*1_3_6"/>
  <p:tag name="KSO_WM_TEMPLATE_CATEGORY" val="diagram"/>
  <p:tag name="KSO_WM_TEMPLATE_INDEX" val="20205799"/>
  <p:tag name="KSO_WM_UNIT_LAYERLEVEL" val="1_1_1"/>
  <p:tag name="KSO_WM_TAG_VERSION" val="1.0"/>
  <p:tag name="KSO_WM_BEAUTIFY_FLAG" val="#wm#"/>
  <p:tag name="KSO_WM_UNIT_LINE_FORE_SCHEMECOLOR_INDEX_BRIGHTNESS" val="-0.25"/>
  <p:tag name="KSO_WM_UNIT_LINE_FORE_SCHEMECOLOR_INDEX" val="14"/>
  <p:tag name="KSO_WM_UNIT_LINE_FILL_TYPE" val="2"/>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05799_3*m_h_i*1_4_1"/>
  <p:tag name="KSO_WM_TEMPLATE_CATEGORY" val="diagram"/>
  <p:tag name="KSO_WM_TEMPLATE_INDEX" val="20205799"/>
  <p:tag name="KSO_WM_UNIT_LAYERLEVEL" val="1_1_1"/>
  <p:tag name="KSO_WM_TAG_VERSION" val="1.0"/>
  <p:tag name="KSO_WM_BEAUTIFY_FLAG" val="#wm#"/>
  <p:tag name="KSO_WM_UNIT_FILL_FORE_SCHEMECOLOR_INDEX_BRIGHTNESS" val="-0.2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6"/>
  <p:tag name="KSO_WM_UNIT_ID" val="diagram20205799_3*m_h_i*1_4_6"/>
  <p:tag name="KSO_WM_TEMPLATE_CATEGORY" val="diagram"/>
  <p:tag name="KSO_WM_TEMPLATE_INDEX" val="20205799"/>
  <p:tag name="KSO_WM_UNIT_LAYERLEVEL" val="1_1_1"/>
  <p:tag name="KSO_WM_TAG_VERSION" val="1.0"/>
  <p:tag name="KSO_WM_BEAUTIFY_FLAG" val="#wm#"/>
  <p:tag name="KSO_WM_UNIT_LINE_FORE_SCHEMECOLOR_INDEX_BRIGHTNESS" val="-0.25"/>
  <p:tag name="KSO_WM_UNIT_LINE_FORE_SCHEMECOLOR_INDEX" val="14"/>
  <p:tag name="KSO_WM_UNIT_LINE_FILL_TYPE" val="2"/>
</p:tagLst>
</file>

<file path=ppt/tags/tag22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05799_3*m_h_f*1_1_1"/>
  <p:tag name="KSO_WM_TEMPLATE_CATEGORY" val="diagram"/>
  <p:tag name="KSO_WM_TEMPLATE_INDEX" val="20205799"/>
  <p:tag name="KSO_WM_UNIT_LAYERLEVEL" val="1_1_1"/>
  <p:tag name="KSO_WM_TAG_VERSION" val="1.0"/>
  <p:tag name="KSO_WM_BEAUTIFY_FLAG" val="#wm#"/>
  <p:tag name="KSO_WM_UNIT_PRESET_TEXT" val="单击此处输入您的正文。"/>
  <p:tag name="KSO_WM_UNIT_TEXT_FILL_FORE_SCHEMECOLOR_INDEX_BRIGHTNESS" val="0.15"/>
  <p:tag name="KSO_WM_UNIT_TEXT_FILL_FORE_SCHEMECOLOR_INDEX" val="13"/>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5799_3*m_h_i*1_1_1"/>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5799_3*m_h_i*1_1_3"/>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05799_3*m_h_i*1_1_4"/>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5799_3*m_h_i*1_3_1"/>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2"/>
  <p:tag name="KSO_WM_UNIT_ID" val="diagram20205799_3*m_h_i*1_1_2"/>
  <p:tag name="KSO_WM_TEMPLATE_CATEGORY" val="diagram"/>
  <p:tag name="KSO_WM_TEMPLATE_INDEX" val="20205799"/>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3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05799_3*m_h_f*1_3_1"/>
  <p:tag name="KSO_WM_TEMPLATE_CATEGORY" val="diagram"/>
  <p:tag name="KSO_WM_TEMPLATE_INDEX" val="20205799"/>
  <p:tag name="KSO_WM_UNIT_LAYERLEVEL" val="1_1_1"/>
  <p:tag name="KSO_WM_TAG_VERSION" val="1.0"/>
  <p:tag name="KSO_WM_BEAUTIFY_FLAG" val="#wm#"/>
  <p:tag name="KSO_WM_UNIT_PRESET_TEXT" val="单击此处输入您的正文。"/>
  <p:tag name="KSO_WM_UNIT_TEXT_FILL_FORE_SCHEMECOLOR_INDEX_BRIGHTNESS" val="0.15"/>
  <p:tag name="KSO_WM_UNIT_TEXT_FILL_FORE_SCHEMECOLOR_INDEX" val="13"/>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5799_3*m_h_i*1_3_3"/>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05799_3*m_h_i*1_3_4"/>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2"/>
  <p:tag name="KSO_WM_UNIT_ID" val="diagram20205799_3*m_h_i*1_3_2"/>
  <p:tag name="KSO_WM_TEMPLATE_CATEGORY" val="diagram"/>
  <p:tag name="KSO_WM_TEMPLATE_INDEX" val="20205799"/>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5799_3*m_h_i*1_2_3"/>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5799_3*m_h_i*1_2_4"/>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5799_3*m_h_i*1_2_5"/>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23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05799_3*m_h_f*1_2_1"/>
  <p:tag name="KSO_WM_TEMPLATE_CATEGORY" val="diagram"/>
  <p:tag name="KSO_WM_TEMPLATE_INDEX" val="20205799"/>
  <p:tag name="KSO_WM_UNIT_LAYERLEVEL" val="1_1_1"/>
  <p:tag name="KSO_WM_TAG_VERSION" val="1.0"/>
  <p:tag name="KSO_WM_BEAUTIFY_FLAG" val="#wm#"/>
  <p:tag name="KSO_WM_UNIT_PRESET_TEXT" val="单击此处输入您的正文。"/>
  <p:tag name="KSO_WM_UNIT_TEXT_FILL_FORE_SCHEMECOLOR_INDEX_BRIGHTNESS" val="0.15"/>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2"/>
  <p:tag name="KSO_WM_UNIT_ID" val="diagram20205799_3*m_h_i*1_2_2"/>
  <p:tag name="KSO_WM_TEMPLATE_CATEGORY" val="diagram"/>
  <p:tag name="KSO_WM_TEMPLATE_INDEX" val="20205799"/>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205799_3*m_h_i*1_4_3"/>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205799_3*m_h_i*1_4_4"/>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5"/>
  <p:tag name="KSO_WM_UNIT_ID" val="diagram20205799_3*m_h_i*1_4_5"/>
  <p:tag name="KSO_WM_TEMPLATE_CATEGORY" val="diagram"/>
  <p:tag name="KSO_WM_TEMPLATE_INDEX" val="20205799"/>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Lst>
</file>

<file path=ppt/tags/tag24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05799_3*m_h_f*1_4_1"/>
  <p:tag name="KSO_WM_TEMPLATE_CATEGORY" val="diagram"/>
  <p:tag name="KSO_WM_TEMPLATE_INDEX" val="20205799"/>
  <p:tag name="KSO_WM_UNIT_LAYERLEVEL" val="1_1_1"/>
  <p:tag name="KSO_WM_TAG_VERSION" val="1.0"/>
  <p:tag name="KSO_WM_BEAUTIFY_FLAG" val="#wm#"/>
  <p:tag name="KSO_WM_UNIT_PRESET_TEXT" val="单击此处输入您的正文。"/>
  <p:tag name="KSO_WM_UNIT_TEXT_FILL_FORE_SCHEMECOLOR_INDEX_BRIGHTNESS" val="0.15"/>
  <p:tag name="KSO_WM_UNIT_TEXT_FILL_FORE_SCHEMECOLOR_INDEX" val="13"/>
  <p:tag name="KSO_WM_UNIT_TEXT_FILL_TYPE"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2"/>
  <p:tag name="KSO_WM_UNIT_ID" val="diagram20205799_3*m_h_i*1_4_2"/>
  <p:tag name="KSO_WM_TEMPLATE_CATEGORY" val="diagram"/>
  <p:tag name="KSO_WM_TEMPLATE_INDEX" val="20205799"/>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8.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3.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19&quot;,&quot;maxSize&quot;:{&quot;size1&quot;:31.1},&quot;minSize&quot;:{&quot;size1&quot;:17.8},&quot;normalSize&quot;:{&quot;size1&quot;:17.8},&quot;subLayout&quot;:[{&quot;id&quot;:&quot;2023-03-19T14:23:19&quot;,&quot;maxSize&quot;:{&quot;size1&quot;:100},&quot;minSize&quot;:{&quot;size1&quot;:61.7},&quot;normalSize&quot;:{&quot;size1&quot;:61.7},&quot;subLayout&quot;:[{&quot;id&quot;:&quot;2023-03-19T14:23:19&quot;,&quot;margin&quot;:{&quot;bottom&quot;:0,&quot;left&quot;:1.2699999809265137,&quot;right&quot;:1.2699999809265137,&quot;top&quot;:0.4230000376701355},&quot;type&quot;:0},{&quot;id&quot;:&quot;2023-03-19T14:23:19&quot;,&quot;margin&quot;:{&quot;bottom&quot;:0.025999998673796654,&quot;left&quot;:1.2699999809265137,&quot;right&quot;:1.2699999809265137,&quot;top&quot;:0.025999998673796654},&quot;type&quot;:0}],&quot;type&quot;:0},{&quot;id&quot;:&quot;2023-03-19T14:23:19&quot;,&quot;margin&quot;:{&quot;bottom&quot;:0.847000002861023,&quot;left&quot;:1.2699999809265137,&quot;right&quot;:1.2699999809265137,&quot;top&quot;:1.2699999809265137},&quot;type&quot;:0}],&quot;type&quot;:0}"/>
  <p:tag name="KSO_WM_SLIDE_BACKGROUND_TYPE" val="general"/>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8.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20},&quot;minSize&quot;:{&quot;size1&quot;:11.2},&quot;normalSize&quot;:{&quot;size1&quot;:11.2},&quot;subLayout&quot;:[{&quot;id&quot;:&quot;2023-03-19T14:23:20&quot;,&quot;margin&quot;:{&quot;bottom&quot;:0.025999998673796654,&quot;left&quot;:1.2699999809265137,&quot;right&quot;:1.2699999809265137,&quot;top&quot;:0.4230000376701355},&quot;type&quot;:0},{&quot;id&quot;:&quot;2023-03-19T14:23:2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7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就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6366_2*l_h_f*1_1_1"/>
  <p:tag name="KSO_WM_TEMPLATE_CATEGORY" val="diagram"/>
  <p:tag name="KSO_WM_TEMPLATE_INDEX" val="20206366"/>
  <p:tag name="KSO_WM_UNIT_LAYERLEVEL" val="1_1_1"/>
  <p:tag name="KSO_WM_TAG_VERSION" val="1.0"/>
  <p:tag name="KSO_WM_BEAUTIFY_FLAG" val="#wm#"/>
  <p:tag name="KSO_WM_UNIT_TEXT_FILL_FORE_SCHEMECOLOR_INDEX_BRIGHTNESS" val="0.35"/>
  <p:tag name="KSO_WM_UNIT_TEXT_FILL_FORE_SCHEMECOLOR_INDEX" val="13"/>
  <p:tag name="KSO_WM_UNIT_TEXT_FILL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06366_2*l_h_i*1_1_7"/>
  <p:tag name="KSO_WM_TEMPLATE_CATEGORY" val="diagram"/>
  <p:tag name="KSO_WM_TEMPLATE_INDEX" val="20206366"/>
  <p:tag name="KSO_WM_UNIT_LAYERLEVEL" val="1_1_1"/>
  <p:tag name="KSO_WM_TAG_VERSION" val="1.0"/>
  <p:tag name="KSO_WM_BEAUTIFY_FLAG" val="#wm#"/>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06366_2*l_h_i*1_1_1"/>
  <p:tag name="KSO_WM_TEMPLATE_CATEGORY" val="diagram"/>
  <p:tag name="KSO_WM_TEMPLATE_INDEX" val="20206366"/>
  <p:tag name="KSO_WM_UNIT_LAYERLEVEL" val="1_1_1"/>
  <p:tag name="KSO_WM_TAG_VERSION" val="1.0"/>
  <p:tag name="KSO_WM_BEAUTIFY_FLAG" val="#wm#"/>
  <p:tag name="KSO_WM_UNIT_TEXT_FILL_FORE_SCHEMECOLOR_INDEX_BRIGHTNESS" val="0.4"/>
  <p:tag name="KSO_WM_UNIT_TEXT_FILL_FORE_SCHEMECOLOR_INDEX" val="9"/>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6366_2*l_h_i*1_1_2"/>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06366_2*l_h_i*1_1_3"/>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06366_2*l_h_i*1_1_4"/>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06366_2*l_h_i*1_1_5"/>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06366_2*l_h_i*1_1_6"/>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8"/>
  <p:tag name="KSO_WM_UNIT_ID" val="diagram20206366_2*l_h_i*1_1_8"/>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10"/>
  <p:tag name="KSO_WM_UNIT_FILL_TYPE" val="1"/>
  <p:tag name="KSO_WM_UNIT_TEXT_FILL_FORE_SCHEMECOLOR_INDEX_BRIGHTNESS" val="0"/>
  <p:tag name="KSO_WM_UNIT_TEXT_FILL_FORE_SCHEMECOLOR_INDEX" val="13"/>
  <p:tag name="KSO_WM_UNIT_TEXT_FILL_TYPE" val="1"/>
</p:tagLst>
</file>

<file path=ppt/tags/tag28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就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6366_2*l_h_f*1_2_1"/>
  <p:tag name="KSO_WM_TEMPLATE_CATEGORY" val="diagram"/>
  <p:tag name="KSO_WM_TEMPLATE_INDEX" val="20206366"/>
  <p:tag name="KSO_WM_UNIT_LAYERLEVEL" val="1_1_1"/>
  <p:tag name="KSO_WM_TAG_VERSION" val="1.0"/>
  <p:tag name="KSO_WM_BEAUTIFY_FLAG" val="#wm#"/>
  <p:tag name="KSO_WM_UNIT_TEXT_FILL_FORE_SCHEMECOLOR_INDEX_BRIGHTNESS" val="0.35"/>
  <p:tag name="KSO_WM_UNIT_TEXT_FILL_FORE_SCHEMECOLOR_INDEX" val="13"/>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06366_2*l_h_i*1_2_7"/>
  <p:tag name="KSO_WM_TEMPLATE_CATEGORY" val="diagram"/>
  <p:tag name="KSO_WM_TEMPLATE_INDEX" val="20206366"/>
  <p:tag name="KSO_WM_UNIT_LAYERLEVEL" val="1_1_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06366_2*l_h_i*1_2_1"/>
  <p:tag name="KSO_WM_TEMPLATE_CATEGORY" val="diagram"/>
  <p:tag name="KSO_WM_TEMPLATE_INDEX" val="20206366"/>
  <p:tag name="KSO_WM_UNIT_LAYERLEVEL" val="1_1_1"/>
  <p:tag name="KSO_WM_TAG_VERSION" val="1.0"/>
  <p:tag name="KSO_WM_BEAUTIFY_FLAG" val="#wm#"/>
  <p:tag name="KSO_WM_UNIT_TEXT_FILL_FORE_SCHEMECOLOR_INDEX_BRIGHTNESS" val="0.4"/>
  <p:tag name="KSO_WM_UNIT_TEXT_FILL_FORE_SCHEMECOLOR_INDEX" val="9"/>
  <p:tag name="KSO_WM_UNIT_TEXT_FILL_TYPE"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6366_2*l_h_i*1_2_2"/>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6366_2*l_h_i*1_2_3"/>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06366_2*l_h_i*1_2_4"/>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06366_2*l_h_i*1_2_5"/>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06366_2*l_h_i*1_2_6"/>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8"/>
  <p:tag name="KSO_WM_UNIT_ID" val="diagram20206366_2*l_h_i*1_2_8"/>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10"/>
  <p:tag name="KSO_WM_UNIT_FILL_TYPE" val="1"/>
  <p:tag name="KSO_WM_UNIT_TEXT_FILL_FORE_SCHEMECOLOR_INDEX_BRIGHTNESS" val="0"/>
  <p:tag name="KSO_WM_UNIT_TEXT_FILL_FORE_SCHEMECOLOR_INDEX" val="13"/>
  <p:tag name="KSO_WM_UNIT_TEXT_FILL_TYPE" val="1"/>
</p:tagLst>
</file>

<file path=ppt/tags/tag29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20},&quot;minSize&quot;:{&quot;size1&quot;:11.2},&quot;normalSize&quot;:{&quot;size1&quot;:11.2},&quot;subLayout&quot;:[{&quot;id&quot;:&quot;2023-03-19T14:23:20&quot;,&quot;margin&quot;:{&quot;bottom&quot;:0.025999998673796654,&quot;left&quot;:1.2699999809265137,&quot;right&quot;:1.2699999809265137,&quot;top&quot;:0.4230000376701355},&quot;type&quot;:0},{&quot;id&quot;:&quot;2023-03-19T14:23:2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9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就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6366_2*l_h_f*1_1_1"/>
  <p:tag name="KSO_WM_TEMPLATE_CATEGORY" val="diagram"/>
  <p:tag name="KSO_WM_TEMPLATE_INDEX" val="20206366"/>
  <p:tag name="KSO_WM_UNIT_LAYERLEVEL" val="1_1_1"/>
  <p:tag name="KSO_WM_TAG_VERSION" val="1.0"/>
  <p:tag name="KSO_WM_BEAUTIFY_FLAG" val="#wm#"/>
  <p:tag name="KSO_WM_UNIT_TEXT_FILL_FORE_SCHEMECOLOR_INDEX_BRIGHTNESS" val="0.35"/>
  <p:tag name="KSO_WM_UNIT_TEXT_FILL_FORE_SCHEMECOLOR_INDEX" val="13"/>
  <p:tag name="KSO_WM_UNIT_TEXT_FILL_TYPE"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06366_2*l_h_i*1_1_7"/>
  <p:tag name="KSO_WM_TEMPLATE_CATEGORY" val="diagram"/>
  <p:tag name="KSO_WM_TEMPLATE_INDEX" val="20206366"/>
  <p:tag name="KSO_WM_UNIT_LAYERLEVEL" val="1_1_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06366_2*l_h_i*1_1_1"/>
  <p:tag name="KSO_WM_TEMPLATE_CATEGORY" val="diagram"/>
  <p:tag name="KSO_WM_TEMPLATE_INDEX" val="20206366"/>
  <p:tag name="KSO_WM_UNIT_LAYERLEVEL" val="1_1_1"/>
  <p:tag name="KSO_WM_TAG_VERSION" val="1.0"/>
  <p:tag name="KSO_WM_BEAUTIFY_FLAG" val="#wm#"/>
  <p:tag name="KSO_WM_UNIT_TEXT_FILL_FORE_SCHEMECOLOR_INDEX_BRIGHTNESS" val="0.4"/>
  <p:tag name="KSO_WM_UNIT_TEXT_FILL_FORE_SCHEMECOLOR_INDEX" val="9"/>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6366_2*l_h_i*1_1_2"/>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06366_2*l_h_i*1_1_3"/>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06366_2*l_h_i*1_1_4"/>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06366_2*l_h_i*1_1_5"/>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06366_2*l_h_i*1_1_6"/>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8"/>
  <p:tag name="KSO_WM_UNIT_ID" val="diagram20206366_2*l_h_i*1_1_8"/>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10"/>
  <p:tag name="KSO_WM_UNIT_FILL_TYPE" val="1"/>
  <p:tag name="KSO_WM_UNIT_TEXT_FILL_FORE_SCHEMECOLOR_INDEX_BRIGHTNESS" val="0"/>
  <p:tag name="KSO_WM_UNIT_TEXT_FILL_FORE_SCHEMECOLOR_INDEX" val="13"/>
  <p:tag name="KSO_WM_UNIT_TEXT_FILL_TYPE" val="1"/>
</p:tagLst>
</file>

<file path=ppt/tags/tag30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就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6366_2*l_h_f*1_3_1"/>
  <p:tag name="KSO_WM_TEMPLATE_CATEGORY" val="diagram"/>
  <p:tag name="KSO_WM_TEMPLATE_INDEX" val="20206366"/>
  <p:tag name="KSO_WM_UNIT_LAYERLEVEL" val="1_1_1"/>
  <p:tag name="KSO_WM_TAG_VERSION" val="1.0"/>
  <p:tag name="KSO_WM_BEAUTIFY_FLAG" val="#wm#"/>
  <p:tag name="KSO_WM_UNIT_TEXT_FILL_FORE_SCHEMECOLOR_INDEX_BRIGHTNESS" val="0.35"/>
  <p:tag name="KSO_WM_UNIT_TEXT_FILL_FORE_SCHEMECOLOR_INDEX" val="13"/>
  <p:tag name="KSO_WM_UNIT_TEXT_FILL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06366_2*l_h_i*1_3_7"/>
  <p:tag name="KSO_WM_TEMPLATE_CATEGORY" val="diagram"/>
  <p:tag name="KSO_WM_TEMPLATE_INDEX" val="20206366"/>
  <p:tag name="KSO_WM_UNIT_LAYERLEVEL" val="1_1_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06366_2*l_h_i*1_3_1"/>
  <p:tag name="KSO_WM_TEMPLATE_CATEGORY" val="diagram"/>
  <p:tag name="KSO_WM_TEMPLATE_INDEX" val="20206366"/>
  <p:tag name="KSO_WM_UNIT_LAYERLEVEL" val="1_1_1"/>
  <p:tag name="KSO_WM_TAG_VERSION" val="1.0"/>
  <p:tag name="KSO_WM_BEAUTIFY_FLAG" val="#wm#"/>
  <p:tag name="KSO_WM_UNIT_TEXT_FILL_FORE_SCHEMECOLOR_INDEX_BRIGHTNESS" val="0.4"/>
  <p:tag name="KSO_WM_UNIT_TEXT_FILL_FORE_SCHEMECOLOR_INDEX" val="9"/>
  <p:tag name="KSO_WM_UNIT_TEXT_FILL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6366_2*l_h_i*1_3_2"/>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06366_2*l_h_i*1_3_3"/>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06366_2*l_h_i*1_3_4"/>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06366_2*l_h_i*1_3_5"/>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06366_2*l_h_i*1_3_6"/>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8"/>
  <p:tag name="KSO_WM_UNIT_ID" val="diagram20206366_2*l_h_i*1_3_8"/>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10"/>
  <p:tag name="KSO_WM_UNIT_FILL_TYPE" val="1"/>
  <p:tag name="KSO_WM_UNIT_TEXT_FILL_FORE_SCHEMECOLOR_INDEX_BRIGHTNESS" val="0"/>
  <p:tag name="KSO_WM_UNIT_TEXT_FILL_FORE_SCHEMECOLOR_INDEX" val="13"/>
  <p:tag name="KSO_WM_UNIT_TEXT_FILL_TYPE" val="1"/>
</p:tagLst>
</file>

<file path=ppt/tags/tag31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以便观者可以准确理解您所传达的信息。单击此处输入你的正文，文字就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6366_2*l_h_f*1_2_1"/>
  <p:tag name="KSO_WM_TEMPLATE_CATEGORY" val="diagram"/>
  <p:tag name="KSO_WM_TEMPLATE_INDEX" val="20206366"/>
  <p:tag name="KSO_WM_UNIT_LAYERLEVEL" val="1_1_1"/>
  <p:tag name="KSO_WM_TAG_VERSION" val="1.0"/>
  <p:tag name="KSO_WM_BEAUTIFY_FLAG" val="#wm#"/>
  <p:tag name="KSO_WM_UNIT_TEXT_FILL_FORE_SCHEMECOLOR_INDEX_BRIGHTNESS" val="0.35"/>
  <p:tag name="KSO_WM_UNIT_TEXT_FILL_FORE_SCHEMECOLOR_INDEX" val="13"/>
  <p:tag name="KSO_WM_UNIT_TEXT_FILL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06366_2*l_h_i*1_2_7"/>
  <p:tag name="KSO_WM_TEMPLATE_CATEGORY" val="diagram"/>
  <p:tag name="KSO_WM_TEMPLATE_INDEX" val="20206366"/>
  <p:tag name="KSO_WM_UNIT_LAYERLEVEL" val="1_1_1"/>
  <p:tag name="KSO_WM_TAG_VERSION" val="1.0"/>
  <p:tag name="KSO_WM_BEAUTIFY_FLAG" val="#wm#"/>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06366_2*l_h_i*1_2_1"/>
  <p:tag name="KSO_WM_TEMPLATE_CATEGORY" val="diagram"/>
  <p:tag name="KSO_WM_TEMPLATE_INDEX" val="20206366"/>
  <p:tag name="KSO_WM_UNIT_LAYERLEVEL" val="1_1_1"/>
  <p:tag name="KSO_WM_TAG_VERSION" val="1.0"/>
  <p:tag name="KSO_WM_BEAUTIFY_FLAG" val="#wm#"/>
  <p:tag name="KSO_WM_UNIT_TEXT_FILL_FORE_SCHEMECOLOR_INDEX_BRIGHTNESS" val="0.4"/>
  <p:tag name="KSO_WM_UNIT_TEXT_FILL_FORE_SCHEMECOLOR_INDEX" val="9"/>
  <p:tag name="KSO_WM_UNIT_TEXT_FILL_TYPE"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6366_2*l_h_i*1_2_2"/>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7"/>
  <p:tag name="KSO_WM_UNIT_FILL_TYPE" val="1"/>
  <p:tag name="KSO_WM_UNIT_TEXT_FILL_FORE_SCHEMECOLOR_INDEX_BRIGHTNESS" val="0"/>
  <p:tag name="KSO_WM_UNIT_TEXT_FILL_FORE_SCHEMECOLOR_INDEX" val="13"/>
  <p:tag name="KSO_WM_UNIT_TEXT_FILL_TYPE" val="1"/>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6366_2*l_h_i*1_2_3"/>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06366_2*l_h_i*1_2_4"/>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9"/>
  <p:tag name="KSO_WM_UNIT_FILL_TYPE" val="1"/>
  <p:tag name="KSO_WM_UNIT_TEXT_FILL_FORE_SCHEMECOLOR_INDEX_BRIGHTNESS" val="0"/>
  <p:tag name="KSO_WM_UNIT_TEXT_FILL_FORE_SCHEMECOLOR_INDEX" val="13"/>
  <p:tag name="KSO_WM_UNIT_TEXT_FILL_TYPE" val="1"/>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06366_2*l_h_i*1_2_5"/>
  <p:tag name="KSO_WM_TEMPLATE_CATEGORY" val="diagram"/>
  <p:tag name="KSO_WM_TEMPLATE_INDEX" val="20206366"/>
  <p:tag name="KSO_WM_UNIT_LAYERLEVEL" val="1_1_1"/>
  <p:tag name="KSO_WM_TAG_VERSION" val="1.0"/>
  <p:tag name="KSO_WM_BEAUTIFY_FLAG" val="#wm#"/>
  <p:tag name="KSO_WM_UNIT_FILL_FORE_SCHEMECOLOR_INDEX_BRIGHTNESS" val="0.4"/>
  <p:tag name="KSO_WM_UNIT_FILL_FORE_SCHEMECOLOR_INDEX" val="6"/>
  <p:tag name="KSO_WM_UNIT_FILL_TYPE" val="1"/>
  <p:tag name="KSO_WM_UNIT_TEXT_FILL_FORE_SCHEMECOLOR_INDEX_BRIGHTNESS" val="0"/>
  <p:tag name="KSO_WM_UNIT_TEXT_FILL_FORE_SCHEMECOLOR_INDEX" val="13"/>
  <p:tag name="KSO_WM_UNIT_TEXT_FILL_TYPE" val="1"/>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06366_2*l_h_i*1_2_6"/>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8"/>
  <p:tag name="KSO_WM_UNIT_ID" val="diagram20206366_2*l_h_i*1_2_8"/>
  <p:tag name="KSO_WM_TEMPLATE_CATEGORY" val="diagram"/>
  <p:tag name="KSO_WM_TEMPLATE_INDEX" val="20206366"/>
  <p:tag name="KSO_WM_UNIT_LAYERLEVEL" val="1_1_1"/>
  <p:tag name="KSO_WM_TAG_VERSION" val="1.0"/>
  <p:tag name="KSO_WM_BEAUTIFY_FLAG" val="#wm#"/>
  <p:tag name="KSO_WM_UNIT_FILL_FORE_SCHEMECOLOR_INDEX_BRIGHTNESS" val="0.6"/>
  <p:tag name="KSO_WM_UNIT_FILL_FORE_SCHEMECOLOR_INDEX" val="10"/>
  <p:tag name="KSO_WM_UNIT_FILL_TYPE" val="1"/>
  <p:tag name="KSO_WM_UNIT_TEXT_FILL_FORE_SCHEMECOLOR_INDEX_BRIGHTNESS" val="0"/>
  <p:tag name="KSO_WM_UNIT_TEXT_FILL_FORE_SCHEMECOLOR_INDEX" val="13"/>
  <p:tag name="KSO_WM_UNIT_TEXT_FILL_TYPE" val="1"/>
</p:tagLst>
</file>

<file path=ppt/tags/tag32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2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20},&quot;minSize&quot;:{&quot;size1&quot;:11.2},&quot;normalSize&quot;:{&quot;size1&quot;:11.2},&quot;subLayout&quot;:[{&quot;id&quot;:&quot;2023-03-19T14:23:20&quot;,&quot;margin&quot;:{&quot;bottom&quot;:0.025999998673796654,&quot;left&quot;:1.2699999809265137,&quot;right&quot;:1.2699999809265137,&quot;top&quot;:0.4230000376701355},&quot;type&quot;:0},{&quot;id&quot;:&quot;2023-03-19T14:23:20&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31.1},&quot;minSize&quot;:{&quot;size1&quot;:17.8},&quot;normalSize&quot;:{&quot;size1&quot;:17.8},&quot;subLayout&quot;:[{&quot;id&quot;:&quot;2023-03-19T14:23:20&quot;,&quot;maxSize&quot;:{&quot;size1&quot;:100},&quot;minSize&quot;:{&quot;size1&quot;:61.7},&quot;normalSize&quot;:{&quot;size1&quot;:61.7},&quot;subLayout&quot;:[{&quot;id&quot;:&quot;2023-03-19T14:23:20&quot;,&quot;margin&quot;:{&quot;bottom&quot;:0,&quot;left&quot;:1.2699999809265137,&quot;right&quot;:1.2699999809265137,&quot;top&quot;:0.4230000376701355},&quot;type&quot;:0},{&quot;id&quot;:&quot;2023-03-19T14:23:20&quot;,&quot;margin&quot;:{&quot;bottom&quot;:0.025999998673796654,&quot;left&quot;:1.2699999809265137,&quot;right&quot;:1.2699999809265137,&quot;top&quot;:0.025999998673796654},&quot;type&quot;:0}],&quot;type&quot;:0},{&quot;id&quot;:&quot;2023-03-19T14:23:20&quot;,&quot;margin&quot;:{&quot;bottom&quot;:0.847000002861023,&quot;left&quot;:1.2699999809265137,&quot;right&quot;:1.2699999809265137,&quot;top&quot;:1.2699999809265137},&quot;type&quot;:0}],&quot;type&quot;:0}"/>
  <p:tag name="KSO_WM_SLIDE_BACKGROUND_TYPE" val="general"/>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3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31.1},&quot;minSize&quot;:{&quot;size1&quot;:17.8},&quot;normalSize&quot;:{&quot;size1&quot;:17.8},&quot;subLayout&quot;:[{&quot;id&quot;:&quot;2023-03-19T14:23:20&quot;,&quot;maxSize&quot;:{&quot;size1&quot;:100},&quot;minSize&quot;:{&quot;size1&quot;:61.7},&quot;normalSize&quot;:{&quot;size1&quot;:61.7},&quot;subLayout&quot;:[{&quot;id&quot;:&quot;2023-03-19T14:23:20&quot;,&quot;margin&quot;:{&quot;bottom&quot;:0,&quot;left&quot;:1.2699999809265137,&quot;right&quot;:1.2699999809265137,&quot;top&quot;:0.4230000376701355},&quot;type&quot;:0},{&quot;id&quot;:&quot;2023-03-19T14:23:20&quot;,&quot;margin&quot;:{&quot;bottom&quot;:0.025999998673796654,&quot;left&quot;:1.2699999809265137,&quot;right&quot;:1.2699999809265137,&quot;top&quot;:0.025999998673796654},&quot;type&quot;:0}],&quot;type&quot;:0},{&quot;id&quot;:&quot;2023-03-19T14:23:20&quot;,&quot;margin&quot;:{&quot;bottom&quot;:0.847000002861023,&quot;left&quot;:1.2699999809265137,&quot;right&quot;:1.2699999809265137,&quot;top&quot;:1.2699999809265137},&quot;type&quot;:0}],&quot;type&quot;:0}"/>
  <p:tag name="KSO_WM_SLIDE_BACKGROUND_TYPE" val="general"/>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31.1},&quot;minSize&quot;:{&quot;size1&quot;:17.8},&quot;normalSize&quot;:{&quot;size1&quot;:17.8},&quot;subLayout&quot;:[{&quot;id&quot;:&quot;2023-03-19T14:23:20&quot;,&quot;maxSize&quot;:{&quot;size1&quot;:100},&quot;minSize&quot;:{&quot;size1&quot;:61.7},&quot;normalSize&quot;:{&quot;size1&quot;:61.7},&quot;subLayout&quot;:[{&quot;id&quot;:&quot;2023-03-19T14:23:20&quot;,&quot;margin&quot;:{&quot;bottom&quot;:0,&quot;left&quot;:1.2699999809265137,&quot;right&quot;:1.2699999809265137,&quot;top&quot;:0.4230000376701355},&quot;type&quot;:0},{&quot;id&quot;:&quot;2023-03-19T14:23:20&quot;,&quot;margin&quot;:{&quot;bottom&quot;:0.025999998673796654,&quot;left&quot;:1.2699999809265137,&quot;right&quot;:1.2699999809265137,&quot;top&quot;:0.025999998673796654},&quot;type&quot;:0}],&quot;type&quot;:0},{&quot;id&quot;:&quot;2023-03-19T14:23:20&quot;,&quot;margin&quot;:{&quot;bottom&quot;:0.847000002861023,&quot;left&quot;:1.2699999809265137,&quot;right&quot;:1.2699999809265137,&quot;top&quot;:1.2699999809265137},&quot;type&quot;:0}],&quot;type&quot;:0}"/>
  <p:tag name="KSO_WM_SLIDE_BACKGROUND_TYPE" val="general"/>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4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31.1},&quot;minSize&quot;:{&quot;size1&quot;:17.8},&quot;normalSize&quot;:{&quot;size1&quot;:17.8},&quot;subLayout&quot;:[{&quot;id&quot;:&quot;2023-03-19T14:23:20&quot;,&quot;maxSize&quot;:{&quot;size1&quot;:100},&quot;minSize&quot;:{&quot;size1&quot;:61.7},&quot;normalSize&quot;:{&quot;size1&quot;:61.7},&quot;subLayout&quot;:[{&quot;id&quot;:&quot;2023-03-19T14:23:20&quot;,&quot;margin&quot;:{&quot;bottom&quot;:0,&quot;left&quot;:1.2699999809265137,&quot;right&quot;:1.2699999809265137,&quot;top&quot;:0.4230000376701355},&quot;type&quot;:0},{&quot;id&quot;:&quot;2023-03-19T14:23:20&quot;,&quot;margin&quot;:{&quot;bottom&quot;:0.025999998673796654,&quot;left&quot;:1.2699999809265137,&quot;right&quot;:1.2699999809265137,&quot;top&quot;:0.025999998673796654},&quot;type&quot;:0}],&quot;type&quot;:0},{&quot;id&quot;:&quot;2023-03-19T14:23:20&quot;,&quot;margin&quot;:{&quot;bottom&quot;:0.847000002861023,&quot;left&quot;:1.2699999809265137,&quot;right&quot;:1.2699999809265137,&quot;top&quot;:1.2699999809265137},&quot;type&quot;:0}],&quot;type&quot;:0}"/>
  <p:tag name="KSO_WM_SLIDE_BACKGROUND_TYPE" val="general"/>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31.1},&quot;minSize&quot;:{&quot;size1&quot;:17.8},&quot;normalSize&quot;:{&quot;size1&quot;:17.8},&quot;subLayout&quot;:[{&quot;id&quot;:&quot;2023-03-19T14:23:20&quot;,&quot;maxSize&quot;:{&quot;size1&quot;:100},&quot;minSize&quot;:{&quot;size1&quot;:61.7},&quot;normalSize&quot;:{&quot;size1&quot;:61.7},&quot;subLayout&quot;:[{&quot;id&quot;:&quot;2023-03-19T14:23:20&quot;,&quot;margin&quot;:{&quot;bottom&quot;:0,&quot;left&quot;:1.2699999809265137,&quot;right&quot;:1.2699999809265137,&quot;top&quot;:0.4230000376701355},&quot;type&quot;:0},{&quot;id&quot;:&quot;2023-03-19T14:23:20&quot;,&quot;margin&quot;:{&quot;bottom&quot;:0.025999998673796654,&quot;left&quot;:1.2699999809265137,&quot;right&quot;:1.2699999809265137,&quot;top&quot;:0.025999998673796654},&quot;type&quot;:0}],&quot;type&quot;:0},{&quot;id&quot;:&quot;2023-03-19T14:23:20&quot;,&quot;margin&quot;:{&quot;bottom&quot;:0.847000002861023,&quot;left&quot;:1.2699999809265137,&quot;right&quot;:1.2699999809265137,&quot;top&quot;:1.2699999809265137},&quot;type&quot;:0}],&quot;type&quot;:0}"/>
  <p:tag name="KSO_WM_SLIDE_BACKGROUND_TYPE" val="general"/>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31.1},&quot;minSize&quot;:{&quot;size1&quot;:17.8},&quot;normalSize&quot;:{&quot;size1&quot;:17.8},&quot;subLayout&quot;:[{&quot;id&quot;:&quot;2023-03-19T14:23:20&quot;,&quot;maxSize&quot;:{&quot;size1&quot;:100},&quot;minSize&quot;:{&quot;size1&quot;:61.7},&quot;normalSize&quot;:{&quot;size1&quot;:61.7},&quot;subLayout&quot;:[{&quot;id&quot;:&quot;2023-03-19T14:23:20&quot;,&quot;margin&quot;:{&quot;bottom&quot;:0,&quot;left&quot;:1.2699999809265137,&quot;right&quot;:1.2699999809265137,&quot;top&quot;:0.4230000376701355},&quot;type&quot;:0},{&quot;id&quot;:&quot;2023-03-19T14:23:20&quot;,&quot;margin&quot;:{&quot;bottom&quot;:0.025999998673796654,&quot;left&quot;:1.2699999809265137,&quot;right&quot;:1.2699999809265137,&quot;top&quot;:0.025999998673796654},&quot;type&quot;:0}],&quot;type&quot;:0},{&quot;id&quot;:&quot;2023-03-19T14:23:20&quot;,&quot;margin&quot;:{&quot;bottom&quot;:0.847000002861023,&quot;left&quot;:1.2699999809265137,&quot;right&quot;:1.2699999809265137,&quot;top&quot;:1.2699999809265137},&quot;type&quot;:0}],&quot;type&quot;:0}"/>
  <p:tag name="KSO_WM_SLIDE_BACKGROUND_TYPE" val="general"/>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p="http://schemas.openxmlformats.org/presentationml/2006/main">
  <p:tag name="KSO_WM_BEAUTIFY_FLAG" val=""/>
</p:tagLst>
</file>

<file path=ppt/tags/tag361.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4:23:20&quot;,&quot;maxSize&quot;:{&quot;size1&quot;:31.1},&quot;minSize&quot;:{&quot;size1&quot;:17.8},&quot;normalSize&quot;:{&quot;size1&quot;:17.8},&quot;subLayout&quot;:[{&quot;id&quot;:&quot;2023-03-19T14:23:20&quot;,&quot;maxSize&quot;:{&quot;size1&quot;:100},&quot;minSize&quot;:{&quot;size1&quot;:61.7},&quot;normalSize&quot;:{&quot;size1&quot;:61.7},&quot;subLayout&quot;:[{&quot;id&quot;:&quot;2023-03-19T14:23:20&quot;,&quot;margin&quot;:{&quot;bottom&quot;:0,&quot;left&quot;:1.2699999809265137,&quot;right&quot;:1.2699999809265137,&quot;top&quot;:0.4230000376701355},&quot;type&quot;:0},{&quot;id&quot;:&quot;2023-03-19T14:23:20&quot;,&quot;margin&quot;:{&quot;bottom&quot;:0.025999998673796654,&quot;left&quot;:1.2699999809265137,&quot;right&quot;:1.2699999809265137,&quot;top&quot;:0.025999998673796654},&quot;type&quot;:0}],&quot;type&quot;:0},{&quot;id&quot;:&quot;2023-03-19T14:23:20&quot;,&quot;margin&quot;:{&quot;bottom&quot;:0.847000002861023,&quot;left&quot;:1.2699999809265137,&quot;right&quot;:1.2699999809265137,&quot;top&quot;:1.2699999809265137},&quot;type&quot;:0}],&quot;type&quot;:0}"/>
  <p:tag name="KSO_WM_SLIDE_BACKGROUND_TYPE" val="general"/>
</p:tagLst>
</file>

<file path=ppt/tags/tag362.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363.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6915_15*a*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THANKS"/>
  <p:tag name="KSO_WM_UNIT_TEXT_FILL_FORE_SCHEMECOLOR_INDEX_BRIGHTNESS" val="0"/>
  <p:tag name="KSO_WM_UNIT_TEXT_FILL_FORE_SCHEMECOLOR_INDEX" val="5"/>
  <p:tag name="KSO_WM_UNIT_TEXT_FILL_TYPE" val="1"/>
</p:tagLst>
</file>

<file path=ppt/tags/tag365.xml><?xml version="1.0" encoding="utf-8"?>
<p:tagLst xmlns:p="http://schemas.openxmlformats.org/presentationml/2006/main">
  <p:tag name="KSO_WM_SLIDE_ID" val="custom20206915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6915"/>
  <p:tag name="KSO_WM_SLIDE_TYPE" val="endPage"/>
  <p:tag name="KSO_WM_SLIDE_SUBTYPE" val="pureTxt"/>
  <p:tag name="KSO_WM_SLIDE_LAYOUT" val="a"/>
  <p:tag name="KSO_WM_SLIDE_LAYOUT_CNT" val="1"/>
</p:tagLst>
</file>

<file path=ppt/tags/tag366.xml><?xml version="1.0" encoding="utf-8"?>
<p:tagLst xmlns:p="http://schemas.openxmlformats.org/presentationml/2006/main">
  <p:tag name="KSO_WPP_MARK_KEY" val="eb6bdd16-32b3-467e-9fb7-a8eab56b1b17"/>
  <p:tag name="COMMONDATA" val="eyJoZGlkIjoiYmUxN2FkNWYwYTQ5MzA1MWViMTE0OWIwY2RkM2U0YzMifQ=="/>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4102</Words>
  <Application>WPS 演示</Application>
  <PresentationFormat>宽屏</PresentationFormat>
  <Paragraphs>265</Paragraphs>
  <Slides>26</Slides>
  <Notes>0</Notes>
  <HiddenSlides>0</HiddenSlides>
  <MMClips>0</MMClips>
  <ScaleCrop>false</ScaleCrop>
  <HeadingPairs>
    <vt:vector size="8" baseType="variant">
      <vt:variant>
        <vt:lpstr>已用的字体</vt:lpstr>
      </vt:variant>
      <vt:variant>
        <vt:i4>12</vt:i4>
      </vt:variant>
      <vt:variant>
        <vt:lpstr>主题</vt:lpstr>
      </vt:variant>
      <vt:variant>
        <vt:i4>2</vt:i4>
      </vt:variant>
      <vt:variant>
        <vt:lpstr>嵌入 OLE 服务器</vt:lpstr>
      </vt:variant>
      <vt:variant>
        <vt:i4>2</vt:i4>
      </vt:variant>
      <vt:variant>
        <vt:lpstr>幻灯片标题</vt:lpstr>
      </vt:variant>
      <vt:variant>
        <vt:i4>26</vt:i4>
      </vt:variant>
    </vt:vector>
  </HeadingPairs>
  <TitlesOfParts>
    <vt:vector size="42" baseType="lpstr">
      <vt:lpstr>Arial</vt:lpstr>
      <vt:lpstr>宋体</vt:lpstr>
      <vt:lpstr>Wingdings</vt:lpstr>
      <vt:lpstr>微软雅黑</vt:lpstr>
      <vt:lpstr>Segoe UI</vt:lpstr>
      <vt:lpstr>Arial Unicode MS</vt:lpstr>
      <vt:lpstr>Cambria</vt:lpstr>
      <vt:lpstr>Times New Roman</vt:lpstr>
      <vt:lpstr>Arial Black</vt:lpstr>
      <vt:lpstr>Calibri</vt:lpstr>
      <vt:lpstr>Wingdings</vt:lpstr>
      <vt:lpstr>楷体</vt:lpstr>
      <vt:lpstr>Office 主题​​</vt:lpstr>
      <vt:lpstr>1_Office 主题​​</vt:lpstr>
      <vt:lpstr>Visio.Drawing.11</vt:lpstr>
      <vt:lpstr>Visio.Drawing.11</vt:lpstr>
      <vt:lpstr>第一章 绪论</vt:lpstr>
      <vt:lpstr>第一章 绪论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复习思考题</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马克星</cp:lastModifiedBy>
  <cp:revision>4</cp:revision>
  <dcterms:created xsi:type="dcterms:W3CDTF">2023-03-19T06:23:00Z</dcterms:created>
  <dcterms:modified xsi:type="dcterms:W3CDTF">2023-03-19T07:20:48Z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
  </property>
</Properties>
</file>