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4610100" cy="3460750"/>
  <p:notesSz cx="4610100" cy="3460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224" d="100"/>
          <a:sy n="224" d="100"/>
        </p:scale>
        <p:origin x="18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0" y="148894"/>
            <a:ext cx="4610100" cy="328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1709" y="836065"/>
            <a:ext cx="4286681" cy="2004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5300" y="3330489"/>
            <a:ext cx="871855" cy="121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229684" y="3331556"/>
            <a:ext cx="283210" cy="121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8650" y="587375"/>
            <a:ext cx="3505200" cy="44307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solidFill>
                  <a:schemeClr val="tx1"/>
                </a:solidFill>
              </a:rPr>
              <a:t>Social</a:t>
            </a:r>
            <a:r>
              <a:rPr sz="2400" spc="100" dirty="0">
                <a:solidFill>
                  <a:schemeClr val="tx1"/>
                </a:solidFill>
              </a:rPr>
              <a:t> </a:t>
            </a:r>
            <a:r>
              <a:rPr sz="2400" dirty="0">
                <a:solidFill>
                  <a:schemeClr val="tx1"/>
                </a:solidFill>
              </a:rPr>
              <a:t>security</a:t>
            </a:r>
            <a:r>
              <a:rPr sz="2400" spc="100" dirty="0">
                <a:solidFill>
                  <a:schemeClr val="tx1"/>
                </a:solidFill>
              </a:rPr>
              <a:t> </a:t>
            </a:r>
            <a:r>
              <a:rPr sz="2400" spc="-10" dirty="0">
                <a:solidFill>
                  <a:schemeClr val="tx1"/>
                </a:solidFill>
              </a:rPr>
              <a:t>system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B279617-6C35-C0F0-D3DD-908644D1DA81}"/>
              </a:ext>
            </a:extLst>
          </p:cNvPr>
          <p:cNvSpPr txBox="1"/>
          <p:nvPr/>
        </p:nvSpPr>
        <p:spPr>
          <a:xfrm>
            <a:off x="628650" y="1958975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东南大学</a:t>
            </a:r>
            <a:endParaRPr kumimoji="1"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Disability</a:t>
            </a:r>
            <a:r>
              <a:rPr spc="114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67589" y="684482"/>
            <a:ext cx="4203700" cy="23729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disabled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people/wheelchair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user,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deafs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blinds,</a:t>
            </a:r>
            <a:r>
              <a:rPr sz="1100" spc="-20" dirty="0">
                <a:latin typeface="Arial"/>
                <a:cs typeface="Arial"/>
              </a:rPr>
              <a:t> etc.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Forms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insurance:</a:t>
            </a:r>
            <a:endParaRPr sz="1100" dirty="0">
              <a:latin typeface="Arial"/>
              <a:cs typeface="Arial"/>
            </a:endParaRPr>
          </a:p>
          <a:p>
            <a:pPr marL="289560" marR="121285">
              <a:lnSpc>
                <a:spcPct val="209800"/>
              </a:lnSpc>
              <a:spcBef>
                <a:spcPts val="8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public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social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security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system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(out-of-</a:t>
            </a:r>
            <a:r>
              <a:rPr sz="1100" dirty="0">
                <a:latin typeface="Arial"/>
                <a:cs typeface="Arial"/>
              </a:rPr>
              <a:t>work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coverage)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worker’s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(at-</a:t>
            </a:r>
            <a:r>
              <a:rPr sz="1100" dirty="0">
                <a:latin typeface="Arial"/>
                <a:cs typeface="Arial"/>
              </a:rPr>
              <a:t>work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coverage)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(additional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coverage)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health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</a:pPr>
            <a:r>
              <a:rPr sz="1000" dirty="0">
                <a:latin typeface="Arial"/>
                <a:cs typeface="Arial"/>
              </a:rPr>
              <a:t>or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private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pension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stand-</a:t>
            </a:r>
            <a:r>
              <a:rPr sz="1100" dirty="0">
                <a:latin typeface="Arial"/>
                <a:cs typeface="Arial"/>
              </a:rPr>
              <a:t>alone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(additional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coverage)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9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1249134"/>
            <a:ext cx="4372610" cy="20637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Income</a:t>
            </a:r>
            <a:r>
              <a:rPr sz="11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benefit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454988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10541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income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protection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total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partial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disability.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2009165"/>
            <a:ext cx="4372610" cy="255904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lump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public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hazard.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10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Term</a:t>
            </a:r>
            <a:r>
              <a:rPr spc="-7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00050" y="1044575"/>
            <a:ext cx="3313429" cy="12776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Features </a:t>
            </a:r>
            <a:r>
              <a:rPr sz="1100" dirty="0">
                <a:latin typeface="Arial"/>
                <a:cs typeface="Arial"/>
              </a:rPr>
              <a:t>&amp;</a:t>
            </a:r>
            <a:r>
              <a:rPr sz="1100" spc="-10" dirty="0">
                <a:latin typeface="Arial"/>
                <a:cs typeface="Arial"/>
              </a:rPr>
              <a:t> Benefits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specific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215899"/>
              </a:lnSpc>
            </a:pPr>
            <a:r>
              <a:rPr sz="1100" dirty="0">
                <a:latin typeface="Arial"/>
                <a:cs typeface="Arial"/>
              </a:rPr>
              <a:t>only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death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survivors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(dependants) </a:t>
            </a: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income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protection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11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Pension</a:t>
            </a:r>
            <a:r>
              <a:rPr spc="3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35267" y="494338"/>
            <a:ext cx="4137660" cy="275844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Forms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PI: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public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social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system,</a:t>
            </a:r>
            <a:endParaRPr sz="1100" dirty="0">
              <a:latin typeface="Arial"/>
              <a:cs typeface="Arial"/>
            </a:endParaRPr>
          </a:p>
          <a:p>
            <a:pPr marL="289560" marR="466090">
              <a:lnSpc>
                <a:spcPct val="102600"/>
              </a:lnSpc>
              <a:spcBef>
                <a:spcPts val="295"/>
              </a:spcBef>
            </a:pPr>
            <a:r>
              <a:rPr sz="1100" dirty="0">
                <a:latin typeface="Arial"/>
                <a:cs typeface="Arial"/>
              </a:rPr>
              <a:t>private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stand-</a:t>
            </a:r>
            <a:r>
              <a:rPr sz="1100" dirty="0">
                <a:latin typeface="Arial"/>
                <a:cs typeface="Arial"/>
              </a:rPr>
              <a:t>alone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(rather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savings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than </a:t>
            </a:r>
            <a:r>
              <a:rPr sz="1100" spc="-10" dirty="0">
                <a:latin typeface="Arial"/>
                <a:cs typeface="Arial"/>
              </a:rPr>
              <a:t>insurance).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Features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25" dirty="0">
                <a:latin typeface="Arial"/>
                <a:cs typeface="Arial"/>
              </a:rPr>
              <a:t> PI: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ts val="1200"/>
              </a:lnSpc>
              <a:spcBef>
                <a:spcPts val="315"/>
              </a:spcBef>
            </a:pPr>
            <a:r>
              <a:rPr sz="1100" dirty="0">
                <a:latin typeface="Arial"/>
                <a:cs typeface="Arial"/>
              </a:rPr>
              <a:t>Firms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motivated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pension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employees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by </a:t>
            </a:r>
            <a:r>
              <a:rPr sz="1100" dirty="0">
                <a:latin typeface="Arial"/>
                <a:cs typeface="Arial"/>
              </a:rPr>
              <a:t>special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tax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treatment.</a:t>
            </a:r>
            <a:endParaRPr sz="1100" dirty="0">
              <a:latin typeface="Arial"/>
              <a:cs typeface="Arial"/>
            </a:endParaRPr>
          </a:p>
          <a:p>
            <a:pPr marL="566420" marR="132715">
              <a:lnSpc>
                <a:spcPct val="100000"/>
              </a:lnSpc>
              <a:spcBef>
                <a:spcPts val="150"/>
              </a:spcBef>
            </a:pPr>
            <a:r>
              <a:rPr sz="1000" dirty="0">
                <a:latin typeface="Arial"/>
                <a:cs typeface="Arial"/>
              </a:rPr>
              <a:t>a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form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wage/salary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not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subjected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compulsory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social</a:t>
            </a:r>
            <a:r>
              <a:rPr sz="1000" spc="-25" dirty="0">
                <a:latin typeface="Arial"/>
                <a:cs typeface="Arial"/>
              </a:rPr>
              <a:t> and </a:t>
            </a:r>
            <a:r>
              <a:rPr sz="1000" dirty="0">
                <a:latin typeface="Arial"/>
                <a:cs typeface="Arial"/>
              </a:rPr>
              <a:t>health</a:t>
            </a:r>
            <a:r>
              <a:rPr sz="1000" spc="-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premiums</a:t>
            </a:r>
            <a:endParaRPr sz="1000" dirty="0">
              <a:latin typeface="Arial"/>
              <a:cs typeface="Arial"/>
            </a:endParaRPr>
          </a:p>
          <a:p>
            <a:pPr marL="289560" marR="12065">
              <a:lnSpc>
                <a:spcPct val="125299"/>
              </a:lnSpc>
              <a:spcBef>
                <a:spcPts val="15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affects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employee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incentives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declines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employee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turnover. Employees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motivated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save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subsidies.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Regulation: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people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save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defined;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savings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retirement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limited.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12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Pension</a:t>
            </a:r>
            <a:r>
              <a:rPr spc="3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31227" y="815975"/>
            <a:ext cx="1850389" cy="164782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Types: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defined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plan,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defined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contribution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plan.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Funding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systems:</a:t>
            </a:r>
            <a:endParaRPr sz="1100" dirty="0">
              <a:latin typeface="Arial"/>
              <a:cs typeface="Arial"/>
            </a:endParaRPr>
          </a:p>
          <a:p>
            <a:pPr marL="289560" lvl="1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spc="-20" dirty="0">
                <a:latin typeface="Arial"/>
                <a:cs typeface="Arial"/>
              </a:rPr>
              <a:t>pay-</a:t>
            </a:r>
            <a:r>
              <a:rPr sz="1100" spc="-10" dirty="0">
                <a:latin typeface="Arial"/>
                <a:cs typeface="Arial"/>
              </a:rPr>
              <a:t>as-</a:t>
            </a:r>
            <a:r>
              <a:rPr sz="1100" spc="-20" dirty="0">
                <a:latin typeface="Arial"/>
                <a:cs typeface="Arial"/>
              </a:rPr>
              <a:t>you-</a:t>
            </a:r>
            <a:r>
              <a:rPr sz="1100" dirty="0">
                <a:latin typeface="Arial"/>
                <a:cs typeface="Arial"/>
              </a:rPr>
              <a:t>go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system,</a:t>
            </a:r>
            <a:endParaRPr sz="1100" dirty="0">
              <a:latin typeface="Arial"/>
              <a:cs typeface="Arial"/>
            </a:endParaRPr>
          </a:p>
          <a:p>
            <a:pPr marL="289560" lvl="1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accounts,</a:t>
            </a:r>
            <a:endParaRPr sz="1100" dirty="0">
              <a:latin typeface="Arial"/>
              <a:cs typeface="Arial"/>
            </a:endParaRPr>
          </a:p>
          <a:p>
            <a:pPr marL="289560" lvl="1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accounting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reserves.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13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Defined</a:t>
            </a:r>
            <a:r>
              <a:rPr spc="9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benefit</a:t>
            </a:r>
            <a:r>
              <a:rPr spc="95" dirty="0">
                <a:solidFill>
                  <a:schemeClr val="tx1"/>
                </a:solidFill>
              </a:rPr>
              <a:t> </a:t>
            </a:r>
            <a:r>
              <a:rPr spc="-20" dirty="0">
                <a:solidFill>
                  <a:schemeClr val="tx1"/>
                </a:solidFill>
              </a:rPr>
              <a:t>plan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body" idx="1"/>
          </p:nvPr>
        </p:nvSpPr>
        <p:spPr>
          <a:xfrm>
            <a:off x="160756" y="728345"/>
            <a:ext cx="4286681" cy="2004060"/>
          </a:xfrm>
          <a:prstGeom prst="rect">
            <a:avLst/>
          </a:prstGeom>
        </p:spPr>
        <p:txBody>
          <a:bodyPr vert="horz" wrap="square" lIns="0" tIns="105599" rIns="0" bIns="0" rtlCol="0">
            <a:spAutoFit/>
          </a:bodyPr>
          <a:lstStyle/>
          <a:p>
            <a:pPr marL="10160">
              <a:lnSpc>
                <a:spcPct val="100000"/>
              </a:lnSpc>
              <a:spcBef>
                <a:spcPts val="434"/>
              </a:spcBef>
            </a:pPr>
            <a:r>
              <a:rPr spc="-10" dirty="0"/>
              <a:t>Features:</a:t>
            </a:r>
          </a:p>
          <a:p>
            <a:pPr marL="287020">
              <a:lnSpc>
                <a:spcPct val="100000"/>
              </a:lnSpc>
              <a:spcBef>
                <a:spcPts val="334"/>
              </a:spcBef>
            </a:pPr>
            <a:r>
              <a:rPr dirty="0"/>
              <a:t>the</a:t>
            </a:r>
            <a:r>
              <a:rPr spc="-30" dirty="0"/>
              <a:t> </a:t>
            </a:r>
            <a:r>
              <a:rPr dirty="0"/>
              <a:t>amount</a:t>
            </a:r>
            <a:r>
              <a:rPr spc="-25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benefit</a:t>
            </a:r>
            <a:r>
              <a:rPr spc="-30" dirty="0"/>
              <a:t> </a:t>
            </a:r>
            <a:r>
              <a:rPr dirty="0"/>
              <a:t>is</a:t>
            </a:r>
            <a:r>
              <a:rPr spc="-25" dirty="0"/>
              <a:t> </a:t>
            </a:r>
            <a:r>
              <a:rPr dirty="0"/>
              <a:t>known</a:t>
            </a:r>
            <a:r>
              <a:rPr spc="-30" dirty="0"/>
              <a:t> </a:t>
            </a:r>
            <a:r>
              <a:rPr dirty="0"/>
              <a:t>in</a:t>
            </a:r>
            <a:r>
              <a:rPr spc="-25" dirty="0"/>
              <a:t> </a:t>
            </a:r>
            <a:r>
              <a:rPr spc="-10" dirty="0"/>
              <a:t>advance;</a:t>
            </a:r>
          </a:p>
          <a:p>
            <a:pPr marL="287020" marR="401320">
              <a:lnSpc>
                <a:spcPts val="1200"/>
              </a:lnSpc>
              <a:spcBef>
                <a:spcPts val="310"/>
              </a:spcBef>
            </a:pPr>
            <a:r>
              <a:rPr spc="-10" dirty="0"/>
              <a:t>employer</a:t>
            </a:r>
            <a:r>
              <a:rPr spc="-40" dirty="0"/>
              <a:t> </a:t>
            </a:r>
            <a:r>
              <a:rPr dirty="0"/>
              <a:t>promises</a:t>
            </a:r>
            <a:r>
              <a:rPr spc="-35" dirty="0"/>
              <a:t> </a:t>
            </a:r>
            <a:r>
              <a:rPr spc="-10" dirty="0"/>
              <a:t>employee</a:t>
            </a:r>
            <a:r>
              <a:rPr spc="-40" dirty="0"/>
              <a:t> </a:t>
            </a:r>
            <a:r>
              <a:rPr dirty="0"/>
              <a:t>a</a:t>
            </a:r>
            <a:r>
              <a:rPr spc="-35" dirty="0"/>
              <a:t> </a:t>
            </a:r>
            <a:r>
              <a:rPr dirty="0"/>
              <a:t>monthly</a:t>
            </a:r>
            <a:r>
              <a:rPr spc="-35" dirty="0"/>
              <a:t> </a:t>
            </a:r>
            <a:r>
              <a:rPr dirty="0"/>
              <a:t>retirement</a:t>
            </a:r>
            <a:r>
              <a:rPr spc="-40" dirty="0"/>
              <a:t> </a:t>
            </a:r>
            <a:r>
              <a:rPr spc="-10" dirty="0"/>
              <a:t>benefit </a:t>
            </a:r>
            <a:r>
              <a:rPr dirty="0"/>
              <a:t>defined</a:t>
            </a:r>
            <a:r>
              <a:rPr spc="-35" dirty="0"/>
              <a:t> </a:t>
            </a:r>
            <a:r>
              <a:rPr dirty="0"/>
              <a:t>according</a:t>
            </a:r>
            <a:r>
              <a:rPr spc="-35" dirty="0"/>
              <a:t> </a:t>
            </a:r>
            <a:r>
              <a:rPr dirty="0"/>
              <a:t>to</a:t>
            </a:r>
            <a:r>
              <a:rPr spc="-35" dirty="0"/>
              <a:t> </a:t>
            </a:r>
            <a:r>
              <a:rPr dirty="0"/>
              <a:t>some</a:t>
            </a:r>
            <a:r>
              <a:rPr spc="-35" dirty="0"/>
              <a:t> </a:t>
            </a:r>
            <a:r>
              <a:rPr spc="-10" dirty="0"/>
              <a:t>formula,</a:t>
            </a:r>
          </a:p>
          <a:p>
            <a:pPr marL="563880">
              <a:lnSpc>
                <a:spcPct val="100000"/>
              </a:lnSpc>
              <a:spcBef>
                <a:spcPts val="155"/>
              </a:spcBef>
            </a:pPr>
            <a:r>
              <a:rPr sz="1000" dirty="0"/>
              <a:t>e.g.</a:t>
            </a:r>
            <a:r>
              <a:rPr sz="1000" spc="30" dirty="0"/>
              <a:t> </a:t>
            </a:r>
            <a:r>
              <a:rPr sz="1000" dirty="0"/>
              <a:t>50</a:t>
            </a:r>
            <a:r>
              <a:rPr sz="1000" spc="-30" dirty="0"/>
              <a:t> </a:t>
            </a:r>
            <a:r>
              <a:rPr sz="1000" dirty="0"/>
              <a:t>USD</a:t>
            </a:r>
            <a:r>
              <a:rPr sz="1000" spc="-30" dirty="0"/>
              <a:t> </a:t>
            </a:r>
            <a:r>
              <a:rPr sz="1000" dirty="0"/>
              <a:t>per</a:t>
            </a:r>
            <a:r>
              <a:rPr sz="1000" spc="-25" dirty="0"/>
              <a:t> </a:t>
            </a:r>
            <a:r>
              <a:rPr sz="1000" dirty="0"/>
              <a:t>month</a:t>
            </a:r>
            <a:r>
              <a:rPr sz="1000" spc="-30" dirty="0"/>
              <a:t> </a:t>
            </a:r>
            <a:r>
              <a:rPr sz="1000" dirty="0"/>
              <a:t>for</a:t>
            </a:r>
            <a:r>
              <a:rPr sz="1000" spc="-30" dirty="0"/>
              <a:t> </a:t>
            </a:r>
            <a:r>
              <a:rPr sz="1000" dirty="0"/>
              <a:t>each</a:t>
            </a:r>
            <a:r>
              <a:rPr sz="1000" spc="-25" dirty="0"/>
              <a:t> </a:t>
            </a:r>
            <a:r>
              <a:rPr sz="1000" dirty="0"/>
              <a:t>year</a:t>
            </a:r>
            <a:r>
              <a:rPr sz="1000" spc="-30" dirty="0"/>
              <a:t> </a:t>
            </a:r>
            <a:r>
              <a:rPr sz="1000" dirty="0"/>
              <a:t>in</a:t>
            </a:r>
            <a:r>
              <a:rPr sz="1000" spc="-30" dirty="0"/>
              <a:t> </a:t>
            </a:r>
            <a:r>
              <a:rPr sz="1000" spc="-10" dirty="0"/>
              <a:t>service;</a:t>
            </a:r>
            <a:endParaRPr sz="1000" dirty="0"/>
          </a:p>
          <a:p>
            <a:pPr marL="287020" marR="5080">
              <a:lnSpc>
                <a:spcPct val="102600"/>
              </a:lnSpc>
              <a:spcBef>
                <a:spcPts val="315"/>
              </a:spcBef>
            </a:pPr>
            <a:r>
              <a:rPr spc="-10" dirty="0"/>
              <a:t>employer</a:t>
            </a:r>
            <a:r>
              <a:rPr spc="-35" dirty="0"/>
              <a:t> </a:t>
            </a:r>
            <a:r>
              <a:rPr dirty="0"/>
              <a:t>puts</a:t>
            </a:r>
            <a:r>
              <a:rPr spc="-35" dirty="0"/>
              <a:t> </a:t>
            </a:r>
            <a:r>
              <a:rPr dirty="0"/>
              <a:t>money</a:t>
            </a:r>
            <a:r>
              <a:rPr spc="-30" dirty="0"/>
              <a:t> </a:t>
            </a:r>
            <a:r>
              <a:rPr dirty="0"/>
              <a:t>in</a:t>
            </a:r>
            <a:r>
              <a:rPr spc="-35" dirty="0"/>
              <a:t> </a:t>
            </a:r>
            <a:r>
              <a:rPr dirty="0"/>
              <a:t>own</a:t>
            </a:r>
            <a:r>
              <a:rPr spc="-30" dirty="0"/>
              <a:t> </a:t>
            </a:r>
            <a:r>
              <a:rPr dirty="0"/>
              <a:t>fund</a:t>
            </a:r>
            <a:r>
              <a:rPr spc="-35" dirty="0"/>
              <a:t> </a:t>
            </a:r>
            <a:r>
              <a:rPr dirty="0"/>
              <a:t>(i.e.</a:t>
            </a:r>
            <a:r>
              <a:rPr spc="30" dirty="0"/>
              <a:t> </a:t>
            </a:r>
            <a:r>
              <a:rPr spc="-10" dirty="0"/>
              <a:t>invests</a:t>
            </a:r>
            <a:r>
              <a:rPr spc="-30" dirty="0"/>
              <a:t> </a:t>
            </a:r>
            <a:r>
              <a:rPr dirty="0"/>
              <a:t>money</a:t>
            </a:r>
            <a:r>
              <a:rPr spc="-35" dirty="0"/>
              <a:t> </a:t>
            </a:r>
            <a:r>
              <a:rPr dirty="0"/>
              <a:t>in</a:t>
            </a:r>
            <a:r>
              <a:rPr spc="-3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spc="-10" dirty="0"/>
              <a:t>firm) </a:t>
            </a:r>
            <a:r>
              <a:rPr dirty="0"/>
              <a:t>or</a:t>
            </a:r>
            <a:r>
              <a:rPr spc="-35" dirty="0"/>
              <a:t> </a:t>
            </a:r>
            <a:r>
              <a:rPr dirty="0"/>
              <a:t>in</a:t>
            </a:r>
            <a:r>
              <a:rPr spc="-30" dirty="0"/>
              <a:t> </a:t>
            </a:r>
            <a:r>
              <a:rPr dirty="0"/>
              <a:t>another</a:t>
            </a:r>
            <a:r>
              <a:rPr spc="-30" dirty="0"/>
              <a:t> </a:t>
            </a:r>
            <a:r>
              <a:rPr dirty="0"/>
              <a:t>pension</a:t>
            </a:r>
            <a:r>
              <a:rPr spc="-35" dirty="0"/>
              <a:t> </a:t>
            </a:r>
            <a:r>
              <a:rPr dirty="0"/>
              <a:t>fund</a:t>
            </a:r>
            <a:r>
              <a:rPr spc="-30" dirty="0"/>
              <a:t> </a:t>
            </a:r>
            <a:r>
              <a:rPr dirty="0"/>
              <a:t>to</a:t>
            </a:r>
            <a:r>
              <a:rPr spc="-30" dirty="0"/>
              <a:t> </a:t>
            </a:r>
            <a:r>
              <a:rPr dirty="0"/>
              <a:t>pay</a:t>
            </a:r>
            <a:r>
              <a:rPr spc="-3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dirty="0"/>
              <a:t>promised</a:t>
            </a:r>
            <a:r>
              <a:rPr spc="-30" dirty="0"/>
              <a:t> </a:t>
            </a:r>
            <a:r>
              <a:rPr spc="-10" dirty="0"/>
              <a:t>benefits;</a:t>
            </a:r>
          </a:p>
          <a:p>
            <a:pPr marL="287020" marR="897255">
              <a:lnSpc>
                <a:spcPct val="125299"/>
              </a:lnSpc>
            </a:pPr>
            <a:r>
              <a:rPr dirty="0"/>
              <a:t>additional</a:t>
            </a:r>
            <a:r>
              <a:rPr spc="-30" dirty="0"/>
              <a:t> </a:t>
            </a:r>
            <a:r>
              <a:rPr dirty="0"/>
              <a:t>returns</a:t>
            </a:r>
            <a:r>
              <a:rPr spc="-25" dirty="0"/>
              <a:t> </a:t>
            </a:r>
            <a:r>
              <a:rPr dirty="0"/>
              <a:t>serves</a:t>
            </a:r>
            <a:r>
              <a:rPr spc="-25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spc="-20" dirty="0"/>
              <a:t>employer’s</a:t>
            </a:r>
            <a:r>
              <a:rPr spc="-25" dirty="0"/>
              <a:t> </a:t>
            </a:r>
            <a:r>
              <a:rPr spc="-10" dirty="0"/>
              <a:t>purposes; employer</a:t>
            </a:r>
            <a:r>
              <a:rPr spc="-25" dirty="0"/>
              <a:t> </a:t>
            </a:r>
            <a:r>
              <a:rPr dirty="0"/>
              <a:t>bears</a:t>
            </a:r>
            <a:r>
              <a:rPr spc="-25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spc="-10" dirty="0"/>
              <a:t>investment</a:t>
            </a:r>
            <a:r>
              <a:rPr spc="-25" dirty="0"/>
              <a:t> </a:t>
            </a:r>
            <a:r>
              <a:rPr spc="-10" dirty="0"/>
              <a:t>risk.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14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Defined</a:t>
            </a:r>
            <a:r>
              <a:rPr spc="120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contribution</a:t>
            </a:r>
            <a:r>
              <a:rPr spc="120" dirty="0">
                <a:solidFill>
                  <a:schemeClr val="tx1"/>
                </a:solidFill>
              </a:rPr>
              <a:t> </a:t>
            </a:r>
            <a:r>
              <a:rPr spc="-20" dirty="0">
                <a:solidFill>
                  <a:schemeClr val="tx1"/>
                </a:solidFill>
              </a:rPr>
              <a:t>plan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18439" y="663575"/>
            <a:ext cx="4171315" cy="229806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Features:</a:t>
            </a:r>
            <a:endParaRPr sz="1100" dirty="0">
              <a:latin typeface="Arial"/>
              <a:cs typeface="Arial"/>
            </a:endParaRPr>
          </a:p>
          <a:p>
            <a:pPr marL="289560" marR="158115">
              <a:lnSpc>
                <a:spcPct val="102600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employer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contribution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employee’s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private </a:t>
            </a:r>
            <a:r>
              <a:rPr sz="1100" dirty="0">
                <a:latin typeface="Arial"/>
                <a:cs typeface="Arial"/>
              </a:rPr>
              <a:t>pension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insurance;</a:t>
            </a:r>
            <a:endParaRPr sz="1100" dirty="0">
              <a:latin typeface="Arial"/>
              <a:cs typeface="Arial"/>
            </a:endParaRPr>
          </a:p>
          <a:p>
            <a:pPr marL="289560" marR="471805">
              <a:lnSpc>
                <a:spcPct val="125299"/>
              </a:lnSpc>
            </a:pPr>
            <a:r>
              <a:rPr sz="1100" spc="-10" dirty="0">
                <a:latin typeface="Arial"/>
                <a:cs typeface="Arial"/>
              </a:rPr>
              <a:t>employees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(people)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contributions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pension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fund; </a:t>
            </a:r>
            <a:r>
              <a:rPr sz="1100" spc="-20" dirty="0">
                <a:latin typeface="Arial"/>
                <a:cs typeface="Arial"/>
              </a:rPr>
              <a:t>employee’s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returns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pension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fund; employee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bears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investment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risk;</a:t>
            </a:r>
            <a:endParaRPr sz="1100" dirty="0">
              <a:latin typeface="Arial"/>
              <a:cs typeface="Arial"/>
            </a:endParaRPr>
          </a:p>
          <a:p>
            <a:pPr marL="289560" marR="288925">
              <a:lnSpc>
                <a:spcPct val="102600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employee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get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money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retirement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(except </a:t>
            </a:r>
            <a:r>
              <a:rPr sz="1100" dirty="0">
                <a:latin typeface="Arial"/>
                <a:cs typeface="Arial"/>
              </a:rPr>
              <a:t>death,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perm.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disability);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0"/>
              </a:spcBef>
            </a:pPr>
            <a:r>
              <a:rPr sz="1100" dirty="0">
                <a:latin typeface="Arial"/>
                <a:cs typeface="Arial"/>
              </a:rPr>
              <a:t>at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retirement:</a:t>
            </a:r>
            <a:endParaRPr sz="1100" dirty="0">
              <a:latin typeface="Arial"/>
              <a:cs typeface="Arial"/>
            </a:endParaRPr>
          </a:p>
          <a:p>
            <a:pPr marL="566420" marR="176530" indent="-157480">
              <a:lnSpc>
                <a:spcPct val="100000"/>
              </a:lnSpc>
              <a:spcBef>
                <a:spcPts val="175"/>
              </a:spcBef>
              <a:buClr>
                <a:srgbClr val="FFFFFF"/>
              </a:buClr>
              <a:buSzPct val="80000"/>
              <a:buAutoNum type="arabicPlain"/>
              <a:tabLst>
                <a:tab pos="567055" algn="l"/>
              </a:tabLst>
            </a:pPr>
            <a:r>
              <a:rPr sz="1000" dirty="0">
                <a:latin typeface="Arial"/>
                <a:cs typeface="Arial"/>
              </a:rPr>
              <a:t>to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take</a:t>
            </a:r>
            <a:r>
              <a:rPr sz="1000" spc="-10" dirty="0">
                <a:latin typeface="Arial"/>
                <a:cs typeface="Arial"/>
              </a:rPr>
              <a:t> accumulated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value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10" dirty="0">
                <a:latin typeface="Arial"/>
                <a:cs typeface="Arial"/>
              </a:rPr>
              <a:t> contributions </a:t>
            </a:r>
            <a:r>
              <a:rPr sz="1000" dirty="0">
                <a:latin typeface="Arial"/>
                <a:cs typeface="Arial"/>
              </a:rPr>
              <a:t>plus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earnings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spc="-50" dirty="0">
                <a:latin typeface="Arial"/>
                <a:cs typeface="Arial"/>
              </a:rPr>
              <a:t>a </a:t>
            </a:r>
            <a:r>
              <a:rPr sz="1000" dirty="0">
                <a:latin typeface="Arial"/>
                <a:cs typeface="Arial"/>
              </a:rPr>
              <a:t>lump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sum</a:t>
            </a:r>
            <a:r>
              <a:rPr sz="1000" spc="-25" dirty="0">
                <a:latin typeface="Arial"/>
                <a:cs typeface="Arial"/>
              </a:rPr>
              <a:t> or</a:t>
            </a:r>
            <a:endParaRPr sz="1000" dirty="0">
              <a:latin typeface="Arial"/>
              <a:cs typeface="Arial"/>
            </a:endParaRPr>
          </a:p>
          <a:p>
            <a:pPr marL="566420" indent="-157480">
              <a:lnSpc>
                <a:spcPts val="1190"/>
              </a:lnSpc>
              <a:buClr>
                <a:srgbClr val="FFFFFF"/>
              </a:buClr>
              <a:buSzPct val="80000"/>
              <a:buAutoNum type="arabicPlain"/>
              <a:tabLst>
                <a:tab pos="567055" algn="l"/>
              </a:tabLst>
            </a:pPr>
            <a:r>
              <a:rPr sz="1000" dirty="0">
                <a:latin typeface="Arial"/>
                <a:cs typeface="Arial"/>
              </a:rPr>
              <a:t>to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buy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annuity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providing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fixed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monthly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income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until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death.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Funding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3892" y="834937"/>
            <a:ext cx="4206626" cy="174374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453261" y="2706464"/>
            <a:ext cx="170180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chemeClr val="tx1"/>
                </a:solidFill>
                <a:latin typeface="Arial"/>
                <a:cs typeface="Arial"/>
              </a:rPr>
              <a:t>Figure:</a:t>
            </a:r>
            <a:r>
              <a:rPr sz="1000" spc="-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000" spc="-30" dirty="0">
                <a:latin typeface="Arial"/>
                <a:cs typeface="Arial"/>
              </a:rPr>
              <a:t>Pay-</a:t>
            </a:r>
            <a:r>
              <a:rPr sz="1000" spc="-10" dirty="0">
                <a:latin typeface="Arial"/>
                <a:cs typeface="Arial"/>
              </a:rPr>
              <a:t>as-you-</a:t>
            </a:r>
            <a:r>
              <a:rPr sz="1000" dirty="0">
                <a:latin typeface="Arial"/>
                <a:cs typeface="Arial"/>
              </a:rPr>
              <a:t>go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system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16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Funding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7190" y="838805"/>
            <a:ext cx="4219855" cy="173315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8858" y="2699656"/>
            <a:ext cx="153035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chemeClr val="tx1"/>
                </a:solidFill>
                <a:latin typeface="Arial"/>
                <a:cs typeface="Arial"/>
              </a:rPr>
              <a:t>Figure:</a:t>
            </a:r>
            <a:r>
              <a:rPr sz="1000" spc="-45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Individual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accounts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17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Funding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1164" y="736933"/>
            <a:ext cx="4232082" cy="192830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03438" y="2843928"/>
            <a:ext cx="160147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chemeClr val="tx1"/>
                </a:solidFill>
                <a:latin typeface="Arial"/>
                <a:cs typeface="Arial"/>
              </a:rPr>
              <a:t>Figure:</a:t>
            </a:r>
            <a:r>
              <a:rPr sz="1000" spc="-5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chemeClr val="tx1"/>
                </a:solidFill>
                <a:latin typeface="Arial"/>
                <a:cs typeface="Arial"/>
              </a:rPr>
              <a:t>Accounting</a:t>
            </a:r>
            <a:r>
              <a:rPr sz="1000" spc="-4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chemeClr val="tx1"/>
                </a:solidFill>
                <a:latin typeface="Arial"/>
                <a:cs typeface="Arial"/>
              </a:rPr>
              <a:t>reserves</a:t>
            </a:r>
            <a:endParaRPr sz="1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18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10100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Content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57850" y="739775"/>
            <a:ext cx="2344420" cy="21596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Arial"/>
              <a:buAutoNum type="arabicPlain"/>
            </a:pPr>
            <a:endParaRPr sz="10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Social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assistance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Arial"/>
              <a:buAutoNum type="arabicPlain"/>
            </a:pPr>
            <a:endParaRPr sz="10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Public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assistance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program</a:t>
            </a:r>
            <a:endParaRPr sz="1100" dirty="0">
              <a:latin typeface="Arial"/>
              <a:cs typeface="Arial"/>
            </a:endParaRPr>
          </a:p>
          <a:p>
            <a:pPr marL="212725" marR="413384" indent="-212725">
              <a:lnSpc>
                <a:spcPct val="102600"/>
              </a:lnSpc>
              <a:spcBef>
                <a:spcPts val="1165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Social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Unemployment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</a:t>
            </a:r>
            <a:r>
              <a:rPr sz="1100" dirty="0">
                <a:latin typeface="Arial"/>
                <a:cs typeface="Arial"/>
              </a:rPr>
              <a:t>Disability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357505" marR="839469">
              <a:lnSpc>
                <a:spcPct val="102600"/>
              </a:lnSpc>
            </a:pPr>
            <a:r>
              <a:rPr sz="1100" spc="-25" dirty="0">
                <a:latin typeface="Arial"/>
                <a:cs typeface="Arial"/>
              </a:rPr>
              <a:t>Term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Pension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 startAt="5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Workers’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Workers’</a:t>
            </a:r>
            <a:r>
              <a:rPr spc="12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Compensation</a:t>
            </a:r>
            <a:r>
              <a:rPr spc="12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44449" y="663575"/>
            <a:ext cx="4068445" cy="19335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Features: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employers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required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specified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benefits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economic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injured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employees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regardless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employee’s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fault</a:t>
            </a:r>
            <a:r>
              <a:rPr sz="1100" spc="-25" dirty="0">
                <a:latin typeface="Arial"/>
                <a:cs typeface="Arial"/>
              </a:rPr>
              <a:t> or </a:t>
            </a:r>
            <a:r>
              <a:rPr sz="1100" spc="-10" dirty="0">
                <a:latin typeface="Arial"/>
                <a:cs typeface="Arial"/>
              </a:rPr>
              <a:t>negligence;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spc="-10" dirty="0">
                <a:latin typeface="Arial"/>
                <a:cs typeface="Arial"/>
              </a:rPr>
              <a:t>employees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allowed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Benefits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compensates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work-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bodily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injuries,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occupational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diseases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(e.g.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pneumoconiosis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black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lung).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19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xfrm>
            <a:off x="115770" y="728345"/>
            <a:ext cx="4286681" cy="200406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87020" marR="5080">
              <a:lnSpc>
                <a:spcPts val="1200"/>
              </a:lnSpc>
              <a:spcBef>
                <a:spcPts val="229"/>
              </a:spcBef>
            </a:pPr>
            <a:r>
              <a:rPr dirty="0"/>
              <a:t>medical</a:t>
            </a:r>
            <a:r>
              <a:rPr spc="-25" dirty="0"/>
              <a:t> </a:t>
            </a:r>
            <a:r>
              <a:rPr dirty="0"/>
              <a:t>benefits</a:t>
            </a:r>
            <a:r>
              <a:rPr spc="-25" dirty="0"/>
              <a:t> </a:t>
            </a:r>
            <a:r>
              <a:rPr spc="-10" dirty="0"/>
              <a:t>(covers</a:t>
            </a:r>
            <a:r>
              <a:rPr spc="-20" dirty="0"/>
              <a:t> </a:t>
            </a:r>
            <a:r>
              <a:rPr dirty="0"/>
              <a:t>medical</a:t>
            </a:r>
            <a:r>
              <a:rPr spc="-25" dirty="0"/>
              <a:t> </a:t>
            </a:r>
            <a:r>
              <a:rPr spc="-10" dirty="0"/>
              <a:t>expenses</a:t>
            </a:r>
            <a:r>
              <a:rPr spc="-25" dirty="0"/>
              <a:t> </a:t>
            </a:r>
            <a:r>
              <a:rPr dirty="0"/>
              <a:t>or</a:t>
            </a:r>
            <a:r>
              <a:rPr spc="-20" dirty="0"/>
              <a:t> </a:t>
            </a:r>
            <a:r>
              <a:rPr spc="-10" dirty="0"/>
              <a:t>health-</a:t>
            </a:r>
            <a:r>
              <a:rPr dirty="0"/>
              <a:t>care</a:t>
            </a:r>
            <a:r>
              <a:rPr spc="-25" dirty="0"/>
              <a:t> </a:t>
            </a:r>
            <a:r>
              <a:rPr spc="-10" dirty="0"/>
              <a:t>related costs),</a:t>
            </a:r>
          </a:p>
          <a:p>
            <a:pPr marL="274320">
              <a:lnSpc>
                <a:spcPct val="100000"/>
              </a:lnSpc>
              <a:spcBef>
                <a:spcPts val="20"/>
              </a:spcBef>
            </a:pPr>
            <a:endParaRPr sz="1150" dirty="0"/>
          </a:p>
          <a:p>
            <a:pPr marL="274320" marR="1527175" algn="ctr">
              <a:lnSpc>
                <a:spcPct val="100000"/>
              </a:lnSpc>
              <a:spcBef>
                <a:spcPts val="5"/>
              </a:spcBef>
            </a:pPr>
            <a:r>
              <a:rPr sz="1000" dirty="0"/>
              <a:t>without</a:t>
            </a:r>
            <a:r>
              <a:rPr sz="1000" spc="-35" dirty="0"/>
              <a:t> </a:t>
            </a:r>
            <a:r>
              <a:rPr sz="1000" dirty="0"/>
              <a:t>limitation</a:t>
            </a:r>
            <a:r>
              <a:rPr sz="1000" spc="-35" dirty="0"/>
              <a:t> </a:t>
            </a:r>
            <a:r>
              <a:rPr sz="1000" dirty="0"/>
              <a:t>and</a:t>
            </a:r>
            <a:r>
              <a:rPr sz="1000" spc="-35" dirty="0"/>
              <a:t> </a:t>
            </a:r>
            <a:r>
              <a:rPr sz="1000" spc="-10" dirty="0"/>
              <a:t>coinsurance</a:t>
            </a:r>
            <a:endParaRPr sz="1000" dirty="0"/>
          </a:p>
          <a:p>
            <a:pPr marL="274320">
              <a:lnSpc>
                <a:spcPct val="100000"/>
              </a:lnSpc>
              <a:spcBef>
                <a:spcPts val="20"/>
              </a:spcBef>
            </a:pPr>
            <a:endParaRPr sz="1500" dirty="0"/>
          </a:p>
          <a:p>
            <a:pPr marL="274320" marR="1493520" algn="ctr">
              <a:lnSpc>
                <a:spcPct val="100000"/>
              </a:lnSpc>
            </a:pPr>
            <a:r>
              <a:rPr dirty="0"/>
              <a:t>disability</a:t>
            </a:r>
            <a:r>
              <a:rPr spc="-30" dirty="0"/>
              <a:t> </a:t>
            </a:r>
            <a:r>
              <a:rPr dirty="0"/>
              <a:t>benefits</a:t>
            </a:r>
            <a:r>
              <a:rPr spc="-30" dirty="0"/>
              <a:t> </a:t>
            </a:r>
            <a:r>
              <a:rPr dirty="0"/>
              <a:t>due</a:t>
            </a:r>
            <a:r>
              <a:rPr spc="-30" dirty="0"/>
              <a:t> </a:t>
            </a:r>
            <a:r>
              <a:rPr dirty="0"/>
              <a:t>to</a:t>
            </a:r>
            <a:r>
              <a:rPr spc="-2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dirty="0"/>
              <a:t>lost</a:t>
            </a:r>
            <a:r>
              <a:rPr spc="-30" dirty="0"/>
              <a:t> </a:t>
            </a:r>
            <a:r>
              <a:rPr spc="-10" dirty="0"/>
              <a:t>income,</a:t>
            </a:r>
          </a:p>
          <a:p>
            <a:pPr marL="274320">
              <a:lnSpc>
                <a:spcPct val="100000"/>
              </a:lnSpc>
            </a:pPr>
            <a:endParaRPr sz="1450" dirty="0"/>
          </a:p>
          <a:p>
            <a:pPr marL="563880" marR="102870">
              <a:lnSpc>
                <a:spcPct val="100000"/>
              </a:lnSpc>
              <a:spcBef>
                <a:spcPts val="5"/>
              </a:spcBef>
            </a:pPr>
            <a:r>
              <a:rPr sz="1000" dirty="0"/>
              <a:t>paid</a:t>
            </a:r>
            <a:r>
              <a:rPr sz="1000" spc="-20" dirty="0"/>
              <a:t> </a:t>
            </a:r>
            <a:r>
              <a:rPr sz="1000" dirty="0"/>
              <a:t>as</a:t>
            </a:r>
            <a:r>
              <a:rPr sz="1000" spc="-15" dirty="0"/>
              <a:t> </a:t>
            </a:r>
            <a:r>
              <a:rPr sz="1000" dirty="0"/>
              <a:t>a</a:t>
            </a:r>
            <a:r>
              <a:rPr sz="1000" spc="-20" dirty="0"/>
              <a:t> </a:t>
            </a:r>
            <a:r>
              <a:rPr sz="1000" dirty="0"/>
              <a:t>part</a:t>
            </a:r>
            <a:r>
              <a:rPr sz="1000" spc="-15" dirty="0"/>
              <a:t> </a:t>
            </a:r>
            <a:r>
              <a:rPr sz="1000" dirty="0"/>
              <a:t>of</a:t>
            </a:r>
            <a:r>
              <a:rPr sz="1000" spc="-15" dirty="0"/>
              <a:t> </a:t>
            </a:r>
            <a:r>
              <a:rPr sz="1000" dirty="0"/>
              <a:t>the</a:t>
            </a:r>
            <a:r>
              <a:rPr sz="1000" spc="-20" dirty="0"/>
              <a:t> </a:t>
            </a:r>
            <a:r>
              <a:rPr sz="1000" dirty="0"/>
              <a:t>salary</a:t>
            </a:r>
            <a:r>
              <a:rPr sz="1000" spc="-15" dirty="0"/>
              <a:t> </a:t>
            </a:r>
            <a:r>
              <a:rPr sz="1000" dirty="0"/>
              <a:t>due</a:t>
            </a:r>
            <a:r>
              <a:rPr sz="1000" spc="-20" dirty="0"/>
              <a:t> </a:t>
            </a:r>
            <a:r>
              <a:rPr sz="1000" dirty="0"/>
              <a:t>to</a:t>
            </a:r>
            <a:r>
              <a:rPr sz="1000" spc="-15" dirty="0"/>
              <a:t> </a:t>
            </a:r>
            <a:r>
              <a:rPr sz="1000" dirty="0"/>
              <a:t>the</a:t>
            </a:r>
            <a:r>
              <a:rPr sz="1000" spc="-15" dirty="0"/>
              <a:t> </a:t>
            </a:r>
            <a:r>
              <a:rPr sz="1000" dirty="0"/>
              <a:t>reduced</a:t>
            </a:r>
            <a:r>
              <a:rPr sz="1000" spc="-20" dirty="0"/>
              <a:t> </a:t>
            </a:r>
            <a:r>
              <a:rPr sz="1000" spc="-10" dirty="0"/>
              <a:t>worker’s</a:t>
            </a:r>
            <a:r>
              <a:rPr sz="1000" spc="-15" dirty="0"/>
              <a:t> </a:t>
            </a:r>
            <a:r>
              <a:rPr sz="1000" spc="-10" dirty="0"/>
              <a:t>earnings capacity</a:t>
            </a:r>
            <a:endParaRPr sz="1000" dirty="0"/>
          </a:p>
          <a:p>
            <a:pPr marL="274320">
              <a:lnSpc>
                <a:spcPct val="100000"/>
              </a:lnSpc>
              <a:spcBef>
                <a:spcPts val="30"/>
              </a:spcBef>
            </a:pPr>
            <a:endParaRPr sz="1750" dirty="0"/>
          </a:p>
          <a:p>
            <a:pPr marL="274320" marR="1467485" algn="ctr">
              <a:lnSpc>
                <a:spcPct val="100000"/>
              </a:lnSpc>
            </a:pPr>
            <a:r>
              <a:rPr dirty="0"/>
              <a:t>death</a:t>
            </a:r>
            <a:r>
              <a:rPr spc="-35" dirty="0"/>
              <a:t> </a:t>
            </a:r>
            <a:r>
              <a:rPr dirty="0"/>
              <a:t>benefits</a:t>
            </a:r>
            <a:r>
              <a:rPr spc="-35" dirty="0"/>
              <a:t> </a:t>
            </a:r>
            <a:r>
              <a:rPr dirty="0"/>
              <a:t>to</a:t>
            </a:r>
            <a:r>
              <a:rPr spc="-35" dirty="0"/>
              <a:t> </a:t>
            </a:r>
            <a:r>
              <a:rPr dirty="0"/>
              <a:t>survivors</a:t>
            </a:r>
            <a:r>
              <a:rPr spc="-35" dirty="0"/>
              <a:t> </a:t>
            </a:r>
            <a:r>
              <a:rPr spc="-10" dirty="0"/>
              <a:t>(dependants).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20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Health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and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social</a:t>
            </a:r>
            <a:r>
              <a:rPr sz="1400" spc="7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insurance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910" y="869188"/>
            <a:ext cx="4232414" cy="1959218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2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Public</a:t>
            </a:r>
            <a:r>
              <a:rPr sz="1400" spc="5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and</a:t>
            </a:r>
            <a:r>
              <a:rPr sz="1400" spc="5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private</a:t>
            </a:r>
            <a:r>
              <a:rPr sz="1400" spc="6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insurance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5406" y="1340105"/>
            <a:ext cx="4097247" cy="791671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3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solidFill>
                  <a:schemeClr val="tx1"/>
                </a:solidFill>
                <a:latin typeface="Arial"/>
                <a:cs typeface="Arial"/>
              </a:rPr>
              <a:t>Social</a:t>
            </a:r>
            <a:r>
              <a:rPr sz="1400" spc="8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chemeClr val="tx1"/>
                </a:solidFill>
                <a:latin typeface="Arial"/>
                <a:cs typeface="Arial"/>
              </a:rPr>
              <a:t>assistance</a:t>
            </a: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4826" y="896928"/>
            <a:ext cx="2558320" cy="169488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9372" y="2764483"/>
            <a:ext cx="201168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Operated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charity,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church,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4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Public</a:t>
            </a:r>
            <a:r>
              <a:rPr spc="90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assistance</a:t>
            </a:r>
            <a:r>
              <a:rPr spc="9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program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46709" y="574735"/>
            <a:ext cx="3914775" cy="26644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Features: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people;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should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garantee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you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below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poverty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line;</a:t>
            </a:r>
            <a:endParaRPr sz="1100" dirty="0">
              <a:latin typeface="Arial"/>
              <a:cs typeface="Arial"/>
            </a:endParaRPr>
          </a:p>
          <a:p>
            <a:pPr marL="566420" marR="10998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minimal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level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income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each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country; </a:t>
            </a:r>
            <a:r>
              <a:rPr sz="1000" dirty="0">
                <a:latin typeface="Arial"/>
                <a:cs typeface="Arial"/>
              </a:rPr>
              <a:t>global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poverty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line: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1.90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USD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per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day;</a:t>
            </a:r>
            <a:endParaRPr sz="1000" dirty="0">
              <a:latin typeface="Arial"/>
              <a:cs typeface="Arial"/>
            </a:endParaRPr>
          </a:p>
          <a:p>
            <a:pPr marL="289560" marR="1078230">
              <a:lnSpc>
                <a:spcPct val="203799"/>
              </a:lnSpc>
              <a:spcBef>
                <a:spcPts val="37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must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demonstrated; </a:t>
            </a:r>
            <a:r>
              <a:rPr sz="1100" dirty="0">
                <a:latin typeface="Arial"/>
                <a:cs typeface="Arial"/>
              </a:rPr>
              <a:t>subjected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earnings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test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e.g.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certain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multiple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minimal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income.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00" dirty="0">
              <a:latin typeface="Arial"/>
              <a:cs typeface="Arial"/>
            </a:endParaRPr>
          </a:p>
          <a:p>
            <a:pPr marL="12700" marR="3147060">
              <a:lnSpc>
                <a:spcPct val="102699"/>
              </a:lnSpc>
            </a:pPr>
            <a:r>
              <a:rPr sz="1100" spc="-10" dirty="0">
                <a:latin typeface="Arial"/>
                <a:cs typeface="Arial"/>
              </a:rPr>
              <a:t>Example: </a:t>
            </a:r>
            <a:r>
              <a:rPr sz="1100" dirty="0">
                <a:latin typeface="Arial"/>
                <a:cs typeface="Arial"/>
              </a:rPr>
              <a:t>rent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subsidy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Social</a:t>
            </a:r>
            <a:r>
              <a:rPr spc="80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00050" y="529398"/>
            <a:ext cx="2712720" cy="26866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public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100" spc="-10" dirty="0">
                <a:latin typeface="Arial"/>
                <a:cs typeface="Arial"/>
              </a:rPr>
              <a:t>available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private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40"/>
              </a:spcBef>
            </a:pPr>
            <a:r>
              <a:rPr sz="1000" dirty="0">
                <a:latin typeface="Arial"/>
                <a:cs typeface="Arial"/>
              </a:rPr>
              <a:t>exception: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unemployment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</a:t>
            </a:r>
            <a:endParaRPr sz="1000" dirty="0">
              <a:latin typeface="Arial"/>
              <a:cs typeface="Arial"/>
            </a:endParaRPr>
          </a:p>
          <a:p>
            <a:pPr marL="12700" marR="961390">
              <a:lnSpc>
                <a:spcPct val="179600"/>
              </a:lnSpc>
              <a:spcBef>
                <a:spcPts val="8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social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(perils); </a:t>
            </a:r>
            <a:r>
              <a:rPr sz="1100" dirty="0">
                <a:latin typeface="Arial"/>
                <a:cs typeface="Arial"/>
              </a:rPr>
              <a:t>participation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compulsory; </a:t>
            </a:r>
            <a:r>
              <a:rPr sz="1100" dirty="0">
                <a:latin typeface="Arial"/>
                <a:cs typeface="Arial"/>
              </a:rPr>
              <a:t>based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solidarity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rule;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ts val="1290"/>
              </a:lnSpc>
              <a:spcBef>
                <a:spcPts val="890"/>
              </a:spcBef>
            </a:pP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defined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special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tax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income;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ts val="1170"/>
              </a:lnSpc>
            </a:pPr>
            <a:r>
              <a:rPr sz="1000" spc="-10" dirty="0">
                <a:latin typeface="Arial"/>
                <a:cs typeface="Arial"/>
              </a:rPr>
              <a:t>employee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070"/>
              </a:lnSpc>
              <a:spcBef>
                <a:spcPts val="60"/>
              </a:spcBef>
            </a:pPr>
            <a:r>
              <a:rPr sz="900" dirty="0">
                <a:latin typeface="Arial"/>
                <a:cs typeface="Arial"/>
              </a:rPr>
              <a:t>6.5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%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pension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insurance</a:t>
            </a:r>
            <a:endParaRPr sz="900" dirty="0">
              <a:latin typeface="Arial"/>
              <a:cs typeface="Arial"/>
            </a:endParaRPr>
          </a:p>
          <a:p>
            <a:pPr marL="289560">
              <a:lnSpc>
                <a:spcPts val="1190"/>
              </a:lnSpc>
            </a:pPr>
            <a:r>
              <a:rPr sz="1000" spc="-10" dirty="0">
                <a:latin typeface="Arial"/>
                <a:cs typeface="Arial"/>
              </a:rPr>
              <a:t>employer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60"/>
              </a:spcBef>
            </a:pPr>
            <a:r>
              <a:rPr sz="900" dirty="0">
                <a:latin typeface="Arial"/>
                <a:cs typeface="Arial"/>
              </a:rPr>
              <a:t>1.2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% </a:t>
            </a:r>
            <a:r>
              <a:rPr sz="900" spc="-10" dirty="0">
                <a:latin typeface="Arial"/>
                <a:cs typeface="Arial"/>
              </a:rPr>
              <a:t>unemployment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insurance</a:t>
            </a:r>
            <a:endParaRPr sz="9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5"/>
              </a:spcBef>
            </a:pPr>
            <a:r>
              <a:rPr sz="900" dirty="0">
                <a:latin typeface="Arial"/>
                <a:cs typeface="Arial"/>
              </a:rPr>
              <a:t>21.5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%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disability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pension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insurance</a:t>
            </a:r>
            <a:endParaRPr sz="9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5"/>
              </a:spcBef>
            </a:pPr>
            <a:r>
              <a:rPr sz="900" dirty="0">
                <a:latin typeface="Arial"/>
                <a:cs typeface="Arial"/>
              </a:rPr>
              <a:t>2.1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%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sickness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insurance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6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>
                <a:solidFill>
                  <a:schemeClr val="tx1"/>
                </a:solidFill>
              </a:rPr>
              <a:t>Features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59994" y="1044575"/>
            <a:ext cx="4011295" cy="108775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100" spc="-10" dirty="0">
                <a:latin typeface="Arial"/>
                <a:cs typeface="Arial"/>
              </a:rPr>
              <a:t>everyone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right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receive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benefits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also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rich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people;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need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e.g.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survivor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benefit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number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dependants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maternity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benefit </a:t>
            </a:r>
            <a:r>
              <a:rPr sz="1000" dirty="0">
                <a:latin typeface="Arial"/>
                <a:cs typeface="Arial"/>
              </a:rPr>
              <a:t>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family’s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income.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7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>
                <a:solidFill>
                  <a:schemeClr val="tx1"/>
                </a:solidFill>
              </a:rPr>
              <a:t>Unemployment</a:t>
            </a:r>
            <a:r>
              <a:rPr spc="14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insurance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24415" y="824547"/>
            <a:ext cx="4043679" cy="18116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Features: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public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215899"/>
              </a:lnSpc>
            </a:pPr>
            <a:r>
              <a:rPr sz="1100" spc="-10" dirty="0">
                <a:latin typeface="Arial"/>
                <a:cs typeface="Arial"/>
              </a:rPr>
              <a:t>covers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income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employment </a:t>
            </a:r>
            <a:r>
              <a:rPr sz="1100" dirty="0">
                <a:latin typeface="Arial"/>
                <a:cs typeface="Arial"/>
              </a:rPr>
              <a:t>ussually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certain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periods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certain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conditions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5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employers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forced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multiple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month </a:t>
            </a:r>
            <a:r>
              <a:rPr sz="1100" dirty="0">
                <a:latin typeface="Arial"/>
                <a:cs typeface="Arial"/>
              </a:rPr>
              <a:t>salary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given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conditions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pc="-45" dirty="0"/>
              <a:t>Jirˇí</a:t>
            </a:r>
            <a:r>
              <a:rPr spc="-5" dirty="0"/>
              <a:t> </a:t>
            </a:r>
            <a:r>
              <a:rPr dirty="0"/>
              <a:t>Valecký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8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20</a:t>
            </a: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966</Words>
  <Application>Microsoft Macintosh PowerPoint</Application>
  <PresentationFormat>自定义</PresentationFormat>
  <Paragraphs>171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KaiTi</vt:lpstr>
      <vt:lpstr>Arial</vt:lpstr>
      <vt:lpstr>Office Theme</vt:lpstr>
      <vt:lpstr>Social security system</vt:lpstr>
      <vt:lpstr>Content</vt:lpstr>
      <vt:lpstr>PowerPoint 演示文稿</vt:lpstr>
      <vt:lpstr>PowerPoint 演示文稿</vt:lpstr>
      <vt:lpstr>PowerPoint 演示文稿</vt:lpstr>
      <vt:lpstr>Public assistance program</vt:lpstr>
      <vt:lpstr>Social insurance</vt:lpstr>
      <vt:lpstr>Features</vt:lpstr>
      <vt:lpstr>Unemployment insurance</vt:lpstr>
      <vt:lpstr>Disability insurance</vt:lpstr>
      <vt:lpstr>Benefits</vt:lpstr>
      <vt:lpstr>Term insurance</vt:lpstr>
      <vt:lpstr>Pension Insurance</vt:lpstr>
      <vt:lpstr>Pension Insurance</vt:lpstr>
      <vt:lpstr>Defined benefit plan</vt:lpstr>
      <vt:lpstr>Defined contribution plan</vt:lpstr>
      <vt:lpstr>PowerPoint 演示文稿</vt:lpstr>
      <vt:lpstr>PowerPoint 演示文稿</vt:lpstr>
      <vt:lpstr>PowerPoint 演示文稿</vt:lpstr>
      <vt:lpstr>Workers’ Compensation Insurance</vt:lpstr>
      <vt:lpstr>Benefits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security system - 154-0502 Insurance I.</dc:title>
  <dc:creator>Jiří Valecký</dc:creator>
  <cp:lastModifiedBy>Haochen Guo</cp:lastModifiedBy>
  <cp:revision>1</cp:revision>
  <dcterms:created xsi:type="dcterms:W3CDTF">2023-08-31T05:20:08Z</dcterms:created>
  <dcterms:modified xsi:type="dcterms:W3CDTF">2023-08-31T05:28:31Z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2019-11-18T00:00:00Z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2023-08-31T00:00:00Z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