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Lst>
  <p:sldIdLst>
    <p:sldId id="256" r:id="rId4"/>
    <p:sldId id="257" r:id="rId5"/>
    <p:sldId id="278"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4665799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2485594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4656540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12151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848477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281A4A-C77A-E099-7FC2-F98B627EB0B5}"/>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E6C0AD26-39CA-C956-1DB2-6ACB117EF1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E8C4C883-6F22-FD23-193F-B04740E59C45}"/>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页脚占位符 4">
            <a:extLst>
              <a:ext uri="{FF2B5EF4-FFF2-40B4-BE49-F238E27FC236}">
                <a16:creationId xmlns:a16="http://schemas.microsoft.com/office/drawing/2014/main" xmlns="" id="{B29503FB-7671-2822-9604-110F8384114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A314C563-F12A-4917-58EC-16B0D52CF124}"/>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508762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12AD97-8190-C2DA-B13D-002B44B05648}"/>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030654CB-840D-D50B-9A26-0234CCCFF5B3}"/>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02CE549F-CEA8-B645-4D09-DB1E1F7111E5}"/>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页脚占位符 4">
            <a:extLst>
              <a:ext uri="{FF2B5EF4-FFF2-40B4-BE49-F238E27FC236}">
                <a16:creationId xmlns:a16="http://schemas.microsoft.com/office/drawing/2014/main" xmlns="" id="{EA79AFFD-2228-41D9-294C-A850139FABD0}"/>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F66775F4-AFF5-CE6A-AD54-4B00900C709E}"/>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661457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F64D71-9210-C9C7-521F-EA5627B37330}"/>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5D8AA3F1-104D-092E-50DC-186C07F301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F25DEC22-BD8F-1291-F575-13E3C72AFD03}"/>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页脚占位符 4">
            <a:extLst>
              <a:ext uri="{FF2B5EF4-FFF2-40B4-BE49-F238E27FC236}">
                <a16:creationId xmlns:a16="http://schemas.microsoft.com/office/drawing/2014/main" xmlns="" id="{DA742938-C513-50F5-6DC5-E6A959F8998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EE329A5B-DE10-70B3-013C-332384D35815}"/>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603140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E103F1-3368-F6E8-62F2-A18C67E7A9A2}"/>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9555A0EF-0958-CCE7-B80F-4D2AEAA9FAC9}"/>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9E74E23E-78B0-A21C-9004-935049DE204F}"/>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B4E5F5F0-7D44-A34A-A6D6-1B8558992095}"/>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6" name="页脚占位符 5">
            <a:extLst>
              <a:ext uri="{FF2B5EF4-FFF2-40B4-BE49-F238E27FC236}">
                <a16:creationId xmlns:a16="http://schemas.microsoft.com/office/drawing/2014/main" xmlns="" id="{4043CC81-6C0C-4509-7977-2B291BB52032}"/>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FB560FC9-5273-D0D2-ACBF-BBE603E24A7B}"/>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089856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2AF4146-EF2C-41EE-D759-0CF61E6F0B51}"/>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47AC90C8-BF32-3BF0-6F17-D9B8C002D7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3C76521E-4D9A-FD0D-69C0-F4C8A3C253E6}"/>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AF5EBE4E-2020-928A-807A-FE8F50EF25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B07C5317-B620-2E6C-EE92-78A9BC910FCA}"/>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0462934C-4B6F-F03D-B449-4F9F92F2DA7C}"/>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8" name="页脚占位符 7">
            <a:extLst>
              <a:ext uri="{FF2B5EF4-FFF2-40B4-BE49-F238E27FC236}">
                <a16:creationId xmlns:a16="http://schemas.microsoft.com/office/drawing/2014/main" xmlns="" id="{46679F9C-B205-F0B1-206B-C2A2235B4DFF}"/>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3DC6A298-B40F-7100-6E9C-1E283DD21DCC}"/>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007103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746C0E-4D0B-A776-BD25-1A0BFF690666}"/>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A9E14EFE-AB72-4B21-AFE3-F937559F63FA}"/>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4" name="页脚占位符 3">
            <a:extLst>
              <a:ext uri="{FF2B5EF4-FFF2-40B4-BE49-F238E27FC236}">
                <a16:creationId xmlns:a16="http://schemas.microsoft.com/office/drawing/2014/main" xmlns="" id="{528234B9-758C-68C4-4FF9-C26DF731404C}"/>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597B0EC7-6939-DE62-DD6D-555638FA936E}"/>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637531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9453918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C72D5B5-E8B6-BB5D-A5B5-BB4C9FD0FC3D}"/>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3" name="页脚占位符 2">
            <a:extLst>
              <a:ext uri="{FF2B5EF4-FFF2-40B4-BE49-F238E27FC236}">
                <a16:creationId xmlns:a16="http://schemas.microsoft.com/office/drawing/2014/main" xmlns="" id="{FF0A631D-4A81-8E0A-3B52-1F49C9B3140A}"/>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59CBF335-5245-F120-44D6-1A33363D2272}"/>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5453832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A67324F-F7DD-6D51-1D35-9B2692701B0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B50A47E2-721D-7B65-35E7-2F8BE97743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45EC2ECA-6F54-E4E7-3BDB-DAA3DE9FC2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A03005A6-E87F-E039-BBC0-D7BD6452008E}"/>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6" name="页脚占位符 5">
            <a:extLst>
              <a:ext uri="{FF2B5EF4-FFF2-40B4-BE49-F238E27FC236}">
                <a16:creationId xmlns:a16="http://schemas.microsoft.com/office/drawing/2014/main" xmlns="" id="{D55CD4E1-FD0E-7557-B10B-67D45B6B6A7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823E9A02-CACC-3465-41CE-A625CAB59112}"/>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220606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9B5255-D131-AC14-DA23-CE5CB8780E74}"/>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5D5A766F-EDED-98A6-EFF1-332DE3A207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EF2D5B2D-E9F3-2A39-DD37-3DC9261C5E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7C3E80C0-C3D4-D212-4719-23699B22A08F}"/>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6" name="页脚占位符 5">
            <a:extLst>
              <a:ext uri="{FF2B5EF4-FFF2-40B4-BE49-F238E27FC236}">
                <a16:creationId xmlns:a16="http://schemas.microsoft.com/office/drawing/2014/main" xmlns="" id="{75675BE7-9229-54BE-B89E-7F207C73FA7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7A2407CD-2B85-3C53-F093-E8E970AB9812}"/>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005854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A88232-D241-0506-1805-FB80734F5924}"/>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C4764FFE-501E-8CE0-A8C3-22D72D32A124}"/>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1B4D9B95-D186-2179-366E-EE842FF3143D}"/>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页脚占位符 4">
            <a:extLst>
              <a:ext uri="{FF2B5EF4-FFF2-40B4-BE49-F238E27FC236}">
                <a16:creationId xmlns:a16="http://schemas.microsoft.com/office/drawing/2014/main" xmlns="" id="{473B8687-A731-E118-60C2-9C9D4940251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6FBBC22B-77E3-D087-D4B8-8D7C1F2E94B9}"/>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642136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DEC0777-6C23-C5AE-E371-7F86789F5106}"/>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680CB9AD-0063-2927-A659-4D27B09CE412}"/>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99671A74-F3C7-6DD9-7C12-EA38EB82F536}"/>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页脚占位符 4">
            <a:extLst>
              <a:ext uri="{FF2B5EF4-FFF2-40B4-BE49-F238E27FC236}">
                <a16:creationId xmlns:a16="http://schemas.microsoft.com/office/drawing/2014/main" xmlns="" id="{187B40F1-C497-B1F0-3A8E-AEB1579A6269}"/>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C65ED80A-C872-0DE4-001F-4C54697A9719}"/>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145590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4052677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6245014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501949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91429D97-F14C-4B5B-B1B9-190BFDD8C608}" type="datetimeFigureOut">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7415104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565909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502037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304765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91429D97-F14C-4B5B-B1B9-190BFDD8C608}" type="datetimeFigureOut">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025EEAD9-A409-44D9-8ADD-1BBC33F59070}"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6457460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77140603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9DBC850A-9CC8-4727-DFA9-1B848499D0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9EBEB1E9-5D6F-89F8-0029-B174D01BB7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7E0670A9-A18F-FFBD-6C58-46E79A94AA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29D97-F14C-4B5B-B1B9-190BFDD8C608}" type="datetimeFigureOut">
              <a:rPr lang="en-US" smtClean="0"/>
              <a:t>9/7/2023</a:t>
            </a:fld>
            <a:endParaRPr lang="en-US"/>
          </a:p>
        </p:txBody>
      </p:sp>
      <p:sp>
        <p:nvSpPr>
          <p:cNvPr id="5" name="页脚占位符 4">
            <a:extLst>
              <a:ext uri="{FF2B5EF4-FFF2-40B4-BE49-F238E27FC236}">
                <a16:creationId xmlns:a16="http://schemas.microsoft.com/office/drawing/2014/main" xmlns="" id="{9C9E5F0C-5628-531B-A458-A75A9BFCA5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F949047C-DB99-6A4A-AE47-78C69B2BA8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5EEAD9-A409-44D9-8ADD-1BBC33F59070}" type="slidenum">
              <a:rPr lang="en-US" smtClean="0"/>
              <a:t>‹#›</a:t>
            </a:fld>
            <a:endParaRPr lang="en-US"/>
          </a:p>
        </p:txBody>
      </p:sp>
    </p:spTree>
    <p:extLst>
      <p:ext uri="{BB962C8B-B14F-4D97-AF65-F5344CB8AC3E}">
        <p14:creationId xmlns:p14="http://schemas.microsoft.com/office/powerpoint/2010/main" val="48145259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90465"/>
            <a:ext cx="10363200" cy="1752599"/>
          </a:xfrm>
        </p:spPr>
        <p:txBody>
          <a:bodyPr>
            <a:noAutofit/>
          </a:bodyPr>
          <a:lstStyle/>
          <a:p>
            <a:pPr>
              <a:lnSpc>
                <a:spcPct val="150000"/>
              </a:lnSpc>
            </a:pPr>
            <a:r>
              <a:rPr lang="en-US" altLang="zh-CN"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Regulation and Supervision</a:t>
            </a:r>
            <a:endParaRPr lang="en-US" sz="4800" dirty="0"/>
          </a:p>
        </p:txBody>
      </p:sp>
      <p:sp>
        <p:nvSpPr>
          <p:cNvPr id="4"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6741654" y="5401435"/>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3735318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277" y="907409"/>
            <a:ext cx="5387596" cy="678110"/>
          </a:xfrm>
        </p:spPr>
        <p:txBody>
          <a:bodyPr>
            <a:normAutofit/>
          </a:bodyPr>
          <a:lstStyle/>
          <a:p>
            <a:pPr algn="l"/>
            <a:r>
              <a:rPr lang="en-US" sz="3600" dirty="0">
                <a:latin typeface="Times New Roman" panose="02020603050405020304" pitchFamily="18" charset="0"/>
                <a:cs typeface="Times New Roman" panose="02020603050405020304" pitchFamily="18" charset="0"/>
              </a:rPr>
              <a:t>Promotion of Social Goals</a:t>
            </a:r>
          </a:p>
        </p:txBody>
      </p:sp>
      <p:sp>
        <p:nvSpPr>
          <p:cNvPr id="3" name="Content Placeholder 2"/>
          <p:cNvSpPr>
            <a:spLocks noGrp="1"/>
          </p:cNvSpPr>
          <p:nvPr>
            <p:ph idx="1"/>
          </p:nvPr>
        </p:nvSpPr>
        <p:spPr>
          <a:xfrm>
            <a:off x="579773" y="1698072"/>
            <a:ext cx="11299038" cy="4828563"/>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Some insurance regulation is designed to promote social objectives such as making insurance more widely available or ending undesirable discrimination.</a:t>
            </a:r>
          </a:p>
          <a:p>
            <a:pPr marL="0" indent="0" algn="just">
              <a:buNone/>
            </a:pPr>
            <a:r>
              <a:rPr lang="en-US" sz="2800" i="1" dirty="0">
                <a:latin typeface="Times New Roman" panose="02020603050405020304" pitchFamily="18" charset="0"/>
                <a:cs typeface="Times New Roman" panose="02020603050405020304" pitchFamily="18" charset="0"/>
              </a:rPr>
              <a:t>Example</a:t>
            </a:r>
            <a:r>
              <a:rPr lang="en-US" sz="2800" dirty="0">
                <a:latin typeface="Times New Roman" panose="02020603050405020304" pitchFamily="18" charset="0"/>
                <a:cs typeface="Times New Roman" panose="02020603050405020304" pitchFamily="18" charset="0"/>
              </a:rPr>
              <a:t> of promotion of social goals: some people believe the public should have the right to purchase insurance at affordable rates. This belief has led many states to pass laws forcing insurers to accept applicants they would otherwise have rejected.</a:t>
            </a:r>
          </a:p>
          <a:p>
            <a:pPr marL="0" indent="0" algn="just">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4028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6042" y="826169"/>
            <a:ext cx="4598737" cy="826168"/>
          </a:xfrm>
        </p:spPr>
        <p:txBody>
          <a:bodyPr>
            <a:normAutofit/>
          </a:bodyPr>
          <a:lstStyle/>
          <a:p>
            <a:pPr algn="l"/>
            <a:r>
              <a:rPr lang="en-US" sz="3600" dirty="0">
                <a:latin typeface="Times New Roman" panose="02020603050405020304" pitchFamily="18" charset="0"/>
                <a:cs typeface="Times New Roman" panose="02020603050405020304" pitchFamily="18" charset="0"/>
              </a:rPr>
              <a:t>Regulated Activities</a:t>
            </a:r>
          </a:p>
        </p:txBody>
      </p:sp>
      <p:sp>
        <p:nvSpPr>
          <p:cNvPr id="3" name="Content Placeholder 2"/>
          <p:cNvSpPr>
            <a:spLocks noGrp="1"/>
          </p:cNvSpPr>
          <p:nvPr>
            <p:ph idx="1"/>
          </p:nvPr>
        </p:nvSpPr>
        <p:spPr>
          <a:xfrm>
            <a:off x="647032" y="1792706"/>
            <a:ext cx="11176000" cy="3916363"/>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Insurance regulation includes the state insurance code, its implementation by the state insurance department, and other legislation related to insurance (such as compulsory insurance requirements) governing the purchase, sale, or enforcement of insurance contracts. In addition to regulation, the courts have a significant effect on contractual relations between insurers and policyholders through the interpretation and enforcement of contract provisions. </a:t>
            </a:r>
          </a:p>
        </p:txBody>
      </p:sp>
    </p:spTree>
    <p:extLst>
      <p:ext uri="{BB962C8B-B14F-4D97-AF65-F5344CB8AC3E}">
        <p14:creationId xmlns:p14="http://schemas.microsoft.com/office/powerpoint/2010/main" val="908564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7916" y="906379"/>
            <a:ext cx="7646737" cy="697832"/>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p>
        </p:txBody>
      </p:sp>
      <p:sp>
        <p:nvSpPr>
          <p:cNvPr id="3" name="Content Placeholder 2"/>
          <p:cNvSpPr>
            <a:spLocks noGrp="1"/>
          </p:cNvSpPr>
          <p:nvPr>
            <p:ph idx="1"/>
          </p:nvPr>
        </p:nvSpPr>
        <p:spPr>
          <a:xfrm>
            <a:off x="721060" y="2344908"/>
            <a:ext cx="10566400" cy="2747210"/>
          </a:xfrm>
        </p:spPr>
        <p:txBody>
          <a:bodyPr>
            <a:normAutofit/>
          </a:bodyPr>
          <a:lstStyle/>
          <a:p>
            <a:pPr algn="just"/>
            <a:r>
              <a:rPr lang="en-US" sz="2800" b="1" dirty="0">
                <a:latin typeface="Times New Roman" panose="02020603050405020304" pitchFamily="18" charset="0"/>
                <a:cs typeface="Times New Roman" panose="02020603050405020304" pitchFamily="18" charset="0"/>
              </a:rPr>
              <a:t>Licensing of insurers and agents / brokers</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Granting, renewal, and revocation of license to conduct business by state insurance department</a:t>
            </a:r>
          </a:p>
          <a:p>
            <a:pPr marL="0" indent="0" algn="just">
              <a:buNone/>
            </a:pPr>
            <a:r>
              <a:rPr lang="en-US" sz="2800" i="1" dirty="0">
                <a:latin typeface="Times New Roman" panose="02020603050405020304" pitchFamily="18" charset="0"/>
                <a:cs typeface="Times New Roman" panose="02020603050405020304" pitchFamily="18" charset="0"/>
              </a:rPr>
              <a:t>Principal types of coverage and prevalence across states</a:t>
            </a:r>
            <a:r>
              <a:rPr lang="en-US" sz="2800" dirty="0">
                <a:latin typeface="Times New Roman" panose="02020603050405020304" pitchFamily="18" charset="0"/>
                <a:cs typeface="Times New Roman" panose="02020603050405020304" pitchFamily="18" charset="0"/>
              </a:rPr>
              <a:t>: all types of coverage and states</a:t>
            </a:r>
          </a:p>
        </p:txBody>
      </p:sp>
    </p:spTree>
    <p:extLst>
      <p:ext uri="{BB962C8B-B14F-4D97-AF65-F5344CB8AC3E}">
        <p14:creationId xmlns:p14="http://schemas.microsoft.com/office/powerpoint/2010/main" val="24748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105" y="826169"/>
            <a:ext cx="8136021" cy="826168"/>
          </a:xfrm>
        </p:spPr>
        <p:txBody>
          <a:bodyPr>
            <a:noAutofit/>
          </a:bodyPr>
          <a:lstStyle/>
          <a:p>
            <a:pPr algn="l"/>
            <a:r>
              <a:rPr lang="en-US" sz="3600" dirty="0">
                <a:latin typeface="Times New Roman" panose="02020603050405020304" pitchFamily="18" charset="0"/>
                <a:cs typeface="Times New Roman" panose="02020603050405020304" pitchFamily="18" charset="0"/>
              </a:rPr>
              <a:t>The Major Regulated Activities</a:t>
            </a:r>
          </a:p>
        </p:txBody>
      </p:sp>
      <p:sp>
        <p:nvSpPr>
          <p:cNvPr id="3" name="Content Placeholder 2"/>
          <p:cNvSpPr>
            <a:spLocks noGrp="1"/>
          </p:cNvSpPr>
          <p:nvPr>
            <p:ph idx="1"/>
          </p:nvPr>
        </p:nvSpPr>
        <p:spPr>
          <a:xfrm>
            <a:off x="647031" y="2007877"/>
            <a:ext cx="11047663" cy="2916462"/>
          </a:xfrm>
        </p:spPr>
        <p:txBody>
          <a:bodyPr>
            <a:normAutofit/>
          </a:bodyPr>
          <a:lstStyle/>
          <a:p>
            <a:r>
              <a:rPr lang="en-US" sz="2800" b="1" dirty="0">
                <a:latin typeface="Times New Roman" panose="02020603050405020304" pitchFamily="18" charset="0"/>
                <a:cs typeface="Times New Roman" panose="02020603050405020304" pitchFamily="18" charset="0"/>
              </a:rPr>
              <a:t>Insurer solvency</a:t>
            </a:r>
          </a:p>
          <a:p>
            <a:pPr marL="0" indent="0">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Solvency monitoring by state insurance departments, capital and financial reporting requirements, investment regulations, and guaranty funds</a:t>
            </a:r>
          </a:p>
          <a:p>
            <a:pPr marL="0" indent="0">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all types of coverage and states</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5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1872" y="906379"/>
            <a:ext cx="7887369" cy="745958"/>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63074" y="1840833"/>
            <a:ext cx="10566400" cy="3916363"/>
          </a:xfrm>
        </p:spPr>
        <p:txBody>
          <a:bodyPr>
            <a:normAutofit fontScale="77500" lnSpcReduction="20000"/>
          </a:bodyPr>
          <a:lstStyle/>
          <a:p>
            <a:pPr algn="just">
              <a:lnSpc>
                <a:spcPct val="120000"/>
              </a:lnSpc>
            </a:pPr>
            <a:r>
              <a:rPr lang="en-US" b="1" dirty="0">
                <a:latin typeface="Times New Roman" panose="02020603050405020304" pitchFamily="18" charset="0"/>
                <a:cs typeface="Times New Roman" panose="02020603050405020304" pitchFamily="18" charset="0"/>
              </a:rPr>
              <a:t>Rates</a:t>
            </a:r>
          </a:p>
          <a:p>
            <a:pPr marL="0" indent="0" algn="just">
              <a:lnSpc>
                <a:spcPct val="120000"/>
              </a:lnSpc>
              <a:buNone/>
            </a:pPr>
            <a:r>
              <a:rPr lang="en-US" i="1" dirty="0">
                <a:latin typeface="Times New Roman" panose="02020603050405020304" pitchFamily="18" charset="0"/>
                <a:cs typeface="Times New Roman" panose="02020603050405020304" pitchFamily="18" charset="0"/>
              </a:rPr>
              <a:t>Description</a:t>
            </a:r>
            <a:r>
              <a:rPr lang="en-US" dirty="0">
                <a:latin typeface="Times New Roman" panose="02020603050405020304" pitchFamily="18" charset="0"/>
                <a:cs typeface="Times New Roman" panose="02020603050405020304" pitchFamily="18" charset="0"/>
              </a:rPr>
              <a:t>: prior approval of rate changes and regulation of rate differentials across consumers by state insurance departments for the voluntary market</a:t>
            </a:r>
          </a:p>
          <a:p>
            <a:pPr marL="0" indent="0" algn="just">
              <a:lnSpc>
                <a:spcPct val="120000"/>
              </a:lnSpc>
              <a:buNone/>
            </a:pPr>
            <a:r>
              <a:rPr lang="en-US" i="1" dirty="0">
                <a:latin typeface="Times New Roman" panose="02020603050405020304" pitchFamily="18" charset="0"/>
                <a:cs typeface="Times New Roman" panose="02020603050405020304" pitchFamily="18" charset="0"/>
              </a:rPr>
              <a:t>Types of coverage:</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Workers compensation rates in about 2/3 of the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Personal auto, homeowners, and other business property liability insurance rates in about half of the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Individual health insurance in some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Credit life and health insurance in some states</a:t>
            </a:r>
          </a:p>
        </p:txBody>
      </p:sp>
    </p:spTree>
    <p:extLst>
      <p:ext uri="{BB962C8B-B14F-4D97-AF65-F5344CB8AC3E}">
        <p14:creationId xmlns:p14="http://schemas.microsoft.com/office/powerpoint/2010/main" val="200668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9790" y="858253"/>
            <a:ext cx="7967578" cy="810126"/>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63074" y="1808748"/>
            <a:ext cx="10566400" cy="3916363"/>
          </a:xfrm>
        </p:spPr>
        <p:txBody>
          <a:bodyPr>
            <a:normAutofit fontScale="77500" lnSpcReduction="20000"/>
          </a:bodyPr>
          <a:lstStyle/>
          <a:p>
            <a:pPr algn="just">
              <a:lnSpc>
                <a:spcPct val="120000"/>
              </a:lnSpc>
            </a:pPr>
            <a:r>
              <a:rPr lang="en-US" b="1" dirty="0">
                <a:latin typeface="Times New Roman" panose="02020603050405020304" pitchFamily="18" charset="0"/>
                <a:cs typeface="Times New Roman" panose="02020603050405020304" pitchFamily="18" charset="0"/>
              </a:rPr>
              <a:t>Residual Markets</a:t>
            </a:r>
          </a:p>
          <a:p>
            <a:pPr marL="0" indent="0" algn="just">
              <a:lnSpc>
                <a:spcPct val="120000"/>
              </a:lnSpc>
              <a:buNone/>
            </a:pPr>
            <a:r>
              <a:rPr lang="en-US" i="1" dirty="0">
                <a:latin typeface="Times New Roman" panose="02020603050405020304" pitchFamily="18" charset="0"/>
                <a:cs typeface="Times New Roman" panose="02020603050405020304" pitchFamily="18" charset="0"/>
              </a:rPr>
              <a:t>Description</a:t>
            </a:r>
            <a:r>
              <a:rPr lang="en-US" dirty="0">
                <a:latin typeface="Times New Roman" panose="02020603050405020304" pitchFamily="18" charset="0"/>
                <a:cs typeface="Times New Roman" panose="02020603050405020304" pitchFamily="18" charset="0"/>
              </a:rPr>
              <a:t>: industry must supply coverage through residual market at a regulated rate to applicants who have difficulty obtaining it voluntarily, such as through an assigned risk plan or joint underwriting association</a:t>
            </a:r>
          </a:p>
          <a:p>
            <a:pPr marL="0" indent="0" algn="just">
              <a:lnSpc>
                <a:spcPct val="120000"/>
              </a:lnSpc>
              <a:buNone/>
            </a:pPr>
            <a:r>
              <a:rPr lang="en-US" i="1" dirty="0">
                <a:latin typeface="Times New Roman" panose="02020603050405020304" pitchFamily="18" charset="0"/>
                <a:cs typeface="Times New Roman" panose="02020603050405020304" pitchFamily="18" charset="0"/>
              </a:rPr>
              <a:t>Types of coverage</a:t>
            </a:r>
            <a:r>
              <a:rPr lang="en-US" dirty="0">
                <a:latin typeface="Times New Roman" panose="02020603050405020304" pitchFamily="18" charset="0"/>
                <a:cs typeface="Times New Roman" panose="02020603050405020304" pitchFamily="18" charset="0"/>
              </a:rPr>
              <a:t>:</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Personal automobile in all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Workers’ compensation in all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Urban and coastal property insurance in some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Individual health insurance in some states</a:t>
            </a:r>
          </a:p>
        </p:txBody>
      </p:sp>
    </p:spTree>
    <p:extLst>
      <p:ext uri="{BB962C8B-B14F-4D97-AF65-F5344CB8AC3E}">
        <p14:creationId xmlns:p14="http://schemas.microsoft.com/office/powerpoint/2010/main" val="128696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832" y="858253"/>
            <a:ext cx="7759031" cy="778042"/>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63074" y="1872917"/>
            <a:ext cx="10566400" cy="3916363"/>
          </a:xfrm>
        </p:spPr>
        <p:txBody>
          <a:bodyPr>
            <a:normAutofit/>
          </a:bodyPr>
          <a:lstStyle/>
          <a:p>
            <a:pPr algn="just"/>
            <a:r>
              <a:rPr lang="en-US" sz="2800" b="1" dirty="0">
                <a:latin typeface="Times New Roman" panose="02020603050405020304" pitchFamily="18" charset="0"/>
                <a:cs typeface="Times New Roman" panose="02020603050405020304" pitchFamily="18" charset="0"/>
              </a:rPr>
              <a:t>Content of policy forms</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regulation of contract language (including provisions governing cancellation and nonrenewal) and approval of forms by state insurance departments</a:t>
            </a:r>
          </a:p>
          <a:p>
            <a:pPr marL="0" indent="0" algn="just">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most types of coverage in all states, except for large commercial policyholders in about half the states</a:t>
            </a:r>
          </a:p>
        </p:txBody>
      </p:sp>
    </p:spTree>
    <p:extLst>
      <p:ext uri="{BB962C8B-B14F-4D97-AF65-F5344CB8AC3E}">
        <p14:creationId xmlns:p14="http://schemas.microsoft.com/office/powerpoint/2010/main" val="97764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9788" y="890337"/>
            <a:ext cx="7855285" cy="762000"/>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759326" y="1824791"/>
            <a:ext cx="10566400" cy="3916363"/>
          </a:xfrm>
        </p:spPr>
        <p:txBody>
          <a:bodyPr>
            <a:normAutofit/>
          </a:bodyPr>
          <a:lstStyle/>
          <a:p>
            <a:pPr algn="just"/>
            <a:r>
              <a:rPr lang="en-US" sz="2800" b="1" dirty="0">
                <a:latin typeface="Times New Roman" panose="02020603050405020304" pitchFamily="18" charset="0"/>
                <a:cs typeface="Times New Roman" panose="02020603050405020304" pitchFamily="18" charset="0"/>
              </a:rPr>
              <a:t>Contract interpretation and enforcement</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state insurance department enforcement of legislation dealing with market conduct and unfair trade practices</a:t>
            </a:r>
          </a:p>
          <a:p>
            <a:pPr marL="0" indent="0" algn="just">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most types of coverage in all states</a:t>
            </a:r>
          </a:p>
        </p:txBody>
      </p:sp>
    </p:spTree>
    <p:extLst>
      <p:ext uri="{BB962C8B-B14F-4D97-AF65-F5344CB8AC3E}">
        <p14:creationId xmlns:p14="http://schemas.microsoft.com/office/powerpoint/2010/main" val="118979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3958" y="922421"/>
            <a:ext cx="7823200" cy="794084"/>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711199" y="1905001"/>
            <a:ext cx="10999537" cy="3916363"/>
          </a:xfrm>
        </p:spPr>
        <p:txBody>
          <a:bodyPr>
            <a:normAutofit/>
          </a:bodyPr>
          <a:lstStyle/>
          <a:p>
            <a:pPr algn="just"/>
            <a:r>
              <a:rPr lang="en-US" sz="2800" b="1" dirty="0">
                <a:latin typeface="Times New Roman" panose="02020603050405020304" pitchFamily="18" charset="0"/>
                <a:cs typeface="Times New Roman" panose="02020603050405020304" pitchFamily="18" charset="0"/>
              </a:rPr>
              <a:t>Insurer sales practices and information disclosure</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regulation of sales practices through state insurance department enforcement of market conduct / unfair trade practices legislation; required disclosure of price information; production and dissemination of information about prices and quality by regulators</a:t>
            </a:r>
          </a:p>
          <a:p>
            <a:pPr marL="0" indent="0" algn="just">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mainly for personal insurance in most states</a:t>
            </a:r>
          </a:p>
        </p:txBody>
      </p:sp>
    </p:spTree>
    <p:extLst>
      <p:ext uri="{BB962C8B-B14F-4D97-AF65-F5344CB8AC3E}">
        <p14:creationId xmlns:p14="http://schemas.microsoft.com/office/powerpoint/2010/main" val="428756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832" y="874295"/>
            <a:ext cx="7951536" cy="745958"/>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79115" y="1872917"/>
            <a:ext cx="11079748" cy="3916363"/>
          </a:xfrm>
        </p:spPr>
        <p:txBody>
          <a:bodyPr>
            <a:normAutofit lnSpcReduction="10000"/>
          </a:bodyPr>
          <a:lstStyle/>
          <a:p>
            <a:pPr algn="just"/>
            <a:r>
              <a:rPr lang="en-US" sz="2800" b="1" dirty="0">
                <a:latin typeface="Times New Roman" panose="02020603050405020304" pitchFamily="18" charset="0"/>
                <a:cs typeface="Times New Roman" panose="02020603050405020304" pitchFamily="18" charset="0"/>
              </a:rPr>
              <a:t>Compulsory purchase of coverage</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compulsory insurance laws and their enforcement by the states</a:t>
            </a:r>
          </a:p>
          <a:p>
            <a:pPr marL="0" indent="0" algn="just">
              <a:buNone/>
            </a:pPr>
            <a:r>
              <a:rPr lang="en-US" sz="2800" i="1" dirty="0">
                <a:latin typeface="Times New Roman" panose="02020603050405020304" pitchFamily="18" charset="0"/>
                <a:cs typeface="Times New Roman" panose="02020603050405020304" pitchFamily="18" charset="0"/>
              </a:rPr>
              <a:t>Types of coverage:</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Personal auto liability in almost all states</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Automobile personal injury protection coverage in most no-fault states</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Workers’ compensation insurance</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Some types of professional liability insurance (e.g. medical malpractice insurance) and environmental liability insurance in most states</a:t>
            </a:r>
          </a:p>
        </p:txBody>
      </p:sp>
    </p:spTree>
    <p:extLst>
      <p:ext uri="{BB962C8B-B14F-4D97-AF65-F5344CB8AC3E}">
        <p14:creationId xmlns:p14="http://schemas.microsoft.com/office/powerpoint/2010/main" val="29152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2462" y="899020"/>
            <a:ext cx="6265644" cy="728444"/>
          </a:xfrm>
        </p:spPr>
        <p:txBody>
          <a:bodyPr>
            <a:normAutofit/>
          </a:bodyPr>
          <a:lstStyle/>
          <a:p>
            <a:pPr algn="l"/>
            <a:r>
              <a:rPr lang="en-US" sz="3600" dirty="0">
                <a:latin typeface="Times New Roman" panose="02020603050405020304" pitchFamily="18" charset="0"/>
                <a:cs typeface="Times New Roman" panose="02020603050405020304" pitchFamily="18" charset="0"/>
              </a:rPr>
              <a:t>Insurance Regulation</a:t>
            </a:r>
          </a:p>
        </p:txBody>
      </p:sp>
      <p:sp>
        <p:nvSpPr>
          <p:cNvPr id="3" name="Content Placeholder 2"/>
          <p:cNvSpPr>
            <a:spLocks noGrp="1"/>
          </p:cNvSpPr>
          <p:nvPr>
            <p:ph idx="1"/>
          </p:nvPr>
        </p:nvSpPr>
        <p:spPr>
          <a:xfrm>
            <a:off x="562993" y="1627464"/>
            <a:ext cx="11332595" cy="4588778"/>
          </a:xfrm>
        </p:spPr>
        <p:txBody>
          <a:bodyPr>
            <a:normAutofit fontScale="62500" lnSpcReduction="20000"/>
          </a:bodyPr>
          <a:lstStyle/>
          <a:p>
            <a:pPr algn="just">
              <a:lnSpc>
                <a:spcPct val="120000"/>
              </a:lnSpc>
            </a:pPr>
            <a:r>
              <a:rPr lang="en-US" sz="3100" dirty="0">
                <a:latin typeface="Times New Roman" panose="02020603050405020304" pitchFamily="18" charset="0"/>
                <a:cs typeface="Times New Roman" panose="02020603050405020304" pitchFamily="18" charset="0"/>
              </a:rPr>
              <a:t>Definition of </a:t>
            </a:r>
            <a:r>
              <a:rPr lang="en-US" sz="3100" i="1" dirty="0">
                <a:latin typeface="Times New Roman" panose="02020603050405020304" pitchFamily="18" charset="0"/>
                <a:cs typeface="Times New Roman" panose="02020603050405020304" pitchFamily="18" charset="0"/>
              </a:rPr>
              <a:t>regulation</a:t>
            </a:r>
            <a:r>
              <a:rPr lang="en-US" sz="3100" dirty="0">
                <a:latin typeface="Times New Roman" panose="02020603050405020304" pitchFamily="18" charset="0"/>
                <a:cs typeface="Times New Roman" panose="02020603050405020304" pitchFamily="18" charset="0"/>
              </a:rPr>
              <a:t> – the imposition by a government of controls over the decisions of individuals or firms. It often refers to the control of industries in which there is monopoly or oligopoly, in order to prevent firms from exploiting their market power at expense of the public.</a:t>
            </a:r>
          </a:p>
          <a:p>
            <a:pPr algn="just">
              <a:lnSpc>
                <a:spcPct val="120000"/>
              </a:lnSpc>
            </a:pPr>
            <a:r>
              <a:rPr lang="en-US" sz="3100" i="1" dirty="0">
                <a:latin typeface="Times New Roman" panose="02020603050405020304" pitchFamily="18" charset="0"/>
                <a:cs typeface="Times New Roman" panose="02020603050405020304" pitchFamily="18" charset="0"/>
              </a:rPr>
              <a:t>Insurance regulation </a:t>
            </a:r>
            <a:r>
              <a:rPr lang="en-US" sz="3100" dirty="0">
                <a:latin typeface="Times New Roman" panose="02020603050405020304" pitchFamily="18" charset="0"/>
                <a:cs typeface="Times New Roman" panose="02020603050405020304" pitchFamily="18" charset="0"/>
              </a:rPr>
              <a:t>– provides the </a:t>
            </a:r>
            <a:r>
              <a:rPr lang="en-US" sz="3100">
                <a:latin typeface="Times New Roman" panose="02020603050405020304" pitchFamily="18" charset="0"/>
                <a:cs typeface="Times New Roman" panose="02020603050405020304" pitchFamily="18" charset="0"/>
              </a:rPr>
              <a:t>insurance market </a:t>
            </a:r>
            <a:r>
              <a:rPr lang="en-US" sz="3100" dirty="0">
                <a:latin typeface="Times New Roman" panose="02020603050405020304" pitchFamily="18" charset="0"/>
                <a:cs typeface="Times New Roman" panose="02020603050405020304" pitchFamily="18" charset="0"/>
              </a:rPr>
              <a:t>with counsel, management, control and correction.</a:t>
            </a:r>
          </a:p>
          <a:p>
            <a:pPr algn="just">
              <a:lnSpc>
                <a:spcPct val="120000"/>
              </a:lnSpc>
            </a:pPr>
            <a:r>
              <a:rPr lang="en-US" sz="3100" dirty="0">
                <a:latin typeface="Times New Roman" panose="02020603050405020304" pitchFamily="18" charset="0"/>
                <a:cs typeface="Times New Roman" panose="02020603050405020304" pitchFamily="18" charset="0"/>
              </a:rPr>
              <a:t>Insurance regulation arises from </a:t>
            </a:r>
            <a:r>
              <a:rPr lang="en-US" sz="3100" i="1" dirty="0">
                <a:latin typeface="Times New Roman" panose="02020603050405020304" pitchFamily="18" charset="0"/>
                <a:cs typeface="Times New Roman" panose="02020603050405020304" pitchFamily="18" charset="0"/>
              </a:rPr>
              <a:t>two separate sources</a:t>
            </a:r>
            <a:r>
              <a:rPr lang="en-US" sz="3100" dirty="0">
                <a:latin typeface="Times New Roman" panose="02020603050405020304" pitchFamily="18" charset="0"/>
                <a:cs typeface="Times New Roman" panose="02020603050405020304" pitchFamily="18" charset="0"/>
              </a:rPr>
              <a:t> – the </a:t>
            </a:r>
            <a:r>
              <a:rPr lang="en-US" sz="3100" b="1" u="sng" dirty="0">
                <a:latin typeface="Times New Roman" panose="02020603050405020304" pitchFamily="18" charset="0"/>
                <a:cs typeface="Times New Roman" panose="02020603050405020304" pitchFamily="18" charset="0"/>
              </a:rPr>
              <a:t>law</a:t>
            </a:r>
            <a:r>
              <a:rPr lang="en-US" sz="3100" dirty="0">
                <a:latin typeface="Times New Roman" panose="02020603050405020304" pitchFamily="18" charset="0"/>
                <a:cs typeface="Times New Roman" panose="02020603050405020304" pitchFamily="18" charset="0"/>
              </a:rPr>
              <a:t> and the </a:t>
            </a:r>
            <a:r>
              <a:rPr lang="en-US" sz="3100" b="1" u="sng" dirty="0">
                <a:latin typeface="Times New Roman" panose="02020603050405020304" pitchFamily="18" charset="0"/>
                <a:cs typeface="Times New Roman" panose="02020603050405020304" pitchFamily="18" charset="0"/>
              </a:rPr>
              <a:t>administration of the law</a:t>
            </a:r>
            <a:r>
              <a:rPr lang="en-US" sz="3100" dirty="0">
                <a:latin typeface="Times New Roman" panose="02020603050405020304" pitchFamily="18" charset="0"/>
                <a:cs typeface="Times New Roman" panose="02020603050405020304" pitchFamily="18" charset="0"/>
              </a:rPr>
              <a:t>.</a:t>
            </a:r>
          </a:p>
          <a:p>
            <a:pPr algn="just">
              <a:lnSpc>
                <a:spcPct val="120000"/>
              </a:lnSpc>
            </a:pPr>
            <a:r>
              <a:rPr lang="en-US" sz="3100" dirty="0">
                <a:latin typeface="Times New Roman" panose="02020603050405020304" pitchFamily="18" charset="0"/>
                <a:cs typeface="Times New Roman" panose="02020603050405020304" pitchFamily="18" charset="0"/>
              </a:rPr>
              <a:t>A third important participant in the provision of insurance regulation is the </a:t>
            </a:r>
            <a:r>
              <a:rPr lang="en-US" sz="3100" b="1" u="sng" dirty="0">
                <a:latin typeface="Times New Roman" panose="02020603050405020304" pitchFamily="18" charset="0"/>
                <a:cs typeface="Times New Roman" panose="02020603050405020304" pitchFamily="18" charset="0"/>
              </a:rPr>
              <a:t>courts</a:t>
            </a:r>
            <a:r>
              <a:rPr lang="en-US" sz="3100" dirty="0">
                <a:latin typeface="Times New Roman" panose="02020603050405020304" pitchFamily="18" charset="0"/>
                <a:cs typeface="Times New Roman" panose="02020603050405020304" pitchFamily="18" charset="0"/>
              </a:rPr>
              <a:t>: state and federal, original jurisdiction, and appellate.</a:t>
            </a:r>
          </a:p>
          <a:p>
            <a:pPr algn="just">
              <a:lnSpc>
                <a:spcPct val="120000"/>
              </a:lnSpc>
            </a:pPr>
            <a:r>
              <a:rPr lang="en-US" sz="3100" dirty="0">
                <a:latin typeface="Times New Roman" panose="02020603050405020304" pitchFamily="18" charset="0"/>
                <a:cs typeface="Times New Roman" panose="02020603050405020304" pitchFamily="18" charset="0"/>
              </a:rPr>
              <a:t>Courts apply regulation to both the insurance regulators and the industry. A court interprets the law, and it interprets the administration of the law. By interpretation of the law, a court validates the rules of the game and the application of the rules.</a:t>
            </a:r>
          </a:p>
          <a:p>
            <a:pPr algn="just">
              <a:lnSpc>
                <a:spcPct val="120000"/>
              </a:lnSpc>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641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277" y="865464"/>
            <a:ext cx="5035259" cy="720055"/>
          </a:xfrm>
        </p:spPr>
        <p:txBody>
          <a:bodyPr>
            <a:normAutofit/>
          </a:bodyPr>
          <a:lstStyle/>
          <a:p>
            <a:pPr algn="l"/>
            <a:r>
              <a:rPr lang="en-US" sz="3600" dirty="0">
                <a:latin typeface="Times New Roman" panose="02020603050405020304" pitchFamily="18" charset="0"/>
                <a:cs typeface="Times New Roman" panose="02020603050405020304" pitchFamily="18" charset="0"/>
              </a:rPr>
              <a:t>Insurance Regulation</a:t>
            </a:r>
            <a:endParaRPr lang="en-US" sz="3600" dirty="0"/>
          </a:p>
        </p:txBody>
      </p:sp>
      <p:sp>
        <p:nvSpPr>
          <p:cNvPr id="3" name="Content Placeholder 2"/>
          <p:cNvSpPr>
            <a:spLocks noGrp="1"/>
          </p:cNvSpPr>
          <p:nvPr>
            <p:ph idx="1"/>
          </p:nvPr>
        </p:nvSpPr>
        <p:spPr>
          <a:xfrm>
            <a:off x="613328" y="2075578"/>
            <a:ext cx="10566400" cy="2890706"/>
          </a:xfrm>
        </p:spPr>
        <p:txBody>
          <a:bodyPr>
            <a:normAutofit/>
          </a:bodyPr>
          <a:lstStyle/>
          <a:p>
            <a:pPr algn="just">
              <a:lnSpc>
                <a:spcPct val="150000"/>
              </a:lnSpc>
            </a:pPr>
            <a:r>
              <a:rPr lang="en-US" sz="2800" dirty="0">
                <a:latin typeface="Times New Roman" panose="02020603050405020304" pitchFamily="18" charset="0"/>
                <a:cs typeface="Times New Roman" panose="02020603050405020304" pitchFamily="18" charset="0"/>
              </a:rPr>
              <a:t>Definition of </a:t>
            </a:r>
            <a:r>
              <a:rPr lang="en-US" sz="2800" i="1" dirty="0">
                <a:latin typeface="Times New Roman" panose="02020603050405020304" pitchFamily="18" charset="0"/>
                <a:cs typeface="Times New Roman" panose="02020603050405020304" pitchFamily="18" charset="0"/>
              </a:rPr>
              <a:t>insurance regulation</a:t>
            </a:r>
            <a:r>
              <a:rPr lang="en-US" sz="2800" dirty="0">
                <a:latin typeface="Times New Roman" panose="02020603050405020304" pitchFamily="18" charset="0"/>
                <a:cs typeface="Times New Roman" panose="02020603050405020304" pitchFamily="18" charset="0"/>
              </a:rPr>
              <a:t>:</a:t>
            </a:r>
          </a:p>
          <a:p>
            <a:pPr marL="0" indent="0" algn="just">
              <a:lnSpc>
                <a:spcPct val="150000"/>
              </a:lnSpc>
              <a:buNone/>
            </a:pPr>
            <a:r>
              <a:rPr lang="en-US" sz="2800" dirty="0">
                <a:latin typeface="Times New Roman" panose="02020603050405020304" pitchFamily="18" charset="0"/>
                <a:cs typeface="Times New Roman" panose="02020603050405020304" pitchFamily="18" charset="0"/>
              </a:rPr>
              <a:t>The rules of the insurance market, as established by law, administered by public officials, and interpreted by the courts, all the purpose of promoting and protecting the public interest.</a:t>
            </a:r>
          </a:p>
        </p:txBody>
      </p:sp>
    </p:spTree>
    <p:extLst>
      <p:ext uri="{BB962C8B-B14F-4D97-AF65-F5344CB8AC3E}">
        <p14:creationId xmlns:p14="http://schemas.microsoft.com/office/powerpoint/2010/main" val="391536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4499" y="882242"/>
            <a:ext cx="6897615" cy="728444"/>
          </a:xfrm>
        </p:spPr>
        <p:txBody>
          <a:bodyPr>
            <a:normAutofit/>
          </a:bodyPr>
          <a:lstStyle/>
          <a:p>
            <a:pPr algn="l"/>
            <a:r>
              <a:rPr lang="en-US" sz="3600" dirty="0">
                <a:latin typeface="Times New Roman" panose="02020603050405020304" pitchFamily="18" charset="0"/>
                <a:cs typeface="Times New Roman" panose="02020603050405020304" pitchFamily="18" charset="0"/>
              </a:rPr>
              <a:t>The insurance law in United States</a:t>
            </a:r>
          </a:p>
        </p:txBody>
      </p:sp>
      <p:sp>
        <p:nvSpPr>
          <p:cNvPr id="3" name="Content Placeholder 2"/>
          <p:cNvSpPr>
            <a:spLocks noGrp="1"/>
          </p:cNvSpPr>
          <p:nvPr>
            <p:ph idx="1"/>
          </p:nvPr>
        </p:nvSpPr>
        <p:spPr>
          <a:xfrm>
            <a:off x="596550" y="1983298"/>
            <a:ext cx="11240316" cy="3916363"/>
          </a:xfrm>
        </p:spPr>
        <p:txBody>
          <a:bodyPr>
            <a:noAutofit/>
          </a:bodyPr>
          <a:lstStyle/>
          <a:p>
            <a:pPr marL="0" indent="0" algn="just">
              <a:lnSpc>
                <a:spcPct val="110000"/>
              </a:lnSpc>
              <a:buNone/>
            </a:pPr>
            <a:r>
              <a:rPr lang="en-US" sz="2600" dirty="0">
                <a:latin typeface="Times New Roman" panose="02020603050405020304" pitchFamily="18" charset="0"/>
                <a:cs typeface="Times New Roman" panose="02020603050405020304" pitchFamily="18" charset="0"/>
              </a:rPr>
              <a:t>The governing federal insurance law is the </a:t>
            </a:r>
            <a:r>
              <a:rPr lang="en-US" sz="2600" b="1" u="sng" dirty="0">
                <a:latin typeface="Times New Roman" panose="02020603050405020304" pitchFamily="18" charset="0"/>
                <a:cs typeface="Times New Roman" panose="02020603050405020304" pitchFamily="18" charset="0"/>
              </a:rPr>
              <a:t>McCarran-Ferguson Act </a:t>
            </a:r>
            <a:r>
              <a:rPr lang="en-US" sz="2600" dirty="0">
                <a:latin typeface="Times New Roman" panose="02020603050405020304" pitchFamily="18" charset="0"/>
                <a:cs typeface="Times New Roman" panose="02020603050405020304" pitchFamily="18" charset="0"/>
              </a:rPr>
              <a:t>(Public Law 15). In a most unusual outcome for a federal law, the McCarran-Ferguson Act turns over the regulation of the insurance industry to the states. Each of the 50 states, Washington, D.C., Puerto Rico, American Samoa, Guam, and the U.S. Virgin Islands has its own insurance code. An official, usually known as the insurance commissioner, whose job is to apply state insurance laws to specific cases, conducts the administration of a state’s insurance laws. A new federal law, the </a:t>
            </a:r>
            <a:r>
              <a:rPr lang="en-US" sz="2600" b="1" u="sng" dirty="0">
                <a:latin typeface="Times New Roman" panose="02020603050405020304" pitchFamily="18" charset="0"/>
                <a:cs typeface="Times New Roman" panose="02020603050405020304" pitchFamily="18" charset="0"/>
              </a:rPr>
              <a:t>Gramm-Leach-Bliley Act</a:t>
            </a:r>
            <a:r>
              <a:rPr lang="en-US" sz="2600" dirty="0">
                <a:latin typeface="Times New Roman" panose="02020603050405020304" pitchFamily="18" charset="0"/>
                <a:cs typeface="Times New Roman" panose="02020603050405020304" pitchFamily="18" charset="0"/>
              </a:rPr>
              <a:t>, was passed in November 1999 to provide a framework for regulation all financial services providers, including insurance companies.</a:t>
            </a:r>
          </a:p>
          <a:p>
            <a:pPr marL="0" indent="0" algn="just">
              <a:lnSpc>
                <a:spcPct val="110000"/>
              </a:lnSpc>
              <a:buNone/>
            </a:pPr>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2546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2888" y="890631"/>
            <a:ext cx="5446319" cy="736833"/>
          </a:xfrm>
        </p:spPr>
        <p:txBody>
          <a:bodyPr>
            <a:normAutofit/>
          </a:bodyPr>
          <a:lstStyle/>
          <a:p>
            <a:pPr algn="l"/>
            <a:r>
              <a:rPr lang="en-US" sz="3600" dirty="0">
                <a:latin typeface="Times New Roman" panose="02020603050405020304" pitchFamily="18" charset="0"/>
                <a:cs typeface="Times New Roman" panose="02020603050405020304" pitchFamily="18" charset="0"/>
              </a:rPr>
              <a:t>The Purpose of Regulation</a:t>
            </a:r>
          </a:p>
        </p:txBody>
      </p:sp>
      <p:sp>
        <p:nvSpPr>
          <p:cNvPr id="3" name="Content Placeholder 2"/>
          <p:cNvSpPr>
            <a:spLocks noGrp="1"/>
          </p:cNvSpPr>
          <p:nvPr>
            <p:ph idx="1"/>
          </p:nvPr>
        </p:nvSpPr>
        <p:spPr>
          <a:xfrm>
            <a:off x="571383" y="1958131"/>
            <a:ext cx="11206760" cy="3916363"/>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The primary purposes of insurance regulation historically have been:</a:t>
            </a:r>
          </a:p>
          <a:p>
            <a:pPr marL="514350" lvl="0" indent="-514350" algn="just">
              <a:buFont typeface="+mj-lt"/>
              <a:buAutoNum type="arabicParenR"/>
            </a:pPr>
            <a:r>
              <a:rPr lang="en-US" sz="2800" dirty="0">
                <a:latin typeface="Times New Roman" panose="02020603050405020304" pitchFamily="18" charset="0"/>
                <a:cs typeface="Times New Roman" panose="02020603050405020304" pitchFamily="18" charset="0"/>
              </a:rPr>
              <a:t>To maintain the insurers’ financial solvency and soundness so they can carry out their long term obligations to policyholders and pay claims.</a:t>
            </a:r>
          </a:p>
          <a:p>
            <a:pPr marL="514350" lvl="0" indent="-514350" algn="just">
              <a:buFont typeface="+mj-lt"/>
              <a:buAutoNum type="arabicParenR"/>
            </a:pPr>
            <a:r>
              <a:rPr lang="en-US" sz="2800" dirty="0">
                <a:latin typeface="Times New Roman" panose="02020603050405020304" pitchFamily="18" charset="0"/>
                <a:cs typeface="Times New Roman" panose="02020603050405020304" pitchFamily="18" charset="0"/>
              </a:rPr>
              <a:t>To guarantee a fair treatment of current and prospective policyholders and beneficiaries by both insurers and the people who sell their policies.</a:t>
            </a:r>
          </a:p>
          <a:p>
            <a:pPr marL="514350" lvl="0" indent="-514350" algn="just">
              <a:buFont typeface="+mj-lt"/>
              <a:buAutoNum type="arabicParenR"/>
            </a:pPr>
            <a:r>
              <a:rPr lang="en-US" sz="2800" dirty="0">
                <a:latin typeface="Times New Roman" panose="02020603050405020304" pitchFamily="18" charset="0"/>
                <a:cs typeface="Times New Roman" panose="02020603050405020304" pitchFamily="18" charset="0"/>
              </a:rPr>
              <a:t>The need to make certain types of insurance compulsory as a way of achieving broad financial protection to the general population.</a:t>
            </a:r>
          </a:p>
          <a:p>
            <a:pPr marL="0" indent="0" algn="just">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215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545" y="974521"/>
            <a:ext cx="10295156" cy="661332"/>
          </a:xfrm>
        </p:spPr>
        <p:txBody>
          <a:bodyPr>
            <a:noAutofit/>
          </a:bodyPr>
          <a:lstStyle/>
          <a:p>
            <a:pPr algn="l"/>
            <a:r>
              <a:rPr lang="en-US" sz="3200" dirty="0">
                <a:latin typeface="Times New Roman" panose="02020603050405020304" pitchFamily="18" charset="0"/>
                <a:cs typeface="Times New Roman" panose="02020603050405020304" pitchFamily="18" charset="0"/>
              </a:rPr>
              <a:t>Reasons the Insurance Industry Needs to be Regulated</a:t>
            </a:r>
          </a:p>
        </p:txBody>
      </p:sp>
      <p:sp>
        <p:nvSpPr>
          <p:cNvPr id="3" name="Content Placeholder 2"/>
          <p:cNvSpPr>
            <a:spLocks noGrp="1"/>
          </p:cNvSpPr>
          <p:nvPr>
            <p:ph idx="1"/>
          </p:nvPr>
        </p:nvSpPr>
        <p:spPr>
          <a:xfrm>
            <a:off x="554606" y="1756795"/>
            <a:ext cx="11349372" cy="4685950"/>
          </a:xfrm>
        </p:spPr>
        <p:txBody>
          <a:bodyPr>
            <a:noAutofit/>
          </a:bodyPr>
          <a:lstStyle/>
          <a:p>
            <a:pPr marL="0" indent="0" algn="just">
              <a:buNone/>
            </a:pPr>
            <a:r>
              <a:rPr lang="en-US" sz="2600" dirty="0">
                <a:latin typeface="Times New Roman" panose="02020603050405020304" pitchFamily="18" charset="0"/>
                <a:cs typeface="Times New Roman" panose="02020603050405020304" pitchFamily="18" charset="0"/>
              </a:rPr>
              <a:t>The insurance transaction between consumer and insurer is made in a comprehensively regulated marketplace. Insurers generally are not free to write any contract they choose, are not free to charge any price they choose, and for some types of personal insurance must accept insureds they did not freely choose. The following four reasons explain why the insurance marketplace is regulated so extensively:</a:t>
            </a:r>
          </a:p>
          <a:p>
            <a:pPr lvl="0" algn="just"/>
            <a:r>
              <a:rPr lang="en-US" sz="2600" dirty="0">
                <a:latin typeface="Times New Roman" panose="02020603050405020304" pitchFamily="18" charset="0"/>
                <a:cs typeface="Times New Roman" panose="02020603050405020304" pitchFamily="18" charset="0"/>
              </a:rPr>
              <a:t>Widespread severe impact of insurer insolvency</a:t>
            </a:r>
          </a:p>
          <a:p>
            <a:pPr lvl="0" algn="just"/>
            <a:r>
              <a:rPr lang="en-US" sz="2600" dirty="0">
                <a:latin typeface="Times New Roman" panose="02020603050405020304" pitchFamily="18" charset="0"/>
                <a:cs typeface="Times New Roman" panose="02020603050405020304" pitchFamily="18" charset="0"/>
              </a:rPr>
              <a:t>Unequal knowledge and bargaining power of the buyer and seller</a:t>
            </a:r>
          </a:p>
          <a:p>
            <a:pPr lvl="0" algn="just"/>
            <a:r>
              <a:rPr lang="en-US" sz="2600" dirty="0">
                <a:latin typeface="Times New Roman" panose="02020603050405020304" pitchFamily="18" charset="0"/>
                <a:cs typeface="Times New Roman" panose="02020603050405020304" pitchFamily="18" charset="0"/>
              </a:rPr>
              <a:t>Unique problem of insurance pricing</a:t>
            </a:r>
          </a:p>
          <a:p>
            <a:pPr lvl="0" algn="just"/>
            <a:r>
              <a:rPr lang="en-US" sz="2600" dirty="0">
                <a:latin typeface="Times New Roman" panose="02020603050405020304" pitchFamily="18" charset="0"/>
                <a:cs typeface="Times New Roman" panose="02020603050405020304" pitchFamily="18" charset="0"/>
              </a:rPr>
              <a:t>Promotion of social goals</a:t>
            </a:r>
          </a:p>
        </p:txBody>
      </p:sp>
    </p:spTree>
    <p:extLst>
      <p:ext uri="{BB962C8B-B14F-4D97-AF65-F5344CB8AC3E}">
        <p14:creationId xmlns:p14="http://schemas.microsoft.com/office/powerpoint/2010/main" val="311738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7721" y="873853"/>
            <a:ext cx="2518561" cy="686499"/>
          </a:xfrm>
        </p:spPr>
        <p:txBody>
          <a:bodyPr>
            <a:normAutofit/>
          </a:bodyPr>
          <a:lstStyle/>
          <a:p>
            <a:pPr algn="l"/>
            <a:r>
              <a:rPr lang="en-US" sz="3600" dirty="0">
                <a:latin typeface="Times New Roman" panose="02020603050405020304" pitchFamily="18" charset="0"/>
                <a:cs typeface="Times New Roman" panose="02020603050405020304" pitchFamily="18" charset="0"/>
              </a:rPr>
              <a:t>Solvency</a:t>
            </a:r>
          </a:p>
        </p:txBody>
      </p:sp>
      <p:sp>
        <p:nvSpPr>
          <p:cNvPr id="3" name="Content Placeholder 2"/>
          <p:cNvSpPr>
            <a:spLocks noGrp="1"/>
          </p:cNvSpPr>
          <p:nvPr>
            <p:ph idx="1"/>
          </p:nvPr>
        </p:nvSpPr>
        <p:spPr>
          <a:xfrm>
            <a:off x="579771" y="1664516"/>
            <a:ext cx="11332595" cy="4702728"/>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Solvency regulation has three main parts:</a:t>
            </a:r>
          </a:p>
          <a:p>
            <a:pPr lvl="0" algn="just"/>
            <a:r>
              <a:rPr lang="en-US" sz="2800" dirty="0">
                <a:latin typeface="Times New Roman" panose="02020603050405020304" pitchFamily="18" charset="0"/>
                <a:cs typeface="Times New Roman" panose="02020603050405020304" pitchFamily="18" charset="0"/>
              </a:rPr>
              <a:t>Regulatory monitoring of insurer insolvency risk (including regulatory intervention against troubled insurers)</a:t>
            </a:r>
          </a:p>
          <a:p>
            <a:pPr lvl="0" algn="just"/>
            <a:r>
              <a:rPr lang="en-US" sz="2800" dirty="0">
                <a:latin typeface="Times New Roman" panose="02020603050405020304" pitchFamily="18" charset="0"/>
                <a:cs typeface="Times New Roman" panose="02020603050405020304" pitchFamily="18" charset="0"/>
              </a:rPr>
              <a:t>Restrictions on insurers’ capital and assets</a:t>
            </a:r>
          </a:p>
          <a:p>
            <a:pPr lvl="0" algn="just"/>
            <a:r>
              <a:rPr lang="en-US" sz="2800" dirty="0">
                <a:latin typeface="Times New Roman" panose="02020603050405020304" pitchFamily="18" charset="0"/>
                <a:cs typeface="Times New Roman" panose="02020603050405020304" pitchFamily="18" charset="0"/>
              </a:rPr>
              <a:t>State guaranty systems, which pay some of the claims of insolvent insurers</a:t>
            </a:r>
          </a:p>
          <a:p>
            <a:pPr marL="0" indent="0" algn="just">
              <a:buNone/>
            </a:pPr>
            <a:r>
              <a:rPr lang="en-US" sz="2800" dirty="0">
                <a:latin typeface="Times New Roman" panose="02020603050405020304" pitchFamily="18" charset="0"/>
                <a:cs typeface="Times New Roman" panose="02020603050405020304" pitchFamily="18" charset="0"/>
              </a:rPr>
              <a:t>Primary responsibility for regulating a specific insurer’s solvency lies with the insurance department in the state where the insurer is domiciled. Nevertheless, most state insurance departments provide some level of monitoring for all insurers that write business in their states. </a:t>
            </a:r>
          </a:p>
          <a:p>
            <a:pPr algn="just"/>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098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6110" y="915798"/>
            <a:ext cx="8214686" cy="610998"/>
          </a:xfrm>
        </p:spPr>
        <p:txBody>
          <a:bodyPr>
            <a:noAutofit/>
          </a:bodyPr>
          <a:lstStyle/>
          <a:p>
            <a:pPr algn="l"/>
            <a:r>
              <a:rPr lang="en-US" sz="3200" dirty="0">
                <a:latin typeface="Times New Roman" panose="02020603050405020304" pitchFamily="18" charset="0"/>
                <a:cs typeface="Times New Roman" panose="02020603050405020304" pitchFamily="18" charset="0"/>
              </a:rPr>
              <a:t>Unequal Knowledge and Bargaining Power</a:t>
            </a:r>
          </a:p>
        </p:txBody>
      </p:sp>
      <p:sp>
        <p:nvSpPr>
          <p:cNvPr id="3" name="Content Placeholder 2"/>
          <p:cNvSpPr>
            <a:spLocks noGrp="1"/>
          </p:cNvSpPr>
          <p:nvPr>
            <p:ph idx="1"/>
          </p:nvPr>
        </p:nvSpPr>
        <p:spPr>
          <a:xfrm>
            <a:off x="554605" y="1689683"/>
            <a:ext cx="11340983" cy="4484614"/>
          </a:xfrm>
        </p:spPr>
        <p:txBody>
          <a:bodyPr>
            <a:noAutofit/>
          </a:bodyPr>
          <a:lstStyle/>
          <a:p>
            <a:pPr marL="0" indent="0" algn="just">
              <a:buNone/>
            </a:pPr>
            <a:r>
              <a:rPr lang="en-US" sz="2200" dirty="0">
                <a:latin typeface="Times New Roman" panose="02020603050405020304" pitchFamily="18" charset="0"/>
                <a:cs typeface="Times New Roman" panose="02020603050405020304" pitchFamily="18" charset="0"/>
              </a:rPr>
              <a:t>An insurer has enormous advantages in technical expertise compared to the typical consumer. Therefore, on purpose of insurance regulation is to compensate for this imbalance.</a:t>
            </a:r>
          </a:p>
          <a:p>
            <a:pPr marL="0" indent="0" algn="just">
              <a:buNone/>
            </a:pPr>
            <a:r>
              <a:rPr lang="en-US" sz="2200" i="1" dirty="0">
                <a:latin typeface="Times New Roman" panose="02020603050405020304" pitchFamily="18" charset="0"/>
                <a:cs typeface="Times New Roman" panose="02020603050405020304" pitchFamily="18" charset="0"/>
              </a:rPr>
              <a:t>Example</a:t>
            </a:r>
            <a:r>
              <a:rPr lang="en-US" sz="2200" dirty="0">
                <a:latin typeface="Times New Roman" panose="02020603050405020304" pitchFamily="18" charset="0"/>
                <a:cs typeface="Times New Roman" panose="02020603050405020304" pitchFamily="18" charset="0"/>
              </a:rPr>
              <a:t>: it would be the unusual consumer who understands the meaning of an insurance policy as well as the insurer or is able to deal with the insurer on loss adjustment questions on an equal basis.</a:t>
            </a:r>
          </a:p>
          <a:p>
            <a:pPr marL="0" indent="0" algn="just">
              <a:buNone/>
            </a:pPr>
            <a:r>
              <a:rPr lang="en-US" sz="2200" dirty="0">
                <a:latin typeface="Times New Roman" panose="02020603050405020304" pitchFamily="18" charset="0"/>
                <a:cs typeface="Times New Roman" panose="02020603050405020304" pitchFamily="18" charset="0"/>
              </a:rPr>
              <a:t>Part of the imbalance in knowledge between insurer and insured is explained by the complexity of the insurance contract. Most contracts are long and contain words meaningful to lawyers but often not to the public. Regulation is needed to prevent dishonest insurers from taking advantage of the consumer’s relatively uninformed position by eliminating inherently unfair contracts from the marketplace.</a:t>
            </a:r>
          </a:p>
          <a:p>
            <a:pPr marL="0" indent="0" algn="just">
              <a:buNone/>
            </a:pPr>
            <a:r>
              <a:rPr lang="en-US" sz="2200" dirty="0">
                <a:latin typeface="Times New Roman" panose="02020603050405020304" pitchFamily="18" charset="0"/>
                <a:cs typeface="Times New Roman" panose="02020603050405020304" pitchFamily="18" charset="0"/>
              </a:rPr>
              <a:t>Part of the imbalance in knowledge between insurer and insured is explained by the fact that insurance is an intangible good. It is difficult for a consumer to evaluate the product’s performance until it may be too late to argue.</a:t>
            </a:r>
          </a:p>
          <a:p>
            <a:pPr marL="0" indent="0" algn="just">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3001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9666" y="890631"/>
            <a:ext cx="1646106" cy="694888"/>
          </a:xfrm>
        </p:spPr>
        <p:txBody>
          <a:bodyPr>
            <a:normAutofit/>
          </a:bodyPr>
          <a:lstStyle/>
          <a:p>
            <a:pPr algn="l"/>
            <a:r>
              <a:rPr lang="en-US" sz="3600" dirty="0">
                <a:latin typeface="Times New Roman" panose="02020603050405020304" pitchFamily="18" charset="0"/>
                <a:cs typeface="Times New Roman" panose="02020603050405020304" pitchFamily="18" charset="0"/>
              </a:rPr>
              <a:t>Prices</a:t>
            </a:r>
          </a:p>
        </p:txBody>
      </p:sp>
      <p:sp>
        <p:nvSpPr>
          <p:cNvPr id="3" name="Content Placeholder 2"/>
          <p:cNvSpPr>
            <a:spLocks noGrp="1"/>
          </p:cNvSpPr>
          <p:nvPr>
            <p:ph idx="1"/>
          </p:nvPr>
        </p:nvSpPr>
        <p:spPr>
          <a:xfrm>
            <a:off x="554606" y="1585519"/>
            <a:ext cx="11332594" cy="4865615"/>
          </a:xfrm>
        </p:spPr>
        <p:txBody>
          <a:bodyPr>
            <a:normAutofit/>
          </a:bodyPr>
          <a:lstStyle/>
          <a:p>
            <a:pPr marL="0" indent="0" algn="just">
              <a:buNone/>
            </a:pPr>
            <a:r>
              <a:rPr lang="en-US" sz="2400" dirty="0">
                <a:latin typeface="Times New Roman" panose="02020603050405020304" pitchFamily="18" charset="0"/>
                <a:cs typeface="Times New Roman" panose="02020603050405020304" pitchFamily="18" charset="0"/>
              </a:rPr>
              <a:t>In the market for most consumer goods and services assume the law of supply and demand, operating through open competition, determines the price. Because free price competition cannot be relied on to promote consumers’ welfare in the insurance marketplace, solvency regulation is used as a substitute for uncontrolled competition. The issue confronting regulators is how much freedom in pricing the industry should be allowed.</a:t>
            </a:r>
          </a:p>
          <a:p>
            <a:pPr marL="0" indent="0" algn="just">
              <a:buNone/>
            </a:pPr>
            <a:endParaRPr lang="en-US" sz="2400" dirty="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There are two main regulatory responses to this question:</a:t>
            </a:r>
          </a:p>
          <a:p>
            <a:pPr lvl="0" algn="just"/>
            <a:r>
              <a:rPr lang="en-US" sz="2400" dirty="0">
                <a:latin typeface="Times New Roman" panose="02020603050405020304" pitchFamily="18" charset="0"/>
                <a:cs typeface="Times New Roman" panose="02020603050405020304" pitchFamily="18" charset="0"/>
              </a:rPr>
              <a:t>Prior approval, which requires insurers to get prior approval from the regulator before using a rate</a:t>
            </a:r>
          </a:p>
          <a:p>
            <a:pPr lvl="0" algn="just"/>
            <a:r>
              <a:rPr lang="en-US" sz="2400" dirty="0">
                <a:latin typeface="Times New Roman" panose="02020603050405020304" pitchFamily="18" charset="0"/>
                <a:cs typeface="Times New Roman" panose="02020603050405020304" pitchFamily="18" charset="0"/>
              </a:rPr>
              <a:t>Open rating, which allows an insurer to use whatever rate it chooses after filing the rate and the supporting statistics with the regulator</a:t>
            </a:r>
          </a:p>
        </p:txBody>
      </p:sp>
    </p:spTree>
    <p:extLst>
      <p:ext uri="{BB962C8B-B14F-4D97-AF65-F5344CB8AC3E}">
        <p14:creationId xmlns:p14="http://schemas.microsoft.com/office/powerpoint/2010/main" val="294558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610</TotalTime>
  <Words>1476</Words>
  <Application>Microsoft Office PowerPoint</Application>
  <PresentationFormat>宽屏</PresentationFormat>
  <Paragraphs>90</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19</vt:i4>
      </vt:variant>
    </vt:vector>
  </HeadingPairs>
  <TitlesOfParts>
    <vt:vector size="29" baseType="lpstr">
      <vt:lpstr>KaiTi</vt:lpstr>
      <vt:lpstr>等线</vt:lpstr>
      <vt:lpstr>等线 Light</vt:lpstr>
      <vt:lpstr>Arial</vt:lpstr>
      <vt:lpstr>Calibri</vt:lpstr>
      <vt:lpstr>Calibri Light</vt:lpstr>
      <vt:lpstr>Times New Roman</vt:lpstr>
      <vt:lpstr>Theme VSB - EKF</vt:lpstr>
      <vt:lpstr>Custom Design</vt:lpstr>
      <vt:lpstr>Office 主题​​</vt:lpstr>
      <vt:lpstr>Insurance Regulation and Supervision</vt:lpstr>
      <vt:lpstr>Insurance Regulation</vt:lpstr>
      <vt:lpstr>Insurance Regulation</vt:lpstr>
      <vt:lpstr>The insurance law in United States</vt:lpstr>
      <vt:lpstr>The Purpose of Regulation</vt:lpstr>
      <vt:lpstr>Reasons the Insurance Industry Needs to be Regulated</vt:lpstr>
      <vt:lpstr>Solvency</vt:lpstr>
      <vt:lpstr>Unequal Knowledge and Bargaining Power</vt:lpstr>
      <vt:lpstr>Prices</vt:lpstr>
      <vt:lpstr>Promotion of Social Goals</vt:lpstr>
      <vt:lpstr>Regulated Activities</vt:lpstr>
      <vt:lpstr>The Major Regulated Activities</vt:lpstr>
      <vt:lpstr>The Major Regulated Activities</vt:lpstr>
      <vt:lpstr>The Major Regulated Activities</vt:lpstr>
      <vt:lpstr>The Major Regulated Activities</vt:lpstr>
      <vt:lpstr>The Major Regulated Activities</vt:lpstr>
      <vt:lpstr>The Major Regulated Activities</vt:lpstr>
      <vt:lpstr>The Major Regulated Activities</vt:lpstr>
      <vt:lpstr>The Major Regulated Activities</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dc:title>
  <dc:creator>Pedagog</dc:creator>
  <cp:lastModifiedBy>hp</cp:lastModifiedBy>
  <cp:revision>36</cp:revision>
  <dcterms:created xsi:type="dcterms:W3CDTF">2016-10-05T08:27:45Z</dcterms:created>
  <dcterms:modified xsi:type="dcterms:W3CDTF">2023-09-07T00:37:45Z</dcterms:modified>
</cp:coreProperties>
</file>