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F3245B-7343-1F40-41F6-9DEB56C8E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0179FF2-72A2-71C3-6EB2-5F53B571A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9A07E5-4F28-5A3A-2D2D-0BA866CCF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0E2BF4-4A68-6035-65D4-93D9CCF9A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2EEED2-E141-B65B-6894-C556E6619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58552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2E6B75-594E-6F7F-D9D2-C47085982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2A392A8-3BD5-1408-FAD8-D183412AB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49A140-2647-AD08-BDC3-60931AEE5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21A06D-77C0-7564-DD13-9B521B81F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31B93B-4580-57F1-7C19-74DE5B9D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89519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3B696BF-6C40-6EDC-645E-A971099412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5704B81-32E3-5EDE-E361-DC5101364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34ADEA-ACAD-0E1D-FED5-60B8A8E41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55B177-EBDB-F216-C264-7C9F2BAE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5D19DC-3345-BA98-74E4-1A69425F8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198712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132909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6345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11AC17-BEEF-BEBC-55A2-2CAC73653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AA8055B-7252-4CAF-29E6-CBDF56723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A40A7B-DFE5-AFD1-05BA-64E492060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36ABBA-E4DA-4592-8E6B-FC752C5F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DB4DF0-047F-E24F-4904-D3504114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00943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1F8866-DEDD-84D5-1403-D4BAC31A3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729AC9-EFFE-9681-1A43-A8B43F96C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6F9F83-FEB9-CE7E-490E-02590B1CE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9FA07E-F7CD-5CD0-6EBF-89FEAA15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FA7E96-6887-EEC6-CBBB-EDA28AD5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68097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2CACB8-E4BA-F371-3090-C5D4DC166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0037F7-7859-94E6-5283-6061CC32C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7DA42C-601B-9991-11EC-A82C75F97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FB3E269-5B3A-6869-058B-E82F3F9C6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817AC6-AE3F-9004-0D64-E8D1B074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8609E7-3B68-F354-6AFE-436BA7554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27691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D95AC5-4C43-D87D-71FE-7DDDE1F7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11BE267-09D4-2721-E558-C19AF8AAD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3A3A4F3-2D55-B33F-4367-A69B5A21F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E823FDF-473A-93FA-37F6-35075B8F2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DD3ED43-25B2-E331-8022-9E10D223A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C0FB949-03C5-5008-ADAA-1BCD978D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8B08435-1B3A-D879-74D7-F1B461919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EB1A375-6E9B-805D-6C71-FD5AB2702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51304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45FCDC-C4FC-FCDD-8867-6BECBA01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721ECFD-E80A-2909-CD64-EC3B469F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86EEFC5-A20E-982E-3825-F3C6A4FA5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FBE7D2F-C9D6-1521-541F-970011D92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76223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BA696CD-C969-9D00-30AB-2827ECAF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5D9D582-D7D0-5824-9AFA-51BD5B6CA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FAAA9A7-6400-5A07-0F76-3248DBF8F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6543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432617-8AF4-B74F-A8A7-6B2DB6D1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319ED-026E-1186-C00F-B5A9A46EF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F072BB-BAAC-9CE2-DB24-31F095DD84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41BECA-A46B-F1B0-023B-2FFD105E4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D4533A-C72D-6B00-1FB2-6A644864C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5086175-8B89-A316-95B7-B15222B04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8774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A2BF2F-AA9B-8318-D7AA-809BFAE87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275C124-5D45-DB79-6FD0-9B7337780B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2A55AD-59B9-24C1-A3BD-A52EA84E67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F3EEA8-04F5-5168-876B-6D0CBE358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8AC0F4C-9A0B-D232-F04B-C2A795BCF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FF372B7-7224-B06C-6858-A463F57DF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60685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D5D1191-E950-8C83-DCEC-F6DE915EB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132DCFE-08AB-B323-76A1-CB40CCB1A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2B6D2D-D68C-FD2D-E3A0-536475DA59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FFB449-EA93-A897-D608-3638F21CB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cs-CZ"/>
              <a:t>Jiri</a:t>
            </a:r>
            <a:r>
              <a:rPr lang="cs-CZ" spc="-25"/>
              <a:t> </a:t>
            </a:r>
            <a:r>
              <a:rPr lang="cs-CZ"/>
              <a:t>Valecky</a:t>
            </a:r>
            <a:r>
              <a:rPr lang="cs-CZ" spc="125"/>
              <a:t> </a:t>
            </a:r>
            <a:r>
              <a:rPr lang="cs-CZ" spc="-10"/>
              <a:t>(VSB-</a:t>
            </a:r>
            <a:r>
              <a:rPr lang="cs-CZ" spc="-20"/>
              <a:t>TUO)</a:t>
            </a:r>
            <a:endParaRPr lang="cs-CZ" spc="-2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948C12-6872-7204-B7B7-0F3FB4937A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14473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1050" y="358775"/>
            <a:ext cx="2686749" cy="8790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5"/>
              </a:spcBef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sz="28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28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EB915E4-4506-DB3B-3F65-B563E1F9DBFB}"/>
              </a:ext>
            </a:extLst>
          </p:cNvPr>
          <p:cNvSpPr txBox="1"/>
          <p:nvPr/>
        </p:nvSpPr>
        <p:spPr>
          <a:xfrm>
            <a:off x="781050" y="22637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378714" rIns="0" bIns="0" rtlCol="0">
            <a:spAutoFit/>
          </a:bodyPr>
          <a:lstStyle/>
          <a:p>
            <a:pPr marL="12700" marR="204470">
              <a:lnSpc>
                <a:spcPct val="102600"/>
              </a:lnSpc>
              <a:spcBef>
                <a:spcPts val="55"/>
              </a:spcBef>
            </a:pPr>
            <a:r>
              <a:rPr dirty="0"/>
              <a:t>We</a:t>
            </a:r>
            <a:r>
              <a:rPr spc="-40" dirty="0"/>
              <a:t> </a:t>
            </a:r>
            <a:r>
              <a:rPr dirty="0"/>
              <a:t>underestimate</a:t>
            </a:r>
            <a:r>
              <a:rPr spc="-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risk</a:t>
            </a:r>
            <a:r>
              <a:rPr spc="-35" dirty="0"/>
              <a:t> </a:t>
            </a:r>
            <a:r>
              <a:rPr dirty="0"/>
              <a:t>which</a:t>
            </a:r>
            <a:r>
              <a:rPr spc="-40" dirty="0"/>
              <a:t> </a:t>
            </a:r>
            <a:r>
              <a:rPr dirty="0"/>
              <a:t>we</a:t>
            </a:r>
            <a:r>
              <a:rPr spc="-35" dirty="0"/>
              <a:t> </a:t>
            </a:r>
            <a:r>
              <a:rPr dirty="0"/>
              <a:t>can</a:t>
            </a:r>
            <a:r>
              <a:rPr spc="-40" dirty="0"/>
              <a:t> </a:t>
            </a:r>
            <a:r>
              <a:rPr dirty="0"/>
              <a:t>affect</a:t>
            </a:r>
            <a:r>
              <a:rPr spc="-35" dirty="0"/>
              <a:t> </a:t>
            </a:r>
            <a:r>
              <a:rPr spc="-10" dirty="0"/>
              <a:t>(cancer,</a:t>
            </a:r>
            <a:r>
              <a:rPr spc="-40" dirty="0"/>
              <a:t> </a:t>
            </a:r>
            <a:r>
              <a:rPr spc="-10" dirty="0"/>
              <a:t>smoking concequencies),</a:t>
            </a:r>
            <a:r>
              <a:rPr spc="5" dirty="0"/>
              <a:t> </a:t>
            </a:r>
            <a:r>
              <a:rPr dirty="0"/>
              <a:t>while</a:t>
            </a:r>
            <a:r>
              <a:rPr spc="5" dirty="0"/>
              <a:t> </a:t>
            </a:r>
            <a:r>
              <a:rPr spc="-10" dirty="0"/>
              <a:t>uncontrollable</a:t>
            </a:r>
            <a:r>
              <a:rPr spc="5" dirty="0"/>
              <a:t> </a:t>
            </a:r>
            <a:r>
              <a:rPr dirty="0"/>
              <a:t>risk</a:t>
            </a:r>
            <a:r>
              <a:rPr spc="5" dirty="0"/>
              <a:t> </a:t>
            </a:r>
            <a:r>
              <a:rPr dirty="0"/>
              <a:t>we</a:t>
            </a:r>
            <a:r>
              <a:rPr spc="10" dirty="0"/>
              <a:t> </a:t>
            </a:r>
            <a:r>
              <a:rPr spc="-10" dirty="0"/>
              <a:t>overestimate</a:t>
            </a:r>
            <a:r>
              <a:rPr spc="5" dirty="0"/>
              <a:t> </a:t>
            </a:r>
            <a:r>
              <a:rPr spc="-10" dirty="0"/>
              <a:t>(aircraft </a:t>
            </a:r>
            <a:r>
              <a:rPr dirty="0"/>
              <a:t>crash,</a:t>
            </a:r>
            <a:r>
              <a:rPr spc="-60" dirty="0"/>
              <a:t> </a:t>
            </a:r>
            <a:r>
              <a:rPr dirty="0"/>
              <a:t>terrorism,</a:t>
            </a:r>
            <a:r>
              <a:rPr spc="-45" dirty="0"/>
              <a:t> </a:t>
            </a:r>
            <a:r>
              <a:rPr dirty="0"/>
              <a:t>natural</a:t>
            </a:r>
            <a:r>
              <a:rPr spc="-45" dirty="0"/>
              <a:t> </a:t>
            </a:r>
            <a:r>
              <a:rPr spc="-10" dirty="0"/>
              <a:t>catastrophe).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 dirty="0"/>
          </a:p>
          <a:p>
            <a:pPr marL="12700" marR="5080">
              <a:lnSpc>
                <a:spcPct val="102699"/>
              </a:lnSpc>
            </a:pPr>
            <a:r>
              <a:rPr dirty="0"/>
              <a:t>It</a:t>
            </a:r>
            <a:r>
              <a:rPr spc="-35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dirty="0"/>
              <a:t>also</a:t>
            </a:r>
            <a:r>
              <a:rPr spc="-30" dirty="0"/>
              <a:t> </a:t>
            </a:r>
            <a:r>
              <a:rPr dirty="0"/>
              <a:t>difficult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spc="-10" dirty="0"/>
              <a:t>express</a:t>
            </a:r>
            <a:r>
              <a:rPr spc="-3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size</a:t>
            </a:r>
            <a:r>
              <a:rPr spc="-30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insurance</a:t>
            </a:r>
            <a:r>
              <a:rPr spc="-35" dirty="0"/>
              <a:t> </a:t>
            </a:r>
            <a:r>
              <a:rPr dirty="0"/>
              <a:t>claim.</a:t>
            </a:r>
            <a:r>
              <a:rPr spc="4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spc="-10" dirty="0"/>
              <a:t>instance, </a:t>
            </a:r>
            <a:r>
              <a:rPr dirty="0"/>
              <a:t>death</a:t>
            </a:r>
            <a:r>
              <a:rPr spc="-35" dirty="0"/>
              <a:t> </a:t>
            </a:r>
            <a:r>
              <a:rPr dirty="0"/>
              <a:t>loss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cow</a:t>
            </a:r>
            <a:r>
              <a:rPr spc="-2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spc="-10" dirty="0"/>
              <a:t>impossible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dirty="0"/>
              <a:t>estimate</a:t>
            </a:r>
            <a:r>
              <a:rPr spc="-20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spc="-10" dirty="0"/>
              <a:t>India.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perception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8650" y="792657"/>
            <a:ext cx="157924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aversion</a:t>
            </a:r>
            <a:endParaRPr sz="1100" dirty="0">
              <a:latin typeface="Arial"/>
              <a:cs typeface="Arial"/>
            </a:endParaRPr>
          </a:p>
          <a:p>
            <a:pPr marL="1270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seeking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lovers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indifference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1872869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aversion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2075522"/>
            <a:ext cx="4372610" cy="828040"/>
            <a:chOff x="117729" y="2075522"/>
            <a:chExt cx="4372610" cy="828040"/>
          </a:xfrm>
        </p:grpSpPr>
        <p:sp>
          <p:nvSpPr>
            <p:cNvPr id="12" name="object 12"/>
            <p:cNvSpPr/>
            <p:nvPr/>
          </p:nvSpPr>
          <p:spPr>
            <a:xfrm>
              <a:off x="117729" y="2075522"/>
              <a:ext cx="4372610" cy="828040"/>
            </a:xfrm>
            <a:custGeom>
              <a:avLst/>
              <a:gdLst/>
              <a:ahLst/>
              <a:cxnLst/>
              <a:rect l="l" t="t" r="r" b="b"/>
              <a:pathLst>
                <a:path w="4372610" h="828039">
                  <a:moveTo>
                    <a:pt x="4372533" y="0"/>
                  </a:moveTo>
                  <a:lnTo>
                    <a:pt x="0" y="0"/>
                  </a:lnTo>
                  <a:lnTo>
                    <a:pt x="0" y="827481"/>
                  </a:lnTo>
                  <a:lnTo>
                    <a:pt x="4372533" y="827481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7416" y="2251074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60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60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6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17729" y="2075522"/>
            <a:ext cx="4372610" cy="82804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323215">
              <a:lnSpc>
                <a:spcPct val="125299"/>
              </a:lnSpc>
              <a:spcBef>
                <a:spcPts val="515"/>
              </a:spcBef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serious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positive. preference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variability.</a:t>
            </a:r>
            <a:endParaRPr sz="110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preference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profit.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Willingness</a:t>
            </a:r>
            <a:r>
              <a:rPr spc="70" dirty="0"/>
              <a:t> </a:t>
            </a:r>
            <a:r>
              <a:rPr dirty="0"/>
              <a:t>to</a:t>
            </a:r>
            <a:r>
              <a:rPr spc="75" dirty="0"/>
              <a:t> </a:t>
            </a:r>
            <a:r>
              <a:rPr dirty="0"/>
              <a:t>pay</a:t>
            </a:r>
            <a:r>
              <a:rPr spc="70" dirty="0"/>
              <a:t> </a:t>
            </a:r>
            <a:r>
              <a:rPr dirty="0"/>
              <a:t>insurance</a:t>
            </a:r>
            <a:r>
              <a:rPr spc="75" dirty="0"/>
              <a:t> </a:t>
            </a:r>
            <a:r>
              <a:rPr spc="-10" dirty="0"/>
              <a:t>premium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948" y="696134"/>
            <a:ext cx="3230553" cy="205974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0422" y="2906209"/>
            <a:ext cx="282765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Utility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function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willingness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WTP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Asymmetric</a:t>
            </a:r>
            <a:r>
              <a:rPr spc="170" dirty="0"/>
              <a:t> </a:t>
            </a:r>
            <a:r>
              <a:rPr spc="-10" dirty="0"/>
              <a:t>information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47650" y="596554"/>
            <a:ext cx="4289425" cy="24822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One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always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party.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instance:</a:t>
            </a:r>
            <a:endParaRPr sz="1100" dirty="0">
              <a:latin typeface="Arial"/>
              <a:cs typeface="Arial"/>
            </a:endParaRPr>
          </a:p>
          <a:p>
            <a:pPr marL="289560" marR="22669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seller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product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quality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customer‘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credit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applicant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liabilities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creditor‘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bank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regulator;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knows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behaviour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 dirty="0">
              <a:latin typeface="Arial"/>
              <a:cs typeface="Arial"/>
            </a:endParaRPr>
          </a:p>
          <a:p>
            <a:pPr marL="289560" marR="2388870" indent="-277495">
              <a:lnSpc>
                <a:spcPct val="125299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Asymmetric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information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yields: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hazard,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adverse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selection.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Moral</a:t>
            </a:r>
            <a:r>
              <a:rPr spc="60" dirty="0"/>
              <a:t> </a:t>
            </a:r>
            <a:r>
              <a:rPr spc="-10" dirty="0"/>
              <a:t>hazard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08340"/>
            <a:ext cx="4276725" cy="13157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cautiously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underwritten.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894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control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it, </a:t>
            </a:r>
            <a:r>
              <a:rPr sz="1100" dirty="0">
                <a:latin typeface="Arial"/>
                <a:cs typeface="Arial"/>
              </a:rPr>
              <a:t>estimate,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very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especially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Adverse</a:t>
            </a:r>
            <a:r>
              <a:rPr spc="65" dirty="0"/>
              <a:t> </a:t>
            </a:r>
            <a:r>
              <a:rPr spc="-10" dirty="0"/>
              <a:t>selection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961922"/>
            <a:ext cx="4156710" cy="16802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subjects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substites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104139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People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incur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willing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buy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i="1" spc="420" dirty="0">
                <a:latin typeface="Menlo"/>
                <a:cs typeface="Menlo"/>
              </a:rPr>
              <a:t>⇒</a:t>
            </a:r>
            <a:r>
              <a:rPr sz="1100" i="1" spc="-360" dirty="0">
                <a:latin typeface="Menlo"/>
                <a:cs typeface="Menlo"/>
              </a:rPr>
              <a:t> </a:t>
            </a:r>
            <a:r>
              <a:rPr sz="1100" dirty="0">
                <a:latin typeface="Arial"/>
                <a:cs typeface="Arial"/>
              </a:rPr>
              <a:t>increased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forced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order</a:t>
            </a:r>
            <a:r>
              <a:rPr sz="1100" spc="-25" dirty="0">
                <a:latin typeface="Arial"/>
                <a:cs typeface="Arial"/>
              </a:rPr>
              <a:t> to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loss.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317500">
              <a:lnSpc>
                <a:spcPct val="1026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cancel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 </a:t>
            </a:r>
            <a:r>
              <a:rPr sz="1100" dirty="0">
                <a:latin typeface="Arial"/>
                <a:cs typeface="Arial"/>
              </a:rPr>
              <a:t>competing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classification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2450" y="1211167"/>
            <a:ext cx="3837940" cy="86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2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(how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define?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yield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loss) </a:t>
            </a:r>
            <a:r>
              <a:rPr sz="1100" dirty="0">
                <a:latin typeface="Arial"/>
                <a:cs typeface="Arial"/>
              </a:rPr>
              <a:t>underwritting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100" spc="-10" dirty="0">
                <a:latin typeface="Arial"/>
                <a:cs typeface="Arial"/>
              </a:rPr>
              <a:t>others.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21</a:t>
            </a: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Financial</a:t>
            </a:r>
            <a:r>
              <a:rPr spc="114" dirty="0"/>
              <a:t> </a:t>
            </a:r>
            <a:r>
              <a:rPr spc="-10" dirty="0"/>
              <a:t>risks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76250" y="830596"/>
            <a:ext cx="3446145" cy="172783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market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566420" marR="218694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equity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interest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</a:t>
            </a:r>
            <a:endParaRPr sz="1000" dirty="0">
              <a:latin typeface="Arial"/>
              <a:cs typeface="Arial"/>
            </a:endParaRPr>
          </a:p>
          <a:p>
            <a:pPr marL="566420" marR="1638935">
              <a:lnSpc>
                <a:spcPts val="12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foreign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exchange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option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0" dirty="0">
                <a:latin typeface="Arial"/>
                <a:cs typeface="Arial"/>
              </a:rPr>
              <a:t> etc.</a:t>
            </a:r>
            <a:endParaRPr sz="1000" dirty="0">
              <a:latin typeface="Arial"/>
              <a:cs typeface="Arial"/>
            </a:endParaRPr>
          </a:p>
          <a:p>
            <a:pPr marL="289560" marR="1972310">
              <a:lnSpc>
                <a:spcPts val="1650"/>
              </a:lnSpc>
              <a:spcBef>
                <a:spcPts val="85"/>
              </a:spcBef>
            </a:pPr>
            <a:r>
              <a:rPr sz="1100" dirty="0">
                <a:latin typeface="Arial"/>
                <a:cs typeface="Arial"/>
              </a:rPr>
              <a:t>credit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(default) </a:t>
            </a:r>
            <a:r>
              <a:rPr sz="1100" spc="-2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operational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liquidity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100" dirty="0">
                <a:latin typeface="Arial"/>
                <a:cs typeface="Arial"/>
              </a:rPr>
              <a:t>Also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undertakes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these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kinds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Underwritting</a:t>
            </a:r>
            <a:r>
              <a:rPr spc="180" dirty="0"/>
              <a:t> </a:t>
            </a:r>
            <a:r>
              <a:rPr spc="-10" dirty="0"/>
              <a:t>risks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76250" y="939800"/>
            <a:ext cx="3805554" cy="158115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technical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provisions;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catastrophic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risk;</a:t>
            </a:r>
            <a:endParaRPr sz="1100" dirty="0">
              <a:latin typeface="Arial"/>
              <a:cs typeface="Arial"/>
            </a:endParaRPr>
          </a:p>
          <a:p>
            <a:pPr marL="289560" marR="96520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extreme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(e.g.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WTC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11th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September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2001,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Deepwater </a:t>
            </a:r>
            <a:r>
              <a:rPr sz="1000" dirty="0">
                <a:latin typeface="Arial"/>
                <a:cs typeface="Arial"/>
              </a:rPr>
              <a:t>Horizon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BP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20th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April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2010)</a:t>
            </a:r>
            <a:endParaRPr sz="10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0"/>
              </a:spcBef>
            </a:pPr>
            <a:r>
              <a:rPr sz="1000" dirty="0">
                <a:latin typeface="Arial"/>
                <a:cs typeface="Arial"/>
              </a:rPr>
              <a:t>many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small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(hurricane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Katrina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New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Orleans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- </a:t>
            </a:r>
            <a:r>
              <a:rPr sz="1000" spc="-10" dirty="0">
                <a:latin typeface="Arial"/>
                <a:cs typeface="Arial"/>
              </a:rPr>
              <a:t>28.-</a:t>
            </a:r>
            <a:r>
              <a:rPr sz="1000" dirty="0">
                <a:latin typeface="Arial"/>
                <a:cs typeface="Arial"/>
              </a:rPr>
              <a:t>29.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August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2005)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management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639" y="983268"/>
            <a:ext cx="3660542" cy="128517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28013" y="2460769"/>
            <a:ext cx="1952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management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process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18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21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pc="-10" dirty="0"/>
              <a:t>Contents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00050" y="854417"/>
            <a:ext cx="1741805" cy="1863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Introduction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/>
            </a:pPr>
            <a:endParaRPr sz="145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 marL="357505" marR="513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definition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attitudes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Arial"/>
              <a:cs typeface="Arial"/>
            </a:endParaRPr>
          </a:p>
          <a:p>
            <a:pPr marL="212725" marR="71755" indent="-212725">
              <a:lnSpc>
                <a:spcPct val="102699"/>
              </a:lnSpc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Asymmetric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information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classification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AutoNum type="arabicPlain" startAt="3"/>
            </a:pPr>
            <a:endParaRPr sz="145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management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3850" y="741192"/>
            <a:ext cx="4198620" cy="1642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58381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control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566420" marR="508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prevention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(electric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equipment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number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fire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occurrence)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 marR="277495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(fire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protection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doors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fire </a:t>
            </a:r>
            <a:r>
              <a:rPr sz="1000" dirty="0">
                <a:latin typeface="Arial"/>
                <a:cs typeface="Arial"/>
              </a:rPr>
              <a:t>propagation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hence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damage)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risk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93981" y="739775"/>
            <a:ext cx="4034790" cy="155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41998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loss/risk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financing</a:t>
            </a:r>
            <a:endParaRPr sz="1100" dirty="0">
              <a:latin typeface="Arial"/>
              <a:cs typeface="Arial"/>
            </a:endParaRPr>
          </a:p>
          <a:p>
            <a:pPr marL="566420" marR="206184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retention</a:t>
            </a:r>
            <a:r>
              <a:rPr sz="1000" spc="-10" dirty="0">
                <a:latin typeface="Arial"/>
                <a:cs typeface="Arial"/>
              </a:rPr>
              <a:t> (self-insurance)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(reinsurance) hedging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85"/>
              </a:lnSpc>
            </a:pPr>
            <a:r>
              <a:rPr sz="1000" dirty="0">
                <a:latin typeface="Arial"/>
                <a:cs typeface="Arial"/>
              </a:rPr>
              <a:t>alternative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(ART)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other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contractual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transfers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internal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reduction</a:t>
            </a:r>
            <a:endParaRPr sz="1100" dirty="0">
              <a:latin typeface="Arial"/>
              <a:cs typeface="Arial"/>
            </a:endParaRPr>
          </a:p>
          <a:p>
            <a:pPr marL="566420" marR="1609725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diversification</a:t>
            </a:r>
            <a:r>
              <a:rPr sz="1000" dirty="0">
                <a:latin typeface="Arial"/>
                <a:cs typeface="Arial"/>
              </a:rPr>
              <a:t> -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e.g.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geographical investments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information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Self-insurance</a:t>
            </a:r>
            <a:r>
              <a:rPr spc="105" dirty="0"/>
              <a:t> </a:t>
            </a:r>
            <a:r>
              <a:rPr dirty="0"/>
              <a:t>versus</a:t>
            </a:r>
            <a:r>
              <a:rPr spc="110" dirty="0"/>
              <a:t> </a:t>
            </a:r>
            <a:r>
              <a:rPr spc="-10" dirty="0"/>
              <a:t>insurance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20944" y="1060278"/>
            <a:ext cx="2001693" cy="123181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1904" y="2460884"/>
            <a:ext cx="37045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savings,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ordinary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40" dirty="0">
                <a:latin typeface="Arial"/>
                <a:cs typeface="Arial"/>
              </a:rPr>
              <a:t>IV.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-15015" y="234422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dirty="0"/>
              <a:t>and</a:t>
            </a:r>
            <a:r>
              <a:rPr spc="55" dirty="0"/>
              <a:t> </a:t>
            </a:r>
            <a:r>
              <a:rPr spc="-10" dirty="0"/>
              <a:t>uncertainty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00050" y="1044575"/>
            <a:ext cx="2310130" cy="12858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Degrees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uncertainty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spc="-10" dirty="0">
                <a:latin typeface="Arial"/>
                <a:cs typeface="Arial"/>
              </a:rPr>
              <a:t>certainty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uncertainty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uncertainty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probability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uncertainty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game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situations</a:t>
            </a:r>
            <a:endParaRPr sz="1100" dirty="0">
              <a:latin typeface="Arial"/>
              <a:cs typeface="Arial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Arial"/>
                <a:cs typeface="Arial"/>
              </a:rPr>
              <a:t>complete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ignorance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definition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05725"/>
            <a:ext cx="4372610" cy="23241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237627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39" rIns="0" bIns="0" rtlCol="0">
            <a:spAutoFit/>
          </a:bodyPr>
          <a:lstStyle/>
          <a:p>
            <a:pPr marL="53975" marR="552450">
              <a:lnSpc>
                <a:spcPct val="102699"/>
              </a:lnSpc>
              <a:spcBef>
                <a:spcPts val="219"/>
              </a:spcBef>
            </a:pPr>
            <a:r>
              <a:rPr sz="1100" spc="-10" dirty="0">
                <a:latin typeface="Arial"/>
                <a:cs typeface="Arial"/>
              </a:rPr>
              <a:t>Possibility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expectation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(see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0050" y="2002968"/>
            <a:ext cx="300418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distinguish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positive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(chance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speculative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risk) negative deviation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(risk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10" dirty="0">
                <a:latin typeface="Arial"/>
                <a:cs typeface="Arial"/>
              </a:rPr>
              <a:t> risk)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148894"/>
            <a:ext cx="4608195" cy="266098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and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chance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1630" y="887563"/>
            <a:ext cx="3287904" cy="152366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51203" y="2606667"/>
            <a:ext cx="210566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finance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r>
              <a:rPr dirty="0"/>
              <a:t>4</a:t>
            </a:r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insurance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23850" y="721522"/>
            <a:ext cx="318262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arises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(probability)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size).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60665" y="1959792"/>
            <a:ext cx="168719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Arial"/>
                <a:cs typeface="Arial"/>
              </a:rPr>
              <a:t>Table: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Key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ratio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response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47369" y="2229396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7369" y="2410828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85189" y="2194557"/>
            <a:ext cx="2827655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75"/>
              </a:spcBef>
              <a:tabLst>
                <a:tab pos="953769" algn="l"/>
                <a:tab pos="1835150" algn="l"/>
              </a:tabLst>
            </a:pPr>
            <a:r>
              <a:rPr sz="1100" dirty="0">
                <a:latin typeface="Arial"/>
                <a:cs typeface="Arial"/>
              </a:rPr>
              <a:t>Response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60" dirty="0">
                <a:latin typeface="Times New Roman"/>
                <a:cs typeface="Times New Roman"/>
              </a:rPr>
              <a:t>X</a:t>
            </a:r>
            <a:r>
              <a:rPr sz="1100" i="1" dirty="0">
                <a:latin typeface="Times New Roman"/>
                <a:cs typeface="Times New Roman"/>
              </a:rPr>
              <a:t>	</a:t>
            </a:r>
            <a:r>
              <a:rPr sz="1100" dirty="0">
                <a:latin typeface="Arial"/>
                <a:cs typeface="Arial"/>
              </a:rPr>
              <a:t>Exposure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w	</a:t>
            </a:r>
            <a:r>
              <a:rPr sz="1100" spc="-10" dirty="0">
                <a:latin typeface="Arial"/>
                <a:cs typeface="Arial"/>
              </a:rPr>
              <a:t>Key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ratio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spc="110" dirty="0">
                <a:latin typeface="Times New Roman"/>
                <a:cs typeface="Times New Roman"/>
              </a:rPr>
              <a:t>Z</a:t>
            </a:r>
            <a:r>
              <a:rPr sz="1100" i="1" spc="5" dirty="0">
                <a:latin typeface="Times New Roman"/>
                <a:cs typeface="Times New Roman"/>
              </a:rPr>
              <a:t> </a:t>
            </a:r>
            <a:r>
              <a:rPr sz="1100" spc="195" dirty="0">
                <a:latin typeface="Arial"/>
                <a:cs typeface="Arial"/>
              </a:rPr>
              <a:t>=</a:t>
            </a:r>
            <a:r>
              <a:rPr sz="1100" spc="85" dirty="0">
                <a:latin typeface="Arial"/>
                <a:cs typeface="Arial"/>
              </a:rPr>
              <a:t> </a:t>
            </a:r>
            <a:r>
              <a:rPr sz="1200" i="1" u="sng" spc="44" baseline="312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X</a:t>
            </a:r>
            <a:endParaRPr sz="1200" baseline="31250">
              <a:latin typeface="Times New Roman"/>
              <a:cs typeface="Times New Roman"/>
            </a:endParaRPr>
          </a:p>
          <a:p>
            <a:pPr marL="69215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01905" y="2290532"/>
            <a:ext cx="995680" cy="283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26670" algn="r">
              <a:lnSpc>
                <a:spcPts val="840"/>
              </a:lnSpc>
              <a:spcBef>
                <a:spcPts val="95"/>
              </a:spcBef>
            </a:pPr>
            <a:r>
              <a:rPr sz="800" i="1" spc="40" dirty="0">
                <a:latin typeface="Times New Roman"/>
                <a:cs typeface="Times New Roman"/>
              </a:rPr>
              <a:t>w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1200"/>
              </a:lnSpc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84630" y="2554641"/>
            <a:ext cx="641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cost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7933" y="2382556"/>
            <a:ext cx="72644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 indent="100330">
              <a:lnSpc>
                <a:spcPct val="102699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duration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70206" y="2554641"/>
            <a:ext cx="859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47369" y="2760040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0952" y="633627"/>
            <a:ext cx="1541272" cy="223167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13612" y="3016572"/>
            <a:ext cx="31457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death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Urquhart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Heilmann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(1985)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xfrm>
            <a:off x="400050" y="696640"/>
            <a:ext cx="3976211" cy="2195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676525" indent="-277495">
              <a:lnSpc>
                <a:spcPct val="125299"/>
              </a:lnSpc>
              <a:spcBef>
                <a:spcPts val="100"/>
              </a:spcBef>
            </a:pPr>
            <a:r>
              <a:rPr dirty="0"/>
              <a:t>How</a:t>
            </a:r>
            <a:r>
              <a:rPr spc="-35" dirty="0"/>
              <a:t> </a:t>
            </a:r>
            <a:r>
              <a:rPr dirty="0"/>
              <a:t>to</a:t>
            </a:r>
            <a:r>
              <a:rPr spc="-30" dirty="0"/>
              <a:t> </a:t>
            </a:r>
            <a:r>
              <a:rPr dirty="0"/>
              <a:t>define</a:t>
            </a:r>
            <a:r>
              <a:rPr spc="-35" dirty="0"/>
              <a:t> </a:t>
            </a:r>
            <a:r>
              <a:rPr spc="-10" dirty="0"/>
              <a:t>probability? </a:t>
            </a:r>
            <a:r>
              <a:rPr dirty="0"/>
              <a:t>logically</a:t>
            </a:r>
            <a:r>
              <a:rPr spc="-45" dirty="0"/>
              <a:t> </a:t>
            </a:r>
            <a:r>
              <a:rPr spc="-10" dirty="0"/>
              <a:t>(dice)</a:t>
            </a:r>
          </a:p>
          <a:p>
            <a:pPr marL="289560" marR="2448560">
              <a:lnSpc>
                <a:spcPct val="125299"/>
              </a:lnSpc>
            </a:pPr>
            <a:r>
              <a:rPr dirty="0"/>
              <a:t>by</a:t>
            </a:r>
            <a:r>
              <a:rPr spc="-50" dirty="0"/>
              <a:t> </a:t>
            </a:r>
            <a:r>
              <a:rPr dirty="0"/>
              <a:t>(repeated)</a:t>
            </a:r>
            <a:r>
              <a:rPr spc="-50" dirty="0"/>
              <a:t> </a:t>
            </a:r>
            <a:r>
              <a:rPr spc="-10" dirty="0"/>
              <a:t>experiment </a:t>
            </a:r>
            <a:r>
              <a:rPr dirty="0"/>
              <a:t>by</a:t>
            </a:r>
            <a:r>
              <a:rPr spc="-45" dirty="0"/>
              <a:t> </a:t>
            </a:r>
            <a:r>
              <a:rPr spc="-10" dirty="0"/>
              <a:t>experience</a:t>
            </a:r>
          </a:p>
          <a:p>
            <a:pPr>
              <a:lnSpc>
                <a:spcPct val="100000"/>
              </a:lnSpc>
            </a:pPr>
            <a:endParaRPr sz="1300" dirty="0"/>
          </a:p>
          <a:p>
            <a:pPr marL="12700" marR="5080">
              <a:lnSpc>
                <a:spcPct val="102600"/>
              </a:lnSpc>
            </a:pPr>
            <a:r>
              <a:rPr spc="-25" dirty="0"/>
              <a:t>However,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condition</a:t>
            </a:r>
            <a:r>
              <a:rPr spc="-2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varies,</a:t>
            </a:r>
            <a:r>
              <a:rPr spc="-25" dirty="0"/>
              <a:t> </a:t>
            </a:r>
            <a:r>
              <a:rPr dirty="0"/>
              <a:t>so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probability </a:t>
            </a:r>
            <a:r>
              <a:rPr dirty="0"/>
              <a:t>estimates</a:t>
            </a:r>
            <a:r>
              <a:rPr spc="-25" dirty="0"/>
              <a:t> </a:t>
            </a:r>
            <a:r>
              <a:rPr dirty="0"/>
              <a:t>based</a:t>
            </a:r>
            <a:r>
              <a:rPr spc="-20" dirty="0"/>
              <a:t> </a:t>
            </a:r>
            <a:r>
              <a:rPr dirty="0"/>
              <a:t>on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and</a:t>
            </a:r>
            <a:r>
              <a:rPr spc="-20" dirty="0"/>
              <a:t> </a:t>
            </a:r>
            <a:r>
              <a:rPr spc="-10" dirty="0"/>
              <a:t>experiences</a:t>
            </a:r>
            <a:r>
              <a:rPr spc="-20" dirty="0"/>
              <a:t> </a:t>
            </a:r>
            <a:r>
              <a:rPr dirty="0"/>
              <a:t>are</a:t>
            </a:r>
            <a:r>
              <a:rPr spc="-20" dirty="0"/>
              <a:t> </a:t>
            </a:r>
            <a:r>
              <a:rPr dirty="0"/>
              <a:t>not</a:t>
            </a:r>
            <a:r>
              <a:rPr spc="-20" dirty="0"/>
              <a:t> </a:t>
            </a:r>
            <a:r>
              <a:rPr spc="-10" dirty="0"/>
              <a:t>precise.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 dirty="0"/>
          </a:p>
          <a:p>
            <a:pPr marL="12700" marR="236220">
              <a:lnSpc>
                <a:spcPct val="102600"/>
              </a:lnSpc>
            </a:pPr>
            <a:r>
              <a:rPr spc="-10" dirty="0"/>
              <a:t>Therefore,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probability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expectations </a:t>
            </a:r>
            <a:r>
              <a:rPr dirty="0"/>
              <a:t>should</a:t>
            </a:r>
            <a:r>
              <a:rPr spc="-25" dirty="0"/>
              <a:t> </a:t>
            </a:r>
            <a:r>
              <a:rPr dirty="0"/>
              <a:t>not</a:t>
            </a:r>
            <a:r>
              <a:rPr spc="-25" dirty="0"/>
              <a:t> </a:t>
            </a:r>
            <a:r>
              <a:rPr dirty="0"/>
              <a:t>be</a:t>
            </a:r>
            <a:r>
              <a:rPr spc="-25" dirty="0"/>
              <a:t> </a:t>
            </a:r>
            <a:r>
              <a:rPr dirty="0"/>
              <a:t>strictly</a:t>
            </a:r>
            <a:r>
              <a:rPr spc="-25" dirty="0"/>
              <a:t> </a:t>
            </a:r>
            <a:r>
              <a:rPr spc="-10" dirty="0"/>
              <a:t>followed.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8894"/>
            <a:ext cx="4608195" cy="3282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95"/>
              </a:spcBef>
            </a:pPr>
            <a:r>
              <a:rPr dirty="0"/>
              <a:t>Probability</a:t>
            </a:r>
            <a:r>
              <a:rPr spc="85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insured</a:t>
            </a:r>
            <a:r>
              <a:rPr spc="90" dirty="0"/>
              <a:t> </a:t>
            </a:r>
            <a:r>
              <a:rPr spc="-10" dirty="0"/>
              <a:t>accident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93761"/>
            <a:ext cx="4264660" cy="18516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spc="-25" dirty="0">
                <a:latin typeface="Arial"/>
                <a:cs typeface="Arial"/>
              </a:rPr>
              <a:t>However,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statistical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observations</a:t>
            </a:r>
            <a:r>
              <a:rPr sz="1100" spc="-25" dirty="0">
                <a:latin typeface="Arial"/>
                <a:cs typeface="Arial"/>
              </a:rPr>
              <a:t> are </a:t>
            </a:r>
            <a:r>
              <a:rPr sz="1100" dirty="0">
                <a:latin typeface="Arial"/>
                <a:cs typeface="Arial"/>
              </a:rPr>
              <a:t>totally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dependently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personal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experience,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Arial"/>
              <a:cs typeface="Arial"/>
            </a:endParaRPr>
          </a:p>
          <a:p>
            <a:pPr marL="12700" marR="97790">
              <a:lnSpc>
                <a:spcPct val="102699"/>
              </a:lnSpc>
              <a:spcBef>
                <a:spcPts val="5"/>
              </a:spcBef>
            </a:pPr>
            <a:r>
              <a:rPr sz="1100" spc="-25" dirty="0">
                <a:latin typeface="Arial"/>
                <a:cs typeface="Arial"/>
              </a:rPr>
              <a:t>However,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women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terms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investments.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222885" algn="just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political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cultural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environment.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contrast, </a:t>
            </a:r>
            <a:r>
              <a:rPr sz="1100" dirty="0">
                <a:latin typeface="Arial"/>
                <a:cs typeface="Arial"/>
              </a:rPr>
              <a:t>Germany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decided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close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nuclear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plants,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revised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Fukushima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(2011).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870</Words>
  <Application>Microsoft Macintosh PowerPoint</Application>
  <PresentationFormat>自定义</PresentationFormat>
  <Paragraphs>132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等线</vt:lpstr>
      <vt:lpstr>等线 Light</vt:lpstr>
      <vt:lpstr>KaiTi</vt:lpstr>
      <vt:lpstr>Arial</vt:lpstr>
      <vt:lpstr>Menlo</vt:lpstr>
      <vt:lpstr>Times New Roman</vt:lpstr>
      <vt:lpstr>Office 主题​​</vt:lpstr>
      <vt:lpstr>Introduction to insurance</vt:lpstr>
      <vt:lpstr>Contents</vt:lpstr>
      <vt:lpstr>Risk and uncertainty</vt:lpstr>
      <vt:lpstr>Risk definition</vt:lpstr>
      <vt:lpstr>PowerPoint 演示文稿</vt:lpstr>
      <vt:lpstr>Risk insurance</vt:lpstr>
      <vt:lpstr>Probability of insured accident</vt:lpstr>
      <vt:lpstr>Probability of insured accident</vt:lpstr>
      <vt:lpstr>Probability of insured accident</vt:lpstr>
      <vt:lpstr>Probability of insured accident</vt:lpstr>
      <vt:lpstr>Risk perception</vt:lpstr>
      <vt:lpstr>Willingness to pay insurance premium</vt:lpstr>
      <vt:lpstr>Asymmetric information</vt:lpstr>
      <vt:lpstr>Moral hazard</vt:lpstr>
      <vt:lpstr>Adverse selection</vt:lpstr>
      <vt:lpstr>PowerPoint 演示文稿</vt:lpstr>
      <vt:lpstr>Financial risks</vt:lpstr>
      <vt:lpstr>Underwritting risks</vt:lpstr>
      <vt:lpstr>PowerPoint 演示文稿</vt:lpstr>
      <vt:lpstr>Risk management</vt:lpstr>
      <vt:lpstr>Risk management</vt:lpstr>
      <vt:lpstr>Self-insurance versus insurance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insurance</dc:title>
  <dc:creator>Jiri Valecky</dc:creator>
  <cp:lastModifiedBy>Haochen Guo</cp:lastModifiedBy>
  <cp:revision>1</cp:revision>
  <dcterms:created xsi:type="dcterms:W3CDTF">2023-08-31T03:17:52Z</dcterms:created>
  <dcterms:modified xsi:type="dcterms:W3CDTF">2023-08-31T03:33:40Z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2023-08-31T00:00:00Z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