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5143500" type="screen16x9"/>
  <p:notesSz cx="9144000" cy="51435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p:restoredTop sz="94645"/>
  </p:normalViewPr>
  <p:slideViewPr>
    <p:cSldViewPr>
      <p:cViewPr varScale="1">
        <p:scale>
          <a:sx n="151" d="100"/>
          <a:sy n="151" d="100"/>
        </p:scale>
        <p:origin x="760" y="1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CE21010-1514-68A2-EB54-4F504DC3FD91}"/>
              </a:ext>
            </a:extLst>
          </p:cNvPr>
          <p:cNvSpPr>
            <a:spLocks noGrp="1"/>
          </p:cNvSpPr>
          <p:nvPr>
            <p:ph type="ctrTitle"/>
          </p:nvPr>
        </p:nvSpPr>
        <p:spPr>
          <a:xfrm>
            <a:off x="1143000" y="841772"/>
            <a:ext cx="6858000" cy="1790700"/>
          </a:xfrm>
        </p:spPr>
        <p:txBody>
          <a:bodyPr anchor="b"/>
          <a:lstStyle>
            <a:lvl1pPr algn="ctr">
              <a:defRPr sz="45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FB1050FD-BB18-F280-3181-E1ACAC71DA9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A6EAB54C-0175-E280-7BB3-96472BCEA6AB}"/>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5" name="页脚占位符 4">
            <a:extLst>
              <a:ext uri="{FF2B5EF4-FFF2-40B4-BE49-F238E27FC236}">
                <a16:creationId xmlns:a16="http://schemas.microsoft.com/office/drawing/2014/main" id="{F54ED572-846C-0900-67C0-142A376951D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8B643DE-B372-BC3D-6F32-595F45149689}"/>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821141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5BBD2F-777C-830A-8793-B76BE0E9719F}"/>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49B8853A-DF1F-1BAB-D145-8EA72D3071A2}"/>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537EA4B3-9C8A-E82C-01BE-340E9DFC1F8F}"/>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5" name="页脚占位符 4">
            <a:extLst>
              <a:ext uri="{FF2B5EF4-FFF2-40B4-BE49-F238E27FC236}">
                <a16:creationId xmlns:a16="http://schemas.microsoft.com/office/drawing/2014/main" id="{66FA3F5F-3FF1-BE2B-DF14-DD1413532F6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DA3920B-FA85-726B-04BA-F72131D4D019}"/>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1384546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1D33708C-19B8-883F-155E-118A02372ED0}"/>
              </a:ext>
            </a:extLst>
          </p:cNvPr>
          <p:cNvSpPr>
            <a:spLocks noGrp="1"/>
          </p:cNvSpPr>
          <p:nvPr>
            <p:ph type="title" orient="vert"/>
          </p:nvPr>
        </p:nvSpPr>
        <p:spPr>
          <a:xfrm>
            <a:off x="6543675" y="273843"/>
            <a:ext cx="1971675" cy="4358879"/>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E4E5F7FA-B397-2B17-0E48-B3CE1CE43598}"/>
              </a:ext>
            </a:extLst>
          </p:cNvPr>
          <p:cNvSpPr>
            <a:spLocks noGrp="1"/>
          </p:cNvSpPr>
          <p:nvPr>
            <p:ph type="body" orient="vert" idx="1"/>
          </p:nvPr>
        </p:nvSpPr>
        <p:spPr>
          <a:xfrm>
            <a:off x="628650" y="273843"/>
            <a:ext cx="5800725" cy="4358879"/>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C65350CA-B3CF-3CED-2B3D-A14B7952465B}"/>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5" name="页脚占位符 4">
            <a:extLst>
              <a:ext uri="{FF2B5EF4-FFF2-40B4-BE49-F238E27FC236}">
                <a16:creationId xmlns:a16="http://schemas.microsoft.com/office/drawing/2014/main" id="{DD324ED7-E735-A518-8469-46DD16595C5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2AD41A9-8A71-EF30-CE2A-EDDF138AC357}"/>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1845786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8/31/23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82421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19112" y="786447"/>
            <a:ext cx="4490720" cy="575310"/>
          </a:xfrm>
          <a:prstGeom prst="rect">
            <a:avLst/>
          </a:prstGeom>
        </p:spPr>
        <p:txBody>
          <a:bodyPr wrap="square" lIns="0" tIns="0" rIns="0" bIns="0">
            <a:spAutoFit/>
          </a:bodyPr>
          <a:lstStyle>
            <a:lvl1pPr>
              <a:defRPr sz="3600" b="1" i="0">
                <a:solidFill>
                  <a:schemeClr val="tx1"/>
                </a:solidFill>
                <a:latin typeface="Arial"/>
                <a:cs typeface="Arial"/>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8/31/23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606624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8/31/23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658738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66240D-66CF-6656-6106-D7D87505DED1}"/>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55323EDE-094F-36EB-5299-AD17A1DC20EB}"/>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A972E541-CF3C-C6D1-B5A0-C6AF0A8B9946}"/>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5" name="页脚占位符 4">
            <a:extLst>
              <a:ext uri="{FF2B5EF4-FFF2-40B4-BE49-F238E27FC236}">
                <a16:creationId xmlns:a16="http://schemas.microsoft.com/office/drawing/2014/main" id="{EC6B3F66-A7D6-8C24-BF57-35F0EAAA4EF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535BC1A-FD8B-B08F-7C09-CBBFBE838F25}"/>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29194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B5F630-DCBE-1FEF-37A2-8A75167863C0}"/>
              </a:ext>
            </a:extLst>
          </p:cNvPr>
          <p:cNvSpPr>
            <a:spLocks noGrp="1"/>
          </p:cNvSpPr>
          <p:nvPr>
            <p:ph type="title"/>
          </p:nvPr>
        </p:nvSpPr>
        <p:spPr>
          <a:xfrm>
            <a:off x="623887" y="1282304"/>
            <a:ext cx="7886700" cy="2139553"/>
          </a:xfrm>
        </p:spPr>
        <p:txBody>
          <a:bodyPr anchor="b"/>
          <a:lstStyle>
            <a:lvl1pPr>
              <a:defRPr sz="45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5E6BF1C2-A111-D51F-BC76-E1863A44F9DC}"/>
              </a:ext>
            </a:extLst>
          </p:cNvPr>
          <p:cNvSpPr>
            <a:spLocks noGrp="1"/>
          </p:cNvSpPr>
          <p:nvPr>
            <p:ph type="body" idx="1"/>
          </p:nvPr>
        </p:nvSpPr>
        <p:spPr>
          <a:xfrm>
            <a:off x="623887"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CEE953BB-7C21-4B29-365E-76D6C4BF29CB}"/>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5" name="页脚占位符 4">
            <a:extLst>
              <a:ext uri="{FF2B5EF4-FFF2-40B4-BE49-F238E27FC236}">
                <a16:creationId xmlns:a16="http://schemas.microsoft.com/office/drawing/2014/main" id="{1770E183-BB88-D3EA-C853-B4E1DD6010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979CF5B-E838-B843-1A3F-61DD34DD748D}"/>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2281338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1F960AF-60E8-4F76-B3D6-30004EBE3841}"/>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D19BCD82-52DD-57E1-F4CE-3B5DEDE3E0D3}"/>
              </a:ext>
            </a:extLst>
          </p:cNvPr>
          <p:cNvSpPr>
            <a:spLocks noGrp="1"/>
          </p:cNvSpPr>
          <p:nvPr>
            <p:ph sz="half" idx="1"/>
          </p:nvPr>
        </p:nvSpPr>
        <p:spPr>
          <a:xfrm>
            <a:off x="628650" y="1369218"/>
            <a:ext cx="3886200" cy="3263504"/>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A10F73A3-0D94-5677-913F-DDDA781B2B5F}"/>
              </a:ext>
            </a:extLst>
          </p:cNvPr>
          <p:cNvSpPr>
            <a:spLocks noGrp="1"/>
          </p:cNvSpPr>
          <p:nvPr>
            <p:ph sz="half" idx="2"/>
          </p:nvPr>
        </p:nvSpPr>
        <p:spPr>
          <a:xfrm>
            <a:off x="4629150" y="1369218"/>
            <a:ext cx="3886200" cy="3263504"/>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49F917D0-0F66-5510-0CE8-DE45FB860AD2}"/>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6" name="页脚占位符 5">
            <a:extLst>
              <a:ext uri="{FF2B5EF4-FFF2-40B4-BE49-F238E27FC236}">
                <a16:creationId xmlns:a16="http://schemas.microsoft.com/office/drawing/2014/main" id="{A8003675-1A06-C7FC-3945-7C990855988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4DA75E2-A8A4-CD31-8299-577831368175}"/>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800429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8B9A7EF-8470-2B52-793C-7813D9F1BD27}"/>
              </a:ext>
            </a:extLst>
          </p:cNvPr>
          <p:cNvSpPr>
            <a:spLocks noGrp="1"/>
          </p:cNvSpPr>
          <p:nvPr>
            <p:ph type="title"/>
          </p:nvPr>
        </p:nvSpPr>
        <p:spPr>
          <a:xfrm>
            <a:off x="629841" y="273844"/>
            <a:ext cx="7886700" cy="994172"/>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EA8BF745-7B49-BF96-5A13-A8673DAC3CD9}"/>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A9DD66AB-B49F-E235-0566-93E30FBAFFB3}"/>
              </a:ext>
            </a:extLst>
          </p:cNvPr>
          <p:cNvSpPr>
            <a:spLocks noGrp="1"/>
          </p:cNvSpPr>
          <p:nvPr>
            <p:ph sz="half" idx="2"/>
          </p:nvPr>
        </p:nvSpPr>
        <p:spPr>
          <a:xfrm>
            <a:off x="629842" y="1878806"/>
            <a:ext cx="3868340" cy="276344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9A676CBE-BF55-A050-21F3-39BC7DF2574B}"/>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6D2D6892-51FB-D8D9-4D75-F34A22C77356}"/>
              </a:ext>
            </a:extLst>
          </p:cNvPr>
          <p:cNvSpPr>
            <a:spLocks noGrp="1"/>
          </p:cNvSpPr>
          <p:nvPr>
            <p:ph sz="quarter" idx="4"/>
          </p:nvPr>
        </p:nvSpPr>
        <p:spPr>
          <a:xfrm>
            <a:off x="4629150" y="1878806"/>
            <a:ext cx="3887391" cy="276344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8FAAFCEE-A32F-039D-7A4E-28532661A19B}"/>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8" name="页脚占位符 7">
            <a:extLst>
              <a:ext uri="{FF2B5EF4-FFF2-40B4-BE49-F238E27FC236}">
                <a16:creationId xmlns:a16="http://schemas.microsoft.com/office/drawing/2014/main" id="{B4F1A8D0-0D67-462B-73A1-0749615CCD7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683E73E-040B-2A46-3FB6-BAE921C10F99}"/>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3010326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F4DC09D-CCEC-C8EB-7C60-30F02497CA31}"/>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4DFA793D-ED5C-E4DF-5767-E7D02CC979AA}"/>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4" name="页脚占位符 3">
            <a:extLst>
              <a:ext uri="{FF2B5EF4-FFF2-40B4-BE49-F238E27FC236}">
                <a16:creationId xmlns:a16="http://schemas.microsoft.com/office/drawing/2014/main" id="{3432CB08-A8AA-B3D9-DE5E-A1950C70DB8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73A0C71-7DD8-AA6A-EFB9-664533ACAD41}"/>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3588054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DE87E5E-F6E9-0934-7EBD-CC4EAF7E7254}"/>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3" name="页脚占位符 2">
            <a:extLst>
              <a:ext uri="{FF2B5EF4-FFF2-40B4-BE49-F238E27FC236}">
                <a16:creationId xmlns:a16="http://schemas.microsoft.com/office/drawing/2014/main" id="{93E9760F-0AE8-E175-A10E-12C17A492BF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1DBEAA3A-016D-5F7B-1B23-78D6CDCC194E}"/>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3789865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0CC2AB1-6629-0EB1-D77F-15F4949171B5}"/>
              </a:ext>
            </a:extLst>
          </p:cNvPr>
          <p:cNvSpPr>
            <a:spLocks noGrp="1"/>
          </p:cNvSpPr>
          <p:nvPr>
            <p:ph type="title"/>
          </p:nvPr>
        </p:nvSpPr>
        <p:spPr>
          <a:xfrm>
            <a:off x="629841" y="342900"/>
            <a:ext cx="2949178" cy="1200150"/>
          </a:xfrm>
        </p:spPr>
        <p:txBody>
          <a:bodyPr anchor="b"/>
          <a:lstStyle>
            <a:lvl1pPr>
              <a:defRPr sz="24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CE6A2909-DAC2-C0FD-7C8D-A23A73758075}"/>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10F20257-66D0-FF10-0A3A-01C60DD6EBF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66216F42-308C-46D2-645E-D9C1CAAE247F}"/>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6" name="页脚占位符 5">
            <a:extLst>
              <a:ext uri="{FF2B5EF4-FFF2-40B4-BE49-F238E27FC236}">
                <a16:creationId xmlns:a16="http://schemas.microsoft.com/office/drawing/2014/main" id="{28DE72BD-2316-0EA4-EBF2-8395BA8CE14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CE25A46-E166-9799-3C5E-87B7D2C9D28C}"/>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945470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09AE96F-944D-3CE0-605A-7AB56C9A4CF3}"/>
              </a:ext>
            </a:extLst>
          </p:cNvPr>
          <p:cNvSpPr>
            <a:spLocks noGrp="1"/>
          </p:cNvSpPr>
          <p:nvPr>
            <p:ph type="title"/>
          </p:nvPr>
        </p:nvSpPr>
        <p:spPr>
          <a:xfrm>
            <a:off x="629841" y="342900"/>
            <a:ext cx="2949178" cy="1200150"/>
          </a:xfrm>
        </p:spPr>
        <p:txBody>
          <a:bodyPr anchor="b"/>
          <a:lstStyle>
            <a:lvl1pPr>
              <a:defRPr sz="24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D57FAD40-7078-E33E-17A4-FE8E3A7824ED}"/>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zh-CN" altLang="en-US"/>
          </a:p>
        </p:txBody>
      </p:sp>
      <p:sp>
        <p:nvSpPr>
          <p:cNvPr id="4" name="文本占位符 3">
            <a:extLst>
              <a:ext uri="{FF2B5EF4-FFF2-40B4-BE49-F238E27FC236}">
                <a16:creationId xmlns:a16="http://schemas.microsoft.com/office/drawing/2014/main" id="{A7426746-F065-6568-58FA-194694A90679}"/>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505763EE-E9CE-D74B-4E68-DF9C2851A95D}"/>
              </a:ext>
            </a:extLst>
          </p:cNvPr>
          <p:cNvSpPr>
            <a:spLocks noGrp="1"/>
          </p:cNvSpPr>
          <p:nvPr>
            <p:ph type="dt" sz="half" idx="10"/>
          </p:nvPr>
        </p:nvSpPr>
        <p:spPr/>
        <p:txBody>
          <a:bodyPr/>
          <a:lstStyle/>
          <a:p>
            <a:fld id="{1D8BD707-D9CF-40AE-B4C6-C98DA3205C09}" type="datetimeFigureOut">
              <a:rPr lang="en-US" smtClean="0"/>
              <a:t>8/31/23</a:t>
            </a:fld>
            <a:endParaRPr lang="en-US"/>
          </a:p>
        </p:txBody>
      </p:sp>
      <p:sp>
        <p:nvSpPr>
          <p:cNvPr id="6" name="页脚占位符 5">
            <a:extLst>
              <a:ext uri="{FF2B5EF4-FFF2-40B4-BE49-F238E27FC236}">
                <a16:creationId xmlns:a16="http://schemas.microsoft.com/office/drawing/2014/main" id="{56F5D2D7-CBC9-45D5-A77E-44F11E817BF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A1ED58-3B40-5CEC-5E9F-E2096AC36C6D}"/>
              </a:ext>
            </a:extLst>
          </p:cNvPr>
          <p:cNvSpPr>
            <a:spLocks noGrp="1"/>
          </p:cNvSpPr>
          <p:nvPr>
            <p:ph type="sldNum" sz="quarter" idx="12"/>
          </p:nvPr>
        </p:nvSpPr>
        <p:spPr/>
        <p:txBody>
          <a:body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3737415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C18A3B4-6735-F05A-29F2-D92E50970BC5}"/>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AFAFF18D-E594-1CF7-A558-D8752EE87571}"/>
              </a:ext>
            </a:extLst>
          </p:cNvPr>
          <p:cNvSpPr>
            <a:spLocks noGrp="1"/>
          </p:cNvSpPr>
          <p:nvPr>
            <p:ph type="body" idx="1"/>
          </p:nvPr>
        </p:nvSpPr>
        <p:spPr>
          <a:xfrm>
            <a:off x="628650" y="1369218"/>
            <a:ext cx="7886700" cy="3263504"/>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3F8F6F94-3895-6E04-7DA0-4FC15A5294A7}"/>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D8BD707-D9CF-40AE-B4C6-C98DA3205C09}" type="datetimeFigureOut">
              <a:rPr lang="en-US" smtClean="0"/>
              <a:t>8/31/23</a:t>
            </a:fld>
            <a:endParaRPr lang="en-US"/>
          </a:p>
        </p:txBody>
      </p:sp>
      <p:sp>
        <p:nvSpPr>
          <p:cNvPr id="5" name="页脚占位符 4">
            <a:extLst>
              <a:ext uri="{FF2B5EF4-FFF2-40B4-BE49-F238E27FC236}">
                <a16:creationId xmlns:a16="http://schemas.microsoft.com/office/drawing/2014/main" id="{C23E0B15-5680-F8DB-12A8-200D6022D493}"/>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9CFD610B-1CB7-9860-1289-1811ADAD9E22}"/>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6F15528-21DE-4FAA-801E-634DDDAF4B2B}" type="slidenum">
              <a:rPr lang="en-US" altLang="zh-CN" smtClean="0"/>
              <a:t>‹#›</a:t>
            </a:fld>
            <a:endParaRPr lang="en-US" altLang="zh-CN"/>
          </a:p>
        </p:txBody>
      </p:sp>
    </p:spTree>
    <p:extLst>
      <p:ext uri="{BB962C8B-B14F-4D97-AF65-F5344CB8AC3E}">
        <p14:creationId xmlns:p14="http://schemas.microsoft.com/office/powerpoint/2010/main" val="44242036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62760" y="1887156"/>
            <a:ext cx="5502910" cy="575310"/>
          </a:xfrm>
          <a:prstGeom prst="rect">
            <a:avLst/>
          </a:prstGeom>
        </p:spPr>
        <p:txBody>
          <a:bodyPr vert="horz" wrap="square" lIns="0" tIns="13335" rIns="0" bIns="0" rtlCol="0">
            <a:spAutoFit/>
          </a:bodyPr>
          <a:lstStyle/>
          <a:p>
            <a:pPr marL="12700">
              <a:lnSpc>
                <a:spcPct val="100000"/>
              </a:lnSpc>
              <a:spcBef>
                <a:spcPts val="105"/>
              </a:spcBef>
            </a:pPr>
            <a:r>
              <a:rPr sz="3600" spc="-465" dirty="0"/>
              <a:t>REGULATION</a:t>
            </a:r>
            <a:r>
              <a:rPr sz="3600" spc="-75" dirty="0"/>
              <a:t> </a:t>
            </a:r>
            <a:r>
              <a:rPr sz="3600" spc="-335" dirty="0"/>
              <a:t>AND</a:t>
            </a:r>
            <a:r>
              <a:rPr sz="3600" spc="-200" dirty="0"/>
              <a:t> </a:t>
            </a:r>
            <a:r>
              <a:rPr sz="3600" spc="-585" dirty="0"/>
              <a:t>SOLVENCY</a:t>
            </a:r>
            <a:endParaRPr sz="3600"/>
          </a:p>
        </p:txBody>
      </p:sp>
      <p:sp>
        <p:nvSpPr>
          <p:cNvPr id="3" name="文本框 2">
            <a:extLst>
              <a:ext uri="{FF2B5EF4-FFF2-40B4-BE49-F238E27FC236}">
                <a16:creationId xmlns:a16="http://schemas.microsoft.com/office/drawing/2014/main" id="{7E100A9F-5F39-15D2-730B-5B9894790800}"/>
              </a:ext>
            </a:extLst>
          </p:cNvPr>
          <p:cNvSpPr txBox="1"/>
          <p:nvPr/>
        </p:nvSpPr>
        <p:spPr>
          <a:xfrm>
            <a:off x="685800" y="4019550"/>
            <a:ext cx="1107996" cy="646331"/>
          </a:xfrm>
          <a:prstGeom prst="rect">
            <a:avLst/>
          </a:prstGeom>
          <a:noFill/>
        </p:spPr>
        <p:txBody>
          <a:bodyPr wrap="none" rtlCol="0">
            <a:spAutoFit/>
          </a:bodyPr>
          <a:lstStyle/>
          <a:p>
            <a:r>
              <a:rPr kumimoji="1" lang="zh-CN" altLang="en-US" dirty="0">
                <a:latin typeface="KaiTi" panose="02010609060101010101" pitchFamily="49" charset="-122"/>
                <a:ea typeface="KaiTi" panose="02010609060101010101" pitchFamily="49" charset="-122"/>
              </a:rPr>
              <a:t>东南大学</a:t>
            </a:r>
            <a:endParaRPr kumimoji="1" lang="en-US" altLang="zh-CN" dirty="0">
              <a:latin typeface="KaiTi" panose="02010609060101010101" pitchFamily="49" charset="-122"/>
              <a:ea typeface="KaiTi" panose="02010609060101010101" pitchFamily="49" charset="-122"/>
            </a:endParaRPr>
          </a:p>
          <a:p>
            <a:r>
              <a:rPr kumimoji="1" lang="zh-CN" altLang="en-US" dirty="0">
                <a:latin typeface="KaiTi" panose="02010609060101010101" pitchFamily="49" charset="-122"/>
                <a:ea typeface="KaiTi" panose="02010609060101010101" pitchFamily="49" charset="-122"/>
              </a:rPr>
              <a:t>郭皓晨</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6575" y="768413"/>
            <a:ext cx="3581400" cy="518159"/>
          </a:xfrm>
          <a:prstGeom prst="rect">
            <a:avLst/>
          </a:prstGeom>
        </p:spPr>
        <p:txBody>
          <a:bodyPr vert="horz" wrap="square" lIns="0" tIns="16510" rIns="0" bIns="0" rtlCol="0">
            <a:spAutoFit/>
          </a:bodyPr>
          <a:lstStyle/>
          <a:p>
            <a:pPr marL="12700">
              <a:lnSpc>
                <a:spcPct val="100000"/>
              </a:lnSpc>
              <a:spcBef>
                <a:spcPts val="130"/>
              </a:spcBef>
            </a:pPr>
            <a:r>
              <a:rPr sz="3200" spc="-240" dirty="0"/>
              <a:t>Why</a:t>
            </a:r>
            <a:r>
              <a:rPr sz="3200" spc="-145" dirty="0"/>
              <a:t> </a:t>
            </a:r>
            <a:r>
              <a:rPr sz="3200" spc="-245" dirty="0"/>
              <a:t>do</a:t>
            </a:r>
            <a:r>
              <a:rPr sz="3200" spc="-204" dirty="0"/>
              <a:t> </a:t>
            </a:r>
            <a:r>
              <a:rPr sz="3200" spc="-260" dirty="0"/>
              <a:t>insurers</a:t>
            </a:r>
            <a:r>
              <a:rPr sz="3200" spc="-210" dirty="0"/>
              <a:t> </a:t>
            </a:r>
            <a:r>
              <a:rPr sz="3200" spc="-135" dirty="0"/>
              <a:t>fail?</a:t>
            </a:r>
            <a:endParaRPr sz="3200"/>
          </a:p>
        </p:txBody>
      </p:sp>
      <p:sp>
        <p:nvSpPr>
          <p:cNvPr id="3" name="object 3"/>
          <p:cNvSpPr txBox="1"/>
          <p:nvPr/>
        </p:nvSpPr>
        <p:spPr>
          <a:xfrm>
            <a:off x="229870" y="1660144"/>
            <a:ext cx="8516620" cy="1861820"/>
          </a:xfrm>
          <a:prstGeom prst="rect">
            <a:avLst/>
          </a:prstGeom>
        </p:spPr>
        <p:txBody>
          <a:bodyPr vert="horz" wrap="square" lIns="0" tIns="48895" rIns="0" bIns="0" rtlCol="0">
            <a:spAutoFit/>
          </a:bodyPr>
          <a:lstStyle/>
          <a:p>
            <a:pPr marL="146050" marR="930910" indent="-133985">
              <a:lnSpc>
                <a:spcPts val="2180"/>
              </a:lnSpc>
              <a:spcBef>
                <a:spcPts val="385"/>
              </a:spcBef>
              <a:buChar char="•"/>
              <a:tabLst>
                <a:tab pos="146685" algn="l"/>
              </a:tabLst>
            </a:pPr>
            <a:r>
              <a:rPr sz="2000" spc="-100" dirty="0">
                <a:latin typeface="Arial"/>
                <a:cs typeface="Arial"/>
              </a:rPr>
              <a:t>Betweem</a:t>
            </a:r>
            <a:r>
              <a:rPr sz="2000" spc="-114" dirty="0">
                <a:latin typeface="Arial"/>
                <a:cs typeface="Arial"/>
              </a:rPr>
              <a:t> </a:t>
            </a:r>
            <a:r>
              <a:rPr sz="2000" spc="-80" dirty="0">
                <a:latin typeface="Arial"/>
                <a:cs typeface="Arial"/>
              </a:rPr>
              <a:t>1970</a:t>
            </a:r>
            <a:r>
              <a:rPr sz="2000" spc="-210" dirty="0">
                <a:latin typeface="Arial"/>
                <a:cs typeface="Arial"/>
              </a:rPr>
              <a:t> </a:t>
            </a:r>
            <a:r>
              <a:rPr sz="2000" spc="-90" dirty="0">
                <a:latin typeface="Arial"/>
                <a:cs typeface="Arial"/>
              </a:rPr>
              <a:t>and </a:t>
            </a:r>
            <a:r>
              <a:rPr sz="2000" spc="-80" dirty="0">
                <a:latin typeface="Arial"/>
                <a:cs typeface="Arial"/>
              </a:rPr>
              <a:t>2000</a:t>
            </a:r>
            <a:r>
              <a:rPr sz="2000" spc="-210" dirty="0">
                <a:latin typeface="Arial"/>
                <a:cs typeface="Arial"/>
              </a:rPr>
              <a:t> </a:t>
            </a:r>
            <a:r>
              <a:rPr sz="2000" spc="-35" dirty="0">
                <a:latin typeface="Arial"/>
                <a:cs typeface="Arial"/>
              </a:rPr>
              <a:t>there</a:t>
            </a:r>
            <a:r>
              <a:rPr sz="2000" spc="-40" dirty="0">
                <a:latin typeface="Arial"/>
                <a:cs typeface="Arial"/>
              </a:rPr>
              <a:t> </a:t>
            </a:r>
            <a:r>
              <a:rPr sz="2000" spc="-75" dirty="0">
                <a:latin typeface="Arial"/>
                <a:cs typeface="Arial"/>
              </a:rPr>
              <a:t>were</a:t>
            </a:r>
            <a:r>
              <a:rPr sz="2000" spc="-125" dirty="0">
                <a:latin typeface="Arial"/>
                <a:cs typeface="Arial"/>
              </a:rPr>
              <a:t> </a:t>
            </a:r>
            <a:r>
              <a:rPr sz="2000" spc="-70" dirty="0">
                <a:latin typeface="Arial"/>
                <a:cs typeface="Arial"/>
              </a:rPr>
              <a:t>approximately</a:t>
            </a:r>
            <a:r>
              <a:rPr sz="2000" spc="-190" dirty="0">
                <a:latin typeface="Arial"/>
                <a:cs typeface="Arial"/>
              </a:rPr>
              <a:t> </a:t>
            </a:r>
            <a:r>
              <a:rPr sz="2000" spc="-85" dirty="0">
                <a:latin typeface="Arial"/>
                <a:cs typeface="Arial"/>
              </a:rPr>
              <a:t>700</a:t>
            </a:r>
            <a:r>
              <a:rPr sz="2000" spc="-140" dirty="0">
                <a:latin typeface="Arial"/>
                <a:cs typeface="Arial"/>
              </a:rPr>
              <a:t> </a:t>
            </a:r>
            <a:r>
              <a:rPr sz="2000" spc="-65" dirty="0">
                <a:latin typeface="Arial"/>
                <a:cs typeface="Arial"/>
              </a:rPr>
              <a:t>failed</a:t>
            </a:r>
            <a:r>
              <a:rPr sz="2000" spc="-10" dirty="0">
                <a:latin typeface="Arial"/>
                <a:cs typeface="Arial"/>
              </a:rPr>
              <a:t> </a:t>
            </a:r>
            <a:r>
              <a:rPr sz="2000" spc="-60" dirty="0">
                <a:latin typeface="Arial"/>
                <a:cs typeface="Arial"/>
              </a:rPr>
              <a:t>insurance </a:t>
            </a:r>
            <a:r>
              <a:rPr sz="2000" spc="-110" dirty="0">
                <a:latin typeface="Arial"/>
                <a:cs typeface="Arial"/>
              </a:rPr>
              <a:t>companies</a:t>
            </a:r>
            <a:r>
              <a:rPr sz="2000" spc="-105" dirty="0">
                <a:latin typeface="Arial"/>
                <a:cs typeface="Arial"/>
              </a:rPr>
              <a:t> </a:t>
            </a:r>
            <a:r>
              <a:rPr sz="2000" spc="-35" dirty="0">
                <a:latin typeface="Arial"/>
                <a:cs typeface="Arial"/>
              </a:rPr>
              <a:t>troughout</a:t>
            </a:r>
            <a:r>
              <a:rPr sz="2000" spc="-55" dirty="0">
                <a:latin typeface="Arial"/>
                <a:cs typeface="Arial"/>
              </a:rPr>
              <a:t> </a:t>
            </a:r>
            <a:r>
              <a:rPr sz="2000" spc="-30" dirty="0">
                <a:latin typeface="Arial"/>
                <a:cs typeface="Arial"/>
              </a:rPr>
              <a:t>the</a:t>
            </a:r>
            <a:r>
              <a:rPr sz="2000" spc="-105" dirty="0">
                <a:latin typeface="Arial"/>
                <a:cs typeface="Arial"/>
              </a:rPr>
              <a:t> </a:t>
            </a:r>
            <a:r>
              <a:rPr sz="2000" spc="-10" dirty="0">
                <a:latin typeface="Arial"/>
                <a:cs typeface="Arial"/>
              </a:rPr>
              <a:t>world.</a:t>
            </a:r>
            <a:endParaRPr sz="2000">
              <a:latin typeface="Arial"/>
              <a:cs typeface="Arial"/>
            </a:endParaRPr>
          </a:p>
          <a:p>
            <a:pPr marL="146050" indent="-133985">
              <a:lnSpc>
                <a:spcPts val="2290"/>
              </a:lnSpc>
              <a:spcBef>
                <a:spcPts val="270"/>
              </a:spcBef>
              <a:buChar char="•"/>
              <a:tabLst>
                <a:tab pos="146685" algn="l"/>
              </a:tabLst>
            </a:pPr>
            <a:r>
              <a:rPr sz="2000" spc="-155" dirty="0">
                <a:latin typeface="Arial"/>
                <a:cs typeface="Arial"/>
              </a:rPr>
              <a:t>The</a:t>
            </a:r>
            <a:r>
              <a:rPr sz="2000" spc="-120" dirty="0">
                <a:latin typeface="Arial"/>
                <a:cs typeface="Arial"/>
              </a:rPr>
              <a:t> </a:t>
            </a:r>
            <a:r>
              <a:rPr sz="2000" spc="-180" dirty="0">
                <a:latin typeface="Arial"/>
                <a:cs typeface="Arial"/>
              </a:rPr>
              <a:t>U.S.</a:t>
            </a:r>
            <a:r>
              <a:rPr sz="2000" spc="-70" dirty="0">
                <a:latin typeface="Arial"/>
                <a:cs typeface="Arial"/>
              </a:rPr>
              <a:t> </a:t>
            </a:r>
            <a:r>
              <a:rPr sz="2000" spc="-130" dirty="0">
                <a:latin typeface="Arial"/>
                <a:cs typeface="Arial"/>
              </a:rPr>
              <a:t>savings</a:t>
            </a:r>
            <a:r>
              <a:rPr sz="2000" spc="-195" dirty="0">
                <a:latin typeface="Arial"/>
                <a:cs typeface="Arial"/>
              </a:rPr>
              <a:t> </a:t>
            </a:r>
            <a:r>
              <a:rPr sz="2000" spc="-90" dirty="0">
                <a:latin typeface="Arial"/>
                <a:cs typeface="Arial"/>
              </a:rPr>
              <a:t>and</a:t>
            </a:r>
            <a:r>
              <a:rPr sz="2000" spc="-100" dirty="0">
                <a:latin typeface="Arial"/>
                <a:cs typeface="Arial"/>
              </a:rPr>
              <a:t> </a:t>
            </a:r>
            <a:r>
              <a:rPr sz="2000" spc="-70" dirty="0">
                <a:latin typeface="Arial"/>
                <a:cs typeface="Arial"/>
              </a:rPr>
              <a:t>loan</a:t>
            </a:r>
            <a:r>
              <a:rPr sz="2000" spc="-90" dirty="0">
                <a:latin typeface="Arial"/>
                <a:cs typeface="Arial"/>
              </a:rPr>
              <a:t> </a:t>
            </a:r>
            <a:r>
              <a:rPr sz="2000" spc="-105" dirty="0">
                <a:latin typeface="Arial"/>
                <a:cs typeface="Arial"/>
              </a:rPr>
              <a:t>crisis</a:t>
            </a:r>
            <a:r>
              <a:rPr sz="2000" spc="-45" dirty="0">
                <a:latin typeface="Arial"/>
                <a:cs typeface="Arial"/>
              </a:rPr>
              <a:t> </a:t>
            </a:r>
            <a:r>
              <a:rPr sz="2000" dirty="0">
                <a:latin typeface="Arial"/>
                <a:cs typeface="Arial"/>
              </a:rPr>
              <a:t>of</a:t>
            </a:r>
            <a:r>
              <a:rPr sz="2000" spc="-100" dirty="0">
                <a:latin typeface="Arial"/>
                <a:cs typeface="Arial"/>
              </a:rPr>
              <a:t> </a:t>
            </a:r>
            <a:r>
              <a:rPr sz="2000" spc="-30" dirty="0">
                <a:latin typeface="Arial"/>
                <a:cs typeface="Arial"/>
              </a:rPr>
              <a:t>the</a:t>
            </a:r>
            <a:r>
              <a:rPr sz="2000" spc="-125" dirty="0">
                <a:latin typeface="Arial"/>
                <a:cs typeface="Arial"/>
              </a:rPr>
              <a:t> </a:t>
            </a:r>
            <a:r>
              <a:rPr sz="2000" spc="-110" dirty="0">
                <a:latin typeface="Arial"/>
                <a:cs typeface="Arial"/>
              </a:rPr>
              <a:t>1980s</a:t>
            </a:r>
            <a:r>
              <a:rPr sz="2000" spc="-190" dirty="0">
                <a:latin typeface="Arial"/>
                <a:cs typeface="Arial"/>
              </a:rPr>
              <a:t> </a:t>
            </a:r>
            <a:r>
              <a:rPr sz="2000" spc="-85" dirty="0">
                <a:latin typeface="Arial"/>
                <a:cs typeface="Arial"/>
              </a:rPr>
              <a:t>alone</a:t>
            </a:r>
            <a:r>
              <a:rPr sz="2000" spc="-110" dirty="0">
                <a:latin typeface="Arial"/>
                <a:cs typeface="Arial"/>
              </a:rPr>
              <a:t> </a:t>
            </a:r>
            <a:r>
              <a:rPr sz="2000" spc="-65" dirty="0">
                <a:latin typeface="Arial"/>
                <a:cs typeface="Arial"/>
              </a:rPr>
              <a:t>resulted</a:t>
            </a:r>
            <a:r>
              <a:rPr sz="2000" spc="-90" dirty="0">
                <a:latin typeface="Arial"/>
                <a:cs typeface="Arial"/>
              </a:rPr>
              <a:t> </a:t>
            </a:r>
            <a:r>
              <a:rPr sz="2000" spc="-30" dirty="0">
                <a:latin typeface="Arial"/>
                <a:cs typeface="Arial"/>
              </a:rPr>
              <a:t>in</a:t>
            </a:r>
            <a:r>
              <a:rPr sz="2000" spc="-100" dirty="0">
                <a:latin typeface="Arial"/>
                <a:cs typeface="Arial"/>
              </a:rPr>
              <a:t> </a:t>
            </a:r>
            <a:r>
              <a:rPr sz="2000" spc="-30" dirty="0">
                <a:latin typeface="Arial"/>
                <a:cs typeface="Arial"/>
              </a:rPr>
              <a:t>the</a:t>
            </a:r>
            <a:r>
              <a:rPr sz="2000" spc="-125" dirty="0">
                <a:latin typeface="Arial"/>
                <a:cs typeface="Arial"/>
              </a:rPr>
              <a:t> </a:t>
            </a:r>
            <a:r>
              <a:rPr sz="2000" spc="-100" dirty="0">
                <a:latin typeface="Arial"/>
                <a:cs typeface="Arial"/>
              </a:rPr>
              <a:t>insolvency</a:t>
            </a:r>
            <a:r>
              <a:rPr sz="2000" spc="-5" dirty="0">
                <a:latin typeface="Arial"/>
                <a:cs typeface="Arial"/>
              </a:rPr>
              <a:t> </a:t>
            </a:r>
            <a:r>
              <a:rPr sz="2000" spc="-25" dirty="0">
                <a:latin typeface="Arial"/>
                <a:cs typeface="Arial"/>
              </a:rPr>
              <a:t>of</a:t>
            </a:r>
            <a:endParaRPr sz="2000">
              <a:latin typeface="Arial"/>
              <a:cs typeface="Arial"/>
            </a:endParaRPr>
          </a:p>
          <a:p>
            <a:pPr marL="146050">
              <a:lnSpc>
                <a:spcPts val="2290"/>
              </a:lnSpc>
            </a:pPr>
            <a:r>
              <a:rPr sz="2000" spc="-80" dirty="0">
                <a:latin typeface="Arial"/>
                <a:cs typeface="Arial"/>
              </a:rPr>
              <a:t>over</a:t>
            </a:r>
            <a:r>
              <a:rPr sz="2000" spc="-110" dirty="0">
                <a:latin typeface="Arial"/>
                <a:cs typeface="Arial"/>
              </a:rPr>
              <a:t> </a:t>
            </a:r>
            <a:r>
              <a:rPr sz="2000" spc="-80" dirty="0">
                <a:latin typeface="Arial"/>
                <a:cs typeface="Arial"/>
              </a:rPr>
              <a:t>500</a:t>
            </a:r>
            <a:r>
              <a:rPr sz="2000" spc="-130" dirty="0">
                <a:latin typeface="Arial"/>
                <a:cs typeface="Arial"/>
              </a:rPr>
              <a:t> </a:t>
            </a:r>
            <a:r>
              <a:rPr sz="2000" spc="-10" dirty="0">
                <a:latin typeface="Arial"/>
                <a:cs typeface="Arial"/>
              </a:rPr>
              <a:t>institution</a:t>
            </a:r>
            <a:endParaRPr sz="2000">
              <a:latin typeface="Arial"/>
              <a:cs typeface="Arial"/>
            </a:endParaRPr>
          </a:p>
          <a:p>
            <a:pPr marL="146050" indent="-133985">
              <a:lnSpc>
                <a:spcPts val="2290"/>
              </a:lnSpc>
              <a:spcBef>
                <a:spcPts val="380"/>
              </a:spcBef>
              <a:buChar char="•"/>
              <a:tabLst>
                <a:tab pos="146685" algn="l"/>
              </a:tabLst>
            </a:pPr>
            <a:r>
              <a:rPr sz="2000" spc="-80" dirty="0">
                <a:latin typeface="Arial"/>
                <a:cs typeface="Arial"/>
              </a:rPr>
              <a:t>A.M.Best</a:t>
            </a:r>
            <a:r>
              <a:rPr sz="2000" spc="-235" dirty="0">
                <a:latin typeface="Arial"/>
                <a:cs typeface="Arial"/>
              </a:rPr>
              <a:t> </a:t>
            </a:r>
            <a:r>
              <a:rPr sz="2000" spc="-30" dirty="0">
                <a:latin typeface="Arial"/>
                <a:cs typeface="Arial"/>
              </a:rPr>
              <a:t>in</a:t>
            </a:r>
            <a:r>
              <a:rPr sz="2000" spc="-105" dirty="0">
                <a:latin typeface="Arial"/>
                <a:cs typeface="Arial"/>
              </a:rPr>
              <a:t> </a:t>
            </a:r>
            <a:r>
              <a:rPr sz="2000" spc="-80" dirty="0">
                <a:latin typeface="Arial"/>
                <a:cs typeface="Arial"/>
              </a:rPr>
              <a:t>1999</a:t>
            </a:r>
            <a:r>
              <a:rPr sz="2000" spc="-210" dirty="0">
                <a:latin typeface="Arial"/>
                <a:cs typeface="Arial"/>
              </a:rPr>
              <a:t> </a:t>
            </a:r>
            <a:r>
              <a:rPr sz="2000" spc="-80" dirty="0">
                <a:latin typeface="Arial"/>
                <a:cs typeface="Arial"/>
              </a:rPr>
              <a:t>published</a:t>
            </a:r>
            <a:r>
              <a:rPr sz="2000" spc="-95" dirty="0">
                <a:latin typeface="Arial"/>
                <a:cs typeface="Arial"/>
              </a:rPr>
              <a:t> </a:t>
            </a:r>
            <a:r>
              <a:rPr sz="2000" spc="-10" dirty="0">
                <a:latin typeface="Arial"/>
                <a:cs typeface="Arial"/>
              </a:rPr>
              <a:t>report</a:t>
            </a:r>
            <a:r>
              <a:rPr sz="2000" spc="-15" dirty="0">
                <a:latin typeface="Arial"/>
                <a:cs typeface="Arial"/>
              </a:rPr>
              <a:t> </a:t>
            </a:r>
            <a:r>
              <a:rPr sz="2000" dirty="0">
                <a:latin typeface="Arial"/>
                <a:cs typeface="Arial"/>
              </a:rPr>
              <a:t>of</a:t>
            </a:r>
            <a:r>
              <a:rPr sz="2000" spc="-110" dirty="0">
                <a:latin typeface="Arial"/>
                <a:cs typeface="Arial"/>
              </a:rPr>
              <a:t> </a:t>
            </a:r>
            <a:r>
              <a:rPr sz="2000" spc="-75" dirty="0">
                <a:latin typeface="Arial"/>
                <a:cs typeface="Arial"/>
              </a:rPr>
              <a:t>findings</a:t>
            </a:r>
            <a:r>
              <a:rPr sz="2000" spc="-130" dirty="0">
                <a:latin typeface="Arial"/>
                <a:cs typeface="Arial"/>
              </a:rPr>
              <a:t> </a:t>
            </a:r>
            <a:r>
              <a:rPr sz="2000" dirty="0">
                <a:latin typeface="Arial"/>
                <a:cs typeface="Arial"/>
              </a:rPr>
              <a:t>of</a:t>
            </a:r>
            <a:r>
              <a:rPr sz="2000" spc="-25" dirty="0">
                <a:latin typeface="Arial"/>
                <a:cs typeface="Arial"/>
              </a:rPr>
              <a:t> </a:t>
            </a:r>
            <a:r>
              <a:rPr sz="2000" spc="-50" dirty="0">
                <a:latin typeface="Arial"/>
                <a:cs typeface="Arial"/>
              </a:rPr>
              <a:t>primary</a:t>
            </a:r>
            <a:r>
              <a:rPr sz="2000" spc="-110" dirty="0">
                <a:latin typeface="Arial"/>
                <a:cs typeface="Arial"/>
              </a:rPr>
              <a:t> </a:t>
            </a:r>
            <a:r>
              <a:rPr sz="2000" spc="-145" dirty="0">
                <a:latin typeface="Arial"/>
                <a:cs typeface="Arial"/>
              </a:rPr>
              <a:t>cause</a:t>
            </a:r>
            <a:r>
              <a:rPr sz="2000" spc="-120" dirty="0">
                <a:latin typeface="Arial"/>
                <a:cs typeface="Arial"/>
              </a:rPr>
              <a:t> </a:t>
            </a:r>
            <a:r>
              <a:rPr sz="2000" dirty="0">
                <a:latin typeface="Arial"/>
                <a:cs typeface="Arial"/>
              </a:rPr>
              <a:t>of</a:t>
            </a:r>
            <a:r>
              <a:rPr sz="2000" spc="-105" dirty="0">
                <a:latin typeface="Arial"/>
                <a:cs typeface="Arial"/>
              </a:rPr>
              <a:t> </a:t>
            </a:r>
            <a:r>
              <a:rPr sz="2000" spc="-85" dirty="0">
                <a:latin typeface="Arial"/>
                <a:cs typeface="Arial"/>
              </a:rPr>
              <a:t>426</a:t>
            </a:r>
            <a:r>
              <a:rPr sz="2000" spc="-215" dirty="0">
                <a:latin typeface="Arial"/>
                <a:cs typeface="Arial"/>
              </a:rPr>
              <a:t> </a:t>
            </a:r>
            <a:r>
              <a:rPr sz="2000" spc="-55" dirty="0">
                <a:latin typeface="Arial"/>
                <a:cs typeface="Arial"/>
              </a:rPr>
              <a:t>companies</a:t>
            </a:r>
            <a:endParaRPr sz="2000">
              <a:latin typeface="Arial"/>
              <a:cs typeface="Arial"/>
            </a:endParaRPr>
          </a:p>
          <a:p>
            <a:pPr marL="146050">
              <a:lnSpc>
                <a:spcPts val="2290"/>
              </a:lnSpc>
            </a:pPr>
            <a:r>
              <a:rPr sz="2000" spc="-25" dirty="0">
                <a:latin typeface="Arial"/>
                <a:cs typeface="Arial"/>
              </a:rPr>
              <a:t>(for</a:t>
            </a:r>
            <a:r>
              <a:rPr sz="2000" spc="-55" dirty="0">
                <a:latin typeface="Arial"/>
                <a:cs typeface="Arial"/>
              </a:rPr>
              <a:t> </a:t>
            </a:r>
            <a:r>
              <a:rPr sz="2000" spc="-80" dirty="0">
                <a:latin typeface="Arial"/>
                <a:cs typeface="Arial"/>
              </a:rPr>
              <a:t>1960-</a:t>
            </a:r>
            <a:r>
              <a:rPr sz="2000" spc="-10" dirty="0">
                <a:latin typeface="Arial"/>
                <a:cs typeface="Arial"/>
              </a:rPr>
              <a:t>1998)</a:t>
            </a:r>
            <a:endParaRPr sz="2000">
              <a:latin typeface="Arial"/>
              <a:cs typeface="Arial"/>
            </a:endParaRPr>
          </a:p>
        </p:txBody>
      </p:sp>
      <p:graphicFrame>
        <p:nvGraphicFramePr>
          <p:cNvPr id="4" name="object 4"/>
          <p:cNvGraphicFramePr>
            <a:graphicFrameLocks noGrp="1"/>
          </p:cNvGraphicFramePr>
          <p:nvPr/>
        </p:nvGraphicFramePr>
        <p:xfrm>
          <a:off x="2477389" y="3453257"/>
          <a:ext cx="4679950" cy="1524000"/>
        </p:xfrm>
        <a:graphic>
          <a:graphicData uri="http://schemas.openxmlformats.org/drawingml/2006/table">
            <a:tbl>
              <a:tblPr firstRow="1" bandRow="1">
                <a:tableStyleId>{2D5ABB26-0587-4C30-8999-92F81FD0307C}</a:tableStyleId>
              </a:tblPr>
              <a:tblGrid>
                <a:gridCol w="2339975">
                  <a:extLst>
                    <a:ext uri="{9D8B030D-6E8A-4147-A177-3AD203B41FA5}">
                      <a16:colId xmlns:a16="http://schemas.microsoft.com/office/drawing/2014/main" val="20000"/>
                    </a:ext>
                  </a:extLst>
                </a:gridCol>
                <a:gridCol w="2339975">
                  <a:extLst>
                    <a:ext uri="{9D8B030D-6E8A-4147-A177-3AD203B41FA5}">
                      <a16:colId xmlns:a16="http://schemas.microsoft.com/office/drawing/2014/main" val="20001"/>
                    </a:ext>
                  </a:extLst>
                </a:gridCol>
              </a:tblGrid>
              <a:tr h="304800">
                <a:tc>
                  <a:txBody>
                    <a:bodyPr/>
                    <a:lstStyle/>
                    <a:p>
                      <a:pPr marL="93980">
                        <a:lnSpc>
                          <a:spcPct val="100000"/>
                        </a:lnSpc>
                        <a:spcBef>
                          <a:spcPts val="290"/>
                        </a:spcBef>
                      </a:pPr>
                      <a:r>
                        <a:rPr sz="1400" b="1" spc="-90" dirty="0">
                          <a:solidFill>
                            <a:srgbClr val="FFFFFF"/>
                          </a:solidFill>
                          <a:latin typeface="Arial"/>
                          <a:cs typeface="Arial"/>
                        </a:rPr>
                        <a:t>Primary</a:t>
                      </a:r>
                      <a:r>
                        <a:rPr sz="1400" b="1" spc="-140" dirty="0">
                          <a:solidFill>
                            <a:srgbClr val="FFFFFF"/>
                          </a:solidFill>
                          <a:latin typeface="Arial"/>
                          <a:cs typeface="Arial"/>
                        </a:rPr>
                        <a:t> </a:t>
                      </a:r>
                      <a:r>
                        <a:rPr sz="1400" b="1" spc="-10" dirty="0">
                          <a:solidFill>
                            <a:srgbClr val="FFFFFF"/>
                          </a:solidFill>
                          <a:latin typeface="Arial"/>
                          <a:cs typeface="Arial"/>
                        </a:rPr>
                        <a:t>causes</a:t>
                      </a:r>
                      <a:endParaRPr sz="1400">
                        <a:latin typeface="Arial"/>
                        <a:cs typeface="Arial"/>
                      </a:endParaRPr>
                    </a:p>
                  </a:txBody>
                  <a:tcPr marL="0" marR="0" marT="3683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00000"/>
                    </a:solidFill>
                  </a:tcPr>
                </a:tc>
                <a:tc>
                  <a:txBody>
                    <a:bodyPr/>
                    <a:lstStyle/>
                    <a:p>
                      <a:pPr marL="96520">
                        <a:lnSpc>
                          <a:spcPct val="100000"/>
                        </a:lnSpc>
                        <a:spcBef>
                          <a:spcPts val="290"/>
                        </a:spcBef>
                      </a:pPr>
                      <a:r>
                        <a:rPr sz="1400" b="1" spc="-220" dirty="0">
                          <a:solidFill>
                            <a:srgbClr val="FFFFFF"/>
                          </a:solidFill>
                          <a:latin typeface="Arial"/>
                          <a:cs typeface="Arial"/>
                        </a:rPr>
                        <a:t>%</a:t>
                      </a:r>
                      <a:r>
                        <a:rPr sz="1400" b="1" spc="-75" dirty="0">
                          <a:solidFill>
                            <a:srgbClr val="FFFFFF"/>
                          </a:solidFill>
                          <a:latin typeface="Arial"/>
                          <a:cs typeface="Arial"/>
                        </a:rPr>
                        <a:t> </a:t>
                      </a:r>
                      <a:r>
                        <a:rPr sz="1400" b="1" spc="-70" dirty="0">
                          <a:solidFill>
                            <a:srgbClr val="FFFFFF"/>
                          </a:solidFill>
                          <a:latin typeface="Arial"/>
                          <a:cs typeface="Arial"/>
                        </a:rPr>
                        <a:t>of</a:t>
                      </a:r>
                      <a:r>
                        <a:rPr sz="1400" b="1" spc="-85" dirty="0">
                          <a:solidFill>
                            <a:srgbClr val="FFFFFF"/>
                          </a:solidFill>
                          <a:latin typeface="Arial"/>
                          <a:cs typeface="Arial"/>
                        </a:rPr>
                        <a:t> </a:t>
                      </a:r>
                      <a:r>
                        <a:rPr sz="1400" b="1" spc="-110" dirty="0">
                          <a:solidFill>
                            <a:srgbClr val="FFFFFF"/>
                          </a:solidFill>
                          <a:latin typeface="Arial"/>
                          <a:cs typeface="Arial"/>
                        </a:rPr>
                        <a:t>Total</a:t>
                      </a:r>
                      <a:r>
                        <a:rPr sz="1400" b="1" spc="-60" dirty="0">
                          <a:solidFill>
                            <a:srgbClr val="FFFFFF"/>
                          </a:solidFill>
                          <a:latin typeface="Arial"/>
                          <a:cs typeface="Arial"/>
                        </a:rPr>
                        <a:t> </a:t>
                      </a:r>
                      <a:r>
                        <a:rPr sz="1400" b="1" spc="-10" dirty="0">
                          <a:solidFill>
                            <a:srgbClr val="FFFFFF"/>
                          </a:solidFill>
                          <a:latin typeface="Arial"/>
                          <a:cs typeface="Arial"/>
                        </a:rPr>
                        <a:t>Identified</a:t>
                      </a:r>
                      <a:endParaRPr sz="1400">
                        <a:latin typeface="Arial"/>
                        <a:cs typeface="Arial"/>
                      </a:endParaRPr>
                    </a:p>
                  </a:txBody>
                  <a:tcPr marL="0" marR="0" marT="3683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00000"/>
                    </a:solidFill>
                  </a:tcPr>
                </a:tc>
                <a:extLst>
                  <a:ext uri="{0D108BD9-81ED-4DB2-BD59-A6C34878D82A}">
                    <a16:rowId xmlns:a16="http://schemas.microsoft.com/office/drawing/2014/main" val="10000"/>
                  </a:ext>
                </a:extLst>
              </a:tr>
              <a:tr h="304800">
                <a:tc>
                  <a:txBody>
                    <a:bodyPr/>
                    <a:lstStyle/>
                    <a:p>
                      <a:pPr marL="93980">
                        <a:lnSpc>
                          <a:spcPct val="100000"/>
                        </a:lnSpc>
                        <a:spcBef>
                          <a:spcPts val="290"/>
                        </a:spcBef>
                      </a:pPr>
                      <a:r>
                        <a:rPr sz="1400" spc="-10" dirty="0">
                          <a:latin typeface="Arial"/>
                          <a:cs typeface="Arial"/>
                        </a:rPr>
                        <a:t>Underreserving</a:t>
                      </a:r>
                      <a:endParaRPr sz="1400">
                        <a:latin typeface="Arial"/>
                        <a:cs typeface="Arial"/>
                      </a:endParaRPr>
                    </a:p>
                  </a:txBody>
                  <a:tcPr marL="0" marR="0" marT="3683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ACACA"/>
                    </a:solidFill>
                  </a:tcPr>
                </a:tc>
                <a:tc>
                  <a:txBody>
                    <a:bodyPr/>
                    <a:lstStyle/>
                    <a:p>
                      <a:pPr marL="96520">
                        <a:lnSpc>
                          <a:spcPct val="100000"/>
                        </a:lnSpc>
                        <a:spcBef>
                          <a:spcPts val="290"/>
                        </a:spcBef>
                      </a:pPr>
                      <a:r>
                        <a:rPr sz="1400" spc="-60" dirty="0">
                          <a:latin typeface="Arial"/>
                          <a:cs typeface="Arial"/>
                        </a:rPr>
                        <a:t>34</a:t>
                      </a:r>
                      <a:r>
                        <a:rPr sz="1400" spc="-125" dirty="0">
                          <a:latin typeface="Arial"/>
                          <a:cs typeface="Arial"/>
                        </a:rPr>
                        <a:t> </a:t>
                      </a:r>
                      <a:r>
                        <a:rPr sz="1400" spc="-50" dirty="0">
                          <a:latin typeface="Arial"/>
                          <a:cs typeface="Arial"/>
                        </a:rPr>
                        <a:t>%</a:t>
                      </a:r>
                      <a:endParaRPr sz="1400">
                        <a:latin typeface="Arial"/>
                        <a:cs typeface="Arial"/>
                      </a:endParaRPr>
                    </a:p>
                  </a:txBody>
                  <a:tcPr marL="0" marR="0" marT="3683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ACACA"/>
                    </a:solidFill>
                  </a:tcPr>
                </a:tc>
                <a:extLst>
                  <a:ext uri="{0D108BD9-81ED-4DB2-BD59-A6C34878D82A}">
                    <a16:rowId xmlns:a16="http://schemas.microsoft.com/office/drawing/2014/main" val="10001"/>
                  </a:ext>
                </a:extLst>
              </a:tr>
              <a:tr h="304800">
                <a:tc>
                  <a:txBody>
                    <a:bodyPr/>
                    <a:lstStyle/>
                    <a:p>
                      <a:pPr marL="93980">
                        <a:lnSpc>
                          <a:spcPct val="100000"/>
                        </a:lnSpc>
                        <a:spcBef>
                          <a:spcPts val="295"/>
                        </a:spcBef>
                      </a:pPr>
                      <a:r>
                        <a:rPr sz="1400" spc="-100" dirty="0">
                          <a:latin typeface="Arial"/>
                          <a:cs typeface="Arial"/>
                        </a:rPr>
                        <a:t>Rapid</a:t>
                      </a:r>
                      <a:r>
                        <a:rPr sz="1400" spc="-60" dirty="0">
                          <a:latin typeface="Arial"/>
                          <a:cs typeface="Arial"/>
                        </a:rPr>
                        <a:t> </a:t>
                      </a:r>
                      <a:r>
                        <a:rPr sz="1400" spc="-10" dirty="0">
                          <a:latin typeface="Arial"/>
                          <a:cs typeface="Arial"/>
                        </a:rPr>
                        <a:t>growth</a:t>
                      </a:r>
                      <a:r>
                        <a:rPr sz="1400" spc="-135" dirty="0">
                          <a:latin typeface="Arial"/>
                          <a:cs typeface="Arial"/>
                        </a:rPr>
                        <a:t> </a:t>
                      </a:r>
                      <a:r>
                        <a:rPr sz="1400" spc="-10" dirty="0">
                          <a:latin typeface="Arial"/>
                          <a:cs typeface="Arial"/>
                        </a:rPr>
                        <a:t>(underpricing)</a:t>
                      </a:r>
                      <a:endParaRPr sz="1400">
                        <a:latin typeface="Arial"/>
                        <a:cs typeface="Arial"/>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7E7"/>
                    </a:solidFill>
                  </a:tcPr>
                </a:tc>
                <a:tc>
                  <a:txBody>
                    <a:bodyPr/>
                    <a:lstStyle/>
                    <a:p>
                      <a:pPr marL="96520">
                        <a:lnSpc>
                          <a:spcPct val="100000"/>
                        </a:lnSpc>
                        <a:spcBef>
                          <a:spcPts val="295"/>
                        </a:spcBef>
                      </a:pPr>
                      <a:r>
                        <a:rPr sz="1400" spc="-60" dirty="0">
                          <a:latin typeface="Arial"/>
                          <a:cs typeface="Arial"/>
                        </a:rPr>
                        <a:t>20</a:t>
                      </a:r>
                      <a:r>
                        <a:rPr sz="1400" spc="-125" dirty="0">
                          <a:latin typeface="Arial"/>
                          <a:cs typeface="Arial"/>
                        </a:rPr>
                        <a:t> </a:t>
                      </a:r>
                      <a:r>
                        <a:rPr sz="1400" spc="-50" dirty="0">
                          <a:latin typeface="Arial"/>
                          <a:cs typeface="Arial"/>
                        </a:rPr>
                        <a:t>%</a:t>
                      </a:r>
                      <a:endParaRPr sz="1400">
                        <a:latin typeface="Arial"/>
                        <a:cs typeface="Arial"/>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7E7"/>
                    </a:solidFill>
                  </a:tcPr>
                </a:tc>
                <a:extLst>
                  <a:ext uri="{0D108BD9-81ED-4DB2-BD59-A6C34878D82A}">
                    <a16:rowId xmlns:a16="http://schemas.microsoft.com/office/drawing/2014/main" val="10002"/>
                  </a:ext>
                </a:extLst>
              </a:tr>
              <a:tr h="304800">
                <a:tc>
                  <a:txBody>
                    <a:bodyPr/>
                    <a:lstStyle/>
                    <a:p>
                      <a:pPr marL="93980">
                        <a:lnSpc>
                          <a:spcPct val="100000"/>
                        </a:lnSpc>
                        <a:spcBef>
                          <a:spcPts val="300"/>
                        </a:spcBef>
                      </a:pPr>
                      <a:r>
                        <a:rPr sz="1400" spc="-75" dirty="0">
                          <a:latin typeface="Arial"/>
                          <a:cs typeface="Arial"/>
                        </a:rPr>
                        <a:t>Alleged</a:t>
                      </a:r>
                      <a:r>
                        <a:rPr sz="1400" spc="10" dirty="0">
                          <a:latin typeface="Arial"/>
                          <a:cs typeface="Arial"/>
                        </a:rPr>
                        <a:t> </a:t>
                      </a:r>
                      <a:r>
                        <a:rPr sz="1400" spc="-10" dirty="0">
                          <a:latin typeface="Arial"/>
                          <a:cs typeface="Arial"/>
                        </a:rPr>
                        <a:t>fraud</a:t>
                      </a:r>
                      <a:endParaRPr sz="1400">
                        <a:latin typeface="Arial"/>
                        <a:cs typeface="Arial"/>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ACACA"/>
                    </a:solidFill>
                  </a:tcPr>
                </a:tc>
                <a:tc>
                  <a:txBody>
                    <a:bodyPr/>
                    <a:lstStyle/>
                    <a:p>
                      <a:pPr marL="96520">
                        <a:lnSpc>
                          <a:spcPct val="100000"/>
                        </a:lnSpc>
                        <a:spcBef>
                          <a:spcPts val="300"/>
                        </a:spcBef>
                      </a:pPr>
                      <a:r>
                        <a:rPr sz="1400" spc="-60" dirty="0">
                          <a:latin typeface="Arial"/>
                          <a:cs typeface="Arial"/>
                        </a:rPr>
                        <a:t>10</a:t>
                      </a:r>
                      <a:r>
                        <a:rPr sz="1400" spc="-125" dirty="0">
                          <a:latin typeface="Arial"/>
                          <a:cs typeface="Arial"/>
                        </a:rPr>
                        <a:t> </a:t>
                      </a:r>
                      <a:r>
                        <a:rPr sz="1400" spc="-50" dirty="0">
                          <a:latin typeface="Arial"/>
                          <a:cs typeface="Arial"/>
                        </a:rPr>
                        <a:t>%</a:t>
                      </a:r>
                      <a:endParaRPr sz="1400">
                        <a:latin typeface="Arial"/>
                        <a:cs typeface="Arial"/>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ACACA"/>
                    </a:solidFill>
                  </a:tcPr>
                </a:tc>
                <a:extLst>
                  <a:ext uri="{0D108BD9-81ED-4DB2-BD59-A6C34878D82A}">
                    <a16:rowId xmlns:a16="http://schemas.microsoft.com/office/drawing/2014/main" val="10003"/>
                  </a:ext>
                </a:extLst>
              </a:tr>
              <a:tr h="304800">
                <a:tc>
                  <a:txBody>
                    <a:bodyPr/>
                    <a:lstStyle/>
                    <a:p>
                      <a:pPr marL="93980">
                        <a:lnSpc>
                          <a:spcPct val="100000"/>
                        </a:lnSpc>
                        <a:spcBef>
                          <a:spcPts val="305"/>
                        </a:spcBef>
                      </a:pPr>
                      <a:r>
                        <a:rPr sz="1400" spc="-35" dirty="0">
                          <a:latin typeface="Arial"/>
                          <a:cs typeface="Arial"/>
                        </a:rPr>
                        <a:t>Investment</a:t>
                      </a:r>
                      <a:r>
                        <a:rPr sz="1400" spc="-120" dirty="0">
                          <a:latin typeface="Arial"/>
                          <a:cs typeface="Arial"/>
                        </a:rPr>
                        <a:t> </a:t>
                      </a:r>
                      <a:r>
                        <a:rPr sz="1400" spc="-10" dirty="0">
                          <a:latin typeface="Arial"/>
                          <a:cs typeface="Arial"/>
                        </a:rPr>
                        <a:t>failure</a:t>
                      </a:r>
                      <a:endParaRPr sz="1400">
                        <a:latin typeface="Arial"/>
                        <a:cs typeface="Arial"/>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7E7"/>
                    </a:solidFill>
                  </a:tcPr>
                </a:tc>
                <a:tc>
                  <a:txBody>
                    <a:bodyPr/>
                    <a:lstStyle/>
                    <a:p>
                      <a:pPr marL="96520">
                        <a:lnSpc>
                          <a:spcPct val="100000"/>
                        </a:lnSpc>
                        <a:spcBef>
                          <a:spcPts val="305"/>
                        </a:spcBef>
                      </a:pPr>
                      <a:r>
                        <a:rPr sz="1400" spc="-70" dirty="0">
                          <a:latin typeface="Arial"/>
                          <a:cs typeface="Arial"/>
                        </a:rPr>
                        <a:t>9</a:t>
                      </a:r>
                      <a:r>
                        <a:rPr sz="1400" spc="-60" dirty="0">
                          <a:latin typeface="Arial"/>
                          <a:cs typeface="Arial"/>
                        </a:rPr>
                        <a:t> </a:t>
                      </a:r>
                      <a:r>
                        <a:rPr sz="1400" spc="-50" dirty="0">
                          <a:latin typeface="Arial"/>
                          <a:cs typeface="Arial"/>
                        </a:rPr>
                        <a:t>%</a:t>
                      </a:r>
                      <a:endParaRPr sz="1400">
                        <a:latin typeface="Arial"/>
                        <a:cs typeface="Arial"/>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7E7"/>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6575" y="776605"/>
            <a:ext cx="4471035" cy="575310"/>
          </a:xfrm>
          <a:prstGeom prst="rect">
            <a:avLst/>
          </a:prstGeom>
        </p:spPr>
        <p:txBody>
          <a:bodyPr vert="horz" wrap="square" lIns="0" tIns="13335" rIns="0" bIns="0" rtlCol="0">
            <a:spAutoFit/>
          </a:bodyPr>
          <a:lstStyle/>
          <a:p>
            <a:pPr marL="12700">
              <a:lnSpc>
                <a:spcPct val="100000"/>
              </a:lnSpc>
              <a:spcBef>
                <a:spcPts val="105"/>
              </a:spcBef>
            </a:pPr>
            <a:r>
              <a:rPr sz="3600" dirty="0">
                <a:latin typeface="Times New Roman"/>
                <a:cs typeface="Times New Roman"/>
              </a:rPr>
              <a:t>Historical</a:t>
            </a:r>
            <a:r>
              <a:rPr sz="3600" spc="-25" dirty="0">
                <a:latin typeface="Times New Roman"/>
                <a:cs typeface="Times New Roman"/>
              </a:rPr>
              <a:t> </a:t>
            </a:r>
            <a:r>
              <a:rPr sz="3600" spc="-10" dirty="0">
                <a:latin typeface="Times New Roman"/>
                <a:cs typeface="Times New Roman"/>
              </a:rPr>
              <a:t>Background</a:t>
            </a:r>
            <a:endParaRPr sz="3600">
              <a:latin typeface="Times New Roman"/>
              <a:cs typeface="Times New Roman"/>
            </a:endParaRPr>
          </a:p>
        </p:txBody>
      </p:sp>
      <p:sp>
        <p:nvSpPr>
          <p:cNvPr id="3" name="object 3"/>
          <p:cNvSpPr txBox="1"/>
          <p:nvPr/>
        </p:nvSpPr>
        <p:spPr>
          <a:xfrm>
            <a:off x="536575" y="1331260"/>
            <a:ext cx="5059045" cy="2131695"/>
          </a:xfrm>
          <a:prstGeom prst="rect">
            <a:avLst/>
          </a:prstGeom>
        </p:spPr>
        <p:txBody>
          <a:bodyPr vert="horz" wrap="square" lIns="0" tIns="66675" rIns="0" bIns="0" rtlCol="0">
            <a:spAutoFit/>
          </a:bodyPr>
          <a:lstStyle/>
          <a:p>
            <a:pPr marL="12700">
              <a:lnSpc>
                <a:spcPct val="100000"/>
              </a:lnSpc>
              <a:spcBef>
                <a:spcPts val="525"/>
              </a:spcBef>
            </a:pPr>
            <a:r>
              <a:rPr sz="2750" spc="-155" dirty="0">
                <a:latin typeface="Arial"/>
                <a:cs typeface="Arial"/>
              </a:rPr>
              <a:t>Four</a:t>
            </a:r>
            <a:r>
              <a:rPr sz="2750" spc="-90" dirty="0">
                <a:latin typeface="Arial"/>
                <a:cs typeface="Arial"/>
              </a:rPr>
              <a:t> </a:t>
            </a:r>
            <a:r>
              <a:rPr sz="2750" spc="-204" dirty="0">
                <a:latin typeface="Arial"/>
                <a:cs typeface="Arial"/>
              </a:rPr>
              <a:t>classes</a:t>
            </a:r>
            <a:r>
              <a:rPr sz="2750" spc="15" dirty="0">
                <a:latin typeface="Arial"/>
                <a:cs typeface="Arial"/>
              </a:rPr>
              <a:t> </a:t>
            </a:r>
            <a:r>
              <a:rPr sz="2750" dirty="0">
                <a:latin typeface="Arial"/>
                <a:cs typeface="Arial"/>
              </a:rPr>
              <a:t>of</a:t>
            </a:r>
            <a:r>
              <a:rPr sz="2750" spc="-195" dirty="0">
                <a:latin typeface="Arial"/>
                <a:cs typeface="Arial"/>
              </a:rPr>
              <a:t> </a:t>
            </a:r>
            <a:r>
              <a:rPr sz="2750" spc="-90" dirty="0">
                <a:latin typeface="Arial"/>
                <a:cs typeface="Arial"/>
              </a:rPr>
              <a:t>supervisory</a:t>
            </a:r>
            <a:r>
              <a:rPr sz="2750" dirty="0">
                <a:latin typeface="Arial"/>
                <a:cs typeface="Arial"/>
              </a:rPr>
              <a:t> </a:t>
            </a:r>
            <a:r>
              <a:rPr sz="2750" spc="-110" dirty="0">
                <a:latin typeface="Arial"/>
                <a:cs typeface="Arial"/>
              </a:rPr>
              <a:t>system:</a:t>
            </a:r>
            <a:endParaRPr sz="2750">
              <a:latin typeface="Arial"/>
              <a:cs typeface="Arial"/>
            </a:endParaRPr>
          </a:p>
          <a:p>
            <a:pPr marL="146050" indent="-133350">
              <a:lnSpc>
                <a:spcPct val="100000"/>
              </a:lnSpc>
              <a:spcBef>
                <a:spcPts val="355"/>
              </a:spcBef>
              <a:buFont typeface="Arial"/>
              <a:buChar char="•"/>
              <a:tabLst>
                <a:tab pos="146050" algn="l"/>
              </a:tabLst>
            </a:pPr>
            <a:r>
              <a:rPr sz="2400" i="1" spc="-155" dirty="0">
                <a:latin typeface="Arial"/>
                <a:cs typeface="Arial"/>
              </a:rPr>
              <a:t>Disclosure</a:t>
            </a:r>
            <a:r>
              <a:rPr sz="2400" i="1" spc="35" dirty="0">
                <a:latin typeface="Arial"/>
                <a:cs typeface="Arial"/>
              </a:rPr>
              <a:t> </a:t>
            </a:r>
            <a:r>
              <a:rPr sz="2400" i="1" spc="-10" dirty="0">
                <a:latin typeface="Arial"/>
                <a:cs typeface="Arial"/>
              </a:rPr>
              <a:t>system;</a:t>
            </a:r>
            <a:endParaRPr sz="2400">
              <a:latin typeface="Arial"/>
              <a:cs typeface="Arial"/>
            </a:endParaRPr>
          </a:p>
          <a:p>
            <a:pPr marL="146050" indent="-133350">
              <a:lnSpc>
                <a:spcPct val="100000"/>
              </a:lnSpc>
              <a:spcBef>
                <a:spcPts val="355"/>
              </a:spcBef>
              <a:buFont typeface="Arial"/>
              <a:buChar char="•"/>
              <a:tabLst>
                <a:tab pos="146050" algn="l"/>
              </a:tabLst>
            </a:pPr>
            <a:r>
              <a:rPr sz="2400" i="1" spc="-85" dirty="0">
                <a:latin typeface="Arial"/>
                <a:cs typeface="Arial"/>
              </a:rPr>
              <a:t>Normative</a:t>
            </a:r>
            <a:r>
              <a:rPr sz="2400" i="1" spc="-20" dirty="0">
                <a:latin typeface="Arial"/>
                <a:cs typeface="Arial"/>
              </a:rPr>
              <a:t> </a:t>
            </a:r>
            <a:r>
              <a:rPr sz="2400" i="1" spc="-10" dirty="0">
                <a:latin typeface="Arial"/>
                <a:cs typeface="Arial"/>
              </a:rPr>
              <a:t>system;</a:t>
            </a:r>
            <a:endParaRPr sz="2400">
              <a:latin typeface="Arial"/>
              <a:cs typeface="Arial"/>
            </a:endParaRPr>
          </a:p>
          <a:p>
            <a:pPr marL="146050" indent="-133350">
              <a:lnSpc>
                <a:spcPct val="100000"/>
              </a:lnSpc>
              <a:spcBef>
                <a:spcPts val="350"/>
              </a:spcBef>
              <a:buFont typeface="Arial"/>
              <a:buChar char="•"/>
              <a:tabLst>
                <a:tab pos="146050" algn="l"/>
              </a:tabLst>
            </a:pPr>
            <a:r>
              <a:rPr sz="2400" i="1" spc="-30" dirty="0">
                <a:latin typeface="Arial"/>
                <a:cs typeface="Arial"/>
              </a:rPr>
              <a:t>Material</a:t>
            </a:r>
            <a:r>
              <a:rPr sz="2400" i="1" spc="-95" dirty="0">
                <a:latin typeface="Arial"/>
                <a:cs typeface="Arial"/>
              </a:rPr>
              <a:t> </a:t>
            </a:r>
            <a:r>
              <a:rPr sz="2400" i="1" spc="-10" dirty="0">
                <a:latin typeface="Arial"/>
                <a:cs typeface="Arial"/>
              </a:rPr>
              <a:t>system;</a:t>
            </a:r>
            <a:endParaRPr sz="2400">
              <a:latin typeface="Arial"/>
              <a:cs typeface="Arial"/>
            </a:endParaRPr>
          </a:p>
          <a:p>
            <a:pPr marL="146050" indent="-133350">
              <a:lnSpc>
                <a:spcPct val="100000"/>
              </a:lnSpc>
              <a:spcBef>
                <a:spcPts val="275"/>
              </a:spcBef>
              <a:buFont typeface="Arial"/>
              <a:buChar char="•"/>
              <a:tabLst>
                <a:tab pos="146050" algn="l"/>
              </a:tabLst>
            </a:pPr>
            <a:r>
              <a:rPr sz="2400" i="1" spc="-120" dirty="0">
                <a:latin typeface="Arial"/>
                <a:cs typeface="Arial"/>
              </a:rPr>
              <a:t>State-</a:t>
            </a:r>
            <a:r>
              <a:rPr sz="2400" i="1" spc="-135" dirty="0">
                <a:latin typeface="Arial"/>
                <a:cs typeface="Arial"/>
              </a:rPr>
              <a:t>owned</a:t>
            </a:r>
            <a:r>
              <a:rPr sz="2400" i="1" spc="-90" dirty="0">
                <a:latin typeface="Arial"/>
                <a:cs typeface="Arial"/>
              </a:rPr>
              <a:t> </a:t>
            </a:r>
            <a:r>
              <a:rPr sz="2400" i="1" spc="-130" dirty="0">
                <a:latin typeface="Arial"/>
                <a:cs typeface="Arial"/>
              </a:rPr>
              <a:t>insurance</a:t>
            </a:r>
            <a:r>
              <a:rPr sz="2400" i="1" spc="75" dirty="0">
                <a:latin typeface="Arial"/>
                <a:cs typeface="Arial"/>
              </a:rPr>
              <a:t> </a:t>
            </a:r>
            <a:r>
              <a:rPr sz="2400" i="1" spc="-40" dirty="0">
                <a:latin typeface="Arial"/>
                <a:cs typeface="Arial"/>
              </a:rPr>
              <a:t>company.</a:t>
            </a:r>
            <a:endParaRPr sz="240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9117" y="776605"/>
            <a:ext cx="4418965" cy="575310"/>
          </a:xfrm>
          <a:prstGeom prst="rect">
            <a:avLst/>
          </a:prstGeom>
        </p:spPr>
        <p:txBody>
          <a:bodyPr vert="horz" wrap="square" lIns="0" tIns="13335" rIns="0" bIns="0" rtlCol="0">
            <a:spAutoFit/>
          </a:bodyPr>
          <a:lstStyle/>
          <a:p>
            <a:pPr marL="12700">
              <a:lnSpc>
                <a:spcPct val="100000"/>
              </a:lnSpc>
              <a:spcBef>
                <a:spcPts val="105"/>
              </a:spcBef>
            </a:pPr>
            <a:r>
              <a:rPr sz="3600" dirty="0">
                <a:latin typeface="Times New Roman"/>
                <a:cs typeface="Times New Roman"/>
              </a:rPr>
              <a:t>Historical</a:t>
            </a:r>
            <a:r>
              <a:rPr sz="3600" spc="5" dirty="0">
                <a:latin typeface="Times New Roman"/>
                <a:cs typeface="Times New Roman"/>
              </a:rPr>
              <a:t> </a:t>
            </a:r>
            <a:r>
              <a:rPr sz="3600" spc="-10" dirty="0">
                <a:latin typeface="Times New Roman"/>
                <a:cs typeface="Times New Roman"/>
              </a:rPr>
              <a:t>background</a:t>
            </a:r>
            <a:endParaRPr sz="3600">
              <a:latin typeface="Times New Roman"/>
              <a:cs typeface="Times New Roman"/>
            </a:endParaRPr>
          </a:p>
        </p:txBody>
      </p:sp>
      <p:sp>
        <p:nvSpPr>
          <p:cNvPr id="3" name="object 3"/>
          <p:cNvSpPr txBox="1"/>
          <p:nvPr/>
        </p:nvSpPr>
        <p:spPr>
          <a:xfrm>
            <a:off x="402590" y="1470723"/>
            <a:ext cx="7811770" cy="2519680"/>
          </a:xfrm>
          <a:prstGeom prst="rect">
            <a:avLst/>
          </a:prstGeom>
        </p:spPr>
        <p:txBody>
          <a:bodyPr vert="horz" wrap="square" lIns="0" tIns="49530" rIns="0" bIns="0" rtlCol="0">
            <a:spAutoFit/>
          </a:bodyPr>
          <a:lstStyle/>
          <a:p>
            <a:pPr marL="146050" marR="5080" indent="-133985" algn="just">
              <a:lnSpc>
                <a:spcPct val="90000"/>
              </a:lnSpc>
              <a:spcBef>
                <a:spcPts val="390"/>
              </a:spcBef>
              <a:buChar char="•"/>
              <a:tabLst>
                <a:tab pos="146685" algn="l"/>
              </a:tabLst>
            </a:pPr>
            <a:r>
              <a:rPr sz="2400" spc="-120" dirty="0">
                <a:latin typeface="Arial"/>
                <a:cs typeface="Arial"/>
              </a:rPr>
              <a:t>Disclosure</a:t>
            </a:r>
            <a:r>
              <a:rPr sz="2400" spc="-265" dirty="0">
                <a:latin typeface="Arial"/>
                <a:cs typeface="Arial"/>
              </a:rPr>
              <a:t> </a:t>
            </a:r>
            <a:r>
              <a:rPr sz="2400" spc="-130" dirty="0">
                <a:latin typeface="Arial"/>
                <a:cs typeface="Arial"/>
              </a:rPr>
              <a:t>system</a:t>
            </a:r>
            <a:r>
              <a:rPr sz="2400" spc="-180" dirty="0">
                <a:latin typeface="Arial"/>
                <a:cs typeface="Arial"/>
              </a:rPr>
              <a:t> </a:t>
            </a:r>
            <a:r>
              <a:rPr sz="2400" spc="-150" dirty="0">
                <a:latin typeface="Arial"/>
                <a:cs typeface="Arial"/>
              </a:rPr>
              <a:t>–</a:t>
            </a:r>
            <a:r>
              <a:rPr sz="2400" spc="-140" dirty="0">
                <a:latin typeface="Arial"/>
                <a:cs typeface="Arial"/>
              </a:rPr>
              <a:t> </a:t>
            </a:r>
            <a:r>
              <a:rPr sz="2400" spc="-85" dirty="0">
                <a:latin typeface="Arial"/>
                <a:cs typeface="Arial"/>
              </a:rPr>
              <a:t>requires</a:t>
            </a:r>
            <a:r>
              <a:rPr sz="2400" spc="-170" dirty="0">
                <a:latin typeface="Arial"/>
                <a:cs typeface="Arial"/>
              </a:rPr>
              <a:t> </a:t>
            </a:r>
            <a:r>
              <a:rPr sz="2400" spc="-125" dirty="0">
                <a:latin typeface="Arial"/>
                <a:cs typeface="Arial"/>
              </a:rPr>
              <a:t>companies</a:t>
            </a:r>
            <a:r>
              <a:rPr sz="2400" spc="-160" dirty="0">
                <a:latin typeface="Arial"/>
                <a:cs typeface="Arial"/>
              </a:rPr>
              <a:t> </a:t>
            </a:r>
            <a:r>
              <a:rPr sz="2400" spc="30" dirty="0">
                <a:latin typeface="Arial"/>
                <a:cs typeface="Arial"/>
              </a:rPr>
              <a:t>to</a:t>
            </a:r>
            <a:r>
              <a:rPr sz="2400" spc="-210" dirty="0">
                <a:latin typeface="Arial"/>
                <a:cs typeface="Arial"/>
              </a:rPr>
              <a:t> </a:t>
            </a:r>
            <a:r>
              <a:rPr sz="2400" spc="-80" dirty="0">
                <a:latin typeface="Arial"/>
                <a:cs typeface="Arial"/>
              </a:rPr>
              <a:t>publish</a:t>
            </a:r>
            <a:r>
              <a:rPr sz="2400" spc="-130" dirty="0">
                <a:latin typeface="Arial"/>
                <a:cs typeface="Arial"/>
              </a:rPr>
              <a:t> </a:t>
            </a:r>
            <a:r>
              <a:rPr sz="2400" spc="-70" dirty="0">
                <a:latin typeface="Arial"/>
                <a:cs typeface="Arial"/>
              </a:rPr>
              <a:t>all</a:t>
            </a:r>
            <a:r>
              <a:rPr sz="2400" spc="-95" dirty="0">
                <a:latin typeface="Arial"/>
                <a:cs typeface="Arial"/>
              </a:rPr>
              <a:t> </a:t>
            </a:r>
            <a:r>
              <a:rPr sz="2400" spc="-80" dirty="0">
                <a:latin typeface="Arial"/>
                <a:cs typeface="Arial"/>
              </a:rPr>
              <a:t>relevant</a:t>
            </a:r>
            <a:r>
              <a:rPr sz="2400" spc="130" dirty="0">
                <a:latin typeface="Arial"/>
                <a:cs typeface="Arial"/>
              </a:rPr>
              <a:t> </a:t>
            </a:r>
            <a:r>
              <a:rPr sz="2400" spc="-45" dirty="0">
                <a:latin typeface="Arial"/>
                <a:cs typeface="Arial"/>
              </a:rPr>
              <a:t>information</a:t>
            </a:r>
            <a:r>
              <a:rPr sz="2400" spc="-110" dirty="0">
                <a:latin typeface="Arial"/>
                <a:cs typeface="Arial"/>
              </a:rPr>
              <a:t> </a:t>
            </a:r>
            <a:r>
              <a:rPr sz="2400" spc="-50" dirty="0">
                <a:latin typeface="Arial"/>
                <a:cs typeface="Arial"/>
              </a:rPr>
              <a:t>in</a:t>
            </a:r>
            <a:r>
              <a:rPr sz="2400" spc="-130" dirty="0">
                <a:latin typeface="Arial"/>
                <a:cs typeface="Arial"/>
              </a:rPr>
              <a:t> </a:t>
            </a:r>
            <a:r>
              <a:rPr sz="2400" spc="-50" dirty="0">
                <a:latin typeface="Arial"/>
                <a:cs typeface="Arial"/>
              </a:rPr>
              <a:t>order</a:t>
            </a:r>
            <a:r>
              <a:rPr sz="2400" spc="-145" dirty="0">
                <a:latin typeface="Arial"/>
                <a:cs typeface="Arial"/>
              </a:rPr>
              <a:t> </a:t>
            </a:r>
            <a:r>
              <a:rPr sz="2400" spc="-15" dirty="0">
                <a:latin typeface="Arial"/>
                <a:cs typeface="Arial"/>
              </a:rPr>
              <a:t>for</a:t>
            </a:r>
            <a:r>
              <a:rPr sz="2400" spc="-155" dirty="0">
                <a:latin typeface="Arial"/>
                <a:cs typeface="Arial"/>
              </a:rPr>
              <a:t> </a:t>
            </a:r>
            <a:r>
              <a:rPr sz="2400" spc="-70" dirty="0">
                <a:latin typeface="Arial"/>
                <a:cs typeface="Arial"/>
              </a:rPr>
              <a:t>individual</a:t>
            </a:r>
            <a:r>
              <a:rPr sz="2400" spc="-5" dirty="0">
                <a:latin typeface="Arial"/>
                <a:cs typeface="Arial"/>
              </a:rPr>
              <a:t> </a:t>
            </a:r>
            <a:r>
              <a:rPr sz="2400" spc="-95" dirty="0">
                <a:latin typeface="Arial"/>
                <a:cs typeface="Arial"/>
              </a:rPr>
              <a:t>policyholders</a:t>
            </a:r>
            <a:r>
              <a:rPr sz="2400" spc="-85" dirty="0">
                <a:latin typeface="Arial"/>
                <a:cs typeface="Arial"/>
              </a:rPr>
              <a:t> </a:t>
            </a:r>
            <a:r>
              <a:rPr sz="2400" spc="30" dirty="0">
                <a:latin typeface="Arial"/>
                <a:cs typeface="Arial"/>
              </a:rPr>
              <a:t>to</a:t>
            </a:r>
            <a:r>
              <a:rPr sz="2400" spc="-204" dirty="0">
                <a:latin typeface="Arial"/>
                <a:cs typeface="Arial"/>
              </a:rPr>
              <a:t> </a:t>
            </a:r>
            <a:r>
              <a:rPr sz="2400" spc="-225" dirty="0">
                <a:latin typeface="Arial"/>
                <a:cs typeface="Arial"/>
              </a:rPr>
              <a:t>assess</a:t>
            </a:r>
            <a:r>
              <a:rPr sz="2400" spc="-170" dirty="0">
                <a:latin typeface="Arial"/>
                <a:cs typeface="Arial"/>
              </a:rPr>
              <a:t> </a:t>
            </a:r>
            <a:r>
              <a:rPr sz="2400" spc="-25" dirty="0">
                <a:latin typeface="Arial"/>
                <a:cs typeface="Arial"/>
              </a:rPr>
              <a:t>the</a:t>
            </a:r>
            <a:r>
              <a:rPr sz="2400" spc="-75" dirty="0">
                <a:latin typeface="Arial"/>
                <a:cs typeface="Arial"/>
              </a:rPr>
              <a:t> </a:t>
            </a:r>
            <a:r>
              <a:rPr sz="2400" spc="-140" dirty="0">
                <a:latin typeface="Arial"/>
                <a:cs typeface="Arial"/>
              </a:rPr>
              <a:t>soundness</a:t>
            </a:r>
            <a:r>
              <a:rPr sz="2400" spc="-229" dirty="0">
                <a:latin typeface="Arial"/>
                <a:cs typeface="Arial"/>
              </a:rPr>
              <a:t> </a:t>
            </a:r>
            <a:r>
              <a:rPr sz="2400" dirty="0">
                <a:latin typeface="Arial"/>
                <a:cs typeface="Arial"/>
              </a:rPr>
              <a:t>of</a:t>
            </a:r>
            <a:r>
              <a:rPr sz="2400" spc="-125" dirty="0">
                <a:latin typeface="Arial"/>
                <a:cs typeface="Arial"/>
              </a:rPr>
              <a:t> </a:t>
            </a:r>
            <a:r>
              <a:rPr sz="2400" spc="-120" dirty="0">
                <a:latin typeface="Arial"/>
                <a:cs typeface="Arial"/>
              </a:rPr>
              <a:t>companies</a:t>
            </a:r>
            <a:r>
              <a:rPr sz="2400" spc="-250" dirty="0">
                <a:latin typeface="Arial"/>
                <a:cs typeface="Arial"/>
              </a:rPr>
              <a:t> </a:t>
            </a:r>
            <a:r>
              <a:rPr sz="2400" spc="-105" dirty="0">
                <a:latin typeface="Arial"/>
                <a:cs typeface="Arial"/>
              </a:rPr>
              <a:t>themselves.</a:t>
            </a:r>
            <a:endParaRPr sz="2400">
              <a:latin typeface="Arial"/>
              <a:cs typeface="Arial"/>
            </a:endParaRPr>
          </a:p>
          <a:p>
            <a:pPr>
              <a:lnSpc>
                <a:spcPct val="100000"/>
              </a:lnSpc>
              <a:buFont typeface="Arial"/>
              <a:buChar char="•"/>
            </a:pPr>
            <a:endParaRPr sz="3300">
              <a:latin typeface="Arial"/>
              <a:cs typeface="Arial"/>
            </a:endParaRPr>
          </a:p>
          <a:p>
            <a:pPr marL="146050" marR="24130" indent="-133985">
              <a:lnSpc>
                <a:spcPct val="90000"/>
              </a:lnSpc>
              <a:buChar char="•"/>
              <a:tabLst>
                <a:tab pos="146685" algn="l"/>
              </a:tabLst>
            </a:pPr>
            <a:r>
              <a:rPr sz="2400" spc="-75" dirty="0">
                <a:latin typeface="Arial"/>
                <a:cs typeface="Arial"/>
              </a:rPr>
              <a:t>Normative</a:t>
            </a:r>
            <a:r>
              <a:rPr sz="2400" spc="-85" dirty="0">
                <a:latin typeface="Arial"/>
                <a:cs typeface="Arial"/>
              </a:rPr>
              <a:t> </a:t>
            </a:r>
            <a:r>
              <a:rPr sz="2400" spc="-140" dirty="0">
                <a:latin typeface="Arial"/>
                <a:cs typeface="Arial"/>
              </a:rPr>
              <a:t>system</a:t>
            </a:r>
            <a:r>
              <a:rPr sz="2400" spc="-225" dirty="0">
                <a:latin typeface="Arial"/>
                <a:cs typeface="Arial"/>
              </a:rPr>
              <a:t> </a:t>
            </a:r>
            <a:r>
              <a:rPr sz="2400" spc="-155" dirty="0">
                <a:latin typeface="Arial"/>
                <a:cs typeface="Arial"/>
              </a:rPr>
              <a:t>–</a:t>
            </a:r>
            <a:r>
              <a:rPr sz="2400" spc="-100" dirty="0">
                <a:latin typeface="Arial"/>
                <a:cs typeface="Arial"/>
              </a:rPr>
              <a:t> </a:t>
            </a:r>
            <a:r>
              <a:rPr sz="2400" spc="-110" dirty="0">
                <a:latin typeface="Arial"/>
                <a:cs typeface="Arial"/>
              </a:rPr>
              <a:t>includes</a:t>
            </a:r>
            <a:r>
              <a:rPr sz="2400" spc="-125" dirty="0">
                <a:latin typeface="Arial"/>
                <a:cs typeface="Arial"/>
              </a:rPr>
              <a:t> general</a:t>
            </a:r>
            <a:r>
              <a:rPr sz="2400" spc="-40" dirty="0">
                <a:latin typeface="Arial"/>
                <a:cs typeface="Arial"/>
              </a:rPr>
              <a:t> </a:t>
            </a:r>
            <a:r>
              <a:rPr sz="2400" spc="-75" dirty="0">
                <a:latin typeface="Arial"/>
                <a:cs typeface="Arial"/>
              </a:rPr>
              <a:t>requirements</a:t>
            </a:r>
            <a:r>
              <a:rPr sz="2400" spc="-200" dirty="0">
                <a:latin typeface="Arial"/>
                <a:cs typeface="Arial"/>
              </a:rPr>
              <a:t> </a:t>
            </a:r>
            <a:r>
              <a:rPr sz="2400" spc="-80" dirty="0">
                <a:latin typeface="Arial"/>
                <a:cs typeface="Arial"/>
              </a:rPr>
              <a:t>on </a:t>
            </a:r>
            <a:r>
              <a:rPr sz="2400" spc="-25" dirty="0">
                <a:latin typeface="Arial"/>
                <a:cs typeface="Arial"/>
              </a:rPr>
              <a:t>how </a:t>
            </a:r>
            <a:r>
              <a:rPr sz="2400" spc="-120" dirty="0">
                <a:latin typeface="Arial"/>
                <a:cs typeface="Arial"/>
              </a:rPr>
              <a:t>insurance</a:t>
            </a:r>
            <a:r>
              <a:rPr sz="2400" spc="-75" dirty="0">
                <a:latin typeface="Arial"/>
                <a:cs typeface="Arial"/>
              </a:rPr>
              <a:t> </a:t>
            </a:r>
            <a:r>
              <a:rPr sz="2400" spc="-125" dirty="0">
                <a:latin typeface="Arial"/>
                <a:cs typeface="Arial"/>
              </a:rPr>
              <a:t>companies</a:t>
            </a:r>
            <a:r>
              <a:rPr sz="2400" spc="-200" dirty="0">
                <a:latin typeface="Arial"/>
                <a:cs typeface="Arial"/>
              </a:rPr>
              <a:t> </a:t>
            </a:r>
            <a:r>
              <a:rPr sz="2400" spc="-100" dirty="0">
                <a:latin typeface="Arial"/>
                <a:cs typeface="Arial"/>
              </a:rPr>
              <a:t>should</a:t>
            </a:r>
            <a:r>
              <a:rPr sz="2400" spc="-60" dirty="0">
                <a:latin typeface="Arial"/>
                <a:cs typeface="Arial"/>
              </a:rPr>
              <a:t> </a:t>
            </a:r>
            <a:r>
              <a:rPr sz="2400" spc="-50" dirty="0">
                <a:latin typeface="Arial"/>
                <a:cs typeface="Arial"/>
              </a:rPr>
              <a:t>run</a:t>
            </a:r>
            <a:r>
              <a:rPr sz="2400" spc="-85" dirty="0">
                <a:latin typeface="Arial"/>
                <a:cs typeface="Arial"/>
              </a:rPr>
              <a:t> </a:t>
            </a:r>
            <a:r>
              <a:rPr sz="2400" spc="-10" dirty="0">
                <a:latin typeface="Arial"/>
                <a:cs typeface="Arial"/>
              </a:rPr>
              <a:t>their</a:t>
            </a:r>
            <a:r>
              <a:rPr sz="2400" spc="-110" dirty="0">
                <a:latin typeface="Arial"/>
                <a:cs typeface="Arial"/>
              </a:rPr>
              <a:t> </a:t>
            </a:r>
            <a:r>
              <a:rPr sz="2400" spc="-135" dirty="0">
                <a:latin typeface="Arial"/>
                <a:cs typeface="Arial"/>
              </a:rPr>
              <a:t>business.</a:t>
            </a:r>
            <a:r>
              <a:rPr sz="2400" spc="-260" dirty="0">
                <a:latin typeface="Arial"/>
                <a:cs typeface="Arial"/>
              </a:rPr>
              <a:t> </a:t>
            </a:r>
            <a:r>
              <a:rPr sz="2400" spc="-125" dirty="0">
                <a:latin typeface="Arial"/>
                <a:cs typeface="Arial"/>
              </a:rPr>
              <a:t>Supervision</a:t>
            </a:r>
            <a:r>
              <a:rPr sz="2400" dirty="0">
                <a:latin typeface="Arial"/>
                <a:cs typeface="Arial"/>
              </a:rPr>
              <a:t> </a:t>
            </a:r>
            <a:r>
              <a:rPr sz="2400" spc="-25" dirty="0">
                <a:latin typeface="Arial"/>
                <a:cs typeface="Arial"/>
              </a:rPr>
              <a:t>is </a:t>
            </a:r>
            <a:r>
              <a:rPr sz="2400" spc="-165" dirty="0">
                <a:latin typeface="Arial"/>
                <a:cs typeface="Arial"/>
              </a:rPr>
              <a:t>ex</a:t>
            </a:r>
            <a:r>
              <a:rPr sz="2400" spc="-110" dirty="0">
                <a:latin typeface="Arial"/>
                <a:cs typeface="Arial"/>
              </a:rPr>
              <a:t> </a:t>
            </a:r>
            <a:r>
              <a:rPr sz="2400" spc="-70" dirty="0">
                <a:latin typeface="Arial"/>
                <a:cs typeface="Arial"/>
              </a:rPr>
              <a:t>post</a:t>
            </a:r>
            <a:r>
              <a:rPr sz="2400" spc="-254" dirty="0">
                <a:latin typeface="Arial"/>
                <a:cs typeface="Arial"/>
              </a:rPr>
              <a:t> </a:t>
            </a:r>
            <a:r>
              <a:rPr sz="2400" spc="-130" dirty="0">
                <a:latin typeface="Arial"/>
                <a:cs typeface="Arial"/>
              </a:rPr>
              <a:t>and</a:t>
            </a:r>
            <a:r>
              <a:rPr sz="2400" spc="-75" dirty="0">
                <a:latin typeface="Arial"/>
                <a:cs typeface="Arial"/>
              </a:rPr>
              <a:t> </a:t>
            </a:r>
            <a:r>
              <a:rPr sz="2400" spc="-40" dirty="0">
                <a:latin typeface="Arial"/>
                <a:cs typeface="Arial"/>
              </a:rPr>
              <a:t>there</a:t>
            </a:r>
            <a:r>
              <a:rPr sz="2400" spc="-105" dirty="0">
                <a:latin typeface="Arial"/>
                <a:cs typeface="Arial"/>
              </a:rPr>
              <a:t> </a:t>
            </a:r>
            <a:r>
              <a:rPr sz="2400" spc="-145" dirty="0">
                <a:latin typeface="Arial"/>
                <a:cs typeface="Arial"/>
              </a:rPr>
              <a:t>is</a:t>
            </a:r>
            <a:r>
              <a:rPr sz="2400" spc="-75" dirty="0">
                <a:latin typeface="Arial"/>
                <a:cs typeface="Arial"/>
              </a:rPr>
              <a:t> no</a:t>
            </a:r>
            <a:r>
              <a:rPr sz="2400" spc="-114" dirty="0">
                <a:latin typeface="Arial"/>
                <a:cs typeface="Arial"/>
              </a:rPr>
              <a:t> </a:t>
            </a:r>
            <a:r>
              <a:rPr sz="2400" spc="-45" dirty="0">
                <a:latin typeface="Arial"/>
                <a:cs typeface="Arial"/>
              </a:rPr>
              <a:t>monitoring</a:t>
            </a:r>
            <a:r>
              <a:rPr sz="2400" spc="-204" dirty="0">
                <a:latin typeface="Arial"/>
                <a:cs typeface="Arial"/>
              </a:rPr>
              <a:t> </a:t>
            </a:r>
            <a:r>
              <a:rPr sz="2400" dirty="0">
                <a:latin typeface="Arial"/>
                <a:cs typeface="Arial"/>
              </a:rPr>
              <a:t>of</a:t>
            </a:r>
            <a:r>
              <a:rPr sz="2400" spc="-75" dirty="0">
                <a:latin typeface="Arial"/>
                <a:cs typeface="Arial"/>
              </a:rPr>
              <a:t> individual</a:t>
            </a:r>
            <a:r>
              <a:rPr sz="2400" spc="-60" dirty="0">
                <a:latin typeface="Arial"/>
                <a:cs typeface="Arial"/>
              </a:rPr>
              <a:t> </a:t>
            </a:r>
            <a:r>
              <a:rPr sz="2400" spc="-10" dirty="0">
                <a:latin typeface="Arial"/>
                <a:cs typeface="Arial"/>
              </a:rPr>
              <a:t>products.</a:t>
            </a:r>
            <a:endParaRPr sz="2400">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9117" y="776605"/>
            <a:ext cx="4418965" cy="575310"/>
          </a:xfrm>
          <a:prstGeom prst="rect">
            <a:avLst/>
          </a:prstGeom>
        </p:spPr>
        <p:txBody>
          <a:bodyPr vert="horz" wrap="square" lIns="0" tIns="13335" rIns="0" bIns="0" rtlCol="0">
            <a:spAutoFit/>
          </a:bodyPr>
          <a:lstStyle/>
          <a:p>
            <a:pPr marL="12700">
              <a:lnSpc>
                <a:spcPct val="100000"/>
              </a:lnSpc>
              <a:spcBef>
                <a:spcPts val="105"/>
              </a:spcBef>
            </a:pPr>
            <a:r>
              <a:rPr sz="3600" dirty="0">
                <a:latin typeface="Times New Roman"/>
                <a:cs typeface="Times New Roman"/>
              </a:rPr>
              <a:t>Historical</a:t>
            </a:r>
            <a:r>
              <a:rPr sz="3600" spc="5" dirty="0">
                <a:latin typeface="Times New Roman"/>
                <a:cs typeface="Times New Roman"/>
              </a:rPr>
              <a:t> </a:t>
            </a:r>
            <a:r>
              <a:rPr sz="3600" spc="-10" dirty="0">
                <a:latin typeface="Times New Roman"/>
                <a:cs typeface="Times New Roman"/>
              </a:rPr>
              <a:t>background</a:t>
            </a:r>
            <a:endParaRPr sz="3600">
              <a:latin typeface="Times New Roman"/>
              <a:cs typeface="Times New Roman"/>
            </a:endParaRPr>
          </a:p>
        </p:txBody>
      </p:sp>
      <p:sp>
        <p:nvSpPr>
          <p:cNvPr id="3" name="object 3"/>
          <p:cNvSpPr txBox="1"/>
          <p:nvPr/>
        </p:nvSpPr>
        <p:spPr>
          <a:xfrm>
            <a:off x="559117" y="1371980"/>
            <a:ext cx="7743190" cy="3087370"/>
          </a:xfrm>
          <a:prstGeom prst="rect">
            <a:avLst/>
          </a:prstGeom>
        </p:spPr>
        <p:txBody>
          <a:bodyPr vert="horz" wrap="square" lIns="0" tIns="76200" rIns="0" bIns="0" rtlCol="0">
            <a:spAutoFit/>
          </a:bodyPr>
          <a:lstStyle/>
          <a:p>
            <a:pPr marL="146050" marR="119380" indent="-133350">
              <a:lnSpc>
                <a:spcPts val="2100"/>
              </a:lnSpc>
              <a:spcBef>
                <a:spcPts val="600"/>
              </a:spcBef>
              <a:buFont typeface="Arial"/>
              <a:buChar char="•"/>
              <a:tabLst>
                <a:tab pos="146050" algn="l"/>
              </a:tabLst>
            </a:pPr>
            <a:r>
              <a:rPr sz="2150" i="1" dirty="0">
                <a:latin typeface="Arial"/>
                <a:cs typeface="Arial"/>
              </a:rPr>
              <a:t>Material</a:t>
            </a:r>
            <a:r>
              <a:rPr sz="2150" i="1" spc="-160" dirty="0">
                <a:latin typeface="Arial"/>
                <a:cs typeface="Arial"/>
              </a:rPr>
              <a:t> </a:t>
            </a:r>
            <a:r>
              <a:rPr sz="2150" i="1" spc="-140" dirty="0">
                <a:latin typeface="Arial"/>
                <a:cs typeface="Arial"/>
              </a:rPr>
              <a:t>system</a:t>
            </a:r>
            <a:r>
              <a:rPr sz="2150" i="1" spc="-75" dirty="0">
                <a:latin typeface="Arial"/>
                <a:cs typeface="Arial"/>
              </a:rPr>
              <a:t> </a:t>
            </a:r>
            <a:r>
              <a:rPr sz="2150" i="1" spc="-125" dirty="0">
                <a:latin typeface="Arial"/>
                <a:cs typeface="Arial"/>
              </a:rPr>
              <a:t>–</a:t>
            </a:r>
            <a:r>
              <a:rPr sz="2150" i="1" spc="-110" dirty="0">
                <a:latin typeface="Arial"/>
                <a:cs typeface="Arial"/>
              </a:rPr>
              <a:t> </a:t>
            </a:r>
            <a:r>
              <a:rPr sz="2150" spc="-85" dirty="0">
                <a:latin typeface="Arial"/>
                <a:cs typeface="Arial"/>
              </a:rPr>
              <a:t>includes</a:t>
            </a:r>
            <a:r>
              <a:rPr sz="2150" spc="10" dirty="0">
                <a:latin typeface="Arial"/>
                <a:cs typeface="Arial"/>
              </a:rPr>
              <a:t> </a:t>
            </a:r>
            <a:r>
              <a:rPr sz="2150" spc="-45" dirty="0">
                <a:latin typeface="Arial"/>
                <a:cs typeface="Arial"/>
              </a:rPr>
              <a:t>more</a:t>
            </a:r>
            <a:r>
              <a:rPr sz="2150" spc="-50" dirty="0">
                <a:latin typeface="Arial"/>
                <a:cs typeface="Arial"/>
              </a:rPr>
              <a:t> </a:t>
            </a:r>
            <a:r>
              <a:rPr sz="2150" spc="-40" dirty="0">
                <a:latin typeface="Arial"/>
                <a:cs typeface="Arial"/>
              </a:rPr>
              <a:t>restrictive</a:t>
            </a:r>
            <a:r>
              <a:rPr sz="2150" spc="-110" dirty="0">
                <a:latin typeface="Arial"/>
                <a:cs typeface="Arial"/>
              </a:rPr>
              <a:t> </a:t>
            </a:r>
            <a:r>
              <a:rPr sz="2150" spc="-50" dirty="0">
                <a:latin typeface="Arial"/>
                <a:cs typeface="Arial"/>
              </a:rPr>
              <a:t>requirements</a:t>
            </a:r>
            <a:r>
              <a:rPr sz="2150" spc="95" dirty="0">
                <a:latin typeface="Arial"/>
                <a:cs typeface="Arial"/>
              </a:rPr>
              <a:t> </a:t>
            </a:r>
            <a:r>
              <a:rPr sz="2150" spc="-25" dirty="0">
                <a:latin typeface="Arial"/>
                <a:cs typeface="Arial"/>
              </a:rPr>
              <a:t>on </a:t>
            </a:r>
            <a:r>
              <a:rPr sz="2150" spc="-40" dirty="0">
                <a:latin typeface="Arial"/>
                <a:cs typeface="Arial"/>
              </a:rPr>
              <a:t>individual</a:t>
            </a:r>
            <a:r>
              <a:rPr sz="2150" spc="-120" dirty="0">
                <a:latin typeface="Arial"/>
                <a:cs typeface="Arial"/>
              </a:rPr>
              <a:t> </a:t>
            </a:r>
            <a:r>
              <a:rPr sz="2150" spc="-35" dirty="0">
                <a:latin typeface="Arial"/>
                <a:cs typeface="Arial"/>
              </a:rPr>
              <a:t>product</a:t>
            </a:r>
            <a:r>
              <a:rPr sz="2150" spc="-65" dirty="0">
                <a:latin typeface="Arial"/>
                <a:cs typeface="Arial"/>
              </a:rPr>
              <a:t> </a:t>
            </a:r>
            <a:r>
              <a:rPr sz="2150" spc="-50" dirty="0">
                <a:latin typeface="Arial"/>
                <a:cs typeface="Arial"/>
              </a:rPr>
              <a:t>conditions</a:t>
            </a:r>
            <a:r>
              <a:rPr sz="2150" spc="-75" dirty="0">
                <a:latin typeface="Arial"/>
                <a:cs typeface="Arial"/>
              </a:rPr>
              <a:t> </a:t>
            </a:r>
            <a:r>
              <a:rPr sz="2150" spc="-85" dirty="0">
                <a:latin typeface="Arial"/>
                <a:cs typeface="Arial"/>
              </a:rPr>
              <a:t>and</a:t>
            </a:r>
            <a:r>
              <a:rPr sz="2150" spc="-60" dirty="0">
                <a:latin typeface="Arial"/>
                <a:cs typeface="Arial"/>
              </a:rPr>
              <a:t> </a:t>
            </a:r>
            <a:r>
              <a:rPr sz="2150" spc="-55" dirty="0">
                <a:latin typeface="Arial"/>
                <a:cs typeface="Arial"/>
              </a:rPr>
              <a:t>pricing</a:t>
            </a:r>
            <a:r>
              <a:rPr sz="2150" spc="-95" dirty="0">
                <a:latin typeface="Arial"/>
                <a:cs typeface="Arial"/>
              </a:rPr>
              <a:t> </a:t>
            </a:r>
            <a:r>
              <a:rPr sz="2150" spc="-85" dirty="0">
                <a:latin typeface="Arial"/>
                <a:cs typeface="Arial"/>
              </a:rPr>
              <a:t>strategies.</a:t>
            </a:r>
            <a:r>
              <a:rPr sz="2150" spc="-65" dirty="0">
                <a:latin typeface="Arial"/>
                <a:cs typeface="Arial"/>
              </a:rPr>
              <a:t> </a:t>
            </a:r>
            <a:r>
              <a:rPr sz="2150" spc="-90" dirty="0">
                <a:latin typeface="Arial"/>
                <a:cs typeface="Arial"/>
              </a:rPr>
              <a:t>Supervision</a:t>
            </a:r>
            <a:r>
              <a:rPr sz="2150" spc="50" dirty="0">
                <a:latin typeface="Arial"/>
                <a:cs typeface="Arial"/>
              </a:rPr>
              <a:t> </a:t>
            </a:r>
            <a:r>
              <a:rPr sz="2150" spc="-25" dirty="0">
                <a:latin typeface="Arial"/>
                <a:cs typeface="Arial"/>
              </a:rPr>
              <a:t>is </a:t>
            </a:r>
            <a:r>
              <a:rPr sz="2150" spc="-45" dirty="0">
                <a:latin typeface="Arial"/>
                <a:cs typeface="Arial"/>
              </a:rPr>
              <a:t>more</a:t>
            </a:r>
            <a:r>
              <a:rPr sz="2150" spc="-75" dirty="0">
                <a:latin typeface="Arial"/>
                <a:cs typeface="Arial"/>
              </a:rPr>
              <a:t> </a:t>
            </a:r>
            <a:r>
              <a:rPr sz="2150" spc="-55" dirty="0">
                <a:latin typeface="Arial"/>
                <a:cs typeface="Arial"/>
              </a:rPr>
              <a:t>preventative</a:t>
            </a:r>
            <a:r>
              <a:rPr sz="2150" spc="-100" dirty="0">
                <a:latin typeface="Arial"/>
                <a:cs typeface="Arial"/>
              </a:rPr>
              <a:t> </a:t>
            </a:r>
            <a:r>
              <a:rPr sz="2150" spc="-85" dirty="0">
                <a:latin typeface="Arial"/>
                <a:cs typeface="Arial"/>
              </a:rPr>
              <a:t>and</a:t>
            </a:r>
            <a:r>
              <a:rPr sz="2150" spc="-25" dirty="0">
                <a:latin typeface="Arial"/>
                <a:cs typeface="Arial"/>
              </a:rPr>
              <a:t> </a:t>
            </a:r>
            <a:r>
              <a:rPr sz="2150" spc="-105" dirty="0">
                <a:latin typeface="Arial"/>
                <a:cs typeface="Arial"/>
              </a:rPr>
              <a:t>also</a:t>
            </a:r>
            <a:r>
              <a:rPr sz="2150" spc="-90" dirty="0">
                <a:latin typeface="Arial"/>
                <a:cs typeface="Arial"/>
              </a:rPr>
              <a:t> </a:t>
            </a:r>
            <a:r>
              <a:rPr sz="2150" spc="-45" dirty="0">
                <a:latin typeface="Arial"/>
                <a:cs typeface="Arial"/>
              </a:rPr>
              <a:t>more</a:t>
            </a:r>
            <a:r>
              <a:rPr sz="2150" spc="-50" dirty="0">
                <a:latin typeface="Arial"/>
                <a:cs typeface="Arial"/>
              </a:rPr>
              <a:t> </a:t>
            </a:r>
            <a:r>
              <a:rPr sz="2150" spc="-10" dirty="0">
                <a:latin typeface="Arial"/>
                <a:cs typeface="Arial"/>
              </a:rPr>
              <a:t>costly.</a:t>
            </a:r>
            <a:endParaRPr sz="2150">
              <a:latin typeface="Arial"/>
              <a:cs typeface="Arial"/>
            </a:endParaRPr>
          </a:p>
          <a:p>
            <a:pPr>
              <a:lnSpc>
                <a:spcPct val="100000"/>
              </a:lnSpc>
              <a:spcBef>
                <a:spcPts val="45"/>
              </a:spcBef>
              <a:buFont typeface="Arial"/>
              <a:buChar char="•"/>
            </a:pPr>
            <a:endParaRPr sz="2500">
              <a:latin typeface="Arial"/>
              <a:cs typeface="Arial"/>
            </a:endParaRPr>
          </a:p>
          <a:p>
            <a:pPr marL="146050" indent="-133350">
              <a:lnSpc>
                <a:spcPts val="2340"/>
              </a:lnSpc>
              <a:spcBef>
                <a:spcPts val="5"/>
              </a:spcBef>
              <a:buFont typeface="Arial"/>
              <a:buChar char="•"/>
              <a:tabLst>
                <a:tab pos="146050" algn="l"/>
              </a:tabLst>
            </a:pPr>
            <a:r>
              <a:rPr sz="2150" i="1" spc="-80" dirty="0">
                <a:latin typeface="Arial"/>
                <a:cs typeface="Arial"/>
              </a:rPr>
              <a:t>State-owned</a:t>
            </a:r>
            <a:r>
              <a:rPr sz="2150" i="1" spc="-145" dirty="0">
                <a:latin typeface="Arial"/>
                <a:cs typeface="Arial"/>
              </a:rPr>
              <a:t> </a:t>
            </a:r>
            <a:r>
              <a:rPr sz="2150" i="1" spc="-100" dirty="0">
                <a:latin typeface="Arial"/>
                <a:cs typeface="Arial"/>
              </a:rPr>
              <a:t>insurance</a:t>
            </a:r>
            <a:r>
              <a:rPr sz="2150" i="1" spc="-130" dirty="0">
                <a:latin typeface="Arial"/>
                <a:cs typeface="Arial"/>
              </a:rPr>
              <a:t> </a:t>
            </a:r>
            <a:r>
              <a:rPr sz="2150" i="1" spc="-105" dirty="0">
                <a:latin typeface="Arial"/>
                <a:cs typeface="Arial"/>
              </a:rPr>
              <a:t>company</a:t>
            </a:r>
            <a:r>
              <a:rPr sz="2150" i="1" spc="-20" dirty="0">
                <a:latin typeface="Arial"/>
                <a:cs typeface="Arial"/>
              </a:rPr>
              <a:t> </a:t>
            </a:r>
            <a:r>
              <a:rPr sz="2150" i="1" spc="-125" dirty="0">
                <a:latin typeface="Arial"/>
                <a:cs typeface="Arial"/>
              </a:rPr>
              <a:t>–</a:t>
            </a:r>
            <a:r>
              <a:rPr sz="2150" i="1" spc="-105" dirty="0">
                <a:latin typeface="Arial"/>
                <a:cs typeface="Arial"/>
              </a:rPr>
              <a:t> </a:t>
            </a:r>
            <a:r>
              <a:rPr sz="2150" spc="-60" dirty="0">
                <a:latin typeface="Arial"/>
                <a:cs typeface="Arial"/>
              </a:rPr>
              <a:t>extreme</a:t>
            </a:r>
            <a:r>
              <a:rPr sz="2150" spc="-30" dirty="0">
                <a:latin typeface="Arial"/>
                <a:cs typeface="Arial"/>
              </a:rPr>
              <a:t> </a:t>
            </a:r>
            <a:r>
              <a:rPr sz="2150" dirty="0">
                <a:latin typeface="Arial"/>
                <a:cs typeface="Arial"/>
              </a:rPr>
              <a:t>form</a:t>
            </a:r>
            <a:r>
              <a:rPr sz="2150" spc="-30" dirty="0">
                <a:latin typeface="Arial"/>
                <a:cs typeface="Arial"/>
              </a:rPr>
              <a:t> </a:t>
            </a:r>
            <a:r>
              <a:rPr sz="2150" dirty="0">
                <a:latin typeface="Arial"/>
                <a:cs typeface="Arial"/>
              </a:rPr>
              <a:t>of</a:t>
            </a:r>
            <a:r>
              <a:rPr sz="2150" spc="5" dirty="0">
                <a:latin typeface="Arial"/>
                <a:cs typeface="Arial"/>
              </a:rPr>
              <a:t> </a:t>
            </a:r>
            <a:r>
              <a:rPr sz="2150" spc="-10" dirty="0">
                <a:latin typeface="Arial"/>
                <a:cs typeface="Arial"/>
              </a:rPr>
              <a:t>material</a:t>
            </a:r>
            <a:endParaRPr sz="2150">
              <a:latin typeface="Arial"/>
              <a:cs typeface="Arial"/>
            </a:endParaRPr>
          </a:p>
          <a:p>
            <a:pPr marL="146050">
              <a:lnSpc>
                <a:spcPts val="2340"/>
              </a:lnSpc>
            </a:pPr>
            <a:r>
              <a:rPr sz="2150" spc="-10" dirty="0">
                <a:latin typeface="Arial"/>
                <a:cs typeface="Arial"/>
              </a:rPr>
              <a:t>supervision.</a:t>
            </a:r>
            <a:endParaRPr sz="2150">
              <a:latin typeface="Arial"/>
              <a:cs typeface="Arial"/>
            </a:endParaRPr>
          </a:p>
          <a:p>
            <a:pPr>
              <a:lnSpc>
                <a:spcPct val="100000"/>
              </a:lnSpc>
              <a:spcBef>
                <a:spcPts val="45"/>
              </a:spcBef>
            </a:pPr>
            <a:endParaRPr sz="2800">
              <a:latin typeface="Arial"/>
              <a:cs typeface="Arial"/>
            </a:endParaRPr>
          </a:p>
          <a:p>
            <a:pPr marL="12700" marR="5080">
              <a:lnSpc>
                <a:spcPct val="83000"/>
              </a:lnSpc>
            </a:pPr>
            <a:r>
              <a:rPr sz="2150" spc="-70" dirty="0">
                <a:latin typeface="Arial"/>
                <a:cs typeface="Arial"/>
              </a:rPr>
              <a:t>Traditionally,</a:t>
            </a:r>
            <a:r>
              <a:rPr sz="2150" spc="-80" dirty="0">
                <a:latin typeface="Arial"/>
                <a:cs typeface="Arial"/>
              </a:rPr>
              <a:t> </a:t>
            </a:r>
            <a:r>
              <a:rPr sz="2150" spc="-35" dirty="0">
                <a:latin typeface="Arial"/>
                <a:cs typeface="Arial"/>
              </a:rPr>
              <a:t>most</a:t>
            </a:r>
            <a:r>
              <a:rPr sz="2150" spc="-114" dirty="0">
                <a:latin typeface="Arial"/>
                <a:cs typeface="Arial"/>
              </a:rPr>
              <a:t> </a:t>
            </a:r>
            <a:r>
              <a:rPr sz="2150" spc="-275" dirty="0">
                <a:latin typeface="Arial"/>
                <a:cs typeface="Arial"/>
              </a:rPr>
              <a:t>EU</a:t>
            </a:r>
            <a:r>
              <a:rPr sz="2150" spc="-110" dirty="0">
                <a:latin typeface="Arial"/>
                <a:cs typeface="Arial"/>
              </a:rPr>
              <a:t> </a:t>
            </a:r>
            <a:r>
              <a:rPr sz="2150" spc="-45" dirty="0">
                <a:latin typeface="Arial"/>
                <a:cs typeface="Arial"/>
              </a:rPr>
              <a:t>member</a:t>
            </a:r>
            <a:r>
              <a:rPr sz="2150" spc="90" dirty="0">
                <a:latin typeface="Arial"/>
                <a:cs typeface="Arial"/>
              </a:rPr>
              <a:t> </a:t>
            </a:r>
            <a:r>
              <a:rPr sz="2150" spc="-90" dirty="0">
                <a:latin typeface="Arial"/>
                <a:cs typeface="Arial"/>
              </a:rPr>
              <a:t>states</a:t>
            </a:r>
            <a:r>
              <a:rPr sz="2150" spc="-105" dirty="0">
                <a:latin typeface="Arial"/>
                <a:cs typeface="Arial"/>
              </a:rPr>
              <a:t> </a:t>
            </a:r>
            <a:r>
              <a:rPr sz="2150" spc="-80" dirty="0">
                <a:latin typeface="Arial"/>
                <a:cs typeface="Arial"/>
              </a:rPr>
              <a:t>apply</a:t>
            </a:r>
            <a:r>
              <a:rPr sz="2150" spc="-75" dirty="0">
                <a:latin typeface="Arial"/>
                <a:cs typeface="Arial"/>
              </a:rPr>
              <a:t> </a:t>
            </a:r>
            <a:r>
              <a:rPr sz="2150" spc="-160" dirty="0">
                <a:latin typeface="Arial"/>
                <a:cs typeface="Arial"/>
              </a:rPr>
              <a:t>a</a:t>
            </a:r>
            <a:r>
              <a:rPr sz="2150" spc="-75" dirty="0">
                <a:latin typeface="Arial"/>
                <a:cs typeface="Arial"/>
              </a:rPr>
              <a:t> </a:t>
            </a:r>
            <a:r>
              <a:rPr sz="2150" spc="-65" dirty="0">
                <a:latin typeface="Arial"/>
                <a:cs typeface="Arial"/>
              </a:rPr>
              <a:t>mix</a:t>
            </a:r>
            <a:r>
              <a:rPr sz="2150" spc="-125" dirty="0">
                <a:latin typeface="Arial"/>
                <a:cs typeface="Arial"/>
              </a:rPr>
              <a:t> </a:t>
            </a:r>
            <a:r>
              <a:rPr sz="2150" dirty="0">
                <a:latin typeface="Arial"/>
                <a:cs typeface="Arial"/>
              </a:rPr>
              <a:t>of</a:t>
            </a:r>
            <a:r>
              <a:rPr sz="2150" spc="-100" dirty="0">
                <a:latin typeface="Arial"/>
                <a:cs typeface="Arial"/>
              </a:rPr>
              <a:t> </a:t>
            </a:r>
            <a:r>
              <a:rPr sz="2150" spc="-40" dirty="0">
                <a:latin typeface="Arial"/>
                <a:cs typeface="Arial"/>
              </a:rPr>
              <a:t>normative</a:t>
            </a:r>
            <a:r>
              <a:rPr sz="2150" spc="-65" dirty="0">
                <a:latin typeface="Arial"/>
                <a:cs typeface="Arial"/>
              </a:rPr>
              <a:t> </a:t>
            </a:r>
            <a:r>
              <a:rPr sz="2150" spc="-25" dirty="0">
                <a:latin typeface="Arial"/>
                <a:cs typeface="Arial"/>
              </a:rPr>
              <a:t>and </a:t>
            </a:r>
            <a:r>
              <a:rPr sz="2150" spc="-30" dirty="0">
                <a:latin typeface="Arial"/>
                <a:cs typeface="Arial"/>
              </a:rPr>
              <a:t>material</a:t>
            </a:r>
            <a:r>
              <a:rPr sz="2150" spc="-114" dirty="0">
                <a:latin typeface="Arial"/>
                <a:cs typeface="Arial"/>
              </a:rPr>
              <a:t> </a:t>
            </a:r>
            <a:r>
              <a:rPr sz="2150" spc="-75" dirty="0">
                <a:latin typeface="Arial"/>
                <a:cs typeface="Arial"/>
              </a:rPr>
              <a:t>supervision</a:t>
            </a:r>
            <a:r>
              <a:rPr sz="2150" spc="5" dirty="0">
                <a:latin typeface="Arial"/>
                <a:cs typeface="Arial"/>
              </a:rPr>
              <a:t> </a:t>
            </a:r>
            <a:r>
              <a:rPr sz="2150" spc="50" dirty="0">
                <a:latin typeface="Arial"/>
                <a:cs typeface="Arial"/>
              </a:rPr>
              <a:t>to</a:t>
            </a:r>
            <a:r>
              <a:rPr sz="2150" spc="-150" dirty="0">
                <a:latin typeface="Arial"/>
                <a:cs typeface="Arial"/>
              </a:rPr>
              <a:t> </a:t>
            </a:r>
            <a:r>
              <a:rPr sz="2150" spc="-100" dirty="0">
                <a:latin typeface="Arial"/>
                <a:cs typeface="Arial"/>
              </a:rPr>
              <a:t>insurance</a:t>
            </a:r>
            <a:r>
              <a:rPr sz="2150" spc="-20" dirty="0">
                <a:latin typeface="Arial"/>
                <a:cs typeface="Arial"/>
              </a:rPr>
              <a:t> </a:t>
            </a:r>
            <a:r>
              <a:rPr sz="2150" spc="-114" dirty="0">
                <a:latin typeface="Arial"/>
                <a:cs typeface="Arial"/>
              </a:rPr>
              <a:t>company.</a:t>
            </a:r>
            <a:r>
              <a:rPr sz="2150" spc="55" dirty="0">
                <a:latin typeface="Arial"/>
                <a:cs typeface="Arial"/>
              </a:rPr>
              <a:t> </a:t>
            </a:r>
            <a:r>
              <a:rPr sz="2150" spc="-110" dirty="0">
                <a:latin typeface="Arial"/>
                <a:cs typeface="Arial"/>
              </a:rPr>
              <a:t>Over</a:t>
            </a:r>
            <a:r>
              <a:rPr sz="2150" spc="-45" dirty="0">
                <a:latin typeface="Arial"/>
                <a:cs typeface="Arial"/>
              </a:rPr>
              <a:t> </a:t>
            </a:r>
            <a:r>
              <a:rPr sz="2150" dirty="0">
                <a:latin typeface="Arial"/>
                <a:cs typeface="Arial"/>
              </a:rPr>
              <a:t>time,</a:t>
            </a:r>
            <a:r>
              <a:rPr sz="2150" spc="-80" dirty="0">
                <a:latin typeface="Arial"/>
                <a:cs typeface="Arial"/>
              </a:rPr>
              <a:t> </a:t>
            </a:r>
            <a:r>
              <a:rPr sz="2150" spc="-95" dirty="0">
                <a:latin typeface="Arial"/>
                <a:cs typeface="Arial"/>
              </a:rPr>
              <a:t>however,</a:t>
            </a:r>
            <a:r>
              <a:rPr sz="2150" spc="-5" dirty="0">
                <a:latin typeface="Arial"/>
                <a:cs typeface="Arial"/>
              </a:rPr>
              <a:t> </a:t>
            </a:r>
            <a:r>
              <a:rPr sz="2150" spc="-25" dirty="0">
                <a:latin typeface="Arial"/>
                <a:cs typeface="Arial"/>
              </a:rPr>
              <a:t>the </a:t>
            </a:r>
            <a:r>
              <a:rPr sz="2150" spc="-95" dirty="0">
                <a:latin typeface="Arial"/>
                <a:cs typeface="Arial"/>
              </a:rPr>
              <a:t>focus</a:t>
            </a:r>
            <a:r>
              <a:rPr sz="2150" spc="-55" dirty="0">
                <a:latin typeface="Arial"/>
                <a:cs typeface="Arial"/>
              </a:rPr>
              <a:t> </a:t>
            </a:r>
            <a:r>
              <a:rPr sz="2150" spc="-165" dirty="0">
                <a:latin typeface="Arial"/>
                <a:cs typeface="Arial"/>
              </a:rPr>
              <a:t>has</a:t>
            </a:r>
            <a:r>
              <a:rPr sz="2150" spc="-95" dirty="0">
                <a:latin typeface="Arial"/>
                <a:cs typeface="Arial"/>
              </a:rPr>
              <a:t> </a:t>
            </a:r>
            <a:r>
              <a:rPr sz="2150" spc="-30" dirty="0">
                <a:latin typeface="Arial"/>
                <a:cs typeface="Arial"/>
              </a:rPr>
              <a:t>shifted</a:t>
            </a:r>
            <a:r>
              <a:rPr sz="2150" spc="-70" dirty="0">
                <a:latin typeface="Arial"/>
                <a:cs typeface="Arial"/>
              </a:rPr>
              <a:t> </a:t>
            </a:r>
            <a:r>
              <a:rPr sz="2150" dirty="0">
                <a:latin typeface="Arial"/>
                <a:cs typeface="Arial"/>
              </a:rPr>
              <a:t>from</a:t>
            </a:r>
            <a:r>
              <a:rPr sz="2150" spc="-125" dirty="0">
                <a:latin typeface="Arial"/>
                <a:cs typeface="Arial"/>
              </a:rPr>
              <a:t> </a:t>
            </a:r>
            <a:r>
              <a:rPr sz="2150" spc="-30" dirty="0">
                <a:latin typeface="Arial"/>
                <a:cs typeface="Arial"/>
              </a:rPr>
              <a:t>material</a:t>
            </a:r>
            <a:r>
              <a:rPr sz="2150" spc="-75" dirty="0">
                <a:latin typeface="Arial"/>
                <a:cs typeface="Arial"/>
              </a:rPr>
              <a:t> </a:t>
            </a:r>
            <a:r>
              <a:rPr sz="2150" spc="-50" dirty="0">
                <a:latin typeface="Arial"/>
                <a:cs typeface="Arial"/>
              </a:rPr>
              <a:t>towards</a:t>
            </a:r>
            <a:r>
              <a:rPr sz="2150" spc="-100" dirty="0">
                <a:latin typeface="Arial"/>
                <a:cs typeface="Arial"/>
              </a:rPr>
              <a:t> </a:t>
            </a:r>
            <a:r>
              <a:rPr sz="2150" spc="-40" dirty="0">
                <a:latin typeface="Arial"/>
                <a:cs typeface="Arial"/>
              </a:rPr>
              <a:t>normative</a:t>
            </a:r>
            <a:r>
              <a:rPr sz="2150" spc="-65" dirty="0">
                <a:latin typeface="Arial"/>
                <a:cs typeface="Arial"/>
              </a:rPr>
              <a:t> </a:t>
            </a:r>
            <a:r>
              <a:rPr sz="2150" spc="-10" dirty="0">
                <a:latin typeface="Arial"/>
                <a:cs typeface="Arial"/>
              </a:rPr>
              <a:t>rules.</a:t>
            </a:r>
            <a:endParaRPr sz="215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3877" y="905510"/>
            <a:ext cx="6067425" cy="449580"/>
          </a:xfrm>
          <a:prstGeom prst="rect">
            <a:avLst/>
          </a:prstGeom>
        </p:spPr>
        <p:txBody>
          <a:bodyPr vert="horz" wrap="square" lIns="0" tIns="16510" rIns="0" bIns="0" rtlCol="0">
            <a:spAutoFit/>
          </a:bodyPr>
          <a:lstStyle/>
          <a:p>
            <a:pPr marL="12700">
              <a:lnSpc>
                <a:spcPct val="100000"/>
              </a:lnSpc>
              <a:spcBef>
                <a:spcPts val="130"/>
              </a:spcBef>
            </a:pPr>
            <a:r>
              <a:rPr sz="2750" spc="-185" dirty="0"/>
              <a:t>History</a:t>
            </a:r>
            <a:r>
              <a:rPr sz="2750" spc="-90" dirty="0"/>
              <a:t> </a:t>
            </a:r>
            <a:r>
              <a:rPr sz="2750" spc="-114" dirty="0"/>
              <a:t>of</a:t>
            </a:r>
            <a:r>
              <a:rPr sz="2750" spc="-25" dirty="0"/>
              <a:t> </a:t>
            </a:r>
            <a:r>
              <a:rPr sz="2750" spc="-215" dirty="0"/>
              <a:t>European</a:t>
            </a:r>
            <a:r>
              <a:rPr sz="2750" spc="-40" dirty="0"/>
              <a:t> </a:t>
            </a:r>
            <a:r>
              <a:rPr sz="2750" spc="-229" dirty="0"/>
              <a:t>insurance</a:t>
            </a:r>
            <a:r>
              <a:rPr sz="2750" spc="65" dirty="0"/>
              <a:t> </a:t>
            </a:r>
            <a:r>
              <a:rPr sz="2750" spc="-114" dirty="0"/>
              <a:t>regulation</a:t>
            </a:r>
            <a:endParaRPr sz="2750"/>
          </a:p>
        </p:txBody>
      </p:sp>
      <p:sp>
        <p:nvSpPr>
          <p:cNvPr id="3" name="object 3"/>
          <p:cNvSpPr txBox="1"/>
          <p:nvPr/>
        </p:nvSpPr>
        <p:spPr>
          <a:xfrm>
            <a:off x="474662" y="1364805"/>
            <a:ext cx="7903209" cy="3336925"/>
          </a:xfrm>
          <a:prstGeom prst="rect">
            <a:avLst/>
          </a:prstGeom>
        </p:spPr>
        <p:txBody>
          <a:bodyPr vert="horz" wrap="square" lIns="0" tIns="67945" rIns="0" bIns="0" rtlCol="0">
            <a:spAutoFit/>
          </a:bodyPr>
          <a:lstStyle/>
          <a:p>
            <a:pPr marL="12700">
              <a:lnSpc>
                <a:spcPct val="100000"/>
              </a:lnSpc>
              <a:spcBef>
                <a:spcPts val="535"/>
              </a:spcBef>
            </a:pPr>
            <a:r>
              <a:rPr sz="1200" b="1" spc="-95" dirty="0">
                <a:latin typeface="Arial"/>
                <a:cs typeface="Arial"/>
              </a:rPr>
              <a:t>The </a:t>
            </a:r>
            <a:r>
              <a:rPr sz="1200" b="1" spc="-65" dirty="0">
                <a:latin typeface="Arial"/>
                <a:cs typeface="Arial"/>
              </a:rPr>
              <a:t>first</a:t>
            </a:r>
            <a:r>
              <a:rPr sz="1200" b="1" spc="-35" dirty="0">
                <a:latin typeface="Arial"/>
                <a:cs typeface="Arial"/>
              </a:rPr>
              <a:t> </a:t>
            </a:r>
            <a:r>
              <a:rPr sz="1200" b="1" spc="-65" dirty="0">
                <a:latin typeface="Arial"/>
                <a:cs typeface="Arial"/>
              </a:rPr>
              <a:t>generation</a:t>
            </a:r>
            <a:r>
              <a:rPr sz="1200" b="1" spc="-30" dirty="0">
                <a:latin typeface="Arial"/>
                <a:cs typeface="Arial"/>
              </a:rPr>
              <a:t> </a:t>
            </a:r>
            <a:r>
              <a:rPr sz="1200" b="1" spc="-50" dirty="0">
                <a:latin typeface="Arial"/>
                <a:cs typeface="Arial"/>
              </a:rPr>
              <a:t>of</a:t>
            </a:r>
            <a:r>
              <a:rPr sz="1200" b="1" spc="-85" dirty="0">
                <a:latin typeface="Arial"/>
                <a:cs typeface="Arial"/>
              </a:rPr>
              <a:t> </a:t>
            </a:r>
            <a:r>
              <a:rPr sz="1200" b="1" spc="-90" dirty="0">
                <a:latin typeface="Arial"/>
                <a:cs typeface="Arial"/>
              </a:rPr>
              <a:t>Insurance</a:t>
            </a:r>
            <a:r>
              <a:rPr sz="1200" b="1" spc="-65" dirty="0">
                <a:latin typeface="Arial"/>
                <a:cs typeface="Arial"/>
              </a:rPr>
              <a:t> </a:t>
            </a:r>
            <a:r>
              <a:rPr sz="1200" b="1" spc="-10" dirty="0">
                <a:latin typeface="Arial"/>
                <a:cs typeface="Arial"/>
              </a:rPr>
              <a:t>Directives:</a:t>
            </a:r>
            <a:endParaRPr sz="1200">
              <a:latin typeface="Arial"/>
              <a:cs typeface="Arial"/>
            </a:endParaRPr>
          </a:p>
          <a:p>
            <a:pPr marL="146050" indent="-133985">
              <a:lnSpc>
                <a:spcPct val="100000"/>
              </a:lnSpc>
              <a:spcBef>
                <a:spcPts val="434"/>
              </a:spcBef>
              <a:buChar char="•"/>
              <a:tabLst>
                <a:tab pos="146685" algn="l"/>
              </a:tabLst>
            </a:pPr>
            <a:r>
              <a:rPr sz="1200" spc="-35" dirty="0">
                <a:latin typeface="Arial"/>
                <a:cs typeface="Arial"/>
              </a:rPr>
              <a:t>the</a:t>
            </a:r>
            <a:r>
              <a:rPr sz="1200" spc="-20" dirty="0">
                <a:latin typeface="Arial"/>
                <a:cs typeface="Arial"/>
              </a:rPr>
              <a:t> </a:t>
            </a:r>
            <a:r>
              <a:rPr sz="1200" spc="-70" dirty="0">
                <a:latin typeface="Arial"/>
                <a:cs typeface="Arial"/>
              </a:rPr>
              <a:t>non-</a:t>
            </a:r>
            <a:r>
              <a:rPr sz="1200" dirty="0">
                <a:latin typeface="Arial"/>
                <a:cs typeface="Arial"/>
              </a:rPr>
              <a:t>life</a:t>
            </a:r>
            <a:r>
              <a:rPr sz="1200" spc="-15" dirty="0">
                <a:latin typeface="Arial"/>
                <a:cs typeface="Arial"/>
              </a:rPr>
              <a:t> </a:t>
            </a:r>
            <a:r>
              <a:rPr sz="1200" spc="-35" dirty="0">
                <a:latin typeface="Arial"/>
                <a:cs typeface="Arial"/>
              </a:rPr>
              <a:t>directive</a:t>
            </a:r>
            <a:r>
              <a:rPr sz="1200" spc="-20" dirty="0">
                <a:latin typeface="Arial"/>
                <a:cs typeface="Arial"/>
              </a:rPr>
              <a:t> </a:t>
            </a:r>
            <a:r>
              <a:rPr sz="1200" spc="-90" dirty="0">
                <a:latin typeface="Arial"/>
                <a:cs typeface="Arial"/>
              </a:rPr>
              <a:t>was</a:t>
            </a:r>
            <a:r>
              <a:rPr sz="1200" spc="-40" dirty="0">
                <a:latin typeface="Arial"/>
                <a:cs typeface="Arial"/>
              </a:rPr>
              <a:t> </a:t>
            </a:r>
            <a:r>
              <a:rPr sz="1200" spc="-55" dirty="0">
                <a:latin typeface="Arial"/>
                <a:cs typeface="Arial"/>
              </a:rPr>
              <a:t>adopted</a:t>
            </a:r>
            <a:r>
              <a:rPr sz="1200" spc="-50" dirty="0">
                <a:latin typeface="Arial"/>
                <a:cs typeface="Arial"/>
              </a:rPr>
              <a:t> </a:t>
            </a:r>
            <a:r>
              <a:rPr sz="1200" dirty="0">
                <a:latin typeface="Arial"/>
                <a:cs typeface="Arial"/>
              </a:rPr>
              <a:t>in</a:t>
            </a:r>
            <a:r>
              <a:rPr sz="1200" spc="-55" dirty="0">
                <a:latin typeface="Arial"/>
                <a:cs typeface="Arial"/>
              </a:rPr>
              <a:t> </a:t>
            </a:r>
            <a:r>
              <a:rPr sz="1200" spc="-20" dirty="0">
                <a:latin typeface="Arial"/>
                <a:cs typeface="Arial"/>
              </a:rPr>
              <a:t>1973,</a:t>
            </a:r>
            <a:endParaRPr sz="1200">
              <a:latin typeface="Arial"/>
              <a:cs typeface="Arial"/>
            </a:endParaRPr>
          </a:p>
          <a:p>
            <a:pPr marL="146050" indent="-133985">
              <a:lnSpc>
                <a:spcPct val="100000"/>
              </a:lnSpc>
              <a:spcBef>
                <a:spcPts val="515"/>
              </a:spcBef>
              <a:buChar char="•"/>
              <a:tabLst>
                <a:tab pos="146685" algn="l"/>
              </a:tabLst>
            </a:pPr>
            <a:r>
              <a:rPr sz="1200" spc="-35" dirty="0">
                <a:latin typeface="Arial"/>
                <a:cs typeface="Arial"/>
              </a:rPr>
              <a:t>the</a:t>
            </a:r>
            <a:r>
              <a:rPr sz="1200" spc="-25" dirty="0">
                <a:latin typeface="Arial"/>
                <a:cs typeface="Arial"/>
              </a:rPr>
              <a:t> </a:t>
            </a:r>
            <a:r>
              <a:rPr sz="1200" dirty="0">
                <a:latin typeface="Arial"/>
                <a:cs typeface="Arial"/>
              </a:rPr>
              <a:t>life</a:t>
            </a:r>
            <a:r>
              <a:rPr sz="1200" spc="-95" dirty="0">
                <a:latin typeface="Arial"/>
                <a:cs typeface="Arial"/>
              </a:rPr>
              <a:t> </a:t>
            </a:r>
            <a:r>
              <a:rPr sz="1200" spc="-35" dirty="0">
                <a:latin typeface="Arial"/>
                <a:cs typeface="Arial"/>
              </a:rPr>
              <a:t>directive </a:t>
            </a:r>
            <a:r>
              <a:rPr sz="1200" spc="-10" dirty="0">
                <a:latin typeface="Arial"/>
                <a:cs typeface="Arial"/>
              </a:rPr>
              <a:t>in</a:t>
            </a:r>
            <a:r>
              <a:rPr sz="1200" spc="-135" dirty="0">
                <a:latin typeface="Arial"/>
                <a:cs typeface="Arial"/>
              </a:rPr>
              <a:t> </a:t>
            </a:r>
            <a:r>
              <a:rPr sz="1200" spc="-20" dirty="0">
                <a:latin typeface="Arial"/>
                <a:cs typeface="Arial"/>
              </a:rPr>
              <a:t>1979.</a:t>
            </a:r>
            <a:endParaRPr sz="1200">
              <a:latin typeface="Arial"/>
              <a:cs typeface="Arial"/>
            </a:endParaRPr>
          </a:p>
          <a:p>
            <a:pPr marL="12700" marR="288925">
              <a:lnSpc>
                <a:spcPts val="1280"/>
              </a:lnSpc>
              <a:spcBef>
                <a:spcPts val="615"/>
              </a:spcBef>
            </a:pPr>
            <a:r>
              <a:rPr sz="1200" spc="-95" dirty="0">
                <a:latin typeface="Arial"/>
                <a:cs typeface="Arial"/>
              </a:rPr>
              <a:t>These</a:t>
            </a:r>
            <a:r>
              <a:rPr sz="1200" spc="-90" dirty="0">
                <a:latin typeface="Arial"/>
                <a:cs typeface="Arial"/>
              </a:rPr>
              <a:t> </a:t>
            </a:r>
            <a:r>
              <a:rPr sz="1200" spc="-50" dirty="0">
                <a:latin typeface="Arial"/>
                <a:cs typeface="Arial"/>
              </a:rPr>
              <a:t>directives</a:t>
            </a:r>
            <a:r>
              <a:rPr sz="1200" spc="-15" dirty="0">
                <a:latin typeface="Arial"/>
                <a:cs typeface="Arial"/>
              </a:rPr>
              <a:t> </a:t>
            </a:r>
            <a:r>
              <a:rPr sz="1200" spc="-45" dirty="0">
                <a:latin typeface="Arial"/>
                <a:cs typeface="Arial"/>
              </a:rPr>
              <a:t>regulated</a:t>
            </a:r>
            <a:r>
              <a:rPr sz="1200" spc="-30" dirty="0">
                <a:latin typeface="Arial"/>
                <a:cs typeface="Arial"/>
              </a:rPr>
              <a:t> </a:t>
            </a:r>
            <a:r>
              <a:rPr sz="1200" spc="-35" dirty="0">
                <a:latin typeface="Arial"/>
                <a:cs typeface="Arial"/>
              </a:rPr>
              <a:t>the</a:t>
            </a:r>
            <a:r>
              <a:rPr sz="1200" spc="5" dirty="0">
                <a:latin typeface="Arial"/>
                <a:cs typeface="Arial"/>
              </a:rPr>
              <a:t> </a:t>
            </a:r>
            <a:r>
              <a:rPr sz="1200" spc="-80" dirty="0">
                <a:latin typeface="Arial"/>
                <a:cs typeface="Arial"/>
              </a:rPr>
              <a:t>process</a:t>
            </a:r>
            <a:r>
              <a:rPr sz="1200" spc="-25" dirty="0">
                <a:latin typeface="Arial"/>
                <a:cs typeface="Arial"/>
              </a:rPr>
              <a:t> </a:t>
            </a:r>
            <a:r>
              <a:rPr sz="1200" dirty="0">
                <a:latin typeface="Arial"/>
                <a:cs typeface="Arial"/>
              </a:rPr>
              <a:t>of</a:t>
            </a:r>
            <a:r>
              <a:rPr sz="1200" spc="5" dirty="0">
                <a:latin typeface="Arial"/>
                <a:cs typeface="Arial"/>
              </a:rPr>
              <a:t> </a:t>
            </a:r>
            <a:r>
              <a:rPr sz="1200" spc="-60" dirty="0">
                <a:latin typeface="Arial"/>
                <a:cs typeface="Arial"/>
              </a:rPr>
              <a:t>isnurance</a:t>
            </a:r>
            <a:r>
              <a:rPr sz="1200" spc="10" dirty="0">
                <a:latin typeface="Arial"/>
                <a:cs typeface="Arial"/>
              </a:rPr>
              <a:t> </a:t>
            </a:r>
            <a:r>
              <a:rPr sz="1200" spc="-45" dirty="0">
                <a:latin typeface="Arial"/>
                <a:cs typeface="Arial"/>
              </a:rPr>
              <a:t>licensing,</a:t>
            </a:r>
            <a:r>
              <a:rPr sz="1200" spc="-85" dirty="0">
                <a:latin typeface="Arial"/>
                <a:cs typeface="Arial"/>
              </a:rPr>
              <a:t> </a:t>
            </a:r>
            <a:r>
              <a:rPr sz="1200" spc="-35" dirty="0">
                <a:latin typeface="Arial"/>
                <a:cs typeface="Arial"/>
              </a:rPr>
              <a:t>financial</a:t>
            </a:r>
            <a:r>
              <a:rPr sz="1200" spc="-50" dirty="0">
                <a:latin typeface="Arial"/>
                <a:cs typeface="Arial"/>
              </a:rPr>
              <a:t> </a:t>
            </a:r>
            <a:r>
              <a:rPr sz="1200" spc="-55" dirty="0">
                <a:latin typeface="Arial"/>
                <a:cs typeface="Arial"/>
              </a:rPr>
              <a:t>requiremetns</a:t>
            </a:r>
            <a:r>
              <a:rPr sz="1200" spc="65" dirty="0">
                <a:latin typeface="Arial"/>
                <a:cs typeface="Arial"/>
              </a:rPr>
              <a:t> </a:t>
            </a:r>
            <a:r>
              <a:rPr sz="1200" spc="-10" dirty="0">
                <a:latin typeface="Arial"/>
                <a:cs typeface="Arial"/>
              </a:rPr>
              <a:t>for</a:t>
            </a:r>
            <a:r>
              <a:rPr sz="1200" spc="-50" dirty="0">
                <a:latin typeface="Arial"/>
                <a:cs typeface="Arial"/>
              </a:rPr>
              <a:t> technical</a:t>
            </a:r>
            <a:r>
              <a:rPr sz="1200" spc="-65" dirty="0">
                <a:latin typeface="Arial"/>
                <a:cs typeface="Arial"/>
              </a:rPr>
              <a:t> </a:t>
            </a:r>
            <a:r>
              <a:rPr sz="1200" spc="-50" dirty="0">
                <a:latin typeface="Arial"/>
                <a:cs typeface="Arial"/>
              </a:rPr>
              <a:t>provision</a:t>
            </a:r>
            <a:r>
              <a:rPr sz="1200" spc="-35" dirty="0">
                <a:latin typeface="Arial"/>
                <a:cs typeface="Arial"/>
              </a:rPr>
              <a:t> </a:t>
            </a:r>
            <a:r>
              <a:rPr sz="1200" spc="-65" dirty="0">
                <a:latin typeface="Arial"/>
                <a:cs typeface="Arial"/>
              </a:rPr>
              <a:t>and</a:t>
            </a:r>
            <a:r>
              <a:rPr sz="1200" spc="-40" dirty="0">
                <a:latin typeface="Arial"/>
                <a:cs typeface="Arial"/>
              </a:rPr>
              <a:t> capital</a:t>
            </a:r>
            <a:r>
              <a:rPr sz="1200" spc="-45" dirty="0">
                <a:latin typeface="Arial"/>
                <a:cs typeface="Arial"/>
              </a:rPr>
              <a:t> </a:t>
            </a:r>
            <a:r>
              <a:rPr sz="1200" spc="-25" dirty="0">
                <a:latin typeface="Arial"/>
                <a:cs typeface="Arial"/>
              </a:rPr>
              <a:t>and </a:t>
            </a:r>
            <a:r>
              <a:rPr sz="1200" spc="-50" dirty="0">
                <a:latin typeface="Arial"/>
                <a:cs typeface="Arial"/>
              </a:rPr>
              <a:t>included</a:t>
            </a:r>
            <a:r>
              <a:rPr sz="1200" spc="-20" dirty="0">
                <a:latin typeface="Arial"/>
                <a:cs typeface="Arial"/>
              </a:rPr>
              <a:t> </a:t>
            </a:r>
            <a:r>
              <a:rPr sz="1200" spc="-55" dirty="0">
                <a:latin typeface="Arial"/>
                <a:cs typeface="Arial"/>
              </a:rPr>
              <a:t>asset</a:t>
            </a:r>
            <a:r>
              <a:rPr sz="1200" spc="-95" dirty="0">
                <a:latin typeface="Arial"/>
                <a:cs typeface="Arial"/>
              </a:rPr>
              <a:t> </a:t>
            </a:r>
            <a:r>
              <a:rPr sz="1200" spc="-10" dirty="0">
                <a:latin typeface="Arial"/>
                <a:cs typeface="Arial"/>
              </a:rPr>
              <a:t>restriction.</a:t>
            </a:r>
            <a:endParaRPr sz="1200">
              <a:latin typeface="Arial"/>
              <a:cs typeface="Arial"/>
            </a:endParaRPr>
          </a:p>
          <a:p>
            <a:pPr marL="12700">
              <a:lnSpc>
                <a:spcPct val="100000"/>
              </a:lnSpc>
              <a:spcBef>
                <a:spcPts val="420"/>
              </a:spcBef>
            </a:pPr>
            <a:r>
              <a:rPr sz="1200" b="1" spc="-95" dirty="0">
                <a:latin typeface="Arial"/>
                <a:cs typeface="Arial"/>
              </a:rPr>
              <a:t>The</a:t>
            </a:r>
            <a:r>
              <a:rPr sz="1200" b="1" spc="-75" dirty="0">
                <a:latin typeface="Arial"/>
                <a:cs typeface="Arial"/>
              </a:rPr>
              <a:t> </a:t>
            </a:r>
            <a:r>
              <a:rPr sz="1200" b="1" spc="-120" dirty="0">
                <a:latin typeface="Arial"/>
                <a:cs typeface="Arial"/>
              </a:rPr>
              <a:t>second</a:t>
            </a:r>
            <a:r>
              <a:rPr sz="1200" b="1" spc="-30" dirty="0">
                <a:latin typeface="Arial"/>
                <a:cs typeface="Arial"/>
              </a:rPr>
              <a:t> </a:t>
            </a:r>
            <a:r>
              <a:rPr sz="1200" b="1" spc="-65" dirty="0">
                <a:latin typeface="Arial"/>
                <a:cs typeface="Arial"/>
              </a:rPr>
              <a:t>generation</a:t>
            </a:r>
            <a:r>
              <a:rPr sz="1200" b="1" spc="-15" dirty="0">
                <a:latin typeface="Arial"/>
                <a:cs typeface="Arial"/>
              </a:rPr>
              <a:t> </a:t>
            </a:r>
            <a:r>
              <a:rPr sz="1200" b="1" spc="-45" dirty="0">
                <a:latin typeface="Arial"/>
                <a:cs typeface="Arial"/>
              </a:rPr>
              <a:t>of</a:t>
            </a:r>
            <a:r>
              <a:rPr sz="1200" b="1" spc="-70" dirty="0">
                <a:latin typeface="Arial"/>
                <a:cs typeface="Arial"/>
              </a:rPr>
              <a:t> </a:t>
            </a:r>
            <a:r>
              <a:rPr sz="1200" b="1" spc="-100" dirty="0">
                <a:latin typeface="Arial"/>
                <a:cs typeface="Arial"/>
              </a:rPr>
              <a:t>Insurance</a:t>
            </a:r>
            <a:r>
              <a:rPr sz="1200" b="1" spc="-60" dirty="0">
                <a:latin typeface="Arial"/>
                <a:cs typeface="Arial"/>
              </a:rPr>
              <a:t> </a:t>
            </a:r>
            <a:r>
              <a:rPr sz="1200" b="1" spc="-90" dirty="0">
                <a:latin typeface="Arial"/>
                <a:cs typeface="Arial"/>
              </a:rPr>
              <a:t>Directives </a:t>
            </a:r>
            <a:r>
              <a:rPr sz="1200" b="1" spc="-60" dirty="0">
                <a:latin typeface="Arial"/>
                <a:cs typeface="Arial"/>
              </a:rPr>
              <a:t>were</a:t>
            </a:r>
            <a:r>
              <a:rPr sz="1200" b="1" spc="-70" dirty="0">
                <a:latin typeface="Arial"/>
                <a:cs typeface="Arial"/>
              </a:rPr>
              <a:t> </a:t>
            </a:r>
            <a:r>
              <a:rPr sz="1200" b="1" spc="-10" dirty="0">
                <a:latin typeface="Arial"/>
                <a:cs typeface="Arial"/>
              </a:rPr>
              <a:t>adopted:</a:t>
            </a:r>
            <a:endParaRPr sz="1200">
              <a:latin typeface="Arial"/>
              <a:cs typeface="Arial"/>
            </a:endParaRPr>
          </a:p>
          <a:p>
            <a:pPr marL="146050" indent="-133985">
              <a:lnSpc>
                <a:spcPct val="100000"/>
              </a:lnSpc>
              <a:spcBef>
                <a:spcPts val="515"/>
              </a:spcBef>
              <a:buChar char="•"/>
              <a:tabLst>
                <a:tab pos="146685" algn="l"/>
              </a:tabLst>
            </a:pPr>
            <a:r>
              <a:rPr sz="1200" dirty="0">
                <a:latin typeface="Arial"/>
                <a:cs typeface="Arial"/>
              </a:rPr>
              <a:t>in</a:t>
            </a:r>
            <a:r>
              <a:rPr sz="1200" spc="-50" dirty="0">
                <a:latin typeface="Arial"/>
                <a:cs typeface="Arial"/>
              </a:rPr>
              <a:t> </a:t>
            </a:r>
            <a:r>
              <a:rPr sz="1200" spc="-75" dirty="0">
                <a:latin typeface="Arial"/>
                <a:cs typeface="Arial"/>
              </a:rPr>
              <a:t>1988</a:t>
            </a:r>
            <a:r>
              <a:rPr sz="1200" spc="-15" dirty="0">
                <a:latin typeface="Arial"/>
                <a:cs typeface="Arial"/>
              </a:rPr>
              <a:t> </a:t>
            </a:r>
            <a:r>
              <a:rPr sz="1200" spc="-10" dirty="0">
                <a:latin typeface="Arial"/>
                <a:cs typeface="Arial"/>
              </a:rPr>
              <a:t>for</a:t>
            </a:r>
            <a:r>
              <a:rPr sz="1200" spc="-60" dirty="0">
                <a:latin typeface="Arial"/>
                <a:cs typeface="Arial"/>
              </a:rPr>
              <a:t> </a:t>
            </a:r>
            <a:r>
              <a:rPr sz="1200" spc="-70" dirty="0">
                <a:latin typeface="Arial"/>
                <a:cs typeface="Arial"/>
              </a:rPr>
              <a:t>non-</a:t>
            </a:r>
            <a:r>
              <a:rPr sz="1200" dirty="0">
                <a:latin typeface="Arial"/>
                <a:cs typeface="Arial"/>
              </a:rPr>
              <a:t>life </a:t>
            </a:r>
            <a:r>
              <a:rPr sz="1200" spc="-10" dirty="0">
                <a:latin typeface="Arial"/>
                <a:cs typeface="Arial"/>
              </a:rPr>
              <a:t>directive,</a:t>
            </a:r>
            <a:endParaRPr sz="1200">
              <a:latin typeface="Arial"/>
              <a:cs typeface="Arial"/>
            </a:endParaRPr>
          </a:p>
          <a:p>
            <a:pPr marL="146050" indent="-133985">
              <a:lnSpc>
                <a:spcPct val="100000"/>
              </a:lnSpc>
              <a:spcBef>
                <a:spcPts val="434"/>
              </a:spcBef>
              <a:buChar char="•"/>
              <a:tabLst>
                <a:tab pos="146685" algn="l"/>
              </a:tabLst>
            </a:pPr>
            <a:r>
              <a:rPr sz="1200" dirty="0">
                <a:latin typeface="Arial"/>
                <a:cs typeface="Arial"/>
              </a:rPr>
              <a:t>in</a:t>
            </a:r>
            <a:r>
              <a:rPr sz="1200" spc="-60" dirty="0">
                <a:latin typeface="Arial"/>
                <a:cs typeface="Arial"/>
              </a:rPr>
              <a:t> </a:t>
            </a:r>
            <a:r>
              <a:rPr sz="1200" spc="-75" dirty="0">
                <a:latin typeface="Arial"/>
                <a:cs typeface="Arial"/>
              </a:rPr>
              <a:t>1990</a:t>
            </a:r>
            <a:r>
              <a:rPr sz="1200" spc="-25" dirty="0">
                <a:latin typeface="Arial"/>
                <a:cs typeface="Arial"/>
              </a:rPr>
              <a:t> </a:t>
            </a:r>
            <a:r>
              <a:rPr sz="1200" spc="-10" dirty="0">
                <a:latin typeface="Arial"/>
                <a:cs typeface="Arial"/>
              </a:rPr>
              <a:t>for</a:t>
            </a:r>
            <a:r>
              <a:rPr sz="1200" spc="-65" dirty="0">
                <a:latin typeface="Arial"/>
                <a:cs typeface="Arial"/>
              </a:rPr>
              <a:t> </a:t>
            </a:r>
            <a:r>
              <a:rPr sz="1200" dirty="0">
                <a:latin typeface="Arial"/>
                <a:cs typeface="Arial"/>
              </a:rPr>
              <a:t>life</a:t>
            </a:r>
            <a:r>
              <a:rPr sz="1200" spc="-90" dirty="0">
                <a:latin typeface="Arial"/>
                <a:cs typeface="Arial"/>
              </a:rPr>
              <a:t> </a:t>
            </a:r>
            <a:r>
              <a:rPr sz="1200" spc="-10" dirty="0">
                <a:latin typeface="Arial"/>
                <a:cs typeface="Arial"/>
              </a:rPr>
              <a:t>insurance.</a:t>
            </a:r>
            <a:endParaRPr sz="1200">
              <a:latin typeface="Arial"/>
              <a:cs typeface="Arial"/>
            </a:endParaRPr>
          </a:p>
          <a:p>
            <a:pPr marL="12700" marR="220979">
              <a:lnSpc>
                <a:spcPts val="1350"/>
              </a:lnSpc>
              <a:spcBef>
                <a:spcPts val="560"/>
              </a:spcBef>
            </a:pPr>
            <a:r>
              <a:rPr sz="1200" spc="-65" dirty="0">
                <a:latin typeface="Arial"/>
                <a:cs typeface="Arial"/>
              </a:rPr>
              <a:t>Insurance</a:t>
            </a:r>
            <a:r>
              <a:rPr sz="1200" spc="-45" dirty="0">
                <a:latin typeface="Arial"/>
                <a:cs typeface="Arial"/>
              </a:rPr>
              <a:t> </a:t>
            </a:r>
            <a:r>
              <a:rPr sz="1200" spc="-75" dirty="0">
                <a:latin typeface="Arial"/>
                <a:cs typeface="Arial"/>
              </a:rPr>
              <a:t>companies</a:t>
            </a:r>
            <a:r>
              <a:rPr sz="1200" spc="30" dirty="0">
                <a:latin typeface="Arial"/>
                <a:cs typeface="Arial"/>
              </a:rPr>
              <a:t> </a:t>
            </a:r>
            <a:r>
              <a:rPr sz="1200" spc="-60" dirty="0">
                <a:latin typeface="Arial"/>
                <a:cs typeface="Arial"/>
              </a:rPr>
              <a:t>were</a:t>
            </a:r>
            <a:r>
              <a:rPr sz="1200" spc="-30" dirty="0">
                <a:latin typeface="Arial"/>
                <a:cs typeface="Arial"/>
              </a:rPr>
              <a:t> </a:t>
            </a:r>
            <a:r>
              <a:rPr sz="1200" spc="-35" dirty="0">
                <a:latin typeface="Arial"/>
                <a:cs typeface="Arial"/>
              </a:rPr>
              <a:t>allowed</a:t>
            </a:r>
            <a:r>
              <a:rPr sz="1200" spc="-55" dirty="0">
                <a:latin typeface="Arial"/>
                <a:cs typeface="Arial"/>
              </a:rPr>
              <a:t> </a:t>
            </a:r>
            <a:r>
              <a:rPr sz="1200" dirty="0">
                <a:latin typeface="Arial"/>
                <a:cs typeface="Arial"/>
              </a:rPr>
              <a:t>to</a:t>
            </a:r>
            <a:r>
              <a:rPr sz="1200" spc="-65" dirty="0">
                <a:latin typeface="Arial"/>
                <a:cs typeface="Arial"/>
              </a:rPr>
              <a:t> </a:t>
            </a:r>
            <a:r>
              <a:rPr sz="1200" spc="-50" dirty="0">
                <a:latin typeface="Arial"/>
                <a:cs typeface="Arial"/>
              </a:rPr>
              <a:t>provide</a:t>
            </a:r>
            <a:r>
              <a:rPr sz="1200" spc="45" dirty="0">
                <a:latin typeface="Arial"/>
                <a:cs typeface="Arial"/>
              </a:rPr>
              <a:t> </a:t>
            </a:r>
            <a:r>
              <a:rPr sz="1200" spc="-70" dirty="0">
                <a:latin typeface="Arial"/>
                <a:cs typeface="Arial"/>
              </a:rPr>
              <a:t>services</a:t>
            </a:r>
            <a:r>
              <a:rPr sz="1200" spc="-50" dirty="0">
                <a:latin typeface="Arial"/>
                <a:cs typeface="Arial"/>
              </a:rPr>
              <a:t> </a:t>
            </a:r>
            <a:r>
              <a:rPr sz="1200" spc="-35" dirty="0">
                <a:latin typeface="Arial"/>
                <a:cs typeface="Arial"/>
              </a:rPr>
              <a:t>throughout</a:t>
            </a:r>
            <a:r>
              <a:rPr sz="1200" spc="90" dirty="0">
                <a:latin typeface="Arial"/>
                <a:cs typeface="Arial"/>
              </a:rPr>
              <a:t> </a:t>
            </a:r>
            <a:r>
              <a:rPr sz="1200" spc="-85" dirty="0">
                <a:latin typeface="Arial"/>
                <a:cs typeface="Arial"/>
              </a:rPr>
              <a:t>Europe</a:t>
            </a:r>
            <a:r>
              <a:rPr sz="1200" spc="50" dirty="0">
                <a:latin typeface="Arial"/>
                <a:cs typeface="Arial"/>
              </a:rPr>
              <a:t> </a:t>
            </a:r>
            <a:r>
              <a:rPr sz="1200" dirty="0">
                <a:latin typeface="Arial"/>
                <a:cs typeface="Arial"/>
              </a:rPr>
              <a:t>without</a:t>
            </a:r>
            <a:r>
              <a:rPr sz="1200" spc="90" dirty="0">
                <a:latin typeface="Arial"/>
                <a:cs typeface="Arial"/>
              </a:rPr>
              <a:t> </a:t>
            </a:r>
            <a:r>
              <a:rPr sz="1200" spc="-70" dirty="0">
                <a:latin typeface="Arial"/>
                <a:cs typeface="Arial"/>
              </a:rPr>
              <a:t>having</a:t>
            </a:r>
            <a:r>
              <a:rPr sz="1200" spc="-80" dirty="0">
                <a:latin typeface="Arial"/>
                <a:cs typeface="Arial"/>
              </a:rPr>
              <a:t> </a:t>
            </a:r>
            <a:r>
              <a:rPr sz="1200" spc="-100" dirty="0">
                <a:latin typeface="Arial"/>
                <a:cs typeface="Arial"/>
              </a:rPr>
              <a:t>a</a:t>
            </a:r>
            <a:r>
              <a:rPr sz="1200" spc="-85" dirty="0">
                <a:latin typeface="Arial"/>
                <a:cs typeface="Arial"/>
              </a:rPr>
              <a:t> </a:t>
            </a:r>
            <a:r>
              <a:rPr sz="1200" spc="-50" dirty="0">
                <a:latin typeface="Arial"/>
                <a:cs typeface="Arial"/>
              </a:rPr>
              <a:t>licensed</a:t>
            </a:r>
            <a:r>
              <a:rPr sz="1200" spc="-135" dirty="0">
                <a:latin typeface="Arial"/>
                <a:cs typeface="Arial"/>
              </a:rPr>
              <a:t> </a:t>
            </a:r>
            <a:r>
              <a:rPr sz="1200" spc="-55" dirty="0">
                <a:latin typeface="Arial"/>
                <a:cs typeface="Arial"/>
              </a:rPr>
              <a:t>subsidiary</a:t>
            </a:r>
            <a:r>
              <a:rPr sz="1200" spc="-120" dirty="0">
                <a:latin typeface="Arial"/>
                <a:cs typeface="Arial"/>
              </a:rPr>
              <a:t> </a:t>
            </a:r>
            <a:r>
              <a:rPr sz="1200" dirty="0">
                <a:latin typeface="Arial"/>
                <a:cs typeface="Arial"/>
              </a:rPr>
              <a:t>in</a:t>
            </a:r>
            <a:r>
              <a:rPr sz="1200" spc="-65" dirty="0">
                <a:latin typeface="Arial"/>
                <a:cs typeface="Arial"/>
              </a:rPr>
              <a:t> </a:t>
            </a:r>
            <a:r>
              <a:rPr sz="1200" spc="-100" dirty="0">
                <a:latin typeface="Arial"/>
                <a:cs typeface="Arial"/>
              </a:rPr>
              <a:t>a</a:t>
            </a:r>
            <a:r>
              <a:rPr sz="1200" spc="-80" dirty="0">
                <a:latin typeface="Arial"/>
                <a:cs typeface="Arial"/>
              </a:rPr>
              <a:t> </a:t>
            </a:r>
            <a:r>
              <a:rPr sz="1200" spc="-10" dirty="0">
                <a:latin typeface="Arial"/>
                <a:cs typeface="Arial"/>
              </a:rPr>
              <a:t>member </a:t>
            </a:r>
            <a:r>
              <a:rPr sz="1200" spc="-40" dirty="0">
                <a:latin typeface="Arial"/>
                <a:cs typeface="Arial"/>
              </a:rPr>
              <a:t>state.</a:t>
            </a:r>
            <a:r>
              <a:rPr sz="1200" spc="-100" dirty="0">
                <a:latin typeface="Arial"/>
                <a:cs typeface="Arial"/>
              </a:rPr>
              <a:t> </a:t>
            </a:r>
            <a:r>
              <a:rPr sz="1200" spc="-80" dirty="0">
                <a:latin typeface="Arial"/>
                <a:cs typeface="Arial"/>
              </a:rPr>
              <a:t>Howeever,</a:t>
            </a:r>
            <a:r>
              <a:rPr sz="1200" spc="-15" dirty="0">
                <a:latin typeface="Arial"/>
                <a:cs typeface="Arial"/>
              </a:rPr>
              <a:t> </a:t>
            </a:r>
            <a:r>
              <a:rPr sz="1200" spc="-35" dirty="0">
                <a:latin typeface="Arial"/>
                <a:cs typeface="Arial"/>
              </a:rPr>
              <a:t>certain</a:t>
            </a:r>
            <a:r>
              <a:rPr sz="1200" spc="-45" dirty="0">
                <a:latin typeface="Arial"/>
                <a:cs typeface="Arial"/>
              </a:rPr>
              <a:t> </a:t>
            </a:r>
            <a:r>
              <a:rPr sz="1200" spc="-25" dirty="0">
                <a:latin typeface="Arial"/>
                <a:cs typeface="Arial"/>
              </a:rPr>
              <a:t>notification</a:t>
            </a:r>
            <a:r>
              <a:rPr sz="1200" spc="-60" dirty="0">
                <a:latin typeface="Arial"/>
                <a:cs typeface="Arial"/>
              </a:rPr>
              <a:t> </a:t>
            </a:r>
            <a:r>
              <a:rPr sz="1200" spc="-50" dirty="0">
                <a:latin typeface="Arial"/>
                <a:cs typeface="Arial"/>
              </a:rPr>
              <a:t>requiremetns</a:t>
            </a:r>
            <a:r>
              <a:rPr sz="1200" spc="125" dirty="0">
                <a:latin typeface="Arial"/>
                <a:cs typeface="Arial"/>
              </a:rPr>
              <a:t> </a:t>
            </a:r>
            <a:r>
              <a:rPr sz="1200" spc="-50" dirty="0">
                <a:latin typeface="Arial"/>
                <a:cs typeface="Arial"/>
              </a:rPr>
              <a:t>remained</a:t>
            </a:r>
            <a:r>
              <a:rPr sz="1200" spc="35" dirty="0">
                <a:latin typeface="Arial"/>
                <a:cs typeface="Arial"/>
              </a:rPr>
              <a:t> </a:t>
            </a:r>
            <a:r>
              <a:rPr sz="1200" dirty="0">
                <a:latin typeface="Arial"/>
                <a:cs typeface="Arial"/>
              </a:rPr>
              <a:t>in</a:t>
            </a:r>
            <a:r>
              <a:rPr sz="1200" spc="-50" dirty="0">
                <a:latin typeface="Arial"/>
                <a:cs typeface="Arial"/>
              </a:rPr>
              <a:t> </a:t>
            </a:r>
            <a:r>
              <a:rPr sz="1200" spc="-10" dirty="0">
                <a:latin typeface="Arial"/>
                <a:cs typeface="Arial"/>
              </a:rPr>
              <a:t>place.</a:t>
            </a:r>
            <a:endParaRPr sz="1200">
              <a:latin typeface="Arial"/>
              <a:cs typeface="Arial"/>
            </a:endParaRPr>
          </a:p>
          <a:p>
            <a:pPr marL="12700">
              <a:lnSpc>
                <a:spcPct val="100000"/>
              </a:lnSpc>
              <a:spcBef>
                <a:spcPts val="409"/>
              </a:spcBef>
            </a:pPr>
            <a:r>
              <a:rPr sz="1200" b="1" spc="-95" dirty="0">
                <a:latin typeface="Arial"/>
                <a:cs typeface="Arial"/>
              </a:rPr>
              <a:t>The</a:t>
            </a:r>
            <a:r>
              <a:rPr sz="1200" b="1" spc="-70" dirty="0">
                <a:latin typeface="Arial"/>
                <a:cs typeface="Arial"/>
              </a:rPr>
              <a:t> </a:t>
            </a:r>
            <a:r>
              <a:rPr sz="1200" b="1" spc="-40" dirty="0">
                <a:latin typeface="Arial"/>
                <a:cs typeface="Arial"/>
              </a:rPr>
              <a:t>third</a:t>
            </a:r>
            <a:r>
              <a:rPr sz="1200" b="1" spc="-20" dirty="0">
                <a:latin typeface="Arial"/>
                <a:cs typeface="Arial"/>
              </a:rPr>
              <a:t> </a:t>
            </a:r>
            <a:r>
              <a:rPr sz="1200" b="1" spc="-65" dirty="0">
                <a:latin typeface="Arial"/>
                <a:cs typeface="Arial"/>
              </a:rPr>
              <a:t>generation</a:t>
            </a:r>
            <a:r>
              <a:rPr sz="1200" b="1" spc="-125" dirty="0">
                <a:latin typeface="Arial"/>
                <a:cs typeface="Arial"/>
              </a:rPr>
              <a:t> </a:t>
            </a:r>
            <a:r>
              <a:rPr sz="1200" b="1" spc="-50" dirty="0">
                <a:latin typeface="Arial"/>
                <a:cs typeface="Arial"/>
              </a:rPr>
              <a:t>of</a:t>
            </a:r>
            <a:r>
              <a:rPr sz="1200" b="1" spc="-70" dirty="0">
                <a:latin typeface="Arial"/>
                <a:cs typeface="Arial"/>
              </a:rPr>
              <a:t> </a:t>
            </a:r>
            <a:r>
              <a:rPr sz="1200" b="1" spc="-90" dirty="0">
                <a:latin typeface="Arial"/>
                <a:cs typeface="Arial"/>
              </a:rPr>
              <a:t>Insurance</a:t>
            </a:r>
            <a:r>
              <a:rPr sz="1200" b="1" spc="-75" dirty="0">
                <a:latin typeface="Arial"/>
                <a:cs typeface="Arial"/>
              </a:rPr>
              <a:t> </a:t>
            </a:r>
            <a:r>
              <a:rPr sz="1200" b="1" spc="-90" dirty="0">
                <a:latin typeface="Arial"/>
                <a:cs typeface="Arial"/>
              </a:rPr>
              <a:t>Directives</a:t>
            </a:r>
            <a:r>
              <a:rPr sz="1200" b="1" spc="-85" dirty="0">
                <a:latin typeface="Arial"/>
                <a:cs typeface="Arial"/>
              </a:rPr>
              <a:t> </a:t>
            </a:r>
            <a:r>
              <a:rPr sz="1200" b="1" spc="-50" dirty="0">
                <a:latin typeface="Arial"/>
                <a:cs typeface="Arial"/>
              </a:rPr>
              <a:t>of</a:t>
            </a:r>
            <a:r>
              <a:rPr sz="1200" b="1" spc="-70" dirty="0">
                <a:latin typeface="Arial"/>
                <a:cs typeface="Arial"/>
              </a:rPr>
              <a:t> </a:t>
            </a:r>
            <a:r>
              <a:rPr sz="1200" b="1" spc="-10" dirty="0">
                <a:latin typeface="Arial"/>
                <a:cs typeface="Arial"/>
              </a:rPr>
              <a:t>1992:</a:t>
            </a:r>
            <a:endParaRPr sz="1200">
              <a:latin typeface="Arial"/>
              <a:cs typeface="Arial"/>
            </a:endParaRPr>
          </a:p>
          <a:p>
            <a:pPr marL="12700" marR="5080">
              <a:lnSpc>
                <a:spcPct val="91300"/>
              </a:lnSpc>
              <a:spcBef>
                <a:spcPts val="565"/>
              </a:spcBef>
            </a:pPr>
            <a:r>
              <a:rPr sz="1200" spc="-100" dirty="0">
                <a:latin typeface="Arial"/>
                <a:cs typeface="Arial"/>
              </a:rPr>
              <a:t>Paved</a:t>
            </a:r>
            <a:r>
              <a:rPr sz="1200" spc="-135" dirty="0">
                <a:latin typeface="Arial"/>
                <a:cs typeface="Arial"/>
              </a:rPr>
              <a:t> </a:t>
            </a:r>
            <a:r>
              <a:rPr sz="1200" dirty="0">
                <a:latin typeface="Arial"/>
                <a:cs typeface="Arial"/>
              </a:rPr>
              <a:t>the</a:t>
            </a:r>
            <a:r>
              <a:rPr sz="1200" spc="65" dirty="0">
                <a:latin typeface="Arial"/>
                <a:cs typeface="Arial"/>
              </a:rPr>
              <a:t> </a:t>
            </a:r>
            <a:r>
              <a:rPr sz="1200" spc="-65" dirty="0">
                <a:latin typeface="Arial"/>
                <a:cs typeface="Arial"/>
              </a:rPr>
              <a:t>way</a:t>
            </a:r>
            <a:r>
              <a:rPr sz="1200" spc="-114" dirty="0">
                <a:latin typeface="Arial"/>
                <a:cs typeface="Arial"/>
              </a:rPr>
              <a:t> </a:t>
            </a:r>
            <a:r>
              <a:rPr sz="1200" spc="-10" dirty="0">
                <a:latin typeface="Arial"/>
                <a:cs typeface="Arial"/>
              </a:rPr>
              <a:t>for</a:t>
            </a:r>
            <a:r>
              <a:rPr sz="1200" spc="-65" dirty="0">
                <a:latin typeface="Arial"/>
                <a:cs typeface="Arial"/>
              </a:rPr>
              <a:t> </a:t>
            </a:r>
            <a:r>
              <a:rPr sz="1200" spc="-100" dirty="0">
                <a:latin typeface="Arial"/>
                <a:cs typeface="Arial"/>
              </a:rPr>
              <a:t>a</a:t>
            </a:r>
            <a:r>
              <a:rPr sz="1200" spc="10" dirty="0">
                <a:latin typeface="Arial"/>
                <a:cs typeface="Arial"/>
              </a:rPr>
              <a:t> </a:t>
            </a:r>
            <a:r>
              <a:rPr sz="1200" spc="-85" dirty="0">
                <a:latin typeface="Arial"/>
                <a:cs typeface="Arial"/>
              </a:rPr>
              <a:t>European</a:t>
            </a:r>
            <a:r>
              <a:rPr sz="1200" spc="35" dirty="0">
                <a:latin typeface="Arial"/>
                <a:cs typeface="Arial"/>
              </a:rPr>
              <a:t> </a:t>
            </a:r>
            <a:r>
              <a:rPr sz="1200" spc="-60" dirty="0">
                <a:latin typeface="Arial"/>
                <a:cs typeface="Arial"/>
              </a:rPr>
              <a:t>market</a:t>
            </a:r>
            <a:r>
              <a:rPr sz="1200" spc="30" dirty="0">
                <a:latin typeface="Arial"/>
                <a:cs typeface="Arial"/>
              </a:rPr>
              <a:t> </a:t>
            </a:r>
            <a:r>
              <a:rPr sz="1200" spc="-75" dirty="0">
                <a:latin typeface="Arial"/>
                <a:cs typeface="Arial"/>
              </a:rPr>
              <a:t>by</a:t>
            </a:r>
            <a:r>
              <a:rPr sz="1200" spc="-30" dirty="0">
                <a:latin typeface="Arial"/>
                <a:cs typeface="Arial"/>
              </a:rPr>
              <a:t> </a:t>
            </a:r>
            <a:r>
              <a:rPr sz="1200" spc="-50" dirty="0">
                <a:latin typeface="Arial"/>
                <a:cs typeface="Arial"/>
              </a:rPr>
              <a:t>applying</a:t>
            </a:r>
            <a:r>
              <a:rPr sz="1200" spc="25" dirty="0">
                <a:latin typeface="Arial"/>
                <a:cs typeface="Arial"/>
              </a:rPr>
              <a:t> </a:t>
            </a:r>
            <a:r>
              <a:rPr sz="1200" spc="-40" dirty="0">
                <a:latin typeface="Arial"/>
                <a:cs typeface="Arial"/>
              </a:rPr>
              <a:t>the</a:t>
            </a:r>
            <a:r>
              <a:rPr sz="1200" spc="-15" dirty="0">
                <a:latin typeface="Arial"/>
                <a:cs typeface="Arial"/>
              </a:rPr>
              <a:t> </a:t>
            </a:r>
            <a:r>
              <a:rPr sz="1200" spc="-45" dirty="0">
                <a:latin typeface="Arial"/>
                <a:cs typeface="Arial"/>
              </a:rPr>
              <a:t>single-</a:t>
            </a:r>
            <a:r>
              <a:rPr sz="1200" spc="-55" dirty="0">
                <a:latin typeface="Arial"/>
                <a:cs typeface="Arial"/>
              </a:rPr>
              <a:t>licence</a:t>
            </a:r>
            <a:r>
              <a:rPr sz="1200" spc="-85" dirty="0">
                <a:latin typeface="Arial"/>
                <a:cs typeface="Arial"/>
              </a:rPr>
              <a:t> </a:t>
            </a:r>
            <a:r>
              <a:rPr sz="1200" spc="-40" dirty="0">
                <a:latin typeface="Arial"/>
                <a:cs typeface="Arial"/>
              </a:rPr>
              <a:t>principle.</a:t>
            </a:r>
            <a:r>
              <a:rPr sz="1200" spc="-105" dirty="0">
                <a:latin typeface="Arial"/>
                <a:cs typeface="Arial"/>
              </a:rPr>
              <a:t> </a:t>
            </a:r>
            <a:r>
              <a:rPr sz="1200" spc="-80" dirty="0">
                <a:latin typeface="Arial"/>
                <a:cs typeface="Arial"/>
              </a:rPr>
              <a:t>This</a:t>
            </a:r>
            <a:r>
              <a:rPr sz="1200" spc="-35" dirty="0">
                <a:latin typeface="Arial"/>
                <a:cs typeface="Arial"/>
              </a:rPr>
              <a:t> </a:t>
            </a:r>
            <a:r>
              <a:rPr sz="1200" spc="-45" dirty="0">
                <a:latin typeface="Arial"/>
                <a:cs typeface="Arial"/>
              </a:rPr>
              <a:t>principle</a:t>
            </a:r>
            <a:r>
              <a:rPr sz="1200" spc="-85" dirty="0">
                <a:latin typeface="Arial"/>
                <a:cs typeface="Arial"/>
              </a:rPr>
              <a:t> </a:t>
            </a:r>
            <a:r>
              <a:rPr sz="1200" spc="-35" dirty="0">
                <a:latin typeface="Arial"/>
                <a:cs typeface="Arial"/>
              </a:rPr>
              <a:t>allowed</a:t>
            </a:r>
            <a:r>
              <a:rPr sz="1200" spc="-40" dirty="0">
                <a:latin typeface="Arial"/>
                <a:cs typeface="Arial"/>
              </a:rPr>
              <a:t> </a:t>
            </a:r>
            <a:r>
              <a:rPr sz="1200" spc="-75" dirty="0">
                <a:latin typeface="Arial"/>
                <a:cs typeface="Arial"/>
              </a:rPr>
              <a:t>companies</a:t>
            </a:r>
            <a:r>
              <a:rPr sz="1200" spc="50" dirty="0">
                <a:latin typeface="Arial"/>
                <a:cs typeface="Arial"/>
              </a:rPr>
              <a:t> </a:t>
            </a:r>
            <a:r>
              <a:rPr sz="1200" dirty="0">
                <a:latin typeface="Arial"/>
                <a:cs typeface="Arial"/>
              </a:rPr>
              <a:t>to</a:t>
            </a:r>
            <a:r>
              <a:rPr sz="1200" spc="-50" dirty="0">
                <a:latin typeface="Arial"/>
                <a:cs typeface="Arial"/>
              </a:rPr>
              <a:t> </a:t>
            </a:r>
            <a:r>
              <a:rPr sz="1200" spc="-10" dirty="0">
                <a:latin typeface="Arial"/>
                <a:cs typeface="Arial"/>
              </a:rPr>
              <a:t>operat </a:t>
            </a:r>
            <a:r>
              <a:rPr sz="1200" spc="-35" dirty="0">
                <a:latin typeface="Arial"/>
                <a:cs typeface="Arial"/>
              </a:rPr>
              <a:t>trhroughout</a:t>
            </a:r>
            <a:r>
              <a:rPr sz="1200" spc="75" dirty="0">
                <a:latin typeface="Arial"/>
                <a:cs typeface="Arial"/>
              </a:rPr>
              <a:t> </a:t>
            </a:r>
            <a:r>
              <a:rPr sz="1200" spc="-85" dirty="0">
                <a:latin typeface="Arial"/>
                <a:cs typeface="Arial"/>
              </a:rPr>
              <a:t>Europe</a:t>
            </a:r>
            <a:r>
              <a:rPr sz="1200" spc="40" dirty="0">
                <a:latin typeface="Arial"/>
                <a:cs typeface="Arial"/>
              </a:rPr>
              <a:t> </a:t>
            </a:r>
            <a:r>
              <a:rPr sz="1200" spc="-10" dirty="0">
                <a:latin typeface="Arial"/>
                <a:cs typeface="Arial"/>
              </a:rPr>
              <a:t>with</a:t>
            </a:r>
            <a:r>
              <a:rPr sz="1200" spc="-70" dirty="0">
                <a:latin typeface="Arial"/>
                <a:cs typeface="Arial"/>
              </a:rPr>
              <a:t> </a:t>
            </a:r>
            <a:r>
              <a:rPr sz="1200" spc="-25" dirty="0">
                <a:latin typeface="Arial"/>
                <a:cs typeface="Arial"/>
              </a:rPr>
              <a:t>only</a:t>
            </a:r>
            <a:r>
              <a:rPr sz="1200" spc="15" dirty="0">
                <a:latin typeface="Arial"/>
                <a:cs typeface="Arial"/>
              </a:rPr>
              <a:t> </a:t>
            </a:r>
            <a:r>
              <a:rPr sz="1200" spc="-80" dirty="0">
                <a:latin typeface="Arial"/>
                <a:cs typeface="Arial"/>
              </a:rPr>
              <a:t>one</a:t>
            </a:r>
            <a:r>
              <a:rPr sz="1200" spc="-35" dirty="0">
                <a:latin typeface="Arial"/>
                <a:cs typeface="Arial"/>
              </a:rPr>
              <a:t> </a:t>
            </a:r>
            <a:r>
              <a:rPr sz="1200" spc="-50" dirty="0">
                <a:latin typeface="Arial"/>
                <a:cs typeface="Arial"/>
              </a:rPr>
              <a:t>licence.</a:t>
            </a:r>
            <a:r>
              <a:rPr sz="1200" spc="-120" dirty="0">
                <a:latin typeface="Arial"/>
                <a:cs typeface="Arial"/>
              </a:rPr>
              <a:t> </a:t>
            </a:r>
            <a:r>
              <a:rPr sz="1200" spc="-40" dirty="0">
                <a:latin typeface="Arial"/>
                <a:cs typeface="Arial"/>
              </a:rPr>
              <a:t>All</a:t>
            </a:r>
            <a:r>
              <a:rPr sz="1200" spc="-85" dirty="0">
                <a:latin typeface="Arial"/>
                <a:cs typeface="Arial"/>
              </a:rPr>
              <a:t> </a:t>
            </a:r>
            <a:r>
              <a:rPr sz="1200" spc="-60" dirty="0">
                <a:latin typeface="Arial"/>
                <a:cs typeface="Arial"/>
              </a:rPr>
              <a:t>supervisors</a:t>
            </a:r>
            <a:r>
              <a:rPr sz="1200" spc="20" dirty="0">
                <a:latin typeface="Arial"/>
                <a:cs typeface="Arial"/>
              </a:rPr>
              <a:t> </a:t>
            </a:r>
            <a:r>
              <a:rPr sz="1200" spc="-60" dirty="0">
                <a:latin typeface="Arial"/>
                <a:cs typeface="Arial"/>
              </a:rPr>
              <a:t>apply</a:t>
            </a:r>
            <a:r>
              <a:rPr sz="1200" spc="-50" dirty="0">
                <a:latin typeface="Arial"/>
                <a:cs typeface="Arial"/>
              </a:rPr>
              <a:t> </a:t>
            </a:r>
            <a:r>
              <a:rPr sz="1200" spc="-40" dirty="0">
                <a:latin typeface="Arial"/>
                <a:cs typeface="Arial"/>
              </a:rPr>
              <a:t>normative</a:t>
            </a:r>
            <a:r>
              <a:rPr sz="1200" spc="20" dirty="0">
                <a:latin typeface="Arial"/>
                <a:cs typeface="Arial"/>
              </a:rPr>
              <a:t> </a:t>
            </a:r>
            <a:r>
              <a:rPr sz="1200" spc="-55" dirty="0">
                <a:latin typeface="Arial"/>
                <a:cs typeface="Arial"/>
              </a:rPr>
              <a:t>supervision,</a:t>
            </a:r>
            <a:r>
              <a:rPr sz="1200" spc="-35" dirty="0">
                <a:latin typeface="Arial"/>
                <a:cs typeface="Arial"/>
              </a:rPr>
              <a:t> </a:t>
            </a:r>
            <a:r>
              <a:rPr sz="1200" spc="-20" dirty="0">
                <a:latin typeface="Arial"/>
                <a:cs typeface="Arial"/>
              </a:rPr>
              <a:t>ie,</a:t>
            </a:r>
            <a:r>
              <a:rPr sz="1200" spc="-40" dirty="0">
                <a:latin typeface="Arial"/>
                <a:cs typeface="Arial"/>
              </a:rPr>
              <a:t> </a:t>
            </a:r>
            <a:r>
              <a:rPr sz="1200" spc="-10" dirty="0">
                <a:latin typeface="Arial"/>
                <a:cs typeface="Arial"/>
              </a:rPr>
              <a:t>that</a:t>
            </a:r>
            <a:r>
              <a:rPr sz="1200" spc="-65" dirty="0">
                <a:latin typeface="Arial"/>
                <a:cs typeface="Arial"/>
              </a:rPr>
              <a:t> </a:t>
            </a:r>
            <a:r>
              <a:rPr sz="1200" spc="-40" dirty="0">
                <a:latin typeface="Arial"/>
                <a:cs typeface="Arial"/>
              </a:rPr>
              <a:t>there </a:t>
            </a:r>
            <a:r>
              <a:rPr sz="1200" spc="-55" dirty="0">
                <a:latin typeface="Arial"/>
                <a:cs typeface="Arial"/>
              </a:rPr>
              <a:t>is </a:t>
            </a:r>
            <a:r>
              <a:rPr sz="1200" spc="-20" dirty="0">
                <a:latin typeface="Arial"/>
                <a:cs typeface="Arial"/>
              </a:rPr>
              <a:t>no</a:t>
            </a:r>
            <a:r>
              <a:rPr sz="1200" dirty="0">
                <a:latin typeface="Arial"/>
                <a:cs typeface="Arial"/>
              </a:rPr>
              <a:t> </a:t>
            </a:r>
            <a:r>
              <a:rPr sz="1200" spc="-85" dirty="0">
                <a:latin typeface="Arial"/>
                <a:cs typeface="Arial"/>
              </a:rPr>
              <a:t>ex</a:t>
            </a:r>
            <a:r>
              <a:rPr sz="1200" spc="-105" dirty="0">
                <a:latin typeface="Arial"/>
                <a:cs typeface="Arial"/>
              </a:rPr>
              <a:t> </a:t>
            </a:r>
            <a:r>
              <a:rPr sz="1200" spc="-50" dirty="0">
                <a:latin typeface="Arial"/>
                <a:cs typeface="Arial"/>
              </a:rPr>
              <a:t>ante</a:t>
            </a:r>
            <a:r>
              <a:rPr sz="1200" spc="-40" dirty="0">
                <a:latin typeface="Arial"/>
                <a:cs typeface="Arial"/>
              </a:rPr>
              <a:t> </a:t>
            </a:r>
            <a:r>
              <a:rPr sz="1200" spc="-10" dirty="0">
                <a:latin typeface="Arial"/>
                <a:cs typeface="Arial"/>
              </a:rPr>
              <a:t>requirements for</a:t>
            </a:r>
            <a:r>
              <a:rPr sz="1200" spc="-80" dirty="0">
                <a:latin typeface="Arial"/>
                <a:cs typeface="Arial"/>
              </a:rPr>
              <a:t> </a:t>
            </a:r>
            <a:r>
              <a:rPr sz="1200" spc="-60" dirty="0">
                <a:latin typeface="Arial"/>
                <a:cs typeface="Arial"/>
              </a:rPr>
              <a:t>insurance</a:t>
            </a:r>
            <a:r>
              <a:rPr sz="1200" spc="-20" dirty="0">
                <a:latin typeface="Arial"/>
                <a:cs typeface="Arial"/>
              </a:rPr>
              <a:t> </a:t>
            </a:r>
            <a:r>
              <a:rPr sz="1200" spc="-65" dirty="0">
                <a:latin typeface="Arial"/>
                <a:cs typeface="Arial"/>
              </a:rPr>
              <a:t>supervsiors</a:t>
            </a:r>
            <a:r>
              <a:rPr sz="1200" spc="-40" dirty="0">
                <a:latin typeface="Arial"/>
                <a:cs typeface="Arial"/>
              </a:rPr>
              <a:t> </a:t>
            </a:r>
            <a:r>
              <a:rPr sz="1200" dirty="0">
                <a:latin typeface="Arial"/>
                <a:cs typeface="Arial"/>
              </a:rPr>
              <a:t>to</a:t>
            </a:r>
            <a:r>
              <a:rPr sz="1200" spc="-70" dirty="0">
                <a:latin typeface="Arial"/>
                <a:cs typeface="Arial"/>
              </a:rPr>
              <a:t> </a:t>
            </a:r>
            <a:r>
              <a:rPr sz="1200" spc="-65" dirty="0">
                <a:latin typeface="Arial"/>
                <a:cs typeface="Arial"/>
              </a:rPr>
              <a:t>approve</a:t>
            </a:r>
            <a:r>
              <a:rPr sz="1200" spc="50" dirty="0">
                <a:latin typeface="Arial"/>
                <a:cs typeface="Arial"/>
              </a:rPr>
              <a:t> </a:t>
            </a:r>
            <a:r>
              <a:rPr sz="1200" spc="-65" dirty="0">
                <a:latin typeface="Arial"/>
                <a:cs typeface="Arial"/>
              </a:rPr>
              <a:t>insurance</a:t>
            </a:r>
            <a:r>
              <a:rPr sz="1200" spc="-95" dirty="0">
                <a:latin typeface="Arial"/>
                <a:cs typeface="Arial"/>
              </a:rPr>
              <a:t> </a:t>
            </a:r>
            <a:r>
              <a:rPr sz="1200" spc="-75" dirty="0">
                <a:latin typeface="Arial"/>
                <a:cs typeface="Arial"/>
              </a:rPr>
              <a:t>companies´s</a:t>
            </a:r>
            <a:r>
              <a:rPr sz="1200" spc="-50" dirty="0">
                <a:latin typeface="Arial"/>
                <a:cs typeface="Arial"/>
              </a:rPr>
              <a:t> </a:t>
            </a:r>
            <a:r>
              <a:rPr sz="1200" spc="-35" dirty="0">
                <a:latin typeface="Arial"/>
                <a:cs typeface="Arial"/>
              </a:rPr>
              <a:t>porduct</a:t>
            </a:r>
            <a:r>
              <a:rPr sz="1200" spc="95" dirty="0">
                <a:latin typeface="Arial"/>
                <a:cs typeface="Arial"/>
              </a:rPr>
              <a:t> </a:t>
            </a:r>
            <a:r>
              <a:rPr sz="1200" spc="-45" dirty="0">
                <a:latin typeface="Arial"/>
                <a:cs typeface="Arial"/>
              </a:rPr>
              <a:t>conditions</a:t>
            </a:r>
            <a:r>
              <a:rPr sz="1200" spc="10" dirty="0">
                <a:latin typeface="Arial"/>
                <a:cs typeface="Arial"/>
              </a:rPr>
              <a:t> </a:t>
            </a:r>
            <a:r>
              <a:rPr sz="1200" spc="-65" dirty="0">
                <a:latin typeface="Arial"/>
                <a:cs typeface="Arial"/>
              </a:rPr>
              <a:t>and</a:t>
            </a:r>
            <a:r>
              <a:rPr sz="1200" spc="-60" dirty="0">
                <a:latin typeface="Arial"/>
                <a:cs typeface="Arial"/>
              </a:rPr>
              <a:t> </a:t>
            </a:r>
            <a:r>
              <a:rPr sz="1200" spc="-10" dirty="0">
                <a:latin typeface="Arial"/>
                <a:cs typeface="Arial"/>
              </a:rPr>
              <a:t>rates.</a:t>
            </a:r>
            <a:endParaRPr sz="1200">
              <a:latin typeface="Arial"/>
              <a:cs typeface="Arial"/>
            </a:endParaRPr>
          </a:p>
          <a:p>
            <a:pPr marL="12700">
              <a:lnSpc>
                <a:spcPct val="100000"/>
              </a:lnSpc>
              <a:spcBef>
                <a:spcPts val="440"/>
              </a:spcBef>
            </a:pPr>
            <a:r>
              <a:rPr sz="1200" spc="-55" dirty="0">
                <a:latin typeface="Arial"/>
                <a:cs typeface="Arial"/>
              </a:rPr>
              <a:t>Directives</a:t>
            </a:r>
            <a:r>
              <a:rPr sz="1200" spc="-35" dirty="0">
                <a:latin typeface="Arial"/>
                <a:cs typeface="Arial"/>
              </a:rPr>
              <a:t> </a:t>
            </a:r>
            <a:r>
              <a:rPr sz="1200" spc="-85" dirty="0">
                <a:latin typeface="Arial"/>
                <a:cs typeface="Arial"/>
              </a:rPr>
              <a:t>have</a:t>
            </a:r>
            <a:r>
              <a:rPr sz="1200" spc="-80" dirty="0">
                <a:latin typeface="Arial"/>
                <a:cs typeface="Arial"/>
              </a:rPr>
              <a:t> </a:t>
            </a:r>
            <a:r>
              <a:rPr sz="1200" spc="-65" dirty="0">
                <a:latin typeface="Arial"/>
                <a:cs typeface="Arial"/>
              </a:rPr>
              <a:t>been</a:t>
            </a:r>
            <a:r>
              <a:rPr sz="1200" spc="-30" dirty="0">
                <a:latin typeface="Arial"/>
                <a:cs typeface="Arial"/>
              </a:rPr>
              <a:t> </a:t>
            </a:r>
            <a:r>
              <a:rPr sz="1200" spc="-55" dirty="0">
                <a:latin typeface="Arial"/>
                <a:cs typeface="Arial"/>
              </a:rPr>
              <a:t>updated</a:t>
            </a:r>
            <a:r>
              <a:rPr sz="1200" spc="55" dirty="0">
                <a:latin typeface="Arial"/>
                <a:cs typeface="Arial"/>
              </a:rPr>
              <a:t> </a:t>
            </a:r>
            <a:r>
              <a:rPr sz="1200" dirty="0">
                <a:latin typeface="Arial"/>
                <a:cs typeface="Arial"/>
              </a:rPr>
              <a:t>in</a:t>
            </a:r>
            <a:r>
              <a:rPr sz="1200" spc="-40" dirty="0">
                <a:latin typeface="Arial"/>
                <a:cs typeface="Arial"/>
              </a:rPr>
              <a:t> </a:t>
            </a:r>
            <a:r>
              <a:rPr sz="1200" spc="-70" dirty="0">
                <a:latin typeface="Arial"/>
                <a:cs typeface="Arial"/>
              </a:rPr>
              <a:t>2002.</a:t>
            </a:r>
            <a:r>
              <a:rPr sz="1200" spc="-5" dirty="0">
                <a:latin typeface="Arial"/>
                <a:cs typeface="Arial"/>
              </a:rPr>
              <a:t> </a:t>
            </a:r>
            <a:r>
              <a:rPr sz="1200" spc="-85" dirty="0">
                <a:latin typeface="Arial"/>
                <a:cs typeface="Arial"/>
              </a:rPr>
              <a:t>(Solvency</a:t>
            </a:r>
            <a:r>
              <a:rPr sz="1200" spc="-35" dirty="0">
                <a:latin typeface="Arial"/>
                <a:cs typeface="Arial"/>
              </a:rPr>
              <a:t> </a:t>
            </a:r>
            <a:r>
              <a:rPr sz="1200" spc="-25" dirty="0">
                <a:latin typeface="Arial"/>
                <a:cs typeface="Arial"/>
              </a:rPr>
              <a:t>I)</a:t>
            </a:r>
            <a:endParaRPr sz="1200">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335" rIns="0" bIns="0" rtlCol="0">
            <a:spAutoFit/>
          </a:bodyPr>
          <a:lstStyle/>
          <a:p>
            <a:pPr marL="113030">
              <a:lnSpc>
                <a:spcPct val="100000"/>
              </a:lnSpc>
              <a:spcBef>
                <a:spcPts val="105"/>
              </a:spcBef>
            </a:pPr>
            <a:r>
              <a:rPr spc="-270" dirty="0"/>
              <a:t>Tools</a:t>
            </a:r>
            <a:r>
              <a:rPr spc="-105" dirty="0"/>
              <a:t> </a:t>
            </a:r>
            <a:r>
              <a:rPr spc="-125" dirty="0"/>
              <a:t>of</a:t>
            </a:r>
            <a:r>
              <a:rPr spc="-55" dirty="0"/>
              <a:t> </a:t>
            </a:r>
            <a:r>
              <a:rPr spc="-105" dirty="0"/>
              <a:t>the</a:t>
            </a:r>
            <a:r>
              <a:rPr spc="-125" dirty="0"/>
              <a:t> </a:t>
            </a:r>
            <a:r>
              <a:rPr spc="-215" dirty="0"/>
              <a:t>insurance</a:t>
            </a:r>
            <a:r>
              <a:rPr spc="30" dirty="0"/>
              <a:t> </a:t>
            </a:r>
            <a:r>
              <a:rPr spc="-150" dirty="0"/>
              <a:t>regulator</a:t>
            </a:r>
            <a:r>
              <a:rPr spc="-130" dirty="0"/>
              <a:t> </a:t>
            </a:r>
            <a:r>
              <a:rPr spc="-140" dirty="0"/>
              <a:t>or</a:t>
            </a:r>
            <a:r>
              <a:rPr spc="-70" dirty="0"/>
              <a:t> </a:t>
            </a:r>
            <a:r>
              <a:rPr spc="-170" dirty="0"/>
              <a:t>supervisor</a:t>
            </a:r>
          </a:p>
        </p:txBody>
      </p:sp>
      <p:sp>
        <p:nvSpPr>
          <p:cNvPr id="3" name="object 3"/>
          <p:cNvSpPr txBox="1"/>
          <p:nvPr/>
        </p:nvSpPr>
        <p:spPr>
          <a:xfrm>
            <a:off x="330517" y="1633791"/>
            <a:ext cx="7948930" cy="2352040"/>
          </a:xfrm>
          <a:prstGeom prst="rect">
            <a:avLst/>
          </a:prstGeom>
        </p:spPr>
        <p:txBody>
          <a:bodyPr vert="horz" wrap="square" lIns="0" tIns="41275" rIns="0" bIns="0" rtlCol="0">
            <a:spAutoFit/>
          </a:bodyPr>
          <a:lstStyle/>
          <a:p>
            <a:pPr marL="12700" marR="178435">
              <a:lnSpc>
                <a:spcPct val="89700"/>
              </a:lnSpc>
              <a:spcBef>
                <a:spcPts val="325"/>
              </a:spcBef>
            </a:pPr>
            <a:r>
              <a:rPr sz="1800" b="1" i="1" spc="-185" dirty="0">
                <a:latin typeface="Arial-BoldItalicMT"/>
                <a:cs typeface="Arial-BoldItalicMT"/>
              </a:rPr>
              <a:t>Licensing</a:t>
            </a:r>
            <a:r>
              <a:rPr sz="1800" b="1" i="1" spc="-155" dirty="0">
                <a:latin typeface="Arial-BoldItalicMT"/>
                <a:cs typeface="Arial-BoldItalicMT"/>
              </a:rPr>
              <a:t> </a:t>
            </a:r>
            <a:r>
              <a:rPr sz="1800" b="1" i="1" spc="-150" dirty="0">
                <a:latin typeface="Arial-BoldItalicMT"/>
                <a:cs typeface="Arial-BoldItalicMT"/>
              </a:rPr>
              <a:t>insurance</a:t>
            </a:r>
            <a:r>
              <a:rPr sz="1800" b="1" i="1" spc="-80" dirty="0">
                <a:latin typeface="Arial-BoldItalicMT"/>
                <a:cs typeface="Arial-BoldItalicMT"/>
              </a:rPr>
              <a:t> </a:t>
            </a:r>
            <a:r>
              <a:rPr sz="1800" b="1" i="1" spc="-120" dirty="0">
                <a:latin typeface="Arial-BoldItalicMT"/>
                <a:cs typeface="Arial-BoldItalicMT"/>
              </a:rPr>
              <a:t>firms</a:t>
            </a:r>
            <a:r>
              <a:rPr sz="1800" i="1" spc="-120" dirty="0">
                <a:latin typeface="Arial"/>
                <a:cs typeface="Arial"/>
              </a:rPr>
              <a:t>:</a:t>
            </a:r>
            <a:r>
              <a:rPr sz="1800" i="1" spc="30" dirty="0">
                <a:latin typeface="Arial"/>
                <a:cs typeface="Arial"/>
              </a:rPr>
              <a:t> </a:t>
            </a:r>
            <a:r>
              <a:rPr sz="1800" spc="-80" dirty="0">
                <a:latin typeface="Arial"/>
                <a:cs typeface="Arial"/>
              </a:rPr>
              <a:t>every insurance</a:t>
            </a:r>
            <a:r>
              <a:rPr sz="1800" spc="-170" dirty="0">
                <a:latin typeface="Arial"/>
                <a:cs typeface="Arial"/>
              </a:rPr>
              <a:t> </a:t>
            </a:r>
            <a:r>
              <a:rPr sz="1800" dirty="0">
                <a:latin typeface="Arial"/>
                <a:cs typeface="Arial"/>
              </a:rPr>
              <a:t>firm</a:t>
            </a:r>
            <a:r>
              <a:rPr sz="1800" spc="-30" dirty="0">
                <a:latin typeface="Arial"/>
                <a:cs typeface="Arial"/>
              </a:rPr>
              <a:t> </a:t>
            </a:r>
            <a:r>
              <a:rPr sz="1800" spc="-100" dirty="0">
                <a:latin typeface="Arial"/>
                <a:cs typeface="Arial"/>
              </a:rPr>
              <a:t>needs</a:t>
            </a:r>
            <a:r>
              <a:rPr sz="1800" spc="-120" dirty="0">
                <a:latin typeface="Arial"/>
                <a:cs typeface="Arial"/>
              </a:rPr>
              <a:t> </a:t>
            </a:r>
            <a:r>
              <a:rPr sz="1800" spc="-150" dirty="0">
                <a:latin typeface="Arial"/>
                <a:cs typeface="Arial"/>
              </a:rPr>
              <a:t>a</a:t>
            </a:r>
            <a:r>
              <a:rPr sz="1800" spc="-65" dirty="0">
                <a:latin typeface="Arial"/>
                <a:cs typeface="Arial"/>
              </a:rPr>
              <a:t> </a:t>
            </a:r>
            <a:r>
              <a:rPr sz="1800" spc="-75" dirty="0">
                <a:latin typeface="Arial"/>
                <a:cs typeface="Arial"/>
              </a:rPr>
              <a:t>licence</a:t>
            </a:r>
            <a:r>
              <a:rPr sz="1800" spc="-175" dirty="0">
                <a:latin typeface="Arial"/>
                <a:cs typeface="Arial"/>
              </a:rPr>
              <a:t> </a:t>
            </a:r>
            <a:r>
              <a:rPr sz="1800" dirty="0">
                <a:latin typeface="Arial"/>
                <a:cs typeface="Arial"/>
              </a:rPr>
              <a:t>in</a:t>
            </a:r>
            <a:r>
              <a:rPr sz="1800" spc="-50" dirty="0">
                <a:latin typeface="Arial"/>
                <a:cs typeface="Arial"/>
              </a:rPr>
              <a:t> </a:t>
            </a:r>
            <a:r>
              <a:rPr sz="1800" spc="-40" dirty="0">
                <a:latin typeface="Arial"/>
                <a:cs typeface="Arial"/>
              </a:rPr>
              <a:t>order</a:t>
            </a:r>
            <a:r>
              <a:rPr sz="1800" spc="-120" dirty="0">
                <a:latin typeface="Arial"/>
                <a:cs typeface="Arial"/>
              </a:rPr>
              <a:t> </a:t>
            </a:r>
            <a:r>
              <a:rPr sz="1800" dirty="0">
                <a:latin typeface="Arial"/>
                <a:cs typeface="Arial"/>
              </a:rPr>
              <a:t>to</a:t>
            </a:r>
            <a:r>
              <a:rPr sz="1800" spc="-65" dirty="0">
                <a:latin typeface="Arial"/>
                <a:cs typeface="Arial"/>
              </a:rPr>
              <a:t> </a:t>
            </a:r>
            <a:r>
              <a:rPr sz="1800" spc="-25" dirty="0">
                <a:latin typeface="Arial"/>
                <a:cs typeface="Arial"/>
              </a:rPr>
              <a:t>do </a:t>
            </a:r>
            <a:r>
              <a:rPr sz="1800" spc="-105" dirty="0">
                <a:latin typeface="Arial"/>
                <a:cs typeface="Arial"/>
              </a:rPr>
              <a:t>business.</a:t>
            </a:r>
            <a:r>
              <a:rPr sz="1800" spc="-85" dirty="0">
                <a:latin typeface="Arial"/>
                <a:cs typeface="Arial"/>
              </a:rPr>
              <a:t> </a:t>
            </a:r>
            <a:r>
              <a:rPr sz="1800" spc="-105" dirty="0">
                <a:latin typeface="Arial"/>
                <a:cs typeface="Arial"/>
              </a:rPr>
              <a:t>Supervisors </a:t>
            </a:r>
            <a:r>
              <a:rPr sz="1800" dirty="0">
                <a:latin typeface="Arial"/>
                <a:cs typeface="Arial"/>
              </a:rPr>
              <a:t>that</a:t>
            </a:r>
            <a:r>
              <a:rPr sz="1800" spc="-155" dirty="0">
                <a:latin typeface="Arial"/>
                <a:cs typeface="Arial"/>
              </a:rPr>
              <a:t> </a:t>
            </a:r>
            <a:r>
              <a:rPr sz="1800" spc="-45" dirty="0">
                <a:latin typeface="Arial"/>
                <a:cs typeface="Arial"/>
              </a:rPr>
              <a:t>provide</a:t>
            </a:r>
            <a:r>
              <a:rPr sz="1800" spc="-145" dirty="0">
                <a:latin typeface="Arial"/>
                <a:cs typeface="Arial"/>
              </a:rPr>
              <a:t> </a:t>
            </a:r>
            <a:r>
              <a:rPr sz="1800" spc="-20" dirty="0">
                <a:latin typeface="Arial"/>
                <a:cs typeface="Arial"/>
              </a:rPr>
              <a:t>the</a:t>
            </a:r>
            <a:r>
              <a:rPr sz="1800" spc="-60" dirty="0">
                <a:latin typeface="Arial"/>
                <a:cs typeface="Arial"/>
              </a:rPr>
              <a:t> </a:t>
            </a:r>
            <a:r>
              <a:rPr sz="1800" spc="-70" dirty="0">
                <a:latin typeface="Arial"/>
                <a:cs typeface="Arial"/>
              </a:rPr>
              <a:t>licence</a:t>
            </a:r>
            <a:r>
              <a:rPr sz="1800" spc="-60" dirty="0">
                <a:latin typeface="Arial"/>
                <a:cs typeface="Arial"/>
              </a:rPr>
              <a:t> </a:t>
            </a:r>
            <a:r>
              <a:rPr sz="1800" spc="-90" dirty="0">
                <a:latin typeface="Arial"/>
                <a:cs typeface="Arial"/>
              </a:rPr>
              <a:t>ensure</a:t>
            </a:r>
            <a:r>
              <a:rPr sz="1800" spc="-65" dirty="0">
                <a:latin typeface="Arial"/>
                <a:cs typeface="Arial"/>
              </a:rPr>
              <a:t> </a:t>
            </a:r>
            <a:r>
              <a:rPr sz="1800" dirty="0">
                <a:latin typeface="Arial"/>
                <a:cs typeface="Arial"/>
              </a:rPr>
              <a:t>that</a:t>
            </a:r>
            <a:r>
              <a:rPr sz="1800" spc="-150" dirty="0">
                <a:latin typeface="Arial"/>
                <a:cs typeface="Arial"/>
              </a:rPr>
              <a:t> </a:t>
            </a:r>
            <a:r>
              <a:rPr sz="1800" spc="-85" dirty="0">
                <a:latin typeface="Arial"/>
                <a:cs typeface="Arial"/>
              </a:rPr>
              <a:t>companies</a:t>
            </a:r>
            <a:r>
              <a:rPr sz="1800" spc="-175" dirty="0">
                <a:latin typeface="Arial"/>
                <a:cs typeface="Arial"/>
              </a:rPr>
              <a:t> </a:t>
            </a:r>
            <a:r>
              <a:rPr sz="1800" dirty="0">
                <a:latin typeface="Arial"/>
                <a:cs typeface="Arial"/>
              </a:rPr>
              <a:t>fulfil</a:t>
            </a:r>
            <a:r>
              <a:rPr sz="1800" spc="-20" dirty="0">
                <a:latin typeface="Arial"/>
                <a:cs typeface="Arial"/>
              </a:rPr>
              <a:t> </a:t>
            </a:r>
            <a:r>
              <a:rPr sz="1800" spc="-25" dirty="0">
                <a:latin typeface="Arial"/>
                <a:cs typeface="Arial"/>
              </a:rPr>
              <a:t>the </a:t>
            </a:r>
            <a:r>
              <a:rPr sz="1800" spc="-125" dirty="0">
                <a:latin typeface="Arial"/>
                <a:cs typeface="Arial"/>
              </a:rPr>
              <a:t>necessary</a:t>
            </a:r>
            <a:r>
              <a:rPr sz="1800" spc="-10" dirty="0">
                <a:latin typeface="Arial"/>
                <a:cs typeface="Arial"/>
              </a:rPr>
              <a:t> </a:t>
            </a:r>
            <a:r>
              <a:rPr sz="1800" spc="-35" dirty="0">
                <a:latin typeface="Arial"/>
                <a:cs typeface="Arial"/>
              </a:rPr>
              <a:t>criteria</a:t>
            </a:r>
            <a:r>
              <a:rPr sz="1800" spc="-114" dirty="0">
                <a:latin typeface="Arial"/>
                <a:cs typeface="Arial"/>
              </a:rPr>
              <a:t> </a:t>
            </a:r>
            <a:r>
              <a:rPr sz="1800" spc="-55" dirty="0">
                <a:latin typeface="Arial"/>
                <a:cs typeface="Arial"/>
              </a:rPr>
              <a:t>on</a:t>
            </a:r>
            <a:r>
              <a:rPr sz="1800" spc="-60" dirty="0">
                <a:latin typeface="Arial"/>
                <a:cs typeface="Arial"/>
              </a:rPr>
              <a:t> </a:t>
            </a:r>
            <a:r>
              <a:rPr sz="1800" spc="-150" dirty="0">
                <a:latin typeface="Arial"/>
                <a:cs typeface="Arial"/>
              </a:rPr>
              <a:t>a</a:t>
            </a:r>
            <a:r>
              <a:rPr sz="1800" spc="-50" dirty="0">
                <a:latin typeface="Arial"/>
                <a:cs typeface="Arial"/>
              </a:rPr>
              <a:t> </a:t>
            </a:r>
            <a:r>
              <a:rPr sz="1800" spc="-55" dirty="0">
                <a:latin typeface="Arial"/>
                <a:cs typeface="Arial"/>
              </a:rPr>
              <a:t>permanent</a:t>
            </a:r>
            <a:r>
              <a:rPr sz="1800" spc="-150" dirty="0">
                <a:latin typeface="Arial"/>
                <a:cs typeface="Arial"/>
              </a:rPr>
              <a:t> </a:t>
            </a:r>
            <a:r>
              <a:rPr sz="1800" spc="-110" dirty="0">
                <a:latin typeface="Arial"/>
                <a:cs typeface="Arial"/>
              </a:rPr>
              <a:t>basis.</a:t>
            </a:r>
            <a:r>
              <a:rPr sz="1800" spc="-90" dirty="0">
                <a:latin typeface="Arial"/>
                <a:cs typeface="Arial"/>
              </a:rPr>
              <a:t> </a:t>
            </a:r>
            <a:r>
              <a:rPr sz="1800" spc="-95" dirty="0">
                <a:latin typeface="Arial"/>
                <a:cs typeface="Arial"/>
              </a:rPr>
              <a:t>General</a:t>
            </a:r>
            <a:r>
              <a:rPr sz="1800" spc="-140" dirty="0">
                <a:latin typeface="Arial"/>
                <a:cs typeface="Arial"/>
              </a:rPr>
              <a:t> </a:t>
            </a:r>
            <a:r>
              <a:rPr sz="1800" spc="-30" dirty="0">
                <a:latin typeface="Arial"/>
                <a:cs typeface="Arial"/>
              </a:rPr>
              <a:t>criteria</a:t>
            </a:r>
            <a:r>
              <a:rPr sz="1800" spc="-55" dirty="0">
                <a:latin typeface="Arial"/>
                <a:cs typeface="Arial"/>
              </a:rPr>
              <a:t> </a:t>
            </a:r>
            <a:r>
              <a:rPr sz="1800" dirty="0">
                <a:latin typeface="Arial"/>
                <a:cs typeface="Arial"/>
              </a:rPr>
              <a:t>to</a:t>
            </a:r>
            <a:r>
              <a:rPr sz="1800" spc="-65" dirty="0">
                <a:latin typeface="Arial"/>
                <a:cs typeface="Arial"/>
              </a:rPr>
              <a:t> </a:t>
            </a:r>
            <a:r>
              <a:rPr sz="1800" spc="-25" dirty="0">
                <a:latin typeface="Arial"/>
                <a:cs typeface="Arial"/>
              </a:rPr>
              <a:t>obtain</a:t>
            </a:r>
            <a:r>
              <a:rPr sz="1800" spc="-210" dirty="0">
                <a:latin typeface="Arial"/>
                <a:cs typeface="Arial"/>
              </a:rPr>
              <a:t> </a:t>
            </a:r>
            <a:r>
              <a:rPr sz="1800" spc="-150" dirty="0">
                <a:latin typeface="Arial"/>
                <a:cs typeface="Arial"/>
              </a:rPr>
              <a:t>a</a:t>
            </a:r>
            <a:r>
              <a:rPr sz="1800" spc="-50" dirty="0">
                <a:latin typeface="Arial"/>
                <a:cs typeface="Arial"/>
              </a:rPr>
              <a:t> </a:t>
            </a:r>
            <a:r>
              <a:rPr sz="1800" spc="-75" dirty="0">
                <a:latin typeface="Arial"/>
                <a:cs typeface="Arial"/>
              </a:rPr>
              <a:t>licence</a:t>
            </a:r>
            <a:r>
              <a:rPr sz="1800" spc="-70" dirty="0">
                <a:latin typeface="Arial"/>
                <a:cs typeface="Arial"/>
              </a:rPr>
              <a:t> </a:t>
            </a:r>
            <a:r>
              <a:rPr sz="1800" spc="-10" dirty="0">
                <a:latin typeface="Arial"/>
                <a:cs typeface="Arial"/>
              </a:rPr>
              <a:t>include </a:t>
            </a:r>
            <a:r>
              <a:rPr sz="1800" spc="-55" dirty="0">
                <a:latin typeface="Arial"/>
                <a:cs typeface="Arial"/>
              </a:rPr>
              <a:t>articles</a:t>
            </a:r>
            <a:r>
              <a:rPr sz="1800" spc="-85" dirty="0">
                <a:latin typeface="Arial"/>
                <a:cs typeface="Arial"/>
              </a:rPr>
              <a:t> </a:t>
            </a:r>
            <a:r>
              <a:rPr sz="1800" dirty="0">
                <a:latin typeface="Arial"/>
                <a:cs typeface="Arial"/>
              </a:rPr>
              <a:t>of</a:t>
            </a:r>
            <a:r>
              <a:rPr sz="1800" spc="-75" dirty="0">
                <a:latin typeface="Arial"/>
                <a:cs typeface="Arial"/>
              </a:rPr>
              <a:t> association,</a:t>
            </a:r>
            <a:r>
              <a:rPr sz="1800" spc="-229" dirty="0">
                <a:latin typeface="Arial"/>
                <a:cs typeface="Arial"/>
              </a:rPr>
              <a:t> </a:t>
            </a:r>
            <a:r>
              <a:rPr sz="1800" spc="-40" dirty="0">
                <a:latin typeface="Arial"/>
                <a:cs typeface="Arial"/>
              </a:rPr>
              <a:t>sufficiently</a:t>
            </a:r>
            <a:r>
              <a:rPr sz="1800" spc="-125" dirty="0">
                <a:latin typeface="Arial"/>
                <a:cs typeface="Arial"/>
              </a:rPr>
              <a:t> </a:t>
            </a:r>
            <a:r>
              <a:rPr sz="1800" spc="-90" dirty="0">
                <a:latin typeface="Arial"/>
                <a:cs typeface="Arial"/>
              </a:rPr>
              <a:t>sound</a:t>
            </a:r>
            <a:r>
              <a:rPr sz="1800" spc="-5" dirty="0">
                <a:latin typeface="Arial"/>
                <a:cs typeface="Arial"/>
              </a:rPr>
              <a:t> </a:t>
            </a:r>
            <a:r>
              <a:rPr sz="1800" spc="-80" dirty="0">
                <a:latin typeface="Arial"/>
                <a:cs typeface="Arial"/>
              </a:rPr>
              <a:t>management,</a:t>
            </a:r>
            <a:r>
              <a:rPr sz="1800" spc="-140" dirty="0">
                <a:latin typeface="Arial"/>
                <a:cs typeface="Arial"/>
              </a:rPr>
              <a:t> </a:t>
            </a:r>
            <a:r>
              <a:rPr sz="1800" spc="-35" dirty="0">
                <a:latin typeface="Arial"/>
                <a:cs typeface="Arial"/>
              </a:rPr>
              <a:t>minimum</a:t>
            </a:r>
            <a:r>
              <a:rPr sz="1800" spc="-125" dirty="0">
                <a:latin typeface="Arial"/>
                <a:cs typeface="Arial"/>
              </a:rPr>
              <a:t> </a:t>
            </a:r>
            <a:r>
              <a:rPr sz="1800" spc="-10" dirty="0">
                <a:latin typeface="Arial"/>
                <a:cs typeface="Arial"/>
              </a:rPr>
              <a:t>corporate </a:t>
            </a:r>
            <a:r>
              <a:rPr sz="1800" spc="-85" dirty="0">
                <a:latin typeface="Arial"/>
                <a:cs typeface="Arial"/>
              </a:rPr>
              <a:t>governance</a:t>
            </a:r>
            <a:r>
              <a:rPr sz="1800" spc="-200" dirty="0">
                <a:latin typeface="Arial"/>
                <a:cs typeface="Arial"/>
              </a:rPr>
              <a:t> </a:t>
            </a:r>
            <a:r>
              <a:rPr sz="1800" spc="-80" dirty="0">
                <a:latin typeface="Arial"/>
                <a:cs typeface="Arial"/>
              </a:rPr>
              <a:t>arrangements,</a:t>
            </a:r>
            <a:r>
              <a:rPr sz="1800" spc="-120" dirty="0">
                <a:latin typeface="Arial"/>
                <a:cs typeface="Arial"/>
              </a:rPr>
              <a:t> </a:t>
            </a:r>
            <a:r>
              <a:rPr sz="1800" spc="-75" dirty="0">
                <a:latin typeface="Arial"/>
                <a:cs typeface="Arial"/>
              </a:rPr>
              <a:t>legal</a:t>
            </a:r>
            <a:r>
              <a:rPr sz="1800" spc="-225" dirty="0">
                <a:latin typeface="Arial"/>
                <a:cs typeface="Arial"/>
              </a:rPr>
              <a:t> </a:t>
            </a:r>
            <a:r>
              <a:rPr sz="1800" spc="-10" dirty="0">
                <a:latin typeface="Arial"/>
                <a:cs typeface="Arial"/>
              </a:rPr>
              <a:t>form</a:t>
            </a:r>
            <a:r>
              <a:rPr sz="1800" spc="20" dirty="0">
                <a:latin typeface="Arial"/>
                <a:cs typeface="Arial"/>
              </a:rPr>
              <a:t> </a:t>
            </a:r>
            <a:r>
              <a:rPr sz="1800" dirty="0">
                <a:latin typeface="Arial"/>
                <a:cs typeface="Arial"/>
              </a:rPr>
              <a:t>of</a:t>
            </a:r>
            <a:r>
              <a:rPr sz="1800" spc="-145" dirty="0">
                <a:latin typeface="Arial"/>
                <a:cs typeface="Arial"/>
              </a:rPr>
              <a:t> </a:t>
            </a:r>
            <a:r>
              <a:rPr sz="1800" dirty="0">
                <a:latin typeface="Arial"/>
                <a:cs typeface="Arial"/>
              </a:rPr>
              <a:t>the</a:t>
            </a:r>
            <a:r>
              <a:rPr sz="1800" spc="-35" dirty="0">
                <a:latin typeface="Arial"/>
                <a:cs typeface="Arial"/>
              </a:rPr>
              <a:t> </a:t>
            </a:r>
            <a:r>
              <a:rPr sz="1800" spc="-85" dirty="0">
                <a:latin typeface="Arial"/>
                <a:cs typeface="Arial"/>
              </a:rPr>
              <a:t>company</a:t>
            </a:r>
            <a:r>
              <a:rPr sz="1800" spc="-250" dirty="0">
                <a:latin typeface="Arial"/>
                <a:cs typeface="Arial"/>
              </a:rPr>
              <a:t> </a:t>
            </a:r>
            <a:r>
              <a:rPr sz="1800" spc="-80" dirty="0">
                <a:latin typeface="Arial"/>
                <a:cs typeface="Arial"/>
              </a:rPr>
              <a:t>and</a:t>
            </a:r>
            <a:r>
              <a:rPr sz="1800" spc="-165" dirty="0">
                <a:latin typeface="Arial"/>
                <a:cs typeface="Arial"/>
              </a:rPr>
              <a:t> </a:t>
            </a:r>
            <a:r>
              <a:rPr sz="1800" spc="-10" dirty="0">
                <a:latin typeface="Arial"/>
                <a:cs typeface="Arial"/>
              </a:rPr>
              <a:t>adequatefinancial resources.</a:t>
            </a:r>
            <a:endParaRPr sz="1800">
              <a:latin typeface="Arial"/>
              <a:cs typeface="Arial"/>
            </a:endParaRPr>
          </a:p>
          <a:p>
            <a:pPr marL="12700" marR="5080">
              <a:lnSpc>
                <a:spcPct val="90500"/>
              </a:lnSpc>
              <a:spcBef>
                <a:spcPts val="600"/>
              </a:spcBef>
            </a:pPr>
            <a:r>
              <a:rPr sz="1800" b="1" i="1" spc="-130" dirty="0">
                <a:latin typeface="Arial-BoldItalicMT"/>
                <a:cs typeface="Arial-BoldItalicMT"/>
              </a:rPr>
              <a:t>Limiting</a:t>
            </a:r>
            <a:r>
              <a:rPr sz="1800" b="1" i="1" spc="-50" dirty="0">
                <a:latin typeface="Arial-BoldItalicMT"/>
                <a:cs typeface="Arial-BoldItalicMT"/>
              </a:rPr>
              <a:t> </a:t>
            </a:r>
            <a:r>
              <a:rPr sz="1800" b="1" i="1" spc="-195" dirty="0">
                <a:latin typeface="Arial-BoldItalicMT"/>
                <a:cs typeface="Arial-BoldItalicMT"/>
              </a:rPr>
              <a:t>business</a:t>
            </a:r>
            <a:r>
              <a:rPr sz="1800" b="1" i="1" spc="-10" dirty="0">
                <a:latin typeface="Arial-BoldItalicMT"/>
                <a:cs typeface="Arial-BoldItalicMT"/>
              </a:rPr>
              <a:t> </a:t>
            </a:r>
            <a:r>
              <a:rPr sz="1800" b="1" i="1" spc="-120" dirty="0">
                <a:latin typeface="Arial-BoldItalicMT"/>
                <a:cs typeface="Arial-BoldItalicMT"/>
              </a:rPr>
              <a:t>activites</a:t>
            </a:r>
            <a:r>
              <a:rPr sz="1800" b="1" spc="-120" dirty="0">
                <a:latin typeface="Arial"/>
                <a:cs typeface="Arial"/>
              </a:rPr>
              <a:t>:</a:t>
            </a:r>
            <a:r>
              <a:rPr sz="1800" b="1" spc="-40" dirty="0">
                <a:latin typeface="Arial"/>
                <a:cs typeface="Arial"/>
              </a:rPr>
              <a:t> </a:t>
            </a:r>
            <a:r>
              <a:rPr sz="1800" spc="-150" dirty="0">
                <a:latin typeface="Arial"/>
                <a:cs typeface="Arial"/>
              </a:rPr>
              <a:t>a</a:t>
            </a:r>
            <a:r>
              <a:rPr sz="1800" spc="-30" dirty="0">
                <a:latin typeface="Arial"/>
                <a:cs typeface="Arial"/>
              </a:rPr>
              <a:t> </a:t>
            </a:r>
            <a:r>
              <a:rPr sz="1800" spc="-40" dirty="0">
                <a:latin typeface="Arial"/>
                <a:cs typeface="Arial"/>
              </a:rPr>
              <a:t>regulator</a:t>
            </a:r>
            <a:r>
              <a:rPr sz="1800" spc="-195" dirty="0">
                <a:latin typeface="Arial"/>
                <a:cs typeface="Arial"/>
              </a:rPr>
              <a:t> </a:t>
            </a:r>
            <a:r>
              <a:rPr sz="1800" spc="-55" dirty="0">
                <a:latin typeface="Arial"/>
                <a:cs typeface="Arial"/>
              </a:rPr>
              <a:t>could</a:t>
            </a:r>
            <a:r>
              <a:rPr sz="1800" spc="-125" dirty="0">
                <a:latin typeface="Arial"/>
                <a:cs typeface="Arial"/>
              </a:rPr>
              <a:t> </a:t>
            </a:r>
            <a:r>
              <a:rPr sz="1800" dirty="0">
                <a:latin typeface="Arial"/>
                <a:cs typeface="Arial"/>
              </a:rPr>
              <a:t>limit</a:t>
            </a:r>
            <a:r>
              <a:rPr sz="1800" spc="-160" dirty="0">
                <a:latin typeface="Arial"/>
                <a:cs typeface="Arial"/>
              </a:rPr>
              <a:t> </a:t>
            </a:r>
            <a:r>
              <a:rPr sz="1800" spc="-110" dirty="0">
                <a:latin typeface="Arial"/>
                <a:cs typeface="Arial"/>
              </a:rPr>
              <a:t>business</a:t>
            </a:r>
            <a:r>
              <a:rPr sz="1800" spc="-95" dirty="0">
                <a:latin typeface="Arial"/>
                <a:cs typeface="Arial"/>
              </a:rPr>
              <a:t> </a:t>
            </a:r>
            <a:r>
              <a:rPr sz="1800" spc="-45" dirty="0">
                <a:latin typeface="Arial"/>
                <a:cs typeface="Arial"/>
              </a:rPr>
              <a:t>activities,</a:t>
            </a:r>
            <a:r>
              <a:rPr sz="1800" spc="-155" dirty="0">
                <a:latin typeface="Arial"/>
                <a:cs typeface="Arial"/>
              </a:rPr>
              <a:t> </a:t>
            </a:r>
            <a:r>
              <a:rPr sz="1800" dirty="0">
                <a:latin typeface="Arial"/>
                <a:cs typeface="Arial"/>
              </a:rPr>
              <a:t>for</a:t>
            </a:r>
            <a:r>
              <a:rPr sz="1800" spc="65" dirty="0">
                <a:latin typeface="Arial"/>
                <a:cs typeface="Arial"/>
              </a:rPr>
              <a:t> </a:t>
            </a:r>
            <a:r>
              <a:rPr sz="1800" spc="-75" dirty="0">
                <a:latin typeface="Arial"/>
                <a:cs typeface="Arial"/>
              </a:rPr>
              <a:t>instance</a:t>
            </a:r>
            <a:r>
              <a:rPr sz="1800" spc="-225" dirty="0">
                <a:latin typeface="Arial"/>
                <a:cs typeface="Arial"/>
              </a:rPr>
              <a:t> </a:t>
            </a:r>
            <a:r>
              <a:rPr sz="1800" spc="-25" dirty="0">
                <a:latin typeface="Arial"/>
                <a:cs typeface="Arial"/>
              </a:rPr>
              <a:t>the </a:t>
            </a:r>
            <a:r>
              <a:rPr sz="1800" spc="-40" dirty="0">
                <a:latin typeface="Arial"/>
                <a:cs typeface="Arial"/>
              </a:rPr>
              <a:t>type</a:t>
            </a:r>
            <a:r>
              <a:rPr sz="1800" spc="-80" dirty="0">
                <a:latin typeface="Arial"/>
                <a:cs typeface="Arial"/>
              </a:rPr>
              <a:t> </a:t>
            </a:r>
            <a:r>
              <a:rPr sz="1800" dirty="0">
                <a:latin typeface="Arial"/>
                <a:cs typeface="Arial"/>
              </a:rPr>
              <a:t>of</a:t>
            </a:r>
            <a:r>
              <a:rPr sz="1800" spc="-120" dirty="0">
                <a:latin typeface="Arial"/>
                <a:cs typeface="Arial"/>
              </a:rPr>
              <a:t> </a:t>
            </a:r>
            <a:r>
              <a:rPr sz="1800" spc="-85" dirty="0">
                <a:latin typeface="Arial"/>
                <a:cs typeface="Arial"/>
              </a:rPr>
              <a:t>insurance</a:t>
            </a:r>
            <a:r>
              <a:rPr sz="1800" spc="-150" dirty="0">
                <a:latin typeface="Arial"/>
                <a:cs typeface="Arial"/>
              </a:rPr>
              <a:t> </a:t>
            </a:r>
            <a:r>
              <a:rPr sz="1800" spc="-65" dirty="0">
                <a:latin typeface="Arial"/>
                <a:cs typeface="Arial"/>
              </a:rPr>
              <a:t>contracts</a:t>
            </a:r>
            <a:r>
              <a:rPr sz="1800" spc="-110" dirty="0">
                <a:latin typeface="Arial"/>
                <a:cs typeface="Arial"/>
              </a:rPr>
              <a:t> </a:t>
            </a:r>
            <a:r>
              <a:rPr sz="1800" dirty="0">
                <a:latin typeface="Arial"/>
                <a:cs typeface="Arial"/>
              </a:rPr>
              <a:t>that</a:t>
            </a:r>
            <a:r>
              <a:rPr sz="1800" spc="-175" dirty="0">
                <a:latin typeface="Arial"/>
                <a:cs typeface="Arial"/>
              </a:rPr>
              <a:t> </a:t>
            </a:r>
            <a:r>
              <a:rPr sz="1800" spc="-150" dirty="0">
                <a:latin typeface="Arial"/>
                <a:cs typeface="Arial"/>
              </a:rPr>
              <a:t>a</a:t>
            </a:r>
            <a:r>
              <a:rPr sz="1800" spc="-45" dirty="0">
                <a:latin typeface="Arial"/>
                <a:cs typeface="Arial"/>
              </a:rPr>
              <a:t> </a:t>
            </a:r>
            <a:r>
              <a:rPr sz="1800" spc="-85" dirty="0">
                <a:latin typeface="Arial"/>
                <a:cs typeface="Arial"/>
              </a:rPr>
              <a:t>company</a:t>
            </a:r>
            <a:r>
              <a:rPr sz="1800" spc="-145" dirty="0">
                <a:latin typeface="Arial"/>
                <a:cs typeface="Arial"/>
              </a:rPr>
              <a:t> </a:t>
            </a:r>
            <a:r>
              <a:rPr sz="1800" spc="-100" dirty="0">
                <a:latin typeface="Arial"/>
                <a:cs typeface="Arial"/>
              </a:rPr>
              <a:t>may</a:t>
            </a:r>
            <a:r>
              <a:rPr sz="1800" spc="-160" dirty="0">
                <a:latin typeface="Arial"/>
                <a:cs typeface="Arial"/>
              </a:rPr>
              <a:t> </a:t>
            </a:r>
            <a:r>
              <a:rPr sz="1800" spc="-65" dirty="0">
                <a:latin typeface="Arial"/>
                <a:cs typeface="Arial"/>
              </a:rPr>
              <a:t>sell.</a:t>
            </a:r>
            <a:r>
              <a:rPr sz="1800" spc="-90" dirty="0">
                <a:latin typeface="Arial"/>
                <a:cs typeface="Arial"/>
              </a:rPr>
              <a:t> </a:t>
            </a:r>
            <a:r>
              <a:rPr sz="1800" spc="-65" dirty="0">
                <a:latin typeface="Arial"/>
                <a:cs typeface="Arial"/>
              </a:rPr>
              <a:t>Indeed,</a:t>
            </a:r>
            <a:r>
              <a:rPr sz="1800" spc="-85" dirty="0">
                <a:latin typeface="Arial"/>
                <a:cs typeface="Arial"/>
              </a:rPr>
              <a:t> </a:t>
            </a:r>
            <a:r>
              <a:rPr sz="1800" spc="75" dirty="0">
                <a:latin typeface="Arial"/>
                <a:cs typeface="Arial"/>
              </a:rPr>
              <a:t>it</a:t>
            </a:r>
            <a:r>
              <a:rPr sz="1800" spc="-90" dirty="0">
                <a:latin typeface="Arial"/>
                <a:cs typeface="Arial"/>
              </a:rPr>
              <a:t> </a:t>
            </a:r>
            <a:r>
              <a:rPr sz="1800" spc="-80" dirty="0">
                <a:latin typeface="Arial"/>
                <a:cs typeface="Arial"/>
              </a:rPr>
              <a:t>is</a:t>
            </a:r>
            <a:r>
              <a:rPr sz="1800" spc="-120" dirty="0">
                <a:latin typeface="Arial"/>
                <a:cs typeface="Arial"/>
              </a:rPr>
              <a:t> </a:t>
            </a:r>
            <a:r>
              <a:rPr sz="1800" spc="-65" dirty="0">
                <a:latin typeface="Arial"/>
                <a:cs typeface="Arial"/>
              </a:rPr>
              <a:t>generally</a:t>
            </a:r>
            <a:r>
              <a:rPr sz="1800" spc="-245" dirty="0">
                <a:latin typeface="Arial"/>
                <a:cs typeface="Arial"/>
              </a:rPr>
              <a:t> </a:t>
            </a:r>
            <a:r>
              <a:rPr sz="1800" spc="-10" dirty="0">
                <a:latin typeface="Arial"/>
                <a:cs typeface="Arial"/>
              </a:rPr>
              <a:t>applied </a:t>
            </a:r>
            <a:r>
              <a:rPr sz="1800" dirty="0">
                <a:latin typeface="Arial"/>
                <a:cs typeface="Arial"/>
              </a:rPr>
              <a:t>that</a:t>
            </a:r>
            <a:r>
              <a:rPr sz="1800" spc="-170" dirty="0">
                <a:latin typeface="Arial"/>
                <a:cs typeface="Arial"/>
              </a:rPr>
              <a:t> </a:t>
            </a:r>
            <a:r>
              <a:rPr sz="1800" spc="-55" dirty="0">
                <a:latin typeface="Arial"/>
                <a:cs typeface="Arial"/>
              </a:rPr>
              <a:t>non-</a:t>
            </a:r>
            <a:r>
              <a:rPr sz="1800" spc="-25" dirty="0">
                <a:latin typeface="Arial"/>
                <a:cs typeface="Arial"/>
              </a:rPr>
              <a:t>life</a:t>
            </a:r>
            <a:r>
              <a:rPr sz="1800" spc="-70" dirty="0">
                <a:latin typeface="Arial"/>
                <a:cs typeface="Arial"/>
              </a:rPr>
              <a:t> </a:t>
            </a:r>
            <a:r>
              <a:rPr sz="1800" spc="-80" dirty="0">
                <a:latin typeface="Arial"/>
                <a:cs typeface="Arial"/>
              </a:rPr>
              <a:t>insurers</a:t>
            </a:r>
            <a:r>
              <a:rPr sz="1800" spc="-114" dirty="0">
                <a:latin typeface="Arial"/>
                <a:cs typeface="Arial"/>
              </a:rPr>
              <a:t> </a:t>
            </a:r>
            <a:r>
              <a:rPr sz="1800" spc="-85" dirty="0">
                <a:latin typeface="Arial"/>
                <a:cs typeface="Arial"/>
              </a:rPr>
              <a:t>are</a:t>
            </a:r>
            <a:r>
              <a:rPr sz="1800" spc="-80" dirty="0">
                <a:latin typeface="Arial"/>
                <a:cs typeface="Arial"/>
              </a:rPr>
              <a:t> </a:t>
            </a:r>
            <a:r>
              <a:rPr sz="1800" dirty="0">
                <a:latin typeface="Arial"/>
                <a:cs typeface="Arial"/>
              </a:rPr>
              <a:t>not</a:t>
            </a:r>
            <a:r>
              <a:rPr sz="1800" spc="-70" dirty="0">
                <a:latin typeface="Arial"/>
                <a:cs typeface="Arial"/>
              </a:rPr>
              <a:t> </a:t>
            </a:r>
            <a:r>
              <a:rPr sz="1800" spc="-40" dirty="0">
                <a:latin typeface="Arial"/>
                <a:cs typeface="Arial"/>
              </a:rPr>
              <a:t>allowed</a:t>
            </a:r>
            <a:r>
              <a:rPr sz="1800" spc="-204" dirty="0">
                <a:latin typeface="Arial"/>
                <a:cs typeface="Arial"/>
              </a:rPr>
              <a:t> </a:t>
            </a:r>
            <a:r>
              <a:rPr sz="1800" dirty="0">
                <a:latin typeface="Arial"/>
                <a:cs typeface="Arial"/>
              </a:rPr>
              <a:t>to</a:t>
            </a:r>
            <a:r>
              <a:rPr sz="1800" spc="-55" dirty="0">
                <a:latin typeface="Arial"/>
                <a:cs typeface="Arial"/>
              </a:rPr>
              <a:t> </a:t>
            </a:r>
            <a:r>
              <a:rPr sz="1800" spc="-10" dirty="0">
                <a:latin typeface="Arial"/>
                <a:cs typeface="Arial"/>
              </a:rPr>
              <a:t>write</a:t>
            </a:r>
            <a:r>
              <a:rPr sz="1800" spc="-75" dirty="0">
                <a:latin typeface="Arial"/>
                <a:cs typeface="Arial"/>
              </a:rPr>
              <a:t> </a:t>
            </a:r>
            <a:r>
              <a:rPr sz="1800" spc="-25" dirty="0">
                <a:latin typeface="Arial"/>
                <a:cs typeface="Arial"/>
              </a:rPr>
              <a:t>life</a:t>
            </a:r>
            <a:r>
              <a:rPr sz="1800" spc="-75" dirty="0">
                <a:latin typeface="Arial"/>
                <a:cs typeface="Arial"/>
              </a:rPr>
              <a:t> </a:t>
            </a:r>
            <a:r>
              <a:rPr sz="1800" spc="-85" dirty="0">
                <a:latin typeface="Arial"/>
                <a:cs typeface="Arial"/>
              </a:rPr>
              <a:t>insurance</a:t>
            </a:r>
            <a:r>
              <a:rPr sz="1800" spc="-140" dirty="0">
                <a:latin typeface="Arial"/>
                <a:cs typeface="Arial"/>
              </a:rPr>
              <a:t> </a:t>
            </a:r>
            <a:r>
              <a:rPr sz="1800" spc="-70" dirty="0">
                <a:latin typeface="Arial"/>
                <a:cs typeface="Arial"/>
              </a:rPr>
              <a:t>and</a:t>
            </a:r>
            <a:r>
              <a:rPr sz="1800" spc="-50" dirty="0">
                <a:latin typeface="Arial"/>
                <a:cs typeface="Arial"/>
              </a:rPr>
              <a:t> </a:t>
            </a:r>
            <a:r>
              <a:rPr sz="1800" spc="-85" dirty="0">
                <a:latin typeface="Arial"/>
                <a:cs typeface="Arial"/>
              </a:rPr>
              <a:t>vice</a:t>
            </a:r>
            <a:r>
              <a:rPr sz="1800" spc="-75" dirty="0">
                <a:latin typeface="Arial"/>
                <a:cs typeface="Arial"/>
              </a:rPr>
              <a:t> </a:t>
            </a:r>
            <a:r>
              <a:rPr sz="1800" spc="-10" dirty="0">
                <a:latin typeface="Arial"/>
                <a:cs typeface="Arial"/>
              </a:rPr>
              <a:t>versa.</a:t>
            </a:r>
            <a:endParaRPr sz="1800">
              <a:latin typeface="Arial"/>
              <a:cs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4947" y="1126236"/>
            <a:ext cx="5748020" cy="392430"/>
          </a:xfrm>
          <a:prstGeom prst="rect">
            <a:avLst/>
          </a:prstGeom>
        </p:spPr>
        <p:txBody>
          <a:bodyPr vert="horz" wrap="square" lIns="0" tIns="13335" rIns="0" bIns="0" rtlCol="0">
            <a:spAutoFit/>
          </a:bodyPr>
          <a:lstStyle/>
          <a:p>
            <a:pPr marL="12700">
              <a:lnSpc>
                <a:spcPct val="100000"/>
              </a:lnSpc>
              <a:spcBef>
                <a:spcPts val="105"/>
              </a:spcBef>
            </a:pPr>
            <a:r>
              <a:rPr spc="-275" dirty="0"/>
              <a:t>Tools</a:t>
            </a:r>
            <a:r>
              <a:rPr spc="-100" dirty="0"/>
              <a:t> </a:t>
            </a:r>
            <a:r>
              <a:rPr spc="-125" dirty="0"/>
              <a:t>of</a:t>
            </a:r>
            <a:r>
              <a:rPr spc="-45" dirty="0"/>
              <a:t> </a:t>
            </a:r>
            <a:r>
              <a:rPr spc="-110" dirty="0"/>
              <a:t>the</a:t>
            </a:r>
            <a:r>
              <a:rPr spc="-130" dirty="0"/>
              <a:t> </a:t>
            </a:r>
            <a:r>
              <a:rPr spc="-215" dirty="0"/>
              <a:t>insurance</a:t>
            </a:r>
            <a:r>
              <a:rPr spc="40" dirty="0"/>
              <a:t> </a:t>
            </a:r>
            <a:r>
              <a:rPr spc="-150" dirty="0"/>
              <a:t>regulator</a:t>
            </a:r>
            <a:r>
              <a:rPr spc="-155" dirty="0"/>
              <a:t> </a:t>
            </a:r>
            <a:r>
              <a:rPr spc="-140" dirty="0"/>
              <a:t>or</a:t>
            </a:r>
            <a:r>
              <a:rPr spc="-65" dirty="0"/>
              <a:t> </a:t>
            </a:r>
            <a:r>
              <a:rPr spc="-165" dirty="0"/>
              <a:t>supervisor</a:t>
            </a:r>
          </a:p>
        </p:txBody>
      </p:sp>
      <p:sp>
        <p:nvSpPr>
          <p:cNvPr id="3" name="object 3"/>
          <p:cNvSpPr txBox="1"/>
          <p:nvPr/>
        </p:nvSpPr>
        <p:spPr>
          <a:xfrm>
            <a:off x="214947" y="1912937"/>
            <a:ext cx="8695055" cy="2682240"/>
          </a:xfrm>
          <a:prstGeom prst="rect">
            <a:avLst/>
          </a:prstGeom>
        </p:spPr>
        <p:txBody>
          <a:bodyPr vert="horz" wrap="square" lIns="0" tIns="15875" rIns="0" bIns="0" rtlCol="0">
            <a:spAutoFit/>
          </a:bodyPr>
          <a:lstStyle/>
          <a:p>
            <a:pPr marL="12700">
              <a:lnSpc>
                <a:spcPts val="2290"/>
              </a:lnSpc>
              <a:spcBef>
                <a:spcPts val="125"/>
              </a:spcBef>
            </a:pPr>
            <a:r>
              <a:rPr sz="2000" b="1" i="1" spc="-150" dirty="0">
                <a:latin typeface="Arial-BoldItalicMT"/>
                <a:cs typeface="Arial-BoldItalicMT"/>
              </a:rPr>
              <a:t>Requiring</a:t>
            </a:r>
            <a:r>
              <a:rPr sz="2000" b="1" i="1" spc="-220" dirty="0">
                <a:latin typeface="Arial-BoldItalicMT"/>
                <a:cs typeface="Arial-BoldItalicMT"/>
              </a:rPr>
              <a:t> </a:t>
            </a:r>
            <a:r>
              <a:rPr sz="2000" b="1" i="1" spc="-135" dirty="0">
                <a:latin typeface="Arial-BoldItalicMT"/>
                <a:cs typeface="Arial-BoldItalicMT"/>
              </a:rPr>
              <a:t>minimum</a:t>
            </a:r>
            <a:r>
              <a:rPr sz="2000" b="1" i="1" spc="-175" dirty="0">
                <a:latin typeface="Arial-BoldItalicMT"/>
                <a:cs typeface="Arial-BoldItalicMT"/>
              </a:rPr>
              <a:t> </a:t>
            </a:r>
            <a:r>
              <a:rPr sz="2000" b="1" i="1" spc="-110" dirty="0">
                <a:latin typeface="Arial-BoldItalicMT"/>
                <a:cs typeface="Arial-BoldItalicMT"/>
              </a:rPr>
              <a:t>financial</a:t>
            </a:r>
            <a:r>
              <a:rPr sz="2000" b="1" i="1" spc="-170" dirty="0">
                <a:latin typeface="Arial-BoldItalicMT"/>
                <a:cs typeface="Arial-BoldItalicMT"/>
              </a:rPr>
              <a:t> </a:t>
            </a:r>
            <a:r>
              <a:rPr sz="2000" b="1" i="1" spc="-180" dirty="0">
                <a:latin typeface="Arial-BoldItalicMT"/>
                <a:cs typeface="Arial-BoldItalicMT"/>
              </a:rPr>
              <a:t>resources:</a:t>
            </a:r>
            <a:r>
              <a:rPr sz="2000" b="1" i="1" spc="-245" dirty="0">
                <a:latin typeface="Arial-BoldItalicMT"/>
                <a:cs typeface="Arial-BoldItalicMT"/>
              </a:rPr>
              <a:t> </a:t>
            </a:r>
            <a:r>
              <a:rPr sz="2000" spc="-45" dirty="0">
                <a:latin typeface="Arial"/>
                <a:cs typeface="Arial"/>
              </a:rPr>
              <a:t>most</a:t>
            </a:r>
            <a:r>
              <a:rPr sz="2000" spc="-210" dirty="0">
                <a:latin typeface="Arial"/>
                <a:cs typeface="Arial"/>
              </a:rPr>
              <a:t> </a:t>
            </a:r>
            <a:r>
              <a:rPr sz="2000" spc="-70" dirty="0">
                <a:latin typeface="Arial"/>
                <a:cs typeface="Arial"/>
              </a:rPr>
              <a:t>regulations</a:t>
            </a:r>
            <a:r>
              <a:rPr sz="2000" spc="10" dirty="0">
                <a:latin typeface="Arial"/>
                <a:cs typeface="Arial"/>
              </a:rPr>
              <a:t> </a:t>
            </a:r>
            <a:r>
              <a:rPr sz="2000" spc="-90" dirty="0">
                <a:latin typeface="Arial"/>
                <a:cs typeface="Arial"/>
              </a:rPr>
              <a:t>prescribe</a:t>
            </a:r>
            <a:r>
              <a:rPr sz="2000" spc="-70" dirty="0">
                <a:latin typeface="Arial"/>
                <a:cs typeface="Arial"/>
              </a:rPr>
              <a:t> </a:t>
            </a:r>
            <a:r>
              <a:rPr sz="2000" dirty="0">
                <a:latin typeface="Arial"/>
                <a:cs typeface="Arial"/>
              </a:rPr>
              <a:t>that</a:t>
            </a:r>
            <a:r>
              <a:rPr sz="2000" spc="-40" dirty="0">
                <a:latin typeface="Arial"/>
                <a:cs typeface="Arial"/>
              </a:rPr>
              <a:t> </a:t>
            </a:r>
            <a:r>
              <a:rPr sz="2000" spc="-10" dirty="0">
                <a:latin typeface="Arial"/>
                <a:cs typeface="Arial"/>
              </a:rPr>
              <a:t>insurers</a:t>
            </a:r>
            <a:endParaRPr sz="2000">
              <a:latin typeface="Arial"/>
              <a:cs typeface="Arial"/>
            </a:endParaRPr>
          </a:p>
          <a:p>
            <a:pPr marL="12700">
              <a:lnSpc>
                <a:spcPts val="2290"/>
              </a:lnSpc>
            </a:pPr>
            <a:r>
              <a:rPr sz="2000" spc="-114" dirty="0">
                <a:latin typeface="Arial"/>
                <a:cs typeface="Arial"/>
              </a:rPr>
              <a:t>have</a:t>
            </a:r>
            <a:r>
              <a:rPr sz="2000" spc="-195" dirty="0">
                <a:latin typeface="Arial"/>
                <a:cs typeface="Arial"/>
              </a:rPr>
              <a:t> </a:t>
            </a:r>
            <a:r>
              <a:rPr sz="2000" spc="-90" dirty="0">
                <a:latin typeface="Arial"/>
                <a:cs typeface="Arial"/>
              </a:rPr>
              <a:t>adequate</a:t>
            </a:r>
            <a:r>
              <a:rPr sz="2000" spc="-114" dirty="0">
                <a:latin typeface="Arial"/>
                <a:cs typeface="Arial"/>
              </a:rPr>
              <a:t> </a:t>
            </a:r>
            <a:r>
              <a:rPr sz="2000" spc="-60" dirty="0">
                <a:latin typeface="Arial"/>
                <a:cs typeface="Arial"/>
              </a:rPr>
              <a:t>financial</a:t>
            </a:r>
            <a:r>
              <a:rPr sz="2000" spc="-20" dirty="0">
                <a:latin typeface="Arial"/>
                <a:cs typeface="Arial"/>
              </a:rPr>
              <a:t> </a:t>
            </a:r>
            <a:r>
              <a:rPr sz="2000" spc="-110" dirty="0">
                <a:latin typeface="Arial"/>
                <a:cs typeface="Arial"/>
              </a:rPr>
              <a:t>resources</a:t>
            </a:r>
            <a:r>
              <a:rPr sz="2000" spc="-60" dirty="0">
                <a:latin typeface="Arial"/>
                <a:cs typeface="Arial"/>
              </a:rPr>
              <a:t> </a:t>
            </a:r>
            <a:r>
              <a:rPr sz="2000" dirty="0">
                <a:latin typeface="Arial"/>
                <a:cs typeface="Arial"/>
              </a:rPr>
              <a:t>to</a:t>
            </a:r>
            <a:r>
              <a:rPr sz="2000" spc="-105" dirty="0">
                <a:latin typeface="Arial"/>
                <a:cs typeface="Arial"/>
              </a:rPr>
              <a:t> </a:t>
            </a:r>
            <a:r>
              <a:rPr sz="2000" spc="-100" dirty="0">
                <a:latin typeface="Arial"/>
                <a:cs typeface="Arial"/>
              </a:rPr>
              <a:t>cover</a:t>
            </a:r>
            <a:r>
              <a:rPr sz="2000" spc="-110" dirty="0">
                <a:latin typeface="Arial"/>
                <a:cs typeface="Arial"/>
              </a:rPr>
              <a:t> </a:t>
            </a:r>
            <a:r>
              <a:rPr sz="2000" spc="-25" dirty="0">
                <a:latin typeface="Arial"/>
                <a:cs typeface="Arial"/>
              </a:rPr>
              <a:t>future</a:t>
            </a:r>
            <a:r>
              <a:rPr sz="2000" spc="-110" dirty="0">
                <a:latin typeface="Arial"/>
                <a:cs typeface="Arial"/>
              </a:rPr>
              <a:t> </a:t>
            </a:r>
            <a:r>
              <a:rPr sz="2000" spc="-40" dirty="0">
                <a:latin typeface="Arial"/>
                <a:cs typeface="Arial"/>
              </a:rPr>
              <a:t>liabilities</a:t>
            </a:r>
            <a:r>
              <a:rPr sz="2000" spc="30" dirty="0">
                <a:latin typeface="Arial"/>
                <a:cs typeface="Arial"/>
              </a:rPr>
              <a:t> </a:t>
            </a:r>
            <a:r>
              <a:rPr sz="2000" spc="-65" dirty="0">
                <a:latin typeface="Arial"/>
                <a:cs typeface="Arial"/>
              </a:rPr>
              <a:t>towards</a:t>
            </a:r>
            <a:r>
              <a:rPr sz="2000" spc="-130" dirty="0">
                <a:latin typeface="Arial"/>
                <a:cs typeface="Arial"/>
              </a:rPr>
              <a:t> </a:t>
            </a:r>
            <a:r>
              <a:rPr sz="2000" spc="-10" dirty="0">
                <a:latin typeface="Arial"/>
                <a:cs typeface="Arial"/>
              </a:rPr>
              <a:t>policyholders.</a:t>
            </a:r>
            <a:endParaRPr sz="2000">
              <a:latin typeface="Arial"/>
              <a:cs typeface="Arial"/>
            </a:endParaRPr>
          </a:p>
          <a:p>
            <a:pPr>
              <a:lnSpc>
                <a:spcPct val="100000"/>
              </a:lnSpc>
              <a:spcBef>
                <a:spcPts val="45"/>
              </a:spcBef>
            </a:pPr>
            <a:endParaRPr sz="2850">
              <a:latin typeface="Arial"/>
              <a:cs typeface="Arial"/>
            </a:endParaRPr>
          </a:p>
          <a:p>
            <a:pPr marL="12700" marR="5080">
              <a:lnSpc>
                <a:spcPct val="90200"/>
              </a:lnSpc>
            </a:pPr>
            <a:r>
              <a:rPr sz="2000" b="1" i="1" spc="-125" dirty="0">
                <a:latin typeface="Arial-BoldItalicMT"/>
                <a:cs typeface="Arial-BoldItalicMT"/>
              </a:rPr>
              <a:t>Day-</a:t>
            </a:r>
            <a:r>
              <a:rPr sz="2000" b="1" i="1" spc="-90" dirty="0">
                <a:latin typeface="Arial-BoldItalicMT"/>
                <a:cs typeface="Arial-BoldItalicMT"/>
              </a:rPr>
              <a:t>to-</a:t>
            </a:r>
            <a:r>
              <a:rPr sz="2000" b="1" i="1" spc="-150" dirty="0">
                <a:latin typeface="Arial-BoldItalicMT"/>
                <a:cs typeface="Arial-BoldItalicMT"/>
              </a:rPr>
              <a:t>day</a:t>
            </a:r>
            <a:r>
              <a:rPr sz="2000" b="1" i="1" spc="-105" dirty="0">
                <a:latin typeface="Arial-BoldItalicMT"/>
                <a:cs typeface="Arial-BoldItalicMT"/>
              </a:rPr>
              <a:t> </a:t>
            </a:r>
            <a:r>
              <a:rPr sz="2000" b="1" i="1" spc="-165" dirty="0">
                <a:latin typeface="Arial-BoldItalicMT"/>
                <a:cs typeface="Arial-BoldItalicMT"/>
              </a:rPr>
              <a:t>supervision</a:t>
            </a:r>
            <a:r>
              <a:rPr sz="2000" b="1" i="1" spc="-204" dirty="0">
                <a:latin typeface="Arial-BoldItalicMT"/>
                <a:cs typeface="Arial-BoldItalicMT"/>
              </a:rPr>
              <a:t> </a:t>
            </a:r>
            <a:r>
              <a:rPr sz="2000" b="1" i="1" spc="-140" dirty="0">
                <a:latin typeface="Arial-BoldItalicMT"/>
                <a:cs typeface="Arial-BoldItalicMT"/>
              </a:rPr>
              <a:t>and</a:t>
            </a:r>
            <a:r>
              <a:rPr sz="2000" b="1" i="1" spc="-155" dirty="0">
                <a:latin typeface="Arial-BoldItalicMT"/>
                <a:cs typeface="Arial-BoldItalicMT"/>
              </a:rPr>
              <a:t> </a:t>
            </a:r>
            <a:r>
              <a:rPr sz="2000" b="1" i="1" spc="-114" dirty="0">
                <a:latin typeface="Arial-BoldItalicMT"/>
                <a:cs typeface="Arial-BoldItalicMT"/>
              </a:rPr>
              <a:t>reporting:</a:t>
            </a:r>
            <a:r>
              <a:rPr sz="2000" b="1" i="1" spc="-175" dirty="0">
                <a:latin typeface="Arial-BoldItalicMT"/>
                <a:cs typeface="Arial-BoldItalicMT"/>
              </a:rPr>
              <a:t> </a:t>
            </a:r>
            <a:r>
              <a:rPr sz="2000" spc="-70" dirty="0">
                <a:latin typeface="Arial"/>
                <a:cs typeface="Arial"/>
              </a:rPr>
              <a:t>normally,</a:t>
            </a:r>
            <a:r>
              <a:rPr sz="2000" spc="-15" dirty="0">
                <a:latin typeface="Arial"/>
                <a:cs typeface="Arial"/>
              </a:rPr>
              <a:t> </a:t>
            </a:r>
            <a:r>
              <a:rPr sz="2000" spc="-110" dirty="0">
                <a:latin typeface="Arial"/>
                <a:cs typeface="Arial"/>
              </a:rPr>
              <a:t>insurance</a:t>
            </a:r>
            <a:r>
              <a:rPr sz="2000" spc="10" dirty="0">
                <a:latin typeface="Arial"/>
                <a:cs typeface="Arial"/>
              </a:rPr>
              <a:t> </a:t>
            </a:r>
            <a:r>
              <a:rPr sz="2000" spc="-110" dirty="0">
                <a:latin typeface="Arial"/>
                <a:cs typeface="Arial"/>
              </a:rPr>
              <a:t>companies</a:t>
            </a:r>
            <a:r>
              <a:rPr sz="2000" spc="-95" dirty="0">
                <a:latin typeface="Arial"/>
                <a:cs typeface="Arial"/>
              </a:rPr>
              <a:t> </a:t>
            </a:r>
            <a:r>
              <a:rPr sz="2000" spc="-114" dirty="0">
                <a:latin typeface="Arial"/>
                <a:cs typeface="Arial"/>
              </a:rPr>
              <a:t>have</a:t>
            </a:r>
            <a:r>
              <a:rPr sz="2000" spc="-165" dirty="0">
                <a:latin typeface="Arial"/>
                <a:cs typeface="Arial"/>
              </a:rPr>
              <a:t> </a:t>
            </a:r>
            <a:r>
              <a:rPr sz="2000" spc="-25" dirty="0">
                <a:latin typeface="Arial"/>
                <a:cs typeface="Arial"/>
              </a:rPr>
              <a:t>to </a:t>
            </a:r>
            <a:r>
              <a:rPr sz="2000" spc="-10" dirty="0">
                <a:latin typeface="Arial"/>
                <a:cs typeface="Arial"/>
              </a:rPr>
              <a:t>report</a:t>
            </a:r>
            <a:r>
              <a:rPr sz="2000" spc="-5" dirty="0">
                <a:latin typeface="Arial"/>
                <a:cs typeface="Arial"/>
              </a:rPr>
              <a:t> </a:t>
            </a:r>
            <a:r>
              <a:rPr sz="2000" spc="-25" dirty="0">
                <a:latin typeface="Arial"/>
                <a:cs typeface="Arial"/>
              </a:rPr>
              <a:t>the</a:t>
            </a:r>
            <a:r>
              <a:rPr sz="2000" spc="-120" dirty="0">
                <a:latin typeface="Arial"/>
                <a:cs typeface="Arial"/>
              </a:rPr>
              <a:t> </a:t>
            </a:r>
            <a:r>
              <a:rPr sz="2000" spc="-30" dirty="0">
                <a:latin typeface="Arial"/>
                <a:cs typeface="Arial"/>
              </a:rPr>
              <a:t>statutory</a:t>
            </a:r>
            <a:r>
              <a:rPr sz="2000" spc="-170" dirty="0">
                <a:latin typeface="Arial"/>
                <a:cs typeface="Arial"/>
              </a:rPr>
              <a:t> </a:t>
            </a:r>
            <a:r>
              <a:rPr sz="2000" spc="-110" dirty="0">
                <a:latin typeface="Arial"/>
                <a:cs typeface="Arial"/>
              </a:rPr>
              <a:t>accounts</a:t>
            </a:r>
            <a:r>
              <a:rPr sz="2000" spc="-125" dirty="0">
                <a:latin typeface="Arial"/>
                <a:cs typeface="Arial"/>
              </a:rPr>
              <a:t> </a:t>
            </a:r>
            <a:r>
              <a:rPr sz="2000" dirty="0">
                <a:latin typeface="Arial"/>
                <a:cs typeface="Arial"/>
              </a:rPr>
              <a:t>to</a:t>
            </a:r>
            <a:r>
              <a:rPr sz="2000" spc="-100" dirty="0">
                <a:latin typeface="Arial"/>
                <a:cs typeface="Arial"/>
              </a:rPr>
              <a:t> </a:t>
            </a:r>
            <a:r>
              <a:rPr sz="2000" spc="-30" dirty="0">
                <a:latin typeface="Arial"/>
                <a:cs typeface="Arial"/>
              </a:rPr>
              <a:t>the</a:t>
            </a:r>
            <a:r>
              <a:rPr sz="2000" spc="-120" dirty="0">
                <a:latin typeface="Arial"/>
                <a:cs typeface="Arial"/>
              </a:rPr>
              <a:t> </a:t>
            </a:r>
            <a:r>
              <a:rPr sz="2000" spc="-95" dirty="0">
                <a:latin typeface="Arial"/>
                <a:cs typeface="Arial"/>
              </a:rPr>
              <a:t>supervisor,</a:t>
            </a:r>
            <a:r>
              <a:rPr sz="2000" spc="-60" dirty="0">
                <a:latin typeface="Arial"/>
                <a:cs typeface="Arial"/>
              </a:rPr>
              <a:t> </a:t>
            </a:r>
            <a:r>
              <a:rPr sz="2000" spc="-125" dirty="0">
                <a:latin typeface="Arial"/>
                <a:cs typeface="Arial"/>
              </a:rPr>
              <a:t>eg,</a:t>
            </a:r>
            <a:r>
              <a:rPr sz="2000" spc="-60" dirty="0">
                <a:latin typeface="Arial"/>
                <a:cs typeface="Arial"/>
              </a:rPr>
              <a:t> </a:t>
            </a:r>
            <a:r>
              <a:rPr sz="2000" spc="-70" dirty="0">
                <a:latin typeface="Arial"/>
                <a:cs typeface="Arial"/>
              </a:rPr>
              <a:t>on</a:t>
            </a:r>
            <a:r>
              <a:rPr sz="2000" spc="-80" dirty="0">
                <a:latin typeface="Arial"/>
                <a:cs typeface="Arial"/>
              </a:rPr>
              <a:t> </a:t>
            </a:r>
            <a:r>
              <a:rPr sz="2000" spc="-110" dirty="0">
                <a:latin typeface="Arial"/>
                <a:cs typeface="Arial"/>
              </a:rPr>
              <a:t>an</a:t>
            </a:r>
            <a:r>
              <a:rPr sz="2000" spc="-95" dirty="0">
                <a:latin typeface="Arial"/>
                <a:cs typeface="Arial"/>
              </a:rPr>
              <a:t> </a:t>
            </a:r>
            <a:r>
              <a:rPr sz="2000" spc="-85" dirty="0">
                <a:latin typeface="Arial"/>
                <a:cs typeface="Arial"/>
              </a:rPr>
              <a:t>annual </a:t>
            </a:r>
            <a:r>
              <a:rPr sz="2000" spc="-110" dirty="0">
                <a:latin typeface="Arial"/>
                <a:cs typeface="Arial"/>
              </a:rPr>
              <a:t>basis.</a:t>
            </a:r>
            <a:r>
              <a:rPr sz="2000" spc="-225" dirty="0">
                <a:latin typeface="Arial"/>
                <a:cs typeface="Arial"/>
              </a:rPr>
              <a:t> </a:t>
            </a:r>
            <a:r>
              <a:rPr sz="2000" spc="-10" dirty="0">
                <a:latin typeface="Arial"/>
                <a:cs typeface="Arial"/>
              </a:rPr>
              <a:t>These </a:t>
            </a:r>
            <a:r>
              <a:rPr sz="2000" spc="-30" dirty="0">
                <a:latin typeface="Arial"/>
                <a:cs typeface="Arial"/>
              </a:rPr>
              <a:t>statutory</a:t>
            </a:r>
            <a:r>
              <a:rPr sz="2000" spc="-160" dirty="0">
                <a:latin typeface="Arial"/>
                <a:cs typeface="Arial"/>
              </a:rPr>
              <a:t> </a:t>
            </a:r>
            <a:r>
              <a:rPr sz="2000" spc="-90" dirty="0">
                <a:latin typeface="Arial"/>
                <a:cs typeface="Arial"/>
              </a:rPr>
              <a:t>account</a:t>
            </a:r>
            <a:r>
              <a:rPr sz="2000" spc="-70" dirty="0">
                <a:latin typeface="Arial"/>
                <a:cs typeface="Arial"/>
              </a:rPr>
              <a:t> </a:t>
            </a:r>
            <a:r>
              <a:rPr sz="2000" spc="-65" dirty="0">
                <a:latin typeface="Arial"/>
                <a:cs typeface="Arial"/>
              </a:rPr>
              <a:t>provide</a:t>
            </a:r>
            <a:r>
              <a:rPr sz="2000" spc="-105" dirty="0">
                <a:latin typeface="Arial"/>
                <a:cs typeface="Arial"/>
              </a:rPr>
              <a:t> </a:t>
            </a:r>
            <a:r>
              <a:rPr sz="2000" spc="-30" dirty="0">
                <a:latin typeface="Arial"/>
                <a:cs typeface="Arial"/>
              </a:rPr>
              <a:t>the</a:t>
            </a:r>
            <a:r>
              <a:rPr sz="2000" spc="-100" dirty="0">
                <a:latin typeface="Arial"/>
                <a:cs typeface="Arial"/>
              </a:rPr>
              <a:t> </a:t>
            </a:r>
            <a:r>
              <a:rPr sz="2000" spc="-110" dirty="0">
                <a:latin typeface="Arial"/>
                <a:cs typeface="Arial"/>
              </a:rPr>
              <a:t>basis.</a:t>
            </a:r>
            <a:r>
              <a:rPr sz="2000" spc="-130" dirty="0">
                <a:latin typeface="Arial"/>
                <a:cs typeface="Arial"/>
              </a:rPr>
              <a:t> </a:t>
            </a:r>
            <a:r>
              <a:rPr sz="2000" spc="-160" dirty="0">
                <a:latin typeface="Arial"/>
                <a:cs typeface="Arial"/>
              </a:rPr>
              <a:t>These</a:t>
            </a:r>
            <a:r>
              <a:rPr sz="2000" spc="-85" dirty="0">
                <a:latin typeface="Arial"/>
                <a:cs typeface="Arial"/>
              </a:rPr>
              <a:t> </a:t>
            </a:r>
            <a:r>
              <a:rPr sz="2000" spc="-30" dirty="0">
                <a:latin typeface="Arial"/>
                <a:cs typeface="Arial"/>
              </a:rPr>
              <a:t>statutory</a:t>
            </a:r>
            <a:r>
              <a:rPr sz="2000" spc="-160" dirty="0">
                <a:latin typeface="Arial"/>
                <a:cs typeface="Arial"/>
              </a:rPr>
              <a:t> </a:t>
            </a:r>
            <a:r>
              <a:rPr sz="2000" spc="-110" dirty="0">
                <a:latin typeface="Arial"/>
                <a:cs typeface="Arial"/>
              </a:rPr>
              <a:t>accounts </a:t>
            </a:r>
            <a:r>
              <a:rPr sz="2000" spc="-65" dirty="0">
                <a:latin typeface="Arial"/>
                <a:cs typeface="Arial"/>
              </a:rPr>
              <a:t>provide</a:t>
            </a:r>
            <a:r>
              <a:rPr sz="2000" spc="-10" dirty="0">
                <a:latin typeface="Arial"/>
                <a:cs typeface="Arial"/>
              </a:rPr>
              <a:t> </a:t>
            </a:r>
            <a:r>
              <a:rPr sz="2000" spc="-30" dirty="0">
                <a:latin typeface="Arial"/>
                <a:cs typeface="Arial"/>
              </a:rPr>
              <a:t>the</a:t>
            </a:r>
            <a:r>
              <a:rPr sz="2000" spc="-95" dirty="0">
                <a:latin typeface="Arial"/>
                <a:cs typeface="Arial"/>
              </a:rPr>
              <a:t> </a:t>
            </a:r>
            <a:r>
              <a:rPr sz="2000" spc="-130" dirty="0">
                <a:latin typeface="Arial"/>
                <a:cs typeface="Arial"/>
              </a:rPr>
              <a:t>basis</a:t>
            </a:r>
            <a:r>
              <a:rPr sz="2000" spc="-105" dirty="0">
                <a:latin typeface="Arial"/>
                <a:cs typeface="Arial"/>
              </a:rPr>
              <a:t> </a:t>
            </a:r>
            <a:r>
              <a:rPr sz="2000" spc="-25" dirty="0">
                <a:latin typeface="Arial"/>
                <a:cs typeface="Arial"/>
              </a:rPr>
              <a:t>for </a:t>
            </a:r>
            <a:r>
              <a:rPr sz="2000" spc="-110" dirty="0">
                <a:latin typeface="Arial"/>
                <a:cs typeface="Arial"/>
              </a:rPr>
              <a:t>general</a:t>
            </a:r>
            <a:r>
              <a:rPr sz="2000" spc="10" dirty="0">
                <a:latin typeface="Arial"/>
                <a:cs typeface="Arial"/>
              </a:rPr>
              <a:t> </a:t>
            </a:r>
            <a:r>
              <a:rPr sz="2000" spc="-100" dirty="0">
                <a:latin typeface="Arial"/>
                <a:cs typeface="Arial"/>
              </a:rPr>
              <a:t>reviews</a:t>
            </a:r>
            <a:r>
              <a:rPr sz="2000" spc="-30" dirty="0">
                <a:latin typeface="Arial"/>
                <a:cs typeface="Arial"/>
              </a:rPr>
              <a:t> </a:t>
            </a:r>
            <a:r>
              <a:rPr sz="2000" spc="-90" dirty="0">
                <a:latin typeface="Arial"/>
                <a:cs typeface="Arial"/>
              </a:rPr>
              <a:t>by</a:t>
            </a:r>
            <a:r>
              <a:rPr sz="2000" spc="-170" dirty="0">
                <a:latin typeface="Arial"/>
                <a:cs typeface="Arial"/>
              </a:rPr>
              <a:t> </a:t>
            </a:r>
            <a:r>
              <a:rPr sz="2000" dirty="0">
                <a:latin typeface="Arial"/>
                <a:cs typeface="Arial"/>
              </a:rPr>
              <a:t>the</a:t>
            </a:r>
            <a:r>
              <a:rPr sz="2000" spc="-20" dirty="0">
                <a:latin typeface="Arial"/>
                <a:cs typeface="Arial"/>
              </a:rPr>
              <a:t> </a:t>
            </a:r>
            <a:r>
              <a:rPr sz="2000" spc="-85" dirty="0">
                <a:latin typeface="Arial"/>
                <a:cs typeface="Arial"/>
              </a:rPr>
              <a:t>supervisor </a:t>
            </a:r>
            <a:r>
              <a:rPr sz="2000" spc="-20" dirty="0">
                <a:latin typeface="Arial"/>
                <a:cs typeface="Arial"/>
              </a:rPr>
              <a:t>or</a:t>
            </a:r>
            <a:r>
              <a:rPr sz="2000" spc="-105" dirty="0">
                <a:latin typeface="Arial"/>
                <a:cs typeface="Arial"/>
              </a:rPr>
              <a:t> </a:t>
            </a:r>
            <a:r>
              <a:rPr sz="2000" spc="-120" dirty="0">
                <a:latin typeface="Arial"/>
                <a:cs typeface="Arial"/>
              </a:rPr>
              <a:t>even</a:t>
            </a:r>
            <a:r>
              <a:rPr sz="2000" spc="-10" dirty="0">
                <a:latin typeface="Arial"/>
                <a:cs typeface="Arial"/>
              </a:rPr>
              <a:t> </a:t>
            </a:r>
            <a:r>
              <a:rPr sz="2000" dirty="0">
                <a:latin typeface="Arial"/>
                <a:cs typeface="Arial"/>
              </a:rPr>
              <a:t>to</a:t>
            </a:r>
            <a:r>
              <a:rPr sz="2000" spc="-95" dirty="0">
                <a:latin typeface="Arial"/>
                <a:cs typeface="Arial"/>
              </a:rPr>
              <a:t> </a:t>
            </a:r>
            <a:r>
              <a:rPr sz="2000" spc="-110" dirty="0">
                <a:latin typeface="Arial"/>
                <a:cs typeface="Arial"/>
              </a:rPr>
              <a:t>execute</a:t>
            </a:r>
            <a:r>
              <a:rPr sz="2000" spc="-120" dirty="0">
                <a:latin typeface="Arial"/>
                <a:cs typeface="Arial"/>
              </a:rPr>
              <a:t> </a:t>
            </a:r>
            <a:r>
              <a:rPr sz="2000" spc="-75" dirty="0">
                <a:latin typeface="Arial"/>
                <a:cs typeface="Arial"/>
              </a:rPr>
              <a:t>on-</a:t>
            </a:r>
            <a:r>
              <a:rPr sz="2000" spc="-50" dirty="0">
                <a:latin typeface="Arial"/>
                <a:cs typeface="Arial"/>
              </a:rPr>
              <a:t>site</a:t>
            </a:r>
            <a:r>
              <a:rPr sz="2000" spc="-110" dirty="0">
                <a:latin typeface="Arial"/>
                <a:cs typeface="Arial"/>
              </a:rPr>
              <a:t> </a:t>
            </a:r>
            <a:r>
              <a:rPr sz="2000" spc="-70" dirty="0">
                <a:latin typeface="Arial"/>
                <a:cs typeface="Arial"/>
              </a:rPr>
              <a:t>investigations.</a:t>
            </a:r>
            <a:r>
              <a:rPr sz="2000" spc="-215" dirty="0">
                <a:latin typeface="Arial"/>
                <a:cs typeface="Arial"/>
              </a:rPr>
              <a:t> </a:t>
            </a:r>
            <a:r>
              <a:rPr sz="2000" spc="-25" dirty="0">
                <a:latin typeface="Arial"/>
                <a:cs typeface="Arial"/>
              </a:rPr>
              <a:t>In </a:t>
            </a:r>
            <a:r>
              <a:rPr sz="2000" spc="-40" dirty="0">
                <a:latin typeface="Arial"/>
                <a:cs typeface="Arial"/>
              </a:rPr>
              <a:t>addition,</a:t>
            </a:r>
            <a:r>
              <a:rPr sz="2000" spc="-50" dirty="0">
                <a:latin typeface="Arial"/>
                <a:cs typeface="Arial"/>
              </a:rPr>
              <a:t> there</a:t>
            </a:r>
            <a:r>
              <a:rPr sz="2000" spc="-105" dirty="0">
                <a:latin typeface="Arial"/>
                <a:cs typeface="Arial"/>
              </a:rPr>
              <a:t> </a:t>
            </a:r>
            <a:r>
              <a:rPr sz="2000" spc="-114" dirty="0">
                <a:latin typeface="Arial"/>
                <a:cs typeface="Arial"/>
              </a:rPr>
              <a:t>is</a:t>
            </a:r>
            <a:r>
              <a:rPr sz="2000" spc="-30" dirty="0">
                <a:latin typeface="Arial"/>
                <a:cs typeface="Arial"/>
              </a:rPr>
              <a:t> </a:t>
            </a:r>
            <a:r>
              <a:rPr sz="2000" spc="-20" dirty="0">
                <a:latin typeface="Arial"/>
                <a:cs typeface="Arial"/>
              </a:rPr>
              <a:t>both</a:t>
            </a:r>
            <a:r>
              <a:rPr sz="2000" spc="-85" dirty="0">
                <a:latin typeface="Arial"/>
                <a:cs typeface="Arial"/>
              </a:rPr>
              <a:t> </a:t>
            </a:r>
            <a:r>
              <a:rPr sz="2000" spc="-80" dirty="0">
                <a:latin typeface="Arial"/>
                <a:cs typeface="Arial"/>
              </a:rPr>
              <a:t>on-</a:t>
            </a:r>
            <a:r>
              <a:rPr sz="2000" spc="-50" dirty="0">
                <a:latin typeface="Arial"/>
                <a:cs typeface="Arial"/>
              </a:rPr>
              <a:t>site</a:t>
            </a:r>
            <a:r>
              <a:rPr sz="2000" spc="-100" dirty="0">
                <a:latin typeface="Arial"/>
                <a:cs typeface="Arial"/>
              </a:rPr>
              <a:t> and</a:t>
            </a:r>
            <a:r>
              <a:rPr sz="2000" spc="-80" dirty="0">
                <a:latin typeface="Arial"/>
                <a:cs typeface="Arial"/>
              </a:rPr>
              <a:t> </a:t>
            </a:r>
            <a:r>
              <a:rPr sz="2000" spc="-25" dirty="0">
                <a:latin typeface="Arial"/>
                <a:cs typeface="Arial"/>
              </a:rPr>
              <a:t>off-</a:t>
            </a:r>
            <a:r>
              <a:rPr sz="2000" spc="-50" dirty="0">
                <a:latin typeface="Arial"/>
                <a:cs typeface="Arial"/>
              </a:rPr>
              <a:t>site</a:t>
            </a:r>
            <a:r>
              <a:rPr sz="2000" spc="-100" dirty="0">
                <a:latin typeface="Arial"/>
                <a:cs typeface="Arial"/>
              </a:rPr>
              <a:t> </a:t>
            </a:r>
            <a:r>
              <a:rPr sz="2000" spc="-85" dirty="0">
                <a:latin typeface="Arial"/>
                <a:cs typeface="Arial"/>
              </a:rPr>
              <a:t>supervision</a:t>
            </a:r>
            <a:r>
              <a:rPr sz="2000" spc="-90" dirty="0">
                <a:latin typeface="Arial"/>
                <a:cs typeface="Arial"/>
              </a:rPr>
              <a:t> </a:t>
            </a:r>
            <a:r>
              <a:rPr sz="2000" spc="-35" dirty="0">
                <a:latin typeface="Arial"/>
                <a:cs typeface="Arial"/>
              </a:rPr>
              <a:t>in</a:t>
            </a:r>
            <a:r>
              <a:rPr sz="2000" spc="-85" dirty="0">
                <a:latin typeface="Arial"/>
                <a:cs typeface="Arial"/>
              </a:rPr>
              <a:t> </a:t>
            </a:r>
            <a:r>
              <a:rPr sz="2000" spc="-50" dirty="0">
                <a:latin typeface="Arial"/>
                <a:cs typeface="Arial"/>
              </a:rPr>
              <a:t>order</a:t>
            </a:r>
            <a:r>
              <a:rPr sz="2000" spc="-25" dirty="0">
                <a:latin typeface="Arial"/>
                <a:cs typeface="Arial"/>
              </a:rPr>
              <a:t> </a:t>
            </a:r>
            <a:r>
              <a:rPr sz="2000" dirty="0">
                <a:latin typeface="Arial"/>
                <a:cs typeface="Arial"/>
              </a:rPr>
              <a:t>to</a:t>
            </a:r>
            <a:r>
              <a:rPr sz="2000" spc="-90" dirty="0">
                <a:latin typeface="Arial"/>
                <a:cs typeface="Arial"/>
              </a:rPr>
              <a:t> </a:t>
            </a:r>
            <a:r>
              <a:rPr sz="2000" spc="-35" dirty="0">
                <a:latin typeface="Arial"/>
                <a:cs typeface="Arial"/>
              </a:rPr>
              <a:t>identify</a:t>
            </a:r>
            <a:r>
              <a:rPr sz="2000" spc="-90" dirty="0">
                <a:latin typeface="Arial"/>
                <a:cs typeface="Arial"/>
              </a:rPr>
              <a:t> </a:t>
            </a:r>
            <a:r>
              <a:rPr sz="2000" spc="-140" dirty="0">
                <a:latin typeface="Arial"/>
                <a:cs typeface="Arial"/>
              </a:rPr>
              <a:t>issues</a:t>
            </a:r>
            <a:r>
              <a:rPr sz="2000" spc="-110" dirty="0">
                <a:latin typeface="Arial"/>
                <a:cs typeface="Arial"/>
              </a:rPr>
              <a:t> </a:t>
            </a:r>
            <a:r>
              <a:rPr sz="2000" spc="-25" dirty="0">
                <a:latin typeface="Arial"/>
                <a:cs typeface="Arial"/>
              </a:rPr>
              <a:t>and </a:t>
            </a:r>
            <a:r>
              <a:rPr sz="2000" spc="-35" dirty="0">
                <a:latin typeface="Arial"/>
                <a:cs typeface="Arial"/>
              </a:rPr>
              <a:t>potential</a:t>
            </a:r>
            <a:r>
              <a:rPr sz="2000" spc="-65" dirty="0">
                <a:latin typeface="Arial"/>
                <a:cs typeface="Arial"/>
              </a:rPr>
              <a:t> </a:t>
            </a:r>
            <a:r>
              <a:rPr sz="2000" spc="-10" dirty="0">
                <a:latin typeface="Arial"/>
                <a:cs typeface="Arial"/>
              </a:rPr>
              <a:t>risks.</a:t>
            </a:r>
            <a:endParaRPr sz="2000">
              <a:latin typeface="Arial"/>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6234" y="747394"/>
            <a:ext cx="6533515" cy="937894"/>
          </a:xfrm>
          <a:prstGeom prst="rect">
            <a:avLst/>
          </a:prstGeom>
        </p:spPr>
        <p:txBody>
          <a:bodyPr vert="horz" wrap="square" lIns="0" tIns="63500" rIns="0" bIns="0" rtlCol="0">
            <a:spAutoFit/>
          </a:bodyPr>
          <a:lstStyle/>
          <a:p>
            <a:pPr marL="12700" marR="5080">
              <a:lnSpc>
                <a:spcPct val="88700"/>
              </a:lnSpc>
              <a:spcBef>
                <a:spcPts val="500"/>
              </a:spcBef>
            </a:pPr>
            <a:r>
              <a:rPr sz="2750" spc="-185" dirty="0"/>
              <a:t>Three</a:t>
            </a:r>
            <a:r>
              <a:rPr sz="2750" spc="-45" dirty="0"/>
              <a:t> </a:t>
            </a:r>
            <a:r>
              <a:rPr sz="2750" spc="-210" dirty="0"/>
              <a:t>components</a:t>
            </a:r>
            <a:r>
              <a:rPr sz="2750" spc="-125" dirty="0"/>
              <a:t> </a:t>
            </a:r>
            <a:r>
              <a:rPr sz="2750" spc="-110" dirty="0"/>
              <a:t>of</a:t>
            </a:r>
            <a:r>
              <a:rPr sz="2750" spc="-45" dirty="0"/>
              <a:t> </a:t>
            </a:r>
            <a:r>
              <a:rPr sz="2750" spc="-105" dirty="0"/>
              <a:t>the</a:t>
            </a:r>
            <a:r>
              <a:rPr sz="2750" spc="-110" dirty="0"/>
              <a:t> </a:t>
            </a:r>
            <a:r>
              <a:rPr sz="2750" spc="-165" dirty="0"/>
              <a:t>financial</a:t>
            </a:r>
            <a:r>
              <a:rPr sz="2750" dirty="0"/>
              <a:t> </a:t>
            </a:r>
            <a:r>
              <a:rPr sz="2750" spc="-285" dirty="0"/>
              <a:t>soudness </a:t>
            </a:r>
            <a:r>
              <a:rPr sz="2750" spc="-100" dirty="0"/>
              <a:t>within</a:t>
            </a:r>
            <a:r>
              <a:rPr sz="2750" spc="-55" dirty="0"/>
              <a:t> </a:t>
            </a:r>
            <a:r>
              <a:rPr sz="3600" spc="-335" dirty="0"/>
              <a:t>Solvency</a:t>
            </a:r>
            <a:r>
              <a:rPr sz="3600" spc="-285" dirty="0"/>
              <a:t> </a:t>
            </a:r>
            <a:r>
              <a:rPr sz="3600" spc="-50" dirty="0"/>
              <a:t>I</a:t>
            </a:r>
            <a:endParaRPr sz="3600"/>
          </a:p>
        </p:txBody>
      </p:sp>
      <p:sp>
        <p:nvSpPr>
          <p:cNvPr id="3" name="object 3"/>
          <p:cNvSpPr txBox="1"/>
          <p:nvPr/>
        </p:nvSpPr>
        <p:spPr>
          <a:xfrm>
            <a:off x="356234" y="1868931"/>
            <a:ext cx="7486650" cy="1581150"/>
          </a:xfrm>
          <a:prstGeom prst="rect">
            <a:avLst/>
          </a:prstGeom>
        </p:spPr>
        <p:txBody>
          <a:bodyPr vert="horz" wrap="square" lIns="0" tIns="57150" rIns="0" bIns="0" rtlCol="0">
            <a:spAutoFit/>
          </a:bodyPr>
          <a:lstStyle/>
          <a:p>
            <a:pPr marL="146050" indent="-133350">
              <a:lnSpc>
                <a:spcPct val="100000"/>
              </a:lnSpc>
              <a:spcBef>
                <a:spcPts val="450"/>
              </a:spcBef>
              <a:buChar char="•"/>
              <a:tabLst>
                <a:tab pos="146050" algn="l"/>
              </a:tabLst>
            </a:pPr>
            <a:r>
              <a:rPr sz="2400" spc="-105" dirty="0">
                <a:latin typeface="Arial"/>
                <a:cs typeface="Arial"/>
              </a:rPr>
              <a:t>adequate</a:t>
            </a:r>
            <a:r>
              <a:rPr sz="2400" spc="-135" dirty="0">
                <a:latin typeface="Arial"/>
                <a:cs typeface="Arial"/>
              </a:rPr>
              <a:t> </a:t>
            </a:r>
            <a:r>
              <a:rPr sz="2400" spc="-85" dirty="0">
                <a:latin typeface="Arial"/>
                <a:cs typeface="Arial"/>
              </a:rPr>
              <a:t>technical</a:t>
            </a:r>
            <a:r>
              <a:rPr sz="2400" spc="-155" dirty="0">
                <a:latin typeface="Arial"/>
                <a:cs typeface="Arial"/>
              </a:rPr>
              <a:t> </a:t>
            </a:r>
            <a:r>
              <a:rPr sz="2400" spc="-10" dirty="0">
                <a:latin typeface="Arial"/>
                <a:cs typeface="Arial"/>
              </a:rPr>
              <a:t>provision,</a:t>
            </a:r>
            <a:endParaRPr sz="2400">
              <a:latin typeface="Arial"/>
              <a:cs typeface="Arial"/>
            </a:endParaRPr>
          </a:p>
          <a:p>
            <a:pPr marL="145415" marR="5080" indent="-133350">
              <a:lnSpc>
                <a:spcPts val="2560"/>
              </a:lnSpc>
              <a:spcBef>
                <a:spcPts val="700"/>
              </a:spcBef>
              <a:buChar char="•"/>
              <a:tabLst>
                <a:tab pos="146050" algn="l"/>
              </a:tabLst>
            </a:pPr>
            <a:r>
              <a:rPr sz="2400" spc="-90" dirty="0">
                <a:latin typeface="Arial"/>
                <a:cs typeface="Arial"/>
              </a:rPr>
              <a:t>investments</a:t>
            </a:r>
            <a:r>
              <a:rPr sz="2400" spc="-229" dirty="0">
                <a:latin typeface="Arial"/>
                <a:cs typeface="Arial"/>
              </a:rPr>
              <a:t> </a:t>
            </a:r>
            <a:r>
              <a:rPr sz="2400" spc="-125" dirty="0">
                <a:latin typeface="Arial"/>
                <a:cs typeface="Arial"/>
              </a:rPr>
              <a:t>are</a:t>
            </a:r>
            <a:r>
              <a:rPr sz="2400" spc="-100" dirty="0">
                <a:latin typeface="Arial"/>
                <a:cs typeface="Arial"/>
              </a:rPr>
              <a:t> </a:t>
            </a:r>
            <a:r>
              <a:rPr sz="2400" spc="-75" dirty="0">
                <a:latin typeface="Arial"/>
                <a:cs typeface="Arial"/>
              </a:rPr>
              <a:t>subject</a:t>
            </a:r>
            <a:r>
              <a:rPr sz="2400" spc="-235" dirty="0">
                <a:latin typeface="Arial"/>
                <a:cs typeface="Arial"/>
              </a:rPr>
              <a:t> </a:t>
            </a:r>
            <a:r>
              <a:rPr sz="2400" dirty="0">
                <a:latin typeface="Arial"/>
                <a:cs typeface="Arial"/>
              </a:rPr>
              <a:t>to</a:t>
            </a:r>
            <a:r>
              <a:rPr sz="2400" spc="-100" dirty="0">
                <a:latin typeface="Arial"/>
                <a:cs typeface="Arial"/>
              </a:rPr>
              <a:t> </a:t>
            </a:r>
            <a:r>
              <a:rPr sz="2400" spc="-145" dirty="0">
                <a:latin typeface="Arial"/>
                <a:cs typeface="Arial"/>
              </a:rPr>
              <a:t>asset</a:t>
            </a:r>
            <a:r>
              <a:rPr sz="2400" spc="-155" dirty="0">
                <a:latin typeface="Arial"/>
                <a:cs typeface="Arial"/>
              </a:rPr>
              <a:t> </a:t>
            </a:r>
            <a:r>
              <a:rPr sz="2400" spc="-30" dirty="0">
                <a:latin typeface="Arial"/>
                <a:cs typeface="Arial"/>
              </a:rPr>
              <a:t>limits</a:t>
            </a:r>
            <a:r>
              <a:rPr sz="2400" spc="-60" dirty="0">
                <a:latin typeface="Arial"/>
                <a:cs typeface="Arial"/>
              </a:rPr>
              <a:t> </a:t>
            </a:r>
            <a:r>
              <a:rPr sz="2400" spc="-50" dirty="0">
                <a:latin typeface="Arial"/>
                <a:cs typeface="Arial"/>
              </a:rPr>
              <a:t>in</a:t>
            </a:r>
            <a:r>
              <a:rPr sz="2400" spc="-90" dirty="0">
                <a:latin typeface="Arial"/>
                <a:cs typeface="Arial"/>
              </a:rPr>
              <a:t> </a:t>
            </a:r>
            <a:r>
              <a:rPr sz="2400" spc="-50" dirty="0">
                <a:latin typeface="Arial"/>
                <a:cs typeface="Arial"/>
              </a:rPr>
              <a:t>order</a:t>
            </a:r>
            <a:r>
              <a:rPr sz="2400" spc="-105" dirty="0">
                <a:latin typeface="Arial"/>
                <a:cs typeface="Arial"/>
              </a:rPr>
              <a:t> </a:t>
            </a:r>
            <a:r>
              <a:rPr sz="2400" dirty="0">
                <a:latin typeface="Arial"/>
                <a:cs typeface="Arial"/>
              </a:rPr>
              <a:t>to</a:t>
            </a:r>
            <a:r>
              <a:rPr sz="2400" spc="-175" dirty="0">
                <a:latin typeface="Arial"/>
                <a:cs typeface="Arial"/>
              </a:rPr>
              <a:t> </a:t>
            </a:r>
            <a:r>
              <a:rPr sz="2400" spc="-125" dirty="0">
                <a:latin typeface="Arial"/>
                <a:cs typeface="Arial"/>
              </a:rPr>
              <a:t>avoid</a:t>
            </a:r>
            <a:r>
              <a:rPr sz="2400" spc="-5" dirty="0">
                <a:latin typeface="Arial"/>
                <a:cs typeface="Arial"/>
              </a:rPr>
              <a:t> </a:t>
            </a:r>
            <a:r>
              <a:rPr sz="2400" spc="-20" dirty="0">
                <a:latin typeface="Arial"/>
                <a:cs typeface="Arial"/>
              </a:rPr>
              <a:t>risk </a:t>
            </a:r>
            <a:r>
              <a:rPr sz="2400" spc="-10" dirty="0">
                <a:latin typeface="Arial"/>
                <a:cs typeface="Arial"/>
              </a:rPr>
              <a:t>concentrations,</a:t>
            </a:r>
            <a:endParaRPr sz="2400">
              <a:latin typeface="Arial"/>
              <a:cs typeface="Arial"/>
            </a:endParaRPr>
          </a:p>
          <a:p>
            <a:pPr marL="146050" indent="-133350">
              <a:lnSpc>
                <a:spcPct val="100000"/>
              </a:lnSpc>
              <a:spcBef>
                <a:spcPts val="315"/>
              </a:spcBef>
              <a:buChar char="•"/>
              <a:tabLst>
                <a:tab pos="146050" algn="l"/>
              </a:tabLst>
            </a:pPr>
            <a:r>
              <a:rPr sz="2400" spc="-20" dirty="0">
                <a:latin typeface="Arial"/>
                <a:cs typeface="Arial"/>
              </a:rPr>
              <a:t>the</a:t>
            </a:r>
            <a:r>
              <a:rPr sz="2400" spc="-105" dirty="0">
                <a:latin typeface="Arial"/>
                <a:cs typeface="Arial"/>
              </a:rPr>
              <a:t> </a:t>
            </a:r>
            <a:r>
              <a:rPr sz="2400" spc="-50" dirty="0">
                <a:latin typeface="Arial"/>
                <a:cs typeface="Arial"/>
              </a:rPr>
              <a:t>equity</a:t>
            </a:r>
            <a:r>
              <a:rPr sz="2400" spc="-145" dirty="0">
                <a:latin typeface="Arial"/>
                <a:cs typeface="Arial"/>
              </a:rPr>
              <a:t> </a:t>
            </a:r>
            <a:r>
              <a:rPr sz="2400" spc="-80" dirty="0">
                <a:latin typeface="Arial"/>
                <a:cs typeface="Arial"/>
              </a:rPr>
              <a:t>capital</a:t>
            </a:r>
            <a:r>
              <a:rPr sz="2400" spc="-120" dirty="0">
                <a:latin typeface="Arial"/>
                <a:cs typeface="Arial"/>
              </a:rPr>
              <a:t> </a:t>
            </a:r>
            <a:r>
              <a:rPr sz="2400" spc="-145" dirty="0">
                <a:latin typeface="Arial"/>
                <a:cs typeface="Arial"/>
              </a:rPr>
              <a:t>is</a:t>
            </a:r>
            <a:r>
              <a:rPr sz="2400" spc="-70" dirty="0">
                <a:latin typeface="Arial"/>
                <a:cs typeface="Arial"/>
              </a:rPr>
              <a:t> </a:t>
            </a:r>
            <a:r>
              <a:rPr sz="2400" spc="-75" dirty="0">
                <a:latin typeface="Arial"/>
                <a:cs typeface="Arial"/>
              </a:rPr>
              <a:t>subject</a:t>
            </a:r>
            <a:r>
              <a:rPr sz="2400" spc="-229" dirty="0">
                <a:latin typeface="Arial"/>
                <a:cs typeface="Arial"/>
              </a:rPr>
              <a:t> </a:t>
            </a:r>
            <a:r>
              <a:rPr sz="2400" dirty="0">
                <a:latin typeface="Arial"/>
                <a:cs typeface="Arial"/>
              </a:rPr>
              <a:t>to</a:t>
            </a:r>
            <a:r>
              <a:rPr sz="2400" spc="-185" dirty="0">
                <a:latin typeface="Arial"/>
                <a:cs typeface="Arial"/>
              </a:rPr>
              <a:t> </a:t>
            </a:r>
            <a:r>
              <a:rPr sz="2400" spc="-195" dirty="0">
                <a:latin typeface="Arial"/>
                <a:cs typeface="Arial"/>
              </a:rPr>
              <a:t>a</a:t>
            </a:r>
            <a:r>
              <a:rPr sz="2400" spc="-50" dirty="0">
                <a:latin typeface="Arial"/>
                <a:cs typeface="Arial"/>
              </a:rPr>
              <a:t> </a:t>
            </a:r>
            <a:r>
              <a:rPr sz="2400" spc="-70" dirty="0">
                <a:latin typeface="Arial"/>
                <a:cs typeface="Arial"/>
              </a:rPr>
              <a:t>certain</a:t>
            </a:r>
            <a:r>
              <a:rPr sz="2400" spc="-165" dirty="0">
                <a:latin typeface="Arial"/>
                <a:cs typeface="Arial"/>
              </a:rPr>
              <a:t> </a:t>
            </a:r>
            <a:r>
              <a:rPr sz="2400" spc="-10" dirty="0">
                <a:latin typeface="Arial"/>
                <a:cs typeface="Arial"/>
              </a:rPr>
              <a:t>minimum.</a:t>
            </a:r>
            <a:endParaRPr sz="2400">
              <a:latin typeface="Arial"/>
              <a:cs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6510" rIns="0" bIns="0" rtlCol="0">
            <a:spAutoFit/>
          </a:bodyPr>
          <a:lstStyle/>
          <a:p>
            <a:pPr marL="318770">
              <a:lnSpc>
                <a:spcPct val="100000"/>
              </a:lnSpc>
              <a:spcBef>
                <a:spcPts val="130"/>
              </a:spcBef>
            </a:pPr>
            <a:r>
              <a:rPr sz="2750" spc="-254" dirty="0"/>
              <a:t>Technical</a:t>
            </a:r>
            <a:r>
              <a:rPr sz="2750" spc="80" dirty="0"/>
              <a:t> </a:t>
            </a:r>
            <a:r>
              <a:rPr sz="2750" spc="-170" dirty="0"/>
              <a:t>provision</a:t>
            </a:r>
            <a:endParaRPr sz="2750"/>
          </a:p>
        </p:txBody>
      </p:sp>
      <p:sp>
        <p:nvSpPr>
          <p:cNvPr id="3" name="object 3"/>
          <p:cNvSpPr txBox="1"/>
          <p:nvPr/>
        </p:nvSpPr>
        <p:spPr>
          <a:xfrm>
            <a:off x="402590" y="1751964"/>
            <a:ext cx="7795259" cy="1785620"/>
          </a:xfrm>
          <a:prstGeom prst="rect">
            <a:avLst/>
          </a:prstGeom>
        </p:spPr>
        <p:txBody>
          <a:bodyPr vert="horz" wrap="square" lIns="0" tIns="50800" rIns="0" bIns="0" rtlCol="0">
            <a:spAutoFit/>
          </a:bodyPr>
          <a:lstStyle/>
          <a:p>
            <a:pPr marL="12700" marR="20955" algn="just">
              <a:lnSpc>
                <a:spcPts val="2630"/>
              </a:lnSpc>
              <a:spcBef>
                <a:spcPts val="400"/>
              </a:spcBef>
            </a:pPr>
            <a:r>
              <a:rPr sz="2400" spc="-240" dirty="0">
                <a:latin typeface="Arial"/>
                <a:cs typeface="Arial"/>
              </a:rPr>
              <a:t>The</a:t>
            </a:r>
            <a:r>
              <a:rPr sz="2400" spc="70" dirty="0">
                <a:latin typeface="Arial"/>
                <a:cs typeface="Arial"/>
              </a:rPr>
              <a:t> </a:t>
            </a:r>
            <a:r>
              <a:rPr sz="2400" spc="-105" dirty="0">
                <a:latin typeface="Arial"/>
                <a:cs typeface="Arial"/>
              </a:rPr>
              <a:t>rules</a:t>
            </a:r>
            <a:r>
              <a:rPr sz="2400" spc="-60" dirty="0">
                <a:latin typeface="Arial"/>
                <a:cs typeface="Arial"/>
              </a:rPr>
              <a:t> </a:t>
            </a:r>
            <a:r>
              <a:rPr sz="2400" spc="-10" dirty="0">
                <a:latin typeface="Arial"/>
                <a:cs typeface="Arial"/>
              </a:rPr>
              <a:t>for</a:t>
            </a:r>
            <a:r>
              <a:rPr sz="2400" spc="-160" dirty="0">
                <a:latin typeface="Arial"/>
                <a:cs typeface="Arial"/>
              </a:rPr>
              <a:t> </a:t>
            </a:r>
            <a:r>
              <a:rPr sz="2400" spc="-100" dirty="0">
                <a:latin typeface="Arial"/>
                <a:cs typeface="Arial"/>
              </a:rPr>
              <a:t>technical</a:t>
            </a:r>
            <a:r>
              <a:rPr sz="2400" spc="-65" dirty="0">
                <a:latin typeface="Arial"/>
                <a:cs typeface="Arial"/>
              </a:rPr>
              <a:t> </a:t>
            </a:r>
            <a:r>
              <a:rPr sz="2400" spc="-110" dirty="0">
                <a:latin typeface="Arial"/>
                <a:cs typeface="Arial"/>
              </a:rPr>
              <a:t>provisions</a:t>
            </a:r>
            <a:r>
              <a:rPr sz="2400" spc="-25" dirty="0">
                <a:latin typeface="Arial"/>
                <a:cs typeface="Arial"/>
              </a:rPr>
              <a:t> </a:t>
            </a:r>
            <a:r>
              <a:rPr sz="2400" spc="-114" dirty="0">
                <a:latin typeface="Arial"/>
                <a:cs typeface="Arial"/>
              </a:rPr>
              <a:t>should</a:t>
            </a:r>
            <a:r>
              <a:rPr sz="2400" spc="-50" dirty="0">
                <a:latin typeface="Arial"/>
                <a:cs typeface="Arial"/>
              </a:rPr>
              <a:t> </a:t>
            </a:r>
            <a:r>
              <a:rPr sz="2400" spc="-140" dirty="0">
                <a:latin typeface="Arial"/>
                <a:cs typeface="Arial"/>
              </a:rPr>
              <a:t>ensure</a:t>
            </a:r>
            <a:r>
              <a:rPr sz="2400" spc="-30" dirty="0">
                <a:latin typeface="Arial"/>
                <a:cs typeface="Arial"/>
              </a:rPr>
              <a:t> </a:t>
            </a:r>
            <a:r>
              <a:rPr sz="2400" dirty="0">
                <a:latin typeface="Arial"/>
                <a:cs typeface="Arial"/>
              </a:rPr>
              <a:t>that</a:t>
            </a:r>
            <a:r>
              <a:rPr sz="2400" spc="5" dirty="0">
                <a:latin typeface="Arial"/>
                <a:cs typeface="Arial"/>
              </a:rPr>
              <a:t> </a:t>
            </a:r>
            <a:r>
              <a:rPr sz="2400" spc="-10" dirty="0">
                <a:latin typeface="Arial"/>
                <a:cs typeface="Arial"/>
              </a:rPr>
              <a:t>adequate </a:t>
            </a:r>
            <a:r>
              <a:rPr sz="2400" spc="-40" dirty="0">
                <a:latin typeface="Arial"/>
                <a:cs typeface="Arial"/>
              </a:rPr>
              <a:t>fund</a:t>
            </a:r>
            <a:r>
              <a:rPr sz="2400" spc="-190" dirty="0">
                <a:latin typeface="Arial"/>
                <a:cs typeface="Arial"/>
              </a:rPr>
              <a:t> </a:t>
            </a:r>
            <a:r>
              <a:rPr sz="2400" spc="-114" dirty="0">
                <a:latin typeface="Arial"/>
                <a:cs typeface="Arial"/>
              </a:rPr>
              <a:t>are</a:t>
            </a:r>
            <a:r>
              <a:rPr sz="2400" spc="-50" dirty="0">
                <a:latin typeface="Arial"/>
                <a:cs typeface="Arial"/>
              </a:rPr>
              <a:t> </a:t>
            </a:r>
            <a:r>
              <a:rPr sz="2400" spc="-125" dirty="0">
                <a:latin typeface="Arial"/>
                <a:cs typeface="Arial"/>
              </a:rPr>
              <a:t>available</a:t>
            </a:r>
            <a:r>
              <a:rPr sz="2400" spc="40" dirty="0">
                <a:latin typeface="Arial"/>
                <a:cs typeface="Arial"/>
              </a:rPr>
              <a:t> </a:t>
            </a:r>
            <a:r>
              <a:rPr sz="2400" dirty="0">
                <a:latin typeface="Arial"/>
                <a:cs typeface="Arial"/>
              </a:rPr>
              <a:t>to</a:t>
            </a:r>
            <a:r>
              <a:rPr sz="2400" spc="-120" dirty="0">
                <a:latin typeface="Arial"/>
                <a:cs typeface="Arial"/>
              </a:rPr>
              <a:t> </a:t>
            </a:r>
            <a:r>
              <a:rPr sz="2400" spc="-100" dirty="0">
                <a:latin typeface="Arial"/>
                <a:cs typeface="Arial"/>
              </a:rPr>
              <a:t>policyholders</a:t>
            </a:r>
            <a:r>
              <a:rPr sz="2400" spc="-65" dirty="0">
                <a:latin typeface="Arial"/>
                <a:cs typeface="Arial"/>
              </a:rPr>
              <a:t> </a:t>
            </a:r>
            <a:r>
              <a:rPr sz="2400" spc="-85" dirty="0">
                <a:latin typeface="Arial"/>
                <a:cs typeface="Arial"/>
              </a:rPr>
              <a:t>when</a:t>
            </a:r>
            <a:r>
              <a:rPr sz="2400" spc="-105" dirty="0">
                <a:latin typeface="Arial"/>
                <a:cs typeface="Arial"/>
              </a:rPr>
              <a:t> </a:t>
            </a:r>
            <a:r>
              <a:rPr sz="2400" spc="-30" dirty="0">
                <a:latin typeface="Arial"/>
                <a:cs typeface="Arial"/>
              </a:rPr>
              <a:t>the</a:t>
            </a:r>
            <a:r>
              <a:rPr sz="2400" spc="-195" dirty="0">
                <a:latin typeface="Arial"/>
                <a:cs typeface="Arial"/>
              </a:rPr>
              <a:t> </a:t>
            </a:r>
            <a:r>
              <a:rPr sz="2400" spc="-45" dirty="0">
                <a:latin typeface="Arial"/>
                <a:cs typeface="Arial"/>
              </a:rPr>
              <a:t>liabilities</a:t>
            </a:r>
            <a:r>
              <a:rPr sz="2400" spc="80" dirty="0">
                <a:latin typeface="Arial"/>
                <a:cs typeface="Arial"/>
              </a:rPr>
              <a:t> </a:t>
            </a:r>
            <a:r>
              <a:rPr sz="2400" spc="-125" dirty="0">
                <a:latin typeface="Arial"/>
                <a:cs typeface="Arial"/>
              </a:rPr>
              <a:t>are </a:t>
            </a:r>
            <a:r>
              <a:rPr sz="2400" spc="-20" dirty="0">
                <a:latin typeface="Arial"/>
                <a:cs typeface="Arial"/>
              </a:rPr>
              <a:t>due.</a:t>
            </a:r>
            <a:endParaRPr sz="2400">
              <a:latin typeface="Arial"/>
              <a:cs typeface="Arial"/>
            </a:endParaRPr>
          </a:p>
          <a:p>
            <a:pPr marL="12700" marR="5080" algn="just">
              <a:lnSpc>
                <a:spcPct val="90000"/>
              </a:lnSpc>
              <a:spcBef>
                <a:spcPts val="515"/>
              </a:spcBef>
            </a:pPr>
            <a:r>
              <a:rPr sz="2400" spc="-135" dirty="0">
                <a:latin typeface="Arial"/>
                <a:cs typeface="Arial"/>
              </a:rPr>
              <a:t>Insurers</a:t>
            </a:r>
            <a:r>
              <a:rPr sz="2400" spc="-35" dirty="0">
                <a:latin typeface="Arial"/>
                <a:cs typeface="Arial"/>
              </a:rPr>
              <a:t> </a:t>
            </a:r>
            <a:r>
              <a:rPr sz="2400" spc="-195" dirty="0">
                <a:latin typeface="Arial"/>
                <a:cs typeface="Arial"/>
              </a:rPr>
              <a:t>have</a:t>
            </a:r>
            <a:r>
              <a:rPr sz="2400" spc="30" dirty="0">
                <a:latin typeface="Arial"/>
                <a:cs typeface="Arial"/>
              </a:rPr>
              <a:t> </a:t>
            </a:r>
            <a:r>
              <a:rPr sz="2400" spc="-95" dirty="0">
                <a:latin typeface="Arial"/>
                <a:cs typeface="Arial"/>
              </a:rPr>
              <a:t>estimated</a:t>
            </a:r>
            <a:r>
              <a:rPr sz="2400" spc="-75" dirty="0">
                <a:latin typeface="Arial"/>
                <a:cs typeface="Arial"/>
              </a:rPr>
              <a:t> </a:t>
            </a:r>
            <a:r>
              <a:rPr sz="2400" spc="-20" dirty="0">
                <a:latin typeface="Arial"/>
                <a:cs typeface="Arial"/>
              </a:rPr>
              <a:t>the</a:t>
            </a:r>
            <a:r>
              <a:rPr sz="2400" spc="-145" dirty="0">
                <a:latin typeface="Arial"/>
                <a:cs typeface="Arial"/>
              </a:rPr>
              <a:t> </a:t>
            </a:r>
            <a:r>
              <a:rPr sz="2400" spc="-130" dirty="0">
                <a:latin typeface="Arial"/>
                <a:cs typeface="Arial"/>
              </a:rPr>
              <a:t>expected</a:t>
            </a:r>
            <a:r>
              <a:rPr sz="2400" spc="-35" dirty="0">
                <a:latin typeface="Arial"/>
                <a:cs typeface="Arial"/>
              </a:rPr>
              <a:t> </a:t>
            </a:r>
            <a:r>
              <a:rPr sz="2400" spc="-130" dirty="0">
                <a:latin typeface="Arial"/>
                <a:cs typeface="Arial"/>
              </a:rPr>
              <a:t>value</a:t>
            </a:r>
            <a:r>
              <a:rPr sz="2400" spc="70" dirty="0">
                <a:latin typeface="Arial"/>
                <a:cs typeface="Arial"/>
              </a:rPr>
              <a:t> </a:t>
            </a:r>
            <a:r>
              <a:rPr sz="2400" spc="-30" dirty="0">
                <a:latin typeface="Arial"/>
                <a:cs typeface="Arial"/>
              </a:rPr>
              <a:t>of</a:t>
            </a:r>
            <a:r>
              <a:rPr sz="2400" spc="-80" dirty="0">
                <a:latin typeface="Arial"/>
                <a:cs typeface="Arial"/>
              </a:rPr>
              <a:t> </a:t>
            </a:r>
            <a:r>
              <a:rPr sz="2400" spc="-20" dirty="0">
                <a:latin typeface="Arial"/>
                <a:cs typeface="Arial"/>
              </a:rPr>
              <a:t>future</a:t>
            </a:r>
            <a:r>
              <a:rPr sz="2400" spc="-90" dirty="0">
                <a:latin typeface="Arial"/>
                <a:cs typeface="Arial"/>
              </a:rPr>
              <a:t> </a:t>
            </a:r>
            <a:r>
              <a:rPr sz="2400" spc="-10" dirty="0">
                <a:latin typeface="Arial"/>
                <a:cs typeface="Arial"/>
              </a:rPr>
              <a:t>liabilities </a:t>
            </a:r>
            <a:r>
              <a:rPr sz="2400" spc="-105" dirty="0">
                <a:latin typeface="Arial"/>
                <a:cs typeface="Arial"/>
              </a:rPr>
              <a:t>conservatively</a:t>
            </a:r>
            <a:r>
              <a:rPr sz="2400" spc="-65" dirty="0">
                <a:latin typeface="Arial"/>
                <a:cs typeface="Arial"/>
              </a:rPr>
              <a:t> </a:t>
            </a:r>
            <a:r>
              <a:rPr sz="2400" spc="-25" dirty="0">
                <a:latin typeface="Arial"/>
                <a:cs typeface="Arial"/>
              </a:rPr>
              <a:t>(for</a:t>
            </a:r>
            <a:r>
              <a:rPr sz="2400" spc="-140" dirty="0">
                <a:latin typeface="Arial"/>
                <a:cs typeface="Arial"/>
              </a:rPr>
              <a:t> </a:t>
            </a:r>
            <a:r>
              <a:rPr sz="2400" spc="-145" dirty="0">
                <a:latin typeface="Arial"/>
                <a:cs typeface="Arial"/>
              </a:rPr>
              <a:t>example</a:t>
            </a:r>
            <a:r>
              <a:rPr sz="2400" spc="-10" dirty="0">
                <a:latin typeface="Arial"/>
                <a:cs typeface="Arial"/>
              </a:rPr>
              <a:t> </a:t>
            </a:r>
            <a:r>
              <a:rPr sz="2400" spc="-210" dirty="0">
                <a:latin typeface="Arial"/>
                <a:cs typeface="Arial"/>
              </a:rPr>
              <a:t>by</a:t>
            </a:r>
            <a:r>
              <a:rPr sz="2400" spc="40" dirty="0">
                <a:latin typeface="Arial"/>
                <a:cs typeface="Arial"/>
              </a:rPr>
              <a:t> </a:t>
            </a:r>
            <a:r>
              <a:rPr sz="2400" spc="-75" dirty="0">
                <a:latin typeface="Arial"/>
                <a:cs typeface="Arial"/>
              </a:rPr>
              <a:t>setting</a:t>
            </a:r>
            <a:r>
              <a:rPr sz="2400" spc="-90" dirty="0">
                <a:latin typeface="Arial"/>
                <a:cs typeface="Arial"/>
              </a:rPr>
              <a:t> </a:t>
            </a:r>
            <a:r>
              <a:rPr sz="2400" spc="-50" dirty="0">
                <a:latin typeface="Arial"/>
                <a:cs typeface="Arial"/>
              </a:rPr>
              <a:t>prudent</a:t>
            </a:r>
            <a:r>
              <a:rPr sz="2400" spc="-75" dirty="0">
                <a:latin typeface="Arial"/>
                <a:cs typeface="Arial"/>
              </a:rPr>
              <a:t> </a:t>
            </a:r>
            <a:r>
              <a:rPr sz="2400" spc="-114" dirty="0">
                <a:latin typeface="Arial"/>
                <a:cs typeface="Arial"/>
              </a:rPr>
              <a:t>parameters</a:t>
            </a:r>
            <a:r>
              <a:rPr sz="2400" spc="45" dirty="0">
                <a:latin typeface="Arial"/>
                <a:cs typeface="Arial"/>
              </a:rPr>
              <a:t> </a:t>
            </a:r>
            <a:r>
              <a:rPr sz="2400" spc="-25" dirty="0">
                <a:latin typeface="Arial"/>
                <a:cs typeface="Arial"/>
              </a:rPr>
              <a:t>and </a:t>
            </a:r>
            <a:r>
              <a:rPr sz="2400" spc="-75" dirty="0">
                <a:latin typeface="Arial"/>
                <a:cs typeface="Arial"/>
              </a:rPr>
              <a:t>discount</a:t>
            </a:r>
            <a:r>
              <a:rPr sz="2400" spc="-265" dirty="0">
                <a:latin typeface="Arial"/>
                <a:cs typeface="Arial"/>
              </a:rPr>
              <a:t> </a:t>
            </a:r>
            <a:r>
              <a:rPr sz="2400" spc="-114" dirty="0">
                <a:latin typeface="Arial"/>
                <a:cs typeface="Arial"/>
              </a:rPr>
              <a:t>rates</a:t>
            </a:r>
            <a:r>
              <a:rPr sz="2400" spc="-175" dirty="0">
                <a:latin typeface="Arial"/>
                <a:cs typeface="Arial"/>
              </a:rPr>
              <a:t> </a:t>
            </a:r>
            <a:r>
              <a:rPr sz="2400" dirty="0">
                <a:latin typeface="Arial"/>
                <a:cs typeface="Arial"/>
              </a:rPr>
              <a:t>in</a:t>
            </a:r>
            <a:r>
              <a:rPr sz="2400" spc="-45" dirty="0">
                <a:latin typeface="Arial"/>
                <a:cs typeface="Arial"/>
              </a:rPr>
              <a:t> </a:t>
            </a:r>
            <a:r>
              <a:rPr sz="2400" spc="-30" dirty="0">
                <a:latin typeface="Arial"/>
                <a:cs typeface="Arial"/>
              </a:rPr>
              <a:t>the</a:t>
            </a:r>
            <a:r>
              <a:rPr sz="2400" spc="-204" dirty="0">
                <a:latin typeface="Arial"/>
                <a:cs typeface="Arial"/>
              </a:rPr>
              <a:t> </a:t>
            </a:r>
            <a:r>
              <a:rPr sz="2400" spc="-10" dirty="0">
                <a:latin typeface="Arial"/>
                <a:cs typeface="Arial"/>
              </a:rPr>
              <a:t>calculations).</a:t>
            </a:r>
            <a:endParaRPr sz="2400">
              <a:latin typeface="Arial"/>
              <a:cs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prstGeom prst="rect">
            <a:avLst/>
          </a:prstGeom>
        </p:spPr>
        <p:txBody>
          <a:bodyPr vert="horz" wrap="square" lIns="0" tIns="13335" rIns="0" bIns="0" rtlCol="0">
            <a:spAutoFit/>
          </a:bodyPr>
          <a:lstStyle/>
          <a:p>
            <a:pPr marL="12700">
              <a:lnSpc>
                <a:spcPct val="100000"/>
              </a:lnSpc>
              <a:spcBef>
                <a:spcPts val="105"/>
              </a:spcBef>
            </a:pPr>
            <a:r>
              <a:rPr spc="-330" dirty="0"/>
              <a:t>Solvency</a:t>
            </a:r>
            <a:r>
              <a:rPr spc="-275" dirty="0"/>
              <a:t> </a:t>
            </a:r>
            <a:r>
              <a:rPr spc="-215" dirty="0"/>
              <a:t>requirements:</a:t>
            </a:r>
          </a:p>
        </p:txBody>
      </p:sp>
      <p:sp>
        <p:nvSpPr>
          <p:cNvPr id="3" name="object 3"/>
          <p:cNvSpPr txBox="1"/>
          <p:nvPr/>
        </p:nvSpPr>
        <p:spPr>
          <a:xfrm>
            <a:off x="402590" y="1728088"/>
            <a:ext cx="8032750" cy="1050925"/>
          </a:xfrm>
          <a:prstGeom prst="rect">
            <a:avLst/>
          </a:prstGeom>
        </p:spPr>
        <p:txBody>
          <a:bodyPr vert="horz" wrap="square" lIns="0" tIns="49530" rIns="0" bIns="0" rtlCol="0">
            <a:spAutoFit/>
          </a:bodyPr>
          <a:lstStyle/>
          <a:p>
            <a:pPr marL="12700" marR="5080">
              <a:lnSpc>
                <a:spcPct val="90000"/>
              </a:lnSpc>
              <a:spcBef>
                <a:spcPts val="390"/>
              </a:spcBef>
            </a:pPr>
            <a:r>
              <a:rPr sz="2400" spc="-175" dirty="0">
                <a:latin typeface="Arial"/>
                <a:cs typeface="Arial"/>
              </a:rPr>
              <a:t>The</a:t>
            </a:r>
            <a:r>
              <a:rPr sz="2400" spc="-85" dirty="0">
                <a:latin typeface="Arial"/>
                <a:cs typeface="Arial"/>
              </a:rPr>
              <a:t> </a:t>
            </a:r>
            <a:r>
              <a:rPr sz="2400" spc="-125" dirty="0">
                <a:latin typeface="Arial"/>
                <a:cs typeface="Arial"/>
              </a:rPr>
              <a:t>solvency </a:t>
            </a:r>
            <a:r>
              <a:rPr sz="2400" spc="-75" dirty="0">
                <a:latin typeface="Arial"/>
                <a:cs typeface="Arial"/>
              </a:rPr>
              <a:t>requiremetns</a:t>
            </a:r>
            <a:r>
              <a:rPr sz="2400" spc="-190" dirty="0">
                <a:latin typeface="Arial"/>
                <a:cs typeface="Arial"/>
              </a:rPr>
              <a:t> </a:t>
            </a:r>
            <a:r>
              <a:rPr sz="2400" spc="-125" dirty="0">
                <a:latin typeface="Arial"/>
                <a:cs typeface="Arial"/>
              </a:rPr>
              <a:t>are</a:t>
            </a:r>
            <a:r>
              <a:rPr sz="2400" spc="-85" dirty="0">
                <a:latin typeface="Arial"/>
                <a:cs typeface="Arial"/>
              </a:rPr>
              <a:t> </a:t>
            </a:r>
            <a:r>
              <a:rPr sz="2400" spc="-65" dirty="0">
                <a:latin typeface="Arial"/>
                <a:cs typeface="Arial"/>
              </a:rPr>
              <a:t>realtively</a:t>
            </a:r>
            <a:r>
              <a:rPr sz="2400" spc="-50" dirty="0">
                <a:latin typeface="Arial"/>
                <a:cs typeface="Arial"/>
              </a:rPr>
              <a:t> </a:t>
            </a:r>
            <a:r>
              <a:rPr sz="2400" spc="-65" dirty="0">
                <a:latin typeface="Arial"/>
                <a:cs typeface="Arial"/>
              </a:rPr>
              <a:t>straightforward</a:t>
            </a:r>
            <a:r>
              <a:rPr sz="2400" spc="-145" dirty="0">
                <a:latin typeface="Arial"/>
                <a:cs typeface="Arial"/>
              </a:rPr>
              <a:t> </a:t>
            </a:r>
            <a:r>
              <a:rPr sz="2400" spc="-130" dirty="0">
                <a:latin typeface="Arial"/>
                <a:cs typeface="Arial"/>
              </a:rPr>
              <a:t>and</a:t>
            </a:r>
            <a:r>
              <a:rPr sz="2400" spc="-5" dirty="0">
                <a:latin typeface="Arial"/>
                <a:cs typeface="Arial"/>
              </a:rPr>
              <a:t> </a:t>
            </a:r>
            <a:r>
              <a:rPr sz="2400" spc="-25" dirty="0">
                <a:latin typeface="Arial"/>
                <a:cs typeface="Arial"/>
              </a:rPr>
              <a:t>are </a:t>
            </a:r>
            <a:r>
              <a:rPr sz="2400" spc="-90" dirty="0">
                <a:latin typeface="Arial"/>
                <a:cs typeface="Arial"/>
              </a:rPr>
              <a:t>set</a:t>
            </a:r>
            <a:r>
              <a:rPr sz="2400" spc="-180" dirty="0">
                <a:latin typeface="Arial"/>
                <a:cs typeface="Arial"/>
              </a:rPr>
              <a:t> </a:t>
            </a:r>
            <a:r>
              <a:rPr sz="2400" dirty="0">
                <a:latin typeface="Arial"/>
                <a:cs typeface="Arial"/>
              </a:rPr>
              <a:t>out</a:t>
            </a:r>
            <a:r>
              <a:rPr sz="2400" spc="-105" dirty="0">
                <a:latin typeface="Arial"/>
                <a:cs typeface="Arial"/>
              </a:rPr>
              <a:t> </a:t>
            </a:r>
            <a:r>
              <a:rPr sz="2400" spc="-245" dirty="0">
                <a:latin typeface="Arial"/>
                <a:cs typeface="Arial"/>
              </a:rPr>
              <a:t>as</a:t>
            </a:r>
            <a:r>
              <a:rPr sz="2400" spc="-90" dirty="0">
                <a:latin typeface="Arial"/>
                <a:cs typeface="Arial"/>
              </a:rPr>
              <a:t> </a:t>
            </a:r>
            <a:r>
              <a:rPr sz="2400" spc="-195" dirty="0">
                <a:latin typeface="Arial"/>
                <a:cs typeface="Arial"/>
              </a:rPr>
              <a:t>a</a:t>
            </a:r>
            <a:r>
              <a:rPr sz="2400" spc="-155" dirty="0">
                <a:latin typeface="Arial"/>
                <a:cs typeface="Arial"/>
              </a:rPr>
              <a:t> </a:t>
            </a:r>
            <a:r>
              <a:rPr sz="2400" spc="-105" dirty="0">
                <a:latin typeface="Arial"/>
                <a:cs typeface="Arial"/>
              </a:rPr>
              <a:t>percentage</a:t>
            </a:r>
            <a:r>
              <a:rPr sz="2400" spc="-280" dirty="0">
                <a:latin typeface="Arial"/>
                <a:cs typeface="Arial"/>
              </a:rPr>
              <a:t> </a:t>
            </a:r>
            <a:r>
              <a:rPr sz="2400" dirty="0">
                <a:latin typeface="Arial"/>
                <a:cs typeface="Arial"/>
              </a:rPr>
              <a:t>of</a:t>
            </a:r>
            <a:r>
              <a:rPr sz="2400" spc="-110" dirty="0">
                <a:latin typeface="Arial"/>
                <a:cs typeface="Arial"/>
              </a:rPr>
              <a:t> </a:t>
            </a:r>
            <a:r>
              <a:rPr sz="2400" spc="-80" dirty="0">
                <a:latin typeface="Arial"/>
                <a:cs typeface="Arial"/>
              </a:rPr>
              <a:t>technical</a:t>
            </a:r>
            <a:r>
              <a:rPr sz="2400" spc="-229" dirty="0">
                <a:latin typeface="Arial"/>
                <a:cs typeface="Arial"/>
              </a:rPr>
              <a:t> </a:t>
            </a:r>
            <a:r>
              <a:rPr sz="2400" spc="-105" dirty="0">
                <a:latin typeface="Arial"/>
                <a:cs typeface="Arial"/>
              </a:rPr>
              <a:t>provisions</a:t>
            </a:r>
            <a:r>
              <a:rPr sz="2400" spc="-85" dirty="0">
                <a:latin typeface="Arial"/>
                <a:cs typeface="Arial"/>
              </a:rPr>
              <a:t> </a:t>
            </a:r>
            <a:r>
              <a:rPr sz="2400" spc="-30" dirty="0">
                <a:latin typeface="Arial"/>
                <a:cs typeface="Arial"/>
              </a:rPr>
              <a:t>(for</a:t>
            </a:r>
            <a:r>
              <a:rPr sz="2400" spc="-140" dirty="0">
                <a:latin typeface="Arial"/>
                <a:cs typeface="Arial"/>
              </a:rPr>
              <a:t> </a:t>
            </a:r>
            <a:r>
              <a:rPr sz="2400" spc="-35" dirty="0">
                <a:latin typeface="Arial"/>
                <a:cs typeface="Arial"/>
              </a:rPr>
              <a:t>life) </a:t>
            </a:r>
            <a:r>
              <a:rPr sz="2400" spc="-25" dirty="0">
                <a:latin typeface="Arial"/>
                <a:cs typeface="Arial"/>
              </a:rPr>
              <a:t>and </a:t>
            </a:r>
            <a:r>
              <a:rPr sz="2400" spc="-90" dirty="0">
                <a:latin typeface="Arial"/>
                <a:cs typeface="Arial"/>
              </a:rPr>
              <a:t>premiums</a:t>
            </a:r>
            <a:r>
              <a:rPr sz="2400" spc="-204" dirty="0">
                <a:latin typeface="Arial"/>
                <a:cs typeface="Arial"/>
              </a:rPr>
              <a:t> </a:t>
            </a:r>
            <a:r>
              <a:rPr sz="2400" spc="-30" dirty="0">
                <a:latin typeface="Arial"/>
                <a:cs typeface="Arial"/>
              </a:rPr>
              <a:t>(for</a:t>
            </a:r>
            <a:r>
              <a:rPr sz="2400" spc="-90" dirty="0">
                <a:latin typeface="Arial"/>
                <a:cs typeface="Arial"/>
              </a:rPr>
              <a:t> </a:t>
            </a:r>
            <a:r>
              <a:rPr sz="2400" spc="-75" dirty="0">
                <a:latin typeface="Arial"/>
                <a:cs typeface="Arial"/>
              </a:rPr>
              <a:t>non-</a:t>
            </a:r>
            <a:r>
              <a:rPr sz="2400" spc="-10" dirty="0">
                <a:latin typeface="Arial"/>
                <a:cs typeface="Arial"/>
              </a:rPr>
              <a:t>life).</a:t>
            </a:r>
            <a:endParaRPr sz="24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6510" rIns="0" bIns="0" rtlCol="0">
            <a:spAutoFit/>
          </a:bodyPr>
          <a:lstStyle/>
          <a:p>
            <a:pPr marL="348615">
              <a:lnSpc>
                <a:spcPct val="100000"/>
              </a:lnSpc>
              <a:spcBef>
                <a:spcPts val="130"/>
              </a:spcBef>
            </a:pPr>
            <a:r>
              <a:rPr sz="2750" spc="-150" dirty="0"/>
              <a:t>Content</a:t>
            </a:r>
            <a:endParaRPr sz="2750"/>
          </a:p>
        </p:txBody>
      </p:sp>
      <p:sp>
        <p:nvSpPr>
          <p:cNvPr id="3" name="object 3"/>
          <p:cNvSpPr txBox="1"/>
          <p:nvPr/>
        </p:nvSpPr>
        <p:spPr>
          <a:xfrm>
            <a:off x="402590" y="1580070"/>
            <a:ext cx="2676525" cy="1075690"/>
          </a:xfrm>
          <a:prstGeom prst="rect">
            <a:avLst/>
          </a:prstGeom>
        </p:spPr>
        <p:txBody>
          <a:bodyPr vert="horz" wrap="square" lIns="0" tIns="60325" rIns="0" bIns="0" rtlCol="0">
            <a:spAutoFit/>
          </a:bodyPr>
          <a:lstStyle/>
          <a:p>
            <a:pPr marL="146050" indent="-133985">
              <a:lnSpc>
                <a:spcPct val="100000"/>
              </a:lnSpc>
              <a:spcBef>
                <a:spcPts val="475"/>
              </a:spcBef>
              <a:buChar char="•"/>
              <a:tabLst>
                <a:tab pos="146685" algn="l"/>
              </a:tabLst>
            </a:pPr>
            <a:r>
              <a:rPr sz="2000" spc="-150" dirty="0">
                <a:latin typeface="Arial"/>
                <a:cs typeface="Arial"/>
              </a:rPr>
              <a:t>Basic</a:t>
            </a:r>
            <a:r>
              <a:rPr sz="2000" spc="-160" dirty="0">
                <a:latin typeface="Arial"/>
                <a:cs typeface="Arial"/>
              </a:rPr>
              <a:t> </a:t>
            </a:r>
            <a:r>
              <a:rPr sz="2000" spc="-20" dirty="0">
                <a:latin typeface="Arial"/>
                <a:cs typeface="Arial"/>
              </a:rPr>
              <a:t>terms</a:t>
            </a:r>
            <a:endParaRPr sz="2000">
              <a:latin typeface="Arial"/>
              <a:cs typeface="Arial"/>
            </a:endParaRPr>
          </a:p>
          <a:p>
            <a:pPr marL="146050" indent="-133985">
              <a:lnSpc>
                <a:spcPct val="100000"/>
              </a:lnSpc>
              <a:spcBef>
                <a:spcPts val="380"/>
              </a:spcBef>
              <a:buChar char="•"/>
              <a:tabLst>
                <a:tab pos="146685" algn="l"/>
              </a:tabLst>
            </a:pPr>
            <a:r>
              <a:rPr sz="2000" spc="-70" dirty="0">
                <a:latin typeface="Arial"/>
                <a:cs typeface="Arial"/>
              </a:rPr>
              <a:t>Historical</a:t>
            </a:r>
            <a:r>
              <a:rPr sz="2000" spc="-114" dirty="0">
                <a:latin typeface="Arial"/>
                <a:cs typeface="Arial"/>
              </a:rPr>
              <a:t> </a:t>
            </a:r>
            <a:r>
              <a:rPr sz="2000" spc="-10" dirty="0">
                <a:latin typeface="Arial"/>
                <a:cs typeface="Arial"/>
              </a:rPr>
              <a:t>background</a:t>
            </a:r>
            <a:endParaRPr sz="2000">
              <a:latin typeface="Arial"/>
              <a:cs typeface="Arial"/>
            </a:endParaRPr>
          </a:p>
          <a:p>
            <a:pPr marL="146050" indent="-133985">
              <a:lnSpc>
                <a:spcPct val="100000"/>
              </a:lnSpc>
              <a:spcBef>
                <a:spcPts val="305"/>
              </a:spcBef>
              <a:buChar char="•"/>
              <a:tabLst>
                <a:tab pos="146685" algn="l"/>
              </a:tabLst>
            </a:pPr>
            <a:r>
              <a:rPr sz="2000" spc="-145" dirty="0">
                <a:latin typeface="Arial"/>
                <a:cs typeface="Arial"/>
              </a:rPr>
              <a:t>Solvency</a:t>
            </a:r>
            <a:r>
              <a:rPr sz="2000" spc="-10" dirty="0">
                <a:latin typeface="Arial"/>
                <a:cs typeface="Arial"/>
              </a:rPr>
              <a:t> </a:t>
            </a:r>
            <a:r>
              <a:rPr sz="2000" spc="-60" dirty="0">
                <a:latin typeface="Arial"/>
                <a:cs typeface="Arial"/>
              </a:rPr>
              <a:t>I </a:t>
            </a:r>
            <a:r>
              <a:rPr sz="2000" spc="-120" dirty="0">
                <a:latin typeface="Arial"/>
                <a:cs typeface="Arial"/>
              </a:rPr>
              <a:t>vs.</a:t>
            </a:r>
            <a:r>
              <a:rPr sz="2000" spc="-140" dirty="0">
                <a:latin typeface="Arial"/>
                <a:cs typeface="Arial"/>
              </a:rPr>
              <a:t> </a:t>
            </a:r>
            <a:r>
              <a:rPr sz="2000" spc="-145" dirty="0">
                <a:latin typeface="Arial"/>
                <a:cs typeface="Arial"/>
              </a:rPr>
              <a:t>Solvency</a:t>
            </a:r>
            <a:r>
              <a:rPr sz="2000" spc="-15" dirty="0">
                <a:latin typeface="Arial"/>
                <a:cs typeface="Arial"/>
              </a:rPr>
              <a:t> </a:t>
            </a:r>
            <a:r>
              <a:rPr sz="2000" spc="-25" dirty="0">
                <a:latin typeface="Arial"/>
                <a:cs typeface="Arial"/>
              </a:rPr>
              <a:t>II</a:t>
            </a:r>
            <a:endParaRPr sz="2000">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9870" y="1620519"/>
            <a:ext cx="7953375" cy="1638300"/>
          </a:xfrm>
          <a:prstGeom prst="rect">
            <a:avLst/>
          </a:prstGeom>
        </p:spPr>
        <p:txBody>
          <a:bodyPr vert="horz" wrap="square" lIns="0" tIns="12700" rIns="0" bIns="0" rtlCol="0">
            <a:spAutoFit/>
          </a:bodyPr>
          <a:lstStyle/>
          <a:p>
            <a:pPr marL="12700" marR="5080">
              <a:lnSpc>
                <a:spcPct val="118200"/>
              </a:lnSpc>
              <a:spcBef>
                <a:spcPts val="100"/>
              </a:spcBef>
            </a:pPr>
            <a:r>
              <a:rPr sz="1800" spc="-10" dirty="0">
                <a:latin typeface="Arial"/>
                <a:cs typeface="Arial"/>
              </a:rPr>
              <a:t>Minimum</a:t>
            </a:r>
            <a:r>
              <a:rPr sz="1800" spc="-185" dirty="0">
                <a:latin typeface="Arial"/>
                <a:cs typeface="Arial"/>
              </a:rPr>
              <a:t> </a:t>
            </a:r>
            <a:r>
              <a:rPr sz="1800" spc="-45" dirty="0">
                <a:latin typeface="Arial"/>
                <a:cs typeface="Arial"/>
              </a:rPr>
              <a:t>capital</a:t>
            </a:r>
            <a:r>
              <a:rPr sz="1800" spc="-204" dirty="0">
                <a:latin typeface="Arial"/>
                <a:cs typeface="Arial"/>
              </a:rPr>
              <a:t> </a:t>
            </a:r>
            <a:r>
              <a:rPr sz="1800" spc="-55" dirty="0">
                <a:latin typeface="Arial"/>
                <a:cs typeface="Arial"/>
              </a:rPr>
              <a:t>requirements</a:t>
            </a:r>
            <a:r>
              <a:rPr sz="1800" spc="-185" dirty="0">
                <a:latin typeface="Arial"/>
                <a:cs typeface="Arial"/>
              </a:rPr>
              <a:t> </a:t>
            </a:r>
            <a:r>
              <a:rPr sz="1800" spc="-45" dirty="0">
                <a:latin typeface="Arial"/>
                <a:cs typeface="Arial"/>
              </a:rPr>
              <a:t>(minimum</a:t>
            </a:r>
            <a:r>
              <a:rPr sz="1800" spc="-170" dirty="0">
                <a:latin typeface="Arial"/>
                <a:cs typeface="Arial"/>
              </a:rPr>
              <a:t> </a:t>
            </a:r>
            <a:r>
              <a:rPr sz="1800" spc="-90" dirty="0">
                <a:latin typeface="Arial"/>
                <a:cs typeface="Arial"/>
              </a:rPr>
              <a:t>solvency</a:t>
            </a:r>
            <a:r>
              <a:rPr sz="1800" spc="-75" dirty="0">
                <a:latin typeface="Arial"/>
                <a:cs typeface="Arial"/>
              </a:rPr>
              <a:t> </a:t>
            </a:r>
            <a:r>
              <a:rPr sz="1800" spc="-65" dirty="0">
                <a:latin typeface="Arial"/>
                <a:cs typeface="Arial"/>
              </a:rPr>
              <a:t>margin)</a:t>
            </a:r>
            <a:r>
              <a:rPr sz="1800" spc="-100" dirty="0">
                <a:latin typeface="Arial"/>
                <a:cs typeface="Arial"/>
              </a:rPr>
              <a:t> </a:t>
            </a:r>
            <a:r>
              <a:rPr sz="1800" spc="-10" dirty="0">
                <a:latin typeface="Arial"/>
                <a:cs typeface="Arial"/>
              </a:rPr>
              <a:t>for</a:t>
            </a:r>
            <a:r>
              <a:rPr sz="1800" spc="-15" dirty="0">
                <a:latin typeface="Arial"/>
                <a:cs typeface="Arial"/>
              </a:rPr>
              <a:t> </a:t>
            </a:r>
            <a:r>
              <a:rPr sz="1800" spc="-85" dirty="0">
                <a:latin typeface="Arial"/>
                <a:cs typeface="Arial"/>
              </a:rPr>
              <a:t>insurance</a:t>
            </a:r>
            <a:r>
              <a:rPr sz="1800" spc="-140" dirty="0">
                <a:latin typeface="Arial"/>
                <a:cs typeface="Arial"/>
              </a:rPr>
              <a:t> </a:t>
            </a:r>
            <a:r>
              <a:rPr sz="1800" spc="-35" dirty="0">
                <a:latin typeface="Arial"/>
                <a:cs typeface="Arial"/>
              </a:rPr>
              <a:t>companies: </a:t>
            </a:r>
            <a:r>
              <a:rPr sz="1800" spc="-100" dirty="0">
                <a:latin typeface="Arial"/>
                <a:cs typeface="Arial"/>
              </a:rPr>
              <a:t>Life</a:t>
            </a:r>
            <a:r>
              <a:rPr sz="1800" spc="-30" dirty="0">
                <a:latin typeface="Arial"/>
                <a:cs typeface="Arial"/>
              </a:rPr>
              <a:t> </a:t>
            </a:r>
            <a:r>
              <a:rPr sz="1800" spc="-10" dirty="0">
                <a:latin typeface="Arial"/>
                <a:cs typeface="Arial"/>
              </a:rPr>
              <a:t>insurance:</a:t>
            </a:r>
            <a:endParaRPr sz="1800">
              <a:latin typeface="Arial"/>
              <a:cs typeface="Arial"/>
            </a:endParaRPr>
          </a:p>
          <a:p>
            <a:pPr marL="146050" indent="-133985">
              <a:lnSpc>
                <a:spcPct val="100000"/>
              </a:lnSpc>
              <a:spcBef>
                <a:spcPts val="320"/>
              </a:spcBef>
              <a:buChar char="•"/>
              <a:tabLst>
                <a:tab pos="146685" algn="l"/>
              </a:tabLst>
            </a:pPr>
            <a:r>
              <a:rPr sz="1800" spc="-100" dirty="0">
                <a:latin typeface="Arial"/>
                <a:cs typeface="Arial"/>
              </a:rPr>
              <a:t>4</a:t>
            </a:r>
            <a:r>
              <a:rPr sz="1800" spc="-50" dirty="0">
                <a:latin typeface="Arial"/>
                <a:cs typeface="Arial"/>
              </a:rPr>
              <a:t> </a:t>
            </a:r>
            <a:r>
              <a:rPr sz="1800" spc="-325" dirty="0">
                <a:latin typeface="Arial"/>
                <a:cs typeface="Arial"/>
              </a:rPr>
              <a:t>%</a:t>
            </a:r>
            <a:r>
              <a:rPr sz="1800" spc="-125" dirty="0">
                <a:latin typeface="Arial"/>
                <a:cs typeface="Arial"/>
              </a:rPr>
              <a:t> </a:t>
            </a:r>
            <a:r>
              <a:rPr sz="1800" dirty="0">
                <a:latin typeface="Arial"/>
                <a:cs typeface="Arial"/>
              </a:rPr>
              <a:t>of</a:t>
            </a:r>
            <a:r>
              <a:rPr sz="1800" spc="-45" dirty="0">
                <a:latin typeface="Arial"/>
                <a:cs typeface="Arial"/>
              </a:rPr>
              <a:t> </a:t>
            </a:r>
            <a:r>
              <a:rPr sz="1800" spc="-55" dirty="0">
                <a:latin typeface="Arial"/>
                <a:cs typeface="Arial"/>
              </a:rPr>
              <a:t>technical</a:t>
            </a:r>
            <a:r>
              <a:rPr sz="1800" spc="-210" dirty="0">
                <a:latin typeface="Arial"/>
                <a:cs typeface="Arial"/>
              </a:rPr>
              <a:t> </a:t>
            </a:r>
            <a:r>
              <a:rPr sz="1800" spc="-10" dirty="0">
                <a:latin typeface="Arial"/>
                <a:cs typeface="Arial"/>
              </a:rPr>
              <a:t>provisions</a:t>
            </a:r>
            <a:endParaRPr sz="1800">
              <a:latin typeface="Arial"/>
              <a:cs typeface="Arial"/>
            </a:endParaRPr>
          </a:p>
          <a:p>
            <a:pPr marL="146050" indent="-133985">
              <a:lnSpc>
                <a:spcPct val="100000"/>
              </a:lnSpc>
              <a:spcBef>
                <a:spcPts val="395"/>
              </a:spcBef>
              <a:buChar char="•"/>
              <a:tabLst>
                <a:tab pos="146685" algn="l"/>
              </a:tabLst>
            </a:pPr>
            <a:r>
              <a:rPr sz="1800" spc="-100" dirty="0">
                <a:latin typeface="Arial"/>
                <a:cs typeface="Arial"/>
              </a:rPr>
              <a:t>1</a:t>
            </a:r>
            <a:r>
              <a:rPr sz="1800" spc="-35" dirty="0">
                <a:latin typeface="Arial"/>
                <a:cs typeface="Arial"/>
              </a:rPr>
              <a:t> </a:t>
            </a:r>
            <a:r>
              <a:rPr sz="1800" spc="-325" dirty="0">
                <a:latin typeface="Arial"/>
                <a:cs typeface="Arial"/>
              </a:rPr>
              <a:t>%</a:t>
            </a:r>
            <a:r>
              <a:rPr sz="1800" spc="-110" dirty="0">
                <a:latin typeface="Arial"/>
                <a:cs typeface="Arial"/>
              </a:rPr>
              <a:t> </a:t>
            </a:r>
            <a:r>
              <a:rPr sz="1800" dirty="0">
                <a:latin typeface="Arial"/>
                <a:cs typeface="Arial"/>
              </a:rPr>
              <a:t>of</a:t>
            </a:r>
            <a:r>
              <a:rPr sz="1800" spc="-35" dirty="0">
                <a:latin typeface="Arial"/>
                <a:cs typeface="Arial"/>
              </a:rPr>
              <a:t> </a:t>
            </a:r>
            <a:r>
              <a:rPr sz="1800" spc="-55" dirty="0">
                <a:latin typeface="Arial"/>
                <a:cs typeface="Arial"/>
              </a:rPr>
              <a:t>technical</a:t>
            </a:r>
            <a:r>
              <a:rPr sz="1800" spc="-200" dirty="0">
                <a:latin typeface="Arial"/>
                <a:cs typeface="Arial"/>
              </a:rPr>
              <a:t> </a:t>
            </a:r>
            <a:r>
              <a:rPr sz="1800" spc="-65" dirty="0">
                <a:latin typeface="Arial"/>
                <a:cs typeface="Arial"/>
              </a:rPr>
              <a:t>provisions</a:t>
            </a:r>
            <a:r>
              <a:rPr sz="1800" spc="-190" dirty="0">
                <a:latin typeface="Arial"/>
                <a:cs typeface="Arial"/>
              </a:rPr>
              <a:t> </a:t>
            </a:r>
            <a:r>
              <a:rPr sz="1800" dirty="0">
                <a:latin typeface="Arial"/>
                <a:cs typeface="Arial"/>
              </a:rPr>
              <a:t>of</a:t>
            </a:r>
            <a:r>
              <a:rPr sz="1800" spc="-125" dirty="0">
                <a:latin typeface="Arial"/>
                <a:cs typeface="Arial"/>
              </a:rPr>
              <a:t> </a:t>
            </a:r>
            <a:r>
              <a:rPr sz="1800" dirty="0">
                <a:latin typeface="Arial"/>
                <a:cs typeface="Arial"/>
              </a:rPr>
              <a:t>unit-</a:t>
            </a:r>
            <a:r>
              <a:rPr sz="1800" spc="-50" dirty="0">
                <a:latin typeface="Arial"/>
                <a:cs typeface="Arial"/>
              </a:rPr>
              <a:t>linked</a:t>
            </a:r>
            <a:r>
              <a:rPr sz="1800" spc="-220" dirty="0">
                <a:latin typeface="Arial"/>
                <a:cs typeface="Arial"/>
              </a:rPr>
              <a:t> </a:t>
            </a:r>
            <a:r>
              <a:rPr sz="1800" spc="-10" dirty="0">
                <a:latin typeface="Arial"/>
                <a:cs typeface="Arial"/>
              </a:rPr>
              <a:t>products</a:t>
            </a:r>
            <a:endParaRPr sz="1800">
              <a:latin typeface="Arial"/>
              <a:cs typeface="Arial"/>
            </a:endParaRPr>
          </a:p>
          <a:p>
            <a:pPr marL="146050" indent="-133985">
              <a:lnSpc>
                <a:spcPct val="100000"/>
              </a:lnSpc>
              <a:spcBef>
                <a:spcPts val="395"/>
              </a:spcBef>
              <a:buChar char="•"/>
              <a:tabLst>
                <a:tab pos="146685" algn="l"/>
              </a:tabLst>
            </a:pPr>
            <a:r>
              <a:rPr sz="1800" spc="-90" dirty="0">
                <a:latin typeface="Arial"/>
                <a:cs typeface="Arial"/>
              </a:rPr>
              <a:t>0.1</a:t>
            </a:r>
            <a:r>
              <a:rPr sz="1800" spc="-35" dirty="0">
                <a:latin typeface="Arial"/>
                <a:cs typeface="Arial"/>
              </a:rPr>
              <a:t> </a:t>
            </a:r>
            <a:r>
              <a:rPr sz="1800" spc="-120" dirty="0">
                <a:latin typeface="Arial"/>
                <a:cs typeface="Arial"/>
              </a:rPr>
              <a:t>–</a:t>
            </a:r>
            <a:r>
              <a:rPr sz="1800" spc="-100" dirty="0">
                <a:latin typeface="Arial"/>
                <a:cs typeface="Arial"/>
              </a:rPr>
              <a:t> </a:t>
            </a:r>
            <a:r>
              <a:rPr sz="1800" spc="-90" dirty="0">
                <a:latin typeface="Arial"/>
                <a:cs typeface="Arial"/>
              </a:rPr>
              <a:t>0.3</a:t>
            </a:r>
            <a:r>
              <a:rPr sz="1800" spc="-35" dirty="0">
                <a:latin typeface="Arial"/>
                <a:cs typeface="Arial"/>
              </a:rPr>
              <a:t> </a:t>
            </a:r>
            <a:r>
              <a:rPr sz="1800" spc="-325" dirty="0">
                <a:latin typeface="Arial"/>
                <a:cs typeface="Arial"/>
              </a:rPr>
              <a:t>%</a:t>
            </a:r>
            <a:r>
              <a:rPr sz="1800" spc="-25" dirty="0">
                <a:latin typeface="Arial"/>
                <a:cs typeface="Arial"/>
              </a:rPr>
              <a:t> </a:t>
            </a:r>
            <a:r>
              <a:rPr sz="1800" dirty="0">
                <a:latin typeface="Arial"/>
                <a:cs typeface="Arial"/>
              </a:rPr>
              <a:t>of</a:t>
            </a:r>
            <a:r>
              <a:rPr sz="1800" spc="-125" dirty="0">
                <a:latin typeface="Arial"/>
                <a:cs typeface="Arial"/>
              </a:rPr>
              <a:t> </a:t>
            </a:r>
            <a:r>
              <a:rPr sz="1800" spc="-70" dirty="0">
                <a:latin typeface="Arial"/>
                <a:cs typeface="Arial"/>
              </a:rPr>
              <a:t>risk</a:t>
            </a:r>
            <a:r>
              <a:rPr sz="1800" spc="-30" dirty="0">
                <a:latin typeface="Arial"/>
                <a:cs typeface="Arial"/>
              </a:rPr>
              <a:t> </a:t>
            </a:r>
            <a:r>
              <a:rPr sz="1800" spc="-40" dirty="0">
                <a:latin typeface="Arial"/>
                <a:cs typeface="Arial"/>
              </a:rPr>
              <a:t>capital,</a:t>
            </a:r>
            <a:r>
              <a:rPr sz="1800" spc="-260" dirty="0">
                <a:latin typeface="Arial"/>
                <a:cs typeface="Arial"/>
              </a:rPr>
              <a:t> </a:t>
            </a:r>
            <a:r>
              <a:rPr sz="1800" spc="-40" dirty="0">
                <a:latin typeface="Arial"/>
                <a:cs typeface="Arial"/>
              </a:rPr>
              <a:t>dependingon</a:t>
            </a:r>
            <a:r>
              <a:rPr sz="1800" spc="-65" dirty="0">
                <a:latin typeface="Arial"/>
                <a:cs typeface="Arial"/>
              </a:rPr>
              <a:t> </a:t>
            </a:r>
            <a:r>
              <a:rPr sz="1800" spc="-20" dirty="0">
                <a:latin typeface="Arial"/>
                <a:cs typeface="Arial"/>
              </a:rPr>
              <a:t>the</a:t>
            </a:r>
            <a:r>
              <a:rPr sz="1800" spc="-95" dirty="0">
                <a:latin typeface="Arial"/>
                <a:cs typeface="Arial"/>
              </a:rPr>
              <a:t> </a:t>
            </a:r>
            <a:r>
              <a:rPr sz="1800" spc="-55" dirty="0">
                <a:latin typeface="Arial"/>
                <a:cs typeface="Arial"/>
              </a:rPr>
              <a:t>remaining</a:t>
            </a:r>
            <a:r>
              <a:rPr sz="1800" spc="-204" dirty="0">
                <a:latin typeface="Arial"/>
                <a:cs typeface="Arial"/>
              </a:rPr>
              <a:t> </a:t>
            </a:r>
            <a:r>
              <a:rPr sz="1800" spc="-20" dirty="0">
                <a:latin typeface="Arial"/>
                <a:cs typeface="Arial"/>
              </a:rPr>
              <a:t>term</a:t>
            </a:r>
            <a:endParaRPr sz="1800">
              <a:latin typeface="Arial"/>
              <a:cs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9870" y="1615702"/>
            <a:ext cx="8658225" cy="2602865"/>
          </a:xfrm>
          <a:prstGeom prst="rect">
            <a:avLst/>
          </a:prstGeom>
        </p:spPr>
        <p:txBody>
          <a:bodyPr vert="horz" wrap="square" lIns="0" tIns="60960" rIns="0" bIns="0" rtlCol="0">
            <a:spAutoFit/>
          </a:bodyPr>
          <a:lstStyle/>
          <a:p>
            <a:pPr marL="12700">
              <a:lnSpc>
                <a:spcPct val="100000"/>
              </a:lnSpc>
              <a:spcBef>
                <a:spcPts val="480"/>
              </a:spcBef>
            </a:pPr>
            <a:r>
              <a:rPr sz="2000" spc="-30" dirty="0">
                <a:latin typeface="Arial"/>
                <a:cs typeface="Arial"/>
              </a:rPr>
              <a:t>Minimum</a:t>
            </a:r>
            <a:r>
              <a:rPr sz="2000" spc="-135" dirty="0">
                <a:latin typeface="Arial"/>
                <a:cs typeface="Arial"/>
              </a:rPr>
              <a:t> </a:t>
            </a:r>
            <a:r>
              <a:rPr sz="2000" spc="-65" dirty="0">
                <a:latin typeface="Arial"/>
                <a:cs typeface="Arial"/>
              </a:rPr>
              <a:t>capital</a:t>
            </a:r>
            <a:r>
              <a:rPr sz="2000" spc="-95" dirty="0">
                <a:latin typeface="Arial"/>
                <a:cs typeface="Arial"/>
              </a:rPr>
              <a:t> </a:t>
            </a:r>
            <a:r>
              <a:rPr sz="2000" spc="-70" dirty="0">
                <a:latin typeface="Arial"/>
                <a:cs typeface="Arial"/>
              </a:rPr>
              <a:t>requirements</a:t>
            </a:r>
            <a:r>
              <a:rPr sz="2000" spc="-145" dirty="0">
                <a:latin typeface="Arial"/>
                <a:cs typeface="Arial"/>
              </a:rPr>
              <a:t> </a:t>
            </a:r>
            <a:r>
              <a:rPr sz="2000" dirty="0">
                <a:latin typeface="Arial"/>
                <a:cs typeface="Arial"/>
              </a:rPr>
              <a:t>for</a:t>
            </a:r>
            <a:r>
              <a:rPr sz="2000" spc="-35" dirty="0">
                <a:latin typeface="Arial"/>
                <a:cs typeface="Arial"/>
              </a:rPr>
              <a:t> </a:t>
            </a:r>
            <a:r>
              <a:rPr sz="2000" spc="-100" dirty="0">
                <a:latin typeface="Arial"/>
                <a:cs typeface="Arial"/>
              </a:rPr>
              <a:t>insurance</a:t>
            </a:r>
            <a:r>
              <a:rPr sz="2000" spc="-45" dirty="0">
                <a:latin typeface="Arial"/>
                <a:cs typeface="Arial"/>
              </a:rPr>
              <a:t> </a:t>
            </a:r>
            <a:r>
              <a:rPr sz="2000" spc="-10" dirty="0">
                <a:latin typeface="Arial"/>
                <a:cs typeface="Arial"/>
              </a:rPr>
              <a:t>companies</a:t>
            </a:r>
            <a:endParaRPr sz="2000">
              <a:latin typeface="Arial"/>
              <a:cs typeface="Arial"/>
            </a:endParaRPr>
          </a:p>
          <a:p>
            <a:pPr marL="12700">
              <a:lnSpc>
                <a:spcPts val="2250"/>
              </a:lnSpc>
              <a:spcBef>
                <a:spcPts val="380"/>
              </a:spcBef>
            </a:pPr>
            <a:r>
              <a:rPr sz="2000" spc="-155" dirty="0">
                <a:latin typeface="Arial"/>
                <a:cs typeface="Arial"/>
              </a:rPr>
              <a:t>The</a:t>
            </a:r>
            <a:r>
              <a:rPr sz="2000" spc="-120" dirty="0">
                <a:latin typeface="Arial"/>
                <a:cs typeface="Arial"/>
              </a:rPr>
              <a:t> </a:t>
            </a:r>
            <a:r>
              <a:rPr sz="2000" spc="-65" dirty="0">
                <a:latin typeface="Arial"/>
                <a:cs typeface="Arial"/>
              </a:rPr>
              <a:t>required</a:t>
            </a:r>
            <a:r>
              <a:rPr sz="2000" spc="-20" dirty="0">
                <a:latin typeface="Arial"/>
                <a:cs typeface="Arial"/>
              </a:rPr>
              <a:t> </a:t>
            </a:r>
            <a:r>
              <a:rPr sz="2000" spc="-110" dirty="0">
                <a:latin typeface="Arial"/>
                <a:cs typeface="Arial"/>
              </a:rPr>
              <a:t>solvency</a:t>
            </a:r>
            <a:r>
              <a:rPr sz="2000" spc="-95" dirty="0">
                <a:latin typeface="Arial"/>
                <a:cs typeface="Arial"/>
              </a:rPr>
              <a:t> </a:t>
            </a:r>
            <a:r>
              <a:rPr sz="2000" spc="-70" dirty="0">
                <a:latin typeface="Arial"/>
                <a:cs typeface="Arial"/>
              </a:rPr>
              <a:t>margin</a:t>
            </a:r>
            <a:r>
              <a:rPr sz="2000" spc="-170" dirty="0">
                <a:latin typeface="Arial"/>
                <a:cs typeface="Arial"/>
              </a:rPr>
              <a:t> </a:t>
            </a:r>
            <a:r>
              <a:rPr sz="2000" spc="-114" dirty="0">
                <a:latin typeface="Arial"/>
                <a:cs typeface="Arial"/>
              </a:rPr>
              <a:t>is</a:t>
            </a:r>
            <a:r>
              <a:rPr sz="2000" spc="-50" dirty="0">
                <a:latin typeface="Arial"/>
                <a:cs typeface="Arial"/>
              </a:rPr>
              <a:t> </a:t>
            </a:r>
            <a:r>
              <a:rPr sz="2000" spc="-70" dirty="0">
                <a:latin typeface="Arial"/>
                <a:cs typeface="Arial"/>
              </a:rPr>
              <a:t>defined</a:t>
            </a:r>
            <a:r>
              <a:rPr sz="2000" spc="-110" dirty="0">
                <a:latin typeface="Arial"/>
                <a:cs typeface="Arial"/>
              </a:rPr>
              <a:t> </a:t>
            </a:r>
            <a:r>
              <a:rPr sz="2000" spc="-185" dirty="0">
                <a:latin typeface="Arial"/>
                <a:cs typeface="Arial"/>
              </a:rPr>
              <a:t>as</a:t>
            </a:r>
            <a:r>
              <a:rPr sz="2000" spc="-45" dirty="0">
                <a:latin typeface="Arial"/>
                <a:cs typeface="Arial"/>
              </a:rPr>
              <a:t> </a:t>
            </a:r>
            <a:r>
              <a:rPr sz="2000" spc="-30" dirty="0">
                <a:latin typeface="Arial"/>
                <a:cs typeface="Arial"/>
              </a:rPr>
              <a:t>the</a:t>
            </a:r>
            <a:r>
              <a:rPr sz="2000" spc="-120" dirty="0">
                <a:latin typeface="Arial"/>
                <a:cs typeface="Arial"/>
              </a:rPr>
              <a:t> </a:t>
            </a:r>
            <a:r>
              <a:rPr sz="2000" spc="-75" dirty="0">
                <a:latin typeface="Arial"/>
                <a:cs typeface="Arial"/>
              </a:rPr>
              <a:t>higher</a:t>
            </a:r>
            <a:r>
              <a:rPr sz="2000" spc="-120" dirty="0">
                <a:latin typeface="Arial"/>
                <a:cs typeface="Arial"/>
              </a:rPr>
              <a:t> </a:t>
            </a:r>
            <a:r>
              <a:rPr sz="2000" dirty="0">
                <a:latin typeface="Arial"/>
                <a:cs typeface="Arial"/>
              </a:rPr>
              <a:t>of</a:t>
            </a:r>
            <a:r>
              <a:rPr sz="2000" spc="-20" dirty="0">
                <a:latin typeface="Arial"/>
                <a:cs typeface="Arial"/>
              </a:rPr>
              <a:t> </a:t>
            </a:r>
            <a:r>
              <a:rPr sz="2000" spc="-30" dirty="0">
                <a:latin typeface="Arial"/>
                <a:cs typeface="Arial"/>
              </a:rPr>
              <a:t>either</a:t>
            </a:r>
            <a:r>
              <a:rPr sz="2000" spc="-35" dirty="0">
                <a:latin typeface="Arial"/>
                <a:cs typeface="Arial"/>
              </a:rPr>
              <a:t> </a:t>
            </a:r>
            <a:r>
              <a:rPr sz="2000" spc="-30" dirty="0">
                <a:latin typeface="Arial"/>
                <a:cs typeface="Arial"/>
              </a:rPr>
              <a:t>the</a:t>
            </a:r>
            <a:r>
              <a:rPr sz="2000" spc="-120" dirty="0">
                <a:latin typeface="Arial"/>
                <a:cs typeface="Arial"/>
              </a:rPr>
              <a:t> </a:t>
            </a:r>
            <a:r>
              <a:rPr sz="2000" spc="-60" dirty="0">
                <a:latin typeface="Arial"/>
                <a:cs typeface="Arial"/>
              </a:rPr>
              <a:t>premium</a:t>
            </a:r>
            <a:r>
              <a:rPr sz="2000" spc="-130" dirty="0">
                <a:latin typeface="Arial"/>
                <a:cs typeface="Arial"/>
              </a:rPr>
              <a:t> </a:t>
            </a:r>
            <a:r>
              <a:rPr sz="2000" dirty="0">
                <a:latin typeface="Arial"/>
                <a:cs typeface="Arial"/>
              </a:rPr>
              <a:t>or</a:t>
            </a:r>
            <a:r>
              <a:rPr sz="2000" spc="-40" dirty="0">
                <a:latin typeface="Arial"/>
                <a:cs typeface="Arial"/>
              </a:rPr>
              <a:t> </a:t>
            </a:r>
            <a:r>
              <a:rPr sz="2000" spc="-25" dirty="0">
                <a:latin typeface="Arial"/>
                <a:cs typeface="Arial"/>
              </a:rPr>
              <a:t>the</a:t>
            </a:r>
            <a:endParaRPr sz="2000">
              <a:latin typeface="Arial"/>
              <a:cs typeface="Arial"/>
            </a:endParaRPr>
          </a:p>
          <a:p>
            <a:pPr marL="12700">
              <a:lnSpc>
                <a:spcPts val="2250"/>
              </a:lnSpc>
            </a:pPr>
            <a:r>
              <a:rPr sz="2000" spc="-100" dirty="0">
                <a:latin typeface="Arial"/>
                <a:cs typeface="Arial"/>
              </a:rPr>
              <a:t>claims</a:t>
            </a:r>
            <a:r>
              <a:rPr sz="2000" spc="-110" dirty="0">
                <a:latin typeface="Arial"/>
                <a:cs typeface="Arial"/>
              </a:rPr>
              <a:t> </a:t>
            </a:r>
            <a:r>
              <a:rPr sz="2000" spc="-10" dirty="0">
                <a:latin typeface="Arial"/>
                <a:cs typeface="Arial"/>
              </a:rPr>
              <a:t>index.</a:t>
            </a:r>
            <a:endParaRPr sz="2000">
              <a:latin typeface="Arial"/>
              <a:cs typeface="Arial"/>
            </a:endParaRPr>
          </a:p>
          <a:p>
            <a:pPr marL="12700">
              <a:lnSpc>
                <a:spcPct val="100000"/>
              </a:lnSpc>
              <a:spcBef>
                <a:spcPts val="380"/>
              </a:spcBef>
            </a:pPr>
            <a:r>
              <a:rPr sz="2000" spc="-105" dirty="0">
                <a:latin typeface="Arial"/>
                <a:cs typeface="Arial"/>
              </a:rPr>
              <a:t>Non-</a:t>
            </a:r>
            <a:r>
              <a:rPr sz="2000" spc="-30" dirty="0">
                <a:latin typeface="Arial"/>
                <a:cs typeface="Arial"/>
              </a:rPr>
              <a:t>life</a:t>
            </a:r>
            <a:r>
              <a:rPr sz="2000" spc="-70" dirty="0">
                <a:latin typeface="Arial"/>
                <a:cs typeface="Arial"/>
              </a:rPr>
              <a:t> </a:t>
            </a:r>
            <a:r>
              <a:rPr sz="2000" spc="-10" dirty="0">
                <a:latin typeface="Arial"/>
                <a:cs typeface="Arial"/>
              </a:rPr>
              <a:t>insurance:</a:t>
            </a:r>
            <a:endParaRPr sz="2000">
              <a:latin typeface="Arial"/>
              <a:cs typeface="Arial"/>
            </a:endParaRPr>
          </a:p>
          <a:p>
            <a:pPr marL="146050" indent="-133985">
              <a:lnSpc>
                <a:spcPts val="2290"/>
              </a:lnSpc>
              <a:spcBef>
                <a:spcPts val="380"/>
              </a:spcBef>
              <a:buChar char="•"/>
              <a:tabLst>
                <a:tab pos="146685" algn="l"/>
              </a:tabLst>
            </a:pPr>
            <a:r>
              <a:rPr sz="2000" spc="-95" dirty="0">
                <a:latin typeface="Arial"/>
                <a:cs typeface="Arial"/>
              </a:rPr>
              <a:t>Premium</a:t>
            </a:r>
            <a:r>
              <a:rPr sz="2000" spc="-130" dirty="0">
                <a:latin typeface="Arial"/>
                <a:cs typeface="Arial"/>
              </a:rPr>
              <a:t> </a:t>
            </a:r>
            <a:r>
              <a:rPr sz="2000" spc="-95" dirty="0">
                <a:latin typeface="Arial"/>
                <a:cs typeface="Arial"/>
              </a:rPr>
              <a:t>index</a:t>
            </a:r>
            <a:r>
              <a:rPr sz="2000" spc="-40" dirty="0">
                <a:latin typeface="Arial"/>
                <a:cs typeface="Arial"/>
              </a:rPr>
              <a:t> </a:t>
            </a:r>
            <a:r>
              <a:rPr sz="2000" spc="-55" dirty="0">
                <a:latin typeface="Arial"/>
                <a:cs typeface="Arial"/>
              </a:rPr>
              <a:t>-</a:t>
            </a:r>
            <a:r>
              <a:rPr sz="2000" spc="-105" dirty="0">
                <a:latin typeface="Arial"/>
                <a:cs typeface="Arial"/>
              </a:rPr>
              <a:t> </a:t>
            </a:r>
            <a:r>
              <a:rPr sz="2000" spc="-85" dirty="0">
                <a:latin typeface="Arial"/>
                <a:cs typeface="Arial"/>
              </a:rPr>
              <a:t>18</a:t>
            </a:r>
            <a:r>
              <a:rPr sz="2000" spc="-135" dirty="0">
                <a:latin typeface="Arial"/>
                <a:cs typeface="Arial"/>
              </a:rPr>
              <a:t> </a:t>
            </a:r>
            <a:r>
              <a:rPr sz="2000" spc="-340" dirty="0">
                <a:latin typeface="Arial"/>
                <a:cs typeface="Arial"/>
              </a:rPr>
              <a:t>%</a:t>
            </a:r>
            <a:r>
              <a:rPr sz="2000" spc="-110" dirty="0">
                <a:latin typeface="Arial"/>
                <a:cs typeface="Arial"/>
              </a:rPr>
              <a:t> </a:t>
            </a:r>
            <a:r>
              <a:rPr sz="2000" dirty="0">
                <a:latin typeface="Arial"/>
                <a:cs typeface="Arial"/>
              </a:rPr>
              <a:t>of</a:t>
            </a:r>
            <a:r>
              <a:rPr sz="2000" spc="-100" dirty="0">
                <a:latin typeface="Arial"/>
                <a:cs typeface="Arial"/>
              </a:rPr>
              <a:t> </a:t>
            </a:r>
            <a:r>
              <a:rPr sz="2000" spc="-75" dirty="0">
                <a:latin typeface="Arial"/>
                <a:cs typeface="Arial"/>
              </a:rPr>
              <a:t>premiums</a:t>
            </a:r>
            <a:r>
              <a:rPr sz="2000" spc="-120" dirty="0">
                <a:latin typeface="Arial"/>
                <a:cs typeface="Arial"/>
              </a:rPr>
              <a:t> </a:t>
            </a:r>
            <a:r>
              <a:rPr sz="2000" spc="-75" dirty="0">
                <a:latin typeface="Arial"/>
                <a:cs typeface="Arial"/>
              </a:rPr>
              <a:t>under</a:t>
            </a:r>
            <a:r>
              <a:rPr sz="2000" spc="-110" dirty="0">
                <a:latin typeface="Arial"/>
                <a:cs typeface="Arial"/>
              </a:rPr>
              <a:t> </a:t>
            </a:r>
            <a:r>
              <a:rPr sz="2000" spc="-85" dirty="0">
                <a:latin typeface="Arial"/>
                <a:cs typeface="Arial"/>
              </a:rPr>
              <a:t>€50</a:t>
            </a:r>
            <a:r>
              <a:rPr sz="2000" spc="-140" dirty="0">
                <a:latin typeface="Arial"/>
                <a:cs typeface="Arial"/>
              </a:rPr>
              <a:t> </a:t>
            </a:r>
            <a:r>
              <a:rPr sz="2000" spc="-30" dirty="0">
                <a:latin typeface="Arial"/>
                <a:cs typeface="Arial"/>
              </a:rPr>
              <a:t>milion</a:t>
            </a:r>
            <a:r>
              <a:rPr sz="2000" spc="-100" dirty="0">
                <a:latin typeface="Arial"/>
                <a:cs typeface="Arial"/>
              </a:rPr>
              <a:t> and</a:t>
            </a:r>
            <a:r>
              <a:rPr sz="2000" spc="-175" dirty="0">
                <a:latin typeface="Arial"/>
                <a:cs typeface="Arial"/>
              </a:rPr>
              <a:t> </a:t>
            </a:r>
            <a:r>
              <a:rPr sz="2000" spc="-90" dirty="0">
                <a:latin typeface="Arial"/>
                <a:cs typeface="Arial"/>
              </a:rPr>
              <a:t>16</a:t>
            </a:r>
            <a:r>
              <a:rPr sz="2000" spc="-145" dirty="0">
                <a:latin typeface="Arial"/>
                <a:cs typeface="Arial"/>
              </a:rPr>
              <a:t> </a:t>
            </a:r>
            <a:r>
              <a:rPr sz="2000" spc="-340" dirty="0">
                <a:latin typeface="Arial"/>
                <a:cs typeface="Arial"/>
              </a:rPr>
              <a:t>%</a:t>
            </a:r>
            <a:r>
              <a:rPr sz="2000" spc="-80" dirty="0">
                <a:latin typeface="Arial"/>
                <a:cs typeface="Arial"/>
              </a:rPr>
              <a:t> </a:t>
            </a:r>
            <a:r>
              <a:rPr sz="2000" spc="-75" dirty="0">
                <a:latin typeface="Arial"/>
                <a:cs typeface="Arial"/>
              </a:rPr>
              <a:t>premiums</a:t>
            </a:r>
            <a:r>
              <a:rPr sz="2000" spc="-125" dirty="0">
                <a:latin typeface="Arial"/>
                <a:cs typeface="Arial"/>
              </a:rPr>
              <a:t> </a:t>
            </a:r>
            <a:r>
              <a:rPr sz="2000" spc="-10" dirty="0">
                <a:latin typeface="Arial"/>
                <a:cs typeface="Arial"/>
              </a:rPr>
              <a:t>above</a:t>
            </a:r>
            <a:endParaRPr sz="2000">
              <a:latin typeface="Arial"/>
              <a:cs typeface="Arial"/>
            </a:endParaRPr>
          </a:p>
          <a:p>
            <a:pPr marL="146050">
              <a:lnSpc>
                <a:spcPts val="2290"/>
              </a:lnSpc>
            </a:pPr>
            <a:r>
              <a:rPr sz="2000" spc="-85" dirty="0">
                <a:latin typeface="Arial"/>
                <a:cs typeface="Arial"/>
              </a:rPr>
              <a:t>€50</a:t>
            </a:r>
            <a:r>
              <a:rPr sz="2000" spc="-210" dirty="0">
                <a:latin typeface="Arial"/>
                <a:cs typeface="Arial"/>
              </a:rPr>
              <a:t> </a:t>
            </a:r>
            <a:r>
              <a:rPr sz="2000" spc="-10" dirty="0">
                <a:latin typeface="Arial"/>
                <a:cs typeface="Arial"/>
              </a:rPr>
              <a:t>milion</a:t>
            </a:r>
            <a:endParaRPr sz="2000">
              <a:latin typeface="Arial"/>
              <a:cs typeface="Arial"/>
            </a:endParaRPr>
          </a:p>
          <a:p>
            <a:pPr marL="146050" indent="-133985">
              <a:lnSpc>
                <a:spcPts val="2250"/>
              </a:lnSpc>
              <a:spcBef>
                <a:spcPts val="384"/>
              </a:spcBef>
              <a:buChar char="•"/>
              <a:tabLst>
                <a:tab pos="146685" algn="l"/>
              </a:tabLst>
            </a:pPr>
            <a:r>
              <a:rPr sz="2000" spc="-140" dirty="0">
                <a:latin typeface="Arial"/>
                <a:cs typeface="Arial"/>
              </a:rPr>
              <a:t>Claims</a:t>
            </a:r>
            <a:r>
              <a:rPr sz="2000" spc="-125" dirty="0">
                <a:latin typeface="Arial"/>
                <a:cs typeface="Arial"/>
              </a:rPr>
              <a:t> </a:t>
            </a:r>
            <a:r>
              <a:rPr sz="2000" spc="-90" dirty="0">
                <a:latin typeface="Arial"/>
                <a:cs typeface="Arial"/>
              </a:rPr>
              <a:t>index</a:t>
            </a:r>
            <a:r>
              <a:rPr sz="2000" spc="-65" dirty="0">
                <a:latin typeface="Arial"/>
                <a:cs typeface="Arial"/>
              </a:rPr>
              <a:t> </a:t>
            </a:r>
            <a:r>
              <a:rPr sz="2000" spc="-55" dirty="0">
                <a:latin typeface="Arial"/>
                <a:cs typeface="Arial"/>
              </a:rPr>
              <a:t>-</a:t>
            </a:r>
            <a:r>
              <a:rPr sz="2000" spc="-100" dirty="0">
                <a:latin typeface="Arial"/>
                <a:cs typeface="Arial"/>
              </a:rPr>
              <a:t> </a:t>
            </a:r>
            <a:r>
              <a:rPr sz="2000" spc="-85" dirty="0">
                <a:latin typeface="Arial"/>
                <a:cs typeface="Arial"/>
              </a:rPr>
              <a:t>26</a:t>
            </a:r>
            <a:r>
              <a:rPr sz="2000" spc="-140" dirty="0">
                <a:latin typeface="Arial"/>
                <a:cs typeface="Arial"/>
              </a:rPr>
              <a:t> </a:t>
            </a:r>
            <a:r>
              <a:rPr sz="2000" spc="-340" dirty="0">
                <a:latin typeface="Arial"/>
                <a:cs typeface="Arial"/>
              </a:rPr>
              <a:t>%</a:t>
            </a:r>
            <a:r>
              <a:rPr sz="2000" spc="-105" dirty="0">
                <a:latin typeface="Arial"/>
                <a:cs typeface="Arial"/>
              </a:rPr>
              <a:t> </a:t>
            </a:r>
            <a:r>
              <a:rPr sz="2000" dirty="0">
                <a:latin typeface="Arial"/>
                <a:cs typeface="Arial"/>
              </a:rPr>
              <a:t>of</a:t>
            </a:r>
            <a:r>
              <a:rPr sz="2000" spc="-105" dirty="0">
                <a:latin typeface="Arial"/>
                <a:cs typeface="Arial"/>
              </a:rPr>
              <a:t> </a:t>
            </a:r>
            <a:r>
              <a:rPr sz="2000" spc="-130" dirty="0">
                <a:latin typeface="Arial"/>
                <a:cs typeface="Arial"/>
              </a:rPr>
              <a:t>average</a:t>
            </a:r>
            <a:r>
              <a:rPr sz="2000" spc="-114" dirty="0">
                <a:latin typeface="Arial"/>
                <a:cs typeface="Arial"/>
              </a:rPr>
              <a:t> </a:t>
            </a:r>
            <a:r>
              <a:rPr sz="2000" spc="-100" dirty="0">
                <a:latin typeface="Arial"/>
                <a:cs typeface="Arial"/>
              </a:rPr>
              <a:t>claims</a:t>
            </a:r>
            <a:r>
              <a:rPr sz="2000" spc="-125" dirty="0">
                <a:latin typeface="Arial"/>
                <a:cs typeface="Arial"/>
              </a:rPr>
              <a:t> </a:t>
            </a:r>
            <a:r>
              <a:rPr sz="2000" spc="-65" dirty="0">
                <a:latin typeface="Arial"/>
                <a:cs typeface="Arial"/>
              </a:rPr>
              <a:t>up</a:t>
            </a:r>
            <a:r>
              <a:rPr sz="2000" spc="-100" dirty="0">
                <a:latin typeface="Arial"/>
                <a:cs typeface="Arial"/>
              </a:rPr>
              <a:t> </a:t>
            </a:r>
            <a:r>
              <a:rPr sz="2000" dirty="0">
                <a:latin typeface="Arial"/>
                <a:cs typeface="Arial"/>
              </a:rPr>
              <a:t>to</a:t>
            </a:r>
            <a:r>
              <a:rPr sz="2000" spc="-105" dirty="0">
                <a:latin typeface="Arial"/>
                <a:cs typeface="Arial"/>
              </a:rPr>
              <a:t> </a:t>
            </a:r>
            <a:r>
              <a:rPr sz="2000" dirty="0">
                <a:latin typeface="Arial"/>
                <a:cs typeface="Arial"/>
              </a:rPr>
              <a:t>limit</a:t>
            </a:r>
            <a:r>
              <a:rPr sz="2000" spc="-90" dirty="0">
                <a:latin typeface="Arial"/>
                <a:cs typeface="Arial"/>
              </a:rPr>
              <a:t> </a:t>
            </a:r>
            <a:r>
              <a:rPr sz="2000" dirty="0">
                <a:latin typeface="Arial"/>
                <a:cs typeface="Arial"/>
              </a:rPr>
              <a:t>of</a:t>
            </a:r>
            <a:r>
              <a:rPr sz="2000" spc="-95" dirty="0">
                <a:latin typeface="Arial"/>
                <a:cs typeface="Arial"/>
              </a:rPr>
              <a:t> </a:t>
            </a:r>
            <a:r>
              <a:rPr sz="2000" spc="-80" dirty="0">
                <a:latin typeface="Arial"/>
                <a:cs typeface="Arial"/>
              </a:rPr>
              <a:t>€35</a:t>
            </a:r>
            <a:r>
              <a:rPr sz="2000" spc="-215" dirty="0">
                <a:latin typeface="Arial"/>
                <a:cs typeface="Arial"/>
              </a:rPr>
              <a:t> </a:t>
            </a:r>
            <a:r>
              <a:rPr sz="2000" spc="-30" dirty="0">
                <a:latin typeface="Arial"/>
                <a:cs typeface="Arial"/>
              </a:rPr>
              <a:t>milion</a:t>
            </a:r>
            <a:r>
              <a:rPr sz="2000" spc="-105" dirty="0">
                <a:latin typeface="Arial"/>
                <a:cs typeface="Arial"/>
              </a:rPr>
              <a:t> </a:t>
            </a:r>
            <a:r>
              <a:rPr sz="2000" spc="-95" dirty="0">
                <a:latin typeface="Arial"/>
                <a:cs typeface="Arial"/>
              </a:rPr>
              <a:t>and</a:t>
            </a:r>
            <a:r>
              <a:rPr sz="2000" spc="-100" dirty="0">
                <a:latin typeface="Arial"/>
                <a:cs typeface="Arial"/>
              </a:rPr>
              <a:t> </a:t>
            </a:r>
            <a:r>
              <a:rPr sz="2000" spc="-85" dirty="0">
                <a:latin typeface="Arial"/>
                <a:cs typeface="Arial"/>
              </a:rPr>
              <a:t>23</a:t>
            </a:r>
            <a:r>
              <a:rPr sz="2000" spc="-140" dirty="0">
                <a:latin typeface="Arial"/>
                <a:cs typeface="Arial"/>
              </a:rPr>
              <a:t> </a:t>
            </a:r>
            <a:r>
              <a:rPr sz="2000" spc="-340" dirty="0">
                <a:latin typeface="Arial"/>
                <a:cs typeface="Arial"/>
              </a:rPr>
              <a:t>%</a:t>
            </a:r>
            <a:r>
              <a:rPr sz="2000" spc="-105" dirty="0">
                <a:latin typeface="Arial"/>
                <a:cs typeface="Arial"/>
              </a:rPr>
              <a:t> </a:t>
            </a:r>
            <a:r>
              <a:rPr sz="2000" dirty="0">
                <a:latin typeface="Arial"/>
                <a:cs typeface="Arial"/>
              </a:rPr>
              <a:t>of</a:t>
            </a:r>
            <a:r>
              <a:rPr sz="2000" spc="-80" dirty="0">
                <a:latin typeface="Arial"/>
                <a:cs typeface="Arial"/>
              </a:rPr>
              <a:t> </a:t>
            </a:r>
            <a:r>
              <a:rPr sz="2000" spc="-55" dirty="0">
                <a:latin typeface="Arial"/>
                <a:cs typeface="Arial"/>
              </a:rPr>
              <a:t>average</a:t>
            </a:r>
            <a:endParaRPr sz="2000">
              <a:latin typeface="Arial"/>
              <a:cs typeface="Arial"/>
            </a:endParaRPr>
          </a:p>
          <a:p>
            <a:pPr marL="146050">
              <a:lnSpc>
                <a:spcPts val="2250"/>
              </a:lnSpc>
            </a:pPr>
            <a:r>
              <a:rPr sz="2000" spc="-100" dirty="0">
                <a:latin typeface="Arial"/>
                <a:cs typeface="Arial"/>
              </a:rPr>
              <a:t>claims</a:t>
            </a:r>
            <a:r>
              <a:rPr sz="2000" spc="-110" dirty="0">
                <a:latin typeface="Arial"/>
                <a:cs typeface="Arial"/>
              </a:rPr>
              <a:t> above</a:t>
            </a:r>
            <a:r>
              <a:rPr sz="2000" spc="-105" dirty="0">
                <a:latin typeface="Arial"/>
                <a:cs typeface="Arial"/>
              </a:rPr>
              <a:t> </a:t>
            </a:r>
            <a:r>
              <a:rPr sz="2000" dirty="0">
                <a:latin typeface="Arial"/>
                <a:cs typeface="Arial"/>
              </a:rPr>
              <a:t>that</a:t>
            </a:r>
            <a:r>
              <a:rPr sz="2000" spc="-65" dirty="0">
                <a:latin typeface="Arial"/>
                <a:cs typeface="Arial"/>
              </a:rPr>
              <a:t> </a:t>
            </a:r>
            <a:r>
              <a:rPr sz="2000" spc="-10" dirty="0">
                <a:latin typeface="Arial"/>
                <a:cs typeface="Arial"/>
              </a:rPr>
              <a:t>limits.</a:t>
            </a:r>
            <a:endParaRPr sz="2000">
              <a:latin typeface="Arial"/>
              <a:cs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9870" y="1651317"/>
            <a:ext cx="8159115" cy="1460500"/>
          </a:xfrm>
          <a:prstGeom prst="rect">
            <a:avLst/>
          </a:prstGeom>
        </p:spPr>
        <p:txBody>
          <a:bodyPr vert="horz" wrap="square" lIns="0" tIns="49530" rIns="0" bIns="0" rtlCol="0">
            <a:spAutoFit/>
          </a:bodyPr>
          <a:lstStyle/>
          <a:p>
            <a:pPr marL="146050" marR="5080" indent="-133985">
              <a:lnSpc>
                <a:spcPct val="90000"/>
              </a:lnSpc>
              <a:spcBef>
                <a:spcPts val="390"/>
              </a:spcBef>
              <a:buChar char="•"/>
              <a:tabLst>
                <a:tab pos="146685" algn="l"/>
              </a:tabLst>
            </a:pPr>
            <a:r>
              <a:rPr sz="2400" spc="-175" dirty="0">
                <a:latin typeface="Arial"/>
                <a:cs typeface="Arial"/>
              </a:rPr>
              <a:t>The</a:t>
            </a:r>
            <a:r>
              <a:rPr sz="2400" spc="-105" dirty="0">
                <a:latin typeface="Arial"/>
                <a:cs typeface="Arial"/>
              </a:rPr>
              <a:t> </a:t>
            </a:r>
            <a:r>
              <a:rPr sz="2400" spc="-65" dirty="0">
                <a:latin typeface="Arial"/>
                <a:cs typeface="Arial"/>
              </a:rPr>
              <a:t>minimum</a:t>
            </a:r>
            <a:r>
              <a:rPr sz="2400" spc="-150" dirty="0">
                <a:latin typeface="Arial"/>
                <a:cs typeface="Arial"/>
              </a:rPr>
              <a:t> </a:t>
            </a:r>
            <a:r>
              <a:rPr sz="2400" spc="-120" dirty="0">
                <a:latin typeface="Arial"/>
                <a:cs typeface="Arial"/>
              </a:rPr>
              <a:t>guarantee</a:t>
            </a:r>
            <a:r>
              <a:rPr sz="2400" spc="-95" dirty="0">
                <a:latin typeface="Arial"/>
                <a:cs typeface="Arial"/>
              </a:rPr>
              <a:t> </a:t>
            </a:r>
            <a:r>
              <a:rPr sz="2400" spc="-45" dirty="0">
                <a:latin typeface="Arial"/>
                <a:cs typeface="Arial"/>
              </a:rPr>
              <a:t>fund</a:t>
            </a:r>
            <a:r>
              <a:rPr sz="2400" spc="-175" dirty="0">
                <a:latin typeface="Arial"/>
                <a:cs typeface="Arial"/>
              </a:rPr>
              <a:t> </a:t>
            </a:r>
            <a:r>
              <a:rPr sz="2400" spc="-155" dirty="0">
                <a:latin typeface="Arial"/>
                <a:cs typeface="Arial"/>
              </a:rPr>
              <a:t>–</a:t>
            </a:r>
            <a:r>
              <a:rPr sz="2400" spc="-114" dirty="0">
                <a:latin typeface="Arial"/>
                <a:cs typeface="Arial"/>
              </a:rPr>
              <a:t> </a:t>
            </a:r>
            <a:r>
              <a:rPr sz="2400" spc="-145" dirty="0">
                <a:latin typeface="Arial"/>
                <a:cs typeface="Arial"/>
              </a:rPr>
              <a:t>is</a:t>
            </a:r>
            <a:r>
              <a:rPr sz="2400" spc="-80" dirty="0">
                <a:latin typeface="Arial"/>
                <a:cs typeface="Arial"/>
              </a:rPr>
              <a:t> </a:t>
            </a:r>
            <a:r>
              <a:rPr sz="2400" spc="-90" dirty="0">
                <a:latin typeface="Arial"/>
                <a:cs typeface="Arial"/>
              </a:rPr>
              <a:t>set</a:t>
            </a:r>
            <a:r>
              <a:rPr sz="2400" spc="-85" dirty="0">
                <a:latin typeface="Arial"/>
                <a:cs typeface="Arial"/>
              </a:rPr>
              <a:t> </a:t>
            </a:r>
            <a:r>
              <a:rPr sz="2400" spc="-95" dirty="0">
                <a:latin typeface="Arial"/>
                <a:cs typeface="Arial"/>
              </a:rPr>
              <a:t>one-</a:t>
            </a:r>
            <a:r>
              <a:rPr sz="2400" dirty="0">
                <a:latin typeface="Arial"/>
                <a:cs typeface="Arial"/>
              </a:rPr>
              <a:t>third</a:t>
            </a:r>
            <a:r>
              <a:rPr sz="2400" spc="-180" dirty="0">
                <a:latin typeface="Arial"/>
                <a:cs typeface="Arial"/>
              </a:rPr>
              <a:t> </a:t>
            </a:r>
            <a:r>
              <a:rPr sz="2400" spc="-10" dirty="0">
                <a:latin typeface="Arial"/>
                <a:cs typeface="Arial"/>
              </a:rPr>
              <a:t>of</a:t>
            </a:r>
            <a:r>
              <a:rPr sz="2400" spc="-175" dirty="0">
                <a:latin typeface="Arial"/>
                <a:cs typeface="Arial"/>
              </a:rPr>
              <a:t> </a:t>
            </a:r>
            <a:r>
              <a:rPr sz="2400" spc="-20" dirty="0">
                <a:latin typeface="Arial"/>
                <a:cs typeface="Arial"/>
              </a:rPr>
              <a:t>the</a:t>
            </a:r>
            <a:r>
              <a:rPr sz="2400" spc="-110" dirty="0">
                <a:latin typeface="Arial"/>
                <a:cs typeface="Arial"/>
              </a:rPr>
              <a:t> </a:t>
            </a:r>
            <a:r>
              <a:rPr sz="2400" spc="-10" dirty="0">
                <a:latin typeface="Arial"/>
                <a:cs typeface="Arial"/>
              </a:rPr>
              <a:t>required </a:t>
            </a:r>
            <a:r>
              <a:rPr sz="2400" spc="-130" dirty="0">
                <a:latin typeface="Arial"/>
                <a:cs typeface="Arial"/>
              </a:rPr>
              <a:t>solvency</a:t>
            </a:r>
            <a:r>
              <a:rPr sz="2400" spc="-135" dirty="0">
                <a:latin typeface="Arial"/>
                <a:cs typeface="Arial"/>
              </a:rPr>
              <a:t> </a:t>
            </a:r>
            <a:r>
              <a:rPr sz="2400" spc="-95" dirty="0">
                <a:latin typeface="Arial"/>
                <a:cs typeface="Arial"/>
              </a:rPr>
              <a:t>margin,</a:t>
            </a:r>
            <a:r>
              <a:rPr sz="2400" spc="-105" dirty="0">
                <a:latin typeface="Arial"/>
                <a:cs typeface="Arial"/>
              </a:rPr>
              <a:t> </a:t>
            </a:r>
            <a:r>
              <a:rPr sz="2400" spc="-75" dirty="0">
                <a:latin typeface="Arial"/>
                <a:cs typeface="Arial"/>
              </a:rPr>
              <a:t>subject</a:t>
            </a:r>
            <a:r>
              <a:rPr sz="2400" spc="-229" dirty="0">
                <a:latin typeface="Arial"/>
                <a:cs typeface="Arial"/>
              </a:rPr>
              <a:t> </a:t>
            </a:r>
            <a:r>
              <a:rPr sz="2400" dirty="0">
                <a:latin typeface="Arial"/>
                <a:cs typeface="Arial"/>
              </a:rPr>
              <a:t>to</a:t>
            </a:r>
            <a:r>
              <a:rPr sz="2400" spc="-185" dirty="0">
                <a:latin typeface="Arial"/>
                <a:cs typeface="Arial"/>
              </a:rPr>
              <a:t> </a:t>
            </a:r>
            <a:r>
              <a:rPr sz="2400" spc="-195" dirty="0">
                <a:latin typeface="Arial"/>
                <a:cs typeface="Arial"/>
              </a:rPr>
              <a:t>a</a:t>
            </a:r>
            <a:r>
              <a:rPr sz="2400" spc="-60" dirty="0">
                <a:latin typeface="Arial"/>
                <a:cs typeface="Arial"/>
              </a:rPr>
              <a:t> </a:t>
            </a:r>
            <a:r>
              <a:rPr sz="2400" spc="-65" dirty="0">
                <a:latin typeface="Arial"/>
                <a:cs typeface="Arial"/>
              </a:rPr>
              <a:t>minimum</a:t>
            </a:r>
            <a:r>
              <a:rPr sz="2400" spc="-160" dirty="0">
                <a:latin typeface="Arial"/>
                <a:cs typeface="Arial"/>
              </a:rPr>
              <a:t> </a:t>
            </a:r>
            <a:r>
              <a:rPr sz="2400" dirty="0">
                <a:latin typeface="Arial"/>
                <a:cs typeface="Arial"/>
              </a:rPr>
              <a:t>of</a:t>
            </a:r>
            <a:r>
              <a:rPr sz="2400" spc="-65" dirty="0">
                <a:latin typeface="Arial"/>
                <a:cs typeface="Arial"/>
              </a:rPr>
              <a:t> </a:t>
            </a:r>
            <a:r>
              <a:rPr sz="2400" spc="-140" dirty="0">
                <a:latin typeface="Arial"/>
                <a:cs typeface="Arial"/>
              </a:rPr>
              <a:t>€2</a:t>
            </a:r>
            <a:r>
              <a:rPr sz="2400" spc="-120" dirty="0">
                <a:latin typeface="Arial"/>
                <a:cs typeface="Arial"/>
              </a:rPr>
              <a:t> </a:t>
            </a:r>
            <a:r>
              <a:rPr sz="2400" spc="-45" dirty="0">
                <a:latin typeface="Arial"/>
                <a:cs typeface="Arial"/>
              </a:rPr>
              <a:t>milion</a:t>
            </a:r>
            <a:r>
              <a:rPr sz="2400" spc="-90" dirty="0">
                <a:latin typeface="Arial"/>
                <a:cs typeface="Arial"/>
              </a:rPr>
              <a:t> </a:t>
            </a:r>
            <a:r>
              <a:rPr sz="2400" dirty="0">
                <a:latin typeface="Arial"/>
                <a:cs typeface="Arial"/>
              </a:rPr>
              <a:t>to</a:t>
            </a:r>
            <a:r>
              <a:rPr sz="2400" spc="-95" dirty="0">
                <a:latin typeface="Arial"/>
                <a:cs typeface="Arial"/>
              </a:rPr>
              <a:t> </a:t>
            </a:r>
            <a:r>
              <a:rPr sz="2400" spc="-140" dirty="0">
                <a:latin typeface="Arial"/>
                <a:cs typeface="Arial"/>
              </a:rPr>
              <a:t>3€</a:t>
            </a:r>
            <a:r>
              <a:rPr sz="2400" spc="-130" dirty="0">
                <a:latin typeface="Arial"/>
                <a:cs typeface="Arial"/>
              </a:rPr>
              <a:t> </a:t>
            </a:r>
            <a:r>
              <a:rPr sz="2400" spc="-10" dirty="0">
                <a:latin typeface="Arial"/>
                <a:cs typeface="Arial"/>
              </a:rPr>
              <a:t>milion, </a:t>
            </a:r>
            <a:r>
              <a:rPr sz="2400" spc="-100" dirty="0">
                <a:latin typeface="Arial"/>
                <a:cs typeface="Arial"/>
              </a:rPr>
              <a:t>depending</a:t>
            </a:r>
            <a:r>
              <a:rPr sz="2400" spc="-130" dirty="0">
                <a:latin typeface="Arial"/>
                <a:cs typeface="Arial"/>
              </a:rPr>
              <a:t> </a:t>
            </a:r>
            <a:r>
              <a:rPr sz="2400" spc="-85" dirty="0">
                <a:latin typeface="Arial"/>
                <a:cs typeface="Arial"/>
              </a:rPr>
              <a:t>on</a:t>
            </a:r>
            <a:r>
              <a:rPr sz="2400" spc="-204" dirty="0">
                <a:latin typeface="Arial"/>
                <a:cs typeface="Arial"/>
              </a:rPr>
              <a:t> </a:t>
            </a:r>
            <a:r>
              <a:rPr sz="2400" spc="-20" dirty="0">
                <a:latin typeface="Arial"/>
                <a:cs typeface="Arial"/>
              </a:rPr>
              <a:t>the</a:t>
            </a:r>
            <a:r>
              <a:rPr sz="2400" spc="-135" dirty="0">
                <a:latin typeface="Arial"/>
                <a:cs typeface="Arial"/>
              </a:rPr>
              <a:t> </a:t>
            </a:r>
            <a:r>
              <a:rPr sz="2400" spc="-55" dirty="0">
                <a:latin typeface="Arial"/>
                <a:cs typeface="Arial"/>
              </a:rPr>
              <a:t>line</a:t>
            </a:r>
            <a:r>
              <a:rPr sz="2400" spc="-65" dirty="0">
                <a:latin typeface="Arial"/>
                <a:cs typeface="Arial"/>
              </a:rPr>
              <a:t> </a:t>
            </a:r>
            <a:r>
              <a:rPr sz="2400" dirty="0">
                <a:latin typeface="Arial"/>
                <a:cs typeface="Arial"/>
              </a:rPr>
              <a:t>of</a:t>
            </a:r>
            <a:r>
              <a:rPr sz="2400" spc="-130" dirty="0">
                <a:latin typeface="Arial"/>
                <a:cs typeface="Arial"/>
              </a:rPr>
              <a:t> </a:t>
            </a:r>
            <a:r>
              <a:rPr sz="2400" spc="-10" dirty="0">
                <a:latin typeface="Arial"/>
                <a:cs typeface="Arial"/>
              </a:rPr>
              <a:t>business.</a:t>
            </a:r>
            <a:endParaRPr sz="2400">
              <a:latin typeface="Arial"/>
              <a:cs typeface="Arial"/>
            </a:endParaRPr>
          </a:p>
          <a:p>
            <a:pPr marL="146050" indent="-133985">
              <a:lnSpc>
                <a:spcPct val="100000"/>
              </a:lnSpc>
              <a:spcBef>
                <a:spcPts val="350"/>
              </a:spcBef>
              <a:buChar char="•"/>
              <a:tabLst>
                <a:tab pos="146685" algn="l"/>
              </a:tabLst>
            </a:pPr>
            <a:r>
              <a:rPr sz="2400" spc="-70" dirty="0">
                <a:latin typeface="Arial"/>
                <a:cs typeface="Arial"/>
              </a:rPr>
              <a:t>Moreover</a:t>
            </a:r>
            <a:r>
              <a:rPr sz="2400" spc="-105" dirty="0">
                <a:latin typeface="Arial"/>
                <a:cs typeface="Arial"/>
              </a:rPr>
              <a:t> </a:t>
            </a:r>
            <a:r>
              <a:rPr sz="2400" spc="-155" dirty="0">
                <a:latin typeface="Arial"/>
                <a:cs typeface="Arial"/>
              </a:rPr>
              <a:t>–</a:t>
            </a:r>
            <a:r>
              <a:rPr sz="2400" spc="-100" dirty="0">
                <a:latin typeface="Arial"/>
                <a:cs typeface="Arial"/>
              </a:rPr>
              <a:t> </a:t>
            </a:r>
            <a:r>
              <a:rPr sz="2400" spc="-45" dirty="0">
                <a:latin typeface="Arial"/>
                <a:cs typeface="Arial"/>
              </a:rPr>
              <a:t>restriction</a:t>
            </a:r>
            <a:r>
              <a:rPr sz="2400" spc="-145" dirty="0">
                <a:latin typeface="Arial"/>
                <a:cs typeface="Arial"/>
              </a:rPr>
              <a:t> </a:t>
            </a:r>
            <a:r>
              <a:rPr sz="2400" spc="-80" dirty="0">
                <a:latin typeface="Arial"/>
                <a:cs typeface="Arial"/>
              </a:rPr>
              <a:t>on</a:t>
            </a:r>
            <a:r>
              <a:rPr sz="2400" spc="-85" dirty="0">
                <a:latin typeface="Arial"/>
                <a:cs typeface="Arial"/>
              </a:rPr>
              <a:t> </a:t>
            </a:r>
            <a:r>
              <a:rPr sz="2400" spc="-30" dirty="0">
                <a:latin typeface="Arial"/>
                <a:cs typeface="Arial"/>
              </a:rPr>
              <a:t>the</a:t>
            </a:r>
            <a:r>
              <a:rPr sz="2400" spc="-175" dirty="0">
                <a:latin typeface="Arial"/>
                <a:cs typeface="Arial"/>
              </a:rPr>
              <a:t> </a:t>
            </a:r>
            <a:r>
              <a:rPr sz="2400" spc="-145" dirty="0">
                <a:latin typeface="Arial"/>
                <a:cs typeface="Arial"/>
              </a:rPr>
              <a:t>asset </a:t>
            </a:r>
            <a:r>
              <a:rPr sz="2400" spc="-25" dirty="0">
                <a:latin typeface="Arial"/>
                <a:cs typeface="Arial"/>
              </a:rPr>
              <a:t>classes</a:t>
            </a:r>
            <a:endParaRPr sz="2400">
              <a:latin typeface="Arial"/>
              <a:cs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0517" y="780415"/>
            <a:ext cx="1711325" cy="449580"/>
          </a:xfrm>
          <a:prstGeom prst="rect">
            <a:avLst/>
          </a:prstGeom>
        </p:spPr>
        <p:txBody>
          <a:bodyPr vert="horz" wrap="square" lIns="0" tIns="16510" rIns="0" bIns="0" rtlCol="0">
            <a:spAutoFit/>
          </a:bodyPr>
          <a:lstStyle/>
          <a:p>
            <a:pPr marL="12700">
              <a:lnSpc>
                <a:spcPct val="100000"/>
              </a:lnSpc>
              <a:spcBef>
                <a:spcPts val="130"/>
              </a:spcBef>
            </a:pPr>
            <a:r>
              <a:rPr sz="2750" spc="-254" dirty="0"/>
              <a:t>Asset</a:t>
            </a:r>
            <a:r>
              <a:rPr sz="2750" spc="-130" dirty="0"/>
              <a:t> </a:t>
            </a:r>
            <a:r>
              <a:rPr sz="2750" spc="-125" dirty="0"/>
              <a:t>limits</a:t>
            </a:r>
            <a:endParaRPr sz="2750"/>
          </a:p>
        </p:txBody>
      </p:sp>
      <p:sp>
        <p:nvSpPr>
          <p:cNvPr id="3" name="object 3"/>
          <p:cNvSpPr txBox="1"/>
          <p:nvPr/>
        </p:nvSpPr>
        <p:spPr>
          <a:xfrm>
            <a:off x="229870" y="1669795"/>
            <a:ext cx="8689340" cy="1111885"/>
          </a:xfrm>
          <a:prstGeom prst="rect">
            <a:avLst/>
          </a:prstGeom>
        </p:spPr>
        <p:txBody>
          <a:bodyPr vert="horz" wrap="square" lIns="0" tIns="44450" rIns="0" bIns="0" rtlCol="0">
            <a:spAutoFit/>
          </a:bodyPr>
          <a:lstStyle/>
          <a:p>
            <a:pPr marL="12700" marR="5080">
              <a:lnSpc>
                <a:spcPct val="88700"/>
              </a:lnSpc>
              <a:spcBef>
                <a:spcPts val="350"/>
              </a:spcBef>
            </a:pPr>
            <a:r>
              <a:rPr sz="1800" spc="-70" dirty="0">
                <a:latin typeface="Arial"/>
                <a:cs typeface="Arial"/>
              </a:rPr>
              <a:t>Under</a:t>
            </a:r>
            <a:r>
              <a:rPr sz="1800" spc="-120" dirty="0">
                <a:latin typeface="Arial"/>
                <a:cs typeface="Arial"/>
              </a:rPr>
              <a:t> </a:t>
            </a:r>
            <a:r>
              <a:rPr sz="1800" spc="-114" dirty="0">
                <a:latin typeface="Arial"/>
                <a:cs typeface="Arial"/>
              </a:rPr>
              <a:t>Solvency</a:t>
            </a:r>
            <a:r>
              <a:rPr sz="1800" spc="-165" dirty="0">
                <a:latin typeface="Arial"/>
                <a:cs typeface="Arial"/>
              </a:rPr>
              <a:t> </a:t>
            </a:r>
            <a:r>
              <a:rPr sz="1800" dirty="0">
                <a:latin typeface="Arial"/>
                <a:cs typeface="Arial"/>
              </a:rPr>
              <a:t>I</a:t>
            </a:r>
            <a:r>
              <a:rPr sz="1800" spc="-5" dirty="0">
                <a:latin typeface="Arial"/>
                <a:cs typeface="Arial"/>
              </a:rPr>
              <a:t> </a:t>
            </a:r>
            <a:r>
              <a:rPr sz="1800" spc="-75" dirty="0">
                <a:latin typeface="Arial"/>
                <a:cs typeface="Arial"/>
              </a:rPr>
              <a:t>regime,</a:t>
            </a:r>
            <a:r>
              <a:rPr sz="1800" spc="-90" dirty="0">
                <a:latin typeface="Arial"/>
                <a:cs typeface="Arial"/>
              </a:rPr>
              <a:t> </a:t>
            </a:r>
            <a:r>
              <a:rPr sz="1800" spc="-50" dirty="0">
                <a:latin typeface="Arial"/>
                <a:cs typeface="Arial"/>
              </a:rPr>
              <a:t>investment</a:t>
            </a:r>
            <a:r>
              <a:rPr sz="1800" spc="-160" dirty="0">
                <a:latin typeface="Arial"/>
                <a:cs typeface="Arial"/>
              </a:rPr>
              <a:t> </a:t>
            </a:r>
            <a:r>
              <a:rPr sz="1800" spc="-75" dirty="0">
                <a:latin typeface="Arial"/>
                <a:cs typeface="Arial"/>
              </a:rPr>
              <a:t>risk</a:t>
            </a:r>
            <a:r>
              <a:rPr sz="1800" spc="-80" dirty="0">
                <a:latin typeface="Arial"/>
                <a:cs typeface="Arial"/>
              </a:rPr>
              <a:t> </a:t>
            </a:r>
            <a:r>
              <a:rPr sz="1800" spc="-70" dirty="0">
                <a:latin typeface="Arial"/>
                <a:cs typeface="Arial"/>
              </a:rPr>
              <a:t>and,</a:t>
            </a:r>
            <a:r>
              <a:rPr sz="1800" spc="-85" dirty="0">
                <a:latin typeface="Arial"/>
                <a:cs typeface="Arial"/>
              </a:rPr>
              <a:t> </a:t>
            </a:r>
            <a:r>
              <a:rPr sz="1800" spc="-10" dirty="0">
                <a:latin typeface="Arial"/>
                <a:cs typeface="Arial"/>
              </a:rPr>
              <a:t>in</a:t>
            </a:r>
            <a:r>
              <a:rPr sz="1800" spc="-120" dirty="0">
                <a:latin typeface="Arial"/>
                <a:cs typeface="Arial"/>
              </a:rPr>
              <a:t> </a:t>
            </a:r>
            <a:r>
              <a:rPr sz="1800" spc="-50" dirty="0">
                <a:latin typeface="Arial"/>
                <a:cs typeface="Arial"/>
              </a:rPr>
              <a:t>particular,</a:t>
            </a:r>
            <a:r>
              <a:rPr sz="1800" spc="-175" dirty="0">
                <a:latin typeface="Arial"/>
                <a:cs typeface="Arial"/>
              </a:rPr>
              <a:t> </a:t>
            </a:r>
            <a:r>
              <a:rPr sz="1800" spc="-20" dirty="0">
                <a:latin typeface="Arial"/>
                <a:cs typeface="Arial"/>
              </a:rPr>
              <a:t>the</a:t>
            </a:r>
            <a:r>
              <a:rPr sz="1800" spc="-80" dirty="0">
                <a:latin typeface="Arial"/>
                <a:cs typeface="Arial"/>
              </a:rPr>
              <a:t> </a:t>
            </a:r>
            <a:r>
              <a:rPr sz="1800" spc="-45" dirty="0">
                <a:latin typeface="Arial"/>
                <a:cs typeface="Arial"/>
              </a:rPr>
              <a:t>concentration</a:t>
            </a:r>
            <a:r>
              <a:rPr sz="1800" spc="-204" dirty="0">
                <a:latin typeface="Arial"/>
                <a:cs typeface="Arial"/>
              </a:rPr>
              <a:t> </a:t>
            </a:r>
            <a:r>
              <a:rPr sz="1800" dirty="0">
                <a:latin typeface="Arial"/>
                <a:cs typeface="Arial"/>
              </a:rPr>
              <a:t>of</a:t>
            </a:r>
            <a:r>
              <a:rPr sz="1800" spc="-114" dirty="0">
                <a:latin typeface="Arial"/>
                <a:cs typeface="Arial"/>
              </a:rPr>
              <a:t> </a:t>
            </a:r>
            <a:r>
              <a:rPr sz="1800" spc="-10" dirty="0">
                <a:latin typeface="Arial"/>
                <a:cs typeface="Arial"/>
              </a:rPr>
              <a:t>investment </a:t>
            </a:r>
            <a:r>
              <a:rPr sz="1800" spc="-30" dirty="0">
                <a:latin typeface="Arial"/>
                <a:cs typeface="Arial"/>
              </a:rPr>
              <a:t>portfolios</a:t>
            </a:r>
            <a:r>
              <a:rPr sz="1800" spc="-125" dirty="0">
                <a:latin typeface="Arial"/>
                <a:cs typeface="Arial"/>
              </a:rPr>
              <a:t> </a:t>
            </a:r>
            <a:r>
              <a:rPr sz="1800" spc="-80" dirty="0">
                <a:latin typeface="Arial"/>
                <a:cs typeface="Arial"/>
              </a:rPr>
              <a:t>is</a:t>
            </a:r>
            <a:r>
              <a:rPr sz="1800" spc="-120" dirty="0">
                <a:latin typeface="Arial"/>
                <a:cs typeface="Arial"/>
              </a:rPr>
              <a:t> </a:t>
            </a:r>
            <a:r>
              <a:rPr sz="1800" spc="-105" dirty="0">
                <a:latin typeface="Arial"/>
                <a:cs typeface="Arial"/>
              </a:rPr>
              <a:t>addressed</a:t>
            </a:r>
            <a:r>
              <a:rPr sz="1800" spc="-40" dirty="0">
                <a:latin typeface="Arial"/>
                <a:cs typeface="Arial"/>
              </a:rPr>
              <a:t> </a:t>
            </a:r>
            <a:r>
              <a:rPr sz="1800" spc="-65" dirty="0">
                <a:latin typeface="Arial"/>
                <a:cs typeface="Arial"/>
              </a:rPr>
              <a:t>by</a:t>
            </a:r>
            <a:r>
              <a:rPr sz="1800" spc="-75" dirty="0">
                <a:latin typeface="Arial"/>
                <a:cs typeface="Arial"/>
              </a:rPr>
              <a:t> </a:t>
            </a:r>
            <a:r>
              <a:rPr sz="1800" spc="-50" dirty="0">
                <a:latin typeface="Arial"/>
                <a:cs typeface="Arial"/>
              </a:rPr>
              <a:t>setting</a:t>
            </a:r>
            <a:r>
              <a:rPr sz="1800" spc="-200" dirty="0">
                <a:latin typeface="Arial"/>
                <a:cs typeface="Arial"/>
              </a:rPr>
              <a:t> </a:t>
            </a:r>
            <a:r>
              <a:rPr sz="1800" spc="-125" dirty="0">
                <a:latin typeface="Arial"/>
                <a:cs typeface="Arial"/>
              </a:rPr>
              <a:t>asset</a:t>
            </a:r>
            <a:r>
              <a:rPr sz="1800" dirty="0">
                <a:latin typeface="Arial"/>
                <a:cs typeface="Arial"/>
              </a:rPr>
              <a:t> </a:t>
            </a:r>
            <a:r>
              <a:rPr sz="1800" spc="-25" dirty="0">
                <a:latin typeface="Arial"/>
                <a:cs typeface="Arial"/>
              </a:rPr>
              <a:t>limits.</a:t>
            </a:r>
            <a:r>
              <a:rPr sz="1800" spc="-175" dirty="0">
                <a:latin typeface="Arial"/>
                <a:cs typeface="Arial"/>
              </a:rPr>
              <a:t> </a:t>
            </a:r>
            <a:r>
              <a:rPr sz="1800" spc="-100" dirty="0">
                <a:latin typeface="Arial"/>
                <a:cs typeface="Arial"/>
              </a:rPr>
              <a:t>There</a:t>
            </a:r>
            <a:r>
              <a:rPr sz="1800" spc="-85" dirty="0">
                <a:latin typeface="Arial"/>
                <a:cs typeface="Arial"/>
              </a:rPr>
              <a:t> </a:t>
            </a:r>
            <a:r>
              <a:rPr sz="1800" spc="-80" dirty="0">
                <a:latin typeface="Arial"/>
                <a:cs typeface="Arial"/>
              </a:rPr>
              <a:t>are</a:t>
            </a:r>
            <a:r>
              <a:rPr sz="1800" spc="-85" dirty="0">
                <a:latin typeface="Arial"/>
                <a:cs typeface="Arial"/>
              </a:rPr>
              <a:t> </a:t>
            </a:r>
            <a:r>
              <a:rPr sz="1800" spc="-10" dirty="0">
                <a:latin typeface="Arial"/>
                <a:cs typeface="Arial"/>
              </a:rPr>
              <a:t>limits</a:t>
            </a:r>
            <a:r>
              <a:rPr sz="1800" spc="-120" dirty="0">
                <a:latin typeface="Arial"/>
                <a:cs typeface="Arial"/>
              </a:rPr>
              <a:t> </a:t>
            </a:r>
            <a:r>
              <a:rPr sz="1800" dirty="0">
                <a:latin typeface="Arial"/>
                <a:cs typeface="Arial"/>
              </a:rPr>
              <a:t>that</a:t>
            </a:r>
            <a:r>
              <a:rPr sz="1800" spc="-175" dirty="0">
                <a:latin typeface="Arial"/>
                <a:cs typeface="Arial"/>
              </a:rPr>
              <a:t> </a:t>
            </a:r>
            <a:r>
              <a:rPr sz="1800" spc="-50" dirty="0">
                <a:latin typeface="Arial"/>
                <a:cs typeface="Arial"/>
              </a:rPr>
              <a:t>apply</a:t>
            </a:r>
            <a:r>
              <a:rPr sz="1800" spc="-150" dirty="0">
                <a:latin typeface="Arial"/>
                <a:cs typeface="Arial"/>
              </a:rPr>
              <a:t> </a:t>
            </a:r>
            <a:r>
              <a:rPr sz="1800" dirty="0">
                <a:latin typeface="Arial"/>
                <a:cs typeface="Arial"/>
              </a:rPr>
              <a:t>to</a:t>
            </a:r>
            <a:r>
              <a:rPr sz="1800" spc="-60" dirty="0">
                <a:latin typeface="Arial"/>
                <a:cs typeface="Arial"/>
              </a:rPr>
              <a:t> </a:t>
            </a:r>
            <a:r>
              <a:rPr sz="1800" spc="-20" dirty="0">
                <a:latin typeface="Arial"/>
                <a:cs typeface="Arial"/>
              </a:rPr>
              <a:t>the</a:t>
            </a:r>
            <a:r>
              <a:rPr sz="1800" spc="-80" dirty="0">
                <a:latin typeface="Arial"/>
                <a:cs typeface="Arial"/>
              </a:rPr>
              <a:t> </a:t>
            </a:r>
            <a:r>
              <a:rPr sz="1800" dirty="0">
                <a:latin typeface="Arial"/>
                <a:cs typeface="Arial"/>
              </a:rPr>
              <a:t>total</a:t>
            </a:r>
            <a:r>
              <a:rPr sz="1800" spc="-125" dirty="0">
                <a:latin typeface="Arial"/>
                <a:cs typeface="Arial"/>
              </a:rPr>
              <a:t> </a:t>
            </a:r>
            <a:r>
              <a:rPr sz="1800" spc="-10" dirty="0">
                <a:latin typeface="Arial"/>
                <a:cs typeface="Arial"/>
              </a:rPr>
              <a:t>portfolio </a:t>
            </a:r>
            <a:r>
              <a:rPr sz="1800" spc="-75" dirty="0">
                <a:latin typeface="Arial"/>
                <a:cs typeface="Arial"/>
              </a:rPr>
              <a:t>and</a:t>
            </a:r>
            <a:r>
              <a:rPr sz="1800" spc="-125" dirty="0">
                <a:latin typeface="Arial"/>
                <a:cs typeface="Arial"/>
              </a:rPr>
              <a:t> </a:t>
            </a:r>
            <a:r>
              <a:rPr sz="1800" spc="-10" dirty="0">
                <a:latin typeface="Arial"/>
                <a:cs typeface="Arial"/>
              </a:rPr>
              <a:t>limits</a:t>
            </a:r>
            <a:r>
              <a:rPr sz="1800" spc="-100" dirty="0">
                <a:latin typeface="Arial"/>
                <a:cs typeface="Arial"/>
              </a:rPr>
              <a:t> </a:t>
            </a:r>
            <a:r>
              <a:rPr sz="1800" dirty="0">
                <a:latin typeface="Arial"/>
                <a:cs typeface="Arial"/>
              </a:rPr>
              <a:t>that</a:t>
            </a:r>
            <a:r>
              <a:rPr sz="1800" spc="-160" dirty="0">
                <a:latin typeface="Arial"/>
                <a:cs typeface="Arial"/>
              </a:rPr>
              <a:t> </a:t>
            </a:r>
            <a:r>
              <a:rPr sz="1800" spc="-85" dirty="0">
                <a:latin typeface="Arial"/>
                <a:cs typeface="Arial"/>
              </a:rPr>
              <a:t>set</a:t>
            </a:r>
            <a:r>
              <a:rPr sz="1800" spc="10" dirty="0">
                <a:latin typeface="Arial"/>
                <a:cs typeface="Arial"/>
              </a:rPr>
              <a:t> </a:t>
            </a:r>
            <a:r>
              <a:rPr sz="1800" spc="-75" dirty="0">
                <a:latin typeface="Arial"/>
                <a:cs typeface="Arial"/>
              </a:rPr>
              <a:t>maximum </a:t>
            </a:r>
            <a:r>
              <a:rPr sz="1800" spc="-35" dirty="0">
                <a:latin typeface="Arial"/>
                <a:cs typeface="Arial"/>
              </a:rPr>
              <a:t>concentrationsto</a:t>
            </a:r>
            <a:r>
              <a:rPr sz="1800" spc="-130" dirty="0">
                <a:latin typeface="Arial"/>
                <a:cs typeface="Arial"/>
              </a:rPr>
              <a:t> </a:t>
            </a:r>
            <a:r>
              <a:rPr sz="1800" spc="-65" dirty="0">
                <a:latin typeface="Arial"/>
                <a:cs typeface="Arial"/>
              </a:rPr>
              <a:t>investments</a:t>
            </a:r>
            <a:r>
              <a:rPr sz="1800" spc="-180" dirty="0">
                <a:latin typeface="Arial"/>
                <a:cs typeface="Arial"/>
              </a:rPr>
              <a:t> </a:t>
            </a:r>
            <a:r>
              <a:rPr sz="1800" dirty="0">
                <a:latin typeface="Arial"/>
                <a:cs typeface="Arial"/>
              </a:rPr>
              <a:t>to</a:t>
            </a:r>
            <a:r>
              <a:rPr sz="1800" spc="-45" dirty="0">
                <a:latin typeface="Arial"/>
                <a:cs typeface="Arial"/>
              </a:rPr>
              <a:t> </a:t>
            </a:r>
            <a:r>
              <a:rPr sz="1800" spc="-70" dirty="0">
                <a:latin typeface="Arial"/>
                <a:cs typeface="Arial"/>
              </a:rPr>
              <a:t>one</a:t>
            </a:r>
            <a:r>
              <a:rPr sz="1800" spc="-60" dirty="0">
                <a:latin typeface="Arial"/>
                <a:cs typeface="Arial"/>
              </a:rPr>
              <a:t> </a:t>
            </a:r>
            <a:r>
              <a:rPr sz="1800" spc="-85" dirty="0">
                <a:latin typeface="Arial"/>
                <a:cs typeface="Arial"/>
              </a:rPr>
              <a:t>single</a:t>
            </a:r>
            <a:r>
              <a:rPr sz="1800" spc="-60" dirty="0">
                <a:latin typeface="Arial"/>
                <a:cs typeface="Arial"/>
              </a:rPr>
              <a:t> </a:t>
            </a:r>
            <a:r>
              <a:rPr sz="1800" spc="-10" dirty="0">
                <a:latin typeface="Arial"/>
                <a:cs typeface="Arial"/>
              </a:rPr>
              <a:t>counterparty.</a:t>
            </a:r>
            <a:endParaRPr sz="1800">
              <a:latin typeface="Arial"/>
              <a:cs typeface="Arial"/>
            </a:endParaRPr>
          </a:p>
          <a:p>
            <a:pPr marL="5314315">
              <a:lnSpc>
                <a:spcPct val="100000"/>
              </a:lnSpc>
              <a:spcBef>
                <a:spcPts val="395"/>
              </a:spcBef>
            </a:pPr>
            <a:r>
              <a:rPr sz="1800" spc="-45" dirty="0">
                <a:latin typeface="Arial"/>
                <a:cs typeface="Arial"/>
              </a:rPr>
              <a:t>concentration</a:t>
            </a:r>
            <a:r>
              <a:rPr sz="1800" spc="-175" dirty="0">
                <a:latin typeface="Arial"/>
                <a:cs typeface="Arial"/>
              </a:rPr>
              <a:t> </a:t>
            </a:r>
            <a:r>
              <a:rPr sz="1800" spc="-10" dirty="0">
                <a:latin typeface="Arial"/>
                <a:cs typeface="Arial"/>
              </a:rPr>
              <a:t>limits</a:t>
            </a:r>
            <a:r>
              <a:rPr sz="1800" spc="-170" dirty="0">
                <a:latin typeface="Arial"/>
                <a:cs typeface="Arial"/>
              </a:rPr>
              <a:t> </a:t>
            </a:r>
            <a:r>
              <a:rPr sz="1800" spc="-25" dirty="0">
                <a:latin typeface="Arial"/>
                <a:cs typeface="Arial"/>
              </a:rPr>
              <a:t>(%)</a:t>
            </a:r>
            <a:endParaRPr sz="1800">
              <a:latin typeface="Arial"/>
              <a:cs typeface="Arial"/>
            </a:endParaRPr>
          </a:p>
        </p:txBody>
      </p:sp>
      <p:graphicFrame>
        <p:nvGraphicFramePr>
          <p:cNvPr id="4" name="object 4"/>
          <p:cNvGraphicFramePr>
            <a:graphicFrameLocks noGrp="1"/>
          </p:cNvGraphicFramePr>
          <p:nvPr/>
        </p:nvGraphicFramePr>
        <p:xfrm>
          <a:off x="210820" y="2875676"/>
          <a:ext cx="6739889" cy="1200785"/>
        </p:xfrm>
        <a:graphic>
          <a:graphicData uri="http://schemas.openxmlformats.org/drawingml/2006/table">
            <a:tbl>
              <a:tblPr firstRow="1" bandRow="1">
                <a:tableStyleId>{2D5ABB26-0587-4C30-8999-92F81FD0307C}</a:tableStyleId>
              </a:tblPr>
              <a:tblGrid>
                <a:gridCol w="5761355">
                  <a:extLst>
                    <a:ext uri="{9D8B030D-6E8A-4147-A177-3AD203B41FA5}">
                      <a16:colId xmlns:a16="http://schemas.microsoft.com/office/drawing/2014/main" val="20000"/>
                    </a:ext>
                  </a:extLst>
                </a:gridCol>
                <a:gridCol w="978534">
                  <a:extLst>
                    <a:ext uri="{9D8B030D-6E8A-4147-A177-3AD203B41FA5}">
                      <a16:colId xmlns:a16="http://schemas.microsoft.com/office/drawing/2014/main" val="20001"/>
                    </a:ext>
                  </a:extLst>
                </a:gridCol>
              </a:tblGrid>
              <a:tr h="276225">
                <a:tc>
                  <a:txBody>
                    <a:bodyPr/>
                    <a:lstStyle/>
                    <a:p>
                      <a:pPr marL="31750">
                        <a:lnSpc>
                          <a:spcPts val="1710"/>
                        </a:lnSpc>
                      </a:pPr>
                      <a:r>
                        <a:rPr sz="1800" spc="-105" dirty="0">
                          <a:latin typeface="Arial"/>
                          <a:cs typeface="Arial"/>
                        </a:rPr>
                        <a:t>Any</a:t>
                      </a:r>
                      <a:r>
                        <a:rPr sz="1800" spc="-180" dirty="0">
                          <a:latin typeface="Arial"/>
                          <a:cs typeface="Arial"/>
                        </a:rPr>
                        <a:t> </a:t>
                      </a:r>
                      <a:r>
                        <a:rPr sz="1800" spc="-70" dirty="0">
                          <a:latin typeface="Arial"/>
                          <a:cs typeface="Arial"/>
                        </a:rPr>
                        <a:t>one</a:t>
                      </a:r>
                      <a:r>
                        <a:rPr sz="1800" spc="-105" dirty="0">
                          <a:latin typeface="Arial"/>
                          <a:cs typeface="Arial"/>
                        </a:rPr>
                        <a:t> </a:t>
                      </a:r>
                      <a:r>
                        <a:rPr sz="1800" spc="-75" dirty="0">
                          <a:latin typeface="Arial"/>
                          <a:cs typeface="Arial"/>
                        </a:rPr>
                        <a:t>piece</a:t>
                      </a:r>
                      <a:r>
                        <a:rPr sz="1800" spc="-100" dirty="0">
                          <a:latin typeface="Arial"/>
                          <a:cs typeface="Arial"/>
                        </a:rPr>
                        <a:t> </a:t>
                      </a:r>
                      <a:r>
                        <a:rPr sz="1800" dirty="0">
                          <a:latin typeface="Arial"/>
                          <a:cs typeface="Arial"/>
                        </a:rPr>
                        <a:t>of</a:t>
                      </a:r>
                      <a:r>
                        <a:rPr sz="1800" spc="-60" dirty="0">
                          <a:latin typeface="Arial"/>
                          <a:cs typeface="Arial"/>
                        </a:rPr>
                        <a:t> </a:t>
                      </a:r>
                      <a:r>
                        <a:rPr sz="1800" spc="-45" dirty="0">
                          <a:latin typeface="Arial"/>
                          <a:cs typeface="Arial"/>
                        </a:rPr>
                        <a:t>land</a:t>
                      </a:r>
                      <a:r>
                        <a:rPr sz="1800" spc="-229" dirty="0">
                          <a:latin typeface="Arial"/>
                          <a:cs typeface="Arial"/>
                        </a:rPr>
                        <a:t> </a:t>
                      </a:r>
                      <a:r>
                        <a:rPr sz="1800" dirty="0">
                          <a:latin typeface="Arial"/>
                          <a:cs typeface="Arial"/>
                        </a:rPr>
                        <a:t>or</a:t>
                      </a:r>
                      <a:r>
                        <a:rPr sz="1800" spc="-60" dirty="0">
                          <a:latin typeface="Arial"/>
                          <a:cs typeface="Arial"/>
                        </a:rPr>
                        <a:t> </a:t>
                      </a:r>
                      <a:r>
                        <a:rPr sz="1800" spc="-10" dirty="0">
                          <a:latin typeface="Arial"/>
                          <a:cs typeface="Arial"/>
                        </a:rPr>
                        <a:t>building</a:t>
                      </a:r>
                      <a:endParaRPr sz="1800">
                        <a:latin typeface="Arial"/>
                        <a:cs typeface="Arial"/>
                      </a:endParaRPr>
                    </a:p>
                  </a:txBody>
                  <a:tcPr marL="0" marR="0" marT="0" marB="0"/>
                </a:tc>
                <a:tc>
                  <a:txBody>
                    <a:bodyPr/>
                    <a:lstStyle/>
                    <a:p>
                      <a:pPr marR="71755" algn="r">
                        <a:lnSpc>
                          <a:spcPts val="1710"/>
                        </a:lnSpc>
                      </a:pPr>
                      <a:r>
                        <a:rPr sz="1800" spc="-105" dirty="0">
                          <a:latin typeface="Arial"/>
                          <a:cs typeface="Arial"/>
                        </a:rPr>
                        <a:t>10</a:t>
                      </a:r>
                      <a:r>
                        <a:rPr sz="1800" spc="-60" dirty="0">
                          <a:latin typeface="Arial"/>
                          <a:cs typeface="Arial"/>
                        </a:rPr>
                        <a:t> </a:t>
                      </a:r>
                      <a:r>
                        <a:rPr sz="1800" spc="-385" dirty="0">
                          <a:latin typeface="Arial"/>
                          <a:cs typeface="Arial"/>
                        </a:rPr>
                        <a:t>%</a:t>
                      </a:r>
                      <a:endParaRPr sz="1800">
                        <a:latin typeface="Arial"/>
                        <a:cs typeface="Arial"/>
                      </a:endParaRPr>
                    </a:p>
                  </a:txBody>
                  <a:tcPr marL="0" marR="0" marT="0" marB="0"/>
                </a:tc>
                <a:extLst>
                  <a:ext uri="{0D108BD9-81ED-4DB2-BD59-A6C34878D82A}">
                    <a16:rowId xmlns:a16="http://schemas.microsoft.com/office/drawing/2014/main" val="10000"/>
                  </a:ext>
                </a:extLst>
              </a:tr>
              <a:tr h="324485">
                <a:tc>
                  <a:txBody>
                    <a:bodyPr/>
                    <a:lstStyle/>
                    <a:p>
                      <a:pPr marL="31750">
                        <a:lnSpc>
                          <a:spcPts val="2090"/>
                        </a:lnSpc>
                      </a:pPr>
                      <a:r>
                        <a:rPr sz="1800" spc="-85" dirty="0">
                          <a:latin typeface="Arial"/>
                          <a:cs typeface="Arial"/>
                        </a:rPr>
                        <a:t>Total</a:t>
                      </a:r>
                      <a:r>
                        <a:rPr sz="1800" spc="-215" dirty="0">
                          <a:latin typeface="Arial"/>
                          <a:cs typeface="Arial"/>
                        </a:rPr>
                        <a:t> </a:t>
                      </a:r>
                      <a:r>
                        <a:rPr sz="1800" spc="-114" dirty="0">
                          <a:latin typeface="Arial"/>
                          <a:cs typeface="Arial"/>
                        </a:rPr>
                        <a:t>shares</a:t>
                      </a:r>
                      <a:r>
                        <a:rPr sz="1800" spc="-25" dirty="0">
                          <a:latin typeface="Arial"/>
                          <a:cs typeface="Arial"/>
                        </a:rPr>
                        <a:t> </a:t>
                      </a:r>
                      <a:r>
                        <a:rPr sz="1800" spc="-75" dirty="0">
                          <a:latin typeface="Arial"/>
                          <a:cs typeface="Arial"/>
                        </a:rPr>
                        <a:t>and</a:t>
                      </a:r>
                      <a:r>
                        <a:rPr sz="1800" spc="-135" dirty="0">
                          <a:latin typeface="Arial"/>
                          <a:cs typeface="Arial"/>
                        </a:rPr>
                        <a:t> </a:t>
                      </a:r>
                      <a:r>
                        <a:rPr sz="1800" spc="-50" dirty="0">
                          <a:latin typeface="Arial"/>
                          <a:cs typeface="Arial"/>
                        </a:rPr>
                        <a:t>negotiable</a:t>
                      </a:r>
                      <a:r>
                        <a:rPr sz="1800" spc="-250" dirty="0">
                          <a:latin typeface="Arial"/>
                          <a:cs typeface="Arial"/>
                        </a:rPr>
                        <a:t> </a:t>
                      </a:r>
                      <a:r>
                        <a:rPr sz="1800" spc="-50" dirty="0">
                          <a:latin typeface="Arial"/>
                          <a:cs typeface="Arial"/>
                        </a:rPr>
                        <a:t>instruments</a:t>
                      </a:r>
                      <a:r>
                        <a:rPr sz="1800" spc="-105" dirty="0">
                          <a:latin typeface="Arial"/>
                          <a:cs typeface="Arial"/>
                        </a:rPr>
                        <a:t> </a:t>
                      </a:r>
                      <a:r>
                        <a:rPr sz="1800" dirty="0">
                          <a:latin typeface="Arial"/>
                          <a:cs typeface="Arial"/>
                        </a:rPr>
                        <a:t>of</a:t>
                      </a:r>
                      <a:r>
                        <a:rPr sz="1800" spc="-114" dirty="0">
                          <a:latin typeface="Arial"/>
                          <a:cs typeface="Arial"/>
                        </a:rPr>
                        <a:t> </a:t>
                      </a:r>
                      <a:r>
                        <a:rPr sz="1800" spc="-70" dirty="0">
                          <a:latin typeface="Arial"/>
                          <a:cs typeface="Arial"/>
                        </a:rPr>
                        <a:t>one</a:t>
                      </a:r>
                      <a:r>
                        <a:rPr sz="1800" spc="-80" dirty="0">
                          <a:latin typeface="Arial"/>
                          <a:cs typeface="Arial"/>
                        </a:rPr>
                        <a:t> </a:t>
                      </a:r>
                      <a:r>
                        <a:rPr sz="1800" spc="-10" dirty="0">
                          <a:latin typeface="Arial"/>
                          <a:cs typeface="Arial"/>
                        </a:rPr>
                        <a:t>company</a:t>
                      </a:r>
                      <a:endParaRPr sz="1800">
                        <a:latin typeface="Arial"/>
                        <a:cs typeface="Arial"/>
                      </a:endParaRPr>
                    </a:p>
                  </a:txBody>
                  <a:tcPr marL="0" marR="0" marT="0" marB="0"/>
                </a:tc>
                <a:tc>
                  <a:txBody>
                    <a:bodyPr/>
                    <a:lstStyle/>
                    <a:p>
                      <a:pPr marR="33020" algn="r">
                        <a:lnSpc>
                          <a:spcPts val="2090"/>
                        </a:lnSpc>
                      </a:pPr>
                      <a:r>
                        <a:rPr sz="1800" spc="-100" dirty="0">
                          <a:latin typeface="Arial"/>
                          <a:cs typeface="Arial"/>
                        </a:rPr>
                        <a:t>5</a:t>
                      </a:r>
                      <a:r>
                        <a:rPr sz="1800" spc="-60" dirty="0">
                          <a:latin typeface="Arial"/>
                          <a:cs typeface="Arial"/>
                        </a:rPr>
                        <a:t> </a:t>
                      </a:r>
                      <a:r>
                        <a:rPr sz="1800" spc="-385" dirty="0">
                          <a:latin typeface="Arial"/>
                          <a:cs typeface="Arial"/>
                        </a:rPr>
                        <a:t>%</a:t>
                      </a:r>
                      <a:endParaRPr sz="1800">
                        <a:latin typeface="Arial"/>
                        <a:cs typeface="Arial"/>
                      </a:endParaRPr>
                    </a:p>
                  </a:txBody>
                  <a:tcPr marL="0" marR="0" marT="0" marB="0"/>
                </a:tc>
                <a:extLst>
                  <a:ext uri="{0D108BD9-81ED-4DB2-BD59-A6C34878D82A}">
                    <a16:rowId xmlns:a16="http://schemas.microsoft.com/office/drawing/2014/main" val="10001"/>
                  </a:ext>
                </a:extLst>
              </a:tr>
              <a:tr h="323850">
                <a:tc>
                  <a:txBody>
                    <a:bodyPr/>
                    <a:lstStyle/>
                    <a:p>
                      <a:pPr marL="31750">
                        <a:lnSpc>
                          <a:spcPts val="2090"/>
                        </a:lnSpc>
                      </a:pPr>
                      <a:r>
                        <a:rPr sz="1800" spc="-85" dirty="0">
                          <a:latin typeface="Arial"/>
                          <a:cs typeface="Arial"/>
                        </a:rPr>
                        <a:t>Total</a:t>
                      </a:r>
                      <a:r>
                        <a:rPr sz="1800" spc="-200" dirty="0">
                          <a:latin typeface="Arial"/>
                          <a:cs typeface="Arial"/>
                        </a:rPr>
                        <a:t> </a:t>
                      </a:r>
                      <a:r>
                        <a:rPr sz="1800" spc="-45" dirty="0">
                          <a:latin typeface="Arial"/>
                          <a:cs typeface="Arial"/>
                        </a:rPr>
                        <a:t>unlisted</a:t>
                      </a:r>
                      <a:r>
                        <a:rPr sz="1800" spc="-100" dirty="0">
                          <a:latin typeface="Arial"/>
                          <a:cs typeface="Arial"/>
                        </a:rPr>
                        <a:t> </a:t>
                      </a:r>
                      <a:r>
                        <a:rPr sz="1800" spc="-10" dirty="0">
                          <a:latin typeface="Arial"/>
                          <a:cs typeface="Arial"/>
                        </a:rPr>
                        <a:t>shares</a:t>
                      </a:r>
                      <a:endParaRPr sz="1800">
                        <a:latin typeface="Arial"/>
                        <a:cs typeface="Arial"/>
                      </a:endParaRPr>
                    </a:p>
                  </a:txBody>
                  <a:tcPr marL="0" marR="0" marT="0" marB="0"/>
                </a:tc>
                <a:tc>
                  <a:txBody>
                    <a:bodyPr/>
                    <a:lstStyle/>
                    <a:p>
                      <a:pPr marR="24130" algn="r">
                        <a:lnSpc>
                          <a:spcPts val="2090"/>
                        </a:lnSpc>
                      </a:pPr>
                      <a:r>
                        <a:rPr sz="1800" spc="-105" dirty="0">
                          <a:latin typeface="Arial"/>
                          <a:cs typeface="Arial"/>
                        </a:rPr>
                        <a:t>10</a:t>
                      </a:r>
                      <a:r>
                        <a:rPr sz="1800" spc="-60" dirty="0">
                          <a:latin typeface="Arial"/>
                          <a:cs typeface="Arial"/>
                        </a:rPr>
                        <a:t> </a:t>
                      </a:r>
                      <a:r>
                        <a:rPr sz="1800" spc="-385" dirty="0">
                          <a:latin typeface="Arial"/>
                          <a:cs typeface="Arial"/>
                        </a:rPr>
                        <a:t>%</a:t>
                      </a:r>
                      <a:endParaRPr sz="1800">
                        <a:latin typeface="Arial"/>
                        <a:cs typeface="Arial"/>
                      </a:endParaRPr>
                    </a:p>
                  </a:txBody>
                  <a:tcPr marL="0" marR="0" marT="0" marB="0"/>
                </a:tc>
                <a:extLst>
                  <a:ext uri="{0D108BD9-81ED-4DB2-BD59-A6C34878D82A}">
                    <a16:rowId xmlns:a16="http://schemas.microsoft.com/office/drawing/2014/main" val="10002"/>
                  </a:ext>
                </a:extLst>
              </a:tr>
              <a:tr h="276225">
                <a:tc>
                  <a:txBody>
                    <a:bodyPr/>
                    <a:lstStyle/>
                    <a:p>
                      <a:pPr marL="31750">
                        <a:lnSpc>
                          <a:spcPts val="2080"/>
                        </a:lnSpc>
                      </a:pPr>
                      <a:r>
                        <a:rPr sz="1800" dirty="0">
                          <a:latin typeface="Arial"/>
                          <a:cs typeface="Arial"/>
                        </a:rPr>
                        <a:t>…</a:t>
                      </a:r>
                      <a:endParaRPr sz="1800">
                        <a:latin typeface="Arial"/>
                        <a:cs typeface="Arial"/>
                      </a:endParaRPr>
                    </a:p>
                  </a:txBody>
                  <a:tcPr marL="0" marR="0" marT="0" marB="0"/>
                </a:tc>
                <a:tc>
                  <a:txBody>
                    <a:bodyPr/>
                    <a:lstStyle/>
                    <a:p>
                      <a:pPr>
                        <a:lnSpc>
                          <a:spcPct val="100000"/>
                        </a:lnSpc>
                      </a:pPr>
                      <a:endParaRPr sz="1700">
                        <a:latin typeface="Times New Roman"/>
                        <a:cs typeface="Times New Roman"/>
                      </a:endParaRPr>
                    </a:p>
                  </a:txBody>
                  <a:tcPr marL="0" marR="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6510" rIns="0" bIns="0" rtlCol="0">
            <a:spAutoFit/>
          </a:bodyPr>
          <a:lstStyle/>
          <a:p>
            <a:pPr marL="12700">
              <a:lnSpc>
                <a:spcPct val="100000"/>
              </a:lnSpc>
              <a:spcBef>
                <a:spcPts val="130"/>
              </a:spcBef>
            </a:pPr>
            <a:r>
              <a:rPr sz="3200" spc="-204" dirty="0"/>
              <a:t>Limitations</a:t>
            </a:r>
            <a:r>
              <a:rPr sz="3200" spc="-355" dirty="0"/>
              <a:t> </a:t>
            </a:r>
            <a:r>
              <a:rPr sz="3200" spc="-155" dirty="0"/>
              <a:t>of</a:t>
            </a:r>
            <a:r>
              <a:rPr sz="3200" spc="-140" dirty="0"/>
              <a:t> </a:t>
            </a:r>
            <a:r>
              <a:rPr sz="3200" spc="-295" dirty="0"/>
              <a:t>Solvency</a:t>
            </a:r>
            <a:r>
              <a:rPr sz="3200" spc="-285" dirty="0"/>
              <a:t> </a:t>
            </a:r>
            <a:r>
              <a:rPr sz="3200" spc="-50" dirty="0"/>
              <a:t>I</a:t>
            </a:r>
            <a:endParaRPr sz="3200"/>
          </a:p>
        </p:txBody>
      </p:sp>
      <p:sp>
        <p:nvSpPr>
          <p:cNvPr id="3" name="object 3"/>
          <p:cNvSpPr txBox="1"/>
          <p:nvPr/>
        </p:nvSpPr>
        <p:spPr>
          <a:xfrm>
            <a:off x="229870" y="1651317"/>
            <a:ext cx="8544560" cy="1460500"/>
          </a:xfrm>
          <a:prstGeom prst="rect">
            <a:avLst/>
          </a:prstGeom>
        </p:spPr>
        <p:txBody>
          <a:bodyPr vert="horz" wrap="square" lIns="0" tIns="50165" rIns="0" bIns="0" rtlCol="0">
            <a:spAutoFit/>
          </a:bodyPr>
          <a:lstStyle/>
          <a:p>
            <a:pPr marL="146050" marR="1171575" indent="-133985">
              <a:lnSpc>
                <a:spcPts val="2630"/>
              </a:lnSpc>
              <a:spcBef>
                <a:spcPts val="395"/>
              </a:spcBef>
              <a:buChar char="•"/>
              <a:tabLst>
                <a:tab pos="146685" algn="l"/>
              </a:tabLst>
            </a:pPr>
            <a:r>
              <a:rPr sz="2400" dirty="0">
                <a:latin typeface="Arial"/>
                <a:cs typeface="Arial"/>
              </a:rPr>
              <a:t>It</a:t>
            </a:r>
            <a:r>
              <a:rPr sz="2400" spc="-90" dirty="0">
                <a:latin typeface="Arial"/>
                <a:cs typeface="Arial"/>
              </a:rPr>
              <a:t> </a:t>
            </a:r>
            <a:r>
              <a:rPr sz="2400" spc="-145" dirty="0">
                <a:latin typeface="Arial"/>
                <a:cs typeface="Arial"/>
              </a:rPr>
              <a:t>is</a:t>
            </a:r>
            <a:r>
              <a:rPr sz="2400" spc="-80" dirty="0">
                <a:latin typeface="Arial"/>
                <a:cs typeface="Arial"/>
              </a:rPr>
              <a:t> </a:t>
            </a:r>
            <a:r>
              <a:rPr sz="2400" spc="-155" dirty="0">
                <a:latin typeface="Arial"/>
                <a:cs typeface="Arial"/>
              </a:rPr>
              <a:t>based</a:t>
            </a:r>
            <a:r>
              <a:rPr sz="2400" spc="-175" dirty="0">
                <a:latin typeface="Arial"/>
                <a:cs typeface="Arial"/>
              </a:rPr>
              <a:t> </a:t>
            </a:r>
            <a:r>
              <a:rPr sz="2400" spc="-85" dirty="0">
                <a:latin typeface="Arial"/>
                <a:cs typeface="Arial"/>
              </a:rPr>
              <a:t>on</a:t>
            </a:r>
            <a:r>
              <a:rPr sz="2400" spc="-100" dirty="0">
                <a:latin typeface="Arial"/>
                <a:cs typeface="Arial"/>
              </a:rPr>
              <a:t> </a:t>
            </a:r>
            <a:r>
              <a:rPr sz="2400" spc="-60" dirty="0">
                <a:latin typeface="Arial"/>
                <a:cs typeface="Arial"/>
              </a:rPr>
              <a:t>simplified</a:t>
            </a:r>
            <a:r>
              <a:rPr sz="2400" spc="-100" dirty="0">
                <a:latin typeface="Arial"/>
                <a:cs typeface="Arial"/>
              </a:rPr>
              <a:t> </a:t>
            </a:r>
            <a:r>
              <a:rPr sz="2400" spc="-95" dirty="0">
                <a:latin typeface="Arial"/>
                <a:cs typeface="Arial"/>
              </a:rPr>
              <a:t>formulas</a:t>
            </a:r>
            <a:r>
              <a:rPr sz="2400" spc="-65" dirty="0">
                <a:latin typeface="Arial"/>
                <a:cs typeface="Arial"/>
              </a:rPr>
              <a:t> </a:t>
            </a:r>
            <a:r>
              <a:rPr sz="2400" spc="-20" dirty="0">
                <a:latin typeface="Arial"/>
                <a:cs typeface="Arial"/>
              </a:rPr>
              <a:t>for</a:t>
            </a:r>
            <a:r>
              <a:rPr sz="2400" spc="-125" dirty="0">
                <a:latin typeface="Arial"/>
                <a:cs typeface="Arial"/>
              </a:rPr>
              <a:t> </a:t>
            </a:r>
            <a:r>
              <a:rPr sz="2400" spc="-95" dirty="0">
                <a:latin typeface="Arial"/>
                <a:cs typeface="Arial"/>
              </a:rPr>
              <a:t>calculating</a:t>
            </a:r>
            <a:r>
              <a:rPr sz="2400" spc="-100" dirty="0">
                <a:latin typeface="Arial"/>
                <a:cs typeface="Arial"/>
              </a:rPr>
              <a:t> </a:t>
            </a:r>
            <a:r>
              <a:rPr sz="2400" dirty="0">
                <a:latin typeface="Arial"/>
                <a:cs typeface="Arial"/>
              </a:rPr>
              <a:t>of</a:t>
            </a:r>
            <a:r>
              <a:rPr sz="2400" spc="-95" dirty="0">
                <a:latin typeface="Arial"/>
                <a:cs typeface="Arial"/>
              </a:rPr>
              <a:t> </a:t>
            </a:r>
            <a:r>
              <a:rPr sz="2400" spc="-10" dirty="0">
                <a:latin typeface="Arial"/>
                <a:cs typeface="Arial"/>
              </a:rPr>
              <a:t>capital </a:t>
            </a:r>
            <a:r>
              <a:rPr sz="2400" spc="-75" dirty="0">
                <a:latin typeface="Arial"/>
                <a:cs typeface="Arial"/>
              </a:rPr>
              <a:t>requirements</a:t>
            </a:r>
            <a:r>
              <a:rPr sz="2400" spc="-165" dirty="0">
                <a:latin typeface="Arial"/>
                <a:cs typeface="Arial"/>
              </a:rPr>
              <a:t> </a:t>
            </a:r>
            <a:r>
              <a:rPr sz="2400" spc="-130" dirty="0">
                <a:latin typeface="Arial"/>
                <a:cs typeface="Arial"/>
              </a:rPr>
              <a:t>and</a:t>
            </a:r>
            <a:r>
              <a:rPr sz="2400" spc="-45" dirty="0">
                <a:latin typeface="Arial"/>
                <a:cs typeface="Arial"/>
              </a:rPr>
              <a:t> </a:t>
            </a:r>
            <a:r>
              <a:rPr sz="2400" spc="-40" dirty="0">
                <a:latin typeface="Arial"/>
                <a:cs typeface="Arial"/>
              </a:rPr>
              <a:t>inconsistenttreatment</a:t>
            </a:r>
            <a:r>
              <a:rPr sz="2400" spc="-210" dirty="0">
                <a:latin typeface="Arial"/>
                <a:cs typeface="Arial"/>
              </a:rPr>
              <a:t> </a:t>
            </a:r>
            <a:r>
              <a:rPr sz="2400" dirty="0">
                <a:latin typeface="Arial"/>
                <a:cs typeface="Arial"/>
              </a:rPr>
              <a:t>of</a:t>
            </a:r>
            <a:r>
              <a:rPr sz="2400" spc="-45" dirty="0">
                <a:latin typeface="Arial"/>
                <a:cs typeface="Arial"/>
              </a:rPr>
              <a:t> </a:t>
            </a:r>
            <a:r>
              <a:rPr sz="2400" spc="-60" dirty="0">
                <a:latin typeface="Arial"/>
                <a:cs typeface="Arial"/>
              </a:rPr>
              <a:t>policyholders.</a:t>
            </a:r>
            <a:endParaRPr sz="2400">
              <a:latin typeface="Arial"/>
              <a:cs typeface="Arial"/>
            </a:endParaRPr>
          </a:p>
          <a:p>
            <a:pPr marL="146050" marR="5080" indent="-133985">
              <a:lnSpc>
                <a:spcPts val="2630"/>
              </a:lnSpc>
              <a:spcBef>
                <a:spcPts val="525"/>
              </a:spcBef>
              <a:buChar char="•"/>
              <a:tabLst>
                <a:tab pos="146685" algn="l"/>
              </a:tabLst>
            </a:pPr>
            <a:r>
              <a:rPr sz="2400" dirty="0">
                <a:latin typeface="Arial"/>
                <a:cs typeface="Arial"/>
              </a:rPr>
              <a:t>It</a:t>
            </a:r>
            <a:r>
              <a:rPr sz="2400" spc="-85" dirty="0">
                <a:latin typeface="Arial"/>
                <a:cs typeface="Arial"/>
              </a:rPr>
              <a:t> </a:t>
            </a:r>
            <a:r>
              <a:rPr sz="2400" spc="-145" dirty="0">
                <a:latin typeface="Arial"/>
                <a:cs typeface="Arial"/>
              </a:rPr>
              <a:t>is</a:t>
            </a:r>
            <a:r>
              <a:rPr sz="2400" spc="-75" dirty="0">
                <a:latin typeface="Arial"/>
                <a:cs typeface="Arial"/>
              </a:rPr>
              <a:t> </a:t>
            </a:r>
            <a:r>
              <a:rPr sz="2400" spc="-155" dirty="0">
                <a:latin typeface="Arial"/>
                <a:cs typeface="Arial"/>
              </a:rPr>
              <a:t>an</a:t>
            </a:r>
            <a:r>
              <a:rPr sz="2400" spc="-95" dirty="0">
                <a:latin typeface="Arial"/>
                <a:cs typeface="Arial"/>
              </a:rPr>
              <a:t> </a:t>
            </a:r>
            <a:r>
              <a:rPr sz="2400" spc="-100" dirty="0">
                <a:latin typeface="Arial"/>
                <a:cs typeface="Arial"/>
              </a:rPr>
              <a:t>accounting</a:t>
            </a:r>
            <a:r>
              <a:rPr sz="2400" spc="-250" dirty="0">
                <a:latin typeface="Arial"/>
                <a:cs typeface="Arial"/>
              </a:rPr>
              <a:t> </a:t>
            </a:r>
            <a:r>
              <a:rPr sz="2400" spc="-120" dirty="0">
                <a:latin typeface="Arial"/>
                <a:cs typeface="Arial"/>
              </a:rPr>
              <a:t>approach</a:t>
            </a:r>
            <a:r>
              <a:rPr sz="2400" spc="-15" dirty="0">
                <a:latin typeface="Arial"/>
                <a:cs typeface="Arial"/>
              </a:rPr>
              <a:t> </a:t>
            </a:r>
            <a:r>
              <a:rPr sz="2400" spc="-10" dirty="0">
                <a:latin typeface="Arial"/>
                <a:cs typeface="Arial"/>
              </a:rPr>
              <a:t>that</a:t>
            </a:r>
            <a:r>
              <a:rPr sz="2400" spc="-160" dirty="0">
                <a:latin typeface="Arial"/>
                <a:cs typeface="Arial"/>
              </a:rPr>
              <a:t> </a:t>
            </a:r>
            <a:r>
              <a:rPr sz="2400" spc="-30" dirty="0">
                <a:latin typeface="Arial"/>
                <a:cs typeface="Arial"/>
              </a:rPr>
              <a:t>limits</a:t>
            </a:r>
            <a:r>
              <a:rPr sz="2400" spc="-65" dirty="0">
                <a:latin typeface="Arial"/>
                <a:cs typeface="Arial"/>
              </a:rPr>
              <a:t> </a:t>
            </a:r>
            <a:r>
              <a:rPr sz="2400" spc="-70" dirty="0">
                <a:latin typeface="Arial"/>
                <a:cs typeface="Arial"/>
              </a:rPr>
              <a:t>recognition</a:t>
            </a:r>
            <a:r>
              <a:rPr sz="2400" spc="-145" dirty="0">
                <a:latin typeface="Arial"/>
                <a:cs typeface="Arial"/>
              </a:rPr>
              <a:t> </a:t>
            </a:r>
            <a:r>
              <a:rPr sz="2400" dirty="0">
                <a:latin typeface="Arial"/>
                <a:cs typeface="Arial"/>
              </a:rPr>
              <a:t>of</a:t>
            </a:r>
            <a:r>
              <a:rPr sz="2400" spc="-90" dirty="0">
                <a:latin typeface="Arial"/>
                <a:cs typeface="Arial"/>
              </a:rPr>
              <a:t> </a:t>
            </a:r>
            <a:r>
              <a:rPr sz="2400" spc="-45" dirty="0">
                <a:latin typeface="Arial"/>
                <a:cs typeface="Arial"/>
              </a:rPr>
              <a:t>diversification </a:t>
            </a:r>
            <a:r>
              <a:rPr sz="2400" spc="-130" dirty="0">
                <a:latin typeface="Arial"/>
                <a:cs typeface="Arial"/>
              </a:rPr>
              <a:t>and</a:t>
            </a:r>
            <a:r>
              <a:rPr sz="2400" spc="-120" dirty="0">
                <a:latin typeface="Arial"/>
                <a:cs typeface="Arial"/>
              </a:rPr>
              <a:t> </a:t>
            </a:r>
            <a:r>
              <a:rPr sz="2400" spc="-90" dirty="0">
                <a:latin typeface="Arial"/>
                <a:cs typeface="Arial"/>
              </a:rPr>
              <a:t>risk</a:t>
            </a:r>
            <a:r>
              <a:rPr sz="2400" spc="-75" dirty="0">
                <a:latin typeface="Arial"/>
                <a:cs typeface="Arial"/>
              </a:rPr>
              <a:t> </a:t>
            </a:r>
            <a:r>
              <a:rPr sz="2400" spc="-10" dirty="0">
                <a:latin typeface="Arial"/>
                <a:cs typeface="Arial"/>
              </a:rPr>
              <a:t>mitigation.</a:t>
            </a:r>
            <a:endParaRPr sz="2400">
              <a:latin typeface="Arial"/>
              <a:cs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2590" y="762952"/>
            <a:ext cx="5199380" cy="449580"/>
          </a:xfrm>
          <a:prstGeom prst="rect">
            <a:avLst/>
          </a:prstGeom>
        </p:spPr>
        <p:txBody>
          <a:bodyPr vert="horz" wrap="square" lIns="0" tIns="16510" rIns="0" bIns="0" rtlCol="0">
            <a:spAutoFit/>
          </a:bodyPr>
          <a:lstStyle/>
          <a:p>
            <a:pPr marL="12700">
              <a:lnSpc>
                <a:spcPct val="100000"/>
              </a:lnSpc>
              <a:spcBef>
                <a:spcPts val="130"/>
              </a:spcBef>
            </a:pPr>
            <a:r>
              <a:rPr sz="2750" spc="-225" dirty="0"/>
              <a:t>Disadvantages</a:t>
            </a:r>
            <a:r>
              <a:rPr sz="2750" spc="-30" dirty="0"/>
              <a:t> </a:t>
            </a:r>
            <a:r>
              <a:rPr sz="2750" spc="-120" dirty="0"/>
              <a:t>of</a:t>
            </a:r>
            <a:r>
              <a:rPr sz="2750" spc="-100" dirty="0"/>
              <a:t> </a:t>
            </a:r>
            <a:r>
              <a:rPr sz="2750" spc="-254" dirty="0"/>
              <a:t>Solvency</a:t>
            </a:r>
            <a:r>
              <a:rPr sz="2750" spc="-10" dirty="0"/>
              <a:t> </a:t>
            </a:r>
            <a:r>
              <a:rPr sz="2750" dirty="0"/>
              <a:t>I</a:t>
            </a:r>
            <a:r>
              <a:rPr sz="2750" spc="-114" dirty="0"/>
              <a:t> </a:t>
            </a:r>
            <a:r>
              <a:rPr sz="2750" spc="-120" dirty="0"/>
              <a:t>regime</a:t>
            </a:r>
            <a:endParaRPr sz="2750"/>
          </a:p>
        </p:txBody>
      </p:sp>
      <p:sp>
        <p:nvSpPr>
          <p:cNvPr id="3" name="object 3"/>
          <p:cNvSpPr txBox="1"/>
          <p:nvPr/>
        </p:nvSpPr>
        <p:spPr>
          <a:xfrm>
            <a:off x="536575" y="1580070"/>
            <a:ext cx="7973695" cy="2449830"/>
          </a:xfrm>
          <a:prstGeom prst="rect">
            <a:avLst/>
          </a:prstGeom>
        </p:spPr>
        <p:txBody>
          <a:bodyPr vert="horz" wrap="square" lIns="0" tIns="60325" rIns="0" bIns="0" rtlCol="0">
            <a:spAutoFit/>
          </a:bodyPr>
          <a:lstStyle/>
          <a:p>
            <a:pPr marL="146050" indent="-133350">
              <a:lnSpc>
                <a:spcPct val="100000"/>
              </a:lnSpc>
              <a:spcBef>
                <a:spcPts val="475"/>
              </a:spcBef>
              <a:buChar char="•"/>
              <a:tabLst>
                <a:tab pos="146050" algn="l"/>
              </a:tabLst>
            </a:pPr>
            <a:r>
              <a:rPr sz="2000" spc="-50" dirty="0">
                <a:latin typeface="Arial"/>
                <a:cs typeface="Arial"/>
              </a:rPr>
              <a:t>Market</a:t>
            </a:r>
            <a:r>
              <a:rPr sz="2000" spc="-95" dirty="0">
                <a:latin typeface="Arial"/>
                <a:cs typeface="Arial"/>
              </a:rPr>
              <a:t> </a:t>
            </a:r>
            <a:r>
              <a:rPr sz="2000" spc="-60" dirty="0">
                <a:latin typeface="Arial"/>
                <a:cs typeface="Arial"/>
              </a:rPr>
              <a:t>risk</a:t>
            </a:r>
            <a:r>
              <a:rPr sz="2000" spc="-35" dirty="0">
                <a:latin typeface="Arial"/>
                <a:cs typeface="Arial"/>
              </a:rPr>
              <a:t> </a:t>
            </a:r>
            <a:r>
              <a:rPr sz="2000" spc="-90" dirty="0">
                <a:latin typeface="Arial"/>
                <a:cs typeface="Arial"/>
              </a:rPr>
              <a:t>are</a:t>
            </a:r>
            <a:r>
              <a:rPr sz="2000" spc="-120" dirty="0">
                <a:latin typeface="Arial"/>
                <a:cs typeface="Arial"/>
              </a:rPr>
              <a:t> </a:t>
            </a:r>
            <a:r>
              <a:rPr sz="2000" dirty="0">
                <a:latin typeface="Arial"/>
                <a:cs typeface="Arial"/>
              </a:rPr>
              <a:t>not</a:t>
            </a:r>
            <a:r>
              <a:rPr sz="2000" spc="-75" dirty="0">
                <a:latin typeface="Arial"/>
                <a:cs typeface="Arial"/>
              </a:rPr>
              <a:t> </a:t>
            </a:r>
            <a:r>
              <a:rPr sz="2000" spc="-55" dirty="0">
                <a:latin typeface="Arial"/>
                <a:cs typeface="Arial"/>
              </a:rPr>
              <a:t>explicitly</a:t>
            </a:r>
            <a:r>
              <a:rPr sz="2000" spc="-100" dirty="0">
                <a:latin typeface="Arial"/>
                <a:cs typeface="Arial"/>
              </a:rPr>
              <a:t> </a:t>
            </a:r>
            <a:r>
              <a:rPr sz="2000" spc="-114" dirty="0">
                <a:latin typeface="Arial"/>
                <a:cs typeface="Arial"/>
              </a:rPr>
              <a:t>addressed</a:t>
            </a:r>
            <a:r>
              <a:rPr sz="2000" spc="-100" dirty="0">
                <a:latin typeface="Arial"/>
                <a:cs typeface="Arial"/>
              </a:rPr>
              <a:t> </a:t>
            </a:r>
            <a:r>
              <a:rPr sz="2000" spc="-35" dirty="0">
                <a:latin typeface="Arial"/>
                <a:cs typeface="Arial"/>
              </a:rPr>
              <a:t>in</a:t>
            </a:r>
            <a:r>
              <a:rPr sz="2000" spc="-100" dirty="0">
                <a:latin typeface="Arial"/>
                <a:cs typeface="Arial"/>
              </a:rPr>
              <a:t> </a:t>
            </a:r>
            <a:r>
              <a:rPr sz="2000" spc="-30" dirty="0">
                <a:latin typeface="Arial"/>
                <a:cs typeface="Arial"/>
              </a:rPr>
              <a:t>the</a:t>
            </a:r>
            <a:r>
              <a:rPr sz="2000" spc="-120" dirty="0">
                <a:latin typeface="Arial"/>
                <a:cs typeface="Arial"/>
              </a:rPr>
              <a:t> </a:t>
            </a:r>
            <a:r>
              <a:rPr sz="2000" spc="-60" dirty="0">
                <a:latin typeface="Arial"/>
                <a:cs typeface="Arial"/>
              </a:rPr>
              <a:t>capital</a:t>
            </a:r>
            <a:r>
              <a:rPr sz="2000" spc="-100" dirty="0">
                <a:latin typeface="Arial"/>
                <a:cs typeface="Arial"/>
              </a:rPr>
              <a:t> </a:t>
            </a:r>
            <a:r>
              <a:rPr sz="2000" spc="-10" dirty="0">
                <a:latin typeface="Arial"/>
                <a:cs typeface="Arial"/>
              </a:rPr>
              <a:t>requirements.</a:t>
            </a:r>
            <a:endParaRPr sz="2000">
              <a:latin typeface="Arial"/>
              <a:cs typeface="Arial"/>
            </a:endParaRPr>
          </a:p>
          <a:p>
            <a:pPr marL="146050" marR="5080" indent="-133350">
              <a:lnSpc>
                <a:spcPct val="90000"/>
              </a:lnSpc>
              <a:spcBef>
                <a:spcPts val="620"/>
              </a:spcBef>
              <a:buChar char="•"/>
              <a:tabLst>
                <a:tab pos="146050" algn="l"/>
              </a:tabLst>
            </a:pPr>
            <a:r>
              <a:rPr sz="2000" spc="-155" dirty="0">
                <a:latin typeface="Arial"/>
                <a:cs typeface="Arial"/>
              </a:rPr>
              <a:t>The</a:t>
            </a:r>
            <a:r>
              <a:rPr sz="2000" spc="-114" dirty="0">
                <a:latin typeface="Arial"/>
                <a:cs typeface="Arial"/>
              </a:rPr>
              <a:t> </a:t>
            </a:r>
            <a:r>
              <a:rPr sz="2000" spc="-60" dirty="0">
                <a:latin typeface="Arial"/>
                <a:cs typeface="Arial"/>
              </a:rPr>
              <a:t>capital</a:t>
            </a:r>
            <a:r>
              <a:rPr sz="2000" spc="-95" dirty="0">
                <a:latin typeface="Arial"/>
                <a:cs typeface="Arial"/>
              </a:rPr>
              <a:t> </a:t>
            </a:r>
            <a:r>
              <a:rPr sz="2000" spc="-65" dirty="0">
                <a:latin typeface="Arial"/>
                <a:cs typeface="Arial"/>
              </a:rPr>
              <a:t>requirements</a:t>
            </a:r>
            <a:r>
              <a:rPr sz="2000" spc="-50" dirty="0">
                <a:latin typeface="Arial"/>
                <a:cs typeface="Arial"/>
              </a:rPr>
              <a:t> </a:t>
            </a:r>
            <a:r>
              <a:rPr sz="2000" spc="-90" dirty="0">
                <a:latin typeface="Arial"/>
                <a:cs typeface="Arial"/>
              </a:rPr>
              <a:t>are</a:t>
            </a:r>
            <a:r>
              <a:rPr sz="2000" spc="-110" dirty="0">
                <a:latin typeface="Arial"/>
                <a:cs typeface="Arial"/>
              </a:rPr>
              <a:t> </a:t>
            </a:r>
            <a:r>
              <a:rPr sz="2000" dirty="0">
                <a:latin typeface="Arial"/>
                <a:cs typeface="Arial"/>
              </a:rPr>
              <a:t>not</a:t>
            </a:r>
            <a:r>
              <a:rPr sz="2000" spc="-85" dirty="0">
                <a:latin typeface="Arial"/>
                <a:cs typeface="Arial"/>
              </a:rPr>
              <a:t> </a:t>
            </a:r>
            <a:r>
              <a:rPr sz="2000" spc="-65" dirty="0">
                <a:latin typeface="Arial"/>
                <a:cs typeface="Arial"/>
              </a:rPr>
              <a:t>risk</a:t>
            </a:r>
            <a:r>
              <a:rPr sz="2000" spc="-95" dirty="0">
                <a:latin typeface="Arial"/>
                <a:cs typeface="Arial"/>
              </a:rPr>
              <a:t> </a:t>
            </a:r>
            <a:r>
              <a:rPr sz="2000" spc="-85" dirty="0">
                <a:latin typeface="Arial"/>
                <a:cs typeface="Arial"/>
              </a:rPr>
              <a:t>sensitive</a:t>
            </a:r>
            <a:r>
              <a:rPr sz="2000" spc="-125" dirty="0">
                <a:latin typeface="Arial"/>
                <a:cs typeface="Arial"/>
              </a:rPr>
              <a:t> </a:t>
            </a:r>
            <a:r>
              <a:rPr sz="2000" spc="-135" dirty="0">
                <a:latin typeface="Arial"/>
                <a:cs typeface="Arial"/>
              </a:rPr>
              <a:t>because</a:t>
            </a:r>
            <a:r>
              <a:rPr sz="2000" spc="-114" dirty="0">
                <a:latin typeface="Arial"/>
                <a:cs typeface="Arial"/>
              </a:rPr>
              <a:t> </a:t>
            </a:r>
            <a:r>
              <a:rPr sz="2000" spc="-75" dirty="0">
                <a:latin typeface="Arial"/>
                <a:cs typeface="Arial"/>
              </a:rPr>
              <a:t>risk-</a:t>
            </a:r>
            <a:r>
              <a:rPr sz="2000" spc="-90" dirty="0">
                <a:latin typeface="Arial"/>
                <a:cs typeface="Arial"/>
              </a:rPr>
              <a:t>reducing</a:t>
            </a:r>
            <a:r>
              <a:rPr sz="2000" spc="30" dirty="0">
                <a:latin typeface="Arial"/>
                <a:cs typeface="Arial"/>
              </a:rPr>
              <a:t> </a:t>
            </a:r>
            <a:r>
              <a:rPr sz="2000" spc="-25" dirty="0">
                <a:latin typeface="Arial"/>
                <a:cs typeface="Arial"/>
              </a:rPr>
              <a:t>effects </a:t>
            </a:r>
            <a:r>
              <a:rPr sz="2000" spc="-60" dirty="0">
                <a:latin typeface="Arial"/>
                <a:cs typeface="Arial"/>
              </a:rPr>
              <a:t>do</a:t>
            </a:r>
            <a:r>
              <a:rPr sz="2000" spc="-100" dirty="0">
                <a:latin typeface="Arial"/>
                <a:cs typeface="Arial"/>
              </a:rPr>
              <a:t> </a:t>
            </a:r>
            <a:r>
              <a:rPr sz="2000" dirty="0">
                <a:latin typeface="Arial"/>
                <a:cs typeface="Arial"/>
              </a:rPr>
              <a:t>not</a:t>
            </a:r>
            <a:r>
              <a:rPr sz="2000" spc="-80" dirty="0">
                <a:latin typeface="Arial"/>
                <a:cs typeface="Arial"/>
              </a:rPr>
              <a:t> </a:t>
            </a:r>
            <a:r>
              <a:rPr sz="2000" spc="-60" dirty="0">
                <a:latin typeface="Arial"/>
                <a:cs typeface="Arial"/>
              </a:rPr>
              <a:t>resulting</a:t>
            </a:r>
            <a:r>
              <a:rPr sz="2000" spc="-50" dirty="0">
                <a:latin typeface="Arial"/>
                <a:cs typeface="Arial"/>
              </a:rPr>
              <a:t> </a:t>
            </a:r>
            <a:r>
              <a:rPr sz="2000" spc="-80" dirty="0">
                <a:latin typeface="Arial"/>
                <a:cs typeface="Arial"/>
              </a:rPr>
              <a:t>reductions</a:t>
            </a:r>
            <a:r>
              <a:rPr sz="2000" spc="-30" dirty="0">
                <a:latin typeface="Arial"/>
                <a:cs typeface="Arial"/>
              </a:rPr>
              <a:t> in</a:t>
            </a:r>
            <a:r>
              <a:rPr sz="2000" spc="-100" dirty="0">
                <a:latin typeface="Arial"/>
                <a:cs typeface="Arial"/>
              </a:rPr>
              <a:t> </a:t>
            </a:r>
            <a:r>
              <a:rPr sz="2000" spc="-30" dirty="0">
                <a:latin typeface="Arial"/>
                <a:cs typeface="Arial"/>
              </a:rPr>
              <a:t>the</a:t>
            </a:r>
            <a:r>
              <a:rPr sz="2000" spc="-114" dirty="0">
                <a:latin typeface="Arial"/>
                <a:cs typeface="Arial"/>
              </a:rPr>
              <a:t> </a:t>
            </a:r>
            <a:r>
              <a:rPr sz="2000" spc="-75" dirty="0">
                <a:latin typeface="Arial"/>
                <a:cs typeface="Arial"/>
              </a:rPr>
              <a:t>requirements</a:t>
            </a:r>
            <a:r>
              <a:rPr sz="2000" spc="-35" dirty="0">
                <a:latin typeface="Arial"/>
                <a:cs typeface="Arial"/>
              </a:rPr>
              <a:t> </a:t>
            </a:r>
            <a:r>
              <a:rPr sz="2000" spc="-95" dirty="0">
                <a:latin typeface="Arial"/>
                <a:cs typeface="Arial"/>
              </a:rPr>
              <a:t>and </a:t>
            </a:r>
            <a:r>
              <a:rPr sz="2000" spc="-140" dirty="0">
                <a:latin typeface="Arial"/>
                <a:cs typeface="Arial"/>
              </a:rPr>
              <a:t>because</a:t>
            </a:r>
            <a:r>
              <a:rPr sz="2000" spc="-110" dirty="0">
                <a:latin typeface="Arial"/>
                <a:cs typeface="Arial"/>
              </a:rPr>
              <a:t> </a:t>
            </a:r>
            <a:r>
              <a:rPr sz="2000" spc="-60" dirty="0">
                <a:latin typeface="Arial"/>
                <a:cs typeface="Arial"/>
              </a:rPr>
              <a:t>certain</a:t>
            </a:r>
            <a:r>
              <a:rPr sz="2000" spc="-10" dirty="0">
                <a:latin typeface="Arial"/>
                <a:cs typeface="Arial"/>
              </a:rPr>
              <a:t> risks </a:t>
            </a:r>
            <a:r>
              <a:rPr sz="2000" spc="-90" dirty="0">
                <a:latin typeface="Arial"/>
                <a:cs typeface="Arial"/>
              </a:rPr>
              <a:t>are</a:t>
            </a:r>
            <a:r>
              <a:rPr sz="2000" spc="-130" dirty="0">
                <a:latin typeface="Arial"/>
                <a:cs typeface="Arial"/>
              </a:rPr>
              <a:t> </a:t>
            </a:r>
            <a:r>
              <a:rPr sz="2000" dirty="0">
                <a:latin typeface="Arial"/>
                <a:cs typeface="Arial"/>
              </a:rPr>
              <a:t>not</a:t>
            </a:r>
            <a:r>
              <a:rPr sz="2000" spc="-100" dirty="0">
                <a:latin typeface="Arial"/>
                <a:cs typeface="Arial"/>
              </a:rPr>
              <a:t> </a:t>
            </a:r>
            <a:r>
              <a:rPr sz="2000" spc="-114" dirty="0">
                <a:latin typeface="Arial"/>
                <a:cs typeface="Arial"/>
              </a:rPr>
              <a:t>addressed</a:t>
            </a:r>
            <a:r>
              <a:rPr sz="2000" spc="-95" dirty="0">
                <a:latin typeface="Arial"/>
                <a:cs typeface="Arial"/>
              </a:rPr>
              <a:t> </a:t>
            </a:r>
            <a:r>
              <a:rPr sz="2000" spc="-70" dirty="0">
                <a:latin typeface="Arial"/>
                <a:cs typeface="Arial"/>
              </a:rPr>
              <a:t>explicitly.</a:t>
            </a:r>
            <a:r>
              <a:rPr sz="2000" spc="-80" dirty="0">
                <a:latin typeface="Arial"/>
                <a:cs typeface="Arial"/>
              </a:rPr>
              <a:t> </a:t>
            </a:r>
            <a:r>
              <a:rPr sz="2000" spc="-125" dirty="0">
                <a:latin typeface="Arial"/>
                <a:cs typeface="Arial"/>
              </a:rPr>
              <a:t>There</a:t>
            </a:r>
            <a:r>
              <a:rPr sz="2000" spc="-45" dirty="0">
                <a:latin typeface="Arial"/>
                <a:cs typeface="Arial"/>
              </a:rPr>
              <a:t> </a:t>
            </a:r>
            <a:r>
              <a:rPr sz="2000" spc="-114" dirty="0">
                <a:latin typeface="Arial"/>
                <a:cs typeface="Arial"/>
              </a:rPr>
              <a:t>is</a:t>
            </a:r>
            <a:r>
              <a:rPr sz="2000" spc="-135" dirty="0">
                <a:latin typeface="Arial"/>
                <a:cs typeface="Arial"/>
              </a:rPr>
              <a:t> </a:t>
            </a:r>
            <a:r>
              <a:rPr sz="2000" spc="-70" dirty="0">
                <a:latin typeface="Arial"/>
                <a:cs typeface="Arial"/>
              </a:rPr>
              <a:t>no</a:t>
            </a:r>
            <a:r>
              <a:rPr sz="2000" spc="-114" dirty="0">
                <a:latin typeface="Arial"/>
                <a:cs typeface="Arial"/>
              </a:rPr>
              <a:t> </a:t>
            </a:r>
            <a:r>
              <a:rPr sz="2000" spc="-30" dirty="0">
                <a:latin typeface="Arial"/>
                <a:cs typeface="Arial"/>
              </a:rPr>
              <a:t>relation</a:t>
            </a:r>
            <a:r>
              <a:rPr sz="2000" spc="-20" dirty="0">
                <a:latin typeface="Arial"/>
                <a:cs typeface="Arial"/>
              </a:rPr>
              <a:t> </a:t>
            </a:r>
            <a:r>
              <a:rPr sz="2000" spc="-75" dirty="0">
                <a:latin typeface="Arial"/>
                <a:cs typeface="Arial"/>
              </a:rPr>
              <a:t>between</a:t>
            </a:r>
            <a:r>
              <a:rPr sz="2000" spc="-100" dirty="0">
                <a:latin typeface="Arial"/>
                <a:cs typeface="Arial"/>
              </a:rPr>
              <a:t> </a:t>
            </a:r>
            <a:r>
              <a:rPr sz="2000" spc="-30" dirty="0">
                <a:latin typeface="Arial"/>
                <a:cs typeface="Arial"/>
              </a:rPr>
              <a:t>the</a:t>
            </a:r>
            <a:r>
              <a:rPr sz="2000" spc="-135" dirty="0">
                <a:latin typeface="Arial"/>
                <a:cs typeface="Arial"/>
              </a:rPr>
              <a:t> </a:t>
            </a:r>
            <a:r>
              <a:rPr sz="2000" spc="-60" dirty="0">
                <a:latin typeface="Arial"/>
                <a:cs typeface="Arial"/>
              </a:rPr>
              <a:t>risk</a:t>
            </a:r>
            <a:r>
              <a:rPr sz="2000" spc="-35" dirty="0">
                <a:latin typeface="Arial"/>
                <a:cs typeface="Arial"/>
              </a:rPr>
              <a:t> profile</a:t>
            </a:r>
            <a:r>
              <a:rPr sz="2000" spc="-130" dirty="0">
                <a:latin typeface="Arial"/>
                <a:cs typeface="Arial"/>
              </a:rPr>
              <a:t> </a:t>
            </a:r>
            <a:r>
              <a:rPr sz="2000" spc="-25" dirty="0">
                <a:latin typeface="Arial"/>
                <a:cs typeface="Arial"/>
              </a:rPr>
              <a:t>of the</a:t>
            </a:r>
            <a:r>
              <a:rPr sz="2000" spc="-120" dirty="0">
                <a:latin typeface="Arial"/>
                <a:cs typeface="Arial"/>
              </a:rPr>
              <a:t> </a:t>
            </a:r>
            <a:r>
              <a:rPr sz="2000" spc="-110" dirty="0">
                <a:latin typeface="Arial"/>
                <a:cs typeface="Arial"/>
              </a:rPr>
              <a:t>insurance</a:t>
            </a:r>
            <a:r>
              <a:rPr sz="2000" spc="-35" dirty="0">
                <a:latin typeface="Arial"/>
                <a:cs typeface="Arial"/>
              </a:rPr>
              <a:t> </a:t>
            </a:r>
            <a:r>
              <a:rPr sz="2000" dirty="0">
                <a:latin typeface="Arial"/>
                <a:cs typeface="Arial"/>
              </a:rPr>
              <a:t>firm</a:t>
            </a:r>
            <a:r>
              <a:rPr sz="2000" spc="-50" dirty="0">
                <a:latin typeface="Arial"/>
                <a:cs typeface="Arial"/>
              </a:rPr>
              <a:t> </a:t>
            </a:r>
            <a:r>
              <a:rPr sz="2000" spc="-95" dirty="0">
                <a:latin typeface="Arial"/>
                <a:cs typeface="Arial"/>
              </a:rPr>
              <a:t>and</a:t>
            </a:r>
            <a:r>
              <a:rPr sz="2000" spc="-105" dirty="0">
                <a:latin typeface="Arial"/>
                <a:cs typeface="Arial"/>
              </a:rPr>
              <a:t> </a:t>
            </a:r>
            <a:r>
              <a:rPr sz="2000" spc="-30" dirty="0">
                <a:latin typeface="Arial"/>
                <a:cs typeface="Arial"/>
              </a:rPr>
              <a:t>the</a:t>
            </a:r>
            <a:r>
              <a:rPr sz="2000" spc="-120" dirty="0">
                <a:latin typeface="Arial"/>
                <a:cs typeface="Arial"/>
              </a:rPr>
              <a:t> </a:t>
            </a:r>
            <a:r>
              <a:rPr sz="2000" spc="-60" dirty="0">
                <a:latin typeface="Arial"/>
                <a:cs typeface="Arial"/>
              </a:rPr>
              <a:t>capital</a:t>
            </a:r>
            <a:r>
              <a:rPr sz="2000" spc="-105" dirty="0">
                <a:latin typeface="Arial"/>
                <a:cs typeface="Arial"/>
              </a:rPr>
              <a:t> </a:t>
            </a:r>
            <a:r>
              <a:rPr sz="2000" spc="-65" dirty="0">
                <a:latin typeface="Arial"/>
                <a:cs typeface="Arial"/>
              </a:rPr>
              <a:t>requirements, </a:t>
            </a:r>
            <a:r>
              <a:rPr sz="2000" spc="-114" dirty="0">
                <a:latin typeface="Arial"/>
                <a:cs typeface="Arial"/>
              </a:rPr>
              <a:t>even</a:t>
            </a:r>
            <a:r>
              <a:rPr sz="2000" spc="-100" dirty="0">
                <a:latin typeface="Arial"/>
                <a:cs typeface="Arial"/>
              </a:rPr>
              <a:t> </a:t>
            </a:r>
            <a:r>
              <a:rPr sz="2000" spc="-55" dirty="0">
                <a:latin typeface="Arial"/>
                <a:cs typeface="Arial"/>
              </a:rPr>
              <a:t>though</a:t>
            </a:r>
            <a:r>
              <a:rPr sz="2000" spc="-175" dirty="0">
                <a:latin typeface="Arial"/>
                <a:cs typeface="Arial"/>
              </a:rPr>
              <a:t> </a:t>
            </a:r>
            <a:r>
              <a:rPr sz="2000" spc="-35" dirty="0">
                <a:latin typeface="Arial"/>
                <a:cs typeface="Arial"/>
              </a:rPr>
              <a:t>equity</a:t>
            </a:r>
            <a:r>
              <a:rPr sz="2000" spc="-30" dirty="0">
                <a:latin typeface="Arial"/>
                <a:cs typeface="Arial"/>
              </a:rPr>
              <a:t> </a:t>
            </a:r>
            <a:r>
              <a:rPr sz="2000" spc="-10" dirty="0">
                <a:latin typeface="Arial"/>
                <a:cs typeface="Arial"/>
              </a:rPr>
              <a:t>capital </a:t>
            </a:r>
            <a:r>
              <a:rPr sz="2000" spc="-130" dirty="0">
                <a:latin typeface="Arial"/>
                <a:cs typeface="Arial"/>
              </a:rPr>
              <a:t>serves</a:t>
            </a:r>
            <a:r>
              <a:rPr sz="2000" spc="-85" dirty="0">
                <a:latin typeface="Arial"/>
                <a:cs typeface="Arial"/>
              </a:rPr>
              <a:t> </a:t>
            </a:r>
            <a:r>
              <a:rPr sz="2000" spc="-185" dirty="0">
                <a:latin typeface="Arial"/>
                <a:cs typeface="Arial"/>
              </a:rPr>
              <a:t>as</a:t>
            </a:r>
            <a:r>
              <a:rPr sz="2000" spc="-150" dirty="0">
                <a:latin typeface="Arial"/>
                <a:cs typeface="Arial"/>
              </a:rPr>
              <a:t> a</a:t>
            </a:r>
            <a:r>
              <a:rPr sz="2000" spc="-100" dirty="0">
                <a:latin typeface="Arial"/>
                <a:cs typeface="Arial"/>
              </a:rPr>
              <a:t> </a:t>
            </a:r>
            <a:r>
              <a:rPr sz="2000" spc="-35" dirty="0">
                <a:latin typeface="Arial"/>
                <a:cs typeface="Arial"/>
              </a:rPr>
              <a:t>buffer</a:t>
            </a:r>
            <a:r>
              <a:rPr sz="2000" spc="-105" dirty="0">
                <a:latin typeface="Arial"/>
                <a:cs typeface="Arial"/>
              </a:rPr>
              <a:t> </a:t>
            </a:r>
            <a:r>
              <a:rPr sz="2000" dirty="0">
                <a:latin typeface="Arial"/>
                <a:cs typeface="Arial"/>
              </a:rPr>
              <a:t>for</a:t>
            </a:r>
            <a:r>
              <a:rPr sz="2000" spc="-100" dirty="0">
                <a:latin typeface="Arial"/>
                <a:cs typeface="Arial"/>
              </a:rPr>
              <a:t> </a:t>
            </a:r>
            <a:r>
              <a:rPr sz="2000" spc="-20" dirty="0">
                <a:latin typeface="Arial"/>
                <a:cs typeface="Arial"/>
              </a:rPr>
              <a:t>risk.</a:t>
            </a:r>
            <a:endParaRPr sz="2000">
              <a:latin typeface="Arial"/>
              <a:cs typeface="Arial"/>
            </a:endParaRPr>
          </a:p>
          <a:p>
            <a:pPr marL="12700">
              <a:lnSpc>
                <a:spcPts val="2250"/>
              </a:lnSpc>
              <a:spcBef>
                <a:spcPts val="380"/>
              </a:spcBef>
            </a:pPr>
            <a:r>
              <a:rPr sz="2000" spc="-145" dirty="0">
                <a:latin typeface="Arial"/>
                <a:cs typeface="Arial"/>
              </a:rPr>
              <a:t>This</a:t>
            </a:r>
            <a:r>
              <a:rPr sz="2000" spc="-45" dirty="0">
                <a:latin typeface="Arial"/>
                <a:cs typeface="Arial"/>
              </a:rPr>
              <a:t> </a:t>
            </a:r>
            <a:r>
              <a:rPr sz="2000" spc="-150" dirty="0">
                <a:latin typeface="Arial"/>
                <a:cs typeface="Arial"/>
              </a:rPr>
              <a:t>has</a:t>
            </a:r>
            <a:r>
              <a:rPr sz="2000" spc="-114" dirty="0">
                <a:latin typeface="Arial"/>
                <a:cs typeface="Arial"/>
              </a:rPr>
              <a:t> </a:t>
            </a:r>
            <a:r>
              <a:rPr sz="2000" spc="-65" dirty="0">
                <a:latin typeface="Arial"/>
                <a:cs typeface="Arial"/>
              </a:rPr>
              <a:t>resulted</a:t>
            </a:r>
            <a:r>
              <a:rPr sz="2000" spc="-80" dirty="0">
                <a:latin typeface="Arial"/>
                <a:cs typeface="Arial"/>
              </a:rPr>
              <a:t> </a:t>
            </a:r>
            <a:r>
              <a:rPr sz="2000" spc="-30" dirty="0">
                <a:latin typeface="Arial"/>
                <a:cs typeface="Arial"/>
              </a:rPr>
              <a:t>in</a:t>
            </a:r>
            <a:r>
              <a:rPr sz="2000" spc="-95" dirty="0">
                <a:latin typeface="Arial"/>
                <a:cs typeface="Arial"/>
              </a:rPr>
              <a:t> </a:t>
            </a:r>
            <a:r>
              <a:rPr sz="2000" spc="-110" dirty="0">
                <a:latin typeface="Arial"/>
                <a:cs typeface="Arial"/>
              </a:rPr>
              <a:t>companies </a:t>
            </a:r>
            <a:r>
              <a:rPr sz="2000" spc="-70" dirty="0">
                <a:latin typeface="Arial"/>
                <a:cs typeface="Arial"/>
              </a:rPr>
              <a:t>holding</a:t>
            </a:r>
            <a:r>
              <a:rPr sz="2000" spc="-55" dirty="0">
                <a:latin typeface="Arial"/>
                <a:cs typeface="Arial"/>
              </a:rPr>
              <a:t> </a:t>
            </a:r>
            <a:r>
              <a:rPr sz="2000" spc="-90" dirty="0">
                <a:latin typeface="Arial"/>
                <a:cs typeface="Arial"/>
              </a:rPr>
              <a:t>much</a:t>
            </a:r>
            <a:r>
              <a:rPr sz="2000" spc="-95" dirty="0">
                <a:latin typeface="Arial"/>
                <a:cs typeface="Arial"/>
              </a:rPr>
              <a:t> </a:t>
            </a:r>
            <a:r>
              <a:rPr sz="2000" spc="-75" dirty="0">
                <a:latin typeface="Arial"/>
                <a:cs typeface="Arial"/>
              </a:rPr>
              <a:t>higher</a:t>
            </a:r>
            <a:r>
              <a:rPr sz="2000" spc="-114" dirty="0">
                <a:latin typeface="Arial"/>
                <a:cs typeface="Arial"/>
              </a:rPr>
              <a:t> </a:t>
            </a:r>
            <a:r>
              <a:rPr sz="2000" spc="-65" dirty="0">
                <a:latin typeface="Arial"/>
                <a:cs typeface="Arial"/>
              </a:rPr>
              <a:t>capital</a:t>
            </a:r>
            <a:r>
              <a:rPr sz="2000" spc="-90" dirty="0">
                <a:latin typeface="Arial"/>
                <a:cs typeface="Arial"/>
              </a:rPr>
              <a:t> </a:t>
            </a:r>
            <a:r>
              <a:rPr sz="2000" spc="-40" dirty="0">
                <a:latin typeface="Arial"/>
                <a:cs typeface="Arial"/>
              </a:rPr>
              <a:t>than</a:t>
            </a:r>
            <a:r>
              <a:rPr sz="2000" spc="-90" dirty="0">
                <a:latin typeface="Arial"/>
                <a:cs typeface="Arial"/>
              </a:rPr>
              <a:t> </a:t>
            </a:r>
            <a:r>
              <a:rPr sz="2000" spc="-55" dirty="0">
                <a:latin typeface="Arial"/>
                <a:cs typeface="Arial"/>
              </a:rPr>
              <a:t>they</a:t>
            </a:r>
            <a:r>
              <a:rPr sz="2000" spc="-95" dirty="0">
                <a:latin typeface="Arial"/>
                <a:cs typeface="Arial"/>
              </a:rPr>
              <a:t> </a:t>
            </a:r>
            <a:r>
              <a:rPr sz="2000" spc="-25" dirty="0">
                <a:latin typeface="Arial"/>
                <a:cs typeface="Arial"/>
              </a:rPr>
              <a:t>are</a:t>
            </a:r>
            <a:endParaRPr sz="2000">
              <a:latin typeface="Arial"/>
              <a:cs typeface="Arial"/>
            </a:endParaRPr>
          </a:p>
          <a:p>
            <a:pPr marL="12700">
              <a:lnSpc>
                <a:spcPts val="2250"/>
              </a:lnSpc>
            </a:pPr>
            <a:r>
              <a:rPr sz="2000" spc="-30" dirty="0">
                <a:latin typeface="Arial"/>
                <a:cs typeface="Arial"/>
              </a:rPr>
              <a:t>strictly</a:t>
            </a:r>
            <a:r>
              <a:rPr sz="2000" spc="-130" dirty="0">
                <a:latin typeface="Arial"/>
                <a:cs typeface="Arial"/>
              </a:rPr>
              <a:t> </a:t>
            </a:r>
            <a:r>
              <a:rPr sz="2000" spc="-55" dirty="0">
                <a:latin typeface="Arial"/>
                <a:cs typeface="Arial"/>
              </a:rPr>
              <a:t>required</a:t>
            </a:r>
            <a:r>
              <a:rPr sz="2000" spc="-60" dirty="0">
                <a:latin typeface="Arial"/>
                <a:cs typeface="Arial"/>
              </a:rPr>
              <a:t> </a:t>
            </a:r>
            <a:r>
              <a:rPr sz="2000" spc="-25" dirty="0">
                <a:latin typeface="Arial"/>
                <a:cs typeface="Arial"/>
              </a:rPr>
              <a:t>to.</a:t>
            </a:r>
            <a:endParaRPr sz="2000">
              <a:latin typeface="Arial"/>
              <a:cs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6510" rIns="0" bIns="0" rtlCol="0">
            <a:spAutoFit/>
          </a:bodyPr>
          <a:lstStyle/>
          <a:p>
            <a:pPr marL="25400">
              <a:lnSpc>
                <a:spcPct val="100000"/>
              </a:lnSpc>
              <a:spcBef>
                <a:spcPts val="130"/>
              </a:spcBef>
            </a:pPr>
            <a:r>
              <a:rPr sz="2750" spc="-150" dirty="0"/>
              <a:t>Introduction</a:t>
            </a:r>
            <a:r>
              <a:rPr sz="2750" spc="-10" dirty="0"/>
              <a:t> </a:t>
            </a:r>
            <a:r>
              <a:rPr sz="2750" spc="-125" dirty="0"/>
              <a:t>of</a:t>
            </a:r>
            <a:r>
              <a:rPr sz="2750" spc="-95" dirty="0"/>
              <a:t> </a:t>
            </a:r>
            <a:r>
              <a:rPr sz="2750" spc="-250" dirty="0"/>
              <a:t>Solvency</a:t>
            </a:r>
            <a:r>
              <a:rPr sz="2750" dirty="0"/>
              <a:t> </a:t>
            </a:r>
            <a:r>
              <a:rPr sz="2750" spc="-25" dirty="0"/>
              <a:t>II</a:t>
            </a:r>
            <a:endParaRPr sz="2750"/>
          </a:p>
        </p:txBody>
      </p:sp>
      <p:sp>
        <p:nvSpPr>
          <p:cNvPr id="3" name="object 3"/>
          <p:cNvSpPr txBox="1"/>
          <p:nvPr/>
        </p:nvSpPr>
        <p:spPr>
          <a:xfrm>
            <a:off x="229870" y="1660144"/>
            <a:ext cx="8559165" cy="2138680"/>
          </a:xfrm>
          <a:prstGeom prst="rect">
            <a:avLst/>
          </a:prstGeom>
        </p:spPr>
        <p:txBody>
          <a:bodyPr vert="horz" wrap="square" lIns="0" tIns="48895" rIns="0" bIns="0" rtlCol="0">
            <a:spAutoFit/>
          </a:bodyPr>
          <a:lstStyle/>
          <a:p>
            <a:pPr marL="146050" marR="356235" indent="-133985">
              <a:lnSpc>
                <a:spcPts val="2180"/>
              </a:lnSpc>
              <a:spcBef>
                <a:spcPts val="385"/>
              </a:spcBef>
              <a:buChar char="•"/>
              <a:tabLst>
                <a:tab pos="146685" algn="l"/>
              </a:tabLst>
            </a:pPr>
            <a:r>
              <a:rPr sz="2000" spc="-155" dirty="0">
                <a:latin typeface="Arial"/>
                <a:cs typeface="Arial"/>
              </a:rPr>
              <a:t>The</a:t>
            </a:r>
            <a:r>
              <a:rPr sz="2000" spc="-125" dirty="0">
                <a:latin typeface="Arial"/>
                <a:cs typeface="Arial"/>
              </a:rPr>
              <a:t> </a:t>
            </a:r>
            <a:r>
              <a:rPr sz="2000" spc="-150" dirty="0">
                <a:latin typeface="Arial"/>
                <a:cs typeface="Arial"/>
              </a:rPr>
              <a:t>Solvency</a:t>
            </a:r>
            <a:r>
              <a:rPr sz="2000" spc="-25" dirty="0">
                <a:latin typeface="Arial"/>
                <a:cs typeface="Arial"/>
              </a:rPr>
              <a:t> </a:t>
            </a:r>
            <a:r>
              <a:rPr sz="2000" spc="-35" dirty="0">
                <a:latin typeface="Arial"/>
                <a:cs typeface="Arial"/>
              </a:rPr>
              <a:t>II</a:t>
            </a:r>
            <a:r>
              <a:rPr sz="2000" spc="-70" dirty="0">
                <a:latin typeface="Arial"/>
                <a:cs typeface="Arial"/>
              </a:rPr>
              <a:t> </a:t>
            </a:r>
            <a:r>
              <a:rPr sz="2000" spc="-55" dirty="0">
                <a:latin typeface="Arial"/>
                <a:cs typeface="Arial"/>
              </a:rPr>
              <a:t>project</a:t>
            </a:r>
            <a:r>
              <a:rPr sz="2000" spc="-90" dirty="0">
                <a:latin typeface="Arial"/>
                <a:cs typeface="Arial"/>
              </a:rPr>
              <a:t> </a:t>
            </a:r>
            <a:r>
              <a:rPr sz="2000" spc="-100" dirty="0">
                <a:latin typeface="Arial"/>
                <a:cs typeface="Arial"/>
              </a:rPr>
              <a:t>aims</a:t>
            </a:r>
            <a:r>
              <a:rPr sz="2000" spc="-130" dirty="0">
                <a:latin typeface="Arial"/>
                <a:cs typeface="Arial"/>
              </a:rPr>
              <a:t> </a:t>
            </a:r>
            <a:r>
              <a:rPr sz="2000" dirty="0">
                <a:latin typeface="Arial"/>
                <a:cs typeface="Arial"/>
              </a:rPr>
              <a:t>to</a:t>
            </a:r>
            <a:r>
              <a:rPr sz="2000" spc="-110" dirty="0">
                <a:latin typeface="Arial"/>
                <a:cs typeface="Arial"/>
              </a:rPr>
              <a:t> </a:t>
            </a:r>
            <a:r>
              <a:rPr sz="2000" spc="-75" dirty="0">
                <a:latin typeface="Arial"/>
                <a:cs typeface="Arial"/>
              </a:rPr>
              <a:t>review</a:t>
            </a:r>
            <a:r>
              <a:rPr sz="2000" spc="-30" dirty="0">
                <a:latin typeface="Arial"/>
                <a:cs typeface="Arial"/>
              </a:rPr>
              <a:t> the</a:t>
            </a:r>
            <a:r>
              <a:rPr sz="2000" spc="-120" dirty="0">
                <a:latin typeface="Arial"/>
                <a:cs typeface="Arial"/>
              </a:rPr>
              <a:t> </a:t>
            </a:r>
            <a:r>
              <a:rPr sz="2000" spc="-45" dirty="0">
                <a:latin typeface="Arial"/>
                <a:cs typeface="Arial"/>
              </a:rPr>
              <a:t>prudential</a:t>
            </a:r>
            <a:r>
              <a:rPr sz="2000" spc="-25" dirty="0">
                <a:latin typeface="Arial"/>
                <a:cs typeface="Arial"/>
              </a:rPr>
              <a:t> </a:t>
            </a:r>
            <a:r>
              <a:rPr sz="2000" spc="-80" dirty="0">
                <a:latin typeface="Arial"/>
                <a:cs typeface="Arial"/>
              </a:rPr>
              <a:t>regime</a:t>
            </a:r>
            <a:r>
              <a:rPr sz="2000" spc="-200" dirty="0">
                <a:latin typeface="Arial"/>
                <a:cs typeface="Arial"/>
              </a:rPr>
              <a:t> </a:t>
            </a:r>
            <a:r>
              <a:rPr sz="2000" dirty="0">
                <a:latin typeface="Arial"/>
                <a:cs typeface="Arial"/>
              </a:rPr>
              <a:t>for</a:t>
            </a:r>
            <a:r>
              <a:rPr sz="2000" spc="-35" dirty="0">
                <a:latin typeface="Arial"/>
                <a:cs typeface="Arial"/>
              </a:rPr>
              <a:t> </a:t>
            </a:r>
            <a:r>
              <a:rPr sz="2000" spc="-110" dirty="0">
                <a:latin typeface="Arial"/>
                <a:cs typeface="Arial"/>
              </a:rPr>
              <a:t>insurance</a:t>
            </a:r>
            <a:r>
              <a:rPr sz="2000" spc="-45" dirty="0">
                <a:latin typeface="Arial"/>
                <a:cs typeface="Arial"/>
              </a:rPr>
              <a:t> </a:t>
            </a:r>
            <a:r>
              <a:rPr sz="2000" spc="-25" dirty="0">
                <a:latin typeface="Arial"/>
                <a:cs typeface="Arial"/>
              </a:rPr>
              <a:t>and </a:t>
            </a:r>
            <a:r>
              <a:rPr sz="2000" spc="-100" dirty="0">
                <a:latin typeface="Arial"/>
                <a:cs typeface="Arial"/>
              </a:rPr>
              <a:t>reinsurance</a:t>
            </a:r>
            <a:r>
              <a:rPr sz="2000" spc="-50" dirty="0">
                <a:latin typeface="Arial"/>
                <a:cs typeface="Arial"/>
              </a:rPr>
              <a:t> </a:t>
            </a:r>
            <a:r>
              <a:rPr sz="2000" spc="-80" dirty="0">
                <a:latin typeface="Arial"/>
                <a:cs typeface="Arial"/>
              </a:rPr>
              <a:t>undertakings</a:t>
            </a:r>
            <a:r>
              <a:rPr sz="2000" spc="-65" dirty="0">
                <a:latin typeface="Arial"/>
                <a:cs typeface="Arial"/>
              </a:rPr>
              <a:t> </a:t>
            </a:r>
            <a:r>
              <a:rPr sz="2000" spc="-30" dirty="0">
                <a:latin typeface="Arial"/>
                <a:cs typeface="Arial"/>
              </a:rPr>
              <a:t>in</a:t>
            </a:r>
            <a:r>
              <a:rPr sz="2000" spc="-105" dirty="0">
                <a:latin typeface="Arial"/>
                <a:cs typeface="Arial"/>
              </a:rPr>
              <a:t> </a:t>
            </a:r>
            <a:r>
              <a:rPr sz="2000" spc="-30" dirty="0">
                <a:latin typeface="Arial"/>
                <a:cs typeface="Arial"/>
              </a:rPr>
              <a:t>the</a:t>
            </a:r>
            <a:r>
              <a:rPr sz="2000" spc="-130" dirty="0">
                <a:latin typeface="Arial"/>
                <a:cs typeface="Arial"/>
              </a:rPr>
              <a:t> </a:t>
            </a:r>
            <a:r>
              <a:rPr sz="2000" spc="-120" dirty="0">
                <a:latin typeface="Arial"/>
                <a:cs typeface="Arial"/>
              </a:rPr>
              <a:t>European</a:t>
            </a:r>
            <a:r>
              <a:rPr sz="2000" spc="-100" dirty="0">
                <a:latin typeface="Arial"/>
                <a:cs typeface="Arial"/>
              </a:rPr>
              <a:t> </a:t>
            </a:r>
            <a:r>
              <a:rPr sz="2000" spc="-10" dirty="0">
                <a:latin typeface="Arial"/>
                <a:cs typeface="Arial"/>
              </a:rPr>
              <a:t>Union.</a:t>
            </a:r>
            <a:endParaRPr sz="2000">
              <a:latin typeface="Arial"/>
              <a:cs typeface="Arial"/>
            </a:endParaRPr>
          </a:p>
          <a:p>
            <a:pPr marL="146050" marR="5080" indent="-133985">
              <a:lnSpc>
                <a:spcPct val="90800"/>
              </a:lnSpc>
              <a:spcBef>
                <a:spcPts val="490"/>
              </a:spcBef>
              <a:buChar char="•"/>
              <a:tabLst>
                <a:tab pos="146685" algn="l"/>
              </a:tabLst>
            </a:pPr>
            <a:r>
              <a:rPr sz="2000" spc="-155" dirty="0">
                <a:latin typeface="Arial"/>
                <a:cs typeface="Arial"/>
              </a:rPr>
              <a:t>The</a:t>
            </a:r>
            <a:r>
              <a:rPr sz="2000" spc="-120" dirty="0">
                <a:latin typeface="Arial"/>
                <a:cs typeface="Arial"/>
              </a:rPr>
              <a:t> </a:t>
            </a:r>
            <a:r>
              <a:rPr sz="2000" spc="-150" dirty="0">
                <a:latin typeface="Arial"/>
                <a:cs typeface="Arial"/>
              </a:rPr>
              <a:t>Solvency</a:t>
            </a:r>
            <a:r>
              <a:rPr sz="2000" spc="-25" dirty="0">
                <a:latin typeface="Arial"/>
                <a:cs typeface="Arial"/>
              </a:rPr>
              <a:t> </a:t>
            </a:r>
            <a:r>
              <a:rPr sz="2000" spc="-35" dirty="0">
                <a:latin typeface="Arial"/>
                <a:cs typeface="Arial"/>
              </a:rPr>
              <a:t>II</a:t>
            </a:r>
            <a:r>
              <a:rPr sz="2000" spc="-65" dirty="0">
                <a:latin typeface="Arial"/>
                <a:cs typeface="Arial"/>
              </a:rPr>
              <a:t> </a:t>
            </a:r>
            <a:r>
              <a:rPr sz="2000" spc="-75" dirty="0">
                <a:latin typeface="Arial"/>
                <a:cs typeface="Arial"/>
              </a:rPr>
              <a:t>Directive</a:t>
            </a:r>
            <a:r>
              <a:rPr sz="2000" spc="-120" dirty="0">
                <a:latin typeface="Arial"/>
                <a:cs typeface="Arial"/>
              </a:rPr>
              <a:t> </a:t>
            </a:r>
            <a:r>
              <a:rPr sz="2000" spc="-70" dirty="0">
                <a:latin typeface="Arial"/>
                <a:cs typeface="Arial"/>
              </a:rPr>
              <a:t>(Directive</a:t>
            </a:r>
            <a:r>
              <a:rPr sz="2000" spc="-40" dirty="0">
                <a:latin typeface="Arial"/>
                <a:cs typeface="Arial"/>
              </a:rPr>
              <a:t> </a:t>
            </a:r>
            <a:r>
              <a:rPr sz="2000" spc="-95" dirty="0">
                <a:latin typeface="Arial"/>
                <a:cs typeface="Arial"/>
              </a:rPr>
              <a:t>2009/138/EC</a:t>
            </a:r>
            <a:r>
              <a:rPr sz="2000" spc="-200" dirty="0">
                <a:latin typeface="Arial"/>
                <a:cs typeface="Arial"/>
              </a:rPr>
              <a:t> </a:t>
            </a:r>
            <a:r>
              <a:rPr sz="2000" spc="-135" dirty="0">
                <a:latin typeface="Arial"/>
                <a:cs typeface="Arial"/>
              </a:rPr>
              <a:t>was</a:t>
            </a:r>
            <a:r>
              <a:rPr sz="2000" spc="-120" dirty="0">
                <a:latin typeface="Arial"/>
                <a:cs typeface="Arial"/>
              </a:rPr>
              <a:t> </a:t>
            </a:r>
            <a:r>
              <a:rPr sz="2000" spc="-70" dirty="0">
                <a:latin typeface="Arial"/>
                <a:cs typeface="Arial"/>
              </a:rPr>
              <a:t>adopted</a:t>
            </a:r>
            <a:r>
              <a:rPr sz="2000" spc="-170" dirty="0">
                <a:latin typeface="Arial"/>
                <a:cs typeface="Arial"/>
              </a:rPr>
              <a:t> </a:t>
            </a:r>
            <a:r>
              <a:rPr sz="2000" spc="-85" dirty="0">
                <a:latin typeface="Arial"/>
                <a:cs typeface="Arial"/>
              </a:rPr>
              <a:t>by</a:t>
            </a:r>
            <a:r>
              <a:rPr sz="2000" spc="-100" dirty="0">
                <a:latin typeface="Arial"/>
                <a:cs typeface="Arial"/>
              </a:rPr>
              <a:t> </a:t>
            </a:r>
            <a:r>
              <a:rPr sz="2000" dirty="0">
                <a:latin typeface="Arial"/>
                <a:cs typeface="Arial"/>
              </a:rPr>
              <a:t>the</a:t>
            </a:r>
            <a:r>
              <a:rPr sz="2000" spc="-35" dirty="0">
                <a:latin typeface="Arial"/>
                <a:cs typeface="Arial"/>
              </a:rPr>
              <a:t> </a:t>
            </a:r>
            <a:r>
              <a:rPr sz="2000" spc="-120" dirty="0">
                <a:latin typeface="Arial"/>
                <a:cs typeface="Arial"/>
              </a:rPr>
              <a:t>Council</a:t>
            </a:r>
            <a:r>
              <a:rPr sz="2000" spc="-95" dirty="0">
                <a:latin typeface="Arial"/>
                <a:cs typeface="Arial"/>
              </a:rPr>
              <a:t> </a:t>
            </a:r>
            <a:r>
              <a:rPr sz="2000" spc="-25" dirty="0">
                <a:latin typeface="Arial"/>
                <a:cs typeface="Arial"/>
              </a:rPr>
              <a:t>of </a:t>
            </a:r>
            <a:r>
              <a:rPr sz="2000" spc="-30" dirty="0">
                <a:latin typeface="Arial"/>
                <a:cs typeface="Arial"/>
              </a:rPr>
              <a:t>the</a:t>
            </a:r>
            <a:r>
              <a:rPr sz="2000" spc="-110" dirty="0">
                <a:latin typeface="Arial"/>
                <a:cs typeface="Arial"/>
              </a:rPr>
              <a:t> </a:t>
            </a:r>
            <a:r>
              <a:rPr sz="2000" spc="-120" dirty="0">
                <a:latin typeface="Arial"/>
                <a:cs typeface="Arial"/>
              </a:rPr>
              <a:t>European</a:t>
            </a:r>
            <a:r>
              <a:rPr sz="2000" spc="-80" dirty="0">
                <a:latin typeface="Arial"/>
                <a:cs typeface="Arial"/>
              </a:rPr>
              <a:t> </a:t>
            </a:r>
            <a:r>
              <a:rPr sz="2000" spc="-75" dirty="0">
                <a:latin typeface="Arial"/>
                <a:cs typeface="Arial"/>
              </a:rPr>
              <a:t>Union</a:t>
            </a:r>
            <a:r>
              <a:rPr sz="2000" spc="-10" dirty="0">
                <a:latin typeface="Arial"/>
                <a:cs typeface="Arial"/>
              </a:rPr>
              <a:t> </a:t>
            </a:r>
            <a:r>
              <a:rPr sz="2000" spc="-100" dirty="0">
                <a:latin typeface="Arial"/>
                <a:cs typeface="Arial"/>
              </a:rPr>
              <a:t>and</a:t>
            </a:r>
            <a:r>
              <a:rPr sz="2000" spc="-85" dirty="0">
                <a:latin typeface="Arial"/>
                <a:cs typeface="Arial"/>
              </a:rPr>
              <a:t> </a:t>
            </a:r>
            <a:r>
              <a:rPr sz="2000" spc="-25" dirty="0">
                <a:latin typeface="Arial"/>
                <a:cs typeface="Arial"/>
              </a:rPr>
              <a:t>the</a:t>
            </a:r>
            <a:r>
              <a:rPr sz="2000" spc="-105" dirty="0">
                <a:latin typeface="Arial"/>
                <a:cs typeface="Arial"/>
              </a:rPr>
              <a:t> </a:t>
            </a:r>
            <a:r>
              <a:rPr sz="2000" spc="-120" dirty="0">
                <a:latin typeface="Arial"/>
                <a:cs typeface="Arial"/>
              </a:rPr>
              <a:t>European</a:t>
            </a:r>
            <a:r>
              <a:rPr sz="2000" spc="-80" dirty="0">
                <a:latin typeface="Arial"/>
                <a:cs typeface="Arial"/>
              </a:rPr>
              <a:t> Parliament</a:t>
            </a:r>
            <a:r>
              <a:rPr sz="2000" spc="-70" dirty="0">
                <a:latin typeface="Arial"/>
                <a:cs typeface="Arial"/>
              </a:rPr>
              <a:t> </a:t>
            </a:r>
            <a:r>
              <a:rPr sz="2000" spc="-35" dirty="0">
                <a:latin typeface="Arial"/>
                <a:cs typeface="Arial"/>
              </a:rPr>
              <a:t>in</a:t>
            </a:r>
            <a:r>
              <a:rPr sz="2000" spc="-90" dirty="0">
                <a:latin typeface="Arial"/>
                <a:cs typeface="Arial"/>
              </a:rPr>
              <a:t> </a:t>
            </a:r>
            <a:r>
              <a:rPr sz="2000" spc="-95" dirty="0">
                <a:latin typeface="Arial"/>
                <a:cs typeface="Arial"/>
              </a:rPr>
              <a:t>November</a:t>
            </a:r>
            <a:r>
              <a:rPr sz="2000" spc="-105" dirty="0">
                <a:latin typeface="Arial"/>
                <a:cs typeface="Arial"/>
              </a:rPr>
              <a:t> </a:t>
            </a:r>
            <a:r>
              <a:rPr sz="2000" spc="-75" dirty="0">
                <a:latin typeface="Arial"/>
                <a:cs typeface="Arial"/>
              </a:rPr>
              <a:t>2009,</a:t>
            </a:r>
            <a:r>
              <a:rPr sz="2000" spc="-215" dirty="0">
                <a:latin typeface="Arial"/>
                <a:cs typeface="Arial"/>
              </a:rPr>
              <a:t> </a:t>
            </a:r>
            <a:r>
              <a:rPr sz="2000" spc="-25" dirty="0">
                <a:latin typeface="Arial"/>
                <a:cs typeface="Arial"/>
              </a:rPr>
              <a:t>and </a:t>
            </a:r>
            <a:r>
              <a:rPr sz="2000" spc="-105" dirty="0">
                <a:latin typeface="Arial"/>
                <a:cs typeface="Arial"/>
              </a:rPr>
              <a:t>amended</a:t>
            </a:r>
            <a:r>
              <a:rPr sz="2000" spc="-95" dirty="0">
                <a:latin typeface="Arial"/>
                <a:cs typeface="Arial"/>
              </a:rPr>
              <a:t> </a:t>
            </a:r>
            <a:r>
              <a:rPr sz="2000" spc="-85" dirty="0">
                <a:latin typeface="Arial"/>
                <a:cs typeface="Arial"/>
              </a:rPr>
              <a:t>by</a:t>
            </a:r>
            <a:r>
              <a:rPr sz="2000" spc="-95" dirty="0">
                <a:latin typeface="Arial"/>
                <a:cs typeface="Arial"/>
              </a:rPr>
              <a:t> </a:t>
            </a:r>
            <a:r>
              <a:rPr sz="2000" spc="-75" dirty="0">
                <a:latin typeface="Arial"/>
                <a:cs typeface="Arial"/>
              </a:rPr>
              <a:t>Directive</a:t>
            </a:r>
            <a:r>
              <a:rPr sz="2000" spc="-114" dirty="0">
                <a:latin typeface="Arial"/>
                <a:cs typeface="Arial"/>
              </a:rPr>
              <a:t> </a:t>
            </a:r>
            <a:r>
              <a:rPr sz="2000" spc="-65" dirty="0">
                <a:latin typeface="Arial"/>
                <a:cs typeface="Arial"/>
              </a:rPr>
              <a:t>2014/51/EU</a:t>
            </a:r>
            <a:r>
              <a:rPr sz="2000" spc="-265" dirty="0">
                <a:latin typeface="Arial"/>
                <a:cs typeface="Arial"/>
              </a:rPr>
              <a:t> </a:t>
            </a:r>
            <a:r>
              <a:rPr sz="2000" dirty="0">
                <a:latin typeface="Arial"/>
                <a:cs typeface="Arial"/>
              </a:rPr>
              <a:t>of</a:t>
            </a:r>
            <a:r>
              <a:rPr sz="2000" spc="-95" dirty="0">
                <a:latin typeface="Arial"/>
                <a:cs typeface="Arial"/>
              </a:rPr>
              <a:t> </a:t>
            </a:r>
            <a:r>
              <a:rPr sz="2000" spc="-30" dirty="0">
                <a:latin typeface="Arial"/>
                <a:cs typeface="Arial"/>
              </a:rPr>
              <a:t>the</a:t>
            </a:r>
            <a:r>
              <a:rPr sz="2000" spc="-114" dirty="0">
                <a:latin typeface="Arial"/>
                <a:cs typeface="Arial"/>
              </a:rPr>
              <a:t> </a:t>
            </a:r>
            <a:r>
              <a:rPr sz="2000" spc="-120" dirty="0">
                <a:latin typeface="Arial"/>
                <a:cs typeface="Arial"/>
              </a:rPr>
              <a:t>European</a:t>
            </a:r>
            <a:r>
              <a:rPr sz="2000" spc="-85" dirty="0">
                <a:latin typeface="Arial"/>
                <a:cs typeface="Arial"/>
              </a:rPr>
              <a:t> Parliament</a:t>
            </a:r>
            <a:r>
              <a:rPr sz="2000" spc="-5" dirty="0">
                <a:latin typeface="Arial"/>
                <a:cs typeface="Arial"/>
              </a:rPr>
              <a:t> </a:t>
            </a:r>
            <a:r>
              <a:rPr sz="2000" spc="-100" dirty="0">
                <a:latin typeface="Arial"/>
                <a:cs typeface="Arial"/>
              </a:rPr>
              <a:t>and</a:t>
            </a:r>
            <a:r>
              <a:rPr sz="2000" spc="-175" dirty="0">
                <a:latin typeface="Arial"/>
                <a:cs typeface="Arial"/>
              </a:rPr>
              <a:t> </a:t>
            </a:r>
            <a:r>
              <a:rPr sz="2000" dirty="0">
                <a:latin typeface="Arial"/>
                <a:cs typeface="Arial"/>
              </a:rPr>
              <a:t>of</a:t>
            </a:r>
            <a:r>
              <a:rPr sz="2000" spc="-20" dirty="0">
                <a:latin typeface="Arial"/>
                <a:cs typeface="Arial"/>
              </a:rPr>
              <a:t> </a:t>
            </a:r>
            <a:r>
              <a:rPr sz="2000" spc="-30" dirty="0">
                <a:latin typeface="Arial"/>
                <a:cs typeface="Arial"/>
              </a:rPr>
              <a:t>the</a:t>
            </a:r>
            <a:r>
              <a:rPr sz="2000" spc="-114" dirty="0">
                <a:latin typeface="Arial"/>
                <a:cs typeface="Arial"/>
              </a:rPr>
              <a:t> </a:t>
            </a:r>
            <a:r>
              <a:rPr sz="2000" spc="-40" dirty="0">
                <a:latin typeface="Arial"/>
                <a:cs typeface="Arial"/>
              </a:rPr>
              <a:t>Council </a:t>
            </a:r>
            <a:r>
              <a:rPr sz="2000" dirty="0">
                <a:latin typeface="Arial"/>
                <a:cs typeface="Arial"/>
              </a:rPr>
              <a:t>of</a:t>
            </a:r>
            <a:r>
              <a:rPr sz="2000" spc="-105" dirty="0">
                <a:latin typeface="Arial"/>
                <a:cs typeface="Arial"/>
              </a:rPr>
              <a:t> </a:t>
            </a:r>
            <a:r>
              <a:rPr sz="2000" spc="-85" dirty="0">
                <a:latin typeface="Arial"/>
                <a:cs typeface="Arial"/>
              </a:rPr>
              <a:t>16</a:t>
            </a:r>
            <a:r>
              <a:rPr sz="2000" spc="-140" dirty="0">
                <a:latin typeface="Arial"/>
                <a:cs typeface="Arial"/>
              </a:rPr>
              <a:t> </a:t>
            </a:r>
            <a:r>
              <a:rPr sz="2000" spc="-45" dirty="0">
                <a:latin typeface="Arial"/>
                <a:cs typeface="Arial"/>
              </a:rPr>
              <a:t>April</a:t>
            </a:r>
            <a:r>
              <a:rPr sz="2000" spc="-100" dirty="0">
                <a:latin typeface="Arial"/>
                <a:cs typeface="Arial"/>
              </a:rPr>
              <a:t> </a:t>
            </a:r>
            <a:r>
              <a:rPr sz="2000" spc="-80" dirty="0">
                <a:latin typeface="Arial"/>
                <a:cs typeface="Arial"/>
              </a:rPr>
              <a:t>2014</a:t>
            </a:r>
            <a:r>
              <a:rPr sz="2000" spc="-220" dirty="0">
                <a:latin typeface="Arial"/>
                <a:cs typeface="Arial"/>
              </a:rPr>
              <a:t> </a:t>
            </a:r>
            <a:r>
              <a:rPr sz="2000" spc="-25" dirty="0">
                <a:latin typeface="Arial"/>
                <a:cs typeface="Arial"/>
              </a:rPr>
              <a:t>(the</a:t>
            </a:r>
            <a:r>
              <a:rPr sz="2000" spc="-45" dirty="0">
                <a:latin typeface="Arial"/>
                <a:cs typeface="Arial"/>
              </a:rPr>
              <a:t> </a:t>
            </a:r>
            <a:r>
              <a:rPr sz="2000" spc="-105" dirty="0">
                <a:latin typeface="Arial"/>
                <a:cs typeface="Arial"/>
              </a:rPr>
              <a:t>so-</a:t>
            </a:r>
            <a:r>
              <a:rPr sz="2000" spc="-95" dirty="0">
                <a:latin typeface="Arial"/>
                <a:cs typeface="Arial"/>
              </a:rPr>
              <a:t>called</a:t>
            </a:r>
            <a:r>
              <a:rPr sz="2000" spc="-100" dirty="0">
                <a:latin typeface="Arial"/>
                <a:cs typeface="Arial"/>
              </a:rPr>
              <a:t> </a:t>
            </a:r>
            <a:r>
              <a:rPr sz="2000" spc="-70" dirty="0">
                <a:latin typeface="Arial"/>
                <a:cs typeface="Arial"/>
              </a:rPr>
              <a:t>“Omnibus</a:t>
            </a:r>
            <a:r>
              <a:rPr sz="2000" spc="-135" dirty="0">
                <a:latin typeface="Arial"/>
                <a:cs typeface="Arial"/>
              </a:rPr>
              <a:t> </a:t>
            </a:r>
            <a:r>
              <a:rPr sz="2000" spc="-55" dirty="0">
                <a:latin typeface="Arial"/>
                <a:cs typeface="Arial"/>
              </a:rPr>
              <a:t>II</a:t>
            </a:r>
            <a:r>
              <a:rPr sz="2000" spc="-150" dirty="0">
                <a:latin typeface="Arial"/>
                <a:cs typeface="Arial"/>
              </a:rPr>
              <a:t> </a:t>
            </a:r>
            <a:r>
              <a:rPr sz="2000" spc="-10" dirty="0">
                <a:latin typeface="Arial"/>
                <a:cs typeface="Arial"/>
              </a:rPr>
              <a:t>Directive").</a:t>
            </a:r>
            <a:endParaRPr sz="2000">
              <a:latin typeface="Arial"/>
              <a:cs typeface="Arial"/>
            </a:endParaRPr>
          </a:p>
          <a:p>
            <a:pPr marL="146050" indent="-133985">
              <a:lnSpc>
                <a:spcPct val="100000"/>
              </a:lnSpc>
              <a:spcBef>
                <a:spcPts val="380"/>
              </a:spcBef>
              <a:buFont typeface="Arial"/>
              <a:buChar char="•"/>
              <a:tabLst>
                <a:tab pos="146685" algn="l"/>
              </a:tabLst>
            </a:pPr>
            <a:r>
              <a:rPr sz="2000" b="1" spc="-95" dirty="0">
                <a:latin typeface="Arial"/>
                <a:cs typeface="Arial"/>
              </a:rPr>
              <a:t>1</a:t>
            </a:r>
            <a:r>
              <a:rPr sz="2000" b="1" spc="-140" dirty="0">
                <a:latin typeface="Arial"/>
                <a:cs typeface="Arial"/>
              </a:rPr>
              <a:t> </a:t>
            </a:r>
            <a:r>
              <a:rPr sz="2000" b="1" spc="-190" dirty="0">
                <a:latin typeface="Arial"/>
                <a:cs typeface="Arial"/>
              </a:rPr>
              <a:t>January</a:t>
            </a:r>
            <a:r>
              <a:rPr sz="2000" b="1" spc="5" dirty="0">
                <a:latin typeface="Arial"/>
                <a:cs typeface="Arial"/>
              </a:rPr>
              <a:t> </a:t>
            </a:r>
            <a:r>
              <a:rPr sz="2000" b="1" spc="-80" dirty="0">
                <a:latin typeface="Arial"/>
                <a:cs typeface="Arial"/>
              </a:rPr>
              <a:t>2016</a:t>
            </a:r>
            <a:r>
              <a:rPr sz="2000" b="1" spc="-220" dirty="0">
                <a:latin typeface="Arial"/>
                <a:cs typeface="Arial"/>
              </a:rPr>
              <a:t> </a:t>
            </a:r>
            <a:r>
              <a:rPr sz="2000" spc="-120" dirty="0">
                <a:latin typeface="Arial"/>
                <a:cs typeface="Arial"/>
              </a:rPr>
              <a:t>–</a:t>
            </a:r>
            <a:r>
              <a:rPr sz="2000" spc="-114" dirty="0">
                <a:latin typeface="Arial"/>
                <a:cs typeface="Arial"/>
              </a:rPr>
              <a:t> </a:t>
            </a:r>
            <a:r>
              <a:rPr sz="2000" spc="-60" dirty="0">
                <a:latin typeface="Arial"/>
                <a:cs typeface="Arial"/>
              </a:rPr>
              <a:t>application</a:t>
            </a:r>
            <a:r>
              <a:rPr sz="2000" spc="-100" dirty="0">
                <a:latin typeface="Arial"/>
                <a:cs typeface="Arial"/>
              </a:rPr>
              <a:t> </a:t>
            </a:r>
            <a:r>
              <a:rPr sz="2000" dirty="0">
                <a:latin typeface="Arial"/>
                <a:cs typeface="Arial"/>
              </a:rPr>
              <a:t>of</a:t>
            </a:r>
            <a:r>
              <a:rPr sz="2000" spc="-100" dirty="0">
                <a:latin typeface="Arial"/>
                <a:cs typeface="Arial"/>
              </a:rPr>
              <a:t> </a:t>
            </a:r>
            <a:r>
              <a:rPr sz="2000" spc="-30" dirty="0">
                <a:latin typeface="Arial"/>
                <a:cs typeface="Arial"/>
              </a:rPr>
              <a:t>the</a:t>
            </a:r>
            <a:r>
              <a:rPr sz="2000" spc="-120" dirty="0">
                <a:latin typeface="Arial"/>
                <a:cs typeface="Arial"/>
              </a:rPr>
              <a:t> </a:t>
            </a:r>
            <a:r>
              <a:rPr sz="2000" spc="-145" dirty="0">
                <a:latin typeface="Arial"/>
                <a:cs typeface="Arial"/>
              </a:rPr>
              <a:t>Solvency</a:t>
            </a:r>
            <a:r>
              <a:rPr sz="2000" spc="-30" dirty="0">
                <a:latin typeface="Arial"/>
                <a:cs typeface="Arial"/>
              </a:rPr>
              <a:t> </a:t>
            </a:r>
            <a:r>
              <a:rPr sz="2000" spc="-50" dirty="0">
                <a:latin typeface="Arial"/>
                <a:cs typeface="Arial"/>
              </a:rPr>
              <a:t>II</a:t>
            </a:r>
            <a:r>
              <a:rPr sz="2000" spc="-70" dirty="0">
                <a:latin typeface="Arial"/>
                <a:cs typeface="Arial"/>
              </a:rPr>
              <a:t> </a:t>
            </a:r>
            <a:r>
              <a:rPr sz="2000" spc="-10" dirty="0">
                <a:latin typeface="Arial"/>
                <a:cs typeface="Arial"/>
              </a:rPr>
              <a:t>regime</a:t>
            </a:r>
            <a:endParaRPr sz="2000">
              <a:latin typeface="Arial"/>
              <a:cs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2590" y="822293"/>
            <a:ext cx="8036559" cy="2428875"/>
          </a:xfrm>
          <a:prstGeom prst="rect">
            <a:avLst/>
          </a:prstGeom>
        </p:spPr>
        <p:txBody>
          <a:bodyPr vert="horz" wrap="square" lIns="0" tIns="115570" rIns="0" bIns="0" rtlCol="0">
            <a:spAutoFit/>
          </a:bodyPr>
          <a:lstStyle/>
          <a:p>
            <a:pPr marL="12700">
              <a:lnSpc>
                <a:spcPct val="100000"/>
              </a:lnSpc>
              <a:spcBef>
                <a:spcPts val="910"/>
              </a:spcBef>
            </a:pPr>
            <a:r>
              <a:rPr sz="3600" spc="-114" dirty="0"/>
              <a:t>Main</a:t>
            </a:r>
            <a:r>
              <a:rPr sz="3600" spc="-210" dirty="0"/>
              <a:t> </a:t>
            </a:r>
            <a:r>
              <a:rPr sz="3600" spc="-215" dirty="0"/>
              <a:t>objective</a:t>
            </a:r>
            <a:r>
              <a:rPr sz="3600" spc="-220" dirty="0"/>
              <a:t> </a:t>
            </a:r>
            <a:r>
              <a:rPr sz="3600" spc="-165" dirty="0"/>
              <a:t>of</a:t>
            </a:r>
            <a:r>
              <a:rPr sz="3600" spc="-155" dirty="0"/>
              <a:t> </a:t>
            </a:r>
            <a:r>
              <a:rPr sz="3600" spc="-295" dirty="0"/>
              <a:t>supervision</a:t>
            </a:r>
            <a:endParaRPr sz="3600"/>
          </a:p>
          <a:p>
            <a:pPr marL="146050" marR="5080">
              <a:lnSpc>
                <a:spcPct val="90000"/>
              </a:lnSpc>
              <a:spcBef>
                <a:spcPts val="830"/>
              </a:spcBef>
            </a:pPr>
            <a:r>
              <a:rPr b="0" spc="-70" dirty="0">
                <a:latin typeface="Arial"/>
                <a:cs typeface="Arial"/>
              </a:rPr>
              <a:t>Member</a:t>
            </a:r>
            <a:r>
              <a:rPr b="0" spc="-120" dirty="0">
                <a:latin typeface="Arial"/>
                <a:cs typeface="Arial"/>
              </a:rPr>
              <a:t> </a:t>
            </a:r>
            <a:r>
              <a:rPr b="0" spc="-145" dirty="0">
                <a:latin typeface="Arial"/>
                <a:cs typeface="Arial"/>
              </a:rPr>
              <a:t>States</a:t>
            </a:r>
            <a:r>
              <a:rPr b="0" spc="-229" dirty="0">
                <a:latin typeface="Arial"/>
                <a:cs typeface="Arial"/>
              </a:rPr>
              <a:t> </a:t>
            </a:r>
            <a:r>
              <a:rPr b="0" spc="-110" dirty="0">
                <a:latin typeface="Arial"/>
                <a:cs typeface="Arial"/>
              </a:rPr>
              <a:t>shall</a:t>
            </a:r>
            <a:r>
              <a:rPr b="0" spc="-140" dirty="0">
                <a:latin typeface="Arial"/>
                <a:cs typeface="Arial"/>
              </a:rPr>
              <a:t> </a:t>
            </a:r>
            <a:r>
              <a:rPr b="0" spc="-110" dirty="0">
                <a:latin typeface="Arial"/>
                <a:cs typeface="Arial"/>
              </a:rPr>
              <a:t>ensure</a:t>
            </a:r>
            <a:r>
              <a:rPr b="0" spc="-105" dirty="0">
                <a:latin typeface="Arial"/>
                <a:cs typeface="Arial"/>
              </a:rPr>
              <a:t> </a:t>
            </a:r>
            <a:r>
              <a:rPr b="0" spc="-10" dirty="0">
                <a:latin typeface="Arial"/>
                <a:cs typeface="Arial"/>
              </a:rPr>
              <a:t>that</a:t>
            </a:r>
            <a:r>
              <a:rPr b="0" spc="-170" dirty="0">
                <a:latin typeface="Arial"/>
                <a:cs typeface="Arial"/>
              </a:rPr>
              <a:t> </a:t>
            </a:r>
            <a:r>
              <a:rPr b="0" spc="-25" dirty="0">
                <a:latin typeface="Arial"/>
                <a:cs typeface="Arial"/>
              </a:rPr>
              <a:t>the</a:t>
            </a:r>
            <a:r>
              <a:rPr b="0" spc="-105" dirty="0">
                <a:latin typeface="Arial"/>
                <a:cs typeface="Arial"/>
              </a:rPr>
              <a:t> supervisory</a:t>
            </a:r>
            <a:r>
              <a:rPr b="0" spc="-150" dirty="0">
                <a:latin typeface="Arial"/>
                <a:cs typeface="Arial"/>
              </a:rPr>
              <a:t> </a:t>
            </a:r>
            <a:r>
              <a:rPr b="0" spc="-55" dirty="0">
                <a:latin typeface="Arial"/>
                <a:cs typeface="Arial"/>
              </a:rPr>
              <a:t>authorities</a:t>
            </a:r>
            <a:r>
              <a:rPr b="0" spc="-70" dirty="0">
                <a:latin typeface="Arial"/>
                <a:cs typeface="Arial"/>
              </a:rPr>
              <a:t> </a:t>
            </a:r>
            <a:r>
              <a:rPr b="0" spc="-25" dirty="0">
                <a:latin typeface="Arial"/>
                <a:cs typeface="Arial"/>
              </a:rPr>
              <a:t>are </a:t>
            </a:r>
            <a:r>
              <a:rPr b="0" spc="-90" dirty="0">
                <a:latin typeface="Arial"/>
                <a:cs typeface="Arial"/>
              </a:rPr>
              <a:t>provided</a:t>
            </a:r>
            <a:r>
              <a:rPr b="0" spc="-25" dirty="0">
                <a:latin typeface="Arial"/>
                <a:cs typeface="Arial"/>
              </a:rPr>
              <a:t> </a:t>
            </a:r>
            <a:r>
              <a:rPr b="0" dirty="0">
                <a:latin typeface="Arial"/>
                <a:cs typeface="Arial"/>
              </a:rPr>
              <a:t>with</a:t>
            </a:r>
            <a:r>
              <a:rPr b="0" spc="-95" dirty="0">
                <a:latin typeface="Arial"/>
                <a:cs typeface="Arial"/>
              </a:rPr>
              <a:t> </a:t>
            </a:r>
            <a:r>
              <a:rPr b="0" spc="-30" dirty="0">
                <a:latin typeface="Arial"/>
                <a:cs typeface="Arial"/>
              </a:rPr>
              <a:t>the</a:t>
            </a:r>
            <a:r>
              <a:rPr b="0" spc="-185" dirty="0">
                <a:latin typeface="Arial"/>
                <a:cs typeface="Arial"/>
              </a:rPr>
              <a:t> </a:t>
            </a:r>
            <a:r>
              <a:rPr b="0" spc="-150" dirty="0">
                <a:latin typeface="Arial"/>
                <a:cs typeface="Arial"/>
              </a:rPr>
              <a:t>necessary</a:t>
            </a:r>
            <a:r>
              <a:rPr b="0" spc="-145" dirty="0">
                <a:latin typeface="Arial"/>
                <a:cs typeface="Arial"/>
              </a:rPr>
              <a:t> </a:t>
            </a:r>
            <a:r>
              <a:rPr b="0" spc="-140" dirty="0">
                <a:latin typeface="Arial"/>
                <a:cs typeface="Arial"/>
              </a:rPr>
              <a:t>means,</a:t>
            </a:r>
            <a:r>
              <a:rPr b="0" spc="-190" dirty="0">
                <a:latin typeface="Arial"/>
                <a:cs typeface="Arial"/>
              </a:rPr>
              <a:t> </a:t>
            </a:r>
            <a:r>
              <a:rPr b="0" spc="-130" dirty="0">
                <a:latin typeface="Arial"/>
                <a:cs typeface="Arial"/>
              </a:rPr>
              <a:t>and</a:t>
            </a:r>
            <a:r>
              <a:rPr b="0" spc="-95" dirty="0">
                <a:latin typeface="Arial"/>
                <a:cs typeface="Arial"/>
              </a:rPr>
              <a:t> </a:t>
            </a:r>
            <a:r>
              <a:rPr b="0" spc="-175" dirty="0">
                <a:latin typeface="Arial"/>
                <a:cs typeface="Arial"/>
              </a:rPr>
              <a:t>have</a:t>
            </a:r>
            <a:r>
              <a:rPr b="0" spc="-35" dirty="0">
                <a:latin typeface="Arial"/>
                <a:cs typeface="Arial"/>
              </a:rPr>
              <a:t> </a:t>
            </a:r>
            <a:r>
              <a:rPr b="0" spc="-30" dirty="0">
                <a:latin typeface="Arial"/>
                <a:cs typeface="Arial"/>
              </a:rPr>
              <a:t>the</a:t>
            </a:r>
            <a:r>
              <a:rPr b="0" spc="-105" dirty="0">
                <a:latin typeface="Arial"/>
                <a:cs typeface="Arial"/>
              </a:rPr>
              <a:t> </a:t>
            </a:r>
            <a:r>
              <a:rPr b="0" spc="-10" dirty="0">
                <a:latin typeface="Arial"/>
                <a:cs typeface="Arial"/>
              </a:rPr>
              <a:t>relevant </a:t>
            </a:r>
            <a:r>
              <a:rPr b="0" spc="-90" dirty="0">
                <a:latin typeface="Arial"/>
                <a:cs typeface="Arial"/>
              </a:rPr>
              <a:t>expertise,</a:t>
            </a:r>
            <a:r>
              <a:rPr b="0" spc="-175" dirty="0">
                <a:latin typeface="Arial"/>
                <a:cs typeface="Arial"/>
              </a:rPr>
              <a:t> </a:t>
            </a:r>
            <a:r>
              <a:rPr b="0" spc="-125" dirty="0">
                <a:latin typeface="Arial"/>
                <a:cs typeface="Arial"/>
              </a:rPr>
              <a:t>capacity,</a:t>
            </a:r>
            <a:r>
              <a:rPr b="0" spc="-100" dirty="0">
                <a:latin typeface="Arial"/>
                <a:cs typeface="Arial"/>
              </a:rPr>
              <a:t> </a:t>
            </a:r>
            <a:r>
              <a:rPr b="0" spc="-130" dirty="0">
                <a:latin typeface="Arial"/>
                <a:cs typeface="Arial"/>
              </a:rPr>
              <a:t>and</a:t>
            </a:r>
            <a:r>
              <a:rPr b="0" spc="-80" dirty="0">
                <a:latin typeface="Arial"/>
                <a:cs typeface="Arial"/>
              </a:rPr>
              <a:t> </a:t>
            </a:r>
            <a:r>
              <a:rPr b="0" spc="-100" dirty="0">
                <a:latin typeface="Arial"/>
                <a:cs typeface="Arial"/>
              </a:rPr>
              <a:t>mandate</a:t>
            </a:r>
            <a:r>
              <a:rPr b="0" spc="-170" dirty="0">
                <a:latin typeface="Arial"/>
                <a:cs typeface="Arial"/>
              </a:rPr>
              <a:t> </a:t>
            </a:r>
            <a:r>
              <a:rPr b="0" dirty="0">
                <a:latin typeface="Arial"/>
                <a:cs typeface="Arial"/>
              </a:rPr>
              <a:t>to</a:t>
            </a:r>
            <a:r>
              <a:rPr b="0" spc="-175" dirty="0">
                <a:latin typeface="Arial"/>
                <a:cs typeface="Arial"/>
              </a:rPr>
              <a:t> </a:t>
            </a:r>
            <a:r>
              <a:rPr b="0" spc="-135" dirty="0">
                <a:latin typeface="Arial"/>
                <a:cs typeface="Arial"/>
              </a:rPr>
              <a:t>achieve</a:t>
            </a:r>
            <a:r>
              <a:rPr b="0" spc="-90" dirty="0">
                <a:latin typeface="Arial"/>
                <a:cs typeface="Arial"/>
              </a:rPr>
              <a:t> </a:t>
            </a:r>
            <a:r>
              <a:rPr b="0" spc="-30" dirty="0">
                <a:latin typeface="Arial"/>
                <a:cs typeface="Arial"/>
              </a:rPr>
              <a:t>the</a:t>
            </a:r>
            <a:r>
              <a:rPr b="0" spc="-95" dirty="0">
                <a:latin typeface="Arial"/>
                <a:cs typeface="Arial"/>
              </a:rPr>
              <a:t> </a:t>
            </a:r>
            <a:r>
              <a:rPr b="0" spc="-105" dirty="0">
                <a:latin typeface="Arial"/>
                <a:cs typeface="Arial"/>
              </a:rPr>
              <a:t>main</a:t>
            </a:r>
            <a:r>
              <a:rPr b="0" spc="-80" dirty="0">
                <a:latin typeface="Arial"/>
                <a:cs typeface="Arial"/>
              </a:rPr>
              <a:t> </a:t>
            </a:r>
            <a:r>
              <a:rPr b="0" spc="-10" dirty="0">
                <a:latin typeface="Arial"/>
                <a:cs typeface="Arial"/>
              </a:rPr>
              <a:t>objective </a:t>
            </a:r>
            <a:r>
              <a:rPr b="0" dirty="0">
                <a:latin typeface="Arial"/>
                <a:cs typeface="Arial"/>
              </a:rPr>
              <a:t>of</a:t>
            </a:r>
            <a:r>
              <a:rPr b="0" spc="-95" dirty="0">
                <a:latin typeface="Arial"/>
                <a:cs typeface="Arial"/>
              </a:rPr>
              <a:t> </a:t>
            </a:r>
            <a:r>
              <a:rPr b="0" spc="-100" dirty="0">
                <a:latin typeface="Arial"/>
                <a:cs typeface="Arial"/>
              </a:rPr>
              <a:t>supervision,</a:t>
            </a:r>
            <a:r>
              <a:rPr b="0" spc="-105" dirty="0">
                <a:latin typeface="Arial"/>
                <a:cs typeface="Arial"/>
              </a:rPr>
              <a:t> </a:t>
            </a:r>
            <a:r>
              <a:rPr b="0" spc="-114" dirty="0">
                <a:latin typeface="Arial"/>
                <a:cs typeface="Arial"/>
              </a:rPr>
              <a:t>namely</a:t>
            </a:r>
            <a:r>
              <a:rPr b="0" spc="-70" dirty="0">
                <a:latin typeface="Arial"/>
                <a:cs typeface="Arial"/>
              </a:rPr>
              <a:t> </a:t>
            </a:r>
            <a:r>
              <a:rPr b="0" spc="-30" dirty="0">
                <a:latin typeface="Arial"/>
                <a:cs typeface="Arial"/>
              </a:rPr>
              <a:t>the</a:t>
            </a:r>
            <a:r>
              <a:rPr b="0" spc="-185" dirty="0">
                <a:latin typeface="Arial"/>
                <a:cs typeface="Arial"/>
              </a:rPr>
              <a:t> </a:t>
            </a:r>
            <a:r>
              <a:rPr b="0" spc="-45" dirty="0">
                <a:latin typeface="Arial"/>
                <a:cs typeface="Arial"/>
              </a:rPr>
              <a:t>protection</a:t>
            </a:r>
            <a:r>
              <a:rPr b="0" spc="-175" dirty="0">
                <a:latin typeface="Arial"/>
                <a:cs typeface="Arial"/>
              </a:rPr>
              <a:t> </a:t>
            </a:r>
            <a:r>
              <a:rPr b="0" dirty="0">
                <a:latin typeface="Arial"/>
                <a:cs typeface="Arial"/>
              </a:rPr>
              <a:t>of</a:t>
            </a:r>
            <a:r>
              <a:rPr b="0" spc="-90" dirty="0">
                <a:latin typeface="Arial"/>
                <a:cs typeface="Arial"/>
              </a:rPr>
              <a:t> </a:t>
            </a:r>
            <a:r>
              <a:rPr b="0" spc="-85" dirty="0">
                <a:latin typeface="Arial"/>
                <a:cs typeface="Arial"/>
              </a:rPr>
              <a:t>policy</a:t>
            </a:r>
            <a:r>
              <a:rPr b="0" spc="-70" dirty="0">
                <a:latin typeface="Arial"/>
                <a:cs typeface="Arial"/>
              </a:rPr>
              <a:t> </a:t>
            </a:r>
            <a:r>
              <a:rPr b="0" spc="-105" dirty="0">
                <a:latin typeface="Arial"/>
                <a:cs typeface="Arial"/>
              </a:rPr>
              <a:t>holders</a:t>
            </a:r>
            <a:r>
              <a:rPr b="0" spc="-70" dirty="0">
                <a:latin typeface="Arial"/>
                <a:cs typeface="Arial"/>
              </a:rPr>
              <a:t> </a:t>
            </a:r>
            <a:r>
              <a:rPr b="0" spc="-25" dirty="0">
                <a:latin typeface="Arial"/>
                <a:cs typeface="Arial"/>
              </a:rPr>
              <a:t>and </a:t>
            </a:r>
            <a:r>
              <a:rPr b="0" spc="-20" dirty="0">
                <a:latin typeface="Arial"/>
                <a:cs typeface="Arial"/>
              </a:rPr>
              <a:t>beneficiaries.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80898" rIns="0" bIns="0" rtlCol="0">
            <a:spAutoFit/>
          </a:bodyPr>
          <a:lstStyle/>
          <a:p>
            <a:pPr marL="12700">
              <a:lnSpc>
                <a:spcPct val="100000"/>
              </a:lnSpc>
              <a:spcBef>
                <a:spcPts val="130"/>
              </a:spcBef>
            </a:pPr>
            <a:r>
              <a:rPr sz="2750" spc="-250" dirty="0"/>
              <a:t>Solvency</a:t>
            </a:r>
            <a:r>
              <a:rPr sz="2750" spc="-15" dirty="0"/>
              <a:t> </a:t>
            </a:r>
            <a:r>
              <a:rPr sz="2750" spc="-25" dirty="0"/>
              <a:t>II</a:t>
            </a:r>
            <a:endParaRPr sz="2750"/>
          </a:p>
        </p:txBody>
      </p:sp>
      <p:sp>
        <p:nvSpPr>
          <p:cNvPr id="3" name="object 3"/>
          <p:cNvSpPr txBox="1"/>
          <p:nvPr/>
        </p:nvSpPr>
        <p:spPr>
          <a:xfrm>
            <a:off x="229870" y="1620519"/>
            <a:ext cx="8573135" cy="2058035"/>
          </a:xfrm>
          <a:prstGeom prst="rect">
            <a:avLst/>
          </a:prstGeom>
        </p:spPr>
        <p:txBody>
          <a:bodyPr vert="horz" wrap="square" lIns="0" tIns="62230" rIns="0" bIns="0" rtlCol="0">
            <a:spAutoFit/>
          </a:bodyPr>
          <a:lstStyle/>
          <a:p>
            <a:pPr marL="12700">
              <a:lnSpc>
                <a:spcPct val="100000"/>
              </a:lnSpc>
              <a:spcBef>
                <a:spcPts val="490"/>
              </a:spcBef>
            </a:pPr>
            <a:r>
              <a:rPr sz="1800" spc="-95" dirty="0">
                <a:latin typeface="Arial"/>
                <a:cs typeface="Arial"/>
              </a:rPr>
              <a:t>General</a:t>
            </a:r>
            <a:r>
              <a:rPr sz="1800" spc="-120" dirty="0">
                <a:latin typeface="Arial"/>
                <a:cs typeface="Arial"/>
              </a:rPr>
              <a:t> </a:t>
            </a:r>
            <a:r>
              <a:rPr sz="1800" spc="-50" dirty="0">
                <a:latin typeface="Arial"/>
                <a:cs typeface="Arial"/>
              </a:rPr>
              <a:t>principles</a:t>
            </a:r>
            <a:r>
              <a:rPr sz="1800" spc="-190" dirty="0">
                <a:latin typeface="Arial"/>
                <a:cs typeface="Arial"/>
              </a:rPr>
              <a:t> </a:t>
            </a:r>
            <a:r>
              <a:rPr sz="1800" dirty="0">
                <a:latin typeface="Arial"/>
                <a:cs typeface="Arial"/>
              </a:rPr>
              <a:t>of</a:t>
            </a:r>
            <a:r>
              <a:rPr sz="1800" spc="-15" dirty="0">
                <a:latin typeface="Arial"/>
                <a:cs typeface="Arial"/>
              </a:rPr>
              <a:t> </a:t>
            </a:r>
            <a:r>
              <a:rPr sz="1800" spc="-10" dirty="0">
                <a:latin typeface="Arial"/>
                <a:cs typeface="Arial"/>
              </a:rPr>
              <a:t>supervision</a:t>
            </a:r>
            <a:endParaRPr sz="1800">
              <a:latin typeface="Arial"/>
              <a:cs typeface="Arial"/>
            </a:endParaRPr>
          </a:p>
          <a:p>
            <a:pPr marL="288925" indent="-276860">
              <a:lnSpc>
                <a:spcPct val="100000"/>
              </a:lnSpc>
              <a:spcBef>
                <a:spcPts val="395"/>
              </a:spcBef>
              <a:buAutoNum type="arabicPeriod"/>
              <a:tabLst>
                <a:tab pos="289560" algn="l"/>
              </a:tabLst>
            </a:pPr>
            <a:r>
              <a:rPr sz="1800" spc="-90" dirty="0">
                <a:latin typeface="Arial"/>
                <a:cs typeface="Arial"/>
              </a:rPr>
              <a:t>Supervision</a:t>
            </a:r>
            <a:r>
              <a:rPr sz="1800" spc="-140" dirty="0">
                <a:latin typeface="Arial"/>
                <a:cs typeface="Arial"/>
              </a:rPr>
              <a:t> </a:t>
            </a:r>
            <a:r>
              <a:rPr sz="1800" spc="-70" dirty="0">
                <a:latin typeface="Arial"/>
                <a:cs typeface="Arial"/>
              </a:rPr>
              <a:t>shall</a:t>
            </a:r>
            <a:r>
              <a:rPr sz="1800" spc="-135" dirty="0">
                <a:latin typeface="Arial"/>
                <a:cs typeface="Arial"/>
              </a:rPr>
              <a:t> </a:t>
            </a:r>
            <a:r>
              <a:rPr sz="1800" spc="-80" dirty="0">
                <a:latin typeface="Arial"/>
                <a:cs typeface="Arial"/>
              </a:rPr>
              <a:t>be </a:t>
            </a:r>
            <a:r>
              <a:rPr sz="1800" spc="-110" dirty="0">
                <a:latin typeface="Arial"/>
                <a:cs typeface="Arial"/>
              </a:rPr>
              <a:t>based</a:t>
            </a:r>
            <a:r>
              <a:rPr sz="1800" spc="-50" dirty="0">
                <a:latin typeface="Arial"/>
                <a:cs typeface="Arial"/>
              </a:rPr>
              <a:t> </a:t>
            </a:r>
            <a:r>
              <a:rPr sz="1800" spc="-55" dirty="0">
                <a:latin typeface="Arial"/>
                <a:cs typeface="Arial"/>
              </a:rPr>
              <a:t>on </a:t>
            </a:r>
            <a:r>
              <a:rPr sz="1800" spc="-150" dirty="0">
                <a:latin typeface="Arial"/>
                <a:cs typeface="Arial"/>
              </a:rPr>
              <a:t>a</a:t>
            </a:r>
            <a:r>
              <a:rPr sz="1800" spc="-45" dirty="0">
                <a:latin typeface="Arial"/>
                <a:cs typeface="Arial"/>
              </a:rPr>
              <a:t> </a:t>
            </a:r>
            <a:r>
              <a:rPr sz="1800" spc="-65" dirty="0">
                <a:latin typeface="Arial"/>
                <a:cs typeface="Arial"/>
              </a:rPr>
              <a:t>prospective</a:t>
            </a:r>
            <a:r>
              <a:rPr sz="1800" spc="-170" dirty="0">
                <a:latin typeface="Arial"/>
                <a:cs typeface="Arial"/>
              </a:rPr>
              <a:t> </a:t>
            </a:r>
            <a:r>
              <a:rPr sz="1800" spc="-75" dirty="0">
                <a:latin typeface="Arial"/>
                <a:cs typeface="Arial"/>
              </a:rPr>
              <a:t>and</a:t>
            </a:r>
            <a:r>
              <a:rPr sz="1800" spc="-140" dirty="0">
                <a:latin typeface="Arial"/>
                <a:cs typeface="Arial"/>
              </a:rPr>
              <a:t> </a:t>
            </a:r>
            <a:r>
              <a:rPr sz="1800" spc="-75" dirty="0">
                <a:latin typeface="Arial"/>
                <a:cs typeface="Arial"/>
              </a:rPr>
              <a:t>risk-</a:t>
            </a:r>
            <a:r>
              <a:rPr sz="1800" spc="-114" dirty="0">
                <a:latin typeface="Arial"/>
                <a:cs typeface="Arial"/>
              </a:rPr>
              <a:t>based</a:t>
            </a:r>
            <a:r>
              <a:rPr sz="1800" spc="-50" dirty="0">
                <a:latin typeface="Arial"/>
                <a:cs typeface="Arial"/>
              </a:rPr>
              <a:t> </a:t>
            </a:r>
            <a:r>
              <a:rPr sz="1800" spc="-10" dirty="0">
                <a:latin typeface="Arial"/>
                <a:cs typeface="Arial"/>
              </a:rPr>
              <a:t>approach.</a:t>
            </a:r>
            <a:endParaRPr sz="1800">
              <a:latin typeface="Arial"/>
              <a:cs typeface="Arial"/>
            </a:endParaRPr>
          </a:p>
          <a:p>
            <a:pPr marL="12700" marR="347345">
              <a:lnSpc>
                <a:spcPts val="1960"/>
              </a:lnSpc>
              <a:spcBef>
                <a:spcPts val="555"/>
              </a:spcBef>
              <a:buAutoNum type="arabicPeriod"/>
              <a:tabLst>
                <a:tab pos="289560" algn="l"/>
              </a:tabLst>
            </a:pPr>
            <a:r>
              <a:rPr sz="1800" spc="-80" dirty="0">
                <a:latin typeface="Arial"/>
                <a:cs typeface="Arial"/>
              </a:rPr>
              <a:t>Supervision</a:t>
            </a:r>
            <a:r>
              <a:rPr sz="1800" spc="-135" dirty="0">
                <a:latin typeface="Arial"/>
                <a:cs typeface="Arial"/>
              </a:rPr>
              <a:t> </a:t>
            </a:r>
            <a:r>
              <a:rPr sz="1800" dirty="0">
                <a:latin typeface="Arial"/>
                <a:cs typeface="Arial"/>
              </a:rPr>
              <a:t>of</a:t>
            </a:r>
            <a:r>
              <a:rPr sz="1800" spc="-25" dirty="0">
                <a:latin typeface="Arial"/>
                <a:cs typeface="Arial"/>
              </a:rPr>
              <a:t> </a:t>
            </a:r>
            <a:r>
              <a:rPr sz="1800" spc="-80" dirty="0">
                <a:latin typeface="Arial"/>
                <a:cs typeface="Arial"/>
              </a:rPr>
              <a:t>insurance</a:t>
            </a:r>
            <a:r>
              <a:rPr sz="1800" spc="-235" dirty="0">
                <a:latin typeface="Arial"/>
                <a:cs typeface="Arial"/>
              </a:rPr>
              <a:t> </a:t>
            </a:r>
            <a:r>
              <a:rPr sz="1800" spc="-75" dirty="0">
                <a:latin typeface="Arial"/>
                <a:cs typeface="Arial"/>
              </a:rPr>
              <a:t>and</a:t>
            </a:r>
            <a:r>
              <a:rPr sz="1800" spc="-50" dirty="0">
                <a:latin typeface="Arial"/>
                <a:cs typeface="Arial"/>
              </a:rPr>
              <a:t> </a:t>
            </a:r>
            <a:r>
              <a:rPr sz="1800" spc="-80" dirty="0">
                <a:latin typeface="Arial"/>
                <a:cs typeface="Arial"/>
              </a:rPr>
              <a:t>reinsurance</a:t>
            </a:r>
            <a:r>
              <a:rPr sz="1800" spc="-155" dirty="0">
                <a:latin typeface="Arial"/>
                <a:cs typeface="Arial"/>
              </a:rPr>
              <a:t> </a:t>
            </a:r>
            <a:r>
              <a:rPr sz="1800" spc="-65" dirty="0">
                <a:latin typeface="Arial"/>
                <a:cs typeface="Arial"/>
              </a:rPr>
              <a:t>undertakings</a:t>
            </a:r>
            <a:r>
              <a:rPr sz="1800" spc="-285" dirty="0">
                <a:latin typeface="Arial"/>
                <a:cs typeface="Arial"/>
              </a:rPr>
              <a:t> </a:t>
            </a:r>
            <a:r>
              <a:rPr sz="1800" spc="-70" dirty="0">
                <a:latin typeface="Arial"/>
                <a:cs typeface="Arial"/>
              </a:rPr>
              <a:t>shall</a:t>
            </a:r>
            <a:r>
              <a:rPr sz="1800" spc="-125" dirty="0">
                <a:latin typeface="Arial"/>
                <a:cs typeface="Arial"/>
              </a:rPr>
              <a:t> </a:t>
            </a:r>
            <a:r>
              <a:rPr sz="1800" spc="-85" dirty="0">
                <a:latin typeface="Arial"/>
                <a:cs typeface="Arial"/>
              </a:rPr>
              <a:t>comprise</a:t>
            </a:r>
            <a:r>
              <a:rPr sz="1800" spc="-70" dirty="0">
                <a:latin typeface="Arial"/>
                <a:cs typeface="Arial"/>
              </a:rPr>
              <a:t> </a:t>
            </a:r>
            <a:r>
              <a:rPr sz="1800" spc="-90" dirty="0">
                <a:latin typeface="Arial"/>
                <a:cs typeface="Arial"/>
              </a:rPr>
              <a:t>an</a:t>
            </a:r>
            <a:r>
              <a:rPr sz="1800" spc="-45" dirty="0">
                <a:latin typeface="Arial"/>
                <a:cs typeface="Arial"/>
              </a:rPr>
              <a:t> </a:t>
            </a:r>
            <a:r>
              <a:rPr sz="1800" spc="-10" dirty="0">
                <a:latin typeface="Arial"/>
                <a:cs typeface="Arial"/>
              </a:rPr>
              <a:t>appropriate </a:t>
            </a:r>
            <a:r>
              <a:rPr sz="1800" spc="-40" dirty="0">
                <a:latin typeface="Arial"/>
                <a:cs typeface="Arial"/>
              </a:rPr>
              <a:t>combination</a:t>
            </a:r>
            <a:r>
              <a:rPr sz="1800" spc="-210" dirty="0">
                <a:latin typeface="Arial"/>
                <a:cs typeface="Arial"/>
              </a:rPr>
              <a:t> </a:t>
            </a:r>
            <a:r>
              <a:rPr sz="1800" dirty="0">
                <a:latin typeface="Arial"/>
                <a:cs typeface="Arial"/>
              </a:rPr>
              <a:t>of</a:t>
            </a:r>
            <a:r>
              <a:rPr sz="1800" spc="-85" dirty="0">
                <a:latin typeface="Arial"/>
                <a:cs typeface="Arial"/>
              </a:rPr>
              <a:t> </a:t>
            </a:r>
            <a:r>
              <a:rPr sz="1800" spc="-30" dirty="0">
                <a:latin typeface="Arial"/>
                <a:cs typeface="Arial"/>
              </a:rPr>
              <a:t>off-</a:t>
            </a:r>
            <a:r>
              <a:rPr sz="1800" spc="-60" dirty="0">
                <a:latin typeface="Arial"/>
                <a:cs typeface="Arial"/>
              </a:rPr>
              <a:t>site</a:t>
            </a:r>
            <a:r>
              <a:rPr sz="1800" spc="-55" dirty="0">
                <a:latin typeface="Arial"/>
                <a:cs typeface="Arial"/>
              </a:rPr>
              <a:t> </a:t>
            </a:r>
            <a:r>
              <a:rPr sz="1800" spc="-40" dirty="0">
                <a:latin typeface="Arial"/>
                <a:cs typeface="Arial"/>
              </a:rPr>
              <a:t>activities</a:t>
            </a:r>
            <a:r>
              <a:rPr sz="1800" spc="-185" dirty="0">
                <a:latin typeface="Arial"/>
                <a:cs typeface="Arial"/>
              </a:rPr>
              <a:t> </a:t>
            </a:r>
            <a:r>
              <a:rPr sz="1800" spc="-75" dirty="0">
                <a:latin typeface="Arial"/>
                <a:cs typeface="Arial"/>
              </a:rPr>
              <a:t>and</a:t>
            </a:r>
            <a:r>
              <a:rPr sz="1800" spc="-114" dirty="0">
                <a:latin typeface="Arial"/>
                <a:cs typeface="Arial"/>
              </a:rPr>
              <a:t> </a:t>
            </a:r>
            <a:r>
              <a:rPr sz="1800" spc="-55" dirty="0">
                <a:latin typeface="Arial"/>
                <a:cs typeface="Arial"/>
              </a:rPr>
              <a:t>on-</a:t>
            </a:r>
            <a:r>
              <a:rPr sz="1800" spc="-60" dirty="0">
                <a:latin typeface="Arial"/>
                <a:cs typeface="Arial"/>
              </a:rPr>
              <a:t>site</a:t>
            </a:r>
            <a:r>
              <a:rPr sz="1800" spc="-65" dirty="0">
                <a:latin typeface="Arial"/>
                <a:cs typeface="Arial"/>
              </a:rPr>
              <a:t> </a:t>
            </a:r>
            <a:r>
              <a:rPr sz="1800" spc="-10" dirty="0">
                <a:latin typeface="Arial"/>
                <a:cs typeface="Arial"/>
              </a:rPr>
              <a:t>inspections.</a:t>
            </a:r>
            <a:endParaRPr sz="1800">
              <a:latin typeface="Arial"/>
              <a:cs typeface="Arial"/>
            </a:endParaRPr>
          </a:p>
          <a:p>
            <a:pPr marL="12700" marR="5080" algn="just">
              <a:lnSpc>
                <a:spcPct val="90400"/>
              </a:lnSpc>
              <a:spcBef>
                <a:spcPts val="560"/>
              </a:spcBef>
              <a:buAutoNum type="arabicPeriod"/>
              <a:tabLst>
                <a:tab pos="289560" algn="l"/>
              </a:tabLst>
            </a:pPr>
            <a:r>
              <a:rPr sz="1800" spc="-40" dirty="0">
                <a:latin typeface="Arial"/>
                <a:cs typeface="Arial"/>
              </a:rPr>
              <a:t>Member</a:t>
            </a:r>
            <a:r>
              <a:rPr sz="1800" spc="-155" dirty="0">
                <a:latin typeface="Arial"/>
                <a:cs typeface="Arial"/>
              </a:rPr>
              <a:t> </a:t>
            </a:r>
            <a:r>
              <a:rPr sz="1800" spc="-105" dirty="0">
                <a:latin typeface="Arial"/>
                <a:cs typeface="Arial"/>
              </a:rPr>
              <a:t>States</a:t>
            </a:r>
            <a:r>
              <a:rPr sz="1800" spc="-160" dirty="0">
                <a:latin typeface="Arial"/>
                <a:cs typeface="Arial"/>
              </a:rPr>
              <a:t> </a:t>
            </a:r>
            <a:r>
              <a:rPr sz="1800" spc="-65" dirty="0">
                <a:latin typeface="Arial"/>
                <a:cs typeface="Arial"/>
              </a:rPr>
              <a:t>shall</a:t>
            </a:r>
            <a:r>
              <a:rPr sz="1800" spc="-170" dirty="0">
                <a:latin typeface="Arial"/>
                <a:cs typeface="Arial"/>
              </a:rPr>
              <a:t> </a:t>
            </a:r>
            <a:r>
              <a:rPr sz="1800" spc="-90" dirty="0">
                <a:latin typeface="Arial"/>
                <a:cs typeface="Arial"/>
              </a:rPr>
              <a:t>ensure</a:t>
            </a:r>
            <a:r>
              <a:rPr sz="1800" spc="-120" dirty="0">
                <a:latin typeface="Arial"/>
                <a:cs typeface="Arial"/>
              </a:rPr>
              <a:t> </a:t>
            </a:r>
            <a:r>
              <a:rPr sz="1800" spc="15" dirty="0">
                <a:latin typeface="Arial"/>
                <a:cs typeface="Arial"/>
              </a:rPr>
              <a:t>that</a:t>
            </a:r>
            <a:r>
              <a:rPr sz="1800" spc="-130" dirty="0">
                <a:latin typeface="Arial"/>
                <a:cs typeface="Arial"/>
              </a:rPr>
              <a:t> </a:t>
            </a:r>
            <a:r>
              <a:rPr sz="1800" spc="-15" dirty="0">
                <a:latin typeface="Arial"/>
                <a:cs typeface="Arial"/>
              </a:rPr>
              <a:t>the</a:t>
            </a:r>
            <a:r>
              <a:rPr sz="1800" spc="-120" dirty="0">
                <a:latin typeface="Arial"/>
                <a:cs typeface="Arial"/>
              </a:rPr>
              <a:t> </a:t>
            </a:r>
            <a:r>
              <a:rPr sz="1800" spc="-50" dirty="0">
                <a:latin typeface="Arial"/>
                <a:cs typeface="Arial"/>
              </a:rPr>
              <a:t>requirements</a:t>
            </a:r>
            <a:r>
              <a:rPr sz="1800" spc="-240" dirty="0">
                <a:latin typeface="Arial"/>
                <a:cs typeface="Arial"/>
              </a:rPr>
              <a:t> </a:t>
            </a:r>
            <a:r>
              <a:rPr sz="1800" spc="-25" dirty="0">
                <a:latin typeface="Arial"/>
                <a:cs typeface="Arial"/>
              </a:rPr>
              <a:t>laid</a:t>
            </a:r>
            <a:r>
              <a:rPr sz="1800" spc="-175" dirty="0">
                <a:latin typeface="Arial"/>
                <a:cs typeface="Arial"/>
              </a:rPr>
              <a:t> </a:t>
            </a:r>
            <a:r>
              <a:rPr sz="1800" spc="-40" dirty="0">
                <a:latin typeface="Arial"/>
                <a:cs typeface="Arial"/>
              </a:rPr>
              <a:t>down</a:t>
            </a:r>
            <a:r>
              <a:rPr sz="1800" spc="-175" dirty="0">
                <a:latin typeface="Arial"/>
                <a:cs typeface="Arial"/>
              </a:rPr>
              <a:t> </a:t>
            </a:r>
            <a:r>
              <a:rPr sz="1800" spc="-10" dirty="0">
                <a:latin typeface="Arial"/>
                <a:cs typeface="Arial"/>
              </a:rPr>
              <a:t>in</a:t>
            </a:r>
            <a:r>
              <a:rPr sz="1800" spc="-100" dirty="0">
                <a:latin typeface="Arial"/>
                <a:cs typeface="Arial"/>
              </a:rPr>
              <a:t> </a:t>
            </a:r>
            <a:r>
              <a:rPr sz="1800" spc="-25" dirty="0">
                <a:latin typeface="Arial"/>
                <a:cs typeface="Arial"/>
              </a:rPr>
              <a:t>this</a:t>
            </a:r>
            <a:r>
              <a:rPr sz="1800" spc="-160" dirty="0">
                <a:latin typeface="Arial"/>
                <a:cs typeface="Arial"/>
              </a:rPr>
              <a:t> </a:t>
            </a:r>
            <a:r>
              <a:rPr sz="1800" spc="-55" dirty="0">
                <a:latin typeface="Arial"/>
                <a:cs typeface="Arial"/>
              </a:rPr>
              <a:t>Directive</a:t>
            </a:r>
            <a:r>
              <a:rPr sz="1800" spc="-200" dirty="0">
                <a:latin typeface="Arial"/>
                <a:cs typeface="Arial"/>
              </a:rPr>
              <a:t> </a:t>
            </a:r>
            <a:r>
              <a:rPr sz="1800" spc="-75" dirty="0">
                <a:latin typeface="Arial"/>
                <a:cs typeface="Arial"/>
              </a:rPr>
              <a:t>are</a:t>
            </a:r>
            <a:r>
              <a:rPr sz="1800" spc="-120" dirty="0">
                <a:latin typeface="Arial"/>
                <a:cs typeface="Arial"/>
              </a:rPr>
              <a:t> </a:t>
            </a:r>
            <a:r>
              <a:rPr sz="1800" spc="-40" dirty="0">
                <a:latin typeface="Arial"/>
                <a:cs typeface="Arial"/>
              </a:rPr>
              <a:t>applied </a:t>
            </a:r>
            <a:r>
              <a:rPr sz="1800" spc="-10" dirty="0">
                <a:latin typeface="Arial"/>
                <a:cs typeface="Arial"/>
              </a:rPr>
              <a:t>in</a:t>
            </a:r>
            <a:r>
              <a:rPr sz="1800" spc="-100" dirty="0">
                <a:latin typeface="Arial"/>
                <a:cs typeface="Arial"/>
              </a:rPr>
              <a:t> </a:t>
            </a:r>
            <a:r>
              <a:rPr sz="1800" spc="-145" dirty="0">
                <a:latin typeface="Arial"/>
                <a:cs typeface="Arial"/>
              </a:rPr>
              <a:t>a</a:t>
            </a:r>
            <a:r>
              <a:rPr sz="1800" spc="-90" dirty="0">
                <a:latin typeface="Arial"/>
                <a:cs typeface="Arial"/>
              </a:rPr>
              <a:t> </a:t>
            </a:r>
            <a:r>
              <a:rPr sz="1800" spc="-55" dirty="0">
                <a:latin typeface="Arial"/>
                <a:cs typeface="Arial"/>
              </a:rPr>
              <a:t>manner</a:t>
            </a:r>
            <a:r>
              <a:rPr sz="1800" spc="-225" dirty="0">
                <a:latin typeface="Arial"/>
                <a:cs typeface="Arial"/>
              </a:rPr>
              <a:t> </a:t>
            </a:r>
            <a:r>
              <a:rPr sz="1800" spc="-50" dirty="0">
                <a:latin typeface="Arial"/>
                <a:cs typeface="Arial"/>
              </a:rPr>
              <a:t>which</a:t>
            </a:r>
            <a:r>
              <a:rPr sz="1800" spc="-100" dirty="0">
                <a:latin typeface="Arial"/>
                <a:cs typeface="Arial"/>
              </a:rPr>
              <a:t> </a:t>
            </a:r>
            <a:r>
              <a:rPr sz="1800" spc="-80" dirty="0">
                <a:latin typeface="Arial"/>
                <a:cs typeface="Arial"/>
              </a:rPr>
              <a:t>is</a:t>
            </a:r>
            <a:r>
              <a:rPr sz="1800" spc="-155" dirty="0">
                <a:latin typeface="Arial"/>
                <a:cs typeface="Arial"/>
              </a:rPr>
              <a:t> </a:t>
            </a:r>
            <a:r>
              <a:rPr sz="1800" spc="-20" dirty="0">
                <a:latin typeface="Arial"/>
                <a:cs typeface="Arial"/>
              </a:rPr>
              <a:t>proportionate</a:t>
            </a:r>
            <a:r>
              <a:rPr sz="1800" spc="-275" dirty="0">
                <a:latin typeface="Arial"/>
                <a:cs typeface="Arial"/>
              </a:rPr>
              <a:t> </a:t>
            </a:r>
            <a:r>
              <a:rPr sz="1800" spc="20" dirty="0">
                <a:latin typeface="Arial"/>
                <a:cs typeface="Arial"/>
              </a:rPr>
              <a:t>to</a:t>
            </a:r>
            <a:r>
              <a:rPr sz="1800" spc="-100" dirty="0">
                <a:latin typeface="Arial"/>
                <a:cs typeface="Arial"/>
              </a:rPr>
              <a:t> </a:t>
            </a:r>
            <a:r>
              <a:rPr sz="1800" spc="-15" dirty="0">
                <a:latin typeface="Arial"/>
                <a:cs typeface="Arial"/>
              </a:rPr>
              <a:t>the</a:t>
            </a:r>
            <a:r>
              <a:rPr sz="1800" spc="-120" dirty="0">
                <a:latin typeface="Arial"/>
                <a:cs typeface="Arial"/>
              </a:rPr>
              <a:t> </a:t>
            </a:r>
            <a:r>
              <a:rPr sz="1800" spc="-35" dirty="0">
                <a:latin typeface="Arial"/>
                <a:cs typeface="Arial"/>
              </a:rPr>
              <a:t>nature,</a:t>
            </a:r>
            <a:r>
              <a:rPr sz="1800" spc="-195" dirty="0">
                <a:latin typeface="Arial"/>
                <a:cs typeface="Arial"/>
              </a:rPr>
              <a:t> </a:t>
            </a:r>
            <a:r>
              <a:rPr sz="1800" spc="-114" dirty="0">
                <a:latin typeface="Arial"/>
                <a:cs typeface="Arial"/>
              </a:rPr>
              <a:t>scale</a:t>
            </a:r>
            <a:r>
              <a:rPr sz="1800" spc="-120" dirty="0">
                <a:latin typeface="Arial"/>
                <a:cs typeface="Arial"/>
              </a:rPr>
              <a:t> </a:t>
            </a:r>
            <a:r>
              <a:rPr sz="1800" spc="-70" dirty="0">
                <a:latin typeface="Arial"/>
                <a:cs typeface="Arial"/>
              </a:rPr>
              <a:t>and</a:t>
            </a:r>
            <a:r>
              <a:rPr sz="1800" spc="-175" dirty="0">
                <a:latin typeface="Arial"/>
                <a:cs typeface="Arial"/>
              </a:rPr>
              <a:t> </a:t>
            </a:r>
            <a:r>
              <a:rPr sz="1800" spc="-50" dirty="0">
                <a:latin typeface="Arial"/>
                <a:cs typeface="Arial"/>
              </a:rPr>
              <a:t>complexity</a:t>
            </a:r>
            <a:r>
              <a:rPr sz="1800" spc="-195" dirty="0">
                <a:latin typeface="Arial"/>
                <a:cs typeface="Arial"/>
              </a:rPr>
              <a:t> </a:t>
            </a:r>
            <a:r>
              <a:rPr sz="1800" dirty="0">
                <a:latin typeface="Arial"/>
                <a:cs typeface="Arial"/>
              </a:rPr>
              <a:t>of</a:t>
            </a:r>
            <a:r>
              <a:rPr sz="1800" spc="-150" dirty="0">
                <a:latin typeface="Arial"/>
                <a:cs typeface="Arial"/>
              </a:rPr>
              <a:t> </a:t>
            </a:r>
            <a:r>
              <a:rPr sz="1800" spc="-15" dirty="0">
                <a:latin typeface="Arial"/>
                <a:cs typeface="Arial"/>
              </a:rPr>
              <a:t>the</a:t>
            </a:r>
            <a:r>
              <a:rPr sz="1800" spc="-45" dirty="0">
                <a:latin typeface="Arial"/>
                <a:cs typeface="Arial"/>
              </a:rPr>
              <a:t> </a:t>
            </a:r>
            <a:r>
              <a:rPr sz="1800" spc="-95" dirty="0">
                <a:latin typeface="Arial"/>
                <a:cs typeface="Arial"/>
              </a:rPr>
              <a:t>risks</a:t>
            </a:r>
            <a:r>
              <a:rPr sz="1800" spc="-155" dirty="0">
                <a:latin typeface="Arial"/>
                <a:cs typeface="Arial"/>
              </a:rPr>
              <a:t> </a:t>
            </a:r>
            <a:r>
              <a:rPr sz="1800" spc="-20" dirty="0">
                <a:latin typeface="Arial"/>
                <a:cs typeface="Arial"/>
              </a:rPr>
              <a:t>inherent</a:t>
            </a:r>
            <a:r>
              <a:rPr sz="1800" spc="100" dirty="0">
                <a:latin typeface="Arial"/>
                <a:cs typeface="Arial"/>
              </a:rPr>
              <a:t> </a:t>
            </a:r>
            <a:r>
              <a:rPr sz="1800" spc="-10" dirty="0">
                <a:latin typeface="Arial"/>
                <a:cs typeface="Arial"/>
              </a:rPr>
              <a:t>in</a:t>
            </a:r>
            <a:r>
              <a:rPr sz="1800" spc="-100" dirty="0">
                <a:latin typeface="Arial"/>
                <a:cs typeface="Arial"/>
              </a:rPr>
              <a:t> </a:t>
            </a:r>
            <a:r>
              <a:rPr sz="1800" spc="-15" dirty="0">
                <a:latin typeface="Arial"/>
                <a:cs typeface="Arial"/>
              </a:rPr>
              <a:t>the</a:t>
            </a:r>
            <a:r>
              <a:rPr sz="1800" spc="-120" dirty="0">
                <a:latin typeface="Arial"/>
                <a:cs typeface="Arial"/>
              </a:rPr>
              <a:t> </a:t>
            </a:r>
            <a:r>
              <a:rPr sz="1800" spc="-105" dirty="0">
                <a:latin typeface="Arial"/>
                <a:cs typeface="Arial"/>
              </a:rPr>
              <a:t>business</a:t>
            </a:r>
            <a:r>
              <a:rPr sz="1800" spc="-155" dirty="0">
                <a:latin typeface="Arial"/>
                <a:cs typeface="Arial"/>
              </a:rPr>
              <a:t> </a:t>
            </a:r>
            <a:r>
              <a:rPr sz="1800" spc="10" dirty="0">
                <a:latin typeface="Arial"/>
                <a:cs typeface="Arial"/>
              </a:rPr>
              <a:t>of</a:t>
            </a:r>
            <a:r>
              <a:rPr sz="1800" spc="-150" dirty="0">
                <a:latin typeface="Arial"/>
                <a:cs typeface="Arial"/>
              </a:rPr>
              <a:t> </a:t>
            </a:r>
            <a:r>
              <a:rPr sz="1800" spc="-85" dirty="0">
                <a:latin typeface="Arial"/>
                <a:cs typeface="Arial"/>
              </a:rPr>
              <a:t>an</a:t>
            </a:r>
            <a:r>
              <a:rPr sz="1800" spc="-100" dirty="0">
                <a:latin typeface="Arial"/>
                <a:cs typeface="Arial"/>
              </a:rPr>
              <a:t> </a:t>
            </a:r>
            <a:r>
              <a:rPr sz="1800" spc="-75" dirty="0">
                <a:latin typeface="Arial"/>
                <a:cs typeface="Arial"/>
              </a:rPr>
              <a:t>insurance</a:t>
            </a:r>
            <a:r>
              <a:rPr sz="1800" spc="-200" dirty="0">
                <a:latin typeface="Arial"/>
                <a:cs typeface="Arial"/>
              </a:rPr>
              <a:t> </a:t>
            </a:r>
            <a:r>
              <a:rPr sz="1800" spc="-5" dirty="0">
                <a:latin typeface="Arial"/>
                <a:cs typeface="Arial"/>
              </a:rPr>
              <a:t>or</a:t>
            </a:r>
            <a:r>
              <a:rPr sz="1800" spc="-155" dirty="0">
                <a:latin typeface="Arial"/>
                <a:cs typeface="Arial"/>
              </a:rPr>
              <a:t> </a:t>
            </a:r>
            <a:r>
              <a:rPr sz="1800" spc="-75" dirty="0">
                <a:latin typeface="Arial"/>
                <a:cs typeface="Arial"/>
              </a:rPr>
              <a:t>reinsurance</a:t>
            </a:r>
            <a:r>
              <a:rPr sz="1800" spc="-200" dirty="0">
                <a:latin typeface="Arial"/>
                <a:cs typeface="Arial"/>
              </a:rPr>
              <a:t> </a:t>
            </a:r>
            <a:r>
              <a:rPr sz="1800" spc="-45" dirty="0">
                <a:latin typeface="Arial"/>
                <a:cs typeface="Arial"/>
              </a:rPr>
              <a:t>undertaking.</a:t>
            </a:r>
            <a:endParaRPr sz="1800">
              <a:latin typeface="Arial"/>
              <a:cs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996830" y="1000117"/>
            <a:ext cx="5056451" cy="376384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4662" y="1102994"/>
            <a:ext cx="1318260" cy="449580"/>
          </a:xfrm>
          <a:prstGeom prst="rect">
            <a:avLst/>
          </a:prstGeom>
        </p:spPr>
        <p:txBody>
          <a:bodyPr vert="horz" wrap="square" lIns="0" tIns="16510" rIns="0" bIns="0" rtlCol="0">
            <a:spAutoFit/>
          </a:bodyPr>
          <a:lstStyle/>
          <a:p>
            <a:pPr marL="12700">
              <a:lnSpc>
                <a:spcPct val="100000"/>
              </a:lnSpc>
              <a:spcBef>
                <a:spcPts val="130"/>
              </a:spcBef>
            </a:pPr>
            <a:r>
              <a:rPr sz="2750" spc="-240" dirty="0"/>
              <a:t>Solvency</a:t>
            </a:r>
            <a:endParaRPr sz="2750"/>
          </a:p>
        </p:txBody>
      </p:sp>
      <p:sp>
        <p:nvSpPr>
          <p:cNvPr id="3" name="object 3"/>
          <p:cNvSpPr txBox="1"/>
          <p:nvPr/>
        </p:nvSpPr>
        <p:spPr>
          <a:xfrm>
            <a:off x="474662" y="1494155"/>
            <a:ext cx="7494905" cy="2701290"/>
          </a:xfrm>
          <a:prstGeom prst="rect">
            <a:avLst/>
          </a:prstGeom>
        </p:spPr>
        <p:txBody>
          <a:bodyPr vert="horz" wrap="square" lIns="0" tIns="50800" rIns="0" bIns="0" rtlCol="0">
            <a:spAutoFit/>
          </a:bodyPr>
          <a:lstStyle/>
          <a:p>
            <a:pPr marL="12700" marR="60960">
              <a:lnSpc>
                <a:spcPts val="2630"/>
              </a:lnSpc>
              <a:spcBef>
                <a:spcPts val="400"/>
              </a:spcBef>
            </a:pPr>
            <a:r>
              <a:rPr sz="2400" spc="-80" dirty="0">
                <a:latin typeface="Arial"/>
                <a:cs typeface="Arial"/>
              </a:rPr>
              <a:t>In</a:t>
            </a:r>
            <a:r>
              <a:rPr sz="2400" spc="-110" dirty="0">
                <a:latin typeface="Arial"/>
                <a:cs typeface="Arial"/>
              </a:rPr>
              <a:t> </a:t>
            </a:r>
            <a:r>
              <a:rPr sz="2400" spc="-125" dirty="0">
                <a:latin typeface="Arial"/>
                <a:cs typeface="Arial"/>
              </a:rPr>
              <a:t>general</a:t>
            </a:r>
            <a:r>
              <a:rPr sz="2400" spc="-70" dirty="0">
                <a:latin typeface="Arial"/>
                <a:cs typeface="Arial"/>
              </a:rPr>
              <a:t> </a:t>
            </a:r>
            <a:r>
              <a:rPr sz="2400" spc="-60" dirty="0">
                <a:latin typeface="Arial"/>
                <a:cs typeface="Arial"/>
              </a:rPr>
              <a:t>terms,</a:t>
            </a:r>
            <a:r>
              <a:rPr sz="2400" spc="-190" dirty="0">
                <a:latin typeface="Arial"/>
                <a:cs typeface="Arial"/>
              </a:rPr>
              <a:t> </a:t>
            </a:r>
            <a:r>
              <a:rPr sz="2400" spc="-130" dirty="0">
                <a:latin typeface="Arial"/>
                <a:cs typeface="Arial"/>
              </a:rPr>
              <a:t>solvency</a:t>
            </a:r>
            <a:r>
              <a:rPr sz="2400" spc="-215" dirty="0">
                <a:latin typeface="Arial"/>
                <a:cs typeface="Arial"/>
              </a:rPr>
              <a:t> </a:t>
            </a:r>
            <a:r>
              <a:rPr sz="2400" spc="-145" dirty="0">
                <a:latin typeface="Arial"/>
                <a:cs typeface="Arial"/>
              </a:rPr>
              <a:t>is</a:t>
            </a:r>
            <a:r>
              <a:rPr sz="2400" spc="-80" dirty="0">
                <a:latin typeface="Arial"/>
                <a:cs typeface="Arial"/>
              </a:rPr>
              <a:t> </a:t>
            </a:r>
            <a:r>
              <a:rPr sz="2400" spc="-20" dirty="0">
                <a:latin typeface="Arial"/>
                <a:cs typeface="Arial"/>
              </a:rPr>
              <a:t>the</a:t>
            </a:r>
            <a:r>
              <a:rPr sz="2400" spc="-105" dirty="0">
                <a:latin typeface="Arial"/>
                <a:cs typeface="Arial"/>
              </a:rPr>
              <a:t> </a:t>
            </a:r>
            <a:r>
              <a:rPr sz="2400" spc="-70" dirty="0">
                <a:latin typeface="Arial"/>
                <a:cs typeface="Arial"/>
              </a:rPr>
              <a:t>state</a:t>
            </a:r>
            <a:r>
              <a:rPr sz="2400" spc="-260" dirty="0">
                <a:latin typeface="Arial"/>
                <a:cs typeface="Arial"/>
              </a:rPr>
              <a:t> </a:t>
            </a:r>
            <a:r>
              <a:rPr sz="2400" dirty="0">
                <a:latin typeface="Arial"/>
                <a:cs typeface="Arial"/>
              </a:rPr>
              <a:t>of</a:t>
            </a:r>
            <a:r>
              <a:rPr sz="2400" spc="-90" dirty="0">
                <a:latin typeface="Arial"/>
                <a:cs typeface="Arial"/>
              </a:rPr>
              <a:t> </a:t>
            </a:r>
            <a:r>
              <a:rPr sz="2400" spc="-145" dirty="0">
                <a:latin typeface="Arial"/>
                <a:cs typeface="Arial"/>
              </a:rPr>
              <a:t>having</a:t>
            </a:r>
            <a:r>
              <a:rPr sz="2400" spc="-35" dirty="0">
                <a:latin typeface="Arial"/>
                <a:cs typeface="Arial"/>
              </a:rPr>
              <a:t> </a:t>
            </a:r>
            <a:r>
              <a:rPr sz="2400" spc="-65" dirty="0">
                <a:latin typeface="Arial"/>
                <a:cs typeface="Arial"/>
              </a:rPr>
              <a:t>more</a:t>
            </a:r>
            <a:r>
              <a:rPr sz="2400" spc="-105" dirty="0">
                <a:latin typeface="Arial"/>
                <a:cs typeface="Arial"/>
              </a:rPr>
              <a:t> assets </a:t>
            </a:r>
            <a:r>
              <a:rPr sz="2400" spc="-60" dirty="0">
                <a:latin typeface="Arial"/>
                <a:cs typeface="Arial"/>
              </a:rPr>
              <a:t>than</a:t>
            </a:r>
            <a:r>
              <a:rPr sz="2400" spc="-105" dirty="0">
                <a:latin typeface="Arial"/>
                <a:cs typeface="Arial"/>
              </a:rPr>
              <a:t> </a:t>
            </a:r>
            <a:r>
              <a:rPr sz="2400" spc="-10" dirty="0">
                <a:latin typeface="Arial"/>
                <a:cs typeface="Arial"/>
              </a:rPr>
              <a:t>liabilities.</a:t>
            </a:r>
            <a:endParaRPr sz="2400">
              <a:latin typeface="Arial"/>
              <a:cs typeface="Arial"/>
            </a:endParaRPr>
          </a:p>
          <a:p>
            <a:pPr marL="12700">
              <a:lnSpc>
                <a:spcPts val="2420"/>
              </a:lnSpc>
            </a:pPr>
            <a:r>
              <a:rPr sz="2400" spc="-290" dirty="0">
                <a:latin typeface="Arial"/>
                <a:cs typeface="Arial"/>
              </a:rPr>
              <a:t>To</a:t>
            </a:r>
            <a:r>
              <a:rPr sz="2400" spc="-120" dirty="0">
                <a:latin typeface="Arial"/>
                <a:cs typeface="Arial"/>
              </a:rPr>
              <a:t> </a:t>
            </a:r>
            <a:r>
              <a:rPr sz="2400" spc="-114" dirty="0">
                <a:latin typeface="Arial"/>
                <a:cs typeface="Arial"/>
              </a:rPr>
              <a:t>be</a:t>
            </a:r>
            <a:r>
              <a:rPr sz="2400" spc="-120" dirty="0">
                <a:latin typeface="Arial"/>
                <a:cs typeface="Arial"/>
              </a:rPr>
              <a:t> </a:t>
            </a:r>
            <a:r>
              <a:rPr sz="2400" spc="-85" dirty="0">
                <a:latin typeface="Arial"/>
                <a:cs typeface="Arial"/>
              </a:rPr>
              <a:t>solvent</a:t>
            </a:r>
            <a:r>
              <a:rPr sz="2400" spc="-165" dirty="0">
                <a:latin typeface="Arial"/>
                <a:cs typeface="Arial"/>
              </a:rPr>
              <a:t> </a:t>
            </a:r>
            <a:r>
              <a:rPr sz="2400" spc="-155" dirty="0">
                <a:latin typeface="Arial"/>
                <a:cs typeface="Arial"/>
              </a:rPr>
              <a:t>means</a:t>
            </a:r>
            <a:r>
              <a:rPr sz="2400" spc="-165" dirty="0">
                <a:latin typeface="Arial"/>
                <a:cs typeface="Arial"/>
              </a:rPr>
              <a:t> </a:t>
            </a:r>
            <a:r>
              <a:rPr sz="2400" dirty="0">
                <a:latin typeface="Arial"/>
                <a:cs typeface="Arial"/>
              </a:rPr>
              <a:t>that</a:t>
            </a:r>
            <a:r>
              <a:rPr sz="2400" spc="-95" dirty="0">
                <a:latin typeface="Arial"/>
                <a:cs typeface="Arial"/>
              </a:rPr>
              <a:t> </a:t>
            </a:r>
            <a:r>
              <a:rPr sz="2400" spc="-30" dirty="0">
                <a:latin typeface="Arial"/>
                <a:cs typeface="Arial"/>
              </a:rPr>
              <a:t>the</a:t>
            </a:r>
            <a:r>
              <a:rPr sz="2400" spc="-190" dirty="0">
                <a:latin typeface="Arial"/>
                <a:cs typeface="Arial"/>
              </a:rPr>
              <a:t> </a:t>
            </a:r>
            <a:r>
              <a:rPr sz="2400" spc="-125" dirty="0">
                <a:latin typeface="Arial"/>
                <a:cs typeface="Arial"/>
              </a:rPr>
              <a:t>company</a:t>
            </a:r>
            <a:r>
              <a:rPr sz="2400" spc="-165" dirty="0">
                <a:latin typeface="Arial"/>
                <a:cs typeface="Arial"/>
              </a:rPr>
              <a:t> </a:t>
            </a:r>
            <a:r>
              <a:rPr sz="2400" spc="-145" dirty="0">
                <a:latin typeface="Arial"/>
                <a:cs typeface="Arial"/>
              </a:rPr>
              <a:t>is</a:t>
            </a:r>
            <a:r>
              <a:rPr sz="2400" spc="-90" dirty="0">
                <a:latin typeface="Arial"/>
                <a:cs typeface="Arial"/>
              </a:rPr>
              <a:t> </a:t>
            </a:r>
            <a:r>
              <a:rPr sz="2400" spc="-50" dirty="0">
                <a:latin typeface="Arial"/>
                <a:cs typeface="Arial"/>
              </a:rPr>
              <a:t>in</a:t>
            </a:r>
            <a:r>
              <a:rPr sz="2400" spc="-110" dirty="0">
                <a:latin typeface="Arial"/>
                <a:cs typeface="Arial"/>
              </a:rPr>
              <a:t> </a:t>
            </a:r>
            <a:r>
              <a:rPr sz="2400" spc="-20" dirty="0">
                <a:latin typeface="Arial"/>
                <a:cs typeface="Arial"/>
              </a:rPr>
              <a:t>the</a:t>
            </a:r>
            <a:r>
              <a:rPr sz="2400" spc="-114" dirty="0">
                <a:latin typeface="Arial"/>
                <a:cs typeface="Arial"/>
              </a:rPr>
              <a:t> </a:t>
            </a:r>
            <a:r>
              <a:rPr sz="2400" spc="-70" dirty="0">
                <a:latin typeface="Arial"/>
                <a:cs typeface="Arial"/>
              </a:rPr>
              <a:t>state</a:t>
            </a:r>
            <a:r>
              <a:rPr sz="2400" spc="-265" dirty="0">
                <a:latin typeface="Arial"/>
                <a:cs typeface="Arial"/>
              </a:rPr>
              <a:t> </a:t>
            </a:r>
            <a:r>
              <a:rPr sz="2400" spc="-25" dirty="0">
                <a:latin typeface="Arial"/>
                <a:cs typeface="Arial"/>
              </a:rPr>
              <a:t>of</a:t>
            </a:r>
            <a:endParaRPr sz="2400">
              <a:latin typeface="Arial"/>
              <a:cs typeface="Arial"/>
            </a:endParaRPr>
          </a:p>
          <a:p>
            <a:pPr marL="12700">
              <a:lnSpc>
                <a:spcPts val="2590"/>
              </a:lnSpc>
            </a:pPr>
            <a:r>
              <a:rPr sz="2400" spc="-30" dirty="0">
                <a:latin typeface="Arial"/>
                <a:cs typeface="Arial"/>
              </a:rPr>
              <a:t>solvency.</a:t>
            </a:r>
            <a:endParaRPr sz="2400">
              <a:latin typeface="Arial"/>
              <a:cs typeface="Arial"/>
            </a:endParaRPr>
          </a:p>
          <a:p>
            <a:pPr marL="12700" marR="5080">
              <a:lnSpc>
                <a:spcPct val="89600"/>
              </a:lnSpc>
              <a:spcBef>
                <a:spcPts val="175"/>
              </a:spcBef>
            </a:pPr>
            <a:r>
              <a:rPr sz="2400" spc="-114" dirty="0">
                <a:latin typeface="Arial"/>
                <a:cs typeface="Arial"/>
              </a:rPr>
              <a:t>That</a:t>
            </a:r>
            <a:r>
              <a:rPr sz="2400" spc="-185" dirty="0">
                <a:latin typeface="Arial"/>
                <a:cs typeface="Arial"/>
              </a:rPr>
              <a:t> </a:t>
            </a:r>
            <a:r>
              <a:rPr sz="2400" spc="-155" dirty="0">
                <a:latin typeface="Arial"/>
                <a:cs typeface="Arial"/>
              </a:rPr>
              <a:t>mean´s</a:t>
            </a:r>
            <a:r>
              <a:rPr sz="2400" spc="-80" dirty="0">
                <a:latin typeface="Arial"/>
                <a:cs typeface="Arial"/>
              </a:rPr>
              <a:t> </a:t>
            </a:r>
            <a:r>
              <a:rPr sz="2400" spc="-105" dirty="0">
                <a:latin typeface="Arial"/>
                <a:cs typeface="Arial"/>
              </a:rPr>
              <a:t>being</a:t>
            </a:r>
            <a:r>
              <a:rPr sz="2400" spc="-120" dirty="0">
                <a:latin typeface="Arial"/>
                <a:cs typeface="Arial"/>
              </a:rPr>
              <a:t> </a:t>
            </a:r>
            <a:r>
              <a:rPr sz="2400" spc="-114" dirty="0">
                <a:latin typeface="Arial"/>
                <a:cs typeface="Arial"/>
              </a:rPr>
              <a:t>able</a:t>
            </a:r>
            <a:r>
              <a:rPr sz="2400" spc="-45" dirty="0">
                <a:latin typeface="Arial"/>
                <a:cs typeface="Arial"/>
              </a:rPr>
              <a:t> </a:t>
            </a:r>
            <a:r>
              <a:rPr sz="2400" dirty="0">
                <a:latin typeface="Arial"/>
                <a:cs typeface="Arial"/>
              </a:rPr>
              <a:t>to</a:t>
            </a:r>
            <a:r>
              <a:rPr sz="2400" spc="-185" dirty="0">
                <a:latin typeface="Arial"/>
                <a:cs typeface="Arial"/>
              </a:rPr>
              <a:t> </a:t>
            </a:r>
            <a:r>
              <a:rPr sz="2400" spc="-165" dirty="0">
                <a:latin typeface="Arial"/>
                <a:cs typeface="Arial"/>
              </a:rPr>
              <a:t>pay</a:t>
            </a:r>
            <a:r>
              <a:rPr sz="2400" spc="-85" dirty="0">
                <a:latin typeface="Arial"/>
                <a:cs typeface="Arial"/>
              </a:rPr>
              <a:t> </a:t>
            </a:r>
            <a:r>
              <a:rPr sz="2400" spc="-10" dirty="0">
                <a:latin typeface="Arial"/>
                <a:cs typeface="Arial"/>
              </a:rPr>
              <a:t>future</a:t>
            </a:r>
            <a:r>
              <a:rPr sz="2400" spc="-95" dirty="0">
                <a:latin typeface="Arial"/>
                <a:cs typeface="Arial"/>
              </a:rPr>
              <a:t> </a:t>
            </a:r>
            <a:r>
              <a:rPr sz="2400" spc="-130" dirty="0">
                <a:latin typeface="Arial"/>
                <a:cs typeface="Arial"/>
              </a:rPr>
              <a:t>claims</a:t>
            </a:r>
            <a:r>
              <a:rPr sz="2400" spc="-160" dirty="0">
                <a:latin typeface="Arial"/>
                <a:cs typeface="Arial"/>
              </a:rPr>
              <a:t> </a:t>
            </a:r>
            <a:r>
              <a:rPr sz="2400" spc="-245" dirty="0">
                <a:latin typeface="Arial"/>
                <a:cs typeface="Arial"/>
              </a:rPr>
              <a:t>as</a:t>
            </a:r>
            <a:r>
              <a:rPr sz="2400" spc="-80" dirty="0">
                <a:latin typeface="Arial"/>
                <a:cs typeface="Arial"/>
              </a:rPr>
              <a:t> </a:t>
            </a:r>
            <a:r>
              <a:rPr sz="2400" spc="-20" dirty="0">
                <a:latin typeface="Arial"/>
                <a:cs typeface="Arial"/>
              </a:rPr>
              <a:t>the</a:t>
            </a:r>
            <a:r>
              <a:rPr sz="2400" spc="-114" dirty="0">
                <a:latin typeface="Arial"/>
                <a:cs typeface="Arial"/>
              </a:rPr>
              <a:t> </a:t>
            </a:r>
            <a:r>
              <a:rPr sz="2400" spc="-50" dirty="0">
                <a:latin typeface="Arial"/>
                <a:cs typeface="Arial"/>
              </a:rPr>
              <a:t>fall</a:t>
            </a:r>
            <a:r>
              <a:rPr sz="2400" spc="-75" dirty="0">
                <a:latin typeface="Arial"/>
                <a:cs typeface="Arial"/>
              </a:rPr>
              <a:t> </a:t>
            </a:r>
            <a:r>
              <a:rPr sz="2400" spc="-25" dirty="0">
                <a:latin typeface="Arial"/>
                <a:cs typeface="Arial"/>
              </a:rPr>
              <a:t>due </a:t>
            </a:r>
            <a:r>
              <a:rPr sz="2400" spc="-125" dirty="0">
                <a:latin typeface="Arial"/>
                <a:cs typeface="Arial"/>
              </a:rPr>
              <a:t>(a</a:t>
            </a:r>
            <a:r>
              <a:rPr sz="2400" spc="-155" dirty="0">
                <a:latin typeface="Arial"/>
                <a:cs typeface="Arial"/>
              </a:rPr>
              <a:t> </a:t>
            </a:r>
            <a:r>
              <a:rPr sz="2400" spc="-120" dirty="0">
                <a:latin typeface="Arial"/>
                <a:cs typeface="Arial"/>
              </a:rPr>
              <a:t>going</a:t>
            </a:r>
            <a:r>
              <a:rPr sz="2400" spc="-135" dirty="0">
                <a:latin typeface="Arial"/>
                <a:cs typeface="Arial"/>
              </a:rPr>
              <a:t> </a:t>
            </a:r>
            <a:r>
              <a:rPr sz="2400" spc="-105" dirty="0">
                <a:latin typeface="Arial"/>
                <a:cs typeface="Arial"/>
              </a:rPr>
              <a:t>concern</a:t>
            </a:r>
            <a:r>
              <a:rPr sz="2400" spc="-175" dirty="0">
                <a:latin typeface="Arial"/>
                <a:cs typeface="Arial"/>
              </a:rPr>
              <a:t> </a:t>
            </a:r>
            <a:r>
              <a:rPr sz="2400" spc="-50" dirty="0">
                <a:latin typeface="Arial"/>
                <a:cs typeface="Arial"/>
              </a:rPr>
              <a:t>situation)</a:t>
            </a:r>
            <a:r>
              <a:rPr sz="2400" spc="-190" dirty="0">
                <a:latin typeface="Arial"/>
                <a:cs typeface="Arial"/>
              </a:rPr>
              <a:t> </a:t>
            </a:r>
            <a:r>
              <a:rPr sz="2400" spc="-20" dirty="0">
                <a:latin typeface="Arial"/>
                <a:cs typeface="Arial"/>
              </a:rPr>
              <a:t>or</a:t>
            </a:r>
            <a:r>
              <a:rPr sz="2400" spc="-140" dirty="0">
                <a:latin typeface="Arial"/>
                <a:cs typeface="Arial"/>
              </a:rPr>
              <a:t> </a:t>
            </a:r>
            <a:r>
              <a:rPr sz="2400" dirty="0">
                <a:latin typeface="Arial"/>
                <a:cs typeface="Arial"/>
              </a:rPr>
              <a:t>to</a:t>
            </a:r>
            <a:r>
              <a:rPr sz="2400" spc="-190" dirty="0">
                <a:latin typeface="Arial"/>
                <a:cs typeface="Arial"/>
              </a:rPr>
              <a:t> </a:t>
            </a:r>
            <a:r>
              <a:rPr sz="2400" spc="-114" dirty="0">
                <a:latin typeface="Arial"/>
                <a:cs typeface="Arial"/>
              </a:rPr>
              <a:t>be</a:t>
            </a:r>
            <a:r>
              <a:rPr sz="2400" spc="-125" dirty="0">
                <a:latin typeface="Arial"/>
                <a:cs typeface="Arial"/>
              </a:rPr>
              <a:t> </a:t>
            </a:r>
            <a:r>
              <a:rPr sz="2400" spc="-114" dirty="0">
                <a:latin typeface="Arial"/>
                <a:cs typeface="Arial"/>
              </a:rPr>
              <a:t>able</a:t>
            </a:r>
            <a:r>
              <a:rPr sz="2400" spc="-45" dirty="0">
                <a:latin typeface="Arial"/>
                <a:cs typeface="Arial"/>
              </a:rPr>
              <a:t> </a:t>
            </a:r>
            <a:r>
              <a:rPr sz="2400" spc="-170" dirty="0">
                <a:latin typeface="Arial"/>
                <a:cs typeface="Arial"/>
              </a:rPr>
              <a:t>pay</a:t>
            </a:r>
            <a:r>
              <a:rPr sz="2400" spc="-85" dirty="0">
                <a:latin typeface="Arial"/>
                <a:cs typeface="Arial"/>
              </a:rPr>
              <a:t> </a:t>
            </a:r>
            <a:r>
              <a:rPr sz="2400" spc="-80" dirty="0">
                <a:latin typeface="Arial"/>
                <a:cs typeface="Arial"/>
              </a:rPr>
              <a:t>all</a:t>
            </a:r>
            <a:r>
              <a:rPr sz="2400" spc="-75" dirty="0">
                <a:latin typeface="Arial"/>
                <a:cs typeface="Arial"/>
              </a:rPr>
              <a:t> </a:t>
            </a:r>
            <a:r>
              <a:rPr sz="2400" spc="-45" dirty="0">
                <a:latin typeface="Arial"/>
                <a:cs typeface="Arial"/>
              </a:rPr>
              <a:t>liabilities</a:t>
            </a:r>
            <a:r>
              <a:rPr sz="2400" spc="75" dirty="0">
                <a:latin typeface="Arial"/>
                <a:cs typeface="Arial"/>
              </a:rPr>
              <a:t> </a:t>
            </a:r>
            <a:r>
              <a:rPr sz="2400" spc="-25" dirty="0">
                <a:latin typeface="Arial"/>
                <a:cs typeface="Arial"/>
              </a:rPr>
              <a:t>on </a:t>
            </a:r>
            <a:r>
              <a:rPr sz="2400" spc="-155" dirty="0">
                <a:latin typeface="Arial"/>
                <a:cs typeface="Arial"/>
              </a:rPr>
              <a:t>an</a:t>
            </a:r>
            <a:r>
              <a:rPr sz="2400" spc="-110" dirty="0">
                <a:latin typeface="Arial"/>
                <a:cs typeface="Arial"/>
              </a:rPr>
              <a:t> </a:t>
            </a:r>
            <a:r>
              <a:rPr sz="2400" spc="-75" dirty="0">
                <a:latin typeface="Arial"/>
                <a:cs typeface="Arial"/>
              </a:rPr>
              <a:t>immediate</a:t>
            </a:r>
            <a:r>
              <a:rPr sz="2400" spc="-170" dirty="0">
                <a:latin typeface="Arial"/>
                <a:cs typeface="Arial"/>
              </a:rPr>
              <a:t> </a:t>
            </a:r>
            <a:r>
              <a:rPr sz="2400" spc="-40" dirty="0">
                <a:latin typeface="Arial"/>
                <a:cs typeface="Arial"/>
              </a:rPr>
              <a:t>liquidation</a:t>
            </a:r>
            <a:r>
              <a:rPr sz="2400" spc="-25" dirty="0">
                <a:latin typeface="Arial"/>
                <a:cs typeface="Arial"/>
              </a:rPr>
              <a:t> </a:t>
            </a:r>
            <a:r>
              <a:rPr sz="2400" spc="-130" dirty="0">
                <a:latin typeface="Arial"/>
                <a:cs typeface="Arial"/>
              </a:rPr>
              <a:t>(a</a:t>
            </a:r>
            <a:r>
              <a:rPr sz="2400" spc="-140" dirty="0">
                <a:latin typeface="Arial"/>
                <a:cs typeface="Arial"/>
              </a:rPr>
              <a:t> </a:t>
            </a:r>
            <a:r>
              <a:rPr sz="2400" spc="-100" dirty="0">
                <a:latin typeface="Arial"/>
                <a:cs typeface="Arial"/>
              </a:rPr>
              <a:t>breakup</a:t>
            </a:r>
            <a:r>
              <a:rPr sz="2400" spc="-175" dirty="0">
                <a:latin typeface="Arial"/>
                <a:cs typeface="Arial"/>
              </a:rPr>
              <a:t> </a:t>
            </a:r>
            <a:r>
              <a:rPr sz="2400" spc="-50" dirty="0">
                <a:latin typeface="Arial"/>
                <a:cs typeface="Arial"/>
              </a:rPr>
              <a:t>situation)</a:t>
            </a:r>
            <a:r>
              <a:rPr sz="2400" spc="-175" dirty="0">
                <a:latin typeface="Arial"/>
                <a:cs typeface="Arial"/>
              </a:rPr>
              <a:t> </a:t>
            </a:r>
            <a:r>
              <a:rPr sz="2400" spc="-20" dirty="0">
                <a:latin typeface="Arial"/>
                <a:cs typeface="Arial"/>
              </a:rPr>
              <a:t>or</a:t>
            </a:r>
            <a:r>
              <a:rPr sz="2400" spc="-130" dirty="0">
                <a:latin typeface="Arial"/>
                <a:cs typeface="Arial"/>
              </a:rPr>
              <a:t> </a:t>
            </a:r>
            <a:r>
              <a:rPr sz="2400" spc="-70" dirty="0">
                <a:latin typeface="Arial"/>
                <a:cs typeface="Arial"/>
              </a:rPr>
              <a:t>transfer</a:t>
            </a:r>
            <a:r>
              <a:rPr sz="2400" spc="-120" dirty="0">
                <a:latin typeface="Arial"/>
                <a:cs typeface="Arial"/>
              </a:rPr>
              <a:t> </a:t>
            </a:r>
            <a:r>
              <a:rPr sz="2400" spc="-25" dirty="0">
                <a:latin typeface="Arial"/>
                <a:cs typeface="Arial"/>
              </a:rPr>
              <a:t>all </a:t>
            </a:r>
            <a:r>
              <a:rPr sz="2400" spc="-55" dirty="0">
                <a:latin typeface="Arial"/>
                <a:cs typeface="Arial"/>
              </a:rPr>
              <a:t>liabilities</a:t>
            </a:r>
            <a:r>
              <a:rPr sz="2400" spc="-20" dirty="0">
                <a:latin typeface="Arial"/>
                <a:cs typeface="Arial"/>
              </a:rPr>
              <a:t> </a:t>
            </a:r>
            <a:r>
              <a:rPr sz="2400" dirty="0">
                <a:latin typeface="Arial"/>
                <a:cs typeface="Arial"/>
              </a:rPr>
              <a:t>to</a:t>
            </a:r>
            <a:r>
              <a:rPr sz="2400" spc="-120" dirty="0">
                <a:latin typeface="Arial"/>
                <a:cs typeface="Arial"/>
              </a:rPr>
              <a:t> </a:t>
            </a:r>
            <a:r>
              <a:rPr sz="2400" spc="-195" dirty="0">
                <a:latin typeface="Arial"/>
                <a:cs typeface="Arial"/>
              </a:rPr>
              <a:t>a</a:t>
            </a:r>
            <a:r>
              <a:rPr sz="2400" spc="-150" dirty="0">
                <a:latin typeface="Arial"/>
                <a:cs typeface="Arial"/>
              </a:rPr>
              <a:t> </a:t>
            </a:r>
            <a:r>
              <a:rPr sz="2400" spc="-35" dirty="0">
                <a:latin typeface="Arial"/>
                <a:cs typeface="Arial"/>
              </a:rPr>
              <a:t>willing</a:t>
            </a:r>
            <a:r>
              <a:rPr sz="2400" spc="30" dirty="0">
                <a:latin typeface="Arial"/>
                <a:cs typeface="Arial"/>
              </a:rPr>
              <a:t> </a:t>
            </a:r>
            <a:r>
              <a:rPr sz="2400" spc="-50" dirty="0">
                <a:latin typeface="Arial"/>
                <a:cs typeface="Arial"/>
              </a:rPr>
              <a:t>partner</a:t>
            </a:r>
            <a:r>
              <a:rPr sz="2400" spc="-140" dirty="0">
                <a:latin typeface="Arial"/>
                <a:cs typeface="Arial"/>
              </a:rPr>
              <a:t> </a:t>
            </a:r>
            <a:r>
              <a:rPr sz="2400" spc="-130" dirty="0">
                <a:latin typeface="Arial"/>
                <a:cs typeface="Arial"/>
              </a:rPr>
              <a:t>(a</a:t>
            </a:r>
            <a:r>
              <a:rPr sz="2400" spc="-155" dirty="0">
                <a:latin typeface="Arial"/>
                <a:cs typeface="Arial"/>
              </a:rPr>
              <a:t> </a:t>
            </a:r>
            <a:r>
              <a:rPr sz="2400" spc="-45" dirty="0">
                <a:latin typeface="Arial"/>
                <a:cs typeface="Arial"/>
              </a:rPr>
              <a:t>run-</a:t>
            </a:r>
            <a:r>
              <a:rPr sz="2400" dirty="0">
                <a:latin typeface="Arial"/>
                <a:cs typeface="Arial"/>
              </a:rPr>
              <a:t>off</a:t>
            </a:r>
            <a:r>
              <a:rPr sz="2400" spc="-180" dirty="0">
                <a:latin typeface="Arial"/>
                <a:cs typeface="Arial"/>
              </a:rPr>
              <a:t> </a:t>
            </a:r>
            <a:r>
              <a:rPr sz="2400" spc="-10" dirty="0">
                <a:latin typeface="Arial"/>
                <a:cs typeface="Arial"/>
              </a:rPr>
              <a:t>situation).</a:t>
            </a:r>
            <a:endParaRPr sz="2400">
              <a:latin typeface="Arial"/>
              <a:cs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6575" y="683894"/>
            <a:ext cx="5267960" cy="449580"/>
          </a:xfrm>
          <a:prstGeom prst="rect">
            <a:avLst/>
          </a:prstGeom>
        </p:spPr>
        <p:txBody>
          <a:bodyPr vert="horz" wrap="square" lIns="0" tIns="16510" rIns="0" bIns="0" rtlCol="0">
            <a:spAutoFit/>
          </a:bodyPr>
          <a:lstStyle/>
          <a:p>
            <a:pPr marL="12700">
              <a:lnSpc>
                <a:spcPct val="100000"/>
              </a:lnSpc>
              <a:spcBef>
                <a:spcPts val="130"/>
              </a:spcBef>
            </a:pPr>
            <a:r>
              <a:rPr sz="2750" dirty="0">
                <a:latin typeface="Times New Roman"/>
                <a:cs typeface="Times New Roman"/>
              </a:rPr>
              <a:t>Three</a:t>
            </a:r>
            <a:r>
              <a:rPr sz="2750" spc="80" dirty="0">
                <a:latin typeface="Times New Roman"/>
                <a:cs typeface="Times New Roman"/>
              </a:rPr>
              <a:t> </a:t>
            </a:r>
            <a:r>
              <a:rPr sz="2750" dirty="0">
                <a:latin typeface="Times New Roman"/>
                <a:cs typeface="Times New Roman"/>
              </a:rPr>
              <a:t>pillar</a:t>
            </a:r>
            <a:r>
              <a:rPr sz="2750" spc="-65" dirty="0">
                <a:latin typeface="Times New Roman"/>
                <a:cs typeface="Times New Roman"/>
              </a:rPr>
              <a:t> </a:t>
            </a:r>
            <a:r>
              <a:rPr sz="2750" dirty="0">
                <a:latin typeface="Times New Roman"/>
                <a:cs typeface="Times New Roman"/>
              </a:rPr>
              <a:t>system</a:t>
            </a:r>
            <a:r>
              <a:rPr sz="2750" spc="280" dirty="0">
                <a:latin typeface="Times New Roman"/>
                <a:cs typeface="Times New Roman"/>
              </a:rPr>
              <a:t> </a:t>
            </a:r>
            <a:r>
              <a:rPr sz="2750" dirty="0">
                <a:latin typeface="Times New Roman"/>
                <a:cs typeface="Times New Roman"/>
              </a:rPr>
              <a:t>for</a:t>
            </a:r>
            <a:r>
              <a:rPr sz="2750" spc="-60" dirty="0">
                <a:latin typeface="Times New Roman"/>
                <a:cs typeface="Times New Roman"/>
              </a:rPr>
              <a:t> </a:t>
            </a:r>
            <a:r>
              <a:rPr sz="2750" dirty="0">
                <a:latin typeface="Times New Roman"/>
                <a:cs typeface="Times New Roman"/>
              </a:rPr>
              <a:t>Solvency</a:t>
            </a:r>
            <a:r>
              <a:rPr sz="2750" spc="160" dirty="0">
                <a:latin typeface="Times New Roman"/>
                <a:cs typeface="Times New Roman"/>
              </a:rPr>
              <a:t> </a:t>
            </a:r>
            <a:r>
              <a:rPr sz="2750" spc="-25" dirty="0">
                <a:latin typeface="Times New Roman"/>
                <a:cs typeface="Times New Roman"/>
              </a:rPr>
              <a:t>II</a:t>
            </a:r>
            <a:endParaRPr sz="2750">
              <a:latin typeface="Times New Roman"/>
              <a:cs typeface="Times New Roman"/>
            </a:endParaRPr>
          </a:p>
        </p:txBody>
      </p:sp>
      <p:pic>
        <p:nvPicPr>
          <p:cNvPr id="3" name="object 3"/>
          <p:cNvPicPr/>
          <p:nvPr/>
        </p:nvPicPr>
        <p:blipFill>
          <a:blip r:embed="rId2" cstate="print"/>
          <a:stretch>
            <a:fillRect/>
          </a:stretch>
        </p:blipFill>
        <p:spPr>
          <a:xfrm>
            <a:off x="1781175" y="1733550"/>
            <a:ext cx="5591175" cy="286702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23632" y="626681"/>
            <a:ext cx="6049010" cy="518159"/>
          </a:xfrm>
          <a:prstGeom prst="rect">
            <a:avLst/>
          </a:prstGeom>
        </p:spPr>
        <p:txBody>
          <a:bodyPr vert="horz" wrap="square" lIns="0" tIns="16510" rIns="0" bIns="0" rtlCol="0">
            <a:spAutoFit/>
          </a:bodyPr>
          <a:lstStyle/>
          <a:p>
            <a:pPr marL="12700">
              <a:lnSpc>
                <a:spcPct val="100000"/>
              </a:lnSpc>
              <a:spcBef>
                <a:spcPts val="130"/>
              </a:spcBef>
            </a:pPr>
            <a:r>
              <a:rPr sz="3200" dirty="0">
                <a:latin typeface="Times New Roman"/>
                <a:cs typeface="Times New Roman"/>
              </a:rPr>
              <a:t>Three</a:t>
            </a:r>
            <a:r>
              <a:rPr sz="3200" spc="-25" dirty="0">
                <a:latin typeface="Times New Roman"/>
                <a:cs typeface="Times New Roman"/>
              </a:rPr>
              <a:t> </a:t>
            </a:r>
            <a:r>
              <a:rPr sz="3200" dirty="0">
                <a:latin typeface="Times New Roman"/>
                <a:cs typeface="Times New Roman"/>
              </a:rPr>
              <a:t>pillar</a:t>
            </a:r>
            <a:r>
              <a:rPr sz="3200" spc="-180" dirty="0">
                <a:latin typeface="Times New Roman"/>
                <a:cs typeface="Times New Roman"/>
              </a:rPr>
              <a:t> </a:t>
            </a:r>
            <a:r>
              <a:rPr sz="3200" dirty="0">
                <a:latin typeface="Times New Roman"/>
                <a:cs typeface="Times New Roman"/>
              </a:rPr>
              <a:t>system</a:t>
            </a:r>
            <a:r>
              <a:rPr sz="3200" spc="-90" dirty="0">
                <a:latin typeface="Times New Roman"/>
                <a:cs typeface="Times New Roman"/>
              </a:rPr>
              <a:t> </a:t>
            </a:r>
            <a:r>
              <a:rPr sz="3200" dirty="0">
                <a:latin typeface="Times New Roman"/>
                <a:cs typeface="Times New Roman"/>
              </a:rPr>
              <a:t>for</a:t>
            </a:r>
            <a:r>
              <a:rPr sz="3200" spc="130" dirty="0">
                <a:latin typeface="Times New Roman"/>
                <a:cs typeface="Times New Roman"/>
              </a:rPr>
              <a:t> </a:t>
            </a:r>
            <a:r>
              <a:rPr sz="3200" dirty="0">
                <a:latin typeface="Times New Roman"/>
                <a:cs typeface="Times New Roman"/>
              </a:rPr>
              <a:t>Solvency</a:t>
            </a:r>
            <a:r>
              <a:rPr sz="3200" spc="-70" dirty="0">
                <a:latin typeface="Times New Roman"/>
                <a:cs typeface="Times New Roman"/>
              </a:rPr>
              <a:t> </a:t>
            </a:r>
            <a:r>
              <a:rPr sz="3200" spc="-25" dirty="0">
                <a:latin typeface="Times New Roman"/>
                <a:cs typeface="Times New Roman"/>
              </a:rPr>
              <a:t>II</a:t>
            </a:r>
            <a:endParaRPr sz="3200">
              <a:latin typeface="Times New Roman"/>
              <a:cs typeface="Times New Roman"/>
            </a:endParaRPr>
          </a:p>
        </p:txBody>
      </p:sp>
      <p:sp>
        <p:nvSpPr>
          <p:cNvPr id="3" name="object 3"/>
          <p:cNvSpPr txBox="1"/>
          <p:nvPr/>
        </p:nvSpPr>
        <p:spPr>
          <a:xfrm>
            <a:off x="229870" y="1662493"/>
            <a:ext cx="8691245" cy="1847850"/>
          </a:xfrm>
          <a:prstGeom prst="rect">
            <a:avLst/>
          </a:prstGeom>
        </p:spPr>
        <p:txBody>
          <a:bodyPr vert="horz" wrap="square" lIns="0" tIns="138430" rIns="0" bIns="0" rtlCol="0">
            <a:spAutoFit/>
          </a:bodyPr>
          <a:lstStyle/>
          <a:p>
            <a:pPr marL="12700">
              <a:lnSpc>
                <a:spcPct val="100000"/>
              </a:lnSpc>
              <a:spcBef>
                <a:spcPts val="1090"/>
              </a:spcBef>
            </a:pPr>
            <a:r>
              <a:rPr sz="1550" dirty="0">
                <a:latin typeface="Times New Roman"/>
                <a:cs typeface="Times New Roman"/>
              </a:rPr>
              <a:t>Solvency</a:t>
            </a:r>
            <a:r>
              <a:rPr sz="1550" spc="200" dirty="0">
                <a:latin typeface="Times New Roman"/>
                <a:cs typeface="Times New Roman"/>
              </a:rPr>
              <a:t> </a:t>
            </a:r>
            <a:r>
              <a:rPr sz="1550" dirty="0">
                <a:latin typeface="Times New Roman"/>
                <a:cs typeface="Times New Roman"/>
              </a:rPr>
              <a:t>II</a:t>
            </a:r>
            <a:r>
              <a:rPr sz="1550" spc="40" dirty="0">
                <a:latin typeface="Times New Roman"/>
                <a:cs typeface="Times New Roman"/>
              </a:rPr>
              <a:t> </a:t>
            </a:r>
            <a:r>
              <a:rPr sz="1550" dirty="0">
                <a:latin typeface="Times New Roman"/>
                <a:cs typeface="Times New Roman"/>
              </a:rPr>
              <a:t>is</a:t>
            </a:r>
            <a:r>
              <a:rPr sz="1550" spc="25" dirty="0">
                <a:latin typeface="Times New Roman"/>
                <a:cs typeface="Times New Roman"/>
              </a:rPr>
              <a:t> </a:t>
            </a:r>
            <a:r>
              <a:rPr sz="1550" dirty="0">
                <a:latin typeface="Times New Roman"/>
                <a:cs typeface="Times New Roman"/>
              </a:rPr>
              <a:t>based</a:t>
            </a:r>
            <a:r>
              <a:rPr sz="1550" spc="145" dirty="0">
                <a:latin typeface="Times New Roman"/>
                <a:cs typeface="Times New Roman"/>
              </a:rPr>
              <a:t> </a:t>
            </a:r>
            <a:r>
              <a:rPr sz="1550" dirty="0">
                <a:latin typeface="Times New Roman"/>
                <a:cs typeface="Times New Roman"/>
              </a:rPr>
              <a:t>on</a:t>
            </a:r>
            <a:r>
              <a:rPr sz="1550" spc="5" dirty="0">
                <a:latin typeface="Times New Roman"/>
                <a:cs typeface="Times New Roman"/>
              </a:rPr>
              <a:t> </a:t>
            </a:r>
            <a:r>
              <a:rPr sz="1550" dirty="0">
                <a:latin typeface="Times New Roman"/>
                <a:cs typeface="Times New Roman"/>
              </a:rPr>
              <a:t>a</a:t>
            </a:r>
            <a:r>
              <a:rPr sz="1550" spc="15" dirty="0">
                <a:latin typeface="Times New Roman"/>
                <a:cs typeface="Times New Roman"/>
              </a:rPr>
              <a:t> </a:t>
            </a:r>
            <a:r>
              <a:rPr sz="1550" spc="-10" dirty="0">
                <a:latin typeface="Times New Roman"/>
                <a:cs typeface="Times New Roman"/>
              </a:rPr>
              <a:t>three-</a:t>
            </a:r>
            <a:r>
              <a:rPr sz="1550" dirty="0">
                <a:latin typeface="Times New Roman"/>
                <a:cs typeface="Times New Roman"/>
              </a:rPr>
              <a:t>pillar</a:t>
            </a:r>
            <a:r>
              <a:rPr sz="1550" spc="185" dirty="0">
                <a:latin typeface="Times New Roman"/>
                <a:cs typeface="Times New Roman"/>
              </a:rPr>
              <a:t> </a:t>
            </a:r>
            <a:r>
              <a:rPr sz="1550" spc="-10" dirty="0">
                <a:latin typeface="Times New Roman"/>
                <a:cs typeface="Times New Roman"/>
              </a:rPr>
              <a:t>approach</a:t>
            </a:r>
            <a:endParaRPr sz="1550">
              <a:latin typeface="Times New Roman"/>
              <a:cs typeface="Times New Roman"/>
            </a:endParaRPr>
          </a:p>
          <a:p>
            <a:pPr marL="146050" indent="-133985">
              <a:lnSpc>
                <a:spcPct val="100000"/>
              </a:lnSpc>
              <a:spcBef>
                <a:spcPts val="995"/>
              </a:spcBef>
              <a:buFont typeface="Arial"/>
              <a:buChar char="•"/>
              <a:tabLst>
                <a:tab pos="146685" algn="l"/>
              </a:tabLst>
            </a:pPr>
            <a:r>
              <a:rPr sz="1550" b="1" dirty="0">
                <a:latin typeface="Times New Roman"/>
                <a:cs typeface="Times New Roman"/>
              </a:rPr>
              <a:t>The</a:t>
            </a:r>
            <a:r>
              <a:rPr sz="1550" b="1" spc="85" dirty="0">
                <a:latin typeface="Times New Roman"/>
                <a:cs typeface="Times New Roman"/>
              </a:rPr>
              <a:t> </a:t>
            </a:r>
            <a:r>
              <a:rPr sz="1550" b="1" dirty="0">
                <a:latin typeface="Times New Roman"/>
                <a:cs typeface="Times New Roman"/>
              </a:rPr>
              <a:t>first</a:t>
            </a:r>
            <a:r>
              <a:rPr sz="1550" b="1" spc="105" dirty="0">
                <a:latin typeface="Times New Roman"/>
                <a:cs typeface="Times New Roman"/>
              </a:rPr>
              <a:t> </a:t>
            </a:r>
            <a:r>
              <a:rPr sz="1550" b="1" dirty="0">
                <a:latin typeface="Times New Roman"/>
                <a:cs typeface="Times New Roman"/>
              </a:rPr>
              <a:t>pillar</a:t>
            </a:r>
            <a:r>
              <a:rPr sz="1550" b="1" spc="140" dirty="0">
                <a:latin typeface="Times New Roman"/>
                <a:cs typeface="Times New Roman"/>
              </a:rPr>
              <a:t> </a:t>
            </a:r>
            <a:r>
              <a:rPr sz="1550" b="1" dirty="0">
                <a:latin typeface="Times New Roman"/>
                <a:cs typeface="Times New Roman"/>
              </a:rPr>
              <a:t>contains</a:t>
            </a:r>
            <a:r>
              <a:rPr sz="1550" b="1" spc="105" dirty="0">
                <a:latin typeface="Times New Roman"/>
                <a:cs typeface="Times New Roman"/>
              </a:rPr>
              <a:t> </a:t>
            </a:r>
            <a:r>
              <a:rPr sz="1550" b="1" dirty="0">
                <a:latin typeface="Times New Roman"/>
                <a:cs typeface="Times New Roman"/>
              </a:rPr>
              <a:t>the</a:t>
            </a:r>
            <a:r>
              <a:rPr sz="1550" b="1" spc="-35" dirty="0">
                <a:latin typeface="Times New Roman"/>
                <a:cs typeface="Times New Roman"/>
              </a:rPr>
              <a:t> </a:t>
            </a:r>
            <a:r>
              <a:rPr sz="1550" b="1" dirty="0">
                <a:latin typeface="Times New Roman"/>
                <a:cs typeface="Times New Roman"/>
              </a:rPr>
              <a:t>quantitative</a:t>
            </a:r>
            <a:r>
              <a:rPr sz="1550" b="1" spc="220" dirty="0">
                <a:latin typeface="Times New Roman"/>
                <a:cs typeface="Times New Roman"/>
              </a:rPr>
              <a:t> </a:t>
            </a:r>
            <a:r>
              <a:rPr sz="1550" b="1" spc="-10" dirty="0">
                <a:latin typeface="Times New Roman"/>
                <a:cs typeface="Times New Roman"/>
              </a:rPr>
              <a:t>requirements.</a:t>
            </a:r>
            <a:endParaRPr sz="1550">
              <a:latin typeface="Times New Roman"/>
              <a:cs typeface="Times New Roman"/>
            </a:endParaRPr>
          </a:p>
          <a:p>
            <a:pPr marL="146050" marR="5080" indent="-133985">
              <a:lnSpc>
                <a:spcPct val="153500"/>
              </a:lnSpc>
              <a:spcBef>
                <a:spcPts val="75"/>
              </a:spcBef>
              <a:buFont typeface="Arial"/>
              <a:buChar char="•"/>
              <a:tabLst>
                <a:tab pos="146685" algn="l"/>
              </a:tabLst>
            </a:pPr>
            <a:r>
              <a:rPr sz="1550" dirty="0">
                <a:latin typeface="Times New Roman"/>
                <a:cs typeface="Times New Roman"/>
              </a:rPr>
              <a:t>The</a:t>
            </a:r>
            <a:r>
              <a:rPr sz="1550" spc="120" dirty="0">
                <a:latin typeface="Times New Roman"/>
                <a:cs typeface="Times New Roman"/>
              </a:rPr>
              <a:t> </a:t>
            </a:r>
            <a:r>
              <a:rPr sz="1550" b="1" dirty="0">
                <a:latin typeface="Times New Roman"/>
                <a:cs typeface="Times New Roman"/>
              </a:rPr>
              <a:t>second</a:t>
            </a:r>
            <a:r>
              <a:rPr sz="1550" b="1" spc="100" dirty="0">
                <a:latin typeface="Times New Roman"/>
                <a:cs typeface="Times New Roman"/>
              </a:rPr>
              <a:t> </a:t>
            </a:r>
            <a:r>
              <a:rPr sz="1550" b="1" dirty="0">
                <a:latin typeface="Times New Roman"/>
                <a:cs typeface="Times New Roman"/>
              </a:rPr>
              <a:t>pillar</a:t>
            </a:r>
            <a:r>
              <a:rPr sz="1550" b="1" spc="130" dirty="0">
                <a:latin typeface="Times New Roman"/>
                <a:cs typeface="Times New Roman"/>
              </a:rPr>
              <a:t> </a:t>
            </a:r>
            <a:r>
              <a:rPr sz="1550" dirty="0">
                <a:latin typeface="Times New Roman"/>
                <a:cs typeface="Times New Roman"/>
              </a:rPr>
              <a:t>contains</a:t>
            </a:r>
            <a:r>
              <a:rPr sz="1550" spc="235" dirty="0">
                <a:latin typeface="Times New Roman"/>
                <a:cs typeface="Times New Roman"/>
              </a:rPr>
              <a:t> </a:t>
            </a:r>
            <a:r>
              <a:rPr sz="1550" b="1" dirty="0">
                <a:latin typeface="Times New Roman"/>
                <a:cs typeface="Times New Roman"/>
              </a:rPr>
              <a:t>qualitative</a:t>
            </a:r>
            <a:r>
              <a:rPr sz="1550" b="1" spc="210" dirty="0">
                <a:latin typeface="Times New Roman"/>
                <a:cs typeface="Times New Roman"/>
              </a:rPr>
              <a:t> </a:t>
            </a:r>
            <a:r>
              <a:rPr sz="1550" b="1" dirty="0">
                <a:latin typeface="Times New Roman"/>
                <a:cs typeface="Times New Roman"/>
              </a:rPr>
              <a:t>requirements</a:t>
            </a:r>
            <a:r>
              <a:rPr sz="1550" b="1" spc="155" dirty="0">
                <a:latin typeface="Times New Roman"/>
                <a:cs typeface="Times New Roman"/>
              </a:rPr>
              <a:t> </a:t>
            </a:r>
            <a:r>
              <a:rPr sz="1550" dirty="0">
                <a:latin typeface="Times New Roman"/>
                <a:cs typeface="Times New Roman"/>
              </a:rPr>
              <a:t>on</a:t>
            </a:r>
            <a:r>
              <a:rPr sz="1550" spc="95" dirty="0">
                <a:latin typeface="Times New Roman"/>
                <a:cs typeface="Times New Roman"/>
              </a:rPr>
              <a:t> </a:t>
            </a:r>
            <a:r>
              <a:rPr sz="1550" dirty="0">
                <a:latin typeface="Times New Roman"/>
                <a:cs typeface="Times New Roman"/>
              </a:rPr>
              <a:t>undertakings</a:t>
            </a:r>
            <a:r>
              <a:rPr sz="1550" spc="125" dirty="0">
                <a:latin typeface="Times New Roman"/>
                <a:cs typeface="Times New Roman"/>
              </a:rPr>
              <a:t> </a:t>
            </a:r>
            <a:r>
              <a:rPr sz="1550" dirty="0">
                <a:latin typeface="Times New Roman"/>
                <a:cs typeface="Times New Roman"/>
              </a:rPr>
              <a:t>such</a:t>
            </a:r>
            <a:r>
              <a:rPr sz="1550" spc="110" dirty="0">
                <a:latin typeface="Times New Roman"/>
                <a:cs typeface="Times New Roman"/>
              </a:rPr>
              <a:t> </a:t>
            </a:r>
            <a:r>
              <a:rPr sz="1550" dirty="0">
                <a:latin typeface="Times New Roman"/>
                <a:cs typeface="Times New Roman"/>
              </a:rPr>
              <a:t>as</a:t>
            </a:r>
            <a:r>
              <a:rPr sz="1550" spc="220" dirty="0">
                <a:latin typeface="Times New Roman"/>
                <a:cs typeface="Times New Roman"/>
              </a:rPr>
              <a:t> </a:t>
            </a:r>
            <a:r>
              <a:rPr sz="1550" dirty="0">
                <a:latin typeface="Times New Roman"/>
                <a:cs typeface="Times New Roman"/>
              </a:rPr>
              <a:t>risk</a:t>
            </a:r>
            <a:r>
              <a:rPr sz="1550" spc="105" dirty="0">
                <a:latin typeface="Times New Roman"/>
                <a:cs typeface="Times New Roman"/>
              </a:rPr>
              <a:t> </a:t>
            </a:r>
            <a:r>
              <a:rPr sz="1550" dirty="0">
                <a:latin typeface="Times New Roman"/>
                <a:cs typeface="Times New Roman"/>
              </a:rPr>
              <a:t>management</a:t>
            </a:r>
            <a:r>
              <a:rPr sz="1550" spc="155" dirty="0">
                <a:latin typeface="Times New Roman"/>
                <a:cs typeface="Times New Roman"/>
              </a:rPr>
              <a:t> </a:t>
            </a:r>
            <a:r>
              <a:rPr sz="1550" dirty="0">
                <a:latin typeface="Times New Roman"/>
                <a:cs typeface="Times New Roman"/>
              </a:rPr>
              <a:t>as</a:t>
            </a:r>
            <a:r>
              <a:rPr sz="1550" spc="225" dirty="0">
                <a:latin typeface="Times New Roman"/>
                <a:cs typeface="Times New Roman"/>
              </a:rPr>
              <a:t> </a:t>
            </a:r>
            <a:r>
              <a:rPr sz="1550" spc="-20" dirty="0">
                <a:latin typeface="Times New Roman"/>
                <a:cs typeface="Times New Roman"/>
              </a:rPr>
              <a:t>well </a:t>
            </a:r>
            <a:r>
              <a:rPr sz="1550" dirty="0">
                <a:latin typeface="Times New Roman"/>
                <a:cs typeface="Times New Roman"/>
              </a:rPr>
              <a:t>as</a:t>
            </a:r>
            <a:r>
              <a:rPr sz="1550" spc="45" dirty="0">
                <a:latin typeface="Times New Roman"/>
                <a:cs typeface="Times New Roman"/>
              </a:rPr>
              <a:t> </a:t>
            </a:r>
            <a:r>
              <a:rPr sz="1550" dirty="0">
                <a:latin typeface="Times New Roman"/>
                <a:cs typeface="Times New Roman"/>
              </a:rPr>
              <a:t>supervisory</a:t>
            </a:r>
            <a:r>
              <a:rPr sz="1550" spc="170" dirty="0">
                <a:latin typeface="Times New Roman"/>
                <a:cs typeface="Times New Roman"/>
              </a:rPr>
              <a:t> </a:t>
            </a:r>
            <a:r>
              <a:rPr sz="1550" spc="-10" dirty="0">
                <a:latin typeface="Times New Roman"/>
                <a:cs typeface="Times New Roman"/>
              </a:rPr>
              <a:t>activities.</a:t>
            </a:r>
            <a:endParaRPr sz="1550">
              <a:latin typeface="Times New Roman"/>
              <a:cs typeface="Times New Roman"/>
            </a:endParaRPr>
          </a:p>
          <a:p>
            <a:pPr marL="146050" indent="-133985">
              <a:lnSpc>
                <a:spcPct val="100000"/>
              </a:lnSpc>
              <a:spcBef>
                <a:spcPts val="995"/>
              </a:spcBef>
              <a:buFont typeface="Arial"/>
              <a:buChar char="•"/>
              <a:tabLst>
                <a:tab pos="146685" algn="l"/>
              </a:tabLst>
            </a:pPr>
            <a:r>
              <a:rPr sz="1550" dirty="0">
                <a:latin typeface="Times New Roman"/>
                <a:cs typeface="Times New Roman"/>
              </a:rPr>
              <a:t>The</a:t>
            </a:r>
            <a:r>
              <a:rPr sz="1550" spc="10" dirty="0">
                <a:latin typeface="Times New Roman"/>
                <a:cs typeface="Times New Roman"/>
              </a:rPr>
              <a:t> </a:t>
            </a:r>
            <a:r>
              <a:rPr sz="1550" b="1" dirty="0">
                <a:latin typeface="Times New Roman"/>
                <a:cs typeface="Times New Roman"/>
              </a:rPr>
              <a:t>third</a:t>
            </a:r>
            <a:r>
              <a:rPr sz="1550" b="1" spc="170" dirty="0">
                <a:latin typeface="Times New Roman"/>
                <a:cs typeface="Times New Roman"/>
              </a:rPr>
              <a:t> </a:t>
            </a:r>
            <a:r>
              <a:rPr sz="1550" b="1" dirty="0">
                <a:latin typeface="Times New Roman"/>
                <a:cs typeface="Times New Roman"/>
              </a:rPr>
              <a:t>pillar</a:t>
            </a:r>
            <a:r>
              <a:rPr sz="1550" b="1" spc="135" dirty="0">
                <a:latin typeface="Times New Roman"/>
                <a:cs typeface="Times New Roman"/>
              </a:rPr>
              <a:t> </a:t>
            </a:r>
            <a:r>
              <a:rPr sz="1550" dirty="0">
                <a:latin typeface="Times New Roman"/>
                <a:cs typeface="Times New Roman"/>
              </a:rPr>
              <a:t>covers</a:t>
            </a:r>
            <a:r>
              <a:rPr sz="1550" spc="20" dirty="0">
                <a:latin typeface="Times New Roman"/>
                <a:cs typeface="Times New Roman"/>
              </a:rPr>
              <a:t> </a:t>
            </a:r>
            <a:r>
              <a:rPr sz="1550" b="1" dirty="0">
                <a:latin typeface="Times New Roman"/>
                <a:cs typeface="Times New Roman"/>
              </a:rPr>
              <a:t>supervisory</a:t>
            </a:r>
            <a:r>
              <a:rPr sz="1550" b="1" spc="180" dirty="0">
                <a:latin typeface="Times New Roman"/>
                <a:cs typeface="Times New Roman"/>
              </a:rPr>
              <a:t> </a:t>
            </a:r>
            <a:r>
              <a:rPr sz="1550" b="1" dirty="0">
                <a:latin typeface="Times New Roman"/>
                <a:cs typeface="Times New Roman"/>
              </a:rPr>
              <a:t>reporting</a:t>
            </a:r>
            <a:r>
              <a:rPr sz="1550" b="1" spc="250" dirty="0">
                <a:latin typeface="Times New Roman"/>
                <a:cs typeface="Times New Roman"/>
              </a:rPr>
              <a:t> </a:t>
            </a:r>
            <a:r>
              <a:rPr sz="1550" b="1" dirty="0">
                <a:latin typeface="Times New Roman"/>
                <a:cs typeface="Times New Roman"/>
              </a:rPr>
              <a:t>and</a:t>
            </a:r>
            <a:r>
              <a:rPr sz="1550" b="1" spc="-10" dirty="0">
                <a:latin typeface="Times New Roman"/>
                <a:cs typeface="Times New Roman"/>
              </a:rPr>
              <a:t> disclosure</a:t>
            </a:r>
            <a:r>
              <a:rPr sz="1550" spc="-10" dirty="0">
                <a:latin typeface="Times New Roman"/>
                <a:cs typeface="Times New Roman"/>
              </a:rPr>
              <a:t>.</a:t>
            </a:r>
            <a:endParaRPr sz="1550">
              <a:latin typeface="Times New Roman"/>
              <a:cs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0517" y="833119"/>
            <a:ext cx="958850" cy="449580"/>
          </a:xfrm>
          <a:prstGeom prst="rect">
            <a:avLst/>
          </a:prstGeom>
        </p:spPr>
        <p:txBody>
          <a:bodyPr vert="horz" wrap="square" lIns="0" tIns="16510" rIns="0" bIns="0" rtlCol="0">
            <a:spAutoFit/>
          </a:bodyPr>
          <a:lstStyle/>
          <a:p>
            <a:pPr marL="12700">
              <a:lnSpc>
                <a:spcPct val="100000"/>
              </a:lnSpc>
              <a:spcBef>
                <a:spcPts val="130"/>
              </a:spcBef>
            </a:pPr>
            <a:r>
              <a:rPr sz="2750" spc="-150" dirty="0"/>
              <a:t>Pillar</a:t>
            </a:r>
            <a:r>
              <a:rPr sz="2750" spc="-35" dirty="0"/>
              <a:t> </a:t>
            </a:r>
            <a:r>
              <a:rPr sz="2750" spc="-50" dirty="0"/>
              <a:t>I</a:t>
            </a:r>
            <a:endParaRPr sz="2750"/>
          </a:p>
        </p:txBody>
      </p:sp>
      <p:sp>
        <p:nvSpPr>
          <p:cNvPr id="3" name="object 3"/>
          <p:cNvSpPr txBox="1"/>
          <p:nvPr/>
        </p:nvSpPr>
        <p:spPr>
          <a:xfrm>
            <a:off x="330517" y="1463293"/>
            <a:ext cx="7352030" cy="2272030"/>
          </a:xfrm>
          <a:prstGeom prst="rect">
            <a:avLst/>
          </a:prstGeom>
        </p:spPr>
        <p:txBody>
          <a:bodyPr vert="horz" wrap="square" lIns="0" tIns="13335" rIns="0" bIns="0" rtlCol="0">
            <a:spAutoFit/>
          </a:bodyPr>
          <a:lstStyle/>
          <a:p>
            <a:pPr marL="12700">
              <a:lnSpc>
                <a:spcPct val="100000"/>
              </a:lnSpc>
              <a:spcBef>
                <a:spcPts val="105"/>
              </a:spcBef>
            </a:pPr>
            <a:r>
              <a:rPr sz="2400" b="1" spc="-225" dirty="0">
                <a:latin typeface="Arial"/>
                <a:cs typeface="Arial"/>
              </a:rPr>
              <a:t>Type</a:t>
            </a:r>
            <a:r>
              <a:rPr sz="2400" b="1" spc="-125" dirty="0">
                <a:latin typeface="Arial"/>
                <a:cs typeface="Arial"/>
              </a:rPr>
              <a:t> </a:t>
            </a:r>
            <a:r>
              <a:rPr sz="2400" b="1" spc="-120" dirty="0">
                <a:latin typeface="Arial"/>
                <a:cs typeface="Arial"/>
              </a:rPr>
              <a:t>of</a:t>
            </a:r>
            <a:r>
              <a:rPr sz="2400" b="1" spc="-55" dirty="0">
                <a:latin typeface="Arial"/>
                <a:cs typeface="Arial"/>
              </a:rPr>
              <a:t> </a:t>
            </a:r>
            <a:r>
              <a:rPr sz="2400" b="1" spc="-145" dirty="0">
                <a:latin typeface="Arial"/>
                <a:cs typeface="Arial"/>
              </a:rPr>
              <a:t>capital</a:t>
            </a:r>
            <a:r>
              <a:rPr sz="2400" b="1" spc="-85" dirty="0">
                <a:latin typeface="Arial"/>
                <a:cs typeface="Arial"/>
              </a:rPr>
              <a:t> </a:t>
            </a:r>
            <a:r>
              <a:rPr sz="2400" b="1" spc="-160" dirty="0">
                <a:latin typeface="Arial"/>
                <a:cs typeface="Arial"/>
              </a:rPr>
              <a:t>requirements</a:t>
            </a:r>
            <a:r>
              <a:rPr sz="2400" b="1" spc="-85" dirty="0">
                <a:latin typeface="Arial"/>
                <a:cs typeface="Arial"/>
              </a:rPr>
              <a:t> </a:t>
            </a:r>
            <a:r>
              <a:rPr sz="2400" b="1" spc="-105" dirty="0">
                <a:latin typeface="Arial"/>
                <a:cs typeface="Arial"/>
              </a:rPr>
              <a:t>within</a:t>
            </a:r>
            <a:r>
              <a:rPr sz="2400" b="1" spc="-125" dirty="0">
                <a:latin typeface="Arial"/>
                <a:cs typeface="Arial"/>
              </a:rPr>
              <a:t> </a:t>
            </a:r>
            <a:r>
              <a:rPr sz="2400" b="1" spc="-240" dirty="0">
                <a:latin typeface="Arial"/>
                <a:cs typeface="Arial"/>
              </a:rPr>
              <a:t>Solvency</a:t>
            </a:r>
            <a:r>
              <a:rPr sz="2400" b="1" spc="20" dirty="0">
                <a:latin typeface="Arial"/>
                <a:cs typeface="Arial"/>
              </a:rPr>
              <a:t> </a:t>
            </a:r>
            <a:r>
              <a:rPr sz="2400" b="1" spc="-25" dirty="0">
                <a:latin typeface="Arial"/>
                <a:cs typeface="Arial"/>
              </a:rPr>
              <a:t>II</a:t>
            </a:r>
            <a:endParaRPr sz="2400">
              <a:latin typeface="Arial"/>
              <a:cs typeface="Arial"/>
            </a:endParaRPr>
          </a:p>
          <a:p>
            <a:pPr>
              <a:lnSpc>
                <a:spcPct val="100000"/>
              </a:lnSpc>
              <a:spcBef>
                <a:spcPts val="35"/>
              </a:spcBef>
            </a:pPr>
            <a:endParaRPr sz="2750">
              <a:latin typeface="Arial"/>
              <a:cs typeface="Arial"/>
            </a:endParaRPr>
          </a:p>
          <a:p>
            <a:pPr marL="12700" marR="5080">
              <a:lnSpc>
                <a:spcPts val="2630"/>
              </a:lnSpc>
            </a:pPr>
            <a:r>
              <a:rPr sz="2400" spc="-125" dirty="0">
                <a:latin typeface="Arial"/>
                <a:cs typeface="Arial"/>
              </a:rPr>
              <a:t>Insurance</a:t>
            </a:r>
            <a:r>
              <a:rPr sz="2400" spc="-114" dirty="0">
                <a:latin typeface="Arial"/>
                <a:cs typeface="Arial"/>
              </a:rPr>
              <a:t> </a:t>
            </a:r>
            <a:r>
              <a:rPr sz="2400" spc="-130" dirty="0">
                <a:latin typeface="Arial"/>
                <a:cs typeface="Arial"/>
              </a:rPr>
              <a:t>company</a:t>
            </a:r>
            <a:r>
              <a:rPr sz="2400" spc="-215" dirty="0">
                <a:latin typeface="Arial"/>
                <a:cs typeface="Arial"/>
              </a:rPr>
              <a:t> </a:t>
            </a:r>
            <a:r>
              <a:rPr sz="2400" dirty="0">
                <a:latin typeface="Arial"/>
                <a:cs typeface="Arial"/>
              </a:rPr>
              <a:t>will</a:t>
            </a:r>
            <a:r>
              <a:rPr sz="2400" spc="-65" dirty="0">
                <a:latin typeface="Arial"/>
                <a:cs typeface="Arial"/>
              </a:rPr>
              <a:t> </a:t>
            </a:r>
            <a:r>
              <a:rPr sz="2400" spc="-114" dirty="0">
                <a:latin typeface="Arial"/>
                <a:cs typeface="Arial"/>
              </a:rPr>
              <a:t>be</a:t>
            </a:r>
            <a:r>
              <a:rPr sz="2400" spc="-110" dirty="0">
                <a:latin typeface="Arial"/>
                <a:cs typeface="Arial"/>
              </a:rPr>
              <a:t> </a:t>
            </a:r>
            <a:r>
              <a:rPr sz="2400" spc="-60" dirty="0">
                <a:latin typeface="Arial"/>
                <a:cs typeface="Arial"/>
              </a:rPr>
              <a:t>determined</a:t>
            </a:r>
            <a:r>
              <a:rPr sz="2400" spc="-175" dirty="0">
                <a:latin typeface="Arial"/>
                <a:cs typeface="Arial"/>
              </a:rPr>
              <a:t> </a:t>
            </a:r>
            <a:r>
              <a:rPr sz="2400" dirty="0">
                <a:latin typeface="Arial"/>
                <a:cs typeface="Arial"/>
              </a:rPr>
              <a:t>two</a:t>
            </a:r>
            <a:r>
              <a:rPr sz="2400" spc="-185" dirty="0">
                <a:latin typeface="Arial"/>
                <a:cs typeface="Arial"/>
              </a:rPr>
              <a:t> </a:t>
            </a:r>
            <a:r>
              <a:rPr sz="2400" spc="-120" dirty="0">
                <a:latin typeface="Arial"/>
                <a:cs typeface="Arial"/>
              </a:rPr>
              <a:t>levels</a:t>
            </a:r>
            <a:r>
              <a:rPr sz="2400" dirty="0">
                <a:latin typeface="Arial"/>
                <a:cs typeface="Arial"/>
              </a:rPr>
              <a:t> of</a:t>
            </a:r>
            <a:r>
              <a:rPr sz="2400" spc="-175" dirty="0">
                <a:latin typeface="Arial"/>
                <a:cs typeface="Arial"/>
              </a:rPr>
              <a:t> </a:t>
            </a:r>
            <a:r>
              <a:rPr sz="2400" spc="-30" dirty="0">
                <a:latin typeface="Arial"/>
                <a:cs typeface="Arial"/>
              </a:rPr>
              <a:t>capital </a:t>
            </a:r>
            <a:r>
              <a:rPr sz="2400" spc="-10" dirty="0">
                <a:latin typeface="Arial"/>
                <a:cs typeface="Arial"/>
              </a:rPr>
              <a:t>requirements:</a:t>
            </a:r>
            <a:endParaRPr sz="2400">
              <a:latin typeface="Arial"/>
              <a:cs typeface="Arial"/>
            </a:endParaRPr>
          </a:p>
          <a:p>
            <a:pPr marL="146050" indent="-133985">
              <a:lnSpc>
                <a:spcPct val="100000"/>
              </a:lnSpc>
              <a:spcBef>
                <a:spcPts val="235"/>
              </a:spcBef>
              <a:buChar char="•"/>
              <a:tabLst>
                <a:tab pos="146685" algn="l"/>
              </a:tabLst>
            </a:pPr>
            <a:r>
              <a:rPr sz="2400" spc="-30" dirty="0">
                <a:latin typeface="Arial"/>
                <a:cs typeface="Arial"/>
              </a:rPr>
              <a:t>the</a:t>
            </a:r>
            <a:r>
              <a:rPr sz="2400" spc="-100" dirty="0">
                <a:latin typeface="Arial"/>
                <a:cs typeface="Arial"/>
              </a:rPr>
              <a:t> </a:t>
            </a:r>
            <a:r>
              <a:rPr sz="2400" spc="-130" dirty="0">
                <a:latin typeface="Arial"/>
                <a:cs typeface="Arial"/>
              </a:rPr>
              <a:t>solvency</a:t>
            </a:r>
            <a:r>
              <a:rPr sz="2400" spc="-135" dirty="0">
                <a:latin typeface="Arial"/>
                <a:cs typeface="Arial"/>
              </a:rPr>
              <a:t> </a:t>
            </a:r>
            <a:r>
              <a:rPr sz="2400" spc="-80" dirty="0">
                <a:latin typeface="Arial"/>
                <a:cs typeface="Arial"/>
              </a:rPr>
              <a:t>capital</a:t>
            </a:r>
            <a:r>
              <a:rPr sz="2400" spc="-170" dirty="0">
                <a:latin typeface="Arial"/>
                <a:cs typeface="Arial"/>
              </a:rPr>
              <a:t> </a:t>
            </a:r>
            <a:r>
              <a:rPr sz="2400" spc="-10" dirty="0">
                <a:latin typeface="Arial"/>
                <a:cs typeface="Arial"/>
              </a:rPr>
              <a:t>requirement,</a:t>
            </a:r>
            <a:endParaRPr sz="2400">
              <a:latin typeface="Arial"/>
              <a:cs typeface="Arial"/>
            </a:endParaRPr>
          </a:p>
          <a:p>
            <a:pPr marL="146050" indent="-133985">
              <a:lnSpc>
                <a:spcPct val="100000"/>
              </a:lnSpc>
              <a:spcBef>
                <a:spcPts val="350"/>
              </a:spcBef>
              <a:buChar char="•"/>
              <a:tabLst>
                <a:tab pos="146685" algn="l"/>
              </a:tabLst>
            </a:pPr>
            <a:r>
              <a:rPr sz="2400" spc="-25" dirty="0">
                <a:latin typeface="Arial"/>
                <a:cs typeface="Arial"/>
              </a:rPr>
              <a:t>the</a:t>
            </a:r>
            <a:r>
              <a:rPr sz="2400" spc="-110" dirty="0">
                <a:latin typeface="Arial"/>
                <a:cs typeface="Arial"/>
              </a:rPr>
              <a:t> </a:t>
            </a:r>
            <a:r>
              <a:rPr sz="2400" spc="-60" dirty="0">
                <a:latin typeface="Arial"/>
                <a:cs typeface="Arial"/>
              </a:rPr>
              <a:t>minimum</a:t>
            </a:r>
            <a:r>
              <a:rPr sz="2400" spc="-160" dirty="0">
                <a:latin typeface="Arial"/>
                <a:cs typeface="Arial"/>
              </a:rPr>
              <a:t> </a:t>
            </a:r>
            <a:r>
              <a:rPr sz="2400" spc="-80" dirty="0">
                <a:latin typeface="Arial"/>
                <a:cs typeface="Arial"/>
              </a:rPr>
              <a:t>capital</a:t>
            </a:r>
            <a:r>
              <a:rPr sz="2400" spc="-145" dirty="0">
                <a:latin typeface="Arial"/>
                <a:cs typeface="Arial"/>
              </a:rPr>
              <a:t> </a:t>
            </a:r>
            <a:r>
              <a:rPr sz="2400" spc="-10" dirty="0">
                <a:latin typeface="Arial"/>
                <a:cs typeface="Arial"/>
              </a:rPr>
              <a:t>requirement.</a:t>
            </a:r>
            <a:endParaRPr sz="2400">
              <a:latin typeface="Arial"/>
              <a:cs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1462" y="773430"/>
            <a:ext cx="5098415" cy="518159"/>
          </a:xfrm>
          <a:prstGeom prst="rect">
            <a:avLst/>
          </a:prstGeom>
        </p:spPr>
        <p:txBody>
          <a:bodyPr vert="horz" wrap="square" lIns="0" tIns="16510" rIns="0" bIns="0" rtlCol="0">
            <a:spAutoFit/>
          </a:bodyPr>
          <a:lstStyle/>
          <a:p>
            <a:pPr marL="12700">
              <a:lnSpc>
                <a:spcPct val="100000"/>
              </a:lnSpc>
              <a:spcBef>
                <a:spcPts val="130"/>
              </a:spcBef>
            </a:pPr>
            <a:r>
              <a:rPr sz="3200" spc="-295" dirty="0"/>
              <a:t>Solvency</a:t>
            </a:r>
            <a:r>
              <a:rPr sz="3200" spc="-285" dirty="0"/>
              <a:t> </a:t>
            </a:r>
            <a:r>
              <a:rPr sz="3200" spc="-210" dirty="0"/>
              <a:t>Capital</a:t>
            </a:r>
            <a:r>
              <a:rPr sz="3200" spc="-215" dirty="0"/>
              <a:t> </a:t>
            </a:r>
            <a:r>
              <a:rPr sz="3200" spc="-165" dirty="0"/>
              <a:t>Requirement</a:t>
            </a:r>
            <a:endParaRPr sz="3200"/>
          </a:p>
        </p:txBody>
      </p:sp>
      <p:sp>
        <p:nvSpPr>
          <p:cNvPr id="3" name="object 3"/>
          <p:cNvSpPr txBox="1"/>
          <p:nvPr/>
        </p:nvSpPr>
        <p:spPr>
          <a:xfrm>
            <a:off x="239395" y="1297114"/>
            <a:ext cx="8691880" cy="3336925"/>
          </a:xfrm>
          <a:prstGeom prst="rect">
            <a:avLst/>
          </a:prstGeom>
        </p:spPr>
        <p:txBody>
          <a:bodyPr vert="horz" wrap="square" lIns="0" tIns="39370" rIns="0" bIns="0" rtlCol="0">
            <a:spAutoFit/>
          </a:bodyPr>
          <a:lstStyle/>
          <a:p>
            <a:pPr marL="146050" indent="-133350">
              <a:lnSpc>
                <a:spcPct val="100000"/>
              </a:lnSpc>
              <a:spcBef>
                <a:spcPts val="310"/>
              </a:spcBef>
              <a:buChar char="•"/>
              <a:tabLst>
                <a:tab pos="146050" algn="l"/>
              </a:tabLst>
            </a:pPr>
            <a:r>
              <a:rPr sz="1200" spc="-100" dirty="0">
                <a:latin typeface="Arial"/>
                <a:cs typeface="Arial"/>
              </a:rPr>
              <a:t>The</a:t>
            </a:r>
            <a:r>
              <a:rPr sz="1200" spc="-35" dirty="0">
                <a:latin typeface="Arial"/>
                <a:cs typeface="Arial"/>
              </a:rPr>
              <a:t> </a:t>
            </a:r>
            <a:r>
              <a:rPr sz="1200" spc="-90" dirty="0">
                <a:latin typeface="Arial"/>
                <a:cs typeface="Arial"/>
              </a:rPr>
              <a:t>Solvency</a:t>
            </a:r>
            <a:r>
              <a:rPr sz="1200" spc="-50" dirty="0">
                <a:latin typeface="Arial"/>
                <a:cs typeface="Arial"/>
              </a:rPr>
              <a:t> </a:t>
            </a:r>
            <a:r>
              <a:rPr sz="1200" spc="-60" dirty="0">
                <a:latin typeface="Arial"/>
                <a:cs typeface="Arial"/>
              </a:rPr>
              <a:t>Capital</a:t>
            </a:r>
            <a:r>
              <a:rPr sz="1200" spc="-85" dirty="0">
                <a:latin typeface="Arial"/>
                <a:cs typeface="Arial"/>
              </a:rPr>
              <a:t> </a:t>
            </a:r>
            <a:r>
              <a:rPr sz="1200" spc="-60" dirty="0">
                <a:latin typeface="Arial"/>
                <a:cs typeface="Arial"/>
              </a:rPr>
              <a:t>Requirement</a:t>
            </a:r>
            <a:r>
              <a:rPr sz="1200" spc="15" dirty="0">
                <a:latin typeface="Arial"/>
                <a:cs typeface="Arial"/>
              </a:rPr>
              <a:t> </a:t>
            </a:r>
            <a:r>
              <a:rPr sz="1200" spc="-45" dirty="0">
                <a:latin typeface="Arial"/>
                <a:cs typeface="Arial"/>
              </a:rPr>
              <a:t>shall</a:t>
            </a:r>
            <a:r>
              <a:rPr sz="1200" spc="-85" dirty="0">
                <a:latin typeface="Arial"/>
                <a:cs typeface="Arial"/>
              </a:rPr>
              <a:t> </a:t>
            </a:r>
            <a:r>
              <a:rPr sz="1200" spc="-80" dirty="0">
                <a:latin typeface="Arial"/>
                <a:cs typeface="Arial"/>
              </a:rPr>
              <a:t>be</a:t>
            </a:r>
            <a:r>
              <a:rPr sz="1200" spc="-110" dirty="0">
                <a:latin typeface="Arial"/>
                <a:cs typeface="Arial"/>
              </a:rPr>
              <a:t> </a:t>
            </a:r>
            <a:r>
              <a:rPr sz="1200" spc="-45" dirty="0">
                <a:latin typeface="Arial"/>
                <a:cs typeface="Arial"/>
              </a:rPr>
              <a:t>calculated</a:t>
            </a:r>
            <a:r>
              <a:rPr sz="1200" spc="-135" dirty="0">
                <a:latin typeface="Arial"/>
                <a:cs typeface="Arial"/>
              </a:rPr>
              <a:t> </a:t>
            </a:r>
            <a:r>
              <a:rPr sz="1200" spc="-55" dirty="0">
                <a:latin typeface="Arial"/>
                <a:cs typeface="Arial"/>
              </a:rPr>
              <a:t>on</a:t>
            </a:r>
            <a:r>
              <a:rPr sz="1200" spc="-65" dirty="0">
                <a:latin typeface="Arial"/>
                <a:cs typeface="Arial"/>
              </a:rPr>
              <a:t> </a:t>
            </a:r>
            <a:r>
              <a:rPr sz="1200" spc="-40" dirty="0">
                <a:latin typeface="Arial"/>
                <a:cs typeface="Arial"/>
              </a:rPr>
              <a:t>the</a:t>
            </a:r>
            <a:r>
              <a:rPr sz="1200" spc="-30" dirty="0">
                <a:latin typeface="Arial"/>
                <a:cs typeface="Arial"/>
              </a:rPr>
              <a:t> </a:t>
            </a:r>
            <a:r>
              <a:rPr sz="1200" spc="-45" dirty="0">
                <a:latin typeface="Arial"/>
                <a:cs typeface="Arial"/>
              </a:rPr>
              <a:t>presumption</a:t>
            </a:r>
            <a:r>
              <a:rPr sz="1200" spc="85" dirty="0">
                <a:latin typeface="Arial"/>
                <a:cs typeface="Arial"/>
              </a:rPr>
              <a:t> </a:t>
            </a:r>
            <a:r>
              <a:rPr sz="1200" spc="-10" dirty="0">
                <a:latin typeface="Arial"/>
                <a:cs typeface="Arial"/>
              </a:rPr>
              <a:t>that</a:t>
            </a:r>
            <a:r>
              <a:rPr sz="1200" spc="-60" dirty="0">
                <a:latin typeface="Arial"/>
                <a:cs typeface="Arial"/>
              </a:rPr>
              <a:t> </a:t>
            </a:r>
            <a:r>
              <a:rPr sz="1200" dirty="0">
                <a:latin typeface="Arial"/>
                <a:cs typeface="Arial"/>
              </a:rPr>
              <a:t>the</a:t>
            </a:r>
            <a:r>
              <a:rPr sz="1200" spc="45" dirty="0">
                <a:latin typeface="Arial"/>
                <a:cs typeface="Arial"/>
              </a:rPr>
              <a:t> </a:t>
            </a:r>
            <a:r>
              <a:rPr sz="1200" spc="-50" dirty="0">
                <a:latin typeface="Arial"/>
                <a:cs typeface="Arial"/>
              </a:rPr>
              <a:t>undertaking</a:t>
            </a:r>
            <a:r>
              <a:rPr sz="1200" spc="75" dirty="0">
                <a:latin typeface="Arial"/>
                <a:cs typeface="Arial"/>
              </a:rPr>
              <a:t> </a:t>
            </a:r>
            <a:r>
              <a:rPr sz="1200" dirty="0">
                <a:latin typeface="Arial"/>
                <a:cs typeface="Arial"/>
              </a:rPr>
              <a:t>will</a:t>
            </a:r>
            <a:r>
              <a:rPr sz="1200" spc="-85" dirty="0">
                <a:latin typeface="Arial"/>
                <a:cs typeface="Arial"/>
              </a:rPr>
              <a:t> </a:t>
            </a:r>
            <a:r>
              <a:rPr sz="1200" spc="-70" dirty="0">
                <a:latin typeface="Arial"/>
                <a:cs typeface="Arial"/>
              </a:rPr>
              <a:t>pursue</a:t>
            </a:r>
            <a:r>
              <a:rPr sz="1200" spc="-30" dirty="0">
                <a:latin typeface="Arial"/>
                <a:cs typeface="Arial"/>
              </a:rPr>
              <a:t> </a:t>
            </a:r>
            <a:r>
              <a:rPr sz="1200" spc="-20" dirty="0">
                <a:latin typeface="Arial"/>
                <a:cs typeface="Arial"/>
              </a:rPr>
              <a:t>its</a:t>
            </a:r>
            <a:r>
              <a:rPr sz="1200" spc="-55" dirty="0">
                <a:latin typeface="Arial"/>
                <a:cs typeface="Arial"/>
              </a:rPr>
              <a:t> </a:t>
            </a:r>
            <a:r>
              <a:rPr sz="1200" spc="-75" dirty="0">
                <a:latin typeface="Arial"/>
                <a:cs typeface="Arial"/>
              </a:rPr>
              <a:t>business</a:t>
            </a:r>
            <a:r>
              <a:rPr sz="1200" spc="-50" dirty="0">
                <a:latin typeface="Arial"/>
                <a:cs typeface="Arial"/>
              </a:rPr>
              <a:t> </a:t>
            </a:r>
            <a:r>
              <a:rPr sz="1200" spc="-110" dirty="0">
                <a:latin typeface="Arial"/>
                <a:cs typeface="Arial"/>
              </a:rPr>
              <a:t>as</a:t>
            </a:r>
            <a:r>
              <a:rPr sz="1200" spc="-50" dirty="0">
                <a:latin typeface="Arial"/>
                <a:cs typeface="Arial"/>
              </a:rPr>
              <a:t> </a:t>
            </a:r>
            <a:r>
              <a:rPr sz="1200" spc="-100" dirty="0">
                <a:latin typeface="Arial"/>
                <a:cs typeface="Arial"/>
              </a:rPr>
              <a:t>a</a:t>
            </a:r>
            <a:r>
              <a:rPr sz="1200" spc="-85" dirty="0">
                <a:latin typeface="Arial"/>
                <a:cs typeface="Arial"/>
              </a:rPr>
              <a:t> </a:t>
            </a:r>
            <a:r>
              <a:rPr sz="1200" spc="-55" dirty="0">
                <a:latin typeface="Arial"/>
                <a:cs typeface="Arial"/>
              </a:rPr>
              <a:t>going</a:t>
            </a:r>
            <a:r>
              <a:rPr sz="1200" spc="40" dirty="0">
                <a:latin typeface="Arial"/>
                <a:cs typeface="Arial"/>
              </a:rPr>
              <a:t> </a:t>
            </a:r>
            <a:r>
              <a:rPr sz="1200" spc="-10" dirty="0">
                <a:latin typeface="Arial"/>
                <a:cs typeface="Arial"/>
              </a:rPr>
              <a:t>concern.</a:t>
            </a:r>
            <a:endParaRPr sz="1200">
              <a:latin typeface="Arial"/>
              <a:cs typeface="Arial"/>
            </a:endParaRPr>
          </a:p>
          <a:p>
            <a:pPr marL="146050" indent="-133350">
              <a:lnSpc>
                <a:spcPts val="1210"/>
              </a:lnSpc>
              <a:spcBef>
                <a:spcPts val="210"/>
              </a:spcBef>
              <a:buChar char="•"/>
              <a:tabLst>
                <a:tab pos="146050" algn="l"/>
              </a:tabLst>
            </a:pPr>
            <a:r>
              <a:rPr sz="1200" spc="-100" dirty="0">
                <a:latin typeface="Arial"/>
                <a:cs typeface="Arial"/>
              </a:rPr>
              <a:t>The</a:t>
            </a:r>
            <a:r>
              <a:rPr sz="1200" spc="-10" dirty="0">
                <a:latin typeface="Arial"/>
                <a:cs typeface="Arial"/>
              </a:rPr>
              <a:t> </a:t>
            </a:r>
            <a:r>
              <a:rPr sz="1200" spc="-90" dirty="0">
                <a:latin typeface="Arial"/>
                <a:cs typeface="Arial"/>
              </a:rPr>
              <a:t>Solvency</a:t>
            </a:r>
            <a:r>
              <a:rPr sz="1200" spc="-30" dirty="0">
                <a:latin typeface="Arial"/>
                <a:cs typeface="Arial"/>
              </a:rPr>
              <a:t> </a:t>
            </a:r>
            <a:r>
              <a:rPr sz="1200" spc="-55" dirty="0">
                <a:latin typeface="Arial"/>
                <a:cs typeface="Arial"/>
              </a:rPr>
              <a:t>Capital</a:t>
            </a:r>
            <a:r>
              <a:rPr sz="1200" spc="-70" dirty="0">
                <a:latin typeface="Arial"/>
                <a:cs typeface="Arial"/>
              </a:rPr>
              <a:t> </a:t>
            </a:r>
            <a:r>
              <a:rPr sz="1200" spc="-60" dirty="0">
                <a:latin typeface="Arial"/>
                <a:cs typeface="Arial"/>
              </a:rPr>
              <a:t>Requirement</a:t>
            </a:r>
            <a:r>
              <a:rPr sz="1200" spc="40" dirty="0">
                <a:latin typeface="Arial"/>
                <a:cs typeface="Arial"/>
              </a:rPr>
              <a:t> </a:t>
            </a:r>
            <a:r>
              <a:rPr sz="1200" spc="-45" dirty="0">
                <a:latin typeface="Arial"/>
                <a:cs typeface="Arial"/>
              </a:rPr>
              <a:t>shall</a:t>
            </a:r>
            <a:r>
              <a:rPr sz="1200" spc="-65" dirty="0">
                <a:latin typeface="Arial"/>
                <a:cs typeface="Arial"/>
              </a:rPr>
              <a:t> </a:t>
            </a:r>
            <a:r>
              <a:rPr sz="1200" spc="-80" dirty="0">
                <a:latin typeface="Arial"/>
                <a:cs typeface="Arial"/>
              </a:rPr>
              <a:t>be</a:t>
            </a:r>
            <a:r>
              <a:rPr sz="1200" spc="-90" dirty="0">
                <a:latin typeface="Arial"/>
                <a:cs typeface="Arial"/>
              </a:rPr>
              <a:t> </a:t>
            </a:r>
            <a:r>
              <a:rPr sz="1200" spc="-40" dirty="0">
                <a:latin typeface="Arial"/>
                <a:cs typeface="Arial"/>
              </a:rPr>
              <a:t>calibrated</a:t>
            </a:r>
            <a:r>
              <a:rPr sz="1200" spc="-125" dirty="0">
                <a:latin typeface="Arial"/>
                <a:cs typeface="Arial"/>
              </a:rPr>
              <a:t> </a:t>
            </a:r>
            <a:r>
              <a:rPr sz="1200" spc="-65" dirty="0">
                <a:latin typeface="Arial"/>
                <a:cs typeface="Arial"/>
              </a:rPr>
              <a:t>so</a:t>
            </a:r>
            <a:r>
              <a:rPr sz="1200" spc="-130" dirty="0">
                <a:latin typeface="Arial"/>
                <a:cs typeface="Arial"/>
              </a:rPr>
              <a:t> </a:t>
            </a:r>
            <a:r>
              <a:rPr sz="1200" spc="-110" dirty="0">
                <a:latin typeface="Arial"/>
                <a:cs typeface="Arial"/>
              </a:rPr>
              <a:t>as</a:t>
            </a:r>
            <a:r>
              <a:rPr sz="1200" spc="-30" dirty="0">
                <a:latin typeface="Arial"/>
                <a:cs typeface="Arial"/>
              </a:rPr>
              <a:t> </a:t>
            </a:r>
            <a:r>
              <a:rPr sz="1200" dirty="0">
                <a:latin typeface="Arial"/>
                <a:cs typeface="Arial"/>
              </a:rPr>
              <a:t>to</a:t>
            </a:r>
            <a:r>
              <a:rPr sz="1200" spc="-45" dirty="0">
                <a:latin typeface="Arial"/>
                <a:cs typeface="Arial"/>
              </a:rPr>
              <a:t> </a:t>
            </a:r>
            <a:r>
              <a:rPr sz="1200" spc="-75" dirty="0">
                <a:latin typeface="Arial"/>
                <a:cs typeface="Arial"/>
              </a:rPr>
              <a:t>ensure</a:t>
            </a:r>
            <a:r>
              <a:rPr sz="1200" spc="-10" dirty="0">
                <a:latin typeface="Arial"/>
                <a:cs typeface="Arial"/>
              </a:rPr>
              <a:t> </a:t>
            </a:r>
            <a:r>
              <a:rPr sz="1200" dirty="0">
                <a:latin typeface="Arial"/>
                <a:cs typeface="Arial"/>
              </a:rPr>
              <a:t>that</a:t>
            </a:r>
            <a:r>
              <a:rPr sz="1200" spc="40" dirty="0">
                <a:latin typeface="Arial"/>
                <a:cs typeface="Arial"/>
              </a:rPr>
              <a:t> </a:t>
            </a:r>
            <a:r>
              <a:rPr sz="1200" spc="-20" dirty="0">
                <a:latin typeface="Arial"/>
                <a:cs typeface="Arial"/>
              </a:rPr>
              <a:t>all</a:t>
            </a:r>
            <a:r>
              <a:rPr sz="1200" spc="-65" dirty="0">
                <a:latin typeface="Arial"/>
                <a:cs typeface="Arial"/>
              </a:rPr>
              <a:t> </a:t>
            </a:r>
            <a:r>
              <a:rPr sz="1200" spc="-35" dirty="0">
                <a:latin typeface="Arial"/>
                <a:cs typeface="Arial"/>
              </a:rPr>
              <a:t>quantifiable</a:t>
            </a:r>
            <a:r>
              <a:rPr sz="1200" spc="-90" dirty="0">
                <a:latin typeface="Arial"/>
                <a:cs typeface="Arial"/>
              </a:rPr>
              <a:t> </a:t>
            </a:r>
            <a:r>
              <a:rPr sz="1200" spc="-60" dirty="0">
                <a:latin typeface="Arial"/>
                <a:cs typeface="Arial"/>
              </a:rPr>
              <a:t>risks</a:t>
            </a:r>
            <a:r>
              <a:rPr sz="1200" spc="-30" dirty="0">
                <a:latin typeface="Arial"/>
                <a:cs typeface="Arial"/>
              </a:rPr>
              <a:t> </a:t>
            </a:r>
            <a:r>
              <a:rPr sz="1200" dirty="0">
                <a:latin typeface="Arial"/>
                <a:cs typeface="Arial"/>
              </a:rPr>
              <a:t>to</a:t>
            </a:r>
            <a:r>
              <a:rPr sz="1200" spc="-50" dirty="0">
                <a:latin typeface="Arial"/>
                <a:cs typeface="Arial"/>
              </a:rPr>
              <a:t> </a:t>
            </a:r>
            <a:r>
              <a:rPr sz="1200" spc="-45" dirty="0">
                <a:latin typeface="Arial"/>
                <a:cs typeface="Arial"/>
              </a:rPr>
              <a:t>which</a:t>
            </a:r>
            <a:r>
              <a:rPr sz="1200" spc="-40" dirty="0">
                <a:latin typeface="Arial"/>
                <a:cs typeface="Arial"/>
              </a:rPr>
              <a:t> </a:t>
            </a:r>
            <a:r>
              <a:rPr sz="1200" spc="-55" dirty="0">
                <a:latin typeface="Arial"/>
                <a:cs typeface="Arial"/>
              </a:rPr>
              <a:t>an</a:t>
            </a:r>
            <a:r>
              <a:rPr sz="1200" spc="-40" dirty="0">
                <a:latin typeface="Arial"/>
                <a:cs typeface="Arial"/>
              </a:rPr>
              <a:t> </a:t>
            </a:r>
            <a:r>
              <a:rPr sz="1200" spc="-65" dirty="0">
                <a:latin typeface="Arial"/>
                <a:cs typeface="Arial"/>
              </a:rPr>
              <a:t>insurance</a:t>
            </a:r>
            <a:r>
              <a:rPr sz="1200" spc="-90" dirty="0">
                <a:latin typeface="Arial"/>
                <a:cs typeface="Arial"/>
              </a:rPr>
              <a:t> </a:t>
            </a:r>
            <a:r>
              <a:rPr sz="1200" dirty="0">
                <a:latin typeface="Arial"/>
                <a:cs typeface="Arial"/>
              </a:rPr>
              <a:t>or</a:t>
            </a:r>
            <a:r>
              <a:rPr sz="1200" spc="25" dirty="0">
                <a:latin typeface="Arial"/>
                <a:cs typeface="Arial"/>
              </a:rPr>
              <a:t> </a:t>
            </a:r>
            <a:r>
              <a:rPr sz="1200" spc="-10" dirty="0">
                <a:latin typeface="Arial"/>
                <a:cs typeface="Arial"/>
              </a:rPr>
              <a:t>reinsurance</a:t>
            </a:r>
            <a:endParaRPr sz="1200">
              <a:latin typeface="Arial"/>
              <a:cs typeface="Arial"/>
            </a:endParaRPr>
          </a:p>
          <a:p>
            <a:pPr marL="146050" marR="5080">
              <a:lnSpc>
                <a:spcPct val="67900"/>
              </a:lnSpc>
              <a:spcBef>
                <a:spcPts val="234"/>
              </a:spcBef>
            </a:pPr>
            <a:r>
              <a:rPr sz="1200" spc="-45" dirty="0">
                <a:latin typeface="Arial"/>
                <a:cs typeface="Arial"/>
              </a:rPr>
              <a:t>undertaking</a:t>
            </a:r>
            <a:r>
              <a:rPr sz="1200" spc="100" dirty="0">
                <a:latin typeface="Arial"/>
                <a:cs typeface="Arial"/>
              </a:rPr>
              <a:t> </a:t>
            </a:r>
            <a:r>
              <a:rPr sz="1200" spc="-60" dirty="0">
                <a:latin typeface="Arial"/>
                <a:cs typeface="Arial"/>
              </a:rPr>
              <a:t>is</a:t>
            </a:r>
            <a:r>
              <a:rPr sz="1200" spc="-40" dirty="0">
                <a:latin typeface="Arial"/>
                <a:cs typeface="Arial"/>
              </a:rPr>
              <a:t> </a:t>
            </a:r>
            <a:r>
              <a:rPr sz="1200" spc="-75" dirty="0">
                <a:latin typeface="Arial"/>
                <a:cs typeface="Arial"/>
              </a:rPr>
              <a:t>exposed</a:t>
            </a:r>
            <a:r>
              <a:rPr sz="1200" spc="-125" dirty="0">
                <a:latin typeface="Arial"/>
                <a:cs typeface="Arial"/>
              </a:rPr>
              <a:t> </a:t>
            </a:r>
            <a:r>
              <a:rPr sz="1200" spc="-60" dirty="0">
                <a:latin typeface="Arial"/>
                <a:cs typeface="Arial"/>
              </a:rPr>
              <a:t>are</a:t>
            </a:r>
            <a:r>
              <a:rPr sz="1200" spc="-15" dirty="0">
                <a:latin typeface="Arial"/>
                <a:cs typeface="Arial"/>
              </a:rPr>
              <a:t> </a:t>
            </a:r>
            <a:r>
              <a:rPr sz="1200" spc="-60" dirty="0">
                <a:latin typeface="Arial"/>
                <a:cs typeface="Arial"/>
              </a:rPr>
              <a:t>taken</a:t>
            </a:r>
            <a:r>
              <a:rPr sz="1200" spc="30" dirty="0">
                <a:latin typeface="Arial"/>
                <a:cs typeface="Arial"/>
              </a:rPr>
              <a:t> </a:t>
            </a:r>
            <a:r>
              <a:rPr sz="1200" spc="-10" dirty="0">
                <a:latin typeface="Arial"/>
                <a:cs typeface="Arial"/>
              </a:rPr>
              <a:t>into</a:t>
            </a:r>
            <a:r>
              <a:rPr sz="1200" spc="-55" dirty="0">
                <a:latin typeface="Arial"/>
                <a:cs typeface="Arial"/>
              </a:rPr>
              <a:t> account.</a:t>
            </a:r>
            <a:r>
              <a:rPr sz="1200" spc="-20" dirty="0">
                <a:latin typeface="Arial"/>
                <a:cs typeface="Arial"/>
              </a:rPr>
              <a:t> </a:t>
            </a:r>
            <a:r>
              <a:rPr sz="1200" dirty="0">
                <a:latin typeface="Arial"/>
                <a:cs typeface="Arial"/>
              </a:rPr>
              <a:t>It</a:t>
            </a:r>
            <a:r>
              <a:rPr sz="1200" spc="-50" dirty="0">
                <a:latin typeface="Arial"/>
                <a:cs typeface="Arial"/>
              </a:rPr>
              <a:t> </a:t>
            </a:r>
            <a:r>
              <a:rPr sz="1200" spc="-45" dirty="0">
                <a:latin typeface="Arial"/>
                <a:cs typeface="Arial"/>
              </a:rPr>
              <a:t>shall</a:t>
            </a:r>
            <a:r>
              <a:rPr sz="1200" spc="-75" dirty="0">
                <a:latin typeface="Arial"/>
                <a:cs typeface="Arial"/>
              </a:rPr>
              <a:t> </a:t>
            </a:r>
            <a:r>
              <a:rPr sz="1200" spc="-65" dirty="0">
                <a:latin typeface="Arial"/>
                <a:cs typeface="Arial"/>
              </a:rPr>
              <a:t>cover </a:t>
            </a:r>
            <a:r>
              <a:rPr sz="1200" spc="-45" dirty="0">
                <a:latin typeface="Arial"/>
                <a:cs typeface="Arial"/>
              </a:rPr>
              <a:t>existing</a:t>
            </a:r>
            <a:r>
              <a:rPr sz="1200" spc="-60" dirty="0">
                <a:latin typeface="Arial"/>
                <a:cs typeface="Arial"/>
              </a:rPr>
              <a:t> </a:t>
            </a:r>
            <a:r>
              <a:rPr sz="1200" spc="-65" dirty="0">
                <a:latin typeface="Arial"/>
                <a:cs typeface="Arial"/>
              </a:rPr>
              <a:t>business,</a:t>
            </a:r>
            <a:r>
              <a:rPr sz="1200" spc="-95" dirty="0">
                <a:latin typeface="Arial"/>
                <a:cs typeface="Arial"/>
              </a:rPr>
              <a:t> </a:t>
            </a:r>
            <a:r>
              <a:rPr sz="1200" spc="-110" dirty="0">
                <a:latin typeface="Arial"/>
                <a:cs typeface="Arial"/>
              </a:rPr>
              <a:t>as</a:t>
            </a:r>
            <a:r>
              <a:rPr sz="1200" spc="-35" dirty="0">
                <a:latin typeface="Arial"/>
                <a:cs typeface="Arial"/>
              </a:rPr>
              <a:t> </a:t>
            </a:r>
            <a:r>
              <a:rPr sz="1200" spc="-30" dirty="0">
                <a:latin typeface="Arial"/>
                <a:cs typeface="Arial"/>
              </a:rPr>
              <a:t>well</a:t>
            </a:r>
            <a:r>
              <a:rPr sz="1200" spc="-75" dirty="0">
                <a:latin typeface="Arial"/>
                <a:cs typeface="Arial"/>
              </a:rPr>
              <a:t> </a:t>
            </a:r>
            <a:r>
              <a:rPr sz="1200" spc="-110" dirty="0">
                <a:latin typeface="Arial"/>
                <a:cs typeface="Arial"/>
              </a:rPr>
              <a:t>as</a:t>
            </a:r>
            <a:r>
              <a:rPr sz="1200" spc="-40" dirty="0">
                <a:latin typeface="Arial"/>
                <a:cs typeface="Arial"/>
              </a:rPr>
              <a:t> </a:t>
            </a:r>
            <a:r>
              <a:rPr sz="1200" spc="-45" dirty="0">
                <a:latin typeface="Arial"/>
                <a:cs typeface="Arial"/>
              </a:rPr>
              <a:t>the</a:t>
            </a:r>
            <a:r>
              <a:rPr sz="1200" spc="-95" dirty="0">
                <a:latin typeface="Arial"/>
                <a:cs typeface="Arial"/>
              </a:rPr>
              <a:t> </a:t>
            </a:r>
            <a:r>
              <a:rPr sz="1200" spc="-55" dirty="0">
                <a:latin typeface="Arial"/>
                <a:cs typeface="Arial"/>
              </a:rPr>
              <a:t>new</a:t>
            </a:r>
            <a:r>
              <a:rPr sz="1200" spc="-50" dirty="0">
                <a:latin typeface="Arial"/>
                <a:cs typeface="Arial"/>
              </a:rPr>
              <a:t> </a:t>
            </a:r>
            <a:r>
              <a:rPr sz="1200" spc="-70" dirty="0">
                <a:latin typeface="Arial"/>
                <a:cs typeface="Arial"/>
              </a:rPr>
              <a:t>business</a:t>
            </a:r>
            <a:r>
              <a:rPr sz="1200" spc="-40" dirty="0">
                <a:latin typeface="Arial"/>
                <a:cs typeface="Arial"/>
              </a:rPr>
              <a:t> </a:t>
            </a:r>
            <a:r>
              <a:rPr sz="1200" spc="-65" dirty="0">
                <a:latin typeface="Arial"/>
                <a:cs typeface="Arial"/>
              </a:rPr>
              <a:t>expected</a:t>
            </a:r>
            <a:r>
              <a:rPr sz="1200" spc="-125" dirty="0">
                <a:latin typeface="Arial"/>
                <a:cs typeface="Arial"/>
              </a:rPr>
              <a:t> </a:t>
            </a:r>
            <a:r>
              <a:rPr sz="1200" dirty="0">
                <a:latin typeface="Arial"/>
                <a:cs typeface="Arial"/>
              </a:rPr>
              <a:t>to</a:t>
            </a:r>
            <a:r>
              <a:rPr sz="1200" spc="-55" dirty="0">
                <a:latin typeface="Arial"/>
                <a:cs typeface="Arial"/>
              </a:rPr>
              <a:t> </a:t>
            </a:r>
            <a:r>
              <a:rPr sz="1200" spc="-80" dirty="0">
                <a:latin typeface="Arial"/>
                <a:cs typeface="Arial"/>
              </a:rPr>
              <a:t>be</a:t>
            </a:r>
            <a:r>
              <a:rPr sz="1200" spc="-15" dirty="0">
                <a:latin typeface="Arial"/>
                <a:cs typeface="Arial"/>
              </a:rPr>
              <a:t> </a:t>
            </a:r>
            <a:r>
              <a:rPr sz="1200" spc="-10" dirty="0">
                <a:latin typeface="Arial"/>
                <a:cs typeface="Arial"/>
              </a:rPr>
              <a:t>written</a:t>
            </a:r>
            <a:r>
              <a:rPr sz="1200" spc="30" dirty="0">
                <a:latin typeface="Arial"/>
                <a:cs typeface="Arial"/>
              </a:rPr>
              <a:t> </a:t>
            </a:r>
            <a:r>
              <a:rPr sz="1200" spc="-50" dirty="0">
                <a:latin typeface="Arial"/>
                <a:cs typeface="Arial"/>
              </a:rPr>
              <a:t>over</a:t>
            </a:r>
            <a:r>
              <a:rPr sz="1200" spc="20" dirty="0">
                <a:latin typeface="Arial"/>
                <a:cs typeface="Arial"/>
              </a:rPr>
              <a:t> </a:t>
            </a:r>
            <a:r>
              <a:rPr sz="1200" spc="-25" dirty="0">
                <a:latin typeface="Arial"/>
                <a:cs typeface="Arial"/>
              </a:rPr>
              <a:t>the </a:t>
            </a:r>
            <a:r>
              <a:rPr sz="1200" spc="-35" dirty="0">
                <a:latin typeface="Arial"/>
                <a:cs typeface="Arial"/>
              </a:rPr>
              <a:t>following</a:t>
            </a:r>
            <a:r>
              <a:rPr sz="1200" spc="-50" dirty="0">
                <a:latin typeface="Arial"/>
                <a:cs typeface="Arial"/>
              </a:rPr>
              <a:t> </a:t>
            </a:r>
            <a:r>
              <a:rPr sz="1200" spc="-75" dirty="0">
                <a:latin typeface="Arial"/>
                <a:cs typeface="Arial"/>
              </a:rPr>
              <a:t>12</a:t>
            </a:r>
            <a:r>
              <a:rPr sz="1200" spc="-15" dirty="0">
                <a:latin typeface="Arial"/>
                <a:cs typeface="Arial"/>
              </a:rPr>
              <a:t> </a:t>
            </a:r>
            <a:r>
              <a:rPr sz="1200" spc="-40" dirty="0">
                <a:latin typeface="Arial"/>
                <a:cs typeface="Arial"/>
              </a:rPr>
              <a:t>months.</a:t>
            </a:r>
            <a:r>
              <a:rPr sz="1200" spc="155" dirty="0">
                <a:latin typeface="Arial"/>
                <a:cs typeface="Arial"/>
              </a:rPr>
              <a:t> </a:t>
            </a:r>
            <a:r>
              <a:rPr sz="1200" spc="-20" dirty="0">
                <a:latin typeface="Arial"/>
                <a:cs typeface="Arial"/>
              </a:rPr>
              <a:t>With</a:t>
            </a:r>
            <a:r>
              <a:rPr sz="1200" spc="-35" dirty="0">
                <a:latin typeface="Arial"/>
                <a:cs typeface="Arial"/>
              </a:rPr>
              <a:t> </a:t>
            </a:r>
            <a:r>
              <a:rPr sz="1200" spc="-55" dirty="0">
                <a:latin typeface="Arial"/>
                <a:cs typeface="Arial"/>
              </a:rPr>
              <a:t>respect</a:t>
            </a:r>
            <a:r>
              <a:rPr sz="1200" spc="-35" dirty="0">
                <a:latin typeface="Arial"/>
                <a:cs typeface="Arial"/>
              </a:rPr>
              <a:t> </a:t>
            </a:r>
            <a:r>
              <a:rPr sz="1200" dirty="0">
                <a:latin typeface="Arial"/>
                <a:cs typeface="Arial"/>
              </a:rPr>
              <a:t>to</a:t>
            </a:r>
            <a:r>
              <a:rPr sz="1200" spc="-45" dirty="0">
                <a:latin typeface="Arial"/>
                <a:cs typeface="Arial"/>
              </a:rPr>
              <a:t> existing </a:t>
            </a:r>
            <a:r>
              <a:rPr sz="1200" spc="-65" dirty="0">
                <a:latin typeface="Arial"/>
                <a:cs typeface="Arial"/>
              </a:rPr>
              <a:t>business,</a:t>
            </a:r>
            <a:r>
              <a:rPr sz="1200" spc="-85" dirty="0">
                <a:latin typeface="Arial"/>
                <a:cs typeface="Arial"/>
              </a:rPr>
              <a:t> </a:t>
            </a:r>
            <a:r>
              <a:rPr sz="1200" dirty="0">
                <a:latin typeface="Arial"/>
                <a:cs typeface="Arial"/>
              </a:rPr>
              <a:t>it</a:t>
            </a:r>
            <a:r>
              <a:rPr sz="1200" spc="-120" dirty="0">
                <a:latin typeface="Arial"/>
                <a:cs typeface="Arial"/>
              </a:rPr>
              <a:t> </a:t>
            </a:r>
            <a:r>
              <a:rPr sz="1200" spc="-45" dirty="0">
                <a:latin typeface="Arial"/>
                <a:cs typeface="Arial"/>
              </a:rPr>
              <a:t>shall</a:t>
            </a:r>
            <a:r>
              <a:rPr sz="1200" spc="-65" dirty="0">
                <a:latin typeface="Arial"/>
                <a:cs typeface="Arial"/>
              </a:rPr>
              <a:t> cover</a:t>
            </a:r>
            <a:r>
              <a:rPr sz="1200" spc="-135" dirty="0">
                <a:latin typeface="Arial"/>
                <a:cs typeface="Arial"/>
              </a:rPr>
              <a:t> </a:t>
            </a:r>
            <a:r>
              <a:rPr sz="1200" spc="-45" dirty="0">
                <a:latin typeface="Arial"/>
                <a:cs typeface="Arial"/>
              </a:rPr>
              <a:t>only</a:t>
            </a:r>
            <a:r>
              <a:rPr sz="1200" spc="-25" dirty="0">
                <a:latin typeface="Arial"/>
                <a:cs typeface="Arial"/>
              </a:rPr>
              <a:t> </a:t>
            </a:r>
            <a:r>
              <a:rPr sz="1200" spc="-60" dirty="0">
                <a:latin typeface="Arial"/>
                <a:cs typeface="Arial"/>
              </a:rPr>
              <a:t>unexpected</a:t>
            </a:r>
            <a:r>
              <a:rPr sz="1200" spc="45" dirty="0">
                <a:latin typeface="Arial"/>
                <a:cs typeface="Arial"/>
              </a:rPr>
              <a:t> </a:t>
            </a:r>
            <a:r>
              <a:rPr sz="1200" spc="-10" dirty="0">
                <a:latin typeface="Arial"/>
                <a:cs typeface="Arial"/>
              </a:rPr>
              <a:t>losses.</a:t>
            </a:r>
            <a:endParaRPr sz="1200">
              <a:latin typeface="Arial"/>
              <a:cs typeface="Arial"/>
            </a:endParaRPr>
          </a:p>
          <a:p>
            <a:pPr marL="146050" indent="-133350">
              <a:lnSpc>
                <a:spcPts val="1210"/>
              </a:lnSpc>
              <a:spcBef>
                <a:spcPts val="210"/>
              </a:spcBef>
              <a:buChar char="•"/>
              <a:tabLst>
                <a:tab pos="146050" algn="l"/>
              </a:tabLst>
            </a:pPr>
            <a:r>
              <a:rPr sz="1200" dirty="0">
                <a:latin typeface="Arial"/>
                <a:cs typeface="Arial"/>
              </a:rPr>
              <a:t>It</a:t>
            </a:r>
            <a:r>
              <a:rPr sz="1200" spc="-60" dirty="0">
                <a:latin typeface="Arial"/>
                <a:cs typeface="Arial"/>
              </a:rPr>
              <a:t> </a:t>
            </a:r>
            <a:r>
              <a:rPr sz="1200" spc="-45" dirty="0">
                <a:latin typeface="Arial"/>
                <a:cs typeface="Arial"/>
              </a:rPr>
              <a:t>shall</a:t>
            </a:r>
            <a:r>
              <a:rPr sz="1200" spc="-80" dirty="0">
                <a:latin typeface="Arial"/>
                <a:cs typeface="Arial"/>
              </a:rPr>
              <a:t> </a:t>
            </a:r>
            <a:r>
              <a:rPr sz="1200" spc="-60" dirty="0">
                <a:latin typeface="Arial"/>
                <a:cs typeface="Arial"/>
              </a:rPr>
              <a:t>correspond</a:t>
            </a:r>
            <a:r>
              <a:rPr sz="1200" spc="25" dirty="0">
                <a:latin typeface="Arial"/>
                <a:cs typeface="Arial"/>
              </a:rPr>
              <a:t> </a:t>
            </a:r>
            <a:r>
              <a:rPr sz="1200" dirty="0">
                <a:latin typeface="Arial"/>
                <a:cs typeface="Arial"/>
              </a:rPr>
              <a:t>to</a:t>
            </a:r>
            <a:r>
              <a:rPr sz="1200" spc="-60" dirty="0">
                <a:latin typeface="Arial"/>
                <a:cs typeface="Arial"/>
              </a:rPr>
              <a:t> </a:t>
            </a:r>
            <a:r>
              <a:rPr sz="1200" spc="-35" dirty="0">
                <a:latin typeface="Arial"/>
                <a:cs typeface="Arial"/>
              </a:rPr>
              <a:t>the</a:t>
            </a:r>
            <a:r>
              <a:rPr sz="1200" spc="-20" dirty="0">
                <a:latin typeface="Arial"/>
                <a:cs typeface="Arial"/>
              </a:rPr>
              <a:t> </a:t>
            </a:r>
            <a:r>
              <a:rPr sz="1200" spc="-75" dirty="0">
                <a:latin typeface="Arial"/>
                <a:cs typeface="Arial"/>
              </a:rPr>
              <a:t>Value-</a:t>
            </a:r>
            <a:r>
              <a:rPr sz="1200" spc="-30" dirty="0">
                <a:latin typeface="Arial"/>
                <a:cs typeface="Arial"/>
              </a:rPr>
              <a:t>at-</a:t>
            </a:r>
            <a:r>
              <a:rPr sz="1200" spc="-80" dirty="0">
                <a:latin typeface="Arial"/>
                <a:cs typeface="Arial"/>
              </a:rPr>
              <a:t>Risk</a:t>
            </a:r>
            <a:r>
              <a:rPr sz="1200" spc="-120" dirty="0">
                <a:latin typeface="Arial"/>
                <a:cs typeface="Arial"/>
              </a:rPr>
              <a:t> </a:t>
            </a:r>
            <a:r>
              <a:rPr sz="1200" spc="-25" dirty="0">
                <a:latin typeface="Arial"/>
                <a:cs typeface="Arial"/>
              </a:rPr>
              <a:t>of</a:t>
            </a:r>
            <a:r>
              <a:rPr sz="1200" spc="-95" dirty="0">
                <a:latin typeface="Arial"/>
                <a:cs typeface="Arial"/>
              </a:rPr>
              <a:t> </a:t>
            </a:r>
            <a:r>
              <a:rPr sz="1200" dirty="0">
                <a:latin typeface="Arial"/>
                <a:cs typeface="Arial"/>
              </a:rPr>
              <a:t>the</a:t>
            </a:r>
            <a:r>
              <a:rPr sz="1200" spc="55" dirty="0">
                <a:latin typeface="Arial"/>
                <a:cs typeface="Arial"/>
              </a:rPr>
              <a:t> </a:t>
            </a:r>
            <a:r>
              <a:rPr sz="1200" spc="-65" dirty="0">
                <a:latin typeface="Arial"/>
                <a:cs typeface="Arial"/>
              </a:rPr>
              <a:t>basic</a:t>
            </a:r>
            <a:r>
              <a:rPr sz="1200" spc="-85" dirty="0">
                <a:latin typeface="Arial"/>
                <a:cs typeface="Arial"/>
              </a:rPr>
              <a:t> </a:t>
            </a:r>
            <a:r>
              <a:rPr sz="1200" spc="-60" dirty="0">
                <a:latin typeface="Arial"/>
                <a:cs typeface="Arial"/>
              </a:rPr>
              <a:t>own</a:t>
            </a:r>
            <a:r>
              <a:rPr sz="1200" spc="-50" dirty="0">
                <a:latin typeface="Arial"/>
                <a:cs typeface="Arial"/>
              </a:rPr>
              <a:t> </a:t>
            </a:r>
            <a:r>
              <a:rPr sz="1200" spc="-60" dirty="0">
                <a:latin typeface="Arial"/>
                <a:cs typeface="Arial"/>
              </a:rPr>
              <a:t>funds</a:t>
            </a:r>
            <a:r>
              <a:rPr sz="1200" spc="35" dirty="0">
                <a:latin typeface="Arial"/>
                <a:cs typeface="Arial"/>
              </a:rPr>
              <a:t> </a:t>
            </a:r>
            <a:r>
              <a:rPr sz="1200" dirty="0">
                <a:latin typeface="Arial"/>
                <a:cs typeface="Arial"/>
              </a:rPr>
              <a:t>of</a:t>
            </a:r>
            <a:r>
              <a:rPr sz="1200" spc="-15" dirty="0">
                <a:latin typeface="Arial"/>
                <a:cs typeface="Arial"/>
              </a:rPr>
              <a:t> </a:t>
            </a:r>
            <a:r>
              <a:rPr sz="1200" spc="-55" dirty="0">
                <a:latin typeface="Arial"/>
                <a:cs typeface="Arial"/>
              </a:rPr>
              <a:t>an </a:t>
            </a:r>
            <a:r>
              <a:rPr sz="1200" spc="-65" dirty="0">
                <a:latin typeface="Arial"/>
                <a:cs typeface="Arial"/>
              </a:rPr>
              <a:t>insurance</a:t>
            </a:r>
            <a:r>
              <a:rPr sz="1200" spc="-100" dirty="0">
                <a:latin typeface="Arial"/>
                <a:cs typeface="Arial"/>
              </a:rPr>
              <a:t> </a:t>
            </a:r>
            <a:r>
              <a:rPr sz="1200" dirty="0">
                <a:latin typeface="Arial"/>
                <a:cs typeface="Arial"/>
              </a:rPr>
              <a:t>or</a:t>
            </a:r>
            <a:r>
              <a:rPr sz="1200" spc="10" dirty="0">
                <a:latin typeface="Arial"/>
                <a:cs typeface="Arial"/>
              </a:rPr>
              <a:t> </a:t>
            </a:r>
            <a:r>
              <a:rPr sz="1200" spc="-65" dirty="0">
                <a:latin typeface="Arial"/>
                <a:cs typeface="Arial"/>
              </a:rPr>
              <a:t>reinsurance</a:t>
            </a:r>
            <a:r>
              <a:rPr sz="1200" spc="-100" dirty="0">
                <a:latin typeface="Arial"/>
                <a:cs typeface="Arial"/>
              </a:rPr>
              <a:t> </a:t>
            </a:r>
            <a:r>
              <a:rPr sz="1200" spc="-45" dirty="0">
                <a:latin typeface="Arial"/>
                <a:cs typeface="Arial"/>
              </a:rPr>
              <a:t>undertaking</a:t>
            </a:r>
            <a:r>
              <a:rPr sz="1200" spc="90" dirty="0">
                <a:latin typeface="Arial"/>
                <a:cs typeface="Arial"/>
              </a:rPr>
              <a:t> </a:t>
            </a:r>
            <a:r>
              <a:rPr sz="1200" spc="-45" dirty="0">
                <a:latin typeface="Arial"/>
                <a:cs typeface="Arial"/>
              </a:rPr>
              <a:t>subject</a:t>
            </a:r>
            <a:r>
              <a:rPr sz="1200" spc="-50" dirty="0">
                <a:latin typeface="Arial"/>
                <a:cs typeface="Arial"/>
              </a:rPr>
              <a:t> </a:t>
            </a:r>
            <a:r>
              <a:rPr sz="1200" dirty="0">
                <a:latin typeface="Arial"/>
                <a:cs typeface="Arial"/>
              </a:rPr>
              <a:t>to</a:t>
            </a:r>
            <a:r>
              <a:rPr sz="1200" spc="-60" dirty="0">
                <a:latin typeface="Arial"/>
                <a:cs typeface="Arial"/>
              </a:rPr>
              <a:t> </a:t>
            </a:r>
            <a:r>
              <a:rPr sz="1200" spc="-100" dirty="0">
                <a:latin typeface="Arial"/>
                <a:cs typeface="Arial"/>
              </a:rPr>
              <a:t>a</a:t>
            </a:r>
            <a:r>
              <a:rPr sz="1200" spc="5" dirty="0">
                <a:latin typeface="Arial"/>
                <a:cs typeface="Arial"/>
              </a:rPr>
              <a:t> </a:t>
            </a:r>
            <a:r>
              <a:rPr sz="1200" spc="-60" dirty="0">
                <a:latin typeface="Arial"/>
                <a:cs typeface="Arial"/>
              </a:rPr>
              <a:t>confidence</a:t>
            </a:r>
            <a:r>
              <a:rPr sz="1200" spc="-20" dirty="0">
                <a:latin typeface="Arial"/>
                <a:cs typeface="Arial"/>
              </a:rPr>
              <a:t> </a:t>
            </a:r>
            <a:r>
              <a:rPr sz="1200" spc="-45" dirty="0">
                <a:latin typeface="Arial"/>
                <a:cs typeface="Arial"/>
              </a:rPr>
              <a:t>level</a:t>
            </a:r>
            <a:r>
              <a:rPr sz="1200" spc="-80" dirty="0">
                <a:latin typeface="Arial"/>
                <a:cs typeface="Arial"/>
              </a:rPr>
              <a:t> </a:t>
            </a:r>
            <a:r>
              <a:rPr sz="1200" spc="-25" dirty="0">
                <a:latin typeface="Arial"/>
                <a:cs typeface="Arial"/>
              </a:rPr>
              <a:t>of</a:t>
            </a:r>
            <a:endParaRPr sz="1200">
              <a:latin typeface="Arial"/>
              <a:cs typeface="Arial"/>
            </a:endParaRPr>
          </a:p>
          <a:p>
            <a:pPr marL="146050">
              <a:lnSpc>
                <a:spcPts val="1210"/>
              </a:lnSpc>
            </a:pPr>
            <a:r>
              <a:rPr sz="1200" spc="-70" dirty="0">
                <a:latin typeface="Arial"/>
                <a:cs typeface="Arial"/>
              </a:rPr>
              <a:t>99,5</a:t>
            </a:r>
            <a:r>
              <a:rPr sz="1200" spc="-30" dirty="0">
                <a:latin typeface="Arial"/>
                <a:cs typeface="Arial"/>
              </a:rPr>
              <a:t> </a:t>
            </a:r>
            <a:r>
              <a:rPr sz="1200" spc="-220" dirty="0">
                <a:latin typeface="Arial"/>
                <a:cs typeface="Arial"/>
              </a:rPr>
              <a:t>%</a:t>
            </a:r>
            <a:r>
              <a:rPr sz="1200" spc="-55" dirty="0">
                <a:latin typeface="Arial"/>
                <a:cs typeface="Arial"/>
              </a:rPr>
              <a:t> </a:t>
            </a:r>
            <a:r>
              <a:rPr sz="1200" spc="-50" dirty="0">
                <a:latin typeface="Arial"/>
                <a:cs typeface="Arial"/>
              </a:rPr>
              <a:t>over</a:t>
            </a:r>
            <a:r>
              <a:rPr sz="1200" spc="5" dirty="0">
                <a:latin typeface="Arial"/>
                <a:cs typeface="Arial"/>
              </a:rPr>
              <a:t> </a:t>
            </a:r>
            <a:r>
              <a:rPr sz="1200" spc="-100" dirty="0">
                <a:latin typeface="Arial"/>
                <a:cs typeface="Arial"/>
              </a:rPr>
              <a:t>a</a:t>
            </a:r>
            <a:r>
              <a:rPr sz="1200" spc="-75" dirty="0">
                <a:latin typeface="Arial"/>
                <a:cs typeface="Arial"/>
              </a:rPr>
              <a:t> </a:t>
            </a:r>
            <a:r>
              <a:rPr sz="1200" spc="-70" dirty="0">
                <a:latin typeface="Arial"/>
                <a:cs typeface="Arial"/>
              </a:rPr>
              <a:t>one-</a:t>
            </a:r>
            <a:r>
              <a:rPr sz="1200" spc="-50" dirty="0">
                <a:latin typeface="Arial"/>
                <a:cs typeface="Arial"/>
              </a:rPr>
              <a:t>year</a:t>
            </a:r>
            <a:r>
              <a:rPr sz="1200" spc="5" dirty="0">
                <a:latin typeface="Arial"/>
                <a:cs typeface="Arial"/>
              </a:rPr>
              <a:t> </a:t>
            </a:r>
            <a:r>
              <a:rPr sz="1200" spc="-10" dirty="0">
                <a:latin typeface="Arial"/>
                <a:cs typeface="Arial"/>
              </a:rPr>
              <a:t>period.</a:t>
            </a:r>
            <a:endParaRPr sz="1200">
              <a:latin typeface="Arial"/>
              <a:cs typeface="Arial"/>
            </a:endParaRPr>
          </a:p>
          <a:p>
            <a:pPr marL="146050" indent="-133350">
              <a:lnSpc>
                <a:spcPct val="100000"/>
              </a:lnSpc>
              <a:spcBef>
                <a:spcPts val="215"/>
              </a:spcBef>
              <a:buChar char="•"/>
              <a:tabLst>
                <a:tab pos="146050" algn="l"/>
              </a:tabLst>
            </a:pPr>
            <a:r>
              <a:rPr sz="1200" spc="-100" dirty="0">
                <a:latin typeface="Arial"/>
                <a:cs typeface="Arial"/>
              </a:rPr>
              <a:t>The</a:t>
            </a:r>
            <a:r>
              <a:rPr sz="1200" spc="-5" dirty="0">
                <a:latin typeface="Arial"/>
                <a:cs typeface="Arial"/>
              </a:rPr>
              <a:t> </a:t>
            </a:r>
            <a:r>
              <a:rPr sz="1200" spc="-90" dirty="0">
                <a:latin typeface="Arial"/>
                <a:cs typeface="Arial"/>
              </a:rPr>
              <a:t>Solvency</a:t>
            </a:r>
            <a:r>
              <a:rPr sz="1200" spc="-25" dirty="0">
                <a:latin typeface="Arial"/>
                <a:cs typeface="Arial"/>
              </a:rPr>
              <a:t> </a:t>
            </a:r>
            <a:r>
              <a:rPr sz="1200" spc="-55" dirty="0">
                <a:latin typeface="Arial"/>
                <a:cs typeface="Arial"/>
              </a:rPr>
              <a:t>Capital</a:t>
            </a:r>
            <a:r>
              <a:rPr sz="1200" spc="-60" dirty="0">
                <a:latin typeface="Arial"/>
                <a:cs typeface="Arial"/>
              </a:rPr>
              <a:t> Requirement</a:t>
            </a:r>
            <a:r>
              <a:rPr sz="1200" spc="50" dirty="0">
                <a:latin typeface="Arial"/>
                <a:cs typeface="Arial"/>
              </a:rPr>
              <a:t> </a:t>
            </a:r>
            <a:r>
              <a:rPr sz="1200" spc="-45" dirty="0">
                <a:latin typeface="Arial"/>
                <a:cs typeface="Arial"/>
              </a:rPr>
              <a:t>shall</a:t>
            </a:r>
            <a:r>
              <a:rPr sz="1200" spc="-65" dirty="0">
                <a:latin typeface="Arial"/>
                <a:cs typeface="Arial"/>
              </a:rPr>
              <a:t> cover</a:t>
            </a:r>
            <a:r>
              <a:rPr sz="1200" spc="-135" dirty="0">
                <a:latin typeface="Arial"/>
                <a:cs typeface="Arial"/>
              </a:rPr>
              <a:t> </a:t>
            </a:r>
            <a:r>
              <a:rPr sz="1200" dirty="0">
                <a:latin typeface="Arial"/>
                <a:cs typeface="Arial"/>
              </a:rPr>
              <a:t>at</a:t>
            </a:r>
            <a:r>
              <a:rPr sz="1200" spc="-35" dirty="0">
                <a:latin typeface="Arial"/>
                <a:cs typeface="Arial"/>
              </a:rPr>
              <a:t> </a:t>
            </a:r>
            <a:r>
              <a:rPr sz="1200" spc="-30" dirty="0">
                <a:latin typeface="Arial"/>
                <a:cs typeface="Arial"/>
              </a:rPr>
              <a:t>least</a:t>
            </a:r>
            <a:r>
              <a:rPr sz="1200" spc="-120" dirty="0">
                <a:latin typeface="Arial"/>
                <a:cs typeface="Arial"/>
              </a:rPr>
              <a:t> </a:t>
            </a:r>
            <a:r>
              <a:rPr sz="1200" spc="-35" dirty="0">
                <a:latin typeface="Arial"/>
                <a:cs typeface="Arial"/>
              </a:rPr>
              <a:t>the</a:t>
            </a:r>
            <a:r>
              <a:rPr sz="1200" dirty="0">
                <a:latin typeface="Arial"/>
                <a:cs typeface="Arial"/>
              </a:rPr>
              <a:t> </a:t>
            </a:r>
            <a:r>
              <a:rPr sz="1200" spc="-35" dirty="0">
                <a:latin typeface="Arial"/>
                <a:cs typeface="Arial"/>
              </a:rPr>
              <a:t>following</a:t>
            </a:r>
            <a:r>
              <a:rPr sz="1200" spc="-45" dirty="0">
                <a:latin typeface="Arial"/>
                <a:cs typeface="Arial"/>
              </a:rPr>
              <a:t> </a:t>
            </a:r>
            <a:r>
              <a:rPr sz="1200" spc="-10" dirty="0">
                <a:latin typeface="Arial"/>
                <a:cs typeface="Arial"/>
              </a:rPr>
              <a:t>risks:</a:t>
            </a:r>
            <a:endParaRPr sz="1200">
              <a:latin typeface="Arial"/>
              <a:cs typeface="Arial"/>
            </a:endParaRPr>
          </a:p>
          <a:p>
            <a:pPr marL="1013460" lvl="1" indent="-200660">
              <a:lnSpc>
                <a:spcPct val="100000"/>
              </a:lnSpc>
              <a:spcBef>
                <a:spcPts val="135"/>
              </a:spcBef>
              <a:buAutoNum type="alphaLcParenBoth"/>
              <a:tabLst>
                <a:tab pos="1014094" algn="l"/>
              </a:tabLst>
            </a:pPr>
            <a:r>
              <a:rPr sz="1200" spc="-70" dirty="0">
                <a:latin typeface="Arial"/>
                <a:cs typeface="Arial"/>
              </a:rPr>
              <a:t>non-</a:t>
            </a:r>
            <a:r>
              <a:rPr sz="1200" dirty="0">
                <a:latin typeface="Arial"/>
                <a:cs typeface="Arial"/>
              </a:rPr>
              <a:t>life</a:t>
            </a:r>
            <a:r>
              <a:rPr sz="1200" spc="-110" dirty="0">
                <a:latin typeface="Arial"/>
                <a:cs typeface="Arial"/>
              </a:rPr>
              <a:t> </a:t>
            </a:r>
            <a:r>
              <a:rPr sz="1200" spc="-35" dirty="0">
                <a:latin typeface="Arial"/>
                <a:cs typeface="Arial"/>
              </a:rPr>
              <a:t>underwriting</a:t>
            </a:r>
            <a:r>
              <a:rPr sz="1200" spc="140" dirty="0">
                <a:latin typeface="Arial"/>
                <a:cs typeface="Arial"/>
              </a:rPr>
              <a:t> </a:t>
            </a:r>
            <a:r>
              <a:rPr sz="1200" spc="-20" dirty="0">
                <a:latin typeface="Arial"/>
                <a:cs typeface="Arial"/>
              </a:rPr>
              <a:t>risk;</a:t>
            </a:r>
            <a:endParaRPr sz="1200">
              <a:latin typeface="Arial"/>
              <a:cs typeface="Arial"/>
            </a:endParaRPr>
          </a:p>
          <a:p>
            <a:pPr marL="1022985" lvl="1" indent="-210185">
              <a:lnSpc>
                <a:spcPct val="100000"/>
              </a:lnSpc>
              <a:spcBef>
                <a:spcPts val="215"/>
              </a:spcBef>
              <a:buAutoNum type="alphaLcParenBoth"/>
              <a:tabLst>
                <a:tab pos="1023619" algn="l"/>
              </a:tabLst>
            </a:pPr>
            <a:r>
              <a:rPr sz="1200" dirty="0">
                <a:latin typeface="Arial"/>
                <a:cs typeface="Arial"/>
              </a:rPr>
              <a:t>life</a:t>
            </a:r>
            <a:r>
              <a:rPr sz="1200" spc="-110" dirty="0">
                <a:latin typeface="Arial"/>
                <a:cs typeface="Arial"/>
              </a:rPr>
              <a:t> </a:t>
            </a:r>
            <a:r>
              <a:rPr sz="1200" spc="-35" dirty="0">
                <a:latin typeface="Arial"/>
                <a:cs typeface="Arial"/>
              </a:rPr>
              <a:t>underwriting</a:t>
            </a:r>
            <a:r>
              <a:rPr sz="1200" spc="25" dirty="0">
                <a:latin typeface="Arial"/>
                <a:cs typeface="Arial"/>
              </a:rPr>
              <a:t> </a:t>
            </a:r>
            <a:r>
              <a:rPr sz="1200" spc="-20" dirty="0">
                <a:latin typeface="Arial"/>
                <a:cs typeface="Arial"/>
              </a:rPr>
              <a:t>risk;</a:t>
            </a:r>
            <a:endParaRPr sz="1200">
              <a:latin typeface="Arial"/>
              <a:cs typeface="Arial"/>
            </a:endParaRPr>
          </a:p>
          <a:p>
            <a:pPr marL="1003935" lvl="1" indent="-191135">
              <a:lnSpc>
                <a:spcPct val="100000"/>
              </a:lnSpc>
              <a:spcBef>
                <a:spcPts val="135"/>
              </a:spcBef>
              <a:buAutoNum type="alphaLcParenBoth"/>
              <a:tabLst>
                <a:tab pos="1004569" algn="l"/>
              </a:tabLst>
            </a:pPr>
            <a:r>
              <a:rPr sz="1200" spc="-40" dirty="0">
                <a:latin typeface="Arial"/>
                <a:cs typeface="Arial"/>
              </a:rPr>
              <a:t>health</a:t>
            </a:r>
            <a:r>
              <a:rPr sz="1200" spc="-70" dirty="0">
                <a:latin typeface="Arial"/>
                <a:cs typeface="Arial"/>
              </a:rPr>
              <a:t> </a:t>
            </a:r>
            <a:r>
              <a:rPr sz="1200" spc="-35" dirty="0">
                <a:latin typeface="Arial"/>
                <a:cs typeface="Arial"/>
              </a:rPr>
              <a:t>underwriting</a:t>
            </a:r>
            <a:r>
              <a:rPr sz="1200" spc="114" dirty="0">
                <a:latin typeface="Arial"/>
                <a:cs typeface="Arial"/>
              </a:rPr>
              <a:t> </a:t>
            </a:r>
            <a:r>
              <a:rPr sz="1200" spc="-20" dirty="0">
                <a:latin typeface="Arial"/>
                <a:cs typeface="Arial"/>
              </a:rPr>
              <a:t>risk;</a:t>
            </a:r>
            <a:endParaRPr sz="1200">
              <a:latin typeface="Arial"/>
              <a:cs typeface="Arial"/>
            </a:endParaRPr>
          </a:p>
          <a:p>
            <a:pPr marL="1022985" lvl="1" indent="-210185">
              <a:lnSpc>
                <a:spcPct val="100000"/>
              </a:lnSpc>
              <a:spcBef>
                <a:spcPts val="140"/>
              </a:spcBef>
              <a:buAutoNum type="alphaLcParenBoth"/>
              <a:tabLst>
                <a:tab pos="1023619" algn="l"/>
              </a:tabLst>
            </a:pPr>
            <a:r>
              <a:rPr sz="1200" spc="-65" dirty="0">
                <a:latin typeface="Arial"/>
                <a:cs typeface="Arial"/>
              </a:rPr>
              <a:t>market</a:t>
            </a:r>
            <a:r>
              <a:rPr sz="1200" spc="20" dirty="0">
                <a:latin typeface="Arial"/>
                <a:cs typeface="Arial"/>
              </a:rPr>
              <a:t> </a:t>
            </a:r>
            <a:r>
              <a:rPr sz="1200" spc="-10" dirty="0">
                <a:latin typeface="Arial"/>
                <a:cs typeface="Arial"/>
              </a:rPr>
              <a:t>risk;</a:t>
            </a:r>
            <a:endParaRPr sz="1200">
              <a:latin typeface="Arial"/>
              <a:cs typeface="Arial"/>
            </a:endParaRPr>
          </a:p>
          <a:p>
            <a:pPr marL="1013460" lvl="1" indent="-200660">
              <a:lnSpc>
                <a:spcPct val="100000"/>
              </a:lnSpc>
              <a:spcBef>
                <a:spcPts val="215"/>
              </a:spcBef>
              <a:buAutoNum type="alphaLcParenBoth"/>
              <a:tabLst>
                <a:tab pos="1014094" algn="l"/>
              </a:tabLst>
            </a:pPr>
            <a:r>
              <a:rPr sz="1200" spc="-30" dirty="0">
                <a:latin typeface="Arial"/>
                <a:cs typeface="Arial"/>
              </a:rPr>
              <a:t>credit</a:t>
            </a:r>
            <a:r>
              <a:rPr sz="1200" spc="-40" dirty="0">
                <a:latin typeface="Arial"/>
                <a:cs typeface="Arial"/>
              </a:rPr>
              <a:t> </a:t>
            </a:r>
            <a:r>
              <a:rPr sz="1200" spc="-10" dirty="0">
                <a:latin typeface="Arial"/>
                <a:cs typeface="Arial"/>
              </a:rPr>
              <a:t>risk;</a:t>
            </a:r>
            <a:endParaRPr sz="1200">
              <a:latin typeface="Arial"/>
              <a:cs typeface="Arial"/>
            </a:endParaRPr>
          </a:p>
          <a:p>
            <a:pPr marL="984885" lvl="1" indent="-172085">
              <a:lnSpc>
                <a:spcPct val="100000"/>
              </a:lnSpc>
              <a:spcBef>
                <a:spcPts val="135"/>
              </a:spcBef>
              <a:buAutoNum type="alphaLcParenBoth"/>
              <a:tabLst>
                <a:tab pos="985519" algn="l"/>
              </a:tabLst>
            </a:pPr>
            <a:r>
              <a:rPr sz="1200" spc="-35" dirty="0">
                <a:latin typeface="Arial"/>
                <a:cs typeface="Arial"/>
              </a:rPr>
              <a:t>operational</a:t>
            </a:r>
            <a:r>
              <a:rPr sz="1200" spc="-15" dirty="0">
                <a:latin typeface="Arial"/>
                <a:cs typeface="Arial"/>
              </a:rPr>
              <a:t> </a:t>
            </a:r>
            <a:r>
              <a:rPr sz="1200" spc="-20" dirty="0">
                <a:latin typeface="Arial"/>
                <a:cs typeface="Arial"/>
              </a:rPr>
              <a:t>risk.</a:t>
            </a:r>
            <a:endParaRPr sz="1200">
              <a:latin typeface="Arial"/>
              <a:cs typeface="Arial"/>
            </a:endParaRPr>
          </a:p>
          <a:p>
            <a:pPr lvl="1">
              <a:lnSpc>
                <a:spcPct val="100000"/>
              </a:lnSpc>
              <a:buFont typeface="Arial"/>
              <a:buAutoNum type="alphaLcParenBoth"/>
            </a:pPr>
            <a:endParaRPr sz="1200">
              <a:latin typeface="Arial"/>
              <a:cs typeface="Arial"/>
            </a:endParaRPr>
          </a:p>
          <a:p>
            <a:pPr marL="146050" marR="414655" indent="-133350" algn="just">
              <a:lnSpc>
                <a:spcPct val="70500"/>
              </a:lnSpc>
              <a:spcBef>
                <a:spcPts val="835"/>
              </a:spcBef>
              <a:buChar char="•"/>
              <a:tabLst>
                <a:tab pos="146050" algn="l"/>
              </a:tabLst>
            </a:pPr>
            <a:r>
              <a:rPr sz="1200" spc="-95" dirty="0">
                <a:latin typeface="Arial"/>
                <a:cs typeface="Arial"/>
              </a:rPr>
              <a:t>When</a:t>
            </a:r>
            <a:r>
              <a:rPr sz="1200" spc="10" dirty="0">
                <a:latin typeface="Arial"/>
                <a:cs typeface="Arial"/>
              </a:rPr>
              <a:t> </a:t>
            </a:r>
            <a:r>
              <a:rPr sz="1200" spc="-50" dirty="0">
                <a:latin typeface="Arial"/>
                <a:cs typeface="Arial"/>
              </a:rPr>
              <a:t>calculating</a:t>
            </a:r>
            <a:r>
              <a:rPr sz="1200" spc="-35" dirty="0">
                <a:latin typeface="Arial"/>
                <a:cs typeface="Arial"/>
              </a:rPr>
              <a:t> </a:t>
            </a:r>
            <a:r>
              <a:rPr sz="1200" spc="-40" dirty="0">
                <a:latin typeface="Arial"/>
                <a:cs typeface="Arial"/>
              </a:rPr>
              <a:t>the </a:t>
            </a:r>
            <a:r>
              <a:rPr sz="1200" spc="-100" dirty="0">
                <a:latin typeface="Arial"/>
                <a:cs typeface="Arial"/>
              </a:rPr>
              <a:t>Solvency</a:t>
            </a:r>
            <a:r>
              <a:rPr sz="1200" spc="15" dirty="0">
                <a:latin typeface="Arial"/>
                <a:cs typeface="Arial"/>
              </a:rPr>
              <a:t> </a:t>
            </a:r>
            <a:r>
              <a:rPr sz="1200" spc="-60" dirty="0">
                <a:latin typeface="Arial"/>
                <a:cs typeface="Arial"/>
              </a:rPr>
              <a:t>Capital</a:t>
            </a:r>
            <a:r>
              <a:rPr sz="1200" spc="-25" dirty="0">
                <a:latin typeface="Arial"/>
                <a:cs typeface="Arial"/>
              </a:rPr>
              <a:t> </a:t>
            </a:r>
            <a:r>
              <a:rPr sz="1200" spc="-60" dirty="0">
                <a:latin typeface="Arial"/>
                <a:cs typeface="Arial"/>
              </a:rPr>
              <a:t>Requirement,</a:t>
            </a:r>
            <a:r>
              <a:rPr sz="1200" spc="-25" dirty="0">
                <a:latin typeface="Arial"/>
                <a:cs typeface="Arial"/>
              </a:rPr>
              <a:t> </a:t>
            </a:r>
            <a:r>
              <a:rPr sz="1200" spc="-80" dirty="0">
                <a:latin typeface="Arial"/>
                <a:cs typeface="Arial"/>
              </a:rPr>
              <a:t>insurance</a:t>
            </a:r>
            <a:r>
              <a:rPr sz="1200" dirty="0">
                <a:latin typeface="Arial"/>
                <a:cs typeface="Arial"/>
              </a:rPr>
              <a:t> </a:t>
            </a:r>
            <a:r>
              <a:rPr sz="1200" spc="-95" dirty="0">
                <a:latin typeface="Arial"/>
                <a:cs typeface="Arial"/>
              </a:rPr>
              <a:t>and</a:t>
            </a:r>
            <a:r>
              <a:rPr sz="1200" spc="10" dirty="0">
                <a:latin typeface="Arial"/>
                <a:cs typeface="Arial"/>
              </a:rPr>
              <a:t> </a:t>
            </a:r>
            <a:r>
              <a:rPr sz="1200" spc="-60" dirty="0">
                <a:latin typeface="Arial"/>
                <a:cs typeface="Arial"/>
              </a:rPr>
              <a:t>reinsurance</a:t>
            </a:r>
            <a:r>
              <a:rPr sz="1200" spc="-25" dirty="0">
                <a:latin typeface="Arial"/>
                <a:cs typeface="Arial"/>
              </a:rPr>
              <a:t> </a:t>
            </a:r>
            <a:r>
              <a:rPr sz="1200" spc="-55" dirty="0">
                <a:latin typeface="Arial"/>
                <a:cs typeface="Arial"/>
              </a:rPr>
              <a:t>undertakings</a:t>
            </a:r>
            <a:r>
              <a:rPr sz="1200" spc="20" dirty="0">
                <a:latin typeface="Arial"/>
                <a:cs typeface="Arial"/>
              </a:rPr>
              <a:t> </a:t>
            </a:r>
            <a:r>
              <a:rPr sz="1200" spc="-60" dirty="0">
                <a:latin typeface="Arial"/>
                <a:cs typeface="Arial"/>
              </a:rPr>
              <a:t>shall</a:t>
            </a:r>
            <a:r>
              <a:rPr sz="1200" spc="-25" dirty="0">
                <a:latin typeface="Arial"/>
                <a:cs typeface="Arial"/>
              </a:rPr>
              <a:t> </a:t>
            </a:r>
            <a:r>
              <a:rPr sz="1200" spc="-100" dirty="0">
                <a:latin typeface="Arial"/>
                <a:cs typeface="Arial"/>
              </a:rPr>
              <a:t>take</a:t>
            </a:r>
            <a:r>
              <a:rPr sz="1200" spc="20" dirty="0">
                <a:latin typeface="Arial"/>
                <a:cs typeface="Arial"/>
              </a:rPr>
              <a:t> </a:t>
            </a:r>
            <a:r>
              <a:rPr sz="1200" spc="-50" dirty="0">
                <a:latin typeface="Arial"/>
                <a:cs typeface="Arial"/>
              </a:rPr>
              <a:t>account</a:t>
            </a:r>
            <a:r>
              <a:rPr sz="1200" spc="75" dirty="0">
                <a:latin typeface="Arial"/>
                <a:cs typeface="Arial"/>
              </a:rPr>
              <a:t> </a:t>
            </a:r>
            <a:r>
              <a:rPr sz="1200" dirty="0">
                <a:latin typeface="Arial"/>
                <a:cs typeface="Arial"/>
              </a:rPr>
              <a:t>of</a:t>
            </a:r>
            <a:r>
              <a:rPr sz="1200" spc="30" dirty="0">
                <a:latin typeface="Arial"/>
                <a:cs typeface="Arial"/>
              </a:rPr>
              <a:t> </a:t>
            </a:r>
            <a:r>
              <a:rPr sz="1200" spc="-40" dirty="0">
                <a:latin typeface="Arial"/>
                <a:cs typeface="Arial"/>
              </a:rPr>
              <a:t>the</a:t>
            </a:r>
            <a:r>
              <a:rPr sz="1200" spc="20" dirty="0">
                <a:latin typeface="Arial"/>
                <a:cs typeface="Arial"/>
              </a:rPr>
              <a:t> </a:t>
            </a:r>
            <a:r>
              <a:rPr sz="1200" spc="-30" dirty="0">
                <a:latin typeface="Arial"/>
                <a:cs typeface="Arial"/>
              </a:rPr>
              <a:t>effect</a:t>
            </a:r>
            <a:r>
              <a:rPr sz="1200" spc="-50" dirty="0">
                <a:latin typeface="Arial"/>
                <a:cs typeface="Arial"/>
              </a:rPr>
              <a:t> </a:t>
            </a:r>
            <a:r>
              <a:rPr sz="1200" dirty="0">
                <a:latin typeface="Arial"/>
                <a:cs typeface="Arial"/>
              </a:rPr>
              <a:t>of</a:t>
            </a:r>
            <a:r>
              <a:rPr sz="1200" spc="25" dirty="0">
                <a:latin typeface="Arial"/>
                <a:cs typeface="Arial"/>
              </a:rPr>
              <a:t> </a:t>
            </a:r>
            <a:r>
              <a:rPr sz="1200" spc="-10" dirty="0">
                <a:latin typeface="Arial"/>
                <a:cs typeface="Arial"/>
              </a:rPr>
              <a:t>risk- </a:t>
            </a:r>
            <a:r>
              <a:rPr sz="1200" spc="-25" dirty="0">
                <a:latin typeface="Arial"/>
                <a:cs typeface="Arial"/>
              </a:rPr>
              <a:t>mitigation</a:t>
            </a:r>
            <a:r>
              <a:rPr sz="1200" spc="-60" dirty="0">
                <a:latin typeface="Arial"/>
                <a:cs typeface="Arial"/>
              </a:rPr>
              <a:t> </a:t>
            </a:r>
            <a:r>
              <a:rPr sz="1200" spc="-55" dirty="0">
                <a:latin typeface="Arial"/>
                <a:cs typeface="Arial"/>
              </a:rPr>
              <a:t>techniques,</a:t>
            </a:r>
            <a:r>
              <a:rPr sz="1200" spc="-30" dirty="0">
                <a:latin typeface="Arial"/>
                <a:cs typeface="Arial"/>
              </a:rPr>
              <a:t> </a:t>
            </a:r>
            <a:r>
              <a:rPr sz="1200" spc="-45" dirty="0">
                <a:latin typeface="Arial"/>
                <a:cs typeface="Arial"/>
              </a:rPr>
              <a:t>provided</a:t>
            </a:r>
            <a:r>
              <a:rPr sz="1200" spc="-35" dirty="0">
                <a:latin typeface="Arial"/>
                <a:cs typeface="Arial"/>
              </a:rPr>
              <a:t> </a:t>
            </a:r>
            <a:r>
              <a:rPr sz="1200" spc="-10" dirty="0">
                <a:latin typeface="Arial"/>
                <a:cs typeface="Arial"/>
              </a:rPr>
              <a:t>that</a:t>
            </a:r>
            <a:r>
              <a:rPr sz="1200" spc="-75" dirty="0">
                <a:latin typeface="Arial"/>
                <a:cs typeface="Arial"/>
              </a:rPr>
              <a:t> </a:t>
            </a:r>
            <a:r>
              <a:rPr sz="1200" spc="-30" dirty="0">
                <a:latin typeface="Arial"/>
                <a:cs typeface="Arial"/>
              </a:rPr>
              <a:t>credit</a:t>
            </a:r>
            <a:r>
              <a:rPr sz="1200" spc="-55" dirty="0">
                <a:latin typeface="Arial"/>
                <a:cs typeface="Arial"/>
              </a:rPr>
              <a:t> </a:t>
            </a:r>
            <a:r>
              <a:rPr sz="1200" spc="-35" dirty="0">
                <a:latin typeface="Arial"/>
                <a:cs typeface="Arial"/>
              </a:rPr>
              <a:t>risk</a:t>
            </a:r>
            <a:r>
              <a:rPr sz="1200" spc="-50" dirty="0">
                <a:latin typeface="Arial"/>
                <a:cs typeface="Arial"/>
              </a:rPr>
              <a:t> </a:t>
            </a:r>
            <a:r>
              <a:rPr sz="1200" spc="-90" dirty="0">
                <a:latin typeface="Arial"/>
                <a:cs typeface="Arial"/>
              </a:rPr>
              <a:t>and</a:t>
            </a:r>
            <a:r>
              <a:rPr sz="1200" spc="10" dirty="0">
                <a:latin typeface="Arial"/>
                <a:cs typeface="Arial"/>
              </a:rPr>
              <a:t> </a:t>
            </a:r>
            <a:r>
              <a:rPr sz="1200" spc="-25" dirty="0">
                <a:latin typeface="Arial"/>
                <a:cs typeface="Arial"/>
              </a:rPr>
              <a:t>other</a:t>
            </a:r>
            <a:r>
              <a:rPr sz="1200" spc="-45" dirty="0">
                <a:latin typeface="Arial"/>
                <a:cs typeface="Arial"/>
              </a:rPr>
              <a:t> </a:t>
            </a:r>
            <a:r>
              <a:rPr sz="1200" spc="-70" dirty="0">
                <a:latin typeface="Arial"/>
                <a:cs typeface="Arial"/>
              </a:rPr>
              <a:t>risks</a:t>
            </a:r>
            <a:r>
              <a:rPr sz="1200" spc="-15" dirty="0">
                <a:latin typeface="Arial"/>
                <a:cs typeface="Arial"/>
              </a:rPr>
              <a:t> </a:t>
            </a:r>
            <a:r>
              <a:rPr sz="1200" spc="-50" dirty="0">
                <a:latin typeface="Arial"/>
                <a:cs typeface="Arial"/>
              </a:rPr>
              <a:t>arising</a:t>
            </a:r>
            <a:r>
              <a:rPr sz="1200" spc="-30" dirty="0">
                <a:latin typeface="Arial"/>
                <a:cs typeface="Arial"/>
              </a:rPr>
              <a:t> </a:t>
            </a:r>
            <a:r>
              <a:rPr sz="1200" spc="-45" dirty="0">
                <a:latin typeface="Arial"/>
                <a:cs typeface="Arial"/>
              </a:rPr>
              <a:t>from</a:t>
            </a:r>
            <a:r>
              <a:rPr sz="1200" spc="-40" dirty="0">
                <a:latin typeface="Arial"/>
                <a:cs typeface="Arial"/>
              </a:rPr>
              <a:t> </a:t>
            </a:r>
            <a:r>
              <a:rPr sz="1200" spc="-35" dirty="0">
                <a:latin typeface="Arial"/>
                <a:cs typeface="Arial"/>
              </a:rPr>
              <a:t>the</a:t>
            </a:r>
            <a:r>
              <a:rPr sz="1200" spc="-5" dirty="0">
                <a:latin typeface="Arial"/>
                <a:cs typeface="Arial"/>
              </a:rPr>
              <a:t> </a:t>
            </a:r>
            <a:r>
              <a:rPr sz="1200" spc="-95" dirty="0">
                <a:latin typeface="Arial"/>
                <a:cs typeface="Arial"/>
              </a:rPr>
              <a:t>use</a:t>
            </a:r>
            <a:r>
              <a:rPr sz="1200" spc="10" dirty="0">
                <a:latin typeface="Arial"/>
                <a:cs typeface="Arial"/>
              </a:rPr>
              <a:t> </a:t>
            </a:r>
            <a:r>
              <a:rPr sz="1200" dirty="0">
                <a:latin typeface="Arial"/>
                <a:cs typeface="Arial"/>
              </a:rPr>
              <a:t>of </a:t>
            </a:r>
            <a:r>
              <a:rPr sz="1200" spc="-110" dirty="0">
                <a:latin typeface="Arial"/>
                <a:cs typeface="Arial"/>
              </a:rPr>
              <a:t>such</a:t>
            </a:r>
            <a:r>
              <a:rPr sz="1200" spc="30" dirty="0">
                <a:latin typeface="Arial"/>
                <a:cs typeface="Arial"/>
              </a:rPr>
              <a:t> </a:t>
            </a:r>
            <a:r>
              <a:rPr sz="1200" spc="-55" dirty="0">
                <a:latin typeface="Arial"/>
                <a:cs typeface="Arial"/>
              </a:rPr>
              <a:t>techniques</a:t>
            </a:r>
            <a:r>
              <a:rPr sz="1200" spc="55" dirty="0">
                <a:latin typeface="Arial"/>
                <a:cs typeface="Arial"/>
              </a:rPr>
              <a:t> </a:t>
            </a:r>
            <a:r>
              <a:rPr sz="1200" spc="-70" dirty="0">
                <a:latin typeface="Arial"/>
                <a:cs typeface="Arial"/>
              </a:rPr>
              <a:t>are</a:t>
            </a:r>
            <a:r>
              <a:rPr sz="1200" spc="-5" dirty="0">
                <a:latin typeface="Arial"/>
                <a:cs typeface="Arial"/>
              </a:rPr>
              <a:t> </a:t>
            </a:r>
            <a:r>
              <a:rPr sz="1200" spc="-40" dirty="0">
                <a:latin typeface="Arial"/>
                <a:cs typeface="Arial"/>
              </a:rPr>
              <a:t>properly</a:t>
            </a:r>
            <a:r>
              <a:rPr sz="1200" spc="55" dirty="0">
                <a:latin typeface="Arial"/>
                <a:cs typeface="Arial"/>
              </a:rPr>
              <a:t> </a:t>
            </a:r>
            <a:r>
              <a:rPr sz="1200" spc="-40" dirty="0">
                <a:latin typeface="Arial"/>
                <a:cs typeface="Arial"/>
              </a:rPr>
              <a:t>reflected </a:t>
            </a:r>
            <a:r>
              <a:rPr sz="1200" dirty="0">
                <a:latin typeface="Arial"/>
                <a:cs typeface="Arial"/>
              </a:rPr>
              <a:t>in</a:t>
            </a:r>
            <a:r>
              <a:rPr sz="1200" spc="-40" dirty="0">
                <a:latin typeface="Arial"/>
                <a:cs typeface="Arial"/>
              </a:rPr>
              <a:t> </a:t>
            </a:r>
            <a:r>
              <a:rPr sz="1200" spc="-25" dirty="0">
                <a:latin typeface="Arial"/>
                <a:cs typeface="Arial"/>
              </a:rPr>
              <a:t>the </a:t>
            </a:r>
            <a:r>
              <a:rPr sz="1200" spc="-90" dirty="0">
                <a:latin typeface="Arial"/>
                <a:cs typeface="Arial"/>
              </a:rPr>
              <a:t>Solvency</a:t>
            </a:r>
            <a:r>
              <a:rPr sz="1200" spc="70" dirty="0">
                <a:latin typeface="Arial"/>
                <a:cs typeface="Arial"/>
              </a:rPr>
              <a:t> </a:t>
            </a:r>
            <a:r>
              <a:rPr sz="1200" spc="-55" dirty="0">
                <a:latin typeface="Arial"/>
                <a:cs typeface="Arial"/>
              </a:rPr>
              <a:t>Capital </a:t>
            </a:r>
            <a:r>
              <a:rPr sz="1200" spc="-10" dirty="0">
                <a:latin typeface="Arial"/>
                <a:cs typeface="Arial"/>
              </a:rPr>
              <a:t>Requirement.</a:t>
            </a:r>
            <a:endParaRPr sz="1200">
              <a:latin typeface="Arial"/>
              <a:cs typeface="Arial"/>
            </a:endParaRPr>
          </a:p>
          <a:p>
            <a:pPr marL="146050" indent="-133350" algn="just">
              <a:lnSpc>
                <a:spcPct val="100000"/>
              </a:lnSpc>
              <a:spcBef>
                <a:spcPts val="215"/>
              </a:spcBef>
              <a:buChar char="•"/>
              <a:tabLst>
                <a:tab pos="146050" algn="l"/>
              </a:tabLst>
            </a:pPr>
            <a:r>
              <a:rPr sz="1200" spc="-30" dirty="0">
                <a:latin typeface="Arial"/>
                <a:cs typeface="Arial"/>
              </a:rPr>
              <a:t>Article</a:t>
            </a:r>
            <a:r>
              <a:rPr sz="1200" spc="-50" dirty="0">
                <a:latin typeface="Arial"/>
                <a:cs typeface="Arial"/>
              </a:rPr>
              <a:t> </a:t>
            </a:r>
            <a:r>
              <a:rPr sz="1200" spc="-25" dirty="0">
                <a:latin typeface="Arial"/>
                <a:cs typeface="Arial"/>
              </a:rPr>
              <a:t>102</a:t>
            </a:r>
            <a:endParaRPr sz="1200">
              <a:latin typeface="Arial"/>
              <a:cs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335" rIns="0" bIns="0" rtlCol="0">
            <a:spAutoFit/>
          </a:bodyPr>
          <a:lstStyle/>
          <a:p>
            <a:pPr marL="805815">
              <a:lnSpc>
                <a:spcPct val="100000"/>
              </a:lnSpc>
              <a:spcBef>
                <a:spcPts val="105"/>
              </a:spcBef>
            </a:pPr>
            <a:r>
              <a:rPr spc="-155" dirty="0"/>
              <a:t>Overall</a:t>
            </a:r>
            <a:r>
              <a:rPr spc="-100" dirty="0"/>
              <a:t> </a:t>
            </a:r>
            <a:r>
              <a:rPr spc="-170" dirty="0"/>
              <a:t>structure</a:t>
            </a:r>
            <a:r>
              <a:rPr spc="-35" dirty="0"/>
              <a:t> </a:t>
            </a:r>
            <a:r>
              <a:rPr spc="-125" dirty="0"/>
              <a:t>of</a:t>
            </a:r>
            <a:r>
              <a:rPr spc="-50" dirty="0"/>
              <a:t> </a:t>
            </a:r>
            <a:r>
              <a:rPr spc="-105" dirty="0"/>
              <a:t>the</a:t>
            </a:r>
            <a:r>
              <a:rPr spc="-120" dirty="0"/>
              <a:t> </a:t>
            </a:r>
            <a:r>
              <a:rPr spc="-455" dirty="0"/>
              <a:t>SCR</a:t>
            </a:r>
            <a:r>
              <a:rPr spc="-30" dirty="0"/>
              <a:t> </a:t>
            </a:r>
            <a:r>
              <a:rPr spc="-229" dirty="0"/>
              <a:t>according</a:t>
            </a:r>
            <a:r>
              <a:rPr spc="-30" dirty="0"/>
              <a:t> </a:t>
            </a:r>
            <a:r>
              <a:rPr spc="-85" dirty="0"/>
              <a:t>to</a:t>
            </a:r>
            <a:r>
              <a:rPr spc="-135" dirty="0"/>
              <a:t> </a:t>
            </a:r>
            <a:r>
              <a:rPr spc="-185" dirty="0"/>
              <a:t>Standard</a:t>
            </a:r>
            <a:r>
              <a:rPr spc="-110" dirty="0"/>
              <a:t> </a:t>
            </a:r>
            <a:r>
              <a:rPr spc="-90" dirty="0"/>
              <a:t>formula</a:t>
            </a:r>
          </a:p>
        </p:txBody>
      </p:sp>
      <p:pic>
        <p:nvPicPr>
          <p:cNvPr id="3" name="object 3"/>
          <p:cNvPicPr/>
          <p:nvPr/>
        </p:nvPicPr>
        <p:blipFill>
          <a:blip r:embed="rId2" cstate="print"/>
          <a:stretch>
            <a:fillRect/>
          </a:stretch>
        </p:blipFill>
        <p:spPr>
          <a:xfrm>
            <a:off x="2919964" y="1696510"/>
            <a:ext cx="3308568" cy="2900884"/>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91197" y="712088"/>
            <a:ext cx="6598284" cy="392430"/>
          </a:xfrm>
          <a:prstGeom prst="rect">
            <a:avLst/>
          </a:prstGeom>
        </p:spPr>
        <p:txBody>
          <a:bodyPr vert="horz" wrap="square" lIns="0" tIns="13335" rIns="0" bIns="0" rtlCol="0">
            <a:spAutoFit/>
          </a:bodyPr>
          <a:lstStyle/>
          <a:p>
            <a:pPr marL="12700">
              <a:lnSpc>
                <a:spcPct val="100000"/>
              </a:lnSpc>
              <a:spcBef>
                <a:spcPts val="105"/>
              </a:spcBef>
            </a:pPr>
            <a:r>
              <a:rPr spc="-180" dirty="0"/>
              <a:t>Structure</a:t>
            </a:r>
            <a:r>
              <a:rPr spc="40" dirty="0"/>
              <a:t> </a:t>
            </a:r>
            <a:r>
              <a:rPr spc="-130" dirty="0"/>
              <a:t>of</a:t>
            </a:r>
            <a:r>
              <a:rPr spc="-125" dirty="0"/>
              <a:t> </a:t>
            </a:r>
            <a:r>
              <a:rPr spc="-105" dirty="0"/>
              <a:t>the</a:t>
            </a:r>
            <a:r>
              <a:rPr spc="-45" dirty="0"/>
              <a:t> </a:t>
            </a:r>
            <a:r>
              <a:rPr spc="-265" dirty="0"/>
              <a:t>Basic</a:t>
            </a:r>
            <a:r>
              <a:rPr spc="-150" dirty="0"/>
              <a:t> </a:t>
            </a:r>
            <a:r>
              <a:rPr spc="-240" dirty="0"/>
              <a:t>Solvency</a:t>
            </a:r>
            <a:r>
              <a:rPr spc="-45" dirty="0"/>
              <a:t> </a:t>
            </a:r>
            <a:r>
              <a:rPr spc="-155" dirty="0"/>
              <a:t>Capital</a:t>
            </a:r>
            <a:r>
              <a:rPr spc="-105" dirty="0"/>
              <a:t> </a:t>
            </a:r>
            <a:r>
              <a:rPr spc="-135" dirty="0"/>
              <a:t>Requirement</a:t>
            </a:r>
          </a:p>
        </p:txBody>
      </p:sp>
      <p:sp>
        <p:nvSpPr>
          <p:cNvPr id="3" name="object 3"/>
          <p:cNvSpPr txBox="1"/>
          <p:nvPr/>
        </p:nvSpPr>
        <p:spPr>
          <a:xfrm>
            <a:off x="229870" y="1354391"/>
            <a:ext cx="8698230" cy="3003550"/>
          </a:xfrm>
          <a:prstGeom prst="rect">
            <a:avLst/>
          </a:prstGeom>
        </p:spPr>
        <p:txBody>
          <a:bodyPr vert="horz" wrap="square" lIns="0" tIns="33655" rIns="0" bIns="0" rtlCol="0">
            <a:spAutoFit/>
          </a:bodyPr>
          <a:lstStyle/>
          <a:p>
            <a:pPr marL="146050" marR="5080" indent="-133985">
              <a:lnSpc>
                <a:spcPts val="1200"/>
              </a:lnSpc>
              <a:spcBef>
                <a:spcPts val="265"/>
              </a:spcBef>
              <a:buChar char="•"/>
              <a:tabLst>
                <a:tab pos="146685" algn="l"/>
              </a:tabLst>
            </a:pPr>
            <a:r>
              <a:rPr sz="1100" spc="-85" dirty="0">
                <a:latin typeface="Arial"/>
                <a:cs typeface="Arial"/>
              </a:rPr>
              <a:t>The</a:t>
            </a:r>
            <a:r>
              <a:rPr sz="1100" spc="-65" dirty="0">
                <a:latin typeface="Arial"/>
                <a:cs typeface="Arial"/>
              </a:rPr>
              <a:t> </a:t>
            </a:r>
            <a:r>
              <a:rPr sz="1100" dirty="0">
                <a:latin typeface="Arial"/>
                <a:cs typeface="Arial"/>
              </a:rPr>
              <a:t>life</a:t>
            </a:r>
            <a:r>
              <a:rPr sz="1100" spc="-65" dirty="0">
                <a:latin typeface="Arial"/>
                <a:cs typeface="Arial"/>
              </a:rPr>
              <a:t> </a:t>
            </a:r>
            <a:r>
              <a:rPr sz="1100" spc="-10" dirty="0">
                <a:latin typeface="Arial"/>
                <a:cs typeface="Arial"/>
              </a:rPr>
              <a:t>underwriting</a:t>
            </a:r>
            <a:r>
              <a:rPr sz="1100" spc="-130" dirty="0">
                <a:latin typeface="Arial"/>
                <a:cs typeface="Arial"/>
              </a:rPr>
              <a:t> </a:t>
            </a:r>
            <a:r>
              <a:rPr sz="1100" spc="-30" dirty="0">
                <a:latin typeface="Arial"/>
                <a:cs typeface="Arial"/>
              </a:rPr>
              <a:t>risk</a:t>
            </a:r>
            <a:r>
              <a:rPr sz="1100" spc="-100" dirty="0">
                <a:latin typeface="Arial"/>
                <a:cs typeface="Arial"/>
              </a:rPr>
              <a:t> </a:t>
            </a:r>
            <a:r>
              <a:rPr sz="1100" spc="-35" dirty="0">
                <a:latin typeface="Arial"/>
                <a:cs typeface="Arial"/>
              </a:rPr>
              <a:t>module</a:t>
            </a:r>
            <a:r>
              <a:rPr sz="1100" spc="-65" dirty="0">
                <a:latin typeface="Arial"/>
                <a:cs typeface="Arial"/>
              </a:rPr>
              <a:t> </a:t>
            </a:r>
            <a:r>
              <a:rPr sz="1100" spc="-50" dirty="0">
                <a:latin typeface="Arial"/>
                <a:cs typeface="Arial"/>
              </a:rPr>
              <a:t>shall</a:t>
            </a:r>
            <a:r>
              <a:rPr sz="1100" spc="-70" dirty="0">
                <a:latin typeface="Arial"/>
                <a:cs typeface="Arial"/>
              </a:rPr>
              <a:t> </a:t>
            </a:r>
            <a:r>
              <a:rPr sz="1100" spc="-10" dirty="0">
                <a:latin typeface="Arial"/>
                <a:cs typeface="Arial"/>
              </a:rPr>
              <a:t>reflect</a:t>
            </a:r>
            <a:r>
              <a:rPr sz="1100" spc="-120" dirty="0">
                <a:latin typeface="Arial"/>
                <a:cs typeface="Arial"/>
              </a:rPr>
              <a:t> </a:t>
            </a:r>
            <a:r>
              <a:rPr sz="1100" spc="-10" dirty="0">
                <a:latin typeface="Arial"/>
                <a:cs typeface="Arial"/>
              </a:rPr>
              <a:t>the</a:t>
            </a:r>
            <a:r>
              <a:rPr sz="1100" spc="-65" dirty="0">
                <a:latin typeface="Arial"/>
                <a:cs typeface="Arial"/>
              </a:rPr>
              <a:t> </a:t>
            </a:r>
            <a:r>
              <a:rPr sz="1100" spc="-30" dirty="0">
                <a:latin typeface="Arial"/>
                <a:cs typeface="Arial"/>
              </a:rPr>
              <a:t>risk</a:t>
            </a:r>
            <a:r>
              <a:rPr sz="1100" spc="-100" dirty="0">
                <a:latin typeface="Arial"/>
                <a:cs typeface="Arial"/>
              </a:rPr>
              <a:t> </a:t>
            </a:r>
            <a:r>
              <a:rPr sz="1100" spc="-45" dirty="0">
                <a:latin typeface="Arial"/>
                <a:cs typeface="Arial"/>
              </a:rPr>
              <a:t>arising</a:t>
            </a:r>
            <a:r>
              <a:rPr sz="1100" spc="-125" dirty="0">
                <a:latin typeface="Arial"/>
                <a:cs typeface="Arial"/>
              </a:rPr>
              <a:t> </a:t>
            </a:r>
            <a:r>
              <a:rPr sz="1100" dirty="0">
                <a:latin typeface="Arial"/>
                <a:cs typeface="Arial"/>
              </a:rPr>
              <a:t>from</a:t>
            </a:r>
            <a:r>
              <a:rPr sz="1100" spc="-120" dirty="0">
                <a:latin typeface="Arial"/>
                <a:cs typeface="Arial"/>
              </a:rPr>
              <a:t> </a:t>
            </a:r>
            <a:r>
              <a:rPr sz="1100" dirty="0">
                <a:latin typeface="Arial"/>
                <a:cs typeface="Arial"/>
              </a:rPr>
              <a:t>life</a:t>
            </a:r>
            <a:r>
              <a:rPr sz="1100" spc="-70" dirty="0">
                <a:latin typeface="Arial"/>
                <a:cs typeface="Arial"/>
              </a:rPr>
              <a:t> </a:t>
            </a:r>
            <a:r>
              <a:rPr sz="1100" spc="-55" dirty="0">
                <a:latin typeface="Arial"/>
                <a:cs typeface="Arial"/>
              </a:rPr>
              <a:t>insurance</a:t>
            </a:r>
            <a:r>
              <a:rPr sz="1100" spc="-70" dirty="0">
                <a:latin typeface="Arial"/>
                <a:cs typeface="Arial"/>
              </a:rPr>
              <a:t> </a:t>
            </a:r>
            <a:r>
              <a:rPr sz="1100" spc="-40" dirty="0">
                <a:latin typeface="Arial"/>
                <a:cs typeface="Arial"/>
              </a:rPr>
              <a:t>obligations,</a:t>
            </a:r>
            <a:r>
              <a:rPr sz="1100" spc="-90" dirty="0">
                <a:latin typeface="Arial"/>
                <a:cs typeface="Arial"/>
              </a:rPr>
              <a:t> </a:t>
            </a:r>
            <a:r>
              <a:rPr sz="1100" dirty="0">
                <a:latin typeface="Arial"/>
                <a:cs typeface="Arial"/>
              </a:rPr>
              <a:t>in</a:t>
            </a:r>
            <a:r>
              <a:rPr sz="1100" spc="-110" dirty="0">
                <a:latin typeface="Arial"/>
                <a:cs typeface="Arial"/>
              </a:rPr>
              <a:t> </a:t>
            </a:r>
            <a:r>
              <a:rPr sz="1100" spc="-10" dirty="0">
                <a:latin typeface="Arial"/>
                <a:cs typeface="Arial"/>
              </a:rPr>
              <a:t>relation</a:t>
            </a:r>
            <a:r>
              <a:rPr sz="1100" spc="-105" dirty="0">
                <a:latin typeface="Arial"/>
                <a:cs typeface="Arial"/>
              </a:rPr>
              <a:t> </a:t>
            </a:r>
            <a:r>
              <a:rPr sz="1100" dirty="0">
                <a:latin typeface="Arial"/>
                <a:cs typeface="Arial"/>
              </a:rPr>
              <a:t>to</a:t>
            </a:r>
            <a:r>
              <a:rPr sz="1100" spc="-110" dirty="0">
                <a:latin typeface="Arial"/>
                <a:cs typeface="Arial"/>
              </a:rPr>
              <a:t> </a:t>
            </a:r>
            <a:r>
              <a:rPr sz="1100" spc="-10" dirty="0">
                <a:latin typeface="Arial"/>
                <a:cs typeface="Arial"/>
              </a:rPr>
              <a:t>the</a:t>
            </a:r>
            <a:r>
              <a:rPr sz="1100" spc="-70" dirty="0">
                <a:latin typeface="Arial"/>
                <a:cs typeface="Arial"/>
              </a:rPr>
              <a:t> </a:t>
            </a:r>
            <a:r>
              <a:rPr sz="1100" spc="-10" dirty="0">
                <a:latin typeface="Arial"/>
                <a:cs typeface="Arial"/>
              </a:rPr>
              <a:t>perils</a:t>
            </a:r>
            <a:r>
              <a:rPr sz="1100" spc="-105" dirty="0">
                <a:latin typeface="Arial"/>
                <a:cs typeface="Arial"/>
              </a:rPr>
              <a:t> </a:t>
            </a:r>
            <a:r>
              <a:rPr sz="1100" spc="-35" dirty="0">
                <a:latin typeface="Arial"/>
                <a:cs typeface="Arial"/>
              </a:rPr>
              <a:t>covered</a:t>
            </a:r>
            <a:r>
              <a:rPr sz="1100" spc="-110" dirty="0">
                <a:latin typeface="Arial"/>
                <a:cs typeface="Arial"/>
              </a:rPr>
              <a:t> </a:t>
            </a:r>
            <a:r>
              <a:rPr sz="1100" spc="-50" dirty="0">
                <a:latin typeface="Arial"/>
                <a:cs typeface="Arial"/>
              </a:rPr>
              <a:t>and</a:t>
            </a:r>
            <a:r>
              <a:rPr sz="1100" spc="-105" dirty="0">
                <a:latin typeface="Arial"/>
                <a:cs typeface="Arial"/>
              </a:rPr>
              <a:t> </a:t>
            </a:r>
            <a:r>
              <a:rPr sz="1100" spc="-10" dirty="0">
                <a:latin typeface="Arial"/>
                <a:cs typeface="Arial"/>
              </a:rPr>
              <a:t>the</a:t>
            </a:r>
            <a:r>
              <a:rPr sz="1100" spc="-70" dirty="0">
                <a:latin typeface="Arial"/>
                <a:cs typeface="Arial"/>
              </a:rPr>
              <a:t> processes</a:t>
            </a:r>
            <a:r>
              <a:rPr sz="1100" spc="-105" dirty="0">
                <a:latin typeface="Arial"/>
                <a:cs typeface="Arial"/>
              </a:rPr>
              <a:t> </a:t>
            </a:r>
            <a:r>
              <a:rPr sz="1100" spc="-50" dirty="0">
                <a:latin typeface="Arial"/>
                <a:cs typeface="Arial"/>
              </a:rPr>
              <a:t>used</a:t>
            </a:r>
            <a:r>
              <a:rPr sz="1100" spc="-105" dirty="0">
                <a:latin typeface="Arial"/>
                <a:cs typeface="Arial"/>
              </a:rPr>
              <a:t> </a:t>
            </a:r>
            <a:r>
              <a:rPr sz="1100" spc="-25" dirty="0">
                <a:latin typeface="Arial"/>
                <a:cs typeface="Arial"/>
              </a:rPr>
              <a:t>in </a:t>
            </a:r>
            <a:r>
              <a:rPr sz="1100" spc="-10" dirty="0">
                <a:latin typeface="Arial"/>
                <a:cs typeface="Arial"/>
              </a:rPr>
              <a:t>the</a:t>
            </a:r>
            <a:r>
              <a:rPr sz="1100" spc="-90" dirty="0">
                <a:latin typeface="Arial"/>
                <a:cs typeface="Arial"/>
              </a:rPr>
              <a:t> </a:t>
            </a:r>
            <a:r>
              <a:rPr sz="1100" spc="-40" dirty="0">
                <a:latin typeface="Arial"/>
                <a:cs typeface="Arial"/>
              </a:rPr>
              <a:t>conduct</a:t>
            </a:r>
            <a:r>
              <a:rPr sz="1100" spc="-135" dirty="0">
                <a:latin typeface="Arial"/>
                <a:cs typeface="Arial"/>
              </a:rPr>
              <a:t> </a:t>
            </a:r>
            <a:r>
              <a:rPr sz="1100" dirty="0">
                <a:latin typeface="Arial"/>
                <a:cs typeface="Arial"/>
              </a:rPr>
              <a:t>of</a:t>
            </a:r>
            <a:r>
              <a:rPr sz="1100" spc="-10" dirty="0">
                <a:latin typeface="Arial"/>
                <a:cs typeface="Arial"/>
              </a:rPr>
              <a:t> business.</a:t>
            </a:r>
            <a:endParaRPr sz="1100">
              <a:latin typeface="Arial"/>
              <a:cs typeface="Arial"/>
            </a:endParaRPr>
          </a:p>
          <a:p>
            <a:pPr marL="193675" indent="-181610">
              <a:lnSpc>
                <a:spcPts val="1220"/>
              </a:lnSpc>
              <a:spcBef>
                <a:spcPts val="470"/>
              </a:spcBef>
              <a:buAutoNum type="alphaLcParenBoth"/>
              <a:tabLst>
                <a:tab pos="194310" algn="l"/>
              </a:tabLst>
            </a:pPr>
            <a:r>
              <a:rPr sz="1100" spc="-10" dirty="0">
                <a:latin typeface="Arial"/>
                <a:cs typeface="Arial"/>
              </a:rPr>
              <a:t>the</a:t>
            </a:r>
            <a:r>
              <a:rPr sz="1100" spc="-85" dirty="0">
                <a:latin typeface="Arial"/>
                <a:cs typeface="Arial"/>
              </a:rPr>
              <a:t> </a:t>
            </a:r>
            <a:r>
              <a:rPr sz="1100" spc="-30" dirty="0">
                <a:latin typeface="Arial"/>
                <a:cs typeface="Arial"/>
              </a:rPr>
              <a:t>risk</a:t>
            </a:r>
            <a:r>
              <a:rPr sz="1100" spc="-20" dirty="0">
                <a:latin typeface="Arial"/>
                <a:cs typeface="Arial"/>
              </a:rPr>
              <a:t> </a:t>
            </a:r>
            <a:r>
              <a:rPr sz="1100" dirty="0">
                <a:latin typeface="Arial"/>
                <a:cs typeface="Arial"/>
              </a:rPr>
              <a:t>of</a:t>
            </a:r>
            <a:r>
              <a:rPr sz="1100" spc="-95" dirty="0">
                <a:latin typeface="Arial"/>
                <a:cs typeface="Arial"/>
              </a:rPr>
              <a:t> </a:t>
            </a:r>
            <a:r>
              <a:rPr sz="1100" spc="-50" dirty="0">
                <a:latin typeface="Arial"/>
                <a:cs typeface="Arial"/>
              </a:rPr>
              <a:t>loss,</a:t>
            </a:r>
            <a:r>
              <a:rPr sz="1100" spc="-105" dirty="0">
                <a:latin typeface="Arial"/>
                <a:cs typeface="Arial"/>
              </a:rPr>
              <a:t> </a:t>
            </a:r>
            <a:r>
              <a:rPr sz="1100" dirty="0">
                <a:latin typeface="Arial"/>
                <a:cs typeface="Arial"/>
              </a:rPr>
              <a:t>or</a:t>
            </a:r>
            <a:r>
              <a:rPr sz="1100" spc="-55" dirty="0">
                <a:latin typeface="Arial"/>
                <a:cs typeface="Arial"/>
              </a:rPr>
              <a:t> </a:t>
            </a:r>
            <a:r>
              <a:rPr sz="1100" dirty="0">
                <a:latin typeface="Arial"/>
                <a:cs typeface="Arial"/>
              </a:rPr>
              <a:t>of</a:t>
            </a:r>
            <a:r>
              <a:rPr sz="1100" spc="-95" dirty="0">
                <a:latin typeface="Arial"/>
                <a:cs typeface="Arial"/>
              </a:rPr>
              <a:t> </a:t>
            </a:r>
            <a:r>
              <a:rPr sz="1100" spc="-50" dirty="0">
                <a:latin typeface="Arial"/>
                <a:cs typeface="Arial"/>
              </a:rPr>
              <a:t>adverse</a:t>
            </a:r>
            <a:r>
              <a:rPr sz="1100" spc="-80" dirty="0">
                <a:latin typeface="Arial"/>
                <a:cs typeface="Arial"/>
              </a:rPr>
              <a:t> </a:t>
            </a:r>
            <a:r>
              <a:rPr sz="1100" spc="-70" dirty="0">
                <a:latin typeface="Arial"/>
                <a:cs typeface="Arial"/>
              </a:rPr>
              <a:t>change</a:t>
            </a:r>
            <a:r>
              <a:rPr sz="1100" spc="-85" dirty="0">
                <a:latin typeface="Arial"/>
                <a:cs typeface="Arial"/>
              </a:rPr>
              <a:t> </a:t>
            </a:r>
            <a:r>
              <a:rPr sz="1100" dirty="0">
                <a:latin typeface="Arial"/>
                <a:cs typeface="Arial"/>
              </a:rPr>
              <a:t>in</a:t>
            </a:r>
            <a:r>
              <a:rPr sz="1100" spc="-114" dirty="0">
                <a:latin typeface="Arial"/>
                <a:cs typeface="Arial"/>
              </a:rPr>
              <a:t> </a:t>
            </a:r>
            <a:r>
              <a:rPr sz="1100" spc="-10" dirty="0">
                <a:latin typeface="Arial"/>
                <a:cs typeface="Arial"/>
              </a:rPr>
              <a:t>the</a:t>
            </a:r>
            <a:r>
              <a:rPr sz="1100" spc="-85" dirty="0">
                <a:latin typeface="Arial"/>
                <a:cs typeface="Arial"/>
              </a:rPr>
              <a:t> </a:t>
            </a:r>
            <a:r>
              <a:rPr sz="1100" spc="-35" dirty="0">
                <a:latin typeface="Arial"/>
                <a:cs typeface="Arial"/>
              </a:rPr>
              <a:t>value</a:t>
            </a:r>
            <a:r>
              <a:rPr sz="1100" spc="-80" dirty="0">
                <a:latin typeface="Arial"/>
                <a:cs typeface="Arial"/>
              </a:rPr>
              <a:t> </a:t>
            </a:r>
            <a:r>
              <a:rPr sz="1100" dirty="0">
                <a:latin typeface="Arial"/>
                <a:cs typeface="Arial"/>
              </a:rPr>
              <a:t>of</a:t>
            </a:r>
            <a:r>
              <a:rPr sz="1100" spc="-95" dirty="0">
                <a:latin typeface="Arial"/>
                <a:cs typeface="Arial"/>
              </a:rPr>
              <a:t> </a:t>
            </a:r>
            <a:r>
              <a:rPr sz="1100" spc="-45" dirty="0">
                <a:latin typeface="Arial"/>
                <a:cs typeface="Arial"/>
              </a:rPr>
              <a:t>insurance</a:t>
            </a:r>
            <a:r>
              <a:rPr sz="1100" spc="-80" dirty="0">
                <a:latin typeface="Arial"/>
                <a:cs typeface="Arial"/>
              </a:rPr>
              <a:t> </a:t>
            </a:r>
            <a:r>
              <a:rPr sz="1100" spc="-20" dirty="0">
                <a:latin typeface="Arial"/>
                <a:cs typeface="Arial"/>
              </a:rPr>
              <a:t>liabilities,</a:t>
            </a:r>
            <a:r>
              <a:rPr sz="1100" spc="-105" dirty="0">
                <a:latin typeface="Arial"/>
                <a:cs typeface="Arial"/>
              </a:rPr>
              <a:t> </a:t>
            </a:r>
            <a:r>
              <a:rPr sz="1100" spc="-30" dirty="0">
                <a:latin typeface="Arial"/>
                <a:cs typeface="Arial"/>
              </a:rPr>
              <a:t>resulting</a:t>
            </a:r>
            <a:r>
              <a:rPr sz="1100" spc="-135" dirty="0">
                <a:latin typeface="Arial"/>
                <a:cs typeface="Arial"/>
              </a:rPr>
              <a:t> </a:t>
            </a:r>
            <a:r>
              <a:rPr sz="1100" dirty="0">
                <a:latin typeface="Arial"/>
                <a:cs typeface="Arial"/>
              </a:rPr>
              <a:t>from</a:t>
            </a:r>
            <a:r>
              <a:rPr sz="1100" spc="-125" dirty="0">
                <a:latin typeface="Arial"/>
                <a:cs typeface="Arial"/>
              </a:rPr>
              <a:t> </a:t>
            </a:r>
            <a:r>
              <a:rPr sz="1100" spc="-75" dirty="0">
                <a:latin typeface="Arial"/>
                <a:cs typeface="Arial"/>
              </a:rPr>
              <a:t>changes</a:t>
            </a:r>
            <a:r>
              <a:rPr sz="1100" spc="-114" dirty="0">
                <a:latin typeface="Arial"/>
                <a:cs typeface="Arial"/>
              </a:rPr>
              <a:t> </a:t>
            </a:r>
            <a:r>
              <a:rPr sz="1100" dirty="0">
                <a:latin typeface="Arial"/>
                <a:cs typeface="Arial"/>
              </a:rPr>
              <a:t>in</a:t>
            </a:r>
            <a:r>
              <a:rPr sz="1100" spc="-120" dirty="0">
                <a:latin typeface="Arial"/>
                <a:cs typeface="Arial"/>
              </a:rPr>
              <a:t> </a:t>
            </a:r>
            <a:r>
              <a:rPr sz="1100" spc="-10" dirty="0">
                <a:latin typeface="Arial"/>
                <a:cs typeface="Arial"/>
              </a:rPr>
              <a:t>the</a:t>
            </a:r>
            <a:r>
              <a:rPr sz="1100" spc="-80" dirty="0">
                <a:latin typeface="Arial"/>
                <a:cs typeface="Arial"/>
              </a:rPr>
              <a:t> </a:t>
            </a:r>
            <a:r>
              <a:rPr sz="1100" spc="-20" dirty="0">
                <a:latin typeface="Arial"/>
                <a:cs typeface="Arial"/>
              </a:rPr>
              <a:t>level,</a:t>
            </a:r>
            <a:r>
              <a:rPr sz="1100" spc="-105" dirty="0">
                <a:latin typeface="Arial"/>
                <a:cs typeface="Arial"/>
              </a:rPr>
              <a:t> </a:t>
            </a:r>
            <a:r>
              <a:rPr sz="1100" spc="-20" dirty="0">
                <a:latin typeface="Arial"/>
                <a:cs typeface="Arial"/>
              </a:rPr>
              <a:t>trend,</a:t>
            </a:r>
            <a:r>
              <a:rPr sz="1100" spc="-110" dirty="0">
                <a:latin typeface="Arial"/>
                <a:cs typeface="Arial"/>
              </a:rPr>
              <a:t> </a:t>
            </a:r>
            <a:r>
              <a:rPr sz="1100" dirty="0">
                <a:latin typeface="Arial"/>
                <a:cs typeface="Arial"/>
              </a:rPr>
              <a:t>or</a:t>
            </a:r>
            <a:r>
              <a:rPr sz="1100" spc="25" dirty="0">
                <a:latin typeface="Arial"/>
                <a:cs typeface="Arial"/>
              </a:rPr>
              <a:t> </a:t>
            </a:r>
            <a:r>
              <a:rPr sz="1100" dirty="0">
                <a:latin typeface="Arial"/>
                <a:cs typeface="Arial"/>
              </a:rPr>
              <a:t>volatility</a:t>
            </a:r>
            <a:r>
              <a:rPr sz="1100" spc="-114" dirty="0">
                <a:latin typeface="Arial"/>
                <a:cs typeface="Arial"/>
              </a:rPr>
              <a:t> </a:t>
            </a:r>
            <a:r>
              <a:rPr sz="1100" dirty="0">
                <a:latin typeface="Arial"/>
                <a:cs typeface="Arial"/>
              </a:rPr>
              <a:t>of</a:t>
            </a:r>
            <a:r>
              <a:rPr sz="1100" spc="-90" dirty="0">
                <a:latin typeface="Arial"/>
                <a:cs typeface="Arial"/>
              </a:rPr>
              <a:t> </a:t>
            </a:r>
            <a:r>
              <a:rPr sz="1100" spc="-10" dirty="0">
                <a:latin typeface="Arial"/>
                <a:cs typeface="Arial"/>
              </a:rPr>
              <a:t>mortality</a:t>
            </a:r>
            <a:r>
              <a:rPr sz="1100" spc="-114" dirty="0">
                <a:latin typeface="Arial"/>
                <a:cs typeface="Arial"/>
              </a:rPr>
              <a:t> </a:t>
            </a:r>
            <a:r>
              <a:rPr sz="1100" spc="-10" dirty="0">
                <a:latin typeface="Arial"/>
                <a:cs typeface="Arial"/>
              </a:rPr>
              <a:t>rates,</a:t>
            </a:r>
            <a:endParaRPr sz="1100">
              <a:latin typeface="Arial"/>
              <a:cs typeface="Arial"/>
            </a:endParaRPr>
          </a:p>
          <a:p>
            <a:pPr marL="12700">
              <a:lnSpc>
                <a:spcPts val="1220"/>
              </a:lnSpc>
            </a:pPr>
            <a:r>
              <a:rPr sz="1100" spc="-20" dirty="0">
                <a:latin typeface="Arial"/>
                <a:cs typeface="Arial"/>
              </a:rPr>
              <a:t>where</a:t>
            </a:r>
            <a:r>
              <a:rPr sz="1100" spc="-80" dirty="0">
                <a:latin typeface="Arial"/>
                <a:cs typeface="Arial"/>
              </a:rPr>
              <a:t> </a:t>
            </a:r>
            <a:r>
              <a:rPr sz="1100" spc="-65" dirty="0">
                <a:latin typeface="Arial"/>
                <a:cs typeface="Arial"/>
              </a:rPr>
              <a:t>an</a:t>
            </a:r>
            <a:r>
              <a:rPr sz="1100" spc="-110" dirty="0">
                <a:latin typeface="Arial"/>
                <a:cs typeface="Arial"/>
              </a:rPr>
              <a:t> </a:t>
            </a:r>
            <a:r>
              <a:rPr sz="1100" spc="-50" dirty="0">
                <a:latin typeface="Arial"/>
                <a:cs typeface="Arial"/>
              </a:rPr>
              <a:t>increase</a:t>
            </a:r>
            <a:r>
              <a:rPr sz="1100" spc="-80" dirty="0">
                <a:latin typeface="Arial"/>
                <a:cs typeface="Arial"/>
              </a:rPr>
              <a:t> </a:t>
            </a:r>
            <a:r>
              <a:rPr sz="1100" dirty="0">
                <a:latin typeface="Arial"/>
                <a:cs typeface="Arial"/>
              </a:rPr>
              <a:t>in</a:t>
            </a:r>
            <a:r>
              <a:rPr sz="1100" spc="-110" dirty="0">
                <a:latin typeface="Arial"/>
                <a:cs typeface="Arial"/>
              </a:rPr>
              <a:t> </a:t>
            </a:r>
            <a:r>
              <a:rPr sz="1100" spc="-10" dirty="0">
                <a:latin typeface="Arial"/>
                <a:cs typeface="Arial"/>
              </a:rPr>
              <a:t>the</a:t>
            </a:r>
            <a:r>
              <a:rPr sz="1100" spc="-80" dirty="0">
                <a:latin typeface="Arial"/>
                <a:cs typeface="Arial"/>
              </a:rPr>
              <a:t> </a:t>
            </a:r>
            <a:r>
              <a:rPr sz="1100" dirty="0">
                <a:latin typeface="Arial"/>
                <a:cs typeface="Arial"/>
              </a:rPr>
              <a:t>mortality</a:t>
            </a:r>
            <a:r>
              <a:rPr sz="1100" spc="-105" dirty="0">
                <a:latin typeface="Arial"/>
                <a:cs typeface="Arial"/>
              </a:rPr>
              <a:t> </a:t>
            </a:r>
            <a:r>
              <a:rPr sz="1100" spc="-25" dirty="0">
                <a:latin typeface="Arial"/>
                <a:cs typeface="Arial"/>
              </a:rPr>
              <a:t>rate</a:t>
            </a:r>
            <a:r>
              <a:rPr sz="1100" spc="-80" dirty="0">
                <a:latin typeface="Arial"/>
                <a:cs typeface="Arial"/>
              </a:rPr>
              <a:t> </a:t>
            </a:r>
            <a:r>
              <a:rPr sz="1100" spc="-45" dirty="0">
                <a:latin typeface="Arial"/>
                <a:cs typeface="Arial"/>
              </a:rPr>
              <a:t>leads</a:t>
            </a:r>
            <a:r>
              <a:rPr sz="1100" spc="-110" dirty="0">
                <a:latin typeface="Arial"/>
                <a:cs typeface="Arial"/>
              </a:rPr>
              <a:t> </a:t>
            </a:r>
            <a:r>
              <a:rPr sz="1100" dirty="0">
                <a:latin typeface="Arial"/>
                <a:cs typeface="Arial"/>
              </a:rPr>
              <a:t>to</a:t>
            </a:r>
            <a:r>
              <a:rPr sz="1100" spc="-120" dirty="0">
                <a:latin typeface="Arial"/>
                <a:cs typeface="Arial"/>
              </a:rPr>
              <a:t> </a:t>
            </a:r>
            <a:r>
              <a:rPr sz="1100" spc="-65" dirty="0">
                <a:latin typeface="Arial"/>
                <a:cs typeface="Arial"/>
              </a:rPr>
              <a:t>an</a:t>
            </a:r>
            <a:r>
              <a:rPr sz="1100" spc="-114" dirty="0">
                <a:latin typeface="Arial"/>
                <a:cs typeface="Arial"/>
              </a:rPr>
              <a:t> </a:t>
            </a:r>
            <a:r>
              <a:rPr sz="1100" spc="-50" dirty="0">
                <a:latin typeface="Arial"/>
                <a:cs typeface="Arial"/>
              </a:rPr>
              <a:t>increase</a:t>
            </a:r>
            <a:r>
              <a:rPr sz="1100" spc="-75" dirty="0">
                <a:latin typeface="Arial"/>
                <a:cs typeface="Arial"/>
              </a:rPr>
              <a:t> </a:t>
            </a:r>
            <a:r>
              <a:rPr sz="1100" dirty="0">
                <a:latin typeface="Arial"/>
                <a:cs typeface="Arial"/>
              </a:rPr>
              <a:t>in</a:t>
            </a:r>
            <a:r>
              <a:rPr sz="1100" spc="-114" dirty="0">
                <a:latin typeface="Arial"/>
                <a:cs typeface="Arial"/>
              </a:rPr>
              <a:t> </a:t>
            </a:r>
            <a:r>
              <a:rPr sz="1100" spc="-10" dirty="0">
                <a:latin typeface="Arial"/>
                <a:cs typeface="Arial"/>
              </a:rPr>
              <a:t>the</a:t>
            </a:r>
            <a:r>
              <a:rPr sz="1100" spc="-75" dirty="0">
                <a:latin typeface="Arial"/>
                <a:cs typeface="Arial"/>
              </a:rPr>
              <a:t> </a:t>
            </a:r>
            <a:r>
              <a:rPr sz="1100" spc="-35" dirty="0">
                <a:latin typeface="Arial"/>
                <a:cs typeface="Arial"/>
              </a:rPr>
              <a:t>value</a:t>
            </a:r>
            <a:r>
              <a:rPr sz="1100" spc="-75" dirty="0">
                <a:latin typeface="Arial"/>
                <a:cs typeface="Arial"/>
              </a:rPr>
              <a:t> </a:t>
            </a:r>
            <a:r>
              <a:rPr sz="1100" dirty="0">
                <a:latin typeface="Arial"/>
                <a:cs typeface="Arial"/>
              </a:rPr>
              <a:t>of</a:t>
            </a:r>
            <a:r>
              <a:rPr sz="1100" spc="-90" dirty="0">
                <a:latin typeface="Arial"/>
                <a:cs typeface="Arial"/>
              </a:rPr>
              <a:t> </a:t>
            </a:r>
            <a:r>
              <a:rPr sz="1100" spc="-45" dirty="0">
                <a:latin typeface="Arial"/>
                <a:cs typeface="Arial"/>
              </a:rPr>
              <a:t>insurance</a:t>
            </a:r>
            <a:r>
              <a:rPr sz="1100" spc="-75" dirty="0">
                <a:latin typeface="Arial"/>
                <a:cs typeface="Arial"/>
              </a:rPr>
              <a:t> </a:t>
            </a:r>
            <a:r>
              <a:rPr sz="1100" spc="-10" dirty="0">
                <a:latin typeface="Arial"/>
                <a:cs typeface="Arial"/>
              </a:rPr>
              <a:t>liabilities</a:t>
            </a:r>
            <a:r>
              <a:rPr sz="1100" spc="-114" dirty="0">
                <a:latin typeface="Arial"/>
                <a:cs typeface="Arial"/>
              </a:rPr>
              <a:t> </a:t>
            </a:r>
            <a:r>
              <a:rPr sz="1100" spc="-10" dirty="0">
                <a:latin typeface="Arial"/>
                <a:cs typeface="Arial"/>
              </a:rPr>
              <a:t>(mortality</a:t>
            </a:r>
            <a:r>
              <a:rPr sz="1100" spc="-110" dirty="0">
                <a:latin typeface="Arial"/>
                <a:cs typeface="Arial"/>
              </a:rPr>
              <a:t> </a:t>
            </a:r>
            <a:r>
              <a:rPr sz="1100" spc="-10" dirty="0">
                <a:latin typeface="Arial"/>
                <a:cs typeface="Arial"/>
              </a:rPr>
              <a:t>risk);</a:t>
            </a:r>
            <a:endParaRPr sz="1100">
              <a:latin typeface="Arial"/>
              <a:cs typeface="Arial"/>
            </a:endParaRPr>
          </a:p>
          <a:p>
            <a:pPr marL="203200" indent="-191135">
              <a:lnSpc>
                <a:spcPts val="1260"/>
              </a:lnSpc>
              <a:spcBef>
                <a:spcPts val="484"/>
              </a:spcBef>
              <a:buAutoNum type="alphaLcParenBoth" startAt="2"/>
              <a:tabLst>
                <a:tab pos="203835" algn="l"/>
              </a:tabLst>
            </a:pPr>
            <a:r>
              <a:rPr sz="1100" spc="-10" dirty="0">
                <a:latin typeface="Arial"/>
                <a:cs typeface="Arial"/>
              </a:rPr>
              <a:t>the</a:t>
            </a:r>
            <a:r>
              <a:rPr sz="1100" spc="-85" dirty="0">
                <a:latin typeface="Arial"/>
                <a:cs typeface="Arial"/>
              </a:rPr>
              <a:t> </a:t>
            </a:r>
            <a:r>
              <a:rPr sz="1100" spc="-30" dirty="0">
                <a:latin typeface="Arial"/>
                <a:cs typeface="Arial"/>
              </a:rPr>
              <a:t>risk</a:t>
            </a:r>
            <a:r>
              <a:rPr sz="1100" spc="-110" dirty="0">
                <a:latin typeface="Arial"/>
                <a:cs typeface="Arial"/>
              </a:rPr>
              <a:t> </a:t>
            </a:r>
            <a:r>
              <a:rPr sz="1100" dirty="0">
                <a:latin typeface="Arial"/>
                <a:cs typeface="Arial"/>
              </a:rPr>
              <a:t>of </a:t>
            </a:r>
            <a:r>
              <a:rPr sz="1100" spc="-50" dirty="0">
                <a:latin typeface="Arial"/>
                <a:cs typeface="Arial"/>
              </a:rPr>
              <a:t>loss,</a:t>
            </a:r>
            <a:r>
              <a:rPr sz="1100" spc="-105" dirty="0">
                <a:latin typeface="Arial"/>
                <a:cs typeface="Arial"/>
              </a:rPr>
              <a:t> </a:t>
            </a:r>
            <a:r>
              <a:rPr sz="1100" dirty="0">
                <a:latin typeface="Arial"/>
                <a:cs typeface="Arial"/>
              </a:rPr>
              <a:t>or</a:t>
            </a:r>
            <a:r>
              <a:rPr sz="1100" spc="-145" dirty="0">
                <a:latin typeface="Arial"/>
                <a:cs typeface="Arial"/>
              </a:rPr>
              <a:t> </a:t>
            </a:r>
            <a:r>
              <a:rPr sz="1100" dirty="0">
                <a:latin typeface="Arial"/>
                <a:cs typeface="Arial"/>
              </a:rPr>
              <a:t>of </a:t>
            </a:r>
            <a:r>
              <a:rPr sz="1100" spc="-50" dirty="0">
                <a:latin typeface="Arial"/>
                <a:cs typeface="Arial"/>
              </a:rPr>
              <a:t>adverse</a:t>
            </a:r>
            <a:r>
              <a:rPr sz="1100" spc="-80" dirty="0">
                <a:latin typeface="Arial"/>
                <a:cs typeface="Arial"/>
              </a:rPr>
              <a:t> </a:t>
            </a:r>
            <a:r>
              <a:rPr sz="1100" spc="-70" dirty="0">
                <a:latin typeface="Arial"/>
                <a:cs typeface="Arial"/>
              </a:rPr>
              <a:t>change</a:t>
            </a:r>
            <a:r>
              <a:rPr sz="1100" spc="-85" dirty="0">
                <a:latin typeface="Arial"/>
                <a:cs typeface="Arial"/>
              </a:rPr>
              <a:t> </a:t>
            </a:r>
            <a:r>
              <a:rPr sz="1100" dirty="0">
                <a:latin typeface="Arial"/>
                <a:cs typeface="Arial"/>
              </a:rPr>
              <a:t>in</a:t>
            </a:r>
            <a:r>
              <a:rPr sz="1100" spc="-114" dirty="0">
                <a:latin typeface="Arial"/>
                <a:cs typeface="Arial"/>
              </a:rPr>
              <a:t> </a:t>
            </a:r>
            <a:r>
              <a:rPr sz="1100" spc="-10" dirty="0">
                <a:latin typeface="Arial"/>
                <a:cs typeface="Arial"/>
              </a:rPr>
              <a:t>the</a:t>
            </a:r>
            <a:r>
              <a:rPr sz="1100" spc="-85" dirty="0">
                <a:latin typeface="Arial"/>
                <a:cs typeface="Arial"/>
              </a:rPr>
              <a:t> </a:t>
            </a:r>
            <a:r>
              <a:rPr sz="1100" spc="-35" dirty="0">
                <a:latin typeface="Arial"/>
                <a:cs typeface="Arial"/>
              </a:rPr>
              <a:t>value</a:t>
            </a:r>
            <a:r>
              <a:rPr sz="1100" spc="-80" dirty="0">
                <a:latin typeface="Arial"/>
                <a:cs typeface="Arial"/>
              </a:rPr>
              <a:t> </a:t>
            </a:r>
            <a:r>
              <a:rPr sz="1100" dirty="0">
                <a:latin typeface="Arial"/>
                <a:cs typeface="Arial"/>
              </a:rPr>
              <a:t>of</a:t>
            </a:r>
            <a:r>
              <a:rPr sz="1100" spc="-95" dirty="0">
                <a:latin typeface="Arial"/>
                <a:cs typeface="Arial"/>
              </a:rPr>
              <a:t> </a:t>
            </a:r>
            <a:r>
              <a:rPr sz="1100" spc="-45" dirty="0">
                <a:latin typeface="Arial"/>
                <a:cs typeface="Arial"/>
              </a:rPr>
              <a:t>insurance</a:t>
            </a:r>
            <a:r>
              <a:rPr sz="1100" spc="-80" dirty="0">
                <a:latin typeface="Arial"/>
                <a:cs typeface="Arial"/>
              </a:rPr>
              <a:t> </a:t>
            </a:r>
            <a:r>
              <a:rPr sz="1100" spc="-20" dirty="0">
                <a:latin typeface="Arial"/>
                <a:cs typeface="Arial"/>
              </a:rPr>
              <a:t>liabilities,</a:t>
            </a:r>
            <a:r>
              <a:rPr sz="1100" spc="-105" dirty="0">
                <a:latin typeface="Arial"/>
                <a:cs typeface="Arial"/>
              </a:rPr>
              <a:t> </a:t>
            </a:r>
            <a:r>
              <a:rPr sz="1100" spc="-30" dirty="0">
                <a:latin typeface="Arial"/>
                <a:cs typeface="Arial"/>
              </a:rPr>
              <a:t>resulting</a:t>
            </a:r>
            <a:r>
              <a:rPr sz="1100" spc="-135" dirty="0">
                <a:latin typeface="Arial"/>
                <a:cs typeface="Arial"/>
              </a:rPr>
              <a:t> </a:t>
            </a:r>
            <a:r>
              <a:rPr sz="1100" dirty="0">
                <a:latin typeface="Arial"/>
                <a:cs typeface="Arial"/>
              </a:rPr>
              <a:t>from</a:t>
            </a:r>
            <a:r>
              <a:rPr sz="1100" spc="-130" dirty="0">
                <a:latin typeface="Arial"/>
                <a:cs typeface="Arial"/>
              </a:rPr>
              <a:t> </a:t>
            </a:r>
            <a:r>
              <a:rPr sz="1100" spc="-75" dirty="0">
                <a:latin typeface="Arial"/>
                <a:cs typeface="Arial"/>
              </a:rPr>
              <a:t>changes</a:t>
            </a:r>
            <a:r>
              <a:rPr sz="1100" spc="-120" dirty="0">
                <a:latin typeface="Arial"/>
                <a:cs typeface="Arial"/>
              </a:rPr>
              <a:t> </a:t>
            </a:r>
            <a:r>
              <a:rPr sz="1100" dirty="0">
                <a:latin typeface="Arial"/>
                <a:cs typeface="Arial"/>
              </a:rPr>
              <a:t>in</a:t>
            </a:r>
            <a:r>
              <a:rPr sz="1100" spc="-120" dirty="0">
                <a:latin typeface="Arial"/>
                <a:cs typeface="Arial"/>
              </a:rPr>
              <a:t> </a:t>
            </a:r>
            <a:r>
              <a:rPr sz="1100" spc="-10" dirty="0">
                <a:latin typeface="Arial"/>
                <a:cs typeface="Arial"/>
              </a:rPr>
              <a:t>the</a:t>
            </a:r>
            <a:r>
              <a:rPr sz="1100" spc="-80" dirty="0">
                <a:latin typeface="Arial"/>
                <a:cs typeface="Arial"/>
              </a:rPr>
              <a:t> </a:t>
            </a:r>
            <a:r>
              <a:rPr sz="1100" spc="-30" dirty="0">
                <a:latin typeface="Arial"/>
                <a:cs typeface="Arial"/>
              </a:rPr>
              <a:t>level,</a:t>
            </a:r>
            <a:r>
              <a:rPr sz="1100" spc="-105" dirty="0">
                <a:latin typeface="Arial"/>
                <a:cs typeface="Arial"/>
              </a:rPr>
              <a:t> </a:t>
            </a:r>
            <a:r>
              <a:rPr sz="1100" spc="-10" dirty="0">
                <a:latin typeface="Arial"/>
                <a:cs typeface="Arial"/>
              </a:rPr>
              <a:t>trend,</a:t>
            </a:r>
            <a:r>
              <a:rPr sz="1100" spc="-105" dirty="0">
                <a:latin typeface="Arial"/>
                <a:cs typeface="Arial"/>
              </a:rPr>
              <a:t> </a:t>
            </a:r>
            <a:r>
              <a:rPr sz="1100" dirty="0">
                <a:latin typeface="Arial"/>
                <a:cs typeface="Arial"/>
              </a:rPr>
              <a:t>or volatility</a:t>
            </a:r>
            <a:r>
              <a:rPr sz="1100" spc="-110" dirty="0">
                <a:latin typeface="Arial"/>
                <a:cs typeface="Arial"/>
              </a:rPr>
              <a:t> </a:t>
            </a:r>
            <a:r>
              <a:rPr sz="1100" dirty="0">
                <a:latin typeface="Arial"/>
                <a:cs typeface="Arial"/>
              </a:rPr>
              <a:t>of</a:t>
            </a:r>
            <a:r>
              <a:rPr sz="1100" spc="-95" dirty="0">
                <a:latin typeface="Arial"/>
                <a:cs typeface="Arial"/>
              </a:rPr>
              <a:t> </a:t>
            </a:r>
            <a:r>
              <a:rPr sz="1100" spc="-10" dirty="0">
                <a:latin typeface="Arial"/>
                <a:cs typeface="Arial"/>
              </a:rPr>
              <a:t>mortality</a:t>
            </a:r>
            <a:r>
              <a:rPr sz="1100" spc="-114" dirty="0">
                <a:latin typeface="Arial"/>
                <a:cs typeface="Arial"/>
              </a:rPr>
              <a:t> </a:t>
            </a:r>
            <a:r>
              <a:rPr sz="1100" spc="-10" dirty="0">
                <a:latin typeface="Arial"/>
                <a:cs typeface="Arial"/>
              </a:rPr>
              <a:t>rates,</a:t>
            </a:r>
            <a:endParaRPr sz="1100">
              <a:latin typeface="Arial"/>
              <a:cs typeface="Arial"/>
            </a:endParaRPr>
          </a:p>
          <a:p>
            <a:pPr marL="12700">
              <a:lnSpc>
                <a:spcPts val="1260"/>
              </a:lnSpc>
            </a:pPr>
            <a:r>
              <a:rPr sz="1100" spc="-20" dirty="0">
                <a:latin typeface="Arial"/>
                <a:cs typeface="Arial"/>
              </a:rPr>
              <a:t>where</a:t>
            </a:r>
            <a:r>
              <a:rPr sz="1100" spc="-75" dirty="0">
                <a:latin typeface="Arial"/>
                <a:cs typeface="Arial"/>
              </a:rPr>
              <a:t> </a:t>
            </a:r>
            <a:r>
              <a:rPr sz="1100" spc="-80" dirty="0">
                <a:latin typeface="Arial"/>
                <a:cs typeface="Arial"/>
              </a:rPr>
              <a:t>a</a:t>
            </a:r>
            <a:r>
              <a:rPr sz="1100" spc="-45" dirty="0">
                <a:latin typeface="Arial"/>
                <a:cs typeface="Arial"/>
              </a:rPr>
              <a:t> </a:t>
            </a:r>
            <a:r>
              <a:rPr sz="1100" spc="-55" dirty="0">
                <a:latin typeface="Arial"/>
                <a:cs typeface="Arial"/>
              </a:rPr>
              <a:t>decrease</a:t>
            </a:r>
            <a:r>
              <a:rPr sz="1100" spc="-70" dirty="0">
                <a:latin typeface="Arial"/>
                <a:cs typeface="Arial"/>
              </a:rPr>
              <a:t> </a:t>
            </a:r>
            <a:r>
              <a:rPr sz="1100" dirty="0">
                <a:latin typeface="Arial"/>
                <a:cs typeface="Arial"/>
              </a:rPr>
              <a:t>in</a:t>
            </a:r>
            <a:r>
              <a:rPr sz="1100" spc="-114" dirty="0">
                <a:latin typeface="Arial"/>
                <a:cs typeface="Arial"/>
              </a:rPr>
              <a:t> </a:t>
            </a:r>
            <a:r>
              <a:rPr sz="1100" spc="-10" dirty="0">
                <a:latin typeface="Arial"/>
                <a:cs typeface="Arial"/>
              </a:rPr>
              <a:t>the</a:t>
            </a:r>
            <a:r>
              <a:rPr sz="1100" spc="-70" dirty="0">
                <a:latin typeface="Arial"/>
                <a:cs typeface="Arial"/>
              </a:rPr>
              <a:t> </a:t>
            </a:r>
            <a:r>
              <a:rPr sz="1100" dirty="0">
                <a:latin typeface="Arial"/>
                <a:cs typeface="Arial"/>
              </a:rPr>
              <a:t>mortality</a:t>
            </a:r>
            <a:r>
              <a:rPr sz="1100" spc="-105" dirty="0">
                <a:latin typeface="Arial"/>
                <a:cs typeface="Arial"/>
              </a:rPr>
              <a:t> </a:t>
            </a:r>
            <a:r>
              <a:rPr sz="1100" spc="-25" dirty="0">
                <a:latin typeface="Arial"/>
                <a:cs typeface="Arial"/>
              </a:rPr>
              <a:t>rate</a:t>
            </a:r>
            <a:r>
              <a:rPr sz="1100" spc="-80" dirty="0">
                <a:latin typeface="Arial"/>
                <a:cs typeface="Arial"/>
              </a:rPr>
              <a:t> </a:t>
            </a:r>
            <a:r>
              <a:rPr sz="1100" spc="-45" dirty="0">
                <a:latin typeface="Arial"/>
                <a:cs typeface="Arial"/>
              </a:rPr>
              <a:t>leads</a:t>
            </a:r>
            <a:r>
              <a:rPr sz="1100" spc="-105" dirty="0">
                <a:latin typeface="Arial"/>
                <a:cs typeface="Arial"/>
              </a:rPr>
              <a:t> </a:t>
            </a:r>
            <a:r>
              <a:rPr sz="1100" dirty="0">
                <a:latin typeface="Arial"/>
                <a:cs typeface="Arial"/>
              </a:rPr>
              <a:t>to</a:t>
            </a:r>
            <a:r>
              <a:rPr sz="1100" spc="-114" dirty="0">
                <a:latin typeface="Arial"/>
                <a:cs typeface="Arial"/>
              </a:rPr>
              <a:t> </a:t>
            </a:r>
            <a:r>
              <a:rPr sz="1100" spc="-65" dirty="0">
                <a:latin typeface="Arial"/>
                <a:cs typeface="Arial"/>
              </a:rPr>
              <a:t>an</a:t>
            </a:r>
            <a:r>
              <a:rPr sz="1100" spc="-114" dirty="0">
                <a:latin typeface="Arial"/>
                <a:cs typeface="Arial"/>
              </a:rPr>
              <a:t> </a:t>
            </a:r>
            <a:r>
              <a:rPr sz="1100" spc="-45" dirty="0">
                <a:latin typeface="Arial"/>
                <a:cs typeface="Arial"/>
              </a:rPr>
              <a:t>increase</a:t>
            </a:r>
            <a:r>
              <a:rPr sz="1100" spc="-70" dirty="0">
                <a:latin typeface="Arial"/>
                <a:cs typeface="Arial"/>
              </a:rPr>
              <a:t> </a:t>
            </a:r>
            <a:r>
              <a:rPr sz="1100" dirty="0">
                <a:latin typeface="Arial"/>
                <a:cs typeface="Arial"/>
              </a:rPr>
              <a:t>in</a:t>
            </a:r>
            <a:r>
              <a:rPr sz="1100" spc="-114" dirty="0">
                <a:latin typeface="Arial"/>
                <a:cs typeface="Arial"/>
              </a:rPr>
              <a:t> </a:t>
            </a:r>
            <a:r>
              <a:rPr sz="1100" spc="-10" dirty="0">
                <a:latin typeface="Arial"/>
                <a:cs typeface="Arial"/>
              </a:rPr>
              <a:t>the</a:t>
            </a:r>
            <a:r>
              <a:rPr sz="1100" spc="-70" dirty="0">
                <a:latin typeface="Arial"/>
                <a:cs typeface="Arial"/>
              </a:rPr>
              <a:t> </a:t>
            </a:r>
            <a:r>
              <a:rPr sz="1100" spc="-35" dirty="0">
                <a:latin typeface="Arial"/>
                <a:cs typeface="Arial"/>
              </a:rPr>
              <a:t>value</a:t>
            </a:r>
            <a:r>
              <a:rPr sz="1100" spc="-70" dirty="0">
                <a:latin typeface="Arial"/>
                <a:cs typeface="Arial"/>
              </a:rPr>
              <a:t> </a:t>
            </a:r>
            <a:r>
              <a:rPr sz="1100" dirty="0">
                <a:latin typeface="Arial"/>
                <a:cs typeface="Arial"/>
              </a:rPr>
              <a:t>of</a:t>
            </a:r>
            <a:r>
              <a:rPr sz="1100" spc="-90" dirty="0">
                <a:latin typeface="Arial"/>
                <a:cs typeface="Arial"/>
              </a:rPr>
              <a:t> </a:t>
            </a:r>
            <a:r>
              <a:rPr sz="1100" spc="-45" dirty="0">
                <a:latin typeface="Arial"/>
                <a:cs typeface="Arial"/>
              </a:rPr>
              <a:t>insurance</a:t>
            </a:r>
            <a:r>
              <a:rPr sz="1100" spc="-70" dirty="0">
                <a:latin typeface="Arial"/>
                <a:cs typeface="Arial"/>
              </a:rPr>
              <a:t> </a:t>
            </a:r>
            <a:r>
              <a:rPr sz="1100" spc="-20" dirty="0">
                <a:latin typeface="Arial"/>
                <a:cs typeface="Arial"/>
              </a:rPr>
              <a:t>liabilities</a:t>
            </a:r>
            <a:r>
              <a:rPr sz="1100" spc="-110" dirty="0">
                <a:latin typeface="Arial"/>
                <a:cs typeface="Arial"/>
              </a:rPr>
              <a:t> </a:t>
            </a:r>
            <a:r>
              <a:rPr sz="1100" spc="-30" dirty="0">
                <a:latin typeface="Arial"/>
                <a:cs typeface="Arial"/>
              </a:rPr>
              <a:t>(longevity</a:t>
            </a:r>
            <a:r>
              <a:rPr sz="1100" spc="-105" dirty="0">
                <a:latin typeface="Arial"/>
                <a:cs typeface="Arial"/>
              </a:rPr>
              <a:t> </a:t>
            </a:r>
            <a:r>
              <a:rPr sz="1100" spc="-10" dirty="0">
                <a:latin typeface="Arial"/>
                <a:cs typeface="Arial"/>
              </a:rPr>
              <a:t>risk);</a:t>
            </a:r>
            <a:endParaRPr sz="1100">
              <a:latin typeface="Arial"/>
              <a:cs typeface="Arial"/>
            </a:endParaRPr>
          </a:p>
          <a:p>
            <a:pPr marL="12700" marR="176530">
              <a:lnSpc>
                <a:spcPts val="1200"/>
              </a:lnSpc>
              <a:spcBef>
                <a:spcPts val="620"/>
              </a:spcBef>
              <a:buAutoNum type="alphaLcParenBoth" startAt="3"/>
              <a:tabLst>
                <a:tab pos="184785" algn="l"/>
              </a:tabLst>
            </a:pPr>
            <a:r>
              <a:rPr sz="1100" dirty="0">
                <a:latin typeface="Arial"/>
                <a:cs typeface="Arial"/>
              </a:rPr>
              <a:t>the</a:t>
            </a:r>
            <a:r>
              <a:rPr sz="1100" spc="-5" dirty="0">
                <a:latin typeface="Arial"/>
                <a:cs typeface="Arial"/>
              </a:rPr>
              <a:t> </a:t>
            </a:r>
            <a:r>
              <a:rPr sz="1100" spc="-30" dirty="0">
                <a:latin typeface="Arial"/>
                <a:cs typeface="Arial"/>
              </a:rPr>
              <a:t>risk</a:t>
            </a:r>
            <a:r>
              <a:rPr sz="1100" spc="-114" dirty="0">
                <a:latin typeface="Arial"/>
                <a:cs typeface="Arial"/>
              </a:rPr>
              <a:t> </a:t>
            </a:r>
            <a:r>
              <a:rPr sz="1100" dirty="0">
                <a:latin typeface="Arial"/>
                <a:cs typeface="Arial"/>
              </a:rPr>
              <a:t>of</a:t>
            </a:r>
            <a:r>
              <a:rPr sz="1100" spc="-100" dirty="0">
                <a:latin typeface="Arial"/>
                <a:cs typeface="Arial"/>
              </a:rPr>
              <a:t> </a:t>
            </a:r>
            <a:r>
              <a:rPr sz="1100" spc="-50" dirty="0">
                <a:latin typeface="Arial"/>
                <a:cs typeface="Arial"/>
              </a:rPr>
              <a:t>loss,</a:t>
            </a:r>
            <a:r>
              <a:rPr sz="1100" spc="-114" dirty="0">
                <a:latin typeface="Arial"/>
                <a:cs typeface="Arial"/>
              </a:rPr>
              <a:t> </a:t>
            </a:r>
            <a:r>
              <a:rPr sz="1100" dirty="0">
                <a:latin typeface="Arial"/>
                <a:cs typeface="Arial"/>
              </a:rPr>
              <a:t>or</a:t>
            </a:r>
            <a:r>
              <a:rPr sz="1100" spc="-65" dirty="0">
                <a:latin typeface="Arial"/>
                <a:cs typeface="Arial"/>
              </a:rPr>
              <a:t> </a:t>
            </a:r>
            <a:r>
              <a:rPr sz="1100" dirty="0">
                <a:latin typeface="Arial"/>
                <a:cs typeface="Arial"/>
              </a:rPr>
              <a:t>of</a:t>
            </a:r>
            <a:r>
              <a:rPr sz="1100" spc="-100" dirty="0">
                <a:latin typeface="Arial"/>
                <a:cs typeface="Arial"/>
              </a:rPr>
              <a:t> </a:t>
            </a:r>
            <a:r>
              <a:rPr sz="1100" spc="-50" dirty="0">
                <a:latin typeface="Arial"/>
                <a:cs typeface="Arial"/>
              </a:rPr>
              <a:t>adverse</a:t>
            </a:r>
            <a:r>
              <a:rPr sz="1100" spc="-85" dirty="0">
                <a:latin typeface="Arial"/>
                <a:cs typeface="Arial"/>
              </a:rPr>
              <a:t> </a:t>
            </a:r>
            <a:r>
              <a:rPr sz="1100" spc="-70" dirty="0">
                <a:latin typeface="Arial"/>
                <a:cs typeface="Arial"/>
              </a:rPr>
              <a:t>change</a:t>
            </a:r>
            <a:r>
              <a:rPr sz="1100" spc="-90" dirty="0">
                <a:latin typeface="Arial"/>
                <a:cs typeface="Arial"/>
              </a:rPr>
              <a:t> </a:t>
            </a:r>
            <a:r>
              <a:rPr sz="1100" dirty="0">
                <a:latin typeface="Arial"/>
                <a:cs typeface="Arial"/>
              </a:rPr>
              <a:t>in</a:t>
            </a:r>
            <a:r>
              <a:rPr sz="1100" spc="-125" dirty="0">
                <a:latin typeface="Arial"/>
                <a:cs typeface="Arial"/>
              </a:rPr>
              <a:t> </a:t>
            </a:r>
            <a:r>
              <a:rPr sz="1100" spc="-10" dirty="0">
                <a:latin typeface="Arial"/>
                <a:cs typeface="Arial"/>
              </a:rPr>
              <a:t>the</a:t>
            </a:r>
            <a:r>
              <a:rPr sz="1100" spc="-85" dirty="0">
                <a:latin typeface="Arial"/>
                <a:cs typeface="Arial"/>
              </a:rPr>
              <a:t> </a:t>
            </a:r>
            <a:r>
              <a:rPr sz="1100" spc="-35" dirty="0">
                <a:latin typeface="Arial"/>
                <a:cs typeface="Arial"/>
              </a:rPr>
              <a:t>value</a:t>
            </a:r>
            <a:r>
              <a:rPr sz="1100" spc="-90" dirty="0">
                <a:latin typeface="Arial"/>
                <a:cs typeface="Arial"/>
              </a:rPr>
              <a:t> </a:t>
            </a:r>
            <a:r>
              <a:rPr sz="1100" dirty="0">
                <a:latin typeface="Arial"/>
                <a:cs typeface="Arial"/>
              </a:rPr>
              <a:t>of</a:t>
            </a:r>
            <a:r>
              <a:rPr sz="1100" spc="-100" dirty="0">
                <a:latin typeface="Arial"/>
                <a:cs typeface="Arial"/>
              </a:rPr>
              <a:t> </a:t>
            </a:r>
            <a:r>
              <a:rPr sz="1100" spc="-45" dirty="0">
                <a:latin typeface="Arial"/>
                <a:cs typeface="Arial"/>
              </a:rPr>
              <a:t>insurance</a:t>
            </a:r>
            <a:r>
              <a:rPr sz="1100" spc="-90" dirty="0">
                <a:latin typeface="Arial"/>
                <a:cs typeface="Arial"/>
              </a:rPr>
              <a:t> </a:t>
            </a:r>
            <a:r>
              <a:rPr sz="1100" spc="-20" dirty="0">
                <a:latin typeface="Arial"/>
                <a:cs typeface="Arial"/>
              </a:rPr>
              <a:t>liabilities,</a:t>
            </a:r>
            <a:r>
              <a:rPr sz="1100" spc="-110" dirty="0">
                <a:latin typeface="Arial"/>
                <a:cs typeface="Arial"/>
              </a:rPr>
              <a:t> </a:t>
            </a:r>
            <a:r>
              <a:rPr sz="1100" spc="-30" dirty="0">
                <a:latin typeface="Arial"/>
                <a:cs typeface="Arial"/>
              </a:rPr>
              <a:t>resulting</a:t>
            </a:r>
            <a:r>
              <a:rPr sz="1100" spc="-140" dirty="0">
                <a:latin typeface="Arial"/>
                <a:cs typeface="Arial"/>
              </a:rPr>
              <a:t> </a:t>
            </a:r>
            <a:r>
              <a:rPr sz="1100" dirty="0">
                <a:latin typeface="Arial"/>
                <a:cs typeface="Arial"/>
              </a:rPr>
              <a:t>from</a:t>
            </a:r>
            <a:r>
              <a:rPr sz="1100" spc="-135" dirty="0">
                <a:latin typeface="Arial"/>
                <a:cs typeface="Arial"/>
              </a:rPr>
              <a:t> </a:t>
            </a:r>
            <a:r>
              <a:rPr sz="1100" spc="-75" dirty="0">
                <a:latin typeface="Arial"/>
                <a:cs typeface="Arial"/>
              </a:rPr>
              <a:t>changes</a:t>
            </a:r>
            <a:r>
              <a:rPr sz="1100" spc="-125" dirty="0">
                <a:latin typeface="Arial"/>
                <a:cs typeface="Arial"/>
              </a:rPr>
              <a:t> </a:t>
            </a:r>
            <a:r>
              <a:rPr sz="1100" dirty="0">
                <a:latin typeface="Arial"/>
                <a:cs typeface="Arial"/>
              </a:rPr>
              <a:t>in</a:t>
            </a:r>
            <a:r>
              <a:rPr sz="1100" spc="-125" dirty="0">
                <a:latin typeface="Arial"/>
                <a:cs typeface="Arial"/>
              </a:rPr>
              <a:t> </a:t>
            </a:r>
            <a:r>
              <a:rPr sz="1100" spc="-10" dirty="0">
                <a:latin typeface="Arial"/>
                <a:cs typeface="Arial"/>
              </a:rPr>
              <a:t>the</a:t>
            </a:r>
            <a:r>
              <a:rPr sz="1100" spc="-90" dirty="0">
                <a:latin typeface="Arial"/>
                <a:cs typeface="Arial"/>
              </a:rPr>
              <a:t> </a:t>
            </a:r>
            <a:r>
              <a:rPr sz="1100" spc="-20" dirty="0">
                <a:latin typeface="Arial"/>
                <a:cs typeface="Arial"/>
              </a:rPr>
              <a:t>level,</a:t>
            </a:r>
            <a:r>
              <a:rPr sz="1100" spc="-110" dirty="0">
                <a:latin typeface="Arial"/>
                <a:cs typeface="Arial"/>
              </a:rPr>
              <a:t> </a:t>
            </a:r>
            <a:r>
              <a:rPr sz="1100" dirty="0">
                <a:latin typeface="Arial"/>
                <a:cs typeface="Arial"/>
              </a:rPr>
              <a:t>trend</a:t>
            </a:r>
            <a:r>
              <a:rPr sz="1100" spc="-125" dirty="0">
                <a:latin typeface="Arial"/>
                <a:cs typeface="Arial"/>
              </a:rPr>
              <a:t> </a:t>
            </a:r>
            <a:r>
              <a:rPr sz="1100" dirty="0">
                <a:latin typeface="Arial"/>
                <a:cs typeface="Arial"/>
              </a:rPr>
              <a:t>or</a:t>
            </a:r>
            <a:r>
              <a:rPr sz="1100" spc="-5" dirty="0">
                <a:latin typeface="Arial"/>
                <a:cs typeface="Arial"/>
              </a:rPr>
              <a:t> </a:t>
            </a:r>
            <a:r>
              <a:rPr sz="1100" dirty="0">
                <a:latin typeface="Arial"/>
                <a:cs typeface="Arial"/>
              </a:rPr>
              <a:t>volatility</a:t>
            </a:r>
            <a:r>
              <a:rPr sz="1100" spc="-114" dirty="0">
                <a:latin typeface="Arial"/>
                <a:cs typeface="Arial"/>
              </a:rPr>
              <a:t> </a:t>
            </a:r>
            <a:r>
              <a:rPr sz="1100" dirty="0">
                <a:latin typeface="Arial"/>
                <a:cs typeface="Arial"/>
              </a:rPr>
              <a:t>of</a:t>
            </a:r>
            <a:r>
              <a:rPr sz="1100" spc="-100" dirty="0">
                <a:latin typeface="Arial"/>
                <a:cs typeface="Arial"/>
              </a:rPr>
              <a:t> </a:t>
            </a:r>
            <a:r>
              <a:rPr sz="1100" spc="-20" dirty="0">
                <a:latin typeface="Arial"/>
                <a:cs typeface="Arial"/>
              </a:rPr>
              <a:t>disability,</a:t>
            </a:r>
            <a:r>
              <a:rPr sz="1100" spc="-114" dirty="0">
                <a:latin typeface="Arial"/>
                <a:cs typeface="Arial"/>
              </a:rPr>
              <a:t> </a:t>
            </a:r>
            <a:r>
              <a:rPr sz="1100" spc="-10" dirty="0">
                <a:latin typeface="Arial"/>
                <a:cs typeface="Arial"/>
              </a:rPr>
              <a:t>sickness </a:t>
            </a:r>
            <a:r>
              <a:rPr sz="1100" spc="-50" dirty="0">
                <a:latin typeface="Arial"/>
                <a:cs typeface="Arial"/>
              </a:rPr>
              <a:t>and</a:t>
            </a:r>
            <a:r>
              <a:rPr sz="1100" spc="-25" dirty="0">
                <a:latin typeface="Arial"/>
                <a:cs typeface="Arial"/>
              </a:rPr>
              <a:t> </a:t>
            </a:r>
            <a:r>
              <a:rPr sz="1100" dirty="0">
                <a:latin typeface="Arial"/>
                <a:cs typeface="Arial"/>
              </a:rPr>
              <a:t>morbidity</a:t>
            </a:r>
            <a:r>
              <a:rPr sz="1100" spc="-105" dirty="0">
                <a:latin typeface="Arial"/>
                <a:cs typeface="Arial"/>
              </a:rPr>
              <a:t> </a:t>
            </a:r>
            <a:r>
              <a:rPr sz="1100" spc="-35" dirty="0">
                <a:latin typeface="Arial"/>
                <a:cs typeface="Arial"/>
              </a:rPr>
              <a:t>rates</a:t>
            </a:r>
            <a:r>
              <a:rPr sz="1100" spc="-110" dirty="0">
                <a:latin typeface="Arial"/>
                <a:cs typeface="Arial"/>
              </a:rPr>
              <a:t> </a:t>
            </a:r>
            <a:r>
              <a:rPr sz="1100" spc="-25" dirty="0">
                <a:latin typeface="Arial"/>
                <a:cs typeface="Arial"/>
              </a:rPr>
              <a:t>(disability</a:t>
            </a:r>
            <a:r>
              <a:rPr sz="1100" spc="-114" dirty="0">
                <a:latin typeface="Arial"/>
                <a:cs typeface="Arial"/>
              </a:rPr>
              <a:t> </a:t>
            </a:r>
            <a:r>
              <a:rPr sz="1100" spc="-65" dirty="0">
                <a:latin typeface="Arial"/>
                <a:cs typeface="Arial"/>
              </a:rPr>
              <a:t>–</a:t>
            </a:r>
            <a:r>
              <a:rPr sz="1100" spc="-170" dirty="0">
                <a:latin typeface="Arial"/>
                <a:cs typeface="Arial"/>
              </a:rPr>
              <a:t> </a:t>
            </a:r>
            <a:r>
              <a:rPr sz="1100" dirty="0">
                <a:latin typeface="Arial"/>
                <a:cs typeface="Arial"/>
              </a:rPr>
              <a:t>morbidity</a:t>
            </a:r>
            <a:r>
              <a:rPr sz="1100" spc="-105" dirty="0">
                <a:latin typeface="Arial"/>
                <a:cs typeface="Arial"/>
              </a:rPr>
              <a:t> </a:t>
            </a:r>
            <a:r>
              <a:rPr sz="1100" spc="-10" dirty="0">
                <a:latin typeface="Arial"/>
                <a:cs typeface="Arial"/>
              </a:rPr>
              <a:t>risk);</a:t>
            </a:r>
            <a:endParaRPr sz="1100">
              <a:latin typeface="Arial"/>
              <a:cs typeface="Arial"/>
            </a:endParaRPr>
          </a:p>
          <a:p>
            <a:pPr marL="12700" marR="405130">
              <a:lnSpc>
                <a:spcPts val="1200"/>
              </a:lnSpc>
              <a:spcBef>
                <a:spcPts val="605"/>
              </a:spcBef>
              <a:buAutoNum type="alphaLcParenBoth" startAt="3"/>
              <a:tabLst>
                <a:tab pos="203835" algn="l"/>
              </a:tabLst>
            </a:pPr>
            <a:r>
              <a:rPr sz="1100" spc="-10" dirty="0">
                <a:latin typeface="Arial"/>
                <a:cs typeface="Arial"/>
              </a:rPr>
              <a:t>the</a:t>
            </a:r>
            <a:r>
              <a:rPr sz="1100" spc="-85" dirty="0">
                <a:latin typeface="Arial"/>
                <a:cs typeface="Arial"/>
              </a:rPr>
              <a:t> </a:t>
            </a:r>
            <a:r>
              <a:rPr sz="1100" spc="-30" dirty="0">
                <a:latin typeface="Arial"/>
                <a:cs typeface="Arial"/>
              </a:rPr>
              <a:t>risk</a:t>
            </a:r>
            <a:r>
              <a:rPr sz="1100" spc="-114" dirty="0">
                <a:latin typeface="Arial"/>
                <a:cs typeface="Arial"/>
              </a:rPr>
              <a:t> </a:t>
            </a:r>
            <a:r>
              <a:rPr sz="1100" dirty="0">
                <a:latin typeface="Arial"/>
                <a:cs typeface="Arial"/>
              </a:rPr>
              <a:t>of</a:t>
            </a:r>
            <a:r>
              <a:rPr sz="1100" spc="-5" dirty="0">
                <a:latin typeface="Arial"/>
                <a:cs typeface="Arial"/>
              </a:rPr>
              <a:t> </a:t>
            </a:r>
            <a:r>
              <a:rPr sz="1100" spc="-50" dirty="0">
                <a:latin typeface="Arial"/>
                <a:cs typeface="Arial"/>
              </a:rPr>
              <a:t>loss,</a:t>
            </a:r>
            <a:r>
              <a:rPr sz="1100" spc="-105" dirty="0">
                <a:latin typeface="Arial"/>
                <a:cs typeface="Arial"/>
              </a:rPr>
              <a:t> </a:t>
            </a:r>
            <a:r>
              <a:rPr sz="1100" dirty="0">
                <a:latin typeface="Arial"/>
                <a:cs typeface="Arial"/>
              </a:rPr>
              <a:t>or</a:t>
            </a:r>
            <a:r>
              <a:rPr sz="1100" spc="-150" dirty="0">
                <a:latin typeface="Arial"/>
                <a:cs typeface="Arial"/>
              </a:rPr>
              <a:t> </a:t>
            </a:r>
            <a:r>
              <a:rPr sz="1100" dirty="0">
                <a:latin typeface="Arial"/>
                <a:cs typeface="Arial"/>
              </a:rPr>
              <a:t>of</a:t>
            </a:r>
            <a:r>
              <a:rPr sz="1100" spc="-5" dirty="0">
                <a:latin typeface="Arial"/>
                <a:cs typeface="Arial"/>
              </a:rPr>
              <a:t> </a:t>
            </a:r>
            <a:r>
              <a:rPr sz="1100" spc="-50" dirty="0">
                <a:latin typeface="Arial"/>
                <a:cs typeface="Arial"/>
              </a:rPr>
              <a:t>adverse</a:t>
            </a:r>
            <a:r>
              <a:rPr sz="1100" spc="-80" dirty="0">
                <a:latin typeface="Arial"/>
                <a:cs typeface="Arial"/>
              </a:rPr>
              <a:t> </a:t>
            </a:r>
            <a:r>
              <a:rPr sz="1100" spc="-70" dirty="0">
                <a:latin typeface="Arial"/>
                <a:cs typeface="Arial"/>
              </a:rPr>
              <a:t>change</a:t>
            </a:r>
            <a:r>
              <a:rPr sz="1100" spc="-85" dirty="0">
                <a:latin typeface="Arial"/>
                <a:cs typeface="Arial"/>
              </a:rPr>
              <a:t> </a:t>
            </a:r>
            <a:r>
              <a:rPr sz="1100" dirty="0">
                <a:latin typeface="Arial"/>
                <a:cs typeface="Arial"/>
              </a:rPr>
              <a:t>in</a:t>
            </a:r>
            <a:r>
              <a:rPr sz="1100" spc="-120" dirty="0">
                <a:latin typeface="Arial"/>
                <a:cs typeface="Arial"/>
              </a:rPr>
              <a:t> </a:t>
            </a:r>
            <a:r>
              <a:rPr sz="1100" spc="-10" dirty="0">
                <a:latin typeface="Arial"/>
                <a:cs typeface="Arial"/>
              </a:rPr>
              <a:t>the</a:t>
            </a:r>
            <a:r>
              <a:rPr sz="1100" spc="-85" dirty="0">
                <a:latin typeface="Arial"/>
                <a:cs typeface="Arial"/>
              </a:rPr>
              <a:t> </a:t>
            </a:r>
            <a:r>
              <a:rPr sz="1100" spc="-35" dirty="0">
                <a:latin typeface="Arial"/>
                <a:cs typeface="Arial"/>
              </a:rPr>
              <a:t>value</a:t>
            </a:r>
            <a:r>
              <a:rPr sz="1100" spc="-85" dirty="0">
                <a:latin typeface="Arial"/>
                <a:cs typeface="Arial"/>
              </a:rPr>
              <a:t> </a:t>
            </a:r>
            <a:r>
              <a:rPr sz="1100" dirty="0">
                <a:latin typeface="Arial"/>
                <a:cs typeface="Arial"/>
              </a:rPr>
              <a:t>of</a:t>
            </a:r>
            <a:r>
              <a:rPr sz="1100" spc="-100" dirty="0">
                <a:latin typeface="Arial"/>
                <a:cs typeface="Arial"/>
              </a:rPr>
              <a:t> </a:t>
            </a:r>
            <a:r>
              <a:rPr sz="1100" spc="-45" dirty="0">
                <a:latin typeface="Arial"/>
                <a:cs typeface="Arial"/>
              </a:rPr>
              <a:t>insurance</a:t>
            </a:r>
            <a:r>
              <a:rPr sz="1100" spc="-85" dirty="0">
                <a:latin typeface="Arial"/>
                <a:cs typeface="Arial"/>
              </a:rPr>
              <a:t> </a:t>
            </a:r>
            <a:r>
              <a:rPr sz="1100" spc="-20" dirty="0">
                <a:latin typeface="Arial"/>
                <a:cs typeface="Arial"/>
              </a:rPr>
              <a:t>liabilities,</a:t>
            </a:r>
            <a:r>
              <a:rPr sz="1100" spc="-105" dirty="0">
                <a:latin typeface="Arial"/>
                <a:cs typeface="Arial"/>
              </a:rPr>
              <a:t> </a:t>
            </a:r>
            <a:r>
              <a:rPr sz="1100" spc="-30" dirty="0">
                <a:latin typeface="Arial"/>
                <a:cs typeface="Arial"/>
              </a:rPr>
              <a:t>resulting</a:t>
            </a:r>
            <a:r>
              <a:rPr sz="1100" spc="-140" dirty="0">
                <a:latin typeface="Arial"/>
                <a:cs typeface="Arial"/>
              </a:rPr>
              <a:t> </a:t>
            </a:r>
            <a:r>
              <a:rPr sz="1100" dirty="0">
                <a:latin typeface="Arial"/>
                <a:cs typeface="Arial"/>
              </a:rPr>
              <a:t>from</a:t>
            </a:r>
            <a:r>
              <a:rPr sz="1100" spc="-130" dirty="0">
                <a:latin typeface="Arial"/>
                <a:cs typeface="Arial"/>
              </a:rPr>
              <a:t> </a:t>
            </a:r>
            <a:r>
              <a:rPr sz="1100" spc="-75" dirty="0">
                <a:latin typeface="Arial"/>
                <a:cs typeface="Arial"/>
              </a:rPr>
              <a:t>changes</a:t>
            </a:r>
            <a:r>
              <a:rPr sz="1100" spc="-120" dirty="0">
                <a:latin typeface="Arial"/>
                <a:cs typeface="Arial"/>
              </a:rPr>
              <a:t> </a:t>
            </a:r>
            <a:r>
              <a:rPr sz="1100" dirty="0">
                <a:latin typeface="Arial"/>
                <a:cs typeface="Arial"/>
              </a:rPr>
              <a:t>in</a:t>
            </a:r>
            <a:r>
              <a:rPr sz="1100" spc="-125" dirty="0">
                <a:latin typeface="Arial"/>
                <a:cs typeface="Arial"/>
              </a:rPr>
              <a:t> </a:t>
            </a:r>
            <a:r>
              <a:rPr sz="1100" spc="-10" dirty="0">
                <a:latin typeface="Arial"/>
                <a:cs typeface="Arial"/>
              </a:rPr>
              <a:t>the</a:t>
            </a:r>
            <a:r>
              <a:rPr sz="1100" spc="-80" dirty="0">
                <a:latin typeface="Arial"/>
                <a:cs typeface="Arial"/>
              </a:rPr>
              <a:t> </a:t>
            </a:r>
            <a:r>
              <a:rPr sz="1100" spc="-30" dirty="0">
                <a:latin typeface="Arial"/>
                <a:cs typeface="Arial"/>
              </a:rPr>
              <a:t>level,</a:t>
            </a:r>
            <a:r>
              <a:rPr sz="1100" spc="-110" dirty="0">
                <a:latin typeface="Arial"/>
                <a:cs typeface="Arial"/>
              </a:rPr>
              <a:t> </a:t>
            </a:r>
            <a:r>
              <a:rPr sz="1100" spc="-10" dirty="0">
                <a:latin typeface="Arial"/>
                <a:cs typeface="Arial"/>
              </a:rPr>
              <a:t>trend,</a:t>
            </a:r>
            <a:r>
              <a:rPr sz="1100" spc="-110" dirty="0">
                <a:latin typeface="Arial"/>
                <a:cs typeface="Arial"/>
              </a:rPr>
              <a:t> </a:t>
            </a:r>
            <a:r>
              <a:rPr sz="1100" dirty="0">
                <a:latin typeface="Arial"/>
                <a:cs typeface="Arial"/>
              </a:rPr>
              <a:t>or volatility</a:t>
            </a:r>
            <a:r>
              <a:rPr sz="1100" spc="-114" dirty="0">
                <a:latin typeface="Arial"/>
                <a:cs typeface="Arial"/>
              </a:rPr>
              <a:t> </a:t>
            </a:r>
            <a:r>
              <a:rPr sz="1100" dirty="0">
                <a:latin typeface="Arial"/>
                <a:cs typeface="Arial"/>
              </a:rPr>
              <a:t>of</a:t>
            </a:r>
            <a:r>
              <a:rPr sz="1100" spc="-95" dirty="0">
                <a:latin typeface="Arial"/>
                <a:cs typeface="Arial"/>
              </a:rPr>
              <a:t> </a:t>
            </a:r>
            <a:r>
              <a:rPr sz="1100" spc="-10" dirty="0">
                <a:latin typeface="Arial"/>
                <a:cs typeface="Arial"/>
              </a:rPr>
              <a:t>the</a:t>
            </a:r>
            <a:r>
              <a:rPr sz="1100" spc="-85" dirty="0">
                <a:latin typeface="Arial"/>
                <a:cs typeface="Arial"/>
              </a:rPr>
              <a:t> </a:t>
            </a:r>
            <a:r>
              <a:rPr sz="1100" spc="-10" dirty="0">
                <a:latin typeface="Arial"/>
                <a:cs typeface="Arial"/>
              </a:rPr>
              <a:t>expenses </a:t>
            </a:r>
            <a:r>
              <a:rPr sz="1100" spc="-20" dirty="0">
                <a:latin typeface="Arial"/>
                <a:cs typeface="Arial"/>
              </a:rPr>
              <a:t>incurred</a:t>
            </a:r>
            <a:r>
              <a:rPr sz="1100" spc="-90" dirty="0">
                <a:latin typeface="Arial"/>
                <a:cs typeface="Arial"/>
              </a:rPr>
              <a:t> </a:t>
            </a:r>
            <a:r>
              <a:rPr sz="1100" dirty="0">
                <a:latin typeface="Arial"/>
                <a:cs typeface="Arial"/>
              </a:rPr>
              <a:t>in</a:t>
            </a:r>
            <a:r>
              <a:rPr sz="1100" spc="-90" dirty="0">
                <a:latin typeface="Arial"/>
                <a:cs typeface="Arial"/>
              </a:rPr>
              <a:t> </a:t>
            </a:r>
            <a:r>
              <a:rPr sz="1100" spc="-35" dirty="0">
                <a:latin typeface="Arial"/>
                <a:cs typeface="Arial"/>
              </a:rPr>
              <a:t>servicing</a:t>
            </a:r>
            <a:r>
              <a:rPr sz="1100" spc="-105" dirty="0">
                <a:latin typeface="Arial"/>
                <a:cs typeface="Arial"/>
              </a:rPr>
              <a:t> </a:t>
            </a:r>
            <a:r>
              <a:rPr sz="1100" spc="-55" dirty="0">
                <a:latin typeface="Arial"/>
                <a:cs typeface="Arial"/>
              </a:rPr>
              <a:t>insurance</a:t>
            </a:r>
            <a:r>
              <a:rPr sz="1100" spc="-50" dirty="0">
                <a:latin typeface="Arial"/>
                <a:cs typeface="Arial"/>
              </a:rPr>
              <a:t> </a:t>
            </a:r>
            <a:r>
              <a:rPr sz="1100" dirty="0">
                <a:latin typeface="Arial"/>
                <a:cs typeface="Arial"/>
              </a:rPr>
              <a:t>or</a:t>
            </a:r>
            <a:r>
              <a:rPr sz="1100" spc="-120" dirty="0">
                <a:latin typeface="Arial"/>
                <a:cs typeface="Arial"/>
              </a:rPr>
              <a:t> </a:t>
            </a:r>
            <a:r>
              <a:rPr sz="1100" spc="-40" dirty="0">
                <a:latin typeface="Arial"/>
                <a:cs typeface="Arial"/>
              </a:rPr>
              <a:t>reinsurance</a:t>
            </a:r>
            <a:r>
              <a:rPr sz="1100" spc="-50" dirty="0">
                <a:latin typeface="Arial"/>
                <a:cs typeface="Arial"/>
              </a:rPr>
              <a:t> </a:t>
            </a:r>
            <a:r>
              <a:rPr sz="1100" spc="-40" dirty="0">
                <a:latin typeface="Arial"/>
                <a:cs typeface="Arial"/>
              </a:rPr>
              <a:t>contracts</a:t>
            </a:r>
            <a:r>
              <a:rPr sz="1100" spc="-90" dirty="0">
                <a:latin typeface="Arial"/>
                <a:cs typeface="Arial"/>
              </a:rPr>
              <a:t> </a:t>
            </a:r>
            <a:r>
              <a:rPr sz="1100" spc="-10" dirty="0">
                <a:latin typeface="Arial"/>
                <a:cs typeface="Arial"/>
              </a:rPr>
              <a:t>(life-</a:t>
            </a:r>
            <a:r>
              <a:rPr sz="1100" spc="-80" dirty="0">
                <a:latin typeface="Arial"/>
                <a:cs typeface="Arial"/>
              </a:rPr>
              <a:t>expense</a:t>
            </a:r>
            <a:r>
              <a:rPr sz="1100" spc="-50" dirty="0">
                <a:latin typeface="Arial"/>
                <a:cs typeface="Arial"/>
              </a:rPr>
              <a:t> </a:t>
            </a:r>
            <a:r>
              <a:rPr sz="1100" spc="-10" dirty="0">
                <a:latin typeface="Arial"/>
                <a:cs typeface="Arial"/>
              </a:rPr>
              <a:t>risk);</a:t>
            </a:r>
            <a:endParaRPr sz="1100">
              <a:latin typeface="Arial"/>
              <a:cs typeface="Arial"/>
            </a:endParaRPr>
          </a:p>
          <a:p>
            <a:pPr marL="12700" marR="281305">
              <a:lnSpc>
                <a:spcPts val="1200"/>
              </a:lnSpc>
              <a:spcBef>
                <a:spcPts val="530"/>
              </a:spcBef>
              <a:buAutoNum type="alphaLcParenBoth" startAt="3"/>
              <a:tabLst>
                <a:tab pos="203835" algn="l"/>
              </a:tabLst>
            </a:pPr>
            <a:r>
              <a:rPr sz="1100" spc="-10" dirty="0">
                <a:latin typeface="Arial"/>
                <a:cs typeface="Arial"/>
              </a:rPr>
              <a:t>the</a:t>
            </a:r>
            <a:r>
              <a:rPr sz="1100" spc="-85" dirty="0">
                <a:latin typeface="Arial"/>
                <a:cs typeface="Arial"/>
              </a:rPr>
              <a:t> </a:t>
            </a:r>
            <a:r>
              <a:rPr sz="1100" spc="-30" dirty="0">
                <a:latin typeface="Arial"/>
                <a:cs typeface="Arial"/>
              </a:rPr>
              <a:t>risk</a:t>
            </a:r>
            <a:r>
              <a:rPr sz="1100" spc="-110" dirty="0">
                <a:latin typeface="Arial"/>
                <a:cs typeface="Arial"/>
              </a:rPr>
              <a:t> </a:t>
            </a:r>
            <a:r>
              <a:rPr sz="1100" dirty="0">
                <a:latin typeface="Arial"/>
                <a:cs typeface="Arial"/>
              </a:rPr>
              <a:t>of</a:t>
            </a:r>
            <a:r>
              <a:rPr sz="1100" spc="-95" dirty="0">
                <a:latin typeface="Arial"/>
                <a:cs typeface="Arial"/>
              </a:rPr>
              <a:t> </a:t>
            </a:r>
            <a:r>
              <a:rPr sz="1100" spc="-50" dirty="0">
                <a:latin typeface="Arial"/>
                <a:cs typeface="Arial"/>
              </a:rPr>
              <a:t>loss,</a:t>
            </a:r>
            <a:r>
              <a:rPr sz="1100" spc="-110" dirty="0">
                <a:latin typeface="Arial"/>
                <a:cs typeface="Arial"/>
              </a:rPr>
              <a:t> </a:t>
            </a:r>
            <a:r>
              <a:rPr sz="1100" dirty="0">
                <a:latin typeface="Arial"/>
                <a:cs typeface="Arial"/>
              </a:rPr>
              <a:t>or</a:t>
            </a:r>
            <a:r>
              <a:rPr sz="1100" spc="-55" dirty="0">
                <a:latin typeface="Arial"/>
                <a:cs typeface="Arial"/>
              </a:rPr>
              <a:t> </a:t>
            </a:r>
            <a:r>
              <a:rPr sz="1100" dirty="0">
                <a:latin typeface="Arial"/>
                <a:cs typeface="Arial"/>
              </a:rPr>
              <a:t>of</a:t>
            </a:r>
            <a:r>
              <a:rPr sz="1100" spc="-95" dirty="0">
                <a:latin typeface="Arial"/>
                <a:cs typeface="Arial"/>
              </a:rPr>
              <a:t> </a:t>
            </a:r>
            <a:r>
              <a:rPr sz="1100" spc="-50" dirty="0">
                <a:latin typeface="Arial"/>
                <a:cs typeface="Arial"/>
              </a:rPr>
              <a:t>adverse</a:t>
            </a:r>
            <a:r>
              <a:rPr sz="1100" spc="-85" dirty="0">
                <a:latin typeface="Arial"/>
                <a:cs typeface="Arial"/>
              </a:rPr>
              <a:t> </a:t>
            </a:r>
            <a:r>
              <a:rPr sz="1100" spc="-70" dirty="0">
                <a:latin typeface="Arial"/>
                <a:cs typeface="Arial"/>
              </a:rPr>
              <a:t>change</a:t>
            </a:r>
            <a:r>
              <a:rPr sz="1100" spc="-80" dirty="0">
                <a:latin typeface="Arial"/>
                <a:cs typeface="Arial"/>
              </a:rPr>
              <a:t> </a:t>
            </a:r>
            <a:r>
              <a:rPr sz="1100" dirty="0">
                <a:latin typeface="Arial"/>
                <a:cs typeface="Arial"/>
              </a:rPr>
              <a:t>in</a:t>
            </a:r>
            <a:r>
              <a:rPr sz="1100" spc="-120" dirty="0">
                <a:latin typeface="Arial"/>
                <a:cs typeface="Arial"/>
              </a:rPr>
              <a:t> </a:t>
            </a:r>
            <a:r>
              <a:rPr sz="1100" spc="-10" dirty="0">
                <a:latin typeface="Arial"/>
                <a:cs typeface="Arial"/>
              </a:rPr>
              <a:t>the</a:t>
            </a:r>
            <a:r>
              <a:rPr sz="1100" spc="-80" dirty="0">
                <a:latin typeface="Arial"/>
                <a:cs typeface="Arial"/>
              </a:rPr>
              <a:t> </a:t>
            </a:r>
            <a:r>
              <a:rPr sz="1100" spc="-35" dirty="0">
                <a:latin typeface="Arial"/>
                <a:cs typeface="Arial"/>
              </a:rPr>
              <a:t>value</a:t>
            </a:r>
            <a:r>
              <a:rPr sz="1100" spc="-85" dirty="0">
                <a:latin typeface="Arial"/>
                <a:cs typeface="Arial"/>
              </a:rPr>
              <a:t> </a:t>
            </a:r>
            <a:r>
              <a:rPr sz="1100" dirty="0">
                <a:latin typeface="Arial"/>
                <a:cs typeface="Arial"/>
              </a:rPr>
              <a:t>of</a:t>
            </a:r>
            <a:r>
              <a:rPr sz="1100" spc="-95" dirty="0">
                <a:latin typeface="Arial"/>
                <a:cs typeface="Arial"/>
              </a:rPr>
              <a:t> </a:t>
            </a:r>
            <a:r>
              <a:rPr sz="1100" spc="-45" dirty="0">
                <a:latin typeface="Arial"/>
                <a:cs typeface="Arial"/>
              </a:rPr>
              <a:t>insurance</a:t>
            </a:r>
            <a:r>
              <a:rPr sz="1100" spc="-80" dirty="0">
                <a:latin typeface="Arial"/>
                <a:cs typeface="Arial"/>
              </a:rPr>
              <a:t> </a:t>
            </a:r>
            <a:r>
              <a:rPr sz="1100" spc="-20" dirty="0">
                <a:latin typeface="Arial"/>
                <a:cs typeface="Arial"/>
              </a:rPr>
              <a:t>liabilities,</a:t>
            </a:r>
            <a:r>
              <a:rPr sz="1100" spc="-110" dirty="0">
                <a:latin typeface="Arial"/>
                <a:cs typeface="Arial"/>
              </a:rPr>
              <a:t> </a:t>
            </a:r>
            <a:r>
              <a:rPr sz="1100" spc="-30" dirty="0">
                <a:latin typeface="Arial"/>
                <a:cs typeface="Arial"/>
              </a:rPr>
              <a:t>resulting</a:t>
            </a:r>
            <a:r>
              <a:rPr sz="1100" spc="-135" dirty="0">
                <a:latin typeface="Arial"/>
                <a:cs typeface="Arial"/>
              </a:rPr>
              <a:t> </a:t>
            </a:r>
            <a:r>
              <a:rPr sz="1100" dirty="0">
                <a:latin typeface="Arial"/>
                <a:cs typeface="Arial"/>
              </a:rPr>
              <a:t>from</a:t>
            </a:r>
            <a:r>
              <a:rPr sz="1100" spc="-130" dirty="0">
                <a:latin typeface="Arial"/>
                <a:cs typeface="Arial"/>
              </a:rPr>
              <a:t> </a:t>
            </a:r>
            <a:r>
              <a:rPr sz="1100" spc="-20" dirty="0">
                <a:latin typeface="Arial"/>
                <a:cs typeface="Arial"/>
              </a:rPr>
              <a:t>fluctuations</a:t>
            </a:r>
            <a:r>
              <a:rPr sz="1100" spc="-120" dirty="0">
                <a:latin typeface="Arial"/>
                <a:cs typeface="Arial"/>
              </a:rPr>
              <a:t> </a:t>
            </a:r>
            <a:r>
              <a:rPr sz="1100" dirty="0">
                <a:latin typeface="Arial"/>
                <a:cs typeface="Arial"/>
              </a:rPr>
              <a:t>in</a:t>
            </a:r>
            <a:r>
              <a:rPr sz="1100" spc="-114" dirty="0">
                <a:latin typeface="Arial"/>
                <a:cs typeface="Arial"/>
              </a:rPr>
              <a:t> </a:t>
            </a:r>
            <a:r>
              <a:rPr sz="1100" spc="-10" dirty="0">
                <a:latin typeface="Arial"/>
                <a:cs typeface="Arial"/>
              </a:rPr>
              <a:t>the</a:t>
            </a:r>
            <a:r>
              <a:rPr sz="1100" spc="-85" dirty="0">
                <a:latin typeface="Arial"/>
                <a:cs typeface="Arial"/>
              </a:rPr>
              <a:t> </a:t>
            </a:r>
            <a:r>
              <a:rPr sz="1100" spc="-30" dirty="0">
                <a:latin typeface="Arial"/>
                <a:cs typeface="Arial"/>
              </a:rPr>
              <a:t>level,</a:t>
            </a:r>
            <a:r>
              <a:rPr sz="1100" spc="-105" dirty="0">
                <a:latin typeface="Arial"/>
                <a:cs typeface="Arial"/>
              </a:rPr>
              <a:t> </a:t>
            </a:r>
            <a:r>
              <a:rPr sz="1100" dirty="0">
                <a:latin typeface="Arial"/>
                <a:cs typeface="Arial"/>
              </a:rPr>
              <a:t>trend,</a:t>
            </a:r>
            <a:r>
              <a:rPr sz="1100" spc="-110" dirty="0">
                <a:latin typeface="Arial"/>
                <a:cs typeface="Arial"/>
              </a:rPr>
              <a:t> </a:t>
            </a:r>
            <a:r>
              <a:rPr sz="1100" dirty="0">
                <a:latin typeface="Arial"/>
                <a:cs typeface="Arial"/>
              </a:rPr>
              <a:t>or</a:t>
            </a:r>
            <a:r>
              <a:rPr sz="1100" spc="-145" dirty="0">
                <a:latin typeface="Arial"/>
                <a:cs typeface="Arial"/>
              </a:rPr>
              <a:t> </a:t>
            </a:r>
            <a:r>
              <a:rPr sz="1100" dirty="0">
                <a:latin typeface="Arial"/>
                <a:cs typeface="Arial"/>
              </a:rPr>
              <a:t>volatility</a:t>
            </a:r>
            <a:r>
              <a:rPr sz="1100" spc="-120" dirty="0">
                <a:latin typeface="Arial"/>
                <a:cs typeface="Arial"/>
              </a:rPr>
              <a:t> </a:t>
            </a:r>
            <a:r>
              <a:rPr sz="1100" dirty="0">
                <a:latin typeface="Arial"/>
                <a:cs typeface="Arial"/>
              </a:rPr>
              <a:t>of</a:t>
            </a:r>
            <a:r>
              <a:rPr sz="1100" spc="-95" dirty="0">
                <a:latin typeface="Arial"/>
                <a:cs typeface="Arial"/>
              </a:rPr>
              <a:t> </a:t>
            </a:r>
            <a:r>
              <a:rPr sz="1100" spc="-10" dirty="0">
                <a:latin typeface="Arial"/>
                <a:cs typeface="Arial"/>
              </a:rPr>
              <a:t>the</a:t>
            </a:r>
            <a:r>
              <a:rPr sz="1100" spc="-80" dirty="0">
                <a:latin typeface="Arial"/>
                <a:cs typeface="Arial"/>
              </a:rPr>
              <a:t> </a:t>
            </a:r>
            <a:r>
              <a:rPr sz="1100" spc="-10" dirty="0">
                <a:latin typeface="Arial"/>
                <a:cs typeface="Arial"/>
              </a:rPr>
              <a:t>revision </a:t>
            </a:r>
            <a:r>
              <a:rPr sz="1100" spc="-35" dirty="0">
                <a:latin typeface="Arial"/>
                <a:cs typeface="Arial"/>
              </a:rPr>
              <a:t>rates</a:t>
            </a:r>
            <a:r>
              <a:rPr sz="1100" spc="-114" dirty="0">
                <a:latin typeface="Arial"/>
                <a:cs typeface="Arial"/>
              </a:rPr>
              <a:t> </a:t>
            </a:r>
            <a:r>
              <a:rPr sz="1100" spc="-10" dirty="0">
                <a:latin typeface="Arial"/>
                <a:cs typeface="Arial"/>
              </a:rPr>
              <a:t>applied</a:t>
            </a:r>
            <a:r>
              <a:rPr sz="1100" spc="-114" dirty="0">
                <a:latin typeface="Arial"/>
                <a:cs typeface="Arial"/>
              </a:rPr>
              <a:t> </a:t>
            </a:r>
            <a:r>
              <a:rPr sz="1100" dirty="0">
                <a:latin typeface="Arial"/>
                <a:cs typeface="Arial"/>
              </a:rPr>
              <a:t>to</a:t>
            </a:r>
            <a:r>
              <a:rPr sz="1100" spc="-120" dirty="0">
                <a:latin typeface="Arial"/>
                <a:cs typeface="Arial"/>
              </a:rPr>
              <a:t> </a:t>
            </a:r>
            <a:r>
              <a:rPr sz="1100" spc="-25" dirty="0">
                <a:latin typeface="Arial"/>
                <a:cs typeface="Arial"/>
              </a:rPr>
              <a:t>annuities,</a:t>
            </a:r>
            <a:r>
              <a:rPr sz="1100" spc="-105" dirty="0">
                <a:latin typeface="Arial"/>
                <a:cs typeface="Arial"/>
              </a:rPr>
              <a:t> </a:t>
            </a:r>
            <a:r>
              <a:rPr sz="1100" spc="-40" dirty="0">
                <a:latin typeface="Arial"/>
                <a:cs typeface="Arial"/>
              </a:rPr>
              <a:t>due</a:t>
            </a:r>
            <a:r>
              <a:rPr sz="1100" spc="-80" dirty="0">
                <a:latin typeface="Arial"/>
                <a:cs typeface="Arial"/>
              </a:rPr>
              <a:t> </a:t>
            </a:r>
            <a:r>
              <a:rPr sz="1100" dirty="0">
                <a:latin typeface="Arial"/>
                <a:cs typeface="Arial"/>
              </a:rPr>
              <a:t>to</a:t>
            </a:r>
            <a:r>
              <a:rPr sz="1100" spc="-120" dirty="0">
                <a:latin typeface="Arial"/>
                <a:cs typeface="Arial"/>
              </a:rPr>
              <a:t> </a:t>
            </a:r>
            <a:r>
              <a:rPr sz="1100" spc="-70" dirty="0">
                <a:latin typeface="Arial"/>
                <a:cs typeface="Arial"/>
              </a:rPr>
              <a:t>changes</a:t>
            </a:r>
            <a:r>
              <a:rPr sz="1100" spc="-114" dirty="0">
                <a:latin typeface="Arial"/>
                <a:cs typeface="Arial"/>
              </a:rPr>
              <a:t> </a:t>
            </a:r>
            <a:r>
              <a:rPr sz="1100" dirty="0">
                <a:latin typeface="Arial"/>
                <a:cs typeface="Arial"/>
              </a:rPr>
              <a:t>in</a:t>
            </a:r>
            <a:r>
              <a:rPr sz="1100" spc="-114" dirty="0">
                <a:latin typeface="Arial"/>
                <a:cs typeface="Arial"/>
              </a:rPr>
              <a:t> </a:t>
            </a:r>
            <a:r>
              <a:rPr sz="1100" spc="-10" dirty="0">
                <a:latin typeface="Arial"/>
                <a:cs typeface="Arial"/>
              </a:rPr>
              <a:t>the</a:t>
            </a:r>
            <a:r>
              <a:rPr sz="1100" spc="-75" dirty="0">
                <a:latin typeface="Arial"/>
                <a:cs typeface="Arial"/>
              </a:rPr>
              <a:t> </a:t>
            </a:r>
            <a:r>
              <a:rPr sz="1100" spc="-35" dirty="0">
                <a:latin typeface="Arial"/>
                <a:cs typeface="Arial"/>
              </a:rPr>
              <a:t>legal</a:t>
            </a:r>
            <a:r>
              <a:rPr sz="1100" spc="-80" dirty="0">
                <a:latin typeface="Arial"/>
                <a:cs typeface="Arial"/>
              </a:rPr>
              <a:t> </a:t>
            </a:r>
            <a:r>
              <a:rPr sz="1100" spc="-30" dirty="0">
                <a:latin typeface="Arial"/>
                <a:cs typeface="Arial"/>
              </a:rPr>
              <a:t>environment</a:t>
            </a:r>
            <a:r>
              <a:rPr sz="1100" spc="-125" dirty="0">
                <a:latin typeface="Arial"/>
                <a:cs typeface="Arial"/>
              </a:rPr>
              <a:t> </a:t>
            </a:r>
            <a:r>
              <a:rPr sz="1100" dirty="0">
                <a:latin typeface="Arial"/>
                <a:cs typeface="Arial"/>
              </a:rPr>
              <a:t>or</a:t>
            </a:r>
            <a:r>
              <a:rPr sz="1100" spc="-145" dirty="0">
                <a:latin typeface="Arial"/>
                <a:cs typeface="Arial"/>
              </a:rPr>
              <a:t> </a:t>
            </a:r>
            <a:r>
              <a:rPr sz="1100" dirty="0">
                <a:latin typeface="Arial"/>
                <a:cs typeface="Arial"/>
              </a:rPr>
              <a:t>in</a:t>
            </a:r>
            <a:r>
              <a:rPr sz="1100" spc="-114" dirty="0">
                <a:latin typeface="Arial"/>
                <a:cs typeface="Arial"/>
              </a:rPr>
              <a:t> </a:t>
            </a:r>
            <a:r>
              <a:rPr sz="1100" spc="-10" dirty="0">
                <a:latin typeface="Arial"/>
                <a:cs typeface="Arial"/>
              </a:rPr>
              <a:t>the</a:t>
            </a:r>
            <a:r>
              <a:rPr sz="1100" spc="-80" dirty="0">
                <a:latin typeface="Arial"/>
                <a:cs typeface="Arial"/>
              </a:rPr>
              <a:t> </a:t>
            </a:r>
            <a:r>
              <a:rPr sz="1100" spc="-30" dirty="0">
                <a:latin typeface="Arial"/>
                <a:cs typeface="Arial"/>
              </a:rPr>
              <a:t>state</a:t>
            </a:r>
            <a:r>
              <a:rPr sz="1100" spc="-75" dirty="0">
                <a:latin typeface="Arial"/>
                <a:cs typeface="Arial"/>
              </a:rPr>
              <a:t> </a:t>
            </a:r>
            <a:r>
              <a:rPr sz="1100" dirty="0">
                <a:latin typeface="Arial"/>
                <a:cs typeface="Arial"/>
              </a:rPr>
              <a:t>of</a:t>
            </a:r>
            <a:r>
              <a:rPr sz="1100" spc="5" dirty="0">
                <a:latin typeface="Arial"/>
                <a:cs typeface="Arial"/>
              </a:rPr>
              <a:t> </a:t>
            </a:r>
            <a:r>
              <a:rPr sz="1100" spc="-10" dirty="0">
                <a:latin typeface="Arial"/>
                <a:cs typeface="Arial"/>
              </a:rPr>
              <a:t>health</a:t>
            </a:r>
            <a:r>
              <a:rPr sz="1100" spc="-110" dirty="0">
                <a:latin typeface="Arial"/>
                <a:cs typeface="Arial"/>
              </a:rPr>
              <a:t> </a:t>
            </a:r>
            <a:r>
              <a:rPr sz="1100" dirty="0">
                <a:latin typeface="Arial"/>
                <a:cs typeface="Arial"/>
              </a:rPr>
              <a:t>of</a:t>
            </a:r>
            <a:r>
              <a:rPr sz="1100" spc="-90" dirty="0">
                <a:latin typeface="Arial"/>
                <a:cs typeface="Arial"/>
              </a:rPr>
              <a:t> </a:t>
            </a:r>
            <a:r>
              <a:rPr sz="1100" spc="-10" dirty="0">
                <a:latin typeface="Arial"/>
                <a:cs typeface="Arial"/>
              </a:rPr>
              <a:t>the</a:t>
            </a:r>
            <a:r>
              <a:rPr sz="1100" spc="-80" dirty="0">
                <a:latin typeface="Arial"/>
                <a:cs typeface="Arial"/>
              </a:rPr>
              <a:t> </a:t>
            </a:r>
            <a:r>
              <a:rPr sz="1100" spc="-35" dirty="0">
                <a:latin typeface="Arial"/>
                <a:cs typeface="Arial"/>
              </a:rPr>
              <a:t>person</a:t>
            </a:r>
            <a:r>
              <a:rPr sz="1100" spc="-114" dirty="0">
                <a:latin typeface="Arial"/>
                <a:cs typeface="Arial"/>
              </a:rPr>
              <a:t> </a:t>
            </a:r>
            <a:r>
              <a:rPr sz="1100" spc="-25" dirty="0">
                <a:latin typeface="Arial"/>
                <a:cs typeface="Arial"/>
              </a:rPr>
              <a:t>insured</a:t>
            </a:r>
            <a:r>
              <a:rPr sz="1100" spc="-110" dirty="0">
                <a:latin typeface="Arial"/>
                <a:cs typeface="Arial"/>
              </a:rPr>
              <a:t> </a:t>
            </a:r>
            <a:r>
              <a:rPr sz="1100" spc="-40" dirty="0">
                <a:latin typeface="Arial"/>
                <a:cs typeface="Arial"/>
              </a:rPr>
              <a:t>(revision</a:t>
            </a:r>
            <a:r>
              <a:rPr sz="1100" spc="-145" dirty="0">
                <a:latin typeface="Arial"/>
                <a:cs typeface="Arial"/>
              </a:rPr>
              <a:t> </a:t>
            </a:r>
            <a:r>
              <a:rPr sz="1100" spc="-10" dirty="0">
                <a:latin typeface="Arial"/>
                <a:cs typeface="Arial"/>
              </a:rPr>
              <a:t>risk);</a:t>
            </a:r>
            <a:endParaRPr sz="1100">
              <a:latin typeface="Arial"/>
              <a:cs typeface="Arial"/>
            </a:endParaRPr>
          </a:p>
          <a:p>
            <a:pPr marL="12700" marR="169545">
              <a:lnSpc>
                <a:spcPts val="1200"/>
              </a:lnSpc>
              <a:spcBef>
                <a:spcPts val="610"/>
              </a:spcBef>
              <a:buAutoNum type="alphaLcParenBoth" startAt="3"/>
              <a:tabLst>
                <a:tab pos="175260" algn="l"/>
              </a:tabLst>
            </a:pPr>
            <a:r>
              <a:rPr sz="1100" spc="-10" dirty="0">
                <a:latin typeface="Arial"/>
                <a:cs typeface="Arial"/>
              </a:rPr>
              <a:t>the</a:t>
            </a:r>
            <a:r>
              <a:rPr sz="1100" spc="-85" dirty="0">
                <a:latin typeface="Arial"/>
                <a:cs typeface="Arial"/>
              </a:rPr>
              <a:t> </a:t>
            </a:r>
            <a:r>
              <a:rPr sz="1100" spc="-30" dirty="0">
                <a:latin typeface="Arial"/>
                <a:cs typeface="Arial"/>
              </a:rPr>
              <a:t>risk</a:t>
            </a:r>
            <a:r>
              <a:rPr sz="1100" spc="-110" dirty="0">
                <a:latin typeface="Arial"/>
                <a:cs typeface="Arial"/>
              </a:rPr>
              <a:t> </a:t>
            </a:r>
            <a:r>
              <a:rPr sz="1100" dirty="0">
                <a:latin typeface="Arial"/>
                <a:cs typeface="Arial"/>
              </a:rPr>
              <a:t>of</a:t>
            </a:r>
            <a:r>
              <a:rPr sz="1100" spc="-5" dirty="0">
                <a:latin typeface="Arial"/>
                <a:cs typeface="Arial"/>
              </a:rPr>
              <a:t> </a:t>
            </a:r>
            <a:r>
              <a:rPr sz="1100" spc="-50" dirty="0">
                <a:latin typeface="Arial"/>
                <a:cs typeface="Arial"/>
              </a:rPr>
              <a:t>loss,</a:t>
            </a:r>
            <a:r>
              <a:rPr sz="1100" spc="-110" dirty="0">
                <a:latin typeface="Arial"/>
                <a:cs typeface="Arial"/>
              </a:rPr>
              <a:t> </a:t>
            </a:r>
            <a:r>
              <a:rPr sz="1100" dirty="0">
                <a:latin typeface="Arial"/>
                <a:cs typeface="Arial"/>
              </a:rPr>
              <a:t>or</a:t>
            </a:r>
            <a:r>
              <a:rPr sz="1100" spc="-145" dirty="0">
                <a:latin typeface="Arial"/>
                <a:cs typeface="Arial"/>
              </a:rPr>
              <a:t> </a:t>
            </a:r>
            <a:r>
              <a:rPr sz="1100" dirty="0">
                <a:latin typeface="Arial"/>
                <a:cs typeface="Arial"/>
              </a:rPr>
              <a:t>of</a:t>
            </a:r>
            <a:r>
              <a:rPr sz="1100" spc="-5" dirty="0">
                <a:latin typeface="Arial"/>
                <a:cs typeface="Arial"/>
              </a:rPr>
              <a:t> </a:t>
            </a:r>
            <a:r>
              <a:rPr sz="1100" spc="-50" dirty="0">
                <a:latin typeface="Arial"/>
                <a:cs typeface="Arial"/>
              </a:rPr>
              <a:t>adverse</a:t>
            </a:r>
            <a:r>
              <a:rPr sz="1100" spc="-85" dirty="0">
                <a:latin typeface="Arial"/>
                <a:cs typeface="Arial"/>
              </a:rPr>
              <a:t> </a:t>
            </a:r>
            <a:r>
              <a:rPr sz="1100" spc="-70" dirty="0">
                <a:latin typeface="Arial"/>
                <a:cs typeface="Arial"/>
              </a:rPr>
              <a:t>change</a:t>
            </a:r>
            <a:r>
              <a:rPr sz="1100" spc="-80" dirty="0">
                <a:latin typeface="Arial"/>
                <a:cs typeface="Arial"/>
              </a:rPr>
              <a:t> </a:t>
            </a:r>
            <a:r>
              <a:rPr sz="1100" dirty="0">
                <a:latin typeface="Arial"/>
                <a:cs typeface="Arial"/>
              </a:rPr>
              <a:t>in</a:t>
            </a:r>
            <a:r>
              <a:rPr sz="1100" spc="-120" dirty="0">
                <a:latin typeface="Arial"/>
                <a:cs typeface="Arial"/>
              </a:rPr>
              <a:t> </a:t>
            </a:r>
            <a:r>
              <a:rPr sz="1100" spc="-10" dirty="0">
                <a:latin typeface="Arial"/>
                <a:cs typeface="Arial"/>
              </a:rPr>
              <a:t>the</a:t>
            </a:r>
            <a:r>
              <a:rPr sz="1100" spc="-80" dirty="0">
                <a:latin typeface="Arial"/>
                <a:cs typeface="Arial"/>
              </a:rPr>
              <a:t> </a:t>
            </a:r>
            <a:r>
              <a:rPr sz="1100" spc="-35" dirty="0">
                <a:latin typeface="Arial"/>
                <a:cs typeface="Arial"/>
              </a:rPr>
              <a:t>value</a:t>
            </a:r>
            <a:r>
              <a:rPr sz="1100" spc="-85" dirty="0">
                <a:latin typeface="Arial"/>
                <a:cs typeface="Arial"/>
              </a:rPr>
              <a:t> </a:t>
            </a:r>
            <a:r>
              <a:rPr sz="1100" dirty="0">
                <a:latin typeface="Arial"/>
                <a:cs typeface="Arial"/>
              </a:rPr>
              <a:t>of</a:t>
            </a:r>
            <a:r>
              <a:rPr sz="1100" spc="-95" dirty="0">
                <a:latin typeface="Arial"/>
                <a:cs typeface="Arial"/>
              </a:rPr>
              <a:t> </a:t>
            </a:r>
            <a:r>
              <a:rPr sz="1100" spc="-45" dirty="0">
                <a:latin typeface="Arial"/>
                <a:cs typeface="Arial"/>
              </a:rPr>
              <a:t>insurance</a:t>
            </a:r>
            <a:r>
              <a:rPr sz="1100" spc="-80" dirty="0">
                <a:latin typeface="Arial"/>
                <a:cs typeface="Arial"/>
              </a:rPr>
              <a:t> </a:t>
            </a:r>
            <a:r>
              <a:rPr sz="1100" spc="-20" dirty="0">
                <a:latin typeface="Arial"/>
                <a:cs typeface="Arial"/>
              </a:rPr>
              <a:t>liabilities,</a:t>
            </a:r>
            <a:r>
              <a:rPr sz="1100" spc="-105" dirty="0">
                <a:latin typeface="Arial"/>
                <a:cs typeface="Arial"/>
              </a:rPr>
              <a:t> </a:t>
            </a:r>
            <a:r>
              <a:rPr sz="1100" spc="-30" dirty="0">
                <a:latin typeface="Arial"/>
                <a:cs typeface="Arial"/>
              </a:rPr>
              <a:t>resulting</a:t>
            </a:r>
            <a:r>
              <a:rPr sz="1100" spc="-140" dirty="0">
                <a:latin typeface="Arial"/>
                <a:cs typeface="Arial"/>
              </a:rPr>
              <a:t> </a:t>
            </a:r>
            <a:r>
              <a:rPr sz="1100" dirty="0">
                <a:latin typeface="Arial"/>
                <a:cs typeface="Arial"/>
              </a:rPr>
              <a:t>from</a:t>
            </a:r>
            <a:r>
              <a:rPr sz="1100" spc="-125" dirty="0">
                <a:latin typeface="Arial"/>
                <a:cs typeface="Arial"/>
              </a:rPr>
              <a:t> </a:t>
            </a:r>
            <a:r>
              <a:rPr sz="1100" spc="-75" dirty="0">
                <a:latin typeface="Arial"/>
                <a:cs typeface="Arial"/>
              </a:rPr>
              <a:t>changes</a:t>
            </a:r>
            <a:r>
              <a:rPr sz="1100" spc="-114" dirty="0">
                <a:latin typeface="Arial"/>
                <a:cs typeface="Arial"/>
              </a:rPr>
              <a:t> </a:t>
            </a:r>
            <a:r>
              <a:rPr sz="1100" dirty="0">
                <a:latin typeface="Arial"/>
                <a:cs typeface="Arial"/>
              </a:rPr>
              <a:t>in</a:t>
            </a:r>
            <a:r>
              <a:rPr sz="1100" spc="-120" dirty="0">
                <a:latin typeface="Arial"/>
                <a:cs typeface="Arial"/>
              </a:rPr>
              <a:t> </a:t>
            </a:r>
            <a:r>
              <a:rPr sz="1100" spc="-10" dirty="0">
                <a:latin typeface="Arial"/>
                <a:cs typeface="Arial"/>
              </a:rPr>
              <a:t>the</a:t>
            </a:r>
            <a:r>
              <a:rPr sz="1100" spc="-80" dirty="0">
                <a:latin typeface="Arial"/>
                <a:cs typeface="Arial"/>
              </a:rPr>
              <a:t> </a:t>
            </a:r>
            <a:r>
              <a:rPr sz="1100" spc="-20" dirty="0">
                <a:latin typeface="Arial"/>
                <a:cs typeface="Arial"/>
              </a:rPr>
              <a:t>level</a:t>
            </a:r>
            <a:r>
              <a:rPr sz="1100" spc="-80" dirty="0">
                <a:latin typeface="Arial"/>
                <a:cs typeface="Arial"/>
              </a:rPr>
              <a:t> </a:t>
            </a:r>
            <a:r>
              <a:rPr sz="1100" dirty="0">
                <a:latin typeface="Arial"/>
                <a:cs typeface="Arial"/>
              </a:rPr>
              <a:t>or</a:t>
            </a:r>
            <a:r>
              <a:rPr sz="1100" spc="-145" dirty="0">
                <a:latin typeface="Arial"/>
                <a:cs typeface="Arial"/>
              </a:rPr>
              <a:t> </a:t>
            </a:r>
            <a:r>
              <a:rPr sz="1100" dirty="0">
                <a:latin typeface="Arial"/>
                <a:cs typeface="Arial"/>
              </a:rPr>
              <a:t>volatility</a:t>
            </a:r>
            <a:r>
              <a:rPr sz="1100" spc="-114" dirty="0">
                <a:latin typeface="Arial"/>
                <a:cs typeface="Arial"/>
              </a:rPr>
              <a:t> </a:t>
            </a:r>
            <a:r>
              <a:rPr sz="1100" dirty="0">
                <a:latin typeface="Arial"/>
                <a:cs typeface="Arial"/>
              </a:rPr>
              <a:t>of</a:t>
            </a:r>
            <a:r>
              <a:rPr sz="1100" spc="-95" dirty="0">
                <a:latin typeface="Arial"/>
                <a:cs typeface="Arial"/>
              </a:rPr>
              <a:t> </a:t>
            </a:r>
            <a:r>
              <a:rPr sz="1100" spc="-10" dirty="0">
                <a:latin typeface="Arial"/>
                <a:cs typeface="Arial"/>
              </a:rPr>
              <a:t>the</a:t>
            </a:r>
            <a:r>
              <a:rPr sz="1100" spc="-80" dirty="0">
                <a:latin typeface="Arial"/>
                <a:cs typeface="Arial"/>
              </a:rPr>
              <a:t> </a:t>
            </a:r>
            <a:r>
              <a:rPr sz="1100" spc="-35" dirty="0">
                <a:latin typeface="Arial"/>
                <a:cs typeface="Arial"/>
              </a:rPr>
              <a:t>rates</a:t>
            </a:r>
            <a:r>
              <a:rPr sz="1100" spc="-120" dirty="0">
                <a:latin typeface="Arial"/>
                <a:cs typeface="Arial"/>
              </a:rPr>
              <a:t> </a:t>
            </a:r>
            <a:r>
              <a:rPr sz="1100" dirty="0">
                <a:latin typeface="Arial"/>
                <a:cs typeface="Arial"/>
              </a:rPr>
              <a:t>of</a:t>
            </a:r>
            <a:r>
              <a:rPr sz="1100" spc="-95" dirty="0">
                <a:latin typeface="Arial"/>
                <a:cs typeface="Arial"/>
              </a:rPr>
              <a:t> </a:t>
            </a:r>
            <a:r>
              <a:rPr sz="1100" spc="-20" dirty="0">
                <a:latin typeface="Arial"/>
                <a:cs typeface="Arial"/>
              </a:rPr>
              <a:t>policy</a:t>
            </a:r>
            <a:r>
              <a:rPr sz="1100" spc="-110" dirty="0">
                <a:latin typeface="Arial"/>
                <a:cs typeface="Arial"/>
              </a:rPr>
              <a:t> </a:t>
            </a:r>
            <a:r>
              <a:rPr sz="1100" spc="-10" dirty="0">
                <a:latin typeface="Arial"/>
                <a:cs typeface="Arial"/>
              </a:rPr>
              <a:t>lapses, terminations,</a:t>
            </a:r>
            <a:r>
              <a:rPr sz="1100" spc="-100" dirty="0">
                <a:latin typeface="Arial"/>
                <a:cs typeface="Arial"/>
              </a:rPr>
              <a:t> </a:t>
            </a:r>
            <a:r>
              <a:rPr sz="1100" spc="-45" dirty="0">
                <a:latin typeface="Arial"/>
                <a:cs typeface="Arial"/>
              </a:rPr>
              <a:t>renewals</a:t>
            </a:r>
            <a:r>
              <a:rPr sz="1100" spc="-105" dirty="0">
                <a:latin typeface="Arial"/>
                <a:cs typeface="Arial"/>
              </a:rPr>
              <a:t> </a:t>
            </a:r>
            <a:r>
              <a:rPr sz="1100" spc="-50" dirty="0">
                <a:latin typeface="Arial"/>
                <a:cs typeface="Arial"/>
              </a:rPr>
              <a:t>and</a:t>
            </a:r>
            <a:r>
              <a:rPr sz="1100" spc="-110" dirty="0">
                <a:latin typeface="Arial"/>
                <a:cs typeface="Arial"/>
              </a:rPr>
              <a:t> </a:t>
            </a:r>
            <a:r>
              <a:rPr sz="1100" spc="-35" dirty="0">
                <a:latin typeface="Arial"/>
                <a:cs typeface="Arial"/>
              </a:rPr>
              <a:t>surrenders</a:t>
            </a:r>
            <a:r>
              <a:rPr sz="1100" spc="-105" dirty="0">
                <a:latin typeface="Arial"/>
                <a:cs typeface="Arial"/>
              </a:rPr>
              <a:t> </a:t>
            </a:r>
            <a:r>
              <a:rPr sz="1100" spc="-55" dirty="0">
                <a:latin typeface="Arial"/>
                <a:cs typeface="Arial"/>
              </a:rPr>
              <a:t>(lapse</a:t>
            </a:r>
            <a:r>
              <a:rPr sz="1100" spc="-65" dirty="0">
                <a:latin typeface="Arial"/>
                <a:cs typeface="Arial"/>
              </a:rPr>
              <a:t> </a:t>
            </a:r>
            <a:r>
              <a:rPr sz="1100" spc="-10" dirty="0">
                <a:latin typeface="Arial"/>
                <a:cs typeface="Arial"/>
              </a:rPr>
              <a:t>risk);</a:t>
            </a:r>
            <a:endParaRPr sz="1100">
              <a:latin typeface="Arial"/>
              <a:cs typeface="Arial"/>
            </a:endParaRPr>
          </a:p>
          <a:p>
            <a:pPr marL="12700" marR="536575">
              <a:lnSpc>
                <a:spcPts val="1200"/>
              </a:lnSpc>
              <a:spcBef>
                <a:spcPts val="605"/>
              </a:spcBef>
              <a:buAutoNum type="alphaLcParenBoth" startAt="3"/>
              <a:tabLst>
                <a:tab pos="194310" algn="l"/>
              </a:tabLst>
            </a:pPr>
            <a:r>
              <a:rPr sz="1100" spc="-10" dirty="0">
                <a:latin typeface="Arial"/>
                <a:cs typeface="Arial"/>
              </a:rPr>
              <a:t>the</a:t>
            </a:r>
            <a:r>
              <a:rPr sz="1100" spc="-85" dirty="0">
                <a:latin typeface="Arial"/>
                <a:cs typeface="Arial"/>
              </a:rPr>
              <a:t> </a:t>
            </a:r>
            <a:r>
              <a:rPr sz="1100" spc="-30" dirty="0">
                <a:latin typeface="Arial"/>
                <a:cs typeface="Arial"/>
              </a:rPr>
              <a:t>risk</a:t>
            </a:r>
            <a:r>
              <a:rPr sz="1100" spc="-110" dirty="0">
                <a:latin typeface="Arial"/>
                <a:cs typeface="Arial"/>
              </a:rPr>
              <a:t> </a:t>
            </a:r>
            <a:r>
              <a:rPr sz="1100" dirty="0">
                <a:latin typeface="Arial"/>
                <a:cs typeface="Arial"/>
              </a:rPr>
              <a:t>of </a:t>
            </a:r>
            <a:r>
              <a:rPr sz="1100" spc="-50" dirty="0">
                <a:latin typeface="Arial"/>
                <a:cs typeface="Arial"/>
              </a:rPr>
              <a:t>loss,</a:t>
            </a:r>
            <a:r>
              <a:rPr sz="1100" spc="-105" dirty="0">
                <a:latin typeface="Arial"/>
                <a:cs typeface="Arial"/>
              </a:rPr>
              <a:t> </a:t>
            </a:r>
            <a:r>
              <a:rPr sz="1100" dirty="0">
                <a:latin typeface="Arial"/>
                <a:cs typeface="Arial"/>
              </a:rPr>
              <a:t>or</a:t>
            </a:r>
            <a:r>
              <a:rPr sz="1100" spc="-150" dirty="0">
                <a:latin typeface="Arial"/>
                <a:cs typeface="Arial"/>
              </a:rPr>
              <a:t> </a:t>
            </a:r>
            <a:r>
              <a:rPr sz="1100" dirty="0">
                <a:latin typeface="Arial"/>
                <a:cs typeface="Arial"/>
              </a:rPr>
              <a:t>of </a:t>
            </a:r>
            <a:r>
              <a:rPr sz="1100" spc="-50" dirty="0">
                <a:latin typeface="Arial"/>
                <a:cs typeface="Arial"/>
              </a:rPr>
              <a:t>adverse</a:t>
            </a:r>
            <a:r>
              <a:rPr sz="1100" spc="-80" dirty="0">
                <a:latin typeface="Arial"/>
                <a:cs typeface="Arial"/>
              </a:rPr>
              <a:t> </a:t>
            </a:r>
            <a:r>
              <a:rPr sz="1100" spc="-70" dirty="0">
                <a:latin typeface="Arial"/>
                <a:cs typeface="Arial"/>
              </a:rPr>
              <a:t>change</a:t>
            </a:r>
            <a:r>
              <a:rPr sz="1100" spc="-85" dirty="0">
                <a:latin typeface="Arial"/>
                <a:cs typeface="Arial"/>
              </a:rPr>
              <a:t> </a:t>
            </a:r>
            <a:r>
              <a:rPr sz="1100" dirty="0">
                <a:latin typeface="Arial"/>
                <a:cs typeface="Arial"/>
              </a:rPr>
              <a:t>in</a:t>
            </a:r>
            <a:r>
              <a:rPr sz="1100" spc="-120" dirty="0">
                <a:latin typeface="Arial"/>
                <a:cs typeface="Arial"/>
              </a:rPr>
              <a:t> </a:t>
            </a:r>
            <a:r>
              <a:rPr sz="1100" spc="-10" dirty="0">
                <a:latin typeface="Arial"/>
                <a:cs typeface="Arial"/>
              </a:rPr>
              <a:t>the</a:t>
            </a:r>
            <a:r>
              <a:rPr sz="1100" spc="-80" dirty="0">
                <a:latin typeface="Arial"/>
                <a:cs typeface="Arial"/>
              </a:rPr>
              <a:t> </a:t>
            </a:r>
            <a:r>
              <a:rPr sz="1100" spc="-35" dirty="0">
                <a:latin typeface="Arial"/>
                <a:cs typeface="Arial"/>
              </a:rPr>
              <a:t>value</a:t>
            </a:r>
            <a:r>
              <a:rPr sz="1100" spc="-85" dirty="0">
                <a:latin typeface="Arial"/>
                <a:cs typeface="Arial"/>
              </a:rPr>
              <a:t> </a:t>
            </a:r>
            <a:r>
              <a:rPr sz="1100" dirty="0">
                <a:latin typeface="Arial"/>
                <a:cs typeface="Arial"/>
              </a:rPr>
              <a:t>of</a:t>
            </a:r>
            <a:r>
              <a:rPr sz="1100" spc="-90" dirty="0">
                <a:latin typeface="Arial"/>
                <a:cs typeface="Arial"/>
              </a:rPr>
              <a:t> </a:t>
            </a:r>
            <a:r>
              <a:rPr sz="1100" spc="-45" dirty="0">
                <a:latin typeface="Arial"/>
                <a:cs typeface="Arial"/>
              </a:rPr>
              <a:t>insurance</a:t>
            </a:r>
            <a:r>
              <a:rPr sz="1100" spc="-85" dirty="0">
                <a:latin typeface="Arial"/>
                <a:cs typeface="Arial"/>
              </a:rPr>
              <a:t> </a:t>
            </a:r>
            <a:r>
              <a:rPr sz="1100" spc="-20" dirty="0">
                <a:latin typeface="Arial"/>
                <a:cs typeface="Arial"/>
              </a:rPr>
              <a:t>liabilities,</a:t>
            </a:r>
            <a:r>
              <a:rPr sz="1100" spc="-105" dirty="0">
                <a:latin typeface="Arial"/>
                <a:cs typeface="Arial"/>
              </a:rPr>
              <a:t> </a:t>
            </a:r>
            <a:r>
              <a:rPr sz="1100" spc="-30" dirty="0">
                <a:latin typeface="Arial"/>
                <a:cs typeface="Arial"/>
              </a:rPr>
              <a:t>resulting</a:t>
            </a:r>
            <a:r>
              <a:rPr sz="1100" spc="-140" dirty="0">
                <a:latin typeface="Arial"/>
                <a:cs typeface="Arial"/>
              </a:rPr>
              <a:t> </a:t>
            </a:r>
            <a:r>
              <a:rPr sz="1100" dirty="0">
                <a:latin typeface="Arial"/>
                <a:cs typeface="Arial"/>
              </a:rPr>
              <a:t>from</a:t>
            </a:r>
            <a:r>
              <a:rPr sz="1100" spc="-130" dirty="0">
                <a:latin typeface="Arial"/>
                <a:cs typeface="Arial"/>
              </a:rPr>
              <a:t> </a:t>
            </a:r>
            <a:r>
              <a:rPr sz="1100" spc="-10" dirty="0">
                <a:latin typeface="Arial"/>
                <a:cs typeface="Arial"/>
              </a:rPr>
              <a:t>the</a:t>
            </a:r>
            <a:r>
              <a:rPr sz="1100" spc="-80" dirty="0">
                <a:latin typeface="Arial"/>
                <a:cs typeface="Arial"/>
              </a:rPr>
              <a:t> </a:t>
            </a:r>
            <a:r>
              <a:rPr sz="1100" spc="-35" dirty="0">
                <a:latin typeface="Arial"/>
                <a:cs typeface="Arial"/>
              </a:rPr>
              <a:t>significant</a:t>
            </a:r>
            <a:r>
              <a:rPr sz="1100" spc="-130" dirty="0">
                <a:latin typeface="Arial"/>
                <a:cs typeface="Arial"/>
              </a:rPr>
              <a:t> </a:t>
            </a:r>
            <a:r>
              <a:rPr sz="1100" spc="-25" dirty="0">
                <a:latin typeface="Arial"/>
                <a:cs typeface="Arial"/>
              </a:rPr>
              <a:t>uncertainty</a:t>
            </a:r>
            <a:r>
              <a:rPr sz="1100" spc="-120" dirty="0">
                <a:latin typeface="Arial"/>
                <a:cs typeface="Arial"/>
              </a:rPr>
              <a:t> </a:t>
            </a:r>
            <a:r>
              <a:rPr sz="1100" dirty="0">
                <a:latin typeface="Arial"/>
                <a:cs typeface="Arial"/>
              </a:rPr>
              <a:t>of</a:t>
            </a:r>
            <a:r>
              <a:rPr sz="1100" spc="55" dirty="0">
                <a:latin typeface="Arial"/>
                <a:cs typeface="Arial"/>
              </a:rPr>
              <a:t> </a:t>
            </a:r>
            <a:r>
              <a:rPr sz="1100" spc="-25" dirty="0">
                <a:latin typeface="Arial"/>
                <a:cs typeface="Arial"/>
              </a:rPr>
              <a:t>pricing</a:t>
            </a:r>
            <a:r>
              <a:rPr sz="1100" spc="-135" dirty="0">
                <a:latin typeface="Arial"/>
                <a:cs typeface="Arial"/>
              </a:rPr>
              <a:t> </a:t>
            </a:r>
            <a:r>
              <a:rPr sz="1100" spc="-50" dirty="0">
                <a:latin typeface="Arial"/>
                <a:cs typeface="Arial"/>
              </a:rPr>
              <a:t>and</a:t>
            </a:r>
            <a:r>
              <a:rPr sz="1100" spc="-120" dirty="0">
                <a:latin typeface="Arial"/>
                <a:cs typeface="Arial"/>
              </a:rPr>
              <a:t> </a:t>
            </a:r>
            <a:r>
              <a:rPr sz="1100" spc="-10" dirty="0">
                <a:latin typeface="Arial"/>
                <a:cs typeface="Arial"/>
              </a:rPr>
              <a:t>provisioning </a:t>
            </a:r>
            <a:r>
              <a:rPr sz="1100" spc="-40" dirty="0">
                <a:latin typeface="Arial"/>
                <a:cs typeface="Arial"/>
              </a:rPr>
              <a:t>assumptions</a:t>
            </a:r>
            <a:r>
              <a:rPr sz="1100" spc="-105" dirty="0">
                <a:latin typeface="Arial"/>
                <a:cs typeface="Arial"/>
              </a:rPr>
              <a:t> </a:t>
            </a:r>
            <a:r>
              <a:rPr sz="1100" spc="-20" dirty="0">
                <a:latin typeface="Arial"/>
                <a:cs typeface="Arial"/>
              </a:rPr>
              <a:t>related</a:t>
            </a:r>
            <a:r>
              <a:rPr sz="1100" spc="-85" dirty="0">
                <a:latin typeface="Arial"/>
                <a:cs typeface="Arial"/>
              </a:rPr>
              <a:t> </a:t>
            </a:r>
            <a:r>
              <a:rPr sz="1100" dirty="0">
                <a:latin typeface="Arial"/>
                <a:cs typeface="Arial"/>
              </a:rPr>
              <a:t>to</a:t>
            </a:r>
            <a:r>
              <a:rPr sz="1100" spc="-100" dirty="0">
                <a:latin typeface="Arial"/>
                <a:cs typeface="Arial"/>
              </a:rPr>
              <a:t> </a:t>
            </a:r>
            <a:r>
              <a:rPr sz="1100" spc="-30" dirty="0">
                <a:latin typeface="Arial"/>
                <a:cs typeface="Arial"/>
              </a:rPr>
              <a:t>extreme</a:t>
            </a:r>
            <a:r>
              <a:rPr sz="1100" spc="-55" dirty="0">
                <a:latin typeface="Arial"/>
                <a:cs typeface="Arial"/>
              </a:rPr>
              <a:t> </a:t>
            </a:r>
            <a:r>
              <a:rPr sz="1100" dirty="0">
                <a:latin typeface="Arial"/>
                <a:cs typeface="Arial"/>
              </a:rPr>
              <a:t>or</a:t>
            </a:r>
            <a:r>
              <a:rPr sz="1100" spc="-125" dirty="0">
                <a:latin typeface="Arial"/>
                <a:cs typeface="Arial"/>
              </a:rPr>
              <a:t> </a:t>
            </a:r>
            <a:r>
              <a:rPr sz="1100" spc="-10" dirty="0">
                <a:latin typeface="Arial"/>
                <a:cs typeface="Arial"/>
              </a:rPr>
              <a:t>irregular</a:t>
            </a:r>
            <a:r>
              <a:rPr sz="1100" spc="-130" dirty="0">
                <a:latin typeface="Arial"/>
                <a:cs typeface="Arial"/>
              </a:rPr>
              <a:t> </a:t>
            </a:r>
            <a:r>
              <a:rPr sz="1100" spc="-40" dirty="0">
                <a:latin typeface="Arial"/>
                <a:cs typeface="Arial"/>
              </a:rPr>
              <a:t>events</a:t>
            </a:r>
            <a:r>
              <a:rPr sz="1100" spc="-90" dirty="0">
                <a:latin typeface="Arial"/>
                <a:cs typeface="Arial"/>
              </a:rPr>
              <a:t> </a:t>
            </a:r>
            <a:r>
              <a:rPr sz="1100" spc="-10" dirty="0">
                <a:latin typeface="Arial"/>
                <a:cs typeface="Arial"/>
              </a:rPr>
              <a:t>(life-</a:t>
            </a:r>
            <a:r>
              <a:rPr sz="1100" spc="-55" dirty="0">
                <a:latin typeface="Arial"/>
                <a:cs typeface="Arial"/>
              </a:rPr>
              <a:t>catastrophe</a:t>
            </a:r>
            <a:r>
              <a:rPr sz="1100" spc="-50" dirty="0">
                <a:latin typeface="Arial"/>
                <a:cs typeface="Arial"/>
              </a:rPr>
              <a:t> </a:t>
            </a:r>
            <a:r>
              <a:rPr sz="1100" spc="-10" dirty="0">
                <a:latin typeface="Arial"/>
                <a:cs typeface="Arial"/>
              </a:rPr>
              <a:t>risk).</a:t>
            </a:r>
            <a:endParaRPr sz="1100">
              <a:latin typeface="Arial"/>
              <a:cs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5342" y="786130"/>
            <a:ext cx="6598284" cy="392430"/>
          </a:xfrm>
          <a:prstGeom prst="rect">
            <a:avLst/>
          </a:prstGeom>
        </p:spPr>
        <p:txBody>
          <a:bodyPr vert="horz" wrap="square" lIns="0" tIns="13335" rIns="0" bIns="0" rtlCol="0">
            <a:spAutoFit/>
          </a:bodyPr>
          <a:lstStyle/>
          <a:p>
            <a:pPr marL="12700">
              <a:lnSpc>
                <a:spcPct val="100000"/>
              </a:lnSpc>
              <a:spcBef>
                <a:spcPts val="105"/>
              </a:spcBef>
            </a:pPr>
            <a:r>
              <a:rPr spc="-180" dirty="0"/>
              <a:t>Structure</a:t>
            </a:r>
            <a:r>
              <a:rPr spc="35" dirty="0"/>
              <a:t> </a:t>
            </a:r>
            <a:r>
              <a:rPr spc="-125" dirty="0"/>
              <a:t>of </a:t>
            </a:r>
            <a:r>
              <a:rPr spc="-105" dirty="0"/>
              <a:t>the</a:t>
            </a:r>
            <a:r>
              <a:rPr spc="-50" dirty="0"/>
              <a:t> </a:t>
            </a:r>
            <a:r>
              <a:rPr spc="-265" dirty="0"/>
              <a:t>Basic</a:t>
            </a:r>
            <a:r>
              <a:rPr spc="-150" dirty="0"/>
              <a:t> </a:t>
            </a:r>
            <a:r>
              <a:rPr spc="-240" dirty="0"/>
              <a:t>Solvency</a:t>
            </a:r>
            <a:r>
              <a:rPr spc="-50" dirty="0"/>
              <a:t> </a:t>
            </a:r>
            <a:r>
              <a:rPr spc="-155" dirty="0"/>
              <a:t>Capital</a:t>
            </a:r>
            <a:r>
              <a:rPr spc="-105" dirty="0"/>
              <a:t> </a:t>
            </a:r>
            <a:r>
              <a:rPr spc="-135" dirty="0"/>
              <a:t>Requirement</a:t>
            </a:r>
          </a:p>
        </p:txBody>
      </p:sp>
      <p:sp>
        <p:nvSpPr>
          <p:cNvPr id="3" name="object 3"/>
          <p:cNvSpPr txBox="1"/>
          <p:nvPr/>
        </p:nvSpPr>
        <p:spPr>
          <a:xfrm>
            <a:off x="229870" y="1408048"/>
            <a:ext cx="8696960" cy="3063875"/>
          </a:xfrm>
          <a:prstGeom prst="rect">
            <a:avLst/>
          </a:prstGeom>
        </p:spPr>
        <p:txBody>
          <a:bodyPr vert="horz" wrap="square" lIns="0" tIns="15875" rIns="0" bIns="0" rtlCol="0">
            <a:spAutoFit/>
          </a:bodyPr>
          <a:lstStyle/>
          <a:p>
            <a:pPr marL="146050" indent="-133985">
              <a:lnSpc>
                <a:spcPts val="1390"/>
              </a:lnSpc>
              <a:spcBef>
                <a:spcPts val="125"/>
              </a:spcBef>
              <a:buChar char="•"/>
              <a:tabLst>
                <a:tab pos="146685" algn="l"/>
              </a:tabLst>
            </a:pPr>
            <a:r>
              <a:rPr sz="1250" spc="-90" dirty="0">
                <a:latin typeface="Arial"/>
                <a:cs typeface="Arial"/>
              </a:rPr>
              <a:t>The</a:t>
            </a:r>
            <a:r>
              <a:rPr sz="1250" spc="-10" dirty="0">
                <a:latin typeface="Arial"/>
                <a:cs typeface="Arial"/>
              </a:rPr>
              <a:t> </a:t>
            </a:r>
            <a:r>
              <a:rPr sz="1250" spc="-40" dirty="0">
                <a:latin typeface="Arial"/>
                <a:cs typeface="Arial"/>
              </a:rPr>
              <a:t>non-</a:t>
            </a:r>
            <a:r>
              <a:rPr sz="1250" dirty="0">
                <a:latin typeface="Arial"/>
                <a:cs typeface="Arial"/>
              </a:rPr>
              <a:t>life</a:t>
            </a:r>
            <a:r>
              <a:rPr sz="1250" spc="20" dirty="0">
                <a:latin typeface="Arial"/>
                <a:cs typeface="Arial"/>
              </a:rPr>
              <a:t> </a:t>
            </a:r>
            <a:r>
              <a:rPr sz="1250" spc="-10" dirty="0">
                <a:latin typeface="Arial"/>
                <a:cs typeface="Arial"/>
              </a:rPr>
              <a:t>underwriting</a:t>
            </a:r>
            <a:r>
              <a:rPr sz="1250" spc="15" dirty="0">
                <a:latin typeface="Arial"/>
                <a:cs typeface="Arial"/>
              </a:rPr>
              <a:t> </a:t>
            </a:r>
            <a:r>
              <a:rPr sz="1250" spc="-20" dirty="0">
                <a:latin typeface="Arial"/>
                <a:cs typeface="Arial"/>
              </a:rPr>
              <a:t>risk</a:t>
            </a:r>
            <a:r>
              <a:rPr sz="1250" spc="-40" dirty="0">
                <a:latin typeface="Arial"/>
                <a:cs typeface="Arial"/>
              </a:rPr>
              <a:t> </a:t>
            </a:r>
            <a:r>
              <a:rPr sz="1250" spc="-20" dirty="0">
                <a:latin typeface="Arial"/>
                <a:cs typeface="Arial"/>
              </a:rPr>
              <a:t>module</a:t>
            </a:r>
            <a:r>
              <a:rPr sz="1250" spc="-15" dirty="0">
                <a:latin typeface="Arial"/>
                <a:cs typeface="Arial"/>
              </a:rPr>
              <a:t> </a:t>
            </a:r>
            <a:r>
              <a:rPr sz="1250" spc="-50" dirty="0">
                <a:latin typeface="Arial"/>
                <a:cs typeface="Arial"/>
              </a:rPr>
              <a:t>shall</a:t>
            </a:r>
            <a:r>
              <a:rPr sz="1250" spc="-45" dirty="0">
                <a:latin typeface="Arial"/>
                <a:cs typeface="Arial"/>
              </a:rPr>
              <a:t> </a:t>
            </a:r>
            <a:r>
              <a:rPr sz="1250" dirty="0">
                <a:latin typeface="Arial"/>
                <a:cs typeface="Arial"/>
              </a:rPr>
              <a:t>reflect</a:t>
            </a:r>
            <a:r>
              <a:rPr sz="1250" spc="105" dirty="0">
                <a:latin typeface="Arial"/>
                <a:cs typeface="Arial"/>
              </a:rPr>
              <a:t> </a:t>
            </a:r>
            <a:r>
              <a:rPr sz="1250" dirty="0">
                <a:latin typeface="Arial"/>
                <a:cs typeface="Arial"/>
              </a:rPr>
              <a:t>the</a:t>
            </a:r>
            <a:r>
              <a:rPr sz="1250" spc="-20" dirty="0">
                <a:latin typeface="Arial"/>
                <a:cs typeface="Arial"/>
              </a:rPr>
              <a:t> </a:t>
            </a:r>
            <a:r>
              <a:rPr sz="1250" spc="-35" dirty="0">
                <a:latin typeface="Arial"/>
                <a:cs typeface="Arial"/>
              </a:rPr>
              <a:t>risk</a:t>
            </a:r>
            <a:r>
              <a:rPr sz="1250" spc="-105" dirty="0">
                <a:latin typeface="Arial"/>
                <a:cs typeface="Arial"/>
              </a:rPr>
              <a:t> </a:t>
            </a:r>
            <a:r>
              <a:rPr sz="1250" spc="-30" dirty="0">
                <a:latin typeface="Arial"/>
                <a:cs typeface="Arial"/>
              </a:rPr>
              <a:t>arising</a:t>
            </a:r>
            <a:r>
              <a:rPr sz="1250" spc="15" dirty="0">
                <a:latin typeface="Arial"/>
                <a:cs typeface="Arial"/>
              </a:rPr>
              <a:t> </a:t>
            </a:r>
            <a:r>
              <a:rPr sz="1250" dirty="0">
                <a:latin typeface="Arial"/>
                <a:cs typeface="Arial"/>
              </a:rPr>
              <a:t>from</a:t>
            </a:r>
            <a:r>
              <a:rPr sz="1250" spc="-25" dirty="0">
                <a:latin typeface="Arial"/>
                <a:cs typeface="Arial"/>
              </a:rPr>
              <a:t> </a:t>
            </a:r>
            <a:r>
              <a:rPr sz="1250" spc="-10" dirty="0">
                <a:latin typeface="Arial"/>
                <a:cs typeface="Arial"/>
              </a:rPr>
              <a:t>non-</a:t>
            </a:r>
            <a:r>
              <a:rPr sz="1250" dirty="0">
                <a:latin typeface="Arial"/>
                <a:cs typeface="Arial"/>
              </a:rPr>
              <a:t>life</a:t>
            </a:r>
            <a:r>
              <a:rPr sz="1250" spc="-20" dirty="0">
                <a:latin typeface="Arial"/>
                <a:cs typeface="Arial"/>
              </a:rPr>
              <a:t> </a:t>
            </a:r>
            <a:r>
              <a:rPr sz="1250" spc="-40" dirty="0">
                <a:latin typeface="Arial"/>
                <a:cs typeface="Arial"/>
              </a:rPr>
              <a:t>insurance</a:t>
            </a:r>
            <a:r>
              <a:rPr sz="1250" spc="55" dirty="0">
                <a:latin typeface="Arial"/>
                <a:cs typeface="Arial"/>
              </a:rPr>
              <a:t> </a:t>
            </a:r>
            <a:r>
              <a:rPr sz="1250" spc="-30" dirty="0">
                <a:latin typeface="Arial"/>
                <a:cs typeface="Arial"/>
              </a:rPr>
              <a:t>obligations,</a:t>
            </a:r>
            <a:r>
              <a:rPr sz="1250" spc="-70" dirty="0">
                <a:latin typeface="Arial"/>
                <a:cs typeface="Arial"/>
              </a:rPr>
              <a:t> </a:t>
            </a:r>
            <a:r>
              <a:rPr sz="1250" dirty="0">
                <a:latin typeface="Arial"/>
                <a:cs typeface="Arial"/>
              </a:rPr>
              <a:t>in</a:t>
            </a:r>
            <a:r>
              <a:rPr sz="1250" spc="-60" dirty="0">
                <a:latin typeface="Arial"/>
                <a:cs typeface="Arial"/>
              </a:rPr>
              <a:t> </a:t>
            </a:r>
            <a:r>
              <a:rPr sz="1250" dirty="0">
                <a:latin typeface="Arial"/>
                <a:cs typeface="Arial"/>
              </a:rPr>
              <a:t>relation</a:t>
            </a:r>
            <a:r>
              <a:rPr sz="1250" spc="20" dirty="0">
                <a:latin typeface="Arial"/>
                <a:cs typeface="Arial"/>
              </a:rPr>
              <a:t> </a:t>
            </a:r>
            <a:r>
              <a:rPr sz="1250" dirty="0">
                <a:latin typeface="Arial"/>
                <a:cs typeface="Arial"/>
              </a:rPr>
              <a:t>to</a:t>
            </a:r>
            <a:r>
              <a:rPr sz="1250" spc="-60" dirty="0">
                <a:latin typeface="Arial"/>
                <a:cs typeface="Arial"/>
              </a:rPr>
              <a:t> </a:t>
            </a:r>
            <a:r>
              <a:rPr sz="1250" dirty="0">
                <a:latin typeface="Arial"/>
                <a:cs typeface="Arial"/>
              </a:rPr>
              <a:t>the</a:t>
            </a:r>
            <a:r>
              <a:rPr sz="1250" spc="-15" dirty="0">
                <a:latin typeface="Arial"/>
                <a:cs typeface="Arial"/>
              </a:rPr>
              <a:t> </a:t>
            </a:r>
            <a:r>
              <a:rPr sz="1250" spc="-10" dirty="0">
                <a:latin typeface="Arial"/>
                <a:cs typeface="Arial"/>
              </a:rPr>
              <a:t>perils</a:t>
            </a:r>
            <a:endParaRPr sz="1250">
              <a:latin typeface="Arial"/>
              <a:cs typeface="Arial"/>
            </a:endParaRPr>
          </a:p>
          <a:p>
            <a:pPr marL="146050">
              <a:lnSpc>
                <a:spcPts val="1390"/>
              </a:lnSpc>
            </a:pPr>
            <a:r>
              <a:rPr sz="1250" spc="-45" dirty="0">
                <a:latin typeface="Arial"/>
                <a:cs typeface="Arial"/>
              </a:rPr>
              <a:t>covered</a:t>
            </a:r>
            <a:r>
              <a:rPr sz="1250" spc="-20" dirty="0">
                <a:latin typeface="Arial"/>
                <a:cs typeface="Arial"/>
              </a:rPr>
              <a:t> </a:t>
            </a:r>
            <a:r>
              <a:rPr sz="1250" spc="-30" dirty="0">
                <a:latin typeface="Arial"/>
                <a:cs typeface="Arial"/>
              </a:rPr>
              <a:t>and</a:t>
            </a:r>
            <a:r>
              <a:rPr sz="1250" spc="5" dirty="0">
                <a:latin typeface="Arial"/>
                <a:cs typeface="Arial"/>
              </a:rPr>
              <a:t> </a:t>
            </a:r>
            <a:r>
              <a:rPr sz="1250" dirty="0">
                <a:latin typeface="Arial"/>
                <a:cs typeface="Arial"/>
              </a:rPr>
              <a:t>the</a:t>
            </a:r>
            <a:r>
              <a:rPr sz="1250" spc="-35" dirty="0">
                <a:latin typeface="Arial"/>
                <a:cs typeface="Arial"/>
              </a:rPr>
              <a:t> </a:t>
            </a:r>
            <a:r>
              <a:rPr sz="1250" spc="-80" dirty="0">
                <a:latin typeface="Arial"/>
                <a:cs typeface="Arial"/>
              </a:rPr>
              <a:t>processes</a:t>
            </a:r>
            <a:r>
              <a:rPr sz="1250" spc="25" dirty="0">
                <a:latin typeface="Arial"/>
                <a:cs typeface="Arial"/>
              </a:rPr>
              <a:t> </a:t>
            </a:r>
            <a:r>
              <a:rPr sz="1250" spc="-55" dirty="0">
                <a:latin typeface="Arial"/>
                <a:cs typeface="Arial"/>
              </a:rPr>
              <a:t>used</a:t>
            </a:r>
            <a:r>
              <a:rPr sz="1250" dirty="0">
                <a:latin typeface="Arial"/>
                <a:cs typeface="Arial"/>
              </a:rPr>
              <a:t> in</a:t>
            </a:r>
            <a:r>
              <a:rPr sz="1250" spc="-70" dirty="0">
                <a:latin typeface="Arial"/>
                <a:cs typeface="Arial"/>
              </a:rPr>
              <a:t> </a:t>
            </a:r>
            <a:r>
              <a:rPr sz="1250" dirty="0">
                <a:latin typeface="Arial"/>
                <a:cs typeface="Arial"/>
              </a:rPr>
              <a:t>the</a:t>
            </a:r>
            <a:r>
              <a:rPr sz="1250" spc="-85" dirty="0">
                <a:latin typeface="Arial"/>
                <a:cs typeface="Arial"/>
              </a:rPr>
              <a:t> </a:t>
            </a:r>
            <a:r>
              <a:rPr sz="1250" spc="-25" dirty="0">
                <a:latin typeface="Arial"/>
                <a:cs typeface="Arial"/>
              </a:rPr>
              <a:t>conduct</a:t>
            </a:r>
            <a:r>
              <a:rPr sz="1250" spc="15" dirty="0">
                <a:latin typeface="Arial"/>
                <a:cs typeface="Arial"/>
              </a:rPr>
              <a:t> </a:t>
            </a:r>
            <a:r>
              <a:rPr sz="1250" dirty="0">
                <a:latin typeface="Arial"/>
                <a:cs typeface="Arial"/>
              </a:rPr>
              <a:t>of</a:t>
            </a:r>
            <a:r>
              <a:rPr sz="1250" spc="-10" dirty="0">
                <a:latin typeface="Arial"/>
                <a:cs typeface="Arial"/>
              </a:rPr>
              <a:t> business.</a:t>
            </a:r>
            <a:endParaRPr sz="1250">
              <a:latin typeface="Arial"/>
              <a:cs typeface="Arial"/>
            </a:endParaRPr>
          </a:p>
          <a:p>
            <a:pPr marL="12700" marR="174625">
              <a:lnSpc>
                <a:spcPts val="1200"/>
              </a:lnSpc>
              <a:spcBef>
                <a:spcPts val="670"/>
              </a:spcBef>
              <a:buAutoNum type="alphaLcParenBoth"/>
              <a:tabLst>
                <a:tab pos="232410" algn="l"/>
              </a:tabLst>
            </a:pPr>
            <a:r>
              <a:rPr sz="1250" dirty="0">
                <a:latin typeface="Arial"/>
                <a:cs typeface="Arial"/>
              </a:rPr>
              <a:t>the</a:t>
            </a:r>
            <a:r>
              <a:rPr sz="1250" spc="-20" dirty="0">
                <a:latin typeface="Arial"/>
                <a:cs typeface="Arial"/>
              </a:rPr>
              <a:t> </a:t>
            </a:r>
            <a:r>
              <a:rPr sz="1250" spc="-35" dirty="0">
                <a:latin typeface="Arial"/>
                <a:cs typeface="Arial"/>
              </a:rPr>
              <a:t>risk</a:t>
            </a:r>
            <a:r>
              <a:rPr sz="1250" spc="-105" dirty="0">
                <a:latin typeface="Arial"/>
                <a:cs typeface="Arial"/>
              </a:rPr>
              <a:t> </a:t>
            </a:r>
            <a:r>
              <a:rPr sz="1250" dirty="0">
                <a:latin typeface="Arial"/>
                <a:cs typeface="Arial"/>
              </a:rPr>
              <a:t>of</a:t>
            </a:r>
            <a:r>
              <a:rPr sz="1250" spc="5" dirty="0">
                <a:latin typeface="Arial"/>
                <a:cs typeface="Arial"/>
              </a:rPr>
              <a:t> </a:t>
            </a:r>
            <a:r>
              <a:rPr sz="1250" spc="-55" dirty="0">
                <a:latin typeface="Arial"/>
                <a:cs typeface="Arial"/>
              </a:rPr>
              <a:t>loss,</a:t>
            </a:r>
            <a:r>
              <a:rPr sz="1250" spc="-70" dirty="0">
                <a:latin typeface="Arial"/>
                <a:cs typeface="Arial"/>
              </a:rPr>
              <a:t> </a:t>
            </a:r>
            <a:r>
              <a:rPr sz="1250" dirty="0">
                <a:latin typeface="Arial"/>
                <a:cs typeface="Arial"/>
              </a:rPr>
              <a:t>or</a:t>
            </a:r>
            <a:r>
              <a:rPr sz="1250" spc="-45" dirty="0">
                <a:latin typeface="Arial"/>
                <a:cs typeface="Arial"/>
              </a:rPr>
              <a:t> </a:t>
            </a:r>
            <a:r>
              <a:rPr sz="1250" dirty="0">
                <a:latin typeface="Arial"/>
                <a:cs typeface="Arial"/>
              </a:rPr>
              <a:t>of</a:t>
            </a:r>
            <a:r>
              <a:rPr sz="1250" spc="5" dirty="0">
                <a:latin typeface="Arial"/>
                <a:cs typeface="Arial"/>
              </a:rPr>
              <a:t> </a:t>
            </a:r>
            <a:r>
              <a:rPr sz="1250" spc="-65" dirty="0">
                <a:latin typeface="Arial"/>
                <a:cs typeface="Arial"/>
              </a:rPr>
              <a:t>adverse</a:t>
            </a:r>
            <a:r>
              <a:rPr sz="1250" spc="-10" dirty="0">
                <a:latin typeface="Arial"/>
                <a:cs typeface="Arial"/>
              </a:rPr>
              <a:t> </a:t>
            </a:r>
            <a:r>
              <a:rPr sz="1250" spc="-75" dirty="0">
                <a:latin typeface="Arial"/>
                <a:cs typeface="Arial"/>
              </a:rPr>
              <a:t>change</a:t>
            </a:r>
            <a:r>
              <a:rPr sz="1250" spc="-15" dirty="0">
                <a:latin typeface="Arial"/>
                <a:cs typeface="Arial"/>
              </a:rPr>
              <a:t> </a:t>
            </a:r>
            <a:r>
              <a:rPr sz="1250" dirty="0">
                <a:latin typeface="Arial"/>
                <a:cs typeface="Arial"/>
              </a:rPr>
              <a:t>in</a:t>
            </a:r>
            <a:r>
              <a:rPr sz="1250" spc="20" dirty="0">
                <a:latin typeface="Arial"/>
                <a:cs typeface="Arial"/>
              </a:rPr>
              <a:t> </a:t>
            </a:r>
            <a:r>
              <a:rPr sz="1250" dirty="0">
                <a:latin typeface="Arial"/>
                <a:cs typeface="Arial"/>
              </a:rPr>
              <a:t>the</a:t>
            </a:r>
            <a:r>
              <a:rPr sz="1250" spc="-85" dirty="0">
                <a:latin typeface="Arial"/>
                <a:cs typeface="Arial"/>
              </a:rPr>
              <a:t> </a:t>
            </a:r>
            <a:r>
              <a:rPr sz="1250" spc="-40" dirty="0">
                <a:latin typeface="Arial"/>
                <a:cs typeface="Arial"/>
              </a:rPr>
              <a:t>value</a:t>
            </a:r>
            <a:r>
              <a:rPr sz="1250" spc="-15" dirty="0">
                <a:latin typeface="Arial"/>
                <a:cs typeface="Arial"/>
              </a:rPr>
              <a:t> </a:t>
            </a:r>
            <a:r>
              <a:rPr sz="1250" dirty="0">
                <a:latin typeface="Arial"/>
                <a:cs typeface="Arial"/>
              </a:rPr>
              <a:t>of</a:t>
            </a:r>
            <a:r>
              <a:rPr sz="1250" spc="-65" dirty="0">
                <a:latin typeface="Arial"/>
                <a:cs typeface="Arial"/>
              </a:rPr>
              <a:t> </a:t>
            </a:r>
            <a:r>
              <a:rPr sz="1250" spc="-40" dirty="0">
                <a:latin typeface="Arial"/>
                <a:cs typeface="Arial"/>
              </a:rPr>
              <a:t>insurance</a:t>
            </a:r>
            <a:r>
              <a:rPr sz="1250" spc="60" dirty="0">
                <a:latin typeface="Arial"/>
                <a:cs typeface="Arial"/>
              </a:rPr>
              <a:t> </a:t>
            </a:r>
            <a:r>
              <a:rPr sz="1250" spc="-10" dirty="0">
                <a:latin typeface="Arial"/>
                <a:cs typeface="Arial"/>
              </a:rPr>
              <a:t>liabilities,</a:t>
            </a:r>
            <a:r>
              <a:rPr sz="1250" spc="5" dirty="0">
                <a:latin typeface="Arial"/>
                <a:cs typeface="Arial"/>
              </a:rPr>
              <a:t> </a:t>
            </a:r>
            <a:r>
              <a:rPr sz="1250" spc="-20" dirty="0">
                <a:latin typeface="Arial"/>
                <a:cs typeface="Arial"/>
              </a:rPr>
              <a:t>resulting</a:t>
            </a:r>
            <a:r>
              <a:rPr sz="1250" spc="20" dirty="0">
                <a:latin typeface="Arial"/>
                <a:cs typeface="Arial"/>
              </a:rPr>
              <a:t> </a:t>
            </a:r>
            <a:r>
              <a:rPr sz="1250" dirty="0">
                <a:latin typeface="Arial"/>
                <a:cs typeface="Arial"/>
              </a:rPr>
              <a:t>from</a:t>
            </a:r>
            <a:r>
              <a:rPr sz="1250" spc="-20" dirty="0">
                <a:latin typeface="Arial"/>
                <a:cs typeface="Arial"/>
              </a:rPr>
              <a:t> </a:t>
            </a:r>
            <a:r>
              <a:rPr sz="1250" spc="-10" dirty="0">
                <a:latin typeface="Arial"/>
                <a:cs typeface="Arial"/>
              </a:rPr>
              <a:t>fluctuations</a:t>
            </a:r>
            <a:r>
              <a:rPr sz="1250" spc="45" dirty="0">
                <a:latin typeface="Arial"/>
                <a:cs typeface="Arial"/>
              </a:rPr>
              <a:t> </a:t>
            </a:r>
            <a:r>
              <a:rPr sz="1250" dirty="0">
                <a:latin typeface="Arial"/>
                <a:cs typeface="Arial"/>
              </a:rPr>
              <a:t>in</a:t>
            </a:r>
            <a:r>
              <a:rPr sz="1250" spc="-50" dirty="0">
                <a:latin typeface="Arial"/>
                <a:cs typeface="Arial"/>
              </a:rPr>
              <a:t> </a:t>
            </a:r>
            <a:r>
              <a:rPr sz="1250" dirty="0">
                <a:latin typeface="Arial"/>
                <a:cs typeface="Arial"/>
              </a:rPr>
              <a:t>the</a:t>
            </a:r>
            <a:r>
              <a:rPr sz="1250" spc="-90" dirty="0">
                <a:latin typeface="Arial"/>
                <a:cs typeface="Arial"/>
              </a:rPr>
              <a:t> </a:t>
            </a:r>
            <a:r>
              <a:rPr sz="1250" dirty="0">
                <a:latin typeface="Arial"/>
                <a:cs typeface="Arial"/>
              </a:rPr>
              <a:t>timing,</a:t>
            </a:r>
            <a:r>
              <a:rPr sz="1250" spc="5" dirty="0">
                <a:latin typeface="Arial"/>
                <a:cs typeface="Arial"/>
              </a:rPr>
              <a:t> </a:t>
            </a:r>
            <a:r>
              <a:rPr sz="1250" spc="-10" dirty="0">
                <a:latin typeface="Arial"/>
                <a:cs typeface="Arial"/>
              </a:rPr>
              <a:t>frequency </a:t>
            </a:r>
            <a:r>
              <a:rPr sz="1250" spc="-20" dirty="0">
                <a:latin typeface="Arial"/>
                <a:cs typeface="Arial"/>
              </a:rPr>
              <a:t>and</a:t>
            </a:r>
            <a:r>
              <a:rPr sz="1250" spc="-60" dirty="0">
                <a:latin typeface="Arial"/>
                <a:cs typeface="Arial"/>
              </a:rPr>
              <a:t> </a:t>
            </a:r>
            <a:r>
              <a:rPr sz="1250" spc="-30" dirty="0">
                <a:latin typeface="Arial"/>
                <a:cs typeface="Arial"/>
              </a:rPr>
              <a:t>severity</a:t>
            </a:r>
            <a:r>
              <a:rPr sz="1250" spc="-50" dirty="0">
                <a:latin typeface="Arial"/>
                <a:cs typeface="Arial"/>
              </a:rPr>
              <a:t> </a:t>
            </a:r>
            <a:r>
              <a:rPr sz="1250" dirty="0">
                <a:latin typeface="Arial"/>
                <a:cs typeface="Arial"/>
              </a:rPr>
              <a:t>of</a:t>
            </a:r>
            <a:r>
              <a:rPr sz="1250" spc="-20" dirty="0">
                <a:latin typeface="Arial"/>
                <a:cs typeface="Arial"/>
              </a:rPr>
              <a:t> </a:t>
            </a:r>
            <a:r>
              <a:rPr sz="1250" spc="-35" dirty="0">
                <a:latin typeface="Arial"/>
                <a:cs typeface="Arial"/>
              </a:rPr>
              <a:t>insured</a:t>
            </a:r>
            <a:r>
              <a:rPr sz="1250" spc="-50" dirty="0">
                <a:latin typeface="Arial"/>
                <a:cs typeface="Arial"/>
              </a:rPr>
              <a:t> </a:t>
            </a:r>
            <a:r>
              <a:rPr sz="1250" spc="-35" dirty="0">
                <a:latin typeface="Arial"/>
                <a:cs typeface="Arial"/>
              </a:rPr>
              <a:t>events,</a:t>
            </a:r>
            <a:r>
              <a:rPr sz="1250" spc="-20" dirty="0">
                <a:latin typeface="Arial"/>
                <a:cs typeface="Arial"/>
              </a:rPr>
              <a:t> and</a:t>
            </a:r>
            <a:r>
              <a:rPr sz="1250" dirty="0">
                <a:latin typeface="Arial"/>
                <a:cs typeface="Arial"/>
              </a:rPr>
              <a:t> in</a:t>
            </a:r>
            <a:r>
              <a:rPr sz="1250" spc="-65" dirty="0">
                <a:latin typeface="Arial"/>
                <a:cs typeface="Arial"/>
              </a:rPr>
              <a:t> </a:t>
            </a:r>
            <a:r>
              <a:rPr sz="1250" dirty="0">
                <a:latin typeface="Arial"/>
                <a:cs typeface="Arial"/>
              </a:rPr>
              <a:t>the</a:t>
            </a:r>
            <a:r>
              <a:rPr sz="1250" spc="-35" dirty="0">
                <a:latin typeface="Arial"/>
                <a:cs typeface="Arial"/>
              </a:rPr>
              <a:t> </a:t>
            </a:r>
            <a:r>
              <a:rPr sz="1250" dirty="0">
                <a:latin typeface="Arial"/>
                <a:cs typeface="Arial"/>
              </a:rPr>
              <a:t>timing</a:t>
            </a:r>
            <a:r>
              <a:rPr sz="1250" spc="-75" dirty="0">
                <a:latin typeface="Arial"/>
                <a:cs typeface="Arial"/>
              </a:rPr>
              <a:t> </a:t>
            </a:r>
            <a:r>
              <a:rPr sz="1250" spc="-55" dirty="0">
                <a:latin typeface="Arial"/>
                <a:cs typeface="Arial"/>
              </a:rPr>
              <a:t>and</a:t>
            </a:r>
            <a:r>
              <a:rPr sz="1250" spc="-45" dirty="0">
                <a:latin typeface="Arial"/>
                <a:cs typeface="Arial"/>
              </a:rPr>
              <a:t> </a:t>
            </a:r>
            <a:r>
              <a:rPr sz="1250" dirty="0">
                <a:latin typeface="Arial"/>
                <a:cs typeface="Arial"/>
              </a:rPr>
              <a:t>amount</a:t>
            </a:r>
            <a:r>
              <a:rPr sz="1250" spc="20" dirty="0">
                <a:latin typeface="Arial"/>
                <a:cs typeface="Arial"/>
              </a:rPr>
              <a:t> </a:t>
            </a:r>
            <a:r>
              <a:rPr sz="1250" dirty="0">
                <a:latin typeface="Arial"/>
                <a:cs typeface="Arial"/>
              </a:rPr>
              <a:t>of</a:t>
            </a:r>
            <a:r>
              <a:rPr sz="1250" spc="-85" dirty="0">
                <a:latin typeface="Arial"/>
                <a:cs typeface="Arial"/>
              </a:rPr>
              <a:t> </a:t>
            </a:r>
            <a:r>
              <a:rPr sz="1250" spc="-10" dirty="0">
                <a:latin typeface="Arial"/>
                <a:cs typeface="Arial"/>
              </a:rPr>
              <a:t>claim</a:t>
            </a:r>
            <a:r>
              <a:rPr sz="1250" spc="25" dirty="0">
                <a:latin typeface="Arial"/>
                <a:cs typeface="Arial"/>
              </a:rPr>
              <a:t> </a:t>
            </a:r>
            <a:r>
              <a:rPr sz="1250" spc="-25" dirty="0">
                <a:latin typeface="Arial"/>
                <a:cs typeface="Arial"/>
              </a:rPr>
              <a:t>settlements</a:t>
            </a:r>
            <a:r>
              <a:rPr sz="1250" spc="-50" dirty="0">
                <a:latin typeface="Arial"/>
                <a:cs typeface="Arial"/>
              </a:rPr>
              <a:t> </a:t>
            </a:r>
            <a:r>
              <a:rPr sz="1250" spc="-45" dirty="0">
                <a:latin typeface="Arial"/>
                <a:cs typeface="Arial"/>
              </a:rPr>
              <a:t>(non-</a:t>
            </a:r>
            <a:r>
              <a:rPr sz="1250" dirty="0">
                <a:latin typeface="Arial"/>
                <a:cs typeface="Arial"/>
              </a:rPr>
              <a:t>life</a:t>
            </a:r>
            <a:r>
              <a:rPr sz="1250" spc="35" dirty="0">
                <a:latin typeface="Arial"/>
                <a:cs typeface="Arial"/>
              </a:rPr>
              <a:t> </a:t>
            </a:r>
            <a:r>
              <a:rPr sz="1250" dirty="0">
                <a:latin typeface="Arial"/>
                <a:cs typeface="Arial"/>
              </a:rPr>
              <a:t>premium</a:t>
            </a:r>
            <a:r>
              <a:rPr sz="1250" spc="25" dirty="0">
                <a:latin typeface="Arial"/>
                <a:cs typeface="Arial"/>
              </a:rPr>
              <a:t> </a:t>
            </a:r>
            <a:r>
              <a:rPr sz="1250" spc="-60" dirty="0">
                <a:latin typeface="Arial"/>
                <a:cs typeface="Arial"/>
              </a:rPr>
              <a:t>and</a:t>
            </a:r>
            <a:r>
              <a:rPr sz="1250" spc="-50" dirty="0">
                <a:latin typeface="Arial"/>
                <a:cs typeface="Arial"/>
              </a:rPr>
              <a:t> </a:t>
            </a:r>
            <a:r>
              <a:rPr sz="1250" spc="-40" dirty="0">
                <a:latin typeface="Arial"/>
                <a:cs typeface="Arial"/>
              </a:rPr>
              <a:t>reserve</a:t>
            </a:r>
            <a:r>
              <a:rPr sz="1250" spc="35" dirty="0">
                <a:latin typeface="Arial"/>
                <a:cs typeface="Arial"/>
              </a:rPr>
              <a:t> </a:t>
            </a:r>
            <a:r>
              <a:rPr sz="1250" spc="-10" dirty="0">
                <a:latin typeface="Arial"/>
                <a:cs typeface="Arial"/>
              </a:rPr>
              <a:t>risk);</a:t>
            </a:r>
            <a:endParaRPr sz="1250">
              <a:latin typeface="Arial"/>
              <a:cs typeface="Arial"/>
            </a:endParaRPr>
          </a:p>
          <a:p>
            <a:pPr marL="12700" marR="143510">
              <a:lnSpc>
                <a:spcPts val="1280"/>
              </a:lnSpc>
              <a:spcBef>
                <a:spcPts val="615"/>
              </a:spcBef>
              <a:buAutoNum type="alphaLcParenBoth"/>
              <a:tabLst>
                <a:tab pos="241935" algn="l"/>
              </a:tabLst>
            </a:pPr>
            <a:r>
              <a:rPr sz="1250" dirty="0">
                <a:latin typeface="Arial"/>
                <a:cs typeface="Arial"/>
              </a:rPr>
              <a:t>the</a:t>
            </a:r>
            <a:r>
              <a:rPr sz="1250" spc="-90" dirty="0">
                <a:latin typeface="Arial"/>
                <a:cs typeface="Arial"/>
              </a:rPr>
              <a:t> </a:t>
            </a:r>
            <a:r>
              <a:rPr sz="1250" spc="-25" dirty="0">
                <a:latin typeface="Arial"/>
                <a:cs typeface="Arial"/>
              </a:rPr>
              <a:t>risk</a:t>
            </a:r>
            <a:r>
              <a:rPr sz="1250" spc="-60" dirty="0">
                <a:latin typeface="Arial"/>
                <a:cs typeface="Arial"/>
              </a:rPr>
              <a:t> </a:t>
            </a:r>
            <a:r>
              <a:rPr sz="1250" dirty="0">
                <a:latin typeface="Arial"/>
                <a:cs typeface="Arial"/>
              </a:rPr>
              <a:t>of</a:t>
            </a:r>
            <a:r>
              <a:rPr sz="1250" spc="-30" dirty="0">
                <a:latin typeface="Arial"/>
                <a:cs typeface="Arial"/>
              </a:rPr>
              <a:t> </a:t>
            </a:r>
            <a:r>
              <a:rPr sz="1250" spc="-55" dirty="0">
                <a:latin typeface="Arial"/>
                <a:cs typeface="Arial"/>
              </a:rPr>
              <a:t>loss,</a:t>
            </a:r>
            <a:r>
              <a:rPr sz="1250" spc="-70" dirty="0">
                <a:latin typeface="Arial"/>
                <a:cs typeface="Arial"/>
              </a:rPr>
              <a:t> </a:t>
            </a:r>
            <a:r>
              <a:rPr sz="1250" dirty="0">
                <a:latin typeface="Arial"/>
                <a:cs typeface="Arial"/>
              </a:rPr>
              <a:t>or</a:t>
            </a:r>
            <a:r>
              <a:rPr sz="1250" spc="-60" dirty="0">
                <a:latin typeface="Arial"/>
                <a:cs typeface="Arial"/>
              </a:rPr>
              <a:t> </a:t>
            </a:r>
            <a:r>
              <a:rPr sz="1250" dirty="0">
                <a:latin typeface="Arial"/>
                <a:cs typeface="Arial"/>
              </a:rPr>
              <a:t>of</a:t>
            </a:r>
            <a:r>
              <a:rPr sz="1250" spc="-75" dirty="0">
                <a:latin typeface="Arial"/>
                <a:cs typeface="Arial"/>
              </a:rPr>
              <a:t> </a:t>
            </a:r>
            <a:r>
              <a:rPr sz="1250" spc="-45" dirty="0">
                <a:latin typeface="Arial"/>
                <a:cs typeface="Arial"/>
              </a:rPr>
              <a:t>adverse</a:t>
            </a:r>
            <a:r>
              <a:rPr sz="1250" spc="45" dirty="0">
                <a:latin typeface="Arial"/>
                <a:cs typeface="Arial"/>
              </a:rPr>
              <a:t> </a:t>
            </a:r>
            <a:r>
              <a:rPr sz="1250" spc="-75" dirty="0">
                <a:latin typeface="Arial"/>
                <a:cs typeface="Arial"/>
              </a:rPr>
              <a:t>change</a:t>
            </a:r>
            <a:r>
              <a:rPr sz="1250" spc="-15" dirty="0">
                <a:latin typeface="Arial"/>
                <a:cs typeface="Arial"/>
              </a:rPr>
              <a:t> </a:t>
            </a:r>
            <a:r>
              <a:rPr sz="1250" dirty="0">
                <a:latin typeface="Arial"/>
                <a:cs typeface="Arial"/>
              </a:rPr>
              <a:t>in</a:t>
            </a:r>
            <a:r>
              <a:rPr sz="1250" spc="-60" dirty="0">
                <a:latin typeface="Arial"/>
                <a:cs typeface="Arial"/>
              </a:rPr>
              <a:t> </a:t>
            </a:r>
            <a:r>
              <a:rPr sz="1250" dirty="0">
                <a:latin typeface="Arial"/>
                <a:cs typeface="Arial"/>
              </a:rPr>
              <a:t>the</a:t>
            </a:r>
            <a:r>
              <a:rPr sz="1250" spc="-25" dirty="0">
                <a:latin typeface="Arial"/>
                <a:cs typeface="Arial"/>
              </a:rPr>
              <a:t> </a:t>
            </a:r>
            <a:r>
              <a:rPr sz="1250" spc="-40" dirty="0">
                <a:latin typeface="Arial"/>
                <a:cs typeface="Arial"/>
              </a:rPr>
              <a:t>value</a:t>
            </a:r>
            <a:r>
              <a:rPr sz="1250" spc="-25" dirty="0">
                <a:latin typeface="Arial"/>
                <a:cs typeface="Arial"/>
              </a:rPr>
              <a:t> </a:t>
            </a:r>
            <a:r>
              <a:rPr sz="1250" dirty="0">
                <a:latin typeface="Arial"/>
                <a:cs typeface="Arial"/>
              </a:rPr>
              <a:t>of</a:t>
            </a:r>
            <a:r>
              <a:rPr sz="1250" spc="-75" dirty="0">
                <a:latin typeface="Arial"/>
                <a:cs typeface="Arial"/>
              </a:rPr>
              <a:t> </a:t>
            </a:r>
            <a:r>
              <a:rPr sz="1250" spc="-40" dirty="0">
                <a:latin typeface="Arial"/>
                <a:cs typeface="Arial"/>
              </a:rPr>
              <a:t>insurance</a:t>
            </a:r>
            <a:r>
              <a:rPr sz="1250" spc="45" dirty="0">
                <a:latin typeface="Arial"/>
                <a:cs typeface="Arial"/>
              </a:rPr>
              <a:t> </a:t>
            </a:r>
            <a:r>
              <a:rPr sz="1250" spc="-10" dirty="0">
                <a:latin typeface="Arial"/>
                <a:cs typeface="Arial"/>
              </a:rPr>
              <a:t>liabilities, </a:t>
            </a:r>
            <a:r>
              <a:rPr sz="1250" spc="-25" dirty="0">
                <a:latin typeface="Arial"/>
                <a:cs typeface="Arial"/>
              </a:rPr>
              <a:t>resulting</a:t>
            </a:r>
            <a:r>
              <a:rPr sz="1250" spc="-60" dirty="0">
                <a:latin typeface="Arial"/>
                <a:cs typeface="Arial"/>
              </a:rPr>
              <a:t> </a:t>
            </a:r>
            <a:r>
              <a:rPr sz="1250" dirty="0">
                <a:latin typeface="Arial"/>
                <a:cs typeface="Arial"/>
              </a:rPr>
              <a:t>from</a:t>
            </a:r>
            <a:r>
              <a:rPr sz="1250" spc="-35" dirty="0">
                <a:latin typeface="Arial"/>
                <a:cs typeface="Arial"/>
              </a:rPr>
              <a:t> </a:t>
            </a:r>
            <a:r>
              <a:rPr sz="1250" spc="-25" dirty="0">
                <a:latin typeface="Arial"/>
                <a:cs typeface="Arial"/>
              </a:rPr>
              <a:t>significant</a:t>
            </a:r>
            <a:r>
              <a:rPr sz="1250" spc="30" dirty="0">
                <a:latin typeface="Arial"/>
                <a:cs typeface="Arial"/>
              </a:rPr>
              <a:t> </a:t>
            </a:r>
            <a:r>
              <a:rPr sz="1250" spc="-10" dirty="0">
                <a:latin typeface="Arial"/>
                <a:cs typeface="Arial"/>
              </a:rPr>
              <a:t>uncertainty</a:t>
            </a:r>
            <a:r>
              <a:rPr sz="1250" spc="25" dirty="0">
                <a:latin typeface="Arial"/>
                <a:cs typeface="Arial"/>
              </a:rPr>
              <a:t> </a:t>
            </a:r>
            <a:r>
              <a:rPr sz="1250" dirty="0">
                <a:latin typeface="Arial"/>
                <a:cs typeface="Arial"/>
              </a:rPr>
              <a:t>of</a:t>
            </a:r>
            <a:r>
              <a:rPr sz="1250" spc="-5" dirty="0">
                <a:latin typeface="Arial"/>
                <a:cs typeface="Arial"/>
              </a:rPr>
              <a:t> </a:t>
            </a:r>
            <a:r>
              <a:rPr sz="1250" spc="-25" dirty="0">
                <a:latin typeface="Arial"/>
                <a:cs typeface="Arial"/>
              </a:rPr>
              <a:t>pric</a:t>
            </a:r>
            <a:r>
              <a:rPr sz="1250" spc="-200" dirty="0">
                <a:latin typeface="Arial"/>
                <a:cs typeface="Arial"/>
              </a:rPr>
              <a:t> </a:t>
            </a:r>
            <a:r>
              <a:rPr sz="1250" dirty="0">
                <a:latin typeface="Arial"/>
                <a:cs typeface="Arial"/>
              </a:rPr>
              <a:t>ing</a:t>
            </a:r>
            <a:r>
              <a:rPr sz="1250" spc="10" dirty="0">
                <a:latin typeface="Arial"/>
                <a:cs typeface="Arial"/>
              </a:rPr>
              <a:t> </a:t>
            </a:r>
            <a:r>
              <a:rPr sz="1250" spc="-25" dirty="0">
                <a:latin typeface="Arial"/>
                <a:cs typeface="Arial"/>
              </a:rPr>
              <a:t>and </a:t>
            </a:r>
            <a:r>
              <a:rPr sz="1250" spc="-30" dirty="0">
                <a:latin typeface="Arial"/>
                <a:cs typeface="Arial"/>
              </a:rPr>
              <a:t>provisioning</a:t>
            </a:r>
            <a:r>
              <a:rPr sz="1250" spc="-60" dirty="0">
                <a:latin typeface="Arial"/>
                <a:cs typeface="Arial"/>
              </a:rPr>
              <a:t> </a:t>
            </a:r>
            <a:r>
              <a:rPr sz="1250" spc="-40" dirty="0">
                <a:latin typeface="Arial"/>
                <a:cs typeface="Arial"/>
              </a:rPr>
              <a:t>assumptions</a:t>
            </a:r>
            <a:r>
              <a:rPr sz="1250" spc="-35" dirty="0">
                <a:latin typeface="Arial"/>
                <a:cs typeface="Arial"/>
              </a:rPr>
              <a:t> </a:t>
            </a:r>
            <a:r>
              <a:rPr sz="1250" spc="-10" dirty="0">
                <a:latin typeface="Arial"/>
                <a:cs typeface="Arial"/>
              </a:rPr>
              <a:t>related</a:t>
            </a:r>
            <a:r>
              <a:rPr sz="1250" spc="25" dirty="0">
                <a:latin typeface="Arial"/>
                <a:cs typeface="Arial"/>
              </a:rPr>
              <a:t> </a:t>
            </a:r>
            <a:r>
              <a:rPr sz="1250" dirty="0">
                <a:latin typeface="Arial"/>
                <a:cs typeface="Arial"/>
              </a:rPr>
              <a:t>to</a:t>
            </a:r>
            <a:r>
              <a:rPr sz="1250" spc="-55" dirty="0">
                <a:latin typeface="Arial"/>
                <a:cs typeface="Arial"/>
              </a:rPr>
              <a:t> </a:t>
            </a:r>
            <a:r>
              <a:rPr sz="1250" spc="-20" dirty="0">
                <a:latin typeface="Arial"/>
                <a:cs typeface="Arial"/>
              </a:rPr>
              <a:t>extreme</a:t>
            </a:r>
            <a:r>
              <a:rPr sz="1250" spc="60" dirty="0">
                <a:latin typeface="Arial"/>
                <a:cs typeface="Arial"/>
              </a:rPr>
              <a:t> </a:t>
            </a:r>
            <a:r>
              <a:rPr sz="1250" dirty="0">
                <a:latin typeface="Arial"/>
                <a:cs typeface="Arial"/>
              </a:rPr>
              <a:t>or</a:t>
            </a:r>
            <a:r>
              <a:rPr sz="1250" spc="-50" dirty="0">
                <a:latin typeface="Arial"/>
                <a:cs typeface="Arial"/>
              </a:rPr>
              <a:t> </a:t>
            </a:r>
            <a:r>
              <a:rPr sz="1250" spc="-35" dirty="0">
                <a:latin typeface="Arial"/>
                <a:cs typeface="Arial"/>
              </a:rPr>
              <a:t>exceptional</a:t>
            </a:r>
            <a:r>
              <a:rPr sz="1250" spc="95" dirty="0">
                <a:latin typeface="Arial"/>
                <a:cs typeface="Arial"/>
              </a:rPr>
              <a:t> </a:t>
            </a:r>
            <a:r>
              <a:rPr sz="1250" spc="-30" dirty="0">
                <a:latin typeface="Arial"/>
                <a:cs typeface="Arial"/>
              </a:rPr>
              <a:t>events</a:t>
            </a:r>
            <a:r>
              <a:rPr sz="1250" spc="45" dirty="0">
                <a:latin typeface="Arial"/>
                <a:cs typeface="Arial"/>
              </a:rPr>
              <a:t> </a:t>
            </a:r>
            <a:r>
              <a:rPr sz="1250" spc="-50" dirty="0">
                <a:latin typeface="Arial"/>
                <a:cs typeface="Arial"/>
              </a:rPr>
              <a:t>(non-</a:t>
            </a:r>
            <a:r>
              <a:rPr sz="1250" dirty="0">
                <a:latin typeface="Arial"/>
                <a:cs typeface="Arial"/>
              </a:rPr>
              <a:t>life</a:t>
            </a:r>
            <a:r>
              <a:rPr sz="1250" spc="60" dirty="0">
                <a:latin typeface="Arial"/>
                <a:cs typeface="Arial"/>
              </a:rPr>
              <a:t> </a:t>
            </a:r>
            <a:r>
              <a:rPr sz="1250" spc="-35" dirty="0">
                <a:latin typeface="Arial"/>
                <a:cs typeface="Arial"/>
              </a:rPr>
              <a:t>catastrophe</a:t>
            </a:r>
            <a:r>
              <a:rPr sz="1250" spc="-85" dirty="0">
                <a:latin typeface="Arial"/>
                <a:cs typeface="Arial"/>
              </a:rPr>
              <a:t> </a:t>
            </a:r>
            <a:r>
              <a:rPr sz="1250" spc="-10" dirty="0">
                <a:latin typeface="Arial"/>
                <a:cs typeface="Arial"/>
              </a:rPr>
              <a:t>risk).</a:t>
            </a:r>
            <a:endParaRPr sz="1250">
              <a:latin typeface="Arial"/>
              <a:cs typeface="Arial"/>
            </a:endParaRPr>
          </a:p>
          <a:p>
            <a:pPr marL="146050" marR="5080" lvl="1" indent="-133985">
              <a:lnSpc>
                <a:spcPts val="1280"/>
              </a:lnSpc>
              <a:spcBef>
                <a:spcPts val="520"/>
              </a:spcBef>
              <a:buChar char="•"/>
              <a:tabLst>
                <a:tab pos="146685" algn="l"/>
              </a:tabLst>
            </a:pPr>
            <a:r>
              <a:rPr sz="1250" spc="-90" dirty="0">
                <a:latin typeface="Arial"/>
                <a:cs typeface="Arial"/>
              </a:rPr>
              <a:t>The</a:t>
            </a:r>
            <a:r>
              <a:rPr sz="1250" spc="-10" dirty="0">
                <a:latin typeface="Arial"/>
                <a:cs typeface="Arial"/>
              </a:rPr>
              <a:t> health</a:t>
            </a:r>
            <a:r>
              <a:rPr sz="1250" spc="-80" dirty="0">
                <a:latin typeface="Arial"/>
                <a:cs typeface="Arial"/>
              </a:rPr>
              <a:t> </a:t>
            </a:r>
            <a:r>
              <a:rPr sz="1250" dirty="0">
                <a:latin typeface="Arial"/>
                <a:cs typeface="Arial"/>
              </a:rPr>
              <a:t>underwriting</a:t>
            </a:r>
            <a:r>
              <a:rPr sz="1250" spc="-20" dirty="0">
                <a:latin typeface="Arial"/>
                <a:cs typeface="Arial"/>
              </a:rPr>
              <a:t> </a:t>
            </a:r>
            <a:r>
              <a:rPr sz="1250" spc="-25" dirty="0">
                <a:latin typeface="Arial"/>
                <a:cs typeface="Arial"/>
              </a:rPr>
              <a:t>risk</a:t>
            </a:r>
            <a:r>
              <a:rPr sz="1250" spc="-60" dirty="0">
                <a:latin typeface="Arial"/>
                <a:cs typeface="Arial"/>
              </a:rPr>
              <a:t> </a:t>
            </a:r>
            <a:r>
              <a:rPr sz="1250" spc="-20" dirty="0">
                <a:latin typeface="Arial"/>
                <a:cs typeface="Arial"/>
              </a:rPr>
              <a:t>module</a:t>
            </a:r>
            <a:r>
              <a:rPr sz="1250" spc="-50" dirty="0">
                <a:latin typeface="Arial"/>
                <a:cs typeface="Arial"/>
              </a:rPr>
              <a:t> shall</a:t>
            </a:r>
            <a:r>
              <a:rPr sz="1250" spc="-45" dirty="0">
                <a:latin typeface="Arial"/>
                <a:cs typeface="Arial"/>
              </a:rPr>
              <a:t> </a:t>
            </a:r>
            <a:r>
              <a:rPr sz="1250" dirty="0">
                <a:latin typeface="Arial"/>
                <a:cs typeface="Arial"/>
              </a:rPr>
              <a:t>reflect</a:t>
            </a:r>
            <a:r>
              <a:rPr sz="1250" spc="70" dirty="0">
                <a:latin typeface="Arial"/>
                <a:cs typeface="Arial"/>
              </a:rPr>
              <a:t> </a:t>
            </a:r>
            <a:r>
              <a:rPr sz="1250" dirty="0">
                <a:latin typeface="Arial"/>
                <a:cs typeface="Arial"/>
              </a:rPr>
              <a:t>the</a:t>
            </a:r>
            <a:r>
              <a:rPr sz="1250" spc="-85" dirty="0">
                <a:latin typeface="Arial"/>
                <a:cs typeface="Arial"/>
              </a:rPr>
              <a:t> </a:t>
            </a:r>
            <a:r>
              <a:rPr sz="1250" spc="-25" dirty="0">
                <a:latin typeface="Arial"/>
                <a:cs typeface="Arial"/>
              </a:rPr>
              <a:t>risk</a:t>
            </a:r>
            <a:r>
              <a:rPr sz="1250" spc="-60" dirty="0">
                <a:latin typeface="Arial"/>
                <a:cs typeface="Arial"/>
              </a:rPr>
              <a:t> </a:t>
            </a:r>
            <a:r>
              <a:rPr sz="1250" spc="-30" dirty="0">
                <a:latin typeface="Arial"/>
                <a:cs typeface="Arial"/>
              </a:rPr>
              <a:t>arising</a:t>
            </a:r>
            <a:r>
              <a:rPr sz="1250" spc="-15" dirty="0">
                <a:latin typeface="Arial"/>
                <a:cs typeface="Arial"/>
              </a:rPr>
              <a:t> </a:t>
            </a:r>
            <a:r>
              <a:rPr sz="1250" dirty="0">
                <a:latin typeface="Arial"/>
                <a:cs typeface="Arial"/>
              </a:rPr>
              <a:t>from</a:t>
            </a:r>
            <a:r>
              <a:rPr sz="1250" spc="-60" dirty="0">
                <a:latin typeface="Arial"/>
                <a:cs typeface="Arial"/>
              </a:rPr>
              <a:t> </a:t>
            </a:r>
            <a:r>
              <a:rPr sz="1250" dirty="0">
                <a:latin typeface="Arial"/>
                <a:cs typeface="Arial"/>
              </a:rPr>
              <a:t>the</a:t>
            </a:r>
            <a:r>
              <a:rPr sz="1250" spc="-85" dirty="0">
                <a:latin typeface="Arial"/>
                <a:cs typeface="Arial"/>
              </a:rPr>
              <a:t> </a:t>
            </a:r>
            <a:r>
              <a:rPr sz="1250" dirty="0">
                <a:latin typeface="Arial"/>
                <a:cs typeface="Arial"/>
              </a:rPr>
              <a:t>underwriting</a:t>
            </a:r>
            <a:r>
              <a:rPr sz="1250" spc="50" dirty="0">
                <a:latin typeface="Arial"/>
                <a:cs typeface="Arial"/>
              </a:rPr>
              <a:t> </a:t>
            </a:r>
            <a:r>
              <a:rPr sz="1250" dirty="0">
                <a:latin typeface="Arial"/>
                <a:cs typeface="Arial"/>
              </a:rPr>
              <a:t>of</a:t>
            </a:r>
            <a:r>
              <a:rPr sz="1250" spc="-25" dirty="0">
                <a:latin typeface="Arial"/>
                <a:cs typeface="Arial"/>
              </a:rPr>
              <a:t> </a:t>
            </a:r>
            <a:r>
              <a:rPr sz="1250" spc="-10" dirty="0">
                <a:latin typeface="Arial"/>
                <a:cs typeface="Arial"/>
              </a:rPr>
              <a:t>health</a:t>
            </a:r>
            <a:r>
              <a:rPr sz="1250" spc="-15" dirty="0">
                <a:latin typeface="Arial"/>
                <a:cs typeface="Arial"/>
              </a:rPr>
              <a:t> </a:t>
            </a:r>
            <a:r>
              <a:rPr sz="1250" spc="-45" dirty="0">
                <a:latin typeface="Arial"/>
                <a:cs typeface="Arial"/>
              </a:rPr>
              <a:t>insurance </a:t>
            </a:r>
            <a:r>
              <a:rPr sz="1250" spc="-10" dirty="0">
                <a:latin typeface="Arial"/>
                <a:cs typeface="Arial"/>
              </a:rPr>
              <a:t>obligations,</a:t>
            </a:r>
            <a:r>
              <a:rPr sz="1250" spc="500" dirty="0">
                <a:latin typeface="Arial"/>
                <a:cs typeface="Arial"/>
              </a:rPr>
              <a:t> </a:t>
            </a:r>
            <a:r>
              <a:rPr sz="1250" dirty="0">
                <a:latin typeface="Arial"/>
                <a:cs typeface="Arial"/>
              </a:rPr>
              <a:t>whether</a:t>
            </a:r>
            <a:r>
              <a:rPr sz="1250" spc="20" dirty="0">
                <a:latin typeface="Arial"/>
                <a:cs typeface="Arial"/>
              </a:rPr>
              <a:t> </a:t>
            </a:r>
            <a:r>
              <a:rPr sz="1250" dirty="0">
                <a:latin typeface="Arial"/>
                <a:cs typeface="Arial"/>
              </a:rPr>
              <a:t>it</a:t>
            </a:r>
            <a:r>
              <a:rPr sz="1250" spc="-45" dirty="0">
                <a:latin typeface="Arial"/>
                <a:cs typeface="Arial"/>
              </a:rPr>
              <a:t> </a:t>
            </a:r>
            <a:r>
              <a:rPr sz="1250" spc="-65" dirty="0">
                <a:latin typeface="Arial"/>
                <a:cs typeface="Arial"/>
              </a:rPr>
              <a:t>is</a:t>
            </a:r>
            <a:r>
              <a:rPr sz="1250" spc="-100" dirty="0">
                <a:latin typeface="Arial"/>
                <a:cs typeface="Arial"/>
              </a:rPr>
              <a:t> </a:t>
            </a:r>
            <a:r>
              <a:rPr sz="1250" spc="-35" dirty="0">
                <a:latin typeface="Arial"/>
                <a:cs typeface="Arial"/>
              </a:rPr>
              <a:t>pursued</a:t>
            </a:r>
            <a:r>
              <a:rPr sz="1250" spc="5" dirty="0">
                <a:latin typeface="Arial"/>
                <a:cs typeface="Arial"/>
              </a:rPr>
              <a:t> </a:t>
            </a:r>
            <a:r>
              <a:rPr sz="1250" dirty="0">
                <a:latin typeface="Arial"/>
                <a:cs typeface="Arial"/>
              </a:rPr>
              <a:t>on</a:t>
            </a:r>
            <a:r>
              <a:rPr sz="1250" spc="15" dirty="0">
                <a:latin typeface="Arial"/>
                <a:cs typeface="Arial"/>
              </a:rPr>
              <a:t> </a:t>
            </a:r>
            <a:r>
              <a:rPr sz="1250" spc="-90" dirty="0">
                <a:latin typeface="Arial"/>
                <a:cs typeface="Arial"/>
              </a:rPr>
              <a:t>a</a:t>
            </a:r>
            <a:r>
              <a:rPr sz="1250" spc="-60" dirty="0">
                <a:latin typeface="Arial"/>
                <a:cs typeface="Arial"/>
              </a:rPr>
              <a:t> </a:t>
            </a:r>
            <a:r>
              <a:rPr sz="1250" spc="-20" dirty="0">
                <a:latin typeface="Arial"/>
                <a:cs typeface="Arial"/>
              </a:rPr>
              <a:t>similar</a:t>
            </a:r>
            <a:r>
              <a:rPr sz="1250" spc="-65" dirty="0">
                <a:latin typeface="Arial"/>
                <a:cs typeface="Arial"/>
              </a:rPr>
              <a:t> </a:t>
            </a:r>
            <a:r>
              <a:rPr sz="1250" spc="-30" dirty="0">
                <a:latin typeface="Arial"/>
                <a:cs typeface="Arial"/>
              </a:rPr>
              <a:t>technical</a:t>
            </a:r>
            <a:r>
              <a:rPr sz="1250" spc="10" dirty="0">
                <a:latin typeface="Arial"/>
                <a:cs typeface="Arial"/>
              </a:rPr>
              <a:t> </a:t>
            </a:r>
            <a:r>
              <a:rPr sz="1250" spc="-60" dirty="0">
                <a:latin typeface="Arial"/>
                <a:cs typeface="Arial"/>
              </a:rPr>
              <a:t>basis</a:t>
            </a:r>
            <a:r>
              <a:rPr sz="1250" spc="30" dirty="0">
                <a:latin typeface="Arial"/>
                <a:cs typeface="Arial"/>
              </a:rPr>
              <a:t> </a:t>
            </a:r>
            <a:r>
              <a:rPr sz="1250" dirty="0">
                <a:latin typeface="Arial"/>
                <a:cs typeface="Arial"/>
              </a:rPr>
              <a:t>to</a:t>
            </a:r>
            <a:r>
              <a:rPr sz="1250" spc="-125" dirty="0">
                <a:latin typeface="Arial"/>
                <a:cs typeface="Arial"/>
              </a:rPr>
              <a:t> </a:t>
            </a:r>
            <a:r>
              <a:rPr sz="1250" dirty="0">
                <a:latin typeface="Arial"/>
                <a:cs typeface="Arial"/>
              </a:rPr>
              <a:t>that</a:t>
            </a:r>
            <a:r>
              <a:rPr sz="1250" spc="-45" dirty="0">
                <a:latin typeface="Arial"/>
                <a:cs typeface="Arial"/>
              </a:rPr>
              <a:t> </a:t>
            </a:r>
            <a:r>
              <a:rPr sz="1250" dirty="0">
                <a:latin typeface="Arial"/>
                <a:cs typeface="Arial"/>
              </a:rPr>
              <a:t>of</a:t>
            </a:r>
            <a:r>
              <a:rPr sz="1250" spc="-5" dirty="0">
                <a:latin typeface="Arial"/>
                <a:cs typeface="Arial"/>
              </a:rPr>
              <a:t> </a:t>
            </a:r>
            <a:r>
              <a:rPr sz="1250" dirty="0">
                <a:latin typeface="Arial"/>
                <a:cs typeface="Arial"/>
              </a:rPr>
              <a:t>life</a:t>
            </a:r>
            <a:r>
              <a:rPr sz="1250" spc="-25" dirty="0">
                <a:latin typeface="Arial"/>
                <a:cs typeface="Arial"/>
              </a:rPr>
              <a:t> </a:t>
            </a:r>
            <a:r>
              <a:rPr sz="1250" spc="-45" dirty="0">
                <a:latin typeface="Arial"/>
                <a:cs typeface="Arial"/>
              </a:rPr>
              <a:t>insurance</a:t>
            </a:r>
            <a:r>
              <a:rPr sz="1250" spc="-30" dirty="0">
                <a:latin typeface="Arial"/>
                <a:cs typeface="Arial"/>
              </a:rPr>
              <a:t> </a:t>
            </a:r>
            <a:r>
              <a:rPr sz="1250" dirty="0">
                <a:latin typeface="Arial"/>
                <a:cs typeface="Arial"/>
              </a:rPr>
              <a:t>or</a:t>
            </a:r>
            <a:r>
              <a:rPr sz="1250" spc="-60" dirty="0">
                <a:latin typeface="Arial"/>
                <a:cs typeface="Arial"/>
              </a:rPr>
              <a:t> </a:t>
            </a:r>
            <a:r>
              <a:rPr sz="1250" dirty="0">
                <a:latin typeface="Arial"/>
                <a:cs typeface="Arial"/>
              </a:rPr>
              <a:t>not,</a:t>
            </a:r>
            <a:r>
              <a:rPr sz="1250" spc="-80" dirty="0">
                <a:latin typeface="Arial"/>
                <a:cs typeface="Arial"/>
              </a:rPr>
              <a:t> </a:t>
            </a:r>
            <a:r>
              <a:rPr sz="1250" dirty="0">
                <a:latin typeface="Arial"/>
                <a:cs typeface="Arial"/>
              </a:rPr>
              <a:t>following</a:t>
            </a:r>
            <a:r>
              <a:rPr sz="1250" spc="5" dirty="0">
                <a:latin typeface="Arial"/>
                <a:cs typeface="Arial"/>
              </a:rPr>
              <a:t> </a:t>
            </a:r>
            <a:r>
              <a:rPr sz="1250" dirty="0">
                <a:latin typeface="Arial"/>
                <a:cs typeface="Arial"/>
              </a:rPr>
              <a:t>from</a:t>
            </a:r>
            <a:r>
              <a:rPr sz="1250" spc="-35" dirty="0">
                <a:latin typeface="Arial"/>
                <a:cs typeface="Arial"/>
              </a:rPr>
              <a:t> </a:t>
            </a:r>
            <a:r>
              <a:rPr sz="1250" dirty="0">
                <a:latin typeface="Arial"/>
                <a:cs typeface="Arial"/>
              </a:rPr>
              <a:t>both</a:t>
            </a:r>
            <a:r>
              <a:rPr sz="1250" spc="5" dirty="0">
                <a:latin typeface="Arial"/>
                <a:cs typeface="Arial"/>
              </a:rPr>
              <a:t> </a:t>
            </a:r>
            <a:r>
              <a:rPr sz="1250" dirty="0">
                <a:latin typeface="Arial"/>
                <a:cs typeface="Arial"/>
              </a:rPr>
              <a:t>the</a:t>
            </a:r>
            <a:r>
              <a:rPr sz="1250" spc="-85" dirty="0">
                <a:latin typeface="Arial"/>
                <a:cs typeface="Arial"/>
              </a:rPr>
              <a:t> </a:t>
            </a:r>
            <a:r>
              <a:rPr sz="1250" spc="-20" dirty="0">
                <a:latin typeface="Arial"/>
                <a:cs typeface="Arial"/>
              </a:rPr>
              <a:t>perils</a:t>
            </a:r>
            <a:r>
              <a:rPr sz="1250" spc="30" dirty="0">
                <a:latin typeface="Arial"/>
                <a:cs typeface="Arial"/>
              </a:rPr>
              <a:t> </a:t>
            </a:r>
            <a:r>
              <a:rPr sz="1250" spc="-45" dirty="0">
                <a:latin typeface="Arial"/>
                <a:cs typeface="Arial"/>
              </a:rPr>
              <a:t>covered</a:t>
            </a:r>
            <a:r>
              <a:rPr sz="1250" spc="5" dirty="0">
                <a:latin typeface="Arial"/>
                <a:cs typeface="Arial"/>
              </a:rPr>
              <a:t> </a:t>
            </a:r>
            <a:r>
              <a:rPr sz="1250" spc="-90" dirty="0">
                <a:latin typeface="Arial"/>
                <a:cs typeface="Arial"/>
              </a:rPr>
              <a:t>a</a:t>
            </a:r>
            <a:r>
              <a:rPr sz="1250" spc="-190" dirty="0">
                <a:latin typeface="Arial"/>
                <a:cs typeface="Arial"/>
              </a:rPr>
              <a:t> </a:t>
            </a:r>
            <a:r>
              <a:rPr sz="1250" dirty="0">
                <a:latin typeface="Arial"/>
                <a:cs typeface="Arial"/>
              </a:rPr>
              <a:t>nd</a:t>
            </a:r>
            <a:r>
              <a:rPr sz="1250" spc="15" dirty="0">
                <a:latin typeface="Arial"/>
                <a:cs typeface="Arial"/>
              </a:rPr>
              <a:t> </a:t>
            </a:r>
            <a:r>
              <a:rPr sz="1250" spc="-25" dirty="0">
                <a:latin typeface="Arial"/>
                <a:cs typeface="Arial"/>
              </a:rPr>
              <a:t>the </a:t>
            </a:r>
            <a:r>
              <a:rPr sz="1250" spc="-80" dirty="0">
                <a:latin typeface="Arial"/>
                <a:cs typeface="Arial"/>
              </a:rPr>
              <a:t>processes</a:t>
            </a:r>
            <a:r>
              <a:rPr sz="1250" spc="30" dirty="0">
                <a:latin typeface="Arial"/>
                <a:cs typeface="Arial"/>
              </a:rPr>
              <a:t> </a:t>
            </a:r>
            <a:r>
              <a:rPr sz="1250" spc="-55" dirty="0">
                <a:latin typeface="Arial"/>
                <a:cs typeface="Arial"/>
              </a:rPr>
              <a:t>used</a:t>
            </a:r>
            <a:r>
              <a:rPr sz="1250" spc="10" dirty="0">
                <a:latin typeface="Arial"/>
                <a:cs typeface="Arial"/>
              </a:rPr>
              <a:t> </a:t>
            </a:r>
            <a:r>
              <a:rPr sz="1250" dirty="0">
                <a:latin typeface="Arial"/>
                <a:cs typeface="Arial"/>
              </a:rPr>
              <a:t>in</a:t>
            </a:r>
            <a:r>
              <a:rPr sz="1250" spc="-65" dirty="0">
                <a:latin typeface="Arial"/>
                <a:cs typeface="Arial"/>
              </a:rPr>
              <a:t> </a:t>
            </a:r>
            <a:r>
              <a:rPr sz="1250" dirty="0">
                <a:latin typeface="Arial"/>
                <a:cs typeface="Arial"/>
              </a:rPr>
              <a:t>the</a:t>
            </a:r>
            <a:r>
              <a:rPr sz="1250" spc="-25" dirty="0">
                <a:latin typeface="Arial"/>
                <a:cs typeface="Arial"/>
              </a:rPr>
              <a:t> conduct</a:t>
            </a:r>
            <a:r>
              <a:rPr sz="1250" spc="30" dirty="0">
                <a:latin typeface="Arial"/>
                <a:cs typeface="Arial"/>
              </a:rPr>
              <a:t> </a:t>
            </a:r>
            <a:r>
              <a:rPr sz="1250" dirty="0">
                <a:latin typeface="Arial"/>
                <a:cs typeface="Arial"/>
              </a:rPr>
              <a:t>of</a:t>
            </a:r>
            <a:r>
              <a:rPr sz="1250" spc="-75" dirty="0">
                <a:latin typeface="Arial"/>
                <a:cs typeface="Arial"/>
              </a:rPr>
              <a:t> </a:t>
            </a:r>
            <a:r>
              <a:rPr sz="1250" spc="-10" dirty="0">
                <a:latin typeface="Arial"/>
                <a:cs typeface="Arial"/>
              </a:rPr>
              <a:t>business.</a:t>
            </a:r>
            <a:endParaRPr sz="1250">
              <a:latin typeface="Arial"/>
              <a:cs typeface="Arial"/>
            </a:endParaRPr>
          </a:p>
          <a:p>
            <a:pPr marL="12700" marR="630555">
              <a:lnSpc>
                <a:spcPts val="1280"/>
              </a:lnSpc>
              <a:spcBef>
                <a:spcPts val="520"/>
              </a:spcBef>
              <a:buAutoNum type="alphaLcParenBoth"/>
              <a:tabLst>
                <a:tab pos="232410" algn="l"/>
              </a:tabLst>
            </a:pPr>
            <a:r>
              <a:rPr sz="1250" dirty="0">
                <a:latin typeface="Arial"/>
                <a:cs typeface="Arial"/>
              </a:rPr>
              <a:t>the</a:t>
            </a:r>
            <a:r>
              <a:rPr sz="1250" spc="-30" dirty="0">
                <a:latin typeface="Arial"/>
                <a:cs typeface="Arial"/>
              </a:rPr>
              <a:t> </a:t>
            </a:r>
            <a:r>
              <a:rPr sz="1250" spc="-35" dirty="0">
                <a:latin typeface="Arial"/>
                <a:cs typeface="Arial"/>
              </a:rPr>
              <a:t>risk</a:t>
            </a:r>
            <a:r>
              <a:rPr sz="1250" spc="-105" dirty="0">
                <a:latin typeface="Arial"/>
                <a:cs typeface="Arial"/>
              </a:rPr>
              <a:t> </a:t>
            </a:r>
            <a:r>
              <a:rPr sz="1250" dirty="0">
                <a:latin typeface="Arial"/>
                <a:cs typeface="Arial"/>
              </a:rPr>
              <a:t>of</a:t>
            </a:r>
            <a:r>
              <a:rPr sz="1250" spc="5" dirty="0">
                <a:latin typeface="Arial"/>
                <a:cs typeface="Arial"/>
              </a:rPr>
              <a:t> </a:t>
            </a:r>
            <a:r>
              <a:rPr sz="1250" spc="-55" dirty="0">
                <a:latin typeface="Arial"/>
                <a:cs typeface="Arial"/>
              </a:rPr>
              <a:t>loss,</a:t>
            </a:r>
            <a:r>
              <a:rPr sz="1250" spc="-70" dirty="0">
                <a:latin typeface="Arial"/>
                <a:cs typeface="Arial"/>
              </a:rPr>
              <a:t> </a:t>
            </a:r>
            <a:r>
              <a:rPr sz="1250" dirty="0">
                <a:latin typeface="Arial"/>
                <a:cs typeface="Arial"/>
              </a:rPr>
              <a:t>or</a:t>
            </a:r>
            <a:r>
              <a:rPr sz="1250" spc="-45" dirty="0">
                <a:latin typeface="Arial"/>
                <a:cs typeface="Arial"/>
              </a:rPr>
              <a:t> </a:t>
            </a:r>
            <a:r>
              <a:rPr sz="1250" dirty="0">
                <a:latin typeface="Arial"/>
                <a:cs typeface="Arial"/>
              </a:rPr>
              <a:t>of</a:t>
            </a:r>
            <a:r>
              <a:rPr sz="1250" spc="5" dirty="0">
                <a:latin typeface="Arial"/>
                <a:cs typeface="Arial"/>
              </a:rPr>
              <a:t> </a:t>
            </a:r>
            <a:r>
              <a:rPr sz="1250" spc="-65" dirty="0">
                <a:latin typeface="Arial"/>
                <a:cs typeface="Arial"/>
              </a:rPr>
              <a:t>adverse</a:t>
            </a:r>
            <a:r>
              <a:rPr sz="1250" spc="-15" dirty="0">
                <a:latin typeface="Arial"/>
                <a:cs typeface="Arial"/>
              </a:rPr>
              <a:t> </a:t>
            </a:r>
            <a:r>
              <a:rPr sz="1250" spc="-75" dirty="0">
                <a:latin typeface="Arial"/>
                <a:cs typeface="Arial"/>
              </a:rPr>
              <a:t>change</a:t>
            </a:r>
            <a:r>
              <a:rPr sz="1250" spc="-15" dirty="0">
                <a:latin typeface="Arial"/>
                <a:cs typeface="Arial"/>
              </a:rPr>
              <a:t> </a:t>
            </a:r>
            <a:r>
              <a:rPr sz="1250" dirty="0">
                <a:latin typeface="Arial"/>
                <a:cs typeface="Arial"/>
              </a:rPr>
              <a:t>in</a:t>
            </a:r>
            <a:r>
              <a:rPr sz="1250" spc="20" dirty="0">
                <a:latin typeface="Arial"/>
                <a:cs typeface="Arial"/>
              </a:rPr>
              <a:t> </a:t>
            </a:r>
            <a:r>
              <a:rPr sz="1250" dirty="0">
                <a:latin typeface="Arial"/>
                <a:cs typeface="Arial"/>
              </a:rPr>
              <a:t>the</a:t>
            </a:r>
            <a:r>
              <a:rPr sz="1250" spc="-85" dirty="0">
                <a:latin typeface="Arial"/>
                <a:cs typeface="Arial"/>
              </a:rPr>
              <a:t> </a:t>
            </a:r>
            <a:r>
              <a:rPr sz="1250" spc="-40" dirty="0">
                <a:latin typeface="Arial"/>
                <a:cs typeface="Arial"/>
              </a:rPr>
              <a:t>value</a:t>
            </a:r>
            <a:r>
              <a:rPr sz="1250" spc="-15" dirty="0">
                <a:latin typeface="Arial"/>
                <a:cs typeface="Arial"/>
              </a:rPr>
              <a:t> </a:t>
            </a:r>
            <a:r>
              <a:rPr sz="1250" dirty="0">
                <a:latin typeface="Arial"/>
                <a:cs typeface="Arial"/>
              </a:rPr>
              <a:t>of</a:t>
            </a:r>
            <a:r>
              <a:rPr sz="1250" spc="-70" dirty="0">
                <a:latin typeface="Arial"/>
                <a:cs typeface="Arial"/>
              </a:rPr>
              <a:t> </a:t>
            </a:r>
            <a:r>
              <a:rPr sz="1250" spc="-40" dirty="0">
                <a:latin typeface="Arial"/>
                <a:cs typeface="Arial"/>
              </a:rPr>
              <a:t>insurance</a:t>
            </a:r>
            <a:r>
              <a:rPr sz="1250" spc="60" dirty="0">
                <a:latin typeface="Arial"/>
                <a:cs typeface="Arial"/>
              </a:rPr>
              <a:t> </a:t>
            </a:r>
            <a:r>
              <a:rPr sz="1250" spc="-10" dirty="0">
                <a:latin typeface="Arial"/>
                <a:cs typeface="Arial"/>
              </a:rPr>
              <a:t>liabilities,</a:t>
            </a:r>
            <a:r>
              <a:rPr sz="1250" dirty="0">
                <a:latin typeface="Arial"/>
                <a:cs typeface="Arial"/>
              </a:rPr>
              <a:t> </a:t>
            </a:r>
            <a:r>
              <a:rPr sz="1250" spc="-20" dirty="0">
                <a:latin typeface="Arial"/>
                <a:cs typeface="Arial"/>
              </a:rPr>
              <a:t>resulting</a:t>
            </a:r>
            <a:r>
              <a:rPr sz="1250" spc="20" dirty="0">
                <a:latin typeface="Arial"/>
                <a:cs typeface="Arial"/>
              </a:rPr>
              <a:t> </a:t>
            </a:r>
            <a:r>
              <a:rPr sz="1250" dirty="0">
                <a:latin typeface="Arial"/>
                <a:cs typeface="Arial"/>
              </a:rPr>
              <a:t>from</a:t>
            </a:r>
            <a:r>
              <a:rPr sz="1250" spc="-25" dirty="0">
                <a:latin typeface="Arial"/>
                <a:cs typeface="Arial"/>
              </a:rPr>
              <a:t> </a:t>
            </a:r>
            <a:r>
              <a:rPr sz="1250" spc="-85" dirty="0">
                <a:latin typeface="Arial"/>
                <a:cs typeface="Arial"/>
              </a:rPr>
              <a:t>changes</a:t>
            </a:r>
            <a:r>
              <a:rPr sz="1250" spc="45" dirty="0">
                <a:latin typeface="Arial"/>
                <a:cs typeface="Arial"/>
              </a:rPr>
              <a:t> </a:t>
            </a:r>
            <a:r>
              <a:rPr sz="1250" dirty="0">
                <a:latin typeface="Arial"/>
                <a:cs typeface="Arial"/>
              </a:rPr>
              <a:t>in</a:t>
            </a:r>
            <a:r>
              <a:rPr sz="1250" spc="-50" dirty="0">
                <a:latin typeface="Arial"/>
                <a:cs typeface="Arial"/>
              </a:rPr>
              <a:t> </a:t>
            </a:r>
            <a:r>
              <a:rPr sz="1250" dirty="0">
                <a:latin typeface="Arial"/>
                <a:cs typeface="Arial"/>
              </a:rPr>
              <a:t>the</a:t>
            </a:r>
            <a:r>
              <a:rPr sz="1250" spc="-15" dirty="0">
                <a:latin typeface="Arial"/>
                <a:cs typeface="Arial"/>
              </a:rPr>
              <a:t> </a:t>
            </a:r>
            <a:r>
              <a:rPr sz="1250" spc="-30" dirty="0">
                <a:latin typeface="Arial"/>
                <a:cs typeface="Arial"/>
              </a:rPr>
              <a:t>level,</a:t>
            </a:r>
            <a:r>
              <a:rPr sz="1250" dirty="0">
                <a:latin typeface="Arial"/>
                <a:cs typeface="Arial"/>
              </a:rPr>
              <a:t> trend, </a:t>
            </a:r>
            <a:r>
              <a:rPr sz="1250" spc="-25" dirty="0">
                <a:latin typeface="Arial"/>
                <a:cs typeface="Arial"/>
              </a:rPr>
              <a:t>or </a:t>
            </a:r>
            <a:r>
              <a:rPr sz="1250" dirty="0">
                <a:latin typeface="Arial"/>
                <a:cs typeface="Arial"/>
              </a:rPr>
              <a:t>volatility</a:t>
            </a:r>
            <a:r>
              <a:rPr sz="1250" spc="-45" dirty="0">
                <a:latin typeface="Arial"/>
                <a:cs typeface="Arial"/>
              </a:rPr>
              <a:t> </a:t>
            </a:r>
            <a:r>
              <a:rPr sz="1250" dirty="0">
                <a:latin typeface="Arial"/>
                <a:cs typeface="Arial"/>
              </a:rPr>
              <a:t>of</a:t>
            </a:r>
            <a:r>
              <a:rPr sz="1250" spc="-80" dirty="0">
                <a:latin typeface="Arial"/>
                <a:cs typeface="Arial"/>
              </a:rPr>
              <a:t> </a:t>
            </a:r>
            <a:r>
              <a:rPr sz="1250" dirty="0">
                <a:latin typeface="Arial"/>
                <a:cs typeface="Arial"/>
              </a:rPr>
              <a:t>the</a:t>
            </a:r>
            <a:r>
              <a:rPr sz="1250" spc="-30" dirty="0">
                <a:latin typeface="Arial"/>
                <a:cs typeface="Arial"/>
              </a:rPr>
              <a:t> </a:t>
            </a:r>
            <a:r>
              <a:rPr sz="1250" spc="-75" dirty="0">
                <a:latin typeface="Arial"/>
                <a:cs typeface="Arial"/>
              </a:rPr>
              <a:t>expenses</a:t>
            </a:r>
            <a:r>
              <a:rPr sz="1250" spc="100" dirty="0">
                <a:latin typeface="Arial"/>
                <a:cs typeface="Arial"/>
              </a:rPr>
              <a:t> </a:t>
            </a:r>
            <a:r>
              <a:rPr sz="1250" spc="-20" dirty="0">
                <a:latin typeface="Arial"/>
                <a:cs typeface="Arial"/>
              </a:rPr>
              <a:t>incurred</a:t>
            </a:r>
            <a:r>
              <a:rPr sz="1250" spc="10" dirty="0">
                <a:latin typeface="Arial"/>
                <a:cs typeface="Arial"/>
              </a:rPr>
              <a:t> </a:t>
            </a:r>
            <a:r>
              <a:rPr sz="1250" dirty="0">
                <a:latin typeface="Arial"/>
                <a:cs typeface="Arial"/>
              </a:rPr>
              <a:t>in</a:t>
            </a:r>
            <a:r>
              <a:rPr sz="1250" spc="-60" dirty="0">
                <a:latin typeface="Arial"/>
                <a:cs typeface="Arial"/>
              </a:rPr>
              <a:t> </a:t>
            </a:r>
            <a:r>
              <a:rPr sz="1250" spc="-35" dirty="0">
                <a:latin typeface="Arial"/>
                <a:cs typeface="Arial"/>
              </a:rPr>
              <a:t>servicing</a:t>
            </a:r>
            <a:r>
              <a:rPr sz="1250" spc="80" dirty="0">
                <a:latin typeface="Arial"/>
                <a:cs typeface="Arial"/>
              </a:rPr>
              <a:t> </a:t>
            </a:r>
            <a:r>
              <a:rPr sz="1250" spc="-45" dirty="0">
                <a:latin typeface="Arial"/>
                <a:cs typeface="Arial"/>
              </a:rPr>
              <a:t>insurance</a:t>
            </a:r>
            <a:r>
              <a:rPr sz="1250" spc="-30" dirty="0">
                <a:latin typeface="Arial"/>
                <a:cs typeface="Arial"/>
              </a:rPr>
              <a:t> </a:t>
            </a:r>
            <a:r>
              <a:rPr sz="1250" dirty="0">
                <a:latin typeface="Arial"/>
                <a:cs typeface="Arial"/>
              </a:rPr>
              <a:t>or</a:t>
            </a:r>
            <a:r>
              <a:rPr sz="1250" spc="-65" dirty="0">
                <a:latin typeface="Arial"/>
                <a:cs typeface="Arial"/>
              </a:rPr>
              <a:t> </a:t>
            </a:r>
            <a:r>
              <a:rPr sz="1250" spc="-35" dirty="0">
                <a:latin typeface="Arial"/>
                <a:cs typeface="Arial"/>
              </a:rPr>
              <a:t>reinsurance</a:t>
            </a:r>
            <a:r>
              <a:rPr sz="1250" spc="50" dirty="0">
                <a:latin typeface="Arial"/>
                <a:cs typeface="Arial"/>
              </a:rPr>
              <a:t> </a:t>
            </a:r>
            <a:r>
              <a:rPr sz="1250" spc="-10" dirty="0">
                <a:latin typeface="Arial"/>
                <a:cs typeface="Arial"/>
              </a:rPr>
              <a:t>contracts;</a:t>
            </a:r>
            <a:endParaRPr sz="1250">
              <a:latin typeface="Arial"/>
              <a:cs typeface="Arial"/>
            </a:endParaRPr>
          </a:p>
          <a:p>
            <a:pPr marL="12700" marR="165100">
              <a:lnSpc>
                <a:spcPts val="1200"/>
              </a:lnSpc>
              <a:spcBef>
                <a:spcPts val="660"/>
              </a:spcBef>
              <a:buAutoNum type="alphaLcParenBoth"/>
              <a:tabLst>
                <a:tab pos="241935" algn="l"/>
              </a:tabLst>
            </a:pPr>
            <a:r>
              <a:rPr sz="1250" dirty="0">
                <a:latin typeface="Arial"/>
                <a:cs typeface="Arial"/>
              </a:rPr>
              <a:t>the</a:t>
            </a:r>
            <a:r>
              <a:rPr sz="1250" spc="-90" dirty="0">
                <a:latin typeface="Arial"/>
                <a:cs typeface="Arial"/>
              </a:rPr>
              <a:t> </a:t>
            </a:r>
            <a:r>
              <a:rPr sz="1250" spc="-25" dirty="0">
                <a:latin typeface="Arial"/>
                <a:cs typeface="Arial"/>
              </a:rPr>
              <a:t>risk</a:t>
            </a:r>
            <a:r>
              <a:rPr sz="1250" spc="-60" dirty="0">
                <a:latin typeface="Arial"/>
                <a:cs typeface="Arial"/>
              </a:rPr>
              <a:t> </a:t>
            </a:r>
            <a:r>
              <a:rPr sz="1250" dirty="0">
                <a:latin typeface="Arial"/>
                <a:cs typeface="Arial"/>
              </a:rPr>
              <a:t>of</a:t>
            </a:r>
            <a:r>
              <a:rPr sz="1250" spc="-5" dirty="0">
                <a:latin typeface="Arial"/>
                <a:cs typeface="Arial"/>
              </a:rPr>
              <a:t> </a:t>
            </a:r>
            <a:r>
              <a:rPr sz="1250" spc="-55" dirty="0">
                <a:latin typeface="Arial"/>
                <a:cs typeface="Arial"/>
              </a:rPr>
              <a:t>loss,</a:t>
            </a:r>
            <a:r>
              <a:rPr sz="1250" spc="-70" dirty="0">
                <a:latin typeface="Arial"/>
                <a:cs typeface="Arial"/>
              </a:rPr>
              <a:t> </a:t>
            </a:r>
            <a:r>
              <a:rPr sz="1250" dirty="0">
                <a:latin typeface="Arial"/>
                <a:cs typeface="Arial"/>
              </a:rPr>
              <a:t>or</a:t>
            </a:r>
            <a:r>
              <a:rPr sz="1250" spc="-55" dirty="0">
                <a:latin typeface="Arial"/>
                <a:cs typeface="Arial"/>
              </a:rPr>
              <a:t> </a:t>
            </a:r>
            <a:r>
              <a:rPr sz="1250" dirty="0">
                <a:latin typeface="Arial"/>
                <a:cs typeface="Arial"/>
              </a:rPr>
              <a:t>of</a:t>
            </a:r>
            <a:r>
              <a:rPr sz="1250" spc="-70" dirty="0">
                <a:latin typeface="Arial"/>
                <a:cs typeface="Arial"/>
              </a:rPr>
              <a:t> </a:t>
            </a:r>
            <a:r>
              <a:rPr sz="1250" spc="-45" dirty="0">
                <a:latin typeface="Arial"/>
                <a:cs typeface="Arial"/>
              </a:rPr>
              <a:t>adverse</a:t>
            </a:r>
            <a:r>
              <a:rPr sz="1250" spc="55" dirty="0">
                <a:latin typeface="Arial"/>
                <a:cs typeface="Arial"/>
              </a:rPr>
              <a:t> </a:t>
            </a:r>
            <a:r>
              <a:rPr sz="1250" spc="-75" dirty="0">
                <a:latin typeface="Arial"/>
                <a:cs typeface="Arial"/>
              </a:rPr>
              <a:t>change</a:t>
            </a:r>
            <a:r>
              <a:rPr sz="1250" spc="-15" dirty="0">
                <a:latin typeface="Arial"/>
                <a:cs typeface="Arial"/>
              </a:rPr>
              <a:t> </a:t>
            </a:r>
            <a:r>
              <a:rPr sz="1250" dirty="0">
                <a:latin typeface="Arial"/>
                <a:cs typeface="Arial"/>
              </a:rPr>
              <a:t>in</a:t>
            </a:r>
            <a:r>
              <a:rPr sz="1250" spc="-60" dirty="0">
                <a:latin typeface="Arial"/>
                <a:cs typeface="Arial"/>
              </a:rPr>
              <a:t> </a:t>
            </a:r>
            <a:r>
              <a:rPr sz="1250" dirty="0">
                <a:latin typeface="Arial"/>
                <a:cs typeface="Arial"/>
              </a:rPr>
              <a:t>the</a:t>
            </a:r>
            <a:r>
              <a:rPr sz="1250" spc="-20" dirty="0">
                <a:latin typeface="Arial"/>
                <a:cs typeface="Arial"/>
              </a:rPr>
              <a:t> </a:t>
            </a:r>
            <a:r>
              <a:rPr sz="1250" spc="-40" dirty="0">
                <a:latin typeface="Arial"/>
                <a:cs typeface="Arial"/>
              </a:rPr>
              <a:t>value</a:t>
            </a:r>
            <a:r>
              <a:rPr sz="1250" spc="-20" dirty="0">
                <a:latin typeface="Arial"/>
                <a:cs typeface="Arial"/>
              </a:rPr>
              <a:t> </a:t>
            </a:r>
            <a:r>
              <a:rPr sz="1250" dirty="0">
                <a:latin typeface="Arial"/>
                <a:cs typeface="Arial"/>
              </a:rPr>
              <a:t>of</a:t>
            </a:r>
            <a:r>
              <a:rPr sz="1250" spc="-70" dirty="0">
                <a:latin typeface="Arial"/>
                <a:cs typeface="Arial"/>
              </a:rPr>
              <a:t> </a:t>
            </a:r>
            <a:r>
              <a:rPr sz="1250" spc="-40" dirty="0">
                <a:latin typeface="Arial"/>
                <a:cs typeface="Arial"/>
              </a:rPr>
              <a:t>insurance</a:t>
            </a:r>
            <a:r>
              <a:rPr sz="1250" spc="50" dirty="0">
                <a:latin typeface="Arial"/>
                <a:cs typeface="Arial"/>
              </a:rPr>
              <a:t> </a:t>
            </a:r>
            <a:r>
              <a:rPr sz="1250" spc="-10" dirty="0">
                <a:latin typeface="Arial"/>
                <a:cs typeface="Arial"/>
              </a:rPr>
              <a:t>liabilities,</a:t>
            </a:r>
            <a:r>
              <a:rPr sz="1250" dirty="0">
                <a:latin typeface="Arial"/>
                <a:cs typeface="Arial"/>
              </a:rPr>
              <a:t> </a:t>
            </a:r>
            <a:r>
              <a:rPr sz="1250" spc="-25" dirty="0">
                <a:latin typeface="Arial"/>
                <a:cs typeface="Arial"/>
              </a:rPr>
              <a:t>resulting</a:t>
            </a:r>
            <a:r>
              <a:rPr sz="1250" spc="-60" dirty="0">
                <a:latin typeface="Arial"/>
                <a:cs typeface="Arial"/>
              </a:rPr>
              <a:t> </a:t>
            </a:r>
            <a:r>
              <a:rPr sz="1250" dirty="0">
                <a:latin typeface="Arial"/>
                <a:cs typeface="Arial"/>
              </a:rPr>
              <a:t>from</a:t>
            </a:r>
            <a:r>
              <a:rPr sz="1250" spc="-30" dirty="0">
                <a:latin typeface="Arial"/>
                <a:cs typeface="Arial"/>
              </a:rPr>
              <a:t> </a:t>
            </a:r>
            <a:r>
              <a:rPr sz="1250" spc="-10" dirty="0">
                <a:latin typeface="Arial"/>
                <a:cs typeface="Arial"/>
              </a:rPr>
              <a:t>fluctuations</a:t>
            </a:r>
            <a:r>
              <a:rPr sz="1250" spc="40" dirty="0">
                <a:latin typeface="Arial"/>
                <a:cs typeface="Arial"/>
              </a:rPr>
              <a:t> </a:t>
            </a:r>
            <a:r>
              <a:rPr sz="1250" dirty="0">
                <a:latin typeface="Arial"/>
                <a:cs typeface="Arial"/>
              </a:rPr>
              <a:t>in</a:t>
            </a:r>
            <a:r>
              <a:rPr sz="1250" spc="15" dirty="0">
                <a:latin typeface="Arial"/>
                <a:cs typeface="Arial"/>
              </a:rPr>
              <a:t> </a:t>
            </a:r>
            <a:r>
              <a:rPr sz="1250" dirty="0">
                <a:latin typeface="Arial"/>
                <a:cs typeface="Arial"/>
              </a:rPr>
              <a:t>the</a:t>
            </a:r>
            <a:r>
              <a:rPr sz="1250" spc="-85" dirty="0">
                <a:latin typeface="Arial"/>
                <a:cs typeface="Arial"/>
              </a:rPr>
              <a:t> </a:t>
            </a:r>
            <a:r>
              <a:rPr sz="1250" dirty="0">
                <a:latin typeface="Arial"/>
                <a:cs typeface="Arial"/>
              </a:rPr>
              <a:t>timing,</a:t>
            </a:r>
            <a:r>
              <a:rPr sz="1250" spc="-5" dirty="0">
                <a:latin typeface="Arial"/>
                <a:cs typeface="Arial"/>
              </a:rPr>
              <a:t> </a:t>
            </a:r>
            <a:r>
              <a:rPr sz="1250" spc="-10" dirty="0">
                <a:latin typeface="Arial"/>
                <a:cs typeface="Arial"/>
              </a:rPr>
              <a:t>frequency </a:t>
            </a:r>
            <a:r>
              <a:rPr sz="1250" spc="-20" dirty="0">
                <a:latin typeface="Arial"/>
                <a:cs typeface="Arial"/>
              </a:rPr>
              <a:t>and</a:t>
            </a:r>
            <a:r>
              <a:rPr sz="1250" spc="-15" dirty="0">
                <a:latin typeface="Arial"/>
                <a:cs typeface="Arial"/>
              </a:rPr>
              <a:t> </a:t>
            </a:r>
            <a:r>
              <a:rPr sz="1250" spc="-30" dirty="0">
                <a:latin typeface="Arial"/>
                <a:cs typeface="Arial"/>
              </a:rPr>
              <a:t>severity</a:t>
            </a:r>
            <a:r>
              <a:rPr sz="1250" spc="-35" dirty="0">
                <a:latin typeface="Arial"/>
                <a:cs typeface="Arial"/>
              </a:rPr>
              <a:t> </a:t>
            </a:r>
            <a:r>
              <a:rPr sz="1250" dirty="0">
                <a:latin typeface="Arial"/>
                <a:cs typeface="Arial"/>
              </a:rPr>
              <a:t>of</a:t>
            </a:r>
            <a:r>
              <a:rPr sz="1250" spc="-5" dirty="0">
                <a:latin typeface="Arial"/>
                <a:cs typeface="Arial"/>
              </a:rPr>
              <a:t> </a:t>
            </a:r>
            <a:r>
              <a:rPr sz="1250" spc="-35" dirty="0">
                <a:latin typeface="Arial"/>
                <a:cs typeface="Arial"/>
              </a:rPr>
              <a:t>insured</a:t>
            </a:r>
            <a:r>
              <a:rPr sz="1250" spc="-55" dirty="0">
                <a:latin typeface="Arial"/>
                <a:cs typeface="Arial"/>
              </a:rPr>
              <a:t> </a:t>
            </a:r>
            <a:r>
              <a:rPr sz="1250" spc="-35" dirty="0">
                <a:latin typeface="Arial"/>
                <a:cs typeface="Arial"/>
              </a:rPr>
              <a:t>events,</a:t>
            </a:r>
            <a:r>
              <a:rPr sz="1250" spc="-5" dirty="0">
                <a:latin typeface="Arial"/>
                <a:cs typeface="Arial"/>
              </a:rPr>
              <a:t> </a:t>
            </a:r>
            <a:r>
              <a:rPr sz="1250" spc="-20" dirty="0">
                <a:latin typeface="Arial"/>
                <a:cs typeface="Arial"/>
              </a:rPr>
              <a:t>and</a:t>
            </a:r>
            <a:r>
              <a:rPr sz="1250" spc="15" dirty="0">
                <a:latin typeface="Arial"/>
                <a:cs typeface="Arial"/>
              </a:rPr>
              <a:t> </a:t>
            </a:r>
            <a:r>
              <a:rPr sz="1250" dirty="0">
                <a:latin typeface="Arial"/>
                <a:cs typeface="Arial"/>
              </a:rPr>
              <a:t>in</a:t>
            </a:r>
            <a:r>
              <a:rPr sz="1250" spc="-60" dirty="0">
                <a:latin typeface="Arial"/>
                <a:cs typeface="Arial"/>
              </a:rPr>
              <a:t> </a:t>
            </a:r>
            <a:r>
              <a:rPr sz="1250" dirty="0">
                <a:latin typeface="Arial"/>
                <a:cs typeface="Arial"/>
              </a:rPr>
              <a:t>the</a:t>
            </a:r>
            <a:r>
              <a:rPr sz="1250" spc="-25" dirty="0">
                <a:latin typeface="Arial"/>
                <a:cs typeface="Arial"/>
              </a:rPr>
              <a:t> </a:t>
            </a:r>
            <a:r>
              <a:rPr sz="1250" dirty="0">
                <a:latin typeface="Arial"/>
                <a:cs typeface="Arial"/>
              </a:rPr>
              <a:t>timing</a:t>
            </a:r>
            <a:r>
              <a:rPr sz="1250" spc="-60" dirty="0">
                <a:latin typeface="Arial"/>
                <a:cs typeface="Arial"/>
              </a:rPr>
              <a:t> </a:t>
            </a:r>
            <a:r>
              <a:rPr sz="1250" spc="-55" dirty="0">
                <a:latin typeface="Arial"/>
                <a:cs typeface="Arial"/>
              </a:rPr>
              <a:t>and</a:t>
            </a:r>
            <a:r>
              <a:rPr sz="1250" spc="-45" dirty="0">
                <a:latin typeface="Arial"/>
                <a:cs typeface="Arial"/>
              </a:rPr>
              <a:t> </a:t>
            </a:r>
            <a:r>
              <a:rPr sz="1250" dirty="0">
                <a:latin typeface="Arial"/>
                <a:cs typeface="Arial"/>
              </a:rPr>
              <a:t>amount</a:t>
            </a:r>
            <a:r>
              <a:rPr sz="1250" spc="35" dirty="0">
                <a:latin typeface="Arial"/>
                <a:cs typeface="Arial"/>
              </a:rPr>
              <a:t> </a:t>
            </a:r>
            <a:r>
              <a:rPr sz="1250" dirty="0">
                <a:latin typeface="Arial"/>
                <a:cs typeface="Arial"/>
              </a:rPr>
              <a:t>of</a:t>
            </a:r>
            <a:r>
              <a:rPr sz="1250" spc="-75" dirty="0">
                <a:latin typeface="Arial"/>
                <a:cs typeface="Arial"/>
              </a:rPr>
              <a:t> </a:t>
            </a:r>
            <a:r>
              <a:rPr sz="1250" spc="-10" dirty="0">
                <a:latin typeface="Arial"/>
                <a:cs typeface="Arial"/>
              </a:rPr>
              <a:t>claim</a:t>
            </a:r>
            <a:r>
              <a:rPr sz="1250" spc="35" dirty="0">
                <a:latin typeface="Arial"/>
                <a:cs typeface="Arial"/>
              </a:rPr>
              <a:t> </a:t>
            </a:r>
            <a:r>
              <a:rPr sz="1250" spc="-25" dirty="0">
                <a:latin typeface="Arial"/>
                <a:cs typeface="Arial"/>
              </a:rPr>
              <a:t>settlements</a:t>
            </a:r>
            <a:r>
              <a:rPr sz="1250" spc="-35" dirty="0">
                <a:latin typeface="Arial"/>
                <a:cs typeface="Arial"/>
              </a:rPr>
              <a:t> </a:t>
            </a:r>
            <a:r>
              <a:rPr sz="1250" dirty="0">
                <a:latin typeface="Arial"/>
                <a:cs typeface="Arial"/>
              </a:rPr>
              <a:t>at</a:t>
            </a:r>
            <a:r>
              <a:rPr sz="1250" spc="-45" dirty="0">
                <a:latin typeface="Arial"/>
                <a:cs typeface="Arial"/>
              </a:rPr>
              <a:t> </a:t>
            </a:r>
            <a:r>
              <a:rPr sz="1250" dirty="0">
                <a:latin typeface="Arial"/>
                <a:cs typeface="Arial"/>
              </a:rPr>
              <a:t>the</a:t>
            </a:r>
            <a:r>
              <a:rPr sz="1250" spc="-20" dirty="0">
                <a:latin typeface="Arial"/>
                <a:cs typeface="Arial"/>
              </a:rPr>
              <a:t> </a:t>
            </a:r>
            <a:r>
              <a:rPr sz="1250" dirty="0">
                <a:latin typeface="Arial"/>
                <a:cs typeface="Arial"/>
              </a:rPr>
              <a:t>time</a:t>
            </a:r>
            <a:r>
              <a:rPr sz="1250" spc="-90" dirty="0">
                <a:latin typeface="Arial"/>
                <a:cs typeface="Arial"/>
              </a:rPr>
              <a:t> </a:t>
            </a:r>
            <a:r>
              <a:rPr sz="1250" dirty="0">
                <a:latin typeface="Arial"/>
                <a:cs typeface="Arial"/>
              </a:rPr>
              <a:t>of</a:t>
            </a:r>
            <a:r>
              <a:rPr sz="1250" spc="-5" dirty="0">
                <a:latin typeface="Arial"/>
                <a:cs typeface="Arial"/>
              </a:rPr>
              <a:t> </a:t>
            </a:r>
            <a:r>
              <a:rPr sz="1250" spc="-10" dirty="0">
                <a:latin typeface="Arial"/>
                <a:cs typeface="Arial"/>
              </a:rPr>
              <a:t>provisioning;</a:t>
            </a:r>
            <a:endParaRPr sz="1250">
              <a:latin typeface="Arial"/>
              <a:cs typeface="Arial"/>
            </a:endParaRPr>
          </a:p>
          <a:p>
            <a:pPr marL="12700" marR="128270">
              <a:lnSpc>
                <a:spcPct val="82700"/>
              </a:lnSpc>
              <a:spcBef>
                <a:spcPts val="650"/>
              </a:spcBef>
              <a:buAutoNum type="alphaLcParenBoth"/>
              <a:tabLst>
                <a:tab pos="222885" algn="l"/>
              </a:tabLst>
            </a:pPr>
            <a:r>
              <a:rPr sz="1250" dirty="0">
                <a:latin typeface="Arial"/>
                <a:cs typeface="Arial"/>
              </a:rPr>
              <a:t>the</a:t>
            </a:r>
            <a:r>
              <a:rPr sz="1250" spc="-25" dirty="0">
                <a:latin typeface="Arial"/>
                <a:cs typeface="Arial"/>
              </a:rPr>
              <a:t> </a:t>
            </a:r>
            <a:r>
              <a:rPr sz="1250" spc="-35" dirty="0">
                <a:latin typeface="Arial"/>
                <a:cs typeface="Arial"/>
              </a:rPr>
              <a:t>risk</a:t>
            </a:r>
            <a:r>
              <a:rPr sz="1250" spc="-105" dirty="0">
                <a:latin typeface="Arial"/>
                <a:cs typeface="Arial"/>
              </a:rPr>
              <a:t> </a:t>
            </a:r>
            <a:r>
              <a:rPr sz="1250" dirty="0">
                <a:latin typeface="Arial"/>
                <a:cs typeface="Arial"/>
              </a:rPr>
              <a:t>of</a:t>
            </a:r>
            <a:r>
              <a:rPr sz="1250" spc="5" dirty="0">
                <a:latin typeface="Arial"/>
                <a:cs typeface="Arial"/>
              </a:rPr>
              <a:t> </a:t>
            </a:r>
            <a:r>
              <a:rPr sz="1250" spc="-55" dirty="0">
                <a:latin typeface="Arial"/>
                <a:cs typeface="Arial"/>
              </a:rPr>
              <a:t>loss,</a:t>
            </a:r>
            <a:r>
              <a:rPr sz="1250" spc="-70" dirty="0">
                <a:latin typeface="Arial"/>
                <a:cs typeface="Arial"/>
              </a:rPr>
              <a:t> </a:t>
            </a:r>
            <a:r>
              <a:rPr sz="1250" dirty="0">
                <a:latin typeface="Arial"/>
                <a:cs typeface="Arial"/>
              </a:rPr>
              <a:t>or</a:t>
            </a:r>
            <a:r>
              <a:rPr sz="1250" spc="-50" dirty="0">
                <a:latin typeface="Arial"/>
                <a:cs typeface="Arial"/>
              </a:rPr>
              <a:t> </a:t>
            </a:r>
            <a:r>
              <a:rPr sz="1250" dirty="0">
                <a:latin typeface="Arial"/>
                <a:cs typeface="Arial"/>
              </a:rPr>
              <a:t>of</a:t>
            </a:r>
            <a:r>
              <a:rPr sz="1250" spc="10" dirty="0">
                <a:latin typeface="Arial"/>
                <a:cs typeface="Arial"/>
              </a:rPr>
              <a:t> </a:t>
            </a:r>
            <a:r>
              <a:rPr sz="1250" spc="-65" dirty="0">
                <a:latin typeface="Arial"/>
                <a:cs typeface="Arial"/>
              </a:rPr>
              <a:t>adverse</a:t>
            </a:r>
            <a:r>
              <a:rPr sz="1250" spc="-15" dirty="0">
                <a:latin typeface="Arial"/>
                <a:cs typeface="Arial"/>
              </a:rPr>
              <a:t> </a:t>
            </a:r>
            <a:r>
              <a:rPr sz="1250" spc="-75" dirty="0">
                <a:latin typeface="Arial"/>
                <a:cs typeface="Arial"/>
              </a:rPr>
              <a:t>change</a:t>
            </a:r>
            <a:r>
              <a:rPr sz="1250" spc="-15" dirty="0">
                <a:latin typeface="Arial"/>
                <a:cs typeface="Arial"/>
              </a:rPr>
              <a:t> </a:t>
            </a:r>
            <a:r>
              <a:rPr sz="1250" dirty="0">
                <a:latin typeface="Arial"/>
                <a:cs typeface="Arial"/>
              </a:rPr>
              <a:t>in</a:t>
            </a:r>
            <a:r>
              <a:rPr sz="1250" spc="20" dirty="0">
                <a:latin typeface="Arial"/>
                <a:cs typeface="Arial"/>
              </a:rPr>
              <a:t> </a:t>
            </a:r>
            <a:r>
              <a:rPr sz="1250" dirty="0">
                <a:latin typeface="Arial"/>
                <a:cs typeface="Arial"/>
              </a:rPr>
              <a:t>the</a:t>
            </a:r>
            <a:r>
              <a:rPr sz="1250" spc="-85" dirty="0">
                <a:latin typeface="Arial"/>
                <a:cs typeface="Arial"/>
              </a:rPr>
              <a:t> </a:t>
            </a:r>
            <a:r>
              <a:rPr sz="1250" spc="-40" dirty="0">
                <a:latin typeface="Arial"/>
                <a:cs typeface="Arial"/>
              </a:rPr>
              <a:t>value</a:t>
            </a:r>
            <a:r>
              <a:rPr sz="1250" spc="-15" dirty="0">
                <a:latin typeface="Arial"/>
                <a:cs typeface="Arial"/>
              </a:rPr>
              <a:t> </a:t>
            </a:r>
            <a:r>
              <a:rPr sz="1250" dirty="0">
                <a:latin typeface="Arial"/>
                <a:cs typeface="Arial"/>
              </a:rPr>
              <a:t>of</a:t>
            </a:r>
            <a:r>
              <a:rPr sz="1250" spc="-65" dirty="0">
                <a:latin typeface="Arial"/>
                <a:cs typeface="Arial"/>
              </a:rPr>
              <a:t> </a:t>
            </a:r>
            <a:r>
              <a:rPr sz="1250" spc="-40" dirty="0">
                <a:latin typeface="Arial"/>
                <a:cs typeface="Arial"/>
              </a:rPr>
              <a:t>insurance</a:t>
            </a:r>
            <a:r>
              <a:rPr sz="1250" spc="60" dirty="0">
                <a:latin typeface="Arial"/>
                <a:cs typeface="Arial"/>
              </a:rPr>
              <a:t> </a:t>
            </a:r>
            <a:r>
              <a:rPr sz="1250" spc="-10" dirty="0">
                <a:latin typeface="Arial"/>
                <a:cs typeface="Arial"/>
              </a:rPr>
              <a:t>liabilities,</a:t>
            </a:r>
            <a:r>
              <a:rPr sz="1250" dirty="0">
                <a:latin typeface="Arial"/>
                <a:cs typeface="Arial"/>
              </a:rPr>
              <a:t> </a:t>
            </a:r>
            <a:r>
              <a:rPr sz="1250" spc="-20" dirty="0">
                <a:latin typeface="Arial"/>
                <a:cs typeface="Arial"/>
              </a:rPr>
              <a:t>resulting</a:t>
            </a:r>
            <a:r>
              <a:rPr sz="1250" spc="20" dirty="0">
                <a:latin typeface="Arial"/>
                <a:cs typeface="Arial"/>
              </a:rPr>
              <a:t> </a:t>
            </a:r>
            <a:r>
              <a:rPr sz="1250" dirty="0">
                <a:latin typeface="Arial"/>
                <a:cs typeface="Arial"/>
              </a:rPr>
              <a:t>from</a:t>
            </a:r>
            <a:r>
              <a:rPr sz="1250" spc="-20" dirty="0">
                <a:latin typeface="Arial"/>
                <a:cs typeface="Arial"/>
              </a:rPr>
              <a:t> </a:t>
            </a:r>
            <a:r>
              <a:rPr sz="1250" dirty="0">
                <a:latin typeface="Arial"/>
                <a:cs typeface="Arial"/>
              </a:rPr>
              <a:t>the</a:t>
            </a:r>
            <a:r>
              <a:rPr sz="1250" spc="-90" dirty="0">
                <a:latin typeface="Arial"/>
                <a:cs typeface="Arial"/>
              </a:rPr>
              <a:t> </a:t>
            </a:r>
            <a:r>
              <a:rPr sz="1250" spc="-25" dirty="0">
                <a:latin typeface="Arial"/>
                <a:cs typeface="Arial"/>
              </a:rPr>
              <a:t>significant</a:t>
            </a:r>
            <a:r>
              <a:rPr sz="1250" spc="40" dirty="0">
                <a:latin typeface="Arial"/>
                <a:cs typeface="Arial"/>
              </a:rPr>
              <a:t> </a:t>
            </a:r>
            <a:r>
              <a:rPr sz="1250" spc="-10" dirty="0">
                <a:latin typeface="Arial"/>
                <a:cs typeface="Arial"/>
              </a:rPr>
              <a:t>uncertainty</a:t>
            </a:r>
            <a:r>
              <a:rPr sz="1250" spc="45" dirty="0">
                <a:latin typeface="Arial"/>
                <a:cs typeface="Arial"/>
              </a:rPr>
              <a:t> </a:t>
            </a:r>
            <a:r>
              <a:rPr sz="1250" dirty="0">
                <a:latin typeface="Arial"/>
                <a:cs typeface="Arial"/>
              </a:rPr>
              <a:t>of</a:t>
            </a:r>
            <a:r>
              <a:rPr sz="1250" spc="160" dirty="0">
                <a:latin typeface="Arial"/>
                <a:cs typeface="Arial"/>
              </a:rPr>
              <a:t> </a:t>
            </a:r>
            <a:r>
              <a:rPr sz="1250" spc="-10" dirty="0">
                <a:latin typeface="Arial"/>
                <a:cs typeface="Arial"/>
              </a:rPr>
              <a:t>pricing </a:t>
            </a:r>
            <a:r>
              <a:rPr sz="1250" spc="-20" dirty="0">
                <a:latin typeface="Arial"/>
                <a:cs typeface="Arial"/>
              </a:rPr>
              <a:t>and</a:t>
            </a:r>
            <a:r>
              <a:rPr sz="1250" spc="-70" dirty="0">
                <a:latin typeface="Arial"/>
                <a:cs typeface="Arial"/>
              </a:rPr>
              <a:t> </a:t>
            </a:r>
            <a:r>
              <a:rPr sz="1250" spc="-30" dirty="0">
                <a:latin typeface="Arial"/>
                <a:cs typeface="Arial"/>
              </a:rPr>
              <a:t>provisioning</a:t>
            </a:r>
            <a:r>
              <a:rPr sz="1250" spc="-55" dirty="0">
                <a:latin typeface="Arial"/>
                <a:cs typeface="Arial"/>
              </a:rPr>
              <a:t> </a:t>
            </a:r>
            <a:r>
              <a:rPr sz="1250" spc="-40" dirty="0">
                <a:latin typeface="Arial"/>
                <a:cs typeface="Arial"/>
              </a:rPr>
              <a:t>assumptions</a:t>
            </a:r>
            <a:r>
              <a:rPr sz="1250" spc="-50" dirty="0">
                <a:latin typeface="Arial"/>
                <a:cs typeface="Arial"/>
              </a:rPr>
              <a:t> </a:t>
            </a:r>
            <a:r>
              <a:rPr sz="1250" spc="-10" dirty="0">
                <a:latin typeface="Arial"/>
                <a:cs typeface="Arial"/>
              </a:rPr>
              <a:t>related</a:t>
            </a:r>
            <a:r>
              <a:rPr sz="1250" spc="-30" dirty="0">
                <a:latin typeface="Arial"/>
                <a:cs typeface="Arial"/>
              </a:rPr>
              <a:t> </a:t>
            </a:r>
            <a:r>
              <a:rPr sz="1250" dirty="0">
                <a:latin typeface="Arial"/>
                <a:cs typeface="Arial"/>
              </a:rPr>
              <a:t>to</a:t>
            </a:r>
            <a:r>
              <a:rPr sz="1250" spc="-75" dirty="0">
                <a:latin typeface="Arial"/>
                <a:cs typeface="Arial"/>
              </a:rPr>
              <a:t> </a:t>
            </a:r>
            <a:r>
              <a:rPr sz="1250" spc="-25" dirty="0">
                <a:latin typeface="Arial"/>
                <a:cs typeface="Arial"/>
              </a:rPr>
              <a:t>outbreaks</a:t>
            </a:r>
            <a:r>
              <a:rPr sz="1250" spc="20" dirty="0">
                <a:latin typeface="Arial"/>
                <a:cs typeface="Arial"/>
              </a:rPr>
              <a:t> </a:t>
            </a:r>
            <a:r>
              <a:rPr sz="1250" dirty="0">
                <a:latin typeface="Arial"/>
                <a:cs typeface="Arial"/>
              </a:rPr>
              <a:t>of</a:t>
            </a:r>
            <a:r>
              <a:rPr sz="1250" spc="-85" dirty="0">
                <a:latin typeface="Arial"/>
                <a:cs typeface="Arial"/>
              </a:rPr>
              <a:t> </a:t>
            </a:r>
            <a:r>
              <a:rPr sz="1250" dirty="0">
                <a:latin typeface="Arial"/>
                <a:cs typeface="Arial"/>
              </a:rPr>
              <a:t>major </a:t>
            </a:r>
            <a:r>
              <a:rPr sz="1250" spc="-35" dirty="0">
                <a:latin typeface="Arial"/>
                <a:cs typeface="Arial"/>
              </a:rPr>
              <a:t>epidemics,</a:t>
            </a:r>
            <a:r>
              <a:rPr sz="1250" spc="50" dirty="0">
                <a:latin typeface="Arial"/>
                <a:cs typeface="Arial"/>
              </a:rPr>
              <a:t> </a:t>
            </a:r>
            <a:r>
              <a:rPr sz="1250" spc="-120" dirty="0">
                <a:latin typeface="Arial"/>
                <a:cs typeface="Arial"/>
              </a:rPr>
              <a:t>as</a:t>
            </a:r>
            <a:r>
              <a:rPr sz="1250" spc="-25" dirty="0">
                <a:latin typeface="Arial"/>
                <a:cs typeface="Arial"/>
              </a:rPr>
              <a:t> </a:t>
            </a:r>
            <a:r>
              <a:rPr sz="1250" dirty="0">
                <a:latin typeface="Arial"/>
                <a:cs typeface="Arial"/>
              </a:rPr>
              <a:t>well </a:t>
            </a:r>
            <a:r>
              <a:rPr sz="1250" spc="-120" dirty="0">
                <a:latin typeface="Arial"/>
                <a:cs typeface="Arial"/>
              </a:rPr>
              <a:t>as</a:t>
            </a:r>
            <a:r>
              <a:rPr sz="1250" spc="-25" dirty="0">
                <a:latin typeface="Arial"/>
                <a:cs typeface="Arial"/>
              </a:rPr>
              <a:t> </a:t>
            </a:r>
            <a:r>
              <a:rPr sz="1250" dirty="0">
                <a:latin typeface="Arial"/>
                <a:cs typeface="Arial"/>
              </a:rPr>
              <a:t>the</a:t>
            </a:r>
            <a:r>
              <a:rPr sz="1250" spc="-90" dirty="0">
                <a:latin typeface="Arial"/>
                <a:cs typeface="Arial"/>
              </a:rPr>
              <a:t> </a:t>
            </a:r>
            <a:r>
              <a:rPr sz="1250" spc="-35" dirty="0">
                <a:latin typeface="Arial"/>
                <a:cs typeface="Arial"/>
              </a:rPr>
              <a:t>unusual</a:t>
            </a:r>
            <a:r>
              <a:rPr sz="1250" dirty="0">
                <a:latin typeface="Arial"/>
                <a:cs typeface="Arial"/>
              </a:rPr>
              <a:t> </a:t>
            </a:r>
            <a:r>
              <a:rPr sz="1250" spc="-25" dirty="0">
                <a:latin typeface="Arial"/>
                <a:cs typeface="Arial"/>
              </a:rPr>
              <a:t>accumulation</a:t>
            </a:r>
            <a:r>
              <a:rPr sz="1250" spc="70" dirty="0">
                <a:latin typeface="Arial"/>
                <a:cs typeface="Arial"/>
              </a:rPr>
              <a:t> </a:t>
            </a:r>
            <a:r>
              <a:rPr sz="1250" dirty="0">
                <a:latin typeface="Arial"/>
                <a:cs typeface="Arial"/>
              </a:rPr>
              <a:t>of</a:t>
            </a:r>
            <a:r>
              <a:rPr sz="1250" spc="-85" dirty="0">
                <a:latin typeface="Arial"/>
                <a:cs typeface="Arial"/>
              </a:rPr>
              <a:t> </a:t>
            </a:r>
            <a:r>
              <a:rPr sz="1250" spc="-40" dirty="0">
                <a:latin typeface="Arial"/>
                <a:cs typeface="Arial"/>
              </a:rPr>
              <a:t>risks</a:t>
            </a:r>
            <a:r>
              <a:rPr sz="1250" spc="-50" dirty="0">
                <a:latin typeface="Arial"/>
                <a:cs typeface="Arial"/>
              </a:rPr>
              <a:t> </a:t>
            </a:r>
            <a:r>
              <a:rPr sz="1250" spc="-10" dirty="0">
                <a:latin typeface="Arial"/>
                <a:cs typeface="Arial"/>
              </a:rPr>
              <a:t>under</a:t>
            </a:r>
            <a:r>
              <a:rPr sz="1250" dirty="0">
                <a:latin typeface="Arial"/>
                <a:cs typeface="Arial"/>
              </a:rPr>
              <a:t> </a:t>
            </a:r>
            <a:r>
              <a:rPr sz="1250" spc="-20" dirty="0">
                <a:latin typeface="Arial"/>
                <a:cs typeface="Arial"/>
              </a:rPr>
              <a:t>such extreme</a:t>
            </a:r>
            <a:r>
              <a:rPr sz="1250" spc="-15" dirty="0">
                <a:latin typeface="Arial"/>
                <a:cs typeface="Arial"/>
              </a:rPr>
              <a:t> </a:t>
            </a:r>
            <a:r>
              <a:rPr sz="1250" spc="-10" dirty="0">
                <a:latin typeface="Arial"/>
                <a:cs typeface="Arial"/>
              </a:rPr>
              <a:t>circumstances.</a:t>
            </a:r>
            <a:endParaRPr sz="1250">
              <a:latin typeface="Arial"/>
              <a:cs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91197" y="640397"/>
            <a:ext cx="6598920" cy="391795"/>
          </a:xfrm>
          <a:prstGeom prst="rect">
            <a:avLst/>
          </a:prstGeom>
        </p:spPr>
        <p:txBody>
          <a:bodyPr vert="horz" wrap="square" lIns="0" tIns="12700" rIns="0" bIns="0" rtlCol="0">
            <a:spAutoFit/>
          </a:bodyPr>
          <a:lstStyle/>
          <a:p>
            <a:pPr marL="12700">
              <a:lnSpc>
                <a:spcPct val="100000"/>
              </a:lnSpc>
              <a:spcBef>
                <a:spcPts val="100"/>
              </a:spcBef>
            </a:pPr>
            <a:r>
              <a:rPr spc="-180" dirty="0"/>
              <a:t>Structure</a:t>
            </a:r>
            <a:r>
              <a:rPr spc="30" dirty="0"/>
              <a:t> </a:t>
            </a:r>
            <a:r>
              <a:rPr spc="-130" dirty="0"/>
              <a:t>of </a:t>
            </a:r>
            <a:r>
              <a:rPr spc="-110" dirty="0"/>
              <a:t>the</a:t>
            </a:r>
            <a:r>
              <a:rPr spc="-60" dirty="0"/>
              <a:t> </a:t>
            </a:r>
            <a:r>
              <a:rPr spc="-265" dirty="0"/>
              <a:t>Basic</a:t>
            </a:r>
            <a:r>
              <a:rPr spc="-155" dirty="0"/>
              <a:t> </a:t>
            </a:r>
            <a:r>
              <a:rPr spc="-240" dirty="0"/>
              <a:t>Solvency</a:t>
            </a:r>
            <a:r>
              <a:rPr spc="-55" dirty="0"/>
              <a:t> </a:t>
            </a:r>
            <a:r>
              <a:rPr spc="-155" dirty="0"/>
              <a:t>Capital</a:t>
            </a:r>
            <a:r>
              <a:rPr spc="-114" dirty="0"/>
              <a:t> </a:t>
            </a:r>
            <a:r>
              <a:rPr spc="-125" dirty="0"/>
              <a:t>Requirement</a:t>
            </a:r>
          </a:p>
        </p:txBody>
      </p:sp>
      <p:sp>
        <p:nvSpPr>
          <p:cNvPr id="3" name="object 3"/>
          <p:cNvSpPr txBox="1"/>
          <p:nvPr/>
        </p:nvSpPr>
        <p:spPr>
          <a:xfrm>
            <a:off x="536575" y="1206817"/>
            <a:ext cx="8067040" cy="3298825"/>
          </a:xfrm>
          <a:prstGeom prst="rect">
            <a:avLst/>
          </a:prstGeom>
        </p:spPr>
        <p:txBody>
          <a:bodyPr vert="horz" wrap="square" lIns="0" tIns="33655" rIns="0" bIns="0" rtlCol="0">
            <a:spAutoFit/>
          </a:bodyPr>
          <a:lstStyle/>
          <a:p>
            <a:pPr marL="146050" marR="317500" indent="-133350">
              <a:lnSpc>
                <a:spcPts val="1200"/>
              </a:lnSpc>
              <a:spcBef>
                <a:spcPts val="265"/>
              </a:spcBef>
              <a:buChar char="•"/>
              <a:tabLst>
                <a:tab pos="146050" algn="l"/>
              </a:tabLst>
            </a:pPr>
            <a:r>
              <a:rPr sz="1100" spc="-85" dirty="0">
                <a:latin typeface="Arial"/>
                <a:cs typeface="Arial"/>
              </a:rPr>
              <a:t>The</a:t>
            </a:r>
            <a:r>
              <a:rPr sz="1100" spc="-80" dirty="0">
                <a:latin typeface="Arial"/>
                <a:cs typeface="Arial"/>
              </a:rPr>
              <a:t> </a:t>
            </a:r>
            <a:r>
              <a:rPr sz="1100" b="1" spc="-65" dirty="0">
                <a:latin typeface="Arial"/>
                <a:cs typeface="Arial"/>
              </a:rPr>
              <a:t>market</a:t>
            </a:r>
            <a:r>
              <a:rPr sz="1100" b="1" spc="40" dirty="0">
                <a:latin typeface="Arial"/>
                <a:cs typeface="Arial"/>
              </a:rPr>
              <a:t> </a:t>
            </a:r>
            <a:r>
              <a:rPr sz="1100" b="1" spc="-85" dirty="0">
                <a:latin typeface="Arial"/>
                <a:cs typeface="Arial"/>
              </a:rPr>
              <a:t>risk</a:t>
            </a:r>
            <a:r>
              <a:rPr sz="1100" b="1" spc="-50" dirty="0">
                <a:latin typeface="Arial"/>
                <a:cs typeface="Arial"/>
              </a:rPr>
              <a:t> </a:t>
            </a:r>
            <a:r>
              <a:rPr sz="1100" b="1" spc="-70" dirty="0">
                <a:latin typeface="Arial"/>
                <a:cs typeface="Arial"/>
              </a:rPr>
              <a:t>module</a:t>
            </a:r>
            <a:r>
              <a:rPr sz="1100" b="1" spc="-65" dirty="0">
                <a:latin typeface="Arial"/>
                <a:cs typeface="Arial"/>
              </a:rPr>
              <a:t> </a:t>
            </a:r>
            <a:r>
              <a:rPr sz="1100" spc="-35" dirty="0">
                <a:latin typeface="Arial"/>
                <a:cs typeface="Arial"/>
              </a:rPr>
              <a:t>shall</a:t>
            </a:r>
            <a:r>
              <a:rPr sz="1100" spc="-75" dirty="0">
                <a:latin typeface="Arial"/>
                <a:cs typeface="Arial"/>
              </a:rPr>
              <a:t> </a:t>
            </a:r>
            <a:r>
              <a:rPr sz="1100" spc="-10" dirty="0">
                <a:latin typeface="Arial"/>
                <a:cs typeface="Arial"/>
              </a:rPr>
              <a:t>reflect</a:t>
            </a:r>
            <a:r>
              <a:rPr sz="1100" spc="-125" dirty="0">
                <a:latin typeface="Arial"/>
                <a:cs typeface="Arial"/>
              </a:rPr>
              <a:t> </a:t>
            </a:r>
            <a:r>
              <a:rPr sz="1100" spc="-10" dirty="0">
                <a:latin typeface="Arial"/>
                <a:cs typeface="Arial"/>
              </a:rPr>
              <a:t>the</a:t>
            </a:r>
            <a:r>
              <a:rPr sz="1100" spc="-80" dirty="0">
                <a:latin typeface="Arial"/>
                <a:cs typeface="Arial"/>
              </a:rPr>
              <a:t> </a:t>
            </a:r>
            <a:r>
              <a:rPr sz="1100" spc="-30" dirty="0">
                <a:latin typeface="Arial"/>
                <a:cs typeface="Arial"/>
              </a:rPr>
              <a:t>risk</a:t>
            </a:r>
            <a:r>
              <a:rPr sz="1100" spc="-105" dirty="0">
                <a:latin typeface="Arial"/>
                <a:cs typeface="Arial"/>
              </a:rPr>
              <a:t> </a:t>
            </a:r>
            <a:r>
              <a:rPr sz="1100" spc="-35" dirty="0">
                <a:latin typeface="Arial"/>
                <a:cs typeface="Arial"/>
              </a:rPr>
              <a:t>arising</a:t>
            </a:r>
            <a:r>
              <a:rPr sz="1100" spc="-130" dirty="0">
                <a:latin typeface="Arial"/>
                <a:cs typeface="Arial"/>
              </a:rPr>
              <a:t> </a:t>
            </a:r>
            <a:r>
              <a:rPr sz="1100" dirty="0">
                <a:latin typeface="Arial"/>
                <a:cs typeface="Arial"/>
              </a:rPr>
              <a:t>from</a:t>
            </a:r>
            <a:r>
              <a:rPr sz="1100" spc="-130" dirty="0">
                <a:latin typeface="Arial"/>
                <a:cs typeface="Arial"/>
              </a:rPr>
              <a:t> </a:t>
            </a:r>
            <a:r>
              <a:rPr sz="1100" spc="-10" dirty="0">
                <a:latin typeface="Arial"/>
                <a:cs typeface="Arial"/>
              </a:rPr>
              <a:t>the</a:t>
            </a:r>
            <a:r>
              <a:rPr sz="1100" spc="-75" dirty="0">
                <a:latin typeface="Arial"/>
                <a:cs typeface="Arial"/>
              </a:rPr>
              <a:t> </a:t>
            </a:r>
            <a:r>
              <a:rPr sz="1100" spc="-10" dirty="0">
                <a:latin typeface="Arial"/>
                <a:cs typeface="Arial"/>
              </a:rPr>
              <a:t>level</a:t>
            </a:r>
            <a:r>
              <a:rPr sz="1100" spc="-165" dirty="0">
                <a:latin typeface="Arial"/>
                <a:cs typeface="Arial"/>
              </a:rPr>
              <a:t> </a:t>
            </a:r>
            <a:r>
              <a:rPr sz="1100" dirty="0">
                <a:latin typeface="Arial"/>
                <a:cs typeface="Arial"/>
              </a:rPr>
              <a:t>or</a:t>
            </a:r>
            <a:r>
              <a:rPr sz="1100" spc="-140" dirty="0">
                <a:latin typeface="Arial"/>
                <a:cs typeface="Arial"/>
              </a:rPr>
              <a:t> </a:t>
            </a:r>
            <a:r>
              <a:rPr sz="1100" dirty="0">
                <a:latin typeface="Arial"/>
                <a:cs typeface="Arial"/>
              </a:rPr>
              <a:t>volatility</a:t>
            </a:r>
            <a:r>
              <a:rPr sz="1100" spc="-110" dirty="0">
                <a:latin typeface="Arial"/>
                <a:cs typeface="Arial"/>
              </a:rPr>
              <a:t> </a:t>
            </a:r>
            <a:r>
              <a:rPr sz="1100" dirty="0">
                <a:latin typeface="Arial"/>
                <a:cs typeface="Arial"/>
              </a:rPr>
              <a:t>of</a:t>
            </a:r>
            <a:r>
              <a:rPr sz="1100" spc="-90" dirty="0">
                <a:latin typeface="Arial"/>
                <a:cs typeface="Arial"/>
              </a:rPr>
              <a:t> </a:t>
            </a:r>
            <a:r>
              <a:rPr sz="1100" spc="-20" dirty="0">
                <a:latin typeface="Arial"/>
                <a:cs typeface="Arial"/>
              </a:rPr>
              <a:t>market</a:t>
            </a:r>
            <a:r>
              <a:rPr sz="1100" spc="-125" dirty="0">
                <a:latin typeface="Arial"/>
                <a:cs typeface="Arial"/>
              </a:rPr>
              <a:t> </a:t>
            </a:r>
            <a:r>
              <a:rPr sz="1100" spc="-40" dirty="0">
                <a:latin typeface="Arial"/>
                <a:cs typeface="Arial"/>
              </a:rPr>
              <a:t>prices</a:t>
            </a:r>
            <a:r>
              <a:rPr sz="1100" spc="-110" dirty="0">
                <a:latin typeface="Arial"/>
                <a:cs typeface="Arial"/>
              </a:rPr>
              <a:t> </a:t>
            </a:r>
            <a:r>
              <a:rPr sz="1100" dirty="0">
                <a:latin typeface="Arial"/>
                <a:cs typeface="Arial"/>
              </a:rPr>
              <a:t>of</a:t>
            </a:r>
            <a:r>
              <a:rPr sz="1100" spc="-90" dirty="0">
                <a:latin typeface="Arial"/>
                <a:cs typeface="Arial"/>
              </a:rPr>
              <a:t> </a:t>
            </a:r>
            <a:r>
              <a:rPr sz="1100" spc="-30" dirty="0">
                <a:latin typeface="Arial"/>
                <a:cs typeface="Arial"/>
              </a:rPr>
              <a:t>financial</a:t>
            </a:r>
            <a:r>
              <a:rPr sz="1100" spc="-70" dirty="0">
                <a:latin typeface="Arial"/>
                <a:cs typeface="Arial"/>
              </a:rPr>
              <a:t> </a:t>
            </a:r>
            <a:r>
              <a:rPr sz="1100" spc="-35" dirty="0">
                <a:latin typeface="Arial"/>
                <a:cs typeface="Arial"/>
              </a:rPr>
              <a:t>instruments</a:t>
            </a:r>
            <a:r>
              <a:rPr sz="1100" spc="-114" dirty="0">
                <a:latin typeface="Arial"/>
                <a:cs typeface="Arial"/>
              </a:rPr>
              <a:t> </a:t>
            </a:r>
            <a:r>
              <a:rPr sz="1100" spc="-40" dirty="0">
                <a:latin typeface="Arial"/>
                <a:cs typeface="Arial"/>
              </a:rPr>
              <a:t>which</a:t>
            </a:r>
            <a:r>
              <a:rPr sz="1100" spc="-114" dirty="0">
                <a:latin typeface="Arial"/>
                <a:cs typeface="Arial"/>
              </a:rPr>
              <a:t> </a:t>
            </a:r>
            <a:r>
              <a:rPr sz="1100" spc="-55" dirty="0">
                <a:latin typeface="Arial"/>
                <a:cs typeface="Arial"/>
              </a:rPr>
              <a:t>have</a:t>
            </a:r>
            <a:r>
              <a:rPr sz="1100" spc="-75" dirty="0">
                <a:latin typeface="Arial"/>
                <a:cs typeface="Arial"/>
              </a:rPr>
              <a:t> </a:t>
            </a:r>
            <a:r>
              <a:rPr sz="1100" spc="-25" dirty="0">
                <a:latin typeface="Arial"/>
                <a:cs typeface="Arial"/>
              </a:rPr>
              <a:t>an impact</a:t>
            </a:r>
            <a:r>
              <a:rPr sz="1100" spc="-135" dirty="0">
                <a:latin typeface="Arial"/>
                <a:cs typeface="Arial"/>
              </a:rPr>
              <a:t> </a:t>
            </a:r>
            <a:r>
              <a:rPr sz="1100" spc="-25" dirty="0">
                <a:latin typeface="Arial"/>
                <a:cs typeface="Arial"/>
              </a:rPr>
              <a:t>upon</a:t>
            </a:r>
            <a:r>
              <a:rPr sz="1100" spc="-114" dirty="0">
                <a:latin typeface="Arial"/>
                <a:cs typeface="Arial"/>
              </a:rPr>
              <a:t> </a:t>
            </a:r>
            <a:r>
              <a:rPr sz="1100" spc="-10" dirty="0">
                <a:latin typeface="Arial"/>
                <a:cs typeface="Arial"/>
              </a:rPr>
              <a:t>the</a:t>
            </a:r>
            <a:r>
              <a:rPr sz="1100" spc="-85" dirty="0">
                <a:latin typeface="Arial"/>
                <a:cs typeface="Arial"/>
              </a:rPr>
              <a:t> </a:t>
            </a:r>
            <a:r>
              <a:rPr sz="1100" spc="-35" dirty="0">
                <a:latin typeface="Arial"/>
                <a:cs typeface="Arial"/>
              </a:rPr>
              <a:t>value</a:t>
            </a:r>
            <a:r>
              <a:rPr sz="1100" spc="-80" dirty="0">
                <a:latin typeface="Arial"/>
                <a:cs typeface="Arial"/>
              </a:rPr>
              <a:t> </a:t>
            </a:r>
            <a:r>
              <a:rPr sz="1100" dirty="0">
                <a:latin typeface="Arial"/>
                <a:cs typeface="Arial"/>
              </a:rPr>
              <a:t>of</a:t>
            </a:r>
            <a:r>
              <a:rPr sz="1100" spc="-95" dirty="0">
                <a:latin typeface="Arial"/>
                <a:cs typeface="Arial"/>
              </a:rPr>
              <a:t> </a:t>
            </a:r>
            <a:r>
              <a:rPr sz="1100" spc="-10" dirty="0">
                <a:latin typeface="Arial"/>
                <a:cs typeface="Arial"/>
              </a:rPr>
              <a:t>the</a:t>
            </a:r>
            <a:r>
              <a:rPr sz="1100" spc="-85" dirty="0">
                <a:latin typeface="Arial"/>
                <a:cs typeface="Arial"/>
              </a:rPr>
              <a:t> </a:t>
            </a:r>
            <a:r>
              <a:rPr sz="1100" spc="-65" dirty="0">
                <a:latin typeface="Arial"/>
                <a:cs typeface="Arial"/>
              </a:rPr>
              <a:t>assets</a:t>
            </a:r>
            <a:r>
              <a:rPr sz="1100" spc="-114" dirty="0">
                <a:latin typeface="Arial"/>
                <a:cs typeface="Arial"/>
              </a:rPr>
              <a:t> </a:t>
            </a:r>
            <a:r>
              <a:rPr sz="1100" spc="-50" dirty="0">
                <a:latin typeface="Arial"/>
                <a:cs typeface="Arial"/>
              </a:rPr>
              <a:t>and</a:t>
            </a:r>
            <a:r>
              <a:rPr sz="1100" spc="-120" dirty="0">
                <a:latin typeface="Arial"/>
                <a:cs typeface="Arial"/>
              </a:rPr>
              <a:t> </a:t>
            </a:r>
            <a:r>
              <a:rPr sz="1100" spc="-10" dirty="0">
                <a:latin typeface="Arial"/>
                <a:cs typeface="Arial"/>
              </a:rPr>
              <a:t>liabilities</a:t>
            </a:r>
            <a:r>
              <a:rPr sz="1100" spc="-120" dirty="0">
                <a:latin typeface="Arial"/>
                <a:cs typeface="Arial"/>
              </a:rPr>
              <a:t> </a:t>
            </a:r>
            <a:r>
              <a:rPr sz="1100" dirty="0">
                <a:latin typeface="Arial"/>
                <a:cs typeface="Arial"/>
              </a:rPr>
              <a:t>of</a:t>
            </a:r>
            <a:r>
              <a:rPr sz="1100" spc="-95" dirty="0">
                <a:latin typeface="Arial"/>
                <a:cs typeface="Arial"/>
              </a:rPr>
              <a:t> </a:t>
            </a:r>
            <a:r>
              <a:rPr sz="1100" spc="-10" dirty="0">
                <a:latin typeface="Arial"/>
                <a:cs typeface="Arial"/>
              </a:rPr>
              <a:t>the</a:t>
            </a:r>
            <a:r>
              <a:rPr sz="1100" spc="-80" dirty="0">
                <a:latin typeface="Arial"/>
                <a:cs typeface="Arial"/>
              </a:rPr>
              <a:t> </a:t>
            </a:r>
            <a:r>
              <a:rPr sz="1100" spc="-10" dirty="0">
                <a:latin typeface="Arial"/>
                <a:cs typeface="Arial"/>
              </a:rPr>
              <a:t>undertaking.</a:t>
            </a:r>
            <a:endParaRPr sz="1100">
              <a:latin typeface="Arial"/>
              <a:cs typeface="Arial"/>
            </a:endParaRPr>
          </a:p>
          <a:p>
            <a:pPr marL="12700" marR="403225">
              <a:lnSpc>
                <a:spcPts val="1130"/>
              </a:lnSpc>
              <a:spcBef>
                <a:spcPts val="660"/>
              </a:spcBef>
              <a:buAutoNum type="alphaLcParenBoth"/>
              <a:tabLst>
                <a:tab pos="193675" algn="l"/>
              </a:tabLst>
            </a:pPr>
            <a:r>
              <a:rPr sz="1100" spc="-10" dirty="0">
                <a:latin typeface="Arial"/>
                <a:cs typeface="Arial"/>
              </a:rPr>
              <a:t>the</a:t>
            </a:r>
            <a:r>
              <a:rPr sz="1100" spc="-80" dirty="0">
                <a:latin typeface="Arial"/>
                <a:cs typeface="Arial"/>
              </a:rPr>
              <a:t> </a:t>
            </a:r>
            <a:r>
              <a:rPr sz="1100" spc="-10" dirty="0">
                <a:latin typeface="Arial"/>
                <a:cs typeface="Arial"/>
              </a:rPr>
              <a:t>sensitivity</a:t>
            </a:r>
            <a:r>
              <a:rPr sz="1100" spc="-105" dirty="0">
                <a:latin typeface="Arial"/>
                <a:cs typeface="Arial"/>
              </a:rPr>
              <a:t> </a:t>
            </a:r>
            <a:r>
              <a:rPr sz="1100" dirty="0">
                <a:latin typeface="Arial"/>
                <a:cs typeface="Arial"/>
              </a:rPr>
              <a:t>of</a:t>
            </a:r>
            <a:r>
              <a:rPr sz="1100" spc="-85" dirty="0">
                <a:latin typeface="Arial"/>
                <a:cs typeface="Arial"/>
              </a:rPr>
              <a:t> </a:t>
            </a:r>
            <a:r>
              <a:rPr sz="1100" spc="-10" dirty="0">
                <a:latin typeface="Arial"/>
                <a:cs typeface="Arial"/>
              </a:rPr>
              <a:t>the</a:t>
            </a:r>
            <a:r>
              <a:rPr sz="1100" spc="-75" dirty="0">
                <a:latin typeface="Arial"/>
                <a:cs typeface="Arial"/>
              </a:rPr>
              <a:t> </a:t>
            </a:r>
            <a:r>
              <a:rPr sz="1100" spc="-35" dirty="0">
                <a:latin typeface="Arial"/>
                <a:cs typeface="Arial"/>
              </a:rPr>
              <a:t>values</a:t>
            </a:r>
            <a:r>
              <a:rPr sz="1100" spc="-110" dirty="0">
                <a:latin typeface="Arial"/>
                <a:cs typeface="Arial"/>
              </a:rPr>
              <a:t> </a:t>
            </a:r>
            <a:r>
              <a:rPr sz="1100" dirty="0">
                <a:latin typeface="Arial"/>
                <a:cs typeface="Arial"/>
              </a:rPr>
              <a:t>of</a:t>
            </a:r>
            <a:r>
              <a:rPr sz="1100" spc="-85" dirty="0">
                <a:latin typeface="Arial"/>
                <a:cs typeface="Arial"/>
              </a:rPr>
              <a:t> </a:t>
            </a:r>
            <a:r>
              <a:rPr sz="1100" spc="-70" dirty="0">
                <a:latin typeface="Arial"/>
                <a:cs typeface="Arial"/>
              </a:rPr>
              <a:t>assets,</a:t>
            </a:r>
            <a:r>
              <a:rPr sz="1100" spc="-105" dirty="0">
                <a:latin typeface="Arial"/>
                <a:cs typeface="Arial"/>
              </a:rPr>
              <a:t> </a:t>
            </a:r>
            <a:r>
              <a:rPr sz="1100" spc="-20" dirty="0">
                <a:latin typeface="Arial"/>
                <a:cs typeface="Arial"/>
              </a:rPr>
              <a:t>liabilities</a:t>
            </a:r>
            <a:r>
              <a:rPr sz="1100" spc="-114" dirty="0">
                <a:latin typeface="Arial"/>
                <a:cs typeface="Arial"/>
              </a:rPr>
              <a:t> </a:t>
            </a:r>
            <a:r>
              <a:rPr sz="1100" spc="-50" dirty="0">
                <a:latin typeface="Arial"/>
                <a:cs typeface="Arial"/>
              </a:rPr>
              <a:t>and</a:t>
            </a:r>
            <a:r>
              <a:rPr sz="1100" spc="-114" dirty="0">
                <a:latin typeface="Arial"/>
                <a:cs typeface="Arial"/>
              </a:rPr>
              <a:t> </a:t>
            </a:r>
            <a:r>
              <a:rPr sz="1100" spc="-20" dirty="0">
                <a:latin typeface="Arial"/>
                <a:cs typeface="Arial"/>
              </a:rPr>
              <a:t>financial</a:t>
            </a:r>
            <a:r>
              <a:rPr sz="1100" spc="-165" dirty="0">
                <a:latin typeface="Arial"/>
                <a:cs typeface="Arial"/>
              </a:rPr>
              <a:t> </a:t>
            </a:r>
            <a:r>
              <a:rPr sz="1100" spc="-30" dirty="0">
                <a:latin typeface="Arial"/>
                <a:cs typeface="Arial"/>
              </a:rPr>
              <a:t>instruments</a:t>
            </a:r>
            <a:r>
              <a:rPr sz="1100" spc="-114" dirty="0">
                <a:latin typeface="Arial"/>
                <a:cs typeface="Arial"/>
              </a:rPr>
              <a:t> </a:t>
            </a:r>
            <a:r>
              <a:rPr sz="1100" dirty="0">
                <a:latin typeface="Arial"/>
                <a:cs typeface="Arial"/>
              </a:rPr>
              <a:t>to</a:t>
            </a:r>
            <a:r>
              <a:rPr sz="1100" spc="-114" dirty="0">
                <a:latin typeface="Arial"/>
                <a:cs typeface="Arial"/>
              </a:rPr>
              <a:t> </a:t>
            </a:r>
            <a:r>
              <a:rPr sz="1100" spc="-70" dirty="0">
                <a:latin typeface="Arial"/>
                <a:cs typeface="Arial"/>
              </a:rPr>
              <a:t>changes</a:t>
            </a:r>
            <a:r>
              <a:rPr sz="1100" spc="-114" dirty="0">
                <a:latin typeface="Arial"/>
                <a:cs typeface="Arial"/>
              </a:rPr>
              <a:t> </a:t>
            </a:r>
            <a:r>
              <a:rPr sz="1100" dirty="0">
                <a:latin typeface="Arial"/>
                <a:cs typeface="Arial"/>
              </a:rPr>
              <a:t>in</a:t>
            </a:r>
            <a:r>
              <a:rPr sz="1100" spc="-114" dirty="0">
                <a:latin typeface="Arial"/>
                <a:cs typeface="Arial"/>
              </a:rPr>
              <a:t> </a:t>
            </a:r>
            <a:r>
              <a:rPr sz="1100" spc="-10" dirty="0">
                <a:latin typeface="Arial"/>
                <a:cs typeface="Arial"/>
              </a:rPr>
              <a:t>the</a:t>
            </a:r>
            <a:r>
              <a:rPr sz="1100" spc="-80" dirty="0">
                <a:latin typeface="Arial"/>
                <a:cs typeface="Arial"/>
              </a:rPr>
              <a:t> </a:t>
            </a:r>
            <a:r>
              <a:rPr sz="1100" dirty="0">
                <a:latin typeface="Arial"/>
                <a:cs typeface="Arial"/>
              </a:rPr>
              <a:t>term</a:t>
            </a:r>
            <a:r>
              <a:rPr sz="1100" spc="-120" dirty="0">
                <a:latin typeface="Arial"/>
                <a:cs typeface="Arial"/>
              </a:rPr>
              <a:t> </a:t>
            </a:r>
            <a:r>
              <a:rPr sz="1100" spc="-25" dirty="0">
                <a:latin typeface="Arial"/>
                <a:cs typeface="Arial"/>
              </a:rPr>
              <a:t>structure</a:t>
            </a:r>
            <a:r>
              <a:rPr sz="1100" spc="-80" dirty="0">
                <a:latin typeface="Arial"/>
                <a:cs typeface="Arial"/>
              </a:rPr>
              <a:t> </a:t>
            </a:r>
            <a:r>
              <a:rPr sz="1100" dirty="0">
                <a:latin typeface="Arial"/>
                <a:cs typeface="Arial"/>
              </a:rPr>
              <a:t>of</a:t>
            </a:r>
            <a:r>
              <a:rPr sz="1100" spc="-85" dirty="0">
                <a:latin typeface="Arial"/>
                <a:cs typeface="Arial"/>
              </a:rPr>
              <a:t> </a:t>
            </a:r>
            <a:r>
              <a:rPr sz="1100" dirty="0">
                <a:latin typeface="Arial"/>
                <a:cs typeface="Arial"/>
              </a:rPr>
              <a:t>interest</a:t>
            </a:r>
            <a:r>
              <a:rPr sz="1100" spc="-125" dirty="0">
                <a:latin typeface="Arial"/>
                <a:cs typeface="Arial"/>
              </a:rPr>
              <a:t> </a:t>
            </a:r>
            <a:r>
              <a:rPr sz="1100" spc="-50" dirty="0">
                <a:latin typeface="Arial"/>
                <a:cs typeface="Arial"/>
              </a:rPr>
              <a:t>rates,</a:t>
            </a:r>
            <a:r>
              <a:rPr sz="1100" spc="-105" dirty="0">
                <a:latin typeface="Arial"/>
                <a:cs typeface="Arial"/>
              </a:rPr>
              <a:t> </a:t>
            </a:r>
            <a:r>
              <a:rPr sz="1100" dirty="0">
                <a:latin typeface="Arial"/>
                <a:cs typeface="Arial"/>
              </a:rPr>
              <a:t>or</a:t>
            </a:r>
            <a:r>
              <a:rPr sz="1100" spc="-145" dirty="0">
                <a:latin typeface="Arial"/>
                <a:cs typeface="Arial"/>
              </a:rPr>
              <a:t> </a:t>
            </a:r>
            <a:r>
              <a:rPr sz="1100" dirty="0">
                <a:latin typeface="Arial"/>
                <a:cs typeface="Arial"/>
              </a:rPr>
              <a:t>in</a:t>
            </a:r>
            <a:r>
              <a:rPr sz="1100" spc="-114" dirty="0">
                <a:latin typeface="Arial"/>
                <a:cs typeface="Arial"/>
              </a:rPr>
              <a:t> </a:t>
            </a:r>
            <a:r>
              <a:rPr sz="1100" spc="-25" dirty="0">
                <a:latin typeface="Arial"/>
                <a:cs typeface="Arial"/>
              </a:rPr>
              <a:t>the </a:t>
            </a:r>
            <a:r>
              <a:rPr sz="1100" dirty="0">
                <a:latin typeface="Arial"/>
                <a:cs typeface="Arial"/>
              </a:rPr>
              <a:t>volatility</a:t>
            </a:r>
            <a:r>
              <a:rPr sz="1100" spc="-105" dirty="0">
                <a:latin typeface="Arial"/>
                <a:cs typeface="Arial"/>
              </a:rPr>
              <a:t> </a:t>
            </a:r>
            <a:r>
              <a:rPr sz="1100" dirty="0">
                <a:latin typeface="Arial"/>
                <a:cs typeface="Arial"/>
              </a:rPr>
              <a:t>of</a:t>
            </a:r>
            <a:r>
              <a:rPr sz="1100" spc="-75" dirty="0">
                <a:latin typeface="Arial"/>
                <a:cs typeface="Arial"/>
              </a:rPr>
              <a:t> </a:t>
            </a:r>
            <a:r>
              <a:rPr sz="1100" spc="-10" dirty="0">
                <a:latin typeface="Arial"/>
                <a:cs typeface="Arial"/>
              </a:rPr>
              <a:t>interest</a:t>
            </a:r>
            <a:r>
              <a:rPr sz="1100" spc="-114" dirty="0">
                <a:latin typeface="Arial"/>
                <a:cs typeface="Arial"/>
              </a:rPr>
              <a:t> </a:t>
            </a:r>
            <a:r>
              <a:rPr sz="1100" spc="-35" dirty="0">
                <a:latin typeface="Arial"/>
                <a:cs typeface="Arial"/>
              </a:rPr>
              <a:t>rates</a:t>
            </a:r>
            <a:r>
              <a:rPr sz="1100" spc="-105" dirty="0">
                <a:latin typeface="Arial"/>
                <a:cs typeface="Arial"/>
              </a:rPr>
              <a:t> </a:t>
            </a:r>
            <a:r>
              <a:rPr sz="1100" spc="-20" dirty="0">
                <a:latin typeface="Arial"/>
                <a:cs typeface="Arial"/>
              </a:rPr>
              <a:t>(interest</a:t>
            </a:r>
            <a:r>
              <a:rPr sz="1100" spc="-114" dirty="0">
                <a:latin typeface="Arial"/>
                <a:cs typeface="Arial"/>
              </a:rPr>
              <a:t> </a:t>
            </a:r>
            <a:r>
              <a:rPr sz="1100" spc="-25" dirty="0">
                <a:latin typeface="Arial"/>
                <a:cs typeface="Arial"/>
              </a:rPr>
              <a:t>rate</a:t>
            </a:r>
            <a:r>
              <a:rPr sz="1100" spc="-70" dirty="0">
                <a:latin typeface="Arial"/>
                <a:cs typeface="Arial"/>
              </a:rPr>
              <a:t> </a:t>
            </a:r>
            <a:r>
              <a:rPr sz="1100" spc="-10" dirty="0">
                <a:latin typeface="Arial"/>
                <a:cs typeface="Arial"/>
              </a:rPr>
              <a:t>risk);</a:t>
            </a:r>
            <a:endParaRPr sz="1100">
              <a:latin typeface="Arial"/>
              <a:cs typeface="Arial"/>
            </a:endParaRPr>
          </a:p>
          <a:p>
            <a:pPr marL="12700" marR="300355">
              <a:lnSpc>
                <a:spcPts val="1200"/>
              </a:lnSpc>
              <a:spcBef>
                <a:spcPts val="615"/>
              </a:spcBef>
              <a:buAutoNum type="alphaLcParenBoth"/>
              <a:tabLst>
                <a:tab pos="203200" algn="l"/>
              </a:tabLst>
            </a:pPr>
            <a:r>
              <a:rPr sz="1100" spc="-10" dirty="0">
                <a:latin typeface="Arial"/>
                <a:cs typeface="Arial"/>
              </a:rPr>
              <a:t>the</a:t>
            </a:r>
            <a:r>
              <a:rPr sz="1100" spc="-70" dirty="0">
                <a:latin typeface="Arial"/>
                <a:cs typeface="Arial"/>
              </a:rPr>
              <a:t> </a:t>
            </a:r>
            <a:r>
              <a:rPr sz="1100" spc="-10" dirty="0">
                <a:latin typeface="Arial"/>
                <a:cs typeface="Arial"/>
              </a:rPr>
              <a:t>sensitivity</a:t>
            </a:r>
            <a:r>
              <a:rPr sz="1100" spc="-105" dirty="0">
                <a:latin typeface="Arial"/>
                <a:cs typeface="Arial"/>
              </a:rPr>
              <a:t> </a:t>
            </a:r>
            <a:r>
              <a:rPr sz="1100" dirty="0">
                <a:latin typeface="Arial"/>
                <a:cs typeface="Arial"/>
              </a:rPr>
              <a:t>of</a:t>
            </a:r>
            <a:r>
              <a:rPr sz="1100" spc="-80" dirty="0">
                <a:latin typeface="Arial"/>
                <a:cs typeface="Arial"/>
              </a:rPr>
              <a:t> </a:t>
            </a:r>
            <a:r>
              <a:rPr sz="1100" spc="-10" dirty="0">
                <a:latin typeface="Arial"/>
                <a:cs typeface="Arial"/>
              </a:rPr>
              <a:t>the</a:t>
            </a:r>
            <a:r>
              <a:rPr sz="1100" spc="-70" dirty="0">
                <a:latin typeface="Arial"/>
                <a:cs typeface="Arial"/>
              </a:rPr>
              <a:t> </a:t>
            </a:r>
            <a:r>
              <a:rPr sz="1100" spc="-55" dirty="0">
                <a:latin typeface="Arial"/>
                <a:cs typeface="Arial"/>
              </a:rPr>
              <a:t>values</a:t>
            </a:r>
            <a:r>
              <a:rPr sz="1100" spc="-105" dirty="0">
                <a:latin typeface="Arial"/>
                <a:cs typeface="Arial"/>
              </a:rPr>
              <a:t> </a:t>
            </a:r>
            <a:r>
              <a:rPr sz="1100" dirty="0">
                <a:latin typeface="Arial"/>
                <a:cs typeface="Arial"/>
              </a:rPr>
              <a:t>of</a:t>
            </a:r>
            <a:r>
              <a:rPr sz="1100" spc="-85" dirty="0">
                <a:latin typeface="Arial"/>
                <a:cs typeface="Arial"/>
              </a:rPr>
              <a:t> </a:t>
            </a:r>
            <a:r>
              <a:rPr sz="1100" spc="-60" dirty="0">
                <a:latin typeface="Arial"/>
                <a:cs typeface="Arial"/>
              </a:rPr>
              <a:t>assets,</a:t>
            </a:r>
            <a:r>
              <a:rPr sz="1100" spc="-95" dirty="0">
                <a:latin typeface="Arial"/>
                <a:cs typeface="Arial"/>
              </a:rPr>
              <a:t> </a:t>
            </a:r>
            <a:r>
              <a:rPr sz="1100" spc="-20" dirty="0">
                <a:latin typeface="Arial"/>
                <a:cs typeface="Arial"/>
              </a:rPr>
              <a:t>liabilities</a:t>
            </a:r>
            <a:r>
              <a:rPr sz="1100" spc="-105" dirty="0">
                <a:latin typeface="Arial"/>
                <a:cs typeface="Arial"/>
              </a:rPr>
              <a:t> </a:t>
            </a:r>
            <a:r>
              <a:rPr sz="1100" spc="-50" dirty="0">
                <a:latin typeface="Arial"/>
                <a:cs typeface="Arial"/>
              </a:rPr>
              <a:t>and</a:t>
            </a:r>
            <a:r>
              <a:rPr sz="1100" spc="-105" dirty="0">
                <a:latin typeface="Arial"/>
                <a:cs typeface="Arial"/>
              </a:rPr>
              <a:t> </a:t>
            </a:r>
            <a:r>
              <a:rPr sz="1100" spc="-30" dirty="0">
                <a:latin typeface="Arial"/>
                <a:cs typeface="Arial"/>
              </a:rPr>
              <a:t>financial</a:t>
            </a:r>
            <a:r>
              <a:rPr sz="1100" spc="-70" dirty="0">
                <a:latin typeface="Arial"/>
                <a:cs typeface="Arial"/>
              </a:rPr>
              <a:t> </a:t>
            </a:r>
            <a:r>
              <a:rPr sz="1100" spc="-30" dirty="0">
                <a:latin typeface="Arial"/>
                <a:cs typeface="Arial"/>
              </a:rPr>
              <a:t>instruments</a:t>
            </a:r>
            <a:r>
              <a:rPr sz="1100" spc="-110" dirty="0">
                <a:latin typeface="Arial"/>
                <a:cs typeface="Arial"/>
              </a:rPr>
              <a:t> </a:t>
            </a:r>
            <a:r>
              <a:rPr sz="1100" dirty="0">
                <a:latin typeface="Arial"/>
                <a:cs typeface="Arial"/>
              </a:rPr>
              <a:t>to</a:t>
            </a:r>
            <a:r>
              <a:rPr sz="1100" spc="-110" dirty="0">
                <a:latin typeface="Arial"/>
                <a:cs typeface="Arial"/>
              </a:rPr>
              <a:t> </a:t>
            </a:r>
            <a:r>
              <a:rPr sz="1100" spc="-70" dirty="0">
                <a:latin typeface="Arial"/>
                <a:cs typeface="Arial"/>
              </a:rPr>
              <a:t>changes</a:t>
            </a:r>
            <a:r>
              <a:rPr sz="1100" spc="-110" dirty="0">
                <a:latin typeface="Arial"/>
                <a:cs typeface="Arial"/>
              </a:rPr>
              <a:t> </a:t>
            </a:r>
            <a:r>
              <a:rPr sz="1100" dirty="0">
                <a:latin typeface="Arial"/>
                <a:cs typeface="Arial"/>
              </a:rPr>
              <a:t>in</a:t>
            </a:r>
            <a:r>
              <a:rPr sz="1100" spc="-105" dirty="0">
                <a:latin typeface="Arial"/>
                <a:cs typeface="Arial"/>
              </a:rPr>
              <a:t> </a:t>
            </a:r>
            <a:r>
              <a:rPr sz="1100" spc="-10" dirty="0">
                <a:latin typeface="Arial"/>
                <a:cs typeface="Arial"/>
              </a:rPr>
              <a:t>the</a:t>
            </a:r>
            <a:r>
              <a:rPr sz="1100" spc="-70" dirty="0">
                <a:latin typeface="Arial"/>
                <a:cs typeface="Arial"/>
              </a:rPr>
              <a:t> </a:t>
            </a:r>
            <a:r>
              <a:rPr sz="1100" spc="-20" dirty="0">
                <a:latin typeface="Arial"/>
                <a:cs typeface="Arial"/>
              </a:rPr>
              <a:t>level</a:t>
            </a:r>
            <a:r>
              <a:rPr sz="1100" spc="-70" dirty="0">
                <a:latin typeface="Arial"/>
                <a:cs typeface="Arial"/>
              </a:rPr>
              <a:t> </a:t>
            </a:r>
            <a:r>
              <a:rPr sz="1100" dirty="0">
                <a:latin typeface="Arial"/>
                <a:cs typeface="Arial"/>
              </a:rPr>
              <a:t>or</a:t>
            </a:r>
            <a:r>
              <a:rPr sz="1100" spc="-140" dirty="0">
                <a:latin typeface="Arial"/>
                <a:cs typeface="Arial"/>
              </a:rPr>
              <a:t> </a:t>
            </a:r>
            <a:r>
              <a:rPr sz="1100" dirty="0">
                <a:latin typeface="Arial"/>
                <a:cs typeface="Arial"/>
              </a:rPr>
              <a:t>in</a:t>
            </a:r>
            <a:r>
              <a:rPr sz="1100" spc="-105" dirty="0">
                <a:latin typeface="Arial"/>
                <a:cs typeface="Arial"/>
              </a:rPr>
              <a:t> </a:t>
            </a:r>
            <a:r>
              <a:rPr sz="1100" spc="-10" dirty="0">
                <a:latin typeface="Arial"/>
                <a:cs typeface="Arial"/>
              </a:rPr>
              <a:t>the</a:t>
            </a:r>
            <a:r>
              <a:rPr sz="1100" spc="-70" dirty="0">
                <a:latin typeface="Arial"/>
                <a:cs typeface="Arial"/>
              </a:rPr>
              <a:t> </a:t>
            </a:r>
            <a:r>
              <a:rPr sz="1100" dirty="0">
                <a:latin typeface="Arial"/>
                <a:cs typeface="Arial"/>
              </a:rPr>
              <a:t>volatilityof</a:t>
            </a:r>
            <a:r>
              <a:rPr sz="1100" spc="-90" dirty="0">
                <a:latin typeface="Arial"/>
                <a:cs typeface="Arial"/>
              </a:rPr>
              <a:t> </a:t>
            </a:r>
            <a:r>
              <a:rPr sz="1100" spc="-20" dirty="0">
                <a:latin typeface="Arial"/>
                <a:cs typeface="Arial"/>
              </a:rPr>
              <a:t>market</a:t>
            </a:r>
            <a:r>
              <a:rPr sz="1100" spc="-125" dirty="0">
                <a:latin typeface="Arial"/>
                <a:cs typeface="Arial"/>
              </a:rPr>
              <a:t> </a:t>
            </a:r>
            <a:r>
              <a:rPr sz="1100" spc="-40" dirty="0">
                <a:latin typeface="Arial"/>
                <a:cs typeface="Arial"/>
              </a:rPr>
              <a:t>prices</a:t>
            </a:r>
            <a:r>
              <a:rPr sz="1100" spc="-110" dirty="0">
                <a:latin typeface="Arial"/>
                <a:cs typeface="Arial"/>
              </a:rPr>
              <a:t> </a:t>
            </a:r>
            <a:r>
              <a:rPr sz="1100" spc="-25" dirty="0">
                <a:latin typeface="Arial"/>
                <a:cs typeface="Arial"/>
              </a:rPr>
              <a:t>of </a:t>
            </a:r>
            <a:r>
              <a:rPr sz="1100" spc="-20" dirty="0">
                <a:latin typeface="Arial"/>
                <a:cs typeface="Arial"/>
              </a:rPr>
              <a:t>equities</a:t>
            </a:r>
            <a:r>
              <a:rPr sz="1100" spc="-110" dirty="0">
                <a:latin typeface="Arial"/>
                <a:cs typeface="Arial"/>
              </a:rPr>
              <a:t> </a:t>
            </a:r>
            <a:r>
              <a:rPr sz="1100" spc="-10" dirty="0">
                <a:latin typeface="Arial"/>
                <a:cs typeface="Arial"/>
              </a:rPr>
              <a:t>(equity</a:t>
            </a:r>
            <a:r>
              <a:rPr sz="1100" spc="-105" dirty="0">
                <a:latin typeface="Arial"/>
                <a:cs typeface="Arial"/>
              </a:rPr>
              <a:t> </a:t>
            </a:r>
            <a:r>
              <a:rPr sz="1100" spc="-10" dirty="0">
                <a:latin typeface="Arial"/>
                <a:cs typeface="Arial"/>
              </a:rPr>
              <a:t>risk);</a:t>
            </a:r>
            <a:endParaRPr sz="1100">
              <a:latin typeface="Arial"/>
              <a:cs typeface="Arial"/>
            </a:endParaRPr>
          </a:p>
          <a:p>
            <a:pPr marL="12700" marR="64769">
              <a:lnSpc>
                <a:spcPts val="1200"/>
              </a:lnSpc>
              <a:spcBef>
                <a:spcPts val="610"/>
              </a:spcBef>
              <a:buAutoNum type="alphaLcParenBoth"/>
              <a:tabLst>
                <a:tab pos="184150" algn="l"/>
              </a:tabLst>
            </a:pPr>
            <a:r>
              <a:rPr sz="1100" dirty="0">
                <a:latin typeface="Arial"/>
                <a:cs typeface="Arial"/>
              </a:rPr>
              <a:t>the</a:t>
            </a:r>
            <a:r>
              <a:rPr sz="1100" spc="15" dirty="0">
                <a:latin typeface="Arial"/>
                <a:cs typeface="Arial"/>
              </a:rPr>
              <a:t> </a:t>
            </a:r>
            <a:r>
              <a:rPr sz="1100" spc="-20" dirty="0">
                <a:latin typeface="Arial"/>
                <a:cs typeface="Arial"/>
              </a:rPr>
              <a:t>sensitivity</a:t>
            </a:r>
            <a:r>
              <a:rPr sz="1100" spc="-105" dirty="0">
                <a:latin typeface="Arial"/>
                <a:cs typeface="Arial"/>
              </a:rPr>
              <a:t> </a:t>
            </a:r>
            <a:r>
              <a:rPr sz="1100" dirty="0">
                <a:latin typeface="Arial"/>
                <a:cs typeface="Arial"/>
              </a:rPr>
              <a:t>of</a:t>
            </a:r>
            <a:r>
              <a:rPr sz="1100" spc="-85" dirty="0">
                <a:latin typeface="Arial"/>
                <a:cs typeface="Arial"/>
              </a:rPr>
              <a:t> </a:t>
            </a:r>
            <a:r>
              <a:rPr sz="1100" dirty="0">
                <a:latin typeface="Arial"/>
                <a:cs typeface="Arial"/>
              </a:rPr>
              <a:t>the</a:t>
            </a:r>
            <a:r>
              <a:rPr sz="1100" spc="-75" dirty="0">
                <a:latin typeface="Arial"/>
                <a:cs typeface="Arial"/>
              </a:rPr>
              <a:t> </a:t>
            </a:r>
            <a:r>
              <a:rPr sz="1100" spc="-40" dirty="0">
                <a:latin typeface="Arial"/>
                <a:cs typeface="Arial"/>
              </a:rPr>
              <a:t>values</a:t>
            </a:r>
            <a:r>
              <a:rPr sz="1100" spc="-110" dirty="0">
                <a:latin typeface="Arial"/>
                <a:cs typeface="Arial"/>
              </a:rPr>
              <a:t> </a:t>
            </a:r>
            <a:r>
              <a:rPr sz="1100" dirty="0">
                <a:latin typeface="Arial"/>
                <a:cs typeface="Arial"/>
              </a:rPr>
              <a:t>of</a:t>
            </a:r>
            <a:r>
              <a:rPr sz="1100" spc="-85" dirty="0">
                <a:latin typeface="Arial"/>
                <a:cs typeface="Arial"/>
              </a:rPr>
              <a:t> </a:t>
            </a:r>
            <a:r>
              <a:rPr sz="1100" spc="-60" dirty="0">
                <a:latin typeface="Arial"/>
                <a:cs typeface="Arial"/>
              </a:rPr>
              <a:t>assets,</a:t>
            </a:r>
            <a:r>
              <a:rPr sz="1100" spc="-100" dirty="0">
                <a:latin typeface="Arial"/>
                <a:cs typeface="Arial"/>
              </a:rPr>
              <a:t> </a:t>
            </a:r>
            <a:r>
              <a:rPr sz="1100" spc="-25" dirty="0">
                <a:latin typeface="Arial"/>
                <a:cs typeface="Arial"/>
              </a:rPr>
              <a:t>liabilities</a:t>
            </a:r>
            <a:r>
              <a:rPr sz="1100" spc="-110" dirty="0">
                <a:latin typeface="Arial"/>
                <a:cs typeface="Arial"/>
              </a:rPr>
              <a:t> </a:t>
            </a:r>
            <a:r>
              <a:rPr sz="1100" spc="-50" dirty="0">
                <a:latin typeface="Arial"/>
                <a:cs typeface="Arial"/>
              </a:rPr>
              <a:t>and</a:t>
            </a:r>
            <a:r>
              <a:rPr sz="1100" spc="-120" dirty="0">
                <a:latin typeface="Arial"/>
                <a:cs typeface="Arial"/>
              </a:rPr>
              <a:t> </a:t>
            </a:r>
            <a:r>
              <a:rPr sz="1100" spc="-20" dirty="0">
                <a:latin typeface="Arial"/>
                <a:cs typeface="Arial"/>
              </a:rPr>
              <a:t>financial</a:t>
            </a:r>
            <a:r>
              <a:rPr sz="1100" spc="-165" dirty="0">
                <a:latin typeface="Arial"/>
                <a:cs typeface="Arial"/>
              </a:rPr>
              <a:t> </a:t>
            </a:r>
            <a:r>
              <a:rPr sz="1100" spc="-30" dirty="0">
                <a:latin typeface="Arial"/>
                <a:cs typeface="Arial"/>
              </a:rPr>
              <a:t>instruments</a:t>
            </a:r>
            <a:r>
              <a:rPr sz="1100" spc="-110" dirty="0">
                <a:latin typeface="Arial"/>
                <a:cs typeface="Arial"/>
              </a:rPr>
              <a:t> </a:t>
            </a:r>
            <a:r>
              <a:rPr sz="1100" dirty="0">
                <a:latin typeface="Arial"/>
                <a:cs typeface="Arial"/>
              </a:rPr>
              <a:t>to</a:t>
            </a:r>
            <a:r>
              <a:rPr sz="1100" spc="-114" dirty="0">
                <a:latin typeface="Arial"/>
                <a:cs typeface="Arial"/>
              </a:rPr>
              <a:t> </a:t>
            </a:r>
            <a:r>
              <a:rPr sz="1100" spc="-70" dirty="0">
                <a:latin typeface="Arial"/>
                <a:cs typeface="Arial"/>
              </a:rPr>
              <a:t>changes</a:t>
            </a:r>
            <a:r>
              <a:rPr sz="1100" spc="-110" dirty="0">
                <a:latin typeface="Arial"/>
                <a:cs typeface="Arial"/>
              </a:rPr>
              <a:t> </a:t>
            </a:r>
            <a:r>
              <a:rPr sz="1100" dirty="0">
                <a:latin typeface="Arial"/>
                <a:cs typeface="Arial"/>
              </a:rPr>
              <a:t>in</a:t>
            </a:r>
            <a:r>
              <a:rPr sz="1100" spc="-114" dirty="0">
                <a:latin typeface="Arial"/>
                <a:cs typeface="Arial"/>
              </a:rPr>
              <a:t> </a:t>
            </a:r>
            <a:r>
              <a:rPr sz="1100" dirty="0">
                <a:latin typeface="Arial"/>
                <a:cs typeface="Arial"/>
              </a:rPr>
              <a:t>the</a:t>
            </a:r>
            <a:r>
              <a:rPr sz="1100" spc="-75" dirty="0">
                <a:latin typeface="Arial"/>
                <a:cs typeface="Arial"/>
              </a:rPr>
              <a:t> </a:t>
            </a:r>
            <a:r>
              <a:rPr sz="1100" dirty="0">
                <a:latin typeface="Arial"/>
                <a:cs typeface="Arial"/>
              </a:rPr>
              <a:t>level</a:t>
            </a:r>
            <a:r>
              <a:rPr sz="1100" spc="-70" dirty="0">
                <a:latin typeface="Arial"/>
                <a:cs typeface="Arial"/>
              </a:rPr>
              <a:t> </a:t>
            </a:r>
            <a:r>
              <a:rPr sz="1100" dirty="0">
                <a:latin typeface="Arial"/>
                <a:cs typeface="Arial"/>
              </a:rPr>
              <a:t>or</a:t>
            </a:r>
            <a:r>
              <a:rPr sz="1100" spc="-150" dirty="0">
                <a:latin typeface="Arial"/>
                <a:cs typeface="Arial"/>
              </a:rPr>
              <a:t> </a:t>
            </a:r>
            <a:r>
              <a:rPr sz="1100" dirty="0">
                <a:latin typeface="Arial"/>
                <a:cs typeface="Arial"/>
              </a:rPr>
              <a:t>in</a:t>
            </a:r>
            <a:r>
              <a:rPr sz="1100" spc="-114" dirty="0">
                <a:latin typeface="Arial"/>
                <a:cs typeface="Arial"/>
              </a:rPr>
              <a:t> </a:t>
            </a:r>
            <a:r>
              <a:rPr sz="1100" dirty="0">
                <a:latin typeface="Arial"/>
                <a:cs typeface="Arial"/>
              </a:rPr>
              <a:t>the</a:t>
            </a:r>
            <a:r>
              <a:rPr sz="1100" spc="-75" dirty="0">
                <a:latin typeface="Arial"/>
                <a:cs typeface="Arial"/>
              </a:rPr>
              <a:t> </a:t>
            </a:r>
            <a:r>
              <a:rPr sz="1100" dirty="0">
                <a:latin typeface="Arial"/>
                <a:cs typeface="Arial"/>
              </a:rPr>
              <a:t>volatilityof</a:t>
            </a:r>
            <a:r>
              <a:rPr sz="1100" spc="-90" dirty="0">
                <a:latin typeface="Arial"/>
                <a:cs typeface="Arial"/>
              </a:rPr>
              <a:t> </a:t>
            </a:r>
            <a:r>
              <a:rPr sz="1100" spc="-20" dirty="0">
                <a:latin typeface="Arial"/>
                <a:cs typeface="Arial"/>
              </a:rPr>
              <a:t>market</a:t>
            </a:r>
            <a:r>
              <a:rPr sz="1100" spc="-130" dirty="0">
                <a:latin typeface="Arial"/>
                <a:cs typeface="Arial"/>
              </a:rPr>
              <a:t> </a:t>
            </a:r>
            <a:r>
              <a:rPr sz="1100" spc="-40" dirty="0">
                <a:latin typeface="Arial"/>
                <a:cs typeface="Arial"/>
              </a:rPr>
              <a:t>prices</a:t>
            </a:r>
            <a:r>
              <a:rPr sz="1100" spc="-114" dirty="0">
                <a:latin typeface="Arial"/>
                <a:cs typeface="Arial"/>
              </a:rPr>
              <a:t> </a:t>
            </a:r>
            <a:r>
              <a:rPr sz="1100" dirty="0">
                <a:latin typeface="Arial"/>
                <a:cs typeface="Arial"/>
              </a:rPr>
              <a:t>of</a:t>
            </a:r>
            <a:r>
              <a:rPr sz="1100" spc="-90" dirty="0">
                <a:latin typeface="Arial"/>
                <a:cs typeface="Arial"/>
              </a:rPr>
              <a:t> </a:t>
            </a:r>
            <a:r>
              <a:rPr sz="1100" spc="-20" dirty="0">
                <a:latin typeface="Arial"/>
                <a:cs typeface="Arial"/>
              </a:rPr>
              <a:t>real </a:t>
            </a:r>
            <a:r>
              <a:rPr sz="1100" spc="-30" dirty="0">
                <a:latin typeface="Arial"/>
                <a:cs typeface="Arial"/>
              </a:rPr>
              <a:t>estate</a:t>
            </a:r>
            <a:r>
              <a:rPr sz="1100" spc="-70" dirty="0">
                <a:latin typeface="Arial"/>
                <a:cs typeface="Arial"/>
              </a:rPr>
              <a:t> </a:t>
            </a:r>
            <a:r>
              <a:rPr sz="1100" spc="-10" dirty="0">
                <a:latin typeface="Arial"/>
                <a:cs typeface="Arial"/>
              </a:rPr>
              <a:t>(property</a:t>
            </a:r>
            <a:r>
              <a:rPr sz="1100" spc="-100" dirty="0">
                <a:latin typeface="Arial"/>
                <a:cs typeface="Arial"/>
              </a:rPr>
              <a:t> </a:t>
            </a:r>
            <a:r>
              <a:rPr sz="1100" spc="-10" dirty="0">
                <a:latin typeface="Arial"/>
                <a:cs typeface="Arial"/>
              </a:rPr>
              <a:t>risk);</a:t>
            </a:r>
            <a:endParaRPr sz="1100">
              <a:latin typeface="Arial"/>
              <a:cs typeface="Arial"/>
            </a:endParaRPr>
          </a:p>
          <a:p>
            <a:pPr marL="12700" marR="123825">
              <a:lnSpc>
                <a:spcPts val="1200"/>
              </a:lnSpc>
              <a:spcBef>
                <a:spcPts val="605"/>
              </a:spcBef>
              <a:buAutoNum type="alphaLcParenBoth"/>
              <a:tabLst>
                <a:tab pos="203200" algn="l"/>
              </a:tabLst>
            </a:pPr>
            <a:r>
              <a:rPr sz="1100" spc="-10" dirty="0">
                <a:latin typeface="Arial"/>
                <a:cs typeface="Arial"/>
              </a:rPr>
              <a:t>the</a:t>
            </a:r>
            <a:r>
              <a:rPr sz="1100" spc="-70" dirty="0">
                <a:latin typeface="Arial"/>
                <a:cs typeface="Arial"/>
              </a:rPr>
              <a:t> </a:t>
            </a:r>
            <a:r>
              <a:rPr sz="1100" spc="-10" dirty="0">
                <a:latin typeface="Arial"/>
                <a:cs typeface="Arial"/>
              </a:rPr>
              <a:t>sensitivity</a:t>
            </a:r>
            <a:r>
              <a:rPr sz="1100" spc="-100" dirty="0">
                <a:latin typeface="Arial"/>
                <a:cs typeface="Arial"/>
              </a:rPr>
              <a:t> </a:t>
            </a:r>
            <a:r>
              <a:rPr sz="1100" dirty="0">
                <a:latin typeface="Arial"/>
                <a:cs typeface="Arial"/>
              </a:rPr>
              <a:t>of</a:t>
            </a:r>
            <a:r>
              <a:rPr sz="1100" spc="-80" dirty="0">
                <a:latin typeface="Arial"/>
                <a:cs typeface="Arial"/>
              </a:rPr>
              <a:t> </a:t>
            </a:r>
            <a:r>
              <a:rPr sz="1100" spc="-10" dirty="0">
                <a:latin typeface="Arial"/>
                <a:cs typeface="Arial"/>
              </a:rPr>
              <a:t>the</a:t>
            </a:r>
            <a:r>
              <a:rPr sz="1100" spc="-70" dirty="0">
                <a:latin typeface="Arial"/>
                <a:cs typeface="Arial"/>
              </a:rPr>
              <a:t> </a:t>
            </a:r>
            <a:r>
              <a:rPr sz="1100" spc="-55" dirty="0">
                <a:latin typeface="Arial"/>
                <a:cs typeface="Arial"/>
              </a:rPr>
              <a:t>values</a:t>
            </a:r>
            <a:r>
              <a:rPr sz="1100" spc="-105" dirty="0">
                <a:latin typeface="Arial"/>
                <a:cs typeface="Arial"/>
              </a:rPr>
              <a:t> </a:t>
            </a:r>
            <a:r>
              <a:rPr sz="1100" dirty="0">
                <a:latin typeface="Arial"/>
                <a:cs typeface="Arial"/>
              </a:rPr>
              <a:t>of</a:t>
            </a:r>
            <a:r>
              <a:rPr sz="1100" spc="-80" dirty="0">
                <a:latin typeface="Arial"/>
                <a:cs typeface="Arial"/>
              </a:rPr>
              <a:t> </a:t>
            </a:r>
            <a:r>
              <a:rPr sz="1100" spc="-60" dirty="0">
                <a:latin typeface="Arial"/>
                <a:cs typeface="Arial"/>
              </a:rPr>
              <a:t>assets,</a:t>
            </a:r>
            <a:r>
              <a:rPr sz="1100" spc="-95" dirty="0">
                <a:latin typeface="Arial"/>
                <a:cs typeface="Arial"/>
              </a:rPr>
              <a:t> </a:t>
            </a:r>
            <a:r>
              <a:rPr sz="1100" spc="-20" dirty="0">
                <a:latin typeface="Arial"/>
                <a:cs typeface="Arial"/>
              </a:rPr>
              <a:t>liabilities</a:t>
            </a:r>
            <a:r>
              <a:rPr sz="1100" spc="-105" dirty="0">
                <a:latin typeface="Arial"/>
                <a:cs typeface="Arial"/>
              </a:rPr>
              <a:t> </a:t>
            </a:r>
            <a:r>
              <a:rPr sz="1100" spc="-50" dirty="0">
                <a:latin typeface="Arial"/>
                <a:cs typeface="Arial"/>
              </a:rPr>
              <a:t>and</a:t>
            </a:r>
            <a:r>
              <a:rPr sz="1100" spc="-105" dirty="0">
                <a:latin typeface="Arial"/>
                <a:cs typeface="Arial"/>
              </a:rPr>
              <a:t> </a:t>
            </a:r>
            <a:r>
              <a:rPr sz="1100" spc="-30" dirty="0">
                <a:latin typeface="Arial"/>
                <a:cs typeface="Arial"/>
              </a:rPr>
              <a:t>financial</a:t>
            </a:r>
            <a:r>
              <a:rPr sz="1100" spc="-70" dirty="0">
                <a:latin typeface="Arial"/>
                <a:cs typeface="Arial"/>
              </a:rPr>
              <a:t> </a:t>
            </a:r>
            <a:r>
              <a:rPr sz="1100" spc="-30" dirty="0">
                <a:latin typeface="Arial"/>
                <a:cs typeface="Arial"/>
              </a:rPr>
              <a:t>instruments</a:t>
            </a:r>
            <a:r>
              <a:rPr sz="1100" spc="-105" dirty="0">
                <a:latin typeface="Arial"/>
                <a:cs typeface="Arial"/>
              </a:rPr>
              <a:t> </a:t>
            </a:r>
            <a:r>
              <a:rPr sz="1100" dirty="0">
                <a:latin typeface="Arial"/>
                <a:cs typeface="Arial"/>
              </a:rPr>
              <a:t>to</a:t>
            </a:r>
            <a:r>
              <a:rPr sz="1100" spc="-110" dirty="0">
                <a:latin typeface="Arial"/>
                <a:cs typeface="Arial"/>
              </a:rPr>
              <a:t> </a:t>
            </a:r>
            <a:r>
              <a:rPr sz="1100" spc="-70" dirty="0">
                <a:latin typeface="Arial"/>
                <a:cs typeface="Arial"/>
              </a:rPr>
              <a:t>changes</a:t>
            </a:r>
            <a:r>
              <a:rPr sz="1100" spc="-105" dirty="0">
                <a:latin typeface="Arial"/>
                <a:cs typeface="Arial"/>
              </a:rPr>
              <a:t> </a:t>
            </a:r>
            <a:r>
              <a:rPr sz="1100" dirty="0">
                <a:latin typeface="Arial"/>
                <a:cs typeface="Arial"/>
              </a:rPr>
              <a:t>in</a:t>
            </a:r>
            <a:r>
              <a:rPr sz="1100" spc="-110" dirty="0">
                <a:latin typeface="Arial"/>
                <a:cs typeface="Arial"/>
              </a:rPr>
              <a:t> </a:t>
            </a:r>
            <a:r>
              <a:rPr sz="1100" spc="-10" dirty="0">
                <a:latin typeface="Arial"/>
                <a:cs typeface="Arial"/>
              </a:rPr>
              <a:t>the</a:t>
            </a:r>
            <a:r>
              <a:rPr sz="1100" spc="-65" dirty="0">
                <a:latin typeface="Arial"/>
                <a:cs typeface="Arial"/>
              </a:rPr>
              <a:t> </a:t>
            </a:r>
            <a:r>
              <a:rPr sz="1100" spc="-20" dirty="0">
                <a:latin typeface="Arial"/>
                <a:cs typeface="Arial"/>
              </a:rPr>
              <a:t>level</a:t>
            </a:r>
            <a:r>
              <a:rPr sz="1100" spc="-70" dirty="0">
                <a:latin typeface="Arial"/>
                <a:cs typeface="Arial"/>
              </a:rPr>
              <a:t> </a:t>
            </a:r>
            <a:r>
              <a:rPr sz="1100" dirty="0">
                <a:latin typeface="Arial"/>
                <a:cs typeface="Arial"/>
              </a:rPr>
              <a:t>or</a:t>
            </a:r>
            <a:r>
              <a:rPr sz="1100" spc="-135" dirty="0">
                <a:latin typeface="Arial"/>
                <a:cs typeface="Arial"/>
              </a:rPr>
              <a:t> </a:t>
            </a:r>
            <a:r>
              <a:rPr sz="1100" dirty="0">
                <a:latin typeface="Arial"/>
                <a:cs typeface="Arial"/>
              </a:rPr>
              <a:t>in</a:t>
            </a:r>
            <a:r>
              <a:rPr sz="1100" spc="-105" dirty="0">
                <a:latin typeface="Arial"/>
                <a:cs typeface="Arial"/>
              </a:rPr>
              <a:t> </a:t>
            </a:r>
            <a:r>
              <a:rPr sz="1100" spc="-10" dirty="0">
                <a:latin typeface="Arial"/>
                <a:cs typeface="Arial"/>
              </a:rPr>
              <a:t>the</a:t>
            </a:r>
            <a:r>
              <a:rPr sz="1100" spc="-70" dirty="0">
                <a:latin typeface="Arial"/>
                <a:cs typeface="Arial"/>
              </a:rPr>
              <a:t> </a:t>
            </a:r>
            <a:r>
              <a:rPr sz="1100" dirty="0">
                <a:latin typeface="Arial"/>
                <a:cs typeface="Arial"/>
              </a:rPr>
              <a:t>volatilityof</a:t>
            </a:r>
            <a:r>
              <a:rPr sz="1100" spc="-85" dirty="0">
                <a:latin typeface="Arial"/>
                <a:cs typeface="Arial"/>
              </a:rPr>
              <a:t> </a:t>
            </a:r>
            <a:r>
              <a:rPr sz="1100" spc="-10" dirty="0">
                <a:latin typeface="Arial"/>
                <a:cs typeface="Arial"/>
              </a:rPr>
              <a:t>credit</a:t>
            </a:r>
            <a:r>
              <a:rPr sz="1100" spc="-125" dirty="0">
                <a:latin typeface="Arial"/>
                <a:cs typeface="Arial"/>
              </a:rPr>
              <a:t> </a:t>
            </a:r>
            <a:r>
              <a:rPr sz="1100" spc="-60" dirty="0">
                <a:latin typeface="Arial"/>
                <a:cs typeface="Arial"/>
              </a:rPr>
              <a:t>spreads</a:t>
            </a:r>
            <a:r>
              <a:rPr sz="1100" spc="-114" dirty="0">
                <a:latin typeface="Arial"/>
                <a:cs typeface="Arial"/>
              </a:rPr>
              <a:t> </a:t>
            </a:r>
            <a:r>
              <a:rPr sz="1100" spc="-20" dirty="0">
                <a:latin typeface="Arial"/>
                <a:cs typeface="Arial"/>
              </a:rPr>
              <a:t>over </a:t>
            </a:r>
            <a:r>
              <a:rPr sz="1100" spc="-10" dirty="0">
                <a:latin typeface="Arial"/>
                <a:cs typeface="Arial"/>
              </a:rPr>
              <a:t>the</a:t>
            </a:r>
            <a:r>
              <a:rPr sz="1100" spc="-75" dirty="0">
                <a:latin typeface="Arial"/>
                <a:cs typeface="Arial"/>
              </a:rPr>
              <a:t> </a:t>
            </a:r>
            <a:r>
              <a:rPr sz="1100" spc="-20" dirty="0">
                <a:latin typeface="Arial"/>
                <a:cs typeface="Arial"/>
              </a:rPr>
              <a:t>risk-</a:t>
            </a:r>
            <a:r>
              <a:rPr sz="1100" dirty="0">
                <a:latin typeface="Arial"/>
                <a:cs typeface="Arial"/>
              </a:rPr>
              <a:t>free</a:t>
            </a:r>
            <a:r>
              <a:rPr sz="1100" spc="-70" dirty="0">
                <a:latin typeface="Arial"/>
                <a:cs typeface="Arial"/>
              </a:rPr>
              <a:t> </a:t>
            </a:r>
            <a:r>
              <a:rPr sz="1100" spc="-20" dirty="0">
                <a:latin typeface="Arial"/>
                <a:cs typeface="Arial"/>
              </a:rPr>
              <a:t>interest</a:t>
            </a:r>
            <a:r>
              <a:rPr sz="1100" spc="-120" dirty="0">
                <a:latin typeface="Arial"/>
                <a:cs typeface="Arial"/>
              </a:rPr>
              <a:t> </a:t>
            </a:r>
            <a:r>
              <a:rPr sz="1100" spc="-25" dirty="0">
                <a:latin typeface="Arial"/>
                <a:cs typeface="Arial"/>
              </a:rPr>
              <a:t>rate</a:t>
            </a:r>
            <a:r>
              <a:rPr sz="1100" spc="-70" dirty="0">
                <a:latin typeface="Arial"/>
                <a:cs typeface="Arial"/>
              </a:rPr>
              <a:t> </a:t>
            </a:r>
            <a:r>
              <a:rPr sz="1100" dirty="0">
                <a:latin typeface="Arial"/>
                <a:cs typeface="Arial"/>
              </a:rPr>
              <a:t>term</a:t>
            </a:r>
            <a:r>
              <a:rPr sz="1100" spc="-114" dirty="0">
                <a:latin typeface="Arial"/>
                <a:cs typeface="Arial"/>
              </a:rPr>
              <a:t> </a:t>
            </a:r>
            <a:r>
              <a:rPr sz="1100" spc="-25" dirty="0">
                <a:latin typeface="Arial"/>
                <a:cs typeface="Arial"/>
              </a:rPr>
              <a:t>structure</a:t>
            </a:r>
            <a:r>
              <a:rPr sz="1100" spc="-75" dirty="0">
                <a:latin typeface="Arial"/>
                <a:cs typeface="Arial"/>
              </a:rPr>
              <a:t> </a:t>
            </a:r>
            <a:r>
              <a:rPr sz="1100" spc="-40" dirty="0">
                <a:latin typeface="Arial"/>
                <a:cs typeface="Arial"/>
              </a:rPr>
              <a:t>(spread</a:t>
            </a:r>
            <a:r>
              <a:rPr sz="1100" spc="-105" dirty="0">
                <a:latin typeface="Arial"/>
                <a:cs typeface="Arial"/>
              </a:rPr>
              <a:t> </a:t>
            </a:r>
            <a:r>
              <a:rPr sz="1100" spc="-10" dirty="0">
                <a:latin typeface="Arial"/>
                <a:cs typeface="Arial"/>
              </a:rPr>
              <a:t>risk);</a:t>
            </a:r>
            <a:endParaRPr sz="1100">
              <a:latin typeface="Arial"/>
              <a:cs typeface="Arial"/>
            </a:endParaRPr>
          </a:p>
          <a:p>
            <a:pPr marL="12700" marR="149225">
              <a:lnSpc>
                <a:spcPts val="1200"/>
              </a:lnSpc>
              <a:spcBef>
                <a:spcPts val="530"/>
              </a:spcBef>
              <a:buAutoNum type="alphaLcParenBoth"/>
              <a:tabLst>
                <a:tab pos="203200" algn="l"/>
              </a:tabLst>
            </a:pPr>
            <a:r>
              <a:rPr sz="1100" spc="-10" dirty="0">
                <a:latin typeface="Arial"/>
                <a:cs typeface="Arial"/>
              </a:rPr>
              <a:t>the</a:t>
            </a:r>
            <a:r>
              <a:rPr sz="1100" spc="-70" dirty="0">
                <a:latin typeface="Arial"/>
                <a:cs typeface="Arial"/>
              </a:rPr>
              <a:t> </a:t>
            </a:r>
            <a:r>
              <a:rPr sz="1100" spc="-25" dirty="0">
                <a:latin typeface="Arial"/>
                <a:cs typeface="Arial"/>
              </a:rPr>
              <a:t>sensitivity</a:t>
            </a:r>
            <a:r>
              <a:rPr sz="1100" spc="-95" dirty="0">
                <a:latin typeface="Arial"/>
                <a:cs typeface="Arial"/>
              </a:rPr>
              <a:t> </a:t>
            </a:r>
            <a:r>
              <a:rPr sz="1100" dirty="0">
                <a:latin typeface="Arial"/>
                <a:cs typeface="Arial"/>
              </a:rPr>
              <a:t>of</a:t>
            </a:r>
            <a:r>
              <a:rPr sz="1100" spc="-80" dirty="0">
                <a:latin typeface="Arial"/>
                <a:cs typeface="Arial"/>
              </a:rPr>
              <a:t> </a:t>
            </a:r>
            <a:r>
              <a:rPr sz="1100" spc="-10" dirty="0">
                <a:latin typeface="Arial"/>
                <a:cs typeface="Arial"/>
              </a:rPr>
              <a:t>the</a:t>
            </a:r>
            <a:r>
              <a:rPr sz="1100" spc="-70" dirty="0">
                <a:latin typeface="Arial"/>
                <a:cs typeface="Arial"/>
              </a:rPr>
              <a:t> </a:t>
            </a:r>
            <a:r>
              <a:rPr sz="1100" spc="-35" dirty="0">
                <a:latin typeface="Arial"/>
                <a:cs typeface="Arial"/>
              </a:rPr>
              <a:t>values</a:t>
            </a:r>
            <a:r>
              <a:rPr sz="1100" spc="-105" dirty="0">
                <a:latin typeface="Arial"/>
                <a:cs typeface="Arial"/>
              </a:rPr>
              <a:t> </a:t>
            </a:r>
            <a:r>
              <a:rPr sz="1100" dirty="0">
                <a:latin typeface="Arial"/>
                <a:cs typeface="Arial"/>
              </a:rPr>
              <a:t>of</a:t>
            </a:r>
            <a:r>
              <a:rPr sz="1100" spc="-75" dirty="0">
                <a:latin typeface="Arial"/>
                <a:cs typeface="Arial"/>
              </a:rPr>
              <a:t> </a:t>
            </a:r>
            <a:r>
              <a:rPr sz="1100" spc="-60" dirty="0">
                <a:latin typeface="Arial"/>
                <a:cs typeface="Arial"/>
              </a:rPr>
              <a:t>assets,</a:t>
            </a:r>
            <a:r>
              <a:rPr sz="1100" spc="-95" dirty="0">
                <a:latin typeface="Arial"/>
                <a:cs typeface="Arial"/>
              </a:rPr>
              <a:t> </a:t>
            </a:r>
            <a:r>
              <a:rPr sz="1100" spc="-20" dirty="0">
                <a:latin typeface="Arial"/>
                <a:cs typeface="Arial"/>
              </a:rPr>
              <a:t>liabilities</a:t>
            </a:r>
            <a:r>
              <a:rPr sz="1100" spc="-105" dirty="0">
                <a:latin typeface="Arial"/>
                <a:cs typeface="Arial"/>
              </a:rPr>
              <a:t> </a:t>
            </a:r>
            <a:r>
              <a:rPr sz="1100" spc="-50" dirty="0">
                <a:latin typeface="Arial"/>
                <a:cs typeface="Arial"/>
              </a:rPr>
              <a:t>and</a:t>
            </a:r>
            <a:r>
              <a:rPr sz="1100" spc="-105" dirty="0">
                <a:latin typeface="Arial"/>
                <a:cs typeface="Arial"/>
              </a:rPr>
              <a:t> </a:t>
            </a:r>
            <a:r>
              <a:rPr sz="1100" spc="-30" dirty="0">
                <a:latin typeface="Arial"/>
                <a:cs typeface="Arial"/>
              </a:rPr>
              <a:t>financial</a:t>
            </a:r>
            <a:r>
              <a:rPr sz="1100" spc="-60" dirty="0">
                <a:latin typeface="Arial"/>
                <a:cs typeface="Arial"/>
              </a:rPr>
              <a:t> </a:t>
            </a:r>
            <a:r>
              <a:rPr sz="1100" spc="-40" dirty="0">
                <a:latin typeface="Arial"/>
                <a:cs typeface="Arial"/>
              </a:rPr>
              <a:t>instruments</a:t>
            </a:r>
            <a:r>
              <a:rPr sz="1100" spc="-105" dirty="0">
                <a:latin typeface="Arial"/>
                <a:cs typeface="Arial"/>
              </a:rPr>
              <a:t> </a:t>
            </a:r>
            <a:r>
              <a:rPr sz="1100" dirty="0">
                <a:latin typeface="Arial"/>
                <a:cs typeface="Arial"/>
              </a:rPr>
              <a:t>to</a:t>
            </a:r>
            <a:r>
              <a:rPr sz="1100" spc="-110" dirty="0">
                <a:latin typeface="Arial"/>
                <a:cs typeface="Arial"/>
              </a:rPr>
              <a:t> </a:t>
            </a:r>
            <a:r>
              <a:rPr sz="1100" spc="-70" dirty="0">
                <a:latin typeface="Arial"/>
                <a:cs typeface="Arial"/>
              </a:rPr>
              <a:t>changes</a:t>
            </a:r>
            <a:r>
              <a:rPr sz="1100" spc="-105" dirty="0">
                <a:latin typeface="Arial"/>
                <a:cs typeface="Arial"/>
              </a:rPr>
              <a:t> </a:t>
            </a:r>
            <a:r>
              <a:rPr sz="1100" dirty="0">
                <a:latin typeface="Arial"/>
                <a:cs typeface="Arial"/>
              </a:rPr>
              <a:t>in</a:t>
            </a:r>
            <a:r>
              <a:rPr sz="1100" spc="-105" dirty="0">
                <a:latin typeface="Arial"/>
                <a:cs typeface="Arial"/>
              </a:rPr>
              <a:t> </a:t>
            </a:r>
            <a:r>
              <a:rPr sz="1100" spc="-10" dirty="0">
                <a:latin typeface="Arial"/>
                <a:cs typeface="Arial"/>
              </a:rPr>
              <a:t>the</a:t>
            </a:r>
            <a:r>
              <a:rPr sz="1100" spc="-65" dirty="0">
                <a:latin typeface="Arial"/>
                <a:cs typeface="Arial"/>
              </a:rPr>
              <a:t> </a:t>
            </a:r>
            <a:r>
              <a:rPr sz="1100" dirty="0">
                <a:latin typeface="Arial"/>
                <a:cs typeface="Arial"/>
              </a:rPr>
              <a:t>level</a:t>
            </a:r>
            <a:r>
              <a:rPr sz="1100" spc="-60" dirty="0">
                <a:latin typeface="Arial"/>
                <a:cs typeface="Arial"/>
              </a:rPr>
              <a:t> </a:t>
            </a:r>
            <a:r>
              <a:rPr sz="1100" dirty="0">
                <a:latin typeface="Arial"/>
                <a:cs typeface="Arial"/>
              </a:rPr>
              <a:t>or</a:t>
            </a:r>
            <a:r>
              <a:rPr sz="1100" spc="-135" dirty="0">
                <a:latin typeface="Arial"/>
                <a:cs typeface="Arial"/>
              </a:rPr>
              <a:t> </a:t>
            </a:r>
            <a:r>
              <a:rPr sz="1100" dirty="0">
                <a:latin typeface="Arial"/>
                <a:cs typeface="Arial"/>
              </a:rPr>
              <a:t>in</a:t>
            </a:r>
            <a:r>
              <a:rPr sz="1100" spc="-105" dirty="0">
                <a:latin typeface="Arial"/>
                <a:cs typeface="Arial"/>
              </a:rPr>
              <a:t> </a:t>
            </a:r>
            <a:r>
              <a:rPr sz="1100" spc="-10" dirty="0">
                <a:latin typeface="Arial"/>
                <a:cs typeface="Arial"/>
              </a:rPr>
              <a:t>the</a:t>
            </a:r>
            <a:r>
              <a:rPr sz="1100" spc="-65" dirty="0">
                <a:latin typeface="Arial"/>
                <a:cs typeface="Arial"/>
              </a:rPr>
              <a:t> </a:t>
            </a:r>
            <a:r>
              <a:rPr sz="1100" dirty="0">
                <a:latin typeface="Arial"/>
                <a:cs typeface="Arial"/>
              </a:rPr>
              <a:t>volatilityof</a:t>
            </a:r>
            <a:r>
              <a:rPr sz="1100" spc="-90" dirty="0">
                <a:latin typeface="Arial"/>
                <a:cs typeface="Arial"/>
              </a:rPr>
              <a:t> </a:t>
            </a:r>
            <a:r>
              <a:rPr sz="1100" spc="-45" dirty="0">
                <a:latin typeface="Arial"/>
                <a:cs typeface="Arial"/>
              </a:rPr>
              <a:t>currency</a:t>
            </a:r>
            <a:r>
              <a:rPr sz="1100" spc="-100" dirty="0">
                <a:latin typeface="Arial"/>
                <a:cs typeface="Arial"/>
              </a:rPr>
              <a:t> </a:t>
            </a:r>
            <a:r>
              <a:rPr sz="1100" spc="-10" dirty="0">
                <a:latin typeface="Arial"/>
                <a:cs typeface="Arial"/>
              </a:rPr>
              <a:t>exchange </a:t>
            </a:r>
            <a:r>
              <a:rPr sz="1100" spc="-35" dirty="0">
                <a:latin typeface="Arial"/>
                <a:cs typeface="Arial"/>
              </a:rPr>
              <a:t>rates</a:t>
            </a:r>
            <a:r>
              <a:rPr sz="1100" spc="-105" dirty="0">
                <a:latin typeface="Arial"/>
                <a:cs typeface="Arial"/>
              </a:rPr>
              <a:t> </a:t>
            </a:r>
            <a:r>
              <a:rPr sz="1100" spc="-40" dirty="0">
                <a:latin typeface="Arial"/>
                <a:cs typeface="Arial"/>
              </a:rPr>
              <a:t>(currency</a:t>
            </a:r>
            <a:r>
              <a:rPr sz="1100" spc="-100" dirty="0">
                <a:latin typeface="Arial"/>
                <a:cs typeface="Arial"/>
              </a:rPr>
              <a:t> </a:t>
            </a:r>
            <a:r>
              <a:rPr sz="1100" spc="-10" dirty="0">
                <a:latin typeface="Arial"/>
                <a:cs typeface="Arial"/>
              </a:rPr>
              <a:t>risk);</a:t>
            </a:r>
            <a:endParaRPr sz="1100">
              <a:latin typeface="Arial"/>
              <a:cs typeface="Arial"/>
            </a:endParaRPr>
          </a:p>
          <a:p>
            <a:pPr marL="12700" marR="62230">
              <a:lnSpc>
                <a:spcPts val="1200"/>
              </a:lnSpc>
              <a:spcBef>
                <a:spcPts val="605"/>
              </a:spcBef>
              <a:buAutoNum type="alphaLcParenBoth"/>
              <a:tabLst>
                <a:tab pos="174625" algn="l"/>
              </a:tabLst>
            </a:pPr>
            <a:r>
              <a:rPr sz="1100" spc="-10" dirty="0">
                <a:latin typeface="Arial"/>
                <a:cs typeface="Arial"/>
              </a:rPr>
              <a:t>additional</a:t>
            </a:r>
            <a:r>
              <a:rPr sz="1100" spc="-65" dirty="0">
                <a:latin typeface="Arial"/>
                <a:cs typeface="Arial"/>
              </a:rPr>
              <a:t> </a:t>
            </a:r>
            <a:r>
              <a:rPr sz="1100" spc="-60" dirty="0">
                <a:latin typeface="Arial"/>
                <a:cs typeface="Arial"/>
              </a:rPr>
              <a:t>risks</a:t>
            </a:r>
            <a:r>
              <a:rPr sz="1100" spc="-105" dirty="0">
                <a:latin typeface="Arial"/>
                <a:cs typeface="Arial"/>
              </a:rPr>
              <a:t> </a:t>
            </a:r>
            <a:r>
              <a:rPr sz="1100" dirty="0">
                <a:latin typeface="Arial"/>
                <a:cs typeface="Arial"/>
              </a:rPr>
              <a:t>to</a:t>
            </a:r>
            <a:r>
              <a:rPr sz="1100" spc="-110" dirty="0">
                <a:latin typeface="Arial"/>
                <a:cs typeface="Arial"/>
              </a:rPr>
              <a:t> </a:t>
            </a:r>
            <a:r>
              <a:rPr sz="1100" spc="-65" dirty="0">
                <a:latin typeface="Arial"/>
                <a:cs typeface="Arial"/>
              </a:rPr>
              <a:t>an</a:t>
            </a:r>
            <a:r>
              <a:rPr sz="1100" spc="-105" dirty="0">
                <a:latin typeface="Arial"/>
                <a:cs typeface="Arial"/>
              </a:rPr>
              <a:t> </a:t>
            </a:r>
            <a:r>
              <a:rPr sz="1100" spc="-45" dirty="0">
                <a:latin typeface="Arial"/>
                <a:cs typeface="Arial"/>
              </a:rPr>
              <a:t>insurance</a:t>
            </a:r>
            <a:r>
              <a:rPr sz="1100" spc="-65" dirty="0">
                <a:latin typeface="Arial"/>
                <a:cs typeface="Arial"/>
              </a:rPr>
              <a:t> </a:t>
            </a:r>
            <a:r>
              <a:rPr sz="1100" dirty="0">
                <a:latin typeface="Arial"/>
                <a:cs typeface="Arial"/>
              </a:rPr>
              <a:t>or</a:t>
            </a:r>
            <a:r>
              <a:rPr sz="1100" spc="-140" dirty="0">
                <a:latin typeface="Arial"/>
                <a:cs typeface="Arial"/>
              </a:rPr>
              <a:t> </a:t>
            </a:r>
            <a:r>
              <a:rPr sz="1100" spc="-40" dirty="0">
                <a:latin typeface="Arial"/>
                <a:cs typeface="Arial"/>
              </a:rPr>
              <a:t>reinsurance</a:t>
            </a:r>
            <a:r>
              <a:rPr sz="1100" spc="-65" dirty="0">
                <a:latin typeface="Arial"/>
                <a:cs typeface="Arial"/>
              </a:rPr>
              <a:t> </a:t>
            </a:r>
            <a:r>
              <a:rPr sz="1100" spc="-30" dirty="0">
                <a:latin typeface="Arial"/>
                <a:cs typeface="Arial"/>
              </a:rPr>
              <a:t>undertaking</a:t>
            </a:r>
            <a:r>
              <a:rPr sz="1100" spc="-120" dirty="0">
                <a:latin typeface="Arial"/>
                <a:cs typeface="Arial"/>
              </a:rPr>
              <a:t> </a:t>
            </a:r>
            <a:r>
              <a:rPr sz="1100" spc="-45" dirty="0">
                <a:latin typeface="Arial"/>
                <a:cs typeface="Arial"/>
              </a:rPr>
              <a:t>stemming</a:t>
            </a:r>
            <a:r>
              <a:rPr sz="1100" spc="-120" dirty="0">
                <a:latin typeface="Arial"/>
                <a:cs typeface="Arial"/>
              </a:rPr>
              <a:t> </a:t>
            </a:r>
            <a:r>
              <a:rPr sz="1100" dirty="0">
                <a:latin typeface="Arial"/>
                <a:cs typeface="Arial"/>
              </a:rPr>
              <a:t>either</a:t>
            </a:r>
            <a:r>
              <a:rPr sz="1100" spc="-135" dirty="0">
                <a:latin typeface="Arial"/>
                <a:cs typeface="Arial"/>
              </a:rPr>
              <a:t> </a:t>
            </a:r>
            <a:r>
              <a:rPr sz="1100" dirty="0">
                <a:latin typeface="Arial"/>
                <a:cs typeface="Arial"/>
              </a:rPr>
              <a:t>from</a:t>
            </a:r>
            <a:r>
              <a:rPr sz="1100" spc="-114" dirty="0">
                <a:latin typeface="Arial"/>
                <a:cs typeface="Arial"/>
              </a:rPr>
              <a:t> </a:t>
            </a:r>
            <a:r>
              <a:rPr sz="1100" spc="-50" dirty="0">
                <a:latin typeface="Arial"/>
                <a:cs typeface="Arial"/>
              </a:rPr>
              <a:t>lack</a:t>
            </a:r>
            <a:r>
              <a:rPr sz="1100" spc="-95" dirty="0">
                <a:latin typeface="Arial"/>
                <a:cs typeface="Arial"/>
              </a:rPr>
              <a:t> </a:t>
            </a:r>
            <a:r>
              <a:rPr sz="1100" dirty="0">
                <a:latin typeface="Arial"/>
                <a:cs typeface="Arial"/>
              </a:rPr>
              <a:t>of</a:t>
            </a:r>
            <a:r>
              <a:rPr sz="1100" spc="-80" dirty="0">
                <a:latin typeface="Arial"/>
                <a:cs typeface="Arial"/>
              </a:rPr>
              <a:t> </a:t>
            </a:r>
            <a:r>
              <a:rPr sz="1100" spc="-20" dirty="0">
                <a:latin typeface="Arial"/>
                <a:cs typeface="Arial"/>
              </a:rPr>
              <a:t>diversification</a:t>
            </a:r>
            <a:r>
              <a:rPr sz="1100" spc="-100" dirty="0">
                <a:latin typeface="Arial"/>
                <a:cs typeface="Arial"/>
              </a:rPr>
              <a:t> </a:t>
            </a:r>
            <a:r>
              <a:rPr sz="1100" dirty="0">
                <a:latin typeface="Arial"/>
                <a:cs typeface="Arial"/>
              </a:rPr>
              <a:t>in</a:t>
            </a:r>
            <a:r>
              <a:rPr sz="1100" spc="-105" dirty="0">
                <a:latin typeface="Arial"/>
                <a:cs typeface="Arial"/>
              </a:rPr>
              <a:t> </a:t>
            </a:r>
            <a:r>
              <a:rPr sz="1100" spc="-10" dirty="0">
                <a:latin typeface="Arial"/>
                <a:cs typeface="Arial"/>
              </a:rPr>
              <a:t>the</a:t>
            </a:r>
            <a:r>
              <a:rPr sz="1100" spc="-65" dirty="0">
                <a:latin typeface="Arial"/>
                <a:cs typeface="Arial"/>
              </a:rPr>
              <a:t> </a:t>
            </a:r>
            <a:r>
              <a:rPr sz="1100" spc="-55" dirty="0">
                <a:latin typeface="Arial"/>
                <a:cs typeface="Arial"/>
              </a:rPr>
              <a:t>asset</a:t>
            </a:r>
            <a:r>
              <a:rPr sz="1100" spc="-120" dirty="0">
                <a:latin typeface="Arial"/>
                <a:cs typeface="Arial"/>
              </a:rPr>
              <a:t> </a:t>
            </a:r>
            <a:r>
              <a:rPr sz="1100" spc="-10" dirty="0">
                <a:latin typeface="Arial"/>
                <a:cs typeface="Arial"/>
              </a:rPr>
              <a:t>portfolio</a:t>
            </a:r>
            <a:r>
              <a:rPr sz="1100" spc="-110" dirty="0">
                <a:latin typeface="Arial"/>
                <a:cs typeface="Arial"/>
              </a:rPr>
              <a:t> </a:t>
            </a:r>
            <a:r>
              <a:rPr sz="1100" dirty="0">
                <a:latin typeface="Arial"/>
                <a:cs typeface="Arial"/>
              </a:rPr>
              <a:t>or</a:t>
            </a:r>
            <a:r>
              <a:rPr sz="1100" spc="-140" dirty="0">
                <a:latin typeface="Arial"/>
                <a:cs typeface="Arial"/>
              </a:rPr>
              <a:t> </a:t>
            </a:r>
            <a:r>
              <a:rPr sz="1100" dirty="0">
                <a:latin typeface="Arial"/>
                <a:cs typeface="Arial"/>
              </a:rPr>
              <a:t>from</a:t>
            </a:r>
            <a:r>
              <a:rPr sz="1100" spc="-110" dirty="0">
                <a:latin typeface="Arial"/>
                <a:cs typeface="Arial"/>
              </a:rPr>
              <a:t> </a:t>
            </a:r>
            <a:r>
              <a:rPr sz="1100" spc="-10" dirty="0">
                <a:latin typeface="Arial"/>
                <a:cs typeface="Arial"/>
              </a:rPr>
              <a:t>large </a:t>
            </a:r>
            <a:r>
              <a:rPr sz="1100" spc="-40" dirty="0">
                <a:latin typeface="Arial"/>
                <a:cs typeface="Arial"/>
              </a:rPr>
              <a:t>exposure</a:t>
            </a:r>
            <a:r>
              <a:rPr sz="1100" spc="-80" dirty="0">
                <a:latin typeface="Arial"/>
                <a:cs typeface="Arial"/>
              </a:rPr>
              <a:t> </a:t>
            </a:r>
            <a:r>
              <a:rPr sz="1100" dirty="0">
                <a:latin typeface="Arial"/>
                <a:cs typeface="Arial"/>
              </a:rPr>
              <a:t>to</a:t>
            </a:r>
            <a:r>
              <a:rPr sz="1100" spc="-125" dirty="0">
                <a:latin typeface="Arial"/>
                <a:cs typeface="Arial"/>
              </a:rPr>
              <a:t> </a:t>
            </a:r>
            <a:r>
              <a:rPr sz="1100" spc="-10" dirty="0">
                <a:latin typeface="Arial"/>
                <a:cs typeface="Arial"/>
              </a:rPr>
              <a:t>default</a:t>
            </a:r>
            <a:r>
              <a:rPr sz="1100" spc="-125" dirty="0">
                <a:latin typeface="Arial"/>
                <a:cs typeface="Arial"/>
              </a:rPr>
              <a:t> </a:t>
            </a:r>
            <a:r>
              <a:rPr sz="1100" spc="-30" dirty="0">
                <a:latin typeface="Arial"/>
                <a:cs typeface="Arial"/>
              </a:rPr>
              <a:t>risk</a:t>
            </a:r>
            <a:r>
              <a:rPr sz="1100" spc="-110" dirty="0">
                <a:latin typeface="Arial"/>
                <a:cs typeface="Arial"/>
              </a:rPr>
              <a:t> </a:t>
            </a:r>
            <a:r>
              <a:rPr sz="1100" spc="-40" dirty="0">
                <a:latin typeface="Arial"/>
                <a:cs typeface="Arial"/>
              </a:rPr>
              <a:t>by</a:t>
            </a:r>
            <a:r>
              <a:rPr sz="1100" spc="-110" dirty="0">
                <a:latin typeface="Arial"/>
                <a:cs typeface="Arial"/>
              </a:rPr>
              <a:t> </a:t>
            </a:r>
            <a:r>
              <a:rPr sz="1100" spc="-80" dirty="0">
                <a:latin typeface="Arial"/>
                <a:cs typeface="Arial"/>
              </a:rPr>
              <a:t>a</a:t>
            </a:r>
            <a:r>
              <a:rPr sz="1100" spc="-50" dirty="0">
                <a:latin typeface="Arial"/>
                <a:cs typeface="Arial"/>
              </a:rPr>
              <a:t> </a:t>
            </a:r>
            <a:r>
              <a:rPr sz="1100" spc="-35" dirty="0">
                <a:latin typeface="Arial"/>
                <a:cs typeface="Arial"/>
              </a:rPr>
              <a:t>single</a:t>
            </a:r>
            <a:r>
              <a:rPr sz="1100" spc="-80" dirty="0">
                <a:latin typeface="Arial"/>
                <a:cs typeface="Arial"/>
              </a:rPr>
              <a:t> </a:t>
            </a:r>
            <a:r>
              <a:rPr sz="1100" spc="-50" dirty="0">
                <a:latin typeface="Arial"/>
                <a:cs typeface="Arial"/>
              </a:rPr>
              <a:t>issuer</a:t>
            </a:r>
            <a:r>
              <a:rPr sz="1100" spc="-145" dirty="0">
                <a:latin typeface="Arial"/>
                <a:cs typeface="Arial"/>
              </a:rPr>
              <a:t> </a:t>
            </a:r>
            <a:r>
              <a:rPr sz="1100" dirty="0">
                <a:latin typeface="Arial"/>
                <a:cs typeface="Arial"/>
              </a:rPr>
              <a:t>of</a:t>
            </a:r>
            <a:r>
              <a:rPr sz="1100" spc="-95" dirty="0">
                <a:latin typeface="Arial"/>
                <a:cs typeface="Arial"/>
              </a:rPr>
              <a:t> </a:t>
            </a:r>
            <a:r>
              <a:rPr sz="1100" spc="-35" dirty="0">
                <a:latin typeface="Arial"/>
                <a:cs typeface="Arial"/>
              </a:rPr>
              <a:t>securities</a:t>
            </a:r>
            <a:r>
              <a:rPr sz="1100" spc="-114" dirty="0">
                <a:latin typeface="Arial"/>
                <a:cs typeface="Arial"/>
              </a:rPr>
              <a:t> </a:t>
            </a:r>
            <a:r>
              <a:rPr sz="1100" dirty="0">
                <a:latin typeface="Arial"/>
                <a:cs typeface="Arial"/>
              </a:rPr>
              <a:t>or</a:t>
            </a:r>
            <a:r>
              <a:rPr sz="1100" spc="-145" dirty="0">
                <a:latin typeface="Arial"/>
                <a:cs typeface="Arial"/>
              </a:rPr>
              <a:t> </a:t>
            </a:r>
            <a:r>
              <a:rPr sz="1100" spc="-80" dirty="0">
                <a:latin typeface="Arial"/>
                <a:cs typeface="Arial"/>
              </a:rPr>
              <a:t>a</a:t>
            </a:r>
            <a:r>
              <a:rPr sz="1100" spc="-150" dirty="0">
                <a:latin typeface="Arial"/>
                <a:cs typeface="Arial"/>
              </a:rPr>
              <a:t> </a:t>
            </a:r>
            <a:r>
              <a:rPr sz="1100" spc="-40" dirty="0">
                <a:latin typeface="Arial"/>
                <a:cs typeface="Arial"/>
              </a:rPr>
              <a:t>group</a:t>
            </a:r>
            <a:r>
              <a:rPr sz="1100" spc="-25" dirty="0">
                <a:latin typeface="Arial"/>
                <a:cs typeface="Arial"/>
              </a:rPr>
              <a:t> </a:t>
            </a:r>
            <a:r>
              <a:rPr sz="1100" dirty="0">
                <a:latin typeface="Arial"/>
                <a:cs typeface="Arial"/>
              </a:rPr>
              <a:t>of</a:t>
            </a:r>
            <a:r>
              <a:rPr sz="1100" spc="-90" dirty="0">
                <a:latin typeface="Arial"/>
                <a:cs typeface="Arial"/>
              </a:rPr>
              <a:t> </a:t>
            </a:r>
            <a:r>
              <a:rPr sz="1100" spc="-10" dirty="0">
                <a:latin typeface="Arial"/>
                <a:cs typeface="Arial"/>
              </a:rPr>
              <a:t>related</a:t>
            </a:r>
            <a:r>
              <a:rPr sz="1100" spc="-114" dirty="0">
                <a:latin typeface="Arial"/>
                <a:cs typeface="Arial"/>
              </a:rPr>
              <a:t> </a:t>
            </a:r>
            <a:r>
              <a:rPr sz="1100" spc="-50" dirty="0">
                <a:latin typeface="Arial"/>
                <a:cs typeface="Arial"/>
              </a:rPr>
              <a:t>issuers</a:t>
            </a:r>
            <a:r>
              <a:rPr sz="1100" spc="-114" dirty="0">
                <a:latin typeface="Arial"/>
                <a:cs typeface="Arial"/>
              </a:rPr>
              <a:t> </a:t>
            </a:r>
            <a:r>
              <a:rPr sz="1100" spc="-30" dirty="0">
                <a:latin typeface="Arial"/>
                <a:cs typeface="Arial"/>
              </a:rPr>
              <a:t>(market</a:t>
            </a:r>
            <a:r>
              <a:rPr sz="1100" spc="-130" dirty="0">
                <a:latin typeface="Arial"/>
                <a:cs typeface="Arial"/>
              </a:rPr>
              <a:t> </a:t>
            </a:r>
            <a:r>
              <a:rPr sz="1100" spc="-30" dirty="0">
                <a:latin typeface="Arial"/>
                <a:cs typeface="Arial"/>
              </a:rPr>
              <a:t>risk</a:t>
            </a:r>
            <a:r>
              <a:rPr sz="1100" spc="-110" dirty="0">
                <a:latin typeface="Arial"/>
                <a:cs typeface="Arial"/>
              </a:rPr>
              <a:t> </a:t>
            </a:r>
            <a:r>
              <a:rPr sz="1100" spc="-10" dirty="0">
                <a:latin typeface="Arial"/>
                <a:cs typeface="Arial"/>
              </a:rPr>
              <a:t>concentrations).</a:t>
            </a:r>
            <a:endParaRPr sz="1100">
              <a:latin typeface="Arial"/>
              <a:cs typeface="Arial"/>
            </a:endParaRPr>
          </a:p>
          <a:p>
            <a:pPr marL="146050" marR="5080" lvl="1" indent="-133350">
              <a:lnSpc>
                <a:spcPct val="89100"/>
              </a:lnSpc>
              <a:spcBef>
                <a:spcPts val="610"/>
              </a:spcBef>
              <a:buChar char="•"/>
              <a:tabLst>
                <a:tab pos="146050" algn="l"/>
              </a:tabLst>
            </a:pPr>
            <a:r>
              <a:rPr sz="1100" spc="-80" dirty="0">
                <a:latin typeface="Arial"/>
                <a:cs typeface="Arial"/>
              </a:rPr>
              <a:t>The</a:t>
            </a:r>
            <a:r>
              <a:rPr sz="1100" spc="-70" dirty="0">
                <a:latin typeface="Arial"/>
                <a:cs typeface="Arial"/>
              </a:rPr>
              <a:t> </a:t>
            </a:r>
            <a:r>
              <a:rPr sz="1100" spc="-25" dirty="0">
                <a:latin typeface="Arial"/>
                <a:cs typeface="Arial"/>
              </a:rPr>
              <a:t>counterparty</a:t>
            </a:r>
            <a:r>
              <a:rPr sz="1100" spc="-105" dirty="0">
                <a:latin typeface="Arial"/>
                <a:cs typeface="Arial"/>
              </a:rPr>
              <a:t> </a:t>
            </a:r>
            <a:r>
              <a:rPr sz="1100" dirty="0">
                <a:latin typeface="Arial"/>
                <a:cs typeface="Arial"/>
              </a:rPr>
              <a:t>default</a:t>
            </a:r>
            <a:r>
              <a:rPr sz="1100" spc="-120" dirty="0">
                <a:latin typeface="Arial"/>
                <a:cs typeface="Arial"/>
              </a:rPr>
              <a:t> </a:t>
            </a:r>
            <a:r>
              <a:rPr sz="1100" spc="-30" dirty="0">
                <a:latin typeface="Arial"/>
                <a:cs typeface="Arial"/>
              </a:rPr>
              <a:t>risk</a:t>
            </a:r>
            <a:r>
              <a:rPr sz="1100" spc="-100" dirty="0">
                <a:latin typeface="Arial"/>
                <a:cs typeface="Arial"/>
              </a:rPr>
              <a:t> </a:t>
            </a:r>
            <a:r>
              <a:rPr sz="1100" spc="-35" dirty="0">
                <a:latin typeface="Arial"/>
                <a:cs typeface="Arial"/>
              </a:rPr>
              <a:t>module</a:t>
            </a:r>
            <a:r>
              <a:rPr sz="1100" spc="-70" dirty="0">
                <a:latin typeface="Arial"/>
                <a:cs typeface="Arial"/>
              </a:rPr>
              <a:t> </a:t>
            </a:r>
            <a:r>
              <a:rPr sz="1100" spc="-35" dirty="0">
                <a:latin typeface="Arial"/>
                <a:cs typeface="Arial"/>
              </a:rPr>
              <a:t>shall</a:t>
            </a:r>
            <a:r>
              <a:rPr sz="1100" spc="-160" dirty="0">
                <a:latin typeface="Arial"/>
                <a:cs typeface="Arial"/>
              </a:rPr>
              <a:t> </a:t>
            </a:r>
            <a:r>
              <a:rPr sz="1100" spc="-10" dirty="0">
                <a:latin typeface="Arial"/>
                <a:cs typeface="Arial"/>
              </a:rPr>
              <a:t>reflect</a:t>
            </a:r>
            <a:r>
              <a:rPr sz="1100" spc="-120" dirty="0">
                <a:latin typeface="Arial"/>
                <a:cs typeface="Arial"/>
              </a:rPr>
              <a:t> </a:t>
            </a:r>
            <a:r>
              <a:rPr sz="1100" spc="-55" dirty="0">
                <a:latin typeface="Arial"/>
                <a:cs typeface="Arial"/>
              </a:rPr>
              <a:t>possible</a:t>
            </a:r>
            <a:r>
              <a:rPr sz="1100" spc="-70" dirty="0">
                <a:latin typeface="Arial"/>
                <a:cs typeface="Arial"/>
              </a:rPr>
              <a:t> losses</a:t>
            </a:r>
            <a:r>
              <a:rPr sz="1100" spc="-110" dirty="0">
                <a:latin typeface="Arial"/>
                <a:cs typeface="Arial"/>
              </a:rPr>
              <a:t> </a:t>
            </a:r>
            <a:r>
              <a:rPr sz="1100" spc="-40" dirty="0">
                <a:latin typeface="Arial"/>
                <a:cs typeface="Arial"/>
              </a:rPr>
              <a:t>due</a:t>
            </a:r>
            <a:r>
              <a:rPr sz="1100" spc="-60" dirty="0">
                <a:latin typeface="Arial"/>
                <a:cs typeface="Arial"/>
              </a:rPr>
              <a:t> </a:t>
            </a:r>
            <a:r>
              <a:rPr sz="1100" dirty="0">
                <a:latin typeface="Arial"/>
                <a:cs typeface="Arial"/>
              </a:rPr>
              <a:t>to</a:t>
            </a:r>
            <a:r>
              <a:rPr sz="1100" spc="-114" dirty="0">
                <a:latin typeface="Arial"/>
                <a:cs typeface="Arial"/>
              </a:rPr>
              <a:t> </a:t>
            </a:r>
            <a:r>
              <a:rPr sz="1100" spc="-45" dirty="0">
                <a:latin typeface="Arial"/>
                <a:cs typeface="Arial"/>
              </a:rPr>
              <a:t>unexpected</a:t>
            </a:r>
            <a:r>
              <a:rPr sz="1100" spc="-110" dirty="0">
                <a:latin typeface="Arial"/>
                <a:cs typeface="Arial"/>
              </a:rPr>
              <a:t> </a:t>
            </a:r>
            <a:r>
              <a:rPr sz="1100" spc="-25" dirty="0">
                <a:latin typeface="Arial"/>
                <a:cs typeface="Arial"/>
              </a:rPr>
              <a:t>default,</a:t>
            </a:r>
            <a:r>
              <a:rPr sz="1100" spc="-100" dirty="0">
                <a:latin typeface="Arial"/>
                <a:cs typeface="Arial"/>
              </a:rPr>
              <a:t> </a:t>
            </a:r>
            <a:r>
              <a:rPr sz="1100" dirty="0">
                <a:latin typeface="Arial"/>
                <a:cs typeface="Arial"/>
              </a:rPr>
              <a:t>or</a:t>
            </a:r>
            <a:r>
              <a:rPr sz="1100" spc="-140" dirty="0">
                <a:latin typeface="Arial"/>
                <a:cs typeface="Arial"/>
              </a:rPr>
              <a:t> </a:t>
            </a:r>
            <a:r>
              <a:rPr sz="1100" spc="-10" dirty="0">
                <a:latin typeface="Arial"/>
                <a:cs typeface="Arial"/>
              </a:rPr>
              <a:t>deterioration</a:t>
            </a:r>
            <a:r>
              <a:rPr sz="1100" spc="-110" dirty="0">
                <a:latin typeface="Arial"/>
                <a:cs typeface="Arial"/>
              </a:rPr>
              <a:t> </a:t>
            </a:r>
            <a:r>
              <a:rPr sz="1100" dirty="0">
                <a:latin typeface="Arial"/>
                <a:cs typeface="Arial"/>
              </a:rPr>
              <a:t>in</a:t>
            </a:r>
            <a:r>
              <a:rPr sz="1100" spc="-105" dirty="0">
                <a:latin typeface="Arial"/>
                <a:cs typeface="Arial"/>
              </a:rPr>
              <a:t> </a:t>
            </a:r>
            <a:r>
              <a:rPr sz="1100" spc="-10" dirty="0">
                <a:latin typeface="Arial"/>
                <a:cs typeface="Arial"/>
              </a:rPr>
              <a:t>the</a:t>
            </a:r>
            <a:r>
              <a:rPr sz="1100" spc="-70" dirty="0">
                <a:latin typeface="Arial"/>
                <a:cs typeface="Arial"/>
              </a:rPr>
              <a:t> </a:t>
            </a:r>
            <a:r>
              <a:rPr sz="1100" spc="-10" dirty="0">
                <a:latin typeface="Arial"/>
                <a:cs typeface="Arial"/>
              </a:rPr>
              <a:t>credit</a:t>
            </a:r>
            <a:r>
              <a:rPr sz="1100" spc="-120" dirty="0">
                <a:latin typeface="Arial"/>
                <a:cs typeface="Arial"/>
              </a:rPr>
              <a:t> </a:t>
            </a:r>
            <a:r>
              <a:rPr sz="1100" spc="-45" dirty="0">
                <a:latin typeface="Arial"/>
                <a:cs typeface="Arial"/>
              </a:rPr>
              <a:t>stan</a:t>
            </a:r>
            <a:r>
              <a:rPr sz="1100" spc="-120" dirty="0">
                <a:latin typeface="Arial"/>
                <a:cs typeface="Arial"/>
              </a:rPr>
              <a:t> </a:t>
            </a:r>
            <a:r>
              <a:rPr sz="1100" spc="-35" dirty="0">
                <a:latin typeface="Arial"/>
                <a:cs typeface="Arial"/>
              </a:rPr>
              <a:t>ding,</a:t>
            </a:r>
            <a:r>
              <a:rPr sz="1100" spc="-100" dirty="0">
                <a:latin typeface="Arial"/>
                <a:cs typeface="Arial"/>
              </a:rPr>
              <a:t> </a:t>
            </a:r>
            <a:r>
              <a:rPr sz="1100" dirty="0">
                <a:latin typeface="Arial"/>
                <a:cs typeface="Arial"/>
              </a:rPr>
              <a:t>of</a:t>
            </a:r>
            <a:r>
              <a:rPr sz="1100" spc="-80" dirty="0">
                <a:latin typeface="Arial"/>
                <a:cs typeface="Arial"/>
              </a:rPr>
              <a:t> </a:t>
            </a:r>
            <a:r>
              <a:rPr sz="1100" spc="-25" dirty="0">
                <a:latin typeface="Arial"/>
                <a:cs typeface="Arial"/>
              </a:rPr>
              <a:t>the counterparties</a:t>
            </a:r>
            <a:r>
              <a:rPr sz="1100" spc="-105" dirty="0">
                <a:latin typeface="Arial"/>
                <a:cs typeface="Arial"/>
              </a:rPr>
              <a:t> </a:t>
            </a:r>
            <a:r>
              <a:rPr sz="1100" spc="-50" dirty="0">
                <a:latin typeface="Arial"/>
                <a:cs typeface="Arial"/>
              </a:rPr>
              <a:t>and</a:t>
            </a:r>
            <a:r>
              <a:rPr sz="1100" spc="-100" dirty="0">
                <a:latin typeface="Arial"/>
                <a:cs typeface="Arial"/>
              </a:rPr>
              <a:t> </a:t>
            </a:r>
            <a:r>
              <a:rPr sz="1100" spc="-25" dirty="0">
                <a:latin typeface="Arial"/>
                <a:cs typeface="Arial"/>
              </a:rPr>
              <a:t>debtors</a:t>
            </a:r>
            <a:r>
              <a:rPr sz="1100" spc="-105" dirty="0">
                <a:latin typeface="Arial"/>
                <a:cs typeface="Arial"/>
              </a:rPr>
              <a:t> </a:t>
            </a:r>
            <a:r>
              <a:rPr sz="1100" dirty="0">
                <a:latin typeface="Arial"/>
                <a:cs typeface="Arial"/>
              </a:rPr>
              <a:t>of</a:t>
            </a:r>
            <a:r>
              <a:rPr sz="1100" spc="-75" dirty="0">
                <a:latin typeface="Arial"/>
                <a:cs typeface="Arial"/>
              </a:rPr>
              <a:t> </a:t>
            </a:r>
            <a:r>
              <a:rPr sz="1100" spc="-55" dirty="0">
                <a:latin typeface="Arial"/>
                <a:cs typeface="Arial"/>
              </a:rPr>
              <a:t>insurance</a:t>
            </a:r>
            <a:r>
              <a:rPr sz="1100" spc="-65" dirty="0">
                <a:latin typeface="Arial"/>
                <a:cs typeface="Arial"/>
              </a:rPr>
              <a:t> </a:t>
            </a:r>
            <a:r>
              <a:rPr sz="1100" spc="-50" dirty="0">
                <a:latin typeface="Arial"/>
                <a:cs typeface="Arial"/>
              </a:rPr>
              <a:t>and</a:t>
            </a:r>
            <a:r>
              <a:rPr sz="1100" spc="-100" dirty="0">
                <a:latin typeface="Arial"/>
                <a:cs typeface="Arial"/>
              </a:rPr>
              <a:t> </a:t>
            </a:r>
            <a:r>
              <a:rPr sz="1100" spc="-40" dirty="0">
                <a:latin typeface="Arial"/>
                <a:cs typeface="Arial"/>
              </a:rPr>
              <a:t>reinsurance</a:t>
            </a:r>
            <a:r>
              <a:rPr sz="1100" spc="-160" dirty="0">
                <a:latin typeface="Arial"/>
                <a:cs typeface="Arial"/>
              </a:rPr>
              <a:t> </a:t>
            </a:r>
            <a:r>
              <a:rPr sz="1100" spc="-45" dirty="0">
                <a:latin typeface="Arial"/>
                <a:cs typeface="Arial"/>
              </a:rPr>
              <a:t>undertakings</a:t>
            </a:r>
            <a:r>
              <a:rPr sz="1100" spc="-105" dirty="0">
                <a:latin typeface="Arial"/>
                <a:cs typeface="Arial"/>
              </a:rPr>
              <a:t> </a:t>
            </a:r>
            <a:r>
              <a:rPr sz="1100" spc="-10" dirty="0">
                <a:latin typeface="Arial"/>
                <a:cs typeface="Arial"/>
              </a:rPr>
              <a:t>over</a:t>
            </a:r>
            <a:r>
              <a:rPr sz="1100" spc="-135" dirty="0">
                <a:latin typeface="Arial"/>
                <a:cs typeface="Arial"/>
              </a:rPr>
              <a:t> </a:t>
            </a:r>
            <a:r>
              <a:rPr sz="1100" spc="-10" dirty="0">
                <a:latin typeface="Arial"/>
                <a:cs typeface="Arial"/>
              </a:rPr>
              <a:t>the</a:t>
            </a:r>
            <a:r>
              <a:rPr sz="1100" spc="-60" dirty="0">
                <a:latin typeface="Arial"/>
                <a:cs typeface="Arial"/>
              </a:rPr>
              <a:t> </a:t>
            </a:r>
            <a:r>
              <a:rPr sz="1100" spc="-10" dirty="0">
                <a:latin typeface="Arial"/>
                <a:cs typeface="Arial"/>
              </a:rPr>
              <a:t>following</a:t>
            </a:r>
            <a:r>
              <a:rPr sz="1100" spc="-125" dirty="0">
                <a:latin typeface="Arial"/>
                <a:cs typeface="Arial"/>
              </a:rPr>
              <a:t> </a:t>
            </a:r>
            <a:r>
              <a:rPr sz="1100" spc="-75" dirty="0">
                <a:latin typeface="Arial"/>
                <a:cs typeface="Arial"/>
              </a:rPr>
              <a:t>12</a:t>
            </a:r>
            <a:r>
              <a:rPr sz="1100" spc="-175" dirty="0">
                <a:latin typeface="Arial"/>
                <a:cs typeface="Arial"/>
              </a:rPr>
              <a:t> </a:t>
            </a:r>
            <a:r>
              <a:rPr sz="1100" spc="-25" dirty="0">
                <a:latin typeface="Arial"/>
                <a:cs typeface="Arial"/>
              </a:rPr>
              <a:t>months.</a:t>
            </a:r>
            <a:r>
              <a:rPr sz="1100" spc="-95" dirty="0">
                <a:latin typeface="Arial"/>
                <a:cs typeface="Arial"/>
              </a:rPr>
              <a:t> </a:t>
            </a:r>
            <a:r>
              <a:rPr sz="1100" spc="-85" dirty="0">
                <a:latin typeface="Arial"/>
                <a:cs typeface="Arial"/>
              </a:rPr>
              <a:t>The</a:t>
            </a:r>
            <a:r>
              <a:rPr sz="1100" spc="-60" dirty="0">
                <a:latin typeface="Arial"/>
                <a:cs typeface="Arial"/>
              </a:rPr>
              <a:t> </a:t>
            </a:r>
            <a:r>
              <a:rPr sz="1100" spc="-20" dirty="0">
                <a:latin typeface="Arial"/>
                <a:cs typeface="Arial"/>
              </a:rPr>
              <a:t>counterparty</a:t>
            </a:r>
            <a:r>
              <a:rPr sz="1100" spc="-105" dirty="0">
                <a:latin typeface="Arial"/>
                <a:cs typeface="Arial"/>
              </a:rPr>
              <a:t> </a:t>
            </a:r>
            <a:r>
              <a:rPr sz="1100" spc="-10" dirty="0">
                <a:latin typeface="Arial"/>
                <a:cs typeface="Arial"/>
              </a:rPr>
              <a:t>default</a:t>
            </a:r>
            <a:r>
              <a:rPr sz="1100" spc="-114" dirty="0">
                <a:latin typeface="Arial"/>
                <a:cs typeface="Arial"/>
              </a:rPr>
              <a:t> </a:t>
            </a:r>
            <a:r>
              <a:rPr sz="1100" spc="-25" dirty="0">
                <a:latin typeface="Arial"/>
                <a:cs typeface="Arial"/>
              </a:rPr>
              <a:t>risk</a:t>
            </a:r>
            <a:r>
              <a:rPr sz="1100" spc="-90" dirty="0">
                <a:latin typeface="Arial"/>
                <a:cs typeface="Arial"/>
              </a:rPr>
              <a:t> </a:t>
            </a:r>
            <a:r>
              <a:rPr sz="1100" spc="-10" dirty="0">
                <a:latin typeface="Arial"/>
                <a:cs typeface="Arial"/>
              </a:rPr>
              <a:t>module </a:t>
            </a:r>
            <a:r>
              <a:rPr sz="1100" spc="-35" dirty="0">
                <a:latin typeface="Arial"/>
                <a:cs typeface="Arial"/>
              </a:rPr>
              <a:t>shall</a:t>
            </a:r>
            <a:r>
              <a:rPr sz="1100" spc="-55" dirty="0">
                <a:latin typeface="Arial"/>
                <a:cs typeface="Arial"/>
              </a:rPr>
              <a:t> </a:t>
            </a:r>
            <a:r>
              <a:rPr sz="1100" spc="-35" dirty="0">
                <a:latin typeface="Arial"/>
                <a:cs typeface="Arial"/>
              </a:rPr>
              <a:t>cover</a:t>
            </a:r>
            <a:r>
              <a:rPr sz="1100" spc="-130" dirty="0">
                <a:latin typeface="Arial"/>
                <a:cs typeface="Arial"/>
              </a:rPr>
              <a:t> </a:t>
            </a:r>
            <a:r>
              <a:rPr sz="1100" spc="-20" dirty="0">
                <a:latin typeface="Arial"/>
                <a:cs typeface="Arial"/>
              </a:rPr>
              <a:t>risk-</a:t>
            </a:r>
            <a:r>
              <a:rPr sz="1100" spc="-25" dirty="0">
                <a:latin typeface="Arial"/>
                <a:cs typeface="Arial"/>
              </a:rPr>
              <a:t>mitigating</a:t>
            </a:r>
            <a:r>
              <a:rPr sz="1100" spc="-114" dirty="0">
                <a:latin typeface="Arial"/>
                <a:cs typeface="Arial"/>
              </a:rPr>
              <a:t> </a:t>
            </a:r>
            <a:r>
              <a:rPr sz="1100" spc="-40" dirty="0">
                <a:latin typeface="Arial"/>
                <a:cs typeface="Arial"/>
              </a:rPr>
              <a:t>contracts,</a:t>
            </a:r>
            <a:r>
              <a:rPr sz="1100" spc="-85" dirty="0">
                <a:latin typeface="Arial"/>
                <a:cs typeface="Arial"/>
              </a:rPr>
              <a:t> </a:t>
            </a:r>
            <a:r>
              <a:rPr sz="1100" spc="-70" dirty="0">
                <a:latin typeface="Arial"/>
                <a:cs typeface="Arial"/>
              </a:rPr>
              <a:t>such</a:t>
            </a:r>
            <a:r>
              <a:rPr sz="1100" spc="-95" dirty="0">
                <a:latin typeface="Arial"/>
                <a:cs typeface="Arial"/>
              </a:rPr>
              <a:t> </a:t>
            </a:r>
            <a:r>
              <a:rPr sz="1100" spc="-105" dirty="0">
                <a:latin typeface="Arial"/>
                <a:cs typeface="Arial"/>
              </a:rPr>
              <a:t>as</a:t>
            </a:r>
            <a:r>
              <a:rPr sz="1100" spc="-95" dirty="0">
                <a:latin typeface="Arial"/>
                <a:cs typeface="Arial"/>
              </a:rPr>
              <a:t> </a:t>
            </a:r>
            <a:r>
              <a:rPr sz="1100" spc="-40" dirty="0">
                <a:latin typeface="Arial"/>
                <a:cs typeface="Arial"/>
              </a:rPr>
              <a:t>reinsurance</a:t>
            </a:r>
            <a:r>
              <a:rPr sz="1100" spc="-55" dirty="0">
                <a:latin typeface="Arial"/>
                <a:cs typeface="Arial"/>
              </a:rPr>
              <a:t> </a:t>
            </a:r>
            <a:r>
              <a:rPr sz="1100" spc="-50" dirty="0">
                <a:latin typeface="Arial"/>
                <a:cs typeface="Arial"/>
              </a:rPr>
              <a:t>arrangements,</a:t>
            </a:r>
            <a:r>
              <a:rPr sz="1100" spc="-20" dirty="0">
                <a:latin typeface="Arial"/>
                <a:cs typeface="Arial"/>
              </a:rPr>
              <a:t> </a:t>
            </a:r>
            <a:r>
              <a:rPr sz="1100" spc="-40" dirty="0">
                <a:latin typeface="Arial"/>
                <a:cs typeface="Arial"/>
              </a:rPr>
              <a:t>securitisations</a:t>
            </a:r>
            <a:r>
              <a:rPr sz="1100" spc="-75" dirty="0">
                <a:latin typeface="Arial"/>
                <a:cs typeface="Arial"/>
              </a:rPr>
              <a:t> </a:t>
            </a:r>
            <a:r>
              <a:rPr sz="1100" spc="-50" dirty="0">
                <a:latin typeface="Arial"/>
                <a:cs typeface="Arial"/>
              </a:rPr>
              <a:t>and</a:t>
            </a:r>
            <a:r>
              <a:rPr sz="1100" spc="-95" dirty="0">
                <a:latin typeface="Arial"/>
                <a:cs typeface="Arial"/>
              </a:rPr>
              <a:t> </a:t>
            </a:r>
            <a:r>
              <a:rPr sz="1100" spc="-35" dirty="0">
                <a:latin typeface="Arial"/>
                <a:cs typeface="Arial"/>
              </a:rPr>
              <a:t>derivatives,</a:t>
            </a:r>
            <a:r>
              <a:rPr sz="1100" spc="-85" dirty="0">
                <a:latin typeface="Arial"/>
                <a:cs typeface="Arial"/>
              </a:rPr>
              <a:t> </a:t>
            </a:r>
            <a:r>
              <a:rPr sz="1100" spc="-50" dirty="0">
                <a:latin typeface="Arial"/>
                <a:cs typeface="Arial"/>
              </a:rPr>
              <a:t>and</a:t>
            </a:r>
            <a:r>
              <a:rPr sz="1100" spc="-95" dirty="0">
                <a:latin typeface="Arial"/>
                <a:cs typeface="Arial"/>
              </a:rPr>
              <a:t> </a:t>
            </a:r>
            <a:r>
              <a:rPr sz="1100" spc="-50" dirty="0">
                <a:latin typeface="Arial"/>
                <a:cs typeface="Arial"/>
              </a:rPr>
              <a:t>receivables</a:t>
            </a:r>
            <a:r>
              <a:rPr sz="1100" spc="-95" dirty="0">
                <a:latin typeface="Arial"/>
                <a:cs typeface="Arial"/>
              </a:rPr>
              <a:t> </a:t>
            </a:r>
            <a:r>
              <a:rPr sz="1100" spc="-20" dirty="0">
                <a:latin typeface="Arial"/>
                <a:cs typeface="Arial"/>
              </a:rPr>
              <a:t>from</a:t>
            </a:r>
            <a:r>
              <a:rPr sz="1100" spc="500" dirty="0">
                <a:latin typeface="Arial"/>
                <a:cs typeface="Arial"/>
              </a:rPr>
              <a:t> </a:t>
            </a:r>
            <a:r>
              <a:rPr sz="1100" spc="-25" dirty="0">
                <a:latin typeface="Arial"/>
                <a:cs typeface="Arial"/>
              </a:rPr>
              <a:t>intermediaries,</a:t>
            </a:r>
            <a:r>
              <a:rPr sz="1100" spc="-95" dirty="0">
                <a:latin typeface="Arial"/>
                <a:cs typeface="Arial"/>
              </a:rPr>
              <a:t> </a:t>
            </a:r>
            <a:r>
              <a:rPr sz="1100" spc="-105" dirty="0">
                <a:latin typeface="Arial"/>
                <a:cs typeface="Arial"/>
              </a:rPr>
              <a:t>as</a:t>
            </a:r>
            <a:r>
              <a:rPr sz="1100" spc="-110" dirty="0">
                <a:latin typeface="Arial"/>
                <a:cs typeface="Arial"/>
              </a:rPr>
              <a:t> </a:t>
            </a:r>
            <a:r>
              <a:rPr sz="1100" dirty="0">
                <a:latin typeface="Arial"/>
                <a:cs typeface="Arial"/>
              </a:rPr>
              <a:t>well</a:t>
            </a:r>
            <a:r>
              <a:rPr sz="1100" spc="-60" dirty="0">
                <a:latin typeface="Arial"/>
                <a:cs typeface="Arial"/>
              </a:rPr>
              <a:t> </a:t>
            </a:r>
            <a:r>
              <a:rPr sz="1100" spc="-105" dirty="0">
                <a:latin typeface="Arial"/>
                <a:cs typeface="Arial"/>
              </a:rPr>
              <a:t>as </a:t>
            </a:r>
            <a:r>
              <a:rPr sz="1100" spc="-60" dirty="0">
                <a:latin typeface="Arial"/>
                <a:cs typeface="Arial"/>
              </a:rPr>
              <a:t>any</a:t>
            </a:r>
            <a:r>
              <a:rPr sz="1100" spc="-100" dirty="0">
                <a:latin typeface="Arial"/>
                <a:cs typeface="Arial"/>
              </a:rPr>
              <a:t> </a:t>
            </a:r>
            <a:r>
              <a:rPr sz="1100" dirty="0">
                <a:latin typeface="Arial"/>
                <a:cs typeface="Arial"/>
              </a:rPr>
              <a:t>other</a:t>
            </a:r>
            <a:r>
              <a:rPr sz="1100" spc="-140" dirty="0">
                <a:latin typeface="Arial"/>
                <a:cs typeface="Arial"/>
              </a:rPr>
              <a:t> </a:t>
            </a:r>
            <a:r>
              <a:rPr sz="1100" spc="-10" dirty="0">
                <a:latin typeface="Arial"/>
                <a:cs typeface="Arial"/>
              </a:rPr>
              <a:t>credit</a:t>
            </a:r>
            <a:r>
              <a:rPr sz="1100" spc="-120" dirty="0">
                <a:latin typeface="Arial"/>
                <a:cs typeface="Arial"/>
              </a:rPr>
              <a:t> </a:t>
            </a:r>
            <a:r>
              <a:rPr sz="1100" spc="-50" dirty="0">
                <a:latin typeface="Arial"/>
                <a:cs typeface="Arial"/>
              </a:rPr>
              <a:t>exposures</a:t>
            </a:r>
            <a:r>
              <a:rPr sz="1100" spc="-105" dirty="0">
                <a:latin typeface="Arial"/>
                <a:cs typeface="Arial"/>
              </a:rPr>
              <a:t> </a:t>
            </a:r>
            <a:r>
              <a:rPr sz="1100" spc="-35" dirty="0">
                <a:latin typeface="Arial"/>
                <a:cs typeface="Arial"/>
              </a:rPr>
              <a:t>which</a:t>
            </a:r>
            <a:r>
              <a:rPr sz="1100" spc="-105" dirty="0">
                <a:latin typeface="Arial"/>
                <a:cs typeface="Arial"/>
              </a:rPr>
              <a:t> </a:t>
            </a:r>
            <a:r>
              <a:rPr sz="1100" spc="-55" dirty="0">
                <a:latin typeface="Arial"/>
                <a:cs typeface="Arial"/>
              </a:rPr>
              <a:t>are</a:t>
            </a:r>
            <a:r>
              <a:rPr sz="1100" spc="-70" dirty="0">
                <a:latin typeface="Arial"/>
                <a:cs typeface="Arial"/>
              </a:rPr>
              <a:t> </a:t>
            </a:r>
            <a:r>
              <a:rPr sz="1100" dirty="0">
                <a:latin typeface="Arial"/>
                <a:cs typeface="Arial"/>
              </a:rPr>
              <a:t>not</a:t>
            </a:r>
            <a:r>
              <a:rPr sz="1100" spc="-120" dirty="0">
                <a:latin typeface="Arial"/>
                <a:cs typeface="Arial"/>
              </a:rPr>
              <a:t> </a:t>
            </a:r>
            <a:r>
              <a:rPr sz="1100" spc="-35" dirty="0">
                <a:latin typeface="Arial"/>
                <a:cs typeface="Arial"/>
              </a:rPr>
              <a:t>covered</a:t>
            </a:r>
            <a:r>
              <a:rPr sz="1100" spc="-105" dirty="0">
                <a:latin typeface="Arial"/>
                <a:cs typeface="Arial"/>
              </a:rPr>
              <a:t> </a:t>
            </a:r>
            <a:r>
              <a:rPr sz="1100" dirty="0">
                <a:latin typeface="Arial"/>
                <a:cs typeface="Arial"/>
              </a:rPr>
              <a:t>in</a:t>
            </a:r>
            <a:r>
              <a:rPr sz="1100" spc="-105" dirty="0">
                <a:latin typeface="Arial"/>
                <a:cs typeface="Arial"/>
              </a:rPr>
              <a:t> </a:t>
            </a:r>
            <a:r>
              <a:rPr sz="1100" spc="-10" dirty="0">
                <a:latin typeface="Arial"/>
                <a:cs typeface="Arial"/>
              </a:rPr>
              <a:t>the</a:t>
            </a:r>
            <a:r>
              <a:rPr sz="1100" spc="-70" dirty="0">
                <a:latin typeface="Arial"/>
                <a:cs typeface="Arial"/>
              </a:rPr>
              <a:t> </a:t>
            </a:r>
            <a:r>
              <a:rPr sz="1100" spc="-50" dirty="0">
                <a:latin typeface="Arial"/>
                <a:cs typeface="Arial"/>
              </a:rPr>
              <a:t>spread</a:t>
            </a:r>
            <a:r>
              <a:rPr sz="1100" spc="-105" dirty="0">
                <a:latin typeface="Arial"/>
                <a:cs typeface="Arial"/>
              </a:rPr>
              <a:t> </a:t>
            </a:r>
            <a:r>
              <a:rPr sz="1100" spc="-30" dirty="0">
                <a:latin typeface="Arial"/>
                <a:cs typeface="Arial"/>
              </a:rPr>
              <a:t>risk</a:t>
            </a:r>
            <a:r>
              <a:rPr sz="1100" spc="-85" dirty="0">
                <a:latin typeface="Arial"/>
                <a:cs typeface="Arial"/>
              </a:rPr>
              <a:t> </a:t>
            </a:r>
            <a:r>
              <a:rPr sz="1100" spc="-40" dirty="0">
                <a:latin typeface="Arial"/>
                <a:cs typeface="Arial"/>
              </a:rPr>
              <a:t>sub-</a:t>
            </a:r>
            <a:r>
              <a:rPr sz="1100" spc="-10" dirty="0">
                <a:latin typeface="Arial"/>
                <a:cs typeface="Arial"/>
              </a:rPr>
              <a:t>module.</a:t>
            </a:r>
            <a:endParaRPr sz="1100">
              <a:latin typeface="Arial"/>
              <a:cs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6510" rIns="0" bIns="0" rtlCol="0">
            <a:spAutoFit/>
          </a:bodyPr>
          <a:lstStyle/>
          <a:p>
            <a:pPr marL="113030">
              <a:lnSpc>
                <a:spcPct val="100000"/>
              </a:lnSpc>
              <a:spcBef>
                <a:spcPts val="130"/>
              </a:spcBef>
            </a:pPr>
            <a:r>
              <a:rPr sz="2750" spc="-250" dirty="0"/>
              <a:t>Solvency</a:t>
            </a:r>
            <a:r>
              <a:rPr sz="2750" spc="-10" dirty="0"/>
              <a:t> </a:t>
            </a:r>
            <a:r>
              <a:rPr sz="2750" spc="-180" dirty="0"/>
              <a:t>Capital</a:t>
            </a:r>
            <a:r>
              <a:rPr sz="2750" spc="-30" dirty="0"/>
              <a:t> </a:t>
            </a:r>
            <a:r>
              <a:rPr sz="2750" spc="-145" dirty="0"/>
              <a:t>Requirement</a:t>
            </a:r>
            <a:endParaRPr sz="2750"/>
          </a:p>
        </p:txBody>
      </p:sp>
      <p:grpSp>
        <p:nvGrpSpPr>
          <p:cNvPr id="3" name="object 3"/>
          <p:cNvGrpSpPr/>
          <p:nvPr/>
        </p:nvGrpSpPr>
        <p:grpSpPr>
          <a:xfrm>
            <a:off x="3820292" y="3364484"/>
            <a:ext cx="1362710" cy="299085"/>
            <a:chOff x="3820292" y="3364484"/>
            <a:chExt cx="1362710" cy="299085"/>
          </a:xfrm>
        </p:grpSpPr>
        <p:sp>
          <p:nvSpPr>
            <p:cNvPr id="4" name="object 4"/>
            <p:cNvSpPr/>
            <p:nvPr/>
          </p:nvSpPr>
          <p:spPr>
            <a:xfrm>
              <a:off x="3820292" y="3364484"/>
              <a:ext cx="1362710" cy="299085"/>
            </a:xfrm>
            <a:custGeom>
              <a:avLst/>
              <a:gdLst/>
              <a:ahLst/>
              <a:cxnLst/>
              <a:rect l="l" t="t" r="r" b="b"/>
              <a:pathLst>
                <a:path w="1362710" h="299085">
                  <a:moveTo>
                    <a:pt x="1298061" y="0"/>
                  </a:moveTo>
                  <a:lnTo>
                    <a:pt x="1295267" y="7112"/>
                  </a:lnTo>
                  <a:lnTo>
                    <a:pt x="1306364" y="16164"/>
                  </a:lnTo>
                  <a:lnTo>
                    <a:pt x="1316222" y="27908"/>
                  </a:lnTo>
                  <a:lnTo>
                    <a:pt x="1338132" y="79093"/>
                  </a:lnTo>
                  <a:lnTo>
                    <a:pt x="1344851" y="123963"/>
                  </a:lnTo>
                  <a:lnTo>
                    <a:pt x="1345686" y="149352"/>
                  </a:lnTo>
                  <a:lnTo>
                    <a:pt x="1344853" y="174357"/>
                  </a:lnTo>
                  <a:lnTo>
                    <a:pt x="1338185" y="218985"/>
                  </a:lnTo>
                  <a:lnTo>
                    <a:pt x="1324967" y="255996"/>
                  </a:lnTo>
                  <a:lnTo>
                    <a:pt x="1295267" y="291465"/>
                  </a:lnTo>
                  <a:lnTo>
                    <a:pt x="1298061" y="298577"/>
                  </a:lnTo>
                  <a:lnTo>
                    <a:pt x="1335602" y="261875"/>
                  </a:lnTo>
                  <a:lnTo>
                    <a:pt x="1352719" y="222180"/>
                  </a:lnTo>
                  <a:lnTo>
                    <a:pt x="1361482" y="175178"/>
                  </a:lnTo>
                  <a:lnTo>
                    <a:pt x="1362577" y="149225"/>
                  </a:lnTo>
                  <a:lnTo>
                    <a:pt x="1361482" y="123126"/>
                  </a:lnTo>
                  <a:lnTo>
                    <a:pt x="1352719" y="76073"/>
                  </a:lnTo>
                  <a:lnTo>
                    <a:pt x="1335602" y="36665"/>
                  </a:lnTo>
                  <a:lnTo>
                    <a:pt x="1312083" y="9094"/>
                  </a:lnTo>
                  <a:lnTo>
                    <a:pt x="1298061" y="0"/>
                  </a:lnTo>
                  <a:close/>
                </a:path>
                <a:path w="1362710" h="299085">
                  <a:moveTo>
                    <a:pt x="64383" y="0"/>
                  </a:moveTo>
                  <a:lnTo>
                    <a:pt x="26968" y="36665"/>
                  </a:lnTo>
                  <a:lnTo>
                    <a:pt x="9853" y="76073"/>
                  </a:lnTo>
                  <a:lnTo>
                    <a:pt x="1090" y="123126"/>
                  </a:lnTo>
                  <a:lnTo>
                    <a:pt x="0" y="149352"/>
                  </a:lnTo>
                  <a:lnTo>
                    <a:pt x="1090" y="175178"/>
                  </a:lnTo>
                  <a:lnTo>
                    <a:pt x="9853" y="222180"/>
                  </a:lnTo>
                  <a:lnTo>
                    <a:pt x="26968" y="261875"/>
                  </a:lnTo>
                  <a:lnTo>
                    <a:pt x="64383" y="298577"/>
                  </a:lnTo>
                  <a:lnTo>
                    <a:pt x="67304" y="291465"/>
                  </a:lnTo>
                  <a:lnTo>
                    <a:pt x="56116" y="282388"/>
                  </a:lnTo>
                  <a:lnTo>
                    <a:pt x="46190" y="270573"/>
                  </a:lnTo>
                  <a:lnTo>
                    <a:pt x="24386" y="218985"/>
                  </a:lnTo>
                  <a:lnTo>
                    <a:pt x="17719" y="174357"/>
                  </a:lnTo>
                  <a:lnTo>
                    <a:pt x="16889" y="149225"/>
                  </a:lnTo>
                  <a:lnTo>
                    <a:pt x="17721" y="123963"/>
                  </a:lnTo>
                  <a:lnTo>
                    <a:pt x="24440" y="79093"/>
                  </a:lnTo>
                  <a:lnTo>
                    <a:pt x="37729" y="42366"/>
                  </a:lnTo>
                  <a:lnTo>
                    <a:pt x="67304" y="7112"/>
                  </a:lnTo>
                  <a:lnTo>
                    <a:pt x="64383" y="0"/>
                  </a:lnTo>
                  <a:close/>
                </a:path>
              </a:pathLst>
            </a:custGeom>
            <a:solidFill>
              <a:srgbClr val="000000"/>
            </a:solidFill>
          </p:spPr>
          <p:txBody>
            <a:bodyPr wrap="square" lIns="0" tIns="0" rIns="0" bIns="0" rtlCol="0"/>
            <a:lstStyle/>
            <a:p>
              <a:endParaRPr/>
            </a:p>
          </p:txBody>
        </p:sp>
        <p:pic>
          <p:nvPicPr>
            <p:cNvPr id="5" name="object 5"/>
            <p:cNvPicPr/>
            <p:nvPr/>
          </p:nvPicPr>
          <p:blipFill>
            <a:blip r:embed="rId2" cstate="print"/>
            <a:stretch>
              <a:fillRect/>
            </a:stretch>
          </p:blipFill>
          <p:spPr>
            <a:xfrm>
              <a:off x="4858893" y="3428365"/>
              <a:ext cx="233807" cy="167640"/>
            </a:xfrm>
            <a:prstGeom prst="rect">
              <a:avLst/>
            </a:prstGeom>
          </p:spPr>
        </p:pic>
      </p:grpSp>
      <p:sp>
        <p:nvSpPr>
          <p:cNvPr id="6" name="object 6"/>
          <p:cNvSpPr txBox="1"/>
          <p:nvPr/>
        </p:nvSpPr>
        <p:spPr>
          <a:xfrm>
            <a:off x="191770" y="1937321"/>
            <a:ext cx="8549640" cy="1998980"/>
          </a:xfrm>
          <a:prstGeom prst="rect">
            <a:avLst/>
          </a:prstGeom>
        </p:spPr>
        <p:txBody>
          <a:bodyPr vert="horz" wrap="square" lIns="0" tIns="36830" rIns="0" bIns="0" rtlCol="0">
            <a:spAutoFit/>
          </a:bodyPr>
          <a:lstStyle/>
          <a:p>
            <a:pPr marL="50800" marR="43180" algn="just">
              <a:lnSpc>
                <a:spcPts val="1730"/>
              </a:lnSpc>
              <a:spcBef>
                <a:spcPts val="290"/>
              </a:spcBef>
            </a:pPr>
            <a:r>
              <a:rPr sz="1550" spc="-120" dirty="0">
                <a:latin typeface="Arial"/>
                <a:cs typeface="Arial"/>
              </a:rPr>
              <a:t>The</a:t>
            </a:r>
            <a:r>
              <a:rPr sz="1550" spc="10" dirty="0">
                <a:latin typeface="Arial"/>
                <a:cs typeface="Arial"/>
              </a:rPr>
              <a:t> </a:t>
            </a:r>
            <a:r>
              <a:rPr sz="1550" spc="-75" dirty="0">
                <a:latin typeface="Arial"/>
                <a:cs typeface="Arial"/>
              </a:rPr>
              <a:t>solvency</a:t>
            </a:r>
            <a:r>
              <a:rPr sz="1550" spc="-35" dirty="0">
                <a:latin typeface="Arial"/>
                <a:cs typeface="Arial"/>
              </a:rPr>
              <a:t> capital</a:t>
            </a:r>
            <a:r>
              <a:rPr sz="1550" spc="-70" dirty="0">
                <a:latin typeface="Arial"/>
                <a:cs typeface="Arial"/>
              </a:rPr>
              <a:t> </a:t>
            </a:r>
            <a:r>
              <a:rPr sz="1550" spc="-10" dirty="0">
                <a:latin typeface="Arial"/>
                <a:cs typeface="Arial"/>
              </a:rPr>
              <a:t>requirement</a:t>
            </a:r>
            <a:r>
              <a:rPr sz="1550" spc="-100" dirty="0">
                <a:latin typeface="Arial"/>
                <a:cs typeface="Arial"/>
              </a:rPr>
              <a:t> </a:t>
            </a:r>
            <a:r>
              <a:rPr sz="1550" spc="-229" dirty="0">
                <a:latin typeface="Arial"/>
                <a:cs typeface="Arial"/>
              </a:rPr>
              <a:t>(SCR)</a:t>
            </a:r>
            <a:r>
              <a:rPr sz="1550" spc="125" dirty="0">
                <a:latin typeface="Arial"/>
                <a:cs typeface="Arial"/>
              </a:rPr>
              <a:t> </a:t>
            </a:r>
            <a:r>
              <a:rPr sz="1550" dirty="0">
                <a:latin typeface="Arial"/>
                <a:cs typeface="Arial"/>
              </a:rPr>
              <a:t>for</a:t>
            </a:r>
            <a:r>
              <a:rPr sz="1550" spc="-30" dirty="0">
                <a:latin typeface="Arial"/>
                <a:cs typeface="Arial"/>
              </a:rPr>
              <a:t> </a:t>
            </a:r>
            <a:r>
              <a:rPr sz="1550" spc="-60" dirty="0">
                <a:latin typeface="Arial"/>
                <a:cs typeface="Arial"/>
              </a:rPr>
              <a:t>given</a:t>
            </a:r>
            <a:r>
              <a:rPr sz="1550" spc="5" dirty="0">
                <a:latin typeface="Arial"/>
                <a:cs typeface="Arial"/>
              </a:rPr>
              <a:t> </a:t>
            </a:r>
            <a:r>
              <a:rPr sz="1550" spc="-80" dirty="0">
                <a:latin typeface="Arial"/>
                <a:cs typeface="Arial"/>
              </a:rPr>
              <a:t>risks</a:t>
            </a:r>
            <a:r>
              <a:rPr sz="1550" spc="-30" dirty="0">
                <a:latin typeface="Arial"/>
                <a:cs typeface="Arial"/>
              </a:rPr>
              <a:t> reflects</a:t>
            </a:r>
            <a:r>
              <a:rPr sz="1550" spc="60" dirty="0">
                <a:latin typeface="Arial"/>
                <a:cs typeface="Arial"/>
              </a:rPr>
              <a:t> </a:t>
            </a:r>
            <a:r>
              <a:rPr sz="1550" dirty="0">
                <a:latin typeface="Arial"/>
                <a:cs typeface="Arial"/>
              </a:rPr>
              <a:t>the</a:t>
            </a:r>
            <a:r>
              <a:rPr sz="1550" spc="-30" dirty="0">
                <a:latin typeface="Arial"/>
                <a:cs typeface="Arial"/>
              </a:rPr>
              <a:t> </a:t>
            </a:r>
            <a:r>
              <a:rPr sz="1550" spc="-35" dirty="0">
                <a:latin typeface="Arial"/>
                <a:cs typeface="Arial"/>
              </a:rPr>
              <a:t>capital</a:t>
            </a:r>
            <a:r>
              <a:rPr sz="1550" spc="-55" dirty="0">
                <a:latin typeface="Arial"/>
                <a:cs typeface="Arial"/>
              </a:rPr>
              <a:t> </a:t>
            </a:r>
            <a:r>
              <a:rPr sz="1550" dirty="0">
                <a:latin typeface="Arial"/>
                <a:cs typeface="Arial"/>
              </a:rPr>
              <a:t>that</a:t>
            </a:r>
            <a:r>
              <a:rPr sz="1550" spc="-75" dirty="0">
                <a:latin typeface="Arial"/>
                <a:cs typeface="Arial"/>
              </a:rPr>
              <a:t> </a:t>
            </a:r>
            <a:r>
              <a:rPr sz="1550" spc="-50" dirty="0">
                <a:latin typeface="Arial"/>
                <a:cs typeface="Arial"/>
              </a:rPr>
              <a:t>insurance</a:t>
            </a:r>
            <a:r>
              <a:rPr sz="1550" spc="30" dirty="0">
                <a:latin typeface="Arial"/>
                <a:cs typeface="Arial"/>
              </a:rPr>
              <a:t> </a:t>
            </a:r>
            <a:r>
              <a:rPr sz="1550" spc="-80" dirty="0">
                <a:latin typeface="Arial"/>
                <a:cs typeface="Arial"/>
              </a:rPr>
              <a:t>company</a:t>
            </a:r>
            <a:r>
              <a:rPr sz="1550" spc="-25" dirty="0">
                <a:latin typeface="Arial"/>
                <a:cs typeface="Arial"/>
              </a:rPr>
              <a:t> </a:t>
            </a:r>
            <a:r>
              <a:rPr sz="1550" spc="-20" dirty="0">
                <a:latin typeface="Arial"/>
                <a:cs typeface="Arial"/>
              </a:rPr>
              <a:t>must hold</a:t>
            </a:r>
            <a:r>
              <a:rPr sz="1550" spc="-50" dirty="0">
                <a:latin typeface="Arial"/>
                <a:cs typeface="Arial"/>
              </a:rPr>
              <a:t> </a:t>
            </a:r>
            <a:r>
              <a:rPr sz="1550" dirty="0">
                <a:latin typeface="Arial"/>
                <a:cs typeface="Arial"/>
              </a:rPr>
              <a:t>to</a:t>
            </a:r>
            <a:r>
              <a:rPr sz="1550" spc="-55" dirty="0">
                <a:latin typeface="Arial"/>
                <a:cs typeface="Arial"/>
              </a:rPr>
              <a:t> </a:t>
            </a:r>
            <a:r>
              <a:rPr sz="1550" dirty="0">
                <a:latin typeface="Arial"/>
                <a:cs typeface="Arial"/>
              </a:rPr>
              <a:t>limit</a:t>
            </a:r>
            <a:r>
              <a:rPr sz="1550" spc="-50" dirty="0">
                <a:latin typeface="Arial"/>
                <a:cs typeface="Arial"/>
              </a:rPr>
              <a:t> </a:t>
            </a:r>
            <a:r>
              <a:rPr sz="1550" spc="-10" dirty="0">
                <a:latin typeface="Arial"/>
                <a:cs typeface="Arial"/>
              </a:rPr>
              <a:t>probability </a:t>
            </a:r>
            <a:r>
              <a:rPr sz="1550" dirty="0">
                <a:latin typeface="Arial"/>
                <a:cs typeface="Arial"/>
              </a:rPr>
              <a:t>of</a:t>
            </a:r>
            <a:r>
              <a:rPr sz="1550" spc="-5" dirty="0">
                <a:latin typeface="Arial"/>
                <a:cs typeface="Arial"/>
              </a:rPr>
              <a:t> </a:t>
            </a:r>
            <a:r>
              <a:rPr sz="1550" spc="-10" dirty="0">
                <a:latin typeface="Arial"/>
                <a:cs typeface="Arial"/>
              </a:rPr>
              <a:t>default</a:t>
            </a:r>
            <a:r>
              <a:rPr sz="1550" spc="30" dirty="0">
                <a:latin typeface="Arial"/>
                <a:cs typeface="Arial"/>
              </a:rPr>
              <a:t> </a:t>
            </a:r>
            <a:r>
              <a:rPr sz="1550" dirty="0">
                <a:latin typeface="Arial"/>
                <a:cs typeface="Arial"/>
              </a:rPr>
              <a:t>to</a:t>
            </a:r>
            <a:r>
              <a:rPr sz="1550" spc="-55" dirty="0">
                <a:latin typeface="Arial"/>
                <a:cs typeface="Arial"/>
              </a:rPr>
              <a:t> </a:t>
            </a:r>
            <a:r>
              <a:rPr sz="1550" spc="-50" dirty="0">
                <a:latin typeface="Arial"/>
                <a:cs typeface="Arial"/>
              </a:rPr>
              <a:t>0.5</a:t>
            </a:r>
            <a:r>
              <a:rPr sz="1550" spc="-20" dirty="0">
                <a:latin typeface="Arial"/>
                <a:cs typeface="Arial"/>
              </a:rPr>
              <a:t> </a:t>
            </a:r>
            <a:r>
              <a:rPr sz="1550" spc="-25" dirty="0">
                <a:latin typeface="Arial"/>
                <a:cs typeface="Arial"/>
              </a:rPr>
              <a:t>%.</a:t>
            </a:r>
            <a:endParaRPr sz="1550">
              <a:latin typeface="Arial"/>
              <a:cs typeface="Arial"/>
            </a:endParaRPr>
          </a:p>
          <a:p>
            <a:pPr marL="50800" marR="156210" algn="just">
              <a:lnSpc>
                <a:spcPts val="1730"/>
              </a:lnSpc>
              <a:spcBef>
                <a:spcPts val="600"/>
              </a:spcBef>
            </a:pPr>
            <a:r>
              <a:rPr sz="1550" spc="-110" dirty="0">
                <a:latin typeface="Arial"/>
                <a:cs typeface="Arial"/>
              </a:rPr>
              <a:t>The</a:t>
            </a:r>
            <a:r>
              <a:rPr sz="1550" spc="-15" dirty="0">
                <a:latin typeface="Arial"/>
                <a:cs typeface="Arial"/>
              </a:rPr>
              <a:t> </a:t>
            </a:r>
            <a:r>
              <a:rPr sz="1550" spc="-80" dirty="0">
                <a:latin typeface="Arial"/>
                <a:cs typeface="Arial"/>
              </a:rPr>
              <a:t>solvency</a:t>
            </a:r>
            <a:r>
              <a:rPr sz="1550" spc="55" dirty="0">
                <a:latin typeface="Arial"/>
                <a:cs typeface="Arial"/>
              </a:rPr>
              <a:t> </a:t>
            </a:r>
            <a:r>
              <a:rPr sz="1550" spc="-35" dirty="0">
                <a:latin typeface="Arial"/>
                <a:cs typeface="Arial"/>
              </a:rPr>
              <a:t>capital</a:t>
            </a:r>
            <a:r>
              <a:rPr sz="1550" spc="-55" dirty="0">
                <a:latin typeface="Arial"/>
                <a:cs typeface="Arial"/>
              </a:rPr>
              <a:t> </a:t>
            </a:r>
            <a:r>
              <a:rPr sz="1550" spc="-35" dirty="0">
                <a:latin typeface="Arial"/>
                <a:cs typeface="Arial"/>
              </a:rPr>
              <a:t>requirement</a:t>
            </a:r>
            <a:r>
              <a:rPr sz="1550" spc="165" dirty="0">
                <a:latin typeface="Arial"/>
                <a:cs typeface="Arial"/>
              </a:rPr>
              <a:t> </a:t>
            </a:r>
            <a:r>
              <a:rPr sz="1550" spc="-200" dirty="0">
                <a:latin typeface="Arial"/>
                <a:cs typeface="Arial"/>
              </a:rPr>
              <a:t>(SCR)</a:t>
            </a:r>
            <a:r>
              <a:rPr sz="1550" spc="-10" dirty="0">
                <a:latin typeface="Arial"/>
                <a:cs typeface="Arial"/>
              </a:rPr>
              <a:t> </a:t>
            </a:r>
            <a:r>
              <a:rPr sz="1550" spc="-45" dirty="0">
                <a:latin typeface="Arial"/>
                <a:cs typeface="Arial"/>
              </a:rPr>
              <a:t>reflects</a:t>
            </a:r>
            <a:r>
              <a:rPr sz="1550" spc="75" dirty="0">
                <a:latin typeface="Arial"/>
                <a:cs typeface="Arial"/>
              </a:rPr>
              <a:t> </a:t>
            </a:r>
            <a:r>
              <a:rPr sz="1550" spc="-10" dirty="0">
                <a:latin typeface="Arial"/>
                <a:cs typeface="Arial"/>
              </a:rPr>
              <a:t>the</a:t>
            </a:r>
            <a:r>
              <a:rPr sz="1550" spc="-15" dirty="0">
                <a:latin typeface="Arial"/>
                <a:cs typeface="Arial"/>
              </a:rPr>
              <a:t> </a:t>
            </a:r>
            <a:r>
              <a:rPr sz="1550" spc="-35" dirty="0">
                <a:latin typeface="Arial"/>
                <a:cs typeface="Arial"/>
              </a:rPr>
              <a:t>capital</a:t>
            </a:r>
            <a:r>
              <a:rPr sz="1550" spc="-55" dirty="0">
                <a:latin typeface="Arial"/>
                <a:cs typeface="Arial"/>
              </a:rPr>
              <a:t> </a:t>
            </a:r>
            <a:r>
              <a:rPr sz="1550" spc="10" dirty="0">
                <a:latin typeface="Arial"/>
                <a:cs typeface="Arial"/>
              </a:rPr>
              <a:t>that</a:t>
            </a:r>
            <a:r>
              <a:rPr sz="1550" spc="-60" dirty="0">
                <a:latin typeface="Arial"/>
                <a:cs typeface="Arial"/>
              </a:rPr>
              <a:t> </a:t>
            </a:r>
            <a:r>
              <a:rPr sz="1550" spc="-65" dirty="0">
                <a:latin typeface="Arial"/>
                <a:cs typeface="Arial"/>
              </a:rPr>
              <a:t>insurance</a:t>
            </a:r>
            <a:r>
              <a:rPr sz="1550" spc="60" dirty="0">
                <a:latin typeface="Arial"/>
                <a:cs typeface="Arial"/>
              </a:rPr>
              <a:t> </a:t>
            </a:r>
            <a:r>
              <a:rPr sz="1550" spc="-60" dirty="0">
                <a:latin typeface="Arial"/>
                <a:cs typeface="Arial"/>
              </a:rPr>
              <a:t>company</a:t>
            </a:r>
            <a:r>
              <a:rPr sz="1550" spc="-100" dirty="0">
                <a:latin typeface="Arial"/>
                <a:cs typeface="Arial"/>
              </a:rPr>
              <a:t> </a:t>
            </a:r>
            <a:r>
              <a:rPr sz="1550" spc="-40" dirty="0">
                <a:latin typeface="Arial"/>
                <a:cs typeface="Arial"/>
              </a:rPr>
              <a:t>must</a:t>
            </a:r>
            <a:r>
              <a:rPr sz="1550" spc="15" dirty="0">
                <a:latin typeface="Arial"/>
                <a:cs typeface="Arial"/>
              </a:rPr>
              <a:t> </a:t>
            </a:r>
            <a:r>
              <a:rPr sz="1550" spc="-30" dirty="0">
                <a:latin typeface="Arial"/>
                <a:cs typeface="Arial"/>
              </a:rPr>
              <a:t>hold</a:t>
            </a:r>
            <a:r>
              <a:rPr sz="1550" spc="-60" dirty="0">
                <a:latin typeface="Arial"/>
                <a:cs typeface="Arial"/>
              </a:rPr>
              <a:t> </a:t>
            </a:r>
            <a:r>
              <a:rPr sz="1550" spc="30" dirty="0">
                <a:latin typeface="Arial"/>
                <a:cs typeface="Arial"/>
              </a:rPr>
              <a:t>to</a:t>
            </a:r>
            <a:r>
              <a:rPr sz="1550" spc="-65" dirty="0">
                <a:latin typeface="Arial"/>
                <a:cs typeface="Arial"/>
              </a:rPr>
              <a:t> </a:t>
            </a:r>
            <a:r>
              <a:rPr sz="1550" spc="30" dirty="0">
                <a:latin typeface="Arial"/>
                <a:cs typeface="Arial"/>
              </a:rPr>
              <a:t>limit</a:t>
            </a:r>
            <a:r>
              <a:rPr sz="1550" spc="90" dirty="0">
                <a:latin typeface="Arial"/>
                <a:cs typeface="Arial"/>
              </a:rPr>
              <a:t> </a:t>
            </a:r>
            <a:r>
              <a:rPr sz="1550" spc="-15" dirty="0">
                <a:latin typeface="Arial"/>
                <a:cs typeface="Arial"/>
              </a:rPr>
              <a:t>probability</a:t>
            </a:r>
            <a:r>
              <a:rPr sz="1550" spc="-25" dirty="0">
                <a:latin typeface="Arial"/>
                <a:cs typeface="Arial"/>
              </a:rPr>
              <a:t> </a:t>
            </a:r>
            <a:r>
              <a:rPr sz="1550" dirty="0">
                <a:latin typeface="Arial"/>
                <a:cs typeface="Arial"/>
              </a:rPr>
              <a:t>of</a:t>
            </a:r>
            <a:r>
              <a:rPr sz="1550" spc="-15" dirty="0">
                <a:latin typeface="Arial"/>
                <a:cs typeface="Arial"/>
              </a:rPr>
              <a:t> </a:t>
            </a:r>
            <a:r>
              <a:rPr sz="1550" spc="-25" dirty="0">
                <a:latin typeface="Arial"/>
                <a:cs typeface="Arial"/>
              </a:rPr>
              <a:t>default</a:t>
            </a:r>
            <a:r>
              <a:rPr sz="1550" spc="15" dirty="0">
                <a:latin typeface="Arial"/>
                <a:cs typeface="Arial"/>
              </a:rPr>
              <a:t> </a:t>
            </a:r>
            <a:r>
              <a:rPr sz="1550" spc="30" dirty="0">
                <a:latin typeface="Arial"/>
                <a:cs typeface="Arial"/>
              </a:rPr>
              <a:t>to</a:t>
            </a:r>
            <a:r>
              <a:rPr sz="1550" spc="-65" dirty="0">
                <a:latin typeface="Arial"/>
                <a:cs typeface="Arial"/>
              </a:rPr>
              <a:t> </a:t>
            </a:r>
            <a:r>
              <a:rPr sz="1550" spc="-60" dirty="0">
                <a:latin typeface="Arial"/>
                <a:cs typeface="Arial"/>
              </a:rPr>
              <a:t>0.5</a:t>
            </a:r>
            <a:r>
              <a:rPr sz="1550" spc="-30" dirty="0">
                <a:latin typeface="Arial"/>
                <a:cs typeface="Arial"/>
              </a:rPr>
              <a:t> </a:t>
            </a:r>
            <a:r>
              <a:rPr sz="1550" spc="-145" dirty="0">
                <a:latin typeface="Arial"/>
                <a:cs typeface="Arial"/>
              </a:rPr>
              <a:t>%.</a:t>
            </a:r>
            <a:r>
              <a:rPr sz="1550" spc="-85" dirty="0">
                <a:latin typeface="Arial"/>
                <a:cs typeface="Arial"/>
              </a:rPr>
              <a:t> </a:t>
            </a:r>
            <a:r>
              <a:rPr sz="1550" spc="-65" dirty="0">
                <a:latin typeface="Arial"/>
                <a:cs typeface="Arial"/>
              </a:rPr>
              <a:t>That</a:t>
            </a:r>
            <a:r>
              <a:rPr sz="1550" spc="15" dirty="0">
                <a:latin typeface="Arial"/>
                <a:cs typeface="Arial"/>
              </a:rPr>
              <a:t> </a:t>
            </a:r>
            <a:r>
              <a:rPr sz="1550" spc="-65" dirty="0">
                <a:latin typeface="Arial"/>
                <a:cs typeface="Arial"/>
              </a:rPr>
              <a:t>is,</a:t>
            </a:r>
            <a:r>
              <a:rPr sz="1550" spc="-75" dirty="0">
                <a:latin typeface="Arial"/>
                <a:cs typeface="Arial"/>
              </a:rPr>
              <a:t> </a:t>
            </a:r>
            <a:r>
              <a:rPr sz="1550" spc="-90" dirty="0">
                <a:latin typeface="Arial"/>
                <a:cs typeface="Arial"/>
              </a:rPr>
              <a:t>Value</a:t>
            </a:r>
            <a:r>
              <a:rPr sz="1550" spc="-15" dirty="0">
                <a:latin typeface="Arial"/>
                <a:cs typeface="Arial"/>
              </a:rPr>
              <a:t> </a:t>
            </a:r>
            <a:r>
              <a:rPr sz="1550" spc="-10" dirty="0">
                <a:latin typeface="Arial"/>
                <a:cs typeface="Arial"/>
              </a:rPr>
              <a:t>at</a:t>
            </a:r>
            <a:r>
              <a:rPr sz="1550" spc="-65" dirty="0">
                <a:latin typeface="Arial"/>
                <a:cs typeface="Arial"/>
              </a:rPr>
              <a:t> </a:t>
            </a:r>
            <a:r>
              <a:rPr sz="1550" spc="-130" dirty="0">
                <a:latin typeface="Arial"/>
                <a:cs typeface="Arial"/>
              </a:rPr>
              <a:t>Risk</a:t>
            </a:r>
            <a:r>
              <a:rPr sz="1550" spc="-25" dirty="0">
                <a:latin typeface="Arial"/>
                <a:cs typeface="Arial"/>
              </a:rPr>
              <a:t> </a:t>
            </a:r>
            <a:r>
              <a:rPr sz="1550" spc="-80" dirty="0">
                <a:latin typeface="Arial"/>
                <a:cs typeface="Arial"/>
              </a:rPr>
              <a:t>measure</a:t>
            </a:r>
            <a:r>
              <a:rPr sz="1550" spc="60" dirty="0">
                <a:latin typeface="Arial"/>
                <a:cs typeface="Arial"/>
              </a:rPr>
              <a:t> </a:t>
            </a:r>
            <a:r>
              <a:rPr sz="1550" spc="15" dirty="0">
                <a:latin typeface="Arial"/>
                <a:cs typeface="Arial"/>
              </a:rPr>
              <a:t>with</a:t>
            </a:r>
            <a:r>
              <a:rPr sz="1550" spc="-60" dirty="0">
                <a:latin typeface="Arial"/>
                <a:cs typeface="Arial"/>
              </a:rPr>
              <a:t> </a:t>
            </a:r>
            <a:r>
              <a:rPr sz="1550" spc="-10" dirty="0">
                <a:latin typeface="Arial"/>
                <a:cs typeface="Arial"/>
              </a:rPr>
              <a:t>the</a:t>
            </a:r>
            <a:r>
              <a:rPr sz="1550" spc="-15" dirty="0">
                <a:latin typeface="Arial"/>
                <a:cs typeface="Arial"/>
              </a:rPr>
              <a:t> </a:t>
            </a:r>
            <a:r>
              <a:rPr sz="1550" spc="-55" dirty="0">
                <a:latin typeface="Arial"/>
                <a:cs typeface="Arial"/>
              </a:rPr>
              <a:t>confidence</a:t>
            </a:r>
            <a:r>
              <a:rPr sz="1550" spc="60" dirty="0">
                <a:latin typeface="Arial"/>
                <a:cs typeface="Arial"/>
              </a:rPr>
              <a:t> </a:t>
            </a:r>
            <a:r>
              <a:rPr sz="1550" spc="-60" dirty="0">
                <a:latin typeface="Arial"/>
                <a:cs typeface="Arial"/>
              </a:rPr>
              <a:t>level</a:t>
            </a:r>
            <a:r>
              <a:rPr sz="1550" spc="105" dirty="0">
                <a:latin typeface="Arial"/>
                <a:cs typeface="Arial"/>
              </a:rPr>
              <a:t> </a:t>
            </a:r>
            <a:r>
              <a:rPr sz="1550" dirty="0">
                <a:latin typeface="Arial"/>
                <a:cs typeface="Arial"/>
              </a:rPr>
              <a:t>of</a:t>
            </a:r>
            <a:r>
              <a:rPr sz="1550" spc="-95" dirty="0">
                <a:latin typeface="Arial"/>
                <a:cs typeface="Arial"/>
              </a:rPr>
              <a:t> </a:t>
            </a:r>
            <a:r>
              <a:rPr sz="1550" spc="-55" dirty="0">
                <a:latin typeface="Arial"/>
                <a:cs typeface="Arial"/>
              </a:rPr>
              <a:t>99.5</a:t>
            </a:r>
            <a:r>
              <a:rPr sz="1550" spc="-30" dirty="0">
                <a:latin typeface="Arial"/>
                <a:cs typeface="Arial"/>
              </a:rPr>
              <a:t> </a:t>
            </a:r>
            <a:r>
              <a:rPr sz="1550" spc="-265" dirty="0">
                <a:latin typeface="Arial"/>
                <a:cs typeface="Arial"/>
              </a:rPr>
              <a:t>%</a:t>
            </a:r>
            <a:r>
              <a:rPr sz="1550" spc="-60" dirty="0">
                <a:latin typeface="Arial"/>
                <a:cs typeface="Arial"/>
              </a:rPr>
              <a:t> over</a:t>
            </a:r>
            <a:r>
              <a:rPr sz="1550" spc="25" dirty="0">
                <a:latin typeface="Arial"/>
                <a:cs typeface="Arial"/>
              </a:rPr>
              <a:t> </a:t>
            </a:r>
            <a:r>
              <a:rPr sz="1550" spc="-60" dirty="0">
                <a:latin typeface="Arial"/>
                <a:cs typeface="Arial"/>
              </a:rPr>
              <a:t>one</a:t>
            </a:r>
            <a:r>
              <a:rPr sz="1550" spc="-20" dirty="0">
                <a:latin typeface="Arial"/>
                <a:cs typeface="Arial"/>
              </a:rPr>
              <a:t> </a:t>
            </a:r>
            <a:r>
              <a:rPr sz="1550" spc="-60" dirty="0">
                <a:latin typeface="Arial"/>
                <a:cs typeface="Arial"/>
              </a:rPr>
              <a:t>year</a:t>
            </a:r>
            <a:r>
              <a:rPr sz="1550" spc="-10" dirty="0">
                <a:latin typeface="Arial"/>
                <a:cs typeface="Arial"/>
              </a:rPr>
              <a:t> </a:t>
            </a:r>
            <a:r>
              <a:rPr sz="1550" spc="-70" dirty="0">
                <a:latin typeface="Arial"/>
                <a:cs typeface="Arial"/>
              </a:rPr>
              <a:t>is</a:t>
            </a:r>
            <a:r>
              <a:rPr sz="1550" spc="-75" dirty="0">
                <a:latin typeface="Arial"/>
                <a:cs typeface="Arial"/>
              </a:rPr>
              <a:t> </a:t>
            </a:r>
            <a:r>
              <a:rPr sz="1550" spc="-30" dirty="0">
                <a:latin typeface="Arial"/>
                <a:cs typeface="Arial"/>
              </a:rPr>
              <a:t>followed,</a:t>
            </a:r>
            <a:r>
              <a:rPr sz="1550" spc="-5" dirty="0">
                <a:latin typeface="Arial"/>
                <a:cs typeface="Arial"/>
              </a:rPr>
              <a:t> </a:t>
            </a:r>
            <a:r>
              <a:rPr sz="1550" spc="-65" dirty="0">
                <a:latin typeface="Arial"/>
                <a:cs typeface="Arial"/>
              </a:rPr>
              <a:t>and </a:t>
            </a:r>
            <a:r>
              <a:rPr sz="1550" spc="-40" dirty="0">
                <a:latin typeface="Arial"/>
                <a:cs typeface="Arial"/>
              </a:rPr>
              <a:t>thus</a:t>
            </a:r>
            <a:r>
              <a:rPr sz="1550" dirty="0">
                <a:latin typeface="Arial"/>
                <a:cs typeface="Arial"/>
              </a:rPr>
              <a:t> </a:t>
            </a:r>
            <a:r>
              <a:rPr sz="1550" spc="-15" dirty="0">
                <a:latin typeface="Arial"/>
                <a:cs typeface="Arial"/>
              </a:rPr>
              <a:t>in:</a:t>
            </a:r>
            <a:endParaRPr sz="1550">
              <a:latin typeface="Arial"/>
              <a:cs typeface="Arial"/>
            </a:endParaRPr>
          </a:p>
          <a:p>
            <a:pPr>
              <a:lnSpc>
                <a:spcPct val="100000"/>
              </a:lnSpc>
              <a:spcBef>
                <a:spcPts val="35"/>
              </a:spcBef>
            </a:pPr>
            <a:endParaRPr sz="1650">
              <a:latin typeface="Arial"/>
              <a:cs typeface="Arial"/>
            </a:endParaRPr>
          </a:p>
          <a:p>
            <a:pPr marL="218440" algn="ctr">
              <a:lnSpc>
                <a:spcPct val="100000"/>
              </a:lnSpc>
              <a:tabLst>
                <a:tab pos="1887220" algn="l"/>
              </a:tabLst>
            </a:pPr>
            <a:r>
              <a:rPr sz="1400" spc="95" dirty="0">
                <a:latin typeface="STIX Two Math"/>
                <a:cs typeface="STIX Two Math"/>
              </a:rPr>
              <a:t>𝑃𝑟</a:t>
            </a:r>
            <a:r>
              <a:rPr sz="1400" spc="145" dirty="0">
                <a:latin typeface="STIX Two Math"/>
                <a:cs typeface="STIX Two Math"/>
              </a:rPr>
              <a:t>  </a:t>
            </a:r>
            <a:r>
              <a:rPr sz="1400" dirty="0">
                <a:latin typeface="STIX Two Math"/>
                <a:cs typeface="STIX Two Math"/>
              </a:rPr>
              <a:t>𝑋</a:t>
            </a:r>
            <a:r>
              <a:rPr sz="1400" spc="130" dirty="0">
                <a:latin typeface="STIX Two Math"/>
                <a:cs typeface="STIX Two Math"/>
              </a:rPr>
              <a:t> </a:t>
            </a:r>
            <a:r>
              <a:rPr sz="1400" spc="60" dirty="0">
                <a:latin typeface="STIX Two Math"/>
                <a:cs typeface="STIX Two Math"/>
              </a:rPr>
              <a:t>≥</a:t>
            </a:r>
            <a:r>
              <a:rPr sz="1400" spc="55" dirty="0">
                <a:latin typeface="STIX Two Math"/>
                <a:cs typeface="STIX Two Math"/>
              </a:rPr>
              <a:t> </a:t>
            </a:r>
            <a:r>
              <a:rPr sz="1400" dirty="0">
                <a:latin typeface="STIX Two Math"/>
                <a:cs typeface="STIX Two Math"/>
              </a:rPr>
              <a:t>𝑉𝑎𝑅</a:t>
            </a:r>
            <a:r>
              <a:rPr sz="1575" baseline="-15873" dirty="0">
                <a:latin typeface="STIX Two Math"/>
                <a:cs typeface="STIX Two Math"/>
              </a:rPr>
              <a:t>𝛼,Δ𝑡</a:t>
            </a:r>
            <a:r>
              <a:rPr sz="1575" spc="690" baseline="-15873" dirty="0">
                <a:latin typeface="STIX Two Math"/>
                <a:cs typeface="STIX Two Math"/>
              </a:rPr>
              <a:t> </a:t>
            </a:r>
            <a:r>
              <a:rPr sz="1400" spc="-50" dirty="0">
                <a:latin typeface="STIX Two Math"/>
                <a:cs typeface="STIX Two Math"/>
              </a:rPr>
              <a:t>𝑋</a:t>
            </a:r>
            <a:r>
              <a:rPr sz="1400" dirty="0">
                <a:latin typeface="STIX Two Math"/>
                <a:cs typeface="STIX Two Math"/>
              </a:rPr>
              <a:t>	</a:t>
            </a:r>
            <a:r>
              <a:rPr sz="1400" spc="50" dirty="0">
                <a:latin typeface="STIX Two Math"/>
                <a:cs typeface="STIX Two Math"/>
              </a:rPr>
              <a:t>=</a:t>
            </a:r>
            <a:r>
              <a:rPr sz="1400" spc="25" dirty="0">
                <a:latin typeface="STIX Two Math"/>
                <a:cs typeface="STIX Two Math"/>
              </a:rPr>
              <a:t> </a:t>
            </a:r>
            <a:r>
              <a:rPr sz="1400" spc="-25" dirty="0">
                <a:latin typeface="STIX Two Math"/>
                <a:cs typeface="STIX Two Math"/>
              </a:rPr>
              <a:t>𝛼,</a:t>
            </a:r>
            <a:endParaRPr sz="1400">
              <a:latin typeface="STIX Two Math"/>
              <a:cs typeface="STIX Two Math"/>
            </a:endParaRPr>
          </a:p>
          <a:p>
            <a:pPr marL="50800" algn="just">
              <a:lnSpc>
                <a:spcPct val="100000"/>
              </a:lnSpc>
              <a:spcBef>
                <a:spcPts val="800"/>
              </a:spcBef>
            </a:pPr>
            <a:r>
              <a:rPr sz="1400" spc="-35" dirty="0">
                <a:latin typeface="Arial"/>
                <a:cs typeface="Arial"/>
              </a:rPr>
              <a:t>where</a:t>
            </a:r>
            <a:r>
              <a:rPr sz="1400" spc="-204" dirty="0">
                <a:latin typeface="Arial"/>
                <a:cs typeface="Arial"/>
              </a:rPr>
              <a:t> </a:t>
            </a:r>
            <a:r>
              <a:rPr sz="1400" i="1" spc="-50" dirty="0">
                <a:latin typeface="Arial"/>
                <a:cs typeface="Arial"/>
              </a:rPr>
              <a:t>a</a:t>
            </a:r>
            <a:r>
              <a:rPr sz="1400" i="1" spc="-75" dirty="0">
                <a:latin typeface="Arial"/>
                <a:cs typeface="Arial"/>
              </a:rPr>
              <a:t> </a:t>
            </a:r>
            <a:r>
              <a:rPr sz="1400" spc="-120" dirty="0">
                <a:latin typeface="Arial"/>
                <a:cs typeface="Arial"/>
              </a:rPr>
              <a:t>=</a:t>
            </a:r>
            <a:r>
              <a:rPr sz="1400" spc="-50" dirty="0">
                <a:latin typeface="Arial"/>
                <a:cs typeface="Arial"/>
              </a:rPr>
              <a:t> </a:t>
            </a:r>
            <a:r>
              <a:rPr sz="1400" spc="-45" dirty="0">
                <a:latin typeface="Arial"/>
                <a:cs typeface="Arial"/>
              </a:rPr>
              <a:t>0.005</a:t>
            </a:r>
            <a:r>
              <a:rPr sz="1400" spc="-140" dirty="0">
                <a:latin typeface="Arial"/>
                <a:cs typeface="Arial"/>
              </a:rPr>
              <a:t> </a:t>
            </a:r>
            <a:r>
              <a:rPr sz="1400" dirty="0">
                <a:latin typeface="Arial"/>
                <a:cs typeface="Arial"/>
              </a:rPr>
              <a:t>and</a:t>
            </a:r>
            <a:r>
              <a:rPr sz="1400" spc="50" dirty="0">
                <a:latin typeface="Arial"/>
                <a:cs typeface="Arial"/>
              </a:rPr>
              <a:t> </a:t>
            </a:r>
            <a:r>
              <a:rPr sz="1400" dirty="0">
                <a:latin typeface="STIX Two Math"/>
                <a:cs typeface="STIX Two Math"/>
              </a:rPr>
              <a:t>Δ𝑡</a:t>
            </a:r>
            <a:r>
              <a:rPr sz="1400" spc="275" dirty="0">
                <a:latin typeface="STIX Two Math"/>
                <a:cs typeface="STIX Two Math"/>
              </a:rPr>
              <a:t> </a:t>
            </a:r>
            <a:r>
              <a:rPr sz="1400" spc="-120" dirty="0">
                <a:latin typeface="Arial"/>
                <a:cs typeface="Arial"/>
              </a:rPr>
              <a:t>=</a:t>
            </a:r>
            <a:r>
              <a:rPr sz="1400" spc="-125" dirty="0">
                <a:latin typeface="Arial"/>
                <a:cs typeface="Arial"/>
              </a:rPr>
              <a:t> </a:t>
            </a:r>
            <a:r>
              <a:rPr sz="1400" spc="-70" dirty="0">
                <a:latin typeface="Arial"/>
                <a:cs typeface="Arial"/>
              </a:rPr>
              <a:t>1</a:t>
            </a:r>
            <a:r>
              <a:rPr sz="1400" spc="-65" dirty="0">
                <a:latin typeface="Arial"/>
                <a:cs typeface="Arial"/>
              </a:rPr>
              <a:t> </a:t>
            </a:r>
            <a:r>
              <a:rPr sz="1400" spc="-20" dirty="0">
                <a:latin typeface="Arial"/>
                <a:cs typeface="Arial"/>
              </a:rPr>
              <a:t>year.</a:t>
            </a:r>
            <a:endParaRPr sz="1400">
              <a:latin typeface="Arial"/>
              <a:cs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734" y="825817"/>
            <a:ext cx="2710180" cy="632460"/>
          </a:xfrm>
          <a:prstGeom prst="rect">
            <a:avLst/>
          </a:prstGeom>
        </p:spPr>
        <p:txBody>
          <a:bodyPr vert="horz" wrap="square" lIns="0" tIns="16510" rIns="0" bIns="0" rtlCol="0">
            <a:spAutoFit/>
          </a:bodyPr>
          <a:lstStyle/>
          <a:p>
            <a:pPr marL="12700">
              <a:lnSpc>
                <a:spcPct val="100000"/>
              </a:lnSpc>
              <a:spcBef>
                <a:spcPts val="130"/>
              </a:spcBef>
            </a:pPr>
            <a:r>
              <a:rPr sz="3950" spc="-295" dirty="0"/>
              <a:t>Value</a:t>
            </a:r>
            <a:r>
              <a:rPr sz="3950" spc="-5" dirty="0"/>
              <a:t> </a:t>
            </a:r>
            <a:r>
              <a:rPr sz="3950" spc="-105" dirty="0"/>
              <a:t>at</a:t>
            </a:r>
            <a:r>
              <a:rPr sz="3950" spc="-220" dirty="0"/>
              <a:t> </a:t>
            </a:r>
            <a:r>
              <a:rPr sz="3950" spc="-440" dirty="0"/>
              <a:t>Risk</a:t>
            </a:r>
            <a:endParaRPr sz="3950"/>
          </a:p>
        </p:txBody>
      </p:sp>
      <p:pic>
        <p:nvPicPr>
          <p:cNvPr id="3" name="object 3"/>
          <p:cNvPicPr/>
          <p:nvPr/>
        </p:nvPicPr>
        <p:blipFill>
          <a:blip r:embed="rId2" cstate="print"/>
          <a:stretch>
            <a:fillRect/>
          </a:stretch>
        </p:blipFill>
        <p:spPr>
          <a:xfrm>
            <a:off x="2228850" y="1838325"/>
            <a:ext cx="4591050" cy="26384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6575" y="776605"/>
            <a:ext cx="4493260" cy="575310"/>
          </a:xfrm>
          <a:prstGeom prst="rect">
            <a:avLst/>
          </a:prstGeom>
        </p:spPr>
        <p:txBody>
          <a:bodyPr vert="horz" wrap="square" lIns="0" tIns="13335" rIns="0" bIns="0" rtlCol="0">
            <a:spAutoFit/>
          </a:bodyPr>
          <a:lstStyle/>
          <a:p>
            <a:pPr marL="12700">
              <a:lnSpc>
                <a:spcPct val="100000"/>
              </a:lnSpc>
              <a:spcBef>
                <a:spcPts val="105"/>
              </a:spcBef>
            </a:pPr>
            <a:r>
              <a:rPr sz="3600" spc="-220" dirty="0"/>
              <a:t>Rationale</a:t>
            </a:r>
            <a:r>
              <a:rPr sz="3600" spc="-280" dirty="0"/>
              <a:t> </a:t>
            </a:r>
            <a:r>
              <a:rPr sz="3600" spc="-165" dirty="0"/>
              <a:t>of</a:t>
            </a:r>
            <a:r>
              <a:rPr sz="3600" spc="-135" dirty="0"/>
              <a:t> </a:t>
            </a:r>
            <a:r>
              <a:rPr sz="3600" spc="-270" dirty="0"/>
              <a:t>Regulation</a:t>
            </a:r>
            <a:endParaRPr sz="3600"/>
          </a:p>
        </p:txBody>
      </p:sp>
      <p:sp>
        <p:nvSpPr>
          <p:cNvPr id="3" name="object 3"/>
          <p:cNvSpPr txBox="1"/>
          <p:nvPr/>
        </p:nvSpPr>
        <p:spPr>
          <a:xfrm>
            <a:off x="536575" y="1345247"/>
            <a:ext cx="8037830" cy="2428240"/>
          </a:xfrm>
          <a:prstGeom prst="rect">
            <a:avLst/>
          </a:prstGeom>
        </p:spPr>
        <p:txBody>
          <a:bodyPr vert="horz" wrap="square" lIns="0" tIns="41910" rIns="0" bIns="0" rtlCol="0">
            <a:spAutoFit/>
          </a:bodyPr>
          <a:lstStyle/>
          <a:p>
            <a:pPr marL="146050" marR="138430" indent="-133350" algn="just">
              <a:lnSpc>
                <a:spcPct val="89300"/>
              </a:lnSpc>
              <a:spcBef>
                <a:spcPts val="330"/>
              </a:spcBef>
              <a:buChar char="•"/>
              <a:tabLst>
                <a:tab pos="146050" algn="l"/>
              </a:tabLst>
            </a:pPr>
            <a:r>
              <a:rPr sz="1800" spc="-105" dirty="0">
                <a:latin typeface="Arial"/>
                <a:cs typeface="Arial"/>
              </a:rPr>
              <a:t>Consumer</a:t>
            </a:r>
            <a:r>
              <a:rPr sz="1800" spc="-150" dirty="0">
                <a:latin typeface="Arial"/>
                <a:cs typeface="Arial"/>
              </a:rPr>
              <a:t> </a:t>
            </a:r>
            <a:r>
              <a:rPr sz="1800" spc="-20" dirty="0">
                <a:latin typeface="Arial"/>
                <a:cs typeface="Arial"/>
              </a:rPr>
              <a:t>protection</a:t>
            </a:r>
            <a:r>
              <a:rPr sz="1800" spc="-160" dirty="0">
                <a:latin typeface="Arial"/>
                <a:cs typeface="Arial"/>
              </a:rPr>
              <a:t> </a:t>
            </a:r>
            <a:r>
              <a:rPr sz="1800" spc="-114" dirty="0">
                <a:latin typeface="Arial"/>
                <a:cs typeface="Arial"/>
              </a:rPr>
              <a:t>–</a:t>
            </a:r>
            <a:r>
              <a:rPr sz="1800" spc="-125" dirty="0">
                <a:latin typeface="Arial"/>
                <a:cs typeface="Arial"/>
              </a:rPr>
              <a:t> </a:t>
            </a:r>
            <a:r>
              <a:rPr sz="1800" spc="-50" dirty="0">
                <a:latin typeface="Arial"/>
                <a:cs typeface="Arial"/>
              </a:rPr>
              <a:t>individualsconsume</a:t>
            </a:r>
            <a:r>
              <a:rPr sz="1800" spc="-114" dirty="0">
                <a:latin typeface="Arial"/>
                <a:cs typeface="Arial"/>
              </a:rPr>
              <a:t> </a:t>
            </a:r>
            <a:r>
              <a:rPr sz="1800" spc="-40" dirty="0">
                <a:latin typeface="Arial"/>
                <a:cs typeface="Arial"/>
              </a:rPr>
              <a:t>financial</a:t>
            </a:r>
            <a:r>
              <a:rPr sz="1800" spc="-225" dirty="0">
                <a:latin typeface="Arial"/>
                <a:cs typeface="Arial"/>
              </a:rPr>
              <a:t> </a:t>
            </a:r>
            <a:r>
              <a:rPr sz="1800" spc="-110" dirty="0">
                <a:latin typeface="Arial"/>
                <a:cs typeface="Arial"/>
              </a:rPr>
              <a:t>services</a:t>
            </a:r>
            <a:r>
              <a:rPr sz="1800" spc="-70" dirty="0">
                <a:latin typeface="Arial"/>
                <a:cs typeface="Arial"/>
              </a:rPr>
              <a:t> </a:t>
            </a:r>
            <a:r>
              <a:rPr sz="1800" spc="-25" dirty="0">
                <a:latin typeface="Arial"/>
                <a:cs typeface="Arial"/>
              </a:rPr>
              <a:t>directly</a:t>
            </a:r>
            <a:r>
              <a:rPr sz="1800" spc="-195" dirty="0">
                <a:latin typeface="Arial"/>
                <a:cs typeface="Arial"/>
              </a:rPr>
              <a:t> </a:t>
            </a:r>
            <a:r>
              <a:rPr sz="1800" spc="-155" dirty="0">
                <a:latin typeface="Arial"/>
                <a:cs typeface="Arial"/>
              </a:rPr>
              <a:t>as</a:t>
            </a:r>
            <a:r>
              <a:rPr sz="1800" spc="-80" dirty="0">
                <a:latin typeface="Arial"/>
                <a:cs typeface="Arial"/>
              </a:rPr>
              <a:t> </a:t>
            </a:r>
            <a:r>
              <a:rPr sz="1800" spc="-55" dirty="0">
                <a:latin typeface="Arial"/>
                <a:cs typeface="Arial"/>
              </a:rPr>
              <a:t>borrowers</a:t>
            </a:r>
            <a:r>
              <a:rPr sz="1800" spc="-110" dirty="0">
                <a:latin typeface="Arial"/>
                <a:cs typeface="Arial"/>
              </a:rPr>
              <a:t> </a:t>
            </a:r>
            <a:r>
              <a:rPr sz="1800" spc="-70" dirty="0">
                <a:latin typeface="Arial"/>
                <a:cs typeface="Arial"/>
              </a:rPr>
              <a:t>and</a:t>
            </a:r>
            <a:r>
              <a:rPr sz="1800" spc="-175" dirty="0">
                <a:latin typeface="Arial"/>
                <a:cs typeface="Arial"/>
              </a:rPr>
              <a:t> </a:t>
            </a:r>
            <a:r>
              <a:rPr sz="1800" spc="-65" dirty="0">
                <a:latin typeface="Arial"/>
                <a:cs typeface="Arial"/>
              </a:rPr>
              <a:t>investors.</a:t>
            </a:r>
            <a:r>
              <a:rPr sz="1800" spc="-204" dirty="0">
                <a:latin typeface="Arial"/>
                <a:cs typeface="Arial"/>
              </a:rPr>
              <a:t> </a:t>
            </a:r>
            <a:r>
              <a:rPr sz="1800" spc="-50" dirty="0">
                <a:latin typeface="Arial"/>
                <a:cs typeface="Arial"/>
              </a:rPr>
              <a:t>Much</a:t>
            </a:r>
            <a:r>
              <a:rPr sz="1800" spc="-175" dirty="0">
                <a:latin typeface="Arial"/>
                <a:cs typeface="Arial"/>
              </a:rPr>
              <a:t> </a:t>
            </a:r>
            <a:r>
              <a:rPr sz="1800" spc="-35" dirty="0">
                <a:latin typeface="Arial"/>
                <a:cs typeface="Arial"/>
              </a:rPr>
              <a:t>regulation</a:t>
            </a:r>
            <a:r>
              <a:rPr sz="1800" spc="-160" dirty="0">
                <a:latin typeface="Arial"/>
                <a:cs typeface="Arial"/>
              </a:rPr>
              <a:t> </a:t>
            </a:r>
            <a:r>
              <a:rPr sz="1800" spc="-75" dirty="0">
                <a:latin typeface="Arial"/>
                <a:cs typeface="Arial"/>
              </a:rPr>
              <a:t>is</a:t>
            </a:r>
            <a:r>
              <a:rPr sz="1800" spc="-155" dirty="0">
                <a:latin typeface="Arial"/>
                <a:cs typeface="Arial"/>
              </a:rPr>
              <a:t> </a:t>
            </a:r>
            <a:r>
              <a:rPr sz="1800" spc="-80" dirty="0">
                <a:latin typeface="Arial"/>
                <a:cs typeface="Arial"/>
              </a:rPr>
              <a:t>concerned</a:t>
            </a:r>
            <a:r>
              <a:rPr sz="1800" spc="-90" dirty="0">
                <a:latin typeface="Arial"/>
                <a:cs typeface="Arial"/>
              </a:rPr>
              <a:t> </a:t>
            </a:r>
            <a:r>
              <a:rPr sz="1800" spc="10" dirty="0">
                <a:latin typeface="Arial"/>
                <a:cs typeface="Arial"/>
              </a:rPr>
              <a:t>with</a:t>
            </a:r>
            <a:r>
              <a:rPr sz="1800" spc="-175" dirty="0">
                <a:latin typeface="Arial"/>
                <a:cs typeface="Arial"/>
              </a:rPr>
              <a:t> </a:t>
            </a:r>
            <a:r>
              <a:rPr sz="1800" spc="-30" dirty="0">
                <a:latin typeface="Arial"/>
                <a:cs typeface="Arial"/>
              </a:rPr>
              <a:t>protecting</a:t>
            </a:r>
            <a:r>
              <a:rPr sz="1800" spc="-160" dirty="0">
                <a:latin typeface="Arial"/>
                <a:cs typeface="Arial"/>
              </a:rPr>
              <a:t> </a:t>
            </a:r>
            <a:r>
              <a:rPr sz="1800" spc="-100" dirty="0">
                <a:latin typeface="Arial"/>
                <a:cs typeface="Arial"/>
              </a:rPr>
              <a:t>consumers</a:t>
            </a:r>
            <a:r>
              <a:rPr sz="1800" spc="-145" dirty="0">
                <a:latin typeface="Arial"/>
                <a:cs typeface="Arial"/>
              </a:rPr>
              <a:t> </a:t>
            </a:r>
            <a:r>
              <a:rPr sz="1800" spc="10" dirty="0">
                <a:latin typeface="Arial"/>
                <a:cs typeface="Arial"/>
              </a:rPr>
              <a:t>of</a:t>
            </a:r>
            <a:r>
              <a:rPr sz="1800" spc="-155" dirty="0">
                <a:latin typeface="Arial"/>
                <a:cs typeface="Arial"/>
              </a:rPr>
              <a:t> </a:t>
            </a:r>
            <a:r>
              <a:rPr sz="1800" spc="-40" dirty="0">
                <a:latin typeface="Arial"/>
                <a:cs typeface="Arial"/>
              </a:rPr>
              <a:t>financial</a:t>
            </a:r>
            <a:r>
              <a:rPr sz="1800" spc="15" dirty="0">
                <a:latin typeface="Arial"/>
                <a:cs typeface="Arial"/>
              </a:rPr>
              <a:t> </a:t>
            </a:r>
            <a:r>
              <a:rPr sz="1800" spc="-105" dirty="0">
                <a:latin typeface="Arial"/>
                <a:cs typeface="Arial"/>
              </a:rPr>
              <a:t>services.</a:t>
            </a:r>
            <a:r>
              <a:rPr sz="1800" spc="-60" dirty="0">
                <a:latin typeface="Arial"/>
                <a:cs typeface="Arial"/>
              </a:rPr>
              <a:t> </a:t>
            </a:r>
            <a:r>
              <a:rPr sz="1800" spc="-75" dirty="0">
                <a:latin typeface="Arial"/>
                <a:cs typeface="Arial"/>
              </a:rPr>
              <a:t>Financial</a:t>
            </a:r>
            <a:r>
              <a:rPr sz="1800" spc="-220" dirty="0">
                <a:latin typeface="Arial"/>
                <a:cs typeface="Arial"/>
              </a:rPr>
              <a:t> </a:t>
            </a:r>
            <a:r>
              <a:rPr sz="1800" spc="-35" dirty="0">
                <a:latin typeface="Arial"/>
                <a:cs typeface="Arial"/>
              </a:rPr>
              <a:t>intermediariesare</a:t>
            </a:r>
            <a:r>
              <a:rPr sz="1800" spc="-120" dirty="0">
                <a:latin typeface="Arial"/>
                <a:cs typeface="Arial"/>
              </a:rPr>
              <a:t> </a:t>
            </a:r>
            <a:r>
              <a:rPr sz="1800" spc="-60" dirty="0">
                <a:latin typeface="Arial"/>
                <a:cs typeface="Arial"/>
              </a:rPr>
              <a:t>viewed</a:t>
            </a:r>
            <a:r>
              <a:rPr sz="1800" spc="-90" dirty="0">
                <a:latin typeface="Arial"/>
                <a:cs typeface="Arial"/>
              </a:rPr>
              <a:t> </a:t>
            </a:r>
            <a:r>
              <a:rPr sz="1800" spc="-65" dirty="0">
                <a:latin typeface="Arial"/>
                <a:cs typeface="Arial"/>
              </a:rPr>
              <a:t>by</a:t>
            </a:r>
            <a:r>
              <a:rPr sz="1800" spc="-195" dirty="0">
                <a:latin typeface="Arial"/>
                <a:cs typeface="Arial"/>
              </a:rPr>
              <a:t> </a:t>
            </a:r>
            <a:r>
              <a:rPr sz="1800" spc="-80" dirty="0">
                <a:latin typeface="Arial"/>
                <a:cs typeface="Arial"/>
              </a:rPr>
              <a:t>many</a:t>
            </a:r>
            <a:r>
              <a:rPr sz="1800" spc="-120" dirty="0">
                <a:latin typeface="Arial"/>
                <a:cs typeface="Arial"/>
              </a:rPr>
              <a:t> </a:t>
            </a:r>
            <a:r>
              <a:rPr sz="1800" spc="-155" dirty="0">
                <a:latin typeface="Arial"/>
                <a:cs typeface="Arial"/>
              </a:rPr>
              <a:t>as</a:t>
            </a:r>
            <a:r>
              <a:rPr sz="1800" spc="-140" dirty="0">
                <a:latin typeface="Arial"/>
                <a:cs typeface="Arial"/>
              </a:rPr>
              <a:t> </a:t>
            </a:r>
            <a:r>
              <a:rPr sz="1800" spc="-65" dirty="0">
                <a:latin typeface="Arial"/>
                <a:cs typeface="Arial"/>
              </a:rPr>
              <a:t>having</a:t>
            </a:r>
            <a:r>
              <a:rPr sz="1800" spc="-215" dirty="0">
                <a:latin typeface="Arial"/>
                <a:cs typeface="Arial"/>
              </a:rPr>
              <a:t> </a:t>
            </a:r>
            <a:r>
              <a:rPr sz="1800" spc="-10" dirty="0">
                <a:latin typeface="Arial"/>
                <a:cs typeface="Arial"/>
              </a:rPr>
              <a:t>better</a:t>
            </a:r>
            <a:r>
              <a:rPr sz="1800" spc="-229" dirty="0">
                <a:latin typeface="Arial"/>
                <a:cs typeface="Arial"/>
              </a:rPr>
              <a:t> </a:t>
            </a:r>
            <a:r>
              <a:rPr sz="1800" spc="-25" dirty="0">
                <a:latin typeface="Arial"/>
                <a:cs typeface="Arial"/>
              </a:rPr>
              <a:t>information</a:t>
            </a:r>
            <a:r>
              <a:rPr sz="1800" spc="-30" dirty="0">
                <a:latin typeface="Arial"/>
                <a:cs typeface="Arial"/>
              </a:rPr>
              <a:t> </a:t>
            </a:r>
            <a:r>
              <a:rPr sz="1800" spc="-70" dirty="0">
                <a:latin typeface="Arial"/>
                <a:cs typeface="Arial"/>
              </a:rPr>
              <a:t>and</a:t>
            </a:r>
            <a:r>
              <a:rPr sz="1800" spc="-175" dirty="0">
                <a:latin typeface="Arial"/>
                <a:cs typeface="Arial"/>
              </a:rPr>
              <a:t> </a:t>
            </a:r>
            <a:r>
              <a:rPr sz="1800" spc="-60" dirty="0">
                <a:latin typeface="Arial"/>
                <a:cs typeface="Arial"/>
              </a:rPr>
              <a:t>more</a:t>
            </a:r>
            <a:r>
              <a:rPr sz="1800" spc="-50" dirty="0">
                <a:latin typeface="Arial"/>
                <a:cs typeface="Arial"/>
              </a:rPr>
              <a:t> </a:t>
            </a:r>
            <a:r>
              <a:rPr sz="1800" spc="-60" dirty="0">
                <a:latin typeface="Arial"/>
                <a:cs typeface="Arial"/>
              </a:rPr>
              <a:t>market</a:t>
            </a:r>
            <a:r>
              <a:rPr sz="1800" spc="-130" dirty="0">
                <a:latin typeface="Arial"/>
                <a:cs typeface="Arial"/>
              </a:rPr>
              <a:t> </a:t>
            </a:r>
            <a:r>
              <a:rPr sz="1800" spc="-40" dirty="0">
                <a:latin typeface="Arial"/>
                <a:cs typeface="Arial"/>
              </a:rPr>
              <a:t>power</a:t>
            </a:r>
            <a:r>
              <a:rPr sz="1800" spc="-145" dirty="0">
                <a:latin typeface="Arial"/>
                <a:cs typeface="Arial"/>
              </a:rPr>
              <a:t> </a:t>
            </a:r>
            <a:r>
              <a:rPr sz="1800" spc="-30" dirty="0">
                <a:latin typeface="Arial"/>
                <a:cs typeface="Arial"/>
              </a:rPr>
              <a:t>than</a:t>
            </a:r>
            <a:r>
              <a:rPr sz="1800" spc="-170" dirty="0">
                <a:latin typeface="Arial"/>
                <a:cs typeface="Arial"/>
              </a:rPr>
              <a:t> </a:t>
            </a:r>
            <a:r>
              <a:rPr sz="1800" spc="-55" dirty="0">
                <a:latin typeface="Arial"/>
                <a:cs typeface="Arial"/>
              </a:rPr>
              <a:t>individuals(assymetric </a:t>
            </a:r>
            <a:r>
              <a:rPr sz="1800" spc="-30" dirty="0">
                <a:latin typeface="Arial"/>
                <a:cs typeface="Arial"/>
              </a:rPr>
              <a:t>information).</a:t>
            </a:r>
            <a:endParaRPr sz="1800">
              <a:latin typeface="Arial"/>
              <a:cs typeface="Arial"/>
            </a:endParaRPr>
          </a:p>
          <a:p>
            <a:pPr marL="146050" marR="5080" indent="-133350">
              <a:lnSpc>
                <a:spcPct val="90400"/>
              </a:lnSpc>
              <a:spcBef>
                <a:spcPts val="605"/>
              </a:spcBef>
              <a:buChar char="•"/>
              <a:tabLst>
                <a:tab pos="146050" algn="l"/>
              </a:tabLst>
            </a:pPr>
            <a:r>
              <a:rPr sz="1800" spc="-75" dirty="0">
                <a:latin typeface="Arial"/>
                <a:cs typeface="Arial"/>
              </a:rPr>
              <a:t>Financial</a:t>
            </a:r>
            <a:r>
              <a:rPr sz="1800" spc="-200" dirty="0">
                <a:latin typeface="Arial"/>
                <a:cs typeface="Arial"/>
              </a:rPr>
              <a:t> </a:t>
            </a:r>
            <a:r>
              <a:rPr sz="1800" spc="-20" dirty="0">
                <a:latin typeface="Arial"/>
                <a:cs typeface="Arial"/>
              </a:rPr>
              <a:t>stability</a:t>
            </a:r>
            <a:r>
              <a:rPr sz="1800" spc="-229" dirty="0">
                <a:latin typeface="Arial"/>
                <a:cs typeface="Arial"/>
              </a:rPr>
              <a:t> </a:t>
            </a:r>
            <a:r>
              <a:rPr sz="1800" spc="-120" dirty="0">
                <a:latin typeface="Arial"/>
                <a:cs typeface="Arial"/>
              </a:rPr>
              <a:t>–</a:t>
            </a:r>
            <a:r>
              <a:rPr sz="1800" spc="-70" dirty="0">
                <a:latin typeface="Arial"/>
                <a:cs typeface="Arial"/>
              </a:rPr>
              <a:t> </a:t>
            </a:r>
            <a:r>
              <a:rPr sz="1800" spc="-90" dirty="0">
                <a:latin typeface="Arial"/>
                <a:cs typeface="Arial"/>
              </a:rPr>
              <a:t>distress</a:t>
            </a:r>
            <a:r>
              <a:rPr sz="1800" spc="-114" dirty="0">
                <a:latin typeface="Arial"/>
                <a:cs typeface="Arial"/>
              </a:rPr>
              <a:t> </a:t>
            </a:r>
            <a:r>
              <a:rPr sz="1800" dirty="0">
                <a:latin typeface="Arial"/>
                <a:cs typeface="Arial"/>
              </a:rPr>
              <a:t>of</a:t>
            </a:r>
            <a:r>
              <a:rPr sz="1800" spc="-15" dirty="0">
                <a:latin typeface="Arial"/>
                <a:cs typeface="Arial"/>
              </a:rPr>
              <a:t> </a:t>
            </a:r>
            <a:r>
              <a:rPr sz="1800" spc="-70" dirty="0">
                <a:latin typeface="Arial"/>
                <a:cs typeface="Arial"/>
              </a:rPr>
              <a:t>one</a:t>
            </a:r>
            <a:r>
              <a:rPr sz="1800" spc="-65" dirty="0">
                <a:latin typeface="Arial"/>
                <a:cs typeface="Arial"/>
              </a:rPr>
              <a:t> </a:t>
            </a:r>
            <a:r>
              <a:rPr sz="1800" spc="-45" dirty="0">
                <a:latin typeface="Arial"/>
                <a:cs typeface="Arial"/>
              </a:rPr>
              <a:t>financial</a:t>
            </a:r>
            <a:r>
              <a:rPr sz="1800" spc="-180" dirty="0">
                <a:latin typeface="Arial"/>
                <a:cs typeface="Arial"/>
              </a:rPr>
              <a:t> </a:t>
            </a:r>
            <a:r>
              <a:rPr sz="1800" dirty="0">
                <a:latin typeface="Arial"/>
                <a:cs typeface="Arial"/>
              </a:rPr>
              <a:t>institution</a:t>
            </a:r>
            <a:r>
              <a:rPr sz="1800" spc="-195" dirty="0">
                <a:latin typeface="Arial"/>
                <a:cs typeface="Arial"/>
              </a:rPr>
              <a:t> </a:t>
            </a:r>
            <a:r>
              <a:rPr sz="1800" spc="-114" dirty="0">
                <a:latin typeface="Arial"/>
                <a:cs typeface="Arial"/>
              </a:rPr>
              <a:t>can</a:t>
            </a:r>
            <a:r>
              <a:rPr sz="1800" spc="-125" dirty="0">
                <a:latin typeface="Arial"/>
                <a:cs typeface="Arial"/>
              </a:rPr>
              <a:t> </a:t>
            </a:r>
            <a:r>
              <a:rPr sz="1800" spc="-90" dirty="0">
                <a:latin typeface="Arial"/>
                <a:cs typeface="Arial"/>
              </a:rPr>
              <a:t>have</a:t>
            </a:r>
            <a:r>
              <a:rPr sz="1800" spc="-150" dirty="0">
                <a:latin typeface="Arial"/>
                <a:cs typeface="Arial"/>
              </a:rPr>
              <a:t> </a:t>
            </a:r>
            <a:r>
              <a:rPr sz="1800" spc="-65" dirty="0">
                <a:latin typeface="Arial"/>
                <a:cs typeface="Arial"/>
              </a:rPr>
              <a:t>destabilizing</a:t>
            </a:r>
            <a:r>
              <a:rPr sz="1800" spc="-250" dirty="0">
                <a:latin typeface="Arial"/>
                <a:cs typeface="Arial"/>
              </a:rPr>
              <a:t> </a:t>
            </a:r>
            <a:r>
              <a:rPr sz="1800" spc="-10" dirty="0">
                <a:latin typeface="Arial"/>
                <a:cs typeface="Arial"/>
              </a:rPr>
              <a:t>effects </a:t>
            </a:r>
            <a:r>
              <a:rPr sz="1800" spc="-55" dirty="0">
                <a:latin typeface="Arial"/>
                <a:cs typeface="Arial"/>
              </a:rPr>
              <a:t>on</a:t>
            </a:r>
            <a:r>
              <a:rPr sz="1800" spc="-70" dirty="0">
                <a:latin typeface="Arial"/>
                <a:cs typeface="Arial"/>
              </a:rPr>
              <a:t> </a:t>
            </a:r>
            <a:r>
              <a:rPr sz="1800" spc="-60" dirty="0">
                <a:latin typeface="Arial"/>
                <a:cs typeface="Arial"/>
              </a:rPr>
              <a:t>others.</a:t>
            </a:r>
            <a:r>
              <a:rPr sz="1800" spc="-110" dirty="0">
                <a:latin typeface="Arial"/>
                <a:cs typeface="Arial"/>
              </a:rPr>
              <a:t> </a:t>
            </a:r>
            <a:r>
              <a:rPr sz="1800" spc="-75" dirty="0">
                <a:latin typeface="Arial"/>
                <a:cs typeface="Arial"/>
              </a:rPr>
              <a:t>At</a:t>
            </a:r>
            <a:r>
              <a:rPr sz="1800" spc="-20" dirty="0">
                <a:latin typeface="Arial"/>
                <a:cs typeface="Arial"/>
              </a:rPr>
              <a:t> the</a:t>
            </a:r>
            <a:r>
              <a:rPr sz="1800" spc="-95" dirty="0">
                <a:latin typeface="Arial"/>
                <a:cs typeface="Arial"/>
              </a:rPr>
              <a:t> </a:t>
            </a:r>
            <a:r>
              <a:rPr sz="1800" spc="-65" dirty="0">
                <a:latin typeface="Arial"/>
                <a:cs typeface="Arial"/>
              </a:rPr>
              <a:t>extreme</a:t>
            </a:r>
            <a:r>
              <a:rPr sz="1800" spc="-15" dirty="0">
                <a:latin typeface="Arial"/>
                <a:cs typeface="Arial"/>
              </a:rPr>
              <a:t> </a:t>
            </a:r>
            <a:r>
              <a:rPr sz="1800" dirty="0">
                <a:latin typeface="Arial"/>
                <a:cs typeface="Arial"/>
              </a:rPr>
              <a:t>of</a:t>
            </a:r>
            <a:r>
              <a:rPr sz="1800" spc="-120" dirty="0">
                <a:latin typeface="Arial"/>
                <a:cs typeface="Arial"/>
              </a:rPr>
              <a:t> </a:t>
            </a:r>
            <a:r>
              <a:rPr sz="1800" spc="-80" dirty="0">
                <a:latin typeface="Arial"/>
                <a:cs typeface="Arial"/>
              </a:rPr>
              <a:t>these</a:t>
            </a:r>
            <a:r>
              <a:rPr sz="1800" spc="-20" dirty="0">
                <a:latin typeface="Arial"/>
                <a:cs typeface="Arial"/>
              </a:rPr>
              <a:t> </a:t>
            </a:r>
            <a:r>
              <a:rPr sz="1800" spc="-75" dirty="0">
                <a:latin typeface="Arial"/>
                <a:cs typeface="Arial"/>
              </a:rPr>
              <a:t>phenomena</a:t>
            </a:r>
            <a:r>
              <a:rPr sz="1800" spc="-210" dirty="0">
                <a:latin typeface="Arial"/>
                <a:cs typeface="Arial"/>
              </a:rPr>
              <a:t> </a:t>
            </a:r>
            <a:r>
              <a:rPr sz="1800" spc="-80" dirty="0">
                <a:latin typeface="Arial"/>
                <a:cs typeface="Arial"/>
              </a:rPr>
              <a:t>is</a:t>
            </a:r>
            <a:r>
              <a:rPr sz="1800" spc="-135" dirty="0">
                <a:latin typeface="Arial"/>
                <a:cs typeface="Arial"/>
              </a:rPr>
              <a:t> </a:t>
            </a:r>
            <a:r>
              <a:rPr sz="1800" spc="-80" dirty="0">
                <a:latin typeface="Arial"/>
                <a:cs typeface="Arial"/>
              </a:rPr>
              <a:t>systematic</a:t>
            </a:r>
            <a:r>
              <a:rPr sz="1800" spc="-200" dirty="0">
                <a:latin typeface="Arial"/>
                <a:cs typeface="Arial"/>
              </a:rPr>
              <a:t> </a:t>
            </a:r>
            <a:r>
              <a:rPr sz="1800" spc="-70" dirty="0">
                <a:latin typeface="Arial"/>
                <a:cs typeface="Arial"/>
              </a:rPr>
              <a:t>risk,</a:t>
            </a:r>
            <a:r>
              <a:rPr sz="1800" spc="-10" dirty="0">
                <a:latin typeface="Arial"/>
                <a:cs typeface="Arial"/>
              </a:rPr>
              <a:t> </a:t>
            </a:r>
            <a:r>
              <a:rPr sz="1800" spc="-20" dirty="0">
                <a:latin typeface="Arial"/>
                <a:cs typeface="Arial"/>
              </a:rPr>
              <a:t>the</a:t>
            </a:r>
            <a:r>
              <a:rPr sz="1800" spc="-95" dirty="0">
                <a:latin typeface="Arial"/>
                <a:cs typeface="Arial"/>
              </a:rPr>
              <a:t> </a:t>
            </a:r>
            <a:r>
              <a:rPr sz="1800" spc="-75" dirty="0">
                <a:latin typeface="Arial"/>
                <a:cs typeface="Arial"/>
              </a:rPr>
              <a:t>risk</a:t>
            </a:r>
            <a:r>
              <a:rPr sz="1800" spc="-95" dirty="0">
                <a:latin typeface="Arial"/>
                <a:cs typeface="Arial"/>
              </a:rPr>
              <a:t> </a:t>
            </a:r>
            <a:r>
              <a:rPr sz="1800" dirty="0">
                <a:latin typeface="Arial"/>
                <a:cs typeface="Arial"/>
              </a:rPr>
              <a:t>of</a:t>
            </a:r>
            <a:r>
              <a:rPr sz="1800" spc="-35" dirty="0">
                <a:latin typeface="Arial"/>
                <a:cs typeface="Arial"/>
              </a:rPr>
              <a:t> </a:t>
            </a:r>
            <a:r>
              <a:rPr sz="1800" spc="-10" dirty="0">
                <a:latin typeface="Arial"/>
                <a:cs typeface="Arial"/>
              </a:rPr>
              <a:t>financial crises.</a:t>
            </a:r>
            <a:endParaRPr sz="1800">
              <a:latin typeface="Arial"/>
              <a:cs typeface="Arial"/>
            </a:endParaRPr>
          </a:p>
          <a:p>
            <a:pPr marL="146050" indent="-133350">
              <a:lnSpc>
                <a:spcPts val="2055"/>
              </a:lnSpc>
              <a:spcBef>
                <a:spcPts val="395"/>
              </a:spcBef>
              <a:buChar char="•"/>
              <a:tabLst>
                <a:tab pos="146050" algn="l"/>
              </a:tabLst>
            </a:pPr>
            <a:r>
              <a:rPr sz="1800" spc="-85" dirty="0">
                <a:latin typeface="Arial"/>
                <a:cs typeface="Arial"/>
              </a:rPr>
              <a:t>Efficiency </a:t>
            </a:r>
            <a:r>
              <a:rPr sz="1800" spc="-75" dirty="0">
                <a:latin typeface="Arial"/>
                <a:cs typeface="Arial"/>
              </a:rPr>
              <a:t>and</a:t>
            </a:r>
            <a:r>
              <a:rPr sz="1800" spc="-140" dirty="0">
                <a:latin typeface="Arial"/>
                <a:cs typeface="Arial"/>
              </a:rPr>
              <a:t> </a:t>
            </a:r>
            <a:r>
              <a:rPr sz="1800" spc="-40" dirty="0">
                <a:latin typeface="Arial"/>
                <a:cs typeface="Arial"/>
              </a:rPr>
              <a:t>growth</a:t>
            </a:r>
            <a:r>
              <a:rPr sz="1800" spc="-65" dirty="0">
                <a:latin typeface="Arial"/>
                <a:cs typeface="Arial"/>
              </a:rPr>
              <a:t> </a:t>
            </a:r>
            <a:r>
              <a:rPr sz="1800" spc="-120" dirty="0">
                <a:latin typeface="Arial"/>
                <a:cs typeface="Arial"/>
              </a:rPr>
              <a:t>–</a:t>
            </a:r>
            <a:r>
              <a:rPr sz="1800" spc="-10" dirty="0">
                <a:latin typeface="Arial"/>
                <a:cs typeface="Arial"/>
              </a:rPr>
              <a:t> </a:t>
            </a:r>
            <a:r>
              <a:rPr sz="1800" spc="-80" dirty="0">
                <a:latin typeface="Arial"/>
                <a:cs typeface="Arial"/>
              </a:rPr>
              <a:t>is</a:t>
            </a:r>
            <a:r>
              <a:rPr sz="1800" spc="-130" dirty="0">
                <a:latin typeface="Arial"/>
                <a:cs typeface="Arial"/>
              </a:rPr>
              <a:t> </a:t>
            </a:r>
            <a:r>
              <a:rPr sz="1800" dirty="0">
                <a:latin typeface="Arial"/>
                <a:cs typeface="Arial"/>
              </a:rPr>
              <a:t>not</a:t>
            </a:r>
            <a:r>
              <a:rPr sz="1800" spc="-95" dirty="0">
                <a:latin typeface="Arial"/>
                <a:cs typeface="Arial"/>
              </a:rPr>
              <a:t> </a:t>
            </a:r>
            <a:r>
              <a:rPr sz="1800" spc="-45" dirty="0">
                <a:latin typeface="Arial"/>
                <a:cs typeface="Arial"/>
              </a:rPr>
              <a:t>primary</a:t>
            </a:r>
            <a:r>
              <a:rPr sz="1800" spc="-90" dirty="0">
                <a:latin typeface="Arial"/>
                <a:cs typeface="Arial"/>
              </a:rPr>
              <a:t> </a:t>
            </a:r>
            <a:r>
              <a:rPr sz="1800" spc="-20" dirty="0">
                <a:latin typeface="Arial"/>
                <a:cs typeface="Arial"/>
              </a:rPr>
              <a:t>motivation</a:t>
            </a:r>
            <a:r>
              <a:rPr sz="1800" spc="-204" dirty="0">
                <a:latin typeface="Arial"/>
                <a:cs typeface="Arial"/>
              </a:rPr>
              <a:t> </a:t>
            </a:r>
            <a:r>
              <a:rPr sz="1800" spc="-20" dirty="0">
                <a:latin typeface="Arial"/>
                <a:cs typeface="Arial"/>
              </a:rPr>
              <a:t>for</a:t>
            </a:r>
            <a:r>
              <a:rPr sz="1800" spc="-45" dirty="0">
                <a:latin typeface="Arial"/>
                <a:cs typeface="Arial"/>
              </a:rPr>
              <a:t> </a:t>
            </a:r>
            <a:r>
              <a:rPr sz="1800" spc="-40" dirty="0">
                <a:latin typeface="Arial"/>
                <a:cs typeface="Arial"/>
              </a:rPr>
              <a:t>regulation,</a:t>
            </a:r>
            <a:r>
              <a:rPr sz="1800" spc="-254" dirty="0">
                <a:latin typeface="Arial"/>
                <a:cs typeface="Arial"/>
              </a:rPr>
              <a:t> </a:t>
            </a:r>
            <a:r>
              <a:rPr sz="1800" dirty="0">
                <a:latin typeface="Arial"/>
                <a:cs typeface="Arial"/>
              </a:rPr>
              <a:t>but</a:t>
            </a:r>
            <a:r>
              <a:rPr sz="1800" spc="-95" dirty="0">
                <a:latin typeface="Arial"/>
                <a:cs typeface="Arial"/>
              </a:rPr>
              <a:t> </a:t>
            </a:r>
            <a:r>
              <a:rPr sz="1800" spc="-80" dirty="0">
                <a:latin typeface="Arial"/>
                <a:cs typeface="Arial"/>
              </a:rPr>
              <a:t>is</a:t>
            </a:r>
            <a:r>
              <a:rPr sz="1800" spc="-125" dirty="0">
                <a:latin typeface="Arial"/>
                <a:cs typeface="Arial"/>
              </a:rPr>
              <a:t> </a:t>
            </a:r>
            <a:r>
              <a:rPr sz="1800" spc="-20" dirty="0">
                <a:latin typeface="Arial"/>
                <a:cs typeface="Arial"/>
              </a:rPr>
              <a:t>often</a:t>
            </a:r>
            <a:r>
              <a:rPr sz="1800" spc="-60" dirty="0">
                <a:latin typeface="Arial"/>
                <a:cs typeface="Arial"/>
              </a:rPr>
              <a:t> </a:t>
            </a:r>
            <a:r>
              <a:rPr sz="1800" spc="-50" dirty="0">
                <a:latin typeface="Arial"/>
                <a:cs typeface="Arial"/>
              </a:rPr>
              <a:t>a</a:t>
            </a:r>
            <a:endParaRPr sz="1800">
              <a:latin typeface="Arial"/>
              <a:cs typeface="Arial"/>
            </a:endParaRPr>
          </a:p>
          <a:p>
            <a:pPr marL="146050">
              <a:lnSpc>
                <a:spcPts val="2055"/>
              </a:lnSpc>
            </a:pPr>
            <a:r>
              <a:rPr sz="1800" spc="-80" dirty="0">
                <a:latin typeface="Arial"/>
                <a:cs typeface="Arial"/>
              </a:rPr>
              <a:t>background</a:t>
            </a:r>
            <a:r>
              <a:rPr sz="1800" spc="-135" dirty="0">
                <a:latin typeface="Arial"/>
                <a:cs typeface="Arial"/>
              </a:rPr>
              <a:t> </a:t>
            </a:r>
            <a:r>
              <a:rPr sz="1800" spc="-55" dirty="0">
                <a:latin typeface="Arial"/>
                <a:cs typeface="Arial"/>
              </a:rPr>
              <a:t>consideration</a:t>
            </a:r>
            <a:r>
              <a:rPr sz="1800" spc="-105" dirty="0">
                <a:latin typeface="Arial"/>
                <a:cs typeface="Arial"/>
              </a:rPr>
              <a:t> </a:t>
            </a:r>
            <a:r>
              <a:rPr sz="1800" spc="-75" dirty="0">
                <a:latin typeface="Arial"/>
                <a:cs typeface="Arial"/>
              </a:rPr>
              <a:t>and</a:t>
            </a:r>
            <a:r>
              <a:rPr sz="1800" spc="-210" dirty="0">
                <a:latin typeface="Arial"/>
                <a:cs typeface="Arial"/>
              </a:rPr>
              <a:t> </a:t>
            </a:r>
            <a:r>
              <a:rPr sz="1800" spc="-85" dirty="0">
                <a:latin typeface="Arial"/>
                <a:cs typeface="Arial"/>
              </a:rPr>
              <a:t>sometimes</a:t>
            </a:r>
            <a:r>
              <a:rPr sz="1800" spc="-90" dirty="0">
                <a:latin typeface="Arial"/>
                <a:cs typeface="Arial"/>
              </a:rPr>
              <a:t> </a:t>
            </a:r>
            <a:r>
              <a:rPr sz="1800" spc="-150" dirty="0">
                <a:latin typeface="Arial"/>
                <a:cs typeface="Arial"/>
              </a:rPr>
              <a:t>a</a:t>
            </a:r>
            <a:r>
              <a:rPr sz="1800" spc="-30" dirty="0">
                <a:latin typeface="Arial"/>
                <a:cs typeface="Arial"/>
              </a:rPr>
              <a:t> </a:t>
            </a:r>
            <a:r>
              <a:rPr sz="1800" spc="-10" dirty="0">
                <a:latin typeface="Arial"/>
                <a:cs typeface="Arial"/>
              </a:rPr>
              <a:t>constraints.</a:t>
            </a:r>
            <a:endParaRPr sz="1800">
              <a:latin typeface="Arial"/>
              <a:cs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3269" y="768413"/>
            <a:ext cx="5259070" cy="518159"/>
          </a:xfrm>
          <a:prstGeom prst="rect">
            <a:avLst/>
          </a:prstGeom>
        </p:spPr>
        <p:txBody>
          <a:bodyPr vert="horz" wrap="square" lIns="0" tIns="16510" rIns="0" bIns="0" rtlCol="0">
            <a:spAutoFit/>
          </a:bodyPr>
          <a:lstStyle/>
          <a:p>
            <a:pPr marL="12700">
              <a:lnSpc>
                <a:spcPct val="100000"/>
              </a:lnSpc>
              <a:spcBef>
                <a:spcPts val="130"/>
              </a:spcBef>
            </a:pPr>
            <a:r>
              <a:rPr sz="3200" spc="-145" dirty="0"/>
              <a:t>Minimum</a:t>
            </a:r>
            <a:r>
              <a:rPr sz="3200" spc="-295" dirty="0"/>
              <a:t> </a:t>
            </a:r>
            <a:r>
              <a:rPr sz="3200" spc="-204" dirty="0"/>
              <a:t>Capital</a:t>
            </a:r>
            <a:r>
              <a:rPr sz="3200" spc="-195" dirty="0"/>
              <a:t> </a:t>
            </a:r>
            <a:r>
              <a:rPr sz="3200" spc="-175" dirty="0"/>
              <a:t>Requirement</a:t>
            </a:r>
            <a:endParaRPr sz="3200"/>
          </a:p>
        </p:txBody>
      </p:sp>
      <p:sp>
        <p:nvSpPr>
          <p:cNvPr id="3" name="object 3"/>
          <p:cNvSpPr txBox="1"/>
          <p:nvPr/>
        </p:nvSpPr>
        <p:spPr>
          <a:xfrm>
            <a:off x="229870" y="1347787"/>
            <a:ext cx="8649335" cy="3119755"/>
          </a:xfrm>
          <a:prstGeom prst="rect">
            <a:avLst/>
          </a:prstGeom>
        </p:spPr>
        <p:txBody>
          <a:bodyPr vert="horz" wrap="square" lIns="0" tIns="34925" rIns="0" bIns="0" rtlCol="0">
            <a:spAutoFit/>
          </a:bodyPr>
          <a:lstStyle/>
          <a:p>
            <a:pPr marL="146050" marR="5080" indent="-133985">
              <a:lnSpc>
                <a:spcPts val="1280"/>
              </a:lnSpc>
              <a:spcBef>
                <a:spcPts val="275"/>
              </a:spcBef>
              <a:buChar char="•"/>
              <a:tabLst>
                <a:tab pos="146685" algn="l"/>
              </a:tabLst>
            </a:pPr>
            <a:r>
              <a:rPr sz="1200" spc="-105" dirty="0">
                <a:latin typeface="Arial"/>
                <a:cs typeface="Arial"/>
              </a:rPr>
              <a:t>The</a:t>
            </a:r>
            <a:r>
              <a:rPr sz="1200" spc="-20" dirty="0">
                <a:latin typeface="Arial"/>
                <a:cs typeface="Arial"/>
              </a:rPr>
              <a:t> </a:t>
            </a:r>
            <a:r>
              <a:rPr sz="1200" spc="-35" dirty="0">
                <a:latin typeface="Arial"/>
                <a:cs typeface="Arial"/>
              </a:rPr>
              <a:t>minimum</a:t>
            </a:r>
            <a:r>
              <a:rPr sz="1200" spc="80" dirty="0">
                <a:latin typeface="Arial"/>
                <a:cs typeface="Arial"/>
              </a:rPr>
              <a:t> </a:t>
            </a:r>
            <a:r>
              <a:rPr sz="1200" spc="-40" dirty="0">
                <a:latin typeface="Arial"/>
                <a:cs typeface="Arial"/>
              </a:rPr>
              <a:t>capital</a:t>
            </a:r>
            <a:r>
              <a:rPr sz="1200" spc="-70" dirty="0">
                <a:latin typeface="Arial"/>
                <a:cs typeface="Arial"/>
              </a:rPr>
              <a:t> </a:t>
            </a:r>
            <a:r>
              <a:rPr sz="1200" spc="-45" dirty="0">
                <a:latin typeface="Arial"/>
                <a:cs typeface="Arial"/>
              </a:rPr>
              <a:t>requirement</a:t>
            </a:r>
            <a:r>
              <a:rPr sz="1200" spc="25" dirty="0">
                <a:latin typeface="Arial"/>
                <a:cs typeface="Arial"/>
              </a:rPr>
              <a:t> </a:t>
            </a:r>
            <a:r>
              <a:rPr sz="1200" spc="-55" dirty="0">
                <a:latin typeface="Arial"/>
                <a:cs typeface="Arial"/>
              </a:rPr>
              <a:t>represents</a:t>
            </a:r>
            <a:r>
              <a:rPr sz="1200" spc="35" dirty="0">
                <a:latin typeface="Arial"/>
                <a:cs typeface="Arial"/>
              </a:rPr>
              <a:t> </a:t>
            </a:r>
            <a:r>
              <a:rPr sz="1200" spc="-100" dirty="0">
                <a:latin typeface="Arial"/>
                <a:cs typeface="Arial"/>
              </a:rPr>
              <a:t>a</a:t>
            </a:r>
            <a:r>
              <a:rPr sz="1200" dirty="0">
                <a:latin typeface="Arial"/>
                <a:cs typeface="Arial"/>
              </a:rPr>
              <a:t> </a:t>
            </a:r>
            <a:r>
              <a:rPr sz="1200" spc="-25" dirty="0">
                <a:latin typeface="Arial"/>
                <a:cs typeface="Arial"/>
              </a:rPr>
              <a:t>critical</a:t>
            </a:r>
            <a:r>
              <a:rPr sz="1200" spc="-85" dirty="0">
                <a:latin typeface="Arial"/>
                <a:cs typeface="Arial"/>
              </a:rPr>
              <a:t> </a:t>
            </a:r>
            <a:r>
              <a:rPr sz="1200" spc="-45" dirty="0">
                <a:latin typeface="Arial"/>
                <a:cs typeface="Arial"/>
              </a:rPr>
              <a:t>level</a:t>
            </a:r>
            <a:r>
              <a:rPr sz="1200" spc="-75" dirty="0">
                <a:latin typeface="Arial"/>
                <a:cs typeface="Arial"/>
              </a:rPr>
              <a:t> </a:t>
            </a:r>
            <a:r>
              <a:rPr sz="1200" spc="-25" dirty="0">
                <a:latin typeface="Arial"/>
                <a:cs typeface="Arial"/>
              </a:rPr>
              <a:t>of</a:t>
            </a:r>
            <a:r>
              <a:rPr sz="1200" spc="-95" dirty="0">
                <a:latin typeface="Arial"/>
                <a:cs typeface="Arial"/>
              </a:rPr>
              <a:t> </a:t>
            </a:r>
            <a:r>
              <a:rPr sz="1200" spc="-35" dirty="0">
                <a:latin typeface="Arial"/>
                <a:cs typeface="Arial"/>
              </a:rPr>
              <a:t>capital,</a:t>
            </a:r>
            <a:r>
              <a:rPr sz="1200" spc="-100" dirty="0">
                <a:latin typeface="Arial"/>
                <a:cs typeface="Arial"/>
              </a:rPr>
              <a:t> </a:t>
            </a:r>
            <a:r>
              <a:rPr sz="1200" spc="-55" dirty="0">
                <a:latin typeface="Arial"/>
                <a:cs typeface="Arial"/>
              </a:rPr>
              <a:t>under</a:t>
            </a:r>
            <a:r>
              <a:rPr sz="1200" spc="10" dirty="0">
                <a:latin typeface="Arial"/>
                <a:cs typeface="Arial"/>
              </a:rPr>
              <a:t> </a:t>
            </a:r>
            <a:r>
              <a:rPr sz="1200" spc="-10" dirty="0">
                <a:latin typeface="Arial"/>
                <a:cs typeface="Arial"/>
              </a:rPr>
              <a:t>that</a:t>
            </a:r>
            <a:r>
              <a:rPr sz="1200" spc="-60" dirty="0">
                <a:latin typeface="Arial"/>
                <a:cs typeface="Arial"/>
              </a:rPr>
              <a:t> </a:t>
            </a:r>
            <a:r>
              <a:rPr sz="1200" spc="-35" dirty="0">
                <a:latin typeface="Arial"/>
                <a:cs typeface="Arial"/>
              </a:rPr>
              <a:t>the</a:t>
            </a:r>
            <a:r>
              <a:rPr sz="1200" spc="-20" dirty="0">
                <a:latin typeface="Arial"/>
                <a:cs typeface="Arial"/>
              </a:rPr>
              <a:t> </a:t>
            </a:r>
            <a:r>
              <a:rPr sz="1200" spc="-40" dirty="0">
                <a:latin typeface="Arial"/>
                <a:cs typeface="Arial"/>
              </a:rPr>
              <a:t>capital</a:t>
            </a:r>
            <a:r>
              <a:rPr sz="1200" spc="-70" dirty="0">
                <a:latin typeface="Arial"/>
                <a:cs typeface="Arial"/>
              </a:rPr>
              <a:t> </a:t>
            </a:r>
            <a:r>
              <a:rPr sz="1200" spc="-80" dirty="0">
                <a:latin typeface="Arial"/>
                <a:cs typeface="Arial"/>
              </a:rPr>
              <a:t>does</a:t>
            </a:r>
            <a:r>
              <a:rPr sz="1200" spc="40" dirty="0">
                <a:latin typeface="Arial"/>
                <a:cs typeface="Arial"/>
              </a:rPr>
              <a:t> </a:t>
            </a:r>
            <a:r>
              <a:rPr sz="1200" dirty="0">
                <a:latin typeface="Arial"/>
                <a:cs typeface="Arial"/>
              </a:rPr>
              <a:t>not</a:t>
            </a:r>
            <a:r>
              <a:rPr sz="1200" spc="30" dirty="0">
                <a:latin typeface="Arial"/>
                <a:cs typeface="Arial"/>
              </a:rPr>
              <a:t> </a:t>
            </a:r>
            <a:r>
              <a:rPr sz="1200" spc="-75" dirty="0">
                <a:latin typeface="Arial"/>
                <a:cs typeface="Arial"/>
              </a:rPr>
              <a:t>decrease,</a:t>
            </a:r>
            <a:r>
              <a:rPr sz="1200" spc="-105" dirty="0">
                <a:latin typeface="Arial"/>
                <a:cs typeface="Arial"/>
              </a:rPr>
              <a:t> </a:t>
            </a:r>
            <a:r>
              <a:rPr sz="1200" spc="-85" dirty="0">
                <a:latin typeface="Arial"/>
                <a:cs typeface="Arial"/>
              </a:rPr>
              <a:t>because</a:t>
            </a:r>
            <a:r>
              <a:rPr sz="1200" spc="-95" dirty="0">
                <a:latin typeface="Arial"/>
                <a:cs typeface="Arial"/>
              </a:rPr>
              <a:t> </a:t>
            </a:r>
            <a:r>
              <a:rPr sz="1200" spc="-35" dirty="0">
                <a:latin typeface="Arial"/>
                <a:cs typeface="Arial"/>
              </a:rPr>
              <a:t>the</a:t>
            </a:r>
            <a:r>
              <a:rPr sz="1200" spc="-25" dirty="0">
                <a:latin typeface="Arial"/>
                <a:cs typeface="Arial"/>
              </a:rPr>
              <a:t> </a:t>
            </a:r>
            <a:r>
              <a:rPr sz="1200" spc="-10" dirty="0">
                <a:latin typeface="Arial"/>
                <a:cs typeface="Arial"/>
              </a:rPr>
              <a:t>policyholder </a:t>
            </a:r>
            <a:r>
              <a:rPr sz="1200" spc="-30" dirty="0">
                <a:latin typeface="Arial"/>
                <a:cs typeface="Arial"/>
              </a:rPr>
              <a:t>interest</a:t>
            </a:r>
            <a:r>
              <a:rPr sz="1200" spc="-120" dirty="0">
                <a:latin typeface="Arial"/>
                <a:cs typeface="Arial"/>
              </a:rPr>
              <a:t> </a:t>
            </a:r>
            <a:r>
              <a:rPr sz="1200" spc="-50" dirty="0">
                <a:latin typeface="Arial"/>
                <a:cs typeface="Arial"/>
              </a:rPr>
              <a:t>should</a:t>
            </a:r>
            <a:r>
              <a:rPr sz="1200" spc="30" dirty="0">
                <a:latin typeface="Arial"/>
                <a:cs typeface="Arial"/>
              </a:rPr>
              <a:t> </a:t>
            </a:r>
            <a:r>
              <a:rPr sz="1200" spc="-80" dirty="0">
                <a:latin typeface="Arial"/>
                <a:cs typeface="Arial"/>
              </a:rPr>
              <a:t>be</a:t>
            </a:r>
            <a:r>
              <a:rPr sz="1200" dirty="0">
                <a:latin typeface="Arial"/>
                <a:cs typeface="Arial"/>
              </a:rPr>
              <a:t> </a:t>
            </a:r>
            <a:r>
              <a:rPr sz="1200" spc="-10" dirty="0">
                <a:latin typeface="Arial"/>
                <a:cs typeface="Arial"/>
              </a:rPr>
              <a:t>threatened.</a:t>
            </a:r>
            <a:endParaRPr sz="1200">
              <a:latin typeface="Arial"/>
              <a:cs typeface="Arial"/>
            </a:endParaRPr>
          </a:p>
          <a:p>
            <a:pPr>
              <a:lnSpc>
                <a:spcPct val="100000"/>
              </a:lnSpc>
              <a:buFont typeface="Arial"/>
              <a:buChar char="•"/>
            </a:pPr>
            <a:endParaRPr sz="1200">
              <a:latin typeface="Arial"/>
              <a:cs typeface="Arial"/>
            </a:endParaRPr>
          </a:p>
          <a:p>
            <a:pPr marL="12700">
              <a:lnSpc>
                <a:spcPct val="100000"/>
              </a:lnSpc>
              <a:spcBef>
                <a:spcPts val="994"/>
              </a:spcBef>
            </a:pPr>
            <a:r>
              <a:rPr sz="1200" spc="-105" dirty="0">
                <a:latin typeface="Arial"/>
                <a:cs typeface="Arial"/>
              </a:rPr>
              <a:t>The</a:t>
            </a:r>
            <a:r>
              <a:rPr sz="1200" spc="-10" dirty="0">
                <a:latin typeface="Arial"/>
                <a:cs typeface="Arial"/>
              </a:rPr>
              <a:t> </a:t>
            </a:r>
            <a:r>
              <a:rPr sz="1200" spc="-30" dirty="0">
                <a:latin typeface="Arial"/>
                <a:cs typeface="Arial"/>
              </a:rPr>
              <a:t>Minimum</a:t>
            </a:r>
            <a:r>
              <a:rPr sz="1200" spc="90" dirty="0">
                <a:latin typeface="Arial"/>
                <a:cs typeface="Arial"/>
              </a:rPr>
              <a:t> </a:t>
            </a:r>
            <a:r>
              <a:rPr sz="1200" spc="-60" dirty="0">
                <a:latin typeface="Arial"/>
                <a:cs typeface="Arial"/>
              </a:rPr>
              <a:t>Capital</a:t>
            </a:r>
            <a:r>
              <a:rPr sz="1200" spc="-65" dirty="0">
                <a:latin typeface="Arial"/>
                <a:cs typeface="Arial"/>
              </a:rPr>
              <a:t> </a:t>
            </a:r>
            <a:r>
              <a:rPr sz="1200" spc="-70" dirty="0">
                <a:latin typeface="Arial"/>
                <a:cs typeface="Arial"/>
              </a:rPr>
              <a:t>Requirement</a:t>
            </a:r>
            <a:r>
              <a:rPr sz="1200" spc="-40" dirty="0">
                <a:latin typeface="Arial"/>
                <a:cs typeface="Arial"/>
              </a:rPr>
              <a:t> </a:t>
            </a:r>
            <a:r>
              <a:rPr sz="1200" spc="-45" dirty="0">
                <a:latin typeface="Arial"/>
                <a:cs typeface="Arial"/>
              </a:rPr>
              <a:t>shall</a:t>
            </a:r>
            <a:r>
              <a:rPr sz="1200" spc="-60" dirty="0">
                <a:latin typeface="Arial"/>
                <a:cs typeface="Arial"/>
              </a:rPr>
              <a:t> </a:t>
            </a:r>
            <a:r>
              <a:rPr sz="1200" spc="-80" dirty="0">
                <a:latin typeface="Arial"/>
                <a:cs typeface="Arial"/>
              </a:rPr>
              <a:t>be</a:t>
            </a:r>
            <a:r>
              <a:rPr sz="1200" spc="-85" dirty="0">
                <a:latin typeface="Arial"/>
                <a:cs typeface="Arial"/>
              </a:rPr>
              <a:t> </a:t>
            </a:r>
            <a:r>
              <a:rPr sz="1200" spc="-50" dirty="0">
                <a:latin typeface="Arial"/>
                <a:cs typeface="Arial"/>
              </a:rPr>
              <a:t>calculated</a:t>
            </a:r>
            <a:r>
              <a:rPr sz="1200" spc="-120" dirty="0">
                <a:latin typeface="Arial"/>
                <a:cs typeface="Arial"/>
              </a:rPr>
              <a:t> </a:t>
            </a:r>
            <a:r>
              <a:rPr sz="1200" dirty="0">
                <a:latin typeface="Arial"/>
                <a:cs typeface="Arial"/>
              </a:rPr>
              <a:t>in</a:t>
            </a:r>
            <a:r>
              <a:rPr sz="1200" spc="-45" dirty="0">
                <a:latin typeface="Arial"/>
                <a:cs typeface="Arial"/>
              </a:rPr>
              <a:t> </a:t>
            </a:r>
            <a:r>
              <a:rPr sz="1200" spc="-75" dirty="0">
                <a:latin typeface="Arial"/>
                <a:cs typeface="Arial"/>
              </a:rPr>
              <a:t>accordance</a:t>
            </a:r>
            <a:r>
              <a:rPr sz="1200" spc="-10" dirty="0">
                <a:latin typeface="Arial"/>
                <a:cs typeface="Arial"/>
              </a:rPr>
              <a:t> with</a:t>
            </a:r>
            <a:r>
              <a:rPr sz="1200" spc="-45" dirty="0">
                <a:latin typeface="Arial"/>
                <a:cs typeface="Arial"/>
              </a:rPr>
              <a:t> </a:t>
            </a:r>
            <a:r>
              <a:rPr sz="1200" spc="-40" dirty="0">
                <a:latin typeface="Arial"/>
                <a:cs typeface="Arial"/>
              </a:rPr>
              <a:t>the</a:t>
            </a:r>
            <a:r>
              <a:rPr sz="1200" spc="-10" dirty="0">
                <a:latin typeface="Arial"/>
                <a:cs typeface="Arial"/>
              </a:rPr>
              <a:t> </a:t>
            </a:r>
            <a:r>
              <a:rPr sz="1200" spc="-30" dirty="0">
                <a:latin typeface="Arial"/>
                <a:cs typeface="Arial"/>
              </a:rPr>
              <a:t>following</a:t>
            </a:r>
            <a:r>
              <a:rPr sz="1200" spc="25" dirty="0">
                <a:latin typeface="Arial"/>
                <a:cs typeface="Arial"/>
              </a:rPr>
              <a:t> </a:t>
            </a:r>
            <a:r>
              <a:rPr sz="1200" spc="-10" dirty="0">
                <a:latin typeface="Arial"/>
                <a:cs typeface="Arial"/>
              </a:rPr>
              <a:t>principles:</a:t>
            </a:r>
            <a:endParaRPr sz="1200">
              <a:latin typeface="Arial"/>
              <a:cs typeface="Arial"/>
            </a:endParaRPr>
          </a:p>
          <a:p>
            <a:pPr marL="146050" indent="-133985">
              <a:lnSpc>
                <a:spcPct val="100000"/>
              </a:lnSpc>
              <a:spcBef>
                <a:spcPts val="439"/>
              </a:spcBef>
              <a:buChar char="•"/>
              <a:tabLst>
                <a:tab pos="146685" algn="l"/>
              </a:tabLst>
            </a:pPr>
            <a:r>
              <a:rPr sz="1200" spc="-55" dirty="0">
                <a:latin typeface="Arial"/>
                <a:cs typeface="Arial"/>
              </a:rPr>
              <a:t>(a)</a:t>
            </a:r>
            <a:r>
              <a:rPr sz="1200" spc="-80" dirty="0">
                <a:latin typeface="Arial"/>
                <a:cs typeface="Arial"/>
              </a:rPr>
              <a:t> </a:t>
            </a:r>
            <a:r>
              <a:rPr sz="1200" dirty="0">
                <a:latin typeface="Arial"/>
                <a:cs typeface="Arial"/>
              </a:rPr>
              <a:t>it</a:t>
            </a:r>
            <a:r>
              <a:rPr sz="1200" spc="-40" dirty="0">
                <a:latin typeface="Arial"/>
                <a:cs typeface="Arial"/>
              </a:rPr>
              <a:t> shall</a:t>
            </a:r>
            <a:r>
              <a:rPr sz="1200" spc="-60" dirty="0">
                <a:latin typeface="Arial"/>
                <a:cs typeface="Arial"/>
              </a:rPr>
              <a:t> </a:t>
            </a:r>
            <a:r>
              <a:rPr sz="1200" spc="-80" dirty="0">
                <a:latin typeface="Arial"/>
                <a:cs typeface="Arial"/>
              </a:rPr>
              <a:t>be</a:t>
            </a:r>
            <a:r>
              <a:rPr sz="1200" spc="-95" dirty="0">
                <a:latin typeface="Arial"/>
                <a:cs typeface="Arial"/>
              </a:rPr>
              <a:t> </a:t>
            </a:r>
            <a:r>
              <a:rPr sz="1200" spc="-45" dirty="0">
                <a:latin typeface="Arial"/>
                <a:cs typeface="Arial"/>
              </a:rPr>
              <a:t>calculated</a:t>
            </a:r>
            <a:r>
              <a:rPr sz="1200" spc="-120" dirty="0">
                <a:latin typeface="Arial"/>
                <a:cs typeface="Arial"/>
              </a:rPr>
              <a:t> </a:t>
            </a:r>
            <a:r>
              <a:rPr sz="1200" spc="-10" dirty="0">
                <a:latin typeface="Arial"/>
                <a:cs typeface="Arial"/>
              </a:rPr>
              <a:t>in</a:t>
            </a:r>
            <a:r>
              <a:rPr sz="1200" spc="-125" dirty="0">
                <a:latin typeface="Arial"/>
                <a:cs typeface="Arial"/>
              </a:rPr>
              <a:t> </a:t>
            </a:r>
            <a:r>
              <a:rPr sz="1200" spc="-100" dirty="0">
                <a:latin typeface="Arial"/>
                <a:cs typeface="Arial"/>
              </a:rPr>
              <a:t>a</a:t>
            </a:r>
            <a:r>
              <a:rPr sz="1200" spc="20" dirty="0">
                <a:latin typeface="Arial"/>
                <a:cs typeface="Arial"/>
              </a:rPr>
              <a:t> </a:t>
            </a:r>
            <a:r>
              <a:rPr sz="1200" spc="-40" dirty="0">
                <a:latin typeface="Arial"/>
                <a:cs typeface="Arial"/>
              </a:rPr>
              <a:t>clear</a:t>
            </a:r>
            <a:r>
              <a:rPr sz="1200" spc="-140" dirty="0">
                <a:latin typeface="Arial"/>
                <a:cs typeface="Arial"/>
              </a:rPr>
              <a:t> </a:t>
            </a:r>
            <a:r>
              <a:rPr sz="1200" spc="-60" dirty="0">
                <a:latin typeface="Arial"/>
                <a:cs typeface="Arial"/>
              </a:rPr>
              <a:t>and</a:t>
            </a:r>
            <a:r>
              <a:rPr sz="1200" spc="-45" dirty="0">
                <a:latin typeface="Arial"/>
                <a:cs typeface="Arial"/>
              </a:rPr>
              <a:t> </a:t>
            </a:r>
            <a:r>
              <a:rPr sz="1200" spc="-50" dirty="0">
                <a:latin typeface="Arial"/>
                <a:cs typeface="Arial"/>
              </a:rPr>
              <a:t>simple</a:t>
            </a:r>
            <a:r>
              <a:rPr sz="1200" spc="-90" dirty="0">
                <a:latin typeface="Arial"/>
                <a:cs typeface="Arial"/>
              </a:rPr>
              <a:t> </a:t>
            </a:r>
            <a:r>
              <a:rPr sz="1200" spc="-75" dirty="0">
                <a:latin typeface="Arial"/>
                <a:cs typeface="Arial"/>
              </a:rPr>
              <a:t>manner,</a:t>
            </a:r>
            <a:r>
              <a:rPr sz="1200" spc="80" dirty="0">
                <a:latin typeface="Arial"/>
                <a:cs typeface="Arial"/>
              </a:rPr>
              <a:t> </a:t>
            </a:r>
            <a:r>
              <a:rPr sz="1200" spc="-60" dirty="0">
                <a:latin typeface="Arial"/>
                <a:cs typeface="Arial"/>
              </a:rPr>
              <a:t>and</a:t>
            </a:r>
            <a:r>
              <a:rPr sz="1200" spc="-40" dirty="0">
                <a:latin typeface="Arial"/>
                <a:cs typeface="Arial"/>
              </a:rPr>
              <a:t> </a:t>
            </a:r>
            <a:r>
              <a:rPr sz="1200" dirty="0">
                <a:latin typeface="Arial"/>
                <a:cs typeface="Arial"/>
              </a:rPr>
              <a:t>in</a:t>
            </a:r>
            <a:r>
              <a:rPr sz="1200" spc="-45" dirty="0">
                <a:latin typeface="Arial"/>
                <a:cs typeface="Arial"/>
              </a:rPr>
              <a:t> </a:t>
            </a:r>
            <a:r>
              <a:rPr sz="1200" spc="-70" dirty="0">
                <a:latin typeface="Arial"/>
                <a:cs typeface="Arial"/>
              </a:rPr>
              <a:t>such</a:t>
            </a:r>
            <a:r>
              <a:rPr sz="1200" spc="-40" dirty="0">
                <a:latin typeface="Arial"/>
                <a:cs typeface="Arial"/>
              </a:rPr>
              <a:t> </a:t>
            </a:r>
            <a:r>
              <a:rPr sz="1200" spc="-100" dirty="0">
                <a:latin typeface="Arial"/>
                <a:cs typeface="Arial"/>
              </a:rPr>
              <a:t>a</a:t>
            </a:r>
            <a:r>
              <a:rPr sz="1200" spc="-65" dirty="0">
                <a:latin typeface="Arial"/>
                <a:cs typeface="Arial"/>
              </a:rPr>
              <a:t> way</a:t>
            </a:r>
            <a:r>
              <a:rPr sz="1200" spc="-105" dirty="0">
                <a:latin typeface="Arial"/>
                <a:cs typeface="Arial"/>
              </a:rPr>
              <a:t> </a:t>
            </a:r>
            <a:r>
              <a:rPr sz="1200" spc="-110" dirty="0">
                <a:latin typeface="Arial"/>
                <a:cs typeface="Arial"/>
              </a:rPr>
              <a:t>as</a:t>
            </a:r>
            <a:r>
              <a:rPr sz="1200" spc="-30" dirty="0">
                <a:latin typeface="Arial"/>
                <a:cs typeface="Arial"/>
              </a:rPr>
              <a:t> </a:t>
            </a:r>
            <a:r>
              <a:rPr sz="1200" dirty="0">
                <a:latin typeface="Arial"/>
                <a:cs typeface="Arial"/>
              </a:rPr>
              <a:t>to</a:t>
            </a:r>
            <a:r>
              <a:rPr sz="1200" spc="-45" dirty="0">
                <a:latin typeface="Arial"/>
                <a:cs typeface="Arial"/>
              </a:rPr>
              <a:t> </a:t>
            </a:r>
            <a:r>
              <a:rPr sz="1200" spc="-75" dirty="0">
                <a:latin typeface="Arial"/>
                <a:cs typeface="Arial"/>
              </a:rPr>
              <a:t>ensure</a:t>
            </a:r>
            <a:r>
              <a:rPr sz="1200" spc="-5" dirty="0">
                <a:latin typeface="Arial"/>
                <a:cs typeface="Arial"/>
              </a:rPr>
              <a:t> </a:t>
            </a:r>
            <a:r>
              <a:rPr sz="1200" dirty="0">
                <a:latin typeface="Arial"/>
                <a:cs typeface="Arial"/>
              </a:rPr>
              <a:t>that</a:t>
            </a:r>
            <a:r>
              <a:rPr sz="1200" spc="50" dirty="0">
                <a:latin typeface="Arial"/>
                <a:cs typeface="Arial"/>
              </a:rPr>
              <a:t> </a:t>
            </a:r>
            <a:r>
              <a:rPr sz="1200" spc="-35" dirty="0">
                <a:latin typeface="Arial"/>
                <a:cs typeface="Arial"/>
              </a:rPr>
              <a:t>the</a:t>
            </a:r>
            <a:r>
              <a:rPr sz="1200" spc="-5" dirty="0">
                <a:latin typeface="Arial"/>
                <a:cs typeface="Arial"/>
              </a:rPr>
              <a:t> </a:t>
            </a:r>
            <a:r>
              <a:rPr sz="1200" spc="-40" dirty="0">
                <a:latin typeface="Arial"/>
                <a:cs typeface="Arial"/>
              </a:rPr>
              <a:t>calculation</a:t>
            </a:r>
            <a:r>
              <a:rPr sz="1200" spc="-125" dirty="0">
                <a:latin typeface="Arial"/>
                <a:cs typeface="Arial"/>
              </a:rPr>
              <a:t> </a:t>
            </a:r>
            <a:r>
              <a:rPr sz="1200" spc="-70" dirty="0">
                <a:latin typeface="Arial"/>
                <a:cs typeface="Arial"/>
              </a:rPr>
              <a:t>can</a:t>
            </a:r>
            <a:r>
              <a:rPr sz="1200" spc="-125" dirty="0">
                <a:latin typeface="Arial"/>
                <a:cs typeface="Arial"/>
              </a:rPr>
              <a:t> </a:t>
            </a:r>
            <a:r>
              <a:rPr sz="1200" spc="-75" dirty="0">
                <a:latin typeface="Arial"/>
                <a:cs typeface="Arial"/>
              </a:rPr>
              <a:t>be</a:t>
            </a:r>
            <a:r>
              <a:rPr sz="1200" dirty="0">
                <a:latin typeface="Arial"/>
                <a:cs typeface="Arial"/>
              </a:rPr>
              <a:t> </a:t>
            </a:r>
            <a:r>
              <a:rPr sz="1200" spc="-10" dirty="0">
                <a:latin typeface="Arial"/>
                <a:cs typeface="Arial"/>
              </a:rPr>
              <a:t>audited;</a:t>
            </a:r>
            <a:endParaRPr sz="1200">
              <a:latin typeface="Arial"/>
              <a:cs typeface="Arial"/>
            </a:endParaRPr>
          </a:p>
          <a:p>
            <a:pPr marL="146050" marR="630555" indent="-133985">
              <a:lnSpc>
                <a:spcPts val="1350"/>
              </a:lnSpc>
              <a:spcBef>
                <a:spcPts val="555"/>
              </a:spcBef>
              <a:buChar char="•"/>
              <a:tabLst>
                <a:tab pos="146685" algn="l"/>
              </a:tabLst>
            </a:pPr>
            <a:r>
              <a:rPr sz="1200" spc="-45" dirty="0">
                <a:latin typeface="Arial"/>
                <a:cs typeface="Arial"/>
              </a:rPr>
              <a:t>(b)</a:t>
            </a:r>
            <a:r>
              <a:rPr sz="1200" spc="-15" dirty="0">
                <a:latin typeface="Arial"/>
                <a:cs typeface="Arial"/>
              </a:rPr>
              <a:t> </a:t>
            </a:r>
            <a:r>
              <a:rPr sz="1200" dirty="0">
                <a:latin typeface="Arial"/>
                <a:cs typeface="Arial"/>
              </a:rPr>
              <a:t>it</a:t>
            </a:r>
            <a:r>
              <a:rPr sz="1200" spc="-130" dirty="0">
                <a:latin typeface="Arial"/>
                <a:cs typeface="Arial"/>
              </a:rPr>
              <a:t> </a:t>
            </a:r>
            <a:r>
              <a:rPr sz="1200" spc="-40" dirty="0">
                <a:latin typeface="Arial"/>
                <a:cs typeface="Arial"/>
              </a:rPr>
              <a:t>shall</a:t>
            </a:r>
            <a:r>
              <a:rPr sz="1200" spc="-75" dirty="0">
                <a:latin typeface="Arial"/>
                <a:cs typeface="Arial"/>
              </a:rPr>
              <a:t> </a:t>
            </a:r>
            <a:r>
              <a:rPr sz="1200" spc="-60" dirty="0">
                <a:latin typeface="Arial"/>
                <a:cs typeface="Arial"/>
              </a:rPr>
              <a:t>correspond</a:t>
            </a:r>
            <a:r>
              <a:rPr sz="1200" spc="25" dirty="0">
                <a:latin typeface="Arial"/>
                <a:cs typeface="Arial"/>
              </a:rPr>
              <a:t> </a:t>
            </a:r>
            <a:r>
              <a:rPr sz="1200" dirty="0">
                <a:latin typeface="Arial"/>
                <a:cs typeface="Arial"/>
              </a:rPr>
              <a:t>to</a:t>
            </a:r>
            <a:r>
              <a:rPr sz="1200" spc="-60" dirty="0">
                <a:latin typeface="Arial"/>
                <a:cs typeface="Arial"/>
              </a:rPr>
              <a:t> </a:t>
            </a:r>
            <a:r>
              <a:rPr sz="1200" spc="-55" dirty="0">
                <a:latin typeface="Arial"/>
                <a:cs typeface="Arial"/>
              </a:rPr>
              <a:t>an </a:t>
            </a:r>
            <a:r>
              <a:rPr sz="1200" spc="-35" dirty="0">
                <a:latin typeface="Arial"/>
                <a:cs typeface="Arial"/>
              </a:rPr>
              <a:t>amount</a:t>
            </a:r>
            <a:r>
              <a:rPr sz="1200" spc="110" dirty="0">
                <a:latin typeface="Arial"/>
                <a:cs typeface="Arial"/>
              </a:rPr>
              <a:t> </a:t>
            </a:r>
            <a:r>
              <a:rPr sz="1200" dirty="0">
                <a:latin typeface="Arial"/>
                <a:cs typeface="Arial"/>
              </a:rPr>
              <a:t>of</a:t>
            </a:r>
            <a:r>
              <a:rPr sz="1200" spc="-15" dirty="0">
                <a:latin typeface="Arial"/>
                <a:cs typeface="Arial"/>
              </a:rPr>
              <a:t> </a:t>
            </a:r>
            <a:r>
              <a:rPr sz="1200" spc="-25" dirty="0">
                <a:latin typeface="Arial"/>
                <a:cs typeface="Arial"/>
              </a:rPr>
              <a:t>eligible</a:t>
            </a:r>
            <a:r>
              <a:rPr sz="1200" spc="-100" dirty="0">
                <a:latin typeface="Arial"/>
                <a:cs typeface="Arial"/>
              </a:rPr>
              <a:t> </a:t>
            </a:r>
            <a:r>
              <a:rPr sz="1200" spc="-65" dirty="0">
                <a:latin typeface="Arial"/>
                <a:cs typeface="Arial"/>
              </a:rPr>
              <a:t>basic</a:t>
            </a:r>
            <a:r>
              <a:rPr sz="1200" spc="-80" dirty="0">
                <a:latin typeface="Arial"/>
                <a:cs typeface="Arial"/>
              </a:rPr>
              <a:t> </a:t>
            </a:r>
            <a:r>
              <a:rPr sz="1200" spc="-60" dirty="0">
                <a:latin typeface="Arial"/>
                <a:cs typeface="Arial"/>
              </a:rPr>
              <a:t>own</a:t>
            </a:r>
            <a:r>
              <a:rPr sz="1200" spc="-130" dirty="0">
                <a:latin typeface="Arial"/>
                <a:cs typeface="Arial"/>
              </a:rPr>
              <a:t> </a:t>
            </a:r>
            <a:r>
              <a:rPr sz="1200" spc="-60" dirty="0">
                <a:latin typeface="Arial"/>
                <a:cs typeface="Arial"/>
              </a:rPr>
              <a:t>funds</a:t>
            </a:r>
            <a:r>
              <a:rPr sz="1200" spc="30" dirty="0">
                <a:latin typeface="Arial"/>
                <a:cs typeface="Arial"/>
              </a:rPr>
              <a:t> </a:t>
            </a:r>
            <a:r>
              <a:rPr sz="1200" spc="-25" dirty="0">
                <a:latin typeface="Arial"/>
                <a:cs typeface="Arial"/>
              </a:rPr>
              <a:t>below</a:t>
            </a:r>
            <a:r>
              <a:rPr sz="1200" spc="25" dirty="0">
                <a:latin typeface="Arial"/>
                <a:cs typeface="Arial"/>
              </a:rPr>
              <a:t> </a:t>
            </a:r>
            <a:r>
              <a:rPr sz="1200" spc="-45" dirty="0">
                <a:latin typeface="Arial"/>
                <a:cs typeface="Arial"/>
              </a:rPr>
              <a:t>which</a:t>
            </a:r>
            <a:r>
              <a:rPr sz="1200" spc="-55" dirty="0">
                <a:latin typeface="Arial"/>
                <a:cs typeface="Arial"/>
              </a:rPr>
              <a:t> </a:t>
            </a:r>
            <a:r>
              <a:rPr sz="1200" spc="-40" dirty="0">
                <a:latin typeface="Arial"/>
                <a:cs typeface="Arial"/>
              </a:rPr>
              <a:t>policy </a:t>
            </a:r>
            <a:r>
              <a:rPr sz="1200" spc="-60" dirty="0">
                <a:latin typeface="Arial"/>
                <a:cs typeface="Arial"/>
              </a:rPr>
              <a:t>holders</a:t>
            </a:r>
            <a:r>
              <a:rPr sz="1200" spc="30" dirty="0">
                <a:latin typeface="Arial"/>
                <a:cs typeface="Arial"/>
              </a:rPr>
              <a:t> </a:t>
            </a:r>
            <a:r>
              <a:rPr sz="1200" spc="-60" dirty="0">
                <a:latin typeface="Arial"/>
                <a:cs typeface="Arial"/>
              </a:rPr>
              <a:t>and</a:t>
            </a:r>
            <a:r>
              <a:rPr sz="1200" spc="-55" dirty="0">
                <a:latin typeface="Arial"/>
                <a:cs typeface="Arial"/>
              </a:rPr>
              <a:t> </a:t>
            </a:r>
            <a:r>
              <a:rPr sz="1200" spc="-45" dirty="0">
                <a:latin typeface="Arial"/>
                <a:cs typeface="Arial"/>
              </a:rPr>
              <a:t>beneficiaries</a:t>
            </a:r>
            <a:r>
              <a:rPr sz="1200" spc="-40" dirty="0">
                <a:latin typeface="Arial"/>
                <a:cs typeface="Arial"/>
              </a:rPr>
              <a:t> </a:t>
            </a:r>
            <a:r>
              <a:rPr sz="1200" spc="-65" dirty="0">
                <a:latin typeface="Arial"/>
                <a:cs typeface="Arial"/>
              </a:rPr>
              <a:t>are</a:t>
            </a:r>
            <a:r>
              <a:rPr sz="1200" spc="-95" dirty="0">
                <a:latin typeface="Arial"/>
                <a:cs typeface="Arial"/>
              </a:rPr>
              <a:t> </a:t>
            </a:r>
            <a:r>
              <a:rPr sz="1200" spc="-75" dirty="0">
                <a:latin typeface="Arial"/>
                <a:cs typeface="Arial"/>
              </a:rPr>
              <a:t>exposed</a:t>
            </a:r>
            <a:r>
              <a:rPr sz="1200" spc="-55" dirty="0">
                <a:latin typeface="Arial"/>
                <a:cs typeface="Arial"/>
              </a:rPr>
              <a:t> </a:t>
            </a:r>
            <a:r>
              <a:rPr sz="1200" dirty="0">
                <a:latin typeface="Arial"/>
                <a:cs typeface="Arial"/>
              </a:rPr>
              <a:t>to</a:t>
            </a:r>
            <a:r>
              <a:rPr sz="1200" spc="-55" dirty="0">
                <a:latin typeface="Arial"/>
                <a:cs typeface="Arial"/>
              </a:rPr>
              <a:t> </a:t>
            </a:r>
            <a:r>
              <a:rPr sz="1200" spc="-25" dirty="0">
                <a:latin typeface="Arial"/>
                <a:cs typeface="Arial"/>
              </a:rPr>
              <a:t>an </a:t>
            </a:r>
            <a:r>
              <a:rPr sz="1200" spc="-60" dirty="0">
                <a:latin typeface="Arial"/>
                <a:cs typeface="Arial"/>
              </a:rPr>
              <a:t>unacceptable</a:t>
            </a:r>
            <a:r>
              <a:rPr sz="1200" spc="-25" dirty="0">
                <a:latin typeface="Arial"/>
                <a:cs typeface="Arial"/>
              </a:rPr>
              <a:t> </a:t>
            </a:r>
            <a:r>
              <a:rPr sz="1200" spc="-45" dirty="0">
                <a:latin typeface="Arial"/>
                <a:cs typeface="Arial"/>
              </a:rPr>
              <a:t>level</a:t>
            </a:r>
            <a:r>
              <a:rPr sz="1200" spc="-80" dirty="0">
                <a:latin typeface="Arial"/>
                <a:cs typeface="Arial"/>
              </a:rPr>
              <a:t> </a:t>
            </a:r>
            <a:r>
              <a:rPr sz="1200" dirty="0">
                <a:latin typeface="Arial"/>
                <a:cs typeface="Arial"/>
              </a:rPr>
              <a:t>of</a:t>
            </a:r>
            <a:r>
              <a:rPr sz="1200" spc="-20" dirty="0">
                <a:latin typeface="Arial"/>
                <a:cs typeface="Arial"/>
              </a:rPr>
              <a:t> </a:t>
            </a:r>
            <a:r>
              <a:rPr sz="1200" spc="-40" dirty="0">
                <a:latin typeface="Arial"/>
                <a:cs typeface="Arial"/>
              </a:rPr>
              <a:t>risk</a:t>
            </a:r>
            <a:r>
              <a:rPr sz="1200" spc="-120" dirty="0">
                <a:latin typeface="Arial"/>
                <a:cs typeface="Arial"/>
              </a:rPr>
              <a:t> </a:t>
            </a:r>
            <a:r>
              <a:rPr sz="1200" spc="-60" dirty="0">
                <a:latin typeface="Arial"/>
                <a:cs typeface="Arial"/>
              </a:rPr>
              <a:t>were</a:t>
            </a:r>
            <a:r>
              <a:rPr sz="1200" spc="-25" dirty="0">
                <a:latin typeface="Arial"/>
                <a:cs typeface="Arial"/>
              </a:rPr>
              <a:t> </a:t>
            </a:r>
            <a:r>
              <a:rPr sz="1200" spc="-60" dirty="0">
                <a:latin typeface="Arial"/>
                <a:cs typeface="Arial"/>
              </a:rPr>
              <a:t>insurance</a:t>
            </a:r>
            <a:r>
              <a:rPr sz="1200" spc="-25" dirty="0">
                <a:latin typeface="Arial"/>
                <a:cs typeface="Arial"/>
              </a:rPr>
              <a:t> </a:t>
            </a:r>
            <a:r>
              <a:rPr sz="1200" spc="-65" dirty="0">
                <a:latin typeface="Arial"/>
                <a:cs typeface="Arial"/>
              </a:rPr>
              <a:t>and</a:t>
            </a:r>
            <a:r>
              <a:rPr sz="1200" spc="-60" dirty="0">
                <a:latin typeface="Arial"/>
                <a:cs typeface="Arial"/>
              </a:rPr>
              <a:t> </a:t>
            </a:r>
            <a:r>
              <a:rPr sz="1200" spc="-65" dirty="0">
                <a:latin typeface="Arial"/>
                <a:cs typeface="Arial"/>
              </a:rPr>
              <a:t>reinsurance</a:t>
            </a:r>
            <a:r>
              <a:rPr sz="1200" spc="-100" dirty="0">
                <a:latin typeface="Arial"/>
                <a:cs typeface="Arial"/>
              </a:rPr>
              <a:t> </a:t>
            </a:r>
            <a:r>
              <a:rPr sz="1200" spc="-55" dirty="0">
                <a:latin typeface="Arial"/>
                <a:cs typeface="Arial"/>
              </a:rPr>
              <a:t>undertakings</a:t>
            </a:r>
            <a:r>
              <a:rPr sz="1200" spc="105" dirty="0">
                <a:latin typeface="Arial"/>
                <a:cs typeface="Arial"/>
              </a:rPr>
              <a:t> </a:t>
            </a:r>
            <a:r>
              <a:rPr sz="1200" spc="-40" dirty="0">
                <a:latin typeface="Arial"/>
                <a:cs typeface="Arial"/>
              </a:rPr>
              <a:t>allowed</a:t>
            </a:r>
            <a:r>
              <a:rPr sz="1200" spc="-130" dirty="0">
                <a:latin typeface="Arial"/>
                <a:cs typeface="Arial"/>
              </a:rPr>
              <a:t> </a:t>
            </a:r>
            <a:r>
              <a:rPr sz="1200" dirty="0">
                <a:latin typeface="Arial"/>
                <a:cs typeface="Arial"/>
              </a:rPr>
              <a:t>to</a:t>
            </a:r>
            <a:r>
              <a:rPr sz="1200" spc="15" dirty="0">
                <a:latin typeface="Arial"/>
                <a:cs typeface="Arial"/>
              </a:rPr>
              <a:t> </a:t>
            </a:r>
            <a:r>
              <a:rPr sz="1200" spc="-50" dirty="0">
                <a:latin typeface="Arial"/>
                <a:cs typeface="Arial"/>
              </a:rPr>
              <a:t>continue</a:t>
            </a:r>
            <a:r>
              <a:rPr sz="1200" spc="-25" dirty="0">
                <a:latin typeface="Arial"/>
                <a:cs typeface="Arial"/>
              </a:rPr>
              <a:t> </a:t>
            </a:r>
            <a:r>
              <a:rPr sz="1200" dirty="0">
                <a:latin typeface="Arial"/>
                <a:cs typeface="Arial"/>
              </a:rPr>
              <a:t>their</a:t>
            </a:r>
            <a:r>
              <a:rPr sz="1200" spc="10" dirty="0">
                <a:latin typeface="Arial"/>
                <a:cs typeface="Arial"/>
              </a:rPr>
              <a:t> </a:t>
            </a:r>
            <a:r>
              <a:rPr sz="1200" spc="-10" dirty="0">
                <a:latin typeface="Arial"/>
                <a:cs typeface="Arial"/>
              </a:rPr>
              <a:t>operations;</a:t>
            </a:r>
            <a:endParaRPr sz="1200">
              <a:latin typeface="Arial"/>
              <a:cs typeface="Arial"/>
            </a:endParaRPr>
          </a:p>
          <a:p>
            <a:pPr marL="146050" marR="114935" indent="-133985">
              <a:lnSpc>
                <a:spcPts val="1280"/>
              </a:lnSpc>
              <a:spcBef>
                <a:spcPts val="590"/>
              </a:spcBef>
              <a:buChar char="•"/>
              <a:tabLst>
                <a:tab pos="146685" algn="l"/>
              </a:tabLst>
            </a:pPr>
            <a:r>
              <a:rPr sz="1200" spc="-55" dirty="0">
                <a:latin typeface="Arial"/>
                <a:cs typeface="Arial"/>
              </a:rPr>
              <a:t>(c)</a:t>
            </a:r>
            <a:r>
              <a:rPr sz="1200" spc="-80" dirty="0">
                <a:latin typeface="Arial"/>
                <a:cs typeface="Arial"/>
              </a:rPr>
              <a:t> </a:t>
            </a:r>
            <a:r>
              <a:rPr sz="1200" spc="-35" dirty="0">
                <a:latin typeface="Arial"/>
                <a:cs typeface="Arial"/>
              </a:rPr>
              <a:t>the</a:t>
            </a:r>
            <a:r>
              <a:rPr sz="1200" dirty="0">
                <a:latin typeface="Arial"/>
                <a:cs typeface="Arial"/>
              </a:rPr>
              <a:t> </a:t>
            </a:r>
            <a:r>
              <a:rPr sz="1200" spc="-30" dirty="0">
                <a:latin typeface="Arial"/>
                <a:cs typeface="Arial"/>
              </a:rPr>
              <a:t>linear</a:t>
            </a:r>
            <a:r>
              <a:rPr sz="1200" spc="-50" dirty="0">
                <a:latin typeface="Arial"/>
                <a:cs typeface="Arial"/>
              </a:rPr>
              <a:t> </a:t>
            </a:r>
            <a:r>
              <a:rPr sz="1200" spc="-25" dirty="0">
                <a:latin typeface="Arial"/>
                <a:cs typeface="Arial"/>
              </a:rPr>
              <a:t>function</a:t>
            </a:r>
            <a:r>
              <a:rPr sz="1200" spc="45" dirty="0">
                <a:latin typeface="Arial"/>
                <a:cs typeface="Arial"/>
              </a:rPr>
              <a:t> </a:t>
            </a:r>
            <a:r>
              <a:rPr sz="1200" spc="-45" dirty="0">
                <a:latin typeface="Arial"/>
                <a:cs typeface="Arial"/>
              </a:rPr>
              <a:t>referred</a:t>
            </a:r>
            <a:r>
              <a:rPr sz="1200" spc="-40" dirty="0">
                <a:latin typeface="Arial"/>
                <a:cs typeface="Arial"/>
              </a:rPr>
              <a:t> </a:t>
            </a:r>
            <a:r>
              <a:rPr sz="1200" dirty="0">
                <a:latin typeface="Arial"/>
                <a:cs typeface="Arial"/>
              </a:rPr>
              <a:t>to</a:t>
            </a:r>
            <a:r>
              <a:rPr sz="1200" spc="40" dirty="0">
                <a:latin typeface="Arial"/>
                <a:cs typeface="Arial"/>
              </a:rPr>
              <a:t> </a:t>
            </a:r>
            <a:r>
              <a:rPr sz="1200" spc="-10" dirty="0">
                <a:latin typeface="Arial"/>
                <a:cs typeface="Arial"/>
              </a:rPr>
              <a:t>in</a:t>
            </a:r>
            <a:r>
              <a:rPr sz="1200" spc="-120" dirty="0">
                <a:latin typeface="Arial"/>
                <a:cs typeface="Arial"/>
              </a:rPr>
              <a:t> </a:t>
            </a:r>
            <a:r>
              <a:rPr sz="1200" spc="-65" dirty="0">
                <a:latin typeface="Arial"/>
                <a:cs typeface="Arial"/>
              </a:rPr>
              <a:t>paragraph</a:t>
            </a:r>
            <a:r>
              <a:rPr sz="1200" spc="-40" dirty="0">
                <a:latin typeface="Arial"/>
                <a:cs typeface="Arial"/>
              </a:rPr>
              <a:t> </a:t>
            </a:r>
            <a:r>
              <a:rPr sz="1200" spc="-70" dirty="0">
                <a:latin typeface="Arial"/>
                <a:cs typeface="Arial"/>
              </a:rPr>
              <a:t>2</a:t>
            </a:r>
            <a:r>
              <a:rPr sz="1200" spc="-10" dirty="0">
                <a:latin typeface="Arial"/>
                <a:cs typeface="Arial"/>
              </a:rPr>
              <a:t> </a:t>
            </a:r>
            <a:r>
              <a:rPr sz="1200" spc="-75" dirty="0">
                <a:latin typeface="Arial"/>
                <a:cs typeface="Arial"/>
              </a:rPr>
              <a:t>used</a:t>
            </a:r>
            <a:r>
              <a:rPr sz="1200" spc="-120" dirty="0">
                <a:latin typeface="Arial"/>
                <a:cs typeface="Arial"/>
              </a:rPr>
              <a:t> </a:t>
            </a:r>
            <a:r>
              <a:rPr sz="1200" dirty="0">
                <a:latin typeface="Arial"/>
                <a:cs typeface="Arial"/>
              </a:rPr>
              <a:t>to</a:t>
            </a:r>
            <a:r>
              <a:rPr sz="1200" spc="45" dirty="0">
                <a:latin typeface="Arial"/>
                <a:cs typeface="Arial"/>
              </a:rPr>
              <a:t> </a:t>
            </a:r>
            <a:r>
              <a:rPr sz="1200" spc="-45" dirty="0">
                <a:latin typeface="Arial"/>
                <a:cs typeface="Arial"/>
              </a:rPr>
              <a:t>calculate</a:t>
            </a:r>
            <a:r>
              <a:rPr sz="1200" spc="-90" dirty="0">
                <a:latin typeface="Arial"/>
                <a:cs typeface="Arial"/>
              </a:rPr>
              <a:t> </a:t>
            </a:r>
            <a:r>
              <a:rPr sz="1200" spc="-45" dirty="0">
                <a:latin typeface="Arial"/>
                <a:cs typeface="Arial"/>
              </a:rPr>
              <a:t>the</a:t>
            </a:r>
            <a:r>
              <a:rPr sz="1200" spc="-90" dirty="0">
                <a:latin typeface="Arial"/>
                <a:cs typeface="Arial"/>
              </a:rPr>
              <a:t> </a:t>
            </a:r>
            <a:r>
              <a:rPr sz="1200" spc="-25" dirty="0">
                <a:latin typeface="Arial"/>
                <a:cs typeface="Arial"/>
              </a:rPr>
              <a:t>Minimum</a:t>
            </a:r>
            <a:r>
              <a:rPr sz="1200" spc="100" dirty="0">
                <a:latin typeface="Arial"/>
                <a:cs typeface="Arial"/>
              </a:rPr>
              <a:t> </a:t>
            </a:r>
            <a:r>
              <a:rPr sz="1200" spc="-55" dirty="0">
                <a:latin typeface="Arial"/>
                <a:cs typeface="Arial"/>
              </a:rPr>
              <a:t>Capital</a:t>
            </a:r>
            <a:r>
              <a:rPr sz="1200" spc="-60" dirty="0">
                <a:latin typeface="Arial"/>
                <a:cs typeface="Arial"/>
              </a:rPr>
              <a:t> </a:t>
            </a:r>
            <a:r>
              <a:rPr sz="1200" spc="-65" dirty="0">
                <a:latin typeface="Arial"/>
                <a:cs typeface="Arial"/>
              </a:rPr>
              <a:t>Requirement</a:t>
            </a:r>
            <a:r>
              <a:rPr sz="1200" spc="-35" dirty="0">
                <a:latin typeface="Arial"/>
                <a:cs typeface="Arial"/>
              </a:rPr>
              <a:t> </a:t>
            </a:r>
            <a:r>
              <a:rPr sz="1200" spc="-40" dirty="0">
                <a:latin typeface="Arial"/>
                <a:cs typeface="Arial"/>
              </a:rPr>
              <a:t>shall</a:t>
            </a:r>
            <a:r>
              <a:rPr sz="1200" spc="-60" dirty="0">
                <a:latin typeface="Arial"/>
                <a:cs typeface="Arial"/>
              </a:rPr>
              <a:t> </a:t>
            </a:r>
            <a:r>
              <a:rPr sz="1200" spc="-75" dirty="0">
                <a:latin typeface="Arial"/>
                <a:cs typeface="Arial"/>
              </a:rPr>
              <a:t>be</a:t>
            </a:r>
            <a:r>
              <a:rPr sz="1200" dirty="0">
                <a:latin typeface="Arial"/>
                <a:cs typeface="Arial"/>
              </a:rPr>
              <a:t> </a:t>
            </a:r>
            <a:r>
              <a:rPr sz="1200" spc="-40" dirty="0">
                <a:latin typeface="Arial"/>
                <a:cs typeface="Arial"/>
              </a:rPr>
              <a:t>calibrated</a:t>
            </a:r>
            <a:r>
              <a:rPr sz="1200" spc="-125" dirty="0">
                <a:latin typeface="Arial"/>
                <a:cs typeface="Arial"/>
              </a:rPr>
              <a:t> </a:t>
            </a:r>
            <a:r>
              <a:rPr sz="1200" dirty="0">
                <a:latin typeface="Arial"/>
                <a:cs typeface="Arial"/>
              </a:rPr>
              <a:t>to</a:t>
            </a:r>
            <a:r>
              <a:rPr sz="1200" spc="-35" dirty="0">
                <a:latin typeface="Arial"/>
                <a:cs typeface="Arial"/>
              </a:rPr>
              <a:t> </a:t>
            </a:r>
            <a:r>
              <a:rPr sz="1200" spc="-45" dirty="0">
                <a:latin typeface="Arial"/>
                <a:cs typeface="Arial"/>
              </a:rPr>
              <a:t>the</a:t>
            </a:r>
            <a:r>
              <a:rPr sz="1200" spc="-190" dirty="0">
                <a:latin typeface="Arial"/>
                <a:cs typeface="Arial"/>
              </a:rPr>
              <a:t> </a:t>
            </a:r>
            <a:r>
              <a:rPr sz="1200" spc="-75" dirty="0">
                <a:latin typeface="Arial"/>
                <a:cs typeface="Arial"/>
              </a:rPr>
              <a:t>Value-</a:t>
            </a:r>
            <a:r>
              <a:rPr sz="1200" spc="-25" dirty="0">
                <a:latin typeface="Arial"/>
                <a:cs typeface="Arial"/>
              </a:rPr>
              <a:t>at- </a:t>
            </a:r>
            <a:r>
              <a:rPr sz="1200" spc="-85" dirty="0">
                <a:latin typeface="Arial"/>
                <a:cs typeface="Arial"/>
              </a:rPr>
              <a:t>Risk</a:t>
            </a:r>
            <a:r>
              <a:rPr sz="1200" spc="-125" dirty="0">
                <a:latin typeface="Arial"/>
                <a:cs typeface="Arial"/>
              </a:rPr>
              <a:t> </a:t>
            </a:r>
            <a:r>
              <a:rPr sz="1200" dirty="0">
                <a:latin typeface="Arial"/>
                <a:cs typeface="Arial"/>
              </a:rPr>
              <a:t>of</a:t>
            </a:r>
            <a:r>
              <a:rPr sz="1200" spc="-25" dirty="0">
                <a:latin typeface="Arial"/>
                <a:cs typeface="Arial"/>
              </a:rPr>
              <a:t> </a:t>
            </a:r>
            <a:r>
              <a:rPr sz="1200" spc="-40" dirty="0">
                <a:latin typeface="Arial"/>
                <a:cs typeface="Arial"/>
              </a:rPr>
              <a:t>the</a:t>
            </a:r>
            <a:r>
              <a:rPr sz="1200" spc="-25" dirty="0">
                <a:latin typeface="Arial"/>
                <a:cs typeface="Arial"/>
              </a:rPr>
              <a:t> </a:t>
            </a:r>
            <a:r>
              <a:rPr sz="1200" spc="-65" dirty="0">
                <a:latin typeface="Arial"/>
                <a:cs typeface="Arial"/>
              </a:rPr>
              <a:t>basic</a:t>
            </a:r>
            <a:r>
              <a:rPr sz="1200" spc="-85" dirty="0">
                <a:latin typeface="Arial"/>
                <a:cs typeface="Arial"/>
              </a:rPr>
              <a:t> </a:t>
            </a:r>
            <a:r>
              <a:rPr sz="1200" spc="-55" dirty="0">
                <a:latin typeface="Arial"/>
                <a:cs typeface="Arial"/>
              </a:rPr>
              <a:t>own</a:t>
            </a:r>
            <a:r>
              <a:rPr sz="1200" spc="-65" dirty="0">
                <a:latin typeface="Arial"/>
                <a:cs typeface="Arial"/>
              </a:rPr>
              <a:t> </a:t>
            </a:r>
            <a:r>
              <a:rPr sz="1200" spc="-60" dirty="0">
                <a:latin typeface="Arial"/>
                <a:cs typeface="Arial"/>
              </a:rPr>
              <a:t>funds</a:t>
            </a:r>
            <a:r>
              <a:rPr sz="1200" spc="25" dirty="0">
                <a:latin typeface="Arial"/>
                <a:cs typeface="Arial"/>
              </a:rPr>
              <a:t> </a:t>
            </a:r>
            <a:r>
              <a:rPr sz="1200" dirty="0">
                <a:latin typeface="Arial"/>
                <a:cs typeface="Arial"/>
              </a:rPr>
              <a:t>of</a:t>
            </a:r>
            <a:r>
              <a:rPr sz="1200" spc="-20" dirty="0">
                <a:latin typeface="Arial"/>
                <a:cs typeface="Arial"/>
              </a:rPr>
              <a:t> </a:t>
            </a:r>
            <a:r>
              <a:rPr sz="1200" spc="-60" dirty="0">
                <a:latin typeface="Arial"/>
                <a:cs typeface="Arial"/>
              </a:rPr>
              <a:t>an </a:t>
            </a:r>
            <a:r>
              <a:rPr sz="1200" spc="-65" dirty="0">
                <a:latin typeface="Arial"/>
                <a:cs typeface="Arial"/>
              </a:rPr>
              <a:t>insurance</a:t>
            </a:r>
            <a:r>
              <a:rPr sz="1200" spc="-105" dirty="0">
                <a:latin typeface="Arial"/>
                <a:cs typeface="Arial"/>
              </a:rPr>
              <a:t> </a:t>
            </a:r>
            <a:r>
              <a:rPr sz="1200" dirty="0">
                <a:latin typeface="Arial"/>
                <a:cs typeface="Arial"/>
              </a:rPr>
              <a:t>or</a:t>
            </a:r>
            <a:r>
              <a:rPr sz="1200" spc="5" dirty="0">
                <a:latin typeface="Arial"/>
                <a:cs typeface="Arial"/>
              </a:rPr>
              <a:t> </a:t>
            </a:r>
            <a:r>
              <a:rPr sz="1200" spc="-60" dirty="0">
                <a:latin typeface="Arial"/>
                <a:cs typeface="Arial"/>
              </a:rPr>
              <a:t>reinsurance</a:t>
            </a:r>
            <a:r>
              <a:rPr sz="1200" spc="-25" dirty="0">
                <a:latin typeface="Arial"/>
                <a:cs typeface="Arial"/>
              </a:rPr>
              <a:t> </a:t>
            </a:r>
            <a:r>
              <a:rPr sz="1200" spc="-55" dirty="0">
                <a:latin typeface="Arial"/>
                <a:cs typeface="Arial"/>
              </a:rPr>
              <a:t>undertaking</a:t>
            </a:r>
            <a:r>
              <a:rPr sz="1200" spc="5" dirty="0">
                <a:latin typeface="Arial"/>
                <a:cs typeface="Arial"/>
              </a:rPr>
              <a:t> </a:t>
            </a:r>
            <a:r>
              <a:rPr sz="1200" spc="-45" dirty="0">
                <a:latin typeface="Arial"/>
                <a:cs typeface="Arial"/>
              </a:rPr>
              <a:t>subject</a:t>
            </a:r>
            <a:r>
              <a:rPr sz="1200" spc="-60" dirty="0">
                <a:latin typeface="Arial"/>
                <a:cs typeface="Arial"/>
              </a:rPr>
              <a:t> </a:t>
            </a:r>
            <a:r>
              <a:rPr sz="1200" dirty="0">
                <a:latin typeface="Arial"/>
                <a:cs typeface="Arial"/>
              </a:rPr>
              <a:t>to</a:t>
            </a:r>
            <a:r>
              <a:rPr sz="1200" spc="-60" dirty="0">
                <a:latin typeface="Arial"/>
                <a:cs typeface="Arial"/>
              </a:rPr>
              <a:t> </a:t>
            </a:r>
            <a:r>
              <a:rPr sz="1200" spc="-100" dirty="0">
                <a:latin typeface="Arial"/>
                <a:cs typeface="Arial"/>
              </a:rPr>
              <a:t>a</a:t>
            </a:r>
            <a:r>
              <a:rPr sz="1200" spc="-5" dirty="0">
                <a:latin typeface="Arial"/>
                <a:cs typeface="Arial"/>
              </a:rPr>
              <a:t> </a:t>
            </a:r>
            <a:r>
              <a:rPr sz="1200" spc="-55" dirty="0">
                <a:latin typeface="Arial"/>
                <a:cs typeface="Arial"/>
              </a:rPr>
              <a:t>confidence</a:t>
            </a:r>
            <a:r>
              <a:rPr sz="1200" spc="-30" dirty="0">
                <a:latin typeface="Arial"/>
                <a:cs typeface="Arial"/>
              </a:rPr>
              <a:t> </a:t>
            </a:r>
            <a:r>
              <a:rPr sz="1200" spc="-45" dirty="0">
                <a:latin typeface="Arial"/>
                <a:cs typeface="Arial"/>
              </a:rPr>
              <a:t>level</a:t>
            </a:r>
            <a:r>
              <a:rPr sz="1200" spc="-80" dirty="0">
                <a:latin typeface="Arial"/>
                <a:cs typeface="Arial"/>
              </a:rPr>
              <a:t> </a:t>
            </a:r>
            <a:r>
              <a:rPr sz="1200" dirty="0">
                <a:latin typeface="Arial"/>
                <a:cs typeface="Arial"/>
              </a:rPr>
              <a:t>of</a:t>
            </a:r>
            <a:r>
              <a:rPr sz="1200" spc="-20" dirty="0">
                <a:latin typeface="Arial"/>
                <a:cs typeface="Arial"/>
              </a:rPr>
              <a:t> </a:t>
            </a:r>
            <a:r>
              <a:rPr sz="1200" spc="-75" dirty="0">
                <a:latin typeface="Arial"/>
                <a:cs typeface="Arial"/>
              </a:rPr>
              <a:t>85</a:t>
            </a:r>
            <a:r>
              <a:rPr sz="1200" spc="-40" dirty="0">
                <a:latin typeface="Arial"/>
                <a:cs typeface="Arial"/>
              </a:rPr>
              <a:t> </a:t>
            </a:r>
            <a:r>
              <a:rPr sz="1200" spc="-220" dirty="0">
                <a:latin typeface="Arial"/>
                <a:cs typeface="Arial"/>
              </a:rPr>
              <a:t>%</a:t>
            </a:r>
            <a:r>
              <a:rPr sz="1200" spc="-60" dirty="0">
                <a:latin typeface="Arial"/>
                <a:cs typeface="Arial"/>
              </a:rPr>
              <a:t> </a:t>
            </a:r>
            <a:r>
              <a:rPr sz="1200" spc="-50" dirty="0">
                <a:latin typeface="Arial"/>
                <a:cs typeface="Arial"/>
              </a:rPr>
              <a:t>over</a:t>
            </a:r>
            <a:r>
              <a:rPr sz="1200" spc="5" dirty="0">
                <a:latin typeface="Arial"/>
                <a:cs typeface="Arial"/>
              </a:rPr>
              <a:t> </a:t>
            </a:r>
            <a:r>
              <a:rPr sz="1200" spc="-100" dirty="0">
                <a:latin typeface="Arial"/>
                <a:cs typeface="Arial"/>
              </a:rPr>
              <a:t>a</a:t>
            </a:r>
            <a:r>
              <a:rPr sz="1200" spc="-85" dirty="0">
                <a:latin typeface="Arial"/>
                <a:cs typeface="Arial"/>
              </a:rPr>
              <a:t> </a:t>
            </a:r>
            <a:r>
              <a:rPr sz="1200" spc="-40" dirty="0">
                <a:latin typeface="Arial"/>
                <a:cs typeface="Arial"/>
              </a:rPr>
              <a:t>one-</a:t>
            </a:r>
            <a:r>
              <a:rPr sz="1200" spc="-60" dirty="0">
                <a:latin typeface="Arial"/>
                <a:cs typeface="Arial"/>
              </a:rPr>
              <a:t>year</a:t>
            </a:r>
            <a:r>
              <a:rPr sz="1200" spc="-70" dirty="0">
                <a:latin typeface="Arial"/>
                <a:cs typeface="Arial"/>
              </a:rPr>
              <a:t> </a:t>
            </a:r>
            <a:r>
              <a:rPr sz="1200" spc="-10" dirty="0">
                <a:latin typeface="Arial"/>
                <a:cs typeface="Arial"/>
              </a:rPr>
              <a:t>period;</a:t>
            </a:r>
            <a:endParaRPr sz="1200">
              <a:latin typeface="Arial"/>
              <a:cs typeface="Arial"/>
            </a:endParaRPr>
          </a:p>
          <a:p>
            <a:pPr marL="146050" indent="-133985">
              <a:lnSpc>
                <a:spcPct val="100000"/>
              </a:lnSpc>
              <a:spcBef>
                <a:spcPts val="495"/>
              </a:spcBef>
              <a:buChar char="•"/>
              <a:tabLst>
                <a:tab pos="146685" algn="l"/>
              </a:tabLst>
            </a:pPr>
            <a:r>
              <a:rPr sz="1200" spc="-45" dirty="0">
                <a:latin typeface="Arial"/>
                <a:cs typeface="Arial"/>
              </a:rPr>
              <a:t>(d)</a:t>
            </a:r>
            <a:r>
              <a:rPr sz="1200" spc="5" dirty="0">
                <a:latin typeface="Arial"/>
                <a:cs typeface="Arial"/>
              </a:rPr>
              <a:t> </a:t>
            </a:r>
            <a:r>
              <a:rPr sz="1200" dirty="0">
                <a:latin typeface="Arial"/>
                <a:cs typeface="Arial"/>
              </a:rPr>
              <a:t>it</a:t>
            </a:r>
            <a:r>
              <a:rPr sz="1200" spc="-125" dirty="0">
                <a:latin typeface="Arial"/>
                <a:cs typeface="Arial"/>
              </a:rPr>
              <a:t> </a:t>
            </a:r>
            <a:r>
              <a:rPr sz="1200" spc="-45" dirty="0">
                <a:latin typeface="Arial"/>
                <a:cs typeface="Arial"/>
              </a:rPr>
              <a:t>shall</a:t>
            </a:r>
            <a:r>
              <a:rPr sz="1200" spc="-65" dirty="0">
                <a:latin typeface="Arial"/>
                <a:cs typeface="Arial"/>
              </a:rPr>
              <a:t> </a:t>
            </a:r>
            <a:r>
              <a:rPr sz="1200" spc="-85" dirty="0">
                <a:latin typeface="Arial"/>
                <a:cs typeface="Arial"/>
              </a:rPr>
              <a:t>have </a:t>
            </a:r>
            <a:r>
              <a:rPr sz="1200" spc="-60" dirty="0">
                <a:latin typeface="Arial"/>
                <a:cs typeface="Arial"/>
              </a:rPr>
              <a:t>an</a:t>
            </a:r>
            <a:r>
              <a:rPr sz="1200" spc="-45" dirty="0">
                <a:latin typeface="Arial"/>
                <a:cs typeface="Arial"/>
              </a:rPr>
              <a:t> </a:t>
            </a:r>
            <a:r>
              <a:rPr sz="1200" spc="-55" dirty="0">
                <a:latin typeface="Arial"/>
                <a:cs typeface="Arial"/>
              </a:rPr>
              <a:t>absolute</a:t>
            </a:r>
            <a:r>
              <a:rPr sz="1200" spc="-90" dirty="0">
                <a:latin typeface="Arial"/>
                <a:cs typeface="Arial"/>
              </a:rPr>
              <a:t> </a:t>
            </a:r>
            <a:r>
              <a:rPr sz="1200" dirty="0">
                <a:latin typeface="Arial"/>
                <a:cs typeface="Arial"/>
              </a:rPr>
              <a:t>floor</a:t>
            </a:r>
            <a:r>
              <a:rPr sz="1200" spc="30" dirty="0">
                <a:latin typeface="Arial"/>
                <a:cs typeface="Arial"/>
              </a:rPr>
              <a:t> </a:t>
            </a:r>
            <a:r>
              <a:rPr sz="1200" spc="-25" dirty="0">
                <a:latin typeface="Arial"/>
                <a:cs typeface="Arial"/>
              </a:rPr>
              <a:t>of:</a:t>
            </a:r>
            <a:endParaRPr sz="1200">
              <a:latin typeface="Arial"/>
              <a:cs typeface="Arial"/>
            </a:endParaRPr>
          </a:p>
          <a:p>
            <a:pPr>
              <a:lnSpc>
                <a:spcPct val="100000"/>
              </a:lnSpc>
              <a:spcBef>
                <a:spcPts val="15"/>
              </a:spcBef>
              <a:buFont typeface="Arial"/>
              <a:buChar char="•"/>
            </a:pPr>
            <a:endParaRPr sz="2000">
              <a:latin typeface="Arial"/>
              <a:cs typeface="Arial"/>
            </a:endParaRPr>
          </a:p>
          <a:p>
            <a:pPr marL="146050" indent="-133985">
              <a:lnSpc>
                <a:spcPct val="100000"/>
              </a:lnSpc>
              <a:buChar char="•"/>
              <a:tabLst>
                <a:tab pos="146685" algn="l"/>
              </a:tabLst>
            </a:pPr>
            <a:r>
              <a:rPr sz="1200" spc="-190" dirty="0">
                <a:latin typeface="Arial"/>
                <a:cs typeface="Arial"/>
              </a:rPr>
              <a:t>EUR</a:t>
            </a:r>
            <a:r>
              <a:rPr sz="1200" spc="-75" dirty="0">
                <a:latin typeface="Arial"/>
                <a:cs typeface="Arial"/>
              </a:rPr>
              <a:t> </a:t>
            </a:r>
            <a:r>
              <a:rPr sz="1200" spc="-70" dirty="0">
                <a:latin typeface="Arial"/>
                <a:cs typeface="Arial"/>
              </a:rPr>
              <a:t>2</a:t>
            </a:r>
            <a:r>
              <a:rPr sz="1200" spc="-30" dirty="0">
                <a:latin typeface="Arial"/>
                <a:cs typeface="Arial"/>
              </a:rPr>
              <a:t> </a:t>
            </a:r>
            <a:r>
              <a:rPr sz="1200" spc="-75" dirty="0">
                <a:latin typeface="Arial"/>
                <a:cs typeface="Arial"/>
              </a:rPr>
              <a:t>500</a:t>
            </a:r>
            <a:r>
              <a:rPr sz="1200" spc="-30" dirty="0">
                <a:latin typeface="Arial"/>
                <a:cs typeface="Arial"/>
              </a:rPr>
              <a:t> </a:t>
            </a:r>
            <a:r>
              <a:rPr sz="1200" spc="-45" dirty="0">
                <a:latin typeface="Arial"/>
                <a:cs typeface="Arial"/>
              </a:rPr>
              <a:t>000</a:t>
            </a:r>
            <a:r>
              <a:rPr sz="1200" spc="50" dirty="0">
                <a:latin typeface="Arial"/>
                <a:cs typeface="Arial"/>
              </a:rPr>
              <a:t> </a:t>
            </a:r>
            <a:r>
              <a:rPr sz="1200" spc="-10" dirty="0">
                <a:latin typeface="Arial"/>
                <a:cs typeface="Arial"/>
              </a:rPr>
              <a:t>for</a:t>
            </a:r>
            <a:r>
              <a:rPr sz="1200" spc="-70" dirty="0">
                <a:latin typeface="Arial"/>
                <a:cs typeface="Arial"/>
              </a:rPr>
              <a:t> </a:t>
            </a:r>
            <a:r>
              <a:rPr sz="1200" spc="-65" dirty="0">
                <a:latin typeface="Arial"/>
                <a:cs typeface="Arial"/>
              </a:rPr>
              <a:t>non-</a:t>
            </a:r>
            <a:r>
              <a:rPr sz="1200" dirty="0">
                <a:latin typeface="Arial"/>
                <a:cs typeface="Arial"/>
              </a:rPr>
              <a:t>life</a:t>
            </a:r>
            <a:r>
              <a:rPr sz="1200" spc="-90" dirty="0">
                <a:latin typeface="Arial"/>
                <a:cs typeface="Arial"/>
              </a:rPr>
              <a:t> </a:t>
            </a:r>
            <a:r>
              <a:rPr sz="1200" spc="-60" dirty="0">
                <a:latin typeface="Arial"/>
                <a:cs typeface="Arial"/>
              </a:rPr>
              <a:t>insurance</a:t>
            </a:r>
            <a:r>
              <a:rPr sz="1200" spc="-15" dirty="0">
                <a:latin typeface="Arial"/>
                <a:cs typeface="Arial"/>
              </a:rPr>
              <a:t> </a:t>
            </a:r>
            <a:r>
              <a:rPr sz="1200" spc="-10" dirty="0">
                <a:latin typeface="Arial"/>
                <a:cs typeface="Arial"/>
              </a:rPr>
              <a:t>undertakings,</a:t>
            </a:r>
            <a:endParaRPr sz="1200">
              <a:latin typeface="Arial"/>
              <a:cs typeface="Arial"/>
            </a:endParaRPr>
          </a:p>
          <a:p>
            <a:pPr marL="146050" indent="-133985">
              <a:lnSpc>
                <a:spcPct val="100000"/>
              </a:lnSpc>
              <a:spcBef>
                <a:spcPts val="440"/>
              </a:spcBef>
              <a:buChar char="•"/>
              <a:tabLst>
                <a:tab pos="146685" algn="l"/>
              </a:tabLst>
            </a:pPr>
            <a:r>
              <a:rPr sz="1200" spc="-190" dirty="0">
                <a:latin typeface="Arial"/>
                <a:cs typeface="Arial"/>
              </a:rPr>
              <a:t>EUR</a:t>
            </a:r>
            <a:r>
              <a:rPr sz="1200" spc="-75" dirty="0">
                <a:latin typeface="Arial"/>
                <a:cs typeface="Arial"/>
              </a:rPr>
              <a:t> </a:t>
            </a:r>
            <a:r>
              <a:rPr sz="1200" spc="-70" dirty="0">
                <a:latin typeface="Arial"/>
                <a:cs typeface="Arial"/>
              </a:rPr>
              <a:t>3</a:t>
            </a:r>
            <a:r>
              <a:rPr sz="1200" spc="-35" dirty="0">
                <a:latin typeface="Arial"/>
                <a:cs typeface="Arial"/>
              </a:rPr>
              <a:t> </a:t>
            </a:r>
            <a:r>
              <a:rPr sz="1200" spc="-75" dirty="0">
                <a:latin typeface="Arial"/>
                <a:cs typeface="Arial"/>
              </a:rPr>
              <a:t>700</a:t>
            </a:r>
            <a:r>
              <a:rPr sz="1200" spc="-30" dirty="0">
                <a:latin typeface="Arial"/>
                <a:cs typeface="Arial"/>
              </a:rPr>
              <a:t> </a:t>
            </a:r>
            <a:r>
              <a:rPr sz="1200" spc="-45" dirty="0">
                <a:latin typeface="Arial"/>
                <a:cs typeface="Arial"/>
              </a:rPr>
              <a:t>000</a:t>
            </a:r>
            <a:r>
              <a:rPr sz="1200" spc="45" dirty="0">
                <a:latin typeface="Arial"/>
                <a:cs typeface="Arial"/>
              </a:rPr>
              <a:t> </a:t>
            </a:r>
            <a:r>
              <a:rPr sz="1200" spc="-10" dirty="0">
                <a:latin typeface="Arial"/>
                <a:cs typeface="Arial"/>
              </a:rPr>
              <a:t>for</a:t>
            </a:r>
            <a:r>
              <a:rPr sz="1200" spc="-70" dirty="0">
                <a:latin typeface="Arial"/>
                <a:cs typeface="Arial"/>
              </a:rPr>
              <a:t> </a:t>
            </a:r>
            <a:r>
              <a:rPr sz="1200" dirty="0">
                <a:latin typeface="Arial"/>
                <a:cs typeface="Arial"/>
              </a:rPr>
              <a:t>life</a:t>
            </a:r>
            <a:r>
              <a:rPr sz="1200" spc="-100" dirty="0">
                <a:latin typeface="Arial"/>
                <a:cs typeface="Arial"/>
              </a:rPr>
              <a:t> </a:t>
            </a:r>
            <a:r>
              <a:rPr sz="1200" spc="-65" dirty="0">
                <a:latin typeface="Arial"/>
                <a:cs typeface="Arial"/>
              </a:rPr>
              <a:t>insurance</a:t>
            </a:r>
            <a:r>
              <a:rPr sz="1200" spc="-100" dirty="0">
                <a:latin typeface="Arial"/>
                <a:cs typeface="Arial"/>
              </a:rPr>
              <a:t> </a:t>
            </a:r>
            <a:r>
              <a:rPr sz="1200" spc="-10" dirty="0">
                <a:latin typeface="Arial"/>
                <a:cs typeface="Arial"/>
              </a:rPr>
              <a:t>undertakings,</a:t>
            </a:r>
            <a:endParaRPr sz="1200">
              <a:latin typeface="Arial"/>
              <a:cs typeface="Arial"/>
            </a:endParaRPr>
          </a:p>
          <a:p>
            <a:pPr marL="146050" indent="-133985">
              <a:lnSpc>
                <a:spcPct val="100000"/>
              </a:lnSpc>
              <a:spcBef>
                <a:spcPts val="515"/>
              </a:spcBef>
              <a:buChar char="•"/>
              <a:tabLst>
                <a:tab pos="146685" algn="l"/>
              </a:tabLst>
            </a:pPr>
            <a:r>
              <a:rPr sz="1200" spc="-190" dirty="0">
                <a:latin typeface="Arial"/>
                <a:cs typeface="Arial"/>
              </a:rPr>
              <a:t>EUR</a:t>
            </a:r>
            <a:r>
              <a:rPr sz="1200" spc="-75" dirty="0">
                <a:latin typeface="Arial"/>
                <a:cs typeface="Arial"/>
              </a:rPr>
              <a:t> </a:t>
            </a:r>
            <a:r>
              <a:rPr sz="1200" spc="-70" dirty="0">
                <a:latin typeface="Arial"/>
                <a:cs typeface="Arial"/>
              </a:rPr>
              <a:t>3</a:t>
            </a:r>
            <a:r>
              <a:rPr sz="1200" spc="-30" dirty="0">
                <a:latin typeface="Arial"/>
                <a:cs typeface="Arial"/>
              </a:rPr>
              <a:t> </a:t>
            </a:r>
            <a:r>
              <a:rPr sz="1200" spc="-75" dirty="0">
                <a:latin typeface="Arial"/>
                <a:cs typeface="Arial"/>
              </a:rPr>
              <a:t>600</a:t>
            </a:r>
            <a:r>
              <a:rPr sz="1200" spc="-30" dirty="0">
                <a:latin typeface="Arial"/>
                <a:cs typeface="Arial"/>
              </a:rPr>
              <a:t> </a:t>
            </a:r>
            <a:r>
              <a:rPr sz="1200" spc="-45" dirty="0">
                <a:latin typeface="Arial"/>
                <a:cs typeface="Arial"/>
              </a:rPr>
              <a:t>000</a:t>
            </a:r>
            <a:r>
              <a:rPr sz="1200" spc="50" dirty="0">
                <a:latin typeface="Arial"/>
                <a:cs typeface="Arial"/>
              </a:rPr>
              <a:t> </a:t>
            </a:r>
            <a:r>
              <a:rPr sz="1200" spc="-10" dirty="0">
                <a:latin typeface="Arial"/>
                <a:cs typeface="Arial"/>
              </a:rPr>
              <a:t>for</a:t>
            </a:r>
            <a:r>
              <a:rPr sz="1200" spc="-65" dirty="0">
                <a:latin typeface="Arial"/>
                <a:cs typeface="Arial"/>
              </a:rPr>
              <a:t> reinsurance</a:t>
            </a:r>
            <a:r>
              <a:rPr sz="1200" spc="-100" dirty="0">
                <a:latin typeface="Arial"/>
                <a:cs typeface="Arial"/>
              </a:rPr>
              <a:t> </a:t>
            </a:r>
            <a:r>
              <a:rPr sz="1200" spc="-10" dirty="0">
                <a:latin typeface="Arial"/>
                <a:cs typeface="Arial"/>
              </a:rPr>
              <a:t>undertakings,</a:t>
            </a:r>
            <a:endParaRPr sz="1200">
              <a:latin typeface="Arial"/>
              <a:cs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335" rIns="0" bIns="0" rtlCol="0">
            <a:spAutoFit/>
          </a:bodyPr>
          <a:lstStyle/>
          <a:p>
            <a:pPr marL="776605">
              <a:lnSpc>
                <a:spcPct val="100000"/>
              </a:lnSpc>
              <a:spcBef>
                <a:spcPts val="105"/>
              </a:spcBef>
            </a:pPr>
            <a:r>
              <a:rPr spc="-150" dirty="0"/>
              <a:t>Methods</a:t>
            </a:r>
            <a:r>
              <a:rPr spc="-15" dirty="0"/>
              <a:t> </a:t>
            </a:r>
            <a:r>
              <a:rPr spc="-110" dirty="0"/>
              <a:t>for</a:t>
            </a:r>
            <a:r>
              <a:rPr spc="-140" dirty="0"/>
              <a:t> </a:t>
            </a:r>
            <a:r>
              <a:rPr spc="-170" dirty="0"/>
              <a:t>calculation</a:t>
            </a:r>
            <a:r>
              <a:rPr spc="-95" dirty="0"/>
              <a:t> </a:t>
            </a:r>
            <a:r>
              <a:rPr spc="-125" dirty="0"/>
              <a:t>of</a:t>
            </a:r>
            <a:r>
              <a:rPr spc="-30" dirty="0"/>
              <a:t> </a:t>
            </a:r>
            <a:r>
              <a:rPr spc="-240" dirty="0"/>
              <a:t>Solvency</a:t>
            </a:r>
            <a:r>
              <a:rPr spc="-30" dirty="0"/>
              <a:t> </a:t>
            </a:r>
            <a:r>
              <a:rPr spc="-160" dirty="0"/>
              <a:t>Capital</a:t>
            </a:r>
            <a:r>
              <a:rPr spc="-175" dirty="0"/>
              <a:t> </a:t>
            </a:r>
            <a:r>
              <a:rPr spc="-135" dirty="0"/>
              <a:t>Requirement</a:t>
            </a:r>
          </a:p>
        </p:txBody>
      </p:sp>
      <p:sp>
        <p:nvSpPr>
          <p:cNvPr id="3" name="object 3"/>
          <p:cNvSpPr txBox="1">
            <a:spLocks noGrp="1"/>
          </p:cNvSpPr>
          <p:nvPr>
            <p:ph idx="1"/>
          </p:nvPr>
        </p:nvSpPr>
        <p:spPr>
          <a:prstGeom prst="rect">
            <a:avLst/>
          </a:prstGeom>
        </p:spPr>
        <p:txBody>
          <a:bodyPr vert="horz" wrap="square" lIns="0" tIns="60325" rIns="0" bIns="0" rtlCol="0">
            <a:spAutoFit/>
          </a:bodyPr>
          <a:lstStyle/>
          <a:p>
            <a:pPr marL="146050" indent="-133985">
              <a:lnSpc>
                <a:spcPct val="100000"/>
              </a:lnSpc>
              <a:spcBef>
                <a:spcPts val="475"/>
              </a:spcBef>
              <a:buChar char="•"/>
              <a:tabLst>
                <a:tab pos="146685" algn="l"/>
              </a:tabLst>
            </a:pPr>
            <a:r>
              <a:rPr spc="-105" dirty="0"/>
              <a:t>Full</a:t>
            </a:r>
            <a:r>
              <a:rPr spc="-5" dirty="0"/>
              <a:t> </a:t>
            </a:r>
            <a:r>
              <a:rPr spc="-40" dirty="0"/>
              <a:t>internal</a:t>
            </a:r>
            <a:r>
              <a:rPr spc="-80" dirty="0"/>
              <a:t> </a:t>
            </a:r>
            <a:r>
              <a:rPr spc="-60" dirty="0"/>
              <a:t>model</a:t>
            </a:r>
            <a:r>
              <a:rPr spc="-85" dirty="0"/>
              <a:t> </a:t>
            </a:r>
            <a:r>
              <a:rPr spc="-120" dirty="0"/>
              <a:t>–</a:t>
            </a:r>
            <a:r>
              <a:rPr spc="-105" dirty="0"/>
              <a:t> </a:t>
            </a:r>
            <a:r>
              <a:rPr spc="-55" dirty="0"/>
              <a:t>sensitivity</a:t>
            </a:r>
            <a:r>
              <a:rPr spc="-95" dirty="0"/>
              <a:t> </a:t>
            </a:r>
            <a:r>
              <a:rPr dirty="0"/>
              <a:t>to</a:t>
            </a:r>
            <a:r>
              <a:rPr spc="-95" dirty="0"/>
              <a:t> </a:t>
            </a:r>
            <a:r>
              <a:rPr spc="-20" dirty="0"/>
              <a:t>risk</a:t>
            </a:r>
          </a:p>
          <a:p>
            <a:pPr marL="146050" indent="-133985">
              <a:lnSpc>
                <a:spcPct val="100000"/>
              </a:lnSpc>
              <a:spcBef>
                <a:spcPts val="380"/>
              </a:spcBef>
              <a:buChar char="•"/>
              <a:tabLst>
                <a:tab pos="146685" algn="l"/>
              </a:tabLst>
            </a:pPr>
            <a:r>
              <a:rPr spc="-105" dirty="0"/>
              <a:t>Standard</a:t>
            </a:r>
            <a:r>
              <a:rPr spc="-110" dirty="0"/>
              <a:t> </a:t>
            </a:r>
            <a:r>
              <a:rPr spc="-65" dirty="0"/>
              <a:t>model</a:t>
            </a:r>
            <a:r>
              <a:rPr spc="-185" dirty="0"/>
              <a:t> </a:t>
            </a:r>
            <a:r>
              <a:rPr spc="-100" dirty="0"/>
              <a:t>and</a:t>
            </a:r>
            <a:r>
              <a:rPr spc="-95" dirty="0"/>
              <a:t> </a:t>
            </a:r>
            <a:r>
              <a:rPr spc="-25" dirty="0"/>
              <a:t>partial</a:t>
            </a:r>
            <a:r>
              <a:rPr spc="-15" dirty="0"/>
              <a:t> </a:t>
            </a:r>
            <a:r>
              <a:rPr spc="-40" dirty="0"/>
              <a:t>internal</a:t>
            </a:r>
            <a:r>
              <a:rPr spc="-110" dirty="0"/>
              <a:t> </a:t>
            </a:r>
            <a:r>
              <a:rPr spc="-10" dirty="0"/>
              <a:t>model</a:t>
            </a:r>
          </a:p>
          <a:p>
            <a:pPr marL="146050" indent="-133985">
              <a:lnSpc>
                <a:spcPct val="100000"/>
              </a:lnSpc>
              <a:spcBef>
                <a:spcPts val="305"/>
              </a:spcBef>
              <a:buChar char="•"/>
              <a:tabLst>
                <a:tab pos="146685" algn="l"/>
              </a:tabLst>
            </a:pPr>
            <a:r>
              <a:rPr spc="-105" dirty="0"/>
              <a:t>Standard </a:t>
            </a:r>
            <a:r>
              <a:rPr spc="-65" dirty="0"/>
              <a:t>model</a:t>
            </a:r>
            <a:r>
              <a:rPr spc="-180" dirty="0"/>
              <a:t> </a:t>
            </a:r>
            <a:r>
              <a:rPr spc="-114" dirty="0"/>
              <a:t>–</a:t>
            </a:r>
            <a:r>
              <a:rPr spc="-45" dirty="0"/>
              <a:t> </a:t>
            </a:r>
            <a:r>
              <a:rPr spc="-100" dirty="0"/>
              <a:t>according</a:t>
            </a:r>
            <a:r>
              <a:rPr spc="-65" dirty="0"/>
              <a:t> </a:t>
            </a:r>
            <a:r>
              <a:rPr dirty="0"/>
              <a:t>to</a:t>
            </a:r>
            <a:r>
              <a:rPr spc="-190" dirty="0"/>
              <a:t> </a:t>
            </a:r>
            <a:r>
              <a:rPr dirty="0"/>
              <a:t>the</a:t>
            </a:r>
            <a:r>
              <a:rPr spc="-50" dirty="0"/>
              <a:t> </a:t>
            </a:r>
            <a:r>
              <a:rPr spc="-25" dirty="0"/>
              <a:t>directive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9870" y="1031303"/>
            <a:ext cx="1845310" cy="2271395"/>
          </a:xfrm>
          <a:prstGeom prst="rect">
            <a:avLst/>
          </a:prstGeom>
        </p:spPr>
        <p:txBody>
          <a:bodyPr vert="horz" wrap="square" lIns="0" tIns="15875" rIns="0" bIns="0" rtlCol="0">
            <a:spAutoFit/>
          </a:bodyPr>
          <a:lstStyle/>
          <a:p>
            <a:pPr marL="319405">
              <a:lnSpc>
                <a:spcPct val="100000"/>
              </a:lnSpc>
              <a:spcBef>
                <a:spcPts val="125"/>
              </a:spcBef>
            </a:pPr>
            <a:r>
              <a:rPr sz="2000" b="1" spc="-110" dirty="0">
                <a:latin typeface="Arial"/>
                <a:cs typeface="Arial"/>
              </a:rPr>
              <a:t>Pillar</a:t>
            </a:r>
            <a:r>
              <a:rPr sz="2000" b="1" spc="-145" dirty="0">
                <a:latin typeface="Arial"/>
                <a:cs typeface="Arial"/>
              </a:rPr>
              <a:t> </a:t>
            </a:r>
            <a:r>
              <a:rPr sz="2000" b="1" dirty="0">
                <a:latin typeface="Arial"/>
                <a:cs typeface="Arial"/>
              </a:rPr>
              <a:t>II</a:t>
            </a:r>
            <a:r>
              <a:rPr sz="2000" b="1" spc="-50" dirty="0">
                <a:latin typeface="Arial"/>
                <a:cs typeface="Arial"/>
              </a:rPr>
              <a:t> </a:t>
            </a:r>
            <a:r>
              <a:rPr sz="2000" b="1" spc="-160" dirty="0">
                <a:latin typeface="Arial"/>
                <a:cs typeface="Arial"/>
              </a:rPr>
              <a:t>and</a:t>
            </a:r>
            <a:r>
              <a:rPr sz="2000" b="1" spc="-70" dirty="0">
                <a:latin typeface="Arial"/>
                <a:cs typeface="Arial"/>
              </a:rPr>
              <a:t> </a:t>
            </a:r>
            <a:r>
              <a:rPr sz="2000" b="1" spc="-25" dirty="0">
                <a:latin typeface="Arial"/>
                <a:cs typeface="Arial"/>
              </a:rPr>
              <a:t>III</a:t>
            </a:r>
            <a:endParaRPr sz="2000">
              <a:latin typeface="Arial"/>
              <a:cs typeface="Arial"/>
            </a:endParaRPr>
          </a:p>
          <a:p>
            <a:pPr>
              <a:lnSpc>
                <a:spcPct val="100000"/>
              </a:lnSpc>
              <a:spcBef>
                <a:spcPts val="50"/>
              </a:spcBef>
            </a:pPr>
            <a:endParaRPr sz="1950">
              <a:latin typeface="Arial"/>
              <a:cs typeface="Arial"/>
            </a:endParaRPr>
          </a:p>
          <a:p>
            <a:pPr marL="146050" marR="5080" indent="-133985">
              <a:lnSpc>
                <a:spcPct val="150000"/>
              </a:lnSpc>
              <a:spcBef>
                <a:spcPts val="5"/>
              </a:spcBef>
              <a:buFont typeface="Arial"/>
              <a:buChar char="•"/>
              <a:tabLst>
                <a:tab pos="146685" algn="l"/>
                <a:tab pos="956310" algn="l"/>
              </a:tabLst>
            </a:pPr>
            <a:r>
              <a:rPr sz="2400" spc="-25" dirty="0">
                <a:latin typeface="Times New Roman"/>
                <a:cs typeface="Times New Roman"/>
              </a:rPr>
              <a:t>The</a:t>
            </a:r>
            <a:r>
              <a:rPr sz="2400" dirty="0">
                <a:latin typeface="Times New Roman"/>
                <a:cs typeface="Times New Roman"/>
              </a:rPr>
              <a:t>	</a:t>
            </a:r>
            <a:r>
              <a:rPr sz="2400" b="1" spc="-20" dirty="0">
                <a:latin typeface="Times New Roman"/>
                <a:cs typeface="Times New Roman"/>
              </a:rPr>
              <a:t>second </a:t>
            </a:r>
            <a:r>
              <a:rPr sz="2400" spc="-10" dirty="0">
                <a:latin typeface="Times New Roman"/>
                <a:cs typeface="Times New Roman"/>
              </a:rPr>
              <a:t>undertakings activities.</a:t>
            </a:r>
            <a:endParaRPr sz="2400">
              <a:latin typeface="Times New Roman"/>
              <a:cs typeface="Times New Roman"/>
            </a:endParaRPr>
          </a:p>
        </p:txBody>
      </p:sp>
      <p:sp>
        <p:nvSpPr>
          <p:cNvPr id="3" name="object 3"/>
          <p:cNvSpPr txBox="1"/>
          <p:nvPr/>
        </p:nvSpPr>
        <p:spPr>
          <a:xfrm>
            <a:off x="2394204" y="1813496"/>
            <a:ext cx="6537959" cy="391795"/>
          </a:xfrm>
          <a:prstGeom prst="rect">
            <a:avLst/>
          </a:prstGeom>
        </p:spPr>
        <p:txBody>
          <a:bodyPr vert="horz" wrap="square" lIns="0" tIns="12700" rIns="0" bIns="0" rtlCol="0">
            <a:spAutoFit/>
          </a:bodyPr>
          <a:lstStyle/>
          <a:p>
            <a:pPr marL="12700">
              <a:lnSpc>
                <a:spcPct val="100000"/>
              </a:lnSpc>
              <a:spcBef>
                <a:spcPts val="100"/>
              </a:spcBef>
              <a:tabLst>
                <a:tab pos="1061720" algn="l"/>
                <a:tab pos="2406015" algn="l"/>
                <a:tab pos="4150995" algn="l"/>
                <a:tab pos="6219825" algn="l"/>
              </a:tabLst>
            </a:pPr>
            <a:r>
              <a:rPr sz="2400" b="1" spc="-10" dirty="0">
                <a:latin typeface="Times New Roman"/>
                <a:cs typeface="Times New Roman"/>
              </a:rPr>
              <a:t>pillar</a:t>
            </a:r>
            <a:r>
              <a:rPr sz="2400" b="1" dirty="0">
                <a:latin typeface="Times New Roman"/>
                <a:cs typeface="Times New Roman"/>
              </a:rPr>
              <a:t>	</a:t>
            </a:r>
            <a:r>
              <a:rPr sz="2400" spc="-10" dirty="0">
                <a:latin typeface="Times New Roman"/>
                <a:cs typeface="Times New Roman"/>
              </a:rPr>
              <a:t>contains</a:t>
            </a:r>
            <a:r>
              <a:rPr sz="2400" dirty="0">
                <a:latin typeface="Times New Roman"/>
                <a:cs typeface="Times New Roman"/>
              </a:rPr>
              <a:t>	</a:t>
            </a:r>
            <a:r>
              <a:rPr sz="2400" b="1" spc="-10" dirty="0">
                <a:latin typeface="Times New Roman"/>
                <a:cs typeface="Times New Roman"/>
              </a:rPr>
              <a:t>qualitative</a:t>
            </a:r>
            <a:r>
              <a:rPr sz="2400" b="1" dirty="0">
                <a:latin typeface="Times New Roman"/>
                <a:cs typeface="Times New Roman"/>
              </a:rPr>
              <a:t>	</a:t>
            </a:r>
            <a:r>
              <a:rPr sz="2400" b="1" spc="-10" dirty="0">
                <a:latin typeface="Times New Roman"/>
                <a:cs typeface="Times New Roman"/>
              </a:rPr>
              <a:t>requirements</a:t>
            </a:r>
            <a:r>
              <a:rPr sz="2400" b="1" dirty="0">
                <a:latin typeface="Times New Roman"/>
                <a:cs typeface="Times New Roman"/>
              </a:rPr>
              <a:t>	</a:t>
            </a:r>
            <a:r>
              <a:rPr sz="2400" spc="-25" dirty="0">
                <a:latin typeface="Times New Roman"/>
                <a:cs typeface="Times New Roman"/>
              </a:rPr>
              <a:t>on</a:t>
            </a:r>
            <a:endParaRPr sz="2400">
              <a:latin typeface="Times New Roman"/>
              <a:cs typeface="Times New Roman"/>
            </a:endParaRPr>
          </a:p>
        </p:txBody>
      </p:sp>
      <p:sp>
        <p:nvSpPr>
          <p:cNvPr id="4" name="object 4"/>
          <p:cNvSpPr txBox="1"/>
          <p:nvPr/>
        </p:nvSpPr>
        <p:spPr>
          <a:xfrm>
            <a:off x="2146554" y="2366644"/>
            <a:ext cx="6786880" cy="392430"/>
          </a:xfrm>
          <a:prstGeom prst="rect">
            <a:avLst/>
          </a:prstGeom>
        </p:spPr>
        <p:txBody>
          <a:bodyPr vert="horz" wrap="square" lIns="0" tIns="13335" rIns="0" bIns="0" rtlCol="0">
            <a:spAutoFit/>
          </a:bodyPr>
          <a:lstStyle/>
          <a:p>
            <a:pPr marL="12700">
              <a:lnSpc>
                <a:spcPct val="100000"/>
              </a:lnSpc>
              <a:spcBef>
                <a:spcPts val="105"/>
              </a:spcBef>
              <a:tabLst>
                <a:tab pos="775335" algn="l"/>
                <a:tab pos="1242695" algn="l"/>
                <a:tab pos="1919605" algn="l"/>
                <a:tab pos="3673475" algn="l"/>
                <a:tab pos="4140835" algn="l"/>
                <a:tab pos="4874895" algn="l"/>
                <a:tab pos="5351780" algn="l"/>
              </a:tabLst>
            </a:pPr>
            <a:r>
              <a:rPr sz="2400" spc="-20" dirty="0">
                <a:latin typeface="Times New Roman"/>
                <a:cs typeface="Times New Roman"/>
              </a:rPr>
              <a:t>such</a:t>
            </a:r>
            <a:r>
              <a:rPr sz="2400" dirty="0">
                <a:latin typeface="Times New Roman"/>
                <a:cs typeface="Times New Roman"/>
              </a:rPr>
              <a:t>	</a:t>
            </a:r>
            <a:r>
              <a:rPr sz="2400" spc="-25" dirty="0">
                <a:latin typeface="Times New Roman"/>
                <a:cs typeface="Times New Roman"/>
              </a:rPr>
              <a:t>as</a:t>
            </a:r>
            <a:r>
              <a:rPr sz="2400" dirty="0">
                <a:latin typeface="Times New Roman"/>
                <a:cs typeface="Times New Roman"/>
              </a:rPr>
              <a:t>	</a:t>
            </a:r>
            <a:r>
              <a:rPr sz="2400" spc="-20" dirty="0">
                <a:latin typeface="Times New Roman"/>
                <a:cs typeface="Times New Roman"/>
              </a:rPr>
              <a:t>risk</a:t>
            </a:r>
            <a:r>
              <a:rPr sz="2400" dirty="0">
                <a:latin typeface="Times New Roman"/>
                <a:cs typeface="Times New Roman"/>
              </a:rPr>
              <a:t>	</a:t>
            </a:r>
            <a:r>
              <a:rPr sz="2400" spc="-10" dirty="0">
                <a:latin typeface="Times New Roman"/>
                <a:cs typeface="Times New Roman"/>
              </a:rPr>
              <a:t>management</a:t>
            </a:r>
            <a:r>
              <a:rPr sz="2400" dirty="0">
                <a:latin typeface="Times New Roman"/>
                <a:cs typeface="Times New Roman"/>
              </a:rPr>
              <a:t>	</a:t>
            </a:r>
            <a:r>
              <a:rPr sz="2400" spc="-25" dirty="0">
                <a:latin typeface="Times New Roman"/>
                <a:cs typeface="Times New Roman"/>
              </a:rPr>
              <a:t>as</a:t>
            </a:r>
            <a:r>
              <a:rPr sz="2400" dirty="0">
                <a:latin typeface="Times New Roman"/>
                <a:cs typeface="Times New Roman"/>
              </a:rPr>
              <a:t>	</a:t>
            </a:r>
            <a:r>
              <a:rPr sz="2400" spc="-20" dirty="0">
                <a:latin typeface="Times New Roman"/>
                <a:cs typeface="Times New Roman"/>
              </a:rPr>
              <a:t>well</a:t>
            </a:r>
            <a:r>
              <a:rPr sz="2400" dirty="0">
                <a:latin typeface="Times New Roman"/>
                <a:cs typeface="Times New Roman"/>
              </a:rPr>
              <a:t>	</a:t>
            </a:r>
            <a:r>
              <a:rPr sz="2400" spc="-25" dirty="0">
                <a:latin typeface="Times New Roman"/>
                <a:cs typeface="Times New Roman"/>
              </a:rPr>
              <a:t>as</a:t>
            </a:r>
            <a:r>
              <a:rPr sz="2400" dirty="0">
                <a:latin typeface="Times New Roman"/>
                <a:cs typeface="Times New Roman"/>
              </a:rPr>
              <a:t>	</a:t>
            </a:r>
            <a:r>
              <a:rPr sz="2400" spc="-10" dirty="0">
                <a:latin typeface="Times New Roman"/>
                <a:cs typeface="Times New Roman"/>
              </a:rPr>
              <a:t>supervisory</a:t>
            </a:r>
            <a:endParaRPr sz="2400">
              <a:latin typeface="Times New Roman"/>
              <a:cs typeface="Times New Roman"/>
            </a:endParaRPr>
          </a:p>
        </p:txBody>
      </p:sp>
      <p:sp>
        <p:nvSpPr>
          <p:cNvPr id="5" name="object 5"/>
          <p:cNvSpPr txBox="1"/>
          <p:nvPr/>
        </p:nvSpPr>
        <p:spPr>
          <a:xfrm>
            <a:off x="229870" y="3463925"/>
            <a:ext cx="7940040" cy="392430"/>
          </a:xfrm>
          <a:prstGeom prst="rect">
            <a:avLst/>
          </a:prstGeom>
        </p:spPr>
        <p:txBody>
          <a:bodyPr vert="horz" wrap="square" lIns="0" tIns="13335" rIns="0" bIns="0" rtlCol="0">
            <a:spAutoFit/>
          </a:bodyPr>
          <a:lstStyle/>
          <a:p>
            <a:pPr marL="146050" indent="-133985">
              <a:lnSpc>
                <a:spcPct val="100000"/>
              </a:lnSpc>
              <a:spcBef>
                <a:spcPts val="105"/>
              </a:spcBef>
              <a:buFont typeface="Arial"/>
              <a:buChar char="•"/>
              <a:tabLst>
                <a:tab pos="146685" algn="l"/>
              </a:tabLst>
            </a:pPr>
            <a:r>
              <a:rPr sz="2400" dirty="0">
                <a:latin typeface="Times New Roman"/>
                <a:cs typeface="Times New Roman"/>
              </a:rPr>
              <a:t>The</a:t>
            </a:r>
            <a:r>
              <a:rPr sz="2400" spc="60" dirty="0">
                <a:latin typeface="Times New Roman"/>
                <a:cs typeface="Times New Roman"/>
              </a:rPr>
              <a:t> </a:t>
            </a:r>
            <a:r>
              <a:rPr sz="2400" b="1" dirty="0">
                <a:latin typeface="Times New Roman"/>
                <a:cs typeface="Times New Roman"/>
              </a:rPr>
              <a:t>third</a:t>
            </a:r>
            <a:r>
              <a:rPr sz="2400" b="1" spc="-100" dirty="0">
                <a:latin typeface="Times New Roman"/>
                <a:cs typeface="Times New Roman"/>
              </a:rPr>
              <a:t> </a:t>
            </a:r>
            <a:r>
              <a:rPr sz="2400" b="1" dirty="0">
                <a:latin typeface="Times New Roman"/>
                <a:cs typeface="Times New Roman"/>
              </a:rPr>
              <a:t>pillar</a:t>
            </a:r>
            <a:r>
              <a:rPr sz="2400" b="1" spc="-125" dirty="0">
                <a:latin typeface="Times New Roman"/>
                <a:cs typeface="Times New Roman"/>
              </a:rPr>
              <a:t> </a:t>
            </a:r>
            <a:r>
              <a:rPr sz="2400" dirty="0">
                <a:latin typeface="Times New Roman"/>
                <a:cs typeface="Times New Roman"/>
              </a:rPr>
              <a:t>covers</a:t>
            </a:r>
            <a:r>
              <a:rPr sz="2400" spc="-15" dirty="0">
                <a:latin typeface="Times New Roman"/>
                <a:cs typeface="Times New Roman"/>
              </a:rPr>
              <a:t> </a:t>
            </a:r>
            <a:r>
              <a:rPr sz="2400" b="1" dirty="0">
                <a:latin typeface="Times New Roman"/>
                <a:cs typeface="Times New Roman"/>
              </a:rPr>
              <a:t>supervisory</a:t>
            </a:r>
            <a:r>
              <a:rPr sz="2400" b="1" spc="15" dirty="0">
                <a:latin typeface="Times New Roman"/>
                <a:cs typeface="Times New Roman"/>
              </a:rPr>
              <a:t> </a:t>
            </a:r>
            <a:r>
              <a:rPr sz="2400" b="1" dirty="0">
                <a:latin typeface="Times New Roman"/>
                <a:cs typeface="Times New Roman"/>
              </a:rPr>
              <a:t>reporting</a:t>
            </a:r>
            <a:r>
              <a:rPr sz="2400" b="1" spc="30" dirty="0">
                <a:latin typeface="Times New Roman"/>
                <a:cs typeface="Times New Roman"/>
              </a:rPr>
              <a:t> </a:t>
            </a:r>
            <a:r>
              <a:rPr sz="2400" b="1" dirty="0">
                <a:latin typeface="Times New Roman"/>
                <a:cs typeface="Times New Roman"/>
              </a:rPr>
              <a:t>and</a:t>
            </a:r>
            <a:r>
              <a:rPr sz="2400" b="1" spc="-105" dirty="0">
                <a:latin typeface="Times New Roman"/>
                <a:cs typeface="Times New Roman"/>
              </a:rPr>
              <a:t> </a:t>
            </a:r>
            <a:r>
              <a:rPr sz="2400" b="1" spc="-10" dirty="0">
                <a:latin typeface="Times New Roman"/>
                <a:cs typeface="Times New Roman"/>
              </a:rPr>
              <a:t>disclosure</a:t>
            </a:r>
            <a:r>
              <a:rPr sz="2400" spc="-10" dirty="0">
                <a:latin typeface="Times New Roman"/>
                <a:cs typeface="Times New Roman"/>
              </a:rPr>
              <a:t>.</a:t>
            </a:r>
            <a:endParaRPr sz="2400">
              <a:latin typeface="Times New Roman"/>
              <a:cs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9234" y="985202"/>
            <a:ext cx="3821429" cy="518159"/>
          </a:xfrm>
          <a:prstGeom prst="rect">
            <a:avLst/>
          </a:prstGeom>
        </p:spPr>
        <p:txBody>
          <a:bodyPr vert="horz" wrap="square" lIns="0" tIns="16510" rIns="0" bIns="0" rtlCol="0">
            <a:spAutoFit/>
          </a:bodyPr>
          <a:lstStyle/>
          <a:p>
            <a:pPr marL="12700">
              <a:lnSpc>
                <a:spcPct val="100000"/>
              </a:lnSpc>
              <a:spcBef>
                <a:spcPts val="130"/>
              </a:spcBef>
            </a:pPr>
            <a:r>
              <a:rPr sz="3200" spc="-240" dirty="0"/>
              <a:t>Regulatory</a:t>
            </a:r>
            <a:r>
              <a:rPr sz="3200" spc="-145" dirty="0"/>
              <a:t> </a:t>
            </a:r>
            <a:r>
              <a:rPr sz="3200" spc="-140" dirty="0"/>
              <a:t>authorities</a:t>
            </a:r>
            <a:endParaRPr sz="3200"/>
          </a:p>
        </p:txBody>
      </p:sp>
      <p:sp>
        <p:nvSpPr>
          <p:cNvPr id="3" name="object 3"/>
          <p:cNvSpPr txBox="1"/>
          <p:nvPr/>
        </p:nvSpPr>
        <p:spPr>
          <a:xfrm>
            <a:off x="229870" y="1669795"/>
            <a:ext cx="8576945" cy="2104390"/>
          </a:xfrm>
          <a:prstGeom prst="rect">
            <a:avLst/>
          </a:prstGeom>
        </p:spPr>
        <p:txBody>
          <a:bodyPr vert="horz" wrap="square" lIns="0" tIns="41910" rIns="0" bIns="0" rtlCol="0">
            <a:spAutoFit/>
          </a:bodyPr>
          <a:lstStyle/>
          <a:p>
            <a:pPr marL="146050" marR="5080" indent="-133985">
              <a:lnSpc>
                <a:spcPct val="89600"/>
              </a:lnSpc>
              <a:spcBef>
                <a:spcPts val="330"/>
              </a:spcBef>
              <a:buChar char="•"/>
              <a:tabLst>
                <a:tab pos="146685" algn="l"/>
              </a:tabLst>
            </a:pPr>
            <a:r>
              <a:rPr sz="1800" spc="-80" dirty="0">
                <a:latin typeface="Arial"/>
                <a:cs typeface="Arial"/>
              </a:rPr>
              <a:t>Financial</a:t>
            </a:r>
            <a:r>
              <a:rPr sz="1800" spc="-215" dirty="0">
                <a:latin typeface="Arial"/>
                <a:cs typeface="Arial"/>
              </a:rPr>
              <a:t> </a:t>
            </a:r>
            <a:r>
              <a:rPr sz="1800" spc="-50" dirty="0">
                <a:latin typeface="Arial"/>
                <a:cs typeface="Arial"/>
              </a:rPr>
              <a:t>intermediaries</a:t>
            </a:r>
            <a:r>
              <a:rPr sz="1800" spc="-275" dirty="0">
                <a:latin typeface="Arial"/>
                <a:cs typeface="Arial"/>
              </a:rPr>
              <a:t> </a:t>
            </a:r>
            <a:r>
              <a:rPr sz="1800" spc="-45" dirty="0">
                <a:latin typeface="Arial"/>
                <a:cs typeface="Arial"/>
              </a:rPr>
              <a:t>domiciled</a:t>
            </a:r>
            <a:r>
              <a:rPr sz="1800" spc="-220" dirty="0">
                <a:latin typeface="Arial"/>
                <a:cs typeface="Arial"/>
              </a:rPr>
              <a:t> </a:t>
            </a:r>
            <a:r>
              <a:rPr sz="1800" dirty="0">
                <a:latin typeface="Arial"/>
                <a:cs typeface="Arial"/>
              </a:rPr>
              <a:t>in</a:t>
            </a:r>
            <a:r>
              <a:rPr sz="1800" spc="-50" dirty="0">
                <a:latin typeface="Arial"/>
                <a:cs typeface="Arial"/>
              </a:rPr>
              <a:t> </a:t>
            </a:r>
            <a:r>
              <a:rPr sz="1800" spc="-150" dirty="0">
                <a:latin typeface="Arial"/>
                <a:cs typeface="Arial"/>
              </a:rPr>
              <a:t>a</a:t>
            </a:r>
            <a:r>
              <a:rPr sz="1800" spc="-40" dirty="0">
                <a:latin typeface="Arial"/>
                <a:cs typeface="Arial"/>
              </a:rPr>
              <a:t> </a:t>
            </a:r>
            <a:r>
              <a:rPr sz="1800" spc="-60" dirty="0">
                <a:latin typeface="Arial"/>
                <a:cs typeface="Arial"/>
              </a:rPr>
              <a:t>foreign</a:t>
            </a:r>
            <a:r>
              <a:rPr sz="1800" spc="35" dirty="0">
                <a:latin typeface="Arial"/>
                <a:cs typeface="Arial"/>
              </a:rPr>
              <a:t> </a:t>
            </a:r>
            <a:r>
              <a:rPr sz="1800" spc="-45" dirty="0">
                <a:latin typeface="Arial"/>
                <a:cs typeface="Arial"/>
              </a:rPr>
              <a:t>country</a:t>
            </a:r>
            <a:r>
              <a:rPr sz="1800" spc="-155" dirty="0">
                <a:latin typeface="Arial"/>
                <a:cs typeface="Arial"/>
              </a:rPr>
              <a:t> </a:t>
            </a:r>
            <a:r>
              <a:rPr sz="1800" spc="-110" dirty="0">
                <a:latin typeface="Arial"/>
                <a:cs typeface="Arial"/>
              </a:rPr>
              <a:t>can</a:t>
            </a:r>
            <a:r>
              <a:rPr sz="1800" spc="-50" dirty="0">
                <a:latin typeface="Arial"/>
                <a:cs typeface="Arial"/>
              </a:rPr>
              <a:t> </a:t>
            </a:r>
            <a:r>
              <a:rPr sz="1800" spc="-95" dirty="0">
                <a:latin typeface="Arial"/>
                <a:cs typeface="Arial"/>
              </a:rPr>
              <a:t>have</a:t>
            </a:r>
            <a:r>
              <a:rPr sz="1800" spc="-160" dirty="0">
                <a:latin typeface="Arial"/>
                <a:cs typeface="Arial"/>
              </a:rPr>
              <a:t> </a:t>
            </a:r>
            <a:r>
              <a:rPr sz="1800" spc="-55" dirty="0">
                <a:latin typeface="Arial"/>
                <a:cs typeface="Arial"/>
              </a:rPr>
              <a:t>local</a:t>
            </a:r>
            <a:r>
              <a:rPr sz="1800" spc="-210" dirty="0">
                <a:latin typeface="Arial"/>
                <a:cs typeface="Arial"/>
              </a:rPr>
              <a:t> </a:t>
            </a:r>
            <a:r>
              <a:rPr sz="1800" spc="-80" dirty="0">
                <a:latin typeface="Arial"/>
                <a:cs typeface="Arial"/>
              </a:rPr>
              <a:t>subsidiaries</a:t>
            </a:r>
            <a:r>
              <a:rPr sz="1800" spc="-195" dirty="0">
                <a:latin typeface="Arial"/>
                <a:cs typeface="Arial"/>
              </a:rPr>
              <a:t> </a:t>
            </a:r>
            <a:r>
              <a:rPr sz="1800" spc="-25" dirty="0">
                <a:latin typeface="Arial"/>
                <a:cs typeface="Arial"/>
              </a:rPr>
              <a:t>or </a:t>
            </a:r>
            <a:r>
              <a:rPr sz="1800" spc="-95" dirty="0">
                <a:latin typeface="Arial"/>
                <a:cs typeface="Arial"/>
              </a:rPr>
              <a:t>branches,</a:t>
            </a:r>
            <a:r>
              <a:rPr sz="1800" spc="-130" dirty="0">
                <a:latin typeface="Arial"/>
                <a:cs typeface="Arial"/>
              </a:rPr>
              <a:t> </a:t>
            </a:r>
            <a:r>
              <a:rPr sz="1800" spc="-70" dirty="0">
                <a:latin typeface="Arial"/>
                <a:cs typeface="Arial"/>
              </a:rPr>
              <a:t>and</a:t>
            </a:r>
            <a:r>
              <a:rPr sz="1800" spc="-10" dirty="0">
                <a:latin typeface="Arial"/>
                <a:cs typeface="Arial"/>
              </a:rPr>
              <a:t> </a:t>
            </a:r>
            <a:r>
              <a:rPr sz="1800" spc="-110" dirty="0">
                <a:latin typeface="Arial"/>
                <a:cs typeface="Arial"/>
              </a:rPr>
              <a:t>dense</a:t>
            </a:r>
            <a:r>
              <a:rPr sz="1800" spc="-35" dirty="0">
                <a:latin typeface="Arial"/>
                <a:cs typeface="Arial"/>
              </a:rPr>
              <a:t> </a:t>
            </a:r>
            <a:r>
              <a:rPr sz="1800" spc="-70" dirty="0">
                <a:latin typeface="Arial"/>
                <a:cs typeface="Arial"/>
              </a:rPr>
              <a:t>interconnectedness</a:t>
            </a:r>
            <a:r>
              <a:rPr sz="1800" spc="-265" dirty="0">
                <a:latin typeface="Arial"/>
                <a:cs typeface="Arial"/>
              </a:rPr>
              <a:t> </a:t>
            </a:r>
            <a:r>
              <a:rPr sz="1800" dirty="0">
                <a:latin typeface="Arial"/>
                <a:cs typeface="Arial"/>
              </a:rPr>
              <a:t>with</a:t>
            </a:r>
            <a:r>
              <a:rPr sz="1800" spc="-15" dirty="0">
                <a:latin typeface="Arial"/>
                <a:cs typeface="Arial"/>
              </a:rPr>
              <a:t> </a:t>
            </a:r>
            <a:r>
              <a:rPr sz="1800" spc="-70" dirty="0">
                <a:latin typeface="Arial"/>
                <a:cs typeface="Arial"/>
              </a:rPr>
              <a:t>domestic</a:t>
            </a:r>
            <a:r>
              <a:rPr sz="1800" spc="-150" dirty="0">
                <a:latin typeface="Arial"/>
                <a:cs typeface="Arial"/>
              </a:rPr>
              <a:t> </a:t>
            </a:r>
            <a:r>
              <a:rPr sz="1800" spc="-45" dirty="0">
                <a:latin typeface="Arial"/>
                <a:cs typeface="Arial"/>
              </a:rPr>
              <a:t>financial</a:t>
            </a:r>
            <a:r>
              <a:rPr sz="1800" spc="-175" dirty="0">
                <a:latin typeface="Arial"/>
                <a:cs typeface="Arial"/>
              </a:rPr>
              <a:t> </a:t>
            </a:r>
            <a:r>
              <a:rPr sz="1800" spc="-25" dirty="0">
                <a:latin typeface="Arial"/>
                <a:cs typeface="Arial"/>
              </a:rPr>
              <a:t>institutions.</a:t>
            </a:r>
            <a:r>
              <a:rPr sz="1800" spc="-235" dirty="0">
                <a:latin typeface="Arial"/>
                <a:cs typeface="Arial"/>
              </a:rPr>
              <a:t> </a:t>
            </a:r>
            <a:r>
              <a:rPr sz="1800" spc="-10" dirty="0">
                <a:latin typeface="Arial"/>
                <a:cs typeface="Arial"/>
              </a:rPr>
              <a:t>Domestic </a:t>
            </a:r>
            <a:r>
              <a:rPr sz="1800" spc="-45" dirty="0">
                <a:latin typeface="Arial"/>
                <a:cs typeface="Arial"/>
              </a:rPr>
              <a:t>financial</a:t>
            </a:r>
            <a:r>
              <a:rPr sz="1800" spc="-220" dirty="0">
                <a:latin typeface="Arial"/>
                <a:cs typeface="Arial"/>
              </a:rPr>
              <a:t> </a:t>
            </a:r>
            <a:r>
              <a:rPr sz="1800" spc="-30" dirty="0">
                <a:latin typeface="Arial"/>
                <a:cs typeface="Arial"/>
              </a:rPr>
              <a:t>authorities</a:t>
            </a:r>
            <a:r>
              <a:rPr sz="1800" spc="-290" dirty="0">
                <a:latin typeface="Arial"/>
                <a:cs typeface="Arial"/>
              </a:rPr>
              <a:t> </a:t>
            </a:r>
            <a:r>
              <a:rPr sz="1800" spc="-100" dirty="0">
                <a:latin typeface="Arial"/>
                <a:cs typeface="Arial"/>
              </a:rPr>
              <a:t>may</a:t>
            </a:r>
            <a:r>
              <a:rPr sz="1800" spc="-85" dirty="0">
                <a:latin typeface="Arial"/>
                <a:cs typeface="Arial"/>
              </a:rPr>
              <a:t> </a:t>
            </a:r>
            <a:r>
              <a:rPr sz="1800" spc="-25" dirty="0">
                <a:latin typeface="Arial"/>
                <a:cs typeface="Arial"/>
              </a:rPr>
              <a:t>the</a:t>
            </a:r>
            <a:r>
              <a:rPr sz="1800" spc="-95" dirty="0">
                <a:latin typeface="Arial"/>
                <a:cs typeface="Arial"/>
              </a:rPr>
              <a:t> </a:t>
            </a:r>
            <a:r>
              <a:rPr sz="1800" spc="-60" dirty="0">
                <a:latin typeface="Arial"/>
                <a:cs typeface="Arial"/>
              </a:rPr>
              <a:t>feel</a:t>
            </a:r>
            <a:r>
              <a:rPr sz="1800" spc="25" dirty="0">
                <a:latin typeface="Arial"/>
                <a:cs typeface="Arial"/>
              </a:rPr>
              <a:t> </a:t>
            </a:r>
            <a:r>
              <a:rPr sz="1800" spc="-55" dirty="0">
                <a:latin typeface="Arial"/>
                <a:cs typeface="Arial"/>
              </a:rPr>
              <a:t>obliged</a:t>
            </a:r>
            <a:r>
              <a:rPr sz="1800" spc="-145" dirty="0">
                <a:latin typeface="Arial"/>
                <a:cs typeface="Arial"/>
              </a:rPr>
              <a:t> </a:t>
            </a:r>
            <a:r>
              <a:rPr sz="1800" dirty="0">
                <a:latin typeface="Arial"/>
                <a:cs typeface="Arial"/>
              </a:rPr>
              <a:t>to</a:t>
            </a:r>
            <a:r>
              <a:rPr sz="1800" spc="-75" dirty="0">
                <a:latin typeface="Arial"/>
                <a:cs typeface="Arial"/>
              </a:rPr>
              <a:t> </a:t>
            </a:r>
            <a:r>
              <a:rPr sz="1800" spc="-45" dirty="0">
                <a:latin typeface="Arial"/>
                <a:cs typeface="Arial"/>
              </a:rPr>
              <a:t>provide</a:t>
            </a:r>
            <a:r>
              <a:rPr sz="1800" spc="-260" dirty="0">
                <a:latin typeface="Arial"/>
                <a:cs typeface="Arial"/>
              </a:rPr>
              <a:t> </a:t>
            </a:r>
            <a:r>
              <a:rPr sz="1800" spc="-70" dirty="0">
                <a:latin typeface="Arial"/>
                <a:cs typeface="Arial"/>
              </a:rPr>
              <a:t>various</a:t>
            </a:r>
            <a:r>
              <a:rPr sz="1800" spc="-210" dirty="0">
                <a:latin typeface="Arial"/>
                <a:cs typeface="Arial"/>
              </a:rPr>
              <a:t> </a:t>
            </a:r>
            <a:r>
              <a:rPr sz="1800" spc="-20" dirty="0">
                <a:latin typeface="Arial"/>
                <a:cs typeface="Arial"/>
              </a:rPr>
              <a:t>form</a:t>
            </a:r>
            <a:r>
              <a:rPr sz="1800" spc="50" dirty="0">
                <a:latin typeface="Arial"/>
                <a:cs typeface="Arial"/>
              </a:rPr>
              <a:t> </a:t>
            </a:r>
            <a:r>
              <a:rPr sz="1800" dirty="0">
                <a:latin typeface="Arial"/>
                <a:cs typeface="Arial"/>
              </a:rPr>
              <a:t>of</a:t>
            </a:r>
            <a:r>
              <a:rPr sz="1800" spc="-130" dirty="0">
                <a:latin typeface="Arial"/>
                <a:cs typeface="Arial"/>
              </a:rPr>
              <a:t> </a:t>
            </a:r>
            <a:r>
              <a:rPr sz="1800" spc="-50" dirty="0">
                <a:latin typeface="Arial"/>
                <a:cs typeface="Arial"/>
              </a:rPr>
              <a:t>support</a:t>
            </a:r>
            <a:r>
              <a:rPr sz="1800" spc="-95" dirty="0">
                <a:latin typeface="Arial"/>
                <a:cs typeface="Arial"/>
              </a:rPr>
              <a:t> </a:t>
            </a:r>
            <a:r>
              <a:rPr sz="1800" spc="-20" dirty="0">
                <a:latin typeface="Arial"/>
                <a:cs typeface="Arial"/>
              </a:rPr>
              <a:t>for</a:t>
            </a:r>
            <a:r>
              <a:rPr sz="1800" spc="-45" dirty="0">
                <a:latin typeface="Arial"/>
                <a:cs typeface="Arial"/>
              </a:rPr>
              <a:t> </a:t>
            </a:r>
            <a:r>
              <a:rPr sz="1800" spc="-25" dirty="0">
                <a:latin typeface="Arial"/>
                <a:cs typeface="Arial"/>
              </a:rPr>
              <a:t>the</a:t>
            </a:r>
            <a:r>
              <a:rPr sz="1800" spc="-95" dirty="0">
                <a:latin typeface="Arial"/>
                <a:cs typeface="Arial"/>
              </a:rPr>
              <a:t> </a:t>
            </a:r>
            <a:r>
              <a:rPr sz="1800" spc="-10" dirty="0">
                <a:latin typeface="Arial"/>
                <a:cs typeface="Arial"/>
              </a:rPr>
              <a:t>foreign </a:t>
            </a:r>
            <a:r>
              <a:rPr sz="1800" spc="-50" dirty="0">
                <a:latin typeface="Arial"/>
                <a:cs typeface="Arial"/>
              </a:rPr>
              <a:t>intermediary,</a:t>
            </a:r>
            <a:r>
              <a:rPr sz="1800" spc="-175" dirty="0">
                <a:latin typeface="Arial"/>
                <a:cs typeface="Arial"/>
              </a:rPr>
              <a:t> </a:t>
            </a:r>
            <a:r>
              <a:rPr sz="1800" spc="-95" dirty="0">
                <a:latin typeface="Arial"/>
                <a:cs typeface="Arial"/>
              </a:rPr>
              <a:t>even</a:t>
            </a:r>
            <a:r>
              <a:rPr sz="1800" spc="-70" dirty="0">
                <a:latin typeface="Arial"/>
                <a:cs typeface="Arial"/>
              </a:rPr>
              <a:t> </a:t>
            </a:r>
            <a:r>
              <a:rPr sz="1800" spc="-50" dirty="0">
                <a:latin typeface="Arial"/>
                <a:cs typeface="Arial"/>
              </a:rPr>
              <a:t>though</a:t>
            </a:r>
            <a:r>
              <a:rPr sz="1800" spc="-145" dirty="0">
                <a:latin typeface="Arial"/>
                <a:cs typeface="Arial"/>
              </a:rPr>
              <a:t> </a:t>
            </a:r>
            <a:r>
              <a:rPr sz="1800" spc="-120" dirty="0">
                <a:latin typeface="Arial"/>
                <a:cs typeface="Arial"/>
              </a:rPr>
              <a:t>some</a:t>
            </a:r>
            <a:r>
              <a:rPr sz="1800" spc="-10" dirty="0">
                <a:latin typeface="Arial"/>
                <a:cs typeface="Arial"/>
              </a:rPr>
              <a:t> </a:t>
            </a:r>
            <a:r>
              <a:rPr sz="1800" spc="-20" dirty="0">
                <a:latin typeface="Arial"/>
                <a:cs typeface="Arial"/>
              </a:rPr>
              <a:t>part</a:t>
            </a:r>
            <a:r>
              <a:rPr sz="1800" spc="-100" dirty="0">
                <a:latin typeface="Arial"/>
                <a:cs typeface="Arial"/>
              </a:rPr>
              <a:t> </a:t>
            </a:r>
            <a:r>
              <a:rPr sz="1800" dirty="0">
                <a:latin typeface="Arial"/>
                <a:cs typeface="Arial"/>
              </a:rPr>
              <a:t>of</a:t>
            </a:r>
            <a:r>
              <a:rPr sz="1800" spc="-125" dirty="0">
                <a:latin typeface="Arial"/>
                <a:cs typeface="Arial"/>
              </a:rPr>
              <a:t> </a:t>
            </a:r>
            <a:r>
              <a:rPr sz="1800" spc="-25" dirty="0">
                <a:latin typeface="Arial"/>
                <a:cs typeface="Arial"/>
              </a:rPr>
              <a:t>the</a:t>
            </a:r>
            <a:r>
              <a:rPr sz="1800" spc="-95" dirty="0">
                <a:latin typeface="Arial"/>
                <a:cs typeface="Arial"/>
              </a:rPr>
              <a:t> </a:t>
            </a:r>
            <a:r>
              <a:rPr sz="1800" spc="-25" dirty="0">
                <a:latin typeface="Arial"/>
                <a:cs typeface="Arial"/>
              </a:rPr>
              <a:t>benefit</a:t>
            </a:r>
            <a:r>
              <a:rPr sz="1800" spc="-100" dirty="0">
                <a:latin typeface="Arial"/>
                <a:cs typeface="Arial"/>
              </a:rPr>
              <a:t> </a:t>
            </a:r>
            <a:r>
              <a:rPr sz="1800" spc="-140" dirty="0">
                <a:latin typeface="Arial"/>
                <a:cs typeface="Arial"/>
              </a:rPr>
              <a:t>goes</a:t>
            </a:r>
            <a:r>
              <a:rPr sz="1800" spc="-45" dirty="0">
                <a:latin typeface="Arial"/>
                <a:cs typeface="Arial"/>
              </a:rPr>
              <a:t> </a:t>
            </a:r>
            <a:r>
              <a:rPr sz="1800" dirty="0">
                <a:latin typeface="Arial"/>
                <a:cs typeface="Arial"/>
              </a:rPr>
              <a:t>to</a:t>
            </a:r>
            <a:r>
              <a:rPr sz="1800" spc="-155" dirty="0">
                <a:latin typeface="Arial"/>
                <a:cs typeface="Arial"/>
              </a:rPr>
              <a:t> </a:t>
            </a:r>
            <a:r>
              <a:rPr sz="1800" spc="-10" dirty="0">
                <a:latin typeface="Arial"/>
                <a:cs typeface="Arial"/>
              </a:rPr>
              <a:t>its</a:t>
            </a:r>
            <a:r>
              <a:rPr sz="1800" spc="-55" dirty="0">
                <a:latin typeface="Arial"/>
                <a:cs typeface="Arial"/>
              </a:rPr>
              <a:t> </a:t>
            </a:r>
            <a:r>
              <a:rPr sz="1800" spc="-60" dirty="0">
                <a:latin typeface="Arial"/>
                <a:cs typeface="Arial"/>
              </a:rPr>
              <a:t>foreign</a:t>
            </a:r>
            <a:r>
              <a:rPr sz="1800" spc="-65" dirty="0">
                <a:latin typeface="Arial"/>
                <a:cs typeface="Arial"/>
              </a:rPr>
              <a:t> </a:t>
            </a:r>
            <a:r>
              <a:rPr sz="1800" spc="-10" dirty="0">
                <a:latin typeface="Arial"/>
                <a:cs typeface="Arial"/>
              </a:rPr>
              <a:t>owners, </a:t>
            </a:r>
            <a:r>
              <a:rPr sz="1800" spc="-55" dirty="0">
                <a:latin typeface="Arial"/>
                <a:cs typeface="Arial"/>
              </a:rPr>
              <a:t>counterparties,</a:t>
            </a:r>
            <a:r>
              <a:rPr sz="1800" spc="-120" dirty="0">
                <a:latin typeface="Arial"/>
                <a:cs typeface="Arial"/>
              </a:rPr>
              <a:t> </a:t>
            </a:r>
            <a:r>
              <a:rPr sz="1800" spc="-75" dirty="0">
                <a:latin typeface="Arial"/>
                <a:cs typeface="Arial"/>
              </a:rPr>
              <a:t>and</a:t>
            </a:r>
            <a:r>
              <a:rPr sz="1800" spc="-90" dirty="0">
                <a:latin typeface="Arial"/>
                <a:cs typeface="Arial"/>
              </a:rPr>
              <a:t> </a:t>
            </a:r>
            <a:r>
              <a:rPr sz="1800" spc="-10" dirty="0">
                <a:latin typeface="Arial"/>
                <a:cs typeface="Arial"/>
              </a:rPr>
              <a:t>lenders.</a:t>
            </a:r>
            <a:endParaRPr sz="1800">
              <a:latin typeface="Arial"/>
              <a:cs typeface="Arial"/>
            </a:endParaRPr>
          </a:p>
          <a:p>
            <a:pPr marL="146050" marR="115570" indent="-133985">
              <a:lnSpc>
                <a:spcPct val="90400"/>
              </a:lnSpc>
              <a:spcBef>
                <a:spcPts val="600"/>
              </a:spcBef>
              <a:buChar char="•"/>
              <a:tabLst>
                <a:tab pos="146685" algn="l"/>
              </a:tabLst>
            </a:pPr>
            <a:r>
              <a:rPr sz="1800" spc="-85" dirty="0">
                <a:latin typeface="Arial"/>
                <a:cs typeface="Arial"/>
              </a:rPr>
              <a:t>Domestic</a:t>
            </a:r>
            <a:r>
              <a:rPr sz="1800" spc="-105" dirty="0">
                <a:latin typeface="Arial"/>
                <a:cs typeface="Arial"/>
              </a:rPr>
              <a:t> </a:t>
            </a:r>
            <a:r>
              <a:rPr sz="1800" spc="-75" dirty="0">
                <a:latin typeface="Arial"/>
                <a:cs typeface="Arial"/>
              </a:rPr>
              <a:t>governments</a:t>
            </a:r>
            <a:r>
              <a:rPr sz="1800" spc="-125" dirty="0">
                <a:latin typeface="Arial"/>
                <a:cs typeface="Arial"/>
              </a:rPr>
              <a:t> </a:t>
            </a:r>
            <a:r>
              <a:rPr sz="1800" spc="-85" dirty="0">
                <a:latin typeface="Arial"/>
                <a:cs typeface="Arial"/>
              </a:rPr>
              <a:t>are</a:t>
            </a:r>
            <a:r>
              <a:rPr sz="1800" spc="-90" dirty="0">
                <a:latin typeface="Arial"/>
                <a:cs typeface="Arial"/>
              </a:rPr>
              <a:t> </a:t>
            </a:r>
            <a:r>
              <a:rPr sz="1800" spc="-10" dirty="0">
                <a:latin typeface="Arial"/>
                <a:cs typeface="Arial"/>
              </a:rPr>
              <a:t>ultimately</a:t>
            </a:r>
            <a:r>
              <a:rPr sz="1800" spc="-245" dirty="0">
                <a:latin typeface="Arial"/>
                <a:cs typeface="Arial"/>
              </a:rPr>
              <a:t> </a:t>
            </a:r>
            <a:r>
              <a:rPr sz="1800" spc="-75" dirty="0">
                <a:latin typeface="Arial"/>
                <a:cs typeface="Arial"/>
              </a:rPr>
              <a:t>responsible</a:t>
            </a:r>
            <a:r>
              <a:rPr sz="1800" spc="-254" dirty="0">
                <a:latin typeface="Arial"/>
                <a:cs typeface="Arial"/>
              </a:rPr>
              <a:t> </a:t>
            </a:r>
            <a:r>
              <a:rPr sz="1800" dirty="0">
                <a:latin typeface="Arial"/>
                <a:cs typeface="Arial"/>
              </a:rPr>
              <a:t>for</a:t>
            </a:r>
            <a:r>
              <a:rPr sz="1800" spc="40" dirty="0">
                <a:latin typeface="Arial"/>
                <a:cs typeface="Arial"/>
              </a:rPr>
              <a:t> </a:t>
            </a:r>
            <a:r>
              <a:rPr sz="1800" spc="-25" dirty="0">
                <a:latin typeface="Arial"/>
                <a:cs typeface="Arial"/>
              </a:rPr>
              <a:t>the</a:t>
            </a:r>
            <a:r>
              <a:rPr sz="1800" spc="-85" dirty="0">
                <a:latin typeface="Arial"/>
                <a:cs typeface="Arial"/>
              </a:rPr>
              <a:t> </a:t>
            </a:r>
            <a:r>
              <a:rPr sz="1800" spc="-50" dirty="0">
                <a:latin typeface="Arial"/>
                <a:cs typeface="Arial"/>
              </a:rPr>
              <a:t>obligations</a:t>
            </a:r>
            <a:r>
              <a:rPr sz="1800" spc="-290" dirty="0">
                <a:latin typeface="Arial"/>
                <a:cs typeface="Arial"/>
              </a:rPr>
              <a:t> </a:t>
            </a:r>
            <a:r>
              <a:rPr sz="1800" dirty="0">
                <a:latin typeface="Arial"/>
                <a:cs typeface="Arial"/>
              </a:rPr>
              <a:t>of</a:t>
            </a:r>
            <a:r>
              <a:rPr sz="1800" spc="-120" dirty="0">
                <a:latin typeface="Arial"/>
                <a:cs typeface="Arial"/>
              </a:rPr>
              <a:t> </a:t>
            </a:r>
            <a:r>
              <a:rPr sz="1800" spc="-50" dirty="0">
                <a:latin typeface="Arial"/>
                <a:cs typeface="Arial"/>
              </a:rPr>
              <a:t>deposit</a:t>
            </a:r>
            <a:r>
              <a:rPr sz="1800" spc="-95" dirty="0">
                <a:latin typeface="Arial"/>
                <a:cs typeface="Arial"/>
              </a:rPr>
              <a:t> </a:t>
            </a:r>
            <a:r>
              <a:rPr sz="1800" spc="-35" dirty="0">
                <a:latin typeface="Arial"/>
                <a:cs typeface="Arial"/>
              </a:rPr>
              <a:t>insurance </a:t>
            </a:r>
            <a:r>
              <a:rPr sz="1800" spc="-135" dirty="0">
                <a:latin typeface="Arial"/>
                <a:cs typeface="Arial"/>
              </a:rPr>
              <a:t>schemes</a:t>
            </a:r>
            <a:r>
              <a:rPr sz="1800" spc="-45" dirty="0">
                <a:latin typeface="Arial"/>
                <a:cs typeface="Arial"/>
              </a:rPr>
              <a:t> </a:t>
            </a:r>
            <a:r>
              <a:rPr sz="1800" dirty="0">
                <a:latin typeface="Arial"/>
                <a:cs typeface="Arial"/>
              </a:rPr>
              <a:t>to</a:t>
            </a:r>
            <a:r>
              <a:rPr sz="1800" spc="-65" dirty="0">
                <a:latin typeface="Arial"/>
                <a:cs typeface="Arial"/>
              </a:rPr>
              <a:t> </a:t>
            </a:r>
            <a:r>
              <a:rPr sz="1800" spc="-60" dirty="0">
                <a:latin typeface="Arial"/>
                <a:cs typeface="Arial"/>
              </a:rPr>
              <a:t>depositors</a:t>
            </a:r>
            <a:r>
              <a:rPr sz="1800" spc="-210" dirty="0">
                <a:latin typeface="Arial"/>
                <a:cs typeface="Arial"/>
              </a:rPr>
              <a:t> </a:t>
            </a:r>
            <a:r>
              <a:rPr sz="1800" spc="-10" dirty="0">
                <a:latin typeface="Arial"/>
                <a:cs typeface="Arial"/>
              </a:rPr>
              <a:t>at</a:t>
            </a:r>
            <a:r>
              <a:rPr sz="1800" spc="-90" dirty="0">
                <a:latin typeface="Arial"/>
                <a:cs typeface="Arial"/>
              </a:rPr>
              <a:t> </a:t>
            </a:r>
            <a:r>
              <a:rPr sz="1800" spc="-105" dirty="0">
                <a:latin typeface="Arial"/>
                <a:cs typeface="Arial"/>
              </a:rPr>
              <a:t>banks</a:t>
            </a:r>
            <a:r>
              <a:rPr sz="1800" spc="-200" dirty="0">
                <a:latin typeface="Arial"/>
                <a:cs typeface="Arial"/>
              </a:rPr>
              <a:t> </a:t>
            </a:r>
            <a:r>
              <a:rPr sz="1800" dirty="0">
                <a:latin typeface="Arial"/>
                <a:cs typeface="Arial"/>
              </a:rPr>
              <a:t>in</a:t>
            </a:r>
            <a:r>
              <a:rPr sz="1800" spc="-65" dirty="0">
                <a:latin typeface="Arial"/>
                <a:cs typeface="Arial"/>
              </a:rPr>
              <a:t> </a:t>
            </a:r>
            <a:r>
              <a:rPr sz="1800" dirty="0">
                <a:latin typeface="Arial"/>
                <a:cs typeface="Arial"/>
              </a:rPr>
              <a:t>their</a:t>
            </a:r>
            <a:r>
              <a:rPr sz="1800" spc="-114" dirty="0">
                <a:latin typeface="Arial"/>
                <a:cs typeface="Arial"/>
              </a:rPr>
              <a:t> </a:t>
            </a:r>
            <a:r>
              <a:rPr sz="1800" spc="-50" dirty="0">
                <a:latin typeface="Arial"/>
                <a:cs typeface="Arial"/>
              </a:rPr>
              <a:t>jurisdictions,</a:t>
            </a:r>
            <a:r>
              <a:rPr sz="1800" spc="-254" dirty="0">
                <a:latin typeface="Arial"/>
                <a:cs typeface="Arial"/>
              </a:rPr>
              <a:t> </a:t>
            </a:r>
            <a:r>
              <a:rPr sz="1800" dirty="0">
                <a:latin typeface="Arial"/>
                <a:cs typeface="Arial"/>
              </a:rPr>
              <a:t>but</a:t>
            </a:r>
            <a:r>
              <a:rPr sz="1800" spc="-90" dirty="0">
                <a:latin typeface="Arial"/>
                <a:cs typeface="Arial"/>
              </a:rPr>
              <a:t> many</a:t>
            </a:r>
            <a:r>
              <a:rPr sz="1800" spc="-160" dirty="0">
                <a:latin typeface="Arial"/>
                <a:cs typeface="Arial"/>
              </a:rPr>
              <a:t> </a:t>
            </a:r>
            <a:r>
              <a:rPr sz="1800" dirty="0">
                <a:latin typeface="Arial"/>
                <a:cs typeface="Arial"/>
              </a:rPr>
              <a:t>of</a:t>
            </a:r>
            <a:r>
              <a:rPr sz="1800" spc="-35" dirty="0">
                <a:latin typeface="Arial"/>
                <a:cs typeface="Arial"/>
              </a:rPr>
              <a:t> </a:t>
            </a:r>
            <a:r>
              <a:rPr sz="1800" spc="-25" dirty="0">
                <a:latin typeface="Arial"/>
                <a:cs typeface="Arial"/>
              </a:rPr>
              <a:t>the</a:t>
            </a:r>
            <a:r>
              <a:rPr sz="1800" spc="-85" dirty="0">
                <a:latin typeface="Arial"/>
                <a:cs typeface="Arial"/>
              </a:rPr>
              <a:t> </a:t>
            </a:r>
            <a:r>
              <a:rPr sz="1800" spc="-60" dirty="0">
                <a:latin typeface="Arial"/>
                <a:cs typeface="Arial"/>
              </a:rPr>
              <a:t>depositors</a:t>
            </a:r>
            <a:r>
              <a:rPr sz="1800" spc="-210" dirty="0">
                <a:latin typeface="Arial"/>
                <a:cs typeface="Arial"/>
              </a:rPr>
              <a:t> </a:t>
            </a:r>
            <a:r>
              <a:rPr sz="1800" spc="-100" dirty="0">
                <a:latin typeface="Arial"/>
                <a:cs typeface="Arial"/>
              </a:rPr>
              <a:t>may</a:t>
            </a:r>
            <a:r>
              <a:rPr sz="1800" spc="-80" dirty="0">
                <a:latin typeface="Arial"/>
                <a:cs typeface="Arial"/>
              </a:rPr>
              <a:t> </a:t>
            </a:r>
            <a:r>
              <a:rPr sz="1800" spc="-25" dirty="0">
                <a:latin typeface="Arial"/>
                <a:cs typeface="Arial"/>
              </a:rPr>
              <a:t>be </a:t>
            </a:r>
            <a:r>
              <a:rPr sz="1800" spc="-60" dirty="0">
                <a:latin typeface="Arial"/>
                <a:cs typeface="Arial"/>
              </a:rPr>
              <a:t>foreign</a:t>
            </a:r>
            <a:r>
              <a:rPr sz="1800" spc="-15" dirty="0">
                <a:latin typeface="Arial"/>
                <a:cs typeface="Arial"/>
              </a:rPr>
              <a:t> </a:t>
            </a:r>
            <a:r>
              <a:rPr sz="1800" spc="-10" dirty="0">
                <a:latin typeface="Arial"/>
                <a:cs typeface="Arial"/>
              </a:rPr>
              <a:t>nationals.</a:t>
            </a:r>
            <a:endParaRPr sz="180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6510" rIns="0" bIns="0" rtlCol="0">
            <a:spAutoFit/>
          </a:bodyPr>
          <a:lstStyle/>
          <a:p>
            <a:pPr marL="322580">
              <a:lnSpc>
                <a:spcPct val="100000"/>
              </a:lnSpc>
              <a:spcBef>
                <a:spcPts val="130"/>
              </a:spcBef>
            </a:pPr>
            <a:r>
              <a:rPr sz="2750" spc="-250" dirty="0"/>
              <a:t>Solvency</a:t>
            </a:r>
            <a:r>
              <a:rPr sz="2750" spc="-20" dirty="0"/>
              <a:t> </a:t>
            </a:r>
            <a:r>
              <a:rPr sz="2750" spc="-135" dirty="0"/>
              <a:t>regulation</a:t>
            </a:r>
            <a:endParaRPr sz="2750"/>
          </a:p>
        </p:txBody>
      </p:sp>
      <p:sp>
        <p:nvSpPr>
          <p:cNvPr id="3" name="object 3"/>
          <p:cNvSpPr txBox="1"/>
          <p:nvPr/>
        </p:nvSpPr>
        <p:spPr>
          <a:xfrm>
            <a:off x="536575" y="1560131"/>
            <a:ext cx="7752080" cy="2695575"/>
          </a:xfrm>
          <a:prstGeom prst="rect">
            <a:avLst/>
          </a:prstGeom>
        </p:spPr>
        <p:txBody>
          <a:bodyPr vert="horz" wrap="square" lIns="0" tIns="15875" rIns="0" bIns="0" rtlCol="0">
            <a:spAutoFit/>
          </a:bodyPr>
          <a:lstStyle/>
          <a:p>
            <a:pPr marL="12700">
              <a:lnSpc>
                <a:spcPct val="100000"/>
              </a:lnSpc>
              <a:spcBef>
                <a:spcPts val="125"/>
              </a:spcBef>
            </a:pPr>
            <a:r>
              <a:rPr sz="2150" b="1" spc="-180" dirty="0">
                <a:latin typeface="Arial"/>
                <a:cs typeface="Arial"/>
              </a:rPr>
              <a:t>Solvency</a:t>
            </a:r>
            <a:r>
              <a:rPr sz="2150" b="1" spc="-90" dirty="0">
                <a:latin typeface="Arial"/>
                <a:cs typeface="Arial"/>
              </a:rPr>
              <a:t> </a:t>
            </a:r>
            <a:r>
              <a:rPr sz="2150" b="1" spc="-114" dirty="0">
                <a:latin typeface="Arial"/>
                <a:cs typeface="Arial"/>
              </a:rPr>
              <a:t>regulation</a:t>
            </a:r>
            <a:r>
              <a:rPr sz="2150" b="1" spc="-95" dirty="0">
                <a:latin typeface="Arial"/>
                <a:cs typeface="Arial"/>
              </a:rPr>
              <a:t> </a:t>
            </a:r>
            <a:r>
              <a:rPr sz="2150" b="1" spc="-215" dirty="0">
                <a:latin typeface="Arial"/>
                <a:cs typeface="Arial"/>
              </a:rPr>
              <a:t>has</a:t>
            </a:r>
            <a:r>
              <a:rPr sz="2150" b="1" spc="-15" dirty="0">
                <a:latin typeface="Arial"/>
                <a:cs typeface="Arial"/>
              </a:rPr>
              <a:t> </a:t>
            </a:r>
            <a:r>
              <a:rPr sz="2150" b="1" spc="-85" dirty="0">
                <a:latin typeface="Arial"/>
                <a:cs typeface="Arial"/>
              </a:rPr>
              <a:t>three</a:t>
            </a:r>
            <a:r>
              <a:rPr sz="2150" b="1" spc="-100" dirty="0">
                <a:latin typeface="Arial"/>
                <a:cs typeface="Arial"/>
              </a:rPr>
              <a:t> </a:t>
            </a:r>
            <a:r>
              <a:rPr sz="2150" b="1" spc="-135" dirty="0">
                <a:latin typeface="Arial"/>
                <a:cs typeface="Arial"/>
              </a:rPr>
              <a:t>main</a:t>
            </a:r>
            <a:r>
              <a:rPr sz="2150" b="1" spc="-20" dirty="0">
                <a:latin typeface="Arial"/>
                <a:cs typeface="Arial"/>
              </a:rPr>
              <a:t> </a:t>
            </a:r>
            <a:r>
              <a:rPr sz="2150" b="1" spc="-10" dirty="0">
                <a:latin typeface="Arial"/>
                <a:cs typeface="Arial"/>
              </a:rPr>
              <a:t>parts:</a:t>
            </a:r>
            <a:endParaRPr sz="2150">
              <a:latin typeface="Arial"/>
              <a:cs typeface="Arial"/>
            </a:endParaRPr>
          </a:p>
          <a:p>
            <a:pPr marL="260350" indent="-248285">
              <a:lnSpc>
                <a:spcPts val="1935"/>
              </a:lnSpc>
              <a:spcBef>
                <a:spcPts val="1855"/>
              </a:spcBef>
              <a:buAutoNum type="arabicParenR"/>
              <a:tabLst>
                <a:tab pos="260985" algn="l"/>
              </a:tabLst>
            </a:pPr>
            <a:r>
              <a:rPr sz="1850" spc="-35" dirty="0">
                <a:latin typeface="Arial"/>
                <a:cs typeface="Arial"/>
              </a:rPr>
              <a:t>regulatory</a:t>
            </a:r>
            <a:r>
              <a:rPr sz="1850" spc="-20" dirty="0">
                <a:latin typeface="Arial"/>
                <a:cs typeface="Arial"/>
              </a:rPr>
              <a:t> monitoring</a:t>
            </a:r>
            <a:r>
              <a:rPr sz="1850" spc="20" dirty="0">
                <a:latin typeface="Arial"/>
                <a:cs typeface="Arial"/>
              </a:rPr>
              <a:t> </a:t>
            </a:r>
            <a:r>
              <a:rPr sz="1850" dirty="0">
                <a:latin typeface="Arial"/>
                <a:cs typeface="Arial"/>
              </a:rPr>
              <a:t>of</a:t>
            </a:r>
            <a:r>
              <a:rPr sz="1850" spc="-50" dirty="0">
                <a:latin typeface="Arial"/>
                <a:cs typeface="Arial"/>
              </a:rPr>
              <a:t> insurer</a:t>
            </a:r>
            <a:r>
              <a:rPr sz="1850" spc="-40" dirty="0">
                <a:latin typeface="Arial"/>
                <a:cs typeface="Arial"/>
              </a:rPr>
              <a:t> </a:t>
            </a:r>
            <a:r>
              <a:rPr sz="1850" spc="-70" dirty="0">
                <a:latin typeface="Arial"/>
                <a:cs typeface="Arial"/>
              </a:rPr>
              <a:t>insolvency</a:t>
            </a:r>
            <a:r>
              <a:rPr sz="1850" spc="-25" dirty="0">
                <a:latin typeface="Arial"/>
                <a:cs typeface="Arial"/>
              </a:rPr>
              <a:t> </a:t>
            </a:r>
            <a:r>
              <a:rPr sz="1850" spc="-45" dirty="0">
                <a:latin typeface="Arial"/>
                <a:cs typeface="Arial"/>
              </a:rPr>
              <a:t>risk</a:t>
            </a:r>
            <a:r>
              <a:rPr sz="1850" spc="-95" dirty="0">
                <a:latin typeface="Arial"/>
                <a:cs typeface="Arial"/>
              </a:rPr>
              <a:t> </a:t>
            </a:r>
            <a:r>
              <a:rPr sz="1850" spc="-50" dirty="0">
                <a:latin typeface="Arial"/>
                <a:cs typeface="Arial"/>
              </a:rPr>
              <a:t>(including</a:t>
            </a:r>
            <a:r>
              <a:rPr sz="1850" spc="-135" dirty="0">
                <a:latin typeface="Arial"/>
                <a:cs typeface="Arial"/>
              </a:rPr>
              <a:t> </a:t>
            </a:r>
            <a:r>
              <a:rPr sz="1850" spc="-10" dirty="0">
                <a:latin typeface="Arial"/>
                <a:cs typeface="Arial"/>
              </a:rPr>
              <a:t>regulatory</a:t>
            </a:r>
            <a:endParaRPr sz="1850">
              <a:latin typeface="Arial"/>
              <a:cs typeface="Arial"/>
            </a:endParaRPr>
          </a:p>
          <a:p>
            <a:pPr marL="12700">
              <a:lnSpc>
                <a:spcPts val="1914"/>
              </a:lnSpc>
            </a:pPr>
            <a:r>
              <a:rPr sz="1850" spc="-10" dirty="0">
                <a:latin typeface="Arial"/>
                <a:cs typeface="Arial"/>
              </a:rPr>
              <a:t>intervention</a:t>
            </a:r>
            <a:r>
              <a:rPr sz="1850" spc="-50" dirty="0">
                <a:latin typeface="Arial"/>
                <a:cs typeface="Arial"/>
              </a:rPr>
              <a:t> </a:t>
            </a:r>
            <a:r>
              <a:rPr sz="1850" spc="-80" dirty="0">
                <a:latin typeface="Arial"/>
                <a:cs typeface="Arial"/>
              </a:rPr>
              <a:t>against</a:t>
            </a:r>
            <a:r>
              <a:rPr sz="1850" spc="-160" dirty="0">
                <a:latin typeface="Arial"/>
                <a:cs typeface="Arial"/>
              </a:rPr>
              <a:t> </a:t>
            </a:r>
            <a:r>
              <a:rPr sz="1850" dirty="0">
                <a:latin typeface="Arial"/>
                <a:cs typeface="Arial"/>
              </a:rPr>
              <a:t>troubled</a:t>
            </a:r>
            <a:r>
              <a:rPr sz="1850" spc="-50" dirty="0">
                <a:latin typeface="Arial"/>
                <a:cs typeface="Arial"/>
              </a:rPr>
              <a:t> </a:t>
            </a:r>
            <a:r>
              <a:rPr sz="1850" spc="-10" dirty="0">
                <a:latin typeface="Arial"/>
                <a:cs typeface="Arial"/>
              </a:rPr>
              <a:t>insurers),</a:t>
            </a:r>
            <a:endParaRPr sz="1850">
              <a:latin typeface="Arial"/>
              <a:cs typeface="Arial"/>
            </a:endParaRPr>
          </a:p>
          <a:p>
            <a:pPr marL="260350" indent="-248285">
              <a:lnSpc>
                <a:spcPts val="2180"/>
              </a:lnSpc>
              <a:buAutoNum type="arabicParenR" startAt="2"/>
              <a:tabLst>
                <a:tab pos="260985" algn="l"/>
              </a:tabLst>
            </a:pPr>
            <a:r>
              <a:rPr sz="1850" spc="-35" dirty="0">
                <a:latin typeface="Arial"/>
                <a:cs typeface="Arial"/>
              </a:rPr>
              <a:t>restrictions</a:t>
            </a:r>
            <a:r>
              <a:rPr sz="1850" spc="-85" dirty="0">
                <a:latin typeface="Arial"/>
                <a:cs typeface="Arial"/>
              </a:rPr>
              <a:t> </a:t>
            </a:r>
            <a:r>
              <a:rPr sz="1850" dirty="0">
                <a:latin typeface="Arial"/>
                <a:cs typeface="Arial"/>
              </a:rPr>
              <a:t>on</a:t>
            </a:r>
            <a:r>
              <a:rPr sz="1850" spc="-35" dirty="0">
                <a:latin typeface="Arial"/>
                <a:cs typeface="Arial"/>
              </a:rPr>
              <a:t> </a:t>
            </a:r>
            <a:r>
              <a:rPr sz="1850" spc="-60" dirty="0">
                <a:latin typeface="Arial"/>
                <a:cs typeface="Arial"/>
              </a:rPr>
              <a:t>insurers´capital</a:t>
            </a:r>
            <a:r>
              <a:rPr sz="1850" spc="-120" dirty="0">
                <a:latin typeface="Arial"/>
                <a:cs typeface="Arial"/>
              </a:rPr>
              <a:t> </a:t>
            </a:r>
            <a:r>
              <a:rPr sz="1850" spc="-60" dirty="0">
                <a:latin typeface="Arial"/>
                <a:cs typeface="Arial"/>
              </a:rPr>
              <a:t>and</a:t>
            </a:r>
            <a:r>
              <a:rPr sz="1850" spc="-30" dirty="0">
                <a:latin typeface="Arial"/>
                <a:cs typeface="Arial"/>
              </a:rPr>
              <a:t> </a:t>
            </a:r>
            <a:r>
              <a:rPr sz="1850" spc="-10" dirty="0">
                <a:latin typeface="Arial"/>
                <a:cs typeface="Arial"/>
              </a:rPr>
              <a:t>assets,</a:t>
            </a:r>
            <a:endParaRPr sz="1850">
              <a:latin typeface="Arial"/>
              <a:cs typeface="Arial"/>
            </a:endParaRPr>
          </a:p>
          <a:p>
            <a:pPr marL="260350" indent="-248285">
              <a:lnSpc>
                <a:spcPts val="2200"/>
              </a:lnSpc>
              <a:buAutoNum type="arabicParenR" startAt="2"/>
              <a:tabLst>
                <a:tab pos="260985" algn="l"/>
              </a:tabLst>
            </a:pPr>
            <a:r>
              <a:rPr sz="1850" spc="-60" dirty="0">
                <a:latin typeface="Arial"/>
                <a:cs typeface="Arial"/>
              </a:rPr>
              <a:t>state</a:t>
            </a:r>
            <a:r>
              <a:rPr sz="1850" spc="-95" dirty="0">
                <a:latin typeface="Arial"/>
                <a:cs typeface="Arial"/>
              </a:rPr>
              <a:t> </a:t>
            </a:r>
            <a:r>
              <a:rPr sz="1850" spc="-60" dirty="0">
                <a:latin typeface="Arial"/>
                <a:cs typeface="Arial"/>
              </a:rPr>
              <a:t>guaranty</a:t>
            </a:r>
            <a:r>
              <a:rPr sz="1850" spc="20" dirty="0">
                <a:latin typeface="Arial"/>
                <a:cs typeface="Arial"/>
              </a:rPr>
              <a:t> </a:t>
            </a:r>
            <a:r>
              <a:rPr sz="1850" spc="-105" dirty="0">
                <a:latin typeface="Arial"/>
                <a:cs typeface="Arial"/>
              </a:rPr>
              <a:t>systems,</a:t>
            </a:r>
            <a:r>
              <a:rPr sz="1850" spc="-85" dirty="0">
                <a:latin typeface="Arial"/>
                <a:cs typeface="Arial"/>
              </a:rPr>
              <a:t> </a:t>
            </a:r>
            <a:r>
              <a:rPr sz="1850" spc="-40" dirty="0">
                <a:latin typeface="Arial"/>
                <a:cs typeface="Arial"/>
              </a:rPr>
              <a:t>which</a:t>
            </a:r>
            <a:r>
              <a:rPr sz="1850" spc="-85" dirty="0">
                <a:latin typeface="Arial"/>
                <a:cs typeface="Arial"/>
              </a:rPr>
              <a:t> </a:t>
            </a:r>
            <a:r>
              <a:rPr sz="1850" spc="-100" dirty="0">
                <a:latin typeface="Arial"/>
                <a:cs typeface="Arial"/>
              </a:rPr>
              <a:t>pay</a:t>
            </a:r>
            <a:r>
              <a:rPr sz="1850" spc="-90" dirty="0">
                <a:latin typeface="Arial"/>
                <a:cs typeface="Arial"/>
              </a:rPr>
              <a:t> </a:t>
            </a:r>
            <a:r>
              <a:rPr sz="1850" spc="-100" dirty="0">
                <a:latin typeface="Arial"/>
                <a:cs typeface="Arial"/>
              </a:rPr>
              <a:t>some</a:t>
            </a:r>
            <a:r>
              <a:rPr sz="1850" spc="-25" dirty="0">
                <a:latin typeface="Arial"/>
                <a:cs typeface="Arial"/>
              </a:rPr>
              <a:t> </a:t>
            </a:r>
            <a:r>
              <a:rPr sz="1850" dirty="0">
                <a:latin typeface="Arial"/>
                <a:cs typeface="Arial"/>
              </a:rPr>
              <a:t>of</a:t>
            </a:r>
            <a:r>
              <a:rPr sz="1850" spc="-45" dirty="0">
                <a:latin typeface="Arial"/>
                <a:cs typeface="Arial"/>
              </a:rPr>
              <a:t> </a:t>
            </a:r>
            <a:r>
              <a:rPr sz="1850" dirty="0">
                <a:latin typeface="Arial"/>
                <a:cs typeface="Arial"/>
              </a:rPr>
              <a:t>the</a:t>
            </a:r>
            <a:r>
              <a:rPr sz="1850" spc="-30" dirty="0">
                <a:latin typeface="Arial"/>
                <a:cs typeface="Arial"/>
              </a:rPr>
              <a:t> </a:t>
            </a:r>
            <a:r>
              <a:rPr sz="1850" spc="-75" dirty="0">
                <a:latin typeface="Arial"/>
                <a:cs typeface="Arial"/>
              </a:rPr>
              <a:t>claims</a:t>
            </a:r>
            <a:r>
              <a:rPr sz="1850" spc="-114" dirty="0">
                <a:latin typeface="Arial"/>
                <a:cs typeface="Arial"/>
              </a:rPr>
              <a:t> </a:t>
            </a:r>
            <a:r>
              <a:rPr sz="1850" dirty="0">
                <a:latin typeface="Arial"/>
                <a:cs typeface="Arial"/>
              </a:rPr>
              <a:t>of</a:t>
            </a:r>
            <a:r>
              <a:rPr sz="1850" spc="-50" dirty="0">
                <a:latin typeface="Arial"/>
                <a:cs typeface="Arial"/>
              </a:rPr>
              <a:t> </a:t>
            </a:r>
            <a:r>
              <a:rPr sz="1850" spc="-40" dirty="0">
                <a:latin typeface="Arial"/>
                <a:cs typeface="Arial"/>
              </a:rPr>
              <a:t>insolvent</a:t>
            </a:r>
            <a:r>
              <a:rPr sz="1850" spc="-15" dirty="0">
                <a:latin typeface="Arial"/>
                <a:cs typeface="Arial"/>
              </a:rPr>
              <a:t> </a:t>
            </a:r>
            <a:r>
              <a:rPr sz="1850" spc="-35" dirty="0">
                <a:latin typeface="Arial"/>
                <a:cs typeface="Arial"/>
              </a:rPr>
              <a:t>insurance.</a:t>
            </a:r>
            <a:endParaRPr sz="1850">
              <a:latin typeface="Arial"/>
              <a:cs typeface="Arial"/>
            </a:endParaRPr>
          </a:p>
          <a:p>
            <a:pPr>
              <a:lnSpc>
                <a:spcPct val="100000"/>
              </a:lnSpc>
              <a:spcBef>
                <a:spcPts val="40"/>
              </a:spcBef>
            </a:pPr>
            <a:endParaRPr sz="2400">
              <a:latin typeface="Arial"/>
              <a:cs typeface="Arial"/>
            </a:endParaRPr>
          </a:p>
          <a:p>
            <a:pPr marL="12700" marR="24765">
              <a:lnSpc>
                <a:spcPct val="71400"/>
              </a:lnSpc>
            </a:pPr>
            <a:r>
              <a:rPr sz="2150" spc="-75" dirty="0">
                <a:latin typeface="Arial"/>
                <a:cs typeface="Arial"/>
              </a:rPr>
              <a:t>Primary</a:t>
            </a:r>
            <a:r>
              <a:rPr sz="2150" spc="-65" dirty="0">
                <a:latin typeface="Arial"/>
                <a:cs typeface="Arial"/>
              </a:rPr>
              <a:t> </a:t>
            </a:r>
            <a:r>
              <a:rPr sz="2150" spc="-50" dirty="0">
                <a:latin typeface="Arial"/>
                <a:cs typeface="Arial"/>
              </a:rPr>
              <a:t>responsibility</a:t>
            </a:r>
            <a:r>
              <a:rPr sz="2150" spc="-10" dirty="0">
                <a:latin typeface="Arial"/>
                <a:cs typeface="Arial"/>
              </a:rPr>
              <a:t> </a:t>
            </a:r>
            <a:r>
              <a:rPr sz="2150" dirty="0">
                <a:latin typeface="Arial"/>
                <a:cs typeface="Arial"/>
              </a:rPr>
              <a:t>for</a:t>
            </a:r>
            <a:r>
              <a:rPr sz="2150" spc="-35" dirty="0">
                <a:latin typeface="Arial"/>
                <a:cs typeface="Arial"/>
              </a:rPr>
              <a:t> </a:t>
            </a:r>
            <a:r>
              <a:rPr sz="2150" spc="-45" dirty="0">
                <a:latin typeface="Arial"/>
                <a:cs typeface="Arial"/>
              </a:rPr>
              <a:t>regulation</a:t>
            </a:r>
            <a:r>
              <a:rPr sz="2150" spc="-100" dirty="0">
                <a:latin typeface="Arial"/>
                <a:cs typeface="Arial"/>
              </a:rPr>
              <a:t> </a:t>
            </a:r>
            <a:r>
              <a:rPr sz="2150" spc="-165" dirty="0">
                <a:latin typeface="Arial"/>
                <a:cs typeface="Arial"/>
              </a:rPr>
              <a:t>a</a:t>
            </a:r>
            <a:r>
              <a:rPr sz="2150" spc="-65" dirty="0">
                <a:latin typeface="Arial"/>
                <a:cs typeface="Arial"/>
              </a:rPr>
              <a:t> </a:t>
            </a:r>
            <a:r>
              <a:rPr sz="2150" spc="-85" dirty="0">
                <a:latin typeface="Arial"/>
                <a:cs typeface="Arial"/>
              </a:rPr>
              <a:t>specific</a:t>
            </a:r>
            <a:r>
              <a:rPr sz="2150" spc="-30" dirty="0">
                <a:latin typeface="Arial"/>
                <a:cs typeface="Arial"/>
              </a:rPr>
              <a:t> </a:t>
            </a:r>
            <a:r>
              <a:rPr sz="2150" spc="-85" dirty="0">
                <a:latin typeface="Arial"/>
                <a:cs typeface="Arial"/>
              </a:rPr>
              <a:t>insurer´s</a:t>
            </a:r>
            <a:r>
              <a:rPr sz="2150" spc="25" dirty="0">
                <a:latin typeface="Arial"/>
                <a:cs typeface="Arial"/>
              </a:rPr>
              <a:t> </a:t>
            </a:r>
            <a:r>
              <a:rPr sz="2150" spc="-105" dirty="0">
                <a:latin typeface="Arial"/>
                <a:cs typeface="Arial"/>
              </a:rPr>
              <a:t>solvency</a:t>
            </a:r>
            <a:r>
              <a:rPr sz="2150" spc="50" dirty="0">
                <a:latin typeface="Arial"/>
                <a:cs typeface="Arial"/>
              </a:rPr>
              <a:t> </a:t>
            </a:r>
            <a:r>
              <a:rPr sz="2150" spc="-20" dirty="0">
                <a:latin typeface="Arial"/>
                <a:cs typeface="Arial"/>
              </a:rPr>
              <a:t>lies </a:t>
            </a:r>
            <a:r>
              <a:rPr sz="2150" dirty="0">
                <a:latin typeface="Arial"/>
                <a:cs typeface="Arial"/>
              </a:rPr>
              <a:t>with</a:t>
            </a:r>
            <a:r>
              <a:rPr sz="2150" spc="-160" dirty="0">
                <a:latin typeface="Arial"/>
                <a:cs typeface="Arial"/>
              </a:rPr>
              <a:t> </a:t>
            </a:r>
            <a:r>
              <a:rPr sz="2150" dirty="0">
                <a:latin typeface="Arial"/>
                <a:cs typeface="Arial"/>
              </a:rPr>
              <a:t>the</a:t>
            </a:r>
            <a:r>
              <a:rPr sz="2150" spc="-125" dirty="0">
                <a:latin typeface="Arial"/>
                <a:cs typeface="Arial"/>
              </a:rPr>
              <a:t> </a:t>
            </a:r>
            <a:r>
              <a:rPr sz="2150" spc="-100" dirty="0">
                <a:latin typeface="Arial"/>
                <a:cs typeface="Arial"/>
              </a:rPr>
              <a:t>insurance</a:t>
            </a:r>
            <a:r>
              <a:rPr sz="2150" spc="5" dirty="0">
                <a:latin typeface="Arial"/>
                <a:cs typeface="Arial"/>
              </a:rPr>
              <a:t> </a:t>
            </a:r>
            <a:r>
              <a:rPr sz="2150" spc="-30" dirty="0">
                <a:latin typeface="Arial"/>
                <a:cs typeface="Arial"/>
              </a:rPr>
              <a:t>department</a:t>
            </a:r>
            <a:r>
              <a:rPr sz="2150" spc="45" dirty="0">
                <a:latin typeface="Arial"/>
                <a:cs typeface="Arial"/>
              </a:rPr>
              <a:t> </a:t>
            </a:r>
            <a:r>
              <a:rPr sz="2150" dirty="0">
                <a:latin typeface="Arial"/>
                <a:cs typeface="Arial"/>
              </a:rPr>
              <a:t>in</a:t>
            </a:r>
            <a:r>
              <a:rPr sz="2150" spc="-110" dirty="0">
                <a:latin typeface="Arial"/>
                <a:cs typeface="Arial"/>
              </a:rPr>
              <a:t> </a:t>
            </a:r>
            <a:r>
              <a:rPr sz="2150" dirty="0">
                <a:latin typeface="Arial"/>
                <a:cs typeface="Arial"/>
              </a:rPr>
              <a:t>the</a:t>
            </a:r>
            <a:r>
              <a:rPr sz="2150" spc="-70" dirty="0">
                <a:latin typeface="Arial"/>
                <a:cs typeface="Arial"/>
              </a:rPr>
              <a:t> </a:t>
            </a:r>
            <a:r>
              <a:rPr sz="2150" spc="-55" dirty="0">
                <a:latin typeface="Arial"/>
                <a:cs typeface="Arial"/>
              </a:rPr>
              <a:t>state</a:t>
            </a:r>
            <a:r>
              <a:rPr sz="2150" spc="-175" dirty="0">
                <a:latin typeface="Arial"/>
                <a:cs typeface="Arial"/>
              </a:rPr>
              <a:t> </a:t>
            </a:r>
            <a:r>
              <a:rPr sz="2150" spc="-55" dirty="0">
                <a:latin typeface="Arial"/>
                <a:cs typeface="Arial"/>
              </a:rPr>
              <a:t>where</a:t>
            </a:r>
            <a:r>
              <a:rPr sz="2150" spc="-65" dirty="0">
                <a:latin typeface="Arial"/>
                <a:cs typeface="Arial"/>
              </a:rPr>
              <a:t> </a:t>
            </a:r>
            <a:r>
              <a:rPr sz="2150" spc="-10" dirty="0">
                <a:latin typeface="Arial"/>
                <a:cs typeface="Arial"/>
              </a:rPr>
              <a:t>the</a:t>
            </a:r>
            <a:r>
              <a:rPr sz="2150" spc="-140" dirty="0">
                <a:latin typeface="Arial"/>
                <a:cs typeface="Arial"/>
              </a:rPr>
              <a:t> </a:t>
            </a:r>
            <a:r>
              <a:rPr sz="2150" spc="-50" dirty="0">
                <a:latin typeface="Arial"/>
                <a:cs typeface="Arial"/>
              </a:rPr>
              <a:t>insurer</a:t>
            </a:r>
            <a:r>
              <a:rPr sz="2150" spc="30" dirty="0">
                <a:latin typeface="Arial"/>
                <a:cs typeface="Arial"/>
              </a:rPr>
              <a:t> </a:t>
            </a:r>
            <a:r>
              <a:rPr sz="2150" spc="-25" dirty="0">
                <a:latin typeface="Arial"/>
                <a:cs typeface="Arial"/>
              </a:rPr>
              <a:t>is </a:t>
            </a:r>
            <a:r>
              <a:rPr sz="2150" spc="-10" dirty="0">
                <a:latin typeface="Arial"/>
                <a:cs typeface="Arial"/>
              </a:rPr>
              <a:t>domiciled.</a:t>
            </a:r>
            <a:endParaRPr sz="215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9234" y="1114424"/>
            <a:ext cx="6117590" cy="392430"/>
          </a:xfrm>
          <a:prstGeom prst="rect">
            <a:avLst/>
          </a:prstGeom>
        </p:spPr>
        <p:txBody>
          <a:bodyPr vert="horz" wrap="square" lIns="0" tIns="13335" rIns="0" bIns="0" rtlCol="0">
            <a:spAutoFit/>
          </a:bodyPr>
          <a:lstStyle/>
          <a:p>
            <a:pPr marL="12700">
              <a:lnSpc>
                <a:spcPct val="100000"/>
              </a:lnSpc>
              <a:spcBef>
                <a:spcPts val="105"/>
              </a:spcBef>
            </a:pPr>
            <a:r>
              <a:rPr spc="-265" dirty="0"/>
              <a:t>Reasons</a:t>
            </a:r>
            <a:r>
              <a:rPr spc="-90" dirty="0"/>
              <a:t> </a:t>
            </a:r>
            <a:r>
              <a:rPr spc="-110" dirty="0"/>
              <a:t>for</a:t>
            </a:r>
            <a:r>
              <a:rPr spc="-150" dirty="0"/>
              <a:t> regulation</a:t>
            </a:r>
            <a:r>
              <a:rPr spc="-114" dirty="0"/>
              <a:t> </a:t>
            </a:r>
            <a:r>
              <a:rPr spc="-125" dirty="0"/>
              <a:t>of</a:t>
            </a:r>
            <a:r>
              <a:rPr spc="-50" dirty="0"/>
              <a:t> </a:t>
            </a:r>
            <a:r>
              <a:rPr spc="-215" dirty="0"/>
              <a:t>insurance</a:t>
            </a:r>
            <a:r>
              <a:rPr spc="-50" dirty="0"/>
              <a:t> </a:t>
            </a:r>
            <a:r>
              <a:rPr spc="-135" dirty="0"/>
              <a:t>marketplace</a:t>
            </a:r>
          </a:p>
        </p:txBody>
      </p:sp>
      <p:sp>
        <p:nvSpPr>
          <p:cNvPr id="3" name="object 3"/>
          <p:cNvSpPr txBox="1"/>
          <p:nvPr/>
        </p:nvSpPr>
        <p:spPr>
          <a:xfrm>
            <a:off x="229870" y="1615702"/>
            <a:ext cx="8656955" cy="2956560"/>
          </a:xfrm>
          <a:prstGeom prst="rect">
            <a:avLst/>
          </a:prstGeom>
        </p:spPr>
        <p:txBody>
          <a:bodyPr vert="horz" wrap="square" lIns="0" tIns="60960" rIns="0" bIns="0" rtlCol="0">
            <a:spAutoFit/>
          </a:bodyPr>
          <a:lstStyle/>
          <a:p>
            <a:pPr marL="146050" indent="-133985">
              <a:lnSpc>
                <a:spcPct val="100000"/>
              </a:lnSpc>
              <a:spcBef>
                <a:spcPts val="480"/>
              </a:spcBef>
              <a:buChar char="•"/>
              <a:tabLst>
                <a:tab pos="146685" algn="l"/>
              </a:tabLst>
            </a:pPr>
            <a:r>
              <a:rPr sz="2000" spc="-90" dirty="0">
                <a:latin typeface="Arial"/>
                <a:cs typeface="Arial"/>
              </a:rPr>
              <a:t>widespread</a:t>
            </a:r>
            <a:r>
              <a:rPr sz="2000" spc="-80" dirty="0">
                <a:latin typeface="Arial"/>
                <a:cs typeface="Arial"/>
              </a:rPr>
              <a:t> </a:t>
            </a:r>
            <a:r>
              <a:rPr sz="2000" spc="-125" dirty="0">
                <a:latin typeface="Arial"/>
                <a:cs typeface="Arial"/>
              </a:rPr>
              <a:t>severe</a:t>
            </a:r>
            <a:r>
              <a:rPr sz="2000" spc="-105" dirty="0">
                <a:latin typeface="Arial"/>
                <a:cs typeface="Arial"/>
              </a:rPr>
              <a:t> </a:t>
            </a:r>
            <a:r>
              <a:rPr sz="2000" spc="-55" dirty="0">
                <a:latin typeface="Arial"/>
                <a:cs typeface="Arial"/>
              </a:rPr>
              <a:t>impact</a:t>
            </a:r>
            <a:r>
              <a:rPr sz="2000" spc="-85" dirty="0">
                <a:latin typeface="Arial"/>
                <a:cs typeface="Arial"/>
              </a:rPr>
              <a:t> </a:t>
            </a:r>
            <a:r>
              <a:rPr sz="2000" dirty="0">
                <a:latin typeface="Arial"/>
                <a:cs typeface="Arial"/>
              </a:rPr>
              <a:t>of</a:t>
            </a:r>
            <a:r>
              <a:rPr sz="2000" spc="-95" dirty="0">
                <a:latin typeface="Arial"/>
                <a:cs typeface="Arial"/>
              </a:rPr>
              <a:t> </a:t>
            </a:r>
            <a:r>
              <a:rPr sz="2000" spc="-70" dirty="0">
                <a:latin typeface="Arial"/>
                <a:cs typeface="Arial"/>
              </a:rPr>
              <a:t>insurer</a:t>
            </a:r>
            <a:r>
              <a:rPr sz="2000" spc="-105" dirty="0">
                <a:latin typeface="Arial"/>
                <a:cs typeface="Arial"/>
              </a:rPr>
              <a:t> </a:t>
            </a:r>
            <a:r>
              <a:rPr sz="2000" spc="-10" dirty="0">
                <a:latin typeface="Arial"/>
                <a:cs typeface="Arial"/>
              </a:rPr>
              <a:t>insolvency,</a:t>
            </a:r>
            <a:endParaRPr sz="2000">
              <a:latin typeface="Arial"/>
              <a:cs typeface="Arial"/>
            </a:endParaRPr>
          </a:p>
          <a:p>
            <a:pPr marL="146050" indent="-133985">
              <a:lnSpc>
                <a:spcPct val="100000"/>
              </a:lnSpc>
              <a:spcBef>
                <a:spcPts val="380"/>
              </a:spcBef>
              <a:buChar char="•"/>
              <a:tabLst>
                <a:tab pos="146685" algn="l"/>
              </a:tabLst>
            </a:pPr>
            <a:r>
              <a:rPr sz="2000" spc="-85" dirty="0">
                <a:latin typeface="Arial"/>
                <a:cs typeface="Arial"/>
              </a:rPr>
              <a:t>unequal</a:t>
            </a:r>
            <a:r>
              <a:rPr sz="2000" spc="-90" dirty="0">
                <a:latin typeface="Arial"/>
                <a:cs typeface="Arial"/>
              </a:rPr>
              <a:t> knowledge</a:t>
            </a:r>
            <a:r>
              <a:rPr sz="2000" spc="-30" dirty="0">
                <a:latin typeface="Arial"/>
                <a:cs typeface="Arial"/>
              </a:rPr>
              <a:t> </a:t>
            </a:r>
            <a:r>
              <a:rPr sz="2000" spc="-110" dirty="0">
                <a:latin typeface="Arial"/>
                <a:cs typeface="Arial"/>
              </a:rPr>
              <a:t>an</a:t>
            </a:r>
            <a:r>
              <a:rPr sz="2000" spc="-175" dirty="0">
                <a:latin typeface="Arial"/>
                <a:cs typeface="Arial"/>
              </a:rPr>
              <a:t> </a:t>
            </a:r>
            <a:r>
              <a:rPr sz="2000" spc="-90" dirty="0">
                <a:latin typeface="Arial"/>
                <a:cs typeface="Arial"/>
              </a:rPr>
              <a:t>bargaining</a:t>
            </a:r>
            <a:r>
              <a:rPr sz="2000" spc="-130" dirty="0">
                <a:latin typeface="Arial"/>
                <a:cs typeface="Arial"/>
              </a:rPr>
              <a:t> </a:t>
            </a:r>
            <a:r>
              <a:rPr sz="2000" spc="-60" dirty="0">
                <a:latin typeface="Arial"/>
                <a:cs typeface="Arial"/>
              </a:rPr>
              <a:t>power</a:t>
            </a:r>
            <a:r>
              <a:rPr sz="2000" spc="-114" dirty="0">
                <a:latin typeface="Arial"/>
                <a:cs typeface="Arial"/>
              </a:rPr>
              <a:t> </a:t>
            </a:r>
            <a:r>
              <a:rPr sz="2000" dirty="0">
                <a:latin typeface="Arial"/>
                <a:cs typeface="Arial"/>
              </a:rPr>
              <a:t>of</a:t>
            </a:r>
            <a:r>
              <a:rPr sz="2000" spc="-100" dirty="0">
                <a:latin typeface="Arial"/>
                <a:cs typeface="Arial"/>
              </a:rPr>
              <a:t> </a:t>
            </a:r>
            <a:r>
              <a:rPr sz="2000" dirty="0">
                <a:latin typeface="Arial"/>
                <a:cs typeface="Arial"/>
              </a:rPr>
              <a:t>the</a:t>
            </a:r>
            <a:r>
              <a:rPr sz="2000" spc="-40" dirty="0">
                <a:latin typeface="Arial"/>
                <a:cs typeface="Arial"/>
              </a:rPr>
              <a:t> </a:t>
            </a:r>
            <a:r>
              <a:rPr sz="2000" spc="-80" dirty="0">
                <a:latin typeface="Arial"/>
                <a:cs typeface="Arial"/>
              </a:rPr>
              <a:t>buyer</a:t>
            </a:r>
            <a:r>
              <a:rPr sz="2000" spc="-110" dirty="0">
                <a:latin typeface="Arial"/>
                <a:cs typeface="Arial"/>
              </a:rPr>
              <a:t> </a:t>
            </a:r>
            <a:r>
              <a:rPr sz="2000" spc="-90" dirty="0">
                <a:latin typeface="Arial"/>
                <a:cs typeface="Arial"/>
              </a:rPr>
              <a:t>and</a:t>
            </a:r>
            <a:r>
              <a:rPr sz="2000" spc="-95" dirty="0">
                <a:latin typeface="Arial"/>
                <a:cs typeface="Arial"/>
              </a:rPr>
              <a:t> </a:t>
            </a:r>
            <a:r>
              <a:rPr sz="2000" spc="-10" dirty="0">
                <a:latin typeface="Arial"/>
                <a:cs typeface="Arial"/>
              </a:rPr>
              <a:t>seller,</a:t>
            </a:r>
            <a:endParaRPr sz="2000">
              <a:latin typeface="Arial"/>
              <a:cs typeface="Arial"/>
            </a:endParaRPr>
          </a:p>
          <a:p>
            <a:pPr marL="12700">
              <a:lnSpc>
                <a:spcPts val="2290"/>
              </a:lnSpc>
              <a:spcBef>
                <a:spcPts val="305"/>
              </a:spcBef>
            </a:pPr>
            <a:r>
              <a:rPr sz="2000" spc="-40" dirty="0">
                <a:latin typeface="Arial"/>
                <a:cs typeface="Arial"/>
              </a:rPr>
              <a:t>(the</a:t>
            </a:r>
            <a:r>
              <a:rPr sz="2000" spc="-140" dirty="0">
                <a:latin typeface="Arial"/>
                <a:cs typeface="Arial"/>
              </a:rPr>
              <a:t> </a:t>
            </a:r>
            <a:r>
              <a:rPr sz="2000" spc="-60" dirty="0">
                <a:latin typeface="Arial"/>
                <a:cs typeface="Arial"/>
              </a:rPr>
              <a:t>model</a:t>
            </a:r>
            <a:r>
              <a:rPr sz="2000" spc="-114" dirty="0">
                <a:latin typeface="Arial"/>
                <a:cs typeface="Arial"/>
              </a:rPr>
              <a:t> </a:t>
            </a:r>
            <a:r>
              <a:rPr sz="2000" dirty="0">
                <a:latin typeface="Arial"/>
                <a:cs typeface="Arial"/>
              </a:rPr>
              <a:t>for</a:t>
            </a:r>
            <a:r>
              <a:rPr sz="2000" spc="-60" dirty="0">
                <a:latin typeface="Arial"/>
                <a:cs typeface="Arial"/>
              </a:rPr>
              <a:t> </a:t>
            </a:r>
            <a:r>
              <a:rPr sz="2000" spc="-50" dirty="0">
                <a:latin typeface="Arial"/>
                <a:cs typeface="Arial"/>
              </a:rPr>
              <a:t>perfect</a:t>
            </a:r>
            <a:r>
              <a:rPr sz="2000" spc="35" dirty="0">
                <a:latin typeface="Arial"/>
                <a:cs typeface="Arial"/>
              </a:rPr>
              <a:t> </a:t>
            </a:r>
            <a:r>
              <a:rPr sz="2000" spc="-40" dirty="0">
                <a:latin typeface="Arial"/>
                <a:cs typeface="Arial"/>
              </a:rPr>
              <a:t>competition</a:t>
            </a:r>
            <a:r>
              <a:rPr sz="2000" spc="-110" dirty="0">
                <a:latin typeface="Arial"/>
                <a:cs typeface="Arial"/>
              </a:rPr>
              <a:t> </a:t>
            </a:r>
            <a:r>
              <a:rPr sz="2000" spc="-114" dirty="0">
                <a:latin typeface="Arial"/>
                <a:cs typeface="Arial"/>
              </a:rPr>
              <a:t>calls</a:t>
            </a:r>
            <a:r>
              <a:rPr sz="2000" spc="-80" dirty="0">
                <a:latin typeface="Arial"/>
                <a:cs typeface="Arial"/>
              </a:rPr>
              <a:t> </a:t>
            </a:r>
            <a:r>
              <a:rPr sz="2000" dirty="0">
                <a:latin typeface="Arial"/>
                <a:cs typeface="Arial"/>
              </a:rPr>
              <a:t>for</a:t>
            </a:r>
            <a:r>
              <a:rPr sz="2000" spc="-60" dirty="0">
                <a:latin typeface="Arial"/>
                <a:cs typeface="Arial"/>
              </a:rPr>
              <a:t> </a:t>
            </a:r>
            <a:r>
              <a:rPr sz="2000" spc="-20" dirty="0">
                <a:latin typeface="Arial"/>
                <a:cs typeface="Arial"/>
              </a:rPr>
              <a:t>both</a:t>
            </a:r>
            <a:r>
              <a:rPr sz="2000" spc="-120" dirty="0">
                <a:latin typeface="Arial"/>
                <a:cs typeface="Arial"/>
              </a:rPr>
              <a:t> </a:t>
            </a:r>
            <a:r>
              <a:rPr sz="2000" spc="-55" dirty="0">
                <a:latin typeface="Arial"/>
                <a:cs typeface="Arial"/>
              </a:rPr>
              <a:t>well-</a:t>
            </a:r>
            <a:r>
              <a:rPr sz="2000" spc="-45" dirty="0">
                <a:latin typeface="Arial"/>
                <a:cs typeface="Arial"/>
              </a:rPr>
              <a:t>informed</a:t>
            </a:r>
            <a:r>
              <a:rPr sz="2000" spc="-35" dirty="0">
                <a:latin typeface="Arial"/>
                <a:cs typeface="Arial"/>
              </a:rPr>
              <a:t> </a:t>
            </a:r>
            <a:r>
              <a:rPr sz="2000" spc="-110" dirty="0">
                <a:latin typeface="Arial"/>
                <a:cs typeface="Arial"/>
              </a:rPr>
              <a:t>buyers</a:t>
            </a:r>
            <a:r>
              <a:rPr sz="2000" spc="-140" dirty="0">
                <a:latin typeface="Arial"/>
                <a:cs typeface="Arial"/>
              </a:rPr>
              <a:t> </a:t>
            </a:r>
            <a:r>
              <a:rPr sz="2000" spc="-100" dirty="0">
                <a:latin typeface="Arial"/>
                <a:cs typeface="Arial"/>
              </a:rPr>
              <a:t>and</a:t>
            </a:r>
            <a:r>
              <a:rPr sz="2000" spc="-120" dirty="0">
                <a:latin typeface="Arial"/>
                <a:cs typeface="Arial"/>
              </a:rPr>
              <a:t> </a:t>
            </a:r>
            <a:r>
              <a:rPr sz="2000" spc="-10" dirty="0">
                <a:latin typeface="Arial"/>
                <a:cs typeface="Arial"/>
              </a:rPr>
              <a:t>well-</a:t>
            </a:r>
            <a:endParaRPr sz="2000">
              <a:latin typeface="Arial"/>
              <a:cs typeface="Arial"/>
            </a:endParaRPr>
          </a:p>
          <a:p>
            <a:pPr marL="12700">
              <a:lnSpc>
                <a:spcPts val="2290"/>
              </a:lnSpc>
            </a:pPr>
            <a:r>
              <a:rPr sz="2000" spc="-45" dirty="0">
                <a:latin typeface="Arial"/>
                <a:cs typeface="Arial"/>
              </a:rPr>
              <a:t>informed</a:t>
            </a:r>
            <a:r>
              <a:rPr sz="2000" spc="-80" dirty="0">
                <a:latin typeface="Arial"/>
                <a:cs typeface="Arial"/>
              </a:rPr>
              <a:t> </a:t>
            </a:r>
            <a:r>
              <a:rPr sz="2000" spc="-10" dirty="0">
                <a:latin typeface="Arial"/>
                <a:cs typeface="Arial"/>
              </a:rPr>
              <a:t>sellers),</a:t>
            </a:r>
            <a:endParaRPr sz="2000">
              <a:latin typeface="Arial"/>
              <a:cs typeface="Arial"/>
            </a:endParaRPr>
          </a:p>
          <a:p>
            <a:pPr marL="146050" indent="-133985">
              <a:lnSpc>
                <a:spcPct val="100000"/>
              </a:lnSpc>
              <a:spcBef>
                <a:spcPts val="380"/>
              </a:spcBef>
              <a:buChar char="•"/>
              <a:tabLst>
                <a:tab pos="146685" algn="l"/>
              </a:tabLst>
            </a:pPr>
            <a:r>
              <a:rPr sz="2000" spc="-75" dirty="0">
                <a:latin typeface="Arial"/>
                <a:cs typeface="Arial"/>
              </a:rPr>
              <a:t>unique</a:t>
            </a:r>
            <a:r>
              <a:rPr sz="2000" spc="-114" dirty="0">
                <a:latin typeface="Arial"/>
                <a:cs typeface="Arial"/>
              </a:rPr>
              <a:t> </a:t>
            </a:r>
            <a:r>
              <a:rPr sz="2000" spc="-65" dirty="0">
                <a:latin typeface="Arial"/>
                <a:cs typeface="Arial"/>
              </a:rPr>
              <a:t>problem</a:t>
            </a:r>
            <a:r>
              <a:rPr sz="2000" spc="-60" dirty="0">
                <a:latin typeface="Arial"/>
                <a:cs typeface="Arial"/>
              </a:rPr>
              <a:t> </a:t>
            </a:r>
            <a:r>
              <a:rPr sz="2000" dirty="0">
                <a:latin typeface="Arial"/>
                <a:cs typeface="Arial"/>
              </a:rPr>
              <a:t>of</a:t>
            </a:r>
            <a:r>
              <a:rPr sz="2000" spc="-100" dirty="0">
                <a:latin typeface="Arial"/>
                <a:cs typeface="Arial"/>
              </a:rPr>
              <a:t> insurance</a:t>
            </a:r>
            <a:r>
              <a:rPr sz="2000" spc="-50" dirty="0">
                <a:latin typeface="Arial"/>
                <a:cs typeface="Arial"/>
              </a:rPr>
              <a:t> </a:t>
            </a:r>
            <a:r>
              <a:rPr sz="2000" spc="-10" dirty="0">
                <a:latin typeface="Arial"/>
                <a:cs typeface="Arial"/>
              </a:rPr>
              <a:t>pricing,</a:t>
            </a:r>
            <a:endParaRPr sz="2000">
              <a:latin typeface="Arial"/>
              <a:cs typeface="Arial"/>
            </a:endParaRPr>
          </a:p>
          <a:p>
            <a:pPr marL="12700" marR="5080">
              <a:lnSpc>
                <a:spcPct val="89200"/>
              </a:lnSpc>
              <a:spcBef>
                <a:spcPts val="640"/>
              </a:spcBef>
            </a:pPr>
            <a:r>
              <a:rPr sz="2000" spc="-85" dirty="0">
                <a:latin typeface="Arial"/>
                <a:cs typeface="Arial"/>
              </a:rPr>
              <a:t>(insurers</a:t>
            </a:r>
            <a:r>
              <a:rPr sz="2000" spc="-45" dirty="0">
                <a:latin typeface="Arial"/>
                <a:cs typeface="Arial"/>
              </a:rPr>
              <a:t> </a:t>
            </a:r>
            <a:r>
              <a:rPr sz="2000" spc="-10" dirty="0">
                <a:latin typeface="Arial"/>
                <a:cs typeface="Arial"/>
              </a:rPr>
              <a:t>mustset</a:t>
            </a:r>
            <a:r>
              <a:rPr sz="2000" spc="-90" dirty="0">
                <a:latin typeface="Arial"/>
                <a:cs typeface="Arial"/>
              </a:rPr>
              <a:t> </a:t>
            </a:r>
            <a:r>
              <a:rPr sz="2000" spc="-110" dirty="0">
                <a:latin typeface="Arial"/>
                <a:cs typeface="Arial"/>
              </a:rPr>
              <a:t>prices</a:t>
            </a:r>
            <a:r>
              <a:rPr sz="2000" spc="-45" dirty="0">
                <a:latin typeface="Arial"/>
                <a:cs typeface="Arial"/>
              </a:rPr>
              <a:t> </a:t>
            </a:r>
            <a:r>
              <a:rPr sz="2000" spc="-80" dirty="0">
                <a:latin typeface="Arial"/>
                <a:cs typeface="Arial"/>
              </a:rPr>
              <a:t>before</a:t>
            </a:r>
            <a:r>
              <a:rPr sz="2000" spc="-40" dirty="0">
                <a:latin typeface="Arial"/>
                <a:cs typeface="Arial"/>
              </a:rPr>
              <a:t> </a:t>
            </a:r>
            <a:r>
              <a:rPr sz="2000" spc="-80" dirty="0">
                <a:latin typeface="Arial"/>
                <a:cs typeface="Arial"/>
              </a:rPr>
              <a:t>cost</a:t>
            </a:r>
            <a:r>
              <a:rPr sz="2000" spc="-90" dirty="0">
                <a:latin typeface="Arial"/>
                <a:cs typeface="Arial"/>
              </a:rPr>
              <a:t> are</a:t>
            </a:r>
            <a:r>
              <a:rPr sz="2000" spc="-120" dirty="0">
                <a:latin typeface="Arial"/>
                <a:cs typeface="Arial"/>
              </a:rPr>
              <a:t> </a:t>
            </a:r>
            <a:r>
              <a:rPr sz="2000" spc="-30" dirty="0">
                <a:latin typeface="Arial"/>
                <a:cs typeface="Arial"/>
              </a:rPr>
              <a:t>fully</a:t>
            </a:r>
            <a:r>
              <a:rPr sz="2000" spc="-100" dirty="0">
                <a:latin typeface="Arial"/>
                <a:cs typeface="Arial"/>
              </a:rPr>
              <a:t> </a:t>
            </a:r>
            <a:r>
              <a:rPr sz="2000" spc="-55" dirty="0">
                <a:latin typeface="Arial"/>
                <a:cs typeface="Arial"/>
              </a:rPr>
              <a:t>known;</a:t>
            </a:r>
            <a:r>
              <a:rPr sz="2000" spc="-20" dirty="0">
                <a:latin typeface="Arial"/>
                <a:cs typeface="Arial"/>
              </a:rPr>
              <a:t> </a:t>
            </a:r>
            <a:r>
              <a:rPr sz="2000" spc="-65" dirty="0">
                <a:latin typeface="Arial"/>
                <a:cs typeface="Arial"/>
              </a:rPr>
              <a:t>insurer</a:t>
            </a:r>
            <a:r>
              <a:rPr sz="2000" spc="-125" dirty="0">
                <a:latin typeface="Arial"/>
                <a:cs typeface="Arial"/>
              </a:rPr>
              <a:t> </a:t>
            </a:r>
            <a:r>
              <a:rPr sz="2000" spc="-80" dirty="0">
                <a:latin typeface="Arial"/>
                <a:cs typeface="Arial"/>
              </a:rPr>
              <a:t>overestimates</a:t>
            </a:r>
            <a:r>
              <a:rPr sz="2000" spc="-190" dirty="0">
                <a:latin typeface="Arial"/>
                <a:cs typeface="Arial"/>
              </a:rPr>
              <a:t> </a:t>
            </a:r>
            <a:r>
              <a:rPr sz="2000" spc="-25" dirty="0">
                <a:latin typeface="Arial"/>
                <a:cs typeface="Arial"/>
              </a:rPr>
              <a:t>its</a:t>
            </a:r>
            <a:r>
              <a:rPr sz="2000" spc="500" dirty="0">
                <a:latin typeface="Arial"/>
                <a:cs typeface="Arial"/>
              </a:rPr>
              <a:t> </a:t>
            </a:r>
            <a:r>
              <a:rPr sz="2000" spc="-100" dirty="0">
                <a:latin typeface="Arial"/>
                <a:cs typeface="Arial"/>
              </a:rPr>
              <a:t>costs,</a:t>
            </a:r>
            <a:r>
              <a:rPr sz="2000" spc="-210" dirty="0">
                <a:latin typeface="Arial"/>
                <a:cs typeface="Arial"/>
              </a:rPr>
              <a:t> </a:t>
            </a:r>
            <a:r>
              <a:rPr sz="2000" dirty="0">
                <a:latin typeface="Arial"/>
                <a:cs typeface="Arial"/>
              </a:rPr>
              <a:t>the</a:t>
            </a:r>
            <a:r>
              <a:rPr sz="2000" spc="-15" dirty="0">
                <a:latin typeface="Arial"/>
                <a:cs typeface="Arial"/>
              </a:rPr>
              <a:t> </a:t>
            </a:r>
            <a:r>
              <a:rPr sz="2000" spc="-100" dirty="0">
                <a:latin typeface="Arial"/>
                <a:cs typeface="Arial"/>
              </a:rPr>
              <a:t>company</a:t>
            </a:r>
            <a:r>
              <a:rPr sz="2000" spc="-160" dirty="0">
                <a:latin typeface="Arial"/>
                <a:cs typeface="Arial"/>
              </a:rPr>
              <a:t> </a:t>
            </a:r>
            <a:r>
              <a:rPr sz="2000" spc="-150" dirty="0">
                <a:latin typeface="Arial"/>
                <a:cs typeface="Arial"/>
              </a:rPr>
              <a:t>makes</a:t>
            </a:r>
            <a:r>
              <a:rPr sz="2000" spc="-105" dirty="0">
                <a:latin typeface="Arial"/>
                <a:cs typeface="Arial"/>
              </a:rPr>
              <a:t> </a:t>
            </a:r>
            <a:r>
              <a:rPr sz="2000" spc="-110" dirty="0">
                <a:latin typeface="Arial"/>
                <a:cs typeface="Arial"/>
              </a:rPr>
              <a:t>money,</a:t>
            </a:r>
            <a:r>
              <a:rPr sz="2000" spc="-125" dirty="0">
                <a:latin typeface="Arial"/>
                <a:cs typeface="Arial"/>
              </a:rPr>
              <a:t> </a:t>
            </a:r>
            <a:r>
              <a:rPr sz="2000" dirty="0">
                <a:latin typeface="Arial"/>
                <a:cs typeface="Arial"/>
              </a:rPr>
              <a:t>if </a:t>
            </a:r>
            <a:r>
              <a:rPr sz="2000" spc="-30" dirty="0">
                <a:latin typeface="Arial"/>
                <a:cs typeface="Arial"/>
              </a:rPr>
              <a:t>the</a:t>
            </a:r>
            <a:r>
              <a:rPr sz="2000" spc="-100" dirty="0">
                <a:latin typeface="Arial"/>
                <a:cs typeface="Arial"/>
              </a:rPr>
              <a:t> </a:t>
            </a:r>
            <a:r>
              <a:rPr sz="2000" spc="-70" dirty="0">
                <a:latin typeface="Arial"/>
                <a:cs typeface="Arial"/>
              </a:rPr>
              <a:t>insurer</a:t>
            </a:r>
            <a:r>
              <a:rPr sz="2000" spc="-95" dirty="0">
                <a:latin typeface="Arial"/>
                <a:cs typeface="Arial"/>
              </a:rPr>
              <a:t> </a:t>
            </a:r>
            <a:r>
              <a:rPr sz="2000" spc="-75" dirty="0">
                <a:latin typeface="Arial"/>
                <a:cs typeface="Arial"/>
              </a:rPr>
              <a:t>underestimates</a:t>
            </a:r>
            <a:r>
              <a:rPr sz="2000" spc="-90" dirty="0">
                <a:latin typeface="Arial"/>
                <a:cs typeface="Arial"/>
              </a:rPr>
              <a:t> </a:t>
            </a:r>
            <a:r>
              <a:rPr sz="2000" spc="-40" dirty="0">
                <a:latin typeface="Arial"/>
                <a:cs typeface="Arial"/>
              </a:rPr>
              <a:t>its</a:t>
            </a:r>
            <a:r>
              <a:rPr sz="2000" spc="-114" dirty="0">
                <a:latin typeface="Arial"/>
                <a:cs typeface="Arial"/>
              </a:rPr>
              <a:t> </a:t>
            </a:r>
            <a:r>
              <a:rPr sz="2000" spc="-100" dirty="0">
                <a:latin typeface="Arial"/>
                <a:cs typeface="Arial"/>
              </a:rPr>
              <a:t>costs,</a:t>
            </a:r>
            <a:r>
              <a:rPr sz="2000" spc="-125" dirty="0">
                <a:latin typeface="Arial"/>
                <a:cs typeface="Arial"/>
              </a:rPr>
              <a:t> </a:t>
            </a:r>
            <a:r>
              <a:rPr sz="2000" spc="-10" dirty="0">
                <a:latin typeface="Arial"/>
                <a:cs typeface="Arial"/>
              </a:rPr>
              <a:t>ultimately </a:t>
            </a:r>
            <a:r>
              <a:rPr sz="2000" spc="-30" dirty="0">
                <a:latin typeface="Arial"/>
                <a:cs typeface="Arial"/>
              </a:rPr>
              <a:t>the</a:t>
            </a:r>
            <a:r>
              <a:rPr sz="2000" spc="-114" dirty="0">
                <a:latin typeface="Arial"/>
                <a:cs typeface="Arial"/>
              </a:rPr>
              <a:t> </a:t>
            </a:r>
            <a:r>
              <a:rPr sz="2000" spc="-100" dirty="0">
                <a:latin typeface="Arial"/>
                <a:cs typeface="Arial"/>
              </a:rPr>
              <a:t>company</a:t>
            </a:r>
            <a:r>
              <a:rPr sz="2000" spc="-155" dirty="0">
                <a:latin typeface="Arial"/>
                <a:cs typeface="Arial"/>
              </a:rPr>
              <a:t> </a:t>
            </a:r>
            <a:r>
              <a:rPr sz="2000" spc="-130" dirty="0">
                <a:latin typeface="Arial"/>
                <a:cs typeface="Arial"/>
              </a:rPr>
              <a:t>becomes</a:t>
            </a:r>
            <a:r>
              <a:rPr sz="2000" spc="-25" dirty="0">
                <a:latin typeface="Arial"/>
                <a:cs typeface="Arial"/>
              </a:rPr>
              <a:t> </a:t>
            </a:r>
            <a:r>
              <a:rPr sz="2000" spc="-10" dirty="0">
                <a:latin typeface="Arial"/>
                <a:cs typeface="Arial"/>
              </a:rPr>
              <a:t>insolvent)</a:t>
            </a:r>
            <a:endParaRPr sz="2000">
              <a:latin typeface="Arial"/>
              <a:cs typeface="Arial"/>
            </a:endParaRPr>
          </a:p>
          <a:p>
            <a:pPr marL="146050" indent="-133985">
              <a:lnSpc>
                <a:spcPct val="100000"/>
              </a:lnSpc>
              <a:spcBef>
                <a:spcPts val="384"/>
              </a:spcBef>
              <a:buChar char="•"/>
              <a:tabLst>
                <a:tab pos="146685" algn="l"/>
              </a:tabLst>
            </a:pPr>
            <a:r>
              <a:rPr sz="2000" spc="-30" dirty="0">
                <a:latin typeface="Arial"/>
                <a:cs typeface="Arial"/>
              </a:rPr>
              <a:t>promotion</a:t>
            </a:r>
            <a:r>
              <a:rPr sz="2000" spc="-175" dirty="0">
                <a:latin typeface="Arial"/>
                <a:cs typeface="Arial"/>
              </a:rPr>
              <a:t> </a:t>
            </a:r>
            <a:r>
              <a:rPr sz="2000" dirty="0">
                <a:latin typeface="Arial"/>
                <a:cs typeface="Arial"/>
              </a:rPr>
              <a:t>of</a:t>
            </a:r>
            <a:r>
              <a:rPr sz="2000" spc="-25" dirty="0">
                <a:latin typeface="Arial"/>
                <a:cs typeface="Arial"/>
              </a:rPr>
              <a:t> </a:t>
            </a:r>
            <a:r>
              <a:rPr sz="2000" spc="-95" dirty="0">
                <a:latin typeface="Arial"/>
                <a:cs typeface="Arial"/>
              </a:rPr>
              <a:t>social</a:t>
            </a:r>
            <a:r>
              <a:rPr sz="2000" spc="-105" dirty="0">
                <a:latin typeface="Arial"/>
                <a:cs typeface="Arial"/>
              </a:rPr>
              <a:t> </a:t>
            </a:r>
            <a:r>
              <a:rPr sz="2000" spc="-10" dirty="0">
                <a:latin typeface="Arial"/>
                <a:cs typeface="Arial"/>
              </a:rPr>
              <a:t>goals.</a:t>
            </a:r>
            <a:endParaRPr sz="200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6510" rIns="0" bIns="0" rtlCol="0">
            <a:spAutoFit/>
          </a:bodyPr>
          <a:lstStyle/>
          <a:p>
            <a:pPr marL="6350">
              <a:lnSpc>
                <a:spcPct val="100000"/>
              </a:lnSpc>
              <a:spcBef>
                <a:spcPts val="130"/>
              </a:spcBef>
            </a:pPr>
            <a:r>
              <a:rPr sz="2750" spc="-195" dirty="0"/>
              <a:t>Objectives</a:t>
            </a:r>
            <a:r>
              <a:rPr sz="2750" spc="5" dirty="0"/>
              <a:t> </a:t>
            </a:r>
            <a:r>
              <a:rPr sz="2750" spc="-120" dirty="0"/>
              <a:t>of</a:t>
            </a:r>
            <a:r>
              <a:rPr sz="2750" spc="-85" dirty="0"/>
              <a:t> </a:t>
            </a:r>
            <a:r>
              <a:rPr sz="2750" spc="-235" dirty="0"/>
              <a:t>solvency</a:t>
            </a:r>
            <a:r>
              <a:rPr sz="2750" spc="-75" dirty="0"/>
              <a:t> </a:t>
            </a:r>
            <a:r>
              <a:rPr sz="2750" spc="-150" dirty="0"/>
              <a:t>regulations</a:t>
            </a:r>
            <a:endParaRPr sz="2750"/>
          </a:p>
        </p:txBody>
      </p:sp>
      <p:sp>
        <p:nvSpPr>
          <p:cNvPr id="3" name="object 3"/>
          <p:cNvSpPr txBox="1"/>
          <p:nvPr/>
        </p:nvSpPr>
        <p:spPr>
          <a:xfrm>
            <a:off x="229870" y="1620519"/>
            <a:ext cx="8600440" cy="2134870"/>
          </a:xfrm>
          <a:prstGeom prst="rect">
            <a:avLst/>
          </a:prstGeom>
        </p:spPr>
        <p:txBody>
          <a:bodyPr vert="horz" wrap="square" lIns="0" tIns="62230" rIns="0" bIns="0" rtlCol="0">
            <a:spAutoFit/>
          </a:bodyPr>
          <a:lstStyle/>
          <a:p>
            <a:pPr marL="12700">
              <a:lnSpc>
                <a:spcPct val="100000"/>
              </a:lnSpc>
              <a:spcBef>
                <a:spcPts val="490"/>
              </a:spcBef>
            </a:pPr>
            <a:r>
              <a:rPr sz="1800" spc="-120" dirty="0">
                <a:latin typeface="Arial"/>
                <a:cs typeface="Arial"/>
              </a:rPr>
              <a:t>Consumers</a:t>
            </a:r>
            <a:r>
              <a:rPr sz="1800" spc="-130" dirty="0">
                <a:latin typeface="Arial"/>
                <a:cs typeface="Arial"/>
              </a:rPr>
              <a:t> </a:t>
            </a:r>
            <a:r>
              <a:rPr sz="1800" spc="-70" dirty="0">
                <a:latin typeface="Arial"/>
                <a:cs typeface="Arial"/>
              </a:rPr>
              <a:t>generally</a:t>
            </a:r>
            <a:r>
              <a:rPr sz="1800" spc="-145" dirty="0">
                <a:latin typeface="Arial"/>
                <a:cs typeface="Arial"/>
              </a:rPr>
              <a:t> </a:t>
            </a:r>
            <a:r>
              <a:rPr sz="1800" spc="-80" dirty="0">
                <a:latin typeface="Arial"/>
                <a:cs typeface="Arial"/>
              </a:rPr>
              <a:t>desire</a:t>
            </a:r>
            <a:r>
              <a:rPr sz="1800" spc="-70" dirty="0">
                <a:latin typeface="Arial"/>
                <a:cs typeface="Arial"/>
              </a:rPr>
              <a:t> </a:t>
            </a:r>
            <a:r>
              <a:rPr sz="1800" dirty="0">
                <a:latin typeface="Arial"/>
                <a:cs typeface="Arial"/>
              </a:rPr>
              <a:t>two</a:t>
            </a:r>
            <a:r>
              <a:rPr sz="1800" spc="-60" dirty="0">
                <a:latin typeface="Arial"/>
                <a:cs typeface="Arial"/>
              </a:rPr>
              <a:t> things</a:t>
            </a:r>
            <a:r>
              <a:rPr sz="1800" spc="-120" dirty="0">
                <a:latin typeface="Arial"/>
                <a:cs typeface="Arial"/>
              </a:rPr>
              <a:t> </a:t>
            </a:r>
            <a:r>
              <a:rPr sz="1800" spc="-25" dirty="0">
                <a:latin typeface="Arial"/>
                <a:cs typeface="Arial"/>
              </a:rPr>
              <a:t>from</a:t>
            </a:r>
            <a:r>
              <a:rPr sz="1800" spc="-105" dirty="0">
                <a:latin typeface="Arial"/>
                <a:cs typeface="Arial"/>
              </a:rPr>
              <a:t> </a:t>
            </a:r>
            <a:r>
              <a:rPr sz="1800" spc="-90" dirty="0">
                <a:latin typeface="Arial"/>
                <a:cs typeface="Arial"/>
              </a:rPr>
              <a:t>solvency</a:t>
            </a:r>
            <a:r>
              <a:rPr sz="1800" spc="-60" dirty="0">
                <a:latin typeface="Arial"/>
                <a:cs typeface="Arial"/>
              </a:rPr>
              <a:t> </a:t>
            </a:r>
            <a:r>
              <a:rPr sz="1800" spc="-10" dirty="0">
                <a:latin typeface="Arial"/>
                <a:cs typeface="Arial"/>
              </a:rPr>
              <a:t>regulation:</a:t>
            </a:r>
            <a:endParaRPr sz="1800">
              <a:latin typeface="Arial"/>
              <a:cs typeface="Arial"/>
            </a:endParaRPr>
          </a:p>
          <a:p>
            <a:pPr marL="527685" indent="-514984">
              <a:lnSpc>
                <a:spcPct val="100000"/>
              </a:lnSpc>
              <a:spcBef>
                <a:spcPts val="395"/>
              </a:spcBef>
              <a:buAutoNum type="arabicParenR"/>
              <a:tabLst>
                <a:tab pos="527050" algn="l"/>
                <a:tab pos="527685" algn="l"/>
              </a:tabLst>
            </a:pPr>
            <a:r>
              <a:rPr sz="1800" spc="-25" dirty="0">
                <a:latin typeface="Arial"/>
                <a:cs typeface="Arial"/>
              </a:rPr>
              <a:t>the</a:t>
            </a:r>
            <a:r>
              <a:rPr sz="1800" spc="-75" dirty="0">
                <a:latin typeface="Arial"/>
                <a:cs typeface="Arial"/>
              </a:rPr>
              <a:t> </a:t>
            </a:r>
            <a:r>
              <a:rPr sz="1800" spc="-40" dirty="0">
                <a:latin typeface="Arial"/>
                <a:cs typeface="Arial"/>
              </a:rPr>
              <a:t>reduction</a:t>
            </a:r>
            <a:r>
              <a:rPr sz="1800" spc="-130" dirty="0">
                <a:latin typeface="Arial"/>
                <a:cs typeface="Arial"/>
              </a:rPr>
              <a:t> </a:t>
            </a:r>
            <a:r>
              <a:rPr sz="1800" dirty="0">
                <a:latin typeface="Arial"/>
                <a:cs typeface="Arial"/>
              </a:rPr>
              <a:t>of</a:t>
            </a:r>
            <a:r>
              <a:rPr sz="1800" spc="-25" dirty="0">
                <a:latin typeface="Arial"/>
                <a:cs typeface="Arial"/>
              </a:rPr>
              <a:t> </a:t>
            </a:r>
            <a:r>
              <a:rPr sz="1800" spc="-75" dirty="0">
                <a:latin typeface="Arial"/>
                <a:cs typeface="Arial"/>
              </a:rPr>
              <a:t>insolvency</a:t>
            </a:r>
            <a:r>
              <a:rPr sz="1800" spc="-225" dirty="0">
                <a:latin typeface="Arial"/>
                <a:cs typeface="Arial"/>
              </a:rPr>
              <a:t> </a:t>
            </a:r>
            <a:r>
              <a:rPr sz="1800" spc="-75" dirty="0">
                <a:latin typeface="Arial"/>
                <a:cs typeface="Arial"/>
              </a:rPr>
              <a:t>risk,</a:t>
            </a:r>
            <a:r>
              <a:rPr sz="1800" spc="-65" dirty="0">
                <a:latin typeface="Arial"/>
                <a:cs typeface="Arial"/>
              </a:rPr>
              <a:t> </a:t>
            </a:r>
            <a:r>
              <a:rPr sz="1800" spc="-40" dirty="0">
                <a:latin typeface="Arial"/>
                <a:cs typeface="Arial"/>
              </a:rPr>
              <a:t>through</a:t>
            </a:r>
            <a:r>
              <a:rPr sz="1800" spc="-35" dirty="0">
                <a:latin typeface="Arial"/>
                <a:cs typeface="Arial"/>
              </a:rPr>
              <a:t> </a:t>
            </a:r>
            <a:r>
              <a:rPr sz="1800" spc="-30" dirty="0">
                <a:latin typeface="Arial"/>
                <a:cs typeface="Arial"/>
              </a:rPr>
              <a:t>monitoring</a:t>
            </a:r>
            <a:r>
              <a:rPr sz="1800" spc="-195" dirty="0">
                <a:latin typeface="Arial"/>
                <a:cs typeface="Arial"/>
              </a:rPr>
              <a:t> </a:t>
            </a:r>
            <a:r>
              <a:rPr sz="1800" spc="-80" dirty="0">
                <a:latin typeface="Arial"/>
                <a:cs typeface="Arial"/>
              </a:rPr>
              <a:t>and</a:t>
            </a:r>
            <a:r>
              <a:rPr sz="1800" spc="-100" dirty="0">
                <a:latin typeface="Arial"/>
                <a:cs typeface="Arial"/>
              </a:rPr>
              <a:t> </a:t>
            </a:r>
            <a:r>
              <a:rPr sz="1800" spc="-10" dirty="0">
                <a:latin typeface="Arial"/>
                <a:cs typeface="Arial"/>
              </a:rPr>
              <a:t>controls,</a:t>
            </a:r>
            <a:endParaRPr sz="1800">
              <a:latin typeface="Arial"/>
              <a:cs typeface="Arial"/>
            </a:endParaRPr>
          </a:p>
          <a:p>
            <a:pPr marL="527685" indent="-514984">
              <a:lnSpc>
                <a:spcPct val="100000"/>
              </a:lnSpc>
              <a:spcBef>
                <a:spcPts val="320"/>
              </a:spcBef>
              <a:buAutoNum type="arabicParenR"/>
              <a:tabLst>
                <a:tab pos="527050" algn="l"/>
                <a:tab pos="527685" algn="l"/>
              </a:tabLst>
            </a:pPr>
            <a:r>
              <a:rPr sz="1800" spc="-25" dirty="0">
                <a:latin typeface="Arial"/>
                <a:cs typeface="Arial"/>
              </a:rPr>
              <a:t>protection</a:t>
            </a:r>
            <a:r>
              <a:rPr sz="1800" spc="-85" dirty="0">
                <a:latin typeface="Arial"/>
                <a:cs typeface="Arial"/>
              </a:rPr>
              <a:t> </a:t>
            </a:r>
            <a:r>
              <a:rPr sz="1800" spc="-75" dirty="0">
                <a:latin typeface="Arial"/>
                <a:cs typeface="Arial"/>
              </a:rPr>
              <a:t>againstloss </a:t>
            </a:r>
            <a:r>
              <a:rPr sz="1800" dirty="0">
                <a:latin typeface="Arial"/>
                <a:cs typeface="Arial"/>
              </a:rPr>
              <a:t>if</a:t>
            </a:r>
            <a:r>
              <a:rPr sz="1800" spc="20" dirty="0">
                <a:latin typeface="Arial"/>
                <a:cs typeface="Arial"/>
              </a:rPr>
              <a:t> </a:t>
            </a:r>
            <a:r>
              <a:rPr sz="1800" spc="-80" dirty="0">
                <a:latin typeface="Arial"/>
                <a:cs typeface="Arial"/>
              </a:rPr>
              <a:t>insurers</a:t>
            </a:r>
            <a:r>
              <a:rPr sz="1800" spc="-65" dirty="0">
                <a:latin typeface="Arial"/>
                <a:cs typeface="Arial"/>
              </a:rPr>
              <a:t> </a:t>
            </a:r>
            <a:r>
              <a:rPr sz="1800" spc="-10" dirty="0">
                <a:latin typeface="Arial"/>
                <a:cs typeface="Arial"/>
              </a:rPr>
              <a:t>fail.</a:t>
            </a:r>
            <a:endParaRPr sz="1800">
              <a:latin typeface="Arial"/>
              <a:cs typeface="Arial"/>
            </a:endParaRPr>
          </a:p>
          <a:p>
            <a:pPr>
              <a:lnSpc>
                <a:spcPct val="100000"/>
              </a:lnSpc>
            </a:pPr>
            <a:endParaRPr sz="1800">
              <a:latin typeface="Arial"/>
              <a:cs typeface="Arial"/>
            </a:endParaRPr>
          </a:p>
          <a:p>
            <a:pPr marL="12700" marR="5080" algn="just">
              <a:lnSpc>
                <a:spcPct val="90400"/>
              </a:lnSpc>
              <a:spcBef>
                <a:spcPts val="1090"/>
              </a:spcBef>
            </a:pPr>
            <a:r>
              <a:rPr sz="1800" spc="-10" dirty="0">
                <a:latin typeface="Arial"/>
                <a:cs typeface="Arial"/>
              </a:rPr>
              <a:t>Minimizingtotal</a:t>
            </a:r>
            <a:r>
              <a:rPr sz="1800" spc="-114" dirty="0">
                <a:latin typeface="Arial"/>
                <a:cs typeface="Arial"/>
              </a:rPr>
              <a:t> </a:t>
            </a:r>
            <a:r>
              <a:rPr sz="1800" spc="-120" dirty="0">
                <a:latin typeface="Arial"/>
                <a:cs typeface="Arial"/>
              </a:rPr>
              <a:t>cost</a:t>
            </a:r>
            <a:r>
              <a:rPr sz="1800" spc="-5" dirty="0">
                <a:latin typeface="Arial"/>
                <a:cs typeface="Arial"/>
              </a:rPr>
              <a:t> </a:t>
            </a:r>
            <a:r>
              <a:rPr sz="1800" dirty="0">
                <a:latin typeface="Arial"/>
                <a:cs typeface="Arial"/>
              </a:rPr>
              <a:t>of</a:t>
            </a:r>
            <a:r>
              <a:rPr sz="1800" spc="-130" dirty="0">
                <a:latin typeface="Arial"/>
                <a:cs typeface="Arial"/>
              </a:rPr>
              <a:t> </a:t>
            </a:r>
            <a:r>
              <a:rPr sz="1800" spc="-90" dirty="0">
                <a:latin typeface="Arial"/>
                <a:cs typeface="Arial"/>
              </a:rPr>
              <a:t>risk</a:t>
            </a:r>
            <a:r>
              <a:rPr sz="1800" spc="-35" dirty="0">
                <a:latin typeface="Arial"/>
                <a:cs typeface="Arial"/>
              </a:rPr>
              <a:t> </a:t>
            </a:r>
            <a:r>
              <a:rPr sz="1800" dirty="0">
                <a:latin typeface="Arial"/>
                <a:cs typeface="Arial"/>
              </a:rPr>
              <a:t>in</a:t>
            </a:r>
            <a:r>
              <a:rPr sz="1800" spc="-110" dirty="0">
                <a:latin typeface="Arial"/>
                <a:cs typeface="Arial"/>
              </a:rPr>
              <a:t> </a:t>
            </a:r>
            <a:r>
              <a:rPr sz="1800" spc="-80" dirty="0">
                <a:latin typeface="Arial"/>
                <a:cs typeface="Arial"/>
              </a:rPr>
              <a:t>society</a:t>
            </a:r>
            <a:r>
              <a:rPr sz="1800" spc="20" dirty="0">
                <a:latin typeface="Arial"/>
                <a:cs typeface="Arial"/>
              </a:rPr>
              <a:t> </a:t>
            </a:r>
            <a:r>
              <a:rPr sz="1800" spc="-100" dirty="0">
                <a:latin typeface="Arial"/>
                <a:cs typeface="Arial"/>
              </a:rPr>
              <a:t>basically</a:t>
            </a:r>
            <a:r>
              <a:rPr sz="1800" spc="-25" dirty="0">
                <a:latin typeface="Arial"/>
                <a:cs typeface="Arial"/>
              </a:rPr>
              <a:t> </a:t>
            </a:r>
            <a:r>
              <a:rPr sz="1800" spc="-85" dirty="0">
                <a:latin typeface="Arial"/>
                <a:cs typeface="Arial"/>
              </a:rPr>
              <a:t>requires</a:t>
            </a:r>
            <a:r>
              <a:rPr sz="1800" spc="-40" dirty="0">
                <a:latin typeface="Arial"/>
                <a:cs typeface="Arial"/>
              </a:rPr>
              <a:t> </a:t>
            </a:r>
            <a:r>
              <a:rPr sz="1800" dirty="0">
                <a:latin typeface="Arial"/>
                <a:cs typeface="Arial"/>
              </a:rPr>
              <a:t>that</a:t>
            </a:r>
            <a:r>
              <a:rPr sz="1800" spc="-30" dirty="0">
                <a:latin typeface="Arial"/>
                <a:cs typeface="Arial"/>
              </a:rPr>
              <a:t> the</a:t>
            </a:r>
            <a:r>
              <a:rPr sz="1800" spc="-10" dirty="0">
                <a:latin typeface="Arial"/>
                <a:cs typeface="Arial"/>
              </a:rPr>
              <a:t> </a:t>
            </a:r>
            <a:r>
              <a:rPr sz="1800" spc="-180" dirty="0">
                <a:latin typeface="Arial"/>
                <a:cs typeface="Arial"/>
              </a:rPr>
              <a:t>sum</a:t>
            </a:r>
            <a:r>
              <a:rPr sz="1800" spc="55" dirty="0">
                <a:latin typeface="Arial"/>
                <a:cs typeface="Arial"/>
              </a:rPr>
              <a:t> </a:t>
            </a:r>
            <a:r>
              <a:rPr sz="1800" dirty="0">
                <a:latin typeface="Arial"/>
                <a:cs typeface="Arial"/>
              </a:rPr>
              <a:t>of</a:t>
            </a:r>
            <a:r>
              <a:rPr sz="1800" spc="55" dirty="0">
                <a:latin typeface="Arial"/>
                <a:cs typeface="Arial"/>
              </a:rPr>
              <a:t> </a:t>
            </a:r>
            <a:r>
              <a:rPr sz="1800" spc="-30" dirty="0">
                <a:latin typeface="Arial"/>
                <a:cs typeface="Arial"/>
              </a:rPr>
              <a:t>the</a:t>
            </a:r>
            <a:r>
              <a:rPr sz="1800" spc="-15" dirty="0">
                <a:latin typeface="Arial"/>
                <a:cs typeface="Arial"/>
              </a:rPr>
              <a:t> </a:t>
            </a:r>
            <a:r>
              <a:rPr sz="1800" spc="-90" dirty="0">
                <a:latin typeface="Arial"/>
                <a:cs typeface="Arial"/>
              </a:rPr>
              <a:t>expected</a:t>
            </a:r>
            <a:r>
              <a:rPr sz="1800" spc="20" dirty="0">
                <a:latin typeface="Arial"/>
                <a:cs typeface="Arial"/>
              </a:rPr>
              <a:t> </a:t>
            </a:r>
            <a:r>
              <a:rPr sz="1800" spc="-120" dirty="0">
                <a:latin typeface="Arial"/>
                <a:cs typeface="Arial"/>
              </a:rPr>
              <a:t>cost</a:t>
            </a:r>
            <a:r>
              <a:rPr sz="1800" spc="-5" dirty="0">
                <a:latin typeface="Arial"/>
                <a:cs typeface="Arial"/>
              </a:rPr>
              <a:t> </a:t>
            </a:r>
            <a:r>
              <a:rPr sz="1800" spc="-25" dirty="0">
                <a:latin typeface="Arial"/>
                <a:cs typeface="Arial"/>
              </a:rPr>
              <a:t>of </a:t>
            </a:r>
            <a:r>
              <a:rPr sz="1800" spc="-90" dirty="0">
                <a:latin typeface="Arial"/>
                <a:cs typeface="Arial"/>
              </a:rPr>
              <a:t>insolvencies,</a:t>
            </a:r>
            <a:r>
              <a:rPr sz="1800" spc="-35" dirty="0">
                <a:latin typeface="Arial"/>
                <a:cs typeface="Arial"/>
              </a:rPr>
              <a:t> </a:t>
            </a:r>
            <a:r>
              <a:rPr sz="1800" dirty="0">
                <a:latin typeface="Arial"/>
                <a:cs typeface="Arial"/>
              </a:rPr>
              <a:t>the</a:t>
            </a:r>
            <a:r>
              <a:rPr sz="1800" spc="-125" dirty="0">
                <a:latin typeface="Arial"/>
                <a:cs typeface="Arial"/>
              </a:rPr>
              <a:t> </a:t>
            </a:r>
            <a:r>
              <a:rPr sz="1800" spc="-110" dirty="0">
                <a:latin typeface="Arial"/>
                <a:cs typeface="Arial"/>
              </a:rPr>
              <a:t>cost</a:t>
            </a:r>
            <a:r>
              <a:rPr sz="1800" spc="-20" dirty="0">
                <a:latin typeface="Arial"/>
                <a:cs typeface="Arial"/>
              </a:rPr>
              <a:t> </a:t>
            </a:r>
            <a:r>
              <a:rPr sz="1800" spc="-10" dirty="0">
                <a:latin typeface="Arial"/>
                <a:cs typeface="Arial"/>
              </a:rPr>
              <a:t>of</a:t>
            </a:r>
            <a:r>
              <a:rPr sz="1800" spc="-114" dirty="0">
                <a:latin typeface="Arial"/>
                <a:cs typeface="Arial"/>
              </a:rPr>
              <a:t> </a:t>
            </a:r>
            <a:r>
              <a:rPr sz="1800" spc="-100" dirty="0">
                <a:latin typeface="Arial"/>
                <a:cs typeface="Arial"/>
              </a:rPr>
              <a:t>solvency</a:t>
            </a:r>
            <a:r>
              <a:rPr sz="1800" spc="-25" dirty="0">
                <a:latin typeface="Arial"/>
                <a:cs typeface="Arial"/>
              </a:rPr>
              <a:t> </a:t>
            </a:r>
            <a:r>
              <a:rPr sz="1800" spc="-55" dirty="0">
                <a:latin typeface="Arial"/>
                <a:cs typeface="Arial"/>
              </a:rPr>
              <a:t>regulation,</a:t>
            </a:r>
            <a:r>
              <a:rPr sz="1800" spc="-70" dirty="0">
                <a:latin typeface="Arial"/>
                <a:cs typeface="Arial"/>
              </a:rPr>
              <a:t> </a:t>
            </a:r>
            <a:r>
              <a:rPr sz="1800" spc="-130" dirty="0">
                <a:latin typeface="Arial"/>
                <a:cs typeface="Arial"/>
              </a:rPr>
              <a:t>and</a:t>
            </a:r>
            <a:r>
              <a:rPr sz="1800" spc="5" dirty="0">
                <a:latin typeface="Arial"/>
                <a:cs typeface="Arial"/>
              </a:rPr>
              <a:t> </a:t>
            </a:r>
            <a:r>
              <a:rPr sz="1800" spc="-30" dirty="0">
                <a:latin typeface="Arial"/>
                <a:cs typeface="Arial"/>
              </a:rPr>
              <a:t>the</a:t>
            </a:r>
            <a:r>
              <a:rPr sz="1800" spc="-20" dirty="0">
                <a:latin typeface="Arial"/>
                <a:cs typeface="Arial"/>
              </a:rPr>
              <a:t> </a:t>
            </a:r>
            <a:r>
              <a:rPr sz="1800" spc="-110" dirty="0">
                <a:latin typeface="Arial"/>
                <a:cs typeface="Arial"/>
              </a:rPr>
              <a:t>cost</a:t>
            </a:r>
            <a:r>
              <a:rPr sz="1800" spc="-10" dirty="0">
                <a:latin typeface="Arial"/>
                <a:cs typeface="Arial"/>
              </a:rPr>
              <a:t> </a:t>
            </a:r>
            <a:r>
              <a:rPr sz="1800" dirty="0">
                <a:latin typeface="Arial"/>
                <a:cs typeface="Arial"/>
              </a:rPr>
              <a:t>of</a:t>
            </a:r>
            <a:r>
              <a:rPr sz="1800" spc="65" dirty="0">
                <a:latin typeface="Arial"/>
                <a:cs typeface="Arial"/>
              </a:rPr>
              <a:t> </a:t>
            </a:r>
            <a:r>
              <a:rPr sz="1800" spc="-80" dirty="0">
                <a:latin typeface="Arial"/>
                <a:cs typeface="Arial"/>
              </a:rPr>
              <a:t>residual</a:t>
            </a:r>
            <a:r>
              <a:rPr sz="1800" spc="-40" dirty="0">
                <a:latin typeface="Arial"/>
                <a:cs typeface="Arial"/>
              </a:rPr>
              <a:t> </a:t>
            </a:r>
            <a:r>
              <a:rPr sz="1800" spc="-20" dirty="0">
                <a:latin typeface="Arial"/>
                <a:cs typeface="Arial"/>
              </a:rPr>
              <a:t>uncertaintyconcerning </a:t>
            </a:r>
            <a:r>
              <a:rPr sz="1800" spc="-55" dirty="0">
                <a:latin typeface="Arial"/>
                <a:cs typeface="Arial"/>
              </a:rPr>
              <a:t>insolvenciesbe</a:t>
            </a:r>
            <a:r>
              <a:rPr sz="1800" spc="-25" dirty="0">
                <a:latin typeface="Arial"/>
                <a:cs typeface="Arial"/>
              </a:rPr>
              <a:t> </a:t>
            </a:r>
            <a:r>
              <a:rPr sz="1800" spc="-90" dirty="0">
                <a:latin typeface="Arial"/>
                <a:cs typeface="Arial"/>
              </a:rPr>
              <a:t>made</a:t>
            </a:r>
            <a:r>
              <a:rPr sz="1800" spc="-180" dirty="0">
                <a:latin typeface="Arial"/>
                <a:cs typeface="Arial"/>
              </a:rPr>
              <a:t> </a:t>
            </a:r>
            <a:r>
              <a:rPr sz="1800" spc="-160" dirty="0">
                <a:latin typeface="Arial"/>
                <a:cs typeface="Arial"/>
              </a:rPr>
              <a:t>as</a:t>
            </a:r>
            <a:r>
              <a:rPr sz="1800" spc="-60" dirty="0">
                <a:latin typeface="Arial"/>
                <a:cs typeface="Arial"/>
              </a:rPr>
              <a:t> </a:t>
            </a:r>
            <a:r>
              <a:rPr sz="1800" spc="-80" dirty="0">
                <a:latin typeface="Arial"/>
                <a:cs typeface="Arial"/>
              </a:rPr>
              <a:t>small</a:t>
            </a:r>
            <a:r>
              <a:rPr sz="1800" spc="-140" dirty="0">
                <a:latin typeface="Arial"/>
                <a:cs typeface="Arial"/>
              </a:rPr>
              <a:t> </a:t>
            </a:r>
            <a:r>
              <a:rPr sz="1800" spc="-160" dirty="0">
                <a:latin typeface="Arial"/>
                <a:cs typeface="Arial"/>
              </a:rPr>
              <a:t>as</a:t>
            </a:r>
            <a:r>
              <a:rPr sz="1800" spc="-60" dirty="0">
                <a:latin typeface="Arial"/>
                <a:cs typeface="Arial"/>
              </a:rPr>
              <a:t> </a:t>
            </a:r>
            <a:r>
              <a:rPr sz="1800" spc="-10" dirty="0">
                <a:latin typeface="Arial"/>
                <a:cs typeface="Arial"/>
              </a:rPr>
              <a:t>possible.</a:t>
            </a:r>
            <a:endParaRPr sz="1800">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7530" y="704468"/>
            <a:ext cx="5866130" cy="575310"/>
          </a:xfrm>
          <a:prstGeom prst="rect">
            <a:avLst/>
          </a:prstGeom>
        </p:spPr>
        <p:txBody>
          <a:bodyPr vert="horz" wrap="square" lIns="0" tIns="13335" rIns="0" bIns="0" rtlCol="0">
            <a:spAutoFit/>
          </a:bodyPr>
          <a:lstStyle/>
          <a:p>
            <a:pPr marL="12700">
              <a:lnSpc>
                <a:spcPct val="100000"/>
              </a:lnSpc>
              <a:spcBef>
                <a:spcPts val="105"/>
              </a:spcBef>
            </a:pPr>
            <a:r>
              <a:rPr sz="3600" spc="-305" dirty="0"/>
              <a:t>Needs</a:t>
            </a:r>
            <a:r>
              <a:rPr sz="3600" spc="-155" dirty="0"/>
              <a:t> </a:t>
            </a:r>
            <a:r>
              <a:rPr sz="3600" spc="-185" dirty="0"/>
              <a:t>for</a:t>
            </a:r>
            <a:r>
              <a:rPr sz="3600" spc="-160" dirty="0"/>
              <a:t> </a:t>
            </a:r>
            <a:r>
              <a:rPr sz="3600" spc="-300" dirty="0"/>
              <a:t>insurance</a:t>
            </a:r>
            <a:r>
              <a:rPr sz="3600" spc="-245" dirty="0"/>
              <a:t> </a:t>
            </a:r>
            <a:r>
              <a:rPr sz="3600" spc="-170" dirty="0"/>
              <a:t>regulation</a:t>
            </a:r>
            <a:endParaRPr sz="3600"/>
          </a:p>
        </p:txBody>
      </p:sp>
      <p:sp>
        <p:nvSpPr>
          <p:cNvPr id="3" name="object 3"/>
          <p:cNvSpPr txBox="1"/>
          <p:nvPr/>
        </p:nvSpPr>
        <p:spPr>
          <a:xfrm>
            <a:off x="229870" y="1660144"/>
            <a:ext cx="8394065" cy="2062480"/>
          </a:xfrm>
          <a:prstGeom prst="rect">
            <a:avLst/>
          </a:prstGeom>
        </p:spPr>
        <p:txBody>
          <a:bodyPr vert="horz" wrap="square" lIns="0" tIns="48895" rIns="0" bIns="0" rtlCol="0">
            <a:spAutoFit/>
          </a:bodyPr>
          <a:lstStyle/>
          <a:p>
            <a:pPr marL="146050" marR="55880" indent="-133985">
              <a:lnSpc>
                <a:spcPct val="89300"/>
              </a:lnSpc>
              <a:spcBef>
                <a:spcPts val="385"/>
              </a:spcBef>
              <a:buChar char="•"/>
              <a:tabLst>
                <a:tab pos="146685" algn="l"/>
              </a:tabLst>
            </a:pPr>
            <a:r>
              <a:rPr sz="2000" spc="-120" dirty="0">
                <a:latin typeface="Arial"/>
                <a:cs typeface="Arial"/>
              </a:rPr>
              <a:t>European</a:t>
            </a:r>
            <a:r>
              <a:rPr sz="2000" spc="-90" dirty="0">
                <a:latin typeface="Arial"/>
                <a:cs typeface="Arial"/>
              </a:rPr>
              <a:t> </a:t>
            </a:r>
            <a:r>
              <a:rPr sz="2000" spc="-100" dirty="0">
                <a:latin typeface="Arial"/>
                <a:cs typeface="Arial"/>
              </a:rPr>
              <a:t>insurance</a:t>
            </a:r>
            <a:r>
              <a:rPr sz="2000" spc="-40" dirty="0">
                <a:latin typeface="Arial"/>
                <a:cs typeface="Arial"/>
              </a:rPr>
              <a:t> </a:t>
            </a:r>
            <a:r>
              <a:rPr sz="2000" spc="-55" dirty="0">
                <a:latin typeface="Arial"/>
                <a:cs typeface="Arial"/>
              </a:rPr>
              <a:t>industry</a:t>
            </a:r>
            <a:r>
              <a:rPr sz="2000" spc="-90" dirty="0">
                <a:latin typeface="Arial"/>
                <a:cs typeface="Arial"/>
              </a:rPr>
              <a:t> </a:t>
            </a:r>
            <a:r>
              <a:rPr sz="2000" spc="-110" dirty="0">
                <a:latin typeface="Arial"/>
                <a:cs typeface="Arial"/>
              </a:rPr>
              <a:t>generates</a:t>
            </a:r>
            <a:r>
              <a:rPr sz="2000" spc="-30" dirty="0">
                <a:latin typeface="Arial"/>
                <a:cs typeface="Arial"/>
              </a:rPr>
              <a:t> </a:t>
            </a:r>
            <a:r>
              <a:rPr sz="2000" spc="-60" dirty="0">
                <a:latin typeface="Arial"/>
                <a:cs typeface="Arial"/>
              </a:rPr>
              <a:t>premium</a:t>
            </a:r>
            <a:r>
              <a:rPr sz="2000" spc="-130" dirty="0">
                <a:latin typeface="Arial"/>
                <a:cs typeface="Arial"/>
              </a:rPr>
              <a:t> </a:t>
            </a:r>
            <a:r>
              <a:rPr sz="2000" spc="-85" dirty="0">
                <a:latin typeface="Arial"/>
                <a:cs typeface="Arial"/>
              </a:rPr>
              <a:t>income</a:t>
            </a:r>
            <a:r>
              <a:rPr sz="2000" spc="-105" dirty="0">
                <a:latin typeface="Arial"/>
                <a:cs typeface="Arial"/>
              </a:rPr>
              <a:t> </a:t>
            </a:r>
            <a:r>
              <a:rPr sz="2000" dirty="0">
                <a:latin typeface="Arial"/>
                <a:cs typeface="Arial"/>
              </a:rPr>
              <a:t>of</a:t>
            </a:r>
            <a:r>
              <a:rPr sz="2000" spc="-100" dirty="0">
                <a:latin typeface="Arial"/>
                <a:cs typeface="Arial"/>
              </a:rPr>
              <a:t> </a:t>
            </a:r>
            <a:r>
              <a:rPr sz="2000" spc="-80" dirty="0">
                <a:latin typeface="Arial"/>
                <a:cs typeface="Arial"/>
              </a:rPr>
              <a:t>over</a:t>
            </a:r>
            <a:r>
              <a:rPr sz="2000" spc="-105" dirty="0">
                <a:latin typeface="Arial"/>
                <a:cs typeface="Arial"/>
              </a:rPr>
              <a:t> </a:t>
            </a:r>
            <a:r>
              <a:rPr sz="2000" spc="-75" dirty="0">
                <a:latin typeface="Arial"/>
                <a:cs typeface="Arial"/>
              </a:rPr>
              <a:t>€1.1</a:t>
            </a:r>
            <a:r>
              <a:rPr sz="2000" spc="-215" dirty="0">
                <a:latin typeface="Arial"/>
                <a:cs typeface="Arial"/>
              </a:rPr>
              <a:t> </a:t>
            </a:r>
            <a:r>
              <a:rPr sz="2000" spc="-10" dirty="0">
                <a:latin typeface="Arial"/>
                <a:cs typeface="Arial"/>
              </a:rPr>
              <a:t>trilion, </a:t>
            </a:r>
            <a:r>
              <a:rPr sz="2000" spc="-100" dirty="0">
                <a:latin typeface="Arial"/>
                <a:cs typeface="Arial"/>
              </a:rPr>
              <a:t>employs</a:t>
            </a:r>
            <a:r>
              <a:rPr sz="2000" spc="-120" dirty="0">
                <a:latin typeface="Arial"/>
                <a:cs typeface="Arial"/>
              </a:rPr>
              <a:t> </a:t>
            </a:r>
            <a:r>
              <a:rPr sz="2000" spc="-55" dirty="0">
                <a:latin typeface="Arial"/>
                <a:cs typeface="Arial"/>
              </a:rPr>
              <a:t>more</a:t>
            </a:r>
            <a:r>
              <a:rPr sz="2000" spc="-110" dirty="0">
                <a:latin typeface="Arial"/>
                <a:cs typeface="Arial"/>
              </a:rPr>
              <a:t> </a:t>
            </a:r>
            <a:r>
              <a:rPr sz="2000" spc="-45" dirty="0">
                <a:latin typeface="Arial"/>
                <a:cs typeface="Arial"/>
              </a:rPr>
              <a:t>than</a:t>
            </a:r>
            <a:r>
              <a:rPr sz="2000" spc="-175" dirty="0">
                <a:latin typeface="Arial"/>
                <a:cs typeface="Arial"/>
              </a:rPr>
              <a:t> </a:t>
            </a:r>
            <a:r>
              <a:rPr sz="2000" spc="-90" dirty="0">
                <a:latin typeface="Arial"/>
                <a:cs typeface="Arial"/>
              </a:rPr>
              <a:t>1</a:t>
            </a:r>
            <a:r>
              <a:rPr sz="2000" spc="-65" dirty="0">
                <a:latin typeface="Arial"/>
                <a:cs typeface="Arial"/>
              </a:rPr>
              <a:t> </a:t>
            </a:r>
            <a:r>
              <a:rPr sz="2000" spc="-30" dirty="0">
                <a:latin typeface="Arial"/>
                <a:cs typeface="Arial"/>
              </a:rPr>
              <a:t>milion</a:t>
            </a:r>
            <a:r>
              <a:rPr sz="2000" spc="-95" dirty="0">
                <a:latin typeface="Arial"/>
                <a:cs typeface="Arial"/>
              </a:rPr>
              <a:t> </a:t>
            </a:r>
            <a:r>
              <a:rPr sz="2000" spc="-85" dirty="0">
                <a:latin typeface="Arial"/>
                <a:cs typeface="Arial"/>
              </a:rPr>
              <a:t>people</a:t>
            </a:r>
            <a:r>
              <a:rPr sz="2000" spc="-45" dirty="0">
                <a:latin typeface="Arial"/>
                <a:cs typeface="Arial"/>
              </a:rPr>
              <a:t> </a:t>
            </a:r>
            <a:r>
              <a:rPr sz="2000" spc="-100" dirty="0">
                <a:latin typeface="Arial"/>
                <a:cs typeface="Arial"/>
              </a:rPr>
              <a:t>and</a:t>
            </a:r>
            <a:r>
              <a:rPr sz="2000" spc="-180" dirty="0">
                <a:latin typeface="Arial"/>
                <a:cs typeface="Arial"/>
              </a:rPr>
              <a:t> </a:t>
            </a:r>
            <a:r>
              <a:rPr sz="2000" spc="-70" dirty="0">
                <a:latin typeface="Arial"/>
                <a:cs typeface="Arial"/>
              </a:rPr>
              <a:t>invest</a:t>
            </a:r>
            <a:r>
              <a:rPr sz="2000" spc="-170" dirty="0">
                <a:latin typeface="Arial"/>
                <a:cs typeface="Arial"/>
              </a:rPr>
              <a:t> </a:t>
            </a:r>
            <a:r>
              <a:rPr sz="2000" spc="-75" dirty="0">
                <a:latin typeface="Arial"/>
                <a:cs typeface="Arial"/>
              </a:rPr>
              <a:t>over</a:t>
            </a:r>
            <a:r>
              <a:rPr sz="2000" spc="-35" dirty="0">
                <a:latin typeface="Arial"/>
                <a:cs typeface="Arial"/>
              </a:rPr>
              <a:t> </a:t>
            </a:r>
            <a:r>
              <a:rPr sz="2000" spc="-75" dirty="0">
                <a:latin typeface="Arial"/>
                <a:cs typeface="Arial"/>
              </a:rPr>
              <a:t>€6.8</a:t>
            </a:r>
            <a:r>
              <a:rPr sz="2000" spc="-220" dirty="0">
                <a:latin typeface="Arial"/>
                <a:cs typeface="Arial"/>
              </a:rPr>
              <a:t> </a:t>
            </a:r>
            <a:r>
              <a:rPr sz="2000" dirty="0">
                <a:latin typeface="Arial"/>
                <a:cs typeface="Arial"/>
              </a:rPr>
              <a:t>trilion</a:t>
            </a:r>
            <a:r>
              <a:rPr sz="2000" spc="-25" dirty="0">
                <a:latin typeface="Arial"/>
                <a:cs typeface="Arial"/>
              </a:rPr>
              <a:t> </a:t>
            </a:r>
            <a:r>
              <a:rPr sz="2000" spc="-30" dirty="0">
                <a:latin typeface="Arial"/>
                <a:cs typeface="Arial"/>
              </a:rPr>
              <a:t>in</a:t>
            </a:r>
            <a:r>
              <a:rPr sz="2000" spc="-85" dirty="0">
                <a:latin typeface="Arial"/>
                <a:cs typeface="Arial"/>
              </a:rPr>
              <a:t> </a:t>
            </a:r>
            <a:r>
              <a:rPr sz="2000" spc="-30" dirty="0">
                <a:latin typeface="Arial"/>
                <a:cs typeface="Arial"/>
              </a:rPr>
              <a:t>the</a:t>
            </a:r>
            <a:r>
              <a:rPr sz="2000" spc="-120" dirty="0">
                <a:latin typeface="Arial"/>
                <a:cs typeface="Arial"/>
              </a:rPr>
              <a:t> </a:t>
            </a:r>
            <a:r>
              <a:rPr sz="2000" spc="-55" dirty="0">
                <a:latin typeface="Arial"/>
                <a:cs typeface="Arial"/>
              </a:rPr>
              <a:t>European </a:t>
            </a:r>
            <a:r>
              <a:rPr sz="2000" spc="-100" dirty="0">
                <a:latin typeface="Arial"/>
                <a:cs typeface="Arial"/>
              </a:rPr>
              <a:t>economy</a:t>
            </a:r>
            <a:r>
              <a:rPr sz="2000" spc="-145" dirty="0">
                <a:latin typeface="Arial"/>
                <a:cs typeface="Arial"/>
              </a:rPr>
              <a:t> </a:t>
            </a:r>
            <a:r>
              <a:rPr sz="2000" spc="-10" dirty="0">
                <a:latin typeface="Arial"/>
                <a:cs typeface="Arial"/>
              </a:rPr>
              <a:t>annualy.</a:t>
            </a:r>
            <a:endParaRPr sz="2000">
              <a:latin typeface="Arial"/>
              <a:cs typeface="Arial"/>
            </a:endParaRPr>
          </a:p>
          <a:p>
            <a:pPr marL="146050" marR="5080" indent="-133985">
              <a:lnSpc>
                <a:spcPct val="90800"/>
              </a:lnSpc>
              <a:spcBef>
                <a:spcPts val="600"/>
              </a:spcBef>
              <a:buChar char="•"/>
              <a:tabLst>
                <a:tab pos="146685" algn="l"/>
              </a:tabLst>
            </a:pPr>
            <a:r>
              <a:rPr sz="2000" spc="-155" dirty="0">
                <a:latin typeface="Arial"/>
                <a:cs typeface="Arial"/>
              </a:rPr>
              <a:t>The</a:t>
            </a:r>
            <a:r>
              <a:rPr sz="2000" spc="-114" dirty="0">
                <a:latin typeface="Arial"/>
                <a:cs typeface="Arial"/>
              </a:rPr>
              <a:t> </a:t>
            </a:r>
            <a:r>
              <a:rPr sz="2000" spc="-20" dirty="0">
                <a:latin typeface="Arial"/>
                <a:cs typeface="Arial"/>
              </a:rPr>
              <a:t>important</a:t>
            </a:r>
            <a:r>
              <a:rPr sz="2000" spc="-165" dirty="0">
                <a:latin typeface="Arial"/>
                <a:cs typeface="Arial"/>
              </a:rPr>
              <a:t> </a:t>
            </a:r>
            <a:r>
              <a:rPr sz="2000" spc="-40" dirty="0">
                <a:latin typeface="Arial"/>
                <a:cs typeface="Arial"/>
              </a:rPr>
              <a:t>role</a:t>
            </a:r>
            <a:r>
              <a:rPr sz="2000" spc="-30" dirty="0">
                <a:latin typeface="Arial"/>
                <a:cs typeface="Arial"/>
              </a:rPr>
              <a:t> </a:t>
            </a:r>
            <a:r>
              <a:rPr sz="2000" dirty="0">
                <a:latin typeface="Arial"/>
                <a:cs typeface="Arial"/>
              </a:rPr>
              <a:t>that</a:t>
            </a:r>
            <a:r>
              <a:rPr sz="2000" spc="-160" dirty="0">
                <a:latin typeface="Arial"/>
                <a:cs typeface="Arial"/>
              </a:rPr>
              <a:t> </a:t>
            </a:r>
            <a:r>
              <a:rPr sz="2000" spc="-110" dirty="0">
                <a:latin typeface="Arial"/>
                <a:cs typeface="Arial"/>
              </a:rPr>
              <a:t>insurance</a:t>
            </a:r>
            <a:r>
              <a:rPr sz="2000" spc="-25" dirty="0">
                <a:latin typeface="Arial"/>
                <a:cs typeface="Arial"/>
              </a:rPr>
              <a:t> </a:t>
            </a:r>
            <a:r>
              <a:rPr sz="2000" spc="-110" dirty="0">
                <a:latin typeface="Arial"/>
                <a:cs typeface="Arial"/>
              </a:rPr>
              <a:t>companies</a:t>
            </a:r>
            <a:r>
              <a:rPr sz="2000" spc="-50" dirty="0">
                <a:latin typeface="Arial"/>
                <a:cs typeface="Arial"/>
              </a:rPr>
              <a:t> </a:t>
            </a:r>
            <a:r>
              <a:rPr sz="2000" spc="-85" dirty="0">
                <a:latin typeface="Arial"/>
                <a:cs typeface="Arial"/>
              </a:rPr>
              <a:t>play</a:t>
            </a:r>
            <a:r>
              <a:rPr sz="2000" spc="-175" dirty="0">
                <a:latin typeface="Arial"/>
                <a:cs typeface="Arial"/>
              </a:rPr>
              <a:t> </a:t>
            </a:r>
            <a:r>
              <a:rPr sz="2000" spc="-35" dirty="0">
                <a:latin typeface="Arial"/>
                <a:cs typeface="Arial"/>
              </a:rPr>
              <a:t>in</a:t>
            </a:r>
            <a:r>
              <a:rPr sz="2000" spc="-90" dirty="0">
                <a:latin typeface="Arial"/>
                <a:cs typeface="Arial"/>
              </a:rPr>
              <a:t> </a:t>
            </a:r>
            <a:r>
              <a:rPr sz="2000" dirty="0">
                <a:latin typeface="Arial"/>
                <a:cs typeface="Arial"/>
              </a:rPr>
              <a:t>the</a:t>
            </a:r>
            <a:r>
              <a:rPr sz="2000" spc="-30" dirty="0">
                <a:latin typeface="Arial"/>
                <a:cs typeface="Arial"/>
              </a:rPr>
              <a:t> </a:t>
            </a:r>
            <a:r>
              <a:rPr sz="2000" spc="-65" dirty="0">
                <a:latin typeface="Arial"/>
                <a:cs typeface="Arial"/>
              </a:rPr>
              <a:t>financial</a:t>
            </a:r>
            <a:r>
              <a:rPr sz="2000" spc="-85" dirty="0">
                <a:latin typeface="Arial"/>
                <a:cs typeface="Arial"/>
              </a:rPr>
              <a:t> </a:t>
            </a:r>
            <a:r>
              <a:rPr sz="2000" spc="-100" dirty="0">
                <a:latin typeface="Arial"/>
                <a:cs typeface="Arial"/>
              </a:rPr>
              <a:t>system</a:t>
            </a:r>
            <a:r>
              <a:rPr sz="2000" spc="-195" dirty="0">
                <a:latin typeface="Arial"/>
                <a:cs typeface="Arial"/>
              </a:rPr>
              <a:t> </a:t>
            </a:r>
            <a:r>
              <a:rPr sz="2000" spc="-10" dirty="0">
                <a:latin typeface="Arial"/>
                <a:cs typeface="Arial"/>
              </a:rPr>
              <a:t>today </a:t>
            </a:r>
            <a:r>
              <a:rPr sz="2000" spc="-150" dirty="0">
                <a:latin typeface="Arial"/>
                <a:cs typeface="Arial"/>
              </a:rPr>
              <a:t>makes</a:t>
            </a:r>
            <a:r>
              <a:rPr sz="2000" spc="-114" dirty="0">
                <a:latin typeface="Arial"/>
                <a:cs typeface="Arial"/>
              </a:rPr>
              <a:t> </a:t>
            </a:r>
            <a:r>
              <a:rPr sz="2000" spc="60" dirty="0">
                <a:latin typeface="Arial"/>
                <a:cs typeface="Arial"/>
              </a:rPr>
              <a:t>it</a:t>
            </a:r>
            <a:r>
              <a:rPr sz="2000" spc="-75" dirty="0">
                <a:latin typeface="Arial"/>
                <a:cs typeface="Arial"/>
              </a:rPr>
              <a:t> </a:t>
            </a:r>
            <a:r>
              <a:rPr sz="2000" spc="-55" dirty="0">
                <a:latin typeface="Arial"/>
                <a:cs typeface="Arial"/>
              </a:rPr>
              <a:t>imperative</a:t>
            </a:r>
            <a:r>
              <a:rPr sz="2000" spc="-10" dirty="0">
                <a:latin typeface="Arial"/>
                <a:cs typeface="Arial"/>
              </a:rPr>
              <a:t> </a:t>
            </a:r>
            <a:r>
              <a:rPr sz="2000" dirty="0">
                <a:latin typeface="Arial"/>
                <a:cs typeface="Arial"/>
              </a:rPr>
              <a:t>that</a:t>
            </a:r>
            <a:r>
              <a:rPr sz="2000" spc="-75" dirty="0">
                <a:latin typeface="Arial"/>
                <a:cs typeface="Arial"/>
              </a:rPr>
              <a:t> </a:t>
            </a:r>
            <a:r>
              <a:rPr sz="2000" spc="-30" dirty="0">
                <a:latin typeface="Arial"/>
                <a:cs typeface="Arial"/>
              </a:rPr>
              <a:t>the</a:t>
            </a:r>
            <a:r>
              <a:rPr sz="2000" spc="-105" dirty="0">
                <a:latin typeface="Arial"/>
                <a:cs typeface="Arial"/>
              </a:rPr>
              <a:t> </a:t>
            </a:r>
            <a:r>
              <a:rPr sz="2000" spc="-55" dirty="0">
                <a:latin typeface="Arial"/>
                <a:cs typeface="Arial"/>
              </a:rPr>
              <a:t>industry</a:t>
            </a:r>
            <a:r>
              <a:rPr sz="2000" spc="-80" dirty="0">
                <a:latin typeface="Arial"/>
                <a:cs typeface="Arial"/>
              </a:rPr>
              <a:t> </a:t>
            </a:r>
            <a:r>
              <a:rPr sz="2000" spc="-85" dirty="0">
                <a:latin typeface="Arial"/>
                <a:cs typeface="Arial"/>
              </a:rPr>
              <a:t>should</a:t>
            </a:r>
            <a:r>
              <a:rPr sz="2000" spc="-160" dirty="0">
                <a:latin typeface="Arial"/>
                <a:cs typeface="Arial"/>
              </a:rPr>
              <a:t> </a:t>
            </a:r>
            <a:r>
              <a:rPr sz="2000" spc="-95" dirty="0">
                <a:latin typeface="Arial"/>
                <a:cs typeface="Arial"/>
              </a:rPr>
              <a:t>be</a:t>
            </a:r>
            <a:r>
              <a:rPr sz="2000" spc="-25" dirty="0">
                <a:latin typeface="Arial"/>
                <a:cs typeface="Arial"/>
              </a:rPr>
              <a:t> </a:t>
            </a:r>
            <a:r>
              <a:rPr sz="2000" spc="-75" dirty="0">
                <a:latin typeface="Arial"/>
                <a:cs typeface="Arial"/>
              </a:rPr>
              <a:t>regulated.</a:t>
            </a:r>
            <a:r>
              <a:rPr sz="2000" spc="-140" dirty="0">
                <a:latin typeface="Arial"/>
                <a:cs typeface="Arial"/>
              </a:rPr>
              <a:t> </a:t>
            </a:r>
            <a:r>
              <a:rPr sz="2000" spc="-114" dirty="0">
                <a:latin typeface="Arial"/>
                <a:cs typeface="Arial"/>
              </a:rPr>
              <a:t>Insurance</a:t>
            </a:r>
            <a:r>
              <a:rPr sz="2000" spc="-100" dirty="0">
                <a:latin typeface="Arial"/>
                <a:cs typeface="Arial"/>
              </a:rPr>
              <a:t> </a:t>
            </a:r>
            <a:r>
              <a:rPr sz="2000" spc="-50" dirty="0">
                <a:latin typeface="Arial"/>
                <a:cs typeface="Arial"/>
              </a:rPr>
              <a:t>companies </a:t>
            </a:r>
            <a:r>
              <a:rPr sz="2000" spc="-90" dirty="0">
                <a:latin typeface="Arial"/>
                <a:cs typeface="Arial"/>
              </a:rPr>
              <a:t>are</a:t>
            </a:r>
            <a:r>
              <a:rPr sz="2000" spc="-120" dirty="0">
                <a:latin typeface="Arial"/>
                <a:cs typeface="Arial"/>
              </a:rPr>
              <a:t> </a:t>
            </a:r>
            <a:r>
              <a:rPr sz="2000" spc="-45" dirty="0">
                <a:latin typeface="Arial"/>
                <a:cs typeface="Arial"/>
              </a:rPr>
              <a:t>major</a:t>
            </a:r>
            <a:r>
              <a:rPr sz="2000" spc="-105" dirty="0">
                <a:latin typeface="Arial"/>
                <a:cs typeface="Arial"/>
              </a:rPr>
              <a:t> </a:t>
            </a:r>
            <a:r>
              <a:rPr sz="2000" spc="-30" dirty="0">
                <a:latin typeface="Arial"/>
                <a:cs typeface="Arial"/>
              </a:rPr>
              <a:t>investmentinstitutions</a:t>
            </a:r>
            <a:r>
              <a:rPr sz="2000" spc="-50" dirty="0">
                <a:latin typeface="Arial"/>
                <a:cs typeface="Arial"/>
              </a:rPr>
              <a:t> </a:t>
            </a:r>
            <a:r>
              <a:rPr sz="2000" spc="-35" dirty="0">
                <a:latin typeface="Arial"/>
                <a:cs typeface="Arial"/>
              </a:rPr>
              <a:t>in</a:t>
            </a:r>
            <a:r>
              <a:rPr sz="2000" spc="-95" dirty="0">
                <a:latin typeface="Arial"/>
                <a:cs typeface="Arial"/>
              </a:rPr>
              <a:t> </a:t>
            </a:r>
            <a:r>
              <a:rPr sz="2000" dirty="0">
                <a:latin typeface="Arial"/>
                <a:cs typeface="Arial"/>
              </a:rPr>
              <a:t>their</a:t>
            </a:r>
            <a:r>
              <a:rPr sz="2000" spc="-40" dirty="0">
                <a:latin typeface="Arial"/>
                <a:cs typeface="Arial"/>
              </a:rPr>
              <a:t> </a:t>
            </a:r>
            <a:r>
              <a:rPr sz="2000" spc="-55" dirty="0">
                <a:latin typeface="Arial"/>
                <a:cs typeface="Arial"/>
              </a:rPr>
              <a:t>own</a:t>
            </a:r>
            <a:r>
              <a:rPr sz="2000" spc="-175" dirty="0">
                <a:latin typeface="Arial"/>
                <a:cs typeface="Arial"/>
              </a:rPr>
              <a:t> </a:t>
            </a:r>
            <a:r>
              <a:rPr sz="2000" spc="-25" dirty="0">
                <a:latin typeface="Arial"/>
                <a:cs typeface="Arial"/>
              </a:rPr>
              <a:t>right,</a:t>
            </a:r>
            <a:r>
              <a:rPr sz="2000" spc="-55" dirty="0">
                <a:latin typeface="Arial"/>
                <a:cs typeface="Arial"/>
              </a:rPr>
              <a:t> </a:t>
            </a:r>
            <a:r>
              <a:rPr sz="2000" spc="-105" dirty="0">
                <a:latin typeface="Arial"/>
                <a:cs typeface="Arial"/>
              </a:rPr>
              <a:t>especially</a:t>
            </a:r>
            <a:r>
              <a:rPr sz="2000" spc="-20" dirty="0">
                <a:latin typeface="Arial"/>
                <a:cs typeface="Arial"/>
              </a:rPr>
              <a:t> </a:t>
            </a:r>
            <a:r>
              <a:rPr sz="2000" spc="-35" dirty="0">
                <a:latin typeface="Arial"/>
                <a:cs typeface="Arial"/>
              </a:rPr>
              <a:t>life </a:t>
            </a:r>
            <a:r>
              <a:rPr sz="2000" spc="-100" dirty="0">
                <a:latin typeface="Arial"/>
                <a:cs typeface="Arial"/>
              </a:rPr>
              <a:t>and</a:t>
            </a:r>
            <a:r>
              <a:rPr sz="2000" spc="-95" dirty="0">
                <a:latin typeface="Arial"/>
                <a:cs typeface="Arial"/>
              </a:rPr>
              <a:t> </a:t>
            </a:r>
            <a:r>
              <a:rPr sz="2000" spc="-10" dirty="0">
                <a:latin typeface="Arial"/>
                <a:cs typeface="Arial"/>
              </a:rPr>
              <a:t>annuity insurers.</a:t>
            </a:r>
            <a:endParaRPr sz="2000">
              <a:latin typeface="Arial"/>
              <a:cs typeface="Arial"/>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TotalTime>
  <Words>3495</Words>
  <Application>Microsoft Macintosh PowerPoint</Application>
  <PresentationFormat>全屏显示(16:9)</PresentationFormat>
  <Paragraphs>237</Paragraphs>
  <Slides>42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42</vt:i4>
      </vt:variant>
    </vt:vector>
  </HeadingPairs>
  <TitlesOfParts>
    <vt:vector size="50" baseType="lpstr">
      <vt:lpstr>等线</vt:lpstr>
      <vt:lpstr>等线 Light</vt:lpstr>
      <vt:lpstr>KaiTi</vt:lpstr>
      <vt:lpstr>Arial-BoldItalicMT</vt:lpstr>
      <vt:lpstr>Arial</vt:lpstr>
      <vt:lpstr>STIX Two Math</vt:lpstr>
      <vt:lpstr>Times New Roman</vt:lpstr>
      <vt:lpstr>Office 主题​​</vt:lpstr>
      <vt:lpstr>REGULATION AND SOLVENCY</vt:lpstr>
      <vt:lpstr>Content</vt:lpstr>
      <vt:lpstr>Solvency</vt:lpstr>
      <vt:lpstr>Rationale of Regulation</vt:lpstr>
      <vt:lpstr>Regulatory authorities</vt:lpstr>
      <vt:lpstr>Solvency regulation</vt:lpstr>
      <vt:lpstr>Reasons for regulation of insurance marketplace</vt:lpstr>
      <vt:lpstr>Objectives of solvency regulations</vt:lpstr>
      <vt:lpstr>Needs for insurance regulation</vt:lpstr>
      <vt:lpstr>Why do insurers fail?</vt:lpstr>
      <vt:lpstr>Historical Background</vt:lpstr>
      <vt:lpstr>Historical background</vt:lpstr>
      <vt:lpstr>Historical background</vt:lpstr>
      <vt:lpstr>History of European insurance regulation</vt:lpstr>
      <vt:lpstr>Tools of the insurance regulator or supervisor</vt:lpstr>
      <vt:lpstr>Tools of the insurance regulator or supervisor</vt:lpstr>
      <vt:lpstr>Three components of the financial soudness within Solvency I</vt:lpstr>
      <vt:lpstr>Technical provision</vt:lpstr>
      <vt:lpstr>Solvency requirements:</vt:lpstr>
      <vt:lpstr>PowerPoint 演示文稿</vt:lpstr>
      <vt:lpstr>PowerPoint 演示文稿</vt:lpstr>
      <vt:lpstr>PowerPoint 演示文稿</vt:lpstr>
      <vt:lpstr>Asset limits</vt:lpstr>
      <vt:lpstr>Limitations of Solvency I</vt:lpstr>
      <vt:lpstr>Disadvantages of Solvency I regime</vt:lpstr>
      <vt:lpstr>Introduction of Solvency II</vt:lpstr>
      <vt:lpstr>Main objective of supervision Member States shall ensure that the supervisory authorities are provided with the necessary means, and have the relevant expertise, capacity, and mandate to achieve the main objective of supervision, namely the protection of policy holders and beneficiaries.</vt:lpstr>
      <vt:lpstr>Solvency II</vt:lpstr>
      <vt:lpstr>PowerPoint 演示文稿</vt:lpstr>
      <vt:lpstr>Three pillar system for Solvency II</vt:lpstr>
      <vt:lpstr>Three pillar system for Solvency II</vt:lpstr>
      <vt:lpstr>Pillar I</vt:lpstr>
      <vt:lpstr>Solvency Capital Requirement</vt:lpstr>
      <vt:lpstr>Overall structure of the SCR according to Standard formula</vt:lpstr>
      <vt:lpstr>Structure of the Basic Solvency Capital Requirement</vt:lpstr>
      <vt:lpstr>Structure of the Basic Solvency Capital Requirement</vt:lpstr>
      <vt:lpstr>Structure of the Basic Solvency Capital Requirement</vt:lpstr>
      <vt:lpstr>Solvency Capital Requirement</vt:lpstr>
      <vt:lpstr>Value at Risk</vt:lpstr>
      <vt:lpstr>Minimum Capital Requirement</vt:lpstr>
      <vt:lpstr>Methods for calculation of Solvency Capital Requirement</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Pedagog</dc:creator>
  <cp:lastModifiedBy>Haochen Guo</cp:lastModifiedBy>
  <cp:revision>1</cp:revision>
  <dcterms:created xsi:type="dcterms:W3CDTF">2023-08-31T05:51:00Z</dcterms:created>
  <dcterms:modified xsi:type="dcterms:W3CDTF">2023-08-31T05:53:01Z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2020-04-07T00:00:00Z</vt:filetime>
  </property>
  <property fmtid="{D5CDD505-2E9C-101B-9397-08002B2CF9AE}" pid="3" name="Creator">
    <vt:lpwstr>Microsoft® PowerPoint® 2013</vt:lpwstr>
  </property>
  <property fmtid="{D5CDD505-2E9C-101B-9397-08002B2CF9AE}" pid="4" name="LastSaved">
    <vt:filetime>2023-08-31T00:00:00Z</vt:filetime>
  </property>
  <property fmtid="{D5CDD505-2E9C-101B-9397-08002B2CF9AE}" pid="5" name="Producer">
    <vt:lpwstr>Microsoft® PowerPoint® 2013</vt:lpwstr>
  </property>
</Properties>
</file>