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8" r:id="rId12"/>
    <p:sldId id="269" r:id="rId13"/>
    <p:sldId id="271" r:id="rId14"/>
    <p:sldId id="272" r:id="rId15"/>
    <p:sldId id="274" r:id="rId16"/>
    <p:sldId id="275" r:id="rId17"/>
    <p:sldId id="277" r:id="rId18"/>
  </p:sldIdLst>
  <p:sldSz cx="4610100" cy="3460750"/>
  <p:notesSz cx="4610100" cy="346075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45"/>
  </p:normalViewPr>
  <p:slideViewPr>
    <p:cSldViewPr>
      <p:cViewPr varScale="1">
        <p:scale>
          <a:sx n="168" d="100"/>
          <a:sy n="168" d="100"/>
        </p:scale>
        <p:origin x="1548" y="1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ABA977B-8B0E-4EDA-B21B-49A0BC20FA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263" y="566377"/>
            <a:ext cx="3457575" cy="1204854"/>
          </a:xfrm>
        </p:spPr>
        <p:txBody>
          <a:bodyPr anchor="b"/>
          <a:lstStyle>
            <a:lvl1pPr algn="ctr">
              <a:defRPr sz="2269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605DB6D-83D0-47EE-AAD1-825F031186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263" y="1817695"/>
            <a:ext cx="3457575" cy="835547"/>
          </a:xfrm>
        </p:spPr>
        <p:txBody>
          <a:bodyPr/>
          <a:lstStyle>
            <a:lvl1pPr marL="0" indent="0" algn="ctr">
              <a:buNone/>
              <a:defRPr sz="907"/>
            </a:lvl1pPr>
            <a:lvl2pPr marL="172867" indent="0" algn="ctr">
              <a:buNone/>
              <a:defRPr sz="756"/>
            </a:lvl2pPr>
            <a:lvl3pPr marL="345735" indent="0" algn="ctr">
              <a:buNone/>
              <a:defRPr sz="681"/>
            </a:lvl3pPr>
            <a:lvl4pPr marL="518602" indent="0" algn="ctr">
              <a:buNone/>
              <a:defRPr sz="605"/>
            </a:lvl4pPr>
            <a:lvl5pPr marL="691469" indent="0" algn="ctr">
              <a:buNone/>
              <a:defRPr sz="605"/>
            </a:lvl5pPr>
            <a:lvl6pPr marL="864337" indent="0" algn="ctr">
              <a:buNone/>
              <a:defRPr sz="605"/>
            </a:lvl6pPr>
            <a:lvl7pPr marL="1037204" indent="0" algn="ctr">
              <a:buNone/>
              <a:defRPr sz="605"/>
            </a:lvl7pPr>
            <a:lvl8pPr marL="1210071" indent="0" algn="ctr">
              <a:buNone/>
              <a:defRPr sz="605"/>
            </a:lvl8pPr>
            <a:lvl9pPr marL="1382939" indent="0" algn="ctr">
              <a:buNone/>
              <a:defRPr sz="605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90F5177-DC5F-4E14-BC22-F932E37CB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C8E273A-BEF1-4413-8753-5D4012C6C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2A10C73-10AB-440C-9661-5157A13F0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22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3459378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BF1AB6F-88FA-4CBB-9285-67A41538B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937D0F7-3DD1-4520-86E6-23660A36EC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B6204A4-D06D-41E3-A0E4-5B614A42D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A6E1E44-E6E0-4C54-A97A-F15E08D84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8213C62-9319-400F-B0A5-052626DFB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22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2099021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B95875D5-4C99-426D-9667-3584EEEEB0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3299103" y="184253"/>
            <a:ext cx="994053" cy="2932826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4E40FCBA-98B9-4C5F-8BFD-304CBB58C0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16944" y="184253"/>
            <a:ext cx="2924532" cy="2932826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77A3FC2-7A1B-4307-A011-B987D4B8A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DC5FB46-8231-4356-9A8A-329806EB9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0B3A261-AD6D-4DF8-88FD-66E966544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22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3655609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F295B4E-B414-4E4E-B9E8-114BEE216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5F2ED2C-EBCF-4C57-9D9B-D58D916945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8AD3A49-EBE8-4EA9-9B79-16EE1DEAA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C635997-7F0C-4BC5-B7C8-3401224B2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8EED182-33B2-4A7B-B2B7-81B38000B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22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789106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C7F53F-3E52-46B3-B9B7-D6D14DB2C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543" y="862785"/>
            <a:ext cx="3976211" cy="1439576"/>
          </a:xfrm>
        </p:spPr>
        <p:txBody>
          <a:bodyPr anchor="b"/>
          <a:lstStyle>
            <a:lvl1pPr>
              <a:defRPr sz="2269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19D5BE1-C5FF-4136-B403-F15664BA01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4543" y="2315979"/>
            <a:ext cx="3976211" cy="757039"/>
          </a:xfrm>
        </p:spPr>
        <p:txBody>
          <a:bodyPr/>
          <a:lstStyle>
            <a:lvl1pPr marL="0" indent="0">
              <a:buNone/>
              <a:defRPr sz="907">
                <a:solidFill>
                  <a:schemeClr val="tx1">
                    <a:tint val="75000"/>
                  </a:schemeClr>
                </a:solidFill>
              </a:defRPr>
            </a:lvl1pPr>
            <a:lvl2pPr marL="172867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2pPr>
            <a:lvl3pPr marL="345735" indent="0">
              <a:buNone/>
              <a:defRPr sz="681">
                <a:solidFill>
                  <a:schemeClr val="tx1">
                    <a:tint val="75000"/>
                  </a:schemeClr>
                </a:solidFill>
              </a:defRPr>
            </a:lvl3pPr>
            <a:lvl4pPr marL="518602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4pPr>
            <a:lvl5pPr marL="691469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5pPr>
            <a:lvl6pPr marL="864337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6pPr>
            <a:lvl7pPr marL="1037204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7pPr>
            <a:lvl8pPr marL="1210071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8pPr>
            <a:lvl9pPr marL="1382939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DFA021A-12E3-4FCE-9CEB-37630A8F3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F1DDD44-DFBD-4C6A-8687-B047A128A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B3EFD43-AE98-4AEC-9CD7-2F128CE46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22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32484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79A9ED8-873E-4C45-AE6C-772498041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C680844-0A0C-4838-B87C-682E7197EA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6944" y="921265"/>
            <a:ext cx="1959293" cy="2195814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CA20526-C72E-4301-BE04-6AA446AF8D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333863" y="921265"/>
            <a:ext cx="1959293" cy="2195814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A5695CF-EE83-4F72-A167-34B351E4D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CED4D72-28F2-45F9-9BDB-F9B9933F5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5F3ED8D-5B9C-4319-A92B-5BF67BC5B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22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586791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A18A59C-20D0-4886-9AED-E43AB6C68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184253"/>
            <a:ext cx="3976211" cy="668918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5CAA134-A142-4D19-A792-C14D78E512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7545" y="848365"/>
            <a:ext cx="1950288" cy="415770"/>
          </a:xfrm>
        </p:spPr>
        <p:txBody>
          <a:bodyPr anchor="b"/>
          <a:lstStyle>
            <a:lvl1pPr marL="0" indent="0">
              <a:buNone/>
              <a:defRPr sz="907" b="1"/>
            </a:lvl1pPr>
            <a:lvl2pPr marL="172867" indent="0">
              <a:buNone/>
              <a:defRPr sz="756" b="1"/>
            </a:lvl2pPr>
            <a:lvl3pPr marL="345735" indent="0">
              <a:buNone/>
              <a:defRPr sz="681" b="1"/>
            </a:lvl3pPr>
            <a:lvl4pPr marL="518602" indent="0">
              <a:buNone/>
              <a:defRPr sz="605" b="1"/>
            </a:lvl4pPr>
            <a:lvl5pPr marL="691469" indent="0">
              <a:buNone/>
              <a:defRPr sz="605" b="1"/>
            </a:lvl5pPr>
            <a:lvl6pPr marL="864337" indent="0">
              <a:buNone/>
              <a:defRPr sz="605" b="1"/>
            </a:lvl6pPr>
            <a:lvl7pPr marL="1037204" indent="0">
              <a:buNone/>
              <a:defRPr sz="605" b="1"/>
            </a:lvl7pPr>
            <a:lvl8pPr marL="1210071" indent="0">
              <a:buNone/>
              <a:defRPr sz="605" b="1"/>
            </a:lvl8pPr>
            <a:lvl9pPr marL="1382939" indent="0">
              <a:buNone/>
              <a:defRPr sz="605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969B41C-98A8-4685-A33C-3C2E587BEF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17545" y="1264135"/>
            <a:ext cx="1950288" cy="1859352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C216C098-32CE-425A-9ABB-CFE9A20FA7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333863" y="848365"/>
            <a:ext cx="1959893" cy="415770"/>
          </a:xfrm>
        </p:spPr>
        <p:txBody>
          <a:bodyPr anchor="b"/>
          <a:lstStyle>
            <a:lvl1pPr marL="0" indent="0">
              <a:buNone/>
              <a:defRPr sz="907" b="1"/>
            </a:lvl1pPr>
            <a:lvl2pPr marL="172867" indent="0">
              <a:buNone/>
              <a:defRPr sz="756" b="1"/>
            </a:lvl2pPr>
            <a:lvl3pPr marL="345735" indent="0">
              <a:buNone/>
              <a:defRPr sz="681" b="1"/>
            </a:lvl3pPr>
            <a:lvl4pPr marL="518602" indent="0">
              <a:buNone/>
              <a:defRPr sz="605" b="1"/>
            </a:lvl4pPr>
            <a:lvl5pPr marL="691469" indent="0">
              <a:buNone/>
              <a:defRPr sz="605" b="1"/>
            </a:lvl5pPr>
            <a:lvl6pPr marL="864337" indent="0">
              <a:buNone/>
              <a:defRPr sz="605" b="1"/>
            </a:lvl6pPr>
            <a:lvl7pPr marL="1037204" indent="0">
              <a:buNone/>
              <a:defRPr sz="605" b="1"/>
            </a:lvl7pPr>
            <a:lvl8pPr marL="1210071" indent="0">
              <a:buNone/>
              <a:defRPr sz="605" b="1"/>
            </a:lvl8pPr>
            <a:lvl9pPr marL="1382939" indent="0">
              <a:buNone/>
              <a:defRPr sz="605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C94E42F1-7119-4CC4-99FC-52467F3BC8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333863" y="1264135"/>
            <a:ext cx="1959893" cy="1859352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08BE2DD1-8951-48A5-A4C4-C41F85BF2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436AB1A4-482B-4D03-ACA1-FB0188A32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E3640435-1234-429A-9B86-C035DC322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22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1164255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D496E9E-476C-428B-A284-82BDEFBFB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4F634C5-534C-4E69-9E88-F179408CB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D3190D35-7E45-4AE8-B3DD-0711D2D8E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0DDE880-9794-4B5A-9A7A-230D6B1A2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22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4009404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AD4D033D-D271-4B8E-BA2A-CE9AE2F5F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98C6CB2B-EBD4-4643-816F-87A572370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9D7397C-1B7A-42A6-80DC-9A7DCEDBB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22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1023931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33F1D94-DC7E-4EE5-B221-FCE636491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230717"/>
            <a:ext cx="1486877" cy="807508"/>
          </a:xfrm>
        </p:spPr>
        <p:txBody>
          <a:bodyPr anchor="b"/>
          <a:lstStyle>
            <a:lvl1pPr>
              <a:defRPr sz="121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1F8FFA9-2237-44C8-945A-365FD71BA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9893" y="498284"/>
            <a:ext cx="2333863" cy="2459376"/>
          </a:xfrm>
        </p:spPr>
        <p:txBody>
          <a:bodyPr/>
          <a:lstStyle>
            <a:lvl1pPr>
              <a:defRPr sz="1210"/>
            </a:lvl1pPr>
            <a:lvl2pPr>
              <a:defRPr sz="1059"/>
            </a:lvl2pPr>
            <a:lvl3pPr>
              <a:defRPr sz="907"/>
            </a:lvl3pPr>
            <a:lvl4pPr>
              <a:defRPr sz="756"/>
            </a:lvl4pPr>
            <a:lvl5pPr>
              <a:defRPr sz="756"/>
            </a:lvl5pPr>
            <a:lvl6pPr>
              <a:defRPr sz="756"/>
            </a:lvl6pPr>
            <a:lvl7pPr>
              <a:defRPr sz="756"/>
            </a:lvl7pPr>
            <a:lvl8pPr>
              <a:defRPr sz="756"/>
            </a:lvl8pPr>
            <a:lvl9pPr>
              <a:defRPr sz="756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073B7F3-A8B8-4486-95D6-0B528EB08B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545" y="1038225"/>
            <a:ext cx="1486877" cy="1923440"/>
          </a:xfrm>
        </p:spPr>
        <p:txBody>
          <a:bodyPr/>
          <a:lstStyle>
            <a:lvl1pPr marL="0" indent="0">
              <a:buNone/>
              <a:defRPr sz="605"/>
            </a:lvl1pPr>
            <a:lvl2pPr marL="172867" indent="0">
              <a:buNone/>
              <a:defRPr sz="529"/>
            </a:lvl2pPr>
            <a:lvl3pPr marL="345735" indent="0">
              <a:buNone/>
              <a:defRPr sz="454"/>
            </a:lvl3pPr>
            <a:lvl4pPr marL="518602" indent="0">
              <a:buNone/>
              <a:defRPr sz="378"/>
            </a:lvl4pPr>
            <a:lvl5pPr marL="691469" indent="0">
              <a:buNone/>
              <a:defRPr sz="378"/>
            </a:lvl5pPr>
            <a:lvl6pPr marL="864337" indent="0">
              <a:buNone/>
              <a:defRPr sz="378"/>
            </a:lvl6pPr>
            <a:lvl7pPr marL="1037204" indent="0">
              <a:buNone/>
              <a:defRPr sz="378"/>
            </a:lvl7pPr>
            <a:lvl8pPr marL="1210071" indent="0">
              <a:buNone/>
              <a:defRPr sz="378"/>
            </a:lvl8pPr>
            <a:lvl9pPr marL="1382939" indent="0">
              <a:buNone/>
              <a:defRPr sz="378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5C5905E-8BE3-43F2-930C-F5E59367D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87731CE-6C14-4683-8B73-F2DB4D0FC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75AB11E-6F6D-4D5E-862A-0FDAF5D9D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22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679649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895B038-66CD-4705-A327-DEF6CD8D3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230717"/>
            <a:ext cx="1486877" cy="807508"/>
          </a:xfrm>
        </p:spPr>
        <p:txBody>
          <a:bodyPr anchor="b"/>
          <a:lstStyle>
            <a:lvl1pPr>
              <a:defRPr sz="121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D2F45ABE-BF04-4F1D-A7DB-822522BBC6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959893" y="498284"/>
            <a:ext cx="2333863" cy="2459376"/>
          </a:xfrm>
        </p:spPr>
        <p:txBody>
          <a:bodyPr/>
          <a:lstStyle>
            <a:lvl1pPr marL="0" indent="0">
              <a:buNone/>
              <a:defRPr sz="1210"/>
            </a:lvl1pPr>
            <a:lvl2pPr marL="172867" indent="0">
              <a:buNone/>
              <a:defRPr sz="1059"/>
            </a:lvl2pPr>
            <a:lvl3pPr marL="345735" indent="0">
              <a:buNone/>
              <a:defRPr sz="907"/>
            </a:lvl3pPr>
            <a:lvl4pPr marL="518602" indent="0">
              <a:buNone/>
              <a:defRPr sz="756"/>
            </a:lvl4pPr>
            <a:lvl5pPr marL="691469" indent="0">
              <a:buNone/>
              <a:defRPr sz="756"/>
            </a:lvl5pPr>
            <a:lvl6pPr marL="864337" indent="0">
              <a:buNone/>
              <a:defRPr sz="756"/>
            </a:lvl6pPr>
            <a:lvl7pPr marL="1037204" indent="0">
              <a:buNone/>
              <a:defRPr sz="756"/>
            </a:lvl7pPr>
            <a:lvl8pPr marL="1210071" indent="0">
              <a:buNone/>
              <a:defRPr sz="756"/>
            </a:lvl8pPr>
            <a:lvl9pPr marL="1382939" indent="0">
              <a:buNone/>
              <a:defRPr sz="756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3D5612B-A072-4416-950F-D1DDF3ADA6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545" y="1038225"/>
            <a:ext cx="1486877" cy="1923440"/>
          </a:xfrm>
        </p:spPr>
        <p:txBody>
          <a:bodyPr/>
          <a:lstStyle>
            <a:lvl1pPr marL="0" indent="0">
              <a:buNone/>
              <a:defRPr sz="605"/>
            </a:lvl1pPr>
            <a:lvl2pPr marL="172867" indent="0">
              <a:buNone/>
              <a:defRPr sz="529"/>
            </a:lvl2pPr>
            <a:lvl3pPr marL="345735" indent="0">
              <a:buNone/>
              <a:defRPr sz="454"/>
            </a:lvl3pPr>
            <a:lvl4pPr marL="518602" indent="0">
              <a:buNone/>
              <a:defRPr sz="378"/>
            </a:lvl4pPr>
            <a:lvl5pPr marL="691469" indent="0">
              <a:buNone/>
              <a:defRPr sz="378"/>
            </a:lvl5pPr>
            <a:lvl6pPr marL="864337" indent="0">
              <a:buNone/>
              <a:defRPr sz="378"/>
            </a:lvl6pPr>
            <a:lvl7pPr marL="1037204" indent="0">
              <a:buNone/>
              <a:defRPr sz="378"/>
            </a:lvl7pPr>
            <a:lvl8pPr marL="1210071" indent="0">
              <a:buNone/>
              <a:defRPr sz="378"/>
            </a:lvl8pPr>
            <a:lvl9pPr marL="1382939" indent="0">
              <a:buNone/>
              <a:defRPr sz="378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77DC163-C33F-4B7E-BC59-B76DFF053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43B0AA5-7B1C-4E65-9C79-1A3482926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8086E32-A99A-445F-B302-461D201FD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22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3855664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E5F807DF-C6B8-4ECD-B423-A2794A481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45" y="184253"/>
            <a:ext cx="3976211" cy="668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E721238-3A9D-4CB2-A3F0-2C0C9168D4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6945" y="921265"/>
            <a:ext cx="3976211" cy="2195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C6015FB-E68B-4CDB-B47E-E18C105DAE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16944" y="3207603"/>
            <a:ext cx="1037273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037A819-92CA-452F-831D-859D044FC2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27096" y="3207603"/>
            <a:ext cx="1555909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F1C8FDE-5AA5-45FC-9E40-B9A520357E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255883" y="3207603"/>
            <a:ext cx="1037273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22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1806317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345735" rtl="0" eaLnBrk="1" latinLnBrk="0" hangingPunct="1">
        <a:lnSpc>
          <a:spcPct val="90000"/>
        </a:lnSpc>
        <a:spcBef>
          <a:spcPct val="0"/>
        </a:spcBef>
        <a:buNone/>
        <a:defRPr sz="16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6434" indent="-86434" algn="l" defTabSz="345735" rtl="0" eaLnBrk="1" latinLnBrk="0" hangingPunct="1">
        <a:lnSpc>
          <a:spcPct val="90000"/>
        </a:lnSpc>
        <a:spcBef>
          <a:spcPts val="378"/>
        </a:spcBef>
        <a:buFont typeface="Arial" panose="020B0604020202020204" pitchFamily="34" charset="0"/>
        <a:buChar char="•"/>
        <a:defRPr sz="1059" kern="1200">
          <a:solidFill>
            <a:schemeClr val="tx1"/>
          </a:solidFill>
          <a:latin typeface="+mn-lt"/>
          <a:ea typeface="+mn-ea"/>
          <a:cs typeface="+mn-cs"/>
        </a:defRPr>
      </a:lvl1pPr>
      <a:lvl2pPr marL="259301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907" kern="1200">
          <a:solidFill>
            <a:schemeClr val="tx1"/>
          </a:solidFill>
          <a:latin typeface="+mn-lt"/>
          <a:ea typeface="+mn-ea"/>
          <a:cs typeface="+mn-cs"/>
        </a:defRPr>
      </a:lvl2pPr>
      <a:lvl3pPr marL="432168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3pPr>
      <a:lvl4pPr marL="605036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4pPr>
      <a:lvl5pPr marL="777903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5pPr>
      <a:lvl6pPr marL="950770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6pPr>
      <a:lvl7pPr marL="1123638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7pPr>
      <a:lvl8pPr marL="1296505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8pPr>
      <a:lvl9pPr marL="1469372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1pPr>
      <a:lvl2pPr marL="172867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2pPr>
      <a:lvl3pPr marL="345735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3pPr>
      <a:lvl4pPr marL="518602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4pPr>
      <a:lvl5pPr marL="691469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5pPr>
      <a:lvl6pPr marL="864337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6pPr>
      <a:lvl7pPr marL="1037204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7pPr>
      <a:lvl8pPr marL="1210071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8pPr>
      <a:lvl9pPr marL="1382939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0050" y="1120775"/>
            <a:ext cx="3957954" cy="539187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12700" marR="5080" algn="ctr">
              <a:lnSpc>
                <a:spcPct val="106700"/>
              </a:lnSpc>
              <a:spcBef>
                <a:spcPts val="20"/>
              </a:spcBef>
            </a:pPr>
            <a:r>
              <a:rPr dirty="0"/>
              <a:t>Insurance</a:t>
            </a:r>
            <a:r>
              <a:rPr spc="85" dirty="0"/>
              <a:t> </a:t>
            </a:r>
            <a:r>
              <a:rPr dirty="0"/>
              <a:t>benefit</a:t>
            </a:r>
            <a:r>
              <a:rPr spc="90" dirty="0"/>
              <a:t> </a:t>
            </a:r>
            <a:r>
              <a:rPr dirty="0"/>
              <a:t>and</a:t>
            </a:r>
            <a:r>
              <a:rPr spc="90" dirty="0"/>
              <a:t> </a:t>
            </a:r>
            <a:r>
              <a:rPr dirty="0"/>
              <a:t>setting</a:t>
            </a:r>
            <a:r>
              <a:rPr spc="90" dirty="0"/>
              <a:t> </a:t>
            </a:r>
            <a:r>
              <a:rPr dirty="0"/>
              <a:t>premium</a:t>
            </a:r>
            <a:r>
              <a:rPr spc="90" dirty="0"/>
              <a:t> </a:t>
            </a:r>
            <a:r>
              <a:rPr dirty="0"/>
              <a:t>in</a:t>
            </a:r>
            <a:r>
              <a:rPr spc="90" dirty="0"/>
              <a:t> </a:t>
            </a:r>
            <a:r>
              <a:rPr dirty="0"/>
              <a:t>non-</a:t>
            </a:r>
            <a:r>
              <a:rPr spc="-20" dirty="0"/>
              <a:t>life </a:t>
            </a:r>
            <a:r>
              <a:rPr spc="-10" dirty="0"/>
              <a:t>insurance</a:t>
            </a:r>
          </a:p>
        </p:txBody>
      </p:sp>
      <p:sp>
        <p:nvSpPr>
          <p:cNvPr id="4" name="文本框 4">
            <a:extLst>
              <a:ext uri="{FF2B5EF4-FFF2-40B4-BE49-F238E27FC236}">
                <a16:creationId xmlns:a16="http://schemas.microsoft.com/office/drawing/2014/main" xmlns="" xmlns:lc="http://schemas.openxmlformats.org/drawingml/2006/lockedCanvas" id="{F6FEED04-C670-0D0C-83CE-A611FF656D21}"/>
              </a:ext>
            </a:extLst>
          </p:cNvPr>
          <p:cNvSpPr txBox="1"/>
          <p:nvPr/>
        </p:nvSpPr>
        <p:spPr>
          <a:xfrm>
            <a:off x="1390650" y="2416175"/>
            <a:ext cx="2749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600" dirty="0" smtClean="0">
                <a:latin typeface="KaiTi" panose="02010609060101010101" pitchFamily="49" charset="-122"/>
                <a:ea typeface="KaiTi" panose="02010609060101010101" pitchFamily="49" charset="-122"/>
              </a:rPr>
              <a:t>作者：东南大学教师 郭皓晨</a:t>
            </a:r>
            <a:endParaRPr kumimoji="1" lang="zh-CN" altLang="en-US" sz="16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Insurance</a:t>
            </a:r>
            <a:r>
              <a:rPr spc="80" dirty="0"/>
              <a:t> </a:t>
            </a:r>
            <a:r>
              <a:rPr dirty="0"/>
              <a:t>with</a:t>
            </a:r>
            <a:r>
              <a:rPr spc="80" dirty="0"/>
              <a:t> </a:t>
            </a:r>
            <a:r>
              <a:rPr dirty="0"/>
              <a:t>upper</a:t>
            </a:r>
            <a:r>
              <a:rPr spc="80" dirty="0"/>
              <a:t> </a:t>
            </a:r>
            <a:r>
              <a:rPr spc="-10" dirty="0"/>
              <a:t>limit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936002"/>
            <a:ext cx="4372610" cy="42799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40" rIns="0" bIns="0" rtlCol="0">
            <a:spAutoFit/>
          </a:bodyPr>
          <a:lstStyle/>
          <a:p>
            <a:pPr marL="53975" marR="159385">
              <a:lnSpc>
                <a:spcPct val="102600"/>
              </a:lnSpc>
              <a:spcBef>
                <a:spcPts val="22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applies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upper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limit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L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avoid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large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claims.</a:t>
            </a:r>
            <a:r>
              <a:rPr sz="1100" spc="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liability insurance,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limit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L</a:t>
            </a:r>
            <a:r>
              <a:rPr sz="1100" i="1" spc="20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referred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0" dirty="0">
                <a:latin typeface="Arial"/>
                <a:cs typeface="Arial"/>
              </a:rPr>
              <a:t> capacity.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9372" y="1422449"/>
            <a:ext cx="94170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function: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607794" y="1644648"/>
            <a:ext cx="2654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i="1" spc="25" dirty="0">
                <a:latin typeface="Book Antiqua"/>
                <a:cs typeface="Book Antiqua"/>
              </a:rPr>
              <a:t> </a:t>
            </a:r>
            <a:r>
              <a:rPr sz="1100" spc="-50" dirty="0">
                <a:latin typeface="Lucida Sans Unicode"/>
                <a:cs typeface="Lucida Sans Unicode"/>
              </a:rPr>
              <a:t>=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886038" y="1449297"/>
            <a:ext cx="12953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509" dirty="0">
                <a:latin typeface="Arial"/>
                <a:cs typeface="Arial"/>
              </a:rPr>
              <a:t>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053208" y="1558390"/>
            <a:ext cx="868680" cy="36385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>
              <a:lnSpc>
                <a:spcPct val="102600"/>
              </a:lnSpc>
              <a:spcBef>
                <a:spcPts val="55"/>
              </a:spcBef>
              <a:tabLst>
                <a:tab pos="240665" algn="l"/>
                <a:tab pos="492125" algn="l"/>
              </a:tabLst>
            </a:pPr>
            <a:r>
              <a:rPr sz="1100" i="1" spc="-50" dirty="0">
                <a:latin typeface="Book Antiqua"/>
                <a:cs typeface="Book Antiqua"/>
              </a:rPr>
              <a:t>X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spc="-25" dirty="0">
                <a:latin typeface="Book Antiqua"/>
                <a:cs typeface="Book Antiqua"/>
              </a:rPr>
              <a:t>if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35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&lt;</a:t>
            </a:r>
            <a:r>
              <a:rPr sz="1100" i="1" spc="-85" dirty="0">
                <a:latin typeface="Verdana"/>
                <a:cs typeface="Verdana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L L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spc="-25" dirty="0">
                <a:latin typeface="Book Antiqua"/>
                <a:cs typeface="Book Antiqua"/>
              </a:rPr>
              <a:t>if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35" dirty="0">
                <a:latin typeface="Book Antiqua"/>
                <a:cs typeface="Book Antiqua"/>
              </a:rPr>
              <a:t> </a:t>
            </a:r>
            <a:r>
              <a:rPr sz="1100" i="1" spc="240" dirty="0">
                <a:latin typeface="Arial"/>
                <a:cs typeface="Arial"/>
              </a:rPr>
              <a:t>≥</a:t>
            </a:r>
            <a:r>
              <a:rPr sz="1100" i="1" spc="-10" dirty="0">
                <a:latin typeface="Arial"/>
                <a:cs typeface="Arial"/>
              </a:rPr>
              <a:t> </a:t>
            </a:r>
            <a:r>
              <a:rPr sz="1100" i="1" spc="-60" dirty="0">
                <a:latin typeface="Book Antiqua"/>
                <a:cs typeface="Book Antiqua"/>
              </a:rPr>
              <a:t>L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59372" y="1978874"/>
            <a:ext cx="11639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ratio: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818030" y="2248686"/>
            <a:ext cx="1181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u="sng" spc="-1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Y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813941" y="2437446"/>
            <a:ext cx="125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X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375321" y="2342412"/>
            <a:ext cx="72707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606425" algn="l"/>
              </a:tabLst>
            </a:pPr>
            <a:r>
              <a:rPr sz="1100" i="1" dirty="0">
                <a:latin typeface="Book Antiqua"/>
                <a:cs typeface="Book Antiqua"/>
              </a:rPr>
              <a:t>C</a:t>
            </a:r>
            <a:r>
              <a:rPr sz="1100" i="1" dirty="0">
                <a:latin typeface="Verdana"/>
                <a:cs typeface="Verdana"/>
              </a:rPr>
              <a:t>/</a:t>
            </a:r>
            <a:r>
              <a:rPr sz="1100" i="1" dirty="0">
                <a:latin typeface="Book Antiqua"/>
                <a:cs typeface="Book Antiqua"/>
              </a:rPr>
              <a:t>L</a:t>
            </a:r>
            <a:r>
              <a:rPr sz="1100" i="1" spc="55" dirty="0">
                <a:latin typeface="Book Antiqua"/>
                <a:cs typeface="Book Antiqua"/>
              </a:rPr>
              <a:t> </a:t>
            </a:r>
            <a:r>
              <a:rPr sz="1100" spc="-50" dirty="0">
                <a:latin typeface="Lucida Sans Unicode"/>
                <a:cs typeface="Lucida Sans Unicode"/>
              </a:rPr>
              <a:t>=</a:t>
            </a:r>
            <a:r>
              <a:rPr sz="1100" dirty="0">
                <a:latin typeface="Lucida Sans Unicode"/>
                <a:cs typeface="Lucida Sans Unicode"/>
              </a:rPr>
              <a:t>	</a:t>
            </a:r>
            <a:r>
              <a:rPr sz="1100" spc="-50" dirty="0">
                <a:latin typeface="Lucida Sans Unicode"/>
                <a:cs typeface="Lucida Sans Unicode"/>
              </a:rPr>
              <a:t>=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115540" y="2147060"/>
            <a:ext cx="12953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509" dirty="0">
                <a:latin typeface="Arial"/>
                <a:cs typeface="Arial"/>
              </a:rPr>
              <a:t>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257310" y="2254007"/>
            <a:ext cx="922655" cy="36830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ts val="1290"/>
              </a:lnSpc>
              <a:spcBef>
                <a:spcPts val="90"/>
              </a:spcBef>
              <a:tabLst>
                <a:tab pos="269240" algn="l"/>
                <a:tab pos="520700" algn="l"/>
              </a:tabLst>
            </a:pPr>
            <a:r>
              <a:rPr sz="1100" spc="-50" dirty="0">
                <a:latin typeface="Book Antiqua"/>
                <a:cs typeface="Book Antiqua"/>
              </a:rPr>
              <a:t>1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spc="-25" dirty="0">
                <a:latin typeface="Book Antiqua"/>
                <a:cs typeface="Book Antiqua"/>
              </a:rPr>
              <a:t>if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35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&lt;</a:t>
            </a:r>
            <a:r>
              <a:rPr sz="1100" i="1" spc="-85" dirty="0">
                <a:latin typeface="Verdana"/>
                <a:cs typeface="Verdana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L</a:t>
            </a:r>
            <a:endParaRPr sz="1100">
              <a:latin typeface="Book Antiqua"/>
              <a:cs typeface="Book Antiqua"/>
            </a:endParaRPr>
          </a:p>
          <a:p>
            <a:pPr marL="62230">
              <a:lnSpc>
                <a:spcPts val="515"/>
              </a:lnSpc>
            </a:pPr>
            <a:r>
              <a:rPr sz="800" i="1" u="sng" spc="-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L</a:t>
            </a:r>
            <a:endParaRPr sz="800">
              <a:latin typeface="Book Antiqua"/>
              <a:cs typeface="Book Antiqua"/>
            </a:endParaRPr>
          </a:p>
          <a:p>
            <a:pPr marL="52705">
              <a:lnSpc>
                <a:spcPts val="905"/>
              </a:lnSpc>
              <a:tabLst>
                <a:tab pos="268605" algn="l"/>
                <a:tab pos="520700" algn="l"/>
              </a:tabLst>
            </a:pPr>
            <a:r>
              <a:rPr sz="1200" i="1" spc="-75" baseline="-27777" dirty="0">
                <a:latin typeface="Book Antiqua"/>
                <a:cs typeface="Book Antiqua"/>
              </a:rPr>
              <a:t>X</a:t>
            </a:r>
            <a:r>
              <a:rPr sz="1200" i="1" baseline="-27777" dirty="0">
                <a:latin typeface="Book Antiqua"/>
                <a:cs typeface="Book Antiqua"/>
              </a:rPr>
              <a:t>	</a:t>
            </a:r>
            <a:r>
              <a:rPr sz="1100" spc="-25" dirty="0">
                <a:latin typeface="Book Antiqua"/>
                <a:cs typeface="Book Antiqua"/>
              </a:rPr>
              <a:t>if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35" dirty="0">
                <a:latin typeface="Book Antiqua"/>
                <a:cs typeface="Book Antiqua"/>
              </a:rPr>
              <a:t> </a:t>
            </a:r>
            <a:r>
              <a:rPr sz="1100" i="1" spc="240" dirty="0">
                <a:latin typeface="Arial"/>
                <a:cs typeface="Arial"/>
              </a:rPr>
              <a:t>≥</a:t>
            </a:r>
            <a:r>
              <a:rPr sz="1100" i="1" spc="-10" dirty="0">
                <a:latin typeface="Arial"/>
                <a:cs typeface="Arial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L</a:t>
            </a:r>
            <a:endParaRPr sz="1100">
              <a:latin typeface="Book Antiqua"/>
              <a:cs typeface="Book Antiqua"/>
            </a:endParaRPr>
          </a:p>
        </p:txBody>
      </p:sp>
    </p:spTree>
  </p:cSld>
  <p:clrMapOvr>
    <a:masterClrMapping/>
  </p:clrMapOvr>
  <p:transition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Insurance</a:t>
            </a:r>
            <a:r>
              <a:rPr spc="80" dirty="0"/>
              <a:t> </a:t>
            </a:r>
            <a:r>
              <a:rPr dirty="0"/>
              <a:t>with</a:t>
            </a:r>
            <a:r>
              <a:rPr spc="80" dirty="0"/>
              <a:t> </a:t>
            </a:r>
            <a:r>
              <a:rPr dirty="0"/>
              <a:t>upper</a:t>
            </a:r>
            <a:r>
              <a:rPr spc="80" dirty="0"/>
              <a:t> </a:t>
            </a:r>
            <a:r>
              <a:rPr spc="-10" dirty="0"/>
              <a:t>limit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693901"/>
            <a:ext cx="13925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Equivalence</a:t>
            </a:r>
            <a:r>
              <a:rPr sz="1100" spc="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premium: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98383" y="1075790"/>
            <a:ext cx="379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73503" y="982064"/>
            <a:ext cx="133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N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276513" y="1192390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263813" y="1170824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175497" y="880438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505989" y="1075790"/>
            <a:ext cx="3035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spc="-25" dirty="0">
                <a:latin typeface="Lucida Sans Unicode"/>
                <a:cs typeface="Lucida Sans Unicod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Y</a:t>
            </a:r>
            <a:r>
              <a:rPr sz="1100" spc="-25" dirty="0">
                <a:latin typeface="Lucida Sans Unicode"/>
                <a:cs typeface="Lucida Sans Unicode"/>
              </a:rPr>
              <a:t>]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59372" y="1461133"/>
            <a:ext cx="19799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Using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function,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get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517116" y="1844686"/>
            <a:ext cx="379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992236" y="1750960"/>
            <a:ext cx="133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N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995233" y="1961299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1982533" y="1939720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894230" y="1649334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224722" y="1844686"/>
            <a:ext cx="8661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spc="-25" dirty="0">
                <a:latin typeface="Lucida Sans Unicode"/>
                <a:cs typeface="Lucida Sans Unicod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min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i="1" spc="-20" dirty="0">
                <a:latin typeface="Book Antiqua"/>
                <a:cs typeface="Book Antiqua"/>
              </a:rPr>
              <a:t>X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90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L</a:t>
            </a:r>
            <a:r>
              <a:rPr sz="1100" dirty="0">
                <a:latin typeface="Lucida Sans Unicode"/>
                <a:cs typeface="Lucida Sans Unicode"/>
              </a:rPr>
              <a:t>)]</a:t>
            </a:r>
            <a:r>
              <a:rPr sz="1100" spc="-155" dirty="0">
                <a:latin typeface="Lucida Sans Unicode"/>
                <a:cs typeface="Lucida Sans Unicode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59372" y="2230029"/>
            <a:ext cx="130429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and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finally,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obtain</a:t>
            </a:r>
            <a:endParaRPr sz="11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91070" y="2611918"/>
            <a:ext cx="379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166190" y="2518192"/>
            <a:ext cx="133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N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169187" y="2728531"/>
            <a:ext cx="130810" cy="0"/>
          </a:xfrm>
          <a:custGeom>
            <a:avLst/>
            <a:gdLst/>
            <a:ahLst/>
            <a:cxnLst/>
            <a:rect l="l" t="t" r="r" b="b"/>
            <a:pathLst>
              <a:path w="130809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1156487" y="2706952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068184" y="2416567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398676" y="2611918"/>
            <a:ext cx="25184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Pr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70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&lt; </a:t>
            </a:r>
            <a:r>
              <a:rPr sz="1100" i="1" dirty="0">
                <a:latin typeface="Book Antiqua"/>
                <a:cs typeface="Book Antiqua"/>
              </a:rPr>
              <a:t>L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50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dirty="0">
                <a:latin typeface="Arial"/>
                <a:cs typeface="Arial"/>
              </a:rPr>
              <a:t>|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70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&lt; </a:t>
            </a:r>
            <a:r>
              <a:rPr sz="1100" i="1" spc="-40" dirty="0">
                <a:latin typeface="Book Antiqua"/>
                <a:cs typeface="Book Antiqua"/>
              </a:rPr>
              <a:t>L</a:t>
            </a:r>
            <a:r>
              <a:rPr sz="1100" spc="-40" dirty="0">
                <a:latin typeface="Lucida Sans Unicode"/>
                <a:cs typeface="Lucida Sans Unicode"/>
              </a:rPr>
              <a:t>]</a:t>
            </a:r>
            <a:r>
              <a:rPr sz="1100" spc="-80" dirty="0">
                <a:latin typeface="Lucida Sans Unicode"/>
                <a:cs typeface="Lucida Sans Unicode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8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Pr</a:t>
            </a:r>
            <a:r>
              <a:rPr sz="1100" i="1" spc="-7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65" dirty="0">
                <a:latin typeface="Book Antiqua"/>
                <a:cs typeface="Book Antiqua"/>
              </a:rPr>
              <a:t> </a:t>
            </a:r>
            <a:r>
              <a:rPr sz="1100" i="1" spc="240" dirty="0">
                <a:latin typeface="Arial"/>
                <a:cs typeface="Arial"/>
              </a:rPr>
              <a:t>≥</a:t>
            </a:r>
            <a:r>
              <a:rPr sz="1100" i="1" spc="2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L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80" dirty="0">
                <a:latin typeface="Lucida Sans Unicode"/>
                <a:cs typeface="Lucida Sans Unicode"/>
              </a:rPr>
              <a:t> </a:t>
            </a:r>
            <a:r>
              <a:rPr sz="1100" i="1" spc="-75" dirty="0">
                <a:latin typeface="Arial"/>
                <a:cs typeface="Arial"/>
              </a:rPr>
              <a:t>·</a:t>
            </a:r>
            <a:r>
              <a:rPr sz="1100" i="1" spc="-4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L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5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.</a:t>
            </a:r>
            <a:endParaRPr sz="1100">
              <a:latin typeface="Verdana"/>
              <a:cs typeface="Verdana"/>
            </a:endParaRPr>
          </a:p>
        </p:txBody>
      </p:sp>
    </p:spTree>
  </p:cSld>
  <p:clrMapOvr>
    <a:masterClrMapping/>
  </p:clrMapOvr>
  <p:transition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Proportional/fixed-percentage</a:t>
            </a:r>
            <a:r>
              <a:rPr spc="380" dirty="0"/>
              <a:t> </a:t>
            </a:r>
            <a:r>
              <a:rPr spc="-10" dirty="0"/>
              <a:t>deductible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1074953"/>
            <a:ext cx="4372610" cy="264795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32384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254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predefined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proportion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10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charged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insured.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9372" y="1398395"/>
            <a:ext cx="2603500" cy="6184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function:</a:t>
            </a:r>
            <a:endParaRPr sz="1100">
              <a:latin typeface="Arial"/>
              <a:cs typeface="Arial"/>
            </a:endParaRPr>
          </a:p>
          <a:p>
            <a:pPr marL="1696720">
              <a:lnSpc>
                <a:spcPct val="100000"/>
              </a:lnSpc>
              <a:spcBef>
                <a:spcPts val="35"/>
              </a:spcBef>
            </a:pP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i="1" spc="5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30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20" dirty="0">
                <a:latin typeface="Book Antiqua"/>
                <a:cs typeface="Book Antiqua"/>
              </a:rPr>
              <a:t> </a:t>
            </a:r>
            <a:r>
              <a:rPr sz="1100" i="1" spc="195" dirty="0">
                <a:latin typeface="Arial"/>
                <a:cs typeface="Arial"/>
              </a:rPr>
              <a:t>−</a:t>
            </a:r>
            <a:r>
              <a:rPr sz="1100" i="1" spc="-5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90" dirty="0">
                <a:latin typeface="Lucida Sans Unicode"/>
                <a:cs typeface="Lucida Sans Unicode"/>
              </a:rPr>
              <a:t> </a:t>
            </a:r>
            <a:r>
              <a:rPr sz="1100" i="1" spc="-75" dirty="0">
                <a:latin typeface="Arial"/>
                <a:cs typeface="Arial"/>
              </a:rPr>
              <a:t>·</a:t>
            </a:r>
            <a:r>
              <a:rPr sz="1100" i="1" spc="-55" dirty="0">
                <a:latin typeface="Arial"/>
                <a:cs typeface="Arial"/>
              </a:rPr>
              <a:t> </a:t>
            </a:r>
            <a:r>
              <a:rPr sz="1100" i="1" spc="-60" dirty="0">
                <a:latin typeface="Book Antiqua"/>
                <a:cs typeface="Book Antiqua"/>
              </a:rPr>
              <a:t>X</a:t>
            </a:r>
            <a:endParaRPr sz="1100">
              <a:latin typeface="Book Antiqua"/>
              <a:cs typeface="Book Antiqua"/>
            </a:endParaRPr>
          </a:p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ratio: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51989" y="2272117"/>
            <a:ext cx="125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X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430121" y="2177083"/>
            <a:ext cx="17481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C</a:t>
            </a:r>
            <a:r>
              <a:rPr sz="1100" i="1" dirty="0">
                <a:latin typeface="Verdana"/>
                <a:cs typeface="Verdana"/>
              </a:rPr>
              <a:t>/</a:t>
            </a:r>
            <a:r>
              <a:rPr sz="1100" i="1" dirty="0">
                <a:latin typeface="Book Antiqua"/>
                <a:cs typeface="Book Antiqua"/>
              </a:rPr>
              <a:t>L</a:t>
            </a:r>
            <a:r>
              <a:rPr sz="1100" i="1" spc="4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95" dirty="0">
                <a:latin typeface="Lucida Sans Unicode"/>
                <a:cs typeface="Lucida Sans Unicode"/>
              </a:rPr>
              <a:t> </a:t>
            </a:r>
            <a:r>
              <a:rPr sz="1650" u="sng" baseline="37878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(</a:t>
            </a:r>
            <a:r>
              <a:rPr sz="1650" u="sng" baseline="37878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1</a:t>
            </a:r>
            <a:r>
              <a:rPr sz="1650" u="sng" spc="-37" baseline="37878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 </a:t>
            </a:r>
            <a:r>
              <a:rPr sz="1650" i="1" u="sng" spc="292" baseline="37878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−</a:t>
            </a:r>
            <a:r>
              <a:rPr sz="1650" i="1" u="sng" spc="-75" baseline="37878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650" i="1" u="sng" baseline="37878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p</a:t>
            </a:r>
            <a:r>
              <a:rPr sz="1650" u="sng" baseline="37878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)</a:t>
            </a:r>
            <a:r>
              <a:rPr sz="1650" u="sng" spc="-142" baseline="37878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 </a:t>
            </a:r>
            <a:r>
              <a:rPr sz="1650" i="1" u="sng" spc="-112" baseline="37878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·</a:t>
            </a:r>
            <a:r>
              <a:rPr sz="1650" i="1" spc="-75" baseline="37878" dirty="0">
                <a:latin typeface="Arial"/>
                <a:cs typeface="Arial"/>
              </a:rPr>
              <a:t> </a:t>
            </a:r>
            <a:r>
              <a:rPr sz="1650" i="1" u="sng" baseline="37878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X</a:t>
            </a:r>
            <a:r>
              <a:rPr sz="1650" i="1" spc="270" baseline="37878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30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20" dirty="0">
                <a:latin typeface="Book Antiqua"/>
                <a:cs typeface="Book Antiqua"/>
              </a:rPr>
              <a:t> </a:t>
            </a:r>
            <a:r>
              <a:rPr sz="1100" i="1" spc="195" dirty="0">
                <a:latin typeface="Arial"/>
                <a:cs typeface="Arial"/>
              </a:rPr>
              <a:t>−</a:t>
            </a:r>
            <a:r>
              <a:rPr sz="1100" i="1" spc="-55" dirty="0">
                <a:latin typeface="Arial"/>
                <a:cs typeface="Arial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p</a:t>
            </a:r>
            <a:r>
              <a:rPr sz="1100" spc="-25" dirty="0">
                <a:latin typeface="Lucida Sans Unicode"/>
                <a:cs typeface="Lucida Sans Unicode"/>
              </a:rPr>
              <a:t>)</a:t>
            </a:r>
            <a:endParaRPr sz="11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  <p:transition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5707" y="31886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Proportional/fixed-percentage</a:t>
            </a:r>
            <a:r>
              <a:rPr spc="380" dirty="0"/>
              <a:t> </a:t>
            </a:r>
            <a:r>
              <a:rPr spc="-10" dirty="0"/>
              <a:t>deductibles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588542"/>
            <a:ext cx="13925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Equivalence</a:t>
            </a:r>
            <a:r>
              <a:rPr sz="1100" spc="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premium: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98383" y="970431"/>
            <a:ext cx="379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73503" y="876705"/>
            <a:ext cx="133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N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276513" y="1087043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263813" y="1065465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175497" y="775079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505989" y="970431"/>
            <a:ext cx="3035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spc="-25" dirty="0">
                <a:latin typeface="Lucida Sans Unicode"/>
                <a:cs typeface="Lucida Sans Unicod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Y</a:t>
            </a:r>
            <a:r>
              <a:rPr sz="1100" spc="-25" dirty="0">
                <a:latin typeface="Lucida Sans Unicode"/>
                <a:cs typeface="Lucida Sans Unicode"/>
              </a:rPr>
              <a:t>]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59372" y="1355774"/>
            <a:ext cx="19799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Using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function,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get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467180" y="1739327"/>
            <a:ext cx="379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942299" y="1645601"/>
            <a:ext cx="133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N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945297" y="1855940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1932597" y="1834361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844294" y="1543975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182482" y="1739327"/>
            <a:ext cx="9588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75" dirty="0">
                <a:latin typeface="Arial"/>
                <a:cs typeface="Arial"/>
              </a:rPr>
              <a:t>·</a:t>
            </a:r>
            <a:r>
              <a:rPr sz="1100" i="1" spc="-40" dirty="0">
                <a:latin typeface="Arial"/>
                <a:cs typeface="Arial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10" dirty="0">
                <a:latin typeface="Book Antiqua"/>
                <a:cs typeface="Book Antiqua"/>
              </a:rPr>
              <a:t> </a:t>
            </a:r>
            <a:r>
              <a:rPr sz="1100" i="1" spc="195" dirty="0">
                <a:latin typeface="Arial"/>
                <a:cs typeface="Arial"/>
              </a:rPr>
              <a:t>−</a:t>
            </a:r>
            <a:r>
              <a:rPr sz="1100" i="1" spc="-4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80" dirty="0">
                <a:latin typeface="Lucida Sans Unicode"/>
                <a:cs typeface="Lucida Sans Unicode"/>
              </a:rPr>
              <a:t> </a:t>
            </a:r>
            <a:r>
              <a:rPr sz="1100" i="1" spc="-75" dirty="0">
                <a:latin typeface="Arial"/>
                <a:cs typeface="Arial"/>
              </a:rPr>
              <a:t>·</a:t>
            </a:r>
            <a:r>
              <a:rPr sz="1100" i="1" spc="-40" dirty="0">
                <a:latin typeface="Arial"/>
                <a:cs typeface="Arial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75" dirty="0">
                <a:latin typeface="Book Antiqua"/>
                <a:cs typeface="Book Antiqua"/>
              </a:rPr>
              <a:t> </a:t>
            </a:r>
            <a:r>
              <a:rPr sz="1100" spc="-45" dirty="0">
                <a:latin typeface="Lucida Sans Unicode"/>
                <a:cs typeface="Lucida Sans Unicode"/>
              </a:rPr>
              <a:t>[</a:t>
            </a:r>
            <a:r>
              <a:rPr sz="1100" i="1" spc="-45" dirty="0">
                <a:latin typeface="Book Antiqua"/>
                <a:cs typeface="Book Antiqua"/>
              </a:rPr>
              <a:t>X</a:t>
            </a:r>
            <a:r>
              <a:rPr sz="1100" spc="-45" dirty="0">
                <a:latin typeface="Lucida Sans Unicode"/>
                <a:cs typeface="Lucida Sans Unicode"/>
              </a:rPr>
              <a:t>]</a:t>
            </a:r>
            <a:r>
              <a:rPr sz="1100" spc="-15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467180" y="2223667"/>
            <a:ext cx="895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4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30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20" dirty="0">
                <a:latin typeface="Book Antiqua"/>
                <a:cs typeface="Book Antiqua"/>
              </a:rPr>
              <a:t> </a:t>
            </a:r>
            <a:r>
              <a:rPr sz="1100" i="1" spc="195" dirty="0">
                <a:latin typeface="Arial"/>
                <a:cs typeface="Arial"/>
              </a:rPr>
              <a:t>−</a:t>
            </a:r>
            <a:r>
              <a:rPr sz="1100" i="1" spc="-5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90" dirty="0">
                <a:latin typeface="Lucida Sans Unicode"/>
                <a:cs typeface="Lucida Sans Unicode"/>
              </a:rPr>
              <a:t> </a:t>
            </a:r>
            <a:r>
              <a:rPr sz="1100" i="1" spc="-75" dirty="0">
                <a:latin typeface="Arial"/>
                <a:cs typeface="Arial"/>
              </a:rPr>
              <a:t>·</a:t>
            </a:r>
            <a:r>
              <a:rPr sz="1100" i="1" spc="-55" dirty="0">
                <a:latin typeface="Arial"/>
                <a:cs typeface="Arial"/>
              </a:rPr>
              <a:t> </a:t>
            </a:r>
            <a:r>
              <a:rPr sz="1100" i="1" spc="-6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457996" y="2129941"/>
            <a:ext cx="133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N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2460993" y="2340279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2448293" y="2318701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359990" y="2028315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698178" y="2223667"/>
            <a:ext cx="44259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75" dirty="0">
                <a:latin typeface="Arial"/>
                <a:cs typeface="Arial"/>
              </a:rPr>
              <a:t>·</a:t>
            </a:r>
            <a:r>
              <a:rPr sz="1100" i="1" spc="-55" dirty="0">
                <a:latin typeface="Arial"/>
                <a:cs typeface="Arial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spc="-45" dirty="0">
                <a:latin typeface="Lucida Sans Unicode"/>
                <a:cs typeface="Lucida Sans Unicode"/>
              </a:rPr>
              <a:t>[</a:t>
            </a:r>
            <a:r>
              <a:rPr sz="1100" i="1" spc="-45" dirty="0">
                <a:latin typeface="Book Antiqua"/>
                <a:cs typeface="Book Antiqua"/>
              </a:rPr>
              <a:t>X</a:t>
            </a:r>
            <a:r>
              <a:rPr sz="1100" spc="-45" dirty="0">
                <a:latin typeface="Lucida Sans Unicode"/>
                <a:cs typeface="Lucida Sans Unicode"/>
              </a:rPr>
              <a:t>]</a:t>
            </a:r>
            <a:r>
              <a:rPr sz="1100" spc="-16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46672" y="2464305"/>
            <a:ext cx="3020060" cy="534035"/>
          </a:xfrm>
          <a:prstGeom prst="rect">
            <a:avLst/>
          </a:prstGeom>
        </p:spPr>
        <p:txBody>
          <a:bodyPr vert="horz" wrap="square" lIns="0" tIns="9906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780"/>
              </a:spcBef>
            </a:pPr>
            <a:r>
              <a:rPr sz="1100" dirty="0">
                <a:latin typeface="Arial"/>
                <a:cs typeface="Arial"/>
              </a:rPr>
              <a:t>and,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finally,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obtain</a:t>
            </a:r>
            <a:endParaRPr sz="1100">
              <a:latin typeface="Arial"/>
              <a:cs typeface="Arial"/>
            </a:endParaRPr>
          </a:p>
          <a:p>
            <a:pPr marL="1345565">
              <a:lnSpc>
                <a:spcPct val="100000"/>
              </a:lnSpc>
              <a:spcBef>
                <a:spcPts val="680"/>
              </a:spcBef>
            </a:pPr>
            <a:r>
              <a:rPr sz="1650" i="1" baseline="-22727" dirty="0">
                <a:latin typeface="Book Antiqua"/>
                <a:cs typeface="Book Antiqua"/>
              </a:rPr>
              <a:t>P</a:t>
            </a:r>
            <a:r>
              <a:rPr sz="1650" i="1" spc="82" baseline="-22727" dirty="0">
                <a:latin typeface="Book Antiqua"/>
                <a:cs typeface="Book Antiqua"/>
              </a:rPr>
              <a:t> </a:t>
            </a:r>
            <a:r>
              <a:rPr sz="1650" baseline="-22727" dirty="0">
                <a:latin typeface="Lucida Sans Unicode"/>
                <a:cs typeface="Lucida Sans Unicode"/>
              </a:rPr>
              <a:t>=</a:t>
            </a:r>
            <a:r>
              <a:rPr sz="1650" spc="-22" baseline="-22727" dirty="0">
                <a:latin typeface="Lucida Sans Unicode"/>
                <a:cs typeface="Lucida Sans Unicode"/>
              </a:rPr>
              <a:t> </a:t>
            </a:r>
            <a:r>
              <a:rPr sz="1650" baseline="-22727" dirty="0">
                <a:latin typeface="Lucida Sans Unicode"/>
                <a:cs typeface="Lucida Sans Unicode"/>
              </a:rPr>
              <a:t>(</a:t>
            </a:r>
            <a:r>
              <a:rPr sz="1650" baseline="-22727" dirty="0">
                <a:latin typeface="Book Antiqua"/>
                <a:cs typeface="Book Antiqua"/>
              </a:rPr>
              <a:t>1</a:t>
            </a:r>
            <a:r>
              <a:rPr sz="1650" spc="-7" baseline="-22727" dirty="0">
                <a:latin typeface="Book Antiqua"/>
                <a:cs typeface="Book Antiqua"/>
              </a:rPr>
              <a:t> </a:t>
            </a:r>
            <a:r>
              <a:rPr sz="1650" i="1" spc="292" baseline="-22727" dirty="0">
                <a:latin typeface="Arial"/>
                <a:cs typeface="Arial"/>
              </a:rPr>
              <a:t>−</a:t>
            </a:r>
            <a:r>
              <a:rPr sz="1650" i="1" spc="-60" baseline="-22727" dirty="0">
                <a:latin typeface="Arial"/>
                <a:cs typeface="Arial"/>
              </a:rPr>
              <a:t> </a:t>
            </a:r>
            <a:r>
              <a:rPr sz="1650" i="1" baseline="-22727" dirty="0">
                <a:latin typeface="Book Antiqua"/>
                <a:cs typeface="Book Antiqua"/>
              </a:rPr>
              <a:t>p</a:t>
            </a:r>
            <a:r>
              <a:rPr sz="1650" baseline="-22727" dirty="0">
                <a:latin typeface="Lucida Sans Unicode"/>
                <a:cs typeface="Lucida Sans Unicode"/>
              </a:rPr>
              <a:t>)</a:t>
            </a:r>
            <a:r>
              <a:rPr sz="1650" spc="-120" baseline="-22727" dirty="0">
                <a:latin typeface="Lucida Sans Unicode"/>
                <a:cs typeface="Lucida Sans Unicode"/>
              </a:rPr>
              <a:t> </a:t>
            </a:r>
            <a:r>
              <a:rPr sz="1650" i="1" spc="-112" baseline="-22727" dirty="0">
                <a:latin typeface="Arial"/>
                <a:cs typeface="Arial"/>
              </a:rPr>
              <a:t>·</a:t>
            </a:r>
            <a:r>
              <a:rPr sz="1650" i="1" spc="-60" baseline="-22727" dirty="0">
                <a:latin typeface="Arial"/>
                <a:cs typeface="Arial"/>
              </a:rPr>
              <a:t> </a:t>
            </a:r>
            <a:r>
              <a:rPr sz="1650" i="1" baseline="-22727" dirty="0">
                <a:latin typeface="Verdana"/>
                <a:cs typeface="Verdana"/>
              </a:rPr>
              <a:t>Π</a:t>
            </a:r>
            <a:r>
              <a:rPr sz="800" b="0" dirty="0">
                <a:latin typeface="Bookman Old Style"/>
                <a:cs typeface="Bookman Old Style"/>
              </a:rPr>
              <a:t>[</a:t>
            </a:r>
            <a:r>
              <a:rPr sz="800" dirty="0">
                <a:latin typeface="Courier New"/>
                <a:cs typeface="Courier New"/>
              </a:rPr>
              <a:t>full</a:t>
            </a:r>
            <a:r>
              <a:rPr sz="800" spc="45" dirty="0">
                <a:latin typeface="Courier New"/>
                <a:cs typeface="Courier New"/>
              </a:rPr>
              <a:t> </a:t>
            </a:r>
            <a:r>
              <a:rPr sz="800" spc="-10" dirty="0">
                <a:latin typeface="Courier New"/>
                <a:cs typeface="Courier New"/>
              </a:rPr>
              <a:t>comp.</a:t>
            </a:r>
            <a:r>
              <a:rPr sz="800" b="0" spc="-10" dirty="0">
                <a:latin typeface="Bookman Old Style"/>
                <a:cs typeface="Bookman Old Style"/>
              </a:rPr>
              <a:t>]</a:t>
            </a:r>
            <a:r>
              <a:rPr sz="1650" i="1" spc="-15" baseline="-22727" dirty="0">
                <a:latin typeface="Verdana"/>
                <a:cs typeface="Verdana"/>
              </a:rPr>
              <a:t>.</a:t>
            </a:r>
            <a:endParaRPr sz="1650" baseline="-22727">
              <a:latin typeface="Verdana"/>
              <a:cs typeface="Verdana"/>
            </a:endParaRPr>
          </a:p>
        </p:txBody>
      </p:sp>
    </p:spTree>
  </p:cSld>
  <p:clrMapOvr>
    <a:masterClrMapping/>
  </p:clrMapOvr>
  <p:transition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Fixed-amount</a:t>
            </a:r>
            <a:r>
              <a:rPr spc="130" dirty="0"/>
              <a:t> </a:t>
            </a:r>
            <a:r>
              <a:rPr spc="-10" dirty="0"/>
              <a:t>deductible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1001064"/>
            <a:ext cx="4372610" cy="25781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32384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254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predefined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F</a:t>
            </a:r>
            <a:r>
              <a:rPr sz="1200" baseline="-13888" dirty="0">
                <a:latin typeface="Book Antiqua"/>
                <a:cs typeface="Book Antiqua"/>
              </a:rPr>
              <a:t>0</a:t>
            </a:r>
            <a:r>
              <a:rPr sz="1200" spc="187" baseline="-13888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always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charge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policyholder.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9372" y="1317090"/>
            <a:ext cx="94170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function: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27670" y="1539289"/>
            <a:ext cx="2654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i="1" spc="25" dirty="0">
                <a:latin typeface="Book Antiqua"/>
                <a:cs typeface="Book Antiqua"/>
              </a:rPr>
              <a:t> </a:t>
            </a:r>
            <a:r>
              <a:rPr sz="1100" spc="-50" dirty="0">
                <a:latin typeface="Lucida Sans Unicode"/>
                <a:cs typeface="Lucida Sans Unicode"/>
              </a:rPr>
              <a:t>=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705914" y="1343938"/>
            <a:ext cx="12953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509" dirty="0">
                <a:latin typeface="Arial"/>
                <a:cs typeface="Arial"/>
              </a:rPr>
              <a:t>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834984" y="1453031"/>
            <a:ext cx="1311910" cy="36385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50800" marR="55880">
              <a:lnSpc>
                <a:spcPct val="102600"/>
              </a:lnSpc>
              <a:spcBef>
                <a:spcPts val="55"/>
              </a:spcBef>
              <a:tabLst>
                <a:tab pos="581660" algn="l"/>
                <a:tab pos="833119" algn="l"/>
              </a:tabLst>
            </a:pPr>
            <a:r>
              <a:rPr sz="1100" spc="-50" dirty="0">
                <a:latin typeface="Book Antiqua"/>
                <a:cs typeface="Book Antiqua"/>
              </a:rPr>
              <a:t>0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spc="-25" dirty="0">
                <a:latin typeface="Book Antiqua"/>
                <a:cs typeface="Book Antiqua"/>
              </a:rPr>
              <a:t>if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35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&lt;</a:t>
            </a:r>
            <a:r>
              <a:rPr sz="1100" i="1" spc="-85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F</a:t>
            </a:r>
            <a:r>
              <a:rPr sz="1200" spc="-37" baseline="-13888" dirty="0">
                <a:latin typeface="Book Antiqua"/>
                <a:cs typeface="Book Antiqua"/>
              </a:rPr>
              <a:t>0</a:t>
            </a:r>
            <a:r>
              <a:rPr sz="1200" spc="750" baseline="-13888" dirty="0">
                <a:latin typeface="Book Antiqua"/>
                <a:cs typeface="Book Antiqu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-25" dirty="0">
                <a:latin typeface="Book Antiqua"/>
                <a:cs typeface="Book Antiqua"/>
              </a:rPr>
              <a:t> </a:t>
            </a:r>
            <a:r>
              <a:rPr sz="1100" i="1" spc="195" dirty="0">
                <a:latin typeface="Arial"/>
                <a:cs typeface="Arial"/>
              </a:rPr>
              <a:t>−</a:t>
            </a:r>
            <a:r>
              <a:rPr sz="1100" i="1" spc="-65" dirty="0">
                <a:latin typeface="Arial"/>
                <a:cs typeface="Arial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F</a:t>
            </a:r>
            <a:r>
              <a:rPr sz="1200" spc="-37" baseline="-13888" dirty="0">
                <a:latin typeface="Book Antiqua"/>
                <a:cs typeface="Book Antiqua"/>
              </a:rPr>
              <a:t>0</a:t>
            </a:r>
            <a:r>
              <a:rPr sz="1200" baseline="-13888" dirty="0">
                <a:latin typeface="Book Antiqua"/>
                <a:cs typeface="Book Antiqua"/>
              </a:rPr>
              <a:t>	</a:t>
            </a:r>
            <a:r>
              <a:rPr sz="1100" spc="-25" dirty="0">
                <a:latin typeface="Book Antiqua"/>
                <a:cs typeface="Book Antiqua"/>
              </a:rPr>
              <a:t>if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35" dirty="0">
                <a:latin typeface="Book Antiqua"/>
                <a:cs typeface="Book Antiqua"/>
              </a:rPr>
              <a:t> </a:t>
            </a:r>
            <a:r>
              <a:rPr sz="1100" i="1" spc="240" dirty="0">
                <a:latin typeface="Arial"/>
                <a:cs typeface="Arial"/>
              </a:rPr>
              <a:t>≥</a:t>
            </a:r>
            <a:r>
              <a:rPr sz="1100" i="1" spc="-10" dirty="0">
                <a:latin typeface="Arial"/>
                <a:cs typeface="Arial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F</a:t>
            </a:r>
            <a:r>
              <a:rPr sz="1200" spc="-37" baseline="-13888" dirty="0">
                <a:latin typeface="Book Antiqua"/>
                <a:cs typeface="Book Antiqua"/>
              </a:rPr>
              <a:t>0</a:t>
            </a:r>
            <a:endParaRPr sz="1200" baseline="-13888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59372" y="1873528"/>
            <a:ext cx="11639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ratio: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697456" y="2147213"/>
            <a:ext cx="1181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u="sng" spc="-1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Y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693367" y="2335973"/>
            <a:ext cx="125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X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254747" y="2240939"/>
            <a:ext cx="72707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606425" algn="l"/>
              </a:tabLst>
            </a:pPr>
            <a:r>
              <a:rPr sz="1100" i="1" dirty="0">
                <a:latin typeface="Book Antiqua"/>
                <a:cs typeface="Book Antiqua"/>
              </a:rPr>
              <a:t>C</a:t>
            </a:r>
            <a:r>
              <a:rPr sz="1100" i="1" dirty="0">
                <a:latin typeface="Verdana"/>
                <a:cs typeface="Verdana"/>
              </a:rPr>
              <a:t>/</a:t>
            </a:r>
            <a:r>
              <a:rPr sz="1100" i="1" dirty="0">
                <a:latin typeface="Book Antiqua"/>
                <a:cs typeface="Book Antiqua"/>
              </a:rPr>
              <a:t>L</a:t>
            </a:r>
            <a:r>
              <a:rPr sz="1100" i="1" spc="55" dirty="0">
                <a:latin typeface="Book Antiqua"/>
                <a:cs typeface="Book Antiqua"/>
              </a:rPr>
              <a:t> </a:t>
            </a:r>
            <a:r>
              <a:rPr sz="1100" spc="-50" dirty="0">
                <a:latin typeface="Lucida Sans Unicode"/>
                <a:cs typeface="Lucida Sans Unicode"/>
              </a:rPr>
              <a:t>=</a:t>
            </a:r>
            <a:r>
              <a:rPr sz="1100" dirty="0">
                <a:latin typeface="Lucida Sans Unicode"/>
                <a:cs typeface="Lucida Sans Unicode"/>
              </a:rPr>
              <a:t>	</a:t>
            </a:r>
            <a:r>
              <a:rPr sz="1100" spc="-50" dirty="0">
                <a:latin typeface="Lucida Sans Unicode"/>
                <a:cs typeface="Lucida Sans Unicode"/>
              </a:rPr>
              <a:t>=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994966" y="2045587"/>
            <a:ext cx="12953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509" dirty="0">
                <a:latin typeface="Arial"/>
                <a:cs typeface="Arial"/>
              </a:rPr>
              <a:t>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162136" y="2148648"/>
            <a:ext cx="952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5" dirty="0">
                <a:latin typeface="Book Antiqua"/>
                <a:cs typeface="Book Antiqua"/>
              </a:rPr>
              <a:t>0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552096" y="2130765"/>
            <a:ext cx="755015" cy="393700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29"/>
              </a:spcBef>
              <a:tabLst>
                <a:tab pos="289560" algn="l"/>
              </a:tabLst>
            </a:pPr>
            <a:r>
              <a:rPr sz="1100" spc="-25" dirty="0">
                <a:latin typeface="Book Antiqua"/>
                <a:cs typeface="Book Antiqua"/>
              </a:rPr>
              <a:t>if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35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&lt;</a:t>
            </a:r>
            <a:r>
              <a:rPr sz="1100" i="1" spc="-85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F</a:t>
            </a:r>
            <a:r>
              <a:rPr sz="1200" spc="-37" baseline="-13888" dirty="0">
                <a:latin typeface="Book Antiqua"/>
                <a:cs typeface="Book Antiqua"/>
              </a:rPr>
              <a:t>0</a:t>
            </a:r>
            <a:endParaRPr sz="1200" baseline="-13888">
              <a:latin typeface="Book Antiqua"/>
              <a:cs typeface="Book Antiqua"/>
            </a:endParaRPr>
          </a:p>
          <a:p>
            <a:pPr marL="38100">
              <a:lnSpc>
                <a:spcPct val="100000"/>
              </a:lnSpc>
              <a:spcBef>
                <a:spcPts val="130"/>
              </a:spcBef>
              <a:tabLst>
                <a:tab pos="289560" algn="l"/>
              </a:tabLst>
            </a:pPr>
            <a:r>
              <a:rPr sz="1100" spc="-25" dirty="0">
                <a:latin typeface="Book Antiqua"/>
                <a:cs typeface="Book Antiqua"/>
              </a:rPr>
              <a:t>if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35" dirty="0">
                <a:latin typeface="Book Antiqua"/>
                <a:cs typeface="Book Antiqua"/>
              </a:rPr>
              <a:t> </a:t>
            </a:r>
            <a:r>
              <a:rPr sz="1100" i="1" spc="240" dirty="0">
                <a:latin typeface="Arial"/>
                <a:cs typeface="Arial"/>
              </a:rPr>
              <a:t>≥</a:t>
            </a:r>
            <a:r>
              <a:rPr sz="1100" i="1" spc="-10" dirty="0">
                <a:latin typeface="Arial"/>
                <a:cs typeface="Arial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F</a:t>
            </a:r>
            <a:r>
              <a:rPr sz="1200" spc="-37" baseline="-13888" dirty="0">
                <a:latin typeface="Book Antiqua"/>
                <a:cs typeface="Book Antiqua"/>
              </a:rPr>
              <a:t>0</a:t>
            </a:r>
            <a:endParaRPr sz="1200" baseline="-13888">
              <a:latin typeface="Book Antiqua"/>
              <a:cs typeface="Book Antiqu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151926" y="2307792"/>
            <a:ext cx="328930" cy="257175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30175" marR="30480" indent="-92710">
              <a:lnSpc>
                <a:spcPts val="869"/>
              </a:lnSpc>
              <a:spcBef>
                <a:spcPts val="200"/>
              </a:spcBef>
            </a:pPr>
            <a:r>
              <a:rPr sz="800" i="1" u="sng" spc="-2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X</a:t>
            </a:r>
            <a:r>
              <a:rPr sz="800" i="1" u="sng" spc="-2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−</a:t>
            </a:r>
            <a:r>
              <a:rPr sz="800" i="1" u="sng" spc="-2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F</a:t>
            </a:r>
            <a:r>
              <a:rPr sz="900" u="sng" spc="-30" baseline="-13888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0</a:t>
            </a:r>
            <a:r>
              <a:rPr sz="900" spc="750" baseline="-13888" dirty="0">
                <a:latin typeface="Book Antiqua"/>
                <a:cs typeface="Book Antiqua"/>
              </a:rPr>
              <a:t> </a:t>
            </a:r>
            <a:r>
              <a:rPr sz="800" i="1" spc="-50" dirty="0">
                <a:latin typeface="Book Antiqua"/>
                <a:cs typeface="Book Antiqua"/>
              </a:rPr>
              <a:t>X</a:t>
            </a:r>
            <a:endParaRPr sz="800">
              <a:latin typeface="Book Antiqua"/>
              <a:cs typeface="Book Antiqua"/>
            </a:endParaRPr>
          </a:p>
        </p:txBody>
      </p:sp>
    </p:spTree>
  </p:cSld>
  <p:clrMapOvr>
    <a:masterClrMapping/>
  </p:clrMapOvr>
  <p:transition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6945" y="42147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Fixed-amount</a:t>
            </a:r>
            <a:r>
              <a:rPr spc="130" dirty="0"/>
              <a:t> </a:t>
            </a:r>
            <a:r>
              <a:rPr spc="-10" dirty="0"/>
              <a:t>deductible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532306"/>
            <a:ext cx="13925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Equivalence</a:t>
            </a:r>
            <a:r>
              <a:rPr sz="1100" spc="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premium: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98383" y="910588"/>
            <a:ext cx="379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73503" y="816862"/>
            <a:ext cx="133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N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276513" y="1027201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263813" y="1005622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175497" y="715237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505989" y="910588"/>
            <a:ext cx="3035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spc="-25" dirty="0">
                <a:latin typeface="Lucida Sans Unicode"/>
                <a:cs typeface="Lucida Sans Unicod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Y</a:t>
            </a:r>
            <a:r>
              <a:rPr sz="1100" spc="-25" dirty="0">
                <a:latin typeface="Lucida Sans Unicode"/>
                <a:cs typeface="Lucida Sans Unicode"/>
              </a:rPr>
              <a:t>]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59372" y="1292338"/>
            <a:ext cx="19799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Using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function,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get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307846" y="1672283"/>
            <a:ext cx="379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773275" y="1556052"/>
            <a:ext cx="156210" cy="403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525">
              <a:lnSpc>
                <a:spcPct val="112599"/>
              </a:lnSpc>
              <a:spcBef>
                <a:spcPts val="100"/>
              </a:spcBef>
            </a:pP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N</a:t>
            </a:r>
            <a:r>
              <a:rPr sz="1100" i="1" spc="-50" dirty="0">
                <a:latin typeface="Book Antiqua"/>
                <a:cs typeface="Book Antiqua"/>
              </a:rPr>
              <a:t> 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684959" y="1476932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010001" y="1732024"/>
            <a:ext cx="7620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5" dirty="0">
                <a:latin typeface="Book Antiqua"/>
                <a:cs typeface="Book Antiqua"/>
              </a:rPr>
              <a:t>0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015451" y="1672283"/>
            <a:ext cx="128460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E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spc="-25" dirty="0">
                <a:latin typeface="Lucida Sans Unicode"/>
                <a:cs typeface="Lucida Sans Unicod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max</a:t>
            </a:r>
            <a:r>
              <a:rPr sz="1100" i="1" spc="-75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spc="-20" dirty="0">
                <a:latin typeface="Book Antiqua"/>
                <a:cs typeface="Book Antiqua"/>
              </a:rPr>
              <a:t>0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90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5" dirty="0">
                <a:latin typeface="Book Antiqua"/>
                <a:cs typeface="Book Antiqua"/>
              </a:rPr>
              <a:t> </a:t>
            </a:r>
            <a:r>
              <a:rPr sz="1100" i="1" spc="195" dirty="0">
                <a:latin typeface="Arial"/>
                <a:cs typeface="Arial"/>
              </a:rPr>
              <a:t>−</a:t>
            </a:r>
            <a:r>
              <a:rPr sz="1100" i="1" spc="-4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F</a:t>
            </a:r>
            <a:r>
              <a:rPr sz="1100" i="1" spc="21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)])</a:t>
            </a:r>
            <a:r>
              <a:rPr sz="1100" spc="-15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73303" y="2153017"/>
            <a:ext cx="379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38720" y="2036785"/>
            <a:ext cx="156210" cy="403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525">
              <a:lnSpc>
                <a:spcPct val="112599"/>
              </a:lnSpc>
              <a:spcBef>
                <a:spcPts val="100"/>
              </a:spcBef>
            </a:pP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N</a:t>
            </a:r>
            <a:r>
              <a:rPr sz="1100" i="1" spc="-50" dirty="0">
                <a:latin typeface="Book Antiqua"/>
                <a:cs typeface="Book Antiqua"/>
              </a:rPr>
              <a:t> 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50417" y="1957665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163205" y="2153017"/>
            <a:ext cx="299720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spc="-75" dirty="0">
                <a:latin typeface="Arial"/>
                <a:cs typeface="Arial"/>
              </a:rPr>
              <a:t>·</a:t>
            </a:r>
            <a:r>
              <a:rPr sz="1100" i="1" spc="-45" dirty="0">
                <a:latin typeface="Arial"/>
                <a:cs typeface="Arial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7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70" dirty="0">
                <a:latin typeface="Book Antiqua"/>
                <a:cs typeface="Book Antiqua"/>
              </a:rPr>
              <a:t> </a:t>
            </a:r>
            <a:r>
              <a:rPr sz="1100" i="1" spc="240" dirty="0">
                <a:latin typeface="Arial"/>
                <a:cs typeface="Arial"/>
              </a:rPr>
              <a:t>≤</a:t>
            </a:r>
            <a:r>
              <a:rPr sz="1100" i="1" spc="2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F</a:t>
            </a:r>
            <a:r>
              <a:rPr sz="1200" baseline="-13888" dirty="0">
                <a:latin typeface="Book Antiqua"/>
                <a:cs typeface="Book Antiqua"/>
              </a:rPr>
              <a:t>0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50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Book Antiqua"/>
                <a:cs typeface="Book Antiqua"/>
              </a:rPr>
              <a:t>0</a:t>
            </a:r>
            <a:r>
              <a:rPr sz="1100" spc="-15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80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</a:t>
            </a:r>
            <a:r>
              <a:rPr sz="1100" i="1" spc="-7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70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&gt;</a:t>
            </a:r>
            <a:r>
              <a:rPr sz="1100" i="1" spc="-55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F</a:t>
            </a:r>
            <a:r>
              <a:rPr sz="1200" baseline="-13888" dirty="0">
                <a:latin typeface="Book Antiqua"/>
                <a:cs typeface="Book Antiqua"/>
              </a:rPr>
              <a:t>0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45" dirty="0">
                <a:latin typeface="Lucida Sans Unicode"/>
                <a:cs typeface="Lucida Sans Unicode"/>
              </a:rPr>
              <a:t> </a:t>
            </a:r>
            <a:r>
              <a:rPr sz="1100" spc="-40" dirty="0">
                <a:latin typeface="Lucida Sans Unicode"/>
                <a:cs typeface="Lucida Sans Unicode"/>
              </a:rPr>
              <a:t>[</a:t>
            </a:r>
            <a:r>
              <a:rPr sz="1100" i="1" spc="-40" dirty="0">
                <a:latin typeface="Book Antiqua"/>
                <a:cs typeface="Book Antiqua"/>
              </a:rPr>
              <a:t>E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dirty="0">
                <a:latin typeface="Arial"/>
                <a:cs typeface="Arial"/>
              </a:rPr>
              <a:t>|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70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&gt;</a:t>
            </a:r>
            <a:r>
              <a:rPr sz="1100" i="1" spc="-55" dirty="0">
                <a:latin typeface="Verdana"/>
                <a:cs typeface="Verdana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F</a:t>
            </a:r>
            <a:r>
              <a:rPr sz="1200" spc="-15" baseline="-13888" dirty="0">
                <a:latin typeface="Book Antiqua"/>
                <a:cs typeface="Book Antiqua"/>
              </a:rPr>
              <a:t>0</a:t>
            </a:r>
            <a:r>
              <a:rPr sz="1100" spc="-10" dirty="0">
                <a:latin typeface="Lucida Sans Unicode"/>
                <a:cs typeface="Lucida Sans Unicode"/>
              </a:rPr>
              <a:t>]</a:t>
            </a:r>
            <a:r>
              <a:rPr sz="1100" spc="-80" dirty="0">
                <a:latin typeface="Lucida Sans Unicode"/>
                <a:cs typeface="Lucida Sans Unicode"/>
              </a:rPr>
              <a:t> </a:t>
            </a:r>
            <a:r>
              <a:rPr sz="1100" i="1" spc="195" dirty="0">
                <a:latin typeface="Arial"/>
                <a:cs typeface="Arial"/>
              </a:rPr>
              <a:t>−</a:t>
            </a:r>
            <a:r>
              <a:rPr sz="1100" i="1" spc="-4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F</a:t>
            </a:r>
            <a:r>
              <a:rPr sz="1200" baseline="-13888" dirty="0">
                <a:latin typeface="Book Antiqua"/>
                <a:cs typeface="Book Antiqua"/>
              </a:rPr>
              <a:t>0</a:t>
            </a:r>
            <a:r>
              <a:rPr sz="1100" dirty="0">
                <a:latin typeface="Lucida Sans Unicode"/>
                <a:cs typeface="Lucida Sans Unicode"/>
              </a:rPr>
              <a:t>])</a:t>
            </a:r>
            <a:r>
              <a:rPr sz="1100" spc="-15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59372" y="2479635"/>
            <a:ext cx="134302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and,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finally,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obtain</a:t>
            </a:r>
            <a:endParaRPr sz="11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922083" y="2857917"/>
            <a:ext cx="379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387513" y="2741686"/>
            <a:ext cx="156210" cy="403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525">
              <a:lnSpc>
                <a:spcPct val="112599"/>
              </a:lnSpc>
              <a:spcBef>
                <a:spcPts val="100"/>
              </a:spcBef>
            </a:pP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N</a:t>
            </a:r>
            <a:r>
              <a:rPr sz="1100" i="1" spc="-50" dirty="0">
                <a:latin typeface="Book Antiqua"/>
                <a:cs typeface="Book Antiqua"/>
              </a:rPr>
              <a:t> 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299210" y="2662566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611985" y="2857917"/>
            <a:ext cx="20993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spc="-75" dirty="0">
                <a:latin typeface="Arial"/>
                <a:cs typeface="Arial"/>
              </a:rPr>
              <a:t>·</a:t>
            </a:r>
            <a:r>
              <a:rPr sz="1100" i="1" spc="-45" dirty="0">
                <a:latin typeface="Arial"/>
                <a:cs typeface="Arial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7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70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&gt; </a:t>
            </a:r>
            <a:r>
              <a:rPr sz="1100" i="1" dirty="0">
                <a:latin typeface="Book Antiqua"/>
                <a:cs typeface="Book Antiqua"/>
              </a:rPr>
              <a:t>F</a:t>
            </a:r>
            <a:r>
              <a:rPr sz="1200" baseline="-13888" dirty="0">
                <a:latin typeface="Book Antiqua"/>
                <a:cs typeface="Book Antiqua"/>
              </a:rPr>
              <a:t>0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45" dirty="0">
                <a:latin typeface="Lucida Sans Unicode"/>
                <a:cs typeface="Lucida Sans Unicode"/>
              </a:rPr>
              <a:t> </a:t>
            </a:r>
            <a:r>
              <a:rPr sz="1100" spc="-40" dirty="0">
                <a:latin typeface="Lucida Sans Unicode"/>
                <a:cs typeface="Lucida Sans Unicode"/>
              </a:rPr>
              <a:t>[</a:t>
            </a:r>
            <a:r>
              <a:rPr sz="1100" i="1" spc="-40" dirty="0">
                <a:latin typeface="Book Antiqua"/>
                <a:cs typeface="Book Antiqua"/>
              </a:rPr>
              <a:t>E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dirty="0">
                <a:latin typeface="Arial"/>
                <a:cs typeface="Arial"/>
              </a:rPr>
              <a:t>|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70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&gt;</a:t>
            </a:r>
            <a:r>
              <a:rPr sz="1100" i="1" spc="-55" dirty="0">
                <a:latin typeface="Verdana"/>
                <a:cs typeface="Verdana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F</a:t>
            </a:r>
            <a:r>
              <a:rPr sz="1200" spc="-15" baseline="-13888" dirty="0">
                <a:latin typeface="Book Antiqua"/>
                <a:cs typeface="Book Antiqua"/>
              </a:rPr>
              <a:t>0</a:t>
            </a:r>
            <a:r>
              <a:rPr sz="1100" spc="-10" dirty="0">
                <a:latin typeface="Lucida Sans Unicode"/>
                <a:cs typeface="Lucida Sans Unicode"/>
              </a:rPr>
              <a:t>]</a:t>
            </a:r>
            <a:r>
              <a:rPr sz="1100" spc="-80" dirty="0">
                <a:latin typeface="Lucida Sans Unicode"/>
                <a:cs typeface="Lucida Sans Unicode"/>
              </a:rPr>
              <a:t> </a:t>
            </a:r>
            <a:r>
              <a:rPr sz="1100" i="1" spc="195" dirty="0">
                <a:latin typeface="Arial"/>
                <a:cs typeface="Arial"/>
              </a:rPr>
              <a:t>−</a:t>
            </a:r>
            <a:r>
              <a:rPr sz="1100" i="1" spc="-4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F</a:t>
            </a:r>
            <a:r>
              <a:rPr sz="1200" baseline="-13888" dirty="0">
                <a:latin typeface="Book Antiqua"/>
                <a:cs typeface="Book Antiqua"/>
              </a:rPr>
              <a:t>0</a:t>
            </a:r>
            <a:r>
              <a:rPr sz="1100" dirty="0">
                <a:latin typeface="Lucida Sans Unicode"/>
                <a:cs typeface="Lucida Sans Unicode"/>
              </a:rPr>
              <a:t>])</a:t>
            </a:r>
            <a:r>
              <a:rPr sz="1100" spc="-15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.</a:t>
            </a:r>
            <a:endParaRPr sz="1100">
              <a:latin typeface="Verdana"/>
              <a:cs typeface="Verdana"/>
            </a:endParaRPr>
          </a:p>
        </p:txBody>
      </p:sp>
    </p:spTree>
  </p:cSld>
  <p:clrMapOvr>
    <a:masterClrMapping/>
  </p:clrMapOvr>
  <p:transition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Franchise/minimum</a:t>
            </a:r>
            <a:r>
              <a:rPr spc="150" dirty="0"/>
              <a:t> </a:t>
            </a:r>
            <a:r>
              <a:rPr spc="-10" dirty="0"/>
              <a:t>deductible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940295"/>
            <a:ext cx="4372610" cy="42164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40" rIns="0" bIns="0" rtlCol="0">
            <a:spAutoFit/>
          </a:bodyPr>
          <a:lstStyle/>
          <a:p>
            <a:pPr marL="53975" marR="107950">
              <a:lnSpc>
                <a:spcPct val="102600"/>
              </a:lnSpc>
              <a:spcBef>
                <a:spcPts val="22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invervenes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only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when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exceeds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some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predefined </a:t>
            </a:r>
            <a:r>
              <a:rPr sz="1100" dirty="0">
                <a:latin typeface="Arial"/>
                <a:cs typeface="Arial"/>
              </a:rPr>
              <a:t>threshold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F</a:t>
            </a:r>
            <a:r>
              <a:rPr sz="1200" spc="-37" baseline="-13888" dirty="0">
                <a:latin typeface="Book Antiqua"/>
                <a:cs typeface="Book Antiqua"/>
              </a:rPr>
              <a:t>1</a:t>
            </a:r>
            <a:r>
              <a:rPr sz="1100" spc="-25" dirty="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9372" y="1420303"/>
            <a:ext cx="94170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function: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79321" y="1642502"/>
            <a:ext cx="2654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i="1" spc="25" dirty="0">
                <a:latin typeface="Book Antiqua"/>
                <a:cs typeface="Book Antiqua"/>
              </a:rPr>
              <a:t> </a:t>
            </a:r>
            <a:r>
              <a:rPr sz="1100" spc="-50" dirty="0">
                <a:latin typeface="Lucida Sans Unicode"/>
                <a:cs typeface="Lucida Sans Unicode"/>
              </a:rPr>
              <a:t>=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857565" y="1447151"/>
            <a:ext cx="12953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509" dirty="0">
                <a:latin typeface="Arial"/>
                <a:cs typeface="Arial"/>
              </a:rPr>
              <a:t>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999335" y="1556244"/>
            <a:ext cx="970280" cy="36385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266065" algn="l"/>
                <a:tab pos="517525" algn="l"/>
              </a:tabLst>
            </a:pPr>
            <a:r>
              <a:rPr sz="1100" spc="-50" dirty="0">
                <a:latin typeface="Book Antiqua"/>
                <a:cs typeface="Book Antiqua"/>
              </a:rPr>
              <a:t>0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spc="-25" dirty="0">
                <a:latin typeface="Book Antiqua"/>
                <a:cs typeface="Book Antiqua"/>
              </a:rPr>
              <a:t>if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35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&lt;</a:t>
            </a:r>
            <a:r>
              <a:rPr sz="1100" i="1" spc="-85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F</a:t>
            </a:r>
            <a:r>
              <a:rPr sz="1200" spc="-37" baseline="-13888" dirty="0">
                <a:latin typeface="Book Antiqua"/>
                <a:cs typeface="Book Antiqua"/>
              </a:rPr>
              <a:t>1</a:t>
            </a:r>
            <a:endParaRPr sz="1200" baseline="-13888">
              <a:latin typeface="Book Antiqua"/>
              <a:cs typeface="Book Antiqua"/>
            </a:endParaRPr>
          </a:p>
          <a:p>
            <a:pPr marL="38100">
              <a:lnSpc>
                <a:spcPct val="100000"/>
              </a:lnSpc>
              <a:spcBef>
                <a:spcPts val="35"/>
              </a:spcBef>
              <a:tabLst>
                <a:tab pos="266065" algn="l"/>
                <a:tab pos="517525" algn="l"/>
              </a:tabLst>
            </a:pPr>
            <a:r>
              <a:rPr sz="1100" i="1" spc="-50" dirty="0">
                <a:latin typeface="Book Antiqua"/>
                <a:cs typeface="Book Antiqua"/>
              </a:rPr>
              <a:t>X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spc="-25" dirty="0">
                <a:latin typeface="Book Antiqua"/>
                <a:cs typeface="Book Antiqua"/>
              </a:rPr>
              <a:t>if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35" dirty="0">
                <a:latin typeface="Book Antiqua"/>
                <a:cs typeface="Book Antiqua"/>
              </a:rPr>
              <a:t> </a:t>
            </a:r>
            <a:r>
              <a:rPr sz="1100" i="1" spc="240" dirty="0">
                <a:latin typeface="Arial"/>
                <a:cs typeface="Arial"/>
              </a:rPr>
              <a:t>≥</a:t>
            </a:r>
            <a:r>
              <a:rPr sz="1100" i="1" spc="-10" dirty="0">
                <a:latin typeface="Arial"/>
                <a:cs typeface="Arial"/>
              </a:rPr>
              <a:t> </a:t>
            </a:r>
            <a:r>
              <a:rPr sz="1100" i="1" spc="-35" dirty="0">
                <a:latin typeface="Book Antiqua"/>
                <a:cs typeface="Book Antiqua"/>
              </a:rPr>
              <a:t>F</a:t>
            </a:r>
            <a:r>
              <a:rPr sz="1200" spc="-52" baseline="-13888" dirty="0">
                <a:latin typeface="Book Antiqua"/>
                <a:cs typeface="Book Antiqua"/>
              </a:rPr>
              <a:t>1</a:t>
            </a:r>
            <a:endParaRPr sz="1200" baseline="-13888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59372" y="1976741"/>
            <a:ext cx="11639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ratio: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807248" y="2244393"/>
            <a:ext cx="1181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u="sng" spc="-1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Y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803171" y="2433153"/>
            <a:ext cx="125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X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364538" y="2338119"/>
            <a:ext cx="72707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606425" algn="l"/>
              </a:tabLst>
            </a:pPr>
            <a:r>
              <a:rPr sz="1100" i="1" dirty="0">
                <a:latin typeface="Book Antiqua"/>
                <a:cs typeface="Book Antiqua"/>
              </a:rPr>
              <a:t>C</a:t>
            </a:r>
            <a:r>
              <a:rPr sz="1100" i="1" dirty="0">
                <a:latin typeface="Verdana"/>
                <a:cs typeface="Verdana"/>
              </a:rPr>
              <a:t>/</a:t>
            </a:r>
            <a:r>
              <a:rPr sz="1100" i="1" dirty="0">
                <a:latin typeface="Book Antiqua"/>
                <a:cs typeface="Book Antiqua"/>
              </a:rPr>
              <a:t>L</a:t>
            </a:r>
            <a:r>
              <a:rPr sz="1100" i="1" spc="50" dirty="0">
                <a:latin typeface="Book Antiqua"/>
                <a:cs typeface="Book Antiqua"/>
              </a:rPr>
              <a:t> </a:t>
            </a:r>
            <a:r>
              <a:rPr sz="1100" spc="-50" dirty="0">
                <a:latin typeface="Lucida Sans Unicode"/>
                <a:cs typeface="Lucida Sans Unicode"/>
              </a:rPr>
              <a:t>=</a:t>
            </a:r>
            <a:r>
              <a:rPr sz="1100" dirty="0">
                <a:latin typeface="Lucida Sans Unicode"/>
                <a:cs typeface="Lucida Sans Unicode"/>
              </a:rPr>
              <a:t>	</a:t>
            </a:r>
            <a:r>
              <a:rPr sz="1100" spc="-50" dirty="0">
                <a:latin typeface="Lucida Sans Unicode"/>
                <a:cs typeface="Lucida Sans Unicode"/>
              </a:rPr>
              <a:t>=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104770" y="2142768"/>
            <a:ext cx="12953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509" dirty="0">
                <a:latin typeface="Arial"/>
                <a:cs typeface="Arial"/>
              </a:rPr>
              <a:t>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246541" y="2251861"/>
            <a:ext cx="950594" cy="36385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33679" indent="-196215">
              <a:lnSpc>
                <a:spcPct val="100000"/>
              </a:lnSpc>
              <a:spcBef>
                <a:spcPts val="90"/>
              </a:spcBef>
              <a:buAutoNum type="arabicPlain"/>
              <a:tabLst>
                <a:tab pos="234315" algn="l"/>
                <a:tab pos="485140" algn="l"/>
              </a:tabLst>
            </a:pPr>
            <a:r>
              <a:rPr sz="1100" spc="-25" dirty="0">
                <a:latin typeface="Book Antiqua"/>
                <a:cs typeface="Book Antiqua"/>
              </a:rPr>
              <a:t>if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35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&lt;</a:t>
            </a:r>
            <a:r>
              <a:rPr sz="1100" i="1" spc="-85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F</a:t>
            </a:r>
            <a:r>
              <a:rPr sz="1200" spc="-37" baseline="-13888" dirty="0">
                <a:latin typeface="Book Antiqua"/>
                <a:cs typeface="Book Antiqua"/>
              </a:rPr>
              <a:t>1</a:t>
            </a:r>
            <a:endParaRPr sz="1200" baseline="-13888">
              <a:latin typeface="Book Antiqua"/>
              <a:cs typeface="Book Antiqua"/>
            </a:endParaRPr>
          </a:p>
          <a:p>
            <a:pPr marL="233679" indent="-196215">
              <a:lnSpc>
                <a:spcPct val="100000"/>
              </a:lnSpc>
              <a:spcBef>
                <a:spcPts val="35"/>
              </a:spcBef>
              <a:buAutoNum type="arabicPlain"/>
              <a:tabLst>
                <a:tab pos="234315" algn="l"/>
                <a:tab pos="485140" algn="l"/>
              </a:tabLst>
            </a:pPr>
            <a:r>
              <a:rPr sz="1100" spc="-25" dirty="0">
                <a:latin typeface="Book Antiqua"/>
                <a:cs typeface="Book Antiqua"/>
              </a:rPr>
              <a:t>if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35" dirty="0">
                <a:latin typeface="Book Antiqua"/>
                <a:cs typeface="Book Antiqua"/>
              </a:rPr>
              <a:t> </a:t>
            </a:r>
            <a:r>
              <a:rPr sz="1100" i="1" spc="240" dirty="0">
                <a:latin typeface="Arial"/>
                <a:cs typeface="Arial"/>
              </a:rPr>
              <a:t>≥</a:t>
            </a:r>
            <a:r>
              <a:rPr sz="1100" i="1" spc="-10" dirty="0">
                <a:latin typeface="Arial"/>
                <a:cs typeface="Arial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F</a:t>
            </a:r>
            <a:r>
              <a:rPr sz="1200" spc="-37" baseline="-13888" dirty="0">
                <a:latin typeface="Book Antiqua"/>
                <a:cs typeface="Book Antiqua"/>
              </a:rPr>
              <a:t>1</a:t>
            </a:r>
            <a:endParaRPr sz="1200" baseline="-13888">
              <a:latin typeface="Book Antiqua"/>
              <a:cs typeface="Book Antiqua"/>
            </a:endParaRPr>
          </a:p>
        </p:txBody>
      </p:sp>
    </p:spTree>
  </p:cSld>
  <p:clrMapOvr>
    <a:masterClrMapping/>
  </p:clrMapOvr>
  <p:transition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5707" y="-12148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Franchise/minimum</a:t>
            </a:r>
            <a:r>
              <a:rPr spc="150" dirty="0"/>
              <a:t> </a:t>
            </a:r>
            <a:r>
              <a:rPr spc="-10" dirty="0"/>
              <a:t>deductible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532306"/>
            <a:ext cx="13925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Equivalence</a:t>
            </a:r>
            <a:r>
              <a:rPr sz="1100" spc="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premium: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98383" y="910588"/>
            <a:ext cx="379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73503" y="816862"/>
            <a:ext cx="133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N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276513" y="1027201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263813" y="1005622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175497" y="715237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505989" y="910588"/>
            <a:ext cx="3035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spc="-25" dirty="0">
                <a:latin typeface="Lucida Sans Unicode"/>
                <a:cs typeface="Lucida Sans Unicod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Y</a:t>
            </a:r>
            <a:r>
              <a:rPr sz="1100" spc="-25" dirty="0">
                <a:latin typeface="Lucida Sans Unicode"/>
                <a:cs typeface="Lucida Sans Unicode"/>
              </a:rPr>
              <a:t>]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59372" y="1292338"/>
            <a:ext cx="19799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Using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function,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get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86943" y="1672283"/>
            <a:ext cx="379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52373" y="1556052"/>
            <a:ext cx="156210" cy="403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525">
              <a:lnSpc>
                <a:spcPct val="112599"/>
              </a:lnSpc>
              <a:spcBef>
                <a:spcPts val="100"/>
              </a:spcBef>
            </a:pP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N</a:t>
            </a:r>
            <a:r>
              <a:rPr sz="1100" i="1" spc="-50" dirty="0">
                <a:latin typeface="Book Antiqua"/>
                <a:cs typeface="Book Antiqua"/>
              </a:rPr>
              <a:t> 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64070" y="1476932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976845" y="1672283"/>
            <a:ext cx="336994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spc="-75" dirty="0">
                <a:latin typeface="Arial"/>
                <a:cs typeface="Arial"/>
              </a:rPr>
              <a:t>·</a:t>
            </a:r>
            <a:r>
              <a:rPr sz="1100" i="1" spc="-50" dirty="0">
                <a:latin typeface="Arial"/>
                <a:cs typeface="Arial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65" dirty="0">
                <a:latin typeface="Book Antiqua"/>
                <a:cs typeface="Book Antiqua"/>
              </a:rPr>
              <a:t> </a:t>
            </a:r>
            <a:r>
              <a:rPr sz="1100" i="1" spc="240" dirty="0">
                <a:latin typeface="Arial"/>
                <a:cs typeface="Arial"/>
              </a:rPr>
              <a:t>≤</a:t>
            </a:r>
            <a:r>
              <a:rPr sz="1100" i="1" spc="1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F</a:t>
            </a:r>
            <a:r>
              <a:rPr sz="1200" baseline="-13888" dirty="0">
                <a:latin typeface="Book Antiqua"/>
                <a:cs typeface="Book Antiqua"/>
              </a:rPr>
              <a:t>1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85" dirty="0">
                <a:latin typeface="Lucida Sans Unicode"/>
                <a:cs typeface="Lucida Sans Unicode"/>
              </a:rPr>
              <a:t> </a:t>
            </a:r>
            <a:r>
              <a:rPr sz="1100" i="1" spc="-75" dirty="0">
                <a:latin typeface="Arial"/>
                <a:cs typeface="Arial"/>
              </a:rPr>
              <a:t>·</a:t>
            </a:r>
            <a:r>
              <a:rPr sz="1100" i="1" spc="-45" dirty="0">
                <a:latin typeface="Arial"/>
                <a:cs typeface="Arial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dirty="0">
                <a:latin typeface="Arial"/>
                <a:cs typeface="Arial"/>
              </a:rPr>
              <a:t>|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60" dirty="0">
                <a:latin typeface="Book Antiqua"/>
                <a:cs typeface="Book Antiqua"/>
              </a:rPr>
              <a:t> </a:t>
            </a:r>
            <a:r>
              <a:rPr sz="1100" i="1" spc="240" dirty="0">
                <a:latin typeface="Arial"/>
                <a:cs typeface="Arial"/>
              </a:rPr>
              <a:t>≤</a:t>
            </a:r>
            <a:r>
              <a:rPr sz="1100" i="1" spc="20" dirty="0">
                <a:latin typeface="Arial"/>
                <a:cs typeface="Arial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F</a:t>
            </a:r>
            <a:r>
              <a:rPr sz="1200" spc="-15" baseline="-13888" dirty="0">
                <a:latin typeface="Book Antiqua"/>
                <a:cs typeface="Book Antiqua"/>
              </a:rPr>
              <a:t>1</a:t>
            </a:r>
            <a:r>
              <a:rPr sz="1100" spc="-10" dirty="0">
                <a:latin typeface="Lucida Sans Unicode"/>
                <a:cs typeface="Lucida Sans Unicode"/>
              </a:rPr>
              <a:t>]</a:t>
            </a:r>
            <a:r>
              <a:rPr sz="1100" spc="-85" dirty="0">
                <a:latin typeface="Lucida Sans Unicode"/>
                <a:cs typeface="Lucida Sans Unicode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90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65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&gt; </a:t>
            </a:r>
            <a:r>
              <a:rPr sz="1100" i="1" dirty="0">
                <a:latin typeface="Book Antiqua"/>
                <a:cs typeface="Book Antiqua"/>
              </a:rPr>
              <a:t>F</a:t>
            </a:r>
            <a:r>
              <a:rPr sz="1200" baseline="-13888" dirty="0">
                <a:latin typeface="Book Antiqua"/>
                <a:cs typeface="Book Antiqua"/>
              </a:rPr>
              <a:t>1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60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dirty="0">
                <a:latin typeface="Arial"/>
                <a:cs typeface="Arial"/>
              </a:rPr>
              <a:t>|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65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&gt; </a:t>
            </a:r>
            <a:r>
              <a:rPr sz="1100" i="1" dirty="0">
                <a:latin typeface="Book Antiqua"/>
                <a:cs typeface="Book Antiqua"/>
              </a:rPr>
              <a:t>F</a:t>
            </a:r>
            <a:r>
              <a:rPr sz="1200" baseline="-13888" dirty="0">
                <a:latin typeface="Book Antiqua"/>
                <a:cs typeface="Book Antiqua"/>
              </a:rPr>
              <a:t>1</a:t>
            </a:r>
            <a:r>
              <a:rPr sz="1100" dirty="0">
                <a:latin typeface="Lucida Sans Unicode"/>
                <a:cs typeface="Lucida Sans Unicode"/>
              </a:rPr>
              <a:t>])</a:t>
            </a:r>
            <a:r>
              <a:rPr sz="1100" spc="-16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24954" y="2153017"/>
            <a:ext cx="379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090371" y="2036785"/>
            <a:ext cx="156210" cy="403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525">
              <a:lnSpc>
                <a:spcPct val="112599"/>
              </a:lnSpc>
              <a:spcBef>
                <a:spcPts val="100"/>
              </a:spcBef>
            </a:pP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N</a:t>
            </a:r>
            <a:r>
              <a:rPr sz="1100" i="1" spc="-50" dirty="0">
                <a:latin typeface="Book Antiqua"/>
                <a:cs typeface="Book Antiqua"/>
              </a:rPr>
              <a:t> 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002068" y="1957665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314856" y="2153017"/>
            <a:ext cx="26936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spc="-75" dirty="0">
                <a:latin typeface="Arial"/>
                <a:cs typeface="Arial"/>
              </a:rPr>
              <a:t>·</a:t>
            </a:r>
            <a:r>
              <a:rPr sz="1100" i="1" spc="-55" dirty="0">
                <a:latin typeface="Arial"/>
                <a:cs typeface="Arial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7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70" dirty="0">
                <a:latin typeface="Book Antiqua"/>
                <a:cs typeface="Book Antiqua"/>
              </a:rPr>
              <a:t> </a:t>
            </a:r>
            <a:r>
              <a:rPr sz="1100" i="1" spc="240" dirty="0">
                <a:latin typeface="Arial"/>
                <a:cs typeface="Arial"/>
              </a:rPr>
              <a:t>≤</a:t>
            </a:r>
            <a:r>
              <a:rPr sz="1100" i="1" spc="2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F</a:t>
            </a:r>
            <a:r>
              <a:rPr sz="1200" baseline="-13888" dirty="0">
                <a:latin typeface="Book Antiqua"/>
                <a:cs typeface="Book Antiqua"/>
              </a:rPr>
              <a:t>1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80" dirty="0">
                <a:latin typeface="Lucida Sans Unicode"/>
                <a:cs typeface="Lucida Sans Unicode"/>
              </a:rPr>
              <a:t> </a:t>
            </a:r>
            <a:r>
              <a:rPr sz="1100" i="1" spc="-75" dirty="0">
                <a:latin typeface="Arial"/>
                <a:cs typeface="Arial"/>
              </a:rPr>
              <a:t>·</a:t>
            </a:r>
            <a:r>
              <a:rPr sz="1100" i="1" spc="-40" dirty="0">
                <a:latin typeface="Arial"/>
                <a:cs typeface="Arial"/>
              </a:rPr>
              <a:t> </a:t>
            </a:r>
            <a:r>
              <a:rPr sz="1100" dirty="0">
                <a:latin typeface="Book Antiqua"/>
                <a:cs typeface="Book Antiqua"/>
              </a:rPr>
              <a:t>0</a:t>
            </a:r>
            <a:r>
              <a:rPr sz="1100" spc="-10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80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70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&gt;</a:t>
            </a:r>
            <a:r>
              <a:rPr sz="1100" i="1" spc="-55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F</a:t>
            </a:r>
            <a:r>
              <a:rPr sz="1200" baseline="-13888" dirty="0">
                <a:latin typeface="Book Antiqua"/>
                <a:cs typeface="Book Antiqua"/>
              </a:rPr>
              <a:t>1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50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7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dirty="0">
                <a:latin typeface="Arial"/>
                <a:cs typeface="Arial"/>
              </a:rPr>
              <a:t>|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70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&gt;</a:t>
            </a:r>
            <a:r>
              <a:rPr sz="1100" i="1" spc="-55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F</a:t>
            </a:r>
            <a:r>
              <a:rPr sz="1200" baseline="-13888" dirty="0">
                <a:latin typeface="Book Antiqua"/>
                <a:cs typeface="Book Antiqua"/>
              </a:rPr>
              <a:t>1</a:t>
            </a:r>
            <a:r>
              <a:rPr sz="1100" dirty="0">
                <a:latin typeface="Lucida Sans Unicode"/>
                <a:cs typeface="Lucida Sans Unicode"/>
              </a:rPr>
              <a:t>])</a:t>
            </a:r>
            <a:r>
              <a:rPr sz="1100" spc="-15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59372" y="2479635"/>
            <a:ext cx="134302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and,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finally,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obtain</a:t>
            </a:r>
            <a:endParaRPr sz="11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166101" y="2857917"/>
            <a:ext cx="379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631530" y="2741686"/>
            <a:ext cx="156210" cy="403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525">
              <a:lnSpc>
                <a:spcPct val="112599"/>
              </a:lnSpc>
              <a:spcBef>
                <a:spcPts val="100"/>
              </a:spcBef>
            </a:pP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N</a:t>
            </a:r>
            <a:r>
              <a:rPr sz="1100" i="1" spc="-50" dirty="0">
                <a:latin typeface="Book Antiqua"/>
                <a:cs typeface="Book Antiqua"/>
              </a:rPr>
              <a:t> 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543215" y="2662566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856003" y="2857917"/>
            <a:ext cx="16116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spc="-75" dirty="0">
                <a:latin typeface="Arial"/>
                <a:cs typeface="Arial"/>
              </a:rPr>
              <a:t>·</a:t>
            </a:r>
            <a:r>
              <a:rPr sz="1100" i="1" spc="-50" dirty="0">
                <a:latin typeface="Arial"/>
                <a:cs typeface="Arial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60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&gt;</a:t>
            </a:r>
            <a:r>
              <a:rPr sz="1100" i="1" spc="-65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F</a:t>
            </a:r>
            <a:r>
              <a:rPr sz="1200" baseline="-13888" dirty="0">
                <a:latin typeface="Book Antiqua"/>
                <a:cs typeface="Book Antiqua"/>
              </a:rPr>
              <a:t>1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60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dirty="0">
                <a:latin typeface="Arial"/>
                <a:cs typeface="Arial"/>
              </a:rPr>
              <a:t>|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60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&gt;</a:t>
            </a:r>
            <a:r>
              <a:rPr sz="1100" i="1" spc="-65" dirty="0">
                <a:latin typeface="Verdana"/>
                <a:cs typeface="Verdana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F</a:t>
            </a:r>
            <a:r>
              <a:rPr sz="1200" spc="-15" baseline="-13888" dirty="0">
                <a:latin typeface="Book Antiqua"/>
                <a:cs typeface="Book Antiqua"/>
              </a:rPr>
              <a:t>1</a:t>
            </a:r>
            <a:r>
              <a:rPr sz="1100" spc="-10" dirty="0">
                <a:latin typeface="Lucida Sans Unicode"/>
                <a:cs typeface="Lucida Sans Unicode"/>
              </a:rPr>
              <a:t>]</a:t>
            </a:r>
            <a:r>
              <a:rPr sz="1100" spc="-16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.</a:t>
            </a:r>
            <a:endParaRPr sz="1100">
              <a:latin typeface="Verdana"/>
              <a:cs typeface="Verdana"/>
            </a:endParaRPr>
          </a:p>
        </p:txBody>
      </p:sp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16945" y="382008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spc="-10" dirty="0"/>
              <a:t>Contents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476250" y="815975"/>
            <a:ext cx="2506980" cy="198691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12725" indent="-200660">
              <a:lnSpc>
                <a:spcPct val="100000"/>
              </a:lnSpc>
              <a:spcBef>
                <a:spcPts val="90"/>
              </a:spcBef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dirty="0">
                <a:latin typeface="Arial"/>
                <a:cs typeface="Arial"/>
              </a:rPr>
              <a:t>Setting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non-</a:t>
            </a:r>
            <a:r>
              <a:rPr sz="1100" dirty="0">
                <a:latin typeface="Arial"/>
                <a:cs typeface="Arial"/>
              </a:rPr>
              <a:t>life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FFFFFF"/>
              </a:buClr>
              <a:buFont typeface="Arial"/>
              <a:buAutoNum type="arabicPlain"/>
            </a:pPr>
            <a:endParaRPr sz="13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dirty="0">
                <a:latin typeface="Arial"/>
                <a:cs typeface="Arial"/>
              </a:rPr>
              <a:t>Full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compensation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policy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FFFFFF"/>
              </a:buClr>
              <a:buFont typeface="Arial"/>
              <a:buAutoNum type="arabicPlain"/>
            </a:pPr>
            <a:endParaRPr sz="13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dirty="0">
                <a:latin typeface="Arial"/>
                <a:cs typeface="Arial"/>
              </a:rPr>
              <a:t>Limited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compensation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policy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Clr>
                <a:srgbClr val="FFFFFF"/>
              </a:buClr>
              <a:buFont typeface="Arial"/>
              <a:buAutoNum type="arabicPlain"/>
            </a:pPr>
            <a:endParaRPr sz="13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dirty="0">
                <a:latin typeface="Arial"/>
                <a:cs typeface="Arial"/>
              </a:rPr>
              <a:t>Proportional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deductible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FFFFFF"/>
              </a:buClr>
              <a:buFont typeface="Arial"/>
              <a:buAutoNum type="arabicPlain"/>
            </a:pPr>
            <a:endParaRPr sz="13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spc="-20" dirty="0">
                <a:latin typeface="Arial"/>
                <a:cs typeface="Arial"/>
              </a:rPr>
              <a:t>Fixed-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1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deductible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FFFFFF"/>
              </a:buClr>
              <a:buFont typeface="Arial"/>
              <a:buAutoNum type="arabicPlain"/>
            </a:pPr>
            <a:endParaRPr sz="13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spc="-10" dirty="0">
                <a:latin typeface="Arial"/>
                <a:cs typeface="Arial"/>
              </a:rPr>
              <a:t>Franchise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deductible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Equivalence</a:t>
            </a:r>
            <a:r>
              <a:rPr spc="114" dirty="0"/>
              <a:t> </a:t>
            </a:r>
            <a:r>
              <a:rPr spc="-10" dirty="0"/>
              <a:t>premium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756131"/>
            <a:ext cx="4081779" cy="79057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1" spc="-10" dirty="0">
                <a:latin typeface="Arial"/>
                <a:cs typeface="Arial"/>
              </a:rPr>
              <a:t>Equivalence</a:t>
            </a:r>
            <a:r>
              <a:rPr sz="1100" b="1" spc="15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principle: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00">
              <a:latin typeface="Arial"/>
              <a:cs typeface="Arial"/>
            </a:endParaRPr>
          </a:p>
          <a:p>
            <a:pPr marL="207645" algn="ctr">
              <a:lnSpc>
                <a:spcPct val="100000"/>
              </a:lnSpc>
            </a:pP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1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4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spc="-50" dirty="0">
                <a:latin typeface="Lucida Sans Unicode"/>
                <a:cs typeface="Lucida Sans Unicode"/>
              </a:rPr>
              <a:t>[</a:t>
            </a:r>
            <a:r>
              <a:rPr sz="1100" i="1" spc="-50" dirty="0">
                <a:latin typeface="Book Antiqua"/>
                <a:cs typeface="Book Antiqua"/>
              </a:rPr>
              <a:t>S</a:t>
            </a:r>
            <a:r>
              <a:rPr sz="1100" spc="-50" dirty="0">
                <a:latin typeface="Lucida Sans Unicode"/>
                <a:cs typeface="Lucida Sans Unicode"/>
              </a:rPr>
              <a:t>]</a:t>
            </a:r>
            <a:r>
              <a:rPr sz="1100" spc="-17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10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equivalence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premium.</a:t>
            </a:r>
            <a:r>
              <a:rPr sz="1100" spc="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Let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10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be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number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policy,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9372" y="1526678"/>
            <a:ext cx="29527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20" dirty="0">
                <a:latin typeface="Arial"/>
                <a:cs typeface="Arial"/>
              </a:rPr>
              <a:t>then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242618" y="1858416"/>
            <a:ext cx="130810" cy="0"/>
          </a:xfrm>
          <a:custGeom>
            <a:avLst/>
            <a:gdLst/>
            <a:ahLst/>
            <a:cxnLst/>
            <a:rect l="l" t="t" r="r" b="b"/>
            <a:pathLst>
              <a:path w="130809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819338" y="1858416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396070" y="1858416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5">
                <a:moveTo>
                  <a:pt x="0" y="0"/>
                </a:moveTo>
                <a:lnTo>
                  <a:pt x="261747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991920" y="1741816"/>
            <a:ext cx="2232660" cy="287020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250190" marR="43180" indent="-200025">
              <a:lnSpc>
                <a:spcPct val="56699"/>
              </a:lnSpc>
              <a:spcBef>
                <a:spcPts val="660"/>
              </a:spcBef>
              <a:tabLst>
                <a:tab pos="826769" algn="l"/>
                <a:tab pos="1469390" algn="l"/>
              </a:tabLst>
            </a:pP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70" dirty="0">
                <a:latin typeface="Book Antiqua"/>
                <a:cs typeface="Book Antiqua"/>
              </a:rPr>
              <a:t> </a:t>
            </a:r>
            <a:r>
              <a:rPr sz="1100" i="1" dirty="0">
                <a:latin typeface="Arial"/>
                <a:cs typeface="Arial"/>
              </a:rPr>
              <a:t>·</a:t>
            </a:r>
            <a:r>
              <a:rPr sz="1100" i="1" spc="-10" dirty="0">
                <a:latin typeface="Arial"/>
                <a:cs typeface="Arial"/>
              </a:rPr>
              <a:t> </a:t>
            </a:r>
            <a:r>
              <a:rPr sz="1650" i="1" baseline="37878" dirty="0">
                <a:latin typeface="Book Antiqua"/>
                <a:cs typeface="Book Antiqua"/>
              </a:rPr>
              <a:t>M</a:t>
            </a:r>
            <a:r>
              <a:rPr sz="1650" i="1" spc="165" baseline="37878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75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-60" dirty="0">
                <a:latin typeface="Book Antiqua"/>
                <a:cs typeface="Book Antiqua"/>
              </a:rPr>
              <a:t> </a:t>
            </a:r>
            <a:r>
              <a:rPr sz="1100" i="1" dirty="0">
                <a:latin typeface="Arial"/>
                <a:cs typeface="Arial"/>
              </a:rPr>
              <a:t>·</a:t>
            </a:r>
            <a:r>
              <a:rPr sz="1100" i="1" spc="185" dirty="0">
                <a:latin typeface="Arial"/>
                <a:cs typeface="Arial"/>
              </a:rPr>
              <a:t> </a:t>
            </a:r>
            <a:r>
              <a:rPr sz="1650" i="1" baseline="37878" dirty="0">
                <a:latin typeface="Book Antiqua"/>
                <a:cs typeface="Book Antiqua"/>
              </a:rPr>
              <a:t>P</a:t>
            </a:r>
            <a:r>
              <a:rPr sz="1650" i="1" spc="405" baseline="37878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70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-60" dirty="0">
                <a:latin typeface="Book Antiqua"/>
                <a:cs typeface="Book Antiqua"/>
              </a:rPr>
              <a:t> </a:t>
            </a:r>
            <a:r>
              <a:rPr sz="1100" i="1" dirty="0">
                <a:latin typeface="Arial"/>
                <a:cs typeface="Arial"/>
              </a:rPr>
              <a:t>·</a:t>
            </a:r>
            <a:r>
              <a:rPr sz="1100" i="1" spc="20" dirty="0">
                <a:latin typeface="Arial"/>
                <a:cs typeface="Arial"/>
              </a:rPr>
              <a:t> </a:t>
            </a:r>
            <a:r>
              <a:rPr sz="1650" i="1" spc="-15" baseline="37878" dirty="0">
                <a:latin typeface="Book Antiqua"/>
                <a:cs typeface="Book Antiqua"/>
              </a:rPr>
              <a:t>E</a:t>
            </a:r>
            <a:r>
              <a:rPr sz="1650" i="1" spc="-142" baseline="37878" dirty="0">
                <a:latin typeface="Book Antiqua"/>
                <a:cs typeface="Book Antiqua"/>
              </a:rPr>
              <a:t> </a:t>
            </a:r>
            <a:r>
              <a:rPr sz="1650" baseline="37878" dirty="0">
                <a:latin typeface="Lucida Sans Unicode"/>
                <a:cs typeface="Lucida Sans Unicode"/>
              </a:rPr>
              <a:t>[</a:t>
            </a:r>
            <a:r>
              <a:rPr sz="1650" i="1" baseline="37878" dirty="0">
                <a:latin typeface="Book Antiqua"/>
                <a:cs typeface="Book Antiqua"/>
              </a:rPr>
              <a:t>S</a:t>
            </a:r>
            <a:r>
              <a:rPr sz="1650" baseline="37878" dirty="0">
                <a:latin typeface="Lucida Sans Unicode"/>
                <a:cs typeface="Lucida Sans Unicode"/>
              </a:rPr>
              <a:t>]</a:t>
            </a:r>
            <a:r>
              <a:rPr sz="1650" spc="52" baseline="37878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70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-60" dirty="0">
                <a:latin typeface="Book Antiqua"/>
                <a:cs typeface="Book Antiqua"/>
              </a:rPr>
              <a:t> </a:t>
            </a:r>
            <a:r>
              <a:rPr sz="1100" i="1" spc="-75" dirty="0">
                <a:latin typeface="Arial"/>
                <a:cs typeface="Arial"/>
              </a:rPr>
              <a:t>·</a:t>
            </a:r>
            <a:r>
              <a:rPr sz="1100" i="1" spc="-65" dirty="0">
                <a:latin typeface="Arial"/>
                <a:cs typeface="Arial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 M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spc="-50" dirty="0">
                <a:latin typeface="Book Antiqua"/>
                <a:cs typeface="Book Antiqua"/>
              </a:rPr>
              <a:t>M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spc="-5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298787" y="1648090"/>
            <a:ext cx="1028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S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284613" y="1858416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3271913" y="1836850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183610" y="1546465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514090" y="1741816"/>
            <a:ext cx="6413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59372" y="2067038"/>
            <a:ext cx="2876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20" dirty="0">
                <a:latin typeface="Arial"/>
                <a:cs typeface="Arial"/>
              </a:rPr>
              <a:t>thus</a:t>
            </a:r>
            <a:endParaRPr sz="11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709559" y="2165944"/>
            <a:ext cx="156210" cy="403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2599"/>
              </a:lnSpc>
              <a:spcBef>
                <a:spcPts val="100"/>
              </a:spcBef>
            </a:pPr>
            <a:r>
              <a:rPr sz="1100" u="sng" spc="-10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P</a:t>
            </a:r>
            <a:r>
              <a:rPr sz="1100" i="1" spc="-50" dirty="0">
                <a:latin typeface="Book Antiqua"/>
                <a:cs typeface="Book Antiqua"/>
              </a:rPr>
              <a:t> 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124913" y="2341980"/>
            <a:ext cx="1212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894014" y="2282176"/>
            <a:ext cx="62801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83540" algn="l"/>
              </a:tabLst>
            </a:pP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8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P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8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607551" y="2165944"/>
            <a:ext cx="156210" cy="403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2599"/>
              </a:lnSpc>
              <a:spcBef>
                <a:spcPts val="100"/>
              </a:spcBef>
            </a:pPr>
            <a:r>
              <a:rPr sz="1100" u="sng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S</a:t>
            </a:r>
            <a:r>
              <a:rPr sz="1100" i="1" spc="-50" dirty="0">
                <a:latin typeface="Book Antiqua"/>
                <a:cs typeface="Book Antiqua"/>
              </a:rPr>
              <a:t> 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519248" y="2086824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849740" y="2282176"/>
            <a:ext cx="6413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0" dirty="0">
                <a:latin typeface="Verdana"/>
                <a:cs typeface="Verdana"/>
              </a:rPr>
              <a:t>.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59372" y="2606775"/>
            <a:ext cx="4050665" cy="53594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1" spc="-10" dirty="0">
                <a:latin typeface="Arial"/>
                <a:cs typeface="Arial"/>
              </a:rPr>
              <a:t>Remark</a:t>
            </a:r>
            <a:endParaRPr sz="1100">
              <a:latin typeface="Arial"/>
              <a:cs typeface="Arial"/>
            </a:endParaRPr>
          </a:p>
          <a:p>
            <a:pPr marL="12700" marR="5080">
              <a:lnSpc>
                <a:spcPct val="102600"/>
              </a:lnSpc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present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value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commonly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applied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because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short-</a:t>
            </a:r>
            <a:r>
              <a:rPr sz="1100" spc="-20" dirty="0">
                <a:latin typeface="Arial"/>
                <a:cs typeface="Arial"/>
              </a:rPr>
              <a:t>term </a:t>
            </a:r>
            <a:r>
              <a:rPr sz="1100" dirty="0">
                <a:latin typeface="Arial"/>
                <a:cs typeface="Arial"/>
              </a:rPr>
              <a:t>maturity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policies.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5965" y="92020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Equivalence</a:t>
            </a:r>
            <a:r>
              <a:rPr spc="114" dirty="0"/>
              <a:t> </a:t>
            </a:r>
            <a:r>
              <a:rPr spc="-10" dirty="0"/>
              <a:t>premium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604302"/>
            <a:ext cx="351599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Remind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collective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model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has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expectation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01381" y="1045996"/>
            <a:ext cx="1212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16723" y="986191"/>
            <a:ext cx="4813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37490" algn="l"/>
              </a:tabLst>
            </a:pPr>
            <a:r>
              <a:rPr sz="1100" i="1" spc="-50" dirty="0">
                <a:latin typeface="Book Antiqua"/>
                <a:cs typeface="Book Antiqua"/>
              </a:rPr>
              <a:t>P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80" dirty="0">
                <a:latin typeface="Lucida Sans Unicode"/>
                <a:cs typeface="Lucida Sans Unicode"/>
              </a:rPr>
              <a:t> </a:t>
            </a:r>
            <a:r>
              <a:rPr sz="1100" i="1" spc="-6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984032" y="869960"/>
            <a:ext cx="156210" cy="403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2599"/>
              </a:lnSpc>
              <a:spcBef>
                <a:spcPts val="100"/>
              </a:spcBef>
            </a:pPr>
            <a:r>
              <a:rPr sz="1100" u="sng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S</a:t>
            </a:r>
            <a:r>
              <a:rPr sz="1100" i="1" spc="-50" dirty="0">
                <a:latin typeface="Book Antiqua"/>
                <a:cs typeface="Book Antiqua"/>
              </a:rPr>
              <a:t> 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895729" y="790840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241600" y="986191"/>
            <a:ext cx="2565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8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583891" y="869960"/>
            <a:ext cx="156210" cy="403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525">
              <a:lnSpc>
                <a:spcPct val="112599"/>
              </a:lnSpc>
              <a:spcBef>
                <a:spcPts val="100"/>
              </a:spcBef>
            </a:pP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N</a:t>
            </a:r>
            <a:r>
              <a:rPr sz="1100" i="1" spc="-50" dirty="0">
                <a:latin typeface="Book Antiqua"/>
                <a:cs typeface="Book Antiqua"/>
              </a:rPr>
              <a:t> 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495588" y="790840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826067" y="986191"/>
            <a:ext cx="36512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spc="-45" dirty="0">
                <a:latin typeface="Lucida Sans Unicode"/>
                <a:cs typeface="Lucida Sans Unicode"/>
              </a:rPr>
              <a:t>[</a:t>
            </a:r>
            <a:r>
              <a:rPr sz="1100" i="1" spc="-45" dirty="0">
                <a:latin typeface="Book Antiqua"/>
                <a:cs typeface="Book Antiqua"/>
              </a:rPr>
              <a:t>Y</a:t>
            </a:r>
            <a:r>
              <a:rPr sz="1100" spc="-45" dirty="0">
                <a:latin typeface="Lucida Sans Unicode"/>
                <a:cs typeface="Lucida Sans Unicode"/>
              </a:rPr>
              <a:t>]</a:t>
            </a:r>
            <a:r>
              <a:rPr sz="1100" spc="-16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62888" y="1377161"/>
            <a:ext cx="1047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u="sng" spc="-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N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55802" y="1479485"/>
            <a:ext cx="1212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82891" y="1282165"/>
            <a:ext cx="26670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</a:pPr>
            <a:r>
              <a:rPr sz="1100" dirty="0">
                <a:latin typeface="Arial"/>
                <a:cs typeface="Arial"/>
              </a:rPr>
              <a:t>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59372" y="1394382"/>
            <a:ext cx="279019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815975" algn="l"/>
              </a:tabLst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frequency.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Safety</a:t>
            </a:r>
            <a:r>
              <a:rPr spc="35" dirty="0"/>
              <a:t> </a:t>
            </a:r>
            <a:r>
              <a:rPr spc="-10" dirty="0"/>
              <a:t>loading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400050" y="1044575"/>
            <a:ext cx="3633470" cy="148844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b="1" dirty="0">
                <a:latin typeface="Arial"/>
                <a:cs typeface="Arial"/>
              </a:rPr>
              <a:t>Explicit</a:t>
            </a:r>
            <a:r>
              <a:rPr sz="1100" b="1" spc="-5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safety</a:t>
            </a:r>
            <a:r>
              <a:rPr sz="1100" b="1" spc="-50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loading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4"/>
              </a:spcBef>
            </a:pPr>
            <a:r>
              <a:rPr sz="1100" dirty="0">
                <a:latin typeface="Arial"/>
                <a:cs typeface="Arial"/>
              </a:rPr>
              <a:t>common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non-</a:t>
            </a:r>
            <a:r>
              <a:rPr sz="1100" dirty="0">
                <a:latin typeface="Arial"/>
                <a:cs typeface="Arial"/>
              </a:rPr>
              <a:t>life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insurance;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loadings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specific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calculation;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5"/>
              </a:spcBef>
            </a:pPr>
            <a:r>
              <a:rPr sz="1100" dirty="0">
                <a:latin typeface="Arial"/>
                <a:cs typeface="Arial"/>
              </a:rPr>
              <a:t>increses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equivalence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get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net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premium;</a:t>
            </a:r>
            <a:endParaRPr sz="1100" dirty="0">
              <a:latin typeface="Arial"/>
              <a:cs typeface="Arial"/>
            </a:endParaRPr>
          </a:p>
          <a:p>
            <a:pPr marL="1805305">
              <a:lnSpc>
                <a:spcPct val="100000"/>
              </a:lnSpc>
              <a:spcBef>
                <a:spcPts val="1130"/>
              </a:spcBef>
            </a:pPr>
            <a:r>
              <a:rPr sz="1100" i="1" dirty="0">
                <a:latin typeface="Book Antiqua"/>
                <a:cs typeface="Book Antiqua"/>
              </a:rPr>
              <a:t>NP</a:t>
            </a:r>
            <a:r>
              <a:rPr sz="1100" i="1" spc="1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50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spc="-50" dirty="0">
                <a:latin typeface="Lucida Sans Unicode"/>
                <a:cs typeface="Lucida Sans Unicode"/>
              </a:rPr>
              <a:t>[</a:t>
            </a:r>
            <a:r>
              <a:rPr sz="1100" i="1" spc="-50" dirty="0">
                <a:latin typeface="Book Antiqua"/>
                <a:cs typeface="Book Antiqua"/>
              </a:rPr>
              <a:t>S</a:t>
            </a:r>
            <a:r>
              <a:rPr sz="1100" spc="-50" dirty="0">
                <a:latin typeface="Lucida Sans Unicode"/>
                <a:cs typeface="Lucida Sans Unicode"/>
              </a:rPr>
              <a:t>]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m</a:t>
            </a:r>
            <a:r>
              <a:rPr sz="1100" i="1" spc="-25" dirty="0">
                <a:latin typeface="Verdana"/>
                <a:cs typeface="Verdana"/>
              </a:rPr>
              <a:t>,</a:t>
            </a:r>
            <a:endParaRPr sz="1100" dirty="0">
              <a:latin typeface="Verdana"/>
              <a:cs typeface="Verdana"/>
            </a:endParaRPr>
          </a:p>
          <a:p>
            <a:pPr marL="289560">
              <a:lnSpc>
                <a:spcPct val="100000"/>
              </a:lnSpc>
              <a:spcBef>
                <a:spcPts val="1130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safety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loading.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1450" y="39410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Safety</a:t>
            </a:r>
            <a:r>
              <a:rPr spc="35" dirty="0"/>
              <a:t> </a:t>
            </a:r>
            <a:r>
              <a:rPr spc="-10" dirty="0"/>
              <a:t>loading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593521"/>
            <a:ext cx="4372610" cy="233679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11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expected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value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principle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(EVP)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729" y="826947"/>
            <a:ext cx="4372610" cy="683895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endParaRPr sz="1350">
              <a:latin typeface="Times New Roman"/>
              <a:cs typeface="Times New Roman"/>
            </a:endParaRPr>
          </a:p>
          <a:p>
            <a:pPr marL="920750">
              <a:lnSpc>
                <a:spcPct val="100000"/>
              </a:lnSpc>
            </a:pPr>
            <a:r>
              <a:rPr sz="1100" i="1" dirty="0">
                <a:latin typeface="Book Antiqua"/>
                <a:cs typeface="Book Antiqua"/>
              </a:rPr>
              <a:t>NP</a:t>
            </a:r>
            <a:r>
              <a:rPr sz="1100" i="1" spc="3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3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spc="-50" dirty="0">
                <a:latin typeface="Lucida Sans Unicode"/>
                <a:cs typeface="Lucida Sans Unicode"/>
              </a:rPr>
              <a:t>[</a:t>
            </a:r>
            <a:r>
              <a:rPr sz="1100" i="1" spc="-50" dirty="0">
                <a:latin typeface="Book Antiqua"/>
                <a:cs typeface="Book Antiqua"/>
              </a:rPr>
              <a:t>S</a:t>
            </a:r>
            <a:r>
              <a:rPr sz="1100" spc="-50" dirty="0">
                <a:latin typeface="Lucida Sans Unicode"/>
                <a:cs typeface="Lucida Sans Unicode"/>
              </a:rPr>
              <a:t>]</a:t>
            </a:r>
            <a:r>
              <a:rPr sz="1100" spc="-95" dirty="0">
                <a:latin typeface="Lucida Sans Unicode"/>
                <a:cs typeface="Lucida Sans Unicode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95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Verdana"/>
                <a:cs typeface="Verdana"/>
              </a:rPr>
              <a:t>α</a:t>
            </a:r>
            <a:r>
              <a:rPr sz="1100" i="1" dirty="0">
                <a:latin typeface="Book Antiqua"/>
                <a:cs typeface="Book Antiqua"/>
              </a:rPr>
              <a:t>E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spc="-45" dirty="0">
                <a:latin typeface="Lucida Sans Unicode"/>
                <a:cs typeface="Lucida Sans Unicode"/>
              </a:rPr>
              <a:t>[</a:t>
            </a:r>
            <a:r>
              <a:rPr sz="1100" i="1" spc="-45" dirty="0">
                <a:latin typeface="Book Antiqua"/>
                <a:cs typeface="Book Antiqua"/>
              </a:rPr>
              <a:t>S</a:t>
            </a:r>
            <a:r>
              <a:rPr sz="1100" spc="-45" dirty="0">
                <a:latin typeface="Lucida Sans Unicode"/>
                <a:cs typeface="Lucida Sans Unicode"/>
              </a:rPr>
              <a:t>]</a:t>
            </a:r>
            <a:r>
              <a:rPr sz="1100" spc="-30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35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25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0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Verdana"/>
                <a:cs typeface="Verdana"/>
              </a:rPr>
              <a:t>α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60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spc="-50" dirty="0">
                <a:latin typeface="Lucida Sans Unicode"/>
                <a:cs typeface="Lucida Sans Unicode"/>
              </a:rPr>
              <a:t>[</a:t>
            </a:r>
            <a:r>
              <a:rPr sz="1100" i="1" spc="-50" dirty="0">
                <a:latin typeface="Book Antiqua"/>
                <a:cs typeface="Book Antiqua"/>
              </a:rPr>
              <a:t>S</a:t>
            </a:r>
            <a:r>
              <a:rPr sz="1100" spc="-50" dirty="0">
                <a:latin typeface="Lucida Sans Unicode"/>
                <a:cs typeface="Lucida Sans Unicode"/>
              </a:rPr>
              <a:t>]</a:t>
            </a:r>
            <a:r>
              <a:rPr sz="1100" spc="-160" dirty="0">
                <a:latin typeface="Lucida Sans Unicode"/>
                <a:cs typeface="Lucida Sans Unicode"/>
              </a:rPr>
              <a:t> </a:t>
            </a:r>
            <a:r>
              <a:rPr sz="1100" spc="-55" dirty="0">
                <a:latin typeface="Lucida Sans Unicode"/>
                <a:cs typeface="Lucida Sans Unicode"/>
              </a:rPr>
              <a:t>;</a:t>
            </a:r>
            <a:r>
              <a:rPr sz="1100" spc="-160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Verdana"/>
                <a:cs typeface="Verdana"/>
              </a:rPr>
              <a:t>α</a:t>
            </a:r>
            <a:r>
              <a:rPr sz="1100" i="1" spc="-70" dirty="0">
                <a:latin typeface="Verdana"/>
                <a:cs typeface="Verdan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&gt;</a:t>
            </a:r>
            <a:r>
              <a:rPr sz="1100" i="1" spc="-75" dirty="0">
                <a:latin typeface="Verdana"/>
                <a:cs typeface="Verdana"/>
              </a:rPr>
              <a:t> </a:t>
            </a:r>
            <a:r>
              <a:rPr sz="1100" spc="-25" dirty="0">
                <a:latin typeface="Book Antiqua"/>
                <a:cs typeface="Book Antiqua"/>
              </a:rPr>
              <a:t>0</a:t>
            </a:r>
            <a:r>
              <a:rPr sz="1100" i="1" spc="-25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  <a:p>
            <a:pPr marL="53975">
              <a:lnSpc>
                <a:spcPct val="100000"/>
              </a:lnSpc>
              <a:spcBef>
                <a:spcPts val="685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i="1" dirty="0">
                <a:latin typeface="Verdana"/>
                <a:cs typeface="Verdana"/>
              </a:rPr>
              <a:t>α</a:t>
            </a:r>
            <a:r>
              <a:rPr sz="1100" i="1" spc="-95" dirty="0">
                <a:latin typeface="Verdana"/>
                <a:cs typeface="Verdan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relative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security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loading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(or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pure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loading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factor).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7729" y="1627327"/>
            <a:ext cx="4372610" cy="233679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standard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deviation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principle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(SDP)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7729" y="1860753"/>
            <a:ext cx="4372610" cy="51562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endParaRPr sz="13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100" i="1" dirty="0">
                <a:latin typeface="Book Antiqua"/>
                <a:cs typeface="Book Antiqua"/>
              </a:rPr>
              <a:t>NP</a:t>
            </a:r>
            <a:r>
              <a:rPr sz="1100" i="1" spc="2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4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spc="-50" dirty="0">
                <a:latin typeface="Lucida Sans Unicode"/>
                <a:cs typeface="Lucida Sans Unicode"/>
              </a:rPr>
              <a:t>[</a:t>
            </a:r>
            <a:r>
              <a:rPr sz="1100" i="1" spc="-50" dirty="0">
                <a:latin typeface="Book Antiqua"/>
                <a:cs typeface="Book Antiqua"/>
              </a:rPr>
              <a:t>S</a:t>
            </a:r>
            <a:r>
              <a:rPr sz="1100" spc="-50" dirty="0">
                <a:latin typeface="Lucida Sans Unicode"/>
                <a:cs typeface="Lucida Sans Unicode"/>
              </a:rPr>
              <a:t>]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Verdana"/>
                <a:cs typeface="Verdana"/>
              </a:rPr>
              <a:t>α</a:t>
            </a:r>
            <a:r>
              <a:rPr sz="1100" i="1" spc="-10" dirty="0">
                <a:latin typeface="Book Antiqua"/>
                <a:cs typeface="Book Antiqua"/>
              </a:rPr>
              <a:t>SD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spc="-25" dirty="0">
                <a:latin typeface="Lucida Sans Unicode"/>
                <a:cs typeface="Lucida Sans Unicod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S</a:t>
            </a:r>
            <a:r>
              <a:rPr sz="1100" spc="-25" dirty="0">
                <a:latin typeface="Lucida Sans Unicode"/>
                <a:cs typeface="Lucida Sans Unicode"/>
              </a:rPr>
              <a:t>]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7729" y="2492857"/>
            <a:ext cx="4372610" cy="233679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11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variance</a:t>
            </a:r>
            <a:r>
              <a:rPr sz="11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principle</a:t>
            </a:r>
            <a:r>
              <a:rPr sz="11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20" dirty="0">
                <a:solidFill>
                  <a:srgbClr val="FFFFFF"/>
                </a:solidFill>
                <a:latin typeface="Arial"/>
                <a:cs typeface="Arial"/>
              </a:rPr>
              <a:t>(VP)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7729" y="2726296"/>
            <a:ext cx="4372610" cy="51562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endParaRPr sz="13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100" i="1" dirty="0">
                <a:latin typeface="Book Antiqua"/>
                <a:cs typeface="Book Antiqua"/>
              </a:rPr>
              <a:t>NP</a:t>
            </a:r>
            <a:r>
              <a:rPr sz="1100" i="1" spc="2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4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spc="-50" dirty="0">
                <a:latin typeface="Lucida Sans Unicode"/>
                <a:cs typeface="Lucida Sans Unicode"/>
              </a:rPr>
              <a:t>[</a:t>
            </a:r>
            <a:r>
              <a:rPr sz="1100" i="1" spc="-50" dirty="0">
                <a:latin typeface="Book Antiqua"/>
                <a:cs typeface="Book Antiqua"/>
              </a:rPr>
              <a:t>S</a:t>
            </a:r>
            <a:r>
              <a:rPr sz="1100" spc="-50" dirty="0">
                <a:latin typeface="Lucida Sans Unicode"/>
                <a:cs typeface="Lucida Sans Unicode"/>
              </a:rPr>
              <a:t>]</a:t>
            </a:r>
            <a:r>
              <a:rPr sz="1100" spc="-100" dirty="0">
                <a:latin typeface="Lucida Sans Unicode"/>
                <a:cs typeface="Lucida Sans Unicode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spc="-30" dirty="0">
                <a:latin typeface="Verdana"/>
                <a:cs typeface="Verdana"/>
              </a:rPr>
              <a:t>α</a:t>
            </a:r>
            <a:r>
              <a:rPr sz="1100" i="1" spc="-3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spc="-25" dirty="0">
                <a:latin typeface="Lucida Sans Unicode"/>
                <a:cs typeface="Lucida Sans Unicod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S</a:t>
            </a:r>
            <a:r>
              <a:rPr sz="1100" spc="-25" dirty="0">
                <a:latin typeface="Lucida Sans Unicode"/>
                <a:cs typeface="Lucida Sans Unicode"/>
              </a:rPr>
              <a:t>]</a:t>
            </a:r>
            <a:endParaRPr sz="11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Claim</a:t>
            </a:r>
            <a:r>
              <a:rPr spc="75" dirty="0"/>
              <a:t> </a:t>
            </a:r>
            <a:r>
              <a:rPr spc="-10" dirty="0"/>
              <a:t>function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89535">
              <a:lnSpc>
                <a:spcPct val="102600"/>
              </a:lnSpc>
              <a:spcBef>
                <a:spcPts val="55"/>
              </a:spcBef>
            </a:pPr>
            <a:r>
              <a:rPr dirty="0"/>
              <a:t>The</a:t>
            </a:r>
            <a:r>
              <a:rPr spc="-30" dirty="0"/>
              <a:t> </a:t>
            </a:r>
            <a:r>
              <a:rPr dirty="0"/>
              <a:t>loss</a:t>
            </a:r>
            <a:r>
              <a:rPr spc="-25" dirty="0"/>
              <a:t> </a:t>
            </a:r>
            <a:r>
              <a:rPr dirty="0"/>
              <a:t>is</a:t>
            </a:r>
            <a:r>
              <a:rPr spc="-25" dirty="0"/>
              <a:t> </a:t>
            </a:r>
            <a:r>
              <a:rPr dirty="0"/>
              <a:t>not</a:t>
            </a:r>
            <a:r>
              <a:rPr spc="-30" dirty="0"/>
              <a:t> </a:t>
            </a:r>
            <a:r>
              <a:rPr dirty="0"/>
              <a:t>fully</a:t>
            </a:r>
            <a:r>
              <a:rPr spc="-25" dirty="0"/>
              <a:t> </a:t>
            </a:r>
            <a:r>
              <a:rPr spc="-10" dirty="0"/>
              <a:t>covered</a:t>
            </a:r>
            <a:r>
              <a:rPr spc="-25" dirty="0"/>
              <a:t> </a:t>
            </a:r>
            <a:r>
              <a:rPr dirty="0"/>
              <a:t>by</a:t>
            </a:r>
            <a:r>
              <a:rPr spc="-30" dirty="0"/>
              <a:t> </a:t>
            </a:r>
            <a:r>
              <a:rPr dirty="0"/>
              <a:t>the</a:t>
            </a:r>
            <a:r>
              <a:rPr spc="-25" dirty="0"/>
              <a:t> </a:t>
            </a:r>
            <a:r>
              <a:rPr dirty="0"/>
              <a:t>insurer</a:t>
            </a:r>
            <a:r>
              <a:rPr spc="-25" dirty="0"/>
              <a:t> </a:t>
            </a:r>
            <a:r>
              <a:rPr dirty="0"/>
              <a:t>and</a:t>
            </a:r>
            <a:r>
              <a:rPr spc="-30" dirty="0"/>
              <a:t> </a:t>
            </a:r>
            <a:r>
              <a:rPr dirty="0"/>
              <a:t>depends</a:t>
            </a:r>
            <a:r>
              <a:rPr spc="-25" dirty="0"/>
              <a:t> </a:t>
            </a:r>
            <a:r>
              <a:rPr dirty="0"/>
              <a:t>on</a:t>
            </a:r>
            <a:r>
              <a:rPr spc="-25" dirty="0"/>
              <a:t> </a:t>
            </a:r>
            <a:r>
              <a:rPr spc="-10" dirty="0"/>
              <a:t>policy </a:t>
            </a:r>
            <a:r>
              <a:rPr dirty="0"/>
              <a:t>conditions.</a:t>
            </a:r>
            <a:r>
              <a:rPr spc="35" dirty="0"/>
              <a:t> </a:t>
            </a:r>
            <a:r>
              <a:rPr dirty="0"/>
              <a:t>Let</a:t>
            </a:r>
            <a:r>
              <a:rPr spc="-30" dirty="0"/>
              <a:t> </a:t>
            </a:r>
            <a:r>
              <a:rPr i="1" dirty="0">
                <a:latin typeface="Book Antiqua"/>
                <a:cs typeface="Book Antiqua"/>
              </a:rPr>
              <a:t>X</a:t>
            </a:r>
            <a:r>
              <a:rPr i="1" spc="20" dirty="0">
                <a:latin typeface="Book Antiqua"/>
                <a:cs typeface="Book Antiqua"/>
              </a:rPr>
              <a:t> </a:t>
            </a:r>
            <a:r>
              <a:rPr dirty="0"/>
              <a:t>be</a:t>
            </a:r>
            <a:r>
              <a:rPr spc="-30" dirty="0"/>
              <a:t> </a:t>
            </a:r>
            <a:r>
              <a:rPr dirty="0"/>
              <a:t>the</a:t>
            </a:r>
            <a:r>
              <a:rPr spc="-30" dirty="0"/>
              <a:t> </a:t>
            </a:r>
            <a:r>
              <a:rPr dirty="0"/>
              <a:t>loss</a:t>
            </a:r>
            <a:r>
              <a:rPr spc="-25" dirty="0"/>
              <a:t> </a:t>
            </a:r>
            <a:r>
              <a:rPr dirty="0"/>
              <a:t>and</a:t>
            </a:r>
            <a:r>
              <a:rPr spc="-30" dirty="0"/>
              <a:t> </a:t>
            </a:r>
            <a:r>
              <a:rPr i="1" dirty="0">
                <a:latin typeface="Book Antiqua"/>
                <a:cs typeface="Book Antiqua"/>
              </a:rPr>
              <a:t>Y</a:t>
            </a:r>
            <a:r>
              <a:rPr i="1" spc="15" dirty="0">
                <a:latin typeface="Book Antiqua"/>
                <a:cs typeface="Book Antiqua"/>
              </a:rPr>
              <a:t> </a:t>
            </a:r>
            <a:r>
              <a:rPr dirty="0"/>
              <a:t>the</a:t>
            </a:r>
            <a:r>
              <a:rPr spc="-30" dirty="0"/>
              <a:t> </a:t>
            </a:r>
            <a:r>
              <a:rPr dirty="0"/>
              <a:t>claim</a:t>
            </a:r>
            <a:r>
              <a:rPr spc="-30" dirty="0"/>
              <a:t> </a:t>
            </a:r>
            <a:r>
              <a:rPr dirty="0"/>
              <a:t>amount</a:t>
            </a:r>
            <a:r>
              <a:rPr spc="-25" dirty="0"/>
              <a:t> </a:t>
            </a:r>
            <a:r>
              <a:rPr dirty="0"/>
              <a:t>paid</a:t>
            </a:r>
            <a:r>
              <a:rPr spc="-30" dirty="0"/>
              <a:t> </a:t>
            </a:r>
            <a:r>
              <a:rPr dirty="0"/>
              <a:t>by</a:t>
            </a:r>
            <a:r>
              <a:rPr spc="-25" dirty="0"/>
              <a:t> the </a:t>
            </a:r>
            <a:r>
              <a:rPr dirty="0"/>
              <a:t>insurer.</a:t>
            </a:r>
            <a:r>
              <a:rPr spc="-30" dirty="0"/>
              <a:t> </a:t>
            </a:r>
            <a:r>
              <a:rPr spc="-20" dirty="0"/>
              <a:t>Then</a:t>
            </a:r>
          </a:p>
          <a:p>
            <a:pPr marL="174625" algn="ctr">
              <a:lnSpc>
                <a:spcPct val="100000"/>
              </a:lnSpc>
              <a:spcBef>
                <a:spcPts val="35"/>
              </a:spcBef>
            </a:pPr>
            <a:r>
              <a:rPr i="1" dirty="0">
                <a:latin typeface="Book Antiqua"/>
                <a:cs typeface="Book Antiqua"/>
              </a:rPr>
              <a:t>Y</a:t>
            </a:r>
            <a:r>
              <a:rPr i="1" spc="55" dirty="0">
                <a:latin typeface="Book Antiqua"/>
                <a:cs typeface="Book Antiqua"/>
              </a:rPr>
              <a:t> </a:t>
            </a:r>
            <a:r>
              <a:rPr dirty="0">
                <a:latin typeface="Lucida Sans Unicode"/>
                <a:cs typeface="Lucida Sans Unicode"/>
              </a:rPr>
              <a:t>=</a:t>
            </a:r>
            <a:r>
              <a:rPr spc="-20" dirty="0">
                <a:latin typeface="Lucida Sans Unicode"/>
                <a:cs typeface="Lucida Sans Unicode"/>
              </a:rPr>
              <a:t> </a:t>
            </a:r>
            <a:r>
              <a:rPr i="1" dirty="0">
                <a:latin typeface="Book Antiqua"/>
                <a:cs typeface="Book Antiqua"/>
              </a:rPr>
              <a:t>f</a:t>
            </a:r>
            <a:r>
              <a:rPr i="1" spc="75" dirty="0">
                <a:latin typeface="Book Antiqua"/>
                <a:cs typeface="Book Antiqua"/>
              </a:rPr>
              <a:t> </a:t>
            </a:r>
            <a:r>
              <a:rPr dirty="0">
                <a:latin typeface="Lucida Sans Unicode"/>
                <a:cs typeface="Lucida Sans Unicode"/>
              </a:rPr>
              <a:t>(</a:t>
            </a:r>
            <a:r>
              <a:rPr i="1" dirty="0">
                <a:latin typeface="Book Antiqua"/>
                <a:cs typeface="Book Antiqua"/>
              </a:rPr>
              <a:t>X</a:t>
            </a:r>
            <a:r>
              <a:rPr dirty="0">
                <a:latin typeface="Lucida Sans Unicode"/>
                <a:cs typeface="Lucida Sans Unicode"/>
              </a:rPr>
              <a:t>)</a:t>
            </a:r>
            <a:r>
              <a:rPr spc="-155" dirty="0">
                <a:latin typeface="Lucida Sans Unicode"/>
                <a:cs typeface="Lucida Sans Unicode"/>
              </a:rPr>
              <a:t> </a:t>
            </a:r>
            <a:r>
              <a:rPr i="1" spc="-50" dirty="0">
                <a:latin typeface="Verdana"/>
                <a:cs typeface="Verdana"/>
              </a:rPr>
              <a:t>,</a:t>
            </a:r>
          </a:p>
          <a:p>
            <a:pPr marL="12700" marR="5080">
              <a:lnSpc>
                <a:spcPct val="102699"/>
              </a:lnSpc>
              <a:spcBef>
                <a:spcPts val="645"/>
              </a:spcBef>
            </a:pPr>
            <a:r>
              <a:rPr dirty="0"/>
              <a:t>where</a:t>
            </a:r>
            <a:r>
              <a:rPr spc="-25" dirty="0"/>
              <a:t> </a:t>
            </a:r>
            <a:r>
              <a:rPr i="1" dirty="0">
                <a:latin typeface="Book Antiqua"/>
                <a:cs typeface="Book Antiqua"/>
              </a:rPr>
              <a:t>f</a:t>
            </a:r>
            <a:r>
              <a:rPr i="1" spc="150" dirty="0">
                <a:latin typeface="Book Antiqua"/>
                <a:cs typeface="Book Antiqua"/>
              </a:rPr>
              <a:t> </a:t>
            </a:r>
            <a:r>
              <a:rPr dirty="0"/>
              <a:t>is</a:t>
            </a:r>
            <a:r>
              <a:rPr spc="-20" dirty="0"/>
              <a:t> </a:t>
            </a:r>
            <a:r>
              <a:rPr dirty="0"/>
              <a:t>the</a:t>
            </a:r>
            <a:r>
              <a:rPr spc="-20" dirty="0"/>
              <a:t> </a:t>
            </a:r>
            <a:r>
              <a:rPr dirty="0"/>
              <a:t>claim</a:t>
            </a:r>
            <a:r>
              <a:rPr spc="-20" dirty="0"/>
              <a:t> </a:t>
            </a:r>
            <a:r>
              <a:rPr dirty="0"/>
              <a:t>function.</a:t>
            </a:r>
            <a:r>
              <a:rPr spc="45" dirty="0"/>
              <a:t> </a:t>
            </a:r>
            <a:r>
              <a:rPr dirty="0"/>
              <a:t>It</a:t>
            </a:r>
            <a:r>
              <a:rPr spc="-25" dirty="0"/>
              <a:t> </a:t>
            </a:r>
            <a:r>
              <a:rPr dirty="0"/>
              <a:t>holds</a:t>
            </a:r>
            <a:r>
              <a:rPr spc="-20" dirty="0"/>
              <a:t> </a:t>
            </a:r>
            <a:r>
              <a:rPr dirty="0"/>
              <a:t>that</a:t>
            </a:r>
            <a:r>
              <a:rPr spc="-20" dirty="0"/>
              <a:t> </a:t>
            </a:r>
            <a:r>
              <a:rPr i="1" dirty="0">
                <a:latin typeface="Book Antiqua"/>
                <a:cs typeface="Book Antiqua"/>
              </a:rPr>
              <a:t>Y</a:t>
            </a:r>
            <a:r>
              <a:rPr i="1" spc="20" dirty="0">
                <a:latin typeface="Book Antiqua"/>
                <a:cs typeface="Book Antiqua"/>
              </a:rPr>
              <a:t> </a:t>
            </a:r>
            <a:r>
              <a:rPr i="1" spc="240" dirty="0">
                <a:latin typeface="Arial"/>
                <a:cs typeface="Arial"/>
              </a:rPr>
              <a:t>≤</a:t>
            </a:r>
            <a:r>
              <a:rPr i="1" spc="-25" dirty="0">
                <a:latin typeface="Arial"/>
                <a:cs typeface="Arial"/>
              </a:rPr>
              <a:t> </a:t>
            </a:r>
            <a:r>
              <a:rPr i="1" dirty="0">
                <a:latin typeface="Book Antiqua"/>
                <a:cs typeface="Book Antiqua"/>
              </a:rPr>
              <a:t>X</a:t>
            </a:r>
            <a:r>
              <a:rPr i="1" spc="25" dirty="0">
                <a:latin typeface="Book Antiqua"/>
                <a:cs typeface="Book Antiqua"/>
              </a:rPr>
              <a:t> </a:t>
            </a:r>
            <a:r>
              <a:rPr dirty="0"/>
              <a:t>Then,</a:t>
            </a:r>
            <a:r>
              <a:rPr spc="-20" dirty="0"/>
              <a:t> </a:t>
            </a:r>
            <a:r>
              <a:rPr dirty="0"/>
              <a:t>the</a:t>
            </a:r>
            <a:r>
              <a:rPr spc="-25" dirty="0"/>
              <a:t> </a:t>
            </a:r>
            <a:r>
              <a:rPr dirty="0"/>
              <a:t>claim</a:t>
            </a:r>
            <a:r>
              <a:rPr spc="-20" dirty="0"/>
              <a:t> </a:t>
            </a:r>
            <a:r>
              <a:rPr spc="-25" dirty="0"/>
              <a:t>to </a:t>
            </a:r>
            <a:r>
              <a:rPr dirty="0"/>
              <a:t>loss</a:t>
            </a:r>
            <a:r>
              <a:rPr spc="-35" dirty="0"/>
              <a:t> </a:t>
            </a:r>
            <a:r>
              <a:rPr dirty="0"/>
              <a:t>ratio</a:t>
            </a:r>
            <a:r>
              <a:rPr spc="-35" dirty="0"/>
              <a:t> </a:t>
            </a:r>
            <a:r>
              <a:rPr dirty="0"/>
              <a:t>represents</a:t>
            </a:r>
            <a:r>
              <a:rPr spc="-35" dirty="0"/>
              <a:t> </a:t>
            </a:r>
            <a:r>
              <a:rPr dirty="0"/>
              <a:t>the</a:t>
            </a:r>
            <a:r>
              <a:rPr spc="-35" dirty="0"/>
              <a:t> </a:t>
            </a:r>
            <a:r>
              <a:rPr dirty="0"/>
              <a:t>percentage</a:t>
            </a:r>
            <a:r>
              <a:rPr spc="-35" dirty="0"/>
              <a:t> </a:t>
            </a:r>
            <a:r>
              <a:rPr dirty="0"/>
              <a:t>of</a:t>
            </a:r>
            <a:r>
              <a:rPr spc="-35" dirty="0"/>
              <a:t> </a:t>
            </a:r>
            <a:r>
              <a:rPr dirty="0"/>
              <a:t>loss</a:t>
            </a:r>
            <a:r>
              <a:rPr spc="-30" dirty="0"/>
              <a:t> </a:t>
            </a:r>
            <a:r>
              <a:rPr spc="-10" dirty="0"/>
              <a:t>covered</a:t>
            </a:r>
            <a:r>
              <a:rPr spc="-35" dirty="0"/>
              <a:t> </a:t>
            </a:r>
            <a:r>
              <a:rPr dirty="0"/>
              <a:t>by</a:t>
            </a:r>
            <a:r>
              <a:rPr spc="-35" dirty="0"/>
              <a:t> </a:t>
            </a:r>
            <a:r>
              <a:rPr spc="-10" dirty="0"/>
              <a:t>insurer.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988159" y="1952903"/>
            <a:ext cx="61150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C</a:t>
            </a:r>
            <a:r>
              <a:rPr sz="1100" i="1" dirty="0">
                <a:latin typeface="Verdana"/>
                <a:cs typeface="Verdana"/>
              </a:rPr>
              <a:t>/</a:t>
            </a:r>
            <a:r>
              <a:rPr sz="1100" i="1" dirty="0">
                <a:latin typeface="Book Antiqua"/>
                <a:cs typeface="Book Antiqua"/>
              </a:rPr>
              <a:t>L</a:t>
            </a:r>
            <a:r>
              <a:rPr sz="1100" i="1" spc="2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100" dirty="0">
                <a:latin typeface="Lucida Sans Unicode"/>
                <a:cs typeface="Lucida Sans Unicode"/>
              </a:rPr>
              <a:t> </a:t>
            </a:r>
            <a:r>
              <a:rPr sz="1650" i="1" u="sng" spc="-75" baseline="37878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Y</a:t>
            </a:r>
            <a:endParaRPr sz="1650" baseline="37878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452179" y="2047937"/>
            <a:ext cx="125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X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36460" y="2430409"/>
            <a:ext cx="2106930" cy="65595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i="1" dirty="0">
                <a:latin typeface="Book Antiqua"/>
                <a:cs typeface="Book Antiqua"/>
              </a:rPr>
              <a:t>C</a:t>
            </a:r>
            <a:r>
              <a:rPr sz="1100" i="1" dirty="0">
                <a:latin typeface="Verdana"/>
                <a:cs typeface="Verdana"/>
              </a:rPr>
              <a:t>/</a:t>
            </a:r>
            <a:r>
              <a:rPr sz="1100" i="1" dirty="0">
                <a:latin typeface="Book Antiqua"/>
                <a:cs typeface="Book Antiqua"/>
              </a:rPr>
              <a:t>L</a:t>
            </a:r>
            <a:r>
              <a:rPr sz="1100" i="1" spc="1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55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15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-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fully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covered;</a:t>
            </a:r>
            <a:endParaRPr sz="11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34"/>
              </a:spcBef>
            </a:pPr>
            <a:r>
              <a:rPr sz="1100" i="1" dirty="0">
                <a:latin typeface="Book Antiqua"/>
                <a:cs typeface="Book Antiqua"/>
              </a:rPr>
              <a:t>C</a:t>
            </a:r>
            <a:r>
              <a:rPr sz="1100" i="1" dirty="0">
                <a:latin typeface="Verdana"/>
                <a:cs typeface="Verdana"/>
              </a:rPr>
              <a:t>/</a:t>
            </a:r>
            <a:r>
              <a:rPr sz="1100" i="1" dirty="0">
                <a:latin typeface="Book Antiqua"/>
                <a:cs typeface="Book Antiqua"/>
              </a:rPr>
              <a:t>L</a:t>
            </a:r>
            <a:r>
              <a:rPr sz="1100" i="1" spc="30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&lt;</a:t>
            </a:r>
            <a:r>
              <a:rPr sz="1100" i="1" spc="-80" dirty="0">
                <a:latin typeface="Verdana"/>
                <a:cs typeface="Verdana"/>
              </a:rPr>
              <a:t> 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30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- </a:t>
            </a:r>
            <a:r>
              <a:rPr sz="1100" spc="-10" dirty="0">
                <a:latin typeface="Arial"/>
                <a:cs typeface="Arial"/>
              </a:rPr>
              <a:t>underinsurance;</a:t>
            </a:r>
            <a:endParaRPr sz="11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30"/>
              </a:spcBef>
            </a:pPr>
            <a:r>
              <a:rPr sz="1100" i="1" dirty="0">
                <a:latin typeface="Book Antiqua"/>
                <a:cs typeface="Book Antiqua"/>
              </a:rPr>
              <a:t>C</a:t>
            </a:r>
            <a:r>
              <a:rPr sz="1100" i="1" dirty="0">
                <a:latin typeface="Verdana"/>
                <a:cs typeface="Verdana"/>
              </a:rPr>
              <a:t>/</a:t>
            </a:r>
            <a:r>
              <a:rPr sz="1100" i="1" dirty="0">
                <a:latin typeface="Book Antiqua"/>
                <a:cs typeface="Book Antiqua"/>
              </a:rPr>
              <a:t>L</a:t>
            </a:r>
            <a:r>
              <a:rPr sz="1100" i="1" spc="25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&gt;</a:t>
            </a:r>
            <a:r>
              <a:rPr sz="1100" i="1" spc="-85" dirty="0">
                <a:latin typeface="Verdana"/>
                <a:cs typeface="Verdana"/>
              </a:rPr>
              <a:t> 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25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- not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possible.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Full</a:t>
            </a:r>
            <a:r>
              <a:rPr spc="170" dirty="0"/>
              <a:t> </a:t>
            </a:r>
            <a:r>
              <a:rPr dirty="0"/>
              <a:t>compensation/unlimited</a:t>
            </a:r>
            <a:r>
              <a:rPr spc="175" dirty="0"/>
              <a:t> </a:t>
            </a:r>
            <a:r>
              <a:rPr spc="-10" dirty="0"/>
              <a:t>liability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1063064"/>
            <a:ext cx="94170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function: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101329" y="1235137"/>
            <a:ext cx="4038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i="1" spc="1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X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9372" y="1944940"/>
            <a:ext cx="11639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ratio: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29256" y="2056522"/>
            <a:ext cx="1181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u="sng" spc="-1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Y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861146" y="2150248"/>
            <a:ext cx="88582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C</a:t>
            </a:r>
            <a:r>
              <a:rPr sz="1100" i="1" dirty="0">
                <a:latin typeface="Verdana"/>
                <a:cs typeface="Verdana"/>
              </a:rPr>
              <a:t>/</a:t>
            </a:r>
            <a:r>
              <a:rPr sz="1100" i="1" dirty="0">
                <a:latin typeface="Book Antiqua"/>
                <a:cs typeface="Book Antiqua"/>
              </a:rPr>
              <a:t>L</a:t>
            </a:r>
            <a:r>
              <a:rPr sz="1100" i="1" spc="1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60" dirty="0">
                <a:latin typeface="Lucida Sans Unicode"/>
                <a:cs typeface="Lucida Sans Unicode"/>
              </a:rPr>
              <a:t> </a:t>
            </a:r>
            <a:r>
              <a:rPr sz="1650" i="1" baseline="-37878" dirty="0">
                <a:latin typeface="Book Antiqua"/>
                <a:cs typeface="Book Antiqua"/>
              </a:rPr>
              <a:t>X</a:t>
            </a:r>
            <a:r>
              <a:rPr sz="1650" i="1" spc="217" baseline="-37878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55" dirty="0">
                <a:latin typeface="Lucida Sans Unicode"/>
                <a:cs typeface="Lucida Sans Unicode"/>
              </a:rPr>
              <a:t> </a:t>
            </a:r>
            <a:r>
              <a:rPr sz="1100" spc="-50" dirty="0">
                <a:latin typeface="Book Antiqua"/>
                <a:cs typeface="Book Antiqua"/>
              </a:rPr>
              <a:t>1</a:t>
            </a:r>
            <a:endParaRPr sz="1100">
              <a:latin typeface="Book Antiqua"/>
              <a:cs typeface="Book Antiqua"/>
            </a:endParaRPr>
          </a:p>
        </p:txBody>
      </p:sp>
    </p:spTree>
  </p:cSld>
  <p:clrMapOvr>
    <a:masterClrMapping/>
  </p:clrMapOvr>
  <p:transition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Full</a:t>
            </a:r>
            <a:r>
              <a:rPr spc="170" dirty="0"/>
              <a:t> </a:t>
            </a:r>
            <a:r>
              <a:rPr dirty="0"/>
              <a:t>compensation/unlimited</a:t>
            </a:r>
            <a:r>
              <a:rPr spc="175" dirty="0"/>
              <a:t> </a:t>
            </a:r>
            <a:r>
              <a:rPr spc="-10" dirty="0"/>
              <a:t>liability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1000796"/>
            <a:ext cx="13925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Equivalence</a:t>
            </a:r>
            <a:r>
              <a:rPr sz="1100" spc="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premium: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67598" y="1382673"/>
            <a:ext cx="379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42718" y="1288947"/>
            <a:ext cx="133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N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245715" y="1499285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233015" y="1477720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144712" y="1187334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475204" y="1382673"/>
            <a:ext cx="36512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spc="-45" dirty="0">
                <a:latin typeface="Lucida Sans Unicode"/>
                <a:cs typeface="Lucida Sans Unicode"/>
              </a:rPr>
              <a:t>[</a:t>
            </a:r>
            <a:r>
              <a:rPr sz="1100" i="1" spc="-45" dirty="0">
                <a:latin typeface="Book Antiqua"/>
                <a:cs typeface="Book Antiqua"/>
              </a:rPr>
              <a:t>Y</a:t>
            </a:r>
            <a:r>
              <a:rPr sz="1100" spc="-45" dirty="0">
                <a:latin typeface="Lucida Sans Unicode"/>
                <a:cs typeface="Lucida Sans Unicode"/>
              </a:rPr>
              <a:t>]</a:t>
            </a:r>
            <a:r>
              <a:rPr sz="1100" spc="-16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.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59372" y="1768029"/>
            <a:ext cx="19799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Using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function,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get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763509" y="2151582"/>
            <a:ext cx="379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238629" y="2057855"/>
            <a:ext cx="133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N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241626" y="2268181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2228926" y="2246616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140623" y="1956230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471115" y="2151582"/>
            <a:ext cx="37338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spc="-45" dirty="0">
                <a:latin typeface="Lucida Sans Unicode"/>
                <a:cs typeface="Lucida Sans Unicode"/>
              </a:rPr>
              <a:t>[</a:t>
            </a:r>
            <a:r>
              <a:rPr sz="1100" i="1" spc="-45" dirty="0">
                <a:latin typeface="Book Antiqua"/>
                <a:cs typeface="Book Antiqua"/>
              </a:rPr>
              <a:t>X</a:t>
            </a:r>
            <a:r>
              <a:rPr sz="1100" spc="-45" dirty="0">
                <a:latin typeface="Lucida Sans Unicode"/>
                <a:cs typeface="Lucida Sans Unicode"/>
              </a:rPr>
              <a:t>]</a:t>
            </a:r>
            <a:r>
              <a:rPr sz="1100" spc="-15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.</a:t>
            </a:r>
            <a:endParaRPr sz="1100">
              <a:latin typeface="Verdana"/>
              <a:cs typeface="Verdana"/>
            </a:endParaRPr>
          </a:p>
        </p:txBody>
      </p:sp>
    </p:spTree>
  </p:cSld>
  <p:clrMapOvr>
    <a:masterClrMapping/>
  </p:clrMapOvr>
  <p:transition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933</Words>
  <Application>Microsoft Office PowerPoint</Application>
  <PresentationFormat>自定义</PresentationFormat>
  <Paragraphs>226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KaiTi</vt:lpstr>
      <vt:lpstr>等线</vt:lpstr>
      <vt:lpstr>等线 Light</vt:lpstr>
      <vt:lpstr>Arial</vt:lpstr>
      <vt:lpstr>Book Antiqua</vt:lpstr>
      <vt:lpstr>Bookman Old Style</vt:lpstr>
      <vt:lpstr>Courier New</vt:lpstr>
      <vt:lpstr>Lucida Sans Unicode</vt:lpstr>
      <vt:lpstr>Times New Roman</vt:lpstr>
      <vt:lpstr>Verdana</vt:lpstr>
      <vt:lpstr>Office Theme</vt:lpstr>
      <vt:lpstr>Insurance benefit and setting premium in non-life insurance</vt:lpstr>
      <vt:lpstr>Contents</vt:lpstr>
      <vt:lpstr>Equivalence premium</vt:lpstr>
      <vt:lpstr>Equivalence premium</vt:lpstr>
      <vt:lpstr>Safety loading</vt:lpstr>
      <vt:lpstr>Safety loading</vt:lpstr>
      <vt:lpstr>Claim function</vt:lpstr>
      <vt:lpstr>Full compensation/unlimited liability</vt:lpstr>
      <vt:lpstr>Full compensation/unlimited liability</vt:lpstr>
      <vt:lpstr>Insurance with upper limit</vt:lpstr>
      <vt:lpstr>Insurance with upper limit</vt:lpstr>
      <vt:lpstr>Proportional/fixed-percentage deductible</vt:lpstr>
      <vt:lpstr>Proportional/fixed-percentage deductibles</vt:lpstr>
      <vt:lpstr>Fixed-amount deductible</vt:lpstr>
      <vt:lpstr>Fixed-amount deductible</vt:lpstr>
      <vt:lpstr>Franchise/minimum deductible</vt:lpstr>
      <vt:lpstr>Franchise/minimum deductible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Insurance benefit and setting premium in non-life insurance - 154-0520 Insurance II</dc:title>
  <dc:creator>Jiri Valecky</dc:creator>
  <cp:lastModifiedBy>hp</cp:lastModifiedBy>
  <cp:revision>4</cp:revision>
  <dcterms:created xsi:type="dcterms:W3CDTF">2023-08-25T06:43:16Z</dcterms:created>
  <dcterms:modified xsi:type="dcterms:W3CDTF">2023-09-07T01:22:41Z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2021-03-11T00:00:00Z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2023-08-25T00:00:00Z</vt:filetime>
  </property>
  <property fmtid="{D5CDD505-2E9C-101B-9397-08002B2CF9AE}" pid="5" name="PTEX.Fullbanner">
    <vt:lpwstr>This is MiKTeX-pdfTeX 2.9.6839 (1.40.19)</vt:lpwstr>
  </property>
  <property fmtid="{D5CDD505-2E9C-101B-9397-08002B2CF9AE}" pid="6" name="Producer">
    <vt:lpwstr>pdfTeX-1.40.19</vt:lpwstr>
  </property>
</Properties>
</file>