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3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4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7" r:id="rId2"/>
    <p:sldMasterId id="2147483679" r:id="rId3"/>
    <p:sldMasterId id="2147483686" r:id="rId4"/>
    <p:sldMasterId id="2147483694" r:id="rId5"/>
  </p:sldMasterIdLst>
  <p:notesMasterIdLst>
    <p:notesMasterId r:id="rId19"/>
  </p:notesMasterIdLst>
  <p:sldIdLst>
    <p:sldId id="256" r:id="rId6"/>
    <p:sldId id="267" r:id="rId7"/>
    <p:sldId id="268" r:id="rId8"/>
    <p:sldId id="269" r:id="rId9"/>
    <p:sldId id="276" r:id="rId10"/>
    <p:sldId id="270" r:id="rId11"/>
    <p:sldId id="271" r:id="rId12"/>
    <p:sldId id="272" r:id="rId13"/>
    <p:sldId id="273" r:id="rId14"/>
    <p:sldId id="274" r:id="rId15"/>
    <p:sldId id="275" r:id="rId16"/>
    <p:sldId id="278" r:id="rId17"/>
    <p:sldId id="277" r:id="rId18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59" autoAdjust="0"/>
    <p:restoredTop sz="94660"/>
  </p:normalViewPr>
  <p:slideViewPr>
    <p:cSldViewPr snapToGrid="0">
      <p:cViewPr varScale="1">
        <p:scale>
          <a:sx n="92" d="100"/>
          <a:sy n="92" d="100"/>
        </p:scale>
        <p:origin x="45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D89228-39E3-4FBC-9198-A5CC6C49C3B0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3ACC7E-D2A5-460D-8C15-2E2A42BA95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41910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A62F60A5-AF07-B541-AE6A-88569EB764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2845" y="1122363"/>
            <a:ext cx="11807825" cy="2054225"/>
          </a:xfrm>
        </p:spPr>
        <p:txBody>
          <a:bodyPr anchor="b"/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  <a:endParaRPr lang="cs-CZ" dirty="0"/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xmlns="" id="{72AB18D6-A597-8B4E-A383-BD55E7799B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02845" y="3602037"/>
            <a:ext cx="11797067" cy="2598737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cs-CZ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xmlns="" id="{DEDE463D-611E-7641-BE67-E50FAADA52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C0608-A84D-447F-B15C-67EB2E1ACBCA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xmlns="" id="{B1BC9F34-E144-0247-B652-197C07073B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76199" y="6356349"/>
            <a:ext cx="9896625" cy="32037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xmlns="" id="{7C838B55-B834-7B40-AB95-C477904CC4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42FC4-C7F5-4B0C-948F-8C53809C5D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27666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D085BBB-390C-8746-8F6D-62B6435F27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3A52AC7-CCB6-7743-BA17-958390688A1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027134D6-2490-5248-8BDE-DBC857FAD5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C3B26196-17B1-8245-A58A-F8CFE52610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BC748-752E-9E47-952B-1B6B12A8FBCB}" type="datetimeFigureOut">
              <a:rPr lang="cs-CZ" smtClean="0"/>
              <a:t>7.9.2023</a:t>
            </a:fld>
            <a:endParaRPr lang="cs-C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EDF613EA-3698-4344-847F-E2367A8ED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3C666FBF-FFBF-9746-9924-D6ECC8F224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945761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46015BE-E091-174E-9BC7-1C1BCA6DCF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A337750E-8FBE-E846-AB80-9F86414BC9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0621511B-D22A-1245-A98E-3D2AFE55B5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58A5B39B-BFEB-134C-AB6F-4AB601CEDC6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B17821D6-D3D4-CF41-A511-5A5AC1081B1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985C7EB4-86D6-B743-9954-71FAD9D047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BC748-752E-9E47-952B-1B6B12A8FBCB}" type="datetimeFigureOut">
              <a:rPr lang="cs-CZ" smtClean="0"/>
              <a:t>7.9.2023</a:t>
            </a:fld>
            <a:endParaRPr lang="cs-CZ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0DC364A0-F572-C149-849B-B307CD8BEF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8FF28744-8951-9A4F-A3AA-DD575AE0E3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983664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BE71551-C6A2-6D44-9A81-20B0DFB755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9B6EF13A-BEDD-8D40-AC6C-A39969AD03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BC748-752E-9E47-952B-1B6B12A8FBCB}" type="datetimeFigureOut">
              <a:rPr lang="cs-CZ" smtClean="0"/>
              <a:t>7.9.2023</a:t>
            </a:fld>
            <a:endParaRPr lang="cs-CZ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3B0FB4E8-8C55-204A-9573-634F389DE8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55D9D78F-1EEB-F743-A9FB-1B91894CEA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82618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B6672057-05C0-D143-BA44-BD676CD9C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BC748-752E-9E47-952B-1B6B12A8FBCB}" type="datetimeFigureOut">
              <a:rPr lang="cs-CZ" smtClean="0"/>
              <a:t>7.9.2023</a:t>
            </a:fld>
            <a:endParaRPr lang="cs-CZ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A33BE2FB-8405-5C4E-A05E-0DC323AF62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6BFD6ECD-2072-7649-8717-F6947C5715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315483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6F3C40A-3F5C-0E49-8F8F-6D9B29B5E8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46D7F6FE-AE6D-AA46-B7E6-274E9FECE7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07F48ED1-3C22-CF4D-964F-6309C68D39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B740880F-C387-A147-90BC-C25E5F37E1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BC748-752E-9E47-952B-1B6B12A8FBCB}" type="datetimeFigureOut">
              <a:rPr lang="cs-CZ" smtClean="0"/>
              <a:t>7.9.2023</a:t>
            </a:fld>
            <a:endParaRPr lang="cs-C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93654222-DA1D-5942-8C32-925C8CDD7A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1380EA64-309A-514C-86EA-FAFE504413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306042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3A8B0C9-7B40-FA40-987F-51603A9D35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D3E2F6F5-7F35-EB4D-A1EC-863E7E34CAD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cs-CZ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252E35B1-C2B0-4D4B-943E-DEB98AAF20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CF36A77F-094E-5646-B960-EB9F6F1521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BC748-752E-9E47-952B-1B6B12A8FBCB}" type="datetimeFigureOut">
              <a:rPr lang="cs-CZ" smtClean="0"/>
              <a:t>7.9.2023</a:t>
            </a:fld>
            <a:endParaRPr lang="cs-C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684CD75F-2872-9748-8FDD-854012C2F6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55D6C3EB-745B-034B-8C75-CEC8F7C645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91685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9D499B7-157B-F045-9923-D12EED65EB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17647F9E-6176-9946-A28B-E20C2D5155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1EDD7A46-18AB-7B43-B05D-7EC3E7A08F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BC748-752E-9E47-952B-1B6B12A8FBCB}" type="datetimeFigureOut">
              <a:rPr lang="cs-CZ" smtClean="0"/>
              <a:t>7.9.2023</a:t>
            </a:fld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969A48DC-3CD9-9542-B18D-D6CC3077A5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65EFA9E0-9FA1-6145-9530-79E7D73F3A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265660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85634EEB-BD8A-2044-8B35-C5AE56E5148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069A23D1-7F69-7E47-A6BD-BB612A4E4C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75D427B6-FD45-B74E-996A-99BB45FE37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BC748-752E-9E47-952B-1B6B12A8FBCB}" type="datetimeFigureOut">
              <a:rPr lang="cs-CZ" smtClean="0"/>
              <a:t>7.9.2023</a:t>
            </a:fld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28B53127-1CB8-1D46-8EE1-22CBD5420D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C1FFF5BE-5006-9542-9F89-C97DC7BD82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548427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A62F60A5-AF07-B541-AE6A-88569EB764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2845" y="1122363"/>
            <a:ext cx="11807825" cy="2054225"/>
          </a:xfrm>
        </p:spPr>
        <p:txBody>
          <a:bodyPr anchor="b"/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  <a:endParaRPr lang="cs-CZ" dirty="0"/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xmlns="" id="{72AB18D6-A597-8B4E-A383-BD55E7799B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02845" y="3602037"/>
            <a:ext cx="11797067" cy="2598737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cs-CZ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xmlns="" id="{DEDE463D-611E-7641-BE67-E50FAADA52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BC748-752E-9E47-952B-1B6B12A8FBCB}" type="datetimeFigureOut">
              <a:rPr lang="cs-CZ" smtClean="0"/>
              <a:t>7.9.2023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xmlns="" id="{B1BC9F34-E144-0247-B652-197C07073B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76199" y="6356349"/>
            <a:ext cx="9896625" cy="320377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xmlns="" id="{7C838B55-B834-7B40-AB95-C477904CC4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4863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05C6A7C0-0649-6040-A91B-A51D8870ED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xmlns="" id="{3A670A8E-FAF4-EB48-A95A-5A580126D6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xmlns="" id="{A65CAB9C-0386-8B4F-99ED-91992F801A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BC748-752E-9E47-952B-1B6B12A8FBCB}" type="datetimeFigureOut">
              <a:rPr lang="cs-CZ" smtClean="0"/>
              <a:t>7.9.2023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xmlns="" id="{7733C643-BAC6-384B-8391-4C4A373E6E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35075" y="6356349"/>
            <a:ext cx="9937749" cy="309266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xmlns="" id="{4E1B1056-E9A4-E849-AFE0-99640ED4F5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54799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05C6A7C0-0649-6040-A91B-A51D8870ED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xmlns="" id="{3A670A8E-FAF4-EB48-A95A-5A580126D6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xmlns="" id="{A65CAB9C-0386-8B4F-99ED-91992F801A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C0608-A84D-447F-B15C-67EB2E1ACBCA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xmlns="" id="{7733C643-BAC6-384B-8391-4C4A373E6E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35075" y="6356349"/>
            <a:ext cx="9937749" cy="309266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xmlns="" id="{4E1B1056-E9A4-E849-AFE0-99640ED4F5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42FC4-C7F5-4B0C-948F-8C53809C5D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97497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79501A35-F9F4-C746-910A-0AB6C44A22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496" y="1052514"/>
            <a:ext cx="11796416" cy="1593868"/>
          </a:xfrm>
        </p:spPr>
        <p:txBody>
          <a:bodyPr anchor="b"/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  <a:endParaRPr lang="cs-CZ" dirty="0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xmlns="" id="{FE501E6E-0516-434B-9AFD-79C0FAE7DC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3497" y="2807746"/>
            <a:ext cx="11796416" cy="337790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xmlns="" id="{81AAA1F3-AAB7-A046-B5C1-7E0FED02FD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BC748-752E-9E47-952B-1B6B12A8FBCB}" type="datetimeFigureOut">
              <a:rPr lang="cs-CZ" smtClean="0"/>
              <a:t>7.9.2023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xmlns="" id="{37E67D82-BA89-E943-BE3E-6FD326C117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35075" y="6347011"/>
            <a:ext cx="9937749" cy="318604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xmlns="" id="{D35E7D21-DA7F-BC4B-ADBF-66F03AA084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81457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BFE10C0C-49DB-714B-8253-3919EEAB25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96" y="1054247"/>
            <a:ext cx="11799716" cy="1021977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xmlns="" id="{FAE45FF5-CFF7-BC4B-BE44-7DE11320BA1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02846" y="2162287"/>
            <a:ext cx="5785204" cy="4014676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xmlns="" id="{FE0186BD-CCF8-814D-8F98-56078DF4C9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03949" y="2162285"/>
            <a:ext cx="5795963" cy="4038490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xmlns="" id="{40C9FC7B-3212-0C45-8BA4-BD25FC4086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BC748-752E-9E47-952B-1B6B12A8FBCB}" type="datetimeFigureOut">
              <a:rPr lang="cs-CZ" smtClean="0"/>
              <a:t>7.9.2023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xmlns="" id="{CB71C6E2-9DD7-8649-B049-1FBCF5CC81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35075" y="6352876"/>
            <a:ext cx="9937749" cy="312739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xmlns="" id="{0AD2E780-8CA4-694B-B7E2-70742E384C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79111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399E3C6D-02AA-BD44-84A9-B919C331D8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cs-CZ" dirty="0"/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xmlns="" id="{3315A8E6-4C0A-AA4C-9079-37AC287219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BC748-752E-9E47-952B-1B6B12A8FBCB}" type="datetimeFigureOut">
              <a:rPr lang="cs-CZ" smtClean="0"/>
              <a:t>7.9.2023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xmlns="" id="{98BB6F38-4D44-9840-89C1-FF42C22B00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35075" y="6352876"/>
            <a:ext cx="9937749" cy="312739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xmlns="" id="{203DEF9F-619E-514F-B49B-61758FC00C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02446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xmlns="" id="{7414C914-950A-7942-B0E9-3FEB6F7F39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BC748-752E-9E47-952B-1B6B12A8FBCB}" type="datetimeFigureOut">
              <a:rPr lang="cs-CZ" smtClean="0"/>
              <a:t>7.9.2023</a:t>
            </a:fld>
            <a:endParaRPr 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xmlns="" id="{0DCF0096-0579-6045-8D0F-A71D64397B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35075" y="6356349"/>
            <a:ext cx="9937749" cy="309266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xmlns="" id="{0E670FDF-F365-974E-B39A-0DEC9CD46A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1823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AB8A41D-18F5-2B4E-BE99-D6457D846C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0400582C-01B7-3F42-AD28-9B7DF4DD5F3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cs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3B0C3A37-4F77-534E-9AF3-D82BFE1545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/>
              <a:t>3. 10. 2019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2BCDCCB8-70AD-574C-9AA9-B02DA9D9DB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Workshop SGSEKF19</a:t>
            </a:r>
            <a:endParaRPr lang="cs-CZ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47B3117F-487E-494C-9FA1-CB037C2CB2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30965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C956EA4-94EE-9E4C-9451-0C053C350A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2060C682-265E-EE41-A540-118A3A3903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904DCE98-8002-BC4F-85CF-80F1678C4D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/>
              <a:t>3. 10. 2019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5C100820-F6DD-5A4F-80F7-CAC42703D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Workshop SGSEKF19</a:t>
            </a:r>
            <a:endParaRPr lang="cs-CZ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61E03D53-E799-BF42-83F0-6B6D5E020F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26119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3E2D3AB-3AE5-6C49-B89B-0B3333B9A5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85A51D72-6450-1245-B950-D14EEE9BCD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85BA13D4-2C24-4B4C-A527-271234776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/>
              <a:t>3. 10. 2019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9B86D41A-5F70-D542-B768-4CA673DBA8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Workshop SGSEKF19</a:t>
            </a:r>
            <a:endParaRPr lang="cs-CZ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5D784A22-3709-7E43-ADD3-04B31F1D20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67710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D085BBB-390C-8746-8F6D-62B6435F27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3A52AC7-CCB6-7743-BA17-958390688A1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027134D6-2490-5248-8BDE-DBC857FAD5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C3B26196-17B1-8245-A58A-F8CFE52610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/>
              <a:t>3. 10. 2019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EDF613EA-3698-4344-847F-E2367A8ED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Workshop SGSEKF19</a:t>
            </a:r>
            <a:endParaRPr lang="cs-CZ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3C666FBF-FFBF-9746-9924-D6ECC8F224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91915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46015BE-E091-174E-9BC7-1C1BCA6DCF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A337750E-8FBE-E846-AB80-9F86414BC9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0621511B-D22A-1245-A98E-3D2AFE55B5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58A5B39B-BFEB-134C-AB6F-4AB601CEDC6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B17821D6-D3D4-CF41-A511-5A5AC1081B1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985C7EB4-86D6-B743-9954-71FAD9D047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/>
              <a:t>3. 10. 2019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0DC364A0-F572-C149-849B-B307CD8BEF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Workshop SGSEKF19</a:t>
            </a:r>
            <a:endParaRPr lang="cs-CZ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8FF28744-8951-9A4F-A3AA-DD575AE0E3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81763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B6672057-05C0-D143-BA44-BD676CD9C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/>
              <a:t>3. 10. 2019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A33BE2FB-8405-5C4E-A05E-0DC323AF62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Workshop SGSEKF19</a:t>
            </a:r>
            <a:endParaRPr lang="cs-CZ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6BFD6ECD-2072-7649-8717-F6947C5715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16676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79501A35-F9F4-C746-910A-0AB6C44A22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496" y="1052514"/>
            <a:ext cx="11796416" cy="1593868"/>
          </a:xfrm>
        </p:spPr>
        <p:txBody>
          <a:bodyPr anchor="b"/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  <a:endParaRPr lang="cs-CZ" dirty="0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xmlns="" id="{FE501E6E-0516-434B-9AFD-79C0FAE7DC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3497" y="2807746"/>
            <a:ext cx="11796416" cy="337790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xmlns="" id="{81AAA1F3-AAB7-A046-B5C1-7E0FED02FD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C0608-A84D-447F-B15C-67EB2E1ACBCA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xmlns="" id="{37E67D82-BA89-E943-BE3E-6FD326C117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35075" y="6347011"/>
            <a:ext cx="9937749" cy="318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xmlns="" id="{D35E7D21-DA7F-BC4B-ADBF-66F03AA084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42FC4-C7F5-4B0C-948F-8C53809C5D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606613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9D499B7-157B-F045-9923-D12EED65EB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17647F9E-6176-9946-A28B-E20C2D5155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1EDD7A46-18AB-7B43-B05D-7EC3E7A08F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/>
              <a:t>3. 10. 2019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969A48DC-3CD9-9542-B18D-D6CC3077A5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Workshop SGSEKF19</a:t>
            </a:r>
            <a:endParaRPr lang="cs-CZ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65EFA9E0-9FA1-6145-9530-79E7D73F3A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45897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48B7A4E4-B2A1-9028-40B6-165218151FF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17E2352A-2B0D-3ACA-DD05-3D5D5E37354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A0ECB9A9-1BE2-6CDD-7196-D2B310D559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C0608-A84D-447F-B15C-67EB2E1ACBCA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DAAF6E59-F265-9F64-B53A-1D01DF53F7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8212D707-D5B1-E808-A1EA-91980B006D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42FC4-C7F5-4B0C-948F-8C53809C5D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09176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7B392ADA-A551-1B57-8796-3270A663A2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7FEB8176-7163-8CC0-F229-A4EF7ABE12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6EB84BB7-DE79-3085-130D-D3DE20DBC5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C0608-A84D-447F-B15C-67EB2E1ACBCA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93314B04-8202-C686-57CE-5898A9CCDE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2BA6B9EB-E5CA-F7A5-5E60-DC1032B580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42FC4-C7F5-4B0C-948F-8C53809C5D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42574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05C6FEF4-AAD5-0A18-F4CB-FAFDEFD50A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D93ED0E8-B4E2-3308-05F4-A28D9272F0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883DB4FA-DE38-256B-EC53-B1954C3DE7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C0608-A84D-447F-B15C-67EB2E1ACBCA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F795C9A4-C2CA-72D5-FC2E-24878F5923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97BE509B-551B-4337-D987-721CDC1251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42FC4-C7F5-4B0C-948F-8C53809C5D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280756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B90DE0C3-8437-C44B-BBB9-DD20FC2A0C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07A5234E-CF0B-433B-541E-9FBED9F8F9C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31B8D678-91D3-695A-564F-EA6346454B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563E7053-9702-7751-6E9B-29405E59EB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C0608-A84D-447F-B15C-67EB2E1ACBCA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368514C1-F2A9-C55D-9EE2-836316378B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2DC138D2-98A7-FC48-0978-FD17B00281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42FC4-C7F5-4B0C-948F-8C53809C5D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33002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B145965D-B682-77AE-A2AD-0F3219C546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CAB6AA1D-C244-25CC-9E7F-C68F59D110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67FE42A6-B4E4-1919-2ABF-F8C6FD988B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7085113E-017A-5753-FA7E-F4CA20B36C8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AE3D5D49-B8AF-A185-C99F-263BA06625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32E9F2A9-3DE7-C2A6-3248-6AFF1BEDA5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C0608-A84D-447F-B15C-67EB2E1ACBCA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E2E3F5A3-E468-BBCC-C1A7-D86635A72D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AC15B92B-FED4-2F7D-E7CB-A4B4302579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42FC4-C7F5-4B0C-948F-8C53809C5D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49340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825D76C2-6D18-F3DB-E894-9FE5F5A8BC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8C007058-945D-CFAA-ED44-B666655541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C0608-A84D-447F-B15C-67EB2E1ACBCA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84818ED5-39B3-4DF4-18D7-84A2A1E023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080CE62B-91D3-894B-FB60-608DF87A53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42FC4-C7F5-4B0C-948F-8C53809C5D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38524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485996D1-F65D-A2DE-71F7-8D80C31B0C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C0608-A84D-447F-B15C-67EB2E1ACBCA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5DAF050B-E87C-3A35-0867-35AACC8255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20C56653-D2BD-2035-E45B-8FE838E3D7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42FC4-C7F5-4B0C-948F-8C53809C5D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923699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A4CFF32A-CBCC-A7C8-4721-030815D437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65E8AF80-C4B8-5ED4-10FB-C9CD00BA40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B5DE07AF-337D-2834-0CAD-070F054585B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11F109E5-5F8C-BE44-E481-E7CC80839A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C0608-A84D-447F-B15C-67EB2E1ACBCA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B067E339-C471-E6EB-F44C-95310685CF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B3DF76E6-C074-AFC7-0EC3-19C69C72A9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42FC4-C7F5-4B0C-948F-8C53809C5D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137677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1277E556-017F-F07A-25D1-3A2CD59805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5BCAAC72-3D13-98E6-0F8A-111E54089B0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281CF813-7A6D-B523-C433-381240B33D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9583C5F2-28B1-B2C1-2589-71521C1F1C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C0608-A84D-447F-B15C-67EB2E1ACBCA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A9B5FB62-B326-F04C-13B9-793B36CC20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DFA693A2-728F-40FE-9130-B2A616BCDE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42FC4-C7F5-4B0C-948F-8C53809C5D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426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BFE10C0C-49DB-714B-8253-3919EEAB25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96" y="1054247"/>
            <a:ext cx="11799716" cy="1021977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xmlns="" id="{FAE45FF5-CFF7-BC4B-BE44-7DE11320BA1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02846" y="2162287"/>
            <a:ext cx="5785204" cy="4014676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xmlns="" id="{FE0186BD-CCF8-814D-8F98-56078DF4C9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03949" y="2162285"/>
            <a:ext cx="5795963" cy="4038490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xmlns="" id="{40C9FC7B-3212-0C45-8BA4-BD25FC4086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C0608-A84D-447F-B15C-67EB2E1ACBCA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xmlns="" id="{CB71C6E2-9DD7-8649-B049-1FBCF5CC81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35075" y="6352876"/>
            <a:ext cx="9937749" cy="312739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xmlns="" id="{0AD2E780-8CA4-694B-B7E2-70742E384C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42FC4-C7F5-4B0C-948F-8C53809C5D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038287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E7558605-20E1-99AB-7B84-A85769D674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2108A58E-C8E8-9E3F-D46A-741CB904E0B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456009E4-D43C-D759-C163-9B79E227E7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C0608-A84D-447F-B15C-67EB2E1ACBCA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F7917EC2-0EB4-5519-42A0-4CAEF2E3A9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CC57CD2A-640E-B038-694C-7DD63D671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42FC4-C7F5-4B0C-948F-8C53809C5D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564970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CD4B60D6-EA76-BAF8-0E26-B7F08B9D7F4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33A846D4-D09B-BB73-D89D-CAA625A758E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6194F85C-427C-DAFE-0AC2-95CA19F631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C0608-A84D-447F-B15C-67EB2E1ACBCA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F104B0B2-7718-CD14-D4CD-3708067C02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35E1637E-03D9-28A3-597D-2FDC4672B4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42FC4-C7F5-4B0C-948F-8C53809C5D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2935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399E3C6D-02AA-BD44-84A9-B919C331D8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cs-CZ" dirty="0"/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xmlns="" id="{3315A8E6-4C0A-AA4C-9079-37AC287219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C0608-A84D-447F-B15C-67EB2E1ACBCA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xmlns="" id="{98BB6F38-4D44-9840-89C1-FF42C22B00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35075" y="6352876"/>
            <a:ext cx="9937749" cy="312739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xmlns="" id="{203DEF9F-619E-514F-B49B-61758FC00C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42FC4-C7F5-4B0C-948F-8C53809C5D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40720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xmlns="" id="{7414C914-950A-7942-B0E9-3FEB6F7F39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C0608-A84D-447F-B15C-67EB2E1ACBCA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xmlns="" id="{0DCF0096-0579-6045-8D0F-A71D64397B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35075" y="6356349"/>
            <a:ext cx="9937749" cy="309266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xmlns="" id="{0E670FDF-F365-974E-B39A-0DEC9CD46A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42FC4-C7F5-4B0C-948F-8C53809C5D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0748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AB8A41D-18F5-2B4E-BE99-D6457D846C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0400582C-01B7-3F42-AD28-9B7DF4DD5F3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cs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3B0C3A37-4F77-534E-9AF3-D82BFE1545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BC748-752E-9E47-952B-1B6B12A8FBCB}" type="datetimeFigureOut">
              <a:rPr lang="cs-CZ" smtClean="0"/>
              <a:t>7.9.2023</a:t>
            </a:fld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2BCDCCB8-70AD-574C-9AA9-B02DA9D9DB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47B3117F-487E-494C-9FA1-CB037C2CB2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735736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C956EA4-94EE-9E4C-9451-0C053C350A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2060C682-265E-EE41-A540-118A3A3903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904DCE98-8002-BC4F-85CF-80F1678C4D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BC748-752E-9E47-952B-1B6B12A8FBCB}" type="datetimeFigureOut">
              <a:rPr lang="cs-CZ" smtClean="0"/>
              <a:t>7.9.2023</a:t>
            </a:fld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5C100820-F6DD-5A4F-80F7-CAC42703D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61E03D53-E799-BF42-83F0-6B6D5E020F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40984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3E2D3AB-3AE5-6C49-B89B-0B3333B9A5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85A51D72-6450-1245-B950-D14EEE9BCD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85BA13D4-2C24-4B4C-A527-271234776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BC748-752E-9E47-952B-1B6B12A8FBCB}" type="datetimeFigureOut">
              <a:rPr lang="cs-CZ" smtClean="0"/>
              <a:t>7.9.2023</a:t>
            </a:fld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9B86D41A-5F70-D542-B768-4CA673DBA8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5D784A22-3709-7E43-ADD3-04B31F1D20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629544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20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5" Type="http://schemas.openxmlformats.org/officeDocument/2006/relationships/slideLayout" Target="../slideLayouts/slideLayout22.xml"/><Relationship Id="rId4" Type="http://schemas.openxmlformats.org/officeDocument/2006/relationships/slideLayout" Target="../slideLayouts/slideLayout2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theme" Target="../theme/theme4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xmlns="" id="{E6D6CC12-ACA0-634F-80C9-3982093007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96" y="1054247"/>
            <a:ext cx="11798620" cy="102197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cs-CZ" dirty="0"/>
              <a:t>Nadpis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xmlns="" id="{67F40DBE-8FC7-7448-B1A4-0F1683F3C4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1294" y="2229316"/>
            <a:ext cx="11798619" cy="39739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cs-CZ" dirty="0"/>
              <a:t>Upravte styly předlohy textu.
Druhá úroveň
Třetí úroveň
Čtvrtá úroveň
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xmlns="" id="{E6F516F3-F99B-5944-9236-CEAA133959A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03497" y="6356350"/>
            <a:ext cx="926054" cy="312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AC0608-A84D-447F-B15C-67EB2E1ACBCA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xmlns="" id="{36D98F16-2029-8D49-91DD-2C737D88DD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52213" y="6356349"/>
            <a:ext cx="612775" cy="3127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942FC4-C7F5-4B0C-948F-8C53809C5D30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7CA6ECB6-BE35-5F47-9527-63BD8453A4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pic>
        <p:nvPicPr>
          <p:cNvPr id="175" name="Obrázek 174" descr="Obsah obrázku objekt, interiér&#10;&#10;&#10;&#10;Popis se vygeneroval automaticky.">
            <a:extLst>
              <a:ext uri="{FF2B5EF4-FFF2-40B4-BE49-F238E27FC236}">
                <a16:creationId xmlns:a16="http://schemas.microsoft.com/office/drawing/2014/main" xmlns="" id="{BD491640-BB6F-CD43-AA4F-3A486487455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92088" y="237646"/>
            <a:ext cx="47879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4122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i="0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273">
          <p15:clr>
            <a:srgbClr val="F26B43"/>
          </p15:clr>
        </p15:guide>
        <p15:guide id="2" pos="3840">
          <p15:clr>
            <a:srgbClr val="F26B43"/>
          </p15:clr>
        </p15:guide>
        <p15:guide id="3" orient="horz" pos="119">
          <p15:clr>
            <a:srgbClr val="F26B43"/>
          </p15:clr>
        </p15:guide>
        <p15:guide id="4" orient="horz" pos="4201">
          <p15:clr>
            <a:srgbClr val="F26B43"/>
          </p15:clr>
        </p15:guide>
        <p15:guide id="5" pos="121">
          <p15:clr>
            <a:srgbClr val="F26B43"/>
          </p15:clr>
        </p15:guide>
        <p15:guide id="6" pos="7559">
          <p15:clr>
            <a:srgbClr val="F26B43"/>
          </p15:clr>
        </p15:guide>
        <p15:guide id="7" pos="3772">
          <p15:clr>
            <a:srgbClr val="F26B43"/>
          </p15:clr>
        </p15:guide>
        <p15:guide id="8" pos="3908">
          <p15:clr>
            <a:srgbClr val="F26B43"/>
          </p15:clr>
        </p15:guide>
        <p15:guide id="9" orient="horz" pos="2001">
          <p15:clr>
            <a:srgbClr val="F26B43"/>
          </p15:clr>
        </p15:guide>
        <p15:guide id="10" pos="7151">
          <p15:clr>
            <a:srgbClr val="F26B43"/>
          </p15:clr>
        </p15:guide>
        <p15:guide id="11" pos="7038">
          <p15:clr>
            <a:srgbClr val="F26B43"/>
          </p15:clr>
        </p15:guide>
        <p15:guide id="12" orient="horz" pos="3997">
          <p15:clr>
            <a:srgbClr val="F26B43"/>
          </p15:clr>
        </p15:guide>
        <p15:guide id="13" pos="3659">
          <p15:clr>
            <a:srgbClr val="F26B43"/>
          </p15:clr>
        </p15:guide>
        <p15:guide id="14" orient="horz" pos="2432">
          <p15:clr>
            <a:srgbClr val="F26B43"/>
          </p15:clr>
        </p15:guide>
        <p15:guide id="15" orient="horz" pos="3906">
          <p15:clr>
            <a:srgbClr val="F26B43"/>
          </p15:clr>
        </p15:guide>
        <p15:guide id="16" orient="horz" pos="527">
          <p15:clr>
            <a:srgbClr val="F26B43"/>
          </p15:clr>
        </p15:guide>
        <p15:guide id="17" orient="horz" pos="663">
          <p15:clr>
            <a:srgbClr val="F26B43"/>
          </p15:clr>
        </p15:guide>
        <p15:guide id="18" pos="710">
          <p15:clr>
            <a:srgbClr val="F26B43"/>
          </p15:clr>
        </p15:guide>
        <p15:guide id="19" pos="778">
          <p15:clr>
            <a:srgbClr val="F26B43"/>
          </p15:clr>
        </p15:guide>
        <p15:guide id="20" orient="horz" pos="142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D622C198-AF9F-0A41-9A82-28EC7DDD75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CC45F5F5-E124-A54B-9981-D7FA5E3DED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302942D7-B669-9940-B52D-60CF522EFEE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7BC748-752E-9E47-952B-1B6B12A8FBCB}" type="datetimeFigureOut">
              <a:rPr lang="cs-CZ" smtClean="0"/>
              <a:t>7.9.2023</a:t>
            </a:fld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6762DEF7-65E0-8647-8D41-57980F1E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77E33C7-0C21-634B-9232-89AED66921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0BBC17-8541-E34F-8869-9598F72269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472613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xmlns="" id="{E6D6CC12-ACA0-634F-80C9-3982093007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96" y="1054247"/>
            <a:ext cx="11798620" cy="102197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cs-CZ" dirty="0"/>
              <a:t>Nadpis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xmlns="" id="{67F40DBE-8FC7-7448-B1A4-0F1683F3C4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1294" y="2229316"/>
            <a:ext cx="11798619" cy="39739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cs-CZ" dirty="0"/>
              <a:t>Upravte styly předlohy textu.
Druhá úroveň
Třetí úroveň
Čtvrtá úroveň
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xmlns="" id="{E6F516F3-F99B-5944-9236-CEAA133959A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03497" y="6356350"/>
            <a:ext cx="926054" cy="312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CD0002-C91F-8548-89A7-9BF65FF7DADF}" type="datetime3">
              <a:rPr lang="cs-CZ" smtClean="0"/>
              <a:t>7/9/23</a:t>
            </a:fld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xmlns="" id="{36D98F16-2029-8D49-91DD-2C737D88DD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52213" y="6356349"/>
            <a:ext cx="612775" cy="3127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A44BAA-1A06-B141-8215-9D88CF6A7203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10" name="Zástupný symbol pro zápatí 9">
            <a:extLst>
              <a:ext uri="{FF2B5EF4-FFF2-40B4-BE49-F238E27FC236}">
                <a16:creationId xmlns:a16="http://schemas.microsoft.com/office/drawing/2014/main" xmlns="" id="{D62A909B-22CA-3945-A5C2-F5DBFE050F9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237129" y="6356351"/>
            <a:ext cx="9935695" cy="312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pic>
        <p:nvPicPr>
          <p:cNvPr id="15" name="Obrázek 14" descr="Obsah obrázku text&#10;&#10;&#10;&#10;Popis se vygeneroval automaticky.">
            <a:extLst>
              <a:ext uri="{FF2B5EF4-FFF2-40B4-BE49-F238E27FC236}">
                <a16:creationId xmlns:a16="http://schemas.microsoft.com/office/drawing/2014/main" xmlns="" id="{C085FEB2-5681-6645-A58D-9D0896E1DF4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00196" y="199664"/>
            <a:ext cx="3124200" cy="64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41161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i="0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273">
          <p15:clr>
            <a:srgbClr val="F26B43"/>
          </p15:clr>
        </p15:guide>
        <p15:guide id="2" pos="3840">
          <p15:clr>
            <a:srgbClr val="F26B43"/>
          </p15:clr>
        </p15:guide>
        <p15:guide id="3" orient="horz" pos="119">
          <p15:clr>
            <a:srgbClr val="F26B43"/>
          </p15:clr>
        </p15:guide>
        <p15:guide id="4" orient="horz" pos="4201">
          <p15:clr>
            <a:srgbClr val="F26B43"/>
          </p15:clr>
        </p15:guide>
        <p15:guide id="5" pos="121">
          <p15:clr>
            <a:srgbClr val="F26B43"/>
          </p15:clr>
        </p15:guide>
        <p15:guide id="6" pos="7559">
          <p15:clr>
            <a:srgbClr val="F26B43"/>
          </p15:clr>
        </p15:guide>
        <p15:guide id="7" pos="3772">
          <p15:clr>
            <a:srgbClr val="F26B43"/>
          </p15:clr>
        </p15:guide>
        <p15:guide id="8" pos="3908">
          <p15:clr>
            <a:srgbClr val="F26B43"/>
          </p15:clr>
        </p15:guide>
        <p15:guide id="9" orient="horz" pos="2001">
          <p15:clr>
            <a:srgbClr val="F26B43"/>
          </p15:clr>
        </p15:guide>
        <p15:guide id="10" pos="7151">
          <p15:clr>
            <a:srgbClr val="F26B43"/>
          </p15:clr>
        </p15:guide>
        <p15:guide id="11" pos="7038">
          <p15:clr>
            <a:srgbClr val="F26B43"/>
          </p15:clr>
        </p15:guide>
        <p15:guide id="12" orient="horz" pos="3997">
          <p15:clr>
            <a:srgbClr val="F26B43"/>
          </p15:clr>
        </p15:guide>
        <p15:guide id="13" pos="3659">
          <p15:clr>
            <a:srgbClr val="F26B43"/>
          </p15:clr>
        </p15:guide>
        <p15:guide id="14" orient="horz" pos="2432">
          <p15:clr>
            <a:srgbClr val="F26B43"/>
          </p15:clr>
        </p15:guide>
        <p15:guide id="15" orient="horz" pos="3906">
          <p15:clr>
            <a:srgbClr val="F26B43"/>
          </p15:clr>
        </p15:guide>
        <p15:guide id="16" orient="horz" pos="527">
          <p15:clr>
            <a:srgbClr val="F26B43"/>
          </p15:clr>
        </p15:guide>
        <p15:guide id="17" orient="horz" pos="663">
          <p15:clr>
            <a:srgbClr val="F26B43"/>
          </p15:clr>
        </p15:guide>
        <p15:guide id="18" pos="710">
          <p15:clr>
            <a:srgbClr val="F26B43"/>
          </p15:clr>
        </p15:guide>
        <p15:guide id="19" pos="778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D622C198-AF9F-0A41-9A82-28EC7DDD75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CC45F5F5-E124-A54B-9981-D7FA5E3DED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302942D7-B669-9940-B52D-60CF522EFEE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 dirty="0"/>
              <a:t>3. 10. 2019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6762DEF7-65E0-8647-8D41-57980F1E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Workshop SGSEKF19</a:t>
            </a:r>
            <a:endParaRPr lang="cs-CZ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77E33C7-0C21-634B-9232-89AED66921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0BBC17-8541-E34F-8869-9598F72269D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104352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799080AB-54AB-1256-79CA-FE5512FFE8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45D1DE62-86CE-0479-15E9-4BA6295FEC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21F54DBD-13B4-0AC6-7562-EB8162886C6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AC0608-A84D-447F-B15C-67EB2E1ACBCA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8BC3D580-3597-4D07-95A3-2A009941A7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C0D6332C-85F4-2B8E-7BE2-CED87BD65A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942FC4-C7F5-4B0C-948F-8C53809C5D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72581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mp"/><Relationship Id="rId1" Type="http://schemas.openxmlformats.org/officeDocument/2006/relationships/slideLayout" Target="../slideLayouts/slideLayout3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mp"/><Relationship Id="rId1" Type="http://schemas.openxmlformats.org/officeDocument/2006/relationships/slideLayout" Target="../slideLayouts/slideLayout3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mp"/><Relationship Id="rId2" Type="http://schemas.openxmlformats.org/officeDocument/2006/relationships/image" Target="../media/image7.tmp"/><Relationship Id="rId1" Type="http://schemas.openxmlformats.org/officeDocument/2006/relationships/slideLayout" Target="../slideLayouts/slideLayout3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3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3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70AB66A-DFDB-428A-8167-54AD647755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351258"/>
            <a:ext cx="9144000" cy="2306637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MULTIPLE CRITERIA DECISION MAKING (MCDM)</a:t>
            </a:r>
            <a:b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MCDM INTRODUCTION</a:t>
            </a:r>
            <a:endParaRPr lang="en-US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文本框 4">
            <a:extLst>
              <a:ext uri="{FF2B5EF4-FFF2-40B4-BE49-F238E27FC236}">
                <a16:creationId xmlns:a16="http://schemas.microsoft.com/office/drawing/2014/main" xmlns="" xmlns:lc="http://schemas.openxmlformats.org/drawingml/2006/lockedCanvas" id="{F6FEED04-C670-0D0C-83CE-A611FF656D21}"/>
              </a:ext>
            </a:extLst>
          </p:cNvPr>
          <p:cNvSpPr txBox="1"/>
          <p:nvPr/>
        </p:nvSpPr>
        <p:spPr>
          <a:xfrm>
            <a:off x="5692172" y="5120880"/>
            <a:ext cx="46730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2800" dirty="0" smtClean="0">
                <a:latin typeface="KaiTi" panose="02010609060101010101" pitchFamily="49" charset="-122"/>
                <a:ea typeface="KaiTi" panose="02010609060101010101" pitchFamily="49" charset="-122"/>
              </a:rPr>
              <a:t>作者：东南大学教师 郭皓晨</a:t>
            </a:r>
            <a:endParaRPr kumimoji="1" lang="zh-CN" altLang="en-US" sz="2800" dirty="0">
              <a:latin typeface="KaiTi" panose="02010609060101010101" pitchFamily="49" charset="-122"/>
              <a:ea typeface="KaiTi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03715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Classification by solution aimed at</a:t>
            </a:r>
            <a:endParaRPr lang="en-US" b="1" dirty="0"/>
          </a:p>
        </p:txBody>
      </p:sp>
      <p:pic>
        <p:nvPicPr>
          <p:cNvPr id="5" name="Content Placeholder 4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3394" y="2146300"/>
            <a:ext cx="5458072" cy="341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05920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81150"/>
            <a:ext cx="10515600" cy="1325563"/>
          </a:xfrm>
        </p:spPr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Classification by data type</a:t>
            </a:r>
            <a:endParaRPr lang="en-US" b="1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4045" y="1606713"/>
            <a:ext cx="6618913" cy="4462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89254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477703A-0C68-4761-9289-4AE7E14C02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54247" y="311922"/>
            <a:ext cx="6575462" cy="589995"/>
          </a:xfrm>
        </p:spPr>
        <p:txBody>
          <a:bodyPr anchor="b">
            <a:normAutofit fontScale="90000"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Summary of MCDM methods</a:t>
            </a:r>
          </a:p>
        </p:txBody>
      </p:sp>
      <p:pic>
        <p:nvPicPr>
          <p:cNvPr id="11" name="Content Placeholder 10" descr="A picture containing calendar&#10;&#10;Description automatically generated">
            <a:extLst>
              <a:ext uri="{FF2B5EF4-FFF2-40B4-BE49-F238E27FC236}">
                <a16:creationId xmlns:a16="http://schemas.microsoft.com/office/drawing/2014/main" xmlns="" id="{02C08053-F465-4626-917F-2247507D5404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6040" y="4974672"/>
            <a:ext cx="8284521" cy="1616156"/>
          </a:xfr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9C4BE8DD-0E25-422F-90FA-1E5DF7B5A4E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6040" y="901917"/>
            <a:ext cx="8284521" cy="407275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49705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8D05685-C43B-40E3-8719-2CDDBFAC70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96" y="1054247"/>
            <a:ext cx="11798620" cy="673885"/>
          </a:xfrm>
        </p:spPr>
        <p:txBody>
          <a:bodyPr/>
          <a:lstStyle/>
          <a:p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Multiple Criteria Decision-Making Advantages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DAF27724-A74F-413D-9E29-6CC298E577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1294" y="1937857"/>
            <a:ext cx="11798619" cy="4265401"/>
          </a:xfrm>
        </p:spPr>
        <p:txBody>
          <a:bodyPr>
            <a:normAutofit fontScale="55000" lnSpcReduction="20000"/>
          </a:bodyPr>
          <a:lstStyle/>
          <a:p>
            <a:pPr marL="0" indent="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use of a Multi-criteria analysis comes with various advantages when compared to a decision-making tool not based on specific criteria:</a:t>
            </a:r>
          </a:p>
          <a:p>
            <a:pPr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It’s open and explicit</a:t>
            </a:r>
          </a:p>
          <a:p>
            <a:pPr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chosen criteria can be adjusted</a:t>
            </a:r>
          </a:p>
          <a:p>
            <a:pPr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Many different actors can be compared with one another</a:t>
            </a:r>
          </a:p>
          <a:p>
            <a:pPr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Multiple criteria decision making analysis grants insight into different judgements of value</a:t>
            </a:r>
          </a:p>
          <a:p>
            <a:pPr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Performance measurements can be left to experts</a:t>
            </a:r>
          </a:p>
          <a:p>
            <a:pPr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Scores and weights can be used as reference</a:t>
            </a:r>
          </a:p>
          <a:p>
            <a:pPr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It’s an important means of communication between the different parties involved in the decision-making process</a:t>
            </a:r>
          </a:p>
        </p:txBody>
      </p:sp>
    </p:spTree>
    <p:extLst>
      <p:ext uri="{BB962C8B-B14F-4D97-AF65-F5344CB8AC3E}">
        <p14:creationId xmlns:p14="http://schemas.microsoft.com/office/powerpoint/2010/main" val="176869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0871" y="871623"/>
            <a:ext cx="4766087" cy="1021977"/>
          </a:xfrm>
        </p:spPr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is MCDM?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0871" y="1893600"/>
            <a:ext cx="11174136" cy="4177718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MCDM – Multiple Criteria Decision Making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Definition of MCDM – it is the super class of model in most well-known branch of decision making. It is a branch of a general class of Operations Research (OR) models which deal with decision problems under the presence of a number of decision criteria.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MCDM is divided into MODM (Multi-Objective Decision Making) and MADM (Multi-Attribute Decision Making).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 can classify MCDM problems in the fuzzy environment into two categories: fuzzy multiple attribute decision making (FMADM) and fuzzy multiple objective decision making (FMODM), based on the concepts of MADM and MODM.</a:t>
            </a:r>
          </a:p>
        </p:txBody>
      </p:sp>
    </p:spTree>
    <p:extLst>
      <p:ext uri="{BB962C8B-B14F-4D97-AF65-F5344CB8AC3E}">
        <p14:creationId xmlns:p14="http://schemas.microsoft.com/office/powerpoint/2010/main" val="3311401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758" y="668711"/>
            <a:ext cx="4891921" cy="1021977"/>
          </a:xfrm>
        </p:spPr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MODM vs. MADM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11151695" cy="1129601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MODM studies decision problems in which the decision space is continuous.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Although MADM methods may be widely diverse, many of them have certain aspects in common.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966994"/>
              </p:ext>
            </p:extLst>
          </p:nvPr>
        </p:nvGraphicFramePr>
        <p:xfrm>
          <a:off x="1321364" y="3168701"/>
          <a:ext cx="9372483" cy="2867264"/>
        </p:xfrm>
        <a:graphic>
          <a:graphicData uri="http://schemas.openxmlformats.org/drawingml/2006/table">
            <a:tbl>
              <a:tblPr firstRow="1" firstCol="1" bandRow="1"/>
              <a:tblGrid>
                <a:gridCol w="3124161">
                  <a:extLst>
                    <a:ext uri="{9D8B030D-6E8A-4147-A177-3AD203B41FA5}">
                      <a16:colId xmlns:a16="http://schemas.microsoft.com/office/drawing/2014/main" xmlns="" val="4173728241"/>
                    </a:ext>
                  </a:extLst>
                </a:gridCol>
                <a:gridCol w="3124161">
                  <a:extLst>
                    <a:ext uri="{9D8B030D-6E8A-4147-A177-3AD203B41FA5}">
                      <a16:colId xmlns:a16="http://schemas.microsoft.com/office/drawing/2014/main" xmlns="" val="3147628175"/>
                    </a:ext>
                  </a:extLst>
                </a:gridCol>
                <a:gridCol w="3124161">
                  <a:extLst>
                    <a:ext uri="{9D8B030D-6E8A-4147-A177-3AD203B41FA5}">
                      <a16:colId xmlns:a16="http://schemas.microsoft.com/office/drawing/2014/main" xmlns="" val="397625289"/>
                    </a:ext>
                  </a:extLst>
                </a:gridCol>
              </a:tblGrid>
              <a:tr h="35840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MADM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MODM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709900111"/>
                  </a:ext>
                </a:extLst>
              </a:tr>
              <a:tr h="35840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Criteria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Attributes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Objectives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471186907"/>
                  </a:ext>
                </a:extLst>
              </a:tr>
              <a:tr h="35840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Objective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Implicit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Explicit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121280890"/>
                  </a:ext>
                </a:extLst>
              </a:tr>
              <a:tr h="35840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Attribute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Explicit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Implicit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818403512"/>
                  </a:ext>
                </a:extLst>
              </a:tr>
              <a:tr h="35840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Constraint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Inactive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Active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412281226"/>
                  </a:ext>
                </a:extLst>
              </a:tr>
              <a:tr h="35840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Alternative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Finite number, discrete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Infinite number, continuous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224864876"/>
                  </a:ext>
                </a:extLst>
              </a:tr>
              <a:tr h="35840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Interaction with DM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Not much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Mostly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597938201"/>
                  </a:ext>
                </a:extLst>
              </a:tr>
              <a:tr h="35840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Usage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Selection / Evaluation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Design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301358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23342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380" y="643127"/>
            <a:ext cx="11798620" cy="1021977"/>
          </a:xfrm>
        </p:spPr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Terms of MCDM environment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117" y="1813566"/>
            <a:ext cx="10922466" cy="4275472"/>
          </a:xfrm>
        </p:spPr>
        <p:txBody>
          <a:bodyPr>
            <a:noAutofit/>
          </a:bodyPr>
          <a:lstStyle/>
          <a:p>
            <a:pPr lvl="0">
              <a:lnSpc>
                <a:spcPct val="150000"/>
              </a:lnSpc>
              <a:spcBef>
                <a:spcPts val="0"/>
              </a:spcBef>
            </a:pP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Criteria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a criterion is a measure of effectiveness. It is the basis for evaluation. </a:t>
            </a: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example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premium, claim (provision), condition of insurance company etc.</a:t>
            </a:r>
          </a:p>
          <a:p>
            <a:pPr lvl="0">
              <a:lnSpc>
                <a:spcPct val="150000"/>
              </a:lnSpc>
              <a:spcBef>
                <a:spcPts val="0"/>
              </a:spcBef>
            </a:pP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Goals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goals are a priori values or levels of aspiration. There are to be either achieved or surpassed or not exceeded. </a:t>
            </a: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example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choice of best insurance product.</a:t>
            </a:r>
          </a:p>
          <a:p>
            <a:pPr lvl="0">
              <a:lnSpc>
                <a:spcPct val="150000"/>
              </a:lnSpc>
              <a:spcBef>
                <a:spcPts val="0"/>
              </a:spcBef>
            </a:pP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Attributes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performance parameters, components, factors, characteristics, and properties are synonyms for attributes. An attribute should provide a means of evaluating the levels of an objective. Each alternative can be characterized by a number of attributes. </a:t>
            </a: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example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insurance product.</a:t>
            </a:r>
          </a:p>
          <a:p>
            <a:pPr lvl="0">
              <a:lnSpc>
                <a:spcPct val="150000"/>
              </a:lnSpc>
              <a:spcBef>
                <a:spcPts val="0"/>
              </a:spcBef>
            </a:pP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Objectives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an objective is something to be pursued to its fullest.</a:t>
            </a:r>
          </a:p>
          <a:p>
            <a:pPr lvl="0">
              <a:lnSpc>
                <a:spcPct val="150000"/>
              </a:lnSpc>
              <a:spcBef>
                <a:spcPts val="0"/>
              </a:spcBef>
            </a:pP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Decision matrix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decision making problem can be concisely expressed in a matrix format. </a:t>
            </a:r>
          </a:p>
        </p:txBody>
      </p:sp>
    </p:spTree>
    <p:extLst>
      <p:ext uri="{BB962C8B-B14F-4D97-AF65-F5344CB8AC3E}">
        <p14:creationId xmlns:p14="http://schemas.microsoft.com/office/powerpoint/2010/main" val="1271244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01C3FDB-5F00-40B8-BDAB-36FE616AFC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809" y="1079414"/>
            <a:ext cx="9656868" cy="657107"/>
          </a:xfrm>
        </p:spPr>
        <p:txBody>
          <a:bodyPr>
            <a:normAutofit fontScale="90000"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Steps in multiple criteria decision analysis</a:t>
            </a:r>
          </a:p>
        </p:txBody>
      </p:sp>
      <p:pic>
        <p:nvPicPr>
          <p:cNvPr id="5" name="Content Placeholder 4" descr="Diagram&#10;&#10;Description automatically generated">
            <a:extLst>
              <a:ext uri="{FF2B5EF4-FFF2-40B4-BE49-F238E27FC236}">
                <a16:creationId xmlns:a16="http://schemas.microsoft.com/office/drawing/2014/main" xmlns="" id="{F3B416FE-B248-4A63-93C8-8ACE028C5E2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1103" y="1880869"/>
            <a:ext cx="6952170" cy="4528666"/>
          </a:xfrm>
        </p:spPr>
      </p:pic>
    </p:spTree>
    <p:extLst>
      <p:ext uri="{BB962C8B-B14F-4D97-AF65-F5344CB8AC3E}">
        <p14:creationId xmlns:p14="http://schemas.microsoft.com/office/powerpoint/2010/main" val="19377894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0196" y="1054247"/>
            <a:ext cx="11798620" cy="707441"/>
          </a:xfrm>
        </p:spPr>
        <p:txBody>
          <a:bodyPr>
            <a:normAutofit/>
          </a:bodyPr>
          <a:lstStyle/>
          <a:p>
            <a:r>
              <a:rPr 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General procedures for ORDINAL methods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1533" y="2111870"/>
            <a:ext cx="9153528" cy="3973942"/>
          </a:xfrm>
        </p:spPr>
        <p:txBody>
          <a:bodyPr>
            <a:normAutofit/>
          </a:bodyPr>
          <a:lstStyle/>
          <a:p>
            <a:pPr marL="457200" lvl="0" indent="-457200">
              <a:lnSpc>
                <a:spcPct val="150000"/>
              </a:lnSpc>
              <a:spcBef>
                <a:spcPts val="0"/>
              </a:spcBef>
              <a:buFont typeface="+mj-lt"/>
              <a:buAutoNum type="alphaLcPeriod"/>
            </a:pPr>
            <a:r>
              <a:rPr lang="en-US" sz="20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Determine the subject: person, group, election</a:t>
            </a:r>
          </a:p>
          <a:p>
            <a:pPr lvl="0">
              <a:lnSpc>
                <a:spcPct val="150000"/>
              </a:lnSpc>
              <a:spcBef>
                <a:spcPts val="0"/>
              </a:spcBef>
              <a:buFont typeface="+mj-lt"/>
              <a:buAutoNum type="alphaLcPeriod"/>
            </a:pPr>
            <a:r>
              <a:rPr lang="en-US" sz="20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Setting </a:t>
            </a:r>
            <a:r>
              <a:rPr lang="en-US" sz="20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up goal / purpose: Insurance product (choice of best product) …</a:t>
            </a:r>
          </a:p>
          <a:p>
            <a:pPr lvl="0">
              <a:lnSpc>
                <a:spcPct val="150000"/>
              </a:lnSpc>
              <a:spcBef>
                <a:spcPts val="0"/>
              </a:spcBef>
              <a:buFont typeface="+mj-lt"/>
              <a:buAutoNum type="alphaLcPeriod"/>
            </a:pPr>
            <a:r>
              <a:rPr lang="en-US" sz="20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Determine the alternatives: insurance product …</a:t>
            </a:r>
          </a:p>
          <a:p>
            <a:pPr lvl="0">
              <a:lnSpc>
                <a:spcPct val="150000"/>
              </a:lnSpc>
              <a:spcBef>
                <a:spcPts val="0"/>
              </a:spcBef>
              <a:buFont typeface="+mj-lt"/>
              <a:buAutoNum type="alphaLcPeriod"/>
            </a:pPr>
            <a:r>
              <a:rPr lang="en-US" sz="20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Determine the criteria: claim, premium, pay-off …</a:t>
            </a:r>
          </a:p>
          <a:p>
            <a:pPr lvl="0">
              <a:lnSpc>
                <a:spcPct val="150000"/>
              </a:lnSpc>
              <a:spcBef>
                <a:spcPts val="0"/>
              </a:spcBef>
              <a:buFont typeface="+mj-lt"/>
              <a:buAutoNum type="alphaLcPeriod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Create the decision making matrix</a:t>
            </a:r>
          </a:p>
          <a:p>
            <a:pPr lvl="0">
              <a:lnSpc>
                <a:spcPct val="150000"/>
              </a:lnSpc>
              <a:spcBef>
                <a:spcPts val="0"/>
              </a:spcBef>
              <a:buFont typeface="+mj-lt"/>
              <a:buAutoNum type="alphaLcPeriod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Aggregation procedure: utility function, distance, preference</a:t>
            </a:r>
          </a:p>
          <a:p>
            <a:pPr lvl="0">
              <a:lnSpc>
                <a:spcPct val="150000"/>
              </a:lnSpc>
              <a:spcBef>
                <a:spcPts val="0"/>
              </a:spcBef>
              <a:buFont typeface="+mj-lt"/>
              <a:buAutoNum type="alphaLcPeriod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Ranking alternatives</a:t>
            </a:r>
          </a:p>
        </p:txBody>
      </p:sp>
    </p:spTree>
    <p:extLst>
      <p:ext uri="{BB962C8B-B14F-4D97-AF65-F5344CB8AC3E}">
        <p14:creationId xmlns:p14="http://schemas.microsoft.com/office/powerpoint/2010/main" val="3363687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0196" y="1054247"/>
            <a:ext cx="11798620" cy="690663"/>
          </a:xfrm>
        </p:spPr>
        <p:txBody>
          <a:bodyPr>
            <a:normAutofit/>
          </a:bodyPr>
          <a:lstStyle/>
          <a:p>
            <a:r>
              <a:rPr 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General procedures for CARDINAL methods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44978"/>
            <a:ext cx="10816136" cy="3889579"/>
          </a:xfrm>
        </p:spPr>
        <p:txBody>
          <a:bodyPr>
            <a:noAutofit/>
          </a:bodyPr>
          <a:lstStyle/>
          <a:p>
            <a:pPr marL="457200" lvl="0" indent="-457200">
              <a:buFont typeface="+mj-lt"/>
              <a:buAutoNum type="alphaLcPeriod"/>
            </a:pPr>
            <a:r>
              <a:rPr lang="en-US" sz="20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Determine the subject: person, group, election</a:t>
            </a:r>
          </a:p>
          <a:p>
            <a:pPr lvl="0">
              <a:buFont typeface="+mj-lt"/>
              <a:buAutoNum type="alphaLcPeriod"/>
            </a:pPr>
            <a:r>
              <a:rPr lang="en-US" sz="20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Setting up goal / purpose: Insurance product (choice of best product) …</a:t>
            </a:r>
          </a:p>
          <a:p>
            <a:pPr lvl="0">
              <a:buFont typeface="+mj-lt"/>
              <a:buAutoNum type="alphaLcPeriod"/>
            </a:pPr>
            <a:r>
              <a:rPr lang="en-US" sz="20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Determine the alternatives: insurance product …</a:t>
            </a:r>
          </a:p>
          <a:p>
            <a:pPr lvl="0">
              <a:buFont typeface="+mj-lt"/>
              <a:buAutoNum type="alphaLcPeriod"/>
            </a:pPr>
            <a:r>
              <a:rPr lang="en-US" sz="20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Determine the criteria: claim, premium, pay-off …</a:t>
            </a:r>
          </a:p>
          <a:p>
            <a:pPr lvl="0">
              <a:buFont typeface="+mj-lt"/>
              <a:buAutoNum type="alphaLcPeriod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Evaluate the weights</a:t>
            </a:r>
          </a:p>
          <a:p>
            <a:pPr lvl="0">
              <a:buFont typeface="+mj-lt"/>
              <a:buAutoNum type="alphaLcPeriod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Transform of decision making matrix: criteria minimum to maximum; normalized values of criteria</a:t>
            </a:r>
          </a:p>
          <a:p>
            <a:pPr lvl="0">
              <a:spcBef>
                <a:spcPts val="600"/>
              </a:spcBef>
              <a:spcAft>
                <a:spcPts val="600"/>
              </a:spcAft>
              <a:buFont typeface="+mj-lt"/>
              <a:buAutoNum type="alphaLcPeriod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Aggregation procedure: utility function, distance, preference</a:t>
            </a:r>
          </a:p>
          <a:p>
            <a:pPr lvl="0">
              <a:spcBef>
                <a:spcPts val="600"/>
              </a:spcBef>
              <a:spcAft>
                <a:spcPts val="600"/>
              </a:spcAft>
              <a:buFont typeface="+mj-lt"/>
              <a:buAutoNum type="alphaLcPeriod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Ranking alternatives</a:t>
            </a:r>
          </a:p>
          <a:p>
            <a:pPr marL="0" indent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3049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83906"/>
            <a:ext cx="10515600" cy="1325563"/>
          </a:xfrm>
        </p:spPr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Classification of MADM methods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0396" y="2444750"/>
            <a:ext cx="8761413" cy="1968500"/>
          </a:xfrm>
        </p:spPr>
        <p:txBody>
          <a:bodyPr>
            <a:normAutofit/>
          </a:bodyPr>
          <a:lstStyle/>
          <a:p>
            <a:pPr lvl="0" algn="just">
              <a:lnSpc>
                <a:spcPct val="150000"/>
              </a:lnSpc>
              <a:spcBef>
                <a:spcPts val="0"/>
              </a:spcBef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Classification by information</a:t>
            </a:r>
          </a:p>
          <a:p>
            <a:pPr lvl="0" algn="just">
              <a:lnSpc>
                <a:spcPct val="150000"/>
              </a:lnSpc>
              <a:spcBef>
                <a:spcPts val="0"/>
              </a:spcBef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Classification by solution aimed at</a:t>
            </a:r>
          </a:p>
          <a:p>
            <a:pPr lvl="0" algn="just">
              <a:lnSpc>
                <a:spcPct val="150000"/>
              </a:lnSpc>
              <a:spcBef>
                <a:spcPts val="0"/>
              </a:spcBef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Classification by data type</a:t>
            </a:r>
          </a:p>
        </p:txBody>
      </p:sp>
    </p:spTree>
    <p:extLst>
      <p:ext uri="{BB962C8B-B14F-4D97-AF65-F5344CB8AC3E}">
        <p14:creationId xmlns:p14="http://schemas.microsoft.com/office/powerpoint/2010/main" val="40172278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3514" y="229135"/>
            <a:ext cx="10515600" cy="1325563"/>
          </a:xfrm>
        </p:spPr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Classification by information</a:t>
            </a:r>
            <a:endParaRPr lang="en-US" b="1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028968" y="297091"/>
            <a:ext cx="4674153" cy="7189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635501"/>
      </p:ext>
    </p:extLst>
  </p:cSld>
  <p:clrMapOvr>
    <a:masterClrMapping/>
  </p:clrMapOvr>
</p:sld>
</file>

<file path=ppt/theme/theme1.xml><?xml version="1.0" encoding="utf-8"?>
<a:theme xmlns:a="http://schemas.openxmlformats.org/drawingml/2006/main" name="Theme VSB - EKF - FINAN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 VSB - EKF - FINANCE" id="{7005D3D2-17A4-4442-AB3E-9D9021B09C67}" vid="{27710439-D0F8-4FA5-8A8D-E500AFC07DD4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153 EKF EN version" id="{3A92817D-EAC4-4F4F-BD66-D7BB66718822}" vid="{405919BE-185A-E74B-B40D-E98DE84A3576}"/>
    </a:ext>
  </a:extLst>
</a:theme>
</file>

<file path=ppt/theme/theme3.xml><?xml version="1.0" encoding="utf-8"?>
<a:theme xmlns:a="http://schemas.openxmlformats.org/drawingml/2006/main" name="Theme VSB - EKF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 VSB - EKF" id="{8552CDC7-4A98-4536-8D6E-DAC82BA85F61}" vid="{11F5340B-0E0C-492B-BD46-9EFA851B9983}"/>
    </a:ext>
  </a:extLst>
</a:theme>
</file>

<file path=ppt/theme/theme4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kulta FS CZ verze" id="{C44C2D39-80E8-5E48-9522-C603A0E4A0C6}" vid="{407AF16D-74D2-5F47-9CED-AF676A664B9B}"/>
    </a:ext>
  </a:extLst>
</a:theme>
</file>

<file path=ppt/theme/theme5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603</Words>
  <Application>Microsoft Office PowerPoint</Application>
  <PresentationFormat>宽屏</PresentationFormat>
  <Paragraphs>75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5</vt:i4>
      </vt:variant>
      <vt:variant>
        <vt:lpstr>幻灯片标题</vt:lpstr>
      </vt:variant>
      <vt:variant>
        <vt:i4>13</vt:i4>
      </vt:variant>
    </vt:vector>
  </HeadingPairs>
  <TitlesOfParts>
    <vt:vector size="26" baseType="lpstr">
      <vt:lpstr>KaiTi</vt:lpstr>
      <vt:lpstr>等线</vt:lpstr>
      <vt:lpstr>等线 Light</vt:lpstr>
      <vt:lpstr>SimSun</vt:lpstr>
      <vt:lpstr>Arial</vt:lpstr>
      <vt:lpstr>Calibri</vt:lpstr>
      <vt:lpstr>Calibri Light</vt:lpstr>
      <vt:lpstr>Times New Roman</vt:lpstr>
      <vt:lpstr>Theme VSB - EKF - FINANCE</vt:lpstr>
      <vt:lpstr>Custom Design</vt:lpstr>
      <vt:lpstr>Theme VSB - EKF</vt:lpstr>
      <vt:lpstr>1_Custom Design</vt:lpstr>
      <vt:lpstr>Office 主题​​</vt:lpstr>
      <vt:lpstr>MULTIPLE CRITERIA DECISION MAKING (MCDM) MCDM INTRODUCTION</vt:lpstr>
      <vt:lpstr>What is MCDM?</vt:lpstr>
      <vt:lpstr>MODM vs. MADM</vt:lpstr>
      <vt:lpstr>Terms of MCDM environment</vt:lpstr>
      <vt:lpstr>Steps in multiple criteria decision analysis</vt:lpstr>
      <vt:lpstr>General procedures for ORDINAL methods</vt:lpstr>
      <vt:lpstr>General procedures for CARDINAL methods</vt:lpstr>
      <vt:lpstr>Classification of MADM methods</vt:lpstr>
      <vt:lpstr>Classification by information</vt:lpstr>
      <vt:lpstr>Classification by solution aimed at</vt:lpstr>
      <vt:lpstr>Classification by data type</vt:lpstr>
      <vt:lpstr>Summary of MCDM methods</vt:lpstr>
      <vt:lpstr>Multiple Criteria Decision-Making Advantages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Insurance II. MULTIPLE CRITERIA DECISION MAKING (MCDM) MCDM INTRODUCTION</dc:title>
  <dc:creator>Guo Haochen</dc:creator>
  <cp:lastModifiedBy>hp</cp:lastModifiedBy>
  <cp:revision>6</cp:revision>
  <dcterms:created xsi:type="dcterms:W3CDTF">2021-02-15T09:56:42Z</dcterms:created>
  <dcterms:modified xsi:type="dcterms:W3CDTF">2023-09-07T00:59:03Z</dcterms:modified>
</cp:coreProperties>
</file>