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86" r:id="rId4"/>
    <p:sldMasterId id="2147483694" r:id="rId5"/>
  </p:sldMasterIdLst>
  <p:sldIdLst>
    <p:sldId id="256" r:id="rId6"/>
    <p:sldId id="317" r:id="rId7"/>
    <p:sldId id="321" r:id="rId8"/>
    <p:sldId id="318" r:id="rId9"/>
    <p:sldId id="323" r:id="rId10"/>
    <p:sldId id="324" r:id="rId11"/>
    <p:sldId id="322" r:id="rId12"/>
    <p:sldId id="325" r:id="rId13"/>
    <p:sldId id="326" r:id="rId14"/>
    <p:sldId id="327" r:id="rId15"/>
    <p:sldId id="328" r:id="rId16"/>
    <p:sldId id="329" r:id="rId17"/>
    <p:sldId id="330" r:id="rId18"/>
    <p:sldId id="331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8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460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2450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71551-C6A2-6D44-9A81-20B0DFB7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6EF13A-BEDD-8D40-AC6C-A39969AD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FB4E8-8C55-204A-9573-634F389D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9D78F-1EEB-F743-A9FB-1B91894C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393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3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3C40A-3F5C-0E49-8F8F-6D9B29B5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7F6FE-AE6D-AA46-B7E6-274E9FEC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48ED1-3C22-CF4D-964F-6309C68D3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0880F-C387-A147-90BC-C25E5F3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54222-DA1D-5942-8C32-925C8CDD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0EA64-309A-514C-86EA-FAFE504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5982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B0C9-7B40-FA40-987F-51603A9D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E2F6F5-7F35-EB4D-A1EC-863E7E34CA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2E35B1-C2B0-4D4B-943E-DEB98AAF2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36A77F-094E-5646-B960-EB9F6F152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D75F-2872-9748-8FDD-854012C2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6C3EB-745B-034B-8C75-CEC8F7C6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263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846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634EEB-BD8A-2044-8B35-C5AE56E51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A23D1-7F69-7E47-A6BD-BB612A4E4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427B6-FD45-B74E-996A-99BB45F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53127-1CB8-1D46-8EE1-22CBD542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FF5BE-5006-9542-9F89-C97DC7BD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78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175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1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08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046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09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7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9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696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831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342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910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046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24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991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7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A36E1F-ACEF-11F7-346C-7A477F4AD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139A81F-8657-6FE7-18FD-FDB80AA2F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0A489D-B9F6-5646-8B2B-D4D9CDDE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3A2B75-A334-AB64-12C4-59E5B04A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EE67E7-0AF0-6C1F-0FD4-81057174F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86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5C427C-8348-4C91-511A-915BD187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A5D9A98-B838-9D83-2189-C76561602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B0462D-E995-6838-95F9-84A7871FD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BE0B17-333E-E165-EEFA-3C0AC263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7D55BF-F838-B989-E780-939E1BF97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45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6ABB75-1AB6-4468-C36A-C1FC51902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320BFB-9E46-4323-B851-4782D5573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17B2F9-C268-E359-01EE-40B25869D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A72BB2-C4CF-71E1-D337-6708D6165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39ED7A-6ACB-13CC-0869-4255F7001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433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996BA8-5A2F-7C08-368F-4C70B4780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9201616-CCC8-E32E-C7A7-4B2BB4916D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A08DD7E-8006-5F36-9694-FA9AFCA84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57F37D-6789-A451-3DDA-60F94DBDA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B022D0-0E9B-1EF4-E1B7-1629168B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038722-8127-4793-C7B5-D7768B2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703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004922-8FE2-402C-4718-40152A93C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98A3AF-1E4D-B085-59DA-40A1C6A11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398432-C8E1-AAD6-C741-19871B1D2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64991C9-CCFE-F0E8-9256-8CE2F84394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35DD111-919A-B5FA-E494-63FF2DF9D6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9471817-DB82-464C-9159-4569D1CC1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407BA17-2540-35D0-7095-798AF1C3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F758B35-A58F-EF03-201E-49A345EF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2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38078-059C-8F47-61DC-B018C716C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50526E6-3095-2487-DF67-6FEED5264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4033719-DAEB-95EC-649D-2765691F8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26A9C1A-E74C-BBA9-E4D3-15E5FEEF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10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D989DBC-C9C0-F9FA-8747-E4DE6A64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314863-00FB-F4C6-9A17-2C521A3C0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7C64C5D-370B-31AA-6441-1C6E9728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4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B48136-C50A-D5AD-4ED2-836A37B6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CC4212-60D7-2156-EDFA-58DFE8037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F46F930-6AAD-F34C-28CC-13C19A90F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F4CC64F-0E98-7621-196E-603956B9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1AC956-E860-D645-61A3-C53CFDBCA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7938ED-AE91-7AD3-9325-CF9DB5E6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761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BFE123-C8E9-D7AA-5CE0-32B57CC5C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ED13079-8BE2-97B2-B31F-A1E6B9318C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1CFB89F-FEAF-BCAD-B28B-9B6231212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0299F-27E0-2C78-E8DA-8C24F5E3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C8FB12-0AE2-137A-AC7D-C1CCFB05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D1308B-50C3-16F6-3BC5-0C0EDF703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6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518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3AFDCE-5C01-7B2D-FFAE-D21F04B2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593460A-D410-B024-D81A-B0C6C903C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44298E-64C5-7FC4-3F73-3513C1FA8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8E0F03-4139-1CB2-4E7B-442E238C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9C5FB9-4E8C-2B28-F18E-E24BBEAB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442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C1FB34F-44D0-07A7-EBF4-0697EF305F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DD11A2D-5177-5325-A677-2FFDBA86D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974861-D047-ED6C-B341-B774AAA2D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8E5BAC-4444-500B-727D-FF91F60BA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2219814-CCBC-D882-00D2-174CCA75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4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5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6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64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06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266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6ECB6-BE35-5F47-9527-63BD8453A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75" name="Obrázek 174" descr="Obsah obrázku objekt, interiér&#10;&#10;&#10;&#10;Popis se vygeneroval automaticky.">
            <a:extLst>
              <a:ext uri="{FF2B5EF4-FFF2-40B4-BE49-F238E27FC236}">
                <a16:creationId xmlns:a16="http://schemas.microsoft.com/office/drawing/2014/main" id="{BD491640-BB6F-CD43-AA4F-3A4864874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88" y="237646"/>
            <a:ext cx="478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1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  <p15:guide id="20" orient="horz" pos="14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17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31/08/23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pic>
        <p:nvPicPr>
          <p:cNvPr id="15" name="Obrázek 14" descr="Obsah obrázku text&#10;&#10;&#10;&#10;Popis se vygeneroval automaticky.">
            <a:extLst>
              <a:ext uri="{FF2B5EF4-FFF2-40B4-BE49-F238E27FC236}">
                <a16:creationId xmlns:a16="http://schemas.microsoft.com/office/drawing/2014/main" id="{C085FEB2-5681-6645-A58D-9D0896E1D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99664"/>
            <a:ext cx="312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456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A568331-8A33-DA0E-BCCD-5BDFEC61B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FF64562-F8E4-5607-4931-04B48210F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5A8A41B-8BAE-4A6E-F762-A16A0EE1D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827A-7819-4759-8AB5-3CFBF9447A93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B22AE9-A918-B488-2D7B-5F8781FA9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A284E8-32F7-46A6-3218-877611C28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1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80B724-413A-4FD3-A09C-A981569AD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1041997"/>
          </a:xfrm>
        </p:spPr>
        <p:txBody>
          <a:bodyPr/>
          <a:lstStyle/>
          <a:p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C548A42-5BB7-48CA-8C8D-023F00635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901" y="2477912"/>
            <a:ext cx="11797067" cy="2598737"/>
          </a:xfrm>
        </p:spPr>
        <p:txBody>
          <a:bodyPr>
            <a:normAutofit lnSpcReduction="10000"/>
          </a:bodyPr>
          <a:lstStyle/>
          <a:p>
            <a:r>
              <a:rPr lang="en-US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Valuation of Insurance Companies</a:t>
            </a:r>
          </a:p>
          <a:p>
            <a:endParaRPr lang="en-US" sz="3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pPr algn="l"/>
            <a:r>
              <a:rPr lang="en-US" sz="1800" dirty="0" err="1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东南大学</a:t>
            </a:r>
            <a:endParaRPr lang="en-US" sz="18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/>
            <a:r>
              <a:rPr lang="en-US" sz="1800" dirty="0" err="1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郭皓晨</a:t>
            </a:r>
            <a:endParaRPr lang="en-US" sz="18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02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F2EB7D-78C5-4B98-9F71-E36A7C368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564828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- Surviving the Youngest Age Cohort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12FEA69-DC81-4809-BDF5-4C9A5C1027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𝒊𝒔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𝒕𝒉𝒆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𝒂𝒈𝒆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𝒊𝒏𝒕𝒆𝒓𝒗𝒂𝒍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provides an example of survival rates for those in the first age interval, 0-4. Note that the initial size of the first cohort is multiplies by 5 in the denominator.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Exercise 5 – calculating survival rates for youngest age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12FEA69-DC81-4809-BDF5-4C9A5C1027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70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7BB86B-0621-4849-A175-FABF1D76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- Surviving the Oldest Age Cohort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9E7044E-0D26-4AD6-89C9-FCF634724E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𝟖𝟓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𝟖𝟎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𝟕𝟓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last age cohort (70-85+), use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column to create a 5-year survival rate as shown.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represents the number of survivors in a particular age group and all older age groups.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Exercise 6 – calculating survival rates for oldest age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9E7044E-0D26-4AD6-89C9-FCF634724E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637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BC2A27-806C-4754-BE30-5E7696FD4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5228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A9EBCF5-8DCC-4F26-8F40-FCA59A9DF9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294" y="2229316"/>
                <a:ext cx="11798619" cy="7907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Develop a 5-year survival rate to determine how many women ages 50–54 are expected to live to be 55–59 years of age.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numbers would be used?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A9EBCF5-8DCC-4F26-8F40-FCA59A9DF9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294" y="2229316"/>
                <a:ext cx="11798619" cy="790721"/>
              </a:xfrm>
              <a:blipFill>
                <a:blip r:embed="rId2"/>
                <a:stretch>
                  <a:fillRect l="-517" t="-8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65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5E03CA-FBD7-452B-B209-7D099D2EA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6319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B7E6B9-85A4-4564-B682-E43AC6964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2229316"/>
            <a:ext cx="11798619" cy="1411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10-year survival rate to determine how many women ages 50–54 are expected to live to be 60–64 years of age.</a:t>
            </a:r>
          </a:p>
        </p:txBody>
      </p:sp>
    </p:spTree>
    <p:extLst>
      <p:ext uri="{BB962C8B-B14F-4D97-AF65-F5344CB8AC3E}">
        <p14:creationId xmlns:p14="http://schemas.microsoft.com/office/powerpoint/2010/main" val="409353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B16373-8E0F-4877-8B92-A41604749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067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9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E9535F-E91A-41BF-8727-FCF9BFBBA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2229316"/>
            <a:ext cx="11798619" cy="25020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A): Calculate 10-year survival rates to estimate net migration. How would survival rates be calculated for the first three cohorts and the last age cohort? Note: Survival rates for births occurring from 1995 to 2000 and from 1990 to 1995 will be needed, in addition to a rate for those surviving from ages 0–4 to 10–14.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B): Calculate a rate for those age 75+ in 1990 who will be age 85+ in year 2000.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72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8772" y="618353"/>
            <a:ext cx="8362751" cy="609600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1 – Calculate the Loss Ratio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414902"/>
              </p:ext>
            </p:extLst>
          </p:nvPr>
        </p:nvGraphicFramePr>
        <p:xfrm>
          <a:off x="685799" y="1343023"/>
          <a:ext cx="11045825" cy="50863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10126">
                  <a:extLst>
                    <a:ext uri="{9D8B030D-6E8A-4147-A177-3AD203B41FA5}">
                      <a16:colId xmlns:a16="http://schemas.microsoft.com/office/drawing/2014/main" val="2088131440"/>
                    </a:ext>
                  </a:extLst>
                </a:gridCol>
                <a:gridCol w="2124075">
                  <a:extLst>
                    <a:ext uri="{9D8B030D-6E8A-4147-A177-3AD203B41FA5}">
                      <a16:colId xmlns:a16="http://schemas.microsoft.com/office/drawing/2014/main" val="100807507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1560330638"/>
                    </a:ext>
                  </a:extLst>
                </a:gridCol>
                <a:gridCol w="1901824">
                  <a:extLst>
                    <a:ext uri="{9D8B030D-6E8A-4147-A177-3AD203B41FA5}">
                      <a16:colId xmlns:a16="http://schemas.microsoft.com/office/drawing/2014/main" val="2385469328"/>
                    </a:ext>
                  </a:extLst>
                </a:gridCol>
              </a:tblGrid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Revenues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en-US" sz="9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1382529305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Premiums earned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$  35,394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$  34,049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$ 31,455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2802482067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Net investment income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3,167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3,126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3,161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59432324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Fee and other revenues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1,359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1,212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982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510699143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Net realized (losses) gains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(289)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510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427046554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Total revenues</a:t>
                      </a:r>
                      <a:endParaRPr lang="en-US" sz="9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39,631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38,398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36,108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841592749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Claims, Benefits and Expenses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1043938983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Benefits, claims and claim adjustment expenses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23,951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23,878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23,983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386952088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Operating costs and expenses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7,375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6,650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6,083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4278953890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Amortization of deferred policy acquisition costs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4,944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4,717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4,176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40638727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Interest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419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420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419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252576774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Interest credited to policyholders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248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388672378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Total claims, benefits and expenses</a:t>
                      </a:r>
                      <a:endParaRPr lang="en-US" sz="9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36,950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35,921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34,909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2945742661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Loss on extinguishment of debt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(34)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(211)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(193)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339885990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Realignment (benefit)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99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989911868"/>
                  </a:ext>
                </a:extLst>
              </a:tr>
              <a:tr h="7269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Income before income tax expense, non-controlling interest, and discontinued operations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2,647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2,271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907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519686190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Income tax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757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544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1981852244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Consolidated net income before discontinued operations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1,890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1,727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840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3395660885"/>
                  </a:ext>
                </a:extLst>
              </a:tr>
              <a:tr h="5449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Discontinued operations (net of income tax expense of $22, $29 and $23 in 2017, 2016 and 2015)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(81)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val="2543477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8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89" y="365870"/>
            <a:ext cx="6694399" cy="323850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2 – Calculate the Expense Ratio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339410"/>
              </p:ext>
            </p:extLst>
          </p:nvPr>
        </p:nvGraphicFramePr>
        <p:xfrm>
          <a:off x="815975" y="752478"/>
          <a:ext cx="10594975" cy="584727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30931">
                  <a:extLst>
                    <a:ext uri="{9D8B030D-6E8A-4147-A177-3AD203B41FA5}">
                      <a16:colId xmlns:a16="http://schemas.microsoft.com/office/drawing/2014/main" val="2974800029"/>
                    </a:ext>
                  </a:extLst>
                </a:gridCol>
                <a:gridCol w="3532022">
                  <a:extLst>
                    <a:ext uri="{9D8B030D-6E8A-4147-A177-3AD203B41FA5}">
                      <a16:colId xmlns:a16="http://schemas.microsoft.com/office/drawing/2014/main" val="1207375427"/>
                    </a:ext>
                  </a:extLst>
                </a:gridCol>
                <a:gridCol w="3532022">
                  <a:extLst>
                    <a:ext uri="{9D8B030D-6E8A-4147-A177-3AD203B41FA5}">
                      <a16:colId xmlns:a16="http://schemas.microsoft.com/office/drawing/2014/main" val="1732815165"/>
                    </a:ext>
                  </a:extLst>
                </a:gridCol>
              </a:tblGrid>
              <a:tr h="4023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Six months ended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20 June 2017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(Unaudited)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Six months ended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30 June 2016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67529531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Gross written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204,544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158,428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905845716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Less: premiums ceded to reinsurers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(18,163)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(14,696)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06493282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 written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186,381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143,732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134982082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Change in unearned premium reserves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(17,195)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(16,154)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939509842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 earned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169,186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127,578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00054070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Reinsurance commission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5,055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5,003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59809457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Investment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14,145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15,339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427761858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Other income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029835569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189,315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148,798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69452649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Claims and policyholder’s benefits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134,596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96,527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57063865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Life insurance death and other benefits paid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43,928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11,801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57998208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Claims incurred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64,343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55,378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02460706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Changes in long-term life insurance contract liabilities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23,759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27,519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497672222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Policyholder dividends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2,566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1,829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71954564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Handling charges and commissions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13,311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11,097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19659211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Finance costs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2,770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2,796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0848902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Exchange (gains)/losses, net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(144)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10552049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Other operating and administrative expenses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29,355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26,991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1680089843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BENEFITS, CLAIMS AND EXPENSES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179,888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137,818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328705995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Share of profits and losses of associates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2,535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239114760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PROFIT BEFORE TAX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11,962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11,904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42935465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Income tax expense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(2,710)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(2,046)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4285192084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PROFIT FOR THE PERIOD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9,252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9,858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98098250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Attributable to: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6,614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7,542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549650846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Equity holders of the parent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2,638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2,316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249519869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Non-controlling interests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9,252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9,858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val="24217731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78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968" y="998669"/>
            <a:ext cx="9152389" cy="704624"/>
          </a:xfrm>
        </p:spPr>
        <p:txBody>
          <a:bodyPr/>
          <a:lstStyle/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 – Calculate the Return on Revenues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82968" y="1939362"/>
          <a:ext cx="9305738" cy="321534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26075">
                  <a:extLst>
                    <a:ext uri="{9D8B030D-6E8A-4147-A177-3AD203B41FA5}">
                      <a16:colId xmlns:a16="http://schemas.microsoft.com/office/drawing/2014/main" val="1904915175"/>
                    </a:ext>
                  </a:extLst>
                </a:gridCol>
                <a:gridCol w="2326075">
                  <a:extLst>
                    <a:ext uri="{9D8B030D-6E8A-4147-A177-3AD203B41FA5}">
                      <a16:colId xmlns:a16="http://schemas.microsoft.com/office/drawing/2014/main" val="1977547900"/>
                    </a:ext>
                  </a:extLst>
                </a:gridCol>
                <a:gridCol w="2326794">
                  <a:extLst>
                    <a:ext uri="{9D8B030D-6E8A-4147-A177-3AD203B41FA5}">
                      <a16:colId xmlns:a16="http://schemas.microsoft.com/office/drawing/2014/main" val="4161515655"/>
                    </a:ext>
                  </a:extLst>
                </a:gridCol>
                <a:gridCol w="2326794">
                  <a:extLst>
                    <a:ext uri="{9D8B030D-6E8A-4147-A177-3AD203B41FA5}">
                      <a16:colId xmlns:a16="http://schemas.microsoft.com/office/drawing/2014/main" val="1506947415"/>
                    </a:ext>
                  </a:extLst>
                </a:gridCol>
              </a:tblGrid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7631484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4332459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Premiums earned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 35,394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$ 34,049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 31,455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9405937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investment income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3,167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271244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Fee and other 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1,359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1,212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2093123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realized (losses) gains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(289)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3656283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39,631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38,398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36,108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614526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50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CE0D08-FCDE-4005-8CF8-78C8987B9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0646769" cy="715830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Columns of the mortality table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02BD096-1BBB-4AD7-B90F-16FE0E14F0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690" y="1977646"/>
                <a:ext cx="11798619" cy="3973942"/>
              </a:xfrm>
            </p:spPr>
            <p:txBody>
              <a:bodyPr>
                <a:noAutofit/>
              </a:bodyPr>
              <a:lstStyle/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Age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𝑿</m:t>
                    </m:r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				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Age-Specific Mortality Rate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Alive at Beginning of Year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Dying in the Year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Years Lived by the Population in Year X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Years Lived by the Population in Year X and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All Subsequent Years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 Expectancy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Beginning of Year X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02BD096-1BBB-4AD7-B90F-16FE0E14F0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690" y="1977646"/>
                <a:ext cx="11798619" cy="3973942"/>
              </a:xfrm>
              <a:blipFill>
                <a:blip r:embed="rId2"/>
                <a:stretch>
                  <a:fillRect l="-413" b="-3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43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FA66B3-4EAE-40D9-984A-0A210DC81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682274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Measures of Survival</a:t>
            </a:r>
            <a:endParaRPr 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810574-E1A7-459A-BBFE-6ED1D32F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197" y="2103481"/>
            <a:ext cx="11798619" cy="397394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5-year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Number of people still alive five years after diagnosis.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Median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Duration of time until 50% of the population dies.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5-year survival in the group of interest /  5-year survival in all people of the same age.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life table approach to dealing with censored data from successive cohorts of people. Censoring means that information on some aspect of time or duration of events of interest is missing.</a:t>
            </a:r>
          </a:p>
        </p:txBody>
      </p:sp>
    </p:spTree>
    <p:extLst>
      <p:ext uri="{BB962C8B-B14F-4D97-AF65-F5344CB8AC3E}">
        <p14:creationId xmlns:p14="http://schemas.microsoft.com/office/powerpoint/2010/main" val="299252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E2FD51-EF03-4308-B201-A091BD6C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54805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Calculating Survival Rates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09A6C88-5951-4BE6-8225-989132C241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294" y="1887523"/>
                <a:ext cx="11798619" cy="4315735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 tables are used to calculate survival rates. For population projections, 5-year survival rates are computed. For estimates of net migration, 10-year survival rates are calculated. Calculation of survival rates rely on two columns (column 5 and column 6) in the life table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𝒚𝒆𝒂𝒓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𝒔𝒖𝒓𝒗𝒊𝒗𝒂𝒍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𝒓𝒂𝒕𝒆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𝑿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Pre>
                            <m:sPre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sub>
                              </m:sSub>
                            </m:e>
                          </m:sPre>
                        </m:num>
                        <m:den>
                          <m:sPre>
                            <m:sPre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sub>
                              </m:sSub>
                            </m:e>
                          </m:sPre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09A6C88-5951-4BE6-8225-989132C24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294" y="1887523"/>
                <a:ext cx="11798619" cy="4315735"/>
              </a:xfrm>
              <a:blipFill>
                <a:blip r:embed="rId2"/>
                <a:stretch>
                  <a:fillRect l="-517" r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866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0EB4C0-0DD0-4B5C-B27E-532AA9A34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1" y="1138334"/>
            <a:ext cx="1968759" cy="1282026"/>
          </a:xfrm>
        </p:spPr>
        <p:txBody>
          <a:bodyPr>
            <a:normAutofit fontScale="90000"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 – using the abridged life table and calculate 5-year survival rates</a:t>
            </a:r>
          </a:p>
        </p:txBody>
      </p:sp>
      <p:pic>
        <p:nvPicPr>
          <p:cNvPr id="4" name="Content Placeholder 3" descr="Screen Clipping">
            <a:extLst>
              <a:ext uri="{FF2B5EF4-FFF2-40B4-BE49-F238E27FC236}">
                <a16:creationId xmlns:a16="http://schemas.microsoft.com/office/drawing/2014/main" id="{5064DD59-6F4B-4BBD-92B6-6BBB50609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330" y="108178"/>
            <a:ext cx="9269119" cy="1819529"/>
          </a:xfrm>
        </p:spPr>
      </p:pic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id="{94D1EBB6-E17F-45F8-B154-E6D25D6362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329" y="1927707"/>
            <a:ext cx="9269119" cy="453094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AE5707F-B121-4461-B194-5D25FE9B09C9}"/>
              </a:ext>
            </a:extLst>
          </p:cNvPr>
          <p:cNvSpPr txBox="1"/>
          <p:nvPr/>
        </p:nvSpPr>
        <p:spPr>
          <a:xfrm>
            <a:off x="176169" y="3607266"/>
            <a:ext cx="16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table is suitable for following exercises 4, 5, 6, 7, 8 and 9 </a:t>
            </a:r>
          </a:p>
        </p:txBody>
      </p:sp>
    </p:spTree>
    <p:extLst>
      <p:ext uri="{BB962C8B-B14F-4D97-AF65-F5344CB8AC3E}">
        <p14:creationId xmlns:p14="http://schemas.microsoft.com/office/powerpoint/2010/main" val="3106420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87E880B-DC93-4920-BCF7-087185CCAF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690" y="2564875"/>
                <a:ext cx="11798619" cy="9501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TASK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To calculate a rate to survive women ages 25-29 into the next 5-year age cohort (30-34), use the numbers from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87E880B-DC93-4920-BCF7-087185CCAF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690" y="2564875"/>
                <a:ext cx="11798619" cy="950112"/>
              </a:xfrm>
              <a:blipFill>
                <a:blip r:embed="rId2"/>
                <a:stretch>
                  <a:fillRect l="-1033" t="-11538" r="-155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470307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VSB - EKF - FINA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 - FINANCE" id="{7005D3D2-17A4-4442-AB3E-9D9021B09C67}" vid="{27710439-D0F8-4FA5-8A8D-E500AFC07DD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3 EKF EN version" id="{3A92817D-EAC4-4F4F-BD66-D7BB66718822}" vid="{405919BE-185A-E74B-B40D-E98DE84A3576}"/>
    </a:ext>
  </a:extLst>
</a:theme>
</file>

<file path=ppt/theme/theme3.xml><?xml version="1.0" encoding="utf-8"?>
<a:theme xmlns:a="http://schemas.openxmlformats.org/drawingml/2006/main" name="Theme VSB - EK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" id="{8552CDC7-4A98-4536-8D6E-DAC82BA85F61}" vid="{11F5340B-0E0C-492B-BD46-9EFA851B9983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kulta FS CZ verze" id="{C44C2D39-80E8-5E48-9522-C603A0E4A0C6}" vid="{407AF16D-74D2-5F47-9CED-AF676A664B9B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VSB - EKF - FINANCE</Template>
  <TotalTime>23</TotalTime>
  <Words>1015</Words>
  <Application>Microsoft Macintosh PowerPoint</Application>
  <PresentationFormat>宽屏</PresentationFormat>
  <Paragraphs>235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等线</vt:lpstr>
      <vt:lpstr>等线 Light</vt:lpstr>
      <vt:lpstr>KaiTi</vt:lpstr>
      <vt:lpstr>Arial</vt:lpstr>
      <vt:lpstr>Calibri</vt:lpstr>
      <vt:lpstr>Calibri Light</vt:lpstr>
      <vt:lpstr>Cambria Math</vt:lpstr>
      <vt:lpstr>Times New Roman</vt:lpstr>
      <vt:lpstr>Theme VSB - EKF - FINANCE</vt:lpstr>
      <vt:lpstr>Custom Design</vt:lpstr>
      <vt:lpstr>Theme VSB - EKF</vt:lpstr>
      <vt:lpstr>1_Custom Design</vt:lpstr>
      <vt:lpstr>Office 主题​​</vt:lpstr>
      <vt:lpstr>Practice</vt:lpstr>
      <vt:lpstr>Exercise 1 – Calculate the Loss Ratio</vt:lpstr>
      <vt:lpstr>Exercise 2 – Calculate the Expense Ratio</vt:lpstr>
      <vt:lpstr>Exercise 3 – Calculate the Return on Revenues</vt:lpstr>
      <vt:lpstr>Mortality Table – Columns of the mortality table</vt:lpstr>
      <vt:lpstr>Mortality Table – Measures of Survival</vt:lpstr>
      <vt:lpstr>Mortality Table – Calculating Survival Rates</vt:lpstr>
      <vt:lpstr>Exercise 4 – using the abridged life table and calculate 5-year survival rates</vt:lpstr>
      <vt:lpstr>PowerPoint 演示文稿</vt:lpstr>
      <vt:lpstr>Mortality Table - Surviving the Youngest Age Cohort</vt:lpstr>
      <vt:lpstr>Mortality Table - Surviving the Oldest Age Cohort</vt:lpstr>
      <vt:lpstr>Exercise 7</vt:lpstr>
      <vt:lpstr>Exercise 8</vt:lpstr>
      <vt:lpstr>Exercise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Practice</dc:title>
  <dc:creator>Guo Haochen</dc:creator>
  <cp:lastModifiedBy>Haochen Guo</cp:lastModifiedBy>
  <cp:revision>4</cp:revision>
  <dcterms:created xsi:type="dcterms:W3CDTF">2021-04-29T08:49:09Z</dcterms:created>
  <dcterms:modified xsi:type="dcterms:W3CDTF">2023-08-31T05:48:49Z</dcterms:modified>
</cp:coreProperties>
</file>