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9" r:id="rId2"/>
    <p:sldMasterId id="2147483687" r:id="rId3"/>
  </p:sldMasterIdLst>
  <p:notesMasterIdLst>
    <p:notesMasterId r:id="rId23"/>
  </p:notesMasterIdLst>
  <p:handoutMasterIdLst>
    <p:handoutMasterId r:id="rId24"/>
  </p:handoutMasterIdLst>
  <p:sldIdLst>
    <p:sldId id="257" r:id="rId4"/>
    <p:sldId id="258" r:id="rId5"/>
    <p:sldId id="259" r:id="rId6"/>
    <p:sldId id="260" r:id="rId7"/>
    <p:sldId id="261" r:id="rId8"/>
    <p:sldId id="264" r:id="rId9"/>
    <p:sldId id="263"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7010400" cy="92964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snapToGrid="0">
      <p:cViewPr varScale="1">
        <p:scale>
          <a:sx n="92" d="100"/>
          <a:sy n="92" d="100"/>
        </p:scale>
        <p:origin x="45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DF60F392-A987-4BA1-97DE-DBFAC19E57C6}" type="slidenum">
              <a:rPr lang="en-US" smtClean="0"/>
              <a:t>‹#›</a:t>
            </a:fld>
            <a:endParaRPr lang="en-US"/>
          </a:p>
        </p:txBody>
      </p:sp>
    </p:spTree>
    <p:extLst>
      <p:ext uri="{BB962C8B-B14F-4D97-AF65-F5344CB8AC3E}">
        <p14:creationId xmlns:p14="http://schemas.microsoft.com/office/powerpoint/2010/main" val="388895762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E511D4A3-FEE7-47E7-BE41-636ED54ED651}" type="slidenum">
              <a:rPr lang="en-US" smtClean="0"/>
              <a:t>‹#›</a:t>
            </a:fld>
            <a:endParaRPr lang="en-US"/>
          </a:p>
        </p:txBody>
      </p:sp>
    </p:spTree>
    <p:extLst>
      <p:ext uri="{BB962C8B-B14F-4D97-AF65-F5344CB8AC3E}">
        <p14:creationId xmlns:p14="http://schemas.microsoft.com/office/powerpoint/2010/main" val="3066172205"/>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2</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3262357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xmlns=""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xmlns="" id="{DEDE463D-611E-7641-BE67-E50FAADA5268}"/>
              </a:ext>
            </a:extLst>
          </p:cNvPr>
          <p:cNvSpPr>
            <a:spLocks noGrp="1"/>
          </p:cNvSpPr>
          <p:nvPr>
            <p:ph type="dt" sz="half" idx="10"/>
          </p:nvPr>
        </p:nvSpPr>
        <p:spPr/>
        <p:txBody>
          <a:bodyPr/>
          <a:lstStyle/>
          <a:p>
            <a:fld id="{21B60B7E-FF16-4956-8E60-9EC17D1BCC32}" type="datetime1">
              <a:rPr lang="en-US" smtClean="0"/>
              <a:t>9/7/2023</a:t>
            </a:fld>
            <a:endParaRPr lang="en-US"/>
          </a:p>
        </p:txBody>
      </p:sp>
      <p:sp>
        <p:nvSpPr>
          <p:cNvPr id="5" name="Zástupný symbol pro zápatí 4">
            <a:extLst>
              <a:ext uri="{FF2B5EF4-FFF2-40B4-BE49-F238E27FC236}">
                <a16:creationId xmlns:a16="http://schemas.microsoft.com/office/drawing/2014/main" xmlns=""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7C838B55-B834-7B40-AB95-C477904CC497}"/>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6225299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xmlns=""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xmlns="" id="{C3B26196-17B1-8245-A58A-F8CFE5261031}"/>
              </a:ext>
            </a:extLst>
          </p:cNvPr>
          <p:cNvSpPr>
            <a:spLocks noGrp="1"/>
          </p:cNvSpPr>
          <p:nvPr>
            <p:ph type="dt" sz="half" idx="10"/>
          </p:nvPr>
        </p:nvSpPr>
        <p:spPr/>
        <p:txBody>
          <a:bodyPr/>
          <a:lstStyle/>
          <a:p>
            <a:r>
              <a:rPr lang="cs-CZ" dirty="0"/>
              <a:t>3. 10. 2019</a:t>
            </a:r>
          </a:p>
        </p:txBody>
      </p:sp>
      <p:sp>
        <p:nvSpPr>
          <p:cNvPr id="6" name="Footer Placeholder 5">
            <a:extLst>
              <a:ext uri="{FF2B5EF4-FFF2-40B4-BE49-F238E27FC236}">
                <a16:creationId xmlns:a16="http://schemas.microsoft.com/office/drawing/2014/main" xmlns="" id="{EDF613EA-3698-4344-847F-E2367A8EDA47}"/>
              </a:ext>
            </a:extLst>
          </p:cNvPr>
          <p:cNvSpPr>
            <a:spLocks noGrp="1"/>
          </p:cNvSpPr>
          <p:nvPr>
            <p:ph type="ftr" sz="quarter" idx="11"/>
          </p:nvPr>
        </p:nvSpPr>
        <p:spPr/>
        <p:txBody>
          <a:bodyPr/>
          <a:lstStyle/>
          <a:p>
            <a:r>
              <a:rPr lang="en-US" dirty="0"/>
              <a:t>Workshop SGSEKF19</a:t>
            </a:r>
            <a:endParaRPr lang="cs-CZ" dirty="0"/>
          </a:p>
        </p:txBody>
      </p:sp>
      <p:sp>
        <p:nvSpPr>
          <p:cNvPr id="7" name="Slide Number Placeholder 6">
            <a:extLst>
              <a:ext uri="{FF2B5EF4-FFF2-40B4-BE49-F238E27FC236}">
                <a16:creationId xmlns:a16="http://schemas.microsoft.com/office/drawing/2014/main" xmlns="" id="{3C666FBF-FFBF-9746-9924-D6ECC8F224BE}"/>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79996517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xmlns=""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xmlns=""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xmlns="" id="{985C7EB4-86D6-B743-9954-71FAD9D04709}"/>
              </a:ext>
            </a:extLst>
          </p:cNvPr>
          <p:cNvSpPr>
            <a:spLocks noGrp="1"/>
          </p:cNvSpPr>
          <p:nvPr>
            <p:ph type="dt" sz="half" idx="10"/>
          </p:nvPr>
        </p:nvSpPr>
        <p:spPr/>
        <p:txBody>
          <a:bodyPr/>
          <a:lstStyle/>
          <a:p>
            <a:r>
              <a:rPr lang="cs-CZ" dirty="0"/>
              <a:t>3. 10. 2019</a:t>
            </a:r>
          </a:p>
        </p:txBody>
      </p:sp>
      <p:sp>
        <p:nvSpPr>
          <p:cNvPr id="8" name="Footer Placeholder 7">
            <a:extLst>
              <a:ext uri="{FF2B5EF4-FFF2-40B4-BE49-F238E27FC236}">
                <a16:creationId xmlns:a16="http://schemas.microsoft.com/office/drawing/2014/main" xmlns="" id="{0DC364A0-F572-C149-849B-B307CD8BEF4E}"/>
              </a:ext>
            </a:extLst>
          </p:cNvPr>
          <p:cNvSpPr>
            <a:spLocks noGrp="1"/>
          </p:cNvSpPr>
          <p:nvPr>
            <p:ph type="ftr" sz="quarter" idx="11"/>
          </p:nvPr>
        </p:nvSpPr>
        <p:spPr/>
        <p:txBody>
          <a:bodyPr/>
          <a:lstStyle/>
          <a:p>
            <a:r>
              <a:rPr lang="en-US" dirty="0"/>
              <a:t>Workshop SGSEKF19</a:t>
            </a:r>
            <a:endParaRPr lang="cs-CZ" dirty="0"/>
          </a:p>
        </p:txBody>
      </p:sp>
      <p:sp>
        <p:nvSpPr>
          <p:cNvPr id="9" name="Slide Number Placeholder 8">
            <a:extLst>
              <a:ext uri="{FF2B5EF4-FFF2-40B4-BE49-F238E27FC236}">
                <a16:creationId xmlns:a16="http://schemas.microsoft.com/office/drawing/2014/main" xmlns="" id="{8FF28744-8951-9A4F-A3AA-DD575AE0E338}"/>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4515239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B6672057-05C0-D143-BA44-BD676CD9C93B}"/>
              </a:ext>
            </a:extLst>
          </p:cNvPr>
          <p:cNvSpPr>
            <a:spLocks noGrp="1"/>
          </p:cNvSpPr>
          <p:nvPr>
            <p:ph type="dt" sz="half" idx="10"/>
          </p:nvPr>
        </p:nvSpPr>
        <p:spPr/>
        <p:txBody>
          <a:bodyPr/>
          <a:lstStyle/>
          <a:p>
            <a:r>
              <a:rPr lang="cs-CZ" dirty="0"/>
              <a:t>3. 10. 2019</a:t>
            </a:r>
          </a:p>
        </p:txBody>
      </p:sp>
      <p:sp>
        <p:nvSpPr>
          <p:cNvPr id="3" name="Footer Placeholder 2">
            <a:extLst>
              <a:ext uri="{FF2B5EF4-FFF2-40B4-BE49-F238E27FC236}">
                <a16:creationId xmlns:a16="http://schemas.microsoft.com/office/drawing/2014/main" xmlns="" id="{A33BE2FB-8405-5C4E-A05E-0DC323AF6212}"/>
              </a:ext>
            </a:extLst>
          </p:cNvPr>
          <p:cNvSpPr>
            <a:spLocks noGrp="1"/>
          </p:cNvSpPr>
          <p:nvPr>
            <p:ph type="ftr" sz="quarter" idx="11"/>
          </p:nvPr>
        </p:nvSpPr>
        <p:spPr/>
        <p:txBody>
          <a:bodyPr/>
          <a:lstStyle/>
          <a:p>
            <a:r>
              <a:rPr lang="en-US" dirty="0"/>
              <a:t>Workshop SGSEKF19</a:t>
            </a:r>
            <a:endParaRPr lang="cs-CZ" dirty="0"/>
          </a:p>
        </p:txBody>
      </p:sp>
      <p:sp>
        <p:nvSpPr>
          <p:cNvPr id="4" name="Slide Number Placeholder 3">
            <a:extLst>
              <a:ext uri="{FF2B5EF4-FFF2-40B4-BE49-F238E27FC236}">
                <a16:creationId xmlns:a16="http://schemas.microsoft.com/office/drawing/2014/main" xmlns="" id="{6BFD6ECD-2072-7649-8717-F6947C571585}"/>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7477034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xmlns=""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1EDD7A46-18AB-7B43-B05D-7EC3E7A08F6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969A48DC-3CD9-9542-B18D-D6CC3077A529}"/>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65EFA9E0-9FA1-6145-9530-79E7D73F3A5D}"/>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48444534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84AAE27-8DEE-2ECD-31A7-AE840B17DBF0}"/>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xmlns="" id="{6D24BAED-EF3F-15C3-D6E0-0339A3A6728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xmlns="" id="{8559C431-7B95-BC04-ACD7-146EFDE9CD96}"/>
              </a:ext>
            </a:extLst>
          </p:cNvPr>
          <p:cNvSpPr>
            <a:spLocks noGrp="1"/>
          </p:cNvSpPr>
          <p:nvPr>
            <p:ph type="dt" sz="half" idx="10"/>
          </p:nvPr>
        </p:nvSpPr>
        <p:spPr/>
        <p:txBody>
          <a:bodyPr/>
          <a:lstStyle/>
          <a:p>
            <a:fld id="{21B60B7E-FF16-4956-8E60-9EC17D1BCC32}" type="datetime1">
              <a:rPr lang="en-US" smtClean="0"/>
              <a:t>9/7/2023</a:t>
            </a:fld>
            <a:endParaRPr lang="en-US"/>
          </a:p>
        </p:txBody>
      </p:sp>
      <p:sp>
        <p:nvSpPr>
          <p:cNvPr id="5" name="页脚占位符 4">
            <a:extLst>
              <a:ext uri="{FF2B5EF4-FFF2-40B4-BE49-F238E27FC236}">
                <a16:creationId xmlns:a16="http://schemas.microsoft.com/office/drawing/2014/main" xmlns="" id="{45E554E4-136D-085E-186C-882156A5CEA8}"/>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1DBA175D-7389-9205-A11E-CE674487737C}"/>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3185541336"/>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99F71E5-AFF4-7F69-064F-F44C80816044}"/>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DA9707A3-BC83-94B3-C3C2-2E7B3A1E7D75}"/>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C8AD24D0-59AF-6608-C784-E4902D741272}"/>
              </a:ext>
            </a:extLst>
          </p:cNvPr>
          <p:cNvSpPr>
            <a:spLocks noGrp="1"/>
          </p:cNvSpPr>
          <p:nvPr>
            <p:ph type="dt" sz="half" idx="10"/>
          </p:nvPr>
        </p:nvSpPr>
        <p:spPr/>
        <p:txBody>
          <a:bodyPr/>
          <a:lstStyle/>
          <a:p>
            <a:fld id="{21B60B7E-FF16-4956-8E60-9EC17D1BCC32}" type="datetime1">
              <a:rPr lang="en-US" smtClean="0"/>
              <a:t>9/7/2023</a:t>
            </a:fld>
            <a:endParaRPr lang="en-US"/>
          </a:p>
        </p:txBody>
      </p:sp>
      <p:sp>
        <p:nvSpPr>
          <p:cNvPr id="5" name="页脚占位符 4">
            <a:extLst>
              <a:ext uri="{FF2B5EF4-FFF2-40B4-BE49-F238E27FC236}">
                <a16:creationId xmlns:a16="http://schemas.microsoft.com/office/drawing/2014/main" xmlns="" id="{B1DF42E0-438D-9AFD-006E-CD25975AC73E}"/>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FC912183-2E91-4A0B-435A-B2D0AD5BAD76}"/>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3257710410"/>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19A4175-9D60-EE49-3EFD-72CE6F6A6AF0}"/>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AE911928-4A14-1F44-B247-493B1D52A0E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xmlns="" id="{F1B9F117-3017-CC94-2948-9A197BACA502}"/>
              </a:ext>
            </a:extLst>
          </p:cNvPr>
          <p:cNvSpPr>
            <a:spLocks noGrp="1"/>
          </p:cNvSpPr>
          <p:nvPr>
            <p:ph type="dt" sz="half" idx="10"/>
          </p:nvPr>
        </p:nvSpPr>
        <p:spPr/>
        <p:txBody>
          <a:bodyPr/>
          <a:lstStyle/>
          <a:p>
            <a:fld id="{21B60B7E-FF16-4956-8E60-9EC17D1BCC32}" type="datetime1">
              <a:rPr lang="en-US" smtClean="0"/>
              <a:t>9/7/2023</a:t>
            </a:fld>
            <a:endParaRPr lang="en-US"/>
          </a:p>
        </p:txBody>
      </p:sp>
      <p:sp>
        <p:nvSpPr>
          <p:cNvPr id="5" name="页脚占位符 4">
            <a:extLst>
              <a:ext uri="{FF2B5EF4-FFF2-40B4-BE49-F238E27FC236}">
                <a16:creationId xmlns:a16="http://schemas.microsoft.com/office/drawing/2014/main" xmlns="" id="{6E1AB11A-6883-9609-16DC-703024634224}"/>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83898410-7B57-DAF5-64E2-E59618B4B0D8}"/>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3885096049"/>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074D077-4C53-4C3E-6E93-4E63663AF8DF}"/>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AECB1902-60D9-6402-18F2-19D0A8661558}"/>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xmlns="" id="{C290A939-8548-C458-496B-BB6AC835E65A}"/>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xmlns="" id="{144DCF42-1D15-B875-2B21-FC331F4CBFA5}"/>
              </a:ext>
            </a:extLst>
          </p:cNvPr>
          <p:cNvSpPr>
            <a:spLocks noGrp="1"/>
          </p:cNvSpPr>
          <p:nvPr>
            <p:ph type="dt" sz="half" idx="10"/>
          </p:nvPr>
        </p:nvSpPr>
        <p:spPr/>
        <p:txBody>
          <a:bodyPr/>
          <a:lstStyle/>
          <a:p>
            <a:fld id="{21B60B7E-FF16-4956-8E60-9EC17D1BCC32}" type="datetime1">
              <a:rPr lang="en-US" smtClean="0"/>
              <a:t>9/7/2023</a:t>
            </a:fld>
            <a:endParaRPr lang="en-US"/>
          </a:p>
        </p:txBody>
      </p:sp>
      <p:sp>
        <p:nvSpPr>
          <p:cNvPr id="6" name="页脚占位符 5">
            <a:extLst>
              <a:ext uri="{FF2B5EF4-FFF2-40B4-BE49-F238E27FC236}">
                <a16:creationId xmlns:a16="http://schemas.microsoft.com/office/drawing/2014/main" xmlns="" id="{ADAC650D-D5FF-EC97-14FF-2B92AD4D0598}"/>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D270AAD1-9356-E46C-9BCC-973A7D41237B}"/>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2724892475"/>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ECB168E-0DEE-6754-150B-B32894777152}"/>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6F5DBB70-A9FD-0D50-DEDA-49868B91D56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xmlns="" id="{5C870CC0-8228-C7F0-83D2-F88655EDFFA9}"/>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xmlns="" id="{CA2E2B6C-6565-CF1D-E002-3CD9732F02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xmlns="" id="{3A3EA257-5846-63E3-DCEA-3C4F580D69F2}"/>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xmlns="" id="{C990BC82-E3D9-1A4E-A6F2-C0CD218DFD5F}"/>
              </a:ext>
            </a:extLst>
          </p:cNvPr>
          <p:cNvSpPr>
            <a:spLocks noGrp="1"/>
          </p:cNvSpPr>
          <p:nvPr>
            <p:ph type="dt" sz="half" idx="10"/>
          </p:nvPr>
        </p:nvSpPr>
        <p:spPr/>
        <p:txBody>
          <a:bodyPr/>
          <a:lstStyle/>
          <a:p>
            <a:fld id="{21B60B7E-FF16-4956-8E60-9EC17D1BCC32}" type="datetime1">
              <a:rPr lang="en-US" smtClean="0"/>
              <a:t>9/7/2023</a:t>
            </a:fld>
            <a:endParaRPr lang="en-US"/>
          </a:p>
        </p:txBody>
      </p:sp>
      <p:sp>
        <p:nvSpPr>
          <p:cNvPr id="8" name="页脚占位符 7">
            <a:extLst>
              <a:ext uri="{FF2B5EF4-FFF2-40B4-BE49-F238E27FC236}">
                <a16:creationId xmlns:a16="http://schemas.microsoft.com/office/drawing/2014/main" xmlns="" id="{DFA813F0-0505-3E6E-4956-774F974221F4}"/>
              </a:ext>
            </a:extLst>
          </p:cNvPr>
          <p:cNvSpPr>
            <a:spLocks noGrp="1"/>
          </p:cNvSpPr>
          <p:nvPr>
            <p:ph type="ftr" sz="quarter" idx="11"/>
          </p:nvPr>
        </p:nvSpPr>
        <p:spPr/>
        <p:txBody>
          <a:bodyPr/>
          <a:lstStyle/>
          <a:p>
            <a:endParaRPr lang="en-US"/>
          </a:p>
        </p:txBody>
      </p:sp>
      <p:sp>
        <p:nvSpPr>
          <p:cNvPr id="9" name="灯片编号占位符 8">
            <a:extLst>
              <a:ext uri="{FF2B5EF4-FFF2-40B4-BE49-F238E27FC236}">
                <a16:creationId xmlns:a16="http://schemas.microsoft.com/office/drawing/2014/main" xmlns="" id="{5FAB95FC-0DFA-96EF-F1A6-72E50C7DC793}"/>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1839612175"/>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03A3B70-F69D-B48D-0588-7CECFDE46245}"/>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xmlns="" id="{346BA045-14BD-FC9E-070A-7F30234E1473}"/>
              </a:ext>
            </a:extLst>
          </p:cNvPr>
          <p:cNvSpPr>
            <a:spLocks noGrp="1"/>
          </p:cNvSpPr>
          <p:nvPr>
            <p:ph type="dt" sz="half" idx="10"/>
          </p:nvPr>
        </p:nvSpPr>
        <p:spPr/>
        <p:txBody>
          <a:bodyPr/>
          <a:lstStyle/>
          <a:p>
            <a:fld id="{21B60B7E-FF16-4956-8E60-9EC17D1BCC32}" type="datetime1">
              <a:rPr lang="en-US" smtClean="0"/>
              <a:t>9/7/2023</a:t>
            </a:fld>
            <a:endParaRPr lang="en-US"/>
          </a:p>
        </p:txBody>
      </p:sp>
      <p:sp>
        <p:nvSpPr>
          <p:cNvPr id="4" name="页脚占位符 3">
            <a:extLst>
              <a:ext uri="{FF2B5EF4-FFF2-40B4-BE49-F238E27FC236}">
                <a16:creationId xmlns:a16="http://schemas.microsoft.com/office/drawing/2014/main" xmlns="" id="{55BC3353-2F8E-51C5-91EA-B6C5A3837C4B}"/>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xmlns="" id="{51C4DFD4-EAB1-5077-49F5-7A034A0AE7D0}"/>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1115933920"/>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xmlns=""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xmlns="" id="{A65CAB9C-0386-8B4F-99ED-91992F801AE3}"/>
              </a:ext>
            </a:extLst>
          </p:cNvPr>
          <p:cNvSpPr>
            <a:spLocks noGrp="1"/>
          </p:cNvSpPr>
          <p:nvPr>
            <p:ph type="dt" sz="half" idx="10"/>
          </p:nvPr>
        </p:nvSpPr>
        <p:spPr/>
        <p:txBody>
          <a:bodyPr/>
          <a:lstStyle/>
          <a:p>
            <a:fld id="{21B60B7E-FF16-4956-8E60-9EC17D1BCC32}" type="datetime1">
              <a:rPr lang="en-US" smtClean="0"/>
              <a:t>9/7/2023</a:t>
            </a:fld>
            <a:endParaRPr lang="en-US"/>
          </a:p>
        </p:txBody>
      </p:sp>
      <p:sp>
        <p:nvSpPr>
          <p:cNvPr id="5" name="Zástupný symbol pro zápatí 4">
            <a:extLst>
              <a:ext uri="{FF2B5EF4-FFF2-40B4-BE49-F238E27FC236}">
                <a16:creationId xmlns:a16="http://schemas.microsoft.com/office/drawing/2014/main" xmlns=""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4E1B1056-E9A4-E849-AFE0-99640ED4F52F}"/>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56342371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48390C72-627A-140F-2E05-B937F7EF0770}"/>
              </a:ext>
            </a:extLst>
          </p:cNvPr>
          <p:cNvSpPr>
            <a:spLocks noGrp="1"/>
          </p:cNvSpPr>
          <p:nvPr>
            <p:ph type="dt" sz="half" idx="10"/>
          </p:nvPr>
        </p:nvSpPr>
        <p:spPr/>
        <p:txBody>
          <a:bodyPr/>
          <a:lstStyle/>
          <a:p>
            <a:fld id="{21B60B7E-FF16-4956-8E60-9EC17D1BCC32}" type="datetime1">
              <a:rPr lang="en-US" smtClean="0"/>
              <a:t>9/7/2023</a:t>
            </a:fld>
            <a:endParaRPr lang="en-US"/>
          </a:p>
        </p:txBody>
      </p:sp>
      <p:sp>
        <p:nvSpPr>
          <p:cNvPr id="3" name="页脚占位符 2">
            <a:extLst>
              <a:ext uri="{FF2B5EF4-FFF2-40B4-BE49-F238E27FC236}">
                <a16:creationId xmlns:a16="http://schemas.microsoft.com/office/drawing/2014/main" xmlns="" id="{21AB5B0E-DFD1-2D1D-E1A7-B1983E696A93}"/>
              </a:ext>
            </a:extLst>
          </p:cNvPr>
          <p:cNvSpPr>
            <a:spLocks noGrp="1"/>
          </p:cNvSpPr>
          <p:nvPr>
            <p:ph type="ftr" sz="quarter" idx="11"/>
          </p:nvPr>
        </p:nvSpPr>
        <p:spPr/>
        <p:txBody>
          <a:bodyPr/>
          <a:lstStyle/>
          <a:p>
            <a:endParaRPr lang="en-US"/>
          </a:p>
        </p:txBody>
      </p:sp>
      <p:sp>
        <p:nvSpPr>
          <p:cNvPr id="4" name="灯片编号占位符 3">
            <a:extLst>
              <a:ext uri="{FF2B5EF4-FFF2-40B4-BE49-F238E27FC236}">
                <a16:creationId xmlns:a16="http://schemas.microsoft.com/office/drawing/2014/main" xmlns="" id="{65F065F8-250B-0AC2-E26A-35B0BD097D23}"/>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16402253"/>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39AB1D3-6173-8DA8-BD74-49579A5A151A}"/>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D507A6E2-FA8B-2A7C-0966-2A8E70BCC5D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xmlns="" id="{76795092-044E-FC66-045E-8EBD7FFD3E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xmlns="" id="{83CDE465-9E12-40BB-6AE8-62046C9D20C6}"/>
              </a:ext>
            </a:extLst>
          </p:cNvPr>
          <p:cNvSpPr>
            <a:spLocks noGrp="1"/>
          </p:cNvSpPr>
          <p:nvPr>
            <p:ph type="dt" sz="half" idx="10"/>
          </p:nvPr>
        </p:nvSpPr>
        <p:spPr/>
        <p:txBody>
          <a:bodyPr/>
          <a:lstStyle/>
          <a:p>
            <a:fld id="{21B60B7E-FF16-4956-8E60-9EC17D1BCC32}" type="datetime1">
              <a:rPr lang="en-US" smtClean="0"/>
              <a:t>9/7/2023</a:t>
            </a:fld>
            <a:endParaRPr lang="en-US"/>
          </a:p>
        </p:txBody>
      </p:sp>
      <p:sp>
        <p:nvSpPr>
          <p:cNvPr id="6" name="页脚占位符 5">
            <a:extLst>
              <a:ext uri="{FF2B5EF4-FFF2-40B4-BE49-F238E27FC236}">
                <a16:creationId xmlns:a16="http://schemas.microsoft.com/office/drawing/2014/main" xmlns="" id="{64DE8D17-A569-99D6-1F73-B281BE7D16ED}"/>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E5AD9D36-6894-5918-F465-0C559A416B94}"/>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609710837"/>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410D6ED-3A62-2B22-8A5D-61031218EA41}"/>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xmlns="" id="{86B3639D-8F98-5969-B680-AF00F11E39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xmlns="" id="{74B1F052-E244-7028-B003-751ECC432B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xmlns="" id="{DEFD720D-BD7E-FA6F-F720-1D3C5EE71E71}"/>
              </a:ext>
            </a:extLst>
          </p:cNvPr>
          <p:cNvSpPr>
            <a:spLocks noGrp="1"/>
          </p:cNvSpPr>
          <p:nvPr>
            <p:ph type="dt" sz="half" idx="10"/>
          </p:nvPr>
        </p:nvSpPr>
        <p:spPr/>
        <p:txBody>
          <a:bodyPr/>
          <a:lstStyle/>
          <a:p>
            <a:fld id="{21B60B7E-FF16-4956-8E60-9EC17D1BCC32}" type="datetime1">
              <a:rPr lang="en-US" smtClean="0"/>
              <a:t>9/7/2023</a:t>
            </a:fld>
            <a:endParaRPr lang="en-US"/>
          </a:p>
        </p:txBody>
      </p:sp>
      <p:sp>
        <p:nvSpPr>
          <p:cNvPr id="6" name="页脚占位符 5">
            <a:extLst>
              <a:ext uri="{FF2B5EF4-FFF2-40B4-BE49-F238E27FC236}">
                <a16:creationId xmlns:a16="http://schemas.microsoft.com/office/drawing/2014/main" xmlns="" id="{E5C5F9C4-2372-D3BC-7783-964D278955D8}"/>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E79537FA-49FE-0DCD-D0DD-19F6F64F8C46}"/>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4024187904"/>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7DB485F-8444-08F6-B876-D0ABD076EAA1}"/>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xmlns="" id="{7CCB64F4-B287-7284-94FF-D7D56363A9B4}"/>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8CFEAD5B-2BBF-AD4A-CC0F-DE70AF1D2A95}"/>
              </a:ext>
            </a:extLst>
          </p:cNvPr>
          <p:cNvSpPr>
            <a:spLocks noGrp="1"/>
          </p:cNvSpPr>
          <p:nvPr>
            <p:ph type="dt" sz="half" idx="10"/>
          </p:nvPr>
        </p:nvSpPr>
        <p:spPr/>
        <p:txBody>
          <a:bodyPr/>
          <a:lstStyle/>
          <a:p>
            <a:fld id="{21B60B7E-FF16-4956-8E60-9EC17D1BCC32}" type="datetime1">
              <a:rPr lang="en-US" smtClean="0"/>
              <a:t>9/7/2023</a:t>
            </a:fld>
            <a:endParaRPr lang="en-US"/>
          </a:p>
        </p:txBody>
      </p:sp>
      <p:sp>
        <p:nvSpPr>
          <p:cNvPr id="5" name="页脚占位符 4">
            <a:extLst>
              <a:ext uri="{FF2B5EF4-FFF2-40B4-BE49-F238E27FC236}">
                <a16:creationId xmlns:a16="http://schemas.microsoft.com/office/drawing/2014/main" xmlns="" id="{E29B7211-516B-B9CA-51F1-AF61751C1D27}"/>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8532B035-1ABC-6803-C249-1452C74025A8}"/>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2947137588"/>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309241B7-DAFE-DB64-81EB-AC755EB9A3C9}"/>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xmlns="" id="{52D9F83D-6C2C-15A3-058B-BF75060E7B10}"/>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D6500465-9B7B-1A66-C495-E6DC0E3D97C4}"/>
              </a:ext>
            </a:extLst>
          </p:cNvPr>
          <p:cNvSpPr>
            <a:spLocks noGrp="1"/>
          </p:cNvSpPr>
          <p:nvPr>
            <p:ph type="dt" sz="half" idx="10"/>
          </p:nvPr>
        </p:nvSpPr>
        <p:spPr/>
        <p:txBody>
          <a:bodyPr/>
          <a:lstStyle/>
          <a:p>
            <a:fld id="{21B60B7E-FF16-4956-8E60-9EC17D1BCC32}" type="datetime1">
              <a:rPr lang="en-US" smtClean="0"/>
              <a:t>9/7/2023</a:t>
            </a:fld>
            <a:endParaRPr lang="en-US"/>
          </a:p>
        </p:txBody>
      </p:sp>
      <p:sp>
        <p:nvSpPr>
          <p:cNvPr id="5" name="页脚占位符 4">
            <a:extLst>
              <a:ext uri="{FF2B5EF4-FFF2-40B4-BE49-F238E27FC236}">
                <a16:creationId xmlns:a16="http://schemas.microsoft.com/office/drawing/2014/main" xmlns="" id="{C4C39763-C491-07F9-DB62-A6F165EDA0C4}"/>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13A09B0A-2EE9-9776-D652-36D2C7B91CFE}"/>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4106164423"/>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xmlns=""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xmlns="" id="{81AAA1F3-AAB7-A046-B5C1-7E0FED02FD48}"/>
              </a:ext>
            </a:extLst>
          </p:cNvPr>
          <p:cNvSpPr>
            <a:spLocks noGrp="1"/>
          </p:cNvSpPr>
          <p:nvPr>
            <p:ph type="dt" sz="half" idx="10"/>
          </p:nvPr>
        </p:nvSpPr>
        <p:spPr/>
        <p:txBody>
          <a:bodyPr/>
          <a:lstStyle/>
          <a:p>
            <a:fld id="{21B60B7E-FF16-4956-8E60-9EC17D1BCC32}" type="datetime1">
              <a:rPr lang="en-US" smtClean="0"/>
              <a:t>9/7/2023</a:t>
            </a:fld>
            <a:endParaRPr lang="en-US"/>
          </a:p>
        </p:txBody>
      </p:sp>
      <p:sp>
        <p:nvSpPr>
          <p:cNvPr id="5" name="Zástupný symbol pro zápatí 4">
            <a:extLst>
              <a:ext uri="{FF2B5EF4-FFF2-40B4-BE49-F238E27FC236}">
                <a16:creationId xmlns:a16="http://schemas.microsoft.com/office/drawing/2014/main" xmlns=""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D35E7D21-DA7F-BC4B-ADBF-66F03AA08436}"/>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77263551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xmlns=""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xmlns=""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xmlns="" id="{40C9FC7B-3212-0C45-8BA4-BD25FC4086DF}"/>
              </a:ext>
            </a:extLst>
          </p:cNvPr>
          <p:cNvSpPr>
            <a:spLocks noGrp="1"/>
          </p:cNvSpPr>
          <p:nvPr>
            <p:ph type="dt" sz="half" idx="10"/>
          </p:nvPr>
        </p:nvSpPr>
        <p:spPr/>
        <p:txBody>
          <a:bodyPr/>
          <a:lstStyle/>
          <a:p>
            <a:fld id="{21B60B7E-FF16-4956-8E60-9EC17D1BCC32}" type="datetime1">
              <a:rPr lang="en-US" smtClean="0"/>
              <a:t>9/7/2023</a:t>
            </a:fld>
            <a:endParaRPr lang="en-US"/>
          </a:p>
        </p:txBody>
      </p:sp>
      <p:sp>
        <p:nvSpPr>
          <p:cNvPr id="6" name="Zástupný symbol pro zápatí 5">
            <a:extLst>
              <a:ext uri="{FF2B5EF4-FFF2-40B4-BE49-F238E27FC236}">
                <a16:creationId xmlns:a16="http://schemas.microsoft.com/office/drawing/2014/main" xmlns=""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7" name="Zástupný symbol pro číslo snímku 6">
            <a:extLst>
              <a:ext uri="{FF2B5EF4-FFF2-40B4-BE49-F238E27FC236}">
                <a16:creationId xmlns:a16="http://schemas.microsoft.com/office/drawing/2014/main" xmlns="" id="{0AD2E780-8CA4-694B-B7E2-70742E384C86}"/>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39668813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xmlns="" id="{3315A8E6-4C0A-AA4C-9079-37AC28721938}"/>
              </a:ext>
            </a:extLst>
          </p:cNvPr>
          <p:cNvSpPr>
            <a:spLocks noGrp="1"/>
          </p:cNvSpPr>
          <p:nvPr>
            <p:ph type="dt" sz="half" idx="10"/>
          </p:nvPr>
        </p:nvSpPr>
        <p:spPr/>
        <p:txBody>
          <a:bodyPr/>
          <a:lstStyle/>
          <a:p>
            <a:fld id="{21B60B7E-FF16-4956-8E60-9EC17D1BCC32}" type="datetime1">
              <a:rPr lang="en-US" smtClean="0"/>
              <a:t>9/7/2023</a:t>
            </a:fld>
            <a:endParaRPr lang="en-US"/>
          </a:p>
        </p:txBody>
      </p:sp>
      <p:sp>
        <p:nvSpPr>
          <p:cNvPr id="4" name="Zástupný symbol pro zápatí 3">
            <a:extLst>
              <a:ext uri="{FF2B5EF4-FFF2-40B4-BE49-F238E27FC236}">
                <a16:creationId xmlns:a16="http://schemas.microsoft.com/office/drawing/2014/main" xmlns=""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5" name="Zástupný symbol pro číslo snímku 4">
            <a:extLst>
              <a:ext uri="{FF2B5EF4-FFF2-40B4-BE49-F238E27FC236}">
                <a16:creationId xmlns:a16="http://schemas.microsoft.com/office/drawing/2014/main" xmlns="" id="{203DEF9F-619E-514F-B49B-61758FC00CE4}"/>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172881833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xmlns="" id="{7414C914-950A-7942-B0E9-3FEB6F7F39C1}"/>
              </a:ext>
            </a:extLst>
          </p:cNvPr>
          <p:cNvSpPr>
            <a:spLocks noGrp="1"/>
          </p:cNvSpPr>
          <p:nvPr>
            <p:ph type="dt" sz="half" idx="10"/>
          </p:nvPr>
        </p:nvSpPr>
        <p:spPr/>
        <p:txBody>
          <a:bodyPr/>
          <a:lstStyle/>
          <a:p>
            <a:fld id="{21B60B7E-FF16-4956-8E60-9EC17D1BCC32}" type="datetime1">
              <a:rPr lang="en-US" smtClean="0"/>
              <a:t>9/7/2023</a:t>
            </a:fld>
            <a:endParaRPr lang="en-US"/>
          </a:p>
        </p:txBody>
      </p:sp>
      <p:sp>
        <p:nvSpPr>
          <p:cNvPr id="3" name="Zástupný symbol pro zápatí 2">
            <a:extLst>
              <a:ext uri="{FF2B5EF4-FFF2-40B4-BE49-F238E27FC236}">
                <a16:creationId xmlns:a16="http://schemas.microsoft.com/office/drawing/2014/main" xmlns=""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4" name="Zástupný symbol pro číslo snímku 3">
            <a:extLst>
              <a:ext uri="{FF2B5EF4-FFF2-40B4-BE49-F238E27FC236}">
                <a16:creationId xmlns:a16="http://schemas.microsoft.com/office/drawing/2014/main" xmlns="" id="{0E670FDF-F365-974E-B39A-0DEC9CD46AE4}"/>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36571106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xmlns=""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xmlns="" id="{3B0C3A37-4F77-534E-9AF3-D82BFE15450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2BCDCCB8-70AD-574C-9AA9-B02DA9D9DB6F}"/>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47B3117F-487E-494C-9FA1-CB037C2CB28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414638714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904DCE98-8002-BC4F-85CF-80F1678C4DE6}"/>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5C100820-F6DD-5A4F-80F7-CAC42703D5E2}"/>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61E03D53-E799-BF42-83F0-6B6D5E020F0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4514267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xmlns=""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85BA13D4-2C24-4B4C-A527-271234776FCA}"/>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9B86D41A-5F70-D542-B768-4CA673DBA815}"/>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5D784A22-3709-7E43-ADD3-04B31F1D2000}"/>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1308109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xmlns=""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xmlns=""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xmlns=""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21B60B7E-FF16-4956-8E60-9EC17D1BCC32}" type="datetime1">
              <a:rPr lang="en-US" smtClean="0"/>
              <a:t>9/7/2023</a:t>
            </a:fld>
            <a:endParaRPr lang="en-US"/>
          </a:p>
        </p:txBody>
      </p:sp>
      <p:sp>
        <p:nvSpPr>
          <p:cNvPr id="6" name="Zástupný symbol pro číslo snímku 5">
            <a:extLst>
              <a:ext uri="{FF2B5EF4-FFF2-40B4-BE49-F238E27FC236}">
                <a16:creationId xmlns:a16="http://schemas.microsoft.com/office/drawing/2014/main" xmlns=""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D3E55EC8-E4FE-4E7F-93C8-FF7D61107DC0}" type="slidenum">
              <a:rPr lang="en-US" smtClean="0"/>
              <a:t>‹#›</a:t>
            </a:fld>
            <a:endParaRPr lang="en-US"/>
          </a:p>
        </p:txBody>
      </p:sp>
      <p:sp>
        <p:nvSpPr>
          <p:cNvPr id="10" name="Zástupný symbol pro zápatí 9">
            <a:extLst>
              <a:ext uri="{FF2B5EF4-FFF2-40B4-BE49-F238E27FC236}">
                <a16:creationId xmlns:a16="http://schemas.microsoft.com/office/drawing/2014/main" xmlns="" id="{D62A909B-22CA-3945-A5C2-F5DBFE050F9F}"/>
              </a:ext>
            </a:extLst>
          </p:cNvPr>
          <p:cNvSpPr>
            <a:spLocks noGrp="1"/>
          </p:cNvSpPr>
          <p:nvPr>
            <p:ph type="ftr" sz="quarter" idx="3"/>
          </p:nvPr>
        </p:nvSpPr>
        <p:spPr>
          <a:xfrm>
            <a:off x="1237129" y="6356351"/>
            <a:ext cx="9935695"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pic>
        <p:nvPicPr>
          <p:cNvPr id="15" name="Obrázek 14" descr="Obsah obrázku text&#10;&#10;&#10;&#10;Popis se vygeneroval automaticky.">
            <a:extLst>
              <a:ext uri="{FF2B5EF4-FFF2-40B4-BE49-F238E27FC236}">
                <a16:creationId xmlns:a16="http://schemas.microsoft.com/office/drawing/2014/main" xmlns="" id="{C085FEB2-5681-6645-A58D-9D0896E1DF44}"/>
              </a:ext>
            </a:extLst>
          </p:cNvPr>
          <p:cNvPicPr>
            <a:picLocks noChangeAspect="1"/>
          </p:cNvPicPr>
          <p:nvPr/>
        </p:nvPicPr>
        <p:blipFill>
          <a:blip r:embed="rId8"/>
          <a:stretch>
            <a:fillRect/>
          </a:stretch>
        </p:blipFill>
        <p:spPr>
          <a:xfrm>
            <a:off x="200196" y="199664"/>
            <a:ext cx="3124200" cy="647700"/>
          </a:xfrm>
          <a:prstGeom prst="rect">
            <a:avLst/>
          </a:prstGeom>
        </p:spPr>
      </p:pic>
    </p:spTree>
    <p:extLst>
      <p:ext uri="{BB962C8B-B14F-4D97-AF65-F5344CB8AC3E}">
        <p14:creationId xmlns:p14="http://schemas.microsoft.com/office/powerpoint/2010/main" val="16910762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xmlns=""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dirty="0"/>
              <a:t>3. 10. 2019</a:t>
            </a:r>
          </a:p>
        </p:txBody>
      </p:sp>
      <p:sp>
        <p:nvSpPr>
          <p:cNvPr id="5" name="Footer Placeholder 4">
            <a:extLst>
              <a:ext uri="{FF2B5EF4-FFF2-40B4-BE49-F238E27FC236}">
                <a16:creationId xmlns:a16="http://schemas.microsoft.com/office/drawing/2014/main" xmlns=""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pPr/>
              <a:t>‹#›</a:t>
            </a:fld>
            <a:endParaRPr lang="cs-CZ"/>
          </a:p>
        </p:txBody>
      </p:sp>
    </p:spTree>
    <p:extLst>
      <p:ext uri="{BB962C8B-B14F-4D97-AF65-F5344CB8AC3E}">
        <p14:creationId xmlns:p14="http://schemas.microsoft.com/office/powerpoint/2010/main" val="1696641836"/>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5CD55118-5D3F-2554-EDBA-0B2901F618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A493E6E1-F068-EF20-5FA0-346AEDF2961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7268DABE-927E-E701-089D-B7AE9A7BA39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B60B7E-FF16-4956-8E60-9EC17D1BCC32}" type="datetime1">
              <a:rPr lang="en-US" smtClean="0"/>
              <a:t>9/7/2023</a:t>
            </a:fld>
            <a:endParaRPr lang="en-US"/>
          </a:p>
        </p:txBody>
      </p:sp>
      <p:sp>
        <p:nvSpPr>
          <p:cNvPr id="5" name="页脚占位符 4">
            <a:extLst>
              <a:ext uri="{FF2B5EF4-FFF2-40B4-BE49-F238E27FC236}">
                <a16:creationId xmlns:a16="http://schemas.microsoft.com/office/drawing/2014/main" xmlns="" id="{4BF51A2C-B6F9-7FED-3ADF-E9F3AC06D39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a:extLst>
              <a:ext uri="{FF2B5EF4-FFF2-40B4-BE49-F238E27FC236}">
                <a16:creationId xmlns:a16="http://schemas.microsoft.com/office/drawing/2014/main" xmlns="" id="{F4752461-0FA1-6874-A827-32A63DAB58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E55EC8-E4FE-4E7F-93C8-FF7D61107DC0}" type="slidenum">
              <a:rPr lang="en-US" smtClean="0"/>
              <a:t>‹#›</a:t>
            </a:fld>
            <a:endParaRPr lang="en-US"/>
          </a:p>
        </p:txBody>
      </p:sp>
    </p:spTree>
    <p:extLst>
      <p:ext uri="{BB962C8B-B14F-4D97-AF65-F5344CB8AC3E}">
        <p14:creationId xmlns:p14="http://schemas.microsoft.com/office/powerpoint/2010/main" val="245128232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5560" y="2130426"/>
            <a:ext cx="11635530" cy="2114403"/>
          </a:xfrm>
        </p:spPr>
        <p:txBody>
          <a:bodyPr>
            <a:normAutofit/>
          </a:bodyPr>
          <a:lstStyle/>
          <a:p>
            <a: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Nonlife Insurance – </a:t>
            </a: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Industrial and Agriculture Insurance</a:t>
            </a:r>
          </a:p>
        </p:txBody>
      </p:sp>
      <p:sp>
        <p:nvSpPr>
          <p:cNvPr id="4" name="Slide Number Placeholder 3"/>
          <p:cNvSpPr>
            <a:spLocks noGrp="1"/>
          </p:cNvSpPr>
          <p:nvPr>
            <p:ph type="sldNum" sz="quarter" idx="12"/>
          </p:nvPr>
        </p:nvSpPr>
        <p:spPr/>
        <p:txBody>
          <a:bodyPr/>
          <a:lstStyle/>
          <a:p>
            <a:fld id="{D3E55EC8-E4FE-4E7F-93C8-FF7D61107DC0}" type="slidenum">
              <a:rPr lang="en-US" smtClean="0"/>
              <a:t>1</a:t>
            </a:fld>
            <a:endParaRPr lang="en-US"/>
          </a:p>
        </p:txBody>
      </p:sp>
      <p:sp>
        <p:nvSpPr>
          <p:cNvPr id="5" name="文本框 4">
            <a:extLst>
              <a:ext uri="{FF2B5EF4-FFF2-40B4-BE49-F238E27FC236}">
                <a16:creationId xmlns:a16="http://schemas.microsoft.com/office/drawing/2014/main" xmlns="" xmlns:lc="http://schemas.openxmlformats.org/drawingml/2006/lockedCanvas" id="{F6FEED04-C670-0D0C-83CE-A611FF656D21}"/>
              </a:ext>
            </a:extLst>
          </p:cNvPr>
          <p:cNvSpPr txBox="1"/>
          <p:nvPr/>
        </p:nvSpPr>
        <p:spPr>
          <a:xfrm>
            <a:off x="5935116" y="5141663"/>
            <a:ext cx="4673074"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zh-CN" altLang="en-US" sz="2800" dirty="0" smtClean="0">
                <a:latin typeface="KaiTi" panose="02010609060101010101" pitchFamily="49" charset="-122"/>
                <a:ea typeface="KaiTi" panose="02010609060101010101" pitchFamily="49" charset="-122"/>
              </a:rPr>
              <a:t>作者：东南大学教师 郭皓晨</a:t>
            </a:r>
            <a:endParaRPr kumimoji="1" lang="zh-CN" altLang="en-US" sz="2800" dirty="0">
              <a:latin typeface="KaiTi" panose="02010609060101010101" pitchFamily="49" charset="-122"/>
              <a:ea typeface="KaiTi" panose="02010609060101010101" pitchFamily="49" charset="-122"/>
            </a:endParaRPr>
          </a:p>
        </p:txBody>
      </p:sp>
    </p:spTree>
    <p:extLst>
      <p:ext uri="{BB962C8B-B14F-4D97-AF65-F5344CB8AC3E}">
        <p14:creationId xmlns:p14="http://schemas.microsoft.com/office/powerpoint/2010/main" val="2150107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197" y="654742"/>
            <a:ext cx="11798620" cy="696311"/>
          </a:xfrm>
        </p:spPr>
        <p:txBody>
          <a:bodyPr>
            <a:normAutofit/>
          </a:bodyPr>
          <a:lstStyle/>
          <a:p>
            <a:pPr algn="ctr"/>
            <a:r>
              <a:rPr lang="en-US" sz="3600" b="1" dirty="0">
                <a:latin typeface="Times New Roman" panose="02020603050405020304" pitchFamily="18" charset="0"/>
                <a:cs typeface="Times New Roman" panose="02020603050405020304" pitchFamily="18" charset="0"/>
              </a:rPr>
              <a:t>Industrial Risk</a:t>
            </a:r>
          </a:p>
        </p:txBody>
      </p:sp>
      <p:sp>
        <p:nvSpPr>
          <p:cNvPr id="3" name="Content Placeholder 2"/>
          <p:cNvSpPr>
            <a:spLocks noGrp="1"/>
          </p:cNvSpPr>
          <p:nvPr>
            <p:ph idx="1"/>
          </p:nvPr>
        </p:nvSpPr>
        <p:spPr>
          <a:xfrm>
            <a:off x="259483" y="1655738"/>
            <a:ext cx="11798619" cy="3973942"/>
          </a:xfrm>
        </p:spPr>
        <p:txBody>
          <a:bodyPr>
            <a:normAutofit/>
          </a:bodyPr>
          <a:lstStyle/>
          <a:p>
            <a:pPr algn="just">
              <a:lnSpc>
                <a:spcPct val="150000"/>
              </a:lnSpc>
            </a:pPr>
            <a:r>
              <a:rPr lang="en-US" sz="2000" dirty="0">
                <a:latin typeface="Times New Roman" panose="02020603050405020304" pitchFamily="18" charset="0"/>
                <a:cs typeface="Times New Roman" panose="02020603050405020304" pitchFamily="18" charset="0"/>
              </a:rPr>
              <a:t>Cargo insurance</a:t>
            </a:r>
          </a:p>
          <a:p>
            <a:pPr algn="just">
              <a:lnSpc>
                <a:spcPct val="150000"/>
              </a:lnSpc>
            </a:pPr>
            <a:r>
              <a:rPr lang="en-US" sz="2000" dirty="0">
                <a:latin typeface="Times New Roman" panose="02020603050405020304" pitchFamily="18" charset="0"/>
                <a:cs typeface="Times New Roman" panose="02020603050405020304" pitchFamily="18" charset="0"/>
              </a:rPr>
              <a:t>Haul insurance</a:t>
            </a:r>
          </a:p>
          <a:p>
            <a:pPr algn="just">
              <a:lnSpc>
                <a:spcPct val="150000"/>
              </a:lnSpc>
            </a:pPr>
            <a:r>
              <a:rPr lang="en-US" sz="2000" dirty="0">
                <a:latin typeface="Times New Roman" panose="02020603050405020304" pitchFamily="18" charset="0"/>
                <a:cs typeface="Times New Roman" panose="02020603050405020304" pitchFamily="18" charset="0"/>
              </a:rPr>
              <a:t>Marine insurance</a:t>
            </a:r>
          </a:p>
          <a:p>
            <a:pPr algn="just">
              <a:lnSpc>
                <a:spcPct val="150000"/>
              </a:lnSpc>
            </a:pPr>
            <a:r>
              <a:rPr lang="en-US" sz="2000" dirty="0">
                <a:latin typeface="Times New Roman" panose="02020603050405020304" pitchFamily="18" charset="0"/>
                <a:cs typeface="Times New Roman" panose="02020603050405020304" pitchFamily="18" charset="0"/>
              </a:rPr>
              <a:t>Machine insurance</a:t>
            </a:r>
          </a:p>
          <a:p>
            <a:pPr algn="just">
              <a:lnSpc>
                <a:spcPct val="150000"/>
              </a:lnSpc>
            </a:pPr>
            <a:r>
              <a:rPr lang="en-US" sz="2000" dirty="0">
                <a:latin typeface="Times New Roman" panose="02020603050405020304" pitchFamily="18" charset="0"/>
                <a:cs typeface="Times New Roman" panose="02020603050405020304" pitchFamily="18" charset="0"/>
              </a:rPr>
              <a:t>Credit insurance</a:t>
            </a:r>
          </a:p>
        </p:txBody>
      </p:sp>
      <p:sp>
        <p:nvSpPr>
          <p:cNvPr id="4" name="Slide Number Placeholder 3"/>
          <p:cNvSpPr>
            <a:spLocks noGrp="1"/>
          </p:cNvSpPr>
          <p:nvPr>
            <p:ph type="sldNum" sz="quarter" idx="12"/>
          </p:nvPr>
        </p:nvSpPr>
        <p:spPr/>
        <p:txBody>
          <a:bodyPr/>
          <a:lstStyle/>
          <a:p>
            <a:fld id="{D3E55EC8-E4FE-4E7F-93C8-FF7D61107DC0}" type="slidenum">
              <a:rPr lang="en-US" smtClean="0"/>
              <a:t>10</a:t>
            </a:fld>
            <a:endParaRPr lang="en-US"/>
          </a:p>
        </p:txBody>
      </p:sp>
    </p:spTree>
    <p:extLst>
      <p:ext uri="{BB962C8B-B14F-4D97-AF65-F5344CB8AC3E}">
        <p14:creationId xmlns:p14="http://schemas.microsoft.com/office/powerpoint/2010/main" val="20422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197" y="856211"/>
            <a:ext cx="11798620" cy="663060"/>
          </a:xfrm>
        </p:spPr>
        <p:txBody>
          <a:bodyPr>
            <a:normAutofit/>
          </a:bodyPr>
          <a:lstStyle/>
          <a:p>
            <a:pPr algn="ctr"/>
            <a:r>
              <a:rPr lang="en-US" sz="3600" b="1" dirty="0">
                <a:latin typeface="Times New Roman" panose="02020603050405020304" pitchFamily="18" charset="0"/>
                <a:cs typeface="Times New Roman" panose="02020603050405020304" pitchFamily="18" charset="0"/>
              </a:rPr>
              <a:t>Cargo Insurance</a:t>
            </a:r>
          </a:p>
        </p:txBody>
      </p:sp>
      <p:sp>
        <p:nvSpPr>
          <p:cNvPr id="3" name="Content Placeholder 2"/>
          <p:cNvSpPr>
            <a:spLocks noGrp="1"/>
          </p:cNvSpPr>
          <p:nvPr>
            <p:ph idx="1"/>
          </p:nvPr>
        </p:nvSpPr>
        <p:spPr>
          <a:xfrm>
            <a:off x="200198" y="1747178"/>
            <a:ext cx="11798619" cy="3973942"/>
          </a:xfrm>
        </p:spPr>
        <p:txBody>
          <a:bodyPr/>
          <a:lstStyle/>
          <a:p>
            <a:pPr marL="0" indent="0" algn="just">
              <a:lnSpc>
                <a:spcPct val="150000"/>
              </a:lnSpc>
              <a:buNone/>
            </a:pPr>
            <a:r>
              <a:rPr lang="en-US" sz="2000" i="1" dirty="0">
                <a:latin typeface="Times New Roman" panose="02020603050405020304" pitchFamily="18" charset="0"/>
                <a:cs typeface="Times New Roman" panose="02020603050405020304" pitchFamily="18" charset="0"/>
              </a:rPr>
              <a:t>Definition</a:t>
            </a:r>
            <a:r>
              <a:rPr lang="en-US" sz="2000" dirty="0">
                <a:latin typeface="Times New Roman" panose="02020603050405020304" pitchFamily="18" charset="0"/>
                <a:cs typeface="Times New Roman" panose="02020603050405020304" pitchFamily="18" charset="0"/>
              </a:rPr>
              <a:t> of cargo insurance:</a:t>
            </a:r>
          </a:p>
          <a:p>
            <a:pPr marL="0" indent="0" algn="just">
              <a:lnSpc>
                <a:spcPct val="150000"/>
              </a:lnSpc>
              <a:buNone/>
            </a:pPr>
            <a:r>
              <a:rPr lang="en-US" sz="2000" dirty="0">
                <a:latin typeface="Times New Roman" panose="02020603050405020304" pitchFamily="18" charset="0"/>
                <a:cs typeface="Times New Roman" panose="02020603050405020304" pitchFamily="18" charset="0"/>
              </a:rPr>
              <a:t>cargo insurance is the contract (insurance policy) by which the insurer (insurance company), on the basis of a premium paid, undertakers to indemnify the insured against loss from certain risks or perils to which the cargo insured may exposed.</a:t>
            </a:r>
          </a:p>
          <a:p>
            <a:pPr marL="0" indent="0" algn="just">
              <a:buNone/>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3E55EC8-E4FE-4E7F-93C8-FF7D61107DC0}" type="slidenum">
              <a:rPr lang="en-US" smtClean="0"/>
              <a:t>11</a:t>
            </a:fld>
            <a:endParaRPr lang="en-US"/>
          </a:p>
        </p:txBody>
      </p:sp>
    </p:spTree>
    <p:extLst>
      <p:ext uri="{BB962C8B-B14F-4D97-AF65-F5344CB8AC3E}">
        <p14:creationId xmlns:p14="http://schemas.microsoft.com/office/powerpoint/2010/main" val="556777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690" y="723208"/>
            <a:ext cx="11798620" cy="629809"/>
          </a:xfrm>
        </p:spPr>
        <p:txBody>
          <a:bodyPr>
            <a:normAutofit/>
          </a:bodyPr>
          <a:lstStyle/>
          <a:p>
            <a:pPr algn="ctr"/>
            <a:r>
              <a:rPr lang="en-US" sz="3600" b="1" dirty="0">
                <a:latin typeface="Times New Roman" panose="02020603050405020304" pitchFamily="18" charset="0"/>
                <a:cs typeface="Times New Roman" panose="02020603050405020304" pitchFamily="18" charset="0"/>
              </a:rPr>
              <a:t>Cargo Insurance</a:t>
            </a:r>
          </a:p>
        </p:txBody>
      </p:sp>
      <p:sp>
        <p:nvSpPr>
          <p:cNvPr id="3" name="Content Placeholder 2"/>
          <p:cNvSpPr>
            <a:spLocks noGrp="1"/>
          </p:cNvSpPr>
          <p:nvPr>
            <p:ph idx="1"/>
          </p:nvPr>
        </p:nvSpPr>
        <p:spPr>
          <a:xfrm>
            <a:off x="259483" y="1639113"/>
            <a:ext cx="11798619" cy="3973942"/>
          </a:xfrm>
        </p:spPr>
        <p:txBody>
          <a:bodyPr>
            <a:normAutofit/>
          </a:bodyPr>
          <a:lstStyle/>
          <a:p>
            <a:pPr marL="0" indent="0">
              <a:lnSpc>
                <a:spcPct val="150000"/>
              </a:lnSpc>
              <a:buNone/>
            </a:pPr>
            <a:r>
              <a:rPr lang="en-US" sz="2000" dirty="0">
                <a:latin typeface="Times New Roman" panose="02020603050405020304" pitchFamily="18" charset="0"/>
                <a:cs typeface="Times New Roman" panose="02020603050405020304" pitchFamily="18" charset="0"/>
              </a:rPr>
              <a:t>Parties involved in the insurance:</a:t>
            </a:r>
          </a:p>
          <a:p>
            <a:pPr>
              <a:lnSpc>
                <a:spcPct val="150000"/>
              </a:lnSpc>
            </a:pPr>
            <a:r>
              <a:rPr lang="en-US" sz="2000" dirty="0">
                <a:latin typeface="Times New Roman" panose="02020603050405020304" pitchFamily="18" charset="0"/>
                <a:cs typeface="Times New Roman" panose="02020603050405020304" pitchFamily="18" charset="0"/>
              </a:rPr>
              <a:t>The insurer</a:t>
            </a:r>
          </a:p>
          <a:p>
            <a:pPr>
              <a:lnSpc>
                <a:spcPct val="150000"/>
              </a:lnSpc>
            </a:pPr>
            <a:r>
              <a:rPr lang="en-US" sz="2000" dirty="0">
                <a:latin typeface="Times New Roman" panose="02020603050405020304" pitchFamily="18" charset="0"/>
                <a:cs typeface="Times New Roman" panose="02020603050405020304" pitchFamily="18" charset="0"/>
              </a:rPr>
              <a:t>The insured</a:t>
            </a:r>
          </a:p>
          <a:p>
            <a:pPr>
              <a:lnSpc>
                <a:spcPct val="150000"/>
              </a:lnSpc>
            </a:pPr>
            <a:r>
              <a:rPr lang="en-US" sz="2000" dirty="0">
                <a:latin typeface="Times New Roman" panose="02020603050405020304" pitchFamily="18" charset="0"/>
                <a:cs typeface="Times New Roman" panose="02020603050405020304" pitchFamily="18" charset="0"/>
              </a:rPr>
              <a:t>The insurance broker</a:t>
            </a:r>
          </a:p>
          <a:p>
            <a:pPr>
              <a:lnSpc>
                <a:spcPct val="150000"/>
              </a:lnSpc>
            </a:pPr>
            <a:r>
              <a:rPr lang="en-US" sz="2000" dirty="0">
                <a:latin typeface="Times New Roman" panose="02020603050405020304" pitchFamily="18" charset="0"/>
                <a:cs typeface="Times New Roman" panose="02020603050405020304" pitchFamily="18" charset="0"/>
              </a:rPr>
              <a:t>The claimant: Group F &amp; Group C, Group D, Group E</a:t>
            </a:r>
          </a:p>
        </p:txBody>
      </p:sp>
      <p:sp>
        <p:nvSpPr>
          <p:cNvPr id="4" name="Slide Number Placeholder 3"/>
          <p:cNvSpPr>
            <a:spLocks noGrp="1"/>
          </p:cNvSpPr>
          <p:nvPr>
            <p:ph type="sldNum" sz="quarter" idx="12"/>
          </p:nvPr>
        </p:nvSpPr>
        <p:spPr/>
        <p:txBody>
          <a:bodyPr/>
          <a:lstStyle/>
          <a:p>
            <a:fld id="{D3E55EC8-E4FE-4E7F-93C8-FF7D61107DC0}" type="slidenum">
              <a:rPr lang="en-US" smtClean="0"/>
              <a:t>12</a:t>
            </a:fld>
            <a:endParaRPr lang="en-US"/>
          </a:p>
        </p:txBody>
      </p:sp>
    </p:spTree>
    <p:extLst>
      <p:ext uri="{BB962C8B-B14F-4D97-AF65-F5344CB8AC3E}">
        <p14:creationId xmlns:p14="http://schemas.microsoft.com/office/powerpoint/2010/main" val="40550235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54742"/>
            <a:ext cx="10972800" cy="862668"/>
          </a:xfrm>
        </p:spPr>
        <p:txBody>
          <a:bodyPr>
            <a:normAutofit/>
          </a:bodyPr>
          <a:lstStyle/>
          <a:p>
            <a:pPr algn="ctr"/>
            <a:r>
              <a:rPr lang="en-US" sz="3600" b="1" dirty="0">
                <a:latin typeface="Times New Roman" panose="02020603050405020304" pitchFamily="18" charset="0"/>
                <a:cs typeface="Times New Roman" panose="02020603050405020304" pitchFamily="18" charset="0"/>
              </a:rPr>
              <a:t>Marine Insurance</a:t>
            </a:r>
          </a:p>
        </p:txBody>
      </p:sp>
      <p:sp>
        <p:nvSpPr>
          <p:cNvPr id="3" name="Content Placeholder 2"/>
          <p:cNvSpPr>
            <a:spLocks noGrp="1"/>
          </p:cNvSpPr>
          <p:nvPr>
            <p:ph idx="1"/>
          </p:nvPr>
        </p:nvSpPr>
        <p:spPr>
          <a:xfrm>
            <a:off x="196690" y="1813680"/>
            <a:ext cx="11798619" cy="3973942"/>
          </a:xfrm>
        </p:spPr>
        <p:txBody>
          <a:bodyPr>
            <a:normAutofit/>
          </a:bodyPr>
          <a:lstStyle/>
          <a:p>
            <a:pPr marL="0" indent="0" algn="just">
              <a:lnSpc>
                <a:spcPct val="150000"/>
              </a:lnSpc>
              <a:buNone/>
            </a:pPr>
            <a:r>
              <a:rPr lang="en-US" sz="2000" i="1" dirty="0">
                <a:latin typeface="Times New Roman" panose="02020603050405020304" pitchFamily="18" charset="0"/>
                <a:cs typeface="Times New Roman" panose="02020603050405020304" pitchFamily="18" charset="0"/>
              </a:rPr>
              <a:t>Definition</a:t>
            </a:r>
            <a:r>
              <a:rPr lang="en-US" sz="2000" dirty="0">
                <a:latin typeface="Times New Roman" panose="02020603050405020304" pitchFamily="18" charset="0"/>
                <a:cs typeface="Times New Roman" panose="02020603050405020304" pitchFamily="18" charset="0"/>
              </a:rPr>
              <a:t> of marine insurance:</a:t>
            </a:r>
          </a:p>
          <a:p>
            <a:pPr marL="0" indent="0" algn="just">
              <a:lnSpc>
                <a:spcPct val="150000"/>
              </a:lnSpc>
              <a:buNone/>
            </a:pPr>
            <a:r>
              <a:rPr lang="en-US" sz="2000" dirty="0">
                <a:latin typeface="Times New Roman" panose="02020603050405020304" pitchFamily="18" charset="0"/>
                <a:cs typeface="Times New Roman" panose="02020603050405020304" pitchFamily="18" charset="0"/>
              </a:rPr>
              <a:t>It is a contract of marine insurance is an agreement whereby the insurer undertakes to indemnify the insured, in the manner and to the extent thereby agreed, against transit losses, that is to say losses incidental to transit.</a:t>
            </a:r>
          </a:p>
          <a:p>
            <a:pPr marL="0" indent="0" algn="just">
              <a:buNone/>
            </a:pPr>
            <a:endParaRPr lang="en-US" sz="2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3E55EC8-E4FE-4E7F-93C8-FF7D61107DC0}" type="slidenum">
              <a:rPr lang="en-US" smtClean="0"/>
              <a:t>13</a:t>
            </a:fld>
            <a:endParaRPr lang="en-US"/>
          </a:p>
        </p:txBody>
      </p:sp>
    </p:spTree>
    <p:extLst>
      <p:ext uri="{BB962C8B-B14F-4D97-AF65-F5344CB8AC3E}">
        <p14:creationId xmlns:p14="http://schemas.microsoft.com/office/powerpoint/2010/main" val="722817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58789"/>
            <a:ext cx="10972800" cy="762000"/>
          </a:xfrm>
        </p:spPr>
        <p:txBody>
          <a:bodyPr>
            <a:normAutofit/>
          </a:bodyPr>
          <a:lstStyle/>
          <a:p>
            <a:pPr algn="ctr"/>
            <a:r>
              <a:rPr lang="en-US" sz="3600" b="1" dirty="0">
                <a:latin typeface="Times New Roman" panose="02020603050405020304" pitchFamily="18" charset="0"/>
                <a:cs typeface="Times New Roman" panose="02020603050405020304" pitchFamily="18" charset="0"/>
              </a:rPr>
              <a:t>Marine Insurance</a:t>
            </a:r>
          </a:p>
        </p:txBody>
      </p:sp>
      <p:sp>
        <p:nvSpPr>
          <p:cNvPr id="3" name="Content Placeholder 2"/>
          <p:cNvSpPr>
            <a:spLocks noGrp="1"/>
          </p:cNvSpPr>
          <p:nvPr>
            <p:ph idx="1"/>
          </p:nvPr>
        </p:nvSpPr>
        <p:spPr>
          <a:xfrm>
            <a:off x="318826" y="1579494"/>
            <a:ext cx="11227552" cy="4188307"/>
          </a:xfrm>
        </p:spPr>
        <p:txBody>
          <a:bodyPr>
            <a:normAutofit fontScale="92500" lnSpcReduction="10000"/>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Marine insurance includes:</a:t>
            </a:r>
          </a:p>
          <a:p>
            <a:pPr lvl="0" algn="just">
              <a:lnSpc>
                <a:spcPct val="150000"/>
              </a:lnSpc>
            </a:pPr>
            <a:r>
              <a:rPr lang="en-US" sz="2000" dirty="0">
                <a:latin typeface="Times New Roman" panose="02020603050405020304" pitchFamily="18" charset="0"/>
                <a:cs typeface="Times New Roman" panose="02020603050405020304" pitchFamily="18" charset="0"/>
              </a:rPr>
              <a:t>Cargo insurance which provides insurance cover in respect of loss of or damage to goods during transit by rail, road, sea or air. Thus cargo insurance concerns the following:</a:t>
            </a:r>
          </a:p>
          <a:p>
            <a:pPr marL="914400" lvl="0" algn="just">
              <a:lnSpc>
                <a:spcPct val="150000"/>
              </a:lnSpc>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Export and import shipments by ocean-going vessels of all types</a:t>
            </a:r>
          </a:p>
          <a:p>
            <a:pPr marL="914400" lvl="0" algn="just">
              <a:lnSpc>
                <a:spcPct val="150000"/>
              </a:lnSpc>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Coastal shipments by steamers, sailing vessels, mechanized boats, etc.</a:t>
            </a:r>
          </a:p>
          <a:p>
            <a:pPr marL="914400" lvl="0" algn="just">
              <a:lnSpc>
                <a:spcPct val="150000"/>
              </a:lnSpc>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Shipments by inland vessels or country craft</a:t>
            </a:r>
          </a:p>
          <a:p>
            <a:pPr marL="914400" lvl="0" algn="just">
              <a:lnSpc>
                <a:spcPct val="150000"/>
              </a:lnSpc>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Consignments by rail, road, or ail and articles sent by post</a:t>
            </a:r>
          </a:p>
          <a:p>
            <a:pPr lvl="0" algn="just">
              <a:lnSpc>
                <a:spcPct val="150000"/>
              </a:lnSpc>
            </a:pPr>
            <a:r>
              <a:rPr lang="en-US" sz="2000" dirty="0">
                <a:latin typeface="Times New Roman" panose="02020603050405020304" pitchFamily="18" charset="0"/>
                <a:cs typeface="Times New Roman" panose="02020603050405020304" pitchFamily="18" charset="0"/>
              </a:rPr>
              <a:t>Hull insurance which is concerned with the insurance of ships (hull, machinery etc.)</a:t>
            </a:r>
          </a:p>
          <a:p>
            <a:pPr marL="0" indent="0">
              <a:buNone/>
            </a:pPr>
            <a:endParaRPr lang="en-US" dirty="0"/>
          </a:p>
        </p:txBody>
      </p:sp>
      <p:sp>
        <p:nvSpPr>
          <p:cNvPr id="4" name="Slide Number Placeholder 3"/>
          <p:cNvSpPr>
            <a:spLocks noGrp="1"/>
          </p:cNvSpPr>
          <p:nvPr>
            <p:ph type="sldNum" sz="quarter" idx="12"/>
          </p:nvPr>
        </p:nvSpPr>
        <p:spPr/>
        <p:txBody>
          <a:bodyPr/>
          <a:lstStyle/>
          <a:p>
            <a:fld id="{D3E55EC8-E4FE-4E7F-93C8-FF7D61107DC0}" type="slidenum">
              <a:rPr lang="en-US" smtClean="0"/>
              <a:t>14</a:t>
            </a:fld>
            <a:endParaRPr lang="en-US"/>
          </a:p>
        </p:txBody>
      </p:sp>
    </p:spTree>
    <p:extLst>
      <p:ext uri="{BB962C8B-B14F-4D97-AF65-F5344CB8AC3E}">
        <p14:creationId xmlns:p14="http://schemas.microsoft.com/office/powerpoint/2010/main" val="3376787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605219"/>
            <a:ext cx="10972800" cy="854279"/>
          </a:xfrm>
        </p:spPr>
        <p:txBody>
          <a:bodyPr>
            <a:normAutofit/>
          </a:bodyPr>
          <a:lstStyle/>
          <a:p>
            <a:pPr algn="ctr"/>
            <a:r>
              <a:rPr lang="en-US" sz="3600" b="1" dirty="0">
                <a:latin typeface="Times New Roman" panose="02020603050405020304" pitchFamily="18" charset="0"/>
                <a:cs typeface="Times New Roman" panose="02020603050405020304" pitchFamily="18" charset="0"/>
              </a:rPr>
              <a:t>Marine Insurance</a:t>
            </a:r>
          </a:p>
        </p:txBody>
      </p:sp>
      <p:sp>
        <p:nvSpPr>
          <p:cNvPr id="3" name="Content Placeholder 2"/>
          <p:cNvSpPr>
            <a:spLocks noGrp="1"/>
          </p:cNvSpPr>
          <p:nvPr>
            <p:ph idx="1"/>
          </p:nvPr>
        </p:nvSpPr>
        <p:spPr>
          <a:xfrm>
            <a:off x="619760" y="1716986"/>
            <a:ext cx="10647494" cy="3916363"/>
          </a:xfrm>
        </p:spPr>
        <p:txBody>
          <a:bodyPr>
            <a:normAutofit/>
          </a:bodyPr>
          <a:lstStyle/>
          <a:p>
            <a:pPr marL="0" indent="0">
              <a:lnSpc>
                <a:spcPct val="150000"/>
              </a:lnSpc>
              <a:buNone/>
            </a:pPr>
            <a:r>
              <a:rPr lang="en-US" sz="2000" dirty="0">
                <a:latin typeface="Times New Roman" panose="02020603050405020304" pitchFamily="18" charset="0"/>
                <a:cs typeface="Times New Roman" panose="02020603050405020304" pitchFamily="18" charset="0"/>
              </a:rPr>
              <a:t>Types of marine insurance:</a:t>
            </a:r>
          </a:p>
          <a:p>
            <a:pPr>
              <a:lnSpc>
                <a:spcPct val="150000"/>
              </a:lnSpc>
            </a:pPr>
            <a:r>
              <a:rPr lang="en-US" sz="2000" dirty="0">
                <a:latin typeface="Times New Roman" panose="02020603050405020304" pitchFamily="18" charset="0"/>
                <a:cs typeface="Times New Roman" panose="02020603050405020304" pitchFamily="18" charset="0"/>
              </a:rPr>
              <a:t>Special declaration policy</a:t>
            </a:r>
          </a:p>
          <a:p>
            <a:pPr>
              <a:lnSpc>
                <a:spcPct val="150000"/>
              </a:lnSpc>
            </a:pPr>
            <a:r>
              <a:rPr lang="en-US" sz="2000" dirty="0">
                <a:latin typeface="Times New Roman" panose="02020603050405020304" pitchFamily="18" charset="0"/>
                <a:cs typeface="Times New Roman" panose="02020603050405020304" pitchFamily="18" charset="0"/>
              </a:rPr>
              <a:t>Special storage risks insurance</a:t>
            </a:r>
          </a:p>
          <a:p>
            <a:pPr>
              <a:lnSpc>
                <a:spcPct val="150000"/>
              </a:lnSpc>
            </a:pPr>
            <a:r>
              <a:rPr lang="en-US" sz="2000" dirty="0">
                <a:latin typeface="Times New Roman" panose="02020603050405020304" pitchFamily="18" charset="0"/>
                <a:cs typeface="Times New Roman" panose="02020603050405020304" pitchFamily="18" charset="0"/>
              </a:rPr>
              <a:t>Annual policy</a:t>
            </a:r>
          </a:p>
          <a:p>
            <a:pPr>
              <a:lnSpc>
                <a:spcPct val="150000"/>
              </a:lnSpc>
            </a:pPr>
            <a:r>
              <a:rPr lang="en-US" sz="2000" dirty="0">
                <a:latin typeface="Times New Roman" panose="02020603050405020304" pitchFamily="18" charset="0"/>
                <a:cs typeface="Times New Roman" panose="02020603050405020304" pitchFamily="18" charset="0"/>
              </a:rPr>
              <a:t>“Duty” insurance</a:t>
            </a:r>
          </a:p>
          <a:p>
            <a:pPr>
              <a:lnSpc>
                <a:spcPct val="150000"/>
              </a:lnSpc>
            </a:pPr>
            <a:r>
              <a:rPr lang="en-US" sz="2000" dirty="0">
                <a:latin typeface="Times New Roman" panose="02020603050405020304" pitchFamily="18" charset="0"/>
                <a:cs typeface="Times New Roman" panose="02020603050405020304" pitchFamily="18" charset="0"/>
              </a:rPr>
              <a:t>“Increased value” insurance</a:t>
            </a:r>
          </a:p>
        </p:txBody>
      </p:sp>
      <p:sp>
        <p:nvSpPr>
          <p:cNvPr id="4" name="Slide Number Placeholder 3"/>
          <p:cNvSpPr>
            <a:spLocks noGrp="1"/>
          </p:cNvSpPr>
          <p:nvPr>
            <p:ph type="sldNum" sz="quarter" idx="12"/>
          </p:nvPr>
        </p:nvSpPr>
        <p:spPr/>
        <p:txBody>
          <a:bodyPr/>
          <a:lstStyle/>
          <a:p>
            <a:fld id="{D3E55EC8-E4FE-4E7F-93C8-FF7D61107DC0}" type="slidenum">
              <a:rPr lang="en-US" smtClean="0"/>
              <a:t>15</a:t>
            </a:fld>
            <a:endParaRPr lang="en-US"/>
          </a:p>
        </p:txBody>
      </p:sp>
    </p:spTree>
    <p:extLst>
      <p:ext uri="{BB962C8B-B14F-4D97-AF65-F5344CB8AC3E}">
        <p14:creationId xmlns:p14="http://schemas.microsoft.com/office/powerpoint/2010/main" val="4169691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197" y="654742"/>
            <a:ext cx="11798620" cy="854253"/>
          </a:xfrm>
        </p:spPr>
        <p:txBody>
          <a:bodyPr>
            <a:normAutofit/>
          </a:bodyPr>
          <a:lstStyle/>
          <a:p>
            <a:pPr algn="ctr"/>
            <a:r>
              <a:rPr lang="en-US" sz="3600" b="1" dirty="0">
                <a:latin typeface="Times New Roman" panose="02020603050405020304" pitchFamily="18" charset="0"/>
                <a:cs typeface="Times New Roman" panose="02020603050405020304" pitchFamily="18" charset="0"/>
              </a:rPr>
              <a:t>Machine Insurance</a:t>
            </a:r>
          </a:p>
        </p:txBody>
      </p:sp>
      <p:sp>
        <p:nvSpPr>
          <p:cNvPr id="3" name="Content Placeholder 2"/>
          <p:cNvSpPr>
            <a:spLocks noGrp="1"/>
          </p:cNvSpPr>
          <p:nvPr>
            <p:ph idx="1"/>
          </p:nvPr>
        </p:nvSpPr>
        <p:spPr>
          <a:xfrm>
            <a:off x="200198" y="1805367"/>
            <a:ext cx="11798619" cy="3973942"/>
          </a:xfrm>
        </p:spPr>
        <p:txBody>
          <a:bodyPr>
            <a:normAutofit/>
          </a:bodyPr>
          <a:lstStyle/>
          <a:p>
            <a:pPr marL="0" indent="0" algn="just">
              <a:lnSpc>
                <a:spcPct val="150000"/>
              </a:lnSpc>
              <a:buNone/>
            </a:pPr>
            <a:r>
              <a:rPr lang="en-US" sz="2000" i="1" dirty="0">
                <a:latin typeface="Times New Roman" panose="02020603050405020304" pitchFamily="18" charset="0"/>
                <a:cs typeface="Times New Roman" panose="02020603050405020304" pitchFamily="18" charset="0"/>
              </a:rPr>
              <a:t>Definition</a:t>
            </a:r>
            <a:r>
              <a:rPr lang="en-US" sz="2000" dirty="0">
                <a:latin typeface="Times New Roman" panose="02020603050405020304" pitchFamily="18" charset="0"/>
                <a:cs typeface="Times New Roman" panose="02020603050405020304" pitchFamily="18" charset="0"/>
              </a:rPr>
              <a:t> of machine insurance:</a:t>
            </a:r>
          </a:p>
          <a:p>
            <a:pPr marL="0" indent="0" algn="just">
              <a:lnSpc>
                <a:spcPct val="150000"/>
              </a:lnSpc>
              <a:buNone/>
            </a:pPr>
            <a:r>
              <a:rPr lang="en-US" sz="2000" dirty="0">
                <a:latin typeface="Times New Roman" panose="02020603050405020304" pitchFamily="18" charset="0"/>
                <a:cs typeface="Times New Roman" panose="02020603050405020304" pitchFamily="18" charset="0"/>
              </a:rPr>
              <a:t>The equipment and machinery are exposed to a number of risks inherent in their operations in addition to the exposure to natural calamities.</a:t>
            </a:r>
          </a:p>
        </p:txBody>
      </p:sp>
      <p:sp>
        <p:nvSpPr>
          <p:cNvPr id="4" name="Slide Number Placeholder 3"/>
          <p:cNvSpPr>
            <a:spLocks noGrp="1"/>
          </p:cNvSpPr>
          <p:nvPr>
            <p:ph type="sldNum" sz="quarter" idx="12"/>
          </p:nvPr>
        </p:nvSpPr>
        <p:spPr/>
        <p:txBody>
          <a:bodyPr/>
          <a:lstStyle/>
          <a:p>
            <a:fld id="{D3E55EC8-E4FE-4E7F-93C8-FF7D61107DC0}" type="slidenum">
              <a:rPr lang="en-US" smtClean="0"/>
              <a:t>16</a:t>
            </a:fld>
            <a:endParaRPr lang="en-US"/>
          </a:p>
        </p:txBody>
      </p:sp>
    </p:spTree>
    <p:extLst>
      <p:ext uri="{BB962C8B-B14F-4D97-AF65-F5344CB8AC3E}">
        <p14:creationId xmlns:p14="http://schemas.microsoft.com/office/powerpoint/2010/main" val="2815840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197" y="654742"/>
            <a:ext cx="11798620" cy="671373"/>
          </a:xfrm>
        </p:spPr>
        <p:txBody>
          <a:bodyPr>
            <a:normAutofit/>
          </a:bodyPr>
          <a:lstStyle/>
          <a:p>
            <a:pPr algn="ctr"/>
            <a:r>
              <a:rPr lang="en-US" sz="3600" b="1" dirty="0">
                <a:latin typeface="Times New Roman" panose="02020603050405020304" pitchFamily="18" charset="0"/>
                <a:cs typeface="Times New Roman" panose="02020603050405020304" pitchFamily="18" charset="0"/>
              </a:rPr>
              <a:t>Machine Insurance</a:t>
            </a:r>
          </a:p>
        </p:txBody>
      </p:sp>
      <p:sp>
        <p:nvSpPr>
          <p:cNvPr id="3" name="Content Placeholder 2"/>
          <p:cNvSpPr>
            <a:spLocks noGrp="1"/>
          </p:cNvSpPr>
          <p:nvPr>
            <p:ph idx="1"/>
          </p:nvPr>
        </p:nvSpPr>
        <p:spPr>
          <a:xfrm>
            <a:off x="200198" y="1672363"/>
            <a:ext cx="11798619" cy="3973942"/>
          </a:xfrm>
        </p:spPr>
        <p:txBody>
          <a:bodyPr>
            <a:normAutofit/>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Coverage of machine insurance:</a:t>
            </a:r>
          </a:p>
          <a:p>
            <a:pPr marL="0" indent="0" algn="just">
              <a:lnSpc>
                <a:spcPct val="150000"/>
              </a:lnSpc>
              <a:buNone/>
            </a:pPr>
            <a:r>
              <a:rPr lang="en-US" sz="2000" dirty="0">
                <a:latin typeface="Times New Roman" panose="02020603050405020304" pitchFamily="18" charset="0"/>
                <a:cs typeface="Times New Roman" panose="02020603050405020304" pitchFamily="18" charset="0"/>
              </a:rPr>
              <a:t>This policy covers loss resulting from the accidental breakdown of almost any type of equipment that operates under pressure or that controls, transmits, transforms, or uses mechanical or electrical power.</a:t>
            </a:r>
          </a:p>
        </p:txBody>
      </p:sp>
      <p:sp>
        <p:nvSpPr>
          <p:cNvPr id="4" name="Slide Number Placeholder 3"/>
          <p:cNvSpPr>
            <a:spLocks noGrp="1"/>
          </p:cNvSpPr>
          <p:nvPr>
            <p:ph type="sldNum" sz="quarter" idx="12"/>
          </p:nvPr>
        </p:nvSpPr>
        <p:spPr/>
        <p:txBody>
          <a:bodyPr/>
          <a:lstStyle/>
          <a:p>
            <a:fld id="{D3E55EC8-E4FE-4E7F-93C8-FF7D61107DC0}" type="slidenum">
              <a:rPr lang="en-US" smtClean="0"/>
              <a:t>17</a:t>
            </a:fld>
            <a:endParaRPr lang="en-US"/>
          </a:p>
        </p:txBody>
      </p:sp>
    </p:spTree>
    <p:extLst>
      <p:ext uri="{BB962C8B-B14F-4D97-AF65-F5344CB8AC3E}">
        <p14:creationId xmlns:p14="http://schemas.microsoft.com/office/powerpoint/2010/main" val="2976869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197" y="654742"/>
            <a:ext cx="11798620" cy="687999"/>
          </a:xfrm>
        </p:spPr>
        <p:txBody>
          <a:bodyPr>
            <a:normAutofit fontScale="90000"/>
          </a:bodyPr>
          <a:lstStyle/>
          <a:p>
            <a:pPr algn="ctr"/>
            <a:r>
              <a:rPr lang="en-US" dirty="0">
                <a:latin typeface="Times New Roman" panose="02020603050405020304" pitchFamily="18" charset="0"/>
                <a:cs typeface="Times New Roman" panose="02020603050405020304" pitchFamily="18" charset="0"/>
              </a:rPr>
              <a:t>Machine Insurance</a:t>
            </a:r>
          </a:p>
        </p:txBody>
      </p:sp>
      <p:sp>
        <p:nvSpPr>
          <p:cNvPr id="3" name="Content Placeholder 2"/>
          <p:cNvSpPr>
            <a:spLocks noGrp="1"/>
          </p:cNvSpPr>
          <p:nvPr>
            <p:ph idx="1"/>
          </p:nvPr>
        </p:nvSpPr>
        <p:spPr>
          <a:xfrm>
            <a:off x="200198" y="1738866"/>
            <a:ext cx="11798619" cy="3973942"/>
          </a:xfrm>
        </p:spPr>
        <p:txBody>
          <a:bodyPr>
            <a:normAutofit/>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Risks covered:</a:t>
            </a:r>
          </a:p>
          <a:p>
            <a:pPr marL="0" indent="0" algn="just">
              <a:lnSpc>
                <a:spcPct val="150000"/>
              </a:lnSpc>
              <a:buNone/>
            </a:pPr>
            <a:r>
              <a:rPr lang="en-US" sz="2000" dirty="0">
                <a:latin typeface="Times New Roman" panose="02020603050405020304" pitchFamily="18" charset="0"/>
                <a:cs typeface="Times New Roman" panose="02020603050405020304" pitchFamily="18" charset="0"/>
              </a:rPr>
              <a:t>Fire, lightning &amp; explosion, storm, tempest, flood &amp; inundation, theft / burglary, collapse, earthquake, accidental damages not other wise excluded.</a:t>
            </a:r>
          </a:p>
        </p:txBody>
      </p:sp>
      <p:sp>
        <p:nvSpPr>
          <p:cNvPr id="4" name="Slide Number Placeholder 3"/>
          <p:cNvSpPr>
            <a:spLocks noGrp="1"/>
          </p:cNvSpPr>
          <p:nvPr>
            <p:ph type="sldNum" sz="quarter" idx="12"/>
          </p:nvPr>
        </p:nvSpPr>
        <p:spPr/>
        <p:txBody>
          <a:bodyPr/>
          <a:lstStyle/>
          <a:p>
            <a:fld id="{D3E55EC8-E4FE-4E7F-93C8-FF7D61107DC0}" type="slidenum">
              <a:rPr lang="en-US" smtClean="0"/>
              <a:t>18</a:t>
            </a:fld>
            <a:endParaRPr lang="en-US"/>
          </a:p>
        </p:txBody>
      </p:sp>
    </p:spTree>
    <p:extLst>
      <p:ext uri="{BB962C8B-B14F-4D97-AF65-F5344CB8AC3E}">
        <p14:creationId xmlns:p14="http://schemas.microsoft.com/office/powerpoint/2010/main" val="1382239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893" y="665018"/>
            <a:ext cx="11798620" cy="887504"/>
          </a:xfrm>
        </p:spPr>
        <p:txBody>
          <a:bodyPr>
            <a:normAutofit fontScale="90000"/>
          </a:bodyPr>
          <a:lstStyle/>
          <a:p>
            <a:pPr algn="ctr">
              <a:lnSpc>
                <a:spcPct val="150000"/>
              </a:lnSpc>
            </a:pPr>
            <a:r>
              <a:rPr lang="en-US" sz="3600" b="1" dirty="0">
                <a:latin typeface="Times New Roman" panose="02020603050405020304" pitchFamily="18" charset="0"/>
                <a:cs typeface="Times New Roman" panose="02020603050405020304" pitchFamily="18" charset="0"/>
              </a:rPr>
              <a:t>Machine Insurance</a:t>
            </a:r>
          </a:p>
        </p:txBody>
      </p:sp>
      <p:sp>
        <p:nvSpPr>
          <p:cNvPr id="3" name="Content Placeholder 2"/>
          <p:cNvSpPr>
            <a:spLocks noGrp="1"/>
          </p:cNvSpPr>
          <p:nvPr>
            <p:ph idx="1"/>
          </p:nvPr>
        </p:nvSpPr>
        <p:spPr>
          <a:xfrm>
            <a:off x="193893" y="1639362"/>
            <a:ext cx="11477176" cy="4104417"/>
          </a:xfrm>
        </p:spPr>
        <p:txBody>
          <a:bodyPr>
            <a:normAutofit/>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Key benefits:</a:t>
            </a:r>
          </a:p>
          <a:p>
            <a:pPr marL="0" indent="0" algn="just">
              <a:lnSpc>
                <a:spcPct val="150000"/>
              </a:lnSpc>
              <a:buNone/>
            </a:pPr>
            <a:r>
              <a:rPr lang="en-US" sz="2000" dirty="0">
                <a:latin typeface="Times New Roman" panose="02020603050405020304" pitchFamily="18" charset="0"/>
                <a:cs typeface="Times New Roman" panose="02020603050405020304" pitchFamily="18" charset="0"/>
              </a:rPr>
              <a:t>Machinery all risks insurance provides an “all risks” cover, which means every hazard is covered which is not specifically excluded.</a:t>
            </a:r>
          </a:p>
          <a:p>
            <a:pPr marL="0" indent="0" algn="just">
              <a:lnSpc>
                <a:spcPct val="150000"/>
              </a:lnSpc>
              <a:buNone/>
            </a:pPr>
            <a:r>
              <a:rPr lang="en-US" sz="2000" dirty="0">
                <a:latin typeface="Times New Roman" panose="02020603050405020304" pitchFamily="18" charset="0"/>
                <a:cs typeface="Times New Roman" panose="02020603050405020304" pitchFamily="18" charset="0"/>
              </a:rPr>
              <a:t>This means that almost any sudden and unforeseen loss or damage to machinery while at work or at rest, in transit, or during overhauling, erection or dismantling occurring during the period of insurance will be indemnified.</a:t>
            </a:r>
          </a:p>
          <a:p>
            <a:pPr marL="0" indent="0" algn="just">
              <a:buNone/>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3E55EC8-E4FE-4E7F-93C8-FF7D61107DC0}" type="slidenum">
              <a:rPr lang="en-US" smtClean="0"/>
              <a:t>19</a:t>
            </a:fld>
            <a:endParaRPr lang="en-US"/>
          </a:p>
        </p:txBody>
      </p:sp>
    </p:spTree>
    <p:extLst>
      <p:ext uri="{BB962C8B-B14F-4D97-AF65-F5344CB8AC3E}">
        <p14:creationId xmlns:p14="http://schemas.microsoft.com/office/powerpoint/2010/main" val="2608002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65514"/>
            <a:ext cx="10972800" cy="529244"/>
          </a:xfrm>
        </p:spPr>
        <p:txBody>
          <a:bodyPr>
            <a:normAutofit fontScale="90000"/>
          </a:bodyPr>
          <a:lstStyle/>
          <a:p>
            <a:pPr algn="ctr"/>
            <a:r>
              <a:rPr lang="en-US" sz="4000" b="1" i="1" dirty="0">
                <a:latin typeface="Times New Roman" panose="02020603050405020304" pitchFamily="18" charset="0"/>
                <a:cs typeface="Times New Roman" panose="02020603050405020304" pitchFamily="18" charset="0"/>
              </a:rPr>
              <a:t>Introduction</a:t>
            </a:r>
          </a:p>
        </p:txBody>
      </p:sp>
      <p:sp>
        <p:nvSpPr>
          <p:cNvPr id="3" name="Content Placeholder 2"/>
          <p:cNvSpPr>
            <a:spLocks noGrp="1"/>
          </p:cNvSpPr>
          <p:nvPr>
            <p:ph idx="1"/>
          </p:nvPr>
        </p:nvSpPr>
        <p:spPr>
          <a:xfrm>
            <a:off x="407324" y="1246910"/>
            <a:ext cx="11122428" cy="4580312"/>
          </a:xfrm>
        </p:spPr>
        <p:txBody>
          <a:bodyPr>
            <a:noAutofit/>
          </a:bodyPr>
          <a:lstStyle/>
          <a:p>
            <a:pPr>
              <a:lnSpc>
                <a:spcPct val="150000"/>
              </a:lnSpc>
            </a:pPr>
            <a:r>
              <a:rPr lang="en-US" sz="2000" dirty="0">
                <a:latin typeface="Times New Roman" panose="02020603050405020304" pitchFamily="18" charset="0"/>
                <a:cs typeface="Times New Roman" panose="02020603050405020304" pitchFamily="18" charset="0"/>
              </a:rPr>
              <a:t>Non-life Insurance (called in Europe) or Property and Casualty Insurance (called in U.S.) or General Insurance policies provide coverage to protect consumers against the risk of their </a:t>
            </a:r>
            <a:r>
              <a:rPr lang="en-US" sz="2000" b="1" dirty="0">
                <a:latin typeface="Times New Roman" panose="02020603050405020304" pitchFamily="18" charset="0"/>
                <a:cs typeface="Times New Roman" panose="02020603050405020304" pitchFamily="18" charset="0"/>
              </a:rPr>
              <a:t>insurance premiums</a:t>
            </a:r>
            <a:r>
              <a:rPr lang="en-US" sz="2000" dirty="0">
                <a:latin typeface="Times New Roman" panose="02020603050405020304" pitchFamily="18" charset="0"/>
                <a:cs typeface="Times New Roman" panose="02020603050405020304" pitchFamily="18" charset="0"/>
              </a:rPr>
              <a:t>.</a:t>
            </a:r>
          </a:p>
          <a:p>
            <a:pPr>
              <a:lnSpc>
                <a:spcPct val="150000"/>
              </a:lnSpc>
            </a:pPr>
            <a:r>
              <a:rPr lang="en-US" sz="2000" dirty="0">
                <a:latin typeface="Times New Roman" panose="02020603050405020304" pitchFamily="18" charset="0"/>
                <a:cs typeface="Times New Roman" panose="02020603050405020304" pitchFamily="18" charset="0"/>
              </a:rPr>
              <a:t>Insurance premiums, such as those that </a:t>
            </a:r>
            <a:r>
              <a:rPr lang="en-US" sz="2000" b="1" dirty="0">
                <a:latin typeface="Times New Roman" panose="02020603050405020304" pitchFamily="18" charset="0"/>
                <a:cs typeface="Times New Roman" panose="02020603050405020304" pitchFamily="18" charset="0"/>
              </a:rPr>
              <a:t>cover someone’s life, home or car, do carry some risk for the consumer</a:t>
            </a:r>
            <a:r>
              <a:rPr lang="en-US" sz="2000" dirty="0">
                <a:latin typeface="Times New Roman" panose="02020603050405020304" pitchFamily="18" charset="0"/>
                <a:cs typeface="Times New Roman" panose="02020603050405020304" pitchFamily="18" charset="0"/>
              </a:rPr>
              <a:t>. While it covers the majority of expenses, there is still a risk that a person will have to pay some money if the person does need to file a claim against the insurance policy. Non-life insurance provides additional protection against this risk.</a:t>
            </a:r>
          </a:p>
          <a:p>
            <a:pPr>
              <a:lnSpc>
                <a:spcPct val="150000"/>
              </a:lnSpc>
            </a:pPr>
            <a:r>
              <a:rPr lang="en-US" sz="2000" dirty="0">
                <a:latin typeface="Times New Roman" panose="02020603050405020304" pitchFamily="18" charset="0"/>
                <a:cs typeface="Times New Roman" panose="02020603050405020304" pitchFamily="18" charset="0"/>
              </a:rPr>
              <a:t>Non-life insurance can also be used to protect financial investments. It can ensure that assets are safely covered for investors. There are a number of </a:t>
            </a:r>
            <a:r>
              <a:rPr lang="en-US" sz="2000" b="1" dirty="0">
                <a:latin typeface="Times New Roman" panose="02020603050405020304" pitchFamily="18" charset="0"/>
                <a:cs typeface="Times New Roman" panose="02020603050405020304" pitchFamily="18" charset="0"/>
              </a:rPr>
              <a:t>regulations and guidelines </a:t>
            </a:r>
            <a:r>
              <a:rPr lang="en-US" sz="2000" dirty="0">
                <a:latin typeface="Times New Roman" panose="02020603050405020304" pitchFamily="18" charset="0"/>
                <a:cs typeface="Times New Roman" panose="02020603050405020304" pitchFamily="18" charset="0"/>
              </a:rPr>
              <a:t>pertaining to non-life insurance terms, all of which vary based on the customer’s specific situation.</a:t>
            </a:r>
          </a:p>
        </p:txBody>
      </p:sp>
      <p:sp>
        <p:nvSpPr>
          <p:cNvPr id="4" name="Slide Number Placeholder 3"/>
          <p:cNvSpPr>
            <a:spLocks noGrp="1"/>
          </p:cNvSpPr>
          <p:nvPr>
            <p:ph type="sldNum" sz="quarter" idx="12"/>
          </p:nvPr>
        </p:nvSpPr>
        <p:spPr/>
        <p:txBody>
          <a:bodyPr/>
          <a:lstStyle/>
          <a:p>
            <a:fld id="{D3E55EC8-E4FE-4E7F-93C8-FF7D61107DC0}" type="slidenum">
              <a:rPr lang="en-US" smtClean="0"/>
              <a:t>2</a:t>
            </a:fld>
            <a:endParaRPr lang="en-US"/>
          </a:p>
        </p:txBody>
      </p:sp>
    </p:spTree>
    <p:extLst>
      <p:ext uri="{BB962C8B-B14F-4D97-AF65-F5344CB8AC3E}">
        <p14:creationId xmlns:p14="http://schemas.microsoft.com/office/powerpoint/2010/main" val="434529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0308" y="423949"/>
            <a:ext cx="10972800" cy="656629"/>
          </a:xfrm>
        </p:spPr>
        <p:txBody>
          <a:bodyPr>
            <a:normAutofit/>
          </a:bodyPr>
          <a:lstStyle/>
          <a:p>
            <a:pPr algn="ctr"/>
            <a:r>
              <a:rPr lang="en-US" sz="3600" b="1" dirty="0">
                <a:latin typeface="Times New Roman" panose="02020603050405020304" pitchFamily="18" charset="0"/>
                <a:cs typeface="Times New Roman" panose="02020603050405020304" pitchFamily="18" charset="0"/>
              </a:rPr>
              <a:t>Agricultural Risk</a:t>
            </a:r>
          </a:p>
        </p:txBody>
      </p:sp>
      <p:sp>
        <p:nvSpPr>
          <p:cNvPr id="3" name="Content Placeholder 2"/>
          <p:cNvSpPr>
            <a:spLocks noGrp="1"/>
          </p:cNvSpPr>
          <p:nvPr>
            <p:ph idx="1"/>
          </p:nvPr>
        </p:nvSpPr>
        <p:spPr>
          <a:xfrm>
            <a:off x="263659" y="1080082"/>
            <a:ext cx="11324206" cy="5353969"/>
          </a:xfrm>
        </p:spPr>
        <p:txBody>
          <a:bodyPr>
            <a:normAutofit fontScale="40000" lnSpcReduction="20000"/>
          </a:bodyPr>
          <a:lstStyle/>
          <a:p>
            <a:pPr marL="0" indent="0" algn="just">
              <a:lnSpc>
                <a:spcPct val="170000"/>
              </a:lnSpc>
              <a:buNone/>
            </a:pPr>
            <a:r>
              <a:rPr lang="en-US" sz="4200" dirty="0">
                <a:latin typeface="Times New Roman" panose="02020603050405020304" pitchFamily="18" charset="0"/>
                <a:cs typeface="Times New Roman" panose="02020603050405020304" pitchFamily="18" charset="0"/>
              </a:rPr>
              <a:t>Risk and uncertainty are ubiquitous and varied within agriculture and agricultural supply chains. This stems from a range of factors including the </a:t>
            </a:r>
            <a:r>
              <a:rPr lang="en-US" sz="4200" u="sng" dirty="0">
                <a:latin typeface="Times New Roman" panose="02020603050405020304" pitchFamily="18" charset="0"/>
                <a:cs typeface="Times New Roman" panose="02020603050405020304" pitchFamily="18" charset="0"/>
              </a:rPr>
              <a:t>vagaries of weather, the unpredictable nature of biological processes, the pronounced seasonality of production and end uses, and the unique and uncertain political economy of food and agriculture sectors, both domestic and international.</a:t>
            </a:r>
          </a:p>
          <a:p>
            <a:pPr marL="0" indent="0" algn="just">
              <a:lnSpc>
                <a:spcPct val="170000"/>
              </a:lnSpc>
              <a:buNone/>
            </a:pPr>
            <a:r>
              <a:rPr lang="en-US" sz="4200" dirty="0">
                <a:latin typeface="Times New Roman" panose="02020603050405020304" pitchFamily="18" charset="0"/>
                <a:cs typeface="Times New Roman" panose="02020603050405020304" pitchFamily="18" charset="0"/>
              </a:rPr>
              <a:t>Agricultural risks can range from independent (</a:t>
            </a:r>
            <a:r>
              <a:rPr lang="en-US" sz="4200" i="1" dirty="0">
                <a:latin typeface="Times New Roman" panose="02020603050405020304" pitchFamily="18" charset="0"/>
                <a:cs typeface="Times New Roman" panose="02020603050405020304" pitchFamily="18" charset="0"/>
              </a:rPr>
              <a:t>for example</a:t>
            </a:r>
            <a:r>
              <a:rPr lang="en-US" sz="4200" dirty="0">
                <a:latin typeface="Times New Roman" panose="02020603050405020304" pitchFamily="18" charset="0"/>
                <a:cs typeface="Times New Roman" panose="02020603050405020304" pitchFamily="18" charset="0"/>
              </a:rPr>
              <a:t>, localized hail losses or an individual farmer’s illness) to highly correlated (</a:t>
            </a:r>
            <a:r>
              <a:rPr lang="en-US" sz="4200" i="1" dirty="0">
                <a:latin typeface="Times New Roman" panose="02020603050405020304" pitchFamily="18" charset="0"/>
                <a:cs typeface="Times New Roman" panose="02020603050405020304" pitchFamily="18" charset="0"/>
              </a:rPr>
              <a:t>for example</a:t>
            </a:r>
            <a:r>
              <a:rPr lang="en-US" sz="4200" dirty="0">
                <a:latin typeface="Times New Roman" panose="02020603050405020304" pitchFamily="18" charset="0"/>
                <a:cs typeface="Times New Roman" panose="02020603050405020304" pitchFamily="18" charset="0"/>
              </a:rPr>
              <a:t>, market price risk or widespread drought). Managing risks in agriculture is particularly challenging, as many risks are highly correlated, resulting in whole communities being affected at the same time. Clearly, given the widespread nature of resultant loss, financial recovery is particularly difficult and challenging.</a:t>
            </a:r>
          </a:p>
          <a:p>
            <a:pPr marL="0" indent="0" algn="just">
              <a:lnSpc>
                <a:spcPct val="170000"/>
              </a:lnSpc>
              <a:buNone/>
            </a:pPr>
            <a:r>
              <a:rPr lang="en-US" sz="4200" dirty="0">
                <a:latin typeface="Times New Roman" panose="02020603050405020304" pitchFamily="18" charset="0"/>
                <a:cs typeface="Times New Roman" panose="02020603050405020304" pitchFamily="18" charset="0"/>
              </a:rPr>
              <a:t>For governments, the fiscal implications of social safety net payments or the rebuilding of damaged infrastructure can be serious.</a:t>
            </a:r>
          </a:p>
          <a:p>
            <a:pPr marL="0" indent="0" algn="just">
              <a:lnSpc>
                <a:spcPct val="170000"/>
              </a:lnSpc>
              <a:buNone/>
            </a:pPr>
            <a:r>
              <a:rPr lang="en-US" sz="4200" dirty="0">
                <a:latin typeface="Times New Roman" panose="02020603050405020304" pitchFamily="18" charset="0"/>
                <a:cs typeface="Times New Roman" panose="02020603050405020304" pitchFamily="18" charset="0"/>
              </a:rPr>
              <a:t>For insurers, sudden losses suffered by a large number of policyholders places a strain on their reserves and financial stability.</a:t>
            </a:r>
          </a:p>
          <a:p>
            <a:pPr marL="0" indent="0" algn="just">
              <a:lnSpc>
                <a:spcPct val="170000"/>
              </a:lnSpc>
              <a:buNone/>
            </a:pPr>
            <a:r>
              <a:rPr lang="en-US" sz="4200" dirty="0">
                <a:latin typeface="Times New Roman" panose="02020603050405020304" pitchFamily="18" charset="0"/>
                <a:cs typeface="Times New Roman" panose="02020603050405020304" pitchFamily="18" charset="0"/>
              </a:rPr>
              <a:t>For farming communities, there is often no other option than to sell assets, normally at distressed prices.</a:t>
            </a:r>
          </a:p>
          <a:p>
            <a:endParaRPr lang="en-US" dirty="0"/>
          </a:p>
        </p:txBody>
      </p:sp>
      <p:sp>
        <p:nvSpPr>
          <p:cNvPr id="4" name="Slide Number Placeholder 3"/>
          <p:cNvSpPr>
            <a:spLocks noGrp="1"/>
          </p:cNvSpPr>
          <p:nvPr>
            <p:ph type="sldNum" sz="quarter" idx="12"/>
          </p:nvPr>
        </p:nvSpPr>
        <p:spPr/>
        <p:txBody>
          <a:bodyPr/>
          <a:lstStyle/>
          <a:p>
            <a:fld id="{D3E55EC8-E4FE-4E7F-93C8-FF7D61107DC0}" type="slidenum">
              <a:rPr lang="en-US" smtClean="0"/>
              <a:t>3</a:t>
            </a:fld>
            <a:endParaRPr lang="en-US"/>
          </a:p>
        </p:txBody>
      </p:sp>
    </p:spTree>
    <p:extLst>
      <p:ext uri="{BB962C8B-B14F-4D97-AF65-F5344CB8AC3E}">
        <p14:creationId xmlns:p14="http://schemas.microsoft.com/office/powerpoint/2010/main" val="39448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1715" y="380954"/>
            <a:ext cx="10972800" cy="770389"/>
          </a:xfrm>
        </p:spPr>
        <p:txBody>
          <a:bodyPr>
            <a:normAutofit/>
          </a:bodyPr>
          <a:lstStyle/>
          <a:p>
            <a:pPr algn="ctr"/>
            <a:r>
              <a:rPr lang="en-US" sz="3600" b="1" dirty="0">
                <a:latin typeface="Times New Roman" panose="02020603050405020304" pitchFamily="18" charset="0"/>
                <a:cs typeface="Times New Roman" panose="02020603050405020304" pitchFamily="18" charset="0"/>
              </a:rPr>
              <a:t>Farm-level risks and constraints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27419120"/>
              </p:ext>
            </p:extLst>
          </p:nvPr>
        </p:nvGraphicFramePr>
        <p:xfrm>
          <a:off x="2717137" y="1609388"/>
          <a:ext cx="7161955" cy="4695952"/>
        </p:xfrm>
        <a:graphic>
          <a:graphicData uri="http://schemas.openxmlformats.org/drawingml/2006/table">
            <a:tbl>
              <a:tblPr firstRow="1" firstCol="1" bandRow="1">
                <a:tableStyleId>{5940675A-B579-460E-94D1-54222C63F5DA}</a:tableStyleId>
              </a:tblPr>
              <a:tblGrid>
                <a:gridCol w="2386765">
                  <a:extLst>
                    <a:ext uri="{9D8B030D-6E8A-4147-A177-3AD203B41FA5}">
                      <a16:colId xmlns:a16="http://schemas.microsoft.com/office/drawing/2014/main" xmlns="" val="3857966886"/>
                    </a:ext>
                  </a:extLst>
                </a:gridCol>
                <a:gridCol w="2387595">
                  <a:extLst>
                    <a:ext uri="{9D8B030D-6E8A-4147-A177-3AD203B41FA5}">
                      <a16:colId xmlns:a16="http://schemas.microsoft.com/office/drawing/2014/main" xmlns="" val="520112177"/>
                    </a:ext>
                  </a:extLst>
                </a:gridCol>
                <a:gridCol w="2387595">
                  <a:extLst>
                    <a:ext uri="{9D8B030D-6E8A-4147-A177-3AD203B41FA5}">
                      <a16:colId xmlns:a16="http://schemas.microsoft.com/office/drawing/2014/main" xmlns="" val="3666578816"/>
                    </a:ext>
                  </a:extLst>
                </a:gridCol>
              </a:tblGrid>
              <a:tr h="281310">
                <a:tc>
                  <a:txBody>
                    <a:bodyPr/>
                    <a:lstStyle/>
                    <a:p>
                      <a:pPr marL="0" marR="0" algn="ctr">
                        <a:lnSpc>
                          <a:spcPct val="107000"/>
                        </a:lnSpc>
                        <a:spcBef>
                          <a:spcPts val="0"/>
                        </a:spcBef>
                        <a:spcAft>
                          <a:spcPts val="600"/>
                        </a:spcAft>
                      </a:pPr>
                      <a:r>
                        <a:rPr lang="en-US" sz="1800" dirty="0">
                          <a:effectLst/>
                          <a:latin typeface="Times New Roman" panose="02020603050405020304" pitchFamily="18" charset="0"/>
                          <a:cs typeface="Times New Roman" panose="02020603050405020304" pitchFamily="18" charset="0"/>
                        </a:rPr>
                        <a:t>Risk</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600"/>
                        </a:spcAft>
                      </a:pPr>
                      <a:r>
                        <a:rPr lang="en-US" sz="1800" dirty="0">
                          <a:effectLst/>
                          <a:latin typeface="Times New Roman" panose="02020603050405020304" pitchFamily="18" charset="0"/>
                          <a:cs typeface="Times New Roman" panose="02020603050405020304" pitchFamily="18" charset="0"/>
                        </a:rPr>
                        <a:t>Example / factors</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600"/>
                        </a:spcAft>
                      </a:pPr>
                      <a:r>
                        <a:rPr lang="en-US" sz="1800">
                          <a:effectLst/>
                          <a:latin typeface="Times New Roman" panose="02020603050405020304" pitchFamily="18" charset="0"/>
                          <a:cs typeface="Times New Roman" panose="02020603050405020304" pitchFamily="18" charset="0"/>
                        </a:rPr>
                        <a:t>Effects</a:t>
                      </a:r>
                      <a:endParaRPr lang="en-US" sz="16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xmlns="" val="360116866"/>
                  </a:ext>
                </a:extLst>
              </a:tr>
              <a:tr h="843928">
                <a:tc>
                  <a:txBody>
                    <a:bodyPr/>
                    <a:lstStyle/>
                    <a:p>
                      <a:pPr marL="0" marR="0">
                        <a:lnSpc>
                          <a:spcPct val="107000"/>
                        </a:lnSpc>
                        <a:spcBef>
                          <a:spcPts val="0"/>
                        </a:spcBef>
                        <a:spcAft>
                          <a:spcPts val="600"/>
                        </a:spcAft>
                      </a:pPr>
                      <a:r>
                        <a:rPr lang="en-US" sz="1800" dirty="0">
                          <a:effectLst/>
                          <a:latin typeface="Times New Roman" panose="02020603050405020304" pitchFamily="18" charset="0"/>
                          <a:cs typeface="Times New Roman" panose="02020603050405020304" pitchFamily="18" charset="0"/>
                        </a:rPr>
                        <a:t>Weather risks</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600"/>
                        </a:spcAft>
                      </a:pPr>
                      <a:r>
                        <a:rPr lang="en-US" sz="1800" dirty="0">
                          <a:effectLst/>
                          <a:latin typeface="Times New Roman" panose="02020603050405020304" pitchFamily="18" charset="0"/>
                          <a:cs typeface="Times New Roman" panose="02020603050405020304" pitchFamily="18" charset="0"/>
                        </a:rPr>
                        <a:t>Rainfall or temperature variability or extreme events</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600"/>
                        </a:spcAft>
                      </a:pPr>
                      <a:r>
                        <a:rPr lang="en-US" sz="1800">
                          <a:effectLst/>
                          <a:latin typeface="Times New Roman" panose="02020603050405020304" pitchFamily="18" charset="0"/>
                          <a:cs typeface="Times New Roman" panose="02020603050405020304" pitchFamily="18" charset="0"/>
                        </a:rPr>
                        <a:t>Lower yields, loss of productive assets or income</a:t>
                      </a:r>
                      <a:endParaRPr lang="en-US" sz="16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xmlns="" val="3251925502"/>
                  </a:ext>
                </a:extLst>
              </a:tr>
              <a:tr h="562618">
                <a:tc>
                  <a:txBody>
                    <a:bodyPr/>
                    <a:lstStyle/>
                    <a:p>
                      <a:pPr marL="0" marR="0">
                        <a:lnSpc>
                          <a:spcPct val="107000"/>
                        </a:lnSpc>
                        <a:spcBef>
                          <a:spcPts val="0"/>
                        </a:spcBef>
                        <a:spcAft>
                          <a:spcPts val="600"/>
                        </a:spcAft>
                      </a:pPr>
                      <a:r>
                        <a:rPr lang="en-US" sz="1800">
                          <a:effectLst/>
                          <a:latin typeface="Times New Roman" panose="02020603050405020304" pitchFamily="18" charset="0"/>
                          <a:cs typeface="Times New Roman" panose="02020603050405020304" pitchFamily="18" charset="0"/>
                        </a:rPr>
                        <a:t>Biological risks</a:t>
                      </a:r>
                      <a:endParaRPr lang="en-US" sz="16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600"/>
                        </a:spcAft>
                      </a:pPr>
                      <a:r>
                        <a:rPr lang="en-US" sz="1800" dirty="0">
                          <a:effectLst/>
                          <a:latin typeface="Times New Roman" panose="02020603050405020304" pitchFamily="18" charset="0"/>
                          <a:cs typeface="Times New Roman" panose="02020603050405020304" pitchFamily="18" charset="0"/>
                        </a:rPr>
                        <a:t>Pests, disease, contamination</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600"/>
                        </a:spcAft>
                      </a:pPr>
                      <a:r>
                        <a:rPr lang="en-US" sz="1800">
                          <a:effectLst/>
                          <a:latin typeface="Times New Roman" panose="02020603050405020304" pitchFamily="18" charset="0"/>
                          <a:cs typeface="Times New Roman" panose="02020603050405020304" pitchFamily="18" charset="0"/>
                        </a:rPr>
                        <a:t>Lower yields, loss of income</a:t>
                      </a:r>
                      <a:endParaRPr lang="en-US" sz="16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xmlns="" val="2570646560"/>
                  </a:ext>
                </a:extLst>
              </a:tr>
              <a:tr h="562618">
                <a:tc>
                  <a:txBody>
                    <a:bodyPr/>
                    <a:lstStyle/>
                    <a:p>
                      <a:pPr marL="0" marR="0">
                        <a:lnSpc>
                          <a:spcPct val="107000"/>
                        </a:lnSpc>
                        <a:spcBef>
                          <a:spcPts val="0"/>
                        </a:spcBef>
                        <a:spcAft>
                          <a:spcPts val="600"/>
                        </a:spcAft>
                      </a:pPr>
                      <a:r>
                        <a:rPr lang="en-US" sz="1800">
                          <a:effectLst/>
                          <a:latin typeface="Times New Roman" panose="02020603050405020304" pitchFamily="18" charset="0"/>
                          <a:cs typeface="Times New Roman" panose="02020603050405020304" pitchFamily="18" charset="0"/>
                        </a:rPr>
                        <a:t>Price risks</a:t>
                      </a:r>
                      <a:endParaRPr lang="en-US" sz="16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600"/>
                        </a:spcAft>
                      </a:pPr>
                      <a:r>
                        <a:rPr lang="en-US" sz="1800" dirty="0">
                          <a:effectLst/>
                          <a:latin typeface="Times New Roman" panose="02020603050405020304" pitchFamily="18" charset="0"/>
                          <a:cs typeface="Times New Roman" panose="02020603050405020304" pitchFamily="18" charset="0"/>
                        </a:rPr>
                        <a:t>Low prices, market supply and demand, volatility</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600"/>
                        </a:spcAft>
                      </a:pPr>
                      <a:r>
                        <a:rPr lang="en-US" sz="1800">
                          <a:effectLst/>
                          <a:latin typeface="Times New Roman" panose="02020603050405020304" pitchFamily="18" charset="0"/>
                          <a:cs typeface="Times New Roman" panose="02020603050405020304" pitchFamily="18" charset="0"/>
                        </a:rPr>
                        <a:t>Lower prices, loss of income</a:t>
                      </a:r>
                      <a:endParaRPr lang="en-US" sz="16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xmlns="" val="1388285562"/>
                  </a:ext>
                </a:extLst>
              </a:tr>
              <a:tr h="562618">
                <a:tc>
                  <a:txBody>
                    <a:bodyPr/>
                    <a:lstStyle/>
                    <a:p>
                      <a:pPr marL="0" marR="0">
                        <a:lnSpc>
                          <a:spcPct val="107000"/>
                        </a:lnSpc>
                        <a:spcBef>
                          <a:spcPts val="0"/>
                        </a:spcBef>
                        <a:spcAft>
                          <a:spcPts val="600"/>
                        </a:spcAft>
                      </a:pPr>
                      <a:r>
                        <a:rPr lang="en-US" sz="1800">
                          <a:effectLst/>
                          <a:latin typeface="Times New Roman" panose="02020603050405020304" pitchFamily="18" charset="0"/>
                          <a:cs typeface="Times New Roman" panose="02020603050405020304" pitchFamily="18" charset="0"/>
                        </a:rPr>
                        <a:t>Labor and health risks</a:t>
                      </a:r>
                      <a:endParaRPr lang="en-US" sz="16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600"/>
                        </a:spcAft>
                      </a:pPr>
                      <a:r>
                        <a:rPr lang="en-US" sz="1800" dirty="0">
                          <a:effectLst/>
                          <a:latin typeface="Times New Roman" panose="02020603050405020304" pitchFamily="18" charset="0"/>
                          <a:cs typeface="Times New Roman" panose="02020603050405020304" pitchFamily="18" charset="0"/>
                        </a:rPr>
                        <a:t>Illness, death, injury</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600"/>
                        </a:spcAft>
                      </a:pPr>
                      <a:r>
                        <a:rPr lang="en-US" sz="1800" dirty="0">
                          <a:effectLst/>
                          <a:latin typeface="Times New Roman" panose="02020603050405020304" pitchFamily="18" charset="0"/>
                          <a:cs typeface="Times New Roman" panose="02020603050405020304" pitchFamily="18" charset="0"/>
                        </a:rPr>
                        <a:t>Loss of productivity, loss of income, increased costs</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xmlns="" val="1821913767"/>
                  </a:ext>
                </a:extLst>
              </a:tr>
              <a:tr h="1125236">
                <a:tc>
                  <a:txBody>
                    <a:bodyPr/>
                    <a:lstStyle/>
                    <a:p>
                      <a:pPr marL="0" marR="0">
                        <a:lnSpc>
                          <a:spcPct val="107000"/>
                        </a:lnSpc>
                        <a:spcBef>
                          <a:spcPts val="0"/>
                        </a:spcBef>
                        <a:spcAft>
                          <a:spcPts val="600"/>
                        </a:spcAft>
                      </a:pPr>
                      <a:r>
                        <a:rPr lang="en-US" sz="1800">
                          <a:effectLst/>
                          <a:latin typeface="Times New Roman" panose="02020603050405020304" pitchFamily="18" charset="0"/>
                          <a:cs typeface="Times New Roman" panose="02020603050405020304" pitchFamily="18" charset="0"/>
                        </a:rPr>
                        <a:t>Policy and political risks</a:t>
                      </a:r>
                      <a:endParaRPr lang="en-US" sz="16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600"/>
                        </a:spcAft>
                      </a:pPr>
                      <a:r>
                        <a:rPr lang="en-US" sz="1800">
                          <a:effectLst/>
                          <a:latin typeface="Times New Roman" panose="02020603050405020304" pitchFamily="18" charset="0"/>
                          <a:cs typeface="Times New Roman" panose="02020603050405020304" pitchFamily="18" charset="0"/>
                        </a:rPr>
                        <a:t>Regulatory changes, political upheaval, disruption of markets, unrest</a:t>
                      </a:r>
                      <a:endParaRPr lang="en-US" sz="16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600"/>
                        </a:spcAft>
                      </a:pPr>
                      <a:r>
                        <a:rPr lang="en-US" sz="1800" dirty="0">
                          <a:effectLst/>
                          <a:latin typeface="Times New Roman" panose="02020603050405020304" pitchFamily="18" charset="0"/>
                          <a:cs typeface="Times New Roman" panose="02020603050405020304" pitchFamily="18" charset="0"/>
                        </a:rPr>
                        <a:t>Changes in costs, taxes, market access</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xmlns="" val="946866176"/>
                  </a:ext>
                </a:extLst>
              </a:tr>
            </a:tbl>
          </a:graphicData>
        </a:graphic>
      </p:graphicFrame>
      <p:sp>
        <p:nvSpPr>
          <p:cNvPr id="5" name="Slide Number Placeholder 4"/>
          <p:cNvSpPr>
            <a:spLocks noGrp="1"/>
          </p:cNvSpPr>
          <p:nvPr>
            <p:ph type="sldNum" sz="quarter" idx="12"/>
          </p:nvPr>
        </p:nvSpPr>
        <p:spPr/>
        <p:txBody>
          <a:bodyPr/>
          <a:lstStyle/>
          <a:p>
            <a:fld id="{D3E55EC8-E4FE-4E7F-93C8-FF7D61107DC0}" type="slidenum">
              <a:rPr lang="en-US" smtClean="0"/>
              <a:t>4</a:t>
            </a:fld>
            <a:endParaRPr lang="en-US"/>
          </a:p>
        </p:txBody>
      </p:sp>
    </p:spTree>
    <p:extLst>
      <p:ext uri="{BB962C8B-B14F-4D97-AF65-F5344CB8AC3E}">
        <p14:creationId xmlns:p14="http://schemas.microsoft.com/office/powerpoint/2010/main" val="132999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07324"/>
            <a:ext cx="10972800" cy="605990"/>
          </a:xfrm>
        </p:spPr>
        <p:txBody>
          <a:bodyPr>
            <a:normAutofit/>
          </a:bodyPr>
          <a:lstStyle/>
          <a:p>
            <a:pPr algn="ctr"/>
            <a:r>
              <a:rPr lang="en-US" sz="3600" b="1" dirty="0">
                <a:latin typeface="Times New Roman" panose="02020603050405020304" pitchFamily="18" charset="0"/>
                <a:cs typeface="Times New Roman" panose="02020603050405020304" pitchFamily="18" charset="0"/>
              </a:rPr>
              <a:t>Supply Chain Risks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38870344"/>
              </p:ext>
            </p:extLst>
          </p:nvPr>
        </p:nvGraphicFramePr>
        <p:xfrm>
          <a:off x="522448" y="1257266"/>
          <a:ext cx="11147104" cy="4629149"/>
        </p:xfrm>
        <a:graphic>
          <a:graphicData uri="http://schemas.openxmlformats.org/drawingml/2006/table">
            <a:tbl>
              <a:tblPr firstRow="1" firstCol="1" bandRow="1">
                <a:tableStyleId>{5940675A-B579-460E-94D1-54222C63F5DA}</a:tableStyleId>
              </a:tblPr>
              <a:tblGrid>
                <a:gridCol w="3942826">
                  <a:extLst>
                    <a:ext uri="{9D8B030D-6E8A-4147-A177-3AD203B41FA5}">
                      <a16:colId xmlns:a16="http://schemas.microsoft.com/office/drawing/2014/main" xmlns="" val="61180064"/>
                    </a:ext>
                  </a:extLst>
                </a:gridCol>
                <a:gridCol w="7204278">
                  <a:extLst>
                    <a:ext uri="{9D8B030D-6E8A-4147-A177-3AD203B41FA5}">
                      <a16:colId xmlns:a16="http://schemas.microsoft.com/office/drawing/2014/main" xmlns="" val="1108334494"/>
                    </a:ext>
                  </a:extLst>
                </a:gridCol>
              </a:tblGrid>
              <a:tr h="188480">
                <a:tc>
                  <a:txBody>
                    <a:bodyPr/>
                    <a:lstStyle/>
                    <a:p>
                      <a:pPr marL="0" marR="0" algn="ctr">
                        <a:lnSpc>
                          <a:spcPct val="107000"/>
                        </a:lnSpc>
                        <a:spcBef>
                          <a:spcPts val="0"/>
                        </a:spcBef>
                        <a:spcAft>
                          <a:spcPts val="600"/>
                        </a:spcAft>
                      </a:pPr>
                      <a:r>
                        <a:rPr lang="en-US" sz="1200" dirty="0">
                          <a:effectLst/>
                        </a:rPr>
                        <a:t>Type of risk</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tc>
                  <a:txBody>
                    <a:bodyPr/>
                    <a:lstStyle/>
                    <a:p>
                      <a:pPr marL="0" marR="0" algn="ctr">
                        <a:lnSpc>
                          <a:spcPct val="107000"/>
                        </a:lnSpc>
                        <a:spcBef>
                          <a:spcPts val="0"/>
                        </a:spcBef>
                        <a:spcAft>
                          <a:spcPts val="600"/>
                        </a:spcAft>
                      </a:pPr>
                      <a:r>
                        <a:rPr lang="en-US" sz="1200">
                          <a:effectLst/>
                        </a:rPr>
                        <a:t>Examples</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extLst>
                  <a:ext uri="{0D108BD9-81ED-4DB2-BD59-A6C34878D82A}">
                    <a16:rowId xmlns:a16="http://schemas.microsoft.com/office/drawing/2014/main" xmlns="" val="813453203"/>
                  </a:ext>
                </a:extLst>
              </a:tr>
              <a:tr h="192625">
                <a:tc>
                  <a:txBody>
                    <a:bodyPr/>
                    <a:lstStyle/>
                    <a:p>
                      <a:pPr marL="0" marR="0">
                        <a:lnSpc>
                          <a:spcPct val="107000"/>
                        </a:lnSpc>
                        <a:spcBef>
                          <a:spcPts val="0"/>
                        </a:spcBef>
                        <a:spcAft>
                          <a:spcPts val="600"/>
                        </a:spcAft>
                      </a:pPr>
                      <a:r>
                        <a:rPr lang="en-US" sz="1200" dirty="0">
                          <a:effectLst/>
                        </a:rPr>
                        <a:t>Weather</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tc>
                  <a:txBody>
                    <a:bodyPr/>
                    <a:lstStyle/>
                    <a:p>
                      <a:pPr marL="0" marR="0">
                        <a:lnSpc>
                          <a:spcPct val="107000"/>
                        </a:lnSpc>
                        <a:spcBef>
                          <a:spcPts val="0"/>
                        </a:spcBef>
                        <a:spcAft>
                          <a:spcPts val="600"/>
                        </a:spcAft>
                      </a:pPr>
                      <a:r>
                        <a:rPr lang="en-US" sz="1200">
                          <a:effectLst/>
                        </a:rPr>
                        <a:t>Periodic deficit or excess rainfall, varying temperatures, hail storms, strong winds</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extLst>
                  <a:ext uri="{0D108BD9-81ED-4DB2-BD59-A6C34878D82A}">
                    <a16:rowId xmlns:a16="http://schemas.microsoft.com/office/drawing/2014/main" xmlns="" val="4134110756"/>
                  </a:ext>
                </a:extLst>
              </a:tr>
              <a:tr h="288937">
                <a:tc>
                  <a:txBody>
                    <a:bodyPr/>
                    <a:lstStyle/>
                    <a:p>
                      <a:pPr marL="0" marR="0">
                        <a:lnSpc>
                          <a:spcPct val="107000"/>
                        </a:lnSpc>
                        <a:spcBef>
                          <a:spcPts val="0"/>
                        </a:spcBef>
                        <a:spcAft>
                          <a:spcPts val="600"/>
                        </a:spcAft>
                      </a:pPr>
                      <a:r>
                        <a:rPr lang="en-US" sz="1200" dirty="0">
                          <a:effectLst/>
                        </a:rPr>
                        <a:t>Natural disaster (including extreme weather events)</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tc>
                  <a:txBody>
                    <a:bodyPr/>
                    <a:lstStyle/>
                    <a:p>
                      <a:pPr marL="0" marR="0">
                        <a:lnSpc>
                          <a:spcPct val="107000"/>
                        </a:lnSpc>
                        <a:spcBef>
                          <a:spcPts val="0"/>
                        </a:spcBef>
                        <a:spcAft>
                          <a:spcPts val="600"/>
                        </a:spcAft>
                      </a:pPr>
                      <a:r>
                        <a:rPr lang="en-US" sz="1200" dirty="0">
                          <a:effectLst/>
                        </a:rPr>
                        <a:t>Major floods, droughts, hurricanes, cyclones, typhoons, earthquakes, volcanic activity</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extLst>
                  <a:ext uri="{0D108BD9-81ED-4DB2-BD59-A6C34878D82A}">
                    <a16:rowId xmlns:a16="http://schemas.microsoft.com/office/drawing/2014/main" xmlns="" val="3410576458"/>
                  </a:ext>
                </a:extLst>
              </a:tr>
              <a:tr h="577873">
                <a:tc>
                  <a:txBody>
                    <a:bodyPr/>
                    <a:lstStyle/>
                    <a:p>
                      <a:pPr marL="0" marR="0">
                        <a:lnSpc>
                          <a:spcPct val="107000"/>
                        </a:lnSpc>
                        <a:spcBef>
                          <a:spcPts val="0"/>
                        </a:spcBef>
                        <a:spcAft>
                          <a:spcPts val="600"/>
                        </a:spcAft>
                      </a:pPr>
                      <a:r>
                        <a:rPr lang="en-US" sz="1200" dirty="0">
                          <a:effectLst/>
                        </a:rPr>
                        <a:t>Biology and environment</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tc>
                  <a:txBody>
                    <a:bodyPr/>
                    <a:lstStyle/>
                    <a:p>
                      <a:pPr marL="0" marR="0">
                        <a:lnSpc>
                          <a:spcPct val="107000"/>
                        </a:lnSpc>
                        <a:spcBef>
                          <a:spcPts val="0"/>
                        </a:spcBef>
                        <a:spcAft>
                          <a:spcPts val="600"/>
                        </a:spcAft>
                      </a:pPr>
                      <a:r>
                        <a:rPr lang="en-US" sz="1200">
                          <a:effectLst/>
                        </a:rPr>
                        <a:t>Crop / livestock pests and diseases; contamination caused by poor sanitation, humans or illnesses; contamination affecting food safety, natural resources / environment, or production and processing</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extLst>
                  <a:ext uri="{0D108BD9-81ED-4DB2-BD59-A6C34878D82A}">
                    <a16:rowId xmlns:a16="http://schemas.microsoft.com/office/drawing/2014/main" xmlns="" val="3551364723"/>
                  </a:ext>
                </a:extLst>
              </a:tr>
              <a:tr h="674185">
                <a:tc>
                  <a:txBody>
                    <a:bodyPr/>
                    <a:lstStyle/>
                    <a:p>
                      <a:pPr marL="0" marR="0">
                        <a:lnSpc>
                          <a:spcPct val="107000"/>
                        </a:lnSpc>
                        <a:spcBef>
                          <a:spcPts val="0"/>
                        </a:spcBef>
                        <a:spcAft>
                          <a:spcPts val="600"/>
                        </a:spcAft>
                      </a:pPr>
                      <a:r>
                        <a:rPr lang="en-US" sz="1200" dirty="0">
                          <a:effectLst/>
                        </a:rPr>
                        <a:t>Market</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tc>
                  <a:txBody>
                    <a:bodyPr/>
                    <a:lstStyle/>
                    <a:p>
                      <a:pPr marL="0" marR="0">
                        <a:lnSpc>
                          <a:spcPct val="107000"/>
                        </a:lnSpc>
                        <a:spcBef>
                          <a:spcPts val="0"/>
                        </a:spcBef>
                        <a:spcAft>
                          <a:spcPts val="600"/>
                        </a:spcAft>
                      </a:pPr>
                      <a:r>
                        <a:rPr lang="en-US" sz="1200">
                          <a:effectLst/>
                        </a:rPr>
                        <a:t>Changes in supply or demand that impact domestic or international prices of inputs or outputs; changes in demand for quantity or quality attributes, food safety requirements, or timing of product delivery; changes in enterprise or supply chain reputation and dependability</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extLst>
                  <a:ext uri="{0D108BD9-81ED-4DB2-BD59-A6C34878D82A}">
                    <a16:rowId xmlns:a16="http://schemas.microsoft.com/office/drawing/2014/main" xmlns="" val="4258742983"/>
                  </a:ext>
                </a:extLst>
              </a:tr>
              <a:tr h="770497">
                <a:tc>
                  <a:txBody>
                    <a:bodyPr/>
                    <a:lstStyle/>
                    <a:p>
                      <a:pPr marL="0" marR="0">
                        <a:lnSpc>
                          <a:spcPct val="107000"/>
                        </a:lnSpc>
                        <a:spcBef>
                          <a:spcPts val="0"/>
                        </a:spcBef>
                        <a:spcAft>
                          <a:spcPts val="600"/>
                        </a:spcAft>
                      </a:pPr>
                      <a:r>
                        <a:rPr lang="en-US" sz="1200" dirty="0">
                          <a:effectLst/>
                        </a:rPr>
                        <a:t>Logistics and infrastructure</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tc>
                  <a:txBody>
                    <a:bodyPr/>
                    <a:lstStyle/>
                    <a:p>
                      <a:pPr marL="0" marR="0">
                        <a:lnSpc>
                          <a:spcPct val="107000"/>
                        </a:lnSpc>
                        <a:spcBef>
                          <a:spcPts val="0"/>
                        </a:spcBef>
                        <a:spcAft>
                          <a:spcPts val="600"/>
                        </a:spcAft>
                      </a:pPr>
                      <a:r>
                        <a:rPr lang="en-US" sz="1200">
                          <a:effectLst/>
                        </a:rPr>
                        <a:t>Changes in transportation, communication, or energy costs; degraded or undependable transportation, communication, or energy infrastructure; physical destruction, conflicts, or labor disputes affecting transportation, communication, energy infrastructure, and services</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extLst>
                  <a:ext uri="{0D108BD9-81ED-4DB2-BD59-A6C34878D82A}">
                    <a16:rowId xmlns:a16="http://schemas.microsoft.com/office/drawing/2014/main" xmlns="" val="1358691467"/>
                  </a:ext>
                </a:extLst>
              </a:tr>
              <a:tr h="674185">
                <a:tc>
                  <a:txBody>
                    <a:bodyPr/>
                    <a:lstStyle/>
                    <a:p>
                      <a:pPr marL="0" marR="0">
                        <a:lnSpc>
                          <a:spcPct val="107000"/>
                        </a:lnSpc>
                        <a:spcBef>
                          <a:spcPts val="0"/>
                        </a:spcBef>
                        <a:spcAft>
                          <a:spcPts val="600"/>
                        </a:spcAft>
                      </a:pPr>
                      <a:r>
                        <a:rPr lang="en-US" sz="1200" dirty="0">
                          <a:effectLst/>
                        </a:rPr>
                        <a:t>Management and operations</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tc>
                  <a:txBody>
                    <a:bodyPr/>
                    <a:lstStyle/>
                    <a:p>
                      <a:pPr marL="0" marR="0">
                        <a:lnSpc>
                          <a:spcPct val="107000"/>
                        </a:lnSpc>
                        <a:spcBef>
                          <a:spcPts val="0"/>
                        </a:spcBef>
                        <a:spcAft>
                          <a:spcPts val="600"/>
                        </a:spcAft>
                      </a:pPr>
                      <a:r>
                        <a:rPr lang="en-US" sz="1200" dirty="0">
                          <a:effectLst/>
                        </a:rPr>
                        <a:t>Poor management decisions; poor quality control; forecast and planning errors; breakdowns in farm or farm equipment; use of outdated seeds; lack of preparation to change product, process, markets; inability to adapt to changes in cash and labor flows</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extLst>
                  <a:ext uri="{0D108BD9-81ED-4DB2-BD59-A6C34878D82A}">
                    <a16:rowId xmlns:a16="http://schemas.microsoft.com/office/drawing/2014/main" xmlns="" val="885802335"/>
                  </a:ext>
                </a:extLst>
              </a:tr>
              <a:tr h="674185">
                <a:tc>
                  <a:txBody>
                    <a:bodyPr/>
                    <a:lstStyle/>
                    <a:p>
                      <a:pPr marL="0" marR="0">
                        <a:lnSpc>
                          <a:spcPct val="107000"/>
                        </a:lnSpc>
                        <a:spcBef>
                          <a:spcPts val="0"/>
                        </a:spcBef>
                        <a:spcAft>
                          <a:spcPts val="600"/>
                        </a:spcAft>
                      </a:pPr>
                      <a:r>
                        <a:rPr lang="en-US" sz="1200">
                          <a:effectLst/>
                        </a:rPr>
                        <a:t>Policy and institutions</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tc>
                  <a:txBody>
                    <a:bodyPr/>
                    <a:lstStyle/>
                    <a:p>
                      <a:pPr marL="0" marR="0">
                        <a:lnSpc>
                          <a:spcPct val="107000"/>
                        </a:lnSpc>
                        <a:spcBef>
                          <a:spcPts val="0"/>
                        </a:spcBef>
                        <a:spcAft>
                          <a:spcPts val="600"/>
                        </a:spcAft>
                      </a:pPr>
                      <a:r>
                        <a:rPr lang="en-US" sz="1200" dirty="0">
                          <a:effectLst/>
                        </a:rPr>
                        <a:t>Uncertain monetary, fiscal, and tax policies; uncertain regulatory and legal policies or enforcement; uncertain policies on trade, market, or land and tenure systems; governance-related uncertainty; weak institutional capacity to implement regulatory mandates</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extLst>
                  <a:ext uri="{0D108BD9-81ED-4DB2-BD59-A6C34878D82A}">
                    <a16:rowId xmlns:a16="http://schemas.microsoft.com/office/drawing/2014/main" xmlns="" val="2892689942"/>
                  </a:ext>
                </a:extLst>
              </a:tr>
              <a:tr h="577873">
                <a:tc>
                  <a:txBody>
                    <a:bodyPr/>
                    <a:lstStyle/>
                    <a:p>
                      <a:pPr marL="0" marR="0">
                        <a:lnSpc>
                          <a:spcPct val="107000"/>
                        </a:lnSpc>
                        <a:spcBef>
                          <a:spcPts val="0"/>
                        </a:spcBef>
                        <a:spcAft>
                          <a:spcPts val="600"/>
                        </a:spcAft>
                      </a:pPr>
                      <a:r>
                        <a:rPr lang="en-US" sz="1200">
                          <a:effectLst/>
                        </a:rPr>
                        <a:t>Politics</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tc>
                  <a:txBody>
                    <a:bodyPr/>
                    <a:lstStyle/>
                    <a:p>
                      <a:pPr marL="0" marR="0">
                        <a:lnSpc>
                          <a:spcPct val="107000"/>
                        </a:lnSpc>
                        <a:spcBef>
                          <a:spcPts val="0"/>
                        </a:spcBef>
                        <a:spcAft>
                          <a:spcPts val="600"/>
                        </a:spcAft>
                      </a:pPr>
                      <a:r>
                        <a:rPr lang="en-US" sz="1200" dirty="0">
                          <a:effectLst/>
                        </a:rPr>
                        <a:t>Security-related risks; uncertainty associated with sociopolitical instability within a country or in neighboring countries; interruption of trade due to disputes with other countries; nationalization or confiscation of assets</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extLst>
                  <a:ext uri="{0D108BD9-81ED-4DB2-BD59-A6C34878D82A}">
                    <a16:rowId xmlns:a16="http://schemas.microsoft.com/office/drawing/2014/main" xmlns="" val="980917735"/>
                  </a:ext>
                </a:extLst>
              </a:tr>
            </a:tbl>
          </a:graphicData>
        </a:graphic>
      </p:graphicFrame>
      <p:sp>
        <p:nvSpPr>
          <p:cNvPr id="5" name="Slide Number Placeholder 4"/>
          <p:cNvSpPr>
            <a:spLocks noGrp="1"/>
          </p:cNvSpPr>
          <p:nvPr>
            <p:ph type="sldNum" sz="quarter" idx="12"/>
          </p:nvPr>
        </p:nvSpPr>
        <p:spPr/>
        <p:txBody>
          <a:bodyPr/>
          <a:lstStyle/>
          <a:p>
            <a:fld id="{D3E55EC8-E4FE-4E7F-93C8-FF7D61107DC0}" type="slidenum">
              <a:rPr lang="en-US" smtClean="0"/>
              <a:t>5</a:t>
            </a:fld>
            <a:endParaRPr lang="en-US"/>
          </a:p>
        </p:txBody>
      </p:sp>
    </p:spTree>
    <p:extLst>
      <p:ext uri="{BB962C8B-B14F-4D97-AF65-F5344CB8AC3E}">
        <p14:creationId xmlns:p14="http://schemas.microsoft.com/office/powerpoint/2010/main" val="481201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442277"/>
            <a:ext cx="10972800" cy="879446"/>
          </a:xfrm>
        </p:spPr>
        <p:txBody>
          <a:bodyPr>
            <a:normAutofit/>
          </a:bodyPr>
          <a:lstStyle/>
          <a:p>
            <a:pPr algn="ctr"/>
            <a:r>
              <a:rPr lang="en-US" sz="3600" b="1" dirty="0">
                <a:latin typeface="Times New Roman" panose="02020603050405020304" pitchFamily="18" charset="0"/>
                <a:cs typeface="Times New Roman" panose="02020603050405020304" pitchFamily="18" charset="0"/>
              </a:rPr>
              <a:t>Risk Assessment</a:t>
            </a:r>
          </a:p>
        </p:txBody>
      </p:sp>
      <p:sp>
        <p:nvSpPr>
          <p:cNvPr id="3" name="Content Placeholder 2"/>
          <p:cNvSpPr>
            <a:spLocks noGrp="1"/>
          </p:cNvSpPr>
          <p:nvPr>
            <p:ph idx="1"/>
          </p:nvPr>
        </p:nvSpPr>
        <p:spPr>
          <a:xfrm>
            <a:off x="609600" y="1470818"/>
            <a:ext cx="10972800" cy="3916363"/>
          </a:xfrm>
        </p:spPr>
        <p:txBody>
          <a:bodyPr>
            <a:normAutofit/>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Risk and their impacts are assessed by quantifying three main variables:</a:t>
            </a:r>
          </a:p>
          <a:p>
            <a:pPr algn="just">
              <a:lnSpc>
                <a:spcPct val="150000"/>
              </a:lnSpc>
            </a:pPr>
            <a:r>
              <a:rPr lang="en-US" sz="2000" dirty="0">
                <a:latin typeface="Times New Roman" panose="02020603050405020304" pitchFamily="18" charset="0"/>
                <a:cs typeface="Times New Roman" panose="02020603050405020304" pitchFamily="18" charset="0"/>
              </a:rPr>
              <a:t>Hazard</a:t>
            </a:r>
          </a:p>
          <a:p>
            <a:pPr algn="just">
              <a:lnSpc>
                <a:spcPct val="150000"/>
              </a:lnSpc>
            </a:pPr>
            <a:r>
              <a:rPr lang="en-US" sz="2000" dirty="0">
                <a:latin typeface="Times New Roman" panose="02020603050405020304" pitchFamily="18" charset="0"/>
                <a:cs typeface="Times New Roman" panose="02020603050405020304" pitchFamily="18" charset="0"/>
              </a:rPr>
              <a:t>Vulnerability</a:t>
            </a:r>
          </a:p>
          <a:p>
            <a:pPr algn="just">
              <a:lnSpc>
                <a:spcPct val="150000"/>
              </a:lnSpc>
            </a:pPr>
            <a:r>
              <a:rPr lang="en-US" sz="2000" dirty="0">
                <a:latin typeface="Times New Roman" panose="02020603050405020304" pitchFamily="18" charset="0"/>
                <a:cs typeface="Times New Roman" panose="02020603050405020304" pitchFamily="18" charset="0"/>
              </a:rPr>
              <a:t>Exposure</a:t>
            </a:r>
          </a:p>
        </p:txBody>
      </p:sp>
      <p:sp>
        <p:nvSpPr>
          <p:cNvPr id="4" name="Slide Number Placeholder 3"/>
          <p:cNvSpPr>
            <a:spLocks noGrp="1"/>
          </p:cNvSpPr>
          <p:nvPr>
            <p:ph type="sldNum" sz="quarter" idx="12"/>
          </p:nvPr>
        </p:nvSpPr>
        <p:spPr/>
        <p:txBody>
          <a:bodyPr/>
          <a:lstStyle/>
          <a:p>
            <a:fld id="{D3E55EC8-E4FE-4E7F-93C8-FF7D61107DC0}" type="slidenum">
              <a:rPr lang="en-US" smtClean="0"/>
              <a:t>6</a:t>
            </a:fld>
            <a:endParaRPr lang="en-US"/>
          </a:p>
        </p:txBody>
      </p:sp>
    </p:spTree>
    <p:extLst>
      <p:ext uri="{BB962C8B-B14F-4D97-AF65-F5344CB8AC3E}">
        <p14:creationId xmlns:p14="http://schemas.microsoft.com/office/powerpoint/2010/main" val="2132654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87589"/>
            <a:ext cx="10972800" cy="745222"/>
          </a:xfrm>
        </p:spPr>
        <p:txBody>
          <a:bodyPr>
            <a:normAutofit/>
          </a:bodyPr>
          <a:lstStyle/>
          <a:p>
            <a:pPr algn="ctr"/>
            <a:r>
              <a:rPr lang="en-US" sz="3600" b="1" dirty="0">
                <a:latin typeface="Times New Roman" panose="02020603050405020304" pitchFamily="18" charset="0"/>
                <a:cs typeface="Times New Roman" panose="02020603050405020304" pitchFamily="18" charset="0"/>
              </a:rPr>
              <a:t>Hazard</a:t>
            </a:r>
          </a:p>
        </p:txBody>
      </p:sp>
      <p:sp>
        <p:nvSpPr>
          <p:cNvPr id="3" name="Content Placeholder 2"/>
          <p:cNvSpPr>
            <a:spLocks noGrp="1"/>
          </p:cNvSpPr>
          <p:nvPr>
            <p:ph idx="1"/>
          </p:nvPr>
        </p:nvSpPr>
        <p:spPr>
          <a:xfrm>
            <a:off x="380268" y="1708826"/>
            <a:ext cx="11164814" cy="3916363"/>
          </a:xfrm>
        </p:spPr>
        <p:txBody>
          <a:bodyPr>
            <a:normAutofit/>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Hazard is the categorization of the type of risk being considered. The quantification of the hazard is then undertaken by assessing sub-variables of frequency (</a:t>
            </a:r>
            <a:r>
              <a:rPr lang="en-US" sz="2000" i="1" dirty="0">
                <a:latin typeface="Times New Roman" panose="02020603050405020304" pitchFamily="18" charset="0"/>
                <a:cs typeface="Times New Roman" panose="02020603050405020304" pitchFamily="18" charset="0"/>
              </a:rPr>
              <a:t>for example</a:t>
            </a:r>
            <a:r>
              <a:rPr lang="en-US" sz="2000" dirty="0">
                <a:latin typeface="Times New Roman" panose="02020603050405020304" pitchFamily="18" charset="0"/>
                <a:cs typeface="Times New Roman" panose="02020603050405020304" pitchFamily="18" charset="0"/>
              </a:rPr>
              <a:t>, how often or likely is the risk to occur), severity (</a:t>
            </a:r>
            <a:r>
              <a:rPr lang="en-US" sz="2000" i="1" dirty="0">
                <a:latin typeface="Times New Roman" panose="02020603050405020304" pitchFamily="18" charset="0"/>
                <a:cs typeface="Times New Roman" panose="02020603050405020304" pitchFamily="18" charset="0"/>
              </a:rPr>
              <a:t>for example</a:t>
            </a:r>
            <a:r>
              <a:rPr lang="en-US" sz="2000" dirty="0">
                <a:latin typeface="Times New Roman" panose="02020603050405020304" pitchFamily="18" charset="0"/>
                <a:cs typeface="Times New Roman" panose="02020603050405020304" pitchFamily="18" charset="0"/>
              </a:rPr>
              <a:t>, what are the likely fiscal impacts of such a risk if it occurs), spatial extent (</a:t>
            </a:r>
            <a:r>
              <a:rPr lang="en-US" sz="2000" i="1" dirty="0">
                <a:latin typeface="Times New Roman" panose="02020603050405020304" pitchFamily="18" charset="0"/>
                <a:cs typeface="Times New Roman" panose="02020603050405020304" pitchFamily="18" charset="0"/>
              </a:rPr>
              <a:t>for example</a:t>
            </a:r>
            <a:r>
              <a:rPr lang="en-US" sz="2000" dirty="0">
                <a:latin typeface="Times New Roman" panose="02020603050405020304" pitchFamily="18" charset="0"/>
                <a:cs typeface="Times New Roman" panose="02020603050405020304" pitchFamily="18" charset="0"/>
              </a:rPr>
              <a:t>, how widespread would the impact of the risk be – one person? One village? One country?).</a:t>
            </a:r>
          </a:p>
          <a:p>
            <a:pPr algn="just"/>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3E55EC8-E4FE-4E7F-93C8-FF7D61107DC0}" type="slidenum">
              <a:rPr lang="en-US" smtClean="0"/>
              <a:t>7</a:t>
            </a:fld>
            <a:endParaRPr lang="en-US"/>
          </a:p>
        </p:txBody>
      </p:sp>
    </p:spTree>
    <p:extLst>
      <p:ext uri="{BB962C8B-B14F-4D97-AF65-F5344CB8AC3E}">
        <p14:creationId xmlns:p14="http://schemas.microsoft.com/office/powerpoint/2010/main" val="1765982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690" y="1100425"/>
            <a:ext cx="11798620" cy="663060"/>
          </a:xfrm>
        </p:spPr>
        <p:txBody>
          <a:bodyPr>
            <a:normAutofit/>
          </a:bodyPr>
          <a:lstStyle/>
          <a:p>
            <a:pPr algn="ctr"/>
            <a:r>
              <a:rPr lang="en-US" sz="3600" b="1" dirty="0">
                <a:latin typeface="Times New Roman" panose="02020603050405020304" pitchFamily="18" charset="0"/>
                <a:cs typeface="Times New Roman" panose="02020603050405020304" pitchFamily="18" charset="0"/>
              </a:rPr>
              <a:t>Vulnerability</a:t>
            </a:r>
          </a:p>
        </p:txBody>
      </p:sp>
      <p:sp>
        <p:nvSpPr>
          <p:cNvPr id="3" name="Content Placeholder 2"/>
          <p:cNvSpPr>
            <a:spLocks noGrp="1"/>
          </p:cNvSpPr>
          <p:nvPr>
            <p:ph idx="1"/>
          </p:nvPr>
        </p:nvSpPr>
        <p:spPr>
          <a:xfrm>
            <a:off x="689957" y="2311232"/>
            <a:ext cx="10566400" cy="1595751"/>
          </a:xfrm>
        </p:spPr>
        <p:txBody>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Vulnerability is an estimation of what the impact of the realized risk would be given the assets affected by the event and taking into account the current ability to manage the impact.</a:t>
            </a:r>
          </a:p>
          <a:p>
            <a:pPr marL="0" indent="0">
              <a:buNone/>
            </a:pPr>
            <a:endParaRPr lang="en-US" dirty="0"/>
          </a:p>
        </p:txBody>
      </p:sp>
      <p:sp>
        <p:nvSpPr>
          <p:cNvPr id="4" name="Slide Number Placeholder 3"/>
          <p:cNvSpPr>
            <a:spLocks noGrp="1"/>
          </p:cNvSpPr>
          <p:nvPr>
            <p:ph type="sldNum" sz="quarter" idx="12"/>
          </p:nvPr>
        </p:nvSpPr>
        <p:spPr/>
        <p:txBody>
          <a:bodyPr/>
          <a:lstStyle/>
          <a:p>
            <a:fld id="{D3E55EC8-E4FE-4E7F-93C8-FF7D61107DC0}" type="slidenum">
              <a:rPr lang="en-US" smtClean="0"/>
              <a:t>8</a:t>
            </a:fld>
            <a:endParaRPr lang="en-US"/>
          </a:p>
        </p:txBody>
      </p:sp>
    </p:spTree>
    <p:extLst>
      <p:ext uri="{BB962C8B-B14F-4D97-AF65-F5344CB8AC3E}">
        <p14:creationId xmlns:p14="http://schemas.microsoft.com/office/powerpoint/2010/main" val="12913573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690" y="1055717"/>
            <a:ext cx="11798620" cy="604871"/>
          </a:xfrm>
        </p:spPr>
        <p:txBody>
          <a:bodyPr>
            <a:normAutofit/>
          </a:bodyPr>
          <a:lstStyle/>
          <a:p>
            <a:pPr algn="ctr"/>
            <a:r>
              <a:rPr lang="en-US" sz="3600" b="1" dirty="0">
                <a:latin typeface="Times New Roman" panose="02020603050405020304" pitchFamily="18" charset="0"/>
                <a:cs typeface="Times New Roman" panose="02020603050405020304" pitchFamily="18" charset="0"/>
              </a:rPr>
              <a:t>Exposure</a:t>
            </a:r>
          </a:p>
        </p:txBody>
      </p:sp>
      <p:sp>
        <p:nvSpPr>
          <p:cNvPr id="3" name="Content Placeholder 2"/>
          <p:cNvSpPr>
            <a:spLocks noGrp="1"/>
          </p:cNvSpPr>
          <p:nvPr>
            <p:ph idx="1"/>
          </p:nvPr>
        </p:nvSpPr>
        <p:spPr>
          <a:xfrm>
            <a:off x="196691" y="2146188"/>
            <a:ext cx="11798619" cy="1902110"/>
          </a:xfrm>
        </p:spPr>
        <p:txBody>
          <a:bodyPr>
            <a:normAutofit/>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Exposure is the identification of the location of crops, livestock, and farm holdings that may be directly impacted by the hazard. Interdependency in the supply chain leads to indirect exposure for other parties.</a:t>
            </a:r>
          </a:p>
          <a:p>
            <a:pPr marL="0" indent="0" algn="just">
              <a:buNone/>
            </a:pPr>
            <a:endParaRPr lang="en-US" sz="2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3E55EC8-E4FE-4E7F-93C8-FF7D61107DC0}" type="slidenum">
              <a:rPr lang="en-US" smtClean="0"/>
              <a:t>9</a:t>
            </a:fld>
            <a:endParaRPr lang="en-US"/>
          </a:p>
        </p:txBody>
      </p:sp>
    </p:spTree>
    <p:extLst>
      <p:ext uri="{BB962C8B-B14F-4D97-AF65-F5344CB8AC3E}">
        <p14:creationId xmlns:p14="http://schemas.microsoft.com/office/powerpoint/2010/main" val="3290830843"/>
      </p:ext>
    </p:extLst>
  </p:cSld>
  <p:clrMapOvr>
    <a:masterClrMapping/>
  </p:clrMapOvr>
</p:sld>
</file>

<file path=ppt/theme/theme1.xml><?xml version="1.0" encoding="utf-8"?>
<a:theme xmlns:a="http://schemas.openxmlformats.org/drawingml/2006/main" name="Theme VSB - EK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id="{8552CDC7-4A98-4536-8D6E-DAC82BA85F61}" vid="{11F5340B-0E0C-492B-BD46-9EFA851B9983}"/>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kulta FS CZ verze" id="{C44C2D39-80E8-5E48-9522-C603A0E4A0C6}" vid="{407AF16D-74D2-5F47-9CED-AF676A664B9B}"/>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 VSB - EKF</Template>
  <TotalTime>202</TotalTime>
  <Words>1384</Words>
  <Application>Microsoft Office PowerPoint</Application>
  <PresentationFormat>宽屏</PresentationFormat>
  <Paragraphs>127</Paragraphs>
  <Slides>19</Slides>
  <Notes>1</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19</vt:i4>
      </vt:variant>
    </vt:vector>
  </HeadingPairs>
  <TitlesOfParts>
    <vt:vector size="31" baseType="lpstr">
      <vt:lpstr>KaiTi</vt:lpstr>
      <vt:lpstr>等线</vt:lpstr>
      <vt:lpstr>等线 Light</vt:lpstr>
      <vt:lpstr>SimSun</vt:lpstr>
      <vt:lpstr>Arial</vt:lpstr>
      <vt:lpstr>Calibri</vt:lpstr>
      <vt:lpstr>Calibri Light</vt:lpstr>
      <vt:lpstr>Courier New</vt:lpstr>
      <vt:lpstr>Times New Roman</vt:lpstr>
      <vt:lpstr>Theme VSB - EKF</vt:lpstr>
      <vt:lpstr>Custom Design</vt:lpstr>
      <vt:lpstr>Office 主题​​</vt:lpstr>
      <vt:lpstr>Nonlife Insurance –  Industrial and Agriculture Insurance</vt:lpstr>
      <vt:lpstr>Introduction</vt:lpstr>
      <vt:lpstr>Agricultural Risk</vt:lpstr>
      <vt:lpstr>Farm-level risks and constraints</vt:lpstr>
      <vt:lpstr>Supply Chain Risks</vt:lpstr>
      <vt:lpstr>Risk Assessment</vt:lpstr>
      <vt:lpstr>Hazard</vt:lpstr>
      <vt:lpstr>Vulnerability</vt:lpstr>
      <vt:lpstr>Exposure</vt:lpstr>
      <vt:lpstr>Industrial Risk</vt:lpstr>
      <vt:lpstr>Cargo Insurance</vt:lpstr>
      <vt:lpstr>Cargo Insurance</vt:lpstr>
      <vt:lpstr>Marine Insurance</vt:lpstr>
      <vt:lpstr>Marine Insurance</vt:lpstr>
      <vt:lpstr>Marine Insurance</vt:lpstr>
      <vt:lpstr>Machine Insurance</vt:lpstr>
      <vt:lpstr>Machine Insurance</vt:lpstr>
      <vt:lpstr>Machine Insurance</vt:lpstr>
      <vt:lpstr>Machine Insurance</vt:lpstr>
    </vt:vector>
  </TitlesOfParts>
  <Company>VŠB-TUO Ekonomická fakulta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Nonlife Insurance –  Industrial and Agriculture Insurance</dc:title>
  <dc:creator>Pedagog</dc:creator>
  <cp:lastModifiedBy>hp</cp:lastModifiedBy>
  <cp:revision>13</cp:revision>
  <cp:lastPrinted>2017-11-07T13:34:47Z</cp:lastPrinted>
  <dcterms:created xsi:type="dcterms:W3CDTF">2017-11-07T10:27:02Z</dcterms:created>
  <dcterms:modified xsi:type="dcterms:W3CDTF">2023-09-07T00:52:10Z</dcterms:modified>
</cp:coreProperties>
</file>