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BBB1B5-4FB6-426B-9445-D33EE452B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0F700E-6633-4B2E-8DA4-24E733F8B0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709A21A-D988-4413-AF16-EB2BB9023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1B829A0-1BAC-4025-A54A-0F437A600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40A4ABF-233C-4224-9F32-D4F1DE0BC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32008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838F95-FEDD-46F8-96F1-853AEE581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B10BCDB-2B03-4A19-AF29-87860B51D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69986CD-F075-4591-AF9E-889EC5BA5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8A39A4B-ED78-4520-9967-F1149B44D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46FEB36-0B24-4FB3-AD86-B326216B1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65869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DD3515D-B505-4207-981F-211F6BF0AC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183C760-6580-42C9-A512-2E201E704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A50A86-5F73-4DE9-9932-0CCE753D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3000A9-C61D-4150-B5DF-4C9F6C679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B5E6D8-100A-469A-8C34-6C34D624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80647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FB6554-2F5D-4E61-84EC-E6F60536F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9A309C2-0C15-40D2-98B1-34E0C666C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5F377E-D4D3-4113-B452-D71DA92A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4D6434-0355-4FE3-8B9E-B16EE2485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0FE51C-B54C-4E5E-812F-8AC74AD51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89078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63D716-BC48-44DB-B771-D2632403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E62DDE9-5D47-4100-98FA-B23A5B08B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C8564B4-D7E5-4A1F-83C7-4D307C7E0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D89C5D-26E3-49FE-8E40-D2C1FEE02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61B29F3-E0FE-482F-9CC2-3937D0E9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3832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5DC90C-E498-4A37-8B2D-BFBC73C4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35FB43-F69D-434C-8E50-FC0C02F521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1353DD0-D16F-473C-92C9-0E954B73D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3E1016D-0275-4B14-BDA2-85ADB4075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430325-DD26-42DF-BA1C-C3B418ECA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968FC0D-42DA-4664-994C-19F8A63B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17630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CC0AAC-D3F2-41B7-A743-58DA5063D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5B31E75-8528-4677-B645-1F38E4996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0BB705-B272-41A5-B128-1F1F61A88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64782B4-6112-4F1A-A188-95C0BA8A32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356F7EE-F282-456F-96A5-5467C5DCDD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7968B6D-192B-4833-B368-CECD46851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6046A62-F05A-4BCA-BAA8-747C8CF4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65F1C4A-8470-4F41-891F-B525BAC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95775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DE04F1-EEB5-41A3-B85F-62B9D03A2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D57B6B5-E5A6-46D1-AFA8-43810961C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1FF7CED-9A85-495E-8685-AEB24C2B4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F1A731D-3EEA-4A94-A06B-2F86B7A1D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66575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F96F8BF-C78C-4D5D-B895-03850BD4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86F622-A66E-492E-84AB-192D25A2A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5961530-D6BD-430D-8D62-9C99493F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6631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E02864-EB73-4A0D-9972-045346501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8A303E-2A49-4BAE-9315-65C533C07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77BC9E5-3A14-434A-855E-287742F2B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4EF8560-E3BB-4277-884B-A79C2F658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6D94904-C23E-4DDA-853B-8EF8C8C00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03283DD-39FA-40BF-B92D-C54E099B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24720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4FE519-6694-451B-8B2F-7CED4571C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32F9144-364A-4670-96E4-C9DC7045F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5819243-2331-417D-9E72-A777A7EFF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C83842A-5EFC-42C4-8919-EE73F6A8B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C4B54A8-F55F-4277-A9EB-D1D060E5A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376958E-7575-47AB-97E7-0A892F5FC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60770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311F7BB-41CA-4F34-B414-1CCC71ED1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C45CFA8-472E-4265-8EB6-7E8F6405F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EDACB3-A05F-41C5-87CF-8A60A9EDD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122094-7CBD-4D48-80B4-3C75E2A58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4721FC-B0A7-4B95-81C1-B7576D79D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16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72523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2450" y="1022711"/>
            <a:ext cx="3592829" cy="582916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algn="ctr">
              <a:lnSpc>
                <a:spcPct val="106700"/>
              </a:lnSpc>
              <a:spcBef>
                <a:spcPts val="20"/>
              </a:spcBef>
            </a:pPr>
            <a:r>
              <a:rPr sz="1800" dirty="0"/>
              <a:t>Insurance</a:t>
            </a:r>
            <a:r>
              <a:rPr sz="1800" spc="80" dirty="0"/>
              <a:t> </a:t>
            </a:r>
            <a:r>
              <a:rPr sz="1800" dirty="0"/>
              <a:t>benefit</a:t>
            </a:r>
            <a:r>
              <a:rPr sz="1800" spc="80" dirty="0"/>
              <a:t> </a:t>
            </a:r>
            <a:r>
              <a:rPr sz="1800" dirty="0"/>
              <a:t>and</a:t>
            </a:r>
            <a:r>
              <a:rPr sz="1800" spc="80" dirty="0"/>
              <a:t> </a:t>
            </a:r>
            <a:r>
              <a:rPr sz="1800" dirty="0"/>
              <a:t>setting</a:t>
            </a:r>
            <a:r>
              <a:rPr sz="1800" spc="80" dirty="0"/>
              <a:t> </a:t>
            </a:r>
            <a:r>
              <a:rPr sz="1800" dirty="0"/>
              <a:t>premium</a:t>
            </a:r>
            <a:r>
              <a:rPr sz="1800" spc="80" dirty="0"/>
              <a:t> </a:t>
            </a:r>
            <a:r>
              <a:rPr sz="1800" dirty="0"/>
              <a:t>in</a:t>
            </a:r>
            <a:r>
              <a:rPr sz="1800" spc="80" dirty="0"/>
              <a:t> </a:t>
            </a:r>
            <a:r>
              <a:rPr sz="1800" spc="-20" dirty="0"/>
              <a:t>life </a:t>
            </a:r>
            <a:r>
              <a:rPr sz="1800" spc="-10" dirty="0"/>
              <a:t>insurance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390650" y="2492375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12185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Expense</a:t>
            </a:r>
            <a:r>
              <a:rPr spc="110" dirty="0"/>
              <a:t> </a:t>
            </a:r>
            <a:r>
              <a:rPr spc="-10" dirty="0"/>
              <a:t>loadings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58660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Collection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92073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each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payable.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23453" y="1378520"/>
            <a:ext cx="7613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C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97" baseline="3125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Verdana"/>
                <a:cs typeface="Verdana"/>
              </a:rPr>
              <a:t>β</a:t>
            </a:r>
            <a:r>
              <a:rPr sz="1100" i="1" spc="-25" dirty="0">
                <a:latin typeface="Book Antiqua"/>
                <a:cs typeface="Book Antiqua"/>
              </a:rPr>
              <a:t>GP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1872653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administration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106079"/>
            <a:ext cx="4372610" cy="59118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4635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directly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connected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policy)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group,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example: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wages,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data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processing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costs, investment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taxes,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on.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23795" y="2928009"/>
            <a:ext cx="760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A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97" baseline="3125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Verdana"/>
                <a:cs typeface="Verdana"/>
              </a:rPr>
              <a:t>γ</a:t>
            </a:r>
            <a:r>
              <a:rPr sz="1100" i="1" spc="-25" dirty="0">
                <a:latin typeface="Book Antiqua"/>
                <a:cs typeface="Book Antiqua"/>
              </a:rPr>
              <a:t>GP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972" y="11761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Derivation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gross</a:t>
            </a:r>
            <a:r>
              <a:rPr spc="65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692974"/>
            <a:ext cx="3407410" cy="19456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Let’s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expense-</a:t>
            </a:r>
            <a:r>
              <a:rPr sz="1100" dirty="0">
                <a:latin typeface="Arial"/>
                <a:cs typeface="Arial"/>
              </a:rPr>
              <a:t>loaded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gross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</a:t>
            </a:r>
            <a:endParaRPr sz="1100">
              <a:latin typeface="Arial"/>
              <a:cs typeface="Arial"/>
            </a:endParaRPr>
          </a:p>
          <a:p>
            <a:pPr marL="932815" algn="ctr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A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30" baseline="31250" dirty="0">
                <a:latin typeface="Bookman Old Style"/>
                <a:cs typeface="Bookman Old Styl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C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30" baseline="31250" dirty="0">
                <a:latin typeface="Bookman Old Style"/>
                <a:cs typeface="Bookman Old Styl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Verdana"/>
                <a:cs typeface="Verdana"/>
              </a:rPr>
              <a:t>Λ</a:t>
            </a:r>
            <a:r>
              <a:rPr sz="1200" b="0" spc="-30" baseline="31250" dirty="0">
                <a:latin typeface="Bookman Old Style"/>
                <a:cs typeface="Bookman Old Style"/>
              </a:rPr>
              <a:t>[</a:t>
            </a:r>
            <a:r>
              <a:rPr sz="1200" i="1" spc="-30" baseline="31250" dirty="0">
                <a:latin typeface="Book Antiqua"/>
                <a:cs typeface="Book Antiqua"/>
              </a:rPr>
              <a:t>G</a:t>
            </a:r>
            <a:r>
              <a:rPr sz="1200" b="0" spc="-30" baseline="31250" dirty="0">
                <a:latin typeface="Bookman Old Style"/>
                <a:cs typeface="Bookman Old Style"/>
              </a:rPr>
              <a:t>]</a:t>
            </a:r>
            <a:r>
              <a:rPr sz="1100" i="1" spc="-2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derive</a:t>
            </a:r>
            <a:endParaRPr sz="1100">
              <a:latin typeface="Arial"/>
              <a:cs typeface="Arial"/>
            </a:endParaRPr>
          </a:p>
          <a:p>
            <a:pPr marL="932815" algn="ctr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β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Verdana"/>
                <a:cs typeface="Verdana"/>
              </a:rPr>
              <a:t>γ</a:t>
            </a:r>
            <a:r>
              <a:rPr sz="1100" i="1" spc="-20" dirty="0">
                <a:latin typeface="Book Antiqua"/>
                <a:cs typeface="Book Antiqua"/>
              </a:rPr>
              <a:t>GP</a:t>
            </a:r>
            <a:r>
              <a:rPr sz="1100" i="1" spc="-2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932815" algn="ctr">
              <a:lnSpc>
                <a:spcPct val="100000"/>
              </a:lnSpc>
              <a:spcBef>
                <a:spcPts val="1135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3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135" dirty="0">
                <a:latin typeface="Verdana"/>
                <a:cs typeface="Verdan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70" dirty="0">
                <a:latin typeface="Verdana"/>
                <a:cs typeface="Verdana"/>
              </a:rPr>
              <a:t>β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3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NP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932815" algn="ctr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0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13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70" dirty="0">
                <a:latin typeface="Verdana"/>
                <a:cs typeface="Verdana"/>
              </a:rPr>
              <a:t>β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5" dirty="0">
                <a:latin typeface="Lucida Sans Unicode"/>
                <a:cs typeface="Lucida Sans Unicode"/>
              </a:rPr>
              <a:t> </a:t>
            </a:r>
            <a:r>
              <a:rPr sz="1100" i="1" spc="-90" dirty="0">
                <a:latin typeface="Meiryo UI"/>
                <a:cs typeface="Meiryo UI"/>
              </a:rPr>
              <a:t>·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NP</a:t>
            </a:r>
            <a:r>
              <a:rPr sz="1100" i="1" spc="-25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685"/>
              </a:spcBef>
            </a:pPr>
            <a:r>
              <a:rPr sz="1100" spc="-20" dirty="0">
                <a:latin typeface="Arial"/>
                <a:cs typeface="Arial"/>
              </a:rPr>
              <a:t>Finally,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get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41004" y="2774936"/>
            <a:ext cx="8496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dirty="0">
                <a:latin typeface="Verdana"/>
                <a:cs typeface="Verdana"/>
              </a:rPr>
              <a:t>α</a:t>
            </a:r>
            <a:r>
              <a:rPr sz="1100" i="1" spc="-14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70" dirty="0">
                <a:latin typeface="Verdana"/>
                <a:cs typeface="Verdana"/>
              </a:rPr>
              <a:t>β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30" dirty="0">
                <a:latin typeface="Meiryo UI"/>
                <a:cs typeface="Meiryo UI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γ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31010" y="2679901"/>
            <a:ext cx="13462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41680" algn="l"/>
                <a:tab pos="1254125" algn="l"/>
              </a:tabLst>
            </a:pPr>
            <a:r>
              <a:rPr sz="1100" i="1" dirty="0">
                <a:latin typeface="Book Antiqua"/>
                <a:cs typeface="Book Antiqua"/>
              </a:rPr>
              <a:t>GP </a:t>
            </a:r>
            <a:r>
              <a:rPr sz="1100" dirty="0">
                <a:latin typeface="Lucida Sans Unicode"/>
                <a:cs typeface="Lucida Sans Unicode"/>
              </a:rPr>
              <a:t>= </a:t>
            </a:r>
            <a:r>
              <a:rPr sz="1650" u="sng" baseline="3787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650" i="1" u="sng" spc="-37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NP</a:t>
            </a:r>
            <a:r>
              <a:rPr sz="1650" i="1" u="sng" baseline="37878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Single</a:t>
            </a:r>
            <a:r>
              <a:rPr spc="80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1272" y="896631"/>
            <a:ext cx="4211955" cy="17570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Arial"/>
              <a:cs typeface="Arial"/>
            </a:endParaRPr>
          </a:p>
          <a:p>
            <a:pPr marL="153670" algn="ctr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3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spc="-20" dirty="0">
                <a:latin typeface="Lucida Sans Unicode"/>
                <a:cs typeface="Lucida Sans Unicode"/>
              </a:rPr>
              <a:t>])</a:t>
            </a:r>
            <a:r>
              <a:rPr sz="1100" spc="-16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value.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53670" algn="ctr">
              <a:lnSpc>
                <a:spcPct val="100000"/>
              </a:lnSpc>
              <a:spcBef>
                <a:spcPts val="995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3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42" baseline="-13888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50" baseline="-13888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S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30" dirty="0">
                <a:latin typeface="Lucida Sans Unicode"/>
                <a:cs typeface="Lucida Sans Unicod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200" spc="-44" baseline="-13888" dirty="0">
                <a:latin typeface="Book Antiqua"/>
                <a:cs typeface="Book Antiqua"/>
              </a:rPr>
              <a:t>1</a:t>
            </a:r>
            <a:r>
              <a:rPr sz="1100" spc="-30" dirty="0">
                <a:latin typeface="Lucida Sans Unicode"/>
                <a:cs typeface="Lucida Sans Unicode"/>
              </a:rPr>
              <a:t>]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30" dirty="0">
                <a:latin typeface="Lucida Sans Unicode"/>
                <a:cs typeface="Lucida Sans Unicod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200" spc="-44" baseline="-13888" dirty="0">
                <a:latin typeface="Book Antiqua"/>
                <a:cs typeface="Book Antiqua"/>
              </a:rPr>
              <a:t>2</a:t>
            </a:r>
            <a:r>
              <a:rPr sz="1100" spc="-30" dirty="0">
                <a:latin typeface="Lucida Sans Unicode"/>
                <a:cs typeface="Lucida Sans Unicode"/>
              </a:rPr>
              <a:t>]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0" dirty="0">
                <a:latin typeface="Lucida Sans Unicode"/>
                <a:cs typeface="Lucida Sans Unicode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i="1" spc="-15" baseline="-13888" dirty="0">
                <a:latin typeface="Book Antiqua"/>
                <a:cs typeface="Book Antiqua"/>
              </a:rPr>
              <a:t>M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1130"/>
              </a:spcBef>
            </a:pPr>
            <a:r>
              <a:rPr sz="1100" spc="-10" dirty="0">
                <a:latin typeface="Arial"/>
                <a:cs typeface="Arial"/>
              </a:rPr>
              <a:t>where</a:t>
            </a:r>
            <a:endParaRPr sz="1100">
              <a:latin typeface="Arial"/>
              <a:cs typeface="Arial"/>
            </a:endParaRPr>
          </a:p>
          <a:p>
            <a:pPr marL="153670" algn="ctr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200" i="1" spc="24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200" i="1" spc="-15" baseline="-13888" dirty="0">
                <a:latin typeface="Book Antiqua"/>
                <a:cs typeface="Book Antiqua"/>
              </a:rPr>
              <a:t>i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72" y="7313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Level</a:t>
            </a:r>
            <a:r>
              <a:rPr spc="-15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35632" y="927479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35632" y="104807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372" y="603540"/>
            <a:ext cx="2014855" cy="39751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  <a:tabLst>
                <a:tab pos="29718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56029" y="963179"/>
            <a:ext cx="7645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43255" algn="l"/>
              </a:tabLst>
            </a:pP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150" dirty="0">
                <a:latin typeface="Book Antiqua"/>
                <a:cs typeface="Book Antiqua"/>
              </a:rPr>
              <a:t>  </a:t>
            </a:r>
            <a:r>
              <a:rPr sz="1100" i="1" spc="-6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6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38170" y="102591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33447" y="963179"/>
            <a:ext cx="7188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9790" y="143890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3972" y="1354009"/>
            <a:ext cx="23717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="0" baseline="38194" dirty="0">
                <a:latin typeface="Bookman Old Style"/>
                <a:cs typeface="Bookman Old Style"/>
              </a:rPr>
              <a:t>[</a:t>
            </a:r>
            <a:r>
              <a:rPr sz="1200" i="1" baseline="38194" dirty="0">
                <a:latin typeface="Book Antiqua"/>
                <a:cs typeface="Book Antiqua"/>
              </a:rPr>
              <a:t>T</a:t>
            </a:r>
            <a:r>
              <a:rPr sz="1200" b="0" baseline="38194" dirty="0">
                <a:latin typeface="Bookman Old Style"/>
                <a:cs typeface="Bookman Old Style"/>
              </a:rPr>
              <a:t>]</a:t>
            </a:r>
            <a:r>
              <a:rPr sz="1200" b="0" spc="104" baseline="38194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level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premium.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08951" y="1716416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08951" y="183701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24293" y="1752116"/>
            <a:ext cx="3022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7329" algn="l"/>
              </a:tabLst>
            </a:pP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a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328686" y="1865096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333919" y="1817635"/>
            <a:ext cx="8356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94385" algn="l"/>
              </a:tabLst>
            </a:pPr>
            <a:r>
              <a:rPr sz="800" i="1" spc="-25" dirty="0">
                <a:latin typeface="Book Antiqua"/>
                <a:cs typeface="Book Antiqua"/>
              </a:rPr>
              <a:t>n</a:t>
            </a:r>
            <a:r>
              <a:rPr sz="800" i="1" spc="-25" dirty="0">
                <a:latin typeface="Arial"/>
                <a:cs typeface="Arial"/>
              </a:rPr>
              <a:t>|</a:t>
            </a:r>
            <a:r>
              <a:rPr sz="800" i="1" dirty="0">
                <a:latin typeface="Arial"/>
                <a:cs typeface="Arial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42832" y="1716416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42832" y="183701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35417" y="1752116"/>
            <a:ext cx="16097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41935" algn="l"/>
                <a:tab pos="1488440" algn="l"/>
              </a:tabLst>
            </a:pPr>
            <a:r>
              <a:rPr sz="1650" spc="-75" baseline="2525" dirty="0">
                <a:latin typeface="Lucida Sans Unicode"/>
                <a:cs typeface="Lucida Sans Unicode"/>
              </a:rPr>
              <a:t>¨</a:t>
            </a:r>
            <a:r>
              <a:rPr sz="1650" baseline="2525" dirty="0">
                <a:latin typeface="Lucida Sans Unicode"/>
                <a:cs typeface="Lucida Sans Unicode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Meiryo UI"/>
                <a:cs typeface="Meiryo UI"/>
              </a:rPr>
              <a:t>⇒</a:t>
            </a:r>
            <a:r>
              <a:rPr sz="1100" i="1" spc="-80" dirty="0">
                <a:latin typeface="Meiryo UI"/>
                <a:cs typeface="Meiryo UI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77806" y="1721115"/>
            <a:ext cx="6032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u="sng" spc="4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73095" y="1658390"/>
            <a:ext cx="6572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PV</a:t>
            </a:r>
            <a:r>
              <a:rPr sz="1100" i="1" u="sng" spc="-5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(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E</a:t>
            </a:r>
            <a:r>
              <a:rPr sz="1100" i="1" u="sng" spc="-9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[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Y</a:t>
            </a:r>
            <a:r>
              <a:rPr sz="1100" i="1" dirty="0">
                <a:latin typeface="Book Antiqua"/>
                <a:cs typeface="Book Antiqua"/>
              </a:rPr>
              <a:t> </a:t>
            </a:r>
            <a:r>
              <a:rPr sz="1100" u="sng" spc="-2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])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184715" y="1960130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066033" y="1875344"/>
            <a:ext cx="2609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989" baseline="15151" dirty="0">
                <a:latin typeface="Lucida Sans Unicode"/>
                <a:cs typeface="Lucida Sans Unicode"/>
              </a:rPr>
              <a:t>¨</a:t>
            </a:r>
            <a:r>
              <a:rPr sz="1650" i="1" spc="-22" baseline="10101" dirty="0">
                <a:latin typeface="Book Antiqua"/>
                <a:cs typeface="Book Antiqua"/>
              </a:rPr>
              <a:t>a</a:t>
            </a:r>
            <a:r>
              <a:rPr sz="1650" i="1" spc="-7" baseline="10101" dirty="0">
                <a:latin typeface="Book Antiqua"/>
                <a:cs typeface="Book Antiqua"/>
              </a:rPr>
              <a:t> </a:t>
            </a:r>
            <a:r>
              <a:rPr sz="800" i="1" spc="-35" dirty="0">
                <a:latin typeface="Book Antiqua"/>
                <a:cs typeface="Book Antiqua"/>
              </a:rPr>
              <a:t>n</a:t>
            </a:r>
            <a:r>
              <a:rPr sz="800" i="1" spc="-35" dirty="0">
                <a:latin typeface="Arial"/>
                <a:cs typeface="Arial"/>
              </a:rPr>
              <a:t>|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19817" y="175211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64540" y="2267470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33972" y="2154490"/>
            <a:ext cx="392049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172" baseline="-13888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anuity-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payable </a:t>
            </a:r>
            <a:r>
              <a:rPr sz="1100" dirty="0">
                <a:latin typeface="Arial"/>
                <a:cs typeface="Arial"/>
              </a:rPr>
              <a:t>periodically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advance,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601787" y="2828620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483105" y="2715627"/>
            <a:ext cx="41338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</a:t>
            </a:r>
            <a:r>
              <a:rPr sz="1100" i="1" dirty="0">
                <a:latin typeface="Book Antiqua"/>
                <a:cs typeface="Book Antiqua"/>
              </a:rPr>
              <a:t>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225" baseline="-13888" dirty="0">
                <a:latin typeface="Arial"/>
                <a:cs typeface="Arial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912099" y="2832239"/>
            <a:ext cx="686435" cy="0"/>
          </a:xfrm>
          <a:custGeom>
            <a:avLst/>
            <a:gdLst/>
            <a:ahLst/>
            <a:cxnLst/>
            <a:rect l="l" t="t" r="r" b="b"/>
            <a:pathLst>
              <a:path w="686435">
                <a:moveTo>
                  <a:pt x="0" y="0"/>
                </a:moveTo>
                <a:lnTo>
                  <a:pt x="68609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873999" y="2595318"/>
            <a:ext cx="762635" cy="41148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200" i="1" baseline="34722" dirty="0">
                <a:latin typeface="Book Antiqua"/>
                <a:cs typeface="Book Antiqua"/>
              </a:rPr>
              <a:t>n</a:t>
            </a:r>
            <a:r>
              <a:rPr sz="1200" i="1" spc="187" baseline="34722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37795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r>
              <a:rPr sz="1100" spc="-20" dirty="0">
                <a:latin typeface="Lucida Sans Unicode"/>
                <a:cs typeface="Lucida Sans Unicode"/>
              </a:rPr>
              <a:t>)</a:t>
            </a:r>
            <a:r>
              <a:rPr sz="1200" i="1" spc="-30" baseline="34722" dirty="0">
                <a:latin typeface="Book Antiqua"/>
                <a:cs typeface="Book Antiqua"/>
              </a:rPr>
              <a:t>n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623756" y="2715627"/>
            <a:ext cx="4718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3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.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0086" y="5808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Setting</a:t>
            </a:r>
            <a:r>
              <a:rPr spc="80" dirty="0"/>
              <a:t> </a:t>
            </a:r>
            <a:r>
              <a:rPr dirty="0"/>
              <a:t>the</a:t>
            </a:r>
            <a:r>
              <a:rPr spc="80" dirty="0"/>
              <a:t> </a:t>
            </a:r>
            <a:r>
              <a:rPr dirty="0"/>
              <a:t>safety/risk</a:t>
            </a:r>
            <a:r>
              <a:rPr spc="80" dirty="0"/>
              <a:t> </a:t>
            </a:r>
            <a:r>
              <a:rPr spc="-10" dirty="0"/>
              <a:t>loading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93749"/>
            <a:ext cx="3780154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Reminding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≈</a:t>
            </a:r>
            <a:r>
              <a:rPr sz="1100" i="1" spc="-70" dirty="0">
                <a:latin typeface="Meiryo UI"/>
                <a:cs typeface="Meiryo UI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200" i="1" baseline="-13888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on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discount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i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195705"/>
            <a:ext cx="4372610" cy="1323340"/>
            <a:chOff x="117729" y="1195705"/>
            <a:chExt cx="4372610" cy="1323340"/>
          </a:xfrm>
        </p:grpSpPr>
        <p:sp>
          <p:nvSpPr>
            <p:cNvPr id="8" name="object 8"/>
            <p:cNvSpPr/>
            <p:nvPr/>
          </p:nvSpPr>
          <p:spPr>
            <a:xfrm>
              <a:off x="117729" y="1195705"/>
              <a:ext cx="4372610" cy="235585"/>
            </a:xfrm>
            <a:custGeom>
              <a:avLst/>
              <a:gdLst/>
              <a:ahLst/>
              <a:cxnLst/>
              <a:rect l="l" t="t" r="r" b="b"/>
              <a:pathLst>
                <a:path w="4372610" h="235584">
                  <a:moveTo>
                    <a:pt x="0" y="235089"/>
                  </a:moveTo>
                  <a:lnTo>
                    <a:pt x="4372533" y="235089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5089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7729" y="1430794"/>
              <a:ext cx="4372610" cy="1088390"/>
            </a:xfrm>
            <a:custGeom>
              <a:avLst/>
              <a:gdLst/>
              <a:ahLst/>
              <a:cxnLst/>
              <a:rect l="l" t="t" r="r" b="b"/>
              <a:pathLst>
                <a:path w="4372610" h="1088389">
                  <a:moveTo>
                    <a:pt x="4372533" y="0"/>
                  </a:moveTo>
                  <a:lnTo>
                    <a:pt x="0" y="0"/>
                  </a:lnTo>
                  <a:lnTo>
                    <a:pt x="0" y="1087805"/>
                  </a:lnTo>
                  <a:lnTo>
                    <a:pt x="4372533" y="108780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428" y="1606346"/>
              <a:ext cx="349885" cy="763905"/>
            </a:xfrm>
            <a:custGeom>
              <a:avLst/>
              <a:gdLst/>
              <a:ahLst/>
              <a:cxnLst/>
              <a:rect l="l" t="t" r="r" b="b"/>
              <a:pathLst>
                <a:path w="349884" h="763905">
                  <a:moveTo>
                    <a:pt x="72453" y="361861"/>
                  </a:moveTo>
                  <a:lnTo>
                    <a:pt x="0" y="361861"/>
                  </a:lnTo>
                  <a:lnTo>
                    <a:pt x="0" y="434314"/>
                  </a:lnTo>
                  <a:lnTo>
                    <a:pt x="72453" y="434314"/>
                  </a:lnTo>
                  <a:lnTo>
                    <a:pt x="72453" y="361861"/>
                  </a:lnTo>
                  <a:close/>
                </a:path>
                <a:path w="349884" h="76390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  <a:path w="349884" h="763905">
                  <a:moveTo>
                    <a:pt x="349554" y="697115"/>
                  </a:moveTo>
                  <a:lnTo>
                    <a:pt x="283387" y="697115"/>
                  </a:lnTo>
                  <a:lnTo>
                    <a:pt x="283387" y="763282"/>
                  </a:lnTo>
                  <a:lnTo>
                    <a:pt x="349554" y="763282"/>
                  </a:lnTo>
                  <a:lnTo>
                    <a:pt x="349554" y="697115"/>
                  </a:lnTo>
                  <a:close/>
                </a:path>
                <a:path w="349884" h="763905">
                  <a:moveTo>
                    <a:pt x="349554" y="545287"/>
                  </a:moveTo>
                  <a:lnTo>
                    <a:pt x="283387" y="545287"/>
                  </a:lnTo>
                  <a:lnTo>
                    <a:pt x="283387" y="611454"/>
                  </a:lnTo>
                  <a:lnTo>
                    <a:pt x="349554" y="611454"/>
                  </a:lnTo>
                  <a:lnTo>
                    <a:pt x="349554" y="545287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08572" y="1200707"/>
            <a:ext cx="4079240" cy="1995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Implicit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safety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loading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340360" marR="812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no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explicit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parameter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formula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life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 dirty="0">
              <a:latin typeface="Arial"/>
              <a:cs typeface="Arial"/>
            </a:endParaRPr>
          </a:p>
          <a:p>
            <a:pPr marL="340360">
              <a:lnSpc>
                <a:spcPct val="100000"/>
              </a:lnSpc>
              <a:spcBef>
                <a:spcPts val="175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setting</a:t>
            </a:r>
            <a:endParaRPr sz="1100" dirty="0">
              <a:latin typeface="Arial"/>
              <a:cs typeface="Arial"/>
            </a:endParaRPr>
          </a:p>
          <a:p>
            <a:pPr marL="617220" marR="236283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i="1" dirty="0">
                <a:latin typeface="Book Antiqua"/>
                <a:cs typeface="Book Antiqua"/>
              </a:rPr>
              <a:t>p</a:t>
            </a:r>
            <a:r>
              <a:rPr sz="1050" i="1" baseline="27777" dirty="0">
                <a:latin typeface="Arial"/>
                <a:cs typeface="Arial"/>
              </a:rPr>
              <a:t>′</a:t>
            </a:r>
            <a:r>
              <a:rPr sz="1050" i="1" spc="202" baseline="27777" dirty="0">
                <a:latin typeface="Arial"/>
                <a:cs typeface="Arial"/>
              </a:rPr>
              <a:t> </a:t>
            </a:r>
            <a:r>
              <a:rPr sz="1000" i="1" spc="-55" dirty="0">
                <a:latin typeface="Verdana"/>
                <a:cs typeface="Verdana"/>
              </a:rPr>
              <a:t>&gt;</a:t>
            </a:r>
            <a:r>
              <a:rPr sz="1000" i="1" spc="-60" dirty="0">
                <a:latin typeface="Verdana"/>
                <a:cs typeface="Verdana"/>
              </a:rPr>
              <a:t> </a:t>
            </a:r>
            <a:r>
              <a:rPr sz="1000" i="1" dirty="0">
                <a:latin typeface="Book Antiqua"/>
                <a:cs typeface="Book Antiqua"/>
              </a:rPr>
              <a:t>p</a:t>
            </a:r>
            <a:r>
              <a:rPr sz="1000" i="1" spc="35" dirty="0">
                <a:latin typeface="Book Antiqua"/>
                <a:cs typeface="Book Antiqua"/>
              </a:rPr>
              <a:t> </a:t>
            </a:r>
            <a:r>
              <a:rPr sz="1000" spc="-25" dirty="0">
                <a:latin typeface="Arial"/>
                <a:cs typeface="Arial"/>
              </a:rPr>
              <a:t>or </a:t>
            </a:r>
            <a:r>
              <a:rPr sz="1000" dirty="0">
                <a:latin typeface="Arial"/>
                <a:cs typeface="Arial"/>
              </a:rPr>
              <a:t>discount rate </a:t>
            </a:r>
            <a:r>
              <a:rPr sz="1000" i="1" dirty="0">
                <a:latin typeface="Book Antiqua"/>
                <a:cs typeface="Book Antiqua"/>
              </a:rPr>
              <a:t>i</a:t>
            </a:r>
            <a:r>
              <a:rPr sz="1050" i="1" baseline="27777" dirty="0">
                <a:latin typeface="Arial"/>
                <a:cs typeface="Arial"/>
              </a:rPr>
              <a:t>′</a:t>
            </a:r>
            <a:r>
              <a:rPr sz="1050" i="1" spc="202" baseline="27777" dirty="0">
                <a:latin typeface="Arial"/>
                <a:cs typeface="Arial"/>
              </a:rPr>
              <a:t> </a:t>
            </a:r>
            <a:r>
              <a:rPr sz="1000" i="1" spc="-55" dirty="0">
                <a:latin typeface="Verdana"/>
                <a:cs typeface="Verdana"/>
              </a:rPr>
              <a:t>&lt;</a:t>
            </a:r>
            <a:r>
              <a:rPr sz="1000" i="1" spc="-65" dirty="0">
                <a:latin typeface="Verdana"/>
                <a:cs typeface="Verdana"/>
              </a:rPr>
              <a:t> </a:t>
            </a:r>
            <a:r>
              <a:rPr sz="1000" i="1" spc="-25" dirty="0">
                <a:latin typeface="Book Antiqua"/>
                <a:cs typeface="Book Antiqua"/>
              </a:rPr>
              <a:t>i</a:t>
            </a:r>
            <a:r>
              <a:rPr sz="1000" spc="-25" dirty="0">
                <a:latin typeface="Arial"/>
                <a:cs typeface="Arial"/>
              </a:rPr>
              <a:t>;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 dirty="0">
              <a:latin typeface="Arial"/>
              <a:cs typeface="Arial"/>
            </a:endParaRPr>
          </a:p>
          <a:p>
            <a:pPr marL="62865">
              <a:lnSpc>
                <a:spcPct val="100000"/>
              </a:lnSpc>
              <a:spcBef>
                <a:spcPts val="5"/>
              </a:spcBef>
            </a:pPr>
            <a:r>
              <a:rPr sz="1100" spc="-20" dirty="0">
                <a:latin typeface="Arial"/>
                <a:cs typeface="Arial"/>
              </a:rPr>
              <a:t>Then</a:t>
            </a:r>
            <a:endParaRPr sz="1100" dirty="0">
              <a:latin typeface="Arial"/>
              <a:cs typeface="Arial"/>
            </a:endParaRPr>
          </a:p>
          <a:p>
            <a:pPr marL="311785" algn="ctr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31250" dirty="0">
                <a:latin typeface="Arial"/>
                <a:cs typeface="Arial"/>
              </a:rPr>
              <a:t>r</a:t>
            </a:r>
            <a:r>
              <a:rPr sz="1200" i="1" spc="127" baseline="31250" dirty="0">
                <a:latin typeface="Arial"/>
                <a:cs typeface="Arial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 dirty="0">
              <a:latin typeface="Verdana"/>
              <a:cs typeface="Verdana"/>
            </a:endParaRPr>
          </a:p>
          <a:p>
            <a:pPr marL="62865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which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implies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i="1" baseline="27777" dirty="0">
                <a:latin typeface="Arial"/>
                <a:cs typeface="Arial"/>
              </a:rPr>
              <a:t>r</a:t>
            </a:r>
            <a:r>
              <a:rPr sz="1200" i="1" spc="150" baseline="27777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47650" y="892175"/>
            <a:ext cx="2230120" cy="16560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357505" marR="535305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 </a:t>
            </a:r>
            <a:r>
              <a:rPr sz="1100" dirty="0">
                <a:latin typeface="Arial"/>
                <a:cs typeface="Arial"/>
              </a:rPr>
              <a:t>Expense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Arial"/>
              <a:cs typeface="Arial"/>
            </a:endParaRPr>
          </a:p>
          <a:p>
            <a:pPr marL="212725" marR="5080" indent="-200660">
              <a:lnSpc>
                <a:spcPct val="102600"/>
              </a:lnSpc>
              <a:buClr>
                <a:srgbClr val="FFFFFF"/>
              </a:buClr>
              <a:buSzPct val="90909"/>
              <a:buAutoNum type="arabicPlain" startAt="2"/>
              <a:tabLst>
                <a:tab pos="213360" algn="l"/>
                <a:tab pos="357505" algn="l"/>
              </a:tabLst>
            </a:pPr>
            <a:r>
              <a:rPr sz="1100" dirty="0">
                <a:latin typeface="Arial"/>
                <a:cs typeface="Arial"/>
              </a:rPr>
              <a:t>Setting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		Equivalence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 		Examples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Safety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loadings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1798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Fundamentals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571" y="651895"/>
            <a:ext cx="3825029" cy="183072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47991" y="2666954"/>
            <a:ext cx="2712085" cy="568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General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principle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premium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calculation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100" i="1" dirty="0">
                <a:latin typeface="Book Antiqua"/>
                <a:cs typeface="Book Antiqua"/>
              </a:rPr>
              <a:t>GP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NP</a:t>
            </a:r>
            <a:r>
              <a:rPr sz="1100" i="1" spc="-4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 dirty="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35196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Fundamentals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592594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26008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9652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choice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statistical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bases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construct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distribution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(PV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369021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1602435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4635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choice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interest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structure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interest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rates)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- </a:t>
            </a:r>
            <a:r>
              <a:rPr sz="1100" dirty="0">
                <a:latin typeface="Arial"/>
                <a:cs typeface="Arial"/>
              </a:rPr>
              <a:t>discounting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omitted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short.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2147100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380526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benefits.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729" y="2751455"/>
            <a:ext cx="4372610" cy="233679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729" y="2984881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minimal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profit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margin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Single</a:t>
            </a:r>
            <a:r>
              <a:rPr spc="80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34718"/>
            <a:ext cx="14935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0169" y="1520341"/>
            <a:ext cx="6940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95630" algn="l"/>
              </a:tabLst>
            </a:pPr>
            <a:r>
              <a:rPr sz="1100" i="1" dirty="0">
                <a:latin typeface="Book Antiqua"/>
                <a:cs typeface="Book Antiqua"/>
              </a:rPr>
              <a:t>P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PV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6657" y="1426615"/>
            <a:ext cx="1028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02484" y="1636941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78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489784" y="1615375"/>
            <a:ext cx="156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M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91753" y="1324989"/>
            <a:ext cx="645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656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33941" y="1520341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9372" y="1848750"/>
            <a:ext cx="42424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single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(equivalence)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4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value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44157" y="2105925"/>
            <a:ext cx="1212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M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3972" y="2020822"/>
            <a:ext cx="26670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80" dirty="0">
                <a:latin typeface="Arial"/>
                <a:cs typeface="Arial"/>
              </a:rPr>
              <a:t> </a:t>
            </a:r>
            <a:r>
              <a:rPr sz="1200" u="sng" spc="-75" baseline="312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i="1" u="sng" baseline="312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200" i="1" spc="509" baseline="3125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policy.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972" y="2060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Level</a:t>
            </a:r>
            <a:r>
              <a:rPr spc="-15" dirty="0"/>
              <a:t> </a:t>
            </a:r>
            <a:r>
              <a:rPr spc="-10" dirty="0"/>
              <a:t>premium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71320"/>
            <a:ext cx="3383915" cy="8997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latin typeface="Arial"/>
                <a:cs typeface="Arial"/>
              </a:rPr>
              <a:t>Equivalence</a:t>
            </a:r>
            <a:r>
              <a:rPr sz="1100" b="1" spc="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principle: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50" dirty="0">
              <a:latin typeface="Arial"/>
              <a:cs typeface="Arial"/>
            </a:endParaRPr>
          </a:p>
          <a:p>
            <a:pPr marL="1363345">
              <a:lnSpc>
                <a:spcPct val="100000"/>
              </a:lnSpc>
              <a:spcBef>
                <a:spcPts val="5"/>
              </a:spcBef>
            </a:pP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650" spc="202" baseline="60606" dirty="0">
                <a:latin typeface="Arial"/>
                <a:cs typeface="Arial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L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650" spc="277" baseline="60606" dirty="0">
                <a:latin typeface="Arial"/>
                <a:cs typeface="Arial"/>
              </a:rPr>
              <a:t> 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S</a:t>
            </a:r>
            <a:r>
              <a:rPr sz="1100" i="1" spc="-10" dirty="0">
                <a:latin typeface="Verdana"/>
                <a:cs typeface="Verdana"/>
              </a:rPr>
              <a:t>/</a:t>
            </a:r>
            <a:r>
              <a:rPr sz="1100" i="1" spc="-10" dirty="0">
                <a:latin typeface="Book Antiqua"/>
                <a:cs typeface="Book Antiqua"/>
              </a:rPr>
              <a:t>M</a:t>
            </a:r>
            <a:r>
              <a:rPr sz="1100" spc="-10" dirty="0">
                <a:latin typeface="Lucida Sans Unicode"/>
                <a:cs typeface="Lucida Sans Unicode"/>
              </a:rPr>
              <a:t>])</a:t>
            </a:r>
            <a:r>
              <a:rPr sz="1100" spc="-165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,</a:t>
            </a:r>
            <a:endParaRPr sz="1100" dirty="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157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="0" baseline="27777" dirty="0">
                <a:latin typeface="Bookman Old Style"/>
                <a:cs typeface="Bookman Old Styl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L</a:t>
            </a:r>
            <a:r>
              <a:rPr sz="1200" b="0" baseline="27777" dirty="0">
                <a:latin typeface="Bookman Old Style"/>
                <a:cs typeface="Bookman Old Style"/>
              </a:rPr>
              <a:t>]</a:t>
            </a:r>
            <a:r>
              <a:rPr sz="1200" b="0" spc="97" baseline="27777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level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periodically.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Then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7899" y="1637981"/>
            <a:ext cx="14160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b="0" spc="-25" dirty="0">
                <a:latin typeface="Bookman Old Style"/>
                <a:cs typeface="Bookman Old Styl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L</a:t>
            </a:r>
            <a:r>
              <a:rPr sz="800" b="0" spc="-25" dirty="0">
                <a:latin typeface="Bookman Old Style"/>
                <a:cs typeface="Bookman Old Style"/>
              </a:rPr>
              <a:t>]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39647" y="1770850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44879" y="1723376"/>
            <a:ext cx="1117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n</a:t>
            </a:r>
            <a:r>
              <a:rPr sz="800" i="1" spc="-25" dirty="0">
                <a:latin typeface="Arial"/>
                <a:cs typeface="Arial"/>
              </a:rPr>
              <a:t>|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43254" y="1657856"/>
            <a:ext cx="18326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45134" algn="l"/>
              </a:tabLst>
            </a:pP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185" dirty="0">
                <a:latin typeface="Book Antiqua"/>
                <a:cs typeface="Book Antiqua"/>
              </a:rPr>
              <a:t>  </a:t>
            </a:r>
            <a:r>
              <a:rPr sz="1650" spc="-1012" baseline="2525" dirty="0">
                <a:latin typeface="Lucida Sans Unicode"/>
                <a:cs typeface="Lucida Sans Unicode"/>
              </a:rPr>
              <a:t>¨</a:t>
            </a:r>
            <a:r>
              <a:rPr sz="1100" i="1" spc="-30" dirty="0">
                <a:latin typeface="Book Antiqua"/>
                <a:cs typeface="Book Antiqua"/>
              </a:rPr>
              <a:t>a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[</a:t>
            </a:r>
            <a:r>
              <a:rPr sz="1100" i="1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Verdana"/>
                <a:cs typeface="Verdana"/>
              </a:rPr>
              <a:t>/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Meiryo UI"/>
                <a:cs typeface="Meiryo UI"/>
              </a:rPr>
              <a:t>⇒</a:t>
            </a:r>
            <a:r>
              <a:rPr sz="1100" i="1" spc="-75" dirty="0">
                <a:latin typeface="Meiryo UI"/>
                <a:cs typeface="Meiryo UI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03918" y="1564130"/>
            <a:ext cx="8077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PV</a:t>
            </a:r>
            <a:r>
              <a:rPr sz="1100" i="1" u="sng" spc="-3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(</a:t>
            </a:r>
            <a:r>
              <a:rPr sz="1100" i="1" u="sng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E</a:t>
            </a:r>
            <a:r>
              <a:rPr sz="1100" i="1" u="sng" spc="-6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 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[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S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/</a:t>
            </a:r>
            <a:r>
              <a:rPr sz="1100" i="1" u="sng" spc="-1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M</a:t>
            </a:r>
            <a:r>
              <a:rPr sz="1100" u="sng" spc="-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])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90646" y="1865884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071964" y="1781084"/>
            <a:ext cx="2609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spc="-989" baseline="15151" dirty="0">
                <a:latin typeface="Lucida Sans Unicode"/>
                <a:cs typeface="Lucida Sans Unicode"/>
              </a:rPr>
              <a:t>¨</a:t>
            </a:r>
            <a:r>
              <a:rPr sz="1650" i="1" spc="-22" baseline="10101" dirty="0">
                <a:latin typeface="Book Antiqua"/>
                <a:cs typeface="Book Antiqua"/>
              </a:rPr>
              <a:t>a</a:t>
            </a:r>
            <a:r>
              <a:rPr sz="1650" i="1" spc="-7" baseline="10101" dirty="0">
                <a:latin typeface="Book Antiqua"/>
                <a:cs typeface="Book Antiqua"/>
              </a:rPr>
              <a:t> </a:t>
            </a:r>
            <a:r>
              <a:rPr sz="800" i="1" spc="-35" dirty="0">
                <a:latin typeface="Book Antiqua"/>
                <a:cs typeface="Book Antiqua"/>
              </a:rPr>
              <a:t>n</a:t>
            </a:r>
            <a:r>
              <a:rPr sz="800" i="1" spc="-35" dirty="0">
                <a:latin typeface="Arial"/>
                <a:cs typeface="Arial"/>
              </a:rPr>
              <a:t>|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00868" y="1657856"/>
            <a:ext cx="641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64540" y="2173224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33972" y="2060230"/>
            <a:ext cx="368935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172" baseline="-13888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10" dirty="0">
                <a:latin typeface="Arial"/>
                <a:cs typeface="Arial"/>
              </a:rPr>
              <a:t> anuity-</a:t>
            </a:r>
            <a:r>
              <a:rPr sz="1100" dirty="0">
                <a:latin typeface="Arial"/>
                <a:cs typeface="Arial"/>
              </a:rPr>
              <a:t>certain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payable </a:t>
            </a:r>
            <a:r>
              <a:rPr sz="1100" dirty="0">
                <a:latin typeface="Arial"/>
                <a:cs typeface="Arial"/>
              </a:rPr>
              <a:t>periodically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advance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n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Arial"/>
                <a:cs typeface="Arial"/>
              </a:rPr>
              <a:t>years,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14717" y="2734373"/>
            <a:ext cx="92710" cy="0"/>
          </a:xfrm>
          <a:custGeom>
            <a:avLst/>
            <a:gdLst/>
            <a:ahLst/>
            <a:cxnLst/>
            <a:rect l="l" t="t" r="r" b="b"/>
            <a:pathLst>
              <a:path w="92709">
                <a:moveTo>
                  <a:pt x="0" y="0"/>
                </a:moveTo>
                <a:lnTo>
                  <a:pt x="92125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83336" y="2621380"/>
            <a:ext cx="18129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1650" spc="-989" baseline="2525" dirty="0">
                <a:latin typeface="Lucida Sans Unicode"/>
                <a:cs typeface="Lucida Sans Unicode"/>
              </a:rPr>
              <a:t>¨</a:t>
            </a:r>
            <a:r>
              <a:rPr sz="1100" i="1" spc="-15" dirty="0">
                <a:latin typeface="Book Antiqua"/>
                <a:cs typeface="Book Antiqua"/>
              </a:rPr>
              <a:t>a </a:t>
            </a:r>
            <a:r>
              <a:rPr sz="1200" i="1" baseline="-13888" dirty="0">
                <a:latin typeface="Book Antiqua"/>
                <a:cs typeface="Book Antiqua"/>
              </a:rPr>
              <a:t>n</a:t>
            </a:r>
            <a:r>
              <a:rPr sz="1200" i="1" baseline="-13888" dirty="0">
                <a:latin typeface="Arial"/>
                <a:cs typeface="Arial"/>
              </a:rPr>
              <a:t>|</a:t>
            </a:r>
            <a:r>
              <a:rPr sz="1200" i="1" spc="187" baseline="-13888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100" i="1" spc="-3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baseline="31250" dirty="0">
                <a:latin typeface="Book Antiqua"/>
                <a:cs typeface="Book Antiqua"/>
              </a:rPr>
              <a:t>2</a:t>
            </a:r>
            <a:r>
              <a:rPr sz="1200" spc="135" baseline="3125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...</a:t>
            </a:r>
            <a:r>
              <a:rPr sz="1100" i="1" spc="-145" dirty="0">
                <a:latin typeface="Verdana"/>
                <a:cs typeface="Verdan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31250" dirty="0">
                <a:latin typeface="Book Antiqua"/>
                <a:cs typeface="Book Antiqua"/>
              </a:rPr>
              <a:t>n</a:t>
            </a:r>
            <a:r>
              <a:rPr sz="1200" i="1" spc="225" baseline="31250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=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99169" y="2737993"/>
            <a:ext cx="686435" cy="0"/>
          </a:xfrm>
          <a:custGeom>
            <a:avLst/>
            <a:gdLst/>
            <a:ahLst/>
            <a:cxnLst/>
            <a:rect l="l" t="t" r="r" b="b"/>
            <a:pathLst>
              <a:path w="686435">
                <a:moveTo>
                  <a:pt x="0" y="0"/>
                </a:moveTo>
                <a:lnTo>
                  <a:pt x="68609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61069" y="2501072"/>
            <a:ext cx="762635" cy="41148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200" i="1" baseline="34722" dirty="0">
                <a:latin typeface="Book Antiqua"/>
                <a:cs typeface="Book Antiqua"/>
              </a:rPr>
              <a:t>n</a:t>
            </a:r>
            <a:r>
              <a:rPr sz="1200" i="1" spc="187" baseline="34722" dirty="0">
                <a:latin typeface="Book Antiqua"/>
                <a:cs typeface="Book Antiqua"/>
              </a:rPr>
              <a:t> </a:t>
            </a:r>
            <a:r>
              <a:rPr sz="1100" i="1" spc="-50" dirty="0">
                <a:latin typeface="Meiryo UI"/>
                <a:cs typeface="Meiryo UI"/>
              </a:rPr>
              <a:t>−</a:t>
            </a:r>
            <a:r>
              <a:rPr sz="1100" i="1" spc="-105" dirty="0">
                <a:latin typeface="Meiryo UI"/>
                <a:cs typeface="Meiryo UI"/>
              </a:rPr>
              <a:t> 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  <a:p>
            <a:pPr marL="137795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r>
              <a:rPr sz="1100" spc="-20" dirty="0">
                <a:latin typeface="Lucida Sans Unicode"/>
                <a:cs typeface="Lucida Sans Unicode"/>
              </a:rPr>
              <a:t>)</a:t>
            </a:r>
            <a:r>
              <a:rPr sz="1200" i="1" spc="-30" baseline="34722" dirty="0">
                <a:latin typeface="Book Antiqua"/>
                <a:cs typeface="Book Antiqua"/>
              </a:rPr>
              <a:t>n</a:t>
            </a:r>
            <a:r>
              <a:rPr sz="1100" i="1" spc="-20" dirty="0">
                <a:latin typeface="Book Antiqua"/>
                <a:cs typeface="Book Antiqua"/>
              </a:rPr>
              <a:t>i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10826" y="2621380"/>
            <a:ext cx="4718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i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3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3972" y="3031958"/>
            <a:ext cx="2560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27777" dirty="0">
                <a:latin typeface="Book Antiqua"/>
                <a:cs typeface="Book Antiqua"/>
              </a:rPr>
              <a:t>n</a:t>
            </a:r>
            <a:r>
              <a:rPr sz="1200" i="1" spc="217" baseline="27777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55" dirty="0">
                <a:latin typeface="Book Antiqua"/>
                <a:cs typeface="Book Antiqua"/>
              </a:rPr>
              <a:t>i</a:t>
            </a:r>
            <a:r>
              <a:rPr sz="1100" spc="55" dirty="0">
                <a:latin typeface="Lucida Sans Unicode"/>
                <a:cs typeface="Lucida Sans Unicode"/>
              </a:rPr>
              <a:t>)</a:t>
            </a:r>
            <a:r>
              <a:rPr sz="1200" i="1" spc="82" baseline="34722" dirty="0">
                <a:latin typeface="Arial"/>
                <a:cs typeface="Arial"/>
              </a:rPr>
              <a:t>−</a:t>
            </a:r>
            <a:r>
              <a:rPr sz="1200" i="1" spc="82" baseline="34722" dirty="0">
                <a:latin typeface="Book Antiqua"/>
                <a:cs typeface="Book Antiqua"/>
              </a:rPr>
              <a:t>n</a:t>
            </a:r>
            <a:r>
              <a:rPr sz="1200" i="1" spc="217" baseline="34722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discount</a:t>
            </a:r>
            <a:r>
              <a:rPr sz="1100" spc="-10" dirty="0">
                <a:latin typeface="Arial"/>
                <a:cs typeface="Arial"/>
              </a:rPr>
              <a:t> factor.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5401" y="10322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Setting</a:t>
            </a:r>
            <a:r>
              <a:rPr spc="80" dirty="0"/>
              <a:t> </a:t>
            </a:r>
            <a:r>
              <a:rPr dirty="0"/>
              <a:t>the</a:t>
            </a:r>
            <a:r>
              <a:rPr spc="80" dirty="0"/>
              <a:t> </a:t>
            </a:r>
            <a:r>
              <a:rPr dirty="0"/>
              <a:t>safety/risk</a:t>
            </a:r>
            <a:r>
              <a:rPr spc="80" dirty="0"/>
              <a:t> </a:t>
            </a:r>
            <a:r>
              <a:rPr spc="-10" dirty="0"/>
              <a:t>loading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712101"/>
            <a:ext cx="4372610" cy="23558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Explicit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safety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loading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947191"/>
            <a:ext cx="4372610" cy="762000"/>
            <a:chOff x="117729" y="947191"/>
            <a:chExt cx="4372610" cy="762000"/>
          </a:xfrm>
        </p:grpSpPr>
        <p:sp>
          <p:nvSpPr>
            <p:cNvPr id="8" name="object 8"/>
            <p:cNvSpPr/>
            <p:nvPr/>
          </p:nvSpPr>
          <p:spPr>
            <a:xfrm>
              <a:off x="117729" y="947191"/>
              <a:ext cx="4372610" cy="762000"/>
            </a:xfrm>
            <a:custGeom>
              <a:avLst/>
              <a:gdLst/>
              <a:ahLst/>
              <a:cxnLst/>
              <a:rect l="l" t="t" r="r" b="b"/>
              <a:pathLst>
                <a:path w="4372610" h="762000">
                  <a:moveTo>
                    <a:pt x="4372533" y="0"/>
                  </a:moveTo>
                  <a:lnTo>
                    <a:pt x="0" y="0"/>
                  </a:lnTo>
                  <a:lnTo>
                    <a:pt x="0" y="761949"/>
                  </a:lnTo>
                  <a:lnTo>
                    <a:pt x="4372533" y="76194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122730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947191"/>
            <a:ext cx="4372610" cy="76200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>
              <a:latin typeface="Arial"/>
              <a:cs typeface="Arial"/>
            </a:endParaRPr>
          </a:p>
          <a:p>
            <a:pPr marL="330835" marR="12890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claims,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variance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835670"/>
            <a:ext cx="4372610" cy="1235075"/>
            <a:chOff x="117729" y="1835670"/>
            <a:chExt cx="4372610" cy="1235075"/>
          </a:xfrm>
        </p:grpSpPr>
        <p:sp>
          <p:nvSpPr>
            <p:cNvPr id="12" name="object 12"/>
            <p:cNvSpPr/>
            <p:nvPr/>
          </p:nvSpPr>
          <p:spPr>
            <a:xfrm>
              <a:off x="117729" y="1835670"/>
              <a:ext cx="4372610" cy="235585"/>
            </a:xfrm>
            <a:custGeom>
              <a:avLst/>
              <a:gdLst/>
              <a:ahLst/>
              <a:cxnLst/>
              <a:rect l="l" t="t" r="r" b="b"/>
              <a:pathLst>
                <a:path w="4372610" h="235585">
                  <a:moveTo>
                    <a:pt x="0" y="235076"/>
                  </a:moveTo>
                  <a:lnTo>
                    <a:pt x="4372533" y="235076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507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2070747"/>
              <a:ext cx="4372610" cy="1000125"/>
            </a:xfrm>
            <a:custGeom>
              <a:avLst/>
              <a:gdLst/>
              <a:ahLst/>
              <a:cxnLst/>
              <a:rect l="l" t="t" r="r" b="b"/>
              <a:pathLst>
                <a:path w="4372610" h="1000125">
                  <a:moveTo>
                    <a:pt x="4372533" y="0"/>
                  </a:moveTo>
                  <a:lnTo>
                    <a:pt x="0" y="0"/>
                  </a:lnTo>
                  <a:lnTo>
                    <a:pt x="0" y="999553"/>
                  </a:lnTo>
                  <a:lnTo>
                    <a:pt x="4372533" y="999553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246287"/>
              <a:ext cx="73025" cy="664845"/>
            </a:xfrm>
            <a:custGeom>
              <a:avLst/>
              <a:gdLst/>
              <a:ahLst/>
              <a:cxnLst/>
              <a:rect l="l" t="t" r="r" b="b"/>
              <a:pathLst>
                <a:path w="73025" h="664844">
                  <a:moveTo>
                    <a:pt x="72453" y="592137"/>
                  </a:moveTo>
                  <a:lnTo>
                    <a:pt x="0" y="592137"/>
                  </a:lnTo>
                  <a:lnTo>
                    <a:pt x="0" y="664591"/>
                  </a:lnTo>
                  <a:lnTo>
                    <a:pt x="72453" y="664591"/>
                  </a:lnTo>
                  <a:lnTo>
                    <a:pt x="72453" y="592137"/>
                  </a:lnTo>
                  <a:close/>
                </a:path>
                <a:path w="73025" h="664844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664844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9372" y="1840660"/>
            <a:ext cx="3952240" cy="1111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Implicit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safety</a:t>
            </a:r>
            <a:r>
              <a:rPr sz="11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loading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common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insurance,</a:t>
            </a:r>
            <a:endParaRPr sz="110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no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explicit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safety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parameter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formula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life </a:t>
            </a:r>
            <a:r>
              <a:rPr sz="1100" spc="-10" dirty="0">
                <a:latin typeface="Arial"/>
                <a:cs typeface="Arial"/>
              </a:rPr>
              <a:t>insurance;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calculation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Insurer’s</a:t>
            </a:r>
            <a:r>
              <a:rPr spc="30" dirty="0"/>
              <a:t> </a:t>
            </a:r>
            <a:r>
              <a:rPr spc="-10" dirty="0"/>
              <a:t>expenses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xfrm>
            <a:off x="323850" y="872798"/>
            <a:ext cx="3976211" cy="219581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pc="-10" dirty="0"/>
              <a:t>Level</a:t>
            </a:r>
            <a:r>
              <a:rPr spc="-35" dirty="0"/>
              <a:t> </a:t>
            </a:r>
            <a:r>
              <a:rPr dirty="0"/>
              <a:t>premium</a:t>
            </a:r>
            <a:r>
              <a:rPr spc="-35" dirty="0"/>
              <a:t> </a:t>
            </a:r>
            <a:r>
              <a:rPr dirty="0"/>
              <a:t>-</a:t>
            </a:r>
            <a:r>
              <a:rPr spc="-35" dirty="0"/>
              <a:t> </a:t>
            </a:r>
            <a:r>
              <a:rPr dirty="0"/>
              <a:t>simplified;</a:t>
            </a:r>
            <a:r>
              <a:rPr spc="-35" dirty="0"/>
              <a:t> </a:t>
            </a:r>
            <a:r>
              <a:rPr dirty="0"/>
              <a:t>vs</a:t>
            </a:r>
            <a:r>
              <a:rPr spc="-35" dirty="0"/>
              <a:t> </a:t>
            </a:r>
            <a:r>
              <a:rPr dirty="0"/>
              <a:t>single</a:t>
            </a:r>
            <a:r>
              <a:rPr spc="-35" dirty="0"/>
              <a:t> </a:t>
            </a:r>
            <a:r>
              <a:rPr spc="-10" dirty="0"/>
              <a:t>premium</a:t>
            </a: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i="1" dirty="0">
                <a:latin typeface="Arial"/>
                <a:cs typeface="Arial"/>
              </a:rPr>
              <a:t>Acquisition</a:t>
            </a:r>
            <a:r>
              <a:rPr i="1" spc="-60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expenses</a:t>
            </a:r>
          </a:p>
          <a:p>
            <a:pPr marR="478790" algn="r">
              <a:lnSpc>
                <a:spcPct val="100000"/>
              </a:lnSpc>
              <a:spcBef>
                <a:spcPts val="35"/>
              </a:spcBef>
            </a:pPr>
            <a:r>
              <a:rPr i="1" spc="-10" dirty="0">
                <a:latin typeface="Book Antiqua"/>
                <a:cs typeface="Book Antiqua"/>
              </a:rPr>
              <a:t>A</a:t>
            </a:r>
          </a:p>
          <a:p>
            <a:pPr marL="289560">
              <a:lnSpc>
                <a:spcPct val="100000"/>
              </a:lnSpc>
              <a:spcBef>
                <a:spcPts val="680"/>
              </a:spcBef>
            </a:pPr>
            <a:r>
              <a:rPr i="1" dirty="0">
                <a:latin typeface="Arial"/>
                <a:cs typeface="Arial"/>
              </a:rPr>
              <a:t>Collection</a:t>
            </a:r>
            <a:r>
              <a:rPr i="1" spc="-5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expenses</a:t>
            </a:r>
          </a:p>
          <a:p>
            <a:pPr marR="482600" algn="r">
              <a:lnSpc>
                <a:spcPct val="100000"/>
              </a:lnSpc>
              <a:spcBef>
                <a:spcPts val="35"/>
              </a:spcBef>
            </a:pPr>
            <a:r>
              <a:rPr i="1" spc="-10" dirty="0">
                <a:latin typeface="Book Antiqua"/>
                <a:cs typeface="Book Antiqua"/>
              </a:rPr>
              <a:t>C</a:t>
            </a:r>
          </a:p>
          <a:p>
            <a:pPr marL="289560">
              <a:lnSpc>
                <a:spcPct val="100000"/>
              </a:lnSpc>
              <a:spcBef>
                <a:spcPts val="685"/>
              </a:spcBef>
            </a:pPr>
            <a:r>
              <a:rPr i="1" dirty="0">
                <a:latin typeface="Arial"/>
                <a:cs typeface="Arial"/>
              </a:rPr>
              <a:t>General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administration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expenses</a:t>
            </a:r>
          </a:p>
          <a:p>
            <a:pPr marR="478790" algn="r">
              <a:lnSpc>
                <a:spcPct val="100000"/>
              </a:lnSpc>
              <a:spcBef>
                <a:spcPts val="1130"/>
              </a:spcBef>
            </a:pPr>
            <a:r>
              <a:rPr i="1" spc="-10" dirty="0">
                <a:latin typeface="Book Antiqua"/>
                <a:cs typeface="Book Antiqua"/>
              </a:rPr>
              <a:t>G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Expense</a:t>
            </a:r>
            <a:r>
              <a:rPr spc="110" dirty="0"/>
              <a:t> </a:t>
            </a:r>
            <a:r>
              <a:rPr spc="-10" dirty="0"/>
              <a:t>loadings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51687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Acquisition</a:t>
            </a:r>
            <a:r>
              <a:rPr sz="11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181912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36703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They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issued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(commissions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agents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for </a:t>
            </a:r>
            <a:r>
              <a:rPr sz="1100" dirty="0">
                <a:latin typeface="Arial"/>
                <a:cs typeface="Arial"/>
              </a:rPr>
              <a:t>selling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underwritting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medical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examinations,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etc.).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6672" y="1821864"/>
            <a:ext cx="4064635" cy="82740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5400" marR="177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acquisition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usually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considered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proportionally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to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0" dirty="0">
                <a:latin typeface="Arial"/>
                <a:cs typeface="Arial"/>
              </a:rPr>
              <a:t> expense-</a:t>
            </a:r>
            <a:r>
              <a:rPr sz="1100" dirty="0">
                <a:latin typeface="Arial"/>
                <a:cs typeface="Arial"/>
              </a:rPr>
              <a:t>loaded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(gross)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250190" algn="ctr">
              <a:lnSpc>
                <a:spcPct val="100000"/>
              </a:lnSpc>
              <a:spcBef>
                <a:spcPts val="830"/>
              </a:spcBef>
            </a:pPr>
            <a:r>
              <a:rPr sz="1100" i="1" dirty="0">
                <a:latin typeface="Verdana"/>
                <a:cs typeface="Verdana"/>
              </a:rPr>
              <a:t>Λ</a:t>
            </a:r>
            <a:r>
              <a:rPr sz="1200" b="0" baseline="31250" dirty="0">
                <a:latin typeface="Bookman Old Style"/>
                <a:cs typeface="Bookman Old Styl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A</a:t>
            </a:r>
            <a:r>
              <a:rPr sz="1200" b="0" baseline="31250" dirty="0">
                <a:latin typeface="Bookman Old Style"/>
                <a:cs typeface="Bookman Old Style"/>
              </a:rPr>
              <a:t>]</a:t>
            </a:r>
            <a:r>
              <a:rPr sz="1200" b="0" spc="97" baseline="31250" dirty="0">
                <a:latin typeface="Bookman Old Style"/>
                <a:cs typeface="Bookman Old Styl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Verdana"/>
                <a:cs typeface="Verdana"/>
              </a:rPr>
              <a:t>α</a:t>
            </a:r>
            <a:r>
              <a:rPr sz="1100" i="1" spc="-25" dirty="0">
                <a:latin typeface="Book Antiqua"/>
                <a:cs typeface="Book Antiqua"/>
              </a:rPr>
              <a:t>GP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768</Words>
  <Application>Microsoft Office PowerPoint</Application>
  <PresentationFormat>自定义</PresentationFormat>
  <Paragraphs>135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KaiTi</vt:lpstr>
      <vt:lpstr>Meiryo UI</vt:lpstr>
      <vt:lpstr>等线</vt:lpstr>
      <vt:lpstr>等线 Light</vt:lpstr>
      <vt:lpstr>Arial</vt:lpstr>
      <vt:lpstr>Book Antiqua</vt:lpstr>
      <vt:lpstr>Bookman Old Style</vt:lpstr>
      <vt:lpstr>Lucida Sans Unicode</vt:lpstr>
      <vt:lpstr>Times New Roman</vt:lpstr>
      <vt:lpstr>Verdana</vt:lpstr>
      <vt:lpstr>Office Theme</vt:lpstr>
      <vt:lpstr>Insurance benefit and setting premium in life insurance</vt:lpstr>
      <vt:lpstr>Contents</vt:lpstr>
      <vt:lpstr>PowerPoint 演示文稿</vt:lpstr>
      <vt:lpstr>Fundamentals</vt:lpstr>
      <vt:lpstr>Single premium</vt:lpstr>
      <vt:lpstr>Level premium</vt:lpstr>
      <vt:lpstr>Setting the safety/risk loading</vt:lpstr>
      <vt:lpstr>Insurer’s expenses</vt:lpstr>
      <vt:lpstr>Expense loadings</vt:lpstr>
      <vt:lpstr>Expense loadings</vt:lpstr>
      <vt:lpstr>Derivation of gross premium</vt:lpstr>
      <vt:lpstr>Single premium</vt:lpstr>
      <vt:lpstr>Level premium</vt:lpstr>
      <vt:lpstr>Setting the safety/risk loading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benefit and setting premium in life insurance - 154-0520 Insurance II</dc:title>
  <dc:creator>Jiri Valecky</dc:creator>
  <cp:lastModifiedBy>hp</cp:lastModifiedBy>
  <cp:revision>3</cp:revision>
  <dcterms:created xsi:type="dcterms:W3CDTF">2023-08-25T06:42:42Z</dcterms:created>
  <dcterms:modified xsi:type="dcterms:W3CDTF">2023-09-07T01:20:13Z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2021-03-08T00:00:00Z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