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57" r:id="rId4"/>
    <p:sldId id="285" r:id="rId5"/>
    <p:sldId id="258" r:id="rId6"/>
    <p:sldId id="259" r:id="rId7"/>
    <p:sldId id="260" r:id="rId8"/>
    <p:sldId id="261" r:id="rId9"/>
    <p:sldId id="263" r:id="rId10"/>
    <p:sldId id="286" r:id="rId11"/>
    <p:sldId id="287" r:id="rId12"/>
    <p:sldId id="288" r:id="rId13"/>
    <p:sldId id="289" r:id="rId14"/>
    <p:sldId id="290" r:id="rId15"/>
    <p:sldId id="291" r:id="rId16"/>
    <p:sldId id="292" r:id="rId17"/>
    <p:sldId id="271" r:id="rId18"/>
    <p:sldId id="272" r:id="rId19"/>
    <p:sldId id="279" r:id="rId20"/>
    <p:sldId id="293" r:id="rId21"/>
    <p:sldId id="273" r:id="rId22"/>
    <p:sldId id="280" r:id="rId23"/>
    <p:sldId id="274" r:id="rId24"/>
    <p:sldId id="281" r:id="rId25"/>
    <p:sldId id="282" r:id="rId26"/>
    <p:sldId id="283" r:id="rId27"/>
    <p:sldId id="284" r:id="rId28"/>
    <p:sldId id="275" r:id="rId29"/>
    <p:sldId id="276" r:id="rId30"/>
    <p:sldId id="27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3"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AD5718-A004-F5F0-C322-348B7F145332}"/>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A88884F4-5863-82BF-47E8-D535C760CB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7A13093E-8608-30FA-FF7B-5F359771D193}"/>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0DBBF8BA-9560-6D70-AA6E-8CBF1C82940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4CB673D4-2290-23C1-5769-DAA3CBFFB78F}"/>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30350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BCA0BB-44C6-C45E-BA9E-E549DC2B86B8}"/>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DABD7FDE-9F60-3A9A-FF3A-0444559166C0}"/>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7DBBF648-98D8-36BF-9456-92A3F32C2D55}"/>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CF2F3B02-45CB-A769-BDA4-FC317021384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DCC1415A-1807-222F-720A-86233E7993A6}"/>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85627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9CF11E6-0AAD-12E4-B1C5-F933DA50BB8B}"/>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A44DDB66-165F-AF43-9AA2-FBB4D4315FE2}"/>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4B9DE1AE-06DF-0911-8276-5A32074B114F}"/>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09065835-8077-12E3-BAA4-F122EA0EB0B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5C85BDA2-FD08-ED89-548D-75D0A9EBFF6B}"/>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064514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BFC3A60-508C-1F6E-816A-3FBA8E22A14D}"/>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1197A211-E74F-1476-24E6-6428F9B8048D}"/>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662F0E2F-C613-BD4B-7576-F749DA07EE09}"/>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062E7E33-2DFD-8532-7C9F-808ABF5A282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5EE200E9-D645-BCF6-A5C2-2CC2801D7942}"/>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446173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6E9F62-99F5-E22C-D78F-DCD5CE18CCA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A27E8F97-E1E0-0690-7541-CCDCE2F162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F39DDB16-A267-EDA7-53B5-6C7B78697690}"/>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C960E083-F855-1D21-D8ED-5D7775AC8A0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C1A59C40-09CD-F56F-BA4C-A1FA851E5B5D}"/>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537504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83DFB1-F9CD-019A-379E-86F16795E4C9}"/>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273C7F48-300E-DD53-E7A2-75F2443304B0}"/>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9236BBEB-A7A5-C8DF-FCE0-D9A74EA498D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495F3061-5EAD-36F7-D4E4-8C9153654AD0}"/>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6" name="页脚占位符 5">
            <a:extLst>
              <a:ext uri="{FF2B5EF4-FFF2-40B4-BE49-F238E27FC236}">
                <a16:creationId xmlns:a16="http://schemas.microsoft.com/office/drawing/2014/main" xmlns="" id="{3DCBFFD7-218C-BEDA-48F2-EBC5337482E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DD1C24BA-DE8C-715C-09AD-497A66EDA1DA}"/>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265515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8828A4-A4D6-16AA-0BC2-326F7A272650}"/>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BF2A47ED-FB6E-8CF4-8592-68EC32B83E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7CF8F535-055D-20F3-E7D0-441D8301815E}"/>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1A9A98ED-10D6-46C1-4856-088FD5D1CA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BD6F4AF7-1C6F-7F07-7DFE-21226D6EC2D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C7413330-949D-A4C0-5819-D27AC32FFA60}"/>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8" name="页脚占位符 7">
            <a:extLst>
              <a:ext uri="{FF2B5EF4-FFF2-40B4-BE49-F238E27FC236}">
                <a16:creationId xmlns:a16="http://schemas.microsoft.com/office/drawing/2014/main" xmlns="" id="{76EC5AF2-2026-15AB-FEA6-8922DA07A72B}"/>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5C8FC28C-C19B-BE46-7272-6C4CE20F8A53}"/>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666531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1BBD30-F4D0-1C3B-264D-BE2E9DE83137}"/>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10CB2FFD-ED1B-4171-C53C-9F7E2BC7121E}"/>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4" name="页脚占位符 3">
            <a:extLst>
              <a:ext uri="{FF2B5EF4-FFF2-40B4-BE49-F238E27FC236}">
                <a16:creationId xmlns:a16="http://schemas.microsoft.com/office/drawing/2014/main" xmlns="" id="{B1B1A55C-40DA-C0BE-6248-D2F7D3B6F91E}"/>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59B40E43-81EA-D471-BB64-D16E0F11DB9F}"/>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406006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8B7F517-838F-F5A1-CBEF-990C49292B0F}"/>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3" name="页脚占位符 2">
            <a:extLst>
              <a:ext uri="{FF2B5EF4-FFF2-40B4-BE49-F238E27FC236}">
                <a16:creationId xmlns:a16="http://schemas.microsoft.com/office/drawing/2014/main" xmlns="" id="{B1550809-0250-6B3B-D521-2601D7C933AA}"/>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180EB5F1-5D1A-A208-EB13-49D4381A5573}"/>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30161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DCB17F-B96F-5E04-9462-A4010474950E}"/>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9FCD7F7B-7FA4-964C-0EAD-BCA748173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BDFD9C91-7100-2139-E92F-A507C06719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B1351E26-9F23-B29A-563F-651A23738B66}"/>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6" name="页脚占位符 5">
            <a:extLst>
              <a:ext uri="{FF2B5EF4-FFF2-40B4-BE49-F238E27FC236}">
                <a16:creationId xmlns:a16="http://schemas.microsoft.com/office/drawing/2014/main" xmlns="" id="{8E11C927-3B1A-1128-0625-FA773E2278DC}"/>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39162E82-BD2C-3E40-20D8-A7AB6A475E79}"/>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1115122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85CEB0-4305-9C27-EBC6-A0349FA39E39}"/>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E993161B-6DB5-8405-BA7B-C9386A46A9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EFD545D5-2BB4-073F-3A6A-71953680E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A2A539AF-B7F8-C616-648D-5F419146A115}"/>
              </a:ext>
            </a:extLst>
          </p:cNvPr>
          <p:cNvSpPr>
            <a:spLocks noGrp="1"/>
          </p:cNvSpPr>
          <p:nvPr>
            <p:ph type="dt" sz="half" idx="10"/>
          </p:nvPr>
        </p:nvSpPr>
        <p:spPr/>
        <p:txBody>
          <a:bodyPr/>
          <a:lstStyle/>
          <a:p>
            <a:fld id="{3216F905-1D6C-4270-BEA5-3BF88A37CD4C}" type="datetimeFigureOut">
              <a:rPr lang="en-US" smtClean="0"/>
              <a:t>9/7/2023</a:t>
            </a:fld>
            <a:endParaRPr lang="en-US"/>
          </a:p>
        </p:txBody>
      </p:sp>
      <p:sp>
        <p:nvSpPr>
          <p:cNvPr id="6" name="页脚占位符 5">
            <a:extLst>
              <a:ext uri="{FF2B5EF4-FFF2-40B4-BE49-F238E27FC236}">
                <a16:creationId xmlns:a16="http://schemas.microsoft.com/office/drawing/2014/main" xmlns="" id="{E2F7BB89-69A2-1BC8-E9D1-71B001EF410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7308465E-A92D-C5D5-8FA9-754F77ED481D}"/>
              </a:ext>
            </a:extLst>
          </p:cNvPr>
          <p:cNvSpPr>
            <a:spLocks noGrp="1"/>
          </p:cNvSpPr>
          <p:nvPr>
            <p:ph type="sldNum" sz="quarter" idx="12"/>
          </p:nvPr>
        </p:nvSpPr>
        <p:spPr/>
        <p:txBody>
          <a:bodyPr/>
          <a:lstStyle/>
          <a:p>
            <a:fld id="{1A89FC97-F089-471E-AA58-D69B7B79ED2C}" type="slidenum">
              <a:rPr lang="en-US" smtClean="0"/>
              <a:t>‹#›</a:t>
            </a:fld>
            <a:endParaRPr lang="en-US"/>
          </a:p>
        </p:txBody>
      </p:sp>
    </p:spTree>
    <p:extLst>
      <p:ext uri="{BB962C8B-B14F-4D97-AF65-F5344CB8AC3E}">
        <p14:creationId xmlns:p14="http://schemas.microsoft.com/office/powerpoint/2010/main" val="7059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8108100-B57D-267B-52DE-1AFEB27ED2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5AFACBEA-02BF-93E1-B6D6-69F444CCEA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7C3B592F-9A01-E678-166B-B4E01C390C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6F905-1D6C-4270-BEA5-3BF88A37CD4C}" type="datetimeFigureOut">
              <a:rPr lang="en-US" smtClean="0"/>
              <a:t>9/7/2023</a:t>
            </a:fld>
            <a:endParaRPr lang="en-US"/>
          </a:p>
        </p:txBody>
      </p:sp>
      <p:sp>
        <p:nvSpPr>
          <p:cNvPr id="5" name="页脚占位符 4">
            <a:extLst>
              <a:ext uri="{FF2B5EF4-FFF2-40B4-BE49-F238E27FC236}">
                <a16:creationId xmlns:a16="http://schemas.microsoft.com/office/drawing/2014/main" xmlns="" id="{24AC2DED-0214-9AFB-68CA-69D55C4A46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238C9925-84B5-5F41-B66B-5800313BD8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89FC97-F089-471E-AA58-D69B7B79ED2C}" type="slidenum">
              <a:rPr lang="en-US" smtClean="0"/>
              <a:t>‹#›</a:t>
            </a:fld>
            <a:endParaRPr lang="en-US"/>
          </a:p>
        </p:txBody>
      </p:sp>
    </p:spTree>
    <p:extLst>
      <p:ext uri="{BB962C8B-B14F-4D97-AF65-F5344CB8AC3E}">
        <p14:creationId xmlns:p14="http://schemas.microsoft.com/office/powerpoint/2010/main" val="717037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4391" y="783475"/>
            <a:ext cx="9144000" cy="2385752"/>
          </a:xfrm>
        </p:spPr>
        <p:txBody>
          <a:bodyPr>
            <a:noAutofit/>
          </a:bodyPr>
          <a:lstStyle/>
          <a:p>
            <a:r>
              <a:rPr lang="en-US" sz="5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5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5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Technical Provisions</a:t>
            </a:r>
          </a:p>
        </p:txBody>
      </p:sp>
      <p:sp>
        <p:nvSpPr>
          <p:cNvPr id="5"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4517999" y="4726027"/>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1827478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296" y="0"/>
            <a:ext cx="10178322" cy="556953"/>
          </a:xfrm>
        </p:spPr>
        <p:txBody>
          <a:bodyPr>
            <a:normAutofit fontScale="90000"/>
          </a:bodyPr>
          <a:lstStyle/>
          <a:p>
            <a:r>
              <a:rPr lang="en-US" sz="4400" dirty="0">
                <a:latin typeface="Times New Roman" panose="02020603050405020304" pitchFamily="18" charset="0"/>
                <a:cs typeface="Times New Roman" panose="02020603050405020304" pitchFamily="18" charset="0"/>
              </a:rPr>
              <a:t>Segmentation</a:t>
            </a:r>
          </a:p>
        </p:txBody>
      </p:sp>
      <p:sp>
        <p:nvSpPr>
          <p:cNvPr id="3" name="Content Placeholder 2"/>
          <p:cNvSpPr>
            <a:spLocks noGrp="1"/>
          </p:cNvSpPr>
          <p:nvPr>
            <p:ph idx="1"/>
          </p:nvPr>
        </p:nvSpPr>
        <p:spPr>
          <a:xfrm>
            <a:off x="914399" y="556953"/>
            <a:ext cx="10798233" cy="6234545"/>
          </a:xfrm>
        </p:spPr>
        <p:txBody>
          <a:bodyPr>
            <a:noAutofit/>
          </a:bodyPr>
          <a:lstStyle/>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The valuation of liabilities could require a classification of URs into homogenous risk groups according to the broad nature of the risks assumed under the contract.</a:t>
            </a:r>
          </a:p>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Examples in QIS1 included:</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Homogenous mortality risk (e.g., life cover risk, annuitant mortality)</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Morbidity risk (e.g., disability income, critical illness)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Lapse risks (e.g., regular premium contracts)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Profit-Sharing / non-profit-sharing business</a:t>
            </a:r>
          </a:p>
          <a:p>
            <a:pPr algn="just">
              <a:lnSpc>
                <a:spcPct val="170000"/>
              </a:lnSpc>
              <a:spcAft>
                <a:spcPts val="1000"/>
              </a:spcAft>
            </a:pPr>
            <a:r>
              <a:rPr lang="en-US" dirty="0">
                <a:solidFill>
                  <a:schemeClr val="tx1"/>
                </a:solidFill>
                <a:latin typeface="Times New Roman" panose="02020603050405020304" pitchFamily="18" charset="0"/>
                <a:cs typeface="Times New Roman" panose="02020603050405020304" pitchFamily="18" charset="0"/>
              </a:rPr>
              <a:t>Guaranteed / nonguaranteed business</a:t>
            </a:r>
          </a:p>
          <a:p>
            <a:pPr marL="0" indent="0" algn="just">
              <a:lnSpc>
                <a:spcPct val="17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Segmentation may also be driven by local factors, such as the tax treatment of business.</a:t>
            </a:r>
          </a:p>
        </p:txBody>
      </p:sp>
    </p:spTree>
    <p:extLst>
      <p:ext uri="{BB962C8B-B14F-4D97-AF65-F5344CB8AC3E}">
        <p14:creationId xmlns:p14="http://schemas.microsoft.com/office/powerpoint/2010/main" val="281013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914400" y="1268672"/>
            <a:ext cx="10748356" cy="5182003"/>
          </a:xfrm>
        </p:spPr>
        <p:txBody>
          <a:bodyPr>
            <a:noAutofit/>
          </a:bodyPr>
          <a:lstStyle/>
          <a:p>
            <a:pPr marL="0" indent="0" algn="just">
              <a:lnSpc>
                <a:spcPct val="150000"/>
              </a:lnSpc>
              <a:spcAft>
                <a:spcPts val="1000"/>
              </a:spcAft>
              <a:buNone/>
            </a:pPr>
            <a:r>
              <a:rPr lang="en-US" sz="2400" dirty="0">
                <a:solidFill>
                  <a:schemeClr val="tx1"/>
                </a:solidFill>
                <a:latin typeface="Times New Roman" panose="02020603050405020304" pitchFamily="18" charset="0"/>
                <a:cs typeface="Times New Roman" panose="02020603050405020304" pitchFamily="18" charset="0"/>
              </a:rPr>
              <a:t>For QIS4, the participants was asked to segment its portfolio in the following way for reporting purposes – this was the segmentation suggested in QIS2 and QIS3:</a:t>
            </a:r>
          </a:p>
          <a:p>
            <a:pPr marL="0" indent="0" algn="just">
              <a:lnSpc>
                <a:spcPct val="150000"/>
              </a:lnSpc>
              <a:spcAft>
                <a:spcPts val="1000"/>
              </a:spcAft>
              <a:buNone/>
            </a:pPr>
            <a:r>
              <a:rPr lang="en-US" sz="2400" dirty="0">
                <a:solidFill>
                  <a:schemeClr val="tx1"/>
                </a:solidFill>
                <a:latin typeface="Times New Roman" panose="02020603050405020304" pitchFamily="18" charset="0"/>
                <a:cs typeface="Times New Roman" panose="02020603050405020304" pitchFamily="18" charset="0"/>
              </a:rPr>
              <a:t>First level of segmentation:</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Contracts with-profit participation clauses</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Contracts where the policyholder bears the investment risk</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Other contracts without-profit participation clauses</a:t>
            </a:r>
          </a:p>
          <a:p>
            <a:pPr algn="just">
              <a:lnSpc>
                <a:spcPct val="150000"/>
              </a:lnSpc>
              <a:spcAft>
                <a:spcPts val="1000"/>
              </a:spcAft>
            </a:pPr>
            <a:r>
              <a:rPr lang="en-US" sz="2400" dirty="0">
                <a:solidFill>
                  <a:schemeClr val="tx1"/>
                </a:solidFill>
                <a:latin typeface="Times New Roman" panose="02020603050405020304" pitchFamily="18" charset="0"/>
                <a:cs typeface="Times New Roman" panose="02020603050405020304" pitchFamily="18" charset="0"/>
              </a:rPr>
              <a:t>Accepted reinsurance</a:t>
            </a:r>
          </a:p>
        </p:txBody>
      </p:sp>
    </p:spTree>
    <p:extLst>
      <p:ext uri="{BB962C8B-B14F-4D97-AF65-F5344CB8AC3E}">
        <p14:creationId xmlns:p14="http://schemas.microsoft.com/office/powerpoint/2010/main" val="3994281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854824" y="1321723"/>
            <a:ext cx="10891059" cy="5045826"/>
          </a:xfrm>
        </p:spPr>
        <p:txBody>
          <a:bodyPr>
            <a:normAutofit fontScale="77500" lnSpcReduction="20000"/>
          </a:bodyPr>
          <a:lstStyle/>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For valuation of the RM, each of the first-level segments had to be further disaggregated into risk drivers in the following way:</a:t>
            </a:r>
          </a:p>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Second level of segmentation:</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Death protection contracts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Survivorship protection contracts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Contracts where the main risk driver is disability / morbidity risk</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Saving contracts, that is, contracts that resemble financial products providing no or negligible insurance protection relative to the aggregated risk profile</a:t>
            </a:r>
          </a:p>
        </p:txBody>
      </p:sp>
    </p:spTree>
    <p:extLst>
      <p:ext uri="{BB962C8B-B14F-4D97-AF65-F5344CB8AC3E}">
        <p14:creationId xmlns:p14="http://schemas.microsoft.com/office/powerpoint/2010/main" val="221838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97527"/>
          </a:xfrm>
        </p:spPr>
        <p:txBody>
          <a:bodyPr/>
          <a:lstStyle/>
          <a:p>
            <a:r>
              <a:rPr lang="en-US" dirty="0">
                <a:solidFill>
                  <a:prstClr val="black"/>
                </a:solidFill>
                <a:latin typeface="Times New Roman" panose="02020603050405020304" pitchFamily="18" charset="0"/>
                <a:cs typeface="Times New Roman" panose="02020603050405020304" pitchFamily="18" charset="0"/>
              </a:rPr>
              <a:t>Segmentation</a:t>
            </a:r>
            <a:endParaRPr lang="en-US" dirty="0"/>
          </a:p>
        </p:txBody>
      </p:sp>
      <p:sp>
        <p:nvSpPr>
          <p:cNvPr id="3" name="Content Placeholder 2"/>
          <p:cNvSpPr>
            <a:spLocks noGrp="1"/>
          </p:cNvSpPr>
          <p:nvPr>
            <p:ph idx="1"/>
          </p:nvPr>
        </p:nvSpPr>
        <p:spPr>
          <a:xfrm>
            <a:off x="1363288" y="1379912"/>
            <a:ext cx="9775768" cy="5045825"/>
          </a:xfrm>
        </p:spPr>
        <p:txBody>
          <a:bodyPr>
            <a:normAutofit fontScale="70000" lnSpcReduction="20000"/>
          </a:bodyPr>
          <a:lstStyle/>
          <a:p>
            <a:pPr marL="0" indent="0" algn="just">
              <a:lnSpc>
                <a:spcPct val="150000"/>
              </a:lnSpc>
              <a:spcAft>
                <a:spcPts val="1000"/>
              </a:spcAft>
              <a:buNone/>
            </a:pPr>
            <a:r>
              <a:rPr lang="en-US" dirty="0">
                <a:solidFill>
                  <a:schemeClr val="tx1"/>
                </a:solidFill>
                <a:latin typeface="Times New Roman" panose="02020603050405020304" pitchFamily="18" charset="0"/>
                <a:cs typeface="Times New Roman" panose="02020603050405020304" pitchFamily="18" charset="0"/>
              </a:rPr>
              <a:t>In the QIS it was explicitly said that for life TPs, relevant risk factors had to include at least the following:</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Mortality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Morbidity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Longevity</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Lapse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Option take-up rates</a:t>
            </a:r>
          </a:p>
          <a:p>
            <a:pPr algn="just">
              <a:lnSpc>
                <a:spcPct val="150000"/>
              </a:lnSpc>
              <a:spcAft>
                <a:spcPts val="1000"/>
              </a:spcAft>
            </a:pPr>
            <a:r>
              <a:rPr lang="en-US" dirty="0">
                <a:solidFill>
                  <a:schemeClr val="tx1"/>
                </a:solidFill>
                <a:latin typeface="Times New Roman" panose="02020603050405020304" pitchFamily="18" charset="0"/>
                <a:cs typeface="Times New Roman" panose="02020603050405020304" pitchFamily="18" charset="0"/>
              </a:rPr>
              <a:t>Expense assumptions</a:t>
            </a:r>
          </a:p>
        </p:txBody>
      </p:sp>
    </p:spTree>
    <p:extLst>
      <p:ext uri="{BB962C8B-B14F-4D97-AF65-F5344CB8AC3E}">
        <p14:creationId xmlns:p14="http://schemas.microsoft.com/office/powerpoint/2010/main" val="252012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172" y="99753"/>
            <a:ext cx="10178322" cy="590203"/>
          </a:xfrm>
        </p:spPr>
        <p:txBody>
          <a:bodyPr>
            <a:normAutofit/>
          </a:bodyPr>
          <a:lstStyle/>
          <a:p>
            <a:r>
              <a:rPr lang="en-US" sz="3600" dirty="0">
                <a:latin typeface="Times New Roman" panose="02020603050405020304" pitchFamily="18" charset="0"/>
                <a:cs typeface="Times New Roman" panose="02020603050405020304" pitchFamily="18" charset="0"/>
              </a:rPr>
              <a:t>Grouping of Contracts</a:t>
            </a:r>
          </a:p>
        </p:txBody>
      </p:sp>
      <p:sp>
        <p:nvSpPr>
          <p:cNvPr id="3" name="Content Placeholder 2"/>
          <p:cNvSpPr>
            <a:spLocks noGrp="1"/>
          </p:cNvSpPr>
          <p:nvPr>
            <p:ph idx="1"/>
          </p:nvPr>
        </p:nvSpPr>
        <p:spPr>
          <a:xfrm>
            <a:off x="931026" y="598515"/>
            <a:ext cx="10831484" cy="6068291"/>
          </a:xfrm>
        </p:spPr>
        <p:txBody>
          <a:bodyPr>
            <a:noAutofit/>
          </a:bodyPr>
          <a:lstStyle/>
          <a:p>
            <a:pPr marL="0" indent="0" algn="just">
              <a:lnSpc>
                <a:spcPct val="170000"/>
              </a:lnSpc>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To start with, the valuation should to be based on policy-by-policy data, but reasonable actuarial methods and approximations were allowed in QIS4. in particular the projection of future cash flows based on suitable specimen policies can be permitted, that is, the use of a model office.</a:t>
            </a:r>
          </a:p>
          <a:p>
            <a:pPr marL="0" indent="0" algn="just">
              <a:lnSpc>
                <a:spcPct val="170000"/>
              </a:lnSpc>
              <a:spcBef>
                <a:spcPts val="0"/>
              </a:spcBef>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lgn="just">
              <a:lnSpc>
                <a:spcPct val="170000"/>
              </a:lnSpc>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Due to the principle of proportionality the reasonable actuarial methods and approximation could be used if</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The grouping of policies for valuing the costs of guarantees, options or smoothing, and their representation by representative policies (model points) in acceptable, provided that it can be demonstrated that the grouping of policies does not materially misrepresent the underlying risk and does not significantly misstate the costs.</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The grouping of policies should not inappropriately distort the valuation of TP, by, for example, forming groups containing life policies with guarantees that are “in the money” and life policies with guarantees that are “out of the money”.</a:t>
            </a:r>
          </a:p>
          <a:p>
            <a:pPr algn="just">
              <a:lnSpc>
                <a:spcPct val="170000"/>
              </a:lnSpc>
              <a:spcBef>
                <a:spcPts val="0"/>
              </a:spcBef>
            </a:pPr>
            <a:r>
              <a:rPr lang="en-US" sz="1600" dirty="0">
                <a:solidFill>
                  <a:schemeClr val="tx1"/>
                </a:solidFill>
                <a:latin typeface="Times New Roman" panose="02020603050405020304" pitchFamily="18" charset="0"/>
                <a:cs typeface="Times New Roman" panose="02020603050405020304" pitchFamily="18" charset="0"/>
              </a:rPr>
              <a:t>Sufficient validation should be performed to be reasonably sure that the grouping of life policies has not resulted in the loss of any significant attributes of the portfolio being valued. Special attention should be given to the amount of guaranteed benefits and any possible restrictions (legislative or otherwise) for a firm to treat different groups of policyholders fairly (e.g. no or restricted subvention between homogeneous groups).</a:t>
            </a:r>
          </a:p>
        </p:txBody>
      </p:sp>
    </p:spTree>
    <p:extLst>
      <p:ext uri="{BB962C8B-B14F-4D97-AF65-F5344CB8AC3E}">
        <p14:creationId xmlns:p14="http://schemas.microsoft.com/office/powerpoint/2010/main" val="291592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442" y="274320"/>
            <a:ext cx="10706793" cy="606830"/>
          </a:xfrm>
        </p:spPr>
        <p:txBody>
          <a:bodyPr>
            <a:normAutofit/>
          </a:bodyPr>
          <a:lstStyle/>
          <a:p>
            <a:r>
              <a:rPr lang="en-US" sz="2800" dirty="0">
                <a:latin typeface="Times New Roman" panose="02020603050405020304" pitchFamily="18" charset="0"/>
                <a:cs typeface="Times New Roman" panose="02020603050405020304" pitchFamily="18" charset="0"/>
              </a:rPr>
              <a:t>BEHAVIOR OF POLICYHOLDERS AND MANAGEMENT</a:t>
            </a:r>
          </a:p>
        </p:txBody>
      </p:sp>
      <p:sp>
        <p:nvSpPr>
          <p:cNvPr id="3" name="Content Placeholder 2"/>
          <p:cNvSpPr>
            <a:spLocks noGrp="1"/>
          </p:cNvSpPr>
          <p:nvPr>
            <p:ph idx="1"/>
          </p:nvPr>
        </p:nvSpPr>
        <p:spPr>
          <a:xfrm>
            <a:off x="987442" y="1837115"/>
            <a:ext cx="10706793" cy="2726572"/>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It is important to consider whether the presence of </a:t>
            </a:r>
            <a:r>
              <a:rPr lang="en-US" sz="2800" b="1" u="sng" dirty="0">
                <a:solidFill>
                  <a:schemeClr val="tx1"/>
                </a:solidFill>
                <a:latin typeface="Times New Roman" panose="02020603050405020304" pitchFamily="18" charset="0"/>
                <a:cs typeface="Times New Roman" panose="02020603050405020304" pitchFamily="18" charset="0"/>
              </a:rPr>
              <a:t>policyholder options </a:t>
            </a:r>
            <a:r>
              <a:rPr lang="en-US" sz="2800" dirty="0">
                <a:solidFill>
                  <a:schemeClr val="tx1"/>
                </a:solidFill>
                <a:latin typeface="Times New Roman" panose="02020603050405020304" pitchFamily="18" charset="0"/>
                <a:cs typeface="Times New Roman" panose="02020603050405020304" pitchFamily="18" charset="0"/>
              </a:rPr>
              <a:t>could materially change the economic nature of the risks covered under the terms of the contract if exercised, this is , where they have an option enabling this.</a:t>
            </a:r>
          </a:p>
          <a:p>
            <a:pPr algn="just">
              <a:lnSpc>
                <a:spcPct val="150000"/>
              </a:lnSpc>
              <a:spcBef>
                <a:spcPts val="0"/>
              </a:spcBef>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552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83127"/>
            <a:ext cx="10178322" cy="631768"/>
          </a:xfrm>
        </p:spPr>
        <p:txBody>
          <a:bodyPr>
            <a:normAutofit/>
          </a:bodyPr>
          <a:lstStyle/>
          <a:p>
            <a:r>
              <a:rPr lang="en-US" sz="3600" dirty="0">
                <a:latin typeface="Times New Roman" panose="02020603050405020304" pitchFamily="18" charset="0"/>
                <a:cs typeface="Times New Roman" panose="02020603050405020304" pitchFamily="18" charset="0"/>
              </a:rPr>
              <a:t>With-profit business</a:t>
            </a:r>
          </a:p>
        </p:txBody>
      </p:sp>
      <p:sp>
        <p:nvSpPr>
          <p:cNvPr id="3" name="Content Placeholder 2"/>
          <p:cNvSpPr>
            <a:spLocks noGrp="1"/>
          </p:cNvSpPr>
          <p:nvPr>
            <p:ph idx="1"/>
          </p:nvPr>
        </p:nvSpPr>
        <p:spPr>
          <a:xfrm>
            <a:off x="1022465" y="714895"/>
            <a:ext cx="10690168" cy="5877098"/>
          </a:xfrm>
        </p:spPr>
        <p:txBody>
          <a:bodyPr>
            <a:normAutofit fontScale="70000" lnSpcReduction="20000"/>
          </a:bodyPr>
          <a:lstStyle/>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When calculating TPs, participants have to take account of all payments to policyholders and beneficiaries, including future discretionary bonuses, which they expect to make, whether or not these payments are contractually guaranteed, unless those payments are defined as Surplus Funds.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For with-profit contracts, all participants were requested to split amount of their BE into the three following items: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1. Guaranteed and allocated benefits, that is, the sum of </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Allocated extra benefits that the policyholders are individually and unconditionally entitled</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Allocated extra benefits that the policyholders are collectively and unconditionally entitled</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 guaranteed future benefits (e.g. linked with contractual clauses that guarantee an absolute minimum for bonus rates)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2. Other future benefits that relate to a legal or contractual obligation, that is, the sum of</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Future benefits in excess of previous items that are linked with a legal obligation (e.g. firms must give to their policyholders a minimum share of their profits)</a:t>
            </a:r>
          </a:p>
          <a:p>
            <a:pPr marL="457200" indent="-457200" algn="just">
              <a:lnSpc>
                <a:spcPct val="170000"/>
              </a:lnSpc>
              <a:spcBef>
                <a:spcPts val="0"/>
              </a:spcBef>
              <a:buFont typeface="+mj-lt"/>
              <a:buAutoNum type="alphaLcPeriod"/>
            </a:pPr>
            <a:r>
              <a:rPr lang="en-US" sz="2300" dirty="0">
                <a:solidFill>
                  <a:schemeClr val="tx1"/>
                </a:solidFill>
                <a:latin typeface="Times New Roman" panose="02020603050405020304" pitchFamily="18" charset="0"/>
                <a:cs typeface="Times New Roman" panose="02020603050405020304" pitchFamily="18" charset="0"/>
              </a:rPr>
              <a:t>Future benefits in excess of previous items that are linked with a contractual obligation (e.g. firms may guarantee in their contracts a minimum share of their profits)</a:t>
            </a:r>
          </a:p>
          <a:p>
            <a:pPr marL="0" indent="0" algn="just">
              <a:lnSpc>
                <a:spcPct val="170000"/>
              </a:lnSpc>
              <a:spcBef>
                <a:spcPts val="0"/>
              </a:spcBef>
              <a:buNone/>
            </a:pPr>
            <a:r>
              <a:rPr lang="en-US" sz="2300" dirty="0">
                <a:solidFill>
                  <a:schemeClr val="tx1"/>
                </a:solidFill>
                <a:latin typeface="Times New Roman" panose="02020603050405020304" pitchFamily="18" charset="0"/>
                <a:cs typeface="Times New Roman" panose="02020603050405020304" pitchFamily="18" charset="0"/>
              </a:rPr>
              <a:t>3. Future discretionary benefits in excess of previous items (e.g. firms must apply a certain bonus rate above legal and contractual obligations in order to stay competitive)</a:t>
            </a:r>
          </a:p>
          <a:p>
            <a:pPr marL="0" indent="0">
              <a:buNone/>
            </a:pPr>
            <a:endParaRPr lang="en-US" dirty="0"/>
          </a:p>
        </p:txBody>
      </p:sp>
    </p:spTree>
    <p:extLst>
      <p:ext uri="{BB962C8B-B14F-4D97-AF65-F5344CB8AC3E}">
        <p14:creationId xmlns:p14="http://schemas.microsoft.com/office/powerpoint/2010/main" val="265327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153" y="382385"/>
            <a:ext cx="10415847" cy="1492132"/>
          </a:xfrm>
        </p:spPr>
        <p:txBody>
          <a:bodyPr/>
          <a:lstStyle/>
          <a:p>
            <a:r>
              <a:rPr lang="en-US" dirty="0">
                <a:latin typeface="Times New Roman" panose="02020603050405020304" pitchFamily="18" charset="0"/>
                <a:cs typeface="Times New Roman" panose="02020603050405020304" pitchFamily="18" charset="0"/>
              </a:rPr>
              <a:t>Nonlife Insurance Technical Provisions</a:t>
            </a:r>
          </a:p>
        </p:txBody>
      </p:sp>
      <p:sp>
        <p:nvSpPr>
          <p:cNvPr id="3" name="Content Placeholder 2"/>
          <p:cNvSpPr>
            <a:spLocks noGrp="1"/>
          </p:cNvSpPr>
          <p:nvPr>
            <p:ph idx="1"/>
          </p:nvPr>
        </p:nvSpPr>
        <p:spPr>
          <a:xfrm>
            <a:off x="964276" y="2156201"/>
            <a:ext cx="10515600" cy="4351338"/>
          </a:xfrm>
        </p:spPr>
        <p:txBody>
          <a:bodyPr>
            <a:normAutofit/>
          </a:bodyPr>
          <a:lstStyle/>
          <a:p>
            <a:pPr algn="just">
              <a:lnSpc>
                <a:spcPct val="150000"/>
              </a:lnSpc>
              <a:spcBef>
                <a:spcPts val="0"/>
              </a:spcBef>
            </a:pPr>
            <a:r>
              <a:rPr lang="en-US" dirty="0" err="1">
                <a:solidFill>
                  <a:schemeClr val="tx1"/>
                </a:solidFill>
                <a:latin typeface="Times New Roman" panose="02020603050405020304" pitchFamily="18" charset="0"/>
                <a:cs typeface="Times New Roman" panose="02020603050405020304" pitchFamily="18" charset="0"/>
              </a:rPr>
              <a:t>CfA</a:t>
            </a:r>
            <a:r>
              <a:rPr lang="en-US" dirty="0">
                <a:solidFill>
                  <a:schemeClr val="tx1"/>
                </a:solidFill>
                <a:latin typeface="Times New Roman" panose="02020603050405020304" pitchFamily="18" charset="0"/>
                <a:cs typeface="Times New Roman" panose="02020603050405020304" pitchFamily="18" charset="0"/>
              </a:rPr>
              <a:t> 8: TPs for Nonlife Insurance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Segmentation</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Reinsurance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Treatment of Future CFs and Discounting</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Provision for Claims Outstanding</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Premium Provisions</a:t>
            </a:r>
          </a:p>
        </p:txBody>
      </p:sp>
    </p:spTree>
    <p:extLst>
      <p:ext uri="{BB962C8B-B14F-4D97-AF65-F5344CB8AC3E}">
        <p14:creationId xmlns:p14="http://schemas.microsoft.com/office/powerpoint/2010/main" val="3062986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CfA</a:t>
            </a:r>
            <a:r>
              <a:rPr lang="en-US" dirty="0">
                <a:latin typeface="Times New Roman" panose="02020603050405020304" pitchFamily="18" charset="0"/>
                <a:cs typeface="Times New Roman" panose="02020603050405020304" pitchFamily="18" charset="0"/>
              </a:rPr>
              <a:t> 8: TPs for Nonlife Insurance</a:t>
            </a:r>
          </a:p>
        </p:txBody>
      </p:sp>
      <p:sp>
        <p:nvSpPr>
          <p:cNvPr id="3" name="Content Placeholder 2"/>
          <p:cNvSpPr>
            <a:spLocks noGrp="1"/>
          </p:cNvSpPr>
          <p:nvPr>
            <p:ph idx="1"/>
          </p:nvPr>
        </p:nvSpPr>
        <p:spPr>
          <a:xfrm>
            <a:off x="914400" y="2128058"/>
            <a:ext cx="10515600" cy="5004262"/>
          </a:xfrm>
        </p:spPr>
        <p:txBody>
          <a:bodyPr>
            <a:normAutofit fontScale="85000" lnSpcReduction="20000"/>
          </a:bodyPr>
          <a:lstStyle/>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Commission Services asked CEIOPS to advise on rules to value nonlife TPs, with the aim of establishing TPs that are sufficient to cover the liabilities with a quantified level of confidence.</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Given the diversity of nonlife business lines and the many factors impacting on ultimate claims settlement, the Commission was aware of the methodological difficulties involved with this approach.</a:t>
            </a:r>
          </a:p>
          <a:p>
            <a:pPr algn="just">
              <a:lnSpc>
                <a:spcPct val="150000"/>
              </a:lnSpc>
              <a:spcBef>
                <a:spcPts val="0"/>
              </a:spcBef>
            </a:pPr>
            <a:r>
              <a:rPr lang="en-US" dirty="0">
                <a:solidFill>
                  <a:schemeClr val="tx1"/>
                </a:solidFill>
                <a:latin typeface="Times New Roman" panose="02020603050405020304" pitchFamily="18" charset="0"/>
                <a:cs typeface="Times New Roman" panose="02020603050405020304" pitchFamily="18" charset="0"/>
              </a:rPr>
              <a:t>To take into account the uncertainty of the valuation and to protect policyholders, for example, when the solvency margin has disappeared and the portfolio must be transferred or put into runoff, RMs (risk margin) must be set in addition to the expected PV or “BE” provisions.</a:t>
            </a:r>
          </a:p>
        </p:txBody>
      </p:sp>
    </p:spTree>
    <p:extLst>
      <p:ext uri="{BB962C8B-B14F-4D97-AF65-F5344CB8AC3E}">
        <p14:creationId xmlns:p14="http://schemas.microsoft.com/office/powerpoint/2010/main" val="339253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841" y="148994"/>
            <a:ext cx="9277003" cy="599151"/>
          </a:xfrm>
        </p:spPr>
        <p:txBody>
          <a:bodyPr>
            <a:normAutofit/>
          </a:bodyPr>
          <a:lstStyle/>
          <a:p>
            <a:r>
              <a:rPr lang="en-US" sz="3200" dirty="0" err="1">
                <a:solidFill>
                  <a:prstClr val="black"/>
                </a:solidFill>
                <a:latin typeface="Times New Roman" panose="02020603050405020304" pitchFamily="18" charset="0"/>
                <a:cs typeface="Times New Roman" panose="02020603050405020304" pitchFamily="18" charset="0"/>
              </a:rPr>
              <a:t>CfA</a:t>
            </a:r>
            <a:r>
              <a:rPr lang="en-US" sz="3200" dirty="0">
                <a:solidFill>
                  <a:prstClr val="black"/>
                </a:solidFill>
                <a:latin typeface="Times New Roman" panose="02020603050405020304" pitchFamily="18" charset="0"/>
                <a:cs typeface="Times New Roman" panose="02020603050405020304" pitchFamily="18" charset="0"/>
              </a:rPr>
              <a:t> 8: TPs for Nonlife Insurance</a:t>
            </a:r>
            <a:endParaRPr lang="en-US" sz="3200" dirty="0"/>
          </a:p>
        </p:txBody>
      </p:sp>
      <p:sp>
        <p:nvSpPr>
          <p:cNvPr id="3" name="Content Placeholder 2"/>
          <p:cNvSpPr>
            <a:spLocks noGrp="1"/>
          </p:cNvSpPr>
          <p:nvPr>
            <p:ph idx="1"/>
          </p:nvPr>
        </p:nvSpPr>
        <p:spPr>
          <a:xfrm>
            <a:off x="886694" y="1147156"/>
            <a:ext cx="10817628" cy="5095702"/>
          </a:xfrm>
        </p:spPr>
        <p:txBody>
          <a:bodyPr>
            <a:noAutofit/>
          </a:bodyPr>
          <a:lstStyle/>
          <a:p>
            <a:pPr marL="0" indent="0" algn="just">
              <a:lnSpc>
                <a:spcPct val="100000"/>
              </a:lnSpc>
              <a:spcBef>
                <a:spcPts val="0"/>
              </a:spcBef>
              <a:spcAft>
                <a:spcPts val="400"/>
              </a:spcAft>
              <a:buNone/>
            </a:pPr>
            <a:r>
              <a:rPr lang="en-US" dirty="0">
                <a:solidFill>
                  <a:schemeClr val="tx1"/>
                </a:solidFill>
                <a:latin typeface="Times New Roman" panose="02020603050405020304" pitchFamily="18" charset="0"/>
                <a:cs typeface="Times New Roman" panose="02020603050405020304" pitchFamily="18" charset="0"/>
              </a:rPr>
              <a:t>The Commission Services proposed that the following aspects should be taken into account in the analysis:</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Required quantitative prudence level</a:t>
            </a:r>
            <a:r>
              <a:rPr lang="en-US" dirty="0">
                <a:solidFill>
                  <a:schemeClr val="tx1"/>
                </a:solidFill>
                <a:latin typeface="Times New Roman" panose="02020603050405020304" pitchFamily="18" charset="0"/>
                <a:cs typeface="Times New Roman" panose="02020603050405020304" pitchFamily="18" charset="0"/>
              </a:rPr>
              <a:t>: how should it be fixed, to what amounts exactly should it be applied.</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Actual quantitative prudence level</a:t>
            </a:r>
            <a:r>
              <a:rPr lang="en-US" dirty="0">
                <a:solidFill>
                  <a:schemeClr val="tx1"/>
                </a:solidFill>
                <a:latin typeface="Times New Roman" panose="02020603050405020304" pitchFamily="18" charset="0"/>
                <a:cs typeface="Times New Roman" panose="02020603050405020304" pitchFamily="18" charset="0"/>
              </a:rPr>
              <a:t>: how should it be evaluated, at what level of aggregation, and so on.</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Obligation to use several appropriate actuarial methods among the generally accepted methods </a:t>
            </a:r>
            <a:r>
              <a:rPr lang="en-US" dirty="0">
                <a:solidFill>
                  <a:schemeClr val="tx1"/>
                </a:solidFill>
                <a:latin typeface="Times New Roman" panose="02020603050405020304" pitchFamily="18" charset="0"/>
                <a:cs typeface="Times New Roman" panose="02020603050405020304" pitchFamily="18" charset="0"/>
              </a:rPr>
              <a:t>– some or all of these methods may have to be defined.</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If considered appropriate, criteria to decide on final amount of TPs when methods give differing results</a:t>
            </a:r>
            <a:r>
              <a:rPr lang="en-US" dirty="0">
                <a:solidFill>
                  <a:schemeClr val="tx1"/>
                </a:solidFill>
                <a:latin typeface="Times New Roman" panose="02020603050405020304" pitchFamily="18" charset="0"/>
                <a:cs typeface="Times New Roman" panose="02020603050405020304" pitchFamily="18" charset="0"/>
              </a:rPr>
              <a:t>, for example, the criteria could be to choose the amount that is given by several methods. These criteria must not be so strict that it prevents the exercise of actuarial judgement and discretion.</a:t>
            </a:r>
          </a:p>
          <a:p>
            <a:pPr algn="just">
              <a:lnSpc>
                <a:spcPct val="100000"/>
              </a:lnSpc>
              <a:spcBef>
                <a:spcPts val="0"/>
              </a:spcBef>
              <a:spcAft>
                <a:spcPts val="400"/>
              </a:spcAft>
            </a:pPr>
            <a:r>
              <a:rPr lang="en-US" b="1" dirty="0">
                <a:solidFill>
                  <a:schemeClr val="tx1"/>
                </a:solidFill>
                <a:latin typeface="Times New Roman" panose="02020603050405020304" pitchFamily="18" charset="0"/>
                <a:cs typeface="Times New Roman" panose="02020603050405020304" pitchFamily="18" charset="0"/>
              </a:rPr>
              <a:t>Introduction of a detailed annual report on the valuation of technical liabilities making explicit the actuarial and economic assumptions made, their evolution over time, and the reasons for the benefits or losses of liquidation. </a:t>
            </a:r>
            <a:r>
              <a:rPr lang="en-US" dirty="0">
                <a:solidFill>
                  <a:schemeClr val="tx1"/>
                </a:solidFill>
                <a:latin typeface="Times New Roman" panose="02020603050405020304" pitchFamily="18" charset="0"/>
                <a:cs typeface="Times New Roman" panose="02020603050405020304" pitchFamily="18" charset="0"/>
              </a:rPr>
              <a:t>This report should also disclose the RMs above the expected value included in the TPs and the justification of the discount rate used.</a:t>
            </a:r>
          </a:p>
        </p:txBody>
      </p:sp>
    </p:spTree>
    <p:extLst>
      <p:ext uri="{BB962C8B-B14F-4D97-AF65-F5344CB8AC3E}">
        <p14:creationId xmlns:p14="http://schemas.microsoft.com/office/powerpoint/2010/main" val="377134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Initial Thoughts</a:t>
            </a:r>
          </a:p>
        </p:txBody>
      </p:sp>
      <p:sp>
        <p:nvSpPr>
          <p:cNvPr id="3" name="Content Placeholder 2"/>
          <p:cNvSpPr>
            <a:spLocks noGrp="1"/>
          </p:cNvSpPr>
          <p:nvPr>
            <p:ph idx="1"/>
          </p:nvPr>
        </p:nvSpPr>
        <p:spPr>
          <a:xfrm>
            <a:off x="838199" y="1690688"/>
            <a:ext cx="10874433" cy="4351338"/>
          </a:xfrm>
        </p:spPr>
        <p:txBody>
          <a:bodyPr>
            <a:normAutofit/>
          </a:bodyPr>
          <a:lstStyle/>
          <a:p>
            <a:pPr algn="just">
              <a:lnSpc>
                <a:spcPct val="15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The insurance liabilities consist of TPs (Technical Provisions) and “other liabilities”.</a:t>
            </a:r>
          </a:p>
          <a:p>
            <a:pPr algn="just">
              <a:lnSpc>
                <a:spcPct val="15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CEIOPS (Committee of European Insurance and Occupational Pensions Supervisors) gave its view on TPs in the answers to the </a:t>
            </a:r>
            <a:r>
              <a:rPr lang="en-US" sz="2800" dirty="0" err="1">
                <a:solidFill>
                  <a:schemeClr val="tx1"/>
                </a:solidFill>
                <a:latin typeface="Times New Roman" panose="02020603050405020304" pitchFamily="18" charset="0"/>
                <a:cs typeface="Times New Roman" panose="02020603050405020304" pitchFamily="18" charset="0"/>
              </a:rPr>
              <a:t>CfA</a:t>
            </a:r>
            <a:r>
              <a:rPr lang="en-US" sz="2800" dirty="0">
                <a:solidFill>
                  <a:schemeClr val="tx1"/>
                </a:solidFill>
                <a:latin typeface="Times New Roman" panose="02020603050405020304" pitchFamily="18" charset="0"/>
                <a:cs typeface="Times New Roman" panose="02020603050405020304" pitchFamily="18" charset="0"/>
              </a:rPr>
              <a:t> (Call for Advice) 7, TPs in life insurance; and to the </a:t>
            </a:r>
            <a:r>
              <a:rPr lang="en-US" sz="2800" dirty="0" err="1">
                <a:solidFill>
                  <a:schemeClr val="tx1"/>
                </a:solidFill>
                <a:latin typeface="Times New Roman" panose="02020603050405020304" pitchFamily="18" charset="0"/>
                <a:cs typeface="Times New Roman" panose="02020603050405020304" pitchFamily="18" charset="0"/>
              </a:rPr>
              <a:t>CfA</a:t>
            </a:r>
            <a:r>
              <a:rPr lang="en-US" sz="2800" dirty="0">
                <a:solidFill>
                  <a:schemeClr val="tx1"/>
                </a:solidFill>
                <a:latin typeface="Times New Roman" panose="02020603050405020304" pitchFamily="18" charset="0"/>
                <a:cs typeface="Times New Roman" panose="02020603050405020304" pitchFamily="18" charset="0"/>
              </a:rPr>
              <a:t> 8, TPs in non-life insurance.</a:t>
            </a:r>
          </a:p>
        </p:txBody>
      </p:sp>
    </p:spTree>
    <p:extLst>
      <p:ext uri="{BB962C8B-B14F-4D97-AF65-F5344CB8AC3E}">
        <p14:creationId xmlns:p14="http://schemas.microsoft.com/office/powerpoint/2010/main" val="140641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091" y="382385"/>
            <a:ext cx="10390909" cy="723208"/>
          </a:xfrm>
        </p:spPr>
        <p:txBody>
          <a:bodyPr/>
          <a:lstStyle/>
          <a:p>
            <a:r>
              <a:rPr lang="en-US" sz="3200" dirty="0" err="1">
                <a:solidFill>
                  <a:prstClr val="black"/>
                </a:solidFill>
                <a:latin typeface="Times New Roman" panose="02020603050405020304" pitchFamily="18" charset="0"/>
                <a:cs typeface="Times New Roman" panose="02020603050405020304" pitchFamily="18" charset="0"/>
              </a:rPr>
              <a:t>CfA</a:t>
            </a:r>
            <a:r>
              <a:rPr lang="en-US" sz="3200" dirty="0">
                <a:solidFill>
                  <a:prstClr val="black"/>
                </a:solidFill>
                <a:latin typeface="Times New Roman" panose="02020603050405020304" pitchFamily="18" charset="0"/>
                <a:cs typeface="Times New Roman" panose="02020603050405020304" pitchFamily="18" charset="0"/>
              </a:rPr>
              <a:t> 8: TPs for Nonlife Insurance</a:t>
            </a:r>
            <a:endParaRPr lang="en-US" dirty="0"/>
          </a:p>
        </p:txBody>
      </p:sp>
      <p:sp>
        <p:nvSpPr>
          <p:cNvPr id="3" name="Content Placeholder 2"/>
          <p:cNvSpPr>
            <a:spLocks noGrp="1"/>
          </p:cNvSpPr>
          <p:nvPr>
            <p:ph idx="1"/>
          </p:nvPr>
        </p:nvSpPr>
        <p:spPr>
          <a:xfrm>
            <a:off x="1039091" y="1429790"/>
            <a:ext cx="10178322" cy="4788130"/>
          </a:xfrm>
        </p:spPr>
        <p:txBody>
          <a:bodyPr>
            <a:noAutofit/>
          </a:bodyPr>
          <a:lstStyle/>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Appropriateness of introducing guidelines on reserving</a:t>
            </a:r>
            <a:r>
              <a:rPr lang="en-US" dirty="0">
                <a:solidFill>
                  <a:prstClr val="black"/>
                </a:solidFill>
                <a:latin typeface="Times New Roman" panose="02020603050405020304" pitchFamily="18" charset="0"/>
                <a:cs typeface="Times New Roman" panose="02020603050405020304" pitchFamily="18" charset="0"/>
              </a:rPr>
              <a:t> (levels of aggregation, allowance for risk interdependency, etc.).</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Harmonization of the data collected </a:t>
            </a:r>
            <a:r>
              <a:rPr lang="en-US" dirty="0">
                <a:solidFill>
                  <a:prstClr val="black"/>
                </a:solidFill>
                <a:latin typeface="Times New Roman" panose="02020603050405020304" pitchFamily="18" charset="0"/>
                <a:cs typeface="Times New Roman" panose="02020603050405020304" pitchFamily="18" charset="0"/>
              </a:rPr>
              <a:t>(implying a prior definition of the terms used), including runoff triangles of undiscounted TPs used to assess provisioning adequacy and claims paid triangles.</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Adaptation f the estimates of the TPs </a:t>
            </a:r>
            <a:r>
              <a:rPr lang="en-US" dirty="0">
                <a:solidFill>
                  <a:prstClr val="black"/>
                </a:solidFill>
                <a:latin typeface="Times New Roman" panose="02020603050405020304" pitchFamily="18" charset="0"/>
                <a:cs typeface="Times New Roman" panose="02020603050405020304" pitchFamily="18" charset="0"/>
              </a:rPr>
              <a:t>(whenever there is significant information and at least at periodic intervals) and </a:t>
            </a:r>
            <a:r>
              <a:rPr lang="en-US" b="1" dirty="0">
                <a:solidFill>
                  <a:prstClr val="black"/>
                </a:solidFill>
                <a:latin typeface="Times New Roman" panose="02020603050405020304" pitchFamily="18" charset="0"/>
                <a:cs typeface="Times New Roman" panose="02020603050405020304" pitchFamily="18" charset="0"/>
              </a:rPr>
              <a:t>mechanisms to ensure estimates of TPs are responsive to major external events</a:t>
            </a:r>
            <a:r>
              <a:rPr lang="en-US" dirty="0">
                <a:solidFill>
                  <a:prstClr val="black"/>
                </a:solidFill>
                <a:latin typeface="Times New Roman" panose="02020603050405020304" pitchFamily="18" charset="0"/>
                <a:cs typeface="Times New Roman" panose="02020603050405020304" pitchFamily="18" charset="0"/>
              </a:rPr>
              <a:t>, for example, rapid inflation or catastrophic events.</a:t>
            </a:r>
          </a:p>
          <a:p>
            <a:pPr lvl="0" algn="just">
              <a:lnSpc>
                <a:spcPct val="100000"/>
              </a:lnSpc>
              <a:spcBef>
                <a:spcPts val="0"/>
              </a:spcBef>
              <a:spcAft>
                <a:spcPts val="400"/>
              </a:spcAft>
              <a:buClr>
                <a:srgbClr val="2A1A00"/>
              </a:buClr>
            </a:pPr>
            <a:r>
              <a:rPr lang="en-US" b="1" dirty="0">
                <a:solidFill>
                  <a:prstClr val="black"/>
                </a:solidFill>
                <a:latin typeface="Times New Roman" panose="02020603050405020304" pitchFamily="18" charset="0"/>
                <a:cs typeface="Times New Roman" panose="02020603050405020304" pitchFamily="18" charset="0"/>
              </a:rPr>
              <a:t>Treatment of non-IFRS companies and SMEs </a:t>
            </a:r>
            <a:r>
              <a:rPr lang="en-US" dirty="0">
                <a:solidFill>
                  <a:prstClr val="black"/>
                </a:solidFill>
                <a:latin typeface="Times New Roman" panose="02020603050405020304" pitchFamily="18" charset="0"/>
                <a:cs typeface="Times New Roman" panose="02020603050405020304" pitchFamily="18" charset="0"/>
              </a:rPr>
              <a:t>(small- and medium-sized enterprises), avoiding undue complexity.</a:t>
            </a:r>
          </a:p>
          <a:p>
            <a:pPr lvl="0" algn="just">
              <a:lnSpc>
                <a:spcPct val="100000"/>
              </a:lnSpc>
              <a:spcBef>
                <a:spcPts val="0"/>
              </a:spcBef>
              <a:spcAft>
                <a:spcPts val="400"/>
              </a:spcAft>
              <a:buClr>
                <a:srgbClr val="2A1A00"/>
              </a:buClr>
            </a:pPr>
            <a:r>
              <a:rPr lang="en-US" dirty="0">
                <a:solidFill>
                  <a:prstClr val="black"/>
                </a:solidFill>
                <a:latin typeface="Times New Roman" panose="02020603050405020304" pitchFamily="18" charset="0"/>
                <a:cs typeface="Times New Roman" panose="02020603050405020304" pitchFamily="18" charset="0"/>
              </a:rPr>
              <a:t>To promote solvency on a </a:t>
            </a:r>
            <a:r>
              <a:rPr lang="en-US" b="1" dirty="0">
                <a:solidFill>
                  <a:prstClr val="black"/>
                </a:solidFill>
                <a:latin typeface="Times New Roman" panose="02020603050405020304" pitchFamily="18" charset="0"/>
                <a:cs typeface="Times New Roman" panose="02020603050405020304" pitchFamily="18" charset="0"/>
              </a:rPr>
              <a:t>long-term basis, should a compulsory equalization mechanism be maintained regardless of the taxation and accounting regimes</a:t>
            </a:r>
            <a:r>
              <a:rPr lang="en-US" dirty="0">
                <a:solidFill>
                  <a:prstClr val="black"/>
                </a:solidFill>
                <a:latin typeface="Times New Roman" panose="02020603050405020304" pitchFamily="18" charset="0"/>
                <a:cs typeface="Times New Roman" panose="02020603050405020304" pitchFamily="18" charset="0"/>
              </a:rPr>
              <a:t> (this could, for example, be incorporated in the SCR (Solvency capital requirement) calculation)</a:t>
            </a:r>
          </a:p>
        </p:txBody>
      </p:sp>
    </p:spTree>
    <p:extLst>
      <p:ext uri="{BB962C8B-B14F-4D97-AF65-F5344CB8AC3E}">
        <p14:creationId xmlns:p14="http://schemas.microsoft.com/office/powerpoint/2010/main" val="372795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Segmentation</a:t>
            </a:r>
          </a:p>
        </p:txBody>
      </p:sp>
      <p:sp>
        <p:nvSpPr>
          <p:cNvPr id="3" name="Content Placeholder 2"/>
          <p:cNvSpPr>
            <a:spLocks noGrp="1"/>
          </p:cNvSpPr>
          <p:nvPr>
            <p:ph idx="1"/>
          </p:nvPr>
        </p:nvSpPr>
        <p:spPr>
          <a:xfrm>
            <a:off x="914399" y="1321724"/>
            <a:ext cx="10781607" cy="5220392"/>
          </a:xfrm>
        </p:spPr>
        <p:txBody>
          <a:bodyPr>
            <a:no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Three different options were discussed by CEIOPS.</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Individual claim estimation</a:t>
            </a:r>
            <a:r>
              <a:rPr lang="en-US" sz="2400" dirty="0">
                <a:solidFill>
                  <a:schemeClr val="tx1"/>
                </a:solidFill>
                <a:latin typeface="Times New Roman" panose="02020603050405020304" pitchFamily="18" charset="0"/>
                <a:cs typeface="Times New Roman" panose="02020603050405020304" pitchFamily="18" charset="0"/>
              </a:rPr>
              <a:t>: determining the level of confidence for an individual claim will require considerable judgement.</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Line of business</a:t>
            </a:r>
            <a:r>
              <a:rPr lang="en-US" sz="2400" dirty="0">
                <a:solidFill>
                  <a:schemeClr val="tx1"/>
                </a:solidFill>
                <a:latin typeface="Times New Roman" panose="02020603050405020304" pitchFamily="18" charset="0"/>
                <a:cs typeface="Times New Roman" panose="02020603050405020304" pitchFamily="18" charset="0"/>
              </a:rPr>
              <a:t>: this might correspond to the most current actuarial practice. Under this option, the provisioning process would be more likely to be integrated into the underwriting risk management of the undertaking. But not all diversification benefits will be taken into account as it would not consider, for example, diversification between different </a:t>
            </a:r>
            <a:r>
              <a:rPr lang="en-US" sz="2400" dirty="0" err="1">
                <a:solidFill>
                  <a:schemeClr val="tx1"/>
                </a:solidFill>
                <a:latin typeface="Times New Roman" panose="02020603050405020304" pitchFamily="18" charset="0"/>
                <a:cs typeface="Times New Roman" panose="02020603050405020304" pitchFamily="18" charset="0"/>
              </a:rPr>
              <a:t>LoBs</a:t>
            </a:r>
            <a:r>
              <a:rPr lang="en-US" sz="2400" dirty="0">
                <a:solidFill>
                  <a:schemeClr val="tx1"/>
                </a:solidFill>
                <a:latin typeface="Times New Roman" panose="02020603050405020304" pitchFamily="18" charset="0"/>
                <a:cs typeface="Times New Roman" panose="02020603050405020304" pitchFamily="18" charset="0"/>
              </a:rPr>
              <a:t> (Line of Business).</a:t>
            </a:r>
          </a:p>
          <a:p>
            <a:pPr algn="just">
              <a:lnSpc>
                <a:spcPct val="150000"/>
              </a:lnSpc>
              <a:spcBef>
                <a:spcPts val="0"/>
              </a:spcBef>
            </a:pPr>
            <a:r>
              <a:rPr lang="en-US" sz="2400" b="1" i="1" dirty="0">
                <a:solidFill>
                  <a:schemeClr val="tx1"/>
                </a:solidFill>
                <a:latin typeface="Times New Roman" panose="02020603050405020304" pitchFamily="18" charset="0"/>
                <a:cs typeface="Times New Roman" panose="02020603050405020304" pitchFamily="18" charset="0"/>
              </a:rPr>
              <a:t>Whole entity</a:t>
            </a:r>
            <a:r>
              <a:rPr lang="en-US" sz="2400" dirty="0">
                <a:solidFill>
                  <a:schemeClr val="tx1"/>
                </a:solidFill>
                <a:latin typeface="Times New Roman" panose="02020603050405020304" pitchFamily="18" charset="0"/>
                <a:cs typeface="Times New Roman" panose="02020603050405020304" pitchFamily="18" charset="0"/>
              </a:rPr>
              <a:t>: whole portfolio diversification benefits will be taken into account.</a:t>
            </a:r>
          </a:p>
        </p:txBody>
      </p:sp>
    </p:spTree>
    <p:extLst>
      <p:ext uri="{BB962C8B-B14F-4D97-AF65-F5344CB8AC3E}">
        <p14:creationId xmlns:p14="http://schemas.microsoft.com/office/powerpoint/2010/main" val="123468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0664" y="41563"/>
            <a:ext cx="10178322" cy="532015"/>
          </a:xfrm>
        </p:spPr>
        <p:txBody>
          <a:bodyPr>
            <a:noAutofit/>
          </a:bodyPr>
          <a:lstStyle/>
          <a:p>
            <a:r>
              <a:rPr lang="en-US" sz="4400" dirty="0">
                <a:solidFill>
                  <a:prstClr val="black"/>
                </a:solidFill>
                <a:latin typeface="Times New Roman" panose="02020603050405020304" pitchFamily="18" charset="0"/>
                <a:cs typeface="Times New Roman" panose="02020603050405020304" pitchFamily="18" charset="0"/>
              </a:rPr>
              <a:t>Segmentation</a:t>
            </a:r>
            <a:endParaRPr lang="en-US" sz="4400" dirty="0"/>
          </a:p>
        </p:txBody>
      </p:sp>
      <p:sp>
        <p:nvSpPr>
          <p:cNvPr id="3" name="Content Placeholder 2"/>
          <p:cNvSpPr>
            <a:spLocks noGrp="1"/>
          </p:cNvSpPr>
          <p:nvPr>
            <p:ph idx="1"/>
          </p:nvPr>
        </p:nvSpPr>
        <p:spPr>
          <a:xfrm>
            <a:off x="873142" y="573578"/>
            <a:ext cx="10782993" cy="6076604"/>
          </a:xfrm>
        </p:spPr>
        <p:txBody>
          <a:bodyPr>
            <a:noAutofit/>
          </a:bodyPr>
          <a:lstStyle/>
          <a:p>
            <a:pPr marL="0" indent="0" algn="just">
              <a:lnSpc>
                <a:spcPct val="170000"/>
              </a:lnSpc>
              <a:spcBef>
                <a:spcPts val="0"/>
              </a:spcBef>
              <a:spcAft>
                <a:spcPts val="600"/>
              </a:spcAft>
              <a:buNone/>
            </a:pPr>
            <a:r>
              <a:rPr lang="en-US" sz="1600" dirty="0">
                <a:solidFill>
                  <a:schemeClr val="tx1"/>
                </a:solidFill>
                <a:latin typeface="Times New Roman" panose="02020603050405020304" pitchFamily="18" charset="0"/>
                <a:cs typeface="Times New Roman" panose="02020603050405020304" pitchFamily="18" charset="0"/>
              </a:rPr>
              <a:t>In QIS2 values for nonlife insurance should be indicated in each of the </a:t>
            </a:r>
            <a:r>
              <a:rPr lang="en-US" sz="1600" dirty="0" err="1">
                <a:solidFill>
                  <a:schemeClr val="tx1"/>
                </a:solidFill>
                <a:latin typeface="Times New Roman" panose="02020603050405020304" pitchFamily="18" charset="0"/>
                <a:cs typeface="Times New Roman" panose="02020603050405020304" pitchFamily="18" charset="0"/>
              </a:rPr>
              <a:t>LoBs</a:t>
            </a:r>
            <a:r>
              <a:rPr lang="en-US" sz="1600" dirty="0">
                <a:solidFill>
                  <a:schemeClr val="tx1"/>
                </a:solidFill>
                <a:latin typeface="Times New Roman" panose="02020603050405020304" pitchFamily="18" charset="0"/>
                <a:cs typeface="Times New Roman" panose="02020603050405020304" pitchFamily="18" charset="0"/>
              </a:rPr>
              <a:t> defined in Article 63 of the Council Directive on the annual accounts and consolidated accounts of insurance undertakings: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Accident and health</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Motor, third-party liability</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Motor, other classes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MAT: Marine, aviation, and transport</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Fire and other property damage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Third-party liability</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Credit and suretyship</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Legal expenses</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Assistance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Miscellaneous nonlife insurance</a:t>
            </a:r>
          </a:p>
          <a:p>
            <a:pPr algn="just">
              <a:lnSpc>
                <a:spcPct val="170000"/>
              </a:lnSpc>
              <a:spcBef>
                <a:spcPts val="0"/>
              </a:spcBef>
              <a:spcAft>
                <a:spcPts val="600"/>
              </a:spcAft>
            </a:pPr>
            <a:r>
              <a:rPr lang="en-US" sz="1600" dirty="0">
                <a:solidFill>
                  <a:schemeClr val="tx1"/>
                </a:solidFill>
                <a:latin typeface="Times New Roman" panose="02020603050405020304" pitchFamily="18" charset="0"/>
                <a:cs typeface="Times New Roman" panose="02020603050405020304" pitchFamily="18" charset="0"/>
              </a:rPr>
              <a:t>Reinsurance</a:t>
            </a:r>
          </a:p>
        </p:txBody>
      </p:sp>
    </p:spTree>
    <p:extLst>
      <p:ext uri="{BB962C8B-B14F-4D97-AF65-F5344CB8AC3E}">
        <p14:creationId xmlns:p14="http://schemas.microsoft.com/office/powerpoint/2010/main" val="54928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Reinsurance</a:t>
            </a:r>
          </a:p>
        </p:txBody>
      </p:sp>
      <p:sp>
        <p:nvSpPr>
          <p:cNvPr id="3" name="Content Placeholder 2"/>
          <p:cNvSpPr>
            <a:spLocks noGrp="1"/>
          </p:cNvSpPr>
          <p:nvPr>
            <p:ph idx="1"/>
          </p:nvPr>
        </p:nvSpPr>
        <p:spPr>
          <a:xfrm>
            <a:off x="914400" y="1524433"/>
            <a:ext cx="10740044" cy="4351338"/>
          </a:xfrm>
        </p:spPr>
        <p:txBody>
          <a:bodyPr>
            <a:noAutofit/>
          </a:bodyPr>
          <a:lstStyle/>
          <a:p>
            <a:pPr marL="0" indent="0" algn="just">
              <a:lnSpc>
                <a:spcPct val="150000"/>
              </a:lnSpc>
              <a:spcBef>
                <a:spcPts val="0"/>
              </a:spcBef>
              <a:buNone/>
            </a:pPr>
            <a:r>
              <a:rPr lang="en-US" sz="2200" dirty="0">
                <a:solidFill>
                  <a:schemeClr val="tx1"/>
                </a:solidFill>
                <a:latin typeface="Times New Roman" panose="02020603050405020304" pitchFamily="18" charset="0"/>
                <a:cs typeface="Times New Roman" panose="02020603050405020304" pitchFamily="18" charset="0"/>
              </a:rPr>
              <a:t>In the case of facultative reinsurance cover, business may be allocated to the other segments, if this is more reflective of how an insurer’s accounting systems operate in practice.</a:t>
            </a:r>
          </a:p>
          <a:p>
            <a:pPr marL="0" indent="0" algn="just">
              <a:lnSpc>
                <a:spcPct val="150000"/>
              </a:lnSpc>
              <a:spcBef>
                <a:spcPts val="0"/>
              </a:spcBef>
              <a:buNone/>
            </a:pPr>
            <a:r>
              <a:rPr lang="en-US" sz="2200" dirty="0">
                <a:solidFill>
                  <a:schemeClr val="tx1"/>
                </a:solidFill>
                <a:latin typeface="Times New Roman" panose="02020603050405020304" pitchFamily="18" charset="0"/>
                <a:cs typeface="Times New Roman" panose="02020603050405020304" pitchFamily="18" charset="0"/>
              </a:rPr>
              <a:t>The quantitative standard should be envisaged for provisions gross or net of reinsurance.</a:t>
            </a:r>
          </a:p>
          <a:p>
            <a:pPr algn="just">
              <a:lnSpc>
                <a:spcPct val="150000"/>
              </a:lnSpc>
              <a:spcBef>
                <a:spcPts val="0"/>
              </a:spcBef>
            </a:pPr>
            <a:r>
              <a:rPr lang="en-US" sz="2200" b="1" i="1" dirty="0">
                <a:solidFill>
                  <a:schemeClr val="tx1"/>
                </a:solidFill>
                <a:latin typeface="Times New Roman" panose="02020603050405020304" pitchFamily="18" charset="0"/>
                <a:cs typeface="Times New Roman" panose="02020603050405020304" pitchFamily="18" charset="0"/>
              </a:rPr>
              <a:t>Net provisions</a:t>
            </a:r>
            <a:r>
              <a:rPr lang="en-US" sz="2200" dirty="0">
                <a:solidFill>
                  <a:schemeClr val="tx1"/>
                </a:solidFill>
                <a:latin typeface="Times New Roman" panose="02020603050405020304" pitchFamily="18" charset="0"/>
                <a:cs typeface="Times New Roman" panose="02020603050405020304" pitchFamily="18" charset="0"/>
              </a:rPr>
              <a:t>: providing that the level of reinsurance is adequate, statistical methods should in general be easier to apply to provisions net of reinsurance and more relevant.</a:t>
            </a:r>
          </a:p>
          <a:p>
            <a:pPr algn="just">
              <a:lnSpc>
                <a:spcPct val="150000"/>
              </a:lnSpc>
              <a:spcBef>
                <a:spcPts val="0"/>
              </a:spcBef>
            </a:pPr>
            <a:r>
              <a:rPr lang="en-US" sz="2200" b="1" i="1" dirty="0">
                <a:solidFill>
                  <a:schemeClr val="tx1"/>
                </a:solidFill>
                <a:latin typeface="Times New Roman" panose="02020603050405020304" pitchFamily="18" charset="0"/>
                <a:cs typeface="Times New Roman" panose="02020603050405020304" pitchFamily="18" charset="0"/>
              </a:rPr>
              <a:t>Gross provisions</a:t>
            </a:r>
            <a:r>
              <a:rPr lang="en-US" sz="2200" dirty="0">
                <a:solidFill>
                  <a:schemeClr val="tx1"/>
                </a:solidFill>
                <a:latin typeface="Times New Roman" panose="02020603050405020304" pitchFamily="18" charset="0"/>
                <a:cs typeface="Times New Roman" panose="02020603050405020304" pitchFamily="18" charset="0"/>
              </a:rPr>
              <a:t>: reinsurance does not exempt the direct insurer from its commitments toward policyholders. This insurer still faces a risk of counterparty on the amount of ceded provisions.</a:t>
            </a:r>
          </a:p>
        </p:txBody>
      </p:sp>
    </p:spTree>
    <p:extLst>
      <p:ext uri="{BB962C8B-B14F-4D97-AF65-F5344CB8AC3E}">
        <p14:creationId xmlns:p14="http://schemas.microsoft.com/office/powerpoint/2010/main" val="60215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Best estimate</a:t>
            </a:r>
          </a:p>
        </p:txBody>
      </p:sp>
      <p:sp>
        <p:nvSpPr>
          <p:cNvPr id="3" name="Content Placeholder 2"/>
          <p:cNvSpPr>
            <a:spLocks noGrp="1"/>
          </p:cNvSpPr>
          <p:nvPr>
            <p:ph idx="1"/>
          </p:nvPr>
        </p:nvSpPr>
        <p:spPr>
          <a:xfrm>
            <a:off x="1251678" y="1479666"/>
            <a:ext cx="10178322" cy="4430683"/>
          </a:xfrm>
        </p:spPr>
        <p:txBody>
          <a:bodyPr>
            <a:normAutofit/>
          </a:bodyPr>
          <a:lstStyle/>
          <a:p>
            <a:pPr algn="just"/>
            <a:r>
              <a:rPr lang="en-US" sz="2400" dirty="0">
                <a:solidFill>
                  <a:schemeClr val="tx1"/>
                </a:solidFill>
                <a:latin typeface="Times New Roman" panose="02020603050405020304" pitchFamily="18" charset="0"/>
                <a:cs typeface="Times New Roman" panose="02020603050405020304" pitchFamily="18" charset="0"/>
              </a:rPr>
              <a:t>Best estimate: the best-estimate (undiscounted) provision is equal to the probability- weighted average of future cash flows.</a:t>
            </a:r>
          </a:p>
          <a:p>
            <a:pPr algn="just"/>
            <a:r>
              <a:rPr lang="en-US" sz="2400" dirty="0">
                <a:solidFill>
                  <a:schemeClr val="tx1"/>
                </a:solidFill>
                <a:latin typeface="Times New Roman" panose="02020603050405020304" pitchFamily="18" charset="0"/>
                <a:cs typeface="Times New Roman" panose="02020603050405020304" pitchFamily="18" charset="0"/>
              </a:rPr>
              <a:t>Valuation methods for best estimate of premium technical provisions: under the Solvency I valuation principles, the TP for premium is calculated as the sum of the unearned premium reserve and the potential unexpired risk reserve resulting from a liability adequacy test. Because the Solvency II valuation principles use a prospective approach, the provision for unearned premium (and the liability adequacy test) is no longer appropriate, as it is not consistent with best-estimate valuation principles.</a:t>
            </a:r>
          </a:p>
        </p:txBody>
      </p:sp>
    </p:spTree>
    <p:extLst>
      <p:ext uri="{BB962C8B-B14F-4D97-AF65-F5344CB8AC3E}">
        <p14:creationId xmlns:p14="http://schemas.microsoft.com/office/powerpoint/2010/main" val="186668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anose="02020603050405020304" pitchFamily="18" charset="0"/>
                <a:cs typeface="Times New Roman" panose="02020603050405020304" pitchFamily="18" charset="0"/>
              </a:rPr>
              <a:t>Best estimate</a:t>
            </a:r>
            <a:endParaRPr lang="en-US" dirty="0"/>
          </a:p>
        </p:txBody>
      </p:sp>
      <p:sp>
        <p:nvSpPr>
          <p:cNvPr id="3" name="Content Placeholder 2"/>
          <p:cNvSpPr>
            <a:spLocks noGrp="1"/>
          </p:cNvSpPr>
          <p:nvPr>
            <p:ph idx="1"/>
          </p:nvPr>
        </p:nvSpPr>
        <p:spPr>
          <a:xfrm>
            <a:off x="1251678" y="1874517"/>
            <a:ext cx="10178322" cy="3593591"/>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In the QIS4 technical specification, CEIOPS puts forward two simplified approaches (proxies) to calculate the best estimate for the premium provision:</a:t>
            </a:r>
          </a:p>
          <a:p>
            <a:pPr algn="just">
              <a:lnSpc>
                <a:spcPct val="150000"/>
              </a:lnSpc>
              <a:spcBef>
                <a:spcPts val="0"/>
              </a:spcBef>
            </a:pPr>
            <a:r>
              <a:rPr lang="en-US" sz="2800" dirty="0">
                <a:solidFill>
                  <a:schemeClr val="tx1"/>
                </a:solidFill>
                <a:latin typeface="Times New Roman" panose="02020603050405020304" pitchFamily="18" charset="0"/>
                <a:cs typeface="Times New Roman" panose="02020603050405020304" pitchFamily="18" charset="0"/>
              </a:rPr>
              <a:t>Accounting-based proxy</a:t>
            </a:r>
          </a:p>
          <a:p>
            <a:pPr algn="just">
              <a:lnSpc>
                <a:spcPct val="150000"/>
              </a:lnSpc>
              <a:spcBef>
                <a:spcPts val="0"/>
              </a:spcBef>
            </a:pPr>
            <a:r>
              <a:rPr lang="en-US" sz="2800" dirty="0">
                <a:solidFill>
                  <a:schemeClr val="tx1"/>
                </a:solidFill>
                <a:latin typeface="Times New Roman" panose="02020603050405020304" pitchFamily="18" charset="0"/>
                <a:cs typeface="Times New Roman" panose="02020603050405020304" pitchFamily="18" charset="0"/>
              </a:rPr>
              <a:t>Expected-loss proxy</a:t>
            </a:r>
          </a:p>
        </p:txBody>
      </p:sp>
    </p:spTree>
    <p:extLst>
      <p:ext uri="{BB962C8B-B14F-4D97-AF65-F5344CB8AC3E}">
        <p14:creationId xmlns:p14="http://schemas.microsoft.com/office/powerpoint/2010/main" val="136601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Accounting-based proxy</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989215" y="1496291"/>
                <a:ext cx="10673541" cy="4962698"/>
              </a:xfrm>
            </p:spPr>
            <p:txBody>
              <a:bodyPr>
                <a:normAutofit fontScale="77500" lnSpcReduction="20000"/>
              </a:bodyPr>
              <a:lstStyle/>
              <a:p>
                <a:pPr marL="0" indent="0" algn="just">
                  <a:lnSpc>
                    <a:spcPct val="15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This proxy is intended to derive a best estimate for the premium provision, based on the unearned-premium provision and the provision for unexpired risks shown in the statutory balance sheet. For this proxy to be applicable, the premium provision is supposed to decrease at an even rate during the forthcoming 12 months.</a:t>
                </a:r>
              </a:p>
              <a:p>
                <a:pPr marL="0" indent="0" algn="just">
                  <a:lnSpc>
                    <a:spcPct val="150000"/>
                  </a:lnSpc>
                  <a:spcBef>
                    <a:spcPts val="0"/>
                  </a:spcBef>
                  <a:buNone/>
                </a:pPr>
                <a14:m>
                  <m:oMathPara xmlns:m="http://schemas.openxmlformats.org/officeDocument/2006/math">
                    <m:oMathParaPr>
                      <m:jc m:val="centerGroup"/>
                    </m:oMathParaPr>
                    <m:oMath xmlns:m="http://schemas.openxmlformats.org/officeDocument/2006/math">
                      <m:r>
                        <a:rPr lang="en-US" b="1" i="0" smtClean="0">
                          <a:solidFill>
                            <a:schemeClr val="tx1"/>
                          </a:solidFill>
                          <a:latin typeface="Cambria Math" panose="02040503050406030204" pitchFamily="18" charset="0"/>
                          <a:cs typeface="Times New Roman" panose="02020603050405020304" pitchFamily="18" charset="0"/>
                        </a:rPr>
                        <m:t>𝐁𝐄</m:t>
                      </m:r>
                      <m:r>
                        <a:rPr lang="en-US" b="1" i="0" smtClean="0">
                          <a:solidFill>
                            <a:schemeClr val="tx1"/>
                          </a:solidFill>
                          <a:latin typeface="Cambria Math" panose="02040503050406030204" pitchFamily="18" charset="0"/>
                          <a:cs typeface="Times New Roman" panose="02020603050405020304" pitchFamily="18" charset="0"/>
                        </a:rPr>
                        <m:t>=</m:t>
                      </m:r>
                      <m:f>
                        <m:fPr>
                          <m:ctrlPr>
                            <a:rPr lang="en-US" b="1" i="1" smtClean="0">
                              <a:solidFill>
                                <a:schemeClr val="tx1"/>
                              </a:solidFill>
                              <a:latin typeface="Cambria Math" panose="02040503050406030204" pitchFamily="18" charset="0"/>
                              <a:cs typeface="Times New Roman" panose="02020603050405020304" pitchFamily="18" charset="0"/>
                            </a:rPr>
                          </m:ctrlPr>
                        </m:fPr>
                        <m:num>
                          <m:d>
                            <m:dPr>
                              <m:ctrlPr>
                                <a:rPr lang="en-US" b="1" i="1" smtClean="0">
                                  <a:solidFill>
                                    <a:schemeClr val="tx1"/>
                                  </a:solidFill>
                                  <a:latin typeface="Cambria Math" panose="02040503050406030204" pitchFamily="18" charset="0"/>
                                  <a:cs typeface="Times New Roman" panose="02020603050405020304" pitchFamily="18" charset="0"/>
                                </a:rPr>
                              </m:ctrlPr>
                            </m:dPr>
                            <m:e>
                              <m:r>
                                <a:rPr lang="en-US" b="1" i="0" smtClean="0">
                                  <a:solidFill>
                                    <a:schemeClr val="tx1"/>
                                  </a:solidFill>
                                  <a:latin typeface="Cambria Math" panose="02040503050406030204" pitchFamily="18" charset="0"/>
                                  <a:cs typeface="Times New Roman" panose="02020603050405020304" pitchFamily="18" charset="0"/>
                                </a:rPr>
                                <m:t>𝐩𝐫𝐨𝐯𝐢𝐬𝐢𝐨𝐧</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𝐟𝐨𝐫</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𝐮𝐧𝐝𝐞𝐚𝐫𝐧𝐞𝐝</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𝐩𝐫𝐞𝐦𝐢𝐮𝐦</m:t>
                              </m:r>
                              <m:r>
                                <a:rPr lang="en-US" b="1" i="0" smtClean="0">
                                  <a:solidFill>
                                    <a:schemeClr val="tx1"/>
                                  </a:solidFill>
                                  <a:latin typeface="Cambria Math" panose="02040503050406030204" pitchFamily="18" charset="0"/>
                                  <a:cs typeface="Times New Roman" panose="02020603050405020304" pitchFamily="18" charset="0"/>
                                </a:rPr>
                                <m:t>+</m:t>
                              </m:r>
                              <m:r>
                                <a:rPr lang="en-US" b="1" i="0" smtClean="0">
                                  <a:solidFill>
                                    <a:schemeClr val="tx1"/>
                                  </a:solidFill>
                                  <a:latin typeface="Cambria Math" panose="02040503050406030204" pitchFamily="18" charset="0"/>
                                  <a:cs typeface="Times New Roman" panose="02020603050405020304" pitchFamily="18" charset="0"/>
                                </a:rPr>
                                <m:t>𝐩𝐫𝐨𝐯𝐢𝐬𝐢𝐨𝐧</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𝐟𝐨𝐫</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𝐮𝐧𝐞𝐱𝐩𝐢𝐫𝐞𝐝</m:t>
                              </m:r>
                              <m:r>
                                <a:rPr lang="en-US" b="1" i="0" smtClean="0">
                                  <a:solidFill>
                                    <a:schemeClr val="tx1"/>
                                  </a:solidFill>
                                  <a:latin typeface="Cambria Math" panose="02040503050406030204" pitchFamily="18" charset="0"/>
                                  <a:cs typeface="Times New Roman" panose="02020603050405020304" pitchFamily="18" charset="0"/>
                                </a:rPr>
                                <m:t> </m:t>
                              </m:r>
                              <m:r>
                                <a:rPr lang="en-US" b="1" i="0" smtClean="0">
                                  <a:solidFill>
                                    <a:schemeClr val="tx1"/>
                                  </a:solidFill>
                                  <a:latin typeface="Cambria Math" panose="02040503050406030204" pitchFamily="18" charset="0"/>
                                  <a:cs typeface="Times New Roman" panose="02020603050405020304" pitchFamily="18" charset="0"/>
                                </a:rPr>
                                <m:t>𝐫𝐢𝐬𝐤𝐬</m:t>
                              </m:r>
                            </m:e>
                          </m:d>
                        </m:num>
                        <m:den>
                          <m:r>
                            <a:rPr lang="en-US" b="1" i="0" smtClean="0">
                              <a:solidFill>
                                <a:schemeClr val="tx1"/>
                              </a:solidFill>
                              <a:latin typeface="Cambria Math" panose="02040503050406030204" pitchFamily="18" charset="0"/>
                              <a:cs typeface="Times New Roman" panose="02020603050405020304" pitchFamily="18" charset="0"/>
                            </a:rPr>
                            <m:t>(</m:t>
                          </m:r>
                          <m:r>
                            <a:rPr lang="en-US" b="1" i="0" smtClean="0">
                              <a:solidFill>
                                <a:schemeClr val="tx1"/>
                              </a:solidFill>
                              <a:latin typeface="Cambria Math" panose="02040503050406030204" pitchFamily="18" charset="0"/>
                              <a:cs typeface="Times New Roman" panose="02020603050405020304" pitchFamily="18" charset="0"/>
                            </a:rPr>
                            <m:t>𝟏</m:t>
                          </m:r>
                          <m:r>
                            <a:rPr lang="en-US" b="1" i="0" smtClean="0">
                              <a:solidFill>
                                <a:schemeClr val="tx1"/>
                              </a:solidFill>
                              <a:latin typeface="Cambria Math" panose="02040503050406030204" pitchFamily="18" charset="0"/>
                              <a:cs typeface="Times New Roman" panose="02020603050405020304" pitchFamily="18" charset="0"/>
                            </a:rPr>
                            <m:t>+</m:t>
                          </m:r>
                          <m:f>
                            <m:fPr>
                              <m:ctrlPr>
                                <a:rPr lang="en-US" b="1" i="1" smtClean="0">
                                  <a:solidFill>
                                    <a:schemeClr val="tx1"/>
                                  </a:solidFill>
                                  <a:latin typeface="Cambria Math" panose="02040503050406030204" pitchFamily="18" charset="0"/>
                                  <a:cs typeface="Times New Roman" panose="02020603050405020304" pitchFamily="18" charset="0"/>
                                </a:rPr>
                              </m:ctrlPr>
                            </m:fPr>
                            <m:num>
                              <m:r>
                                <a:rPr lang="en-US" b="1" i="0" smtClean="0">
                                  <a:solidFill>
                                    <a:schemeClr val="tx1"/>
                                  </a:solidFill>
                                  <a:latin typeface="Cambria Math" panose="02040503050406030204" pitchFamily="18" charset="0"/>
                                  <a:cs typeface="Times New Roman" panose="02020603050405020304" pitchFamily="18" charset="0"/>
                                </a:rPr>
                                <m:t>𝐢</m:t>
                              </m:r>
                            </m:num>
                            <m:den>
                              <m:r>
                                <a:rPr lang="en-US" b="1" i="0" smtClean="0">
                                  <a:solidFill>
                                    <a:schemeClr val="tx1"/>
                                  </a:solidFill>
                                  <a:latin typeface="Cambria Math" panose="02040503050406030204" pitchFamily="18" charset="0"/>
                                  <a:cs typeface="Times New Roman" panose="02020603050405020304" pitchFamily="18" charset="0"/>
                                </a:rPr>
                                <m:t>𝟑</m:t>
                              </m:r>
                            </m:den>
                          </m:f>
                          <m:r>
                            <a:rPr lang="en-US" b="1" i="0" smtClean="0">
                              <a:solidFill>
                                <a:schemeClr val="tx1"/>
                              </a:solidFill>
                              <a:latin typeface="Cambria Math" panose="02040503050406030204" pitchFamily="18" charset="0"/>
                              <a:cs typeface="Times New Roman" panose="02020603050405020304" pitchFamily="18" charset="0"/>
                            </a:rPr>
                            <m:t>)</m:t>
                          </m:r>
                        </m:den>
                      </m:f>
                    </m:oMath>
                  </m:oMathPara>
                </a14:m>
                <a:endParaRPr lang="en-US" b="1"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Where </a:t>
                </a:r>
                <a14:m>
                  <m:oMath xmlns:m="http://schemas.openxmlformats.org/officeDocument/2006/math">
                    <m:r>
                      <a:rPr lang="en-US" b="0" i="1" smtClean="0">
                        <a:solidFill>
                          <a:schemeClr val="tx1"/>
                        </a:solidFill>
                        <a:latin typeface="Cambria Math" panose="02040503050406030204" pitchFamily="18" charset="0"/>
                        <a:cs typeface="Times New Roman" panose="02020603050405020304" pitchFamily="18" charset="0"/>
                      </a:rPr>
                      <m:t>𝑖</m:t>
                    </m:r>
                  </m:oMath>
                </a14:m>
                <a:r>
                  <a:rPr lang="en-US" dirty="0">
                    <a:solidFill>
                      <a:schemeClr val="tx1"/>
                    </a:solidFill>
                    <a:latin typeface="Times New Roman" panose="02020603050405020304" pitchFamily="18" charset="0"/>
                    <a:cs typeface="Times New Roman" panose="02020603050405020304" pitchFamily="18" charset="0"/>
                  </a:rPr>
                  <a:t> is the risk-free interest rate ( for a one-year maturity) used for discounting purposes.</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989215" y="1496291"/>
                <a:ext cx="10673541" cy="4962698"/>
              </a:xfrm>
              <a:blipFill rotWithShape="0">
                <a:blip r:embed="rId2"/>
                <a:stretch>
                  <a:fillRect l="-742" r="-74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460841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192" y="99752"/>
            <a:ext cx="10178322" cy="781397"/>
          </a:xfrm>
        </p:spPr>
        <p:txBody>
          <a:bodyPr>
            <a:normAutofit/>
          </a:bodyPr>
          <a:lstStyle/>
          <a:p>
            <a:r>
              <a:rPr lang="en-US" dirty="0">
                <a:latin typeface="Times New Roman" panose="02020603050405020304" pitchFamily="18" charset="0"/>
                <a:cs typeface="Times New Roman" panose="02020603050405020304" pitchFamily="18" charset="0"/>
              </a:rPr>
              <a:t>Expected-loss proxy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29639" y="778222"/>
                <a:ext cx="10924309" cy="5946774"/>
              </a:xfrm>
            </p:spPr>
            <p:txBody>
              <a:bodyPr>
                <a:noAutofit/>
              </a:bodyPr>
              <a:lstStyle/>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This proxy derives a best estimate for the premium provision based on the estimate of the combined ratio for the LOB being valued.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The conditions for this proxy to be applicable by following:</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The combined ratio is expected to remain stable over the run-off period of the premium provision.</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A reliable estimate of the combined ratio can be made.</a:t>
                </a:r>
              </a:p>
              <a:p>
                <a:pPr algn="just">
                  <a:lnSpc>
                    <a:spcPct val="150000"/>
                  </a:lnSpc>
                  <a:spcBef>
                    <a:spcPts val="0"/>
                  </a:spcBef>
                </a:pPr>
                <a:r>
                  <a:rPr lang="en-US" sz="1800" dirty="0">
                    <a:solidFill>
                      <a:schemeClr val="tx1"/>
                    </a:solidFill>
                    <a:latin typeface="Times New Roman" panose="02020603050405020304" pitchFamily="18" charset="0"/>
                    <a:cs typeface="Times New Roman" panose="02020603050405020304" pitchFamily="18" charset="0"/>
                  </a:rPr>
                  <a:t>The unearned premium provision is an adequate exposure measure for estimating future claims during the unexpired risk period.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The combined ratio may be considered to be the sum of the expense ratio (ratio of expenses to written premium) and the claims ratio.</a:t>
                </a:r>
              </a:p>
              <a:p>
                <a:pPr marL="0" indent="0" algn="just">
                  <a:lnSpc>
                    <a:spcPct val="150000"/>
                  </a:lnSpc>
                  <a:spcBef>
                    <a:spcPts val="0"/>
                  </a:spcBef>
                  <a:buNone/>
                </a:pPr>
                <a14:m>
                  <m:oMathPara xmlns:m="http://schemas.openxmlformats.org/officeDocument/2006/math">
                    <m:oMathParaPr>
                      <m:jc m:val="centerGroup"/>
                    </m:oMathParaPr>
                    <m:oMath xmlns:m="http://schemas.openxmlformats.org/officeDocument/2006/math">
                      <m:r>
                        <a:rPr lang="en-US" sz="1800" b="1" i="0" smtClean="0">
                          <a:solidFill>
                            <a:schemeClr val="tx1"/>
                          </a:solidFill>
                          <a:latin typeface="Cambria Math" panose="02040503050406030204" pitchFamily="18" charset="0"/>
                          <a:cs typeface="Times New Roman" panose="02020603050405020304" pitchFamily="18" charset="0"/>
                        </a:rPr>
                        <m:t>𝐁𝐄</m:t>
                      </m:r>
                      <m:r>
                        <a:rPr lang="en-US" sz="1800" b="1" i="0" smtClean="0">
                          <a:solidFill>
                            <a:schemeClr val="tx1"/>
                          </a:solidFill>
                          <a:latin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cs typeface="Times New Roman" panose="02020603050405020304" pitchFamily="18" charset="0"/>
                        </a:rPr>
                        <m:t>𝐂𝐑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𝐔𝐏𝐑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𝐂𝐑</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𝟏</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1800" b="1" i="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𝐏𝐕𝐅𝐏</m:t>
                      </m:r>
                    </m:oMath>
                  </m:oMathPara>
                </a14:m>
                <a:endParaRPr lang="en-US" sz="1800" b="1"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Where BE=best estimate of premium provision</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CR=estimate of combined ratio for the LOB being valued</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UPR=unearned premium reserve</a:t>
                </a:r>
              </a:p>
              <a:p>
                <a:pPr marL="0" indent="0" algn="just">
                  <a:lnSpc>
                    <a:spcPct val="150000"/>
                  </a:lnSpc>
                  <a:spcBef>
                    <a:spcPts val="0"/>
                  </a:spcBef>
                  <a:buNone/>
                </a:pPr>
                <a:r>
                  <a:rPr lang="en-US" sz="1800" dirty="0">
                    <a:solidFill>
                      <a:schemeClr val="tx1"/>
                    </a:solidFill>
                    <a:latin typeface="Times New Roman" panose="02020603050405020304" pitchFamily="18" charset="0"/>
                    <a:cs typeface="Times New Roman" panose="02020603050405020304" pitchFamily="18" charset="0"/>
                  </a:rPr>
                  <a:t>PVFP=present value of future premium (discounted using CEIOPS term structure of risk-free interest rates)</a:t>
                </a:r>
              </a:p>
              <a:p>
                <a:pPr marL="0" indent="0" algn="just">
                  <a:lnSpc>
                    <a:spcPct val="150000"/>
                  </a:lnSpc>
                  <a:spcBef>
                    <a:spcPts val="0"/>
                  </a:spcBef>
                  <a:buNone/>
                </a:pPr>
                <a:endParaRPr lang="en-US" sz="1800"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endParaRPr lang="en-US" sz="18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29639" y="778222"/>
                <a:ext cx="10924309" cy="5946774"/>
              </a:xfrm>
              <a:blipFill rotWithShape="0">
                <a:blip r:embed="rId2"/>
                <a:stretch>
                  <a:fillRect l="-446" r="-446"/>
                </a:stretch>
              </a:blipFill>
            </p:spPr>
            <p:txBody>
              <a:bodyPr/>
              <a:lstStyle/>
              <a:p>
                <a:r>
                  <a:rPr lang="en-US">
                    <a:noFill/>
                  </a:rPr>
                  <a:t> </a:t>
                </a:r>
              </a:p>
            </p:txBody>
          </p:sp>
        </mc:Fallback>
      </mc:AlternateContent>
    </p:spTree>
    <p:extLst>
      <p:ext uri="{BB962C8B-B14F-4D97-AF65-F5344CB8AC3E}">
        <p14:creationId xmlns:p14="http://schemas.microsoft.com/office/powerpoint/2010/main" val="26157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Premium provisions</a:t>
            </a:r>
          </a:p>
        </p:txBody>
      </p:sp>
      <p:sp>
        <p:nvSpPr>
          <p:cNvPr id="3" name="Content Placeholder 2"/>
          <p:cNvSpPr>
            <a:spLocks noGrp="1"/>
          </p:cNvSpPr>
          <p:nvPr>
            <p:ph idx="1"/>
          </p:nvPr>
        </p:nvSpPr>
        <p:spPr>
          <a:xfrm>
            <a:off x="1005840" y="1487978"/>
            <a:ext cx="10598727" cy="4646815"/>
          </a:xfrm>
        </p:spPr>
        <p:txBody>
          <a:bodyPr>
            <a:normAutofit fontScale="77500" lnSpcReduction="20000"/>
          </a:bodyPr>
          <a:lstStyle/>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The Accounting Directive provides for two components of the premium provisions.</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provision for unearned premiums: which “shall comprise the amount representing that part of gross premiums written which is to be allocated to the following financial year or to subsequent financial years.”</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The provision for unexpired risks: ”that is the amount set aside in addition to unearned premiums in respect of risks to be borne by the insurance undertaking after the end of the financial year, in order to provide for all claims and expenses in connection with insurance contracts in force in excess of the related unearned premiums and any premiums receivable on those contracts.”</a:t>
            </a:r>
          </a:p>
        </p:txBody>
      </p:sp>
    </p:spTree>
    <p:extLst>
      <p:ext uri="{BB962C8B-B14F-4D97-AF65-F5344CB8AC3E}">
        <p14:creationId xmlns:p14="http://schemas.microsoft.com/office/powerpoint/2010/main" val="36650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Premium provisions</a:t>
            </a:r>
            <a:endParaRPr lang="en-US" dirty="0"/>
          </a:p>
        </p:txBody>
      </p:sp>
      <p:sp>
        <p:nvSpPr>
          <p:cNvPr id="3" name="Content Placeholder 2"/>
          <p:cNvSpPr>
            <a:spLocks noGrp="1"/>
          </p:cNvSpPr>
          <p:nvPr>
            <p:ph idx="1"/>
          </p:nvPr>
        </p:nvSpPr>
        <p:spPr>
          <a:xfrm>
            <a:off x="838200" y="1396538"/>
            <a:ext cx="10515600" cy="4780425"/>
          </a:xfrm>
        </p:spPr>
        <p:txBody>
          <a:bodyPr>
            <a:normAutofit fontScale="62500" lnSpcReduction="20000"/>
          </a:bodyPr>
          <a:lstStyle/>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Premium provisions substitute current unearned premium provisions and unexpired risk provisions (stand-ready obligations). Premium provisions relate to the coverage period when the insurer provides the service of accepting and managing the risks to its policyholders. During the coverage period, the insurer is at risk of insured events occurring with varying severity.</a:t>
            </a:r>
          </a:p>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The calculation of the BE of the premium provision relates to all future claim payments arising from future events post the valuation date that would be insured under the insurer’s existing policies that have not yet expired, administrative expenses, and to all expected future premiums. Premium provision is determined on a prospective basis taking into account the expected cash inflows and cash outflows and time value of money.</a:t>
            </a:r>
          </a:p>
          <a:p>
            <a:pPr marL="0" indent="0" algn="just">
              <a:lnSpc>
                <a:spcPct val="160000"/>
              </a:lnSpc>
              <a:spcBef>
                <a:spcPts val="0"/>
              </a:spcBef>
              <a:buNone/>
            </a:pPr>
            <a:r>
              <a:rPr lang="en-US" dirty="0">
                <a:solidFill>
                  <a:schemeClr val="tx1"/>
                </a:solidFill>
                <a:latin typeface="Times New Roman" panose="02020603050405020304" pitchFamily="18" charset="0"/>
                <a:cs typeface="Times New Roman" panose="02020603050405020304" pitchFamily="18" charset="0"/>
              </a:rPr>
              <a:t>Applying appropriate methodologies and underlying models and using assumptions that were deemed to be realistic for the </a:t>
            </a:r>
            <a:r>
              <a:rPr lang="en-US" dirty="0" err="1">
                <a:solidFill>
                  <a:schemeClr val="tx1"/>
                </a:solidFill>
                <a:latin typeface="Times New Roman" panose="02020603050405020304" pitchFamily="18" charset="0"/>
                <a:cs typeface="Times New Roman" panose="02020603050405020304" pitchFamily="18" charset="0"/>
              </a:rPr>
              <a:t>LoB</a:t>
            </a:r>
            <a:r>
              <a:rPr lang="en-US" dirty="0">
                <a:solidFill>
                  <a:schemeClr val="tx1"/>
                </a:solidFill>
                <a:latin typeface="Times New Roman" panose="02020603050405020304" pitchFamily="18" charset="0"/>
                <a:cs typeface="Times New Roman" panose="02020603050405020304" pitchFamily="18" charset="0"/>
              </a:rPr>
              <a:t> or homogenous groups of risk should determine the expected CFs.</a:t>
            </a:r>
          </a:p>
        </p:txBody>
      </p:sp>
    </p:spTree>
    <p:extLst>
      <p:ext uri="{BB962C8B-B14F-4D97-AF65-F5344CB8AC3E}">
        <p14:creationId xmlns:p14="http://schemas.microsoft.com/office/powerpoint/2010/main" val="334678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Outline</a:t>
            </a:r>
          </a:p>
        </p:txBody>
      </p:sp>
      <p:sp>
        <p:nvSpPr>
          <p:cNvPr id="3" name="Content Placeholder 2"/>
          <p:cNvSpPr>
            <a:spLocks noGrp="1"/>
          </p:cNvSpPr>
          <p:nvPr>
            <p:ph idx="1"/>
          </p:nvPr>
        </p:nvSpPr>
        <p:spPr/>
        <p:txBody>
          <a:bodyPr>
            <a:normAutofit/>
          </a:bodyPr>
          <a:lstStyle/>
          <a:p>
            <a:pPr algn="just">
              <a:lnSpc>
                <a:spcPct val="150000"/>
              </a:lnSpc>
              <a:spcAft>
                <a:spcPts val="1000"/>
              </a:spcAft>
            </a:pPr>
            <a:r>
              <a:rPr lang="en-US" sz="3200" dirty="0">
                <a:solidFill>
                  <a:schemeClr val="tx1"/>
                </a:solidFill>
                <a:latin typeface="Times New Roman" panose="02020603050405020304" pitchFamily="18" charset="0"/>
                <a:cs typeface="Times New Roman" panose="02020603050405020304" pitchFamily="18" charset="0"/>
              </a:rPr>
              <a:t>Life Insurance Technical Provisions</a:t>
            </a:r>
          </a:p>
          <a:p>
            <a:pPr algn="just">
              <a:lnSpc>
                <a:spcPct val="150000"/>
              </a:lnSpc>
              <a:spcAft>
                <a:spcPts val="1000"/>
              </a:spcAft>
            </a:pPr>
            <a:r>
              <a:rPr lang="en-US" sz="3200" dirty="0">
                <a:solidFill>
                  <a:schemeClr val="tx1"/>
                </a:solidFill>
                <a:latin typeface="Times New Roman" panose="02020603050405020304" pitchFamily="18" charset="0"/>
                <a:cs typeface="Times New Roman" panose="02020603050405020304" pitchFamily="18" charset="0"/>
              </a:rPr>
              <a:t>Non-Life Insurance Technical Provisions</a:t>
            </a:r>
          </a:p>
        </p:txBody>
      </p:sp>
    </p:spTree>
    <p:extLst>
      <p:ext uri="{BB962C8B-B14F-4D97-AF65-F5344CB8AC3E}">
        <p14:creationId xmlns:p14="http://schemas.microsoft.com/office/powerpoint/2010/main" val="3579567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362" y="266006"/>
            <a:ext cx="10178322" cy="1014153"/>
          </a:xfrm>
        </p:spPr>
        <p:txBody>
          <a:bodyPr>
            <a:normAutofit/>
          </a:bodyPr>
          <a:lstStyle/>
          <a:p>
            <a:r>
              <a:rPr lang="en-US" sz="3200" dirty="0" err="1">
                <a:latin typeface="Times New Roman" panose="02020603050405020304" pitchFamily="18" charset="0"/>
                <a:cs typeface="Times New Roman" panose="02020603050405020304" pitchFamily="18" charset="0"/>
              </a:rPr>
              <a:t>Postclaims</a:t>
            </a:r>
            <a:r>
              <a:rPr lang="en-US" sz="3200" dirty="0">
                <a:latin typeface="Times New Roman" panose="02020603050405020304" pitchFamily="18" charset="0"/>
                <a:cs typeface="Times New Roman" panose="02020603050405020304" pitchFamily="18" charset="0"/>
              </a:rPr>
              <a:t> technical provisions: outstanding claims provisions</a:t>
            </a:r>
          </a:p>
        </p:txBody>
      </p:sp>
      <p:sp>
        <p:nvSpPr>
          <p:cNvPr id="3" name="Content Placeholder 2"/>
          <p:cNvSpPr>
            <a:spLocks noGrp="1"/>
          </p:cNvSpPr>
          <p:nvPr>
            <p:ph idx="1"/>
          </p:nvPr>
        </p:nvSpPr>
        <p:spPr>
          <a:xfrm>
            <a:off x="941723" y="1371600"/>
            <a:ext cx="10515600" cy="5137266"/>
          </a:xfrm>
        </p:spPr>
        <p:txBody>
          <a:bodyPr>
            <a:normAutofit fontScale="62500" lnSpcReduction="20000"/>
          </a:bodyPr>
          <a:lstStyle/>
          <a:p>
            <a:pPr marL="0" indent="0" algn="just">
              <a:lnSpc>
                <a:spcPct val="160000"/>
              </a:lnSpc>
              <a:spcBef>
                <a:spcPts val="0"/>
              </a:spcBef>
              <a:buNone/>
            </a:pPr>
            <a:r>
              <a:rPr lang="en-US" dirty="0" err="1">
                <a:solidFill>
                  <a:schemeClr val="tx1"/>
                </a:solidFill>
                <a:latin typeface="Times New Roman" panose="02020603050405020304" pitchFamily="18" charset="0"/>
                <a:cs typeface="Times New Roman" panose="02020603050405020304" pitchFamily="18" charset="0"/>
              </a:rPr>
              <a:t>Postclaims</a:t>
            </a:r>
            <a:r>
              <a:rPr lang="en-US" dirty="0">
                <a:solidFill>
                  <a:schemeClr val="tx1"/>
                </a:solidFill>
                <a:latin typeface="Times New Roman" panose="02020603050405020304" pitchFamily="18" charset="0"/>
                <a:cs typeface="Times New Roman" panose="02020603050405020304" pitchFamily="18" charset="0"/>
              </a:rPr>
              <a:t> TPs relate to the settlement period between claims being incurred and claims being settled. During the settlement period, the insurer is at risk due to uncertainties regarding, for example, the number of claims not yet reported (IBNR claims), the stochastic nature of claim sizes, and the timing of claim payments (reflecting the claims handling processes and the potential reopening of claims) as well as uncertainties related to, for example, changes in the legal environment.</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For claims with low uncertainty, both in timing and amount, generally claims that are settled in a short term, either the result of their individual valuation (case by case) or the result of sound statistical methods may be assumed as reasonable proxies of their BE, provided the entity has checked that the alternative used has produced consistent estimates with the actual results obtained in back testing.</a:t>
            </a:r>
          </a:p>
          <a:p>
            <a:pPr algn="just">
              <a:lnSpc>
                <a:spcPct val="160000"/>
              </a:lnSpc>
              <a:spcBef>
                <a:spcPts val="0"/>
              </a:spcBef>
            </a:pPr>
            <a:r>
              <a:rPr lang="en-US" dirty="0">
                <a:solidFill>
                  <a:schemeClr val="tx1"/>
                </a:solidFill>
                <a:latin typeface="Times New Roman" panose="02020603050405020304" pitchFamily="18" charset="0"/>
                <a:cs typeface="Times New Roman" panose="02020603050405020304" pitchFamily="18" charset="0"/>
              </a:rPr>
              <a:t>For claims with significant uncertainty, in either timing or amount (generally claims that are settled in a medium or long term), the BE should in principle be valued using relevant actuarial methods based on runoff triangles.</a:t>
            </a:r>
          </a:p>
        </p:txBody>
      </p:sp>
    </p:spTree>
    <p:extLst>
      <p:ext uri="{BB962C8B-B14F-4D97-AF65-F5344CB8AC3E}">
        <p14:creationId xmlns:p14="http://schemas.microsoft.com/office/powerpoint/2010/main" val="101098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Life Insurance Technical Provision</a:t>
            </a:r>
            <a:endParaRPr lang="en-US" dirty="0"/>
          </a:p>
        </p:txBody>
      </p:sp>
      <p:sp>
        <p:nvSpPr>
          <p:cNvPr id="3" name="Content Placeholder 2"/>
          <p:cNvSpPr>
            <a:spLocks noGrp="1"/>
          </p:cNvSpPr>
          <p:nvPr>
            <p:ph idx="1"/>
          </p:nvPr>
        </p:nvSpPr>
        <p:spPr>
          <a:xfrm>
            <a:off x="980902" y="2286001"/>
            <a:ext cx="10449098"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In MARKT (2004c), the Commission Services asked CEIOPS to advise on TPs issues. The provisioning standards to be included in the implementing measures could be supplemented by actuarial guidance and thus close c-operation with actuarial profession would be necessary.</a:t>
            </a:r>
          </a:p>
        </p:txBody>
      </p:sp>
    </p:spTree>
    <p:extLst>
      <p:ext uri="{BB962C8B-B14F-4D97-AF65-F5344CB8AC3E}">
        <p14:creationId xmlns:p14="http://schemas.microsoft.com/office/powerpoint/2010/main" val="1681549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478" y="357447"/>
            <a:ext cx="10178322" cy="739832"/>
          </a:xfrm>
        </p:spPr>
        <p:txBody>
          <a:bodyPr>
            <a:normAutofit/>
          </a:bodyPr>
          <a:lstStyle/>
          <a:p>
            <a:pPr algn="just"/>
            <a:r>
              <a:rPr lang="en-US" sz="3600" dirty="0">
                <a:latin typeface="Times New Roman" panose="02020603050405020304" pitchFamily="18" charset="0"/>
                <a:cs typeface="Times New Roman" panose="02020603050405020304" pitchFamily="18" charset="0"/>
              </a:rPr>
              <a:t>Life Insurance Technical Provision</a:t>
            </a:r>
          </a:p>
        </p:txBody>
      </p:sp>
      <p:sp>
        <p:nvSpPr>
          <p:cNvPr id="3" name="Content Placeholder 2"/>
          <p:cNvSpPr>
            <a:spLocks noGrp="1"/>
          </p:cNvSpPr>
          <p:nvPr>
            <p:ph idx="1"/>
          </p:nvPr>
        </p:nvSpPr>
        <p:spPr>
          <a:xfrm>
            <a:off x="838200" y="1097279"/>
            <a:ext cx="10841182" cy="5394961"/>
          </a:xfrm>
        </p:spPr>
        <p:txBody>
          <a:bodyPr>
            <a:noAutofit/>
          </a:bodyPr>
          <a:lstStyle/>
          <a:p>
            <a:pPr algn="just">
              <a:lnSpc>
                <a:spcPct val="150000"/>
              </a:lnSpc>
              <a:spcBef>
                <a:spcPts val="0"/>
              </a:spcBef>
            </a:pPr>
            <a:r>
              <a:rPr lang="en-US" sz="2200" dirty="0" err="1">
                <a:solidFill>
                  <a:schemeClr val="tx1"/>
                </a:solidFill>
                <a:latin typeface="Times New Roman" panose="02020603050405020304" pitchFamily="18" charset="0"/>
                <a:cs typeface="Times New Roman" panose="02020603050405020304" pitchFamily="18" charset="0"/>
              </a:rPr>
              <a:t>CfA</a:t>
            </a:r>
            <a:r>
              <a:rPr lang="en-US" sz="2200" dirty="0">
                <a:solidFill>
                  <a:schemeClr val="tx1"/>
                </a:solidFill>
                <a:latin typeface="Times New Roman" panose="02020603050405020304" pitchFamily="18" charset="0"/>
                <a:cs typeface="Times New Roman" panose="02020603050405020304" pitchFamily="18" charset="0"/>
              </a:rPr>
              <a:t> 7: TPs for life insurance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Best Estimate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Risk Margin</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Risk-Free Interest Rate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Other Issues</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CEIOPS’ Advice</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Segmentation: Homogenous Risk Groups</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Discounting</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Profit Sharing and Potential Sharing</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Surrender Value Floor</a:t>
            </a:r>
          </a:p>
          <a:p>
            <a:pPr algn="just">
              <a:lnSpc>
                <a:spcPct val="150000"/>
              </a:lnSpc>
              <a:spcBef>
                <a:spcPts val="0"/>
              </a:spcBef>
            </a:pPr>
            <a:r>
              <a:rPr lang="en-US" sz="2200" dirty="0">
                <a:solidFill>
                  <a:schemeClr val="tx1"/>
                </a:solidFill>
                <a:latin typeface="Times New Roman" panose="02020603050405020304" pitchFamily="18" charset="0"/>
                <a:cs typeface="Times New Roman" panose="02020603050405020304" pitchFamily="18" charset="0"/>
              </a:rPr>
              <a:t>Reinsurance</a:t>
            </a:r>
          </a:p>
        </p:txBody>
      </p:sp>
    </p:spTree>
    <p:extLst>
      <p:ext uri="{BB962C8B-B14F-4D97-AF65-F5344CB8AC3E}">
        <p14:creationId xmlns:p14="http://schemas.microsoft.com/office/powerpoint/2010/main" val="345190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81150"/>
          </a:xfrm>
        </p:spPr>
        <p:txBody>
          <a:bodyPr>
            <a:normAutofit/>
          </a:bodyPr>
          <a:lstStyle/>
          <a:p>
            <a:pPr algn="just"/>
            <a:r>
              <a:rPr lang="en-US" sz="4400" dirty="0" err="1">
                <a:latin typeface="Times New Roman" panose="02020603050405020304" pitchFamily="18" charset="0"/>
                <a:cs typeface="Times New Roman" panose="02020603050405020304" pitchFamily="18" charset="0"/>
              </a:rPr>
              <a:t>CfA</a:t>
            </a:r>
            <a:r>
              <a:rPr lang="en-US" sz="4400" dirty="0">
                <a:latin typeface="Times New Roman" panose="02020603050405020304" pitchFamily="18" charset="0"/>
                <a:cs typeface="Times New Roman" panose="02020603050405020304" pitchFamily="18" charset="0"/>
              </a:rPr>
              <a:t> 7: TPs for life insurance</a:t>
            </a:r>
          </a:p>
        </p:txBody>
      </p:sp>
      <p:sp>
        <p:nvSpPr>
          <p:cNvPr id="3" name="Content Placeholder 2"/>
          <p:cNvSpPr>
            <a:spLocks noGrp="1"/>
          </p:cNvSpPr>
          <p:nvPr>
            <p:ph idx="1"/>
          </p:nvPr>
        </p:nvSpPr>
        <p:spPr>
          <a:xfrm>
            <a:off x="1088967" y="1961805"/>
            <a:ext cx="10341033"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At this initial stage of the process, there was </a:t>
            </a:r>
            <a:r>
              <a:rPr lang="en-US" sz="2800" b="1" u="sng" dirty="0">
                <a:solidFill>
                  <a:schemeClr val="tx1"/>
                </a:solidFill>
                <a:latin typeface="Times New Roman" panose="02020603050405020304" pitchFamily="18" charset="0"/>
                <a:cs typeface="Times New Roman" panose="02020603050405020304" pitchFamily="18" charset="0"/>
              </a:rPr>
              <a:t>no</a:t>
            </a:r>
            <a:r>
              <a:rPr lang="en-US" sz="2800" dirty="0">
                <a:solidFill>
                  <a:schemeClr val="tx1"/>
                </a:solidFill>
                <a:latin typeface="Times New Roman" panose="02020603050405020304" pitchFamily="18" charset="0"/>
                <a:cs typeface="Times New Roman" panose="02020603050405020304" pitchFamily="18" charset="0"/>
              </a:rPr>
              <a:t> distinction between </a:t>
            </a:r>
            <a:r>
              <a:rPr lang="en-US" sz="2800" b="1" dirty="0" err="1">
                <a:solidFill>
                  <a:schemeClr val="tx1"/>
                </a:solidFill>
                <a:latin typeface="Times New Roman" panose="02020603050405020304" pitchFamily="18" charset="0"/>
                <a:cs typeface="Times New Roman" panose="02020603050405020304" pitchFamily="18" charset="0"/>
              </a:rPr>
              <a:t>hedgeable</a:t>
            </a:r>
            <a:r>
              <a:rPr lang="en-US" sz="2800" dirty="0">
                <a:solidFill>
                  <a:schemeClr val="tx1"/>
                </a:solidFill>
                <a:latin typeface="Times New Roman" panose="02020603050405020304" pitchFamily="18" charset="0"/>
                <a:cs typeface="Times New Roman" panose="02020603050405020304" pitchFamily="18" charset="0"/>
              </a:rPr>
              <a:t> and </a:t>
            </a:r>
            <a:r>
              <a:rPr lang="en-US" sz="2800" b="1" dirty="0" err="1">
                <a:solidFill>
                  <a:schemeClr val="tx1"/>
                </a:solidFill>
                <a:latin typeface="Times New Roman" panose="02020603050405020304" pitchFamily="18" charset="0"/>
                <a:cs typeface="Times New Roman" panose="02020603050405020304" pitchFamily="18" charset="0"/>
              </a:rPr>
              <a:t>nonhedgeable</a:t>
            </a:r>
            <a:r>
              <a:rPr lang="en-US" sz="2800" dirty="0">
                <a:solidFill>
                  <a:schemeClr val="tx1"/>
                </a:solidFill>
                <a:latin typeface="Times New Roman" panose="02020603050405020304" pitchFamily="18" charset="0"/>
                <a:cs typeface="Times New Roman" panose="02020603050405020304" pitchFamily="18" charset="0"/>
              </a:rPr>
              <a:t> risks or obligations.</a:t>
            </a:r>
          </a:p>
        </p:txBody>
      </p:sp>
    </p:spTree>
    <p:extLst>
      <p:ext uri="{BB962C8B-B14F-4D97-AF65-F5344CB8AC3E}">
        <p14:creationId xmlns:p14="http://schemas.microsoft.com/office/powerpoint/2010/main" val="1683062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Best Estimate</a:t>
            </a:r>
            <a:endParaRPr lang="en-US" dirty="0"/>
          </a:p>
        </p:txBody>
      </p:sp>
      <p:sp>
        <p:nvSpPr>
          <p:cNvPr id="3" name="Content Placeholder 2"/>
          <p:cNvSpPr>
            <a:spLocks noGrp="1"/>
          </p:cNvSpPr>
          <p:nvPr>
            <p:ph idx="1"/>
          </p:nvPr>
        </p:nvSpPr>
        <p:spPr>
          <a:xfrm>
            <a:off x="1077111" y="2019994"/>
            <a:ext cx="10178322" cy="3593591"/>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Expected PV or “BE” provisions should be unambiguously defined in a way that is IASB compatible and takes international developments into account.</a:t>
            </a:r>
          </a:p>
        </p:txBody>
      </p:sp>
    </p:spTree>
    <p:extLst>
      <p:ext uri="{BB962C8B-B14F-4D97-AF65-F5344CB8AC3E}">
        <p14:creationId xmlns:p14="http://schemas.microsoft.com/office/powerpoint/2010/main" val="713925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Risk Margin</a:t>
            </a:r>
            <a:endParaRPr lang="en-US" dirty="0"/>
          </a:p>
        </p:txBody>
      </p:sp>
      <p:sp>
        <p:nvSpPr>
          <p:cNvPr id="3" name="Content Placeholder 2"/>
          <p:cNvSpPr>
            <a:spLocks noGrp="1"/>
          </p:cNvSpPr>
          <p:nvPr>
            <p:ph idx="1"/>
          </p:nvPr>
        </p:nvSpPr>
        <p:spPr>
          <a:xfrm>
            <a:off x="838200" y="1401676"/>
            <a:ext cx="10515600" cy="4126288"/>
          </a:xfrm>
        </p:spPr>
        <p:txBody>
          <a:bodyPr>
            <a:normAutofit/>
          </a:bodyPr>
          <a:lstStyle/>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To take into account the uncertainty of valuation, and to protect policyholders.</a:t>
            </a:r>
          </a:p>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For example: when the solvency margin has disappeared, the portfolio must be transferred or put into runoff, RMs must be set in addition to expected values.</a:t>
            </a:r>
          </a:p>
          <a:p>
            <a:pPr algn="just">
              <a:lnSpc>
                <a:spcPct val="110000"/>
              </a:lnSpc>
              <a:spcAft>
                <a:spcPts val="1000"/>
              </a:spcAft>
            </a:pPr>
            <a:r>
              <a:rPr lang="en-US" sz="2800" dirty="0">
                <a:solidFill>
                  <a:schemeClr val="tx1"/>
                </a:solidFill>
                <a:latin typeface="Times New Roman" panose="02020603050405020304" pitchFamily="18" charset="0"/>
                <a:cs typeface="Times New Roman" panose="02020603050405020304" pitchFamily="18" charset="0"/>
              </a:rPr>
              <a:t>Relevant factors, such as insurance risks, lapses, expenses, and so on.</a:t>
            </a:r>
          </a:p>
        </p:txBody>
      </p:sp>
    </p:spTree>
    <p:extLst>
      <p:ext uri="{BB962C8B-B14F-4D97-AF65-F5344CB8AC3E}">
        <p14:creationId xmlns:p14="http://schemas.microsoft.com/office/powerpoint/2010/main" val="44712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Risk-Free Interest Rate</a:t>
            </a:r>
            <a:endParaRPr lang="en-US" dirty="0"/>
          </a:p>
        </p:txBody>
      </p:sp>
      <p:sp>
        <p:nvSpPr>
          <p:cNvPr id="3" name="Content Placeholder 2"/>
          <p:cNvSpPr>
            <a:spLocks noGrp="1"/>
          </p:cNvSpPr>
          <p:nvPr>
            <p:ph idx="1"/>
          </p:nvPr>
        </p:nvSpPr>
        <p:spPr>
          <a:xfrm>
            <a:off x="838200" y="1626120"/>
            <a:ext cx="10891058" cy="4351338"/>
          </a:xfrm>
        </p:spPr>
        <p:txBody>
          <a:bodyPr>
            <a:normAutofit/>
          </a:bodyPr>
          <a:lstStyle/>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CEIOPS was requested to provide advice on how to define the risk-free market interest rate for discounting the estimated future CFs applicable both inside and outside of the Euro zone. </a:t>
            </a:r>
          </a:p>
          <a:p>
            <a:pPr marL="0" indent="0" algn="just">
              <a:lnSpc>
                <a:spcPct val="150000"/>
              </a:lnSpc>
              <a:spcAft>
                <a:spcPts val="1000"/>
              </a:spcAft>
              <a:buNone/>
            </a:pPr>
            <a:r>
              <a:rPr lang="en-US" sz="2800" dirty="0">
                <a:solidFill>
                  <a:schemeClr val="tx1"/>
                </a:solidFill>
                <a:latin typeface="Times New Roman" panose="02020603050405020304" pitchFamily="18" charset="0"/>
                <a:cs typeface="Times New Roman" panose="02020603050405020304" pitchFamily="18" charset="0"/>
              </a:rPr>
              <a:t>In addition, methods to establish TPs for the investment-related parts of life assurance contracts, that is, interest rate guarantees, bonuses, and embedded options, should be developed.</a:t>
            </a:r>
          </a:p>
        </p:txBody>
      </p:sp>
    </p:spTree>
    <p:extLst>
      <p:ext uri="{BB962C8B-B14F-4D97-AF65-F5344CB8AC3E}">
        <p14:creationId xmlns:p14="http://schemas.microsoft.com/office/powerpoint/2010/main" val="307452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418</TotalTime>
  <Words>2748</Words>
  <Application>Microsoft Office PowerPoint</Application>
  <PresentationFormat>宽屏</PresentationFormat>
  <Paragraphs>166</Paragraphs>
  <Slides>30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KaiTi</vt:lpstr>
      <vt:lpstr>等线</vt:lpstr>
      <vt:lpstr>等线 Light</vt:lpstr>
      <vt:lpstr>Arial</vt:lpstr>
      <vt:lpstr>Cambria Math</vt:lpstr>
      <vt:lpstr>Times New Roman</vt:lpstr>
      <vt:lpstr>Office 主题​​</vt:lpstr>
      <vt:lpstr> Technical Provisions</vt:lpstr>
      <vt:lpstr>Initial Thoughts</vt:lpstr>
      <vt:lpstr>Outline</vt:lpstr>
      <vt:lpstr>Life Insurance Technical Provision</vt:lpstr>
      <vt:lpstr>Life Insurance Technical Provision</vt:lpstr>
      <vt:lpstr>CfA 7: TPs for life insurance</vt:lpstr>
      <vt:lpstr>Best Estimate</vt:lpstr>
      <vt:lpstr>Risk Margin</vt:lpstr>
      <vt:lpstr>Risk-Free Interest Rate</vt:lpstr>
      <vt:lpstr>Segmentation</vt:lpstr>
      <vt:lpstr>Segmentation</vt:lpstr>
      <vt:lpstr>Segmentation</vt:lpstr>
      <vt:lpstr>Segmentation</vt:lpstr>
      <vt:lpstr>Grouping of Contracts</vt:lpstr>
      <vt:lpstr>BEHAVIOR OF POLICYHOLDERS AND MANAGEMENT</vt:lpstr>
      <vt:lpstr>With-profit business</vt:lpstr>
      <vt:lpstr>Nonlife Insurance Technical Provisions</vt:lpstr>
      <vt:lpstr>CfA 8: TPs for Nonlife Insurance</vt:lpstr>
      <vt:lpstr>CfA 8: TPs for Nonlife Insurance</vt:lpstr>
      <vt:lpstr>CfA 8: TPs for Nonlife Insurance</vt:lpstr>
      <vt:lpstr>Segmentation</vt:lpstr>
      <vt:lpstr>Segmentation</vt:lpstr>
      <vt:lpstr>Reinsurance</vt:lpstr>
      <vt:lpstr>Best estimate</vt:lpstr>
      <vt:lpstr>Best estimate</vt:lpstr>
      <vt:lpstr>Accounting-based proxy</vt:lpstr>
      <vt:lpstr>Expected-loss proxy</vt:lpstr>
      <vt:lpstr>Premium provisions</vt:lpstr>
      <vt:lpstr>Premium provisions</vt:lpstr>
      <vt:lpstr>Postclaims technical provisions: outstanding claims provisions</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Technical Provisions</dc:title>
  <dc:creator>Pedagog</dc:creator>
  <cp:lastModifiedBy>hp</cp:lastModifiedBy>
  <cp:revision>39</cp:revision>
  <dcterms:created xsi:type="dcterms:W3CDTF">2016-03-02T10:09:53Z</dcterms:created>
  <dcterms:modified xsi:type="dcterms:W3CDTF">2023-09-07T01:15:32Z</dcterms:modified>
</cp:coreProperties>
</file>