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304" r:id="rId3"/>
    <p:sldId id="305" r:id="rId4"/>
    <p:sldId id="306"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257" r:id="rId19"/>
    <p:sldId id="286" r:id="rId20"/>
    <p:sldId id="300" r:id="rId21"/>
    <p:sldId id="301" r:id="rId22"/>
    <p:sldId id="302" r:id="rId23"/>
    <p:sldId id="303" r:id="rId24"/>
    <p:sldId id="258" r:id="rId25"/>
    <p:sldId id="266" r:id="rId26"/>
    <p:sldId id="259" r:id="rId27"/>
    <p:sldId id="287" r:id="rId28"/>
    <p:sldId id="288" r:id="rId29"/>
    <p:sldId id="292" r:id="rId30"/>
    <p:sldId id="293" r:id="rId31"/>
    <p:sldId id="295" r:id="rId32"/>
    <p:sldId id="291" r:id="rId33"/>
    <p:sldId id="294" r:id="rId34"/>
    <p:sldId id="296" r:id="rId35"/>
    <p:sldId id="260" r:id="rId36"/>
    <p:sldId id="297" r:id="rId37"/>
    <p:sldId id="298" r:id="rId38"/>
    <p:sldId id="262" r:id="rId39"/>
    <p:sldId id="261" r:id="rId40"/>
    <p:sldId id="263" r:id="rId41"/>
    <p:sldId id="264" r:id="rId42"/>
    <p:sldId id="265" r:id="rId43"/>
    <p:sldId id="267" r:id="rId44"/>
    <p:sldId id="268" r:id="rId45"/>
    <p:sldId id="269" r:id="rId46"/>
    <p:sldId id="271" r:id="rId4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92"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639645-2E09-4164-81DF-D52DC5372E2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0FC4D09-0F15-440A-AA67-1FB9386DA025}">
      <dgm:prSet phldrT="[Text]" custT="1"/>
      <dgm:spPr/>
      <dgm:t>
        <a:bodyPr/>
        <a:lstStyle/>
        <a:p>
          <a:r>
            <a:rPr lang="en-GB" altLang="en-US" sz="1800" b="1" dirty="0">
              <a:latin typeface="Times New Roman" panose="02020603050405020304" pitchFamily="18" charset="0"/>
              <a:cs typeface="Times New Roman" panose="02020603050405020304" pitchFamily="18" charset="0"/>
            </a:rPr>
            <a:t>Pillar 1</a:t>
          </a:r>
        </a:p>
        <a:p>
          <a:r>
            <a:rPr lang="en-GB" altLang="en-US" sz="1800" b="1" dirty="0">
              <a:latin typeface="Times New Roman" panose="02020603050405020304" pitchFamily="18" charset="0"/>
              <a:cs typeface="Times New Roman" panose="02020603050405020304" pitchFamily="18" charset="0"/>
            </a:rPr>
            <a:t>Quantitative  </a:t>
          </a:r>
        </a:p>
        <a:p>
          <a:r>
            <a:rPr lang="en-GB" altLang="en-US" sz="1800" b="1" dirty="0">
              <a:latin typeface="Times New Roman" panose="02020603050405020304" pitchFamily="18" charset="0"/>
              <a:cs typeface="Times New Roman" panose="02020603050405020304" pitchFamily="18" charset="0"/>
            </a:rPr>
            <a:t>Requirements</a:t>
          </a:r>
          <a:endParaRPr lang="en-US" sz="1800" dirty="0">
            <a:latin typeface="Times New Roman" panose="02020603050405020304" pitchFamily="18" charset="0"/>
            <a:cs typeface="Times New Roman" panose="02020603050405020304" pitchFamily="18" charset="0"/>
          </a:endParaRPr>
        </a:p>
      </dgm:t>
    </dgm:pt>
    <dgm:pt modelId="{03DFAE31-F2C1-44FA-8291-7A9667AC05BD}" type="parTrans" cxnId="{1D617558-AB0C-4215-A2BB-E213B27CCDE7}">
      <dgm:prSet/>
      <dgm:spPr/>
      <dgm:t>
        <a:bodyPr/>
        <a:lstStyle/>
        <a:p>
          <a:endParaRPr lang="en-US"/>
        </a:p>
      </dgm:t>
    </dgm:pt>
    <dgm:pt modelId="{BA79CD51-BF02-4F25-A9B7-759CE60F3F9B}" type="sibTrans" cxnId="{1D617558-AB0C-4215-A2BB-E213B27CCDE7}">
      <dgm:prSet/>
      <dgm:spPr/>
      <dgm:t>
        <a:bodyPr/>
        <a:lstStyle/>
        <a:p>
          <a:endParaRPr lang="en-US"/>
        </a:p>
      </dgm:t>
    </dgm:pt>
    <dgm:pt modelId="{7AF51506-F218-4F54-B4F3-2D58272D34AC}">
      <dgm:prSet phldrT="[Text]" custT="1"/>
      <dgm:spPr/>
      <dgm:t>
        <a:bodyPr/>
        <a:lstStyle/>
        <a:p>
          <a:r>
            <a:rPr lang="en-GB" altLang="en-US" sz="1800" b="1" dirty="0">
              <a:latin typeface="Times New Roman" panose="02020603050405020304" pitchFamily="18" charset="0"/>
              <a:cs typeface="Times New Roman" panose="02020603050405020304" pitchFamily="18" charset="0"/>
            </a:rPr>
            <a:t>Balance sheet valuation &amp; capital requirements</a:t>
          </a:r>
          <a:endParaRPr lang="en-US" sz="1800" dirty="0">
            <a:latin typeface="Times New Roman" panose="02020603050405020304" pitchFamily="18" charset="0"/>
            <a:cs typeface="Times New Roman" panose="02020603050405020304" pitchFamily="18" charset="0"/>
          </a:endParaRPr>
        </a:p>
      </dgm:t>
    </dgm:pt>
    <dgm:pt modelId="{55A6AD24-60CD-42C8-B71D-58AAF1482A7B}" type="parTrans" cxnId="{4ECA2B4B-FB8B-4AF4-A05C-0CD836AFE6C2}">
      <dgm:prSet/>
      <dgm:spPr/>
      <dgm:t>
        <a:bodyPr/>
        <a:lstStyle/>
        <a:p>
          <a:endParaRPr lang="en-US"/>
        </a:p>
      </dgm:t>
    </dgm:pt>
    <dgm:pt modelId="{3F13352A-93BA-4B3F-A863-21D501BEB9B5}" type="sibTrans" cxnId="{4ECA2B4B-FB8B-4AF4-A05C-0CD836AFE6C2}">
      <dgm:prSet/>
      <dgm:spPr/>
      <dgm:t>
        <a:bodyPr/>
        <a:lstStyle/>
        <a:p>
          <a:endParaRPr lang="en-US"/>
        </a:p>
      </dgm:t>
    </dgm:pt>
    <dgm:pt modelId="{6DE814A7-8E2B-49B5-A857-B845382A4A63}">
      <dgm:prSet phldrT="[Text]"/>
      <dgm:spPr/>
      <dgm:t>
        <a:bodyPr/>
        <a:lstStyle/>
        <a:p>
          <a:r>
            <a:rPr lang="en-GB" altLang="en-US" b="1" dirty="0">
              <a:latin typeface="Times New Roman" panose="02020603050405020304" pitchFamily="18" charset="0"/>
              <a:cs typeface="Times New Roman" panose="02020603050405020304" pitchFamily="18" charset="0"/>
            </a:rPr>
            <a:t>Pillar 2</a:t>
          </a:r>
        </a:p>
        <a:p>
          <a:r>
            <a:rPr lang="en-GB" altLang="en-US" b="1" dirty="0">
              <a:latin typeface="Times New Roman" panose="02020603050405020304" pitchFamily="18" charset="0"/>
              <a:cs typeface="Times New Roman" panose="02020603050405020304" pitchFamily="18" charset="0"/>
            </a:rPr>
            <a:t>Supervisory </a:t>
          </a:r>
        </a:p>
        <a:p>
          <a:r>
            <a:rPr lang="en-GB" altLang="en-US" b="1" dirty="0">
              <a:latin typeface="Times New Roman" panose="02020603050405020304" pitchFamily="18" charset="0"/>
              <a:cs typeface="Times New Roman" panose="02020603050405020304" pitchFamily="18" charset="0"/>
            </a:rPr>
            <a:t>Review</a:t>
          </a:r>
          <a:endParaRPr lang="en-US" dirty="0">
            <a:latin typeface="Times New Roman" panose="02020603050405020304" pitchFamily="18" charset="0"/>
            <a:cs typeface="Times New Roman" panose="02020603050405020304" pitchFamily="18" charset="0"/>
          </a:endParaRPr>
        </a:p>
      </dgm:t>
    </dgm:pt>
    <dgm:pt modelId="{643B0BE3-7C05-467D-9AFC-1271A6CB00EC}" type="parTrans" cxnId="{6E2FD418-1EB3-4500-8311-03D7F4F135E0}">
      <dgm:prSet/>
      <dgm:spPr/>
      <dgm:t>
        <a:bodyPr/>
        <a:lstStyle/>
        <a:p>
          <a:endParaRPr lang="en-US"/>
        </a:p>
      </dgm:t>
    </dgm:pt>
    <dgm:pt modelId="{6B269C1B-C7BC-40B9-9816-A3E951052639}" type="sibTrans" cxnId="{6E2FD418-1EB3-4500-8311-03D7F4F135E0}">
      <dgm:prSet/>
      <dgm:spPr/>
      <dgm:t>
        <a:bodyPr/>
        <a:lstStyle/>
        <a:p>
          <a:endParaRPr lang="en-US"/>
        </a:p>
      </dgm:t>
    </dgm:pt>
    <dgm:pt modelId="{071D2DC9-368E-4E7C-8571-E41262AC683B}">
      <dgm:prSet phldrT="[Text]" custT="1"/>
      <dgm:spPr/>
      <dgm:t>
        <a:bodyPr/>
        <a:lstStyle/>
        <a:p>
          <a:r>
            <a:rPr lang="en-GB" altLang="en-US" sz="1800" b="1" dirty="0">
              <a:latin typeface="Times New Roman" panose="02020603050405020304" pitchFamily="18" charset="0"/>
              <a:cs typeface="Times New Roman" panose="02020603050405020304" pitchFamily="18" charset="0"/>
            </a:rPr>
            <a:t>Review process</a:t>
          </a:r>
          <a:endParaRPr lang="en-US" sz="1800" dirty="0">
            <a:latin typeface="Times New Roman" panose="02020603050405020304" pitchFamily="18" charset="0"/>
            <a:cs typeface="Times New Roman" panose="02020603050405020304" pitchFamily="18" charset="0"/>
          </a:endParaRPr>
        </a:p>
      </dgm:t>
    </dgm:pt>
    <dgm:pt modelId="{C836835B-5E95-4F71-9576-AF5F27243417}" type="parTrans" cxnId="{B1204118-7CA9-4C0E-B88D-7F7CD3ACB455}">
      <dgm:prSet/>
      <dgm:spPr/>
      <dgm:t>
        <a:bodyPr/>
        <a:lstStyle/>
        <a:p>
          <a:endParaRPr lang="en-US"/>
        </a:p>
      </dgm:t>
    </dgm:pt>
    <dgm:pt modelId="{B7E1675E-C117-4493-ABCD-1FB0891C89F6}" type="sibTrans" cxnId="{B1204118-7CA9-4C0E-B88D-7F7CD3ACB455}">
      <dgm:prSet/>
      <dgm:spPr/>
      <dgm:t>
        <a:bodyPr/>
        <a:lstStyle/>
        <a:p>
          <a:endParaRPr lang="en-US"/>
        </a:p>
      </dgm:t>
    </dgm:pt>
    <dgm:pt modelId="{E9C35107-6345-4E42-BBDC-E72E9D3069D8}">
      <dgm:prSet phldrT="[Text]" custT="1"/>
      <dgm:spPr/>
      <dgm:t>
        <a:bodyPr/>
        <a:lstStyle/>
        <a:p>
          <a:r>
            <a:rPr lang="en-GB" altLang="en-US" sz="18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dirty="0">
            <a:latin typeface="Times New Roman" panose="02020603050405020304" pitchFamily="18" charset="0"/>
            <a:cs typeface="Times New Roman" panose="02020603050405020304" pitchFamily="18" charset="0"/>
          </a:endParaRPr>
        </a:p>
      </dgm:t>
    </dgm:pt>
    <dgm:pt modelId="{70B5BCF4-95CA-4FF6-AE43-CE1EC4364597}" type="parTrans" cxnId="{2B93E3BF-2F47-43B8-8918-308DA36580AA}">
      <dgm:prSet/>
      <dgm:spPr/>
      <dgm:t>
        <a:bodyPr/>
        <a:lstStyle/>
        <a:p>
          <a:endParaRPr lang="en-US"/>
        </a:p>
      </dgm:t>
    </dgm:pt>
    <dgm:pt modelId="{DEAB8D60-5DF8-4529-B22F-D23F61D38C39}" type="sibTrans" cxnId="{2B93E3BF-2F47-43B8-8918-308DA36580AA}">
      <dgm:prSet/>
      <dgm:spPr/>
      <dgm:t>
        <a:bodyPr/>
        <a:lstStyle/>
        <a:p>
          <a:endParaRPr lang="en-US"/>
        </a:p>
      </dgm:t>
    </dgm:pt>
    <dgm:pt modelId="{E3D69699-3D84-4EDD-B28F-5512DD6CFF24}">
      <dgm:prSet phldrT="[Text]"/>
      <dgm:spPr/>
      <dgm:t>
        <a:bodyPr/>
        <a:lstStyle/>
        <a:p>
          <a:r>
            <a:rPr lang="en-GB" altLang="en-US" b="1" dirty="0">
              <a:latin typeface="Times New Roman" panose="02020603050405020304" pitchFamily="18" charset="0"/>
              <a:cs typeface="Times New Roman" panose="02020603050405020304" pitchFamily="18" charset="0"/>
            </a:rPr>
            <a:t>Pillar 3</a:t>
          </a:r>
        </a:p>
        <a:p>
          <a:r>
            <a:rPr lang="en-GB" altLang="en-US" b="1" dirty="0">
              <a:latin typeface="Times New Roman" panose="02020603050405020304" pitchFamily="18" charset="0"/>
              <a:cs typeface="Times New Roman" panose="02020603050405020304" pitchFamily="18" charset="0"/>
            </a:rPr>
            <a:t>Disclosure</a:t>
          </a:r>
          <a:endParaRPr lang="en-US" dirty="0">
            <a:latin typeface="Times New Roman" panose="02020603050405020304" pitchFamily="18" charset="0"/>
            <a:cs typeface="Times New Roman" panose="02020603050405020304" pitchFamily="18" charset="0"/>
          </a:endParaRPr>
        </a:p>
      </dgm:t>
    </dgm:pt>
    <dgm:pt modelId="{0FD0AC5B-7DDD-460D-9CD6-503E11C99697}" type="parTrans" cxnId="{EF028195-3C56-4A2B-85D4-C631017706A9}">
      <dgm:prSet/>
      <dgm:spPr/>
      <dgm:t>
        <a:bodyPr/>
        <a:lstStyle/>
        <a:p>
          <a:endParaRPr lang="en-US"/>
        </a:p>
      </dgm:t>
    </dgm:pt>
    <dgm:pt modelId="{A882DCD3-48A9-43FD-8ADB-F73584423D3C}" type="sibTrans" cxnId="{EF028195-3C56-4A2B-85D4-C631017706A9}">
      <dgm:prSet/>
      <dgm:spPr/>
      <dgm:t>
        <a:bodyPr/>
        <a:lstStyle/>
        <a:p>
          <a:endParaRPr lang="en-US"/>
        </a:p>
      </dgm:t>
    </dgm:pt>
    <dgm:pt modelId="{544B7CC2-3AA9-4205-9470-4EE7775E5926}">
      <dgm:prSet phldrT="[Text]" custT="1"/>
      <dgm:spPr/>
      <dgm:t>
        <a:bodyPr/>
        <a:lstStyle/>
        <a:p>
          <a:r>
            <a:rPr lang="en-GB" altLang="en-US" sz="1800" b="1" dirty="0">
              <a:latin typeface="Times New Roman" panose="02020603050405020304" pitchFamily="18" charset="0"/>
              <a:cs typeface="Times New Roman" panose="02020603050405020304" pitchFamily="18" charset="0"/>
            </a:rPr>
            <a:t>Market discipline and disclosure</a:t>
          </a:r>
          <a:endParaRPr lang="en-US" sz="1800" dirty="0">
            <a:latin typeface="Times New Roman" panose="02020603050405020304" pitchFamily="18" charset="0"/>
            <a:cs typeface="Times New Roman" panose="02020603050405020304" pitchFamily="18" charset="0"/>
          </a:endParaRPr>
        </a:p>
      </dgm:t>
    </dgm:pt>
    <dgm:pt modelId="{8870043B-8597-4694-BFA2-D49E804E2130}" type="parTrans" cxnId="{31A9E1DE-945A-4B60-B0E5-458D992AF769}">
      <dgm:prSet/>
      <dgm:spPr/>
      <dgm:t>
        <a:bodyPr/>
        <a:lstStyle/>
        <a:p>
          <a:endParaRPr lang="en-US"/>
        </a:p>
      </dgm:t>
    </dgm:pt>
    <dgm:pt modelId="{4D1DDA20-53A3-48B8-84BE-78410E86668C}" type="sibTrans" cxnId="{31A9E1DE-945A-4B60-B0E5-458D992AF769}">
      <dgm:prSet/>
      <dgm:spPr/>
      <dgm:t>
        <a:bodyPr/>
        <a:lstStyle/>
        <a:p>
          <a:endParaRPr lang="en-US"/>
        </a:p>
      </dgm:t>
    </dgm:pt>
    <dgm:pt modelId="{A4B91F88-3E50-4A63-988A-AD9749817B0C}">
      <dgm:prSet phldrT="[Text]" custT="1"/>
      <dgm:spPr/>
      <dgm:t>
        <a:bodyPr/>
        <a:lstStyle/>
        <a:p>
          <a:r>
            <a:rPr lang="en-GB" altLang="en-US" sz="18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dirty="0">
            <a:latin typeface="Times New Roman" panose="02020603050405020304" pitchFamily="18" charset="0"/>
            <a:cs typeface="Times New Roman" panose="02020603050405020304" pitchFamily="18" charset="0"/>
          </a:endParaRPr>
        </a:p>
      </dgm:t>
    </dgm:pt>
    <dgm:pt modelId="{9601A0EB-726C-40EF-876A-D869C5809C27}" type="parTrans" cxnId="{9123FB7C-0AA2-4AB2-8E3A-F98A23B2C6A5}">
      <dgm:prSet/>
      <dgm:spPr/>
      <dgm:t>
        <a:bodyPr/>
        <a:lstStyle/>
        <a:p>
          <a:endParaRPr lang="en-US"/>
        </a:p>
      </dgm:t>
    </dgm:pt>
    <dgm:pt modelId="{89E6B106-2AC2-4EA8-9391-651C9C163A51}" type="sibTrans" cxnId="{9123FB7C-0AA2-4AB2-8E3A-F98A23B2C6A5}">
      <dgm:prSet/>
      <dgm:spPr/>
      <dgm:t>
        <a:bodyPr/>
        <a:lstStyle/>
        <a:p>
          <a:endParaRPr lang="en-US"/>
        </a:p>
      </dgm:t>
    </dgm:pt>
    <dgm:pt modelId="{814348EA-EB3A-4113-8DFE-5A5F0983358D}">
      <dgm:prSet phldrT="[Text]" custT="1"/>
      <dgm:spPr/>
      <dgm:t>
        <a:bodyPr/>
        <a:lstStyle/>
        <a:p>
          <a:r>
            <a:rPr lang="en-GB" altLang="en-US" sz="18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dirty="0">
            <a:latin typeface="Times New Roman" panose="02020603050405020304" pitchFamily="18" charset="0"/>
            <a:cs typeface="Times New Roman" panose="02020603050405020304" pitchFamily="18" charset="0"/>
          </a:endParaRPr>
        </a:p>
      </dgm:t>
    </dgm:pt>
    <dgm:pt modelId="{987ADF85-F1E0-4A7E-B8C6-0BC5A8C7AE42}" type="parTrans" cxnId="{8D1D9BA3-12D0-431E-AE79-CBC1E2D45B7C}">
      <dgm:prSet/>
      <dgm:spPr/>
      <dgm:t>
        <a:bodyPr/>
        <a:lstStyle/>
        <a:p>
          <a:endParaRPr lang="en-US"/>
        </a:p>
      </dgm:t>
    </dgm:pt>
    <dgm:pt modelId="{239F5F4C-B423-4670-8623-4D3921FFB60E}" type="sibTrans" cxnId="{8D1D9BA3-12D0-431E-AE79-CBC1E2D45B7C}">
      <dgm:prSet/>
      <dgm:spPr/>
      <dgm:t>
        <a:bodyPr/>
        <a:lstStyle/>
        <a:p>
          <a:endParaRPr lang="en-US"/>
        </a:p>
      </dgm:t>
    </dgm:pt>
    <dgm:pt modelId="{F2C53C41-5831-4C4B-B7E0-C4254A624D47}" type="pres">
      <dgm:prSet presAssocID="{A7639645-2E09-4164-81DF-D52DC5372E2E}" presName="Name0" presStyleCnt="0">
        <dgm:presLayoutVars>
          <dgm:dir/>
          <dgm:animLvl val="lvl"/>
          <dgm:resizeHandles val="exact"/>
        </dgm:presLayoutVars>
      </dgm:prSet>
      <dgm:spPr/>
    </dgm:pt>
    <dgm:pt modelId="{FCD3824C-9CF8-4C51-9866-FEB9B9DEF605}" type="pres">
      <dgm:prSet presAssocID="{60FC4D09-0F15-440A-AA67-1FB9386DA025}" presName="composite" presStyleCnt="0"/>
      <dgm:spPr/>
    </dgm:pt>
    <dgm:pt modelId="{ED09B3E6-C225-4ADC-A0E2-E2B2812CD81D}" type="pres">
      <dgm:prSet presAssocID="{60FC4D09-0F15-440A-AA67-1FB9386DA025}" presName="parTx" presStyleLbl="alignNode1" presStyleIdx="0" presStyleCnt="3" custScaleY="127807">
        <dgm:presLayoutVars>
          <dgm:chMax val="0"/>
          <dgm:chPref val="0"/>
          <dgm:bulletEnabled val="1"/>
        </dgm:presLayoutVars>
      </dgm:prSet>
      <dgm:spPr/>
    </dgm:pt>
    <dgm:pt modelId="{13D04C88-AE83-47EB-8048-D3574222AAF0}" type="pres">
      <dgm:prSet presAssocID="{60FC4D09-0F15-440A-AA67-1FB9386DA025}" presName="desTx" presStyleLbl="alignAccFollowNode1" presStyleIdx="0" presStyleCnt="3">
        <dgm:presLayoutVars>
          <dgm:bulletEnabled val="1"/>
        </dgm:presLayoutVars>
      </dgm:prSet>
      <dgm:spPr/>
    </dgm:pt>
    <dgm:pt modelId="{77DEA4E6-C3B9-46B0-A2F0-6DE28FE1EC4C}" type="pres">
      <dgm:prSet presAssocID="{BA79CD51-BF02-4F25-A9B7-759CE60F3F9B}" presName="space" presStyleCnt="0"/>
      <dgm:spPr/>
    </dgm:pt>
    <dgm:pt modelId="{6C55945A-CCAD-4BF7-8EF4-9DADC90FD522}" type="pres">
      <dgm:prSet presAssocID="{6DE814A7-8E2B-49B5-A857-B845382A4A63}" presName="composite" presStyleCnt="0"/>
      <dgm:spPr/>
    </dgm:pt>
    <dgm:pt modelId="{855EC5CE-93E0-4164-9BE3-2354149C5481}" type="pres">
      <dgm:prSet presAssocID="{6DE814A7-8E2B-49B5-A857-B845382A4A63}" presName="parTx" presStyleLbl="alignNode1" presStyleIdx="1" presStyleCnt="3" custScaleY="115448" custLinFactNeighborX="-331" custLinFactNeighborY="-3862">
        <dgm:presLayoutVars>
          <dgm:chMax val="0"/>
          <dgm:chPref val="0"/>
          <dgm:bulletEnabled val="1"/>
        </dgm:presLayoutVars>
      </dgm:prSet>
      <dgm:spPr/>
    </dgm:pt>
    <dgm:pt modelId="{17E8340B-5292-4058-89F4-9EF5C28289AF}" type="pres">
      <dgm:prSet presAssocID="{6DE814A7-8E2B-49B5-A857-B845382A4A63}" presName="desTx" presStyleLbl="alignAccFollowNode1" presStyleIdx="1" presStyleCnt="3">
        <dgm:presLayoutVars>
          <dgm:bulletEnabled val="1"/>
        </dgm:presLayoutVars>
      </dgm:prSet>
      <dgm:spPr/>
    </dgm:pt>
    <dgm:pt modelId="{ED633C3F-B10C-413C-9400-4206185298A7}" type="pres">
      <dgm:prSet presAssocID="{6B269C1B-C7BC-40B9-9816-A3E951052639}" presName="space" presStyleCnt="0"/>
      <dgm:spPr/>
    </dgm:pt>
    <dgm:pt modelId="{57952D16-6043-4B91-ACFE-249DE24AF942}" type="pres">
      <dgm:prSet presAssocID="{E3D69699-3D84-4EDD-B28F-5512DD6CFF24}" presName="composite" presStyleCnt="0"/>
      <dgm:spPr/>
    </dgm:pt>
    <dgm:pt modelId="{CE77686D-A3EE-4A87-BE9F-B17BEF11D09D}" type="pres">
      <dgm:prSet presAssocID="{E3D69699-3D84-4EDD-B28F-5512DD6CFF24}" presName="parTx" presStyleLbl="alignNode1" presStyleIdx="2" presStyleCnt="3" custScaleY="115448" custLinFactNeighborX="-221" custLinFactNeighborY="-3862">
        <dgm:presLayoutVars>
          <dgm:chMax val="0"/>
          <dgm:chPref val="0"/>
          <dgm:bulletEnabled val="1"/>
        </dgm:presLayoutVars>
      </dgm:prSet>
      <dgm:spPr/>
    </dgm:pt>
    <dgm:pt modelId="{B9B97EC6-CC2C-497B-9D03-0C93A6398A43}" type="pres">
      <dgm:prSet presAssocID="{E3D69699-3D84-4EDD-B28F-5512DD6CFF24}" presName="desTx" presStyleLbl="alignAccFollowNode1" presStyleIdx="2" presStyleCnt="3">
        <dgm:presLayoutVars>
          <dgm:bulletEnabled val="1"/>
        </dgm:presLayoutVars>
      </dgm:prSet>
      <dgm:spPr/>
    </dgm:pt>
  </dgm:ptLst>
  <dgm:cxnLst>
    <dgm:cxn modelId="{9FFAA400-8FAD-4EB0-8C38-0105D34461C9}" type="presOf" srcId="{E9C35107-6345-4E42-BBDC-E72E9D3069D8}" destId="{17E8340B-5292-4058-89F4-9EF5C28289AF}" srcOrd="0" destOrd="1" presId="urn:microsoft.com/office/officeart/2005/8/layout/hList1"/>
    <dgm:cxn modelId="{D9F2B009-CEE4-4C52-A3C6-4C892087A08C}" type="presOf" srcId="{E3D69699-3D84-4EDD-B28F-5512DD6CFF24}" destId="{CE77686D-A3EE-4A87-BE9F-B17BEF11D09D}" srcOrd="0" destOrd="0" presId="urn:microsoft.com/office/officeart/2005/8/layout/hList1"/>
    <dgm:cxn modelId="{B1204118-7CA9-4C0E-B88D-7F7CD3ACB455}" srcId="{6DE814A7-8E2B-49B5-A857-B845382A4A63}" destId="{071D2DC9-368E-4E7C-8571-E41262AC683B}" srcOrd="0" destOrd="0" parTransId="{C836835B-5E95-4F71-9576-AF5F27243417}" sibTransId="{B7E1675E-C117-4493-ABCD-1FB0891C89F6}"/>
    <dgm:cxn modelId="{6E2FD418-1EB3-4500-8311-03D7F4F135E0}" srcId="{A7639645-2E09-4164-81DF-D52DC5372E2E}" destId="{6DE814A7-8E2B-49B5-A857-B845382A4A63}" srcOrd="1" destOrd="0" parTransId="{643B0BE3-7C05-467D-9AFC-1271A6CB00EC}" sibTransId="{6B269C1B-C7BC-40B9-9816-A3E951052639}"/>
    <dgm:cxn modelId="{7439573B-3F59-402D-8E7B-4C3924A39A00}" type="presOf" srcId="{A4B91F88-3E50-4A63-988A-AD9749817B0C}" destId="{B9B97EC6-CC2C-497B-9D03-0C93A6398A43}" srcOrd="0" destOrd="1" presId="urn:microsoft.com/office/officeart/2005/8/layout/hList1"/>
    <dgm:cxn modelId="{891EB03E-06BE-4A87-B835-BF15C425D8CB}" type="presOf" srcId="{814348EA-EB3A-4113-8DFE-5A5F0983358D}" destId="{13D04C88-AE83-47EB-8048-D3574222AAF0}" srcOrd="0" destOrd="1" presId="urn:microsoft.com/office/officeart/2005/8/layout/hList1"/>
    <dgm:cxn modelId="{4ECA2B4B-FB8B-4AF4-A05C-0CD836AFE6C2}" srcId="{60FC4D09-0F15-440A-AA67-1FB9386DA025}" destId="{7AF51506-F218-4F54-B4F3-2D58272D34AC}" srcOrd="0" destOrd="0" parTransId="{55A6AD24-60CD-42C8-B71D-58AAF1482A7B}" sibTransId="{3F13352A-93BA-4B3F-A863-21D501BEB9B5}"/>
    <dgm:cxn modelId="{69A4724D-5F06-4607-A2E7-8EB2C4F09DE0}" type="presOf" srcId="{A7639645-2E09-4164-81DF-D52DC5372E2E}" destId="{F2C53C41-5831-4C4B-B7E0-C4254A624D47}" srcOrd="0" destOrd="0" presId="urn:microsoft.com/office/officeart/2005/8/layout/hList1"/>
    <dgm:cxn modelId="{1D617558-AB0C-4215-A2BB-E213B27CCDE7}" srcId="{A7639645-2E09-4164-81DF-D52DC5372E2E}" destId="{60FC4D09-0F15-440A-AA67-1FB9386DA025}" srcOrd="0" destOrd="0" parTransId="{03DFAE31-F2C1-44FA-8291-7A9667AC05BD}" sibTransId="{BA79CD51-BF02-4F25-A9B7-759CE60F3F9B}"/>
    <dgm:cxn modelId="{9123FB7C-0AA2-4AB2-8E3A-F98A23B2C6A5}" srcId="{E3D69699-3D84-4EDD-B28F-5512DD6CFF24}" destId="{A4B91F88-3E50-4A63-988A-AD9749817B0C}" srcOrd="1" destOrd="0" parTransId="{9601A0EB-726C-40EF-876A-D869C5809C27}" sibTransId="{89E6B106-2AC2-4EA8-9391-651C9C163A51}"/>
    <dgm:cxn modelId="{5ADF7280-F3E1-4A21-9443-9DA6C36183DD}" type="presOf" srcId="{6DE814A7-8E2B-49B5-A857-B845382A4A63}" destId="{855EC5CE-93E0-4164-9BE3-2354149C5481}" srcOrd="0" destOrd="0" presId="urn:microsoft.com/office/officeart/2005/8/layout/hList1"/>
    <dgm:cxn modelId="{EF028195-3C56-4A2B-85D4-C631017706A9}" srcId="{A7639645-2E09-4164-81DF-D52DC5372E2E}" destId="{E3D69699-3D84-4EDD-B28F-5512DD6CFF24}" srcOrd="2" destOrd="0" parTransId="{0FD0AC5B-7DDD-460D-9CD6-503E11C99697}" sibTransId="{A882DCD3-48A9-43FD-8ADB-F73584423D3C}"/>
    <dgm:cxn modelId="{8D1D9BA3-12D0-431E-AE79-CBC1E2D45B7C}" srcId="{60FC4D09-0F15-440A-AA67-1FB9386DA025}" destId="{814348EA-EB3A-4113-8DFE-5A5F0983358D}" srcOrd="1" destOrd="0" parTransId="{987ADF85-F1E0-4A7E-B8C6-0BC5A8C7AE42}" sibTransId="{239F5F4C-B423-4670-8623-4D3921FFB60E}"/>
    <dgm:cxn modelId="{2B93E3BF-2F47-43B8-8918-308DA36580AA}" srcId="{6DE814A7-8E2B-49B5-A857-B845382A4A63}" destId="{E9C35107-6345-4E42-BBDC-E72E9D3069D8}" srcOrd="1" destOrd="0" parTransId="{70B5BCF4-95CA-4FF6-AE43-CE1EC4364597}" sibTransId="{DEAB8D60-5DF8-4529-B22F-D23F61D38C39}"/>
    <dgm:cxn modelId="{31A9E1DE-945A-4B60-B0E5-458D992AF769}" srcId="{E3D69699-3D84-4EDD-B28F-5512DD6CFF24}" destId="{544B7CC2-3AA9-4205-9470-4EE7775E5926}" srcOrd="0" destOrd="0" parTransId="{8870043B-8597-4694-BFA2-D49E804E2130}" sibTransId="{4D1DDA20-53A3-48B8-84BE-78410E86668C}"/>
    <dgm:cxn modelId="{EB2FCDE2-0D46-407C-B9DD-DBD2E3109FB4}" type="presOf" srcId="{544B7CC2-3AA9-4205-9470-4EE7775E5926}" destId="{B9B97EC6-CC2C-497B-9D03-0C93A6398A43}" srcOrd="0" destOrd="0" presId="urn:microsoft.com/office/officeart/2005/8/layout/hList1"/>
    <dgm:cxn modelId="{F809F3E6-D207-43B5-8E0D-0F87A6C072D3}" type="presOf" srcId="{60FC4D09-0F15-440A-AA67-1FB9386DA025}" destId="{ED09B3E6-C225-4ADC-A0E2-E2B2812CD81D}" srcOrd="0" destOrd="0" presId="urn:microsoft.com/office/officeart/2005/8/layout/hList1"/>
    <dgm:cxn modelId="{4A1C67E7-243C-4666-AE4A-DB22D9FCC87D}" type="presOf" srcId="{7AF51506-F218-4F54-B4F3-2D58272D34AC}" destId="{13D04C88-AE83-47EB-8048-D3574222AAF0}" srcOrd="0" destOrd="0" presId="urn:microsoft.com/office/officeart/2005/8/layout/hList1"/>
    <dgm:cxn modelId="{929422EC-CC4F-4730-9175-C681C5C92B9F}" type="presOf" srcId="{071D2DC9-368E-4E7C-8571-E41262AC683B}" destId="{17E8340B-5292-4058-89F4-9EF5C28289AF}" srcOrd="0" destOrd="0" presId="urn:microsoft.com/office/officeart/2005/8/layout/hList1"/>
    <dgm:cxn modelId="{4F95EBF3-6DDD-4F5E-B04D-8643DB5D8E67}" type="presParOf" srcId="{F2C53C41-5831-4C4B-B7E0-C4254A624D47}" destId="{FCD3824C-9CF8-4C51-9866-FEB9B9DEF605}" srcOrd="0" destOrd="0" presId="urn:microsoft.com/office/officeart/2005/8/layout/hList1"/>
    <dgm:cxn modelId="{E3FD75B7-BA53-43F2-BD48-ED77C1D343B8}" type="presParOf" srcId="{FCD3824C-9CF8-4C51-9866-FEB9B9DEF605}" destId="{ED09B3E6-C225-4ADC-A0E2-E2B2812CD81D}" srcOrd="0" destOrd="0" presId="urn:microsoft.com/office/officeart/2005/8/layout/hList1"/>
    <dgm:cxn modelId="{4E25AF88-AC95-4213-87E9-38FD8CE6AFB7}" type="presParOf" srcId="{FCD3824C-9CF8-4C51-9866-FEB9B9DEF605}" destId="{13D04C88-AE83-47EB-8048-D3574222AAF0}" srcOrd="1" destOrd="0" presId="urn:microsoft.com/office/officeart/2005/8/layout/hList1"/>
    <dgm:cxn modelId="{6088D585-FC1C-4E3C-8B59-9CD1DDC9DB50}" type="presParOf" srcId="{F2C53C41-5831-4C4B-B7E0-C4254A624D47}" destId="{77DEA4E6-C3B9-46B0-A2F0-6DE28FE1EC4C}" srcOrd="1" destOrd="0" presId="urn:microsoft.com/office/officeart/2005/8/layout/hList1"/>
    <dgm:cxn modelId="{DAEF24CC-A200-49AD-A18E-F6CCD94B838B}" type="presParOf" srcId="{F2C53C41-5831-4C4B-B7E0-C4254A624D47}" destId="{6C55945A-CCAD-4BF7-8EF4-9DADC90FD522}" srcOrd="2" destOrd="0" presId="urn:microsoft.com/office/officeart/2005/8/layout/hList1"/>
    <dgm:cxn modelId="{DD7B455D-31A6-4648-ABB2-89807E7578D0}" type="presParOf" srcId="{6C55945A-CCAD-4BF7-8EF4-9DADC90FD522}" destId="{855EC5CE-93E0-4164-9BE3-2354149C5481}" srcOrd="0" destOrd="0" presId="urn:microsoft.com/office/officeart/2005/8/layout/hList1"/>
    <dgm:cxn modelId="{1B061F83-7929-453D-B31C-C1526F597405}" type="presParOf" srcId="{6C55945A-CCAD-4BF7-8EF4-9DADC90FD522}" destId="{17E8340B-5292-4058-89F4-9EF5C28289AF}" srcOrd="1" destOrd="0" presId="urn:microsoft.com/office/officeart/2005/8/layout/hList1"/>
    <dgm:cxn modelId="{9C7CF753-C503-4D96-8E8D-99163EBE44DF}" type="presParOf" srcId="{F2C53C41-5831-4C4B-B7E0-C4254A624D47}" destId="{ED633C3F-B10C-413C-9400-4206185298A7}" srcOrd="3" destOrd="0" presId="urn:microsoft.com/office/officeart/2005/8/layout/hList1"/>
    <dgm:cxn modelId="{6305E939-B0E9-4A8A-8B29-53F1D2E51296}" type="presParOf" srcId="{F2C53C41-5831-4C4B-B7E0-C4254A624D47}" destId="{57952D16-6043-4B91-ACFE-249DE24AF942}" srcOrd="4" destOrd="0" presId="urn:microsoft.com/office/officeart/2005/8/layout/hList1"/>
    <dgm:cxn modelId="{58A8F3FD-CCB2-44EE-80E8-910ED2269CB4}" type="presParOf" srcId="{57952D16-6043-4B91-ACFE-249DE24AF942}" destId="{CE77686D-A3EE-4A87-BE9F-B17BEF11D09D}" srcOrd="0" destOrd="0" presId="urn:microsoft.com/office/officeart/2005/8/layout/hList1"/>
    <dgm:cxn modelId="{270D62B5-16B0-4B3E-9D63-DE480ACADDCA}" type="presParOf" srcId="{57952D16-6043-4B91-ACFE-249DE24AF942}" destId="{B9B97EC6-CC2C-497B-9D03-0C93A6398A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639645-2E09-4164-81DF-D52DC5372E2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0FC4D09-0F15-440A-AA67-1FB9386DA025}">
      <dgm:prSet phldrT="[Text]" custT="1"/>
      <dgm:spPr/>
      <dgm:t>
        <a:bodyPr/>
        <a:lstStyle/>
        <a:p>
          <a:r>
            <a:rPr lang="en-GB" altLang="en-US" sz="1800" b="1" dirty="0">
              <a:latin typeface="Times New Roman" panose="02020603050405020304" pitchFamily="18" charset="0"/>
              <a:cs typeface="Times New Roman" panose="02020603050405020304" pitchFamily="18" charset="0"/>
            </a:rPr>
            <a:t>Pillar 1</a:t>
          </a:r>
        </a:p>
        <a:p>
          <a:r>
            <a:rPr lang="en-GB" altLang="en-US" sz="1800" b="1" dirty="0">
              <a:latin typeface="Times New Roman" panose="02020603050405020304" pitchFamily="18" charset="0"/>
              <a:cs typeface="Times New Roman" panose="02020603050405020304" pitchFamily="18" charset="0"/>
            </a:rPr>
            <a:t>Quantitative  </a:t>
          </a:r>
        </a:p>
        <a:p>
          <a:r>
            <a:rPr lang="en-GB" altLang="en-US" sz="1800" b="1" dirty="0">
              <a:latin typeface="Times New Roman" panose="02020603050405020304" pitchFamily="18" charset="0"/>
              <a:cs typeface="Times New Roman" panose="02020603050405020304" pitchFamily="18" charset="0"/>
            </a:rPr>
            <a:t>Requirements</a:t>
          </a:r>
          <a:endParaRPr lang="en-US" sz="1800" dirty="0">
            <a:latin typeface="Times New Roman" panose="02020603050405020304" pitchFamily="18" charset="0"/>
            <a:cs typeface="Times New Roman" panose="02020603050405020304" pitchFamily="18" charset="0"/>
          </a:endParaRPr>
        </a:p>
      </dgm:t>
    </dgm:pt>
    <dgm:pt modelId="{03DFAE31-F2C1-44FA-8291-7A9667AC05BD}" type="parTrans" cxnId="{1D617558-AB0C-4215-A2BB-E213B27CCDE7}">
      <dgm:prSet/>
      <dgm:spPr/>
      <dgm:t>
        <a:bodyPr/>
        <a:lstStyle/>
        <a:p>
          <a:endParaRPr lang="en-US"/>
        </a:p>
      </dgm:t>
    </dgm:pt>
    <dgm:pt modelId="{BA79CD51-BF02-4F25-A9B7-759CE60F3F9B}" type="sibTrans" cxnId="{1D617558-AB0C-4215-A2BB-E213B27CCDE7}">
      <dgm:prSet/>
      <dgm:spPr/>
      <dgm:t>
        <a:bodyPr/>
        <a:lstStyle/>
        <a:p>
          <a:endParaRPr lang="en-US"/>
        </a:p>
      </dgm:t>
    </dgm:pt>
    <dgm:pt modelId="{7AF51506-F218-4F54-B4F3-2D58272D34AC}">
      <dgm:prSet phldrT="[Text]" custT="1"/>
      <dgm:spPr/>
      <dgm:t>
        <a:bodyPr/>
        <a:lstStyle/>
        <a:p>
          <a:r>
            <a:rPr lang="en-GB" altLang="en-US" sz="1800" b="1" dirty="0">
              <a:latin typeface="Times New Roman" panose="02020603050405020304" pitchFamily="18" charset="0"/>
              <a:cs typeface="Times New Roman" panose="02020603050405020304" pitchFamily="18" charset="0"/>
            </a:rPr>
            <a:t>Balance sheet valuation &amp; capital requirements</a:t>
          </a:r>
          <a:endParaRPr lang="en-US" sz="1800" dirty="0">
            <a:latin typeface="Times New Roman" panose="02020603050405020304" pitchFamily="18" charset="0"/>
            <a:cs typeface="Times New Roman" panose="02020603050405020304" pitchFamily="18" charset="0"/>
          </a:endParaRPr>
        </a:p>
      </dgm:t>
    </dgm:pt>
    <dgm:pt modelId="{55A6AD24-60CD-42C8-B71D-58AAF1482A7B}" type="parTrans" cxnId="{4ECA2B4B-FB8B-4AF4-A05C-0CD836AFE6C2}">
      <dgm:prSet/>
      <dgm:spPr/>
      <dgm:t>
        <a:bodyPr/>
        <a:lstStyle/>
        <a:p>
          <a:endParaRPr lang="en-US"/>
        </a:p>
      </dgm:t>
    </dgm:pt>
    <dgm:pt modelId="{3F13352A-93BA-4B3F-A863-21D501BEB9B5}" type="sibTrans" cxnId="{4ECA2B4B-FB8B-4AF4-A05C-0CD836AFE6C2}">
      <dgm:prSet/>
      <dgm:spPr/>
      <dgm:t>
        <a:bodyPr/>
        <a:lstStyle/>
        <a:p>
          <a:endParaRPr lang="en-US"/>
        </a:p>
      </dgm:t>
    </dgm:pt>
    <dgm:pt modelId="{6DE814A7-8E2B-49B5-A857-B845382A4A63}">
      <dgm:prSet phldrT="[Text]"/>
      <dgm:spPr/>
      <dgm:t>
        <a:bodyPr/>
        <a:lstStyle/>
        <a:p>
          <a:r>
            <a:rPr lang="en-GB" altLang="en-US" b="1" dirty="0">
              <a:latin typeface="Times New Roman" panose="02020603050405020304" pitchFamily="18" charset="0"/>
              <a:cs typeface="Times New Roman" panose="02020603050405020304" pitchFamily="18" charset="0"/>
            </a:rPr>
            <a:t>Pillar 2</a:t>
          </a:r>
        </a:p>
        <a:p>
          <a:r>
            <a:rPr lang="en-GB" altLang="en-US" b="1" dirty="0">
              <a:latin typeface="Times New Roman" panose="02020603050405020304" pitchFamily="18" charset="0"/>
              <a:cs typeface="Times New Roman" panose="02020603050405020304" pitchFamily="18" charset="0"/>
            </a:rPr>
            <a:t>Supervisory </a:t>
          </a:r>
        </a:p>
        <a:p>
          <a:r>
            <a:rPr lang="en-GB" altLang="en-US" b="1" dirty="0">
              <a:latin typeface="Times New Roman" panose="02020603050405020304" pitchFamily="18" charset="0"/>
              <a:cs typeface="Times New Roman" panose="02020603050405020304" pitchFamily="18" charset="0"/>
            </a:rPr>
            <a:t>Review</a:t>
          </a:r>
          <a:endParaRPr lang="en-US" dirty="0">
            <a:latin typeface="Times New Roman" panose="02020603050405020304" pitchFamily="18" charset="0"/>
            <a:cs typeface="Times New Roman" panose="02020603050405020304" pitchFamily="18" charset="0"/>
          </a:endParaRPr>
        </a:p>
      </dgm:t>
    </dgm:pt>
    <dgm:pt modelId="{643B0BE3-7C05-467D-9AFC-1271A6CB00EC}" type="parTrans" cxnId="{6E2FD418-1EB3-4500-8311-03D7F4F135E0}">
      <dgm:prSet/>
      <dgm:spPr/>
      <dgm:t>
        <a:bodyPr/>
        <a:lstStyle/>
        <a:p>
          <a:endParaRPr lang="en-US"/>
        </a:p>
      </dgm:t>
    </dgm:pt>
    <dgm:pt modelId="{6B269C1B-C7BC-40B9-9816-A3E951052639}" type="sibTrans" cxnId="{6E2FD418-1EB3-4500-8311-03D7F4F135E0}">
      <dgm:prSet/>
      <dgm:spPr/>
      <dgm:t>
        <a:bodyPr/>
        <a:lstStyle/>
        <a:p>
          <a:endParaRPr lang="en-US"/>
        </a:p>
      </dgm:t>
    </dgm:pt>
    <dgm:pt modelId="{071D2DC9-368E-4E7C-8571-E41262AC683B}">
      <dgm:prSet phldrT="[Text]" custT="1"/>
      <dgm:spPr/>
      <dgm:t>
        <a:bodyPr/>
        <a:lstStyle/>
        <a:p>
          <a:r>
            <a:rPr lang="en-GB" altLang="en-US" sz="1800" b="1" dirty="0">
              <a:latin typeface="Times New Roman" panose="02020603050405020304" pitchFamily="18" charset="0"/>
              <a:cs typeface="Times New Roman" panose="02020603050405020304" pitchFamily="18" charset="0"/>
            </a:rPr>
            <a:t>Review process</a:t>
          </a:r>
          <a:endParaRPr lang="en-US" sz="1800" dirty="0">
            <a:latin typeface="Times New Roman" panose="02020603050405020304" pitchFamily="18" charset="0"/>
            <a:cs typeface="Times New Roman" panose="02020603050405020304" pitchFamily="18" charset="0"/>
          </a:endParaRPr>
        </a:p>
      </dgm:t>
    </dgm:pt>
    <dgm:pt modelId="{C836835B-5E95-4F71-9576-AF5F27243417}" type="parTrans" cxnId="{B1204118-7CA9-4C0E-B88D-7F7CD3ACB455}">
      <dgm:prSet/>
      <dgm:spPr/>
      <dgm:t>
        <a:bodyPr/>
        <a:lstStyle/>
        <a:p>
          <a:endParaRPr lang="en-US"/>
        </a:p>
      </dgm:t>
    </dgm:pt>
    <dgm:pt modelId="{B7E1675E-C117-4493-ABCD-1FB0891C89F6}" type="sibTrans" cxnId="{B1204118-7CA9-4C0E-B88D-7F7CD3ACB455}">
      <dgm:prSet/>
      <dgm:spPr/>
      <dgm:t>
        <a:bodyPr/>
        <a:lstStyle/>
        <a:p>
          <a:endParaRPr lang="en-US"/>
        </a:p>
      </dgm:t>
    </dgm:pt>
    <dgm:pt modelId="{E9C35107-6345-4E42-BBDC-E72E9D3069D8}">
      <dgm:prSet phldrT="[Text]" custT="1"/>
      <dgm:spPr/>
      <dgm:t>
        <a:bodyPr/>
        <a:lstStyle/>
        <a:p>
          <a:r>
            <a:rPr lang="en-GB" altLang="en-US" sz="18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dirty="0">
            <a:latin typeface="Times New Roman" panose="02020603050405020304" pitchFamily="18" charset="0"/>
            <a:cs typeface="Times New Roman" panose="02020603050405020304" pitchFamily="18" charset="0"/>
          </a:endParaRPr>
        </a:p>
      </dgm:t>
    </dgm:pt>
    <dgm:pt modelId="{70B5BCF4-95CA-4FF6-AE43-CE1EC4364597}" type="parTrans" cxnId="{2B93E3BF-2F47-43B8-8918-308DA36580AA}">
      <dgm:prSet/>
      <dgm:spPr/>
      <dgm:t>
        <a:bodyPr/>
        <a:lstStyle/>
        <a:p>
          <a:endParaRPr lang="en-US"/>
        </a:p>
      </dgm:t>
    </dgm:pt>
    <dgm:pt modelId="{DEAB8D60-5DF8-4529-B22F-D23F61D38C39}" type="sibTrans" cxnId="{2B93E3BF-2F47-43B8-8918-308DA36580AA}">
      <dgm:prSet/>
      <dgm:spPr/>
      <dgm:t>
        <a:bodyPr/>
        <a:lstStyle/>
        <a:p>
          <a:endParaRPr lang="en-US"/>
        </a:p>
      </dgm:t>
    </dgm:pt>
    <dgm:pt modelId="{E3D69699-3D84-4EDD-B28F-5512DD6CFF24}">
      <dgm:prSet phldrT="[Text]"/>
      <dgm:spPr/>
      <dgm:t>
        <a:bodyPr/>
        <a:lstStyle/>
        <a:p>
          <a:r>
            <a:rPr lang="en-GB" altLang="en-US" b="1" dirty="0">
              <a:latin typeface="Times New Roman" panose="02020603050405020304" pitchFamily="18" charset="0"/>
              <a:cs typeface="Times New Roman" panose="02020603050405020304" pitchFamily="18" charset="0"/>
            </a:rPr>
            <a:t>Pillar 3</a:t>
          </a:r>
        </a:p>
        <a:p>
          <a:r>
            <a:rPr lang="en-GB" altLang="en-US" b="1" dirty="0">
              <a:latin typeface="Times New Roman" panose="02020603050405020304" pitchFamily="18" charset="0"/>
              <a:cs typeface="Times New Roman" panose="02020603050405020304" pitchFamily="18" charset="0"/>
            </a:rPr>
            <a:t>Disclosure</a:t>
          </a:r>
          <a:endParaRPr lang="en-US" dirty="0">
            <a:latin typeface="Times New Roman" panose="02020603050405020304" pitchFamily="18" charset="0"/>
            <a:cs typeface="Times New Roman" panose="02020603050405020304" pitchFamily="18" charset="0"/>
          </a:endParaRPr>
        </a:p>
      </dgm:t>
    </dgm:pt>
    <dgm:pt modelId="{0FD0AC5B-7DDD-460D-9CD6-503E11C99697}" type="parTrans" cxnId="{EF028195-3C56-4A2B-85D4-C631017706A9}">
      <dgm:prSet/>
      <dgm:spPr/>
      <dgm:t>
        <a:bodyPr/>
        <a:lstStyle/>
        <a:p>
          <a:endParaRPr lang="en-US"/>
        </a:p>
      </dgm:t>
    </dgm:pt>
    <dgm:pt modelId="{A882DCD3-48A9-43FD-8ADB-F73584423D3C}" type="sibTrans" cxnId="{EF028195-3C56-4A2B-85D4-C631017706A9}">
      <dgm:prSet/>
      <dgm:spPr/>
      <dgm:t>
        <a:bodyPr/>
        <a:lstStyle/>
        <a:p>
          <a:endParaRPr lang="en-US"/>
        </a:p>
      </dgm:t>
    </dgm:pt>
    <dgm:pt modelId="{544B7CC2-3AA9-4205-9470-4EE7775E5926}">
      <dgm:prSet phldrT="[Text]" custT="1"/>
      <dgm:spPr/>
      <dgm:t>
        <a:bodyPr/>
        <a:lstStyle/>
        <a:p>
          <a:r>
            <a:rPr lang="en-GB" altLang="en-US" sz="1800" b="1" dirty="0">
              <a:latin typeface="Times New Roman" panose="02020603050405020304" pitchFamily="18" charset="0"/>
              <a:cs typeface="Times New Roman" panose="02020603050405020304" pitchFamily="18" charset="0"/>
            </a:rPr>
            <a:t>Market discipline and disclosure</a:t>
          </a:r>
          <a:endParaRPr lang="en-US" sz="1800" dirty="0">
            <a:latin typeface="Times New Roman" panose="02020603050405020304" pitchFamily="18" charset="0"/>
            <a:cs typeface="Times New Roman" panose="02020603050405020304" pitchFamily="18" charset="0"/>
          </a:endParaRPr>
        </a:p>
      </dgm:t>
    </dgm:pt>
    <dgm:pt modelId="{8870043B-8597-4694-BFA2-D49E804E2130}" type="parTrans" cxnId="{31A9E1DE-945A-4B60-B0E5-458D992AF769}">
      <dgm:prSet/>
      <dgm:spPr/>
      <dgm:t>
        <a:bodyPr/>
        <a:lstStyle/>
        <a:p>
          <a:endParaRPr lang="en-US"/>
        </a:p>
      </dgm:t>
    </dgm:pt>
    <dgm:pt modelId="{4D1DDA20-53A3-48B8-84BE-78410E86668C}" type="sibTrans" cxnId="{31A9E1DE-945A-4B60-B0E5-458D992AF769}">
      <dgm:prSet/>
      <dgm:spPr/>
      <dgm:t>
        <a:bodyPr/>
        <a:lstStyle/>
        <a:p>
          <a:endParaRPr lang="en-US"/>
        </a:p>
      </dgm:t>
    </dgm:pt>
    <dgm:pt modelId="{A4B91F88-3E50-4A63-988A-AD9749817B0C}">
      <dgm:prSet phldrT="[Text]" custT="1"/>
      <dgm:spPr/>
      <dgm:t>
        <a:bodyPr/>
        <a:lstStyle/>
        <a:p>
          <a:r>
            <a:rPr lang="en-GB" altLang="en-US" sz="18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dirty="0">
            <a:latin typeface="Times New Roman" panose="02020603050405020304" pitchFamily="18" charset="0"/>
            <a:cs typeface="Times New Roman" panose="02020603050405020304" pitchFamily="18" charset="0"/>
          </a:endParaRPr>
        </a:p>
      </dgm:t>
    </dgm:pt>
    <dgm:pt modelId="{9601A0EB-726C-40EF-876A-D869C5809C27}" type="parTrans" cxnId="{9123FB7C-0AA2-4AB2-8E3A-F98A23B2C6A5}">
      <dgm:prSet/>
      <dgm:spPr/>
      <dgm:t>
        <a:bodyPr/>
        <a:lstStyle/>
        <a:p>
          <a:endParaRPr lang="en-US"/>
        </a:p>
      </dgm:t>
    </dgm:pt>
    <dgm:pt modelId="{89E6B106-2AC2-4EA8-9391-651C9C163A51}" type="sibTrans" cxnId="{9123FB7C-0AA2-4AB2-8E3A-F98A23B2C6A5}">
      <dgm:prSet/>
      <dgm:spPr/>
      <dgm:t>
        <a:bodyPr/>
        <a:lstStyle/>
        <a:p>
          <a:endParaRPr lang="en-US"/>
        </a:p>
      </dgm:t>
    </dgm:pt>
    <dgm:pt modelId="{814348EA-EB3A-4113-8DFE-5A5F0983358D}">
      <dgm:prSet phldrT="[Text]" custT="1"/>
      <dgm:spPr/>
      <dgm:t>
        <a:bodyPr/>
        <a:lstStyle/>
        <a:p>
          <a:r>
            <a:rPr lang="en-GB" altLang="en-US" sz="18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dirty="0">
            <a:latin typeface="Times New Roman" panose="02020603050405020304" pitchFamily="18" charset="0"/>
            <a:cs typeface="Times New Roman" panose="02020603050405020304" pitchFamily="18" charset="0"/>
          </a:endParaRPr>
        </a:p>
      </dgm:t>
    </dgm:pt>
    <dgm:pt modelId="{987ADF85-F1E0-4A7E-B8C6-0BC5A8C7AE42}" type="parTrans" cxnId="{8D1D9BA3-12D0-431E-AE79-CBC1E2D45B7C}">
      <dgm:prSet/>
      <dgm:spPr/>
      <dgm:t>
        <a:bodyPr/>
        <a:lstStyle/>
        <a:p>
          <a:endParaRPr lang="en-US"/>
        </a:p>
      </dgm:t>
    </dgm:pt>
    <dgm:pt modelId="{239F5F4C-B423-4670-8623-4D3921FFB60E}" type="sibTrans" cxnId="{8D1D9BA3-12D0-431E-AE79-CBC1E2D45B7C}">
      <dgm:prSet/>
      <dgm:spPr/>
      <dgm:t>
        <a:bodyPr/>
        <a:lstStyle/>
        <a:p>
          <a:endParaRPr lang="en-US"/>
        </a:p>
      </dgm:t>
    </dgm:pt>
    <dgm:pt modelId="{F2C53C41-5831-4C4B-B7E0-C4254A624D47}" type="pres">
      <dgm:prSet presAssocID="{A7639645-2E09-4164-81DF-D52DC5372E2E}" presName="Name0" presStyleCnt="0">
        <dgm:presLayoutVars>
          <dgm:dir/>
          <dgm:animLvl val="lvl"/>
          <dgm:resizeHandles val="exact"/>
        </dgm:presLayoutVars>
      </dgm:prSet>
      <dgm:spPr/>
    </dgm:pt>
    <dgm:pt modelId="{FCD3824C-9CF8-4C51-9866-FEB9B9DEF605}" type="pres">
      <dgm:prSet presAssocID="{60FC4D09-0F15-440A-AA67-1FB9386DA025}" presName="composite" presStyleCnt="0"/>
      <dgm:spPr/>
    </dgm:pt>
    <dgm:pt modelId="{ED09B3E6-C225-4ADC-A0E2-E2B2812CD81D}" type="pres">
      <dgm:prSet presAssocID="{60FC4D09-0F15-440A-AA67-1FB9386DA025}" presName="parTx" presStyleLbl="alignNode1" presStyleIdx="0" presStyleCnt="3" custScaleY="127807">
        <dgm:presLayoutVars>
          <dgm:chMax val="0"/>
          <dgm:chPref val="0"/>
          <dgm:bulletEnabled val="1"/>
        </dgm:presLayoutVars>
      </dgm:prSet>
      <dgm:spPr/>
    </dgm:pt>
    <dgm:pt modelId="{13D04C88-AE83-47EB-8048-D3574222AAF0}" type="pres">
      <dgm:prSet presAssocID="{60FC4D09-0F15-440A-AA67-1FB9386DA025}" presName="desTx" presStyleLbl="alignAccFollowNode1" presStyleIdx="0" presStyleCnt="3">
        <dgm:presLayoutVars>
          <dgm:bulletEnabled val="1"/>
        </dgm:presLayoutVars>
      </dgm:prSet>
      <dgm:spPr/>
    </dgm:pt>
    <dgm:pt modelId="{77DEA4E6-C3B9-46B0-A2F0-6DE28FE1EC4C}" type="pres">
      <dgm:prSet presAssocID="{BA79CD51-BF02-4F25-A9B7-759CE60F3F9B}" presName="space" presStyleCnt="0"/>
      <dgm:spPr/>
    </dgm:pt>
    <dgm:pt modelId="{6C55945A-CCAD-4BF7-8EF4-9DADC90FD522}" type="pres">
      <dgm:prSet presAssocID="{6DE814A7-8E2B-49B5-A857-B845382A4A63}" presName="composite" presStyleCnt="0"/>
      <dgm:spPr/>
    </dgm:pt>
    <dgm:pt modelId="{855EC5CE-93E0-4164-9BE3-2354149C5481}" type="pres">
      <dgm:prSet presAssocID="{6DE814A7-8E2B-49B5-A857-B845382A4A63}" presName="parTx" presStyleLbl="alignNode1" presStyleIdx="1" presStyleCnt="3" custScaleY="115448" custLinFactNeighborX="-331" custLinFactNeighborY="-3862">
        <dgm:presLayoutVars>
          <dgm:chMax val="0"/>
          <dgm:chPref val="0"/>
          <dgm:bulletEnabled val="1"/>
        </dgm:presLayoutVars>
      </dgm:prSet>
      <dgm:spPr/>
    </dgm:pt>
    <dgm:pt modelId="{17E8340B-5292-4058-89F4-9EF5C28289AF}" type="pres">
      <dgm:prSet presAssocID="{6DE814A7-8E2B-49B5-A857-B845382A4A63}" presName="desTx" presStyleLbl="alignAccFollowNode1" presStyleIdx="1" presStyleCnt="3">
        <dgm:presLayoutVars>
          <dgm:bulletEnabled val="1"/>
        </dgm:presLayoutVars>
      </dgm:prSet>
      <dgm:spPr/>
    </dgm:pt>
    <dgm:pt modelId="{ED633C3F-B10C-413C-9400-4206185298A7}" type="pres">
      <dgm:prSet presAssocID="{6B269C1B-C7BC-40B9-9816-A3E951052639}" presName="space" presStyleCnt="0"/>
      <dgm:spPr/>
    </dgm:pt>
    <dgm:pt modelId="{57952D16-6043-4B91-ACFE-249DE24AF942}" type="pres">
      <dgm:prSet presAssocID="{E3D69699-3D84-4EDD-B28F-5512DD6CFF24}" presName="composite" presStyleCnt="0"/>
      <dgm:spPr/>
    </dgm:pt>
    <dgm:pt modelId="{CE77686D-A3EE-4A87-BE9F-B17BEF11D09D}" type="pres">
      <dgm:prSet presAssocID="{E3D69699-3D84-4EDD-B28F-5512DD6CFF24}" presName="parTx" presStyleLbl="alignNode1" presStyleIdx="2" presStyleCnt="3" custScaleY="115448" custLinFactNeighborX="-221" custLinFactNeighborY="-3862">
        <dgm:presLayoutVars>
          <dgm:chMax val="0"/>
          <dgm:chPref val="0"/>
          <dgm:bulletEnabled val="1"/>
        </dgm:presLayoutVars>
      </dgm:prSet>
      <dgm:spPr/>
    </dgm:pt>
    <dgm:pt modelId="{B9B97EC6-CC2C-497B-9D03-0C93A6398A43}" type="pres">
      <dgm:prSet presAssocID="{E3D69699-3D84-4EDD-B28F-5512DD6CFF24}" presName="desTx" presStyleLbl="alignAccFollowNode1" presStyleIdx="2" presStyleCnt="3">
        <dgm:presLayoutVars>
          <dgm:bulletEnabled val="1"/>
        </dgm:presLayoutVars>
      </dgm:prSet>
      <dgm:spPr/>
    </dgm:pt>
  </dgm:ptLst>
  <dgm:cxnLst>
    <dgm:cxn modelId="{B1204118-7CA9-4C0E-B88D-7F7CD3ACB455}" srcId="{6DE814A7-8E2B-49B5-A857-B845382A4A63}" destId="{071D2DC9-368E-4E7C-8571-E41262AC683B}" srcOrd="0" destOrd="0" parTransId="{C836835B-5E95-4F71-9576-AF5F27243417}" sibTransId="{B7E1675E-C117-4493-ABCD-1FB0891C89F6}"/>
    <dgm:cxn modelId="{132DB218-CFC2-4FAF-B8D5-B3ACE5A3FE8A}" type="presOf" srcId="{544B7CC2-3AA9-4205-9470-4EE7775E5926}" destId="{B9B97EC6-CC2C-497B-9D03-0C93A6398A43}" srcOrd="0" destOrd="0" presId="urn:microsoft.com/office/officeart/2005/8/layout/hList1"/>
    <dgm:cxn modelId="{6E2FD418-1EB3-4500-8311-03D7F4F135E0}" srcId="{A7639645-2E09-4164-81DF-D52DC5372E2E}" destId="{6DE814A7-8E2B-49B5-A857-B845382A4A63}" srcOrd="1" destOrd="0" parTransId="{643B0BE3-7C05-467D-9AFC-1271A6CB00EC}" sibTransId="{6B269C1B-C7BC-40B9-9816-A3E951052639}"/>
    <dgm:cxn modelId="{EA708834-F5DD-428D-8275-94C33CDDB5A4}" type="presOf" srcId="{E9C35107-6345-4E42-BBDC-E72E9D3069D8}" destId="{17E8340B-5292-4058-89F4-9EF5C28289AF}" srcOrd="0" destOrd="1" presId="urn:microsoft.com/office/officeart/2005/8/layout/hList1"/>
    <dgm:cxn modelId="{4ECA2B4B-FB8B-4AF4-A05C-0CD836AFE6C2}" srcId="{60FC4D09-0F15-440A-AA67-1FB9386DA025}" destId="{7AF51506-F218-4F54-B4F3-2D58272D34AC}" srcOrd="0" destOrd="0" parTransId="{55A6AD24-60CD-42C8-B71D-58AAF1482A7B}" sibTransId="{3F13352A-93BA-4B3F-A863-21D501BEB9B5}"/>
    <dgm:cxn modelId="{1D617558-AB0C-4215-A2BB-E213B27CCDE7}" srcId="{A7639645-2E09-4164-81DF-D52DC5372E2E}" destId="{60FC4D09-0F15-440A-AA67-1FB9386DA025}" srcOrd="0" destOrd="0" parTransId="{03DFAE31-F2C1-44FA-8291-7A9667AC05BD}" sibTransId="{BA79CD51-BF02-4F25-A9B7-759CE60F3F9B}"/>
    <dgm:cxn modelId="{E422CA6A-9684-4663-848F-AE98458993BA}" type="presOf" srcId="{60FC4D09-0F15-440A-AA67-1FB9386DA025}" destId="{ED09B3E6-C225-4ADC-A0E2-E2B2812CD81D}" srcOrd="0" destOrd="0" presId="urn:microsoft.com/office/officeart/2005/8/layout/hList1"/>
    <dgm:cxn modelId="{9123FB7C-0AA2-4AB2-8E3A-F98A23B2C6A5}" srcId="{E3D69699-3D84-4EDD-B28F-5512DD6CFF24}" destId="{A4B91F88-3E50-4A63-988A-AD9749817B0C}" srcOrd="1" destOrd="0" parTransId="{9601A0EB-726C-40EF-876A-D869C5809C27}" sibTransId="{89E6B106-2AC2-4EA8-9391-651C9C163A51}"/>
    <dgm:cxn modelId="{8AE99C8B-207A-450D-A3ED-73BB3DB72BA4}" type="presOf" srcId="{E3D69699-3D84-4EDD-B28F-5512DD6CFF24}" destId="{CE77686D-A3EE-4A87-BE9F-B17BEF11D09D}" srcOrd="0" destOrd="0" presId="urn:microsoft.com/office/officeart/2005/8/layout/hList1"/>
    <dgm:cxn modelId="{EF028195-3C56-4A2B-85D4-C631017706A9}" srcId="{A7639645-2E09-4164-81DF-D52DC5372E2E}" destId="{E3D69699-3D84-4EDD-B28F-5512DD6CFF24}" srcOrd="2" destOrd="0" parTransId="{0FD0AC5B-7DDD-460D-9CD6-503E11C99697}" sibTransId="{A882DCD3-48A9-43FD-8ADB-F73584423D3C}"/>
    <dgm:cxn modelId="{0989519E-9D4E-43CE-849A-CC31637D47B6}" type="presOf" srcId="{6DE814A7-8E2B-49B5-A857-B845382A4A63}" destId="{855EC5CE-93E0-4164-9BE3-2354149C5481}" srcOrd="0" destOrd="0" presId="urn:microsoft.com/office/officeart/2005/8/layout/hList1"/>
    <dgm:cxn modelId="{8D1D9BA3-12D0-431E-AE79-CBC1E2D45B7C}" srcId="{60FC4D09-0F15-440A-AA67-1FB9386DA025}" destId="{814348EA-EB3A-4113-8DFE-5A5F0983358D}" srcOrd="1" destOrd="0" parTransId="{987ADF85-F1E0-4A7E-B8C6-0BC5A8C7AE42}" sibTransId="{239F5F4C-B423-4670-8623-4D3921FFB60E}"/>
    <dgm:cxn modelId="{2B93E3BF-2F47-43B8-8918-308DA36580AA}" srcId="{6DE814A7-8E2B-49B5-A857-B845382A4A63}" destId="{E9C35107-6345-4E42-BBDC-E72E9D3069D8}" srcOrd="1" destOrd="0" parTransId="{70B5BCF4-95CA-4FF6-AE43-CE1EC4364597}" sibTransId="{DEAB8D60-5DF8-4529-B22F-D23F61D38C39}"/>
    <dgm:cxn modelId="{A5B2F6CC-E398-435D-86E3-0A56939C6BC8}" type="presOf" srcId="{814348EA-EB3A-4113-8DFE-5A5F0983358D}" destId="{13D04C88-AE83-47EB-8048-D3574222AAF0}" srcOrd="0" destOrd="1" presId="urn:microsoft.com/office/officeart/2005/8/layout/hList1"/>
    <dgm:cxn modelId="{9AF47FCE-E66C-4B23-996B-E09B8DABCA8C}" type="presOf" srcId="{A7639645-2E09-4164-81DF-D52DC5372E2E}" destId="{F2C53C41-5831-4C4B-B7E0-C4254A624D47}" srcOrd="0" destOrd="0" presId="urn:microsoft.com/office/officeart/2005/8/layout/hList1"/>
    <dgm:cxn modelId="{5B970BDC-F568-4BB6-98B4-970E5E2F6886}" type="presOf" srcId="{A4B91F88-3E50-4A63-988A-AD9749817B0C}" destId="{B9B97EC6-CC2C-497B-9D03-0C93A6398A43}" srcOrd="0" destOrd="1" presId="urn:microsoft.com/office/officeart/2005/8/layout/hList1"/>
    <dgm:cxn modelId="{31A9E1DE-945A-4B60-B0E5-458D992AF769}" srcId="{E3D69699-3D84-4EDD-B28F-5512DD6CFF24}" destId="{544B7CC2-3AA9-4205-9470-4EE7775E5926}" srcOrd="0" destOrd="0" parTransId="{8870043B-8597-4694-BFA2-D49E804E2130}" sibTransId="{4D1DDA20-53A3-48B8-84BE-78410E86668C}"/>
    <dgm:cxn modelId="{EA7E43F3-DECA-43F1-9D40-64225AAF876C}" type="presOf" srcId="{7AF51506-F218-4F54-B4F3-2D58272D34AC}" destId="{13D04C88-AE83-47EB-8048-D3574222AAF0}" srcOrd="0" destOrd="0" presId="urn:microsoft.com/office/officeart/2005/8/layout/hList1"/>
    <dgm:cxn modelId="{39ADC9FC-B829-42AE-841A-D4B885F387FE}" type="presOf" srcId="{071D2DC9-368E-4E7C-8571-E41262AC683B}" destId="{17E8340B-5292-4058-89F4-9EF5C28289AF}" srcOrd="0" destOrd="0" presId="urn:microsoft.com/office/officeart/2005/8/layout/hList1"/>
    <dgm:cxn modelId="{88D55C20-15AD-44AF-A78A-7B62ADBDC17B}" type="presParOf" srcId="{F2C53C41-5831-4C4B-B7E0-C4254A624D47}" destId="{FCD3824C-9CF8-4C51-9866-FEB9B9DEF605}" srcOrd="0" destOrd="0" presId="urn:microsoft.com/office/officeart/2005/8/layout/hList1"/>
    <dgm:cxn modelId="{E70DBE91-CD72-4C83-B4F6-0BA9DBF8ADBD}" type="presParOf" srcId="{FCD3824C-9CF8-4C51-9866-FEB9B9DEF605}" destId="{ED09B3E6-C225-4ADC-A0E2-E2B2812CD81D}" srcOrd="0" destOrd="0" presId="urn:microsoft.com/office/officeart/2005/8/layout/hList1"/>
    <dgm:cxn modelId="{3DC3E50C-4DAB-4C4E-81E1-B89AAB057DF4}" type="presParOf" srcId="{FCD3824C-9CF8-4C51-9866-FEB9B9DEF605}" destId="{13D04C88-AE83-47EB-8048-D3574222AAF0}" srcOrd="1" destOrd="0" presId="urn:microsoft.com/office/officeart/2005/8/layout/hList1"/>
    <dgm:cxn modelId="{B8DADC74-D3E0-4859-95A7-8372D5C0FC7D}" type="presParOf" srcId="{F2C53C41-5831-4C4B-B7E0-C4254A624D47}" destId="{77DEA4E6-C3B9-46B0-A2F0-6DE28FE1EC4C}" srcOrd="1" destOrd="0" presId="urn:microsoft.com/office/officeart/2005/8/layout/hList1"/>
    <dgm:cxn modelId="{F07C6BEA-4397-4A9B-988B-1BAA0B2273AA}" type="presParOf" srcId="{F2C53C41-5831-4C4B-B7E0-C4254A624D47}" destId="{6C55945A-CCAD-4BF7-8EF4-9DADC90FD522}" srcOrd="2" destOrd="0" presId="urn:microsoft.com/office/officeart/2005/8/layout/hList1"/>
    <dgm:cxn modelId="{50503A40-38E9-4491-8AC1-AAEDEE5678A4}" type="presParOf" srcId="{6C55945A-CCAD-4BF7-8EF4-9DADC90FD522}" destId="{855EC5CE-93E0-4164-9BE3-2354149C5481}" srcOrd="0" destOrd="0" presId="urn:microsoft.com/office/officeart/2005/8/layout/hList1"/>
    <dgm:cxn modelId="{EA4C0E86-97FA-4CA4-9640-5DFB161D61EF}" type="presParOf" srcId="{6C55945A-CCAD-4BF7-8EF4-9DADC90FD522}" destId="{17E8340B-5292-4058-89F4-9EF5C28289AF}" srcOrd="1" destOrd="0" presId="urn:microsoft.com/office/officeart/2005/8/layout/hList1"/>
    <dgm:cxn modelId="{B2FA39E3-849E-4A33-A2B6-61269EBF633D}" type="presParOf" srcId="{F2C53C41-5831-4C4B-B7E0-C4254A624D47}" destId="{ED633C3F-B10C-413C-9400-4206185298A7}" srcOrd="3" destOrd="0" presId="urn:microsoft.com/office/officeart/2005/8/layout/hList1"/>
    <dgm:cxn modelId="{DFBC05A0-34D1-4957-87AF-60E729FEC2A0}" type="presParOf" srcId="{F2C53C41-5831-4C4B-B7E0-C4254A624D47}" destId="{57952D16-6043-4B91-ACFE-249DE24AF942}" srcOrd="4" destOrd="0" presId="urn:microsoft.com/office/officeart/2005/8/layout/hList1"/>
    <dgm:cxn modelId="{895D6B66-EDFB-45DB-93D9-DD9B4E1DD879}" type="presParOf" srcId="{57952D16-6043-4B91-ACFE-249DE24AF942}" destId="{CE77686D-A3EE-4A87-BE9F-B17BEF11D09D}" srcOrd="0" destOrd="0" presId="urn:microsoft.com/office/officeart/2005/8/layout/hList1"/>
    <dgm:cxn modelId="{96D413E7-450E-43F4-8756-399C10111CDD}" type="presParOf" srcId="{57952D16-6043-4B91-ACFE-249DE24AF942}" destId="{B9B97EC6-CC2C-497B-9D03-0C93A6398A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639645-2E09-4164-81DF-D52DC5372E2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0FC4D09-0F15-440A-AA67-1FB9386DA025}">
      <dgm:prSet phldrT="[Text]" custT="1"/>
      <dgm:spPr/>
      <dgm:t>
        <a:bodyPr/>
        <a:lstStyle/>
        <a:p>
          <a:r>
            <a:rPr lang="en-GB" altLang="en-US" sz="1800" b="1" dirty="0">
              <a:latin typeface="Times New Roman" panose="02020603050405020304" pitchFamily="18" charset="0"/>
              <a:cs typeface="Times New Roman" panose="02020603050405020304" pitchFamily="18" charset="0"/>
            </a:rPr>
            <a:t>Pillar 1</a:t>
          </a:r>
        </a:p>
        <a:p>
          <a:r>
            <a:rPr lang="en-GB" altLang="en-US" sz="1800" b="1" dirty="0">
              <a:latin typeface="Times New Roman" panose="02020603050405020304" pitchFamily="18" charset="0"/>
              <a:cs typeface="Times New Roman" panose="02020603050405020304" pitchFamily="18" charset="0"/>
            </a:rPr>
            <a:t>Quantitative  </a:t>
          </a:r>
        </a:p>
        <a:p>
          <a:r>
            <a:rPr lang="en-GB" altLang="en-US" sz="1800" b="1" dirty="0">
              <a:latin typeface="Times New Roman" panose="02020603050405020304" pitchFamily="18" charset="0"/>
              <a:cs typeface="Times New Roman" panose="02020603050405020304" pitchFamily="18" charset="0"/>
            </a:rPr>
            <a:t>Requirements</a:t>
          </a:r>
          <a:endParaRPr lang="en-US" sz="1800" dirty="0">
            <a:latin typeface="Times New Roman" panose="02020603050405020304" pitchFamily="18" charset="0"/>
            <a:cs typeface="Times New Roman" panose="02020603050405020304" pitchFamily="18" charset="0"/>
          </a:endParaRPr>
        </a:p>
      </dgm:t>
    </dgm:pt>
    <dgm:pt modelId="{03DFAE31-F2C1-44FA-8291-7A9667AC05BD}" type="parTrans" cxnId="{1D617558-AB0C-4215-A2BB-E213B27CCDE7}">
      <dgm:prSet/>
      <dgm:spPr/>
      <dgm:t>
        <a:bodyPr/>
        <a:lstStyle/>
        <a:p>
          <a:endParaRPr lang="en-US"/>
        </a:p>
      </dgm:t>
    </dgm:pt>
    <dgm:pt modelId="{BA79CD51-BF02-4F25-A9B7-759CE60F3F9B}" type="sibTrans" cxnId="{1D617558-AB0C-4215-A2BB-E213B27CCDE7}">
      <dgm:prSet/>
      <dgm:spPr/>
      <dgm:t>
        <a:bodyPr/>
        <a:lstStyle/>
        <a:p>
          <a:endParaRPr lang="en-US"/>
        </a:p>
      </dgm:t>
    </dgm:pt>
    <dgm:pt modelId="{7AF51506-F218-4F54-B4F3-2D58272D34AC}">
      <dgm:prSet phldrT="[Text]" custT="1"/>
      <dgm:spPr/>
      <dgm:t>
        <a:bodyPr/>
        <a:lstStyle/>
        <a:p>
          <a:r>
            <a:rPr lang="en-GB" altLang="en-US" sz="1800" b="1" dirty="0">
              <a:latin typeface="Times New Roman" panose="02020603050405020304" pitchFamily="18" charset="0"/>
              <a:cs typeface="Times New Roman" panose="02020603050405020304" pitchFamily="18" charset="0"/>
            </a:rPr>
            <a:t>Balance sheet valuation &amp; capital requirements</a:t>
          </a:r>
          <a:endParaRPr lang="en-US" sz="1800" dirty="0">
            <a:latin typeface="Times New Roman" panose="02020603050405020304" pitchFamily="18" charset="0"/>
            <a:cs typeface="Times New Roman" panose="02020603050405020304" pitchFamily="18" charset="0"/>
          </a:endParaRPr>
        </a:p>
      </dgm:t>
    </dgm:pt>
    <dgm:pt modelId="{55A6AD24-60CD-42C8-B71D-58AAF1482A7B}" type="parTrans" cxnId="{4ECA2B4B-FB8B-4AF4-A05C-0CD836AFE6C2}">
      <dgm:prSet/>
      <dgm:spPr/>
      <dgm:t>
        <a:bodyPr/>
        <a:lstStyle/>
        <a:p>
          <a:endParaRPr lang="en-US"/>
        </a:p>
      </dgm:t>
    </dgm:pt>
    <dgm:pt modelId="{3F13352A-93BA-4B3F-A863-21D501BEB9B5}" type="sibTrans" cxnId="{4ECA2B4B-FB8B-4AF4-A05C-0CD836AFE6C2}">
      <dgm:prSet/>
      <dgm:spPr/>
      <dgm:t>
        <a:bodyPr/>
        <a:lstStyle/>
        <a:p>
          <a:endParaRPr lang="en-US"/>
        </a:p>
      </dgm:t>
    </dgm:pt>
    <dgm:pt modelId="{6DE814A7-8E2B-49B5-A857-B845382A4A63}">
      <dgm:prSet phldrT="[Text]"/>
      <dgm:spPr/>
      <dgm:t>
        <a:bodyPr/>
        <a:lstStyle/>
        <a:p>
          <a:r>
            <a:rPr lang="en-GB" altLang="en-US" b="1" dirty="0">
              <a:latin typeface="Times New Roman" panose="02020603050405020304" pitchFamily="18" charset="0"/>
              <a:cs typeface="Times New Roman" panose="02020603050405020304" pitchFamily="18" charset="0"/>
            </a:rPr>
            <a:t>Pillar 2</a:t>
          </a:r>
        </a:p>
        <a:p>
          <a:r>
            <a:rPr lang="en-GB" altLang="en-US" b="1" dirty="0">
              <a:latin typeface="Times New Roman" panose="02020603050405020304" pitchFamily="18" charset="0"/>
              <a:cs typeface="Times New Roman" panose="02020603050405020304" pitchFamily="18" charset="0"/>
            </a:rPr>
            <a:t>Supervisory </a:t>
          </a:r>
        </a:p>
        <a:p>
          <a:r>
            <a:rPr lang="en-GB" altLang="en-US" b="1" dirty="0">
              <a:latin typeface="Times New Roman" panose="02020603050405020304" pitchFamily="18" charset="0"/>
              <a:cs typeface="Times New Roman" panose="02020603050405020304" pitchFamily="18" charset="0"/>
            </a:rPr>
            <a:t>Review</a:t>
          </a:r>
          <a:endParaRPr lang="en-US" dirty="0">
            <a:latin typeface="Times New Roman" panose="02020603050405020304" pitchFamily="18" charset="0"/>
            <a:cs typeface="Times New Roman" panose="02020603050405020304" pitchFamily="18" charset="0"/>
          </a:endParaRPr>
        </a:p>
      </dgm:t>
    </dgm:pt>
    <dgm:pt modelId="{643B0BE3-7C05-467D-9AFC-1271A6CB00EC}" type="parTrans" cxnId="{6E2FD418-1EB3-4500-8311-03D7F4F135E0}">
      <dgm:prSet/>
      <dgm:spPr/>
      <dgm:t>
        <a:bodyPr/>
        <a:lstStyle/>
        <a:p>
          <a:endParaRPr lang="en-US"/>
        </a:p>
      </dgm:t>
    </dgm:pt>
    <dgm:pt modelId="{6B269C1B-C7BC-40B9-9816-A3E951052639}" type="sibTrans" cxnId="{6E2FD418-1EB3-4500-8311-03D7F4F135E0}">
      <dgm:prSet/>
      <dgm:spPr/>
      <dgm:t>
        <a:bodyPr/>
        <a:lstStyle/>
        <a:p>
          <a:endParaRPr lang="en-US"/>
        </a:p>
      </dgm:t>
    </dgm:pt>
    <dgm:pt modelId="{071D2DC9-368E-4E7C-8571-E41262AC683B}">
      <dgm:prSet phldrT="[Text]" custT="1"/>
      <dgm:spPr/>
      <dgm:t>
        <a:bodyPr/>
        <a:lstStyle/>
        <a:p>
          <a:r>
            <a:rPr lang="en-GB" altLang="en-US" sz="1800" b="1" dirty="0">
              <a:latin typeface="Times New Roman" panose="02020603050405020304" pitchFamily="18" charset="0"/>
              <a:cs typeface="Times New Roman" panose="02020603050405020304" pitchFamily="18" charset="0"/>
            </a:rPr>
            <a:t>Review process</a:t>
          </a:r>
          <a:endParaRPr lang="en-US" sz="1800" dirty="0">
            <a:latin typeface="Times New Roman" panose="02020603050405020304" pitchFamily="18" charset="0"/>
            <a:cs typeface="Times New Roman" panose="02020603050405020304" pitchFamily="18" charset="0"/>
          </a:endParaRPr>
        </a:p>
      </dgm:t>
    </dgm:pt>
    <dgm:pt modelId="{C836835B-5E95-4F71-9576-AF5F27243417}" type="parTrans" cxnId="{B1204118-7CA9-4C0E-B88D-7F7CD3ACB455}">
      <dgm:prSet/>
      <dgm:spPr/>
      <dgm:t>
        <a:bodyPr/>
        <a:lstStyle/>
        <a:p>
          <a:endParaRPr lang="en-US"/>
        </a:p>
      </dgm:t>
    </dgm:pt>
    <dgm:pt modelId="{B7E1675E-C117-4493-ABCD-1FB0891C89F6}" type="sibTrans" cxnId="{B1204118-7CA9-4C0E-B88D-7F7CD3ACB455}">
      <dgm:prSet/>
      <dgm:spPr/>
      <dgm:t>
        <a:bodyPr/>
        <a:lstStyle/>
        <a:p>
          <a:endParaRPr lang="en-US"/>
        </a:p>
      </dgm:t>
    </dgm:pt>
    <dgm:pt modelId="{E9C35107-6345-4E42-BBDC-E72E9D3069D8}">
      <dgm:prSet phldrT="[Text]" custT="1"/>
      <dgm:spPr/>
      <dgm:t>
        <a:bodyPr/>
        <a:lstStyle/>
        <a:p>
          <a:r>
            <a:rPr lang="en-GB" altLang="en-US" sz="18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dirty="0">
            <a:latin typeface="Times New Roman" panose="02020603050405020304" pitchFamily="18" charset="0"/>
            <a:cs typeface="Times New Roman" panose="02020603050405020304" pitchFamily="18" charset="0"/>
          </a:endParaRPr>
        </a:p>
      </dgm:t>
    </dgm:pt>
    <dgm:pt modelId="{70B5BCF4-95CA-4FF6-AE43-CE1EC4364597}" type="parTrans" cxnId="{2B93E3BF-2F47-43B8-8918-308DA36580AA}">
      <dgm:prSet/>
      <dgm:spPr/>
      <dgm:t>
        <a:bodyPr/>
        <a:lstStyle/>
        <a:p>
          <a:endParaRPr lang="en-US"/>
        </a:p>
      </dgm:t>
    </dgm:pt>
    <dgm:pt modelId="{DEAB8D60-5DF8-4529-B22F-D23F61D38C39}" type="sibTrans" cxnId="{2B93E3BF-2F47-43B8-8918-308DA36580AA}">
      <dgm:prSet/>
      <dgm:spPr/>
      <dgm:t>
        <a:bodyPr/>
        <a:lstStyle/>
        <a:p>
          <a:endParaRPr lang="en-US"/>
        </a:p>
      </dgm:t>
    </dgm:pt>
    <dgm:pt modelId="{E3D69699-3D84-4EDD-B28F-5512DD6CFF24}">
      <dgm:prSet phldrT="[Text]"/>
      <dgm:spPr/>
      <dgm:t>
        <a:bodyPr/>
        <a:lstStyle/>
        <a:p>
          <a:r>
            <a:rPr lang="en-GB" altLang="en-US" b="1" dirty="0">
              <a:latin typeface="Times New Roman" panose="02020603050405020304" pitchFamily="18" charset="0"/>
              <a:cs typeface="Times New Roman" panose="02020603050405020304" pitchFamily="18" charset="0"/>
            </a:rPr>
            <a:t>Pillar 3</a:t>
          </a:r>
        </a:p>
        <a:p>
          <a:r>
            <a:rPr lang="en-GB" altLang="en-US" b="1" dirty="0">
              <a:latin typeface="Times New Roman" panose="02020603050405020304" pitchFamily="18" charset="0"/>
              <a:cs typeface="Times New Roman" panose="02020603050405020304" pitchFamily="18" charset="0"/>
            </a:rPr>
            <a:t>Disclosure</a:t>
          </a:r>
          <a:endParaRPr lang="en-US" dirty="0">
            <a:latin typeface="Times New Roman" panose="02020603050405020304" pitchFamily="18" charset="0"/>
            <a:cs typeface="Times New Roman" panose="02020603050405020304" pitchFamily="18" charset="0"/>
          </a:endParaRPr>
        </a:p>
      </dgm:t>
    </dgm:pt>
    <dgm:pt modelId="{0FD0AC5B-7DDD-460D-9CD6-503E11C99697}" type="parTrans" cxnId="{EF028195-3C56-4A2B-85D4-C631017706A9}">
      <dgm:prSet/>
      <dgm:spPr/>
      <dgm:t>
        <a:bodyPr/>
        <a:lstStyle/>
        <a:p>
          <a:endParaRPr lang="en-US"/>
        </a:p>
      </dgm:t>
    </dgm:pt>
    <dgm:pt modelId="{A882DCD3-48A9-43FD-8ADB-F73584423D3C}" type="sibTrans" cxnId="{EF028195-3C56-4A2B-85D4-C631017706A9}">
      <dgm:prSet/>
      <dgm:spPr/>
      <dgm:t>
        <a:bodyPr/>
        <a:lstStyle/>
        <a:p>
          <a:endParaRPr lang="en-US"/>
        </a:p>
      </dgm:t>
    </dgm:pt>
    <dgm:pt modelId="{544B7CC2-3AA9-4205-9470-4EE7775E5926}">
      <dgm:prSet phldrT="[Text]" custT="1"/>
      <dgm:spPr/>
      <dgm:t>
        <a:bodyPr/>
        <a:lstStyle/>
        <a:p>
          <a:r>
            <a:rPr lang="en-GB" altLang="en-US" sz="1800" b="1" dirty="0">
              <a:latin typeface="Times New Roman" panose="02020603050405020304" pitchFamily="18" charset="0"/>
              <a:cs typeface="Times New Roman" panose="02020603050405020304" pitchFamily="18" charset="0"/>
            </a:rPr>
            <a:t>Market discipline and disclosure</a:t>
          </a:r>
          <a:endParaRPr lang="en-US" sz="1800" dirty="0">
            <a:latin typeface="Times New Roman" panose="02020603050405020304" pitchFamily="18" charset="0"/>
            <a:cs typeface="Times New Roman" panose="02020603050405020304" pitchFamily="18" charset="0"/>
          </a:endParaRPr>
        </a:p>
      </dgm:t>
    </dgm:pt>
    <dgm:pt modelId="{8870043B-8597-4694-BFA2-D49E804E2130}" type="parTrans" cxnId="{31A9E1DE-945A-4B60-B0E5-458D992AF769}">
      <dgm:prSet/>
      <dgm:spPr/>
      <dgm:t>
        <a:bodyPr/>
        <a:lstStyle/>
        <a:p>
          <a:endParaRPr lang="en-US"/>
        </a:p>
      </dgm:t>
    </dgm:pt>
    <dgm:pt modelId="{4D1DDA20-53A3-48B8-84BE-78410E86668C}" type="sibTrans" cxnId="{31A9E1DE-945A-4B60-B0E5-458D992AF769}">
      <dgm:prSet/>
      <dgm:spPr/>
      <dgm:t>
        <a:bodyPr/>
        <a:lstStyle/>
        <a:p>
          <a:endParaRPr lang="en-US"/>
        </a:p>
      </dgm:t>
    </dgm:pt>
    <dgm:pt modelId="{A4B91F88-3E50-4A63-988A-AD9749817B0C}">
      <dgm:prSet phldrT="[Text]" custT="1"/>
      <dgm:spPr/>
      <dgm:t>
        <a:bodyPr/>
        <a:lstStyle/>
        <a:p>
          <a:r>
            <a:rPr lang="en-GB" altLang="en-US" sz="18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dirty="0">
            <a:latin typeface="Times New Roman" panose="02020603050405020304" pitchFamily="18" charset="0"/>
            <a:cs typeface="Times New Roman" panose="02020603050405020304" pitchFamily="18" charset="0"/>
          </a:endParaRPr>
        </a:p>
      </dgm:t>
    </dgm:pt>
    <dgm:pt modelId="{9601A0EB-726C-40EF-876A-D869C5809C27}" type="parTrans" cxnId="{9123FB7C-0AA2-4AB2-8E3A-F98A23B2C6A5}">
      <dgm:prSet/>
      <dgm:spPr/>
      <dgm:t>
        <a:bodyPr/>
        <a:lstStyle/>
        <a:p>
          <a:endParaRPr lang="en-US"/>
        </a:p>
      </dgm:t>
    </dgm:pt>
    <dgm:pt modelId="{89E6B106-2AC2-4EA8-9391-651C9C163A51}" type="sibTrans" cxnId="{9123FB7C-0AA2-4AB2-8E3A-F98A23B2C6A5}">
      <dgm:prSet/>
      <dgm:spPr/>
      <dgm:t>
        <a:bodyPr/>
        <a:lstStyle/>
        <a:p>
          <a:endParaRPr lang="en-US"/>
        </a:p>
      </dgm:t>
    </dgm:pt>
    <dgm:pt modelId="{814348EA-EB3A-4113-8DFE-5A5F0983358D}">
      <dgm:prSet phldrT="[Text]" custT="1"/>
      <dgm:spPr/>
      <dgm:t>
        <a:bodyPr/>
        <a:lstStyle/>
        <a:p>
          <a:r>
            <a:rPr lang="en-GB" altLang="en-US" sz="18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dirty="0">
            <a:latin typeface="Times New Roman" panose="02020603050405020304" pitchFamily="18" charset="0"/>
            <a:cs typeface="Times New Roman" panose="02020603050405020304" pitchFamily="18" charset="0"/>
          </a:endParaRPr>
        </a:p>
      </dgm:t>
    </dgm:pt>
    <dgm:pt modelId="{987ADF85-F1E0-4A7E-B8C6-0BC5A8C7AE42}" type="parTrans" cxnId="{8D1D9BA3-12D0-431E-AE79-CBC1E2D45B7C}">
      <dgm:prSet/>
      <dgm:spPr/>
      <dgm:t>
        <a:bodyPr/>
        <a:lstStyle/>
        <a:p>
          <a:endParaRPr lang="en-US"/>
        </a:p>
      </dgm:t>
    </dgm:pt>
    <dgm:pt modelId="{239F5F4C-B423-4670-8623-4D3921FFB60E}" type="sibTrans" cxnId="{8D1D9BA3-12D0-431E-AE79-CBC1E2D45B7C}">
      <dgm:prSet/>
      <dgm:spPr/>
      <dgm:t>
        <a:bodyPr/>
        <a:lstStyle/>
        <a:p>
          <a:endParaRPr lang="en-US"/>
        </a:p>
      </dgm:t>
    </dgm:pt>
    <dgm:pt modelId="{F2C53C41-5831-4C4B-B7E0-C4254A624D47}" type="pres">
      <dgm:prSet presAssocID="{A7639645-2E09-4164-81DF-D52DC5372E2E}" presName="Name0" presStyleCnt="0">
        <dgm:presLayoutVars>
          <dgm:dir/>
          <dgm:animLvl val="lvl"/>
          <dgm:resizeHandles val="exact"/>
        </dgm:presLayoutVars>
      </dgm:prSet>
      <dgm:spPr/>
    </dgm:pt>
    <dgm:pt modelId="{FCD3824C-9CF8-4C51-9866-FEB9B9DEF605}" type="pres">
      <dgm:prSet presAssocID="{60FC4D09-0F15-440A-AA67-1FB9386DA025}" presName="composite" presStyleCnt="0"/>
      <dgm:spPr/>
    </dgm:pt>
    <dgm:pt modelId="{ED09B3E6-C225-4ADC-A0E2-E2B2812CD81D}" type="pres">
      <dgm:prSet presAssocID="{60FC4D09-0F15-440A-AA67-1FB9386DA025}" presName="parTx" presStyleLbl="alignNode1" presStyleIdx="0" presStyleCnt="3" custScaleY="127807">
        <dgm:presLayoutVars>
          <dgm:chMax val="0"/>
          <dgm:chPref val="0"/>
          <dgm:bulletEnabled val="1"/>
        </dgm:presLayoutVars>
      </dgm:prSet>
      <dgm:spPr/>
    </dgm:pt>
    <dgm:pt modelId="{13D04C88-AE83-47EB-8048-D3574222AAF0}" type="pres">
      <dgm:prSet presAssocID="{60FC4D09-0F15-440A-AA67-1FB9386DA025}" presName="desTx" presStyleLbl="alignAccFollowNode1" presStyleIdx="0" presStyleCnt="3">
        <dgm:presLayoutVars>
          <dgm:bulletEnabled val="1"/>
        </dgm:presLayoutVars>
      </dgm:prSet>
      <dgm:spPr/>
    </dgm:pt>
    <dgm:pt modelId="{77DEA4E6-C3B9-46B0-A2F0-6DE28FE1EC4C}" type="pres">
      <dgm:prSet presAssocID="{BA79CD51-BF02-4F25-A9B7-759CE60F3F9B}" presName="space" presStyleCnt="0"/>
      <dgm:spPr/>
    </dgm:pt>
    <dgm:pt modelId="{6C55945A-CCAD-4BF7-8EF4-9DADC90FD522}" type="pres">
      <dgm:prSet presAssocID="{6DE814A7-8E2B-49B5-A857-B845382A4A63}" presName="composite" presStyleCnt="0"/>
      <dgm:spPr/>
    </dgm:pt>
    <dgm:pt modelId="{855EC5CE-93E0-4164-9BE3-2354149C5481}" type="pres">
      <dgm:prSet presAssocID="{6DE814A7-8E2B-49B5-A857-B845382A4A63}" presName="parTx" presStyleLbl="alignNode1" presStyleIdx="1" presStyleCnt="3" custScaleY="115448" custLinFactNeighborX="-331" custLinFactNeighborY="-3862">
        <dgm:presLayoutVars>
          <dgm:chMax val="0"/>
          <dgm:chPref val="0"/>
          <dgm:bulletEnabled val="1"/>
        </dgm:presLayoutVars>
      </dgm:prSet>
      <dgm:spPr/>
    </dgm:pt>
    <dgm:pt modelId="{17E8340B-5292-4058-89F4-9EF5C28289AF}" type="pres">
      <dgm:prSet presAssocID="{6DE814A7-8E2B-49B5-A857-B845382A4A63}" presName="desTx" presStyleLbl="alignAccFollowNode1" presStyleIdx="1" presStyleCnt="3">
        <dgm:presLayoutVars>
          <dgm:bulletEnabled val="1"/>
        </dgm:presLayoutVars>
      </dgm:prSet>
      <dgm:spPr/>
    </dgm:pt>
    <dgm:pt modelId="{ED633C3F-B10C-413C-9400-4206185298A7}" type="pres">
      <dgm:prSet presAssocID="{6B269C1B-C7BC-40B9-9816-A3E951052639}" presName="space" presStyleCnt="0"/>
      <dgm:spPr/>
    </dgm:pt>
    <dgm:pt modelId="{57952D16-6043-4B91-ACFE-249DE24AF942}" type="pres">
      <dgm:prSet presAssocID="{E3D69699-3D84-4EDD-B28F-5512DD6CFF24}" presName="composite" presStyleCnt="0"/>
      <dgm:spPr/>
    </dgm:pt>
    <dgm:pt modelId="{CE77686D-A3EE-4A87-BE9F-B17BEF11D09D}" type="pres">
      <dgm:prSet presAssocID="{E3D69699-3D84-4EDD-B28F-5512DD6CFF24}" presName="parTx" presStyleLbl="alignNode1" presStyleIdx="2" presStyleCnt="3" custScaleY="115448" custLinFactNeighborX="-221" custLinFactNeighborY="-3862">
        <dgm:presLayoutVars>
          <dgm:chMax val="0"/>
          <dgm:chPref val="0"/>
          <dgm:bulletEnabled val="1"/>
        </dgm:presLayoutVars>
      </dgm:prSet>
      <dgm:spPr/>
    </dgm:pt>
    <dgm:pt modelId="{B9B97EC6-CC2C-497B-9D03-0C93A6398A43}" type="pres">
      <dgm:prSet presAssocID="{E3D69699-3D84-4EDD-B28F-5512DD6CFF24}" presName="desTx" presStyleLbl="alignAccFollowNode1" presStyleIdx="2" presStyleCnt="3">
        <dgm:presLayoutVars>
          <dgm:bulletEnabled val="1"/>
        </dgm:presLayoutVars>
      </dgm:prSet>
      <dgm:spPr/>
    </dgm:pt>
  </dgm:ptLst>
  <dgm:cxnLst>
    <dgm:cxn modelId="{B1204118-7CA9-4C0E-B88D-7F7CD3ACB455}" srcId="{6DE814A7-8E2B-49B5-A857-B845382A4A63}" destId="{071D2DC9-368E-4E7C-8571-E41262AC683B}" srcOrd="0" destOrd="0" parTransId="{C836835B-5E95-4F71-9576-AF5F27243417}" sibTransId="{B7E1675E-C117-4493-ABCD-1FB0891C89F6}"/>
    <dgm:cxn modelId="{6E2FD418-1EB3-4500-8311-03D7F4F135E0}" srcId="{A7639645-2E09-4164-81DF-D52DC5372E2E}" destId="{6DE814A7-8E2B-49B5-A857-B845382A4A63}" srcOrd="1" destOrd="0" parTransId="{643B0BE3-7C05-467D-9AFC-1271A6CB00EC}" sibTransId="{6B269C1B-C7BC-40B9-9816-A3E951052639}"/>
    <dgm:cxn modelId="{AB9FDE37-51A5-4064-84B6-229D0B2387B4}" type="presOf" srcId="{6DE814A7-8E2B-49B5-A857-B845382A4A63}" destId="{855EC5CE-93E0-4164-9BE3-2354149C5481}" srcOrd="0" destOrd="0" presId="urn:microsoft.com/office/officeart/2005/8/layout/hList1"/>
    <dgm:cxn modelId="{3C113844-9532-4FB6-B6F8-E064ED56AFA5}" type="presOf" srcId="{7AF51506-F218-4F54-B4F3-2D58272D34AC}" destId="{13D04C88-AE83-47EB-8048-D3574222AAF0}" srcOrd="0" destOrd="0" presId="urn:microsoft.com/office/officeart/2005/8/layout/hList1"/>
    <dgm:cxn modelId="{4FEF824A-03F3-4864-9379-0F26959A9783}" type="presOf" srcId="{A7639645-2E09-4164-81DF-D52DC5372E2E}" destId="{F2C53C41-5831-4C4B-B7E0-C4254A624D47}" srcOrd="0" destOrd="0" presId="urn:microsoft.com/office/officeart/2005/8/layout/hList1"/>
    <dgm:cxn modelId="{4ECA2B4B-FB8B-4AF4-A05C-0CD836AFE6C2}" srcId="{60FC4D09-0F15-440A-AA67-1FB9386DA025}" destId="{7AF51506-F218-4F54-B4F3-2D58272D34AC}" srcOrd="0" destOrd="0" parTransId="{55A6AD24-60CD-42C8-B71D-58AAF1482A7B}" sibTransId="{3F13352A-93BA-4B3F-A863-21D501BEB9B5}"/>
    <dgm:cxn modelId="{1D617558-AB0C-4215-A2BB-E213B27CCDE7}" srcId="{A7639645-2E09-4164-81DF-D52DC5372E2E}" destId="{60FC4D09-0F15-440A-AA67-1FB9386DA025}" srcOrd="0" destOrd="0" parTransId="{03DFAE31-F2C1-44FA-8291-7A9667AC05BD}" sibTransId="{BA79CD51-BF02-4F25-A9B7-759CE60F3F9B}"/>
    <dgm:cxn modelId="{645B9F6B-3CEF-4777-91AB-6FC65E56C27A}" type="presOf" srcId="{E3D69699-3D84-4EDD-B28F-5512DD6CFF24}" destId="{CE77686D-A3EE-4A87-BE9F-B17BEF11D09D}" srcOrd="0" destOrd="0" presId="urn:microsoft.com/office/officeart/2005/8/layout/hList1"/>
    <dgm:cxn modelId="{9123FB7C-0AA2-4AB2-8E3A-F98A23B2C6A5}" srcId="{E3D69699-3D84-4EDD-B28F-5512DD6CFF24}" destId="{A4B91F88-3E50-4A63-988A-AD9749817B0C}" srcOrd="1" destOrd="0" parTransId="{9601A0EB-726C-40EF-876A-D869C5809C27}" sibTransId="{89E6B106-2AC2-4EA8-9391-651C9C163A51}"/>
    <dgm:cxn modelId="{7A065E8B-F8C4-4CEC-B9F3-921E9407B379}" type="presOf" srcId="{E9C35107-6345-4E42-BBDC-E72E9D3069D8}" destId="{17E8340B-5292-4058-89F4-9EF5C28289AF}" srcOrd="0" destOrd="1" presId="urn:microsoft.com/office/officeart/2005/8/layout/hList1"/>
    <dgm:cxn modelId="{EF028195-3C56-4A2B-85D4-C631017706A9}" srcId="{A7639645-2E09-4164-81DF-D52DC5372E2E}" destId="{E3D69699-3D84-4EDD-B28F-5512DD6CFF24}" srcOrd="2" destOrd="0" parTransId="{0FD0AC5B-7DDD-460D-9CD6-503E11C99697}" sibTransId="{A882DCD3-48A9-43FD-8ADB-F73584423D3C}"/>
    <dgm:cxn modelId="{E1F7849B-B41E-48BE-B6A7-60DC24A1BD2C}" type="presOf" srcId="{814348EA-EB3A-4113-8DFE-5A5F0983358D}" destId="{13D04C88-AE83-47EB-8048-D3574222AAF0}" srcOrd="0" destOrd="1" presId="urn:microsoft.com/office/officeart/2005/8/layout/hList1"/>
    <dgm:cxn modelId="{8D1D9BA3-12D0-431E-AE79-CBC1E2D45B7C}" srcId="{60FC4D09-0F15-440A-AA67-1FB9386DA025}" destId="{814348EA-EB3A-4113-8DFE-5A5F0983358D}" srcOrd="1" destOrd="0" parTransId="{987ADF85-F1E0-4A7E-B8C6-0BC5A8C7AE42}" sibTransId="{239F5F4C-B423-4670-8623-4D3921FFB60E}"/>
    <dgm:cxn modelId="{9C1FCDA3-2E2C-494A-907E-CE54B084108E}" type="presOf" srcId="{544B7CC2-3AA9-4205-9470-4EE7775E5926}" destId="{B9B97EC6-CC2C-497B-9D03-0C93A6398A43}" srcOrd="0" destOrd="0" presId="urn:microsoft.com/office/officeart/2005/8/layout/hList1"/>
    <dgm:cxn modelId="{2B93E3BF-2F47-43B8-8918-308DA36580AA}" srcId="{6DE814A7-8E2B-49B5-A857-B845382A4A63}" destId="{E9C35107-6345-4E42-BBDC-E72E9D3069D8}" srcOrd="1" destOrd="0" parTransId="{70B5BCF4-95CA-4FF6-AE43-CE1EC4364597}" sibTransId="{DEAB8D60-5DF8-4529-B22F-D23F61D38C39}"/>
    <dgm:cxn modelId="{01B3DFCC-512B-41F4-BD8A-BDDCCDA22FC3}" type="presOf" srcId="{60FC4D09-0F15-440A-AA67-1FB9386DA025}" destId="{ED09B3E6-C225-4ADC-A0E2-E2B2812CD81D}" srcOrd="0" destOrd="0" presId="urn:microsoft.com/office/officeart/2005/8/layout/hList1"/>
    <dgm:cxn modelId="{4F3FDBDC-059A-4116-93EA-4E84A27094AC}" type="presOf" srcId="{071D2DC9-368E-4E7C-8571-E41262AC683B}" destId="{17E8340B-5292-4058-89F4-9EF5C28289AF}" srcOrd="0" destOrd="0" presId="urn:microsoft.com/office/officeart/2005/8/layout/hList1"/>
    <dgm:cxn modelId="{31A9E1DE-945A-4B60-B0E5-458D992AF769}" srcId="{E3D69699-3D84-4EDD-B28F-5512DD6CFF24}" destId="{544B7CC2-3AA9-4205-9470-4EE7775E5926}" srcOrd="0" destOrd="0" parTransId="{8870043B-8597-4694-BFA2-D49E804E2130}" sibTransId="{4D1DDA20-53A3-48B8-84BE-78410E86668C}"/>
    <dgm:cxn modelId="{DC9C79F0-785A-4BD1-BA60-7FC2AB984132}" type="presOf" srcId="{A4B91F88-3E50-4A63-988A-AD9749817B0C}" destId="{B9B97EC6-CC2C-497B-9D03-0C93A6398A43}" srcOrd="0" destOrd="1" presId="urn:microsoft.com/office/officeart/2005/8/layout/hList1"/>
    <dgm:cxn modelId="{459068D6-34CB-4862-9B62-542CBC23C18C}" type="presParOf" srcId="{F2C53C41-5831-4C4B-B7E0-C4254A624D47}" destId="{FCD3824C-9CF8-4C51-9866-FEB9B9DEF605}" srcOrd="0" destOrd="0" presId="urn:microsoft.com/office/officeart/2005/8/layout/hList1"/>
    <dgm:cxn modelId="{4015FC69-8878-415F-A1D7-94389963C8EF}" type="presParOf" srcId="{FCD3824C-9CF8-4C51-9866-FEB9B9DEF605}" destId="{ED09B3E6-C225-4ADC-A0E2-E2B2812CD81D}" srcOrd="0" destOrd="0" presId="urn:microsoft.com/office/officeart/2005/8/layout/hList1"/>
    <dgm:cxn modelId="{5E73BFCB-5A7A-481A-BE3B-390A75006BA6}" type="presParOf" srcId="{FCD3824C-9CF8-4C51-9866-FEB9B9DEF605}" destId="{13D04C88-AE83-47EB-8048-D3574222AAF0}" srcOrd="1" destOrd="0" presId="urn:microsoft.com/office/officeart/2005/8/layout/hList1"/>
    <dgm:cxn modelId="{E7B3C41E-1102-4BA3-B215-66E7B7036F5E}" type="presParOf" srcId="{F2C53C41-5831-4C4B-B7E0-C4254A624D47}" destId="{77DEA4E6-C3B9-46B0-A2F0-6DE28FE1EC4C}" srcOrd="1" destOrd="0" presId="urn:microsoft.com/office/officeart/2005/8/layout/hList1"/>
    <dgm:cxn modelId="{1403BCA5-E368-4F2A-B52D-796D557F8FDD}" type="presParOf" srcId="{F2C53C41-5831-4C4B-B7E0-C4254A624D47}" destId="{6C55945A-CCAD-4BF7-8EF4-9DADC90FD522}" srcOrd="2" destOrd="0" presId="urn:microsoft.com/office/officeart/2005/8/layout/hList1"/>
    <dgm:cxn modelId="{194C060A-6D5E-45FB-A028-6EFB92220372}" type="presParOf" srcId="{6C55945A-CCAD-4BF7-8EF4-9DADC90FD522}" destId="{855EC5CE-93E0-4164-9BE3-2354149C5481}" srcOrd="0" destOrd="0" presId="urn:microsoft.com/office/officeart/2005/8/layout/hList1"/>
    <dgm:cxn modelId="{3994BC8A-082F-48F8-9270-9CC668A1010B}" type="presParOf" srcId="{6C55945A-CCAD-4BF7-8EF4-9DADC90FD522}" destId="{17E8340B-5292-4058-89F4-9EF5C28289AF}" srcOrd="1" destOrd="0" presId="urn:microsoft.com/office/officeart/2005/8/layout/hList1"/>
    <dgm:cxn modelId="{16226E7D-7E73-4324-B22A-A979747F084B}" type="presParOf" srcId="{F2C53C41-5831-4C4B-B7E0-C4254A624D47}" destId="{ED633C3F-B10C-413C-9400-4206185298A7}" srcOrd="3" destOrd="0" presId="urn:microsoft.com/office/officeart/2005/8/layout/hList1"/>
    <dgm:cxn modelId="{AD4026B6-7B0A-485F-9C9D-D0AB019FA8D9}" type="presParOf" srcId="{F2C53C41-5831-4C4B-B7E0-C4254A624D47}" destId="{57952D16-6043-4B91-ACFE-249DE24AF942}" srcOrd="4" destOrd="0" presId="urn:microsoft.com/office/officeart/2005/8/layout/hList1"/>
    <dgm:cxn modelId="{4A88D692-7369-4AC4-8ACD-3A8B3194395F}" type="presParOf" srcId="{57952D16-6043-4B91-ACFE-249DE24AF942}" destId="{CE77686D-A3EE-4A87-BE9F-B17BEF11D09D}" srcOrd="0" destOrd="0" presId="urn:microsoft.com/office/officeart/2005/8/layout/hList1"/>
    <dgm:cxn modelId="{7D983863-6BD6-434A-977C-C92570D9ADFB}" type="presParOf" srcId="{57952D16-6043-4B91-ACFE-249DE24AF942}" destId="{B9B97EC6-CC2C-497B-9D03-0C93A6398A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9B3E6-C225-4ADC-A0E2-E2B2812CD81D}">
      <dsp:nvSpPr>
        <dsp:cNvPr id="0" name=""/>
        <dsp:cNvSpPr/>
      </dsp:nvSpPr>
      <dsp:spPr>
        <a:xfrm>
          <a:off x="3286" y="518632"/>
          <a:ext cx="3203971" cy="157487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Pillar 1</a:t>
          </a:r>
        </a:p>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Quantitative  </a:t>
          </a:r>
        </a:p>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Requirements</a:t>
          </a:r>
          <a:endParaRPr lang="en-US" sz="1800" kern="1200" dirty="0">
            <a:latin typeface="Times New Roman" panose="02020603050405020304" pitchFamily="18" charset="0"/>
            <a:cs typeface="Times New Roman" panose="02020603050405020304" pitchFamily="18" charset="0"/>
          </a:endParaRPr>
        </a:p>
      </dsp:txBody>
      <dsp:txXfrm>
        <a:off x="3286" y="518632"/>
        <a:ext cx="3203971" cy="1574876"/>
      </dsp:txXfrm>
    </dsp:sp>
    <dsp:sp modelId="{13D04C88-AE83-47EB-8048-D3574222AAF0}">
      <dsp:nvSpPr>
        <dsp:cNvPr id="0" name=""/>
        <dsp:cNvSpPr/>
      </dsp:nvSpPr>
      <dsp:spPr>
        <a:xfrm>
          <a:off x="3286" y="1922185"/>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Balance sheet valuation &amp; capital requirements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kern="1200" dirty="0">
            <a:latin typeface="Times New Roman" panose="02020603050405020304" pitchFamily="18" charset="0"/>
            <a:cs typeface="Times New Roman" panose="02020603050405020304" pitchFamily="18" charset="0"/>
          </a:endParaRPr>
        </a:p>
      </dsp:txBody>
      <dsp:txXfrm>
        <a:off x="3286" y="1922185"/>
        <a:ext cx="3203971" cy="1910520"/>
      </dsp:txXfrm>
    </dsp:sp>
    <dsp:sp modelId="{855EC5CE-93E0-4164-9BE3-2354149C5481}">
      <dsp:nvSpPr>
        <dsp:cNvPr id="0" name=""/>
        <dsp:cNvSpPr/>
      </dsp:nvSpPr>
      <dsp:spPr>
        <a:xfrm>
          <a:off x="3645208" y="509116"/>
          <a:ext cx="3203971" cy="142258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Pillar 2</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Supervisory </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Review</a:t>
          </a:r>
          <a:endParaRPr lang="en-US" sz="2200" kern="1200" dirty="0">
            <a:latin typeface="Times New Roman" panose="02020603050405020304" pitchFamily="18" charset="0"/>
            <a:cs typeface="Times New Roman" panose="02020603050405020304" pitchFamily="18" charset="0"/>
          </a:endParaRPr>
        </a:p>
      </dsp:txBody>
      <dsp:txXfrm>
        <a:off x="3645208" y="509116"/>
        <a:ext cx="3203971" cy="1422585"/>
      </dsp:txXfrm>
    </dsp:sp>
    <dsp:sp modelId="{17E8340B-5292-4058-89F4-9EF5C28289AF}">
      <dsp:nvSpPr>
        <dsp:cNvPr id="0" name=""/>
        <dsp:cNvSpPr/>
      </dsp:nvSpPr>
      <dsp:spPr>
        <a:xfrm>
          <a:off x="3655814" y="1884112"/>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Review process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kern="1200" dirty="0">
            <a:latin typeface="Times New Roman" panose="02020603050405020304" pitchFamily="18" charset="0"/>
            <a:cs typeface="Times New Roman" panose="02020603050405020304" pitchFamily="18" charset="0"/>
          </a:endParaRPr>
        </a:p>
      </dsp:txBody>
      <dsp:txXfrm>
        <a:off x="3655814" y="1884112"/>
        <a:ext cx="3203971" cy="1910520"/>
      </dsp:txXfrm>
    </dsp:sp>
    <dsp:sp modelId="{CE77686D-A3EE-4A87-BE9F-B17BEF11D09D}">
      <dsp:nvSpPr>
        <dsp:cNvPr id="0" name=""/>
        <dsp:cNvSpPr/>
      </dsp:nvSpPr>
      <dsp:spPr>
        <a:xfrm>
          <a:off x="7301261" y="509116"/>
          <a:ext cx="3203971" cy="142258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Pillar 3</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Disclosure</a:t>
          </a:r>
          <a:endParaRPr lang="en-US" sz="2200" kern="1200" dirty="0">
            <a:latin typeface="Times New Roman" panose="02020603050405020304" pitchFamily="18" charset="0"/>
            <a:cs typeface="Times New Roman" panose="02020603050405020304" pitchFamily="18" charset="0"/>
          </a:endParaRPr>
        </a:p>
      </dsp:txBody>
      <dsp:txXfrm>
        <a:off x="7301261" y="509116"/>
        <a:ext cx="3203971" cy="1422585"/>
      </dsp:txXfrm>
    </dsp:sp>
    <dsp:sp modelId="{B9B97EC6-CC2C-497B-9D03-0C93A6398A43}">
      <dsp:nvSpPr>
        <dsp:cNvPr id="0" name=""/>
        <dsp:cNvSpPr/>
      </dsp:nvSpPr>
      <dsp:spPr>
        <a:xfrm>
          <a:off x="7308342" y="1884112"/>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Market discipline and disclosure</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kern="1200" dirty="0">
            <a:latin typeface="Times New Roman" panose="02020603050405020304" pitchFamily="18" charset="0"/>
            <a:cs typeface="Times New Roman" panose="02020603050405020304" pitchFamily="18" charset="0"/>
          </a:endParaRPr>
        </a:p>
      </dsp:txBody>
      <dsp:txXfrm>
        <a:off x="7308342" y="1884112"/>
        <a:ext cx="3203971" cy="19105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9B3E6-C225-4ADC-A0E2-E2B2812CD81D}">
      <dsp:nvSpPr>
        <dsp:cNvPr id="0" name=""/>
        <dsp:cNvSpPr/>
      </dsp:nvSpPr>
      <dsp:spPr>
        <a:xfrm>
          <a:off x="3286" y="518632"/>
          <a:ext cx="3203971" cy="157487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Pillar 1</a:t>
          </a:r>
        </a:p>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Quantitative  </a:t>
          </a:r>
        </a:p>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Requirements</a:t>
          </a:r>
          <a:endParaRPr lang="en-US" sz="1800" kern="1200" dirty="0">
            <a:latin typeface="Times New Roman" panose="02020603050405020304" pitchFamily="18" charset="0"/>
            <a:cs typeface="Times New Roman" panose="02020603050405020304" pitchFamily="18" charset="0"/>
          </a:endParaRPr>
        </a:p>
      </dsp:txBody>
      <dsp:txXfrm>
        <a:off x="3286" y="518632"/>
        <a:ext cx="3203971" cy="1574876"/>
      </dsp:txXfrm>
    </dsp:sp>
    <dsp:sp modelId="{13D04C88-AE83-47EB-8048-D3574222AAF0}">
      <dsp:nvSpPr>
        <dsp:cNvPr id="0" name=""/>
        <dsp:cNvSpPr/>
      </dsp:nvSpPr>
      <dsp:spPr>
        <a:xfrm>
          <a:off x="3286" y="1922185"/>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Balance sheet valuation &amp; capital requirements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kern="1200" dirty="0">
            <a:latin typeface="Times New Roman" panose="02020603050405020304" pitchFamily="18" charset="0"/>
            <a:cs typeface="Times New Roman" panose="02020603050405020304" pitchFamily="18" charset="0"/>
          </a:endParaRPr>
        </a:p>
      </dsp:txBody>
      <dsp:txXfrm>
        <a:off x="3286" y="1922185"/>
        <a:ext cx="3203971" cy="1910520"/>
      </dsp:txXfrm>
    </dsp:sp>
    <dsp:sp modelId="{855EC5CE-93E0-4164-9BE3-2354149C5481}">
      <dsp:nvSpPr>
        <dsp:cNvPr id="0" name=""/>
        <dsp:cNvSpPr/>
      </dsp:nvSpPr>
      <dsp:spPr>
        <a:xfrm>
          <a:off x="3645208" y="509116"/>
          <a:ext cx="3203971" cy="142258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Pillar 2</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Supervisory </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Review</a:t>
          </a:r>
          <a:endParaRPr lang="en-US" sz="2200" kern="1200" dirty="0">
            <a:latin typeface="Times New Roman" panose="02020603050405020304" pitchFamily="18" charset="0"/>
            <a:cs typeface="Times New Roman" panose="02020603050405020304" pitchFamily="18" charset="0"/>
          </a:endParaRPr>
        </a:p>
      </dsp:txBody>
      <dsp:txXfrm>
        <a:off x="3645208" y="509116"/>
        <a:ext cx="3203971" cy="1422585"/>
      </dsp:txXfrm>
    </dsp:sp>
    <dsp:sp modelId="{17E8340B-5292-4058-89F4-9EF5C28289AF}">
      <dsp:nvSpPr>
        <dsp:cNvPr id="0" name=""/>
        <dsp:cNvSpPr/>
      </dsp:nvSpPr>
      <dsp:spPr>
        <a:xfrm>
          <a:off x="3655814" y="1884112"/>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Review process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kern="1200" dirty="0">
            <a:latin typeface="Times New Roman" panose="02020603050405020304" pitchFamily="18" charset="0"/>
            <a:cs typeface="Times New Roman" panose="02020603050405020304" pitchFamily="18" charset="0"/>
          </a:endParaRPr>
        </a:p>
      </dsp:txBody>
      <dsp:txXfrm>
        <a:off x="3655814" y="1884112"/>
        <a:ext cx="3203971" cy="1910520"/>
      </dsp:txXfrm>
    </dsp:sp>
    <dsp:sp modelId="{CE77686D-A3EE-4A87-BE9F-B17BEF11D09D}">
      <dsp:nvSpPr>
        <dsp:cNvPr id="0" name=""/>
        <dsp:cNvSpPr/>
      </dsp:nvSpPr>
      <dsp:spPr>
        <a:xfrm>
          <a:off x="7301261" y="509116"/>
          <a:ext cx="3203971" cy="142258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Pillar 3</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Disclosure</a:t>
          </a:r>
          <a:endParaRPr lang="en-US" sz="2200" kern="1200" dirty="0">
            <a:latin typeface="Times New Roman" panose="02020603050405020304" pitchFamily="18" charset="0"/>
            <a:cs typeface="Times New Roman" panose="02020603050405020304" pitchFamily="18" charset="0"/>
          </a:endParaRPr>
        </a:p>
      </dsp:txBody>
      <dsp:txXfrm>
        <a:off x="7301261" y="509116"/>
        <a:ext cx="3203971" cy="1422585"/>
      </dsp:txXfrm>
    </dsp:sp>
    <dsp:sp modelId="{B9B97EC6-CC2C-497B-9D03-0C93A6398A43}">
      <dsp:nvSpPr>
        <dsp:cNvPr id="0" name=""/>
        <dsp:cNvSpPr/>
      </dsp:nvSpPr>
      <dsp:spPr>
        <a:xfrm>
          <a:off x="7308342" y="1884112"/>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Market discipline and disclosure</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kern="1200" dirty="0">
            <a:latin typeface="Times New Roman" panose="02020603050405020304" pitchFamily="18" charset="0"/>
            <a:cs typeface="Times New Roman" panose="02020603050405020304" pitchFamily="18" charset="0"/>
          </a:endParaRPr>
        </a:p>
      </dsp:txBody>
      <dsp:txXfrm>
        <a:off x="7308342" y="1884112"/>
        <a:ext cx="3203971" cy="19105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9B3E6-C225-4ADC-A0E2-E2B2812CD81D}">
      <dsp:nvSpPr>
        <dsp:cNvPr id="0" name=""/>
        <dsp:cNvSpPr/>
      </dsp:nvSpPr>
      <dsp:spPr>
        <a:xfrm>
          <a:off x="3286" y="518632"/>
          <a:ext cx="3203971" cy="157487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Pillar 1</a:t>
          </a:r>
        </a:p>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Quantitative  </a:t>
          </a:r>
        </a:p>
        <a:p>
          <a:pPr marL="0" lvl="0" indent="0" algn="ctr" defTabSz="800100">
            <a:lnSpc>
              <a:spcPct val="90000"/>
            </a:lnSpc>
            <a:spcBef>
              <a:spcPct val="0"/>
            </a:spcBef>
            <a:spcAft>
              <a:spcPct val="35000"/>
            </a:spcAft>
            <a:buNone/>
          </a:pPr>
          <a:r>
            <a:rPr lang="en-GB" altLang="en-US" sz="1800" b="1" kern="1200" dirty="0">
              <a:latin typeface="Times New Roman" panose="02020603050405020304" pitchFamily="18" charset="0"/>
              <a:cs typeface="Times New Roman" panose="02020603050405020304" pitchFamily="18" charset="0"/>
            </a:rPr>
            <a:t>Requirements</a:t>
          </a:r>
          <a:endParaRPr lang="en-US" sz="1800" kern="1200" dirty="0">
            <a:latin typeface="Times New Roman" panose="02020603050405020304" pitchFamily="18" charset="0"/>
            <a:cs typeface="Times New Roman" panose="02020603050405020304" pitchFamily="18" charset="0"/>
          </a:endParaRPr>
        </a:p>
      </dsp:txBody>
      <dsp:txXfrm>
        <a:off x="3286" y="518632"/>
        <a:ext cx="3203971" cy="1574876"/>
      </dsp:txXfrm>
    </dsp:sp>
    <dsp:sp modelId="{13D04C88-AE83-47EB-8048-D3574222AAF0}">
      <dsp:nvSpPr>
        <dsp:cNvPr id="0" name=""/>
        <dsp:cNvSpPr/>
      </dsp:nvSpPr>
      <dsp:spPr>
        <a:xfrm>
          <a:off x="3286" y="1922185"/>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Balance sheet valuation &amp; capital requirements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kern="1200" dirty="0">
            <a:latin typeface="Times New Roman" panose="02020603050405020304" pitchFamily="18" charset="0"/>
            <a:cs typeface="Times New Roman" panose="02020603050405020304" pitchFamily="18" charset="0"/>
          </a:endParaRPr>
        </a:p>
      </dsp:txBody>
      <dsp:txXfrm>
        <a:off x="3286" y="1922185"/>
        <a:ext cx="3203971" cy="1910520"/>
      </dsp:txXfrm>
    </dsp:sp>
    <dsp:sp modelId="{855EC5CE-93E0-4164-9BE3-2354149C5481}">
      <dsp:nvSpPr>
        <dsp:cNvPr id="0" name=""/>
        <dsp:cNvSpPr/>
      </dsp:nvSpPr>
      <dsp:spPr>
        <a:xfrm>
          <a:off x="3645208" y="509116"/>
          <a:ext cx="3203971" cy="142258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Pillar 2</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Supervisory </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Review</a:t>
          </a:r>
          <a:endParaRPr lang="en-US" sz="2200" kern="1200" dirty="0">
            <a:latin typeface="Times New Roman" panose="02020603050405020304" pitchFamily="18" charset="0"/>
            <a:cs typeface="Times New Roman" panose="02020603050405020304" pitchFamily="18" charset="0"/>
          </a:endParaRPr>
        </a:p>
      </dsp:txBody>
      <dsp:txXfrm>
        <a:off x="3645208" y="509116"/>
        <a:ext cx="3203971" cy="1422585"/>
      </dsp:txXfrm>
    </dsp:sp>
    <dsp:sp modelId="{17E8340B-5292-4058-89F4-9EF5C28289AF}">
      <dsp:nvSpPr>
        <dsp:cNvPr id="0" name=""/>
        <dsp:cNvSpPr/>
      </dsp:nvSpPr>
      <dsp:spPr>
        <a:xfrm>
          <a:off x="3655814" y="1884112"/>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Review process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kern="1200" dirty="0">
            <a:latin typeface="Times New Roman" panose="02020603050405020304" pitchFamily="18" charset="0"/>
            <a:cs typeface="Times New Roman" panose="02020603050405020304" pitchFamily="18" charset="0"/>
          </a:endParaRPr>
        </a:p>
      </dsp:txBody>
      <dsp:txXfrm>
        <a:off x="3655814" y="1884112"/>
        <a:ext cx="3203971" cy="1910520"/>
      </dsp:txXfrm>
    </dsp:sp>
    <dsp:sp modelId="{CE77686D-A3EE-4A87-BE9F-B17BEF11D09D}">
      <dsp:nvSpPr>
        <dsp:cNvPr id="0" name=""/>
        <dsp:cNvSpPr/>
      </dsp:nvSpPr>
      <dsp:spPr>
        <a:xfrm>
          <a:off x="7301261" y="509116"/>
          <a:ext cx="3203971" cy="142258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Pillar 3</a:t>
          </a:r>
        </a:p>
        <a:p>
          <a:pPr marL="0" lvl="0" indent="0" algn="ctr" defTabSz="977900">
            <a:lnSpc>
              <a:spcPct val="90000"/>
            </a:lnSpc>
            <a:spcBef>
              <a:spcPct val="0"/>
            </a:spcBef>
            <a:spcAft>
              <a:spcPct val="35000"/>
            </a:spcAft>
            <a:buNone/>
          </a:pPr>
          <a:r>
            <a:rPr lang="en-GB" altLang="en-US" sz="2200" b="1" kern="1200" dirty="0">
              <a:latin typeface="Times New Roman" panose="02020603050405020304" pitchFamily="18" charset="0"/>
              <a:cs typeface="Times New Roman" panose="02020603050405020304" pitchFamily="18" charset="0"/>
            </a:rPr>
            <a:t>Disclosure</a:t>
          </a:r>
          <a:endParaRPr lang="en-US" sz="2200" kern="1200" dirty="0">
            <a:latin typeface="Times New Roman" panose="02020603050405020304" pitchFamily="18" charset="0"/>
            <a:cs typeface="Times New Roman" panose="02020603050405020304" pitchFamily="18" charset="0"/>
          </a:endParaRPr>
        </a:p>
      </dsp:txBody>
      <dsp:txXfrm>
        <a:off x="7301261" y="509116"/>
        <a:ext cx="3203971" cy="1422585"/>
      </dsp:txXfrm>
    </dsp:sp>
    <dsp:sp modelId="{B9B97EC6-CC2C-497B-9D03-0C93A6398A43}">
      <dsp:nvSpPr>
        <dsp:cNvPr id="0" name=""/>
        <dsp:cNvSpPr/>
      </dsp:nvSpPr>
      <dsp:spPr>
        <a:xfrm>
          <a:off x="7308342" y="1884112"/>
          <a:ext cx="3203971" cy="1910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Market discipline and disclosure</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kern="1200" dirty="0">
            <a:latin typeface="Times New Roman" panose="02020603050405020304" pitchFamily="18" charset="0"/>
            <a:cs typeface="Times New Roman" panose="02020603050405020304" pitchFamily="18" charset="0"/>
          </a:endParaRPr>
        </a:p>
      </dsp:txBody>
      <dsp:txXfrm>
        <a:off x="7308342" y="1884112"/>
        <a:ext cx="3203971" cy="191052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6FE772-B1AC-3A68-4E8B-F00518CA152C}"/>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496B4068-AF89-5842-E02D-88E424789C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2C053132-B798-FCE8-6A2C-D86C70C98193}"/>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5" name="页脚占位符 4">
            <a:extLst>
              <a:ext uri="{FF2B5EF4-FFF2-40B4-BE49-F238E27FC236}">
                <a16:creationId xmlns:a16="http://schemas.microsoft.com/office/drawing/2014/main" id="{6050454A-F61B-0BC2-AF5B-D673D14AB8A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9D8C67F2-1E45-82DD-3E9E-D64A52953D1E}"/>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3122849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C2F0F3-8B25-7849-6464-EEBABD78E270}"/>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9919FC6B-79DE-DFD5-A274-902334D15266}"/>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A6A60A1-2A47-7375-93C8-C110C8758A68}"/>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5" name="页脚占位符 4">
            <a:extLst>
              <a:ext uri="{FF2B5EF4-FFF2-40B4-BE49-F238E27FC236}">
                <a16:creationId xmlns:a16="http://schemas.microsoft.com/office/drawing/2014/main" id="{D2B0A975-311F-9891-F554-C5CCDB11EF6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EC7F23EE-2A04-F588-BB48-6573CCE803EA}"/>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323993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5F29EF2-2770-69F3-DD86-D1A714DF2C31}"/>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2DC500B5-725F-4646-3954-173E24C40C23}"/>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3C727A6B-E78B-BB50-489D-85DFBC1BFD91}"/>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5" name="页脚占位符 4">
            <a:extLst>
              <a:ext uri="{FF2B5EF4-FFF2-40B4-BE49-F238E27FC236}">
                <a16:creationId xmlns:a16="http://schemas.microsoft.com/office/drawing/2014/main" id="{C77D8981-F35F-382F-BA44-3090BDACC2EB}"/>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A54BB700-DDFD-E719-CD6E-7786FED641A2}"/>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214817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02DB58-EB46-E52E-044A-EF566994CB71}"/>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20252B05-80A2-40F6-0753-A8FE6572DCB4}"/>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E60DFD05-65AF-6A6E-683E-021CEAEF570C}"/>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5" name="页脚占位符 4">
            <a:extLst>
              <a:ext uri="{FF2B5EF4-FFF2-40B4-BE49-F238E27FC236}">
                <a16:creationId xmlns:a16="http://schemas.microsoft.com/office/drawing/2014/main" id="{6ADFAF2F-CA29-BCE8-24F6-71DCCA869CF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C65821A2-77DF-8736-788D-88C589142429}"/>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57723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BC9404-31EB-C463-04BE-E1B7E44D8220}"/>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03630094-2446-F44E-0C26-96224EC46B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EC0C2CE1-D346-46D9-F27C-7388BD3C7F61}"/>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5" name="页脚占位符 4">
            <a:extLst>
              <a:ext uri="{FF2B5EF4-FFF2-40B4-BE49-F238E27FC236}">
                <a16:creationId xmlns:a16="http://schemas.microsoft.com/office/drawing/2014/main" id="{B1713E62-875E-ECC4-1A7E-409A2BFD543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83AE28C7-E1C3-5D0D-75C2-2C5204564EE4}"/>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966998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CF8EE6-D280-84EF-2EEF-895B729E70E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CD810A18-8244-40E3-2394-0E05CF0EC607}"/>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48B131C5-E7E8-E1D2-4EA3-879DFFE71848}"/>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3E03658C-50C3-9D11-16F0-68950D24451A}"/>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6" name="页脚占位符 5">
            <a:extLst>
              <a:ext uri="{FF2B5EF4-FFF2-40B4-BE49-F238E27FC236}">
                <a16:creationId xmlns:a16="http://schemas.microsoft.com/office/drawing/2014/main" id="{15F85CD0-BA5A-E700-C232-503F860D650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7E8E3602-93D8-7803-3810-C38659D86B3C}"/>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2156477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84DB41-6C66-5DBD-CE3B-C719ECB8B6B2}"/>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B64EA319-C91F-37AB-065B-3BD4B26F9C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47576E26-0B57-F577-4A44-3453DAD3A406}"/>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8C0DB0E2-AD75-E702-1BB7-006348D017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8824A03D-6E9B-6434-74E1-1A28B36784AC}"/>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91A65D34-AD19-11CC-B155-66960908F234}"/>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8" name="页脚占位符 7">
            <a:extLst>
              <a:ext uri="{FF2B5EF4-FFF2-40B4-BE49-F238E27FC236}">
                <a16:creationId xmlns:a16="http://schemas.microsoft.com/office/drawing/2014/main" id="{EF520979-11D5-BD59-7B53-42601DC2A617}"/>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A02596FE-A4C8-2075-F289-85F5F07CECA6}"/>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271635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12EBA2-43F6-A094-677B-C27FEB2C9116}"/>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8F28C627-143C-2211-07AB-094C5A3A0FCA}"/>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4" name="页脚占位符 3">
            <a:extLst>
              <a:ext uri="{FF2B5EF4-FFF2-40B4-BE49-F238E27FC236}">
                <a16:creationId xmlns:a16="http://schemas.microsoft.com/office/drawing/2014/main" id="{52A9D6AE-97D7-B1EB-E49D-E04F042FFCA3}"/>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361F6368-310C-4CA2-456F-430265459884}"/>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2686803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A5E1EE1-2E2A-B66D-344B-A4DD80D79069}"/>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3" name="页脚占位符 2">
            <a:extLst>
              <a:ext uri="{FF2B5EF4-FFF2-40B4-BE49-F238E27FC236}">
                <a16:creationId xmlns:a16="http://schemas.microsoft.com/office/drawing/2014/main" id="{2D562D53-6757-59BF-C07C-23EF3F34566F}"/>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7D24F23F-40AE-F473-2160-0CC40B5CD4A9}"/>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3270744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9FDC0AC-68A9-E8B7-3EB7-5923DB464159}"/>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F3796821-F113-B88E-F40A-333926A341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430C24A5-2D94-3754-0EF0-11A417B10F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9D1D10DE-98F2-5FB1-09FF-AC52370A283B}"/>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6" name="页脚占位符 5">
            <a:extLst>
              <a:ext uri="{FF2B5EF4-FFF2-40B4-BE49-F238E27FC236}">
                <a16:creationId xmlns:a16="http://schemas.microsoft.com/office/drawing/2014/main" id="{B5D40781-5B87-C06E-1002-DAE794E58B87}"/>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9C784EB0-D5C3-8536-C07F-6A26140C21F0}"/>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2421021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87D606-2A66-4D46-B623-A424809CDEC4}"/>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1B126BF7-AABE-CC3A-2FD4-C63B2BF16F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D7466D6B-4013-88E3-50B8-F672ABCDE8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3EC6C8B6-288B-7D8C-F914-2C0D3108BBBB}"/>
              </a:ext>
            </a:extLst>
          </p:cNvPr>
          <p:cNvSpPr>
            <a:spLocks noGrp="1"/>
          </p:cNvSpPr>
          <p:nvPr>
            <p:ph type="dt" sz="half" idx="10"/>
          </p:nvPr>
        </p:nvSpPr>
        <p:spPr/>
        <p:txBody>
          <a:bodyPr/>
          <a:lstStyle/>
          <a:p>
            <a:fld id="{34D3F7AF-8B33-435F-A242-010CCC2A3081}" type="datetimeFigureOut">
              <a:rPr lang="en-US" smtClean="0"/>
              <a:t>8/31/23</a:t>
            </a:fld>
            <a:endParaRPr lang="en-US"/>
          </a:p>
        </p:txBody>
      </p:sp>
      <p:sp>
        <p:nvSpPr>
          <p:cNvPr id="6" name="页脚占位符 5">
            <a:extLst>
              <a:ext uri="{FF2B5EF4-FFF2-40B4-BE49-F238E27FC236}">
                <a16:creationId xmlns:a16="http://schemas.microsoft.com/office/drawing/2014/main" id="{BAFF46EF-707A-4A80-DE60-A9C968B64A0E}"/>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9D10EAC3-4B4D-2762-EB38-0392CBA0E7AF}"/>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880314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39E1719-670B-F6BE-8CA6-28432E2BE2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8EE758A0-33EC-77FA-5B30-44BEB06A78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5C718B2D-C612-F9E3-55C8-BE80765528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F7AF-8B33-435F-A242-010CCC2A3081}" type="datetimeFigureOut">
              <a:rPr lang="en-US" smtClean="0"/>
              <a:t>8/31/23</a:t>
            </a:fld>
            <a:endParaRPr lang="en-US"/>
          </a:p>
        </p:txBody>
      </p:sp>
      <p:sp>
        <p:nvSpPr>
          <p:cNvPr id="5" name="页脚占位符 4">
            <a:extLst>
              <a:ext uri="{FF2B5EF4-FFF2-40B4-BE49-F238E27FC236}">
                <a16:creationId xmlns:a16="http://schemas.microsoft.com/office/drawing/2014/main" id="{0B0E212D-247C-2D34-0FF4-28DA015B20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14AAD8D4-61FB-4BE7-764A-63CC534C5C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DE4CD-950B-46BB-89E2-AB26F07E8BE0}" type="slidenum">
              <a:rPr lang="en-US" smtClean="0"/>
              <a:t>‹#›</a:t>
            </a:fld>
            <a:endParaRPr lang="en-US"/>
          </a:p>
        </p:txBody>
      </p:sp>
    </p:spTree>
    <p:extLst>
      <p:ext uri="{BB962C8B-B14F-4D97-AF65-F5344CB8AC3E}">
        <p14:creationId xmlns:p14="http://schemas.microsoft.com/office/powerpoint/2010/main" val="18036737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c.europa.eu/finance/insurance/solvency/solvency2/index_en.ht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335" y="629173"/>
            <a:ext cx="10058400" cy="2860647"/>
          </a:xfrm>
        </p:spPr>
        <p:txBody>
          <a:bodyPr>
            <a:noAutofit/>
          </a:bodyPr>
          <a:lstStyle/>
          <a:p>
            <a:pPr>
              <a:lnSpc>
                <a:spcPct val="150000"/>
              </a:lnSpc>
            </a:pPr>
            <a:r>
              <a:rPr lang="en-US" sz="6000" b="1" dirty="0">
                <a:latin typeface="Times New Roman" panose="02020603050405020304" pitchFamily="18" charset="0"/>
                <a:cs typeface="Times New Roman" panose="02020603050405020304" pitchFamily="18" charset="0"/>
              </a:rPr>
              <a:t>Regulation and Solvency II</a:t>
            </a:r>
          </a:p>
        </p:txBody>
      </p:sp>
      <p:sp>
        <p:nvSpPr>
          <p:cNvPr id="3" name="Subtitle 2"/>
          <p:cNvSpPr>
            <a:spLocks noGrp="1"/>
          </p:cNvSpPr>
          <p:nvPr>
            <p:ph type="subTitle" idx="1"/>
          </p:nvPr>
        </p:nvSpPr>
        <p:spPr>
          <a:xfrm>
            <a:off x="301953" y="4605972"/>
            <a:ext cx="9144000" cy="1655762"/>
          </a:xfrm>
        </p:spPr>
        <p:txBody>
          <a:bodyPr>
            <a:normAutofit/>
          </a:bodyPr>
          <a:lstStyle/>
          <a:p>
            <a:pPr algn="l">
              <a:lnSpc>
                <a:spcPct val="150000"/>
              </a:lnSpc>
            </a:pPr>
            <a:r>
              <a:rPr lang="en-US" sz="1800" dirty="0" err="1">
                <a:latin typeface="KaiTi" panose="02010609060101010101" pitchFamily="49" charset="-122"/>
                <a:ea typeface="KaiTi" panose="02010609060101010101" pitchFamily="49" charset="-122"/>
                <a:cs typeface="Times New Roman" panose="02020603050405020304" pitchFamily="18" charset="0"/>
              </a:rPr>
              <a:t>东南大学</a:t>
            </a:r>
            <a:endParaRPr lang="en-US" sz="1800" dirty="0">
              <a:latin typeface="KaiTi" panose="02010609060101010101" pitchFamily="49" charset="-122"/>
              <a:ea typeface="KaiTi" panose="02010609060101010101" pitchFamily="49" charset="-122"/>
              <a:cs typeface="Times New Roman" panose="02020603050405020304" pitchFamily="18" charset="0"/>
            </a:endParaRPr>
          </a:p>
          <a:p>
            <a:pPr algn="l">
              <a:lnSpc>
                <a:spcPct val="150000"/>
              </a:lnSpc>
            </a:pPr>
            <a:r>
              <a:rPr lang="en-US" sz="1800" dirty="0" err="1">
                <a:latin typeface="KaiTi" panose="02010609060101010101" pitchFamily="49" charset="-122"/>
                <a:ea typeface="KaiTi" panose="02010609060101010101" pitchFamily="49" charset="-122"/>
                <a:cs typeface="Times New Roman" panose="02020603050405020304" pitchFamily="18" charset="0"/>
              </a:rPr>
              <a:t>郭皓晨</a:t>
            </a:r>
            <a:endParaRPr lang="en-US" sz="1800" dirty="0">
              <a:latin typeface="KaiTi" panose="02010609060101010101" pitchFamily="49" charset="-122"/>
              <a:ea typeface="KaiTi"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529306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736" y="762432"/>
            <a:ext cx="9206499" cy="737062"/>
          </a:xfrm>
        </p:spPr>
        <p:txBody>
          <a:bodyPr>
            <a:noAutofit/>
          </a:bodyPr>
          <a:lstStyle/>
          <a:p>
            <a:r>
              <a:rPr lang="en-US" sz="3200" b="1" dirty="0">
                <a:latin typeface="Times New Roman" panose="02020603050405020304" pitchFamily="18" charset="0"/>
                <a:cs typeface="Times New Roman" panose="02020603050405020304" pitchFamily="18" charset="0"/>
              </a:rPr>
              <a:t>Tools of the Insurance Regulator or Supervisor</a:t>
            </a:r>
            <a:endParaRPr lang="en-US" sz="3200" dirty="0"/>
          </a:p>
        </p:txBody>
      </p:sp>
      <p:sp>
        <p:nvSpPr>
          <p:cNvPr id="3" name="Content Placeholder 2"/>
          <p:cNvSpPr>
            <a:spLocks noGrp="1"/>
          </p:cNvSpPr>
          <p:nvPr>
            <p:ph idx="1"/>
          </p:nvPr>
        </p:nvSpPr>
        <p:spPr>
          <a:xfrm>
            <a:off x="358335" y="1797805"/>
            <a:ext cx="11453364" cy="4368103"/>
          </a:xfrm>
        </p:spPr>
        <p:txBody>
          <a:bodyPr>
            <a:normAutofit/>
          </a:bodyPr>
          <a:lstStyle/>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Requiring minimum financial resources:</a:t>
            </a:r>
            <a:r>
              <a:rPr lang="en-US" sz="2400" dirty="0">
                <a:latin typeface="Times New Roman" panose="02020603050405020304" pitchFamily="18" charset="0"/>
                <a:cs typeface="Times New Roman" panose="02020603050405020304" pitchFamily="18" charset="0"/>
              </a:rPr>
              <a:t> most regulations prescribe that insurers have adequate financial resources to cover future liabilities towards policyholders. </a:t>
            </a:r>
          </a:p>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Day-to-day supervision and reporting:</a:t>
            </a:r>
            <a:r>
              <a:rPr lang="en-US" sz="2400" dirty="0">
                <a:latin typeface="Times New Roman" panose="02020603050405020304" pitchFamily="18" charset="0"/>
                <a:cs typeface="Times New Roman" panose="02020603050405020304" pitchFamily="18" charset="0"/>
              </a:rPr>
              <a:t> normally, insurance companies have to report the statutory accounts to the supervisor, e.g., on an annual basis. These statutory account provide the basis. These statutory accounts provide the basis for general reviews by the supervisor or even to execute on-site investigations. In addition, there is both on-site and off-site supervision in order to identify issues and potential risks. </a:t>
            </a:r>
          </a:p>
          <a:p>
            <a:pPr marL="0" indent="0">
              <a:buNone/>
            </a:pPr>
            <a:endParaRPr lang="en-US" dirty="0"/>
          </a:p>
        </p:txBody>
      </p:sp>
    </p:spTree>
    <p:extLst>
      <p:ext uri="{BB962C8B-B14F-4D97-AF65-F5344CB8AC3E}">
        <p14:creationId xmlns:p14="http://schemas.microsoft.com/office/powerpoint/2010/main" val="192514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6496" y="324604"/>
            <a:ext cx="10417030" cy="1320800"/>
          </a:xfrm>
        </p:spPr>
        <p:txBody>
          <a:bodyPr>
            <a:noAutofit/>
          </a:bodyPr>
          <a:lstStyle/>
          <a:p>
            <a:r>
              <a:rPr lang="en-US" sz="3600" b="1" dirty="0">
                <a:latin typeface="Times New Roman" panose="02020603050405020304" pitchFamily="18" charset="0"/>
                <a:cs typeface="Times New Roman" panose="02020603050405020304" pitchFamily="18" charset="0"/>
              </a:rPr>
              <a:t>Three Components of the Financial Soundness within Solvency I:</a:t>
            </a:r>
            <a:endParaRPr lang="en-US" sz="3600" dirty="0"/>
          </a:p>
        </p:txBody>
      </p:sp>
      <p:sp>
        <p:nvSpPr>
          <p:cNvPr id="3" name="Content Placeholder 2"/>
          <p:cNvSpPr>
            <a:spLocks noGrp="1"/>
          </p:cNvSpPr>
          <p:nvPr>
            <p:ph idx="1"/>
          </p:nvPr>
        </p:nvSpPr>
        <p:spPr>
          <a:xfrm>
            <a:off x="714396" y="2343088"/>
            <a:ext cx="10619130" cy="2827047"/>
          </a:xfrm>
        </p:spPr>
        <p:txBody>
          <a:bodyPr>
            <a:normAutofit fontScale="92500" lnSpcReduction="10000"/>
          </a:bodyPr>
          <a:lstStyle/>
          <a:p>
            <a:pPr>
              <a:lnSpc>
                <a:spcPct val="150000"/>
              </a:lnSpc>
              <a:buFont typeface="Wingdings" panose="05000000000000000000" pitchFamily="2" charset="2"/>
              <a:buChar char="Ø"/>
            </a:pPr>
            <a:r>
              <a:rPr lang="en-US" sz="3000" dirty="0">
                <a:latin typeface="Times New Roman" panose="02020603050405020304" pitchFamily="18" charset="0"/>
                <a:cs typeface="Times New Roman" panose="02020603050405020304" pitchFamily="18" charset="0"/>
              </a:rPr>
              <a:t>adequate technical provision,</a:t>
            </a:r>
          </a:p>
          <a:p>
            <a:pPr>
              <a:lnSpc>
                <a:spcPct val="150000"/>
              </a:lnSpc>
              <a:buFont typeface="Wingdings" panose="05000000000000000000" pitchFamily="2" charset="2"/>
              <a:buChar char="Ø"/>
            </a:pPr>
            <a:r>
              <a:rPr lang="en-US" sz="3000" dirty="0">
                <a:latin typeface="Times New Roman" panose="02020603050405020304" pitchFamily="18" charset="0"/>
                <a:cs typeface="Times New Roman" panose="02020603050405020304" pitchFamily="18" charset="0"/>
              </a:rPr>
              <a:t>investments are subject to asset limits in order to avoid risk concentrations,</a:t>
            </a:r>
          </a:p>
          <a:p>
            <a:pPr>
              <a:lnSpc>
                <a:spcPct val="150000"/>
              </a:lnSpc>
              <a:buFont typeface="Wingdings" panose="05000000000000000000" pitchFamily="2" charset="2"/>
              <a:buChar char="Ø"/>
            </a:pPr>
            <a:r>
              <a:rPr lang="en-US" sz="3000" dirty="0">
                <a:latin typeface="Times New Roman" panose="02020603050405020304" pitchFamily="18" charset="0"/>
                <a:cs typeface="Times New Roman" panose="02020603050405020304" pitchFamily="18" charset="0"/>
              </a:rPr>
              <a:t>the equity capital is subject to a certain minimum.</a:t>
            </a:r>
          </a:p>
          <a:p>
            <a:pPr marL="0" indent="0">
              <a:buNone/>
            </a:pPr>
            <a:endParaRPr lang="en-US" dirty="0"/>
          </a:p>
        </p:txBody>
      </p:sp>
    </p:spTree>
    <p:extLst>
      <p:ext uri="{BB962C8B-B14F-4D97-AF65-F5344CB8AC3E}">
        <p14:creationId xmlns:p14="http://schemas.microsoft.com/office/powerpoint/2010/main" val="2331910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2829" y="601440"/>
            <a:ext cx="4814099" cy="936567"/>
          </a:xfrm>
        </p:spPr>
        <p:txBody>
          <a:bodyPr>
            <a:noAutofit/>
          </a:bodyPr>
          <a:lstStyle/>
          <a:p>
            <a:pPr marL="0" indent="0">
              <a:lnSpc>
                <a:spcPct val="150000"/>
              </a:lnSpc>
            </a:pPr>
            <a:r>
              <a:rPr lang="en-US" sz="3600" b="1" dirty="0">
                <a:latin typeface="Times New Roman" panose="02020603050405020304" pitchFamily="18" charset="0"/>
                <a:cs typeface="Times New Roman" panose="02020603050405020304" pitchFamily="18" charset="0"/>
              </a:rPr>
              <a:t>Technical Provision</a:t>
            </a:r>
          </a:p>
        </p:txBody>
      </p:sp>
      <p:sp>
        <p:nvSpPr>
          <p:cNvPr id="3" name="Content Placeholder 2"/>
          <p:cNvSpPr>
            <a:spLocks noGrp="1"/>
          </p:cNvSpPr>
          <p:nvPr>
            <p:ph idx="1"/>
          </p:nvPr>
        </p:nvSpPr>
        <p:spPr>
          <a:xfrm>
            <a:off x="647133" y="2036280"/>
            <a:ext cx="10829006" cy="3097782"/>
          </a:xfrm>
        </p:spPr>
        <p:txBody>
          <a:bodyPr>
            <a:normAutofit fontScale="92500" lnSpcReduction="10000"/>
          </a:bodyPr>
          <a:lstStyle/>
          <a:p>
            <a:pPr marL="0" indent="0">
              <a:lnSpc>
                <a:spcPct val="150000"/>
              </a:lnSpc>
              <a:buNone/>
            </a:pPr>
            <a:r>
              <a:rPr lang="en-US" sz="3000" dirty="0">
                <a:latin typeface="Times New Roman" panose="02020603050405020304" pitchFamily="18" charset="0"/>
                <a:cs typeface="Times New Roman" panose="02020603050405020304" pitchFamily="18" charset="0"/>
              </a:rPr>
              <a:t>The rules for technical provisions should ensure that adequate fund are available to policyholders when the liabilities are due. Insurers have estimated the expected value of future liabilities conservatively (for example by setting prudent parameters and discount rates in the calculations.</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6875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0434" y="168229"/>
            <a:ext cx="8596668" cy="944880"/>
          </a:xfrm>
        </p:spPr>
        <p:txBody>
          <a:bodyPr>
            <a:normAutofit/>
          </a:bodyPr>
          <a:lstStyle/>
          <a:p>
            <a:r>
              <a:rPr lang="en-US" sz="4000" b="1" dirty="0">
                <a:latin typeface="Times New Roman" panose="02020603050405020304" pitchFamily="18" charset="0"/>
                <a:cs typeface="Times New Roman" panose="02020603050405020304" pitchFamily="18" charset="0"/>
              </a:rPr>
              <a:t>Asset Limits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93616" y="980944"/>
            <a:ext cx="11350304" cy="5319188"/>
          </a:xfrm>
        </p:spPr>
        <p:txBody>
          <a:bodyPr>
            <a:noAutofit/>
          </a:bodyPr>
          <a:lstStyle/>
          <a:p>
            <a:pPr marL="0" indent="0">
              <a:lnSpc>
                <a:spcPct val="150000"/>
              </a:lnSpc>
              <a:buNone/>
            </a:pPr>
            <a:r>
              <a:rPr lang="en-US" sz="2400" dirty="0">
                <a:latin typeface="Times New Roman" panose="02020603050405020304" pitchFamily="18" charset="0"/>
                <a:cs typeface="Times New Roman" panose="02020603050405020304" pitchFamily="18" charset="0"/>
              </a:rPr>
              <a:t>Under Solvency I regime, investment risk and, in particular, the concentration of investment portfolios is addressed by setting asset limits. There are limits that apply to the total portfolio and limits that set maximum concentrations to investments to one single counterparty.</a:t>
            </a:r>
          </a:p>
          <a:p>
            <a:pPr marL="0" indent="0" algn="r">
              <a:lnSpc>
                <a:spcPct val="150000"/>
              </a:lnSpc>
              <a:buNone/>
            </a:pPr>
            <a:r>
              <a:rPr lang="en-US" sz="2400" dirty="0">
                <a:latin typeface="Times New Roman" panose="02020603050405020304" pitchFamily="18" charset="0"/>
                <a:cs typeface="Times New Roman" panose="02020603050405020304" pitchFamily="18" charset="0"/>
              </a:rPr>
              <a:t>							            concentration limits (%)</a:t>
            </a:r>
          </a:p>
          <a:p>
            <a:pPr marL="0" indent="0">
              <a:lnSpc>
                <a:spcPct val="150000"/>
              </a:lnSpc>
              <a:buNone/>
            </a:pPr>
            <a:r>
              <a:rPr lang="en-US" sz="2400" dirty="0">
                <a:latin typeface="Times New Roman" panose="02020603050405020304" pitchFamily="18" charset="0"/>
                <a:cs typeface="Times New Roman" panose="02020603050405020304" pitchFamily="18" charset="0"/>
              </a:rPr>
              <a:t>Any one piece of land or building 					                  10 %</a:t>
            </a:r>
          </a:p>
          <a:p>
            <a:pPr marL="0" indent="0">
              <a:lnSpc>
                <a:spcPct val="150000"/>
              </a:lnSpc>
              <a:buNone/>
            </a:pPr>
            <a:r>
              <a:rPr lang="en-US" sz="2400" dirty="0">
                <a:latin typeface="Times New Roman" panose="02020603050405020304" pitchFamily="18" charset="0"/>
                <a:cs typeface="Times New Roman" panose="02020603050405020304" pitchFamily="18" charset="0"/>
              </a:rPr>
              <a:t>Total shares and negotiable instruments of one company	                               5 %</a:t>
            </a:r>
          </a:p>
          <a:p>
            <a:pPr marL="0" indent="0">
              <a:lnSpc>
                <a:spcPct val="150000"/>
              </a:lnSpc>
              <a:buNone/>
            </a:pPr>
            <a:r>
              <a:rPr lang="en-US" sz="2400" dirty="0">
                <a:latin typeface="Times New Roman" panose="02020603050405020304" pitchFamily="18" charset="0"/>
                <a:cs typeface="Times New Roman" panose="02020603050405020304" pitchFamily="18" charset="0"/>
              </a:rPr>
              <a:t>Total unlisted shares							                   10 %</a:t>
            </a:r>
          </a:p>
          <a:p>
            <a:pPr marL="0" indent="0">
              <a:lnSpc>
                <a:spcPct val="150000"/>
              </a:lnSpc>
              <a:buNone/>
            </a:pPr>
            <a:r>
              <a:rPr lang="en-US" sz="2400" dirty="0">
                <a:latin typeface="Times New Roman" panose="02020603050405020304" pitchFamily="18" charset="0"/>
                <a:cs typeface="Times New Roman" panose="02020603050405020304" pitchFamily="18" charset="0"/>
              </a:rPr>
              <a:t>…</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808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4754" y="726817"/>
            <a:ext cx="8596668" cy="720436"/>
          </a:xfrm>
        </p:spPr>
        <p:txBody>
          <a:bodyPr>
            <a:normAutofit/>
          </a:bodyPr>
          <a:lstStyle/>
          <a:p>
            <a:r>
              <a:rPr lang="en-US" sz="3600" b="1" dirty="0">
                <a:latin typeface="Times New Roman" panose="02020603050405020304" pitchFamily="18" charset="0"/>
                <a:cs typeface="Times New Roman" panose="02020603050405020304" pitchFamily="18" charset="0"/>
              </a:rPr>
              <a:t>Solvency Requirements</a:t>
            </a:r>
            <a:endParaRPr lang="en-US" sz="44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25364" y="2320819"/>
            <a:ext cx="9915216" cy="2145404"/>
          </a:xfrm>
        </p:spPr>
        <p:txBody>
          <a:bodyPr>
            <a:normAutofit/>
          </a:bodyPr>
          <a:lstStyle/>
          <a:p>
            <a:pPr marL="0" indent="0">
              <a:lnSpc>
                <a:spcPct val="150000"/>
              </a:lnSpc>
              <a:buNone/>
            </a:pPr>
            <a:r>
              <a:rPr lang="en-US" sz="2600" dirty="0">
                <a:latin typeface="Times New Roman" panose="02020603050405020304" pitchFamily="18" charset="0"/>
                <a:cs typeface="Times New Roman" panose="02020603050405020304" pitchFamily="18" charset="0"/>
              </a:rPr>
              <a:t>The solvency requirements are relatively straightforward and are set out as a percentage of technical provisions (for life) and premiums (for non-life)</a:t>
            </a:r>
          </a:p>
        </p:txBody>
      </p:sp>
    </p:spTree>
    <p:extLst>
      <p:ext uri="{BB962C8B-B14F-4D97-AF65-F5344CB8AC3E}">
        <p14:creationId xmlns:p14="http://schemas.microsoft.com/office/powerpoint/2010/main" val="673888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437" y="727350"/>
            <a:ext cx="10360367" cy="662248"/>
          </a:xfrm>
        </p:spPr>
        <p:txBody>
          <a:bodyPr>
            <a:noAutofit/>
          </a:bodyPr>
          <a:lstStyle/>
          <a:p>
            <a:r>
              <a:rPr lang="en-US" sz="3200" b="1" dirty="0">
                <a:latin typeface="Times New Roman" panose="02020603050405020304" pitchFamily="18" charset="0"/>
                <a:cs typeface="Times New Roman" panose="02020603050405020304" pitchFamily="18" charset="0"/>
              </a:rPr>
              <a:t>Minimum Capital Requirements for Insurance Companies</a:t>
            </a:r>
          </a:p>
        </p:txBody>
      </p:sp>
      <p:sp>
        <p:nvSpPr>
          <p:cNvPr id="3" name="Content Placeholder 2"/>
          <p:cNvSpPr>
            <a:spLocks noGrp="1"/>
          </p:cNvSpPr>
          <p:nvPr>
            <p:ph idx="1"/>
          </p:nvPr>
        </p:nvSpPr>
        <p:spPr>
          <a:xfrm>
            <a:off x="1207290" y="2036204"/>
            <a:ext cx="9239749" cy="3880773"/>
          </a:xfrm>
        </p:spPr>
        <p:txBody>
          <a:bodyPr>
            <a:normAutofit/>
          </a:bodyPr>
          <a:lstStyle/>
          <a:p>
            <a:pPr marL="0" indent="0">
              <a:lnSpc>
                <a:spcPct val="150000"/>
              </a:lnSpc>
              <a:buNone/>
            </a:pPr>
            <a:r>
              <a:rPr lang="en-US" sz="2800" dirty="0">
                <a:latin typeface="Times New Roman" panose="02020603050405020304" pitchFamily="18" charset="0"/>
                <a:cs typeface="Times New Roman" panose="02020603050405020304" pitchFamily="18" charset="0"/>
              </a:rPr>
              <a:t>Life insurance:</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4 % of technical provisions</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1 % of technical provisions of unit-linked products</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0.1 – 0.3 % of risk capital, depending on the remaining term</a:t>
            </a:r>
          </a:p>
          <a:p>
            <a:pPr marL="0" indent="0">
              <a:lnSpc>
                <a:spcPct val="150000"/>
              </a:lnSpc>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2296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952" y="502221"/>
            <a:ext cx="10292797" cy="965852"/>
          </a:xfrm>
        </p:spPr>
        <p:txBody>
          <a:bodyPr>
            <a:noAutofit/>
          </a:bodyPr>
          <a:lstStyle/>
          <a:p>
            <a:r>
              <a:rPr lang="en-US" sz="3200" b="1" dirty="0">
                <a:latin typeface="Times New Roman" panose="02020603050405020304" pitchFamily="18" charset="0"/>
                <a:cs typeface="Times New Roman" panose="02020603050405020304" pitchFamily="18" charset="0"/>
              </a:rPr>
              <a:t>Minimum Capital Requirements for Insurance Companies</a:t>
            </a:r>
          </a:p>
        </p:txBody>
      </p:sp>
      <p:sp>
        <p:nvSpPr>
          <p:cNvPr id="3" name="Content Placeholder 2"/>
          <p:cNvSpPr>
            <a:spLocks noGrp="1"/>
          </p:cNvSpPr>
          <p:nvPr>
            <p:ph idx="1"/>
          </p:nvPr>
        </p:nvSpPr>
        <p:spPr>
          <a:xfrm>
            <a:off x="835199" y="2044899"/>
            <a:ext cx="10670302" cy="3357612"/>
          </a:xfrm>
        </p:spPr>
        <p:txBody>
          <a:bodyPr>
            <a:normAutofit lnSpcReduction="10000"/>
          </a:bodyPr>
          <a:lstStyle/>
          <a:p>
            <a:pPr marL="0" indent="0">
              <a:lnSpc>
                <a:spcPct val="150000"/>
              </a:lnSpc>
              <a:buNone/>
            </a:pPr>
            <a:r>
              <a:rPr lang="en-US" sz="2800" dirty="0">
                <a:latin typeface="Times New Roman" panose="02020603050405020304" pitchFamily="18" charset="0"/>
                <a:cs typeface="Times New Roman" panose="02020603050405020304" pitchFamily="18" charset="0"/>
              </a:rPr>
              <a:t>Non-life insurance:</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18 % of premiums under €50 million and 16 % premiums above €50 million </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26 % of average claims up to limit of €35 million and 23 % of average claims above that limits.</a:t>
            </a:r>
          </a:p>
          <a:p>
            <a:pPr marL="0" indent="0">
              <a:lnSpc>
                <a:spcPct val="150000"/>
              </a:lnSpc>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91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2791" y="368150"/>
            <a:ext cx="8596668" cy="778625"/>
          </a:xfrm>
        </p:spPr>
        <p:txBody>
          <a:bodyPr>
            <a:normAutofit/>
          </a:bodyPr>
          <a:lstStyle/>
          <a:p>
            <a:pPr marL="0" indent="0"/>
            <a:r>
              <a:rPr lang="en-US" sz="3600" b="1" dirty="0">
                <a:latin typeface="Times New Roman" panose="02020603050405020304" pitchFamily="18" charset="0"/>
                <a:cs typeface="Times New Roman" panose="02020603050405020304" pitchFamily="18" charset="0"/>
              </a:rPr>
              <a:t>Disadvantages of Solvency I Regime:</a:t>
            </a:r>
          </a:p>
        </p:txBody>
      </p:sp>
      <p:sp>
        <p:nvSpPr>
          <p:cNvPr id="3" name="Content Placeholder 2"/>
          <p:cNvSpPr>
            <a:spLocks noGrp="1"/>
          </p:cNvSpPr>
          <p:nvPr>
            <p:ph idx="1"/>
          </p:nvPr>
        </p:nvSpPr>
        <p:spPr>
          <a:xfrm>
            <a:off x="562480" y="1816064"/>
            <a:ext cx="10896882" cy="3880773"/>
          </a:xfrm>
        </p:spPr>
        <p:txBody>
          <a:bodyPr>
            <a:noAutofit/>
          </a:bodyPr>
          <a:lstStyle/>
          <a:p>
            <a:pPr marL="0" indent="0">
              <a:lnSpc>
                <a:spcPct val="150000"/>
              </a:lnSpc>
              <a:buNone/>
            </a:pPr>
            <a:r>
              <a:rPr lang="en-US" sz="2400" dirty="0">
                <a:latin typeface="Times New Roman" panose="02020603050405020304" pitchFamily="18" charset="0"/>
                <a:cs typeface="Times New Roman" panose="02020603050405020304" pitchFamily="18" charset="0"/>
              </a:rPr>
              <a:t>Market risk are not explicitly addressed in the capital requirements.</a:t>
            </a:r>
          </a:p>
          <a:p>
            <a:pPr marL="0" indent="0">
              <a:lnSpc>
                <a:spcPct val="150000"/>
              </a:lnSpc>
              <a:buNone/>
            </a:pPr>
            <a:r>
              <a:rPr lang="en-US" sz="2400" dirty="0">
                <a:latin typeface="Times New Roman" panose="02020603050405020304" pitchFamily="18" charset="0"/>
                <a:cs typeface="Times New Roman" panose="02020603050405020304" pitchFamily="18" charset="0"/>
              </a:rPr>
              <a:t>The capital requirements re not risk sensitive because risk-reducing effects do not resulting reductions in the requirements and because certain risks are not addressed explicitly. There is no relation between the risk profile of the insurance firm and the capital requirements, even though activity capital serves as a buffer for risk.</a:t>
            </a:r>
          </a:p>
          <a:p>
            <a:pPr marL="0" indent="0">
              <a:lnSpc>
                <a:spcPct val="150000"/>
              </a:lnSpc>
              <a:buNone/>
            </a:pPr>
            <a:r>
              <a:rPr lang="en-US" sz="2400" dirty="0">
                <a:latin typeface="Times New Roman" panose="02020603050405020304" pitchFamily="18" charset="0"/>
                <a:cs typeface="Times New Roman" panose="02020603050405020304" pitchFamily="18" charset="0"/>
              </a:rPr>
              <a:t>This has resulted in companies holding much higher capital than they are strictly required to. </a:t>
            </a:r>
          </a:p>
          <a:p>
            <a:pPr marL="0" indent="0">
              <a:buNone/>
            </a:pPr>
            <a:endParaRPr lang="en-US" sz="2400" dirty="0"/>
          </a:p>
        </p:txBody>
      </p:sp>
    </p:spTree>
    <p:extLst>
      <p:ext uri="{BB962C8B-B14F-4D97-AF65-F5344CB8AC3E}">
        <p14:creationId xmlns:p14="http://schemas.microsoft.com/office/powerpoint/2010/main" val="3646807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462" y="300948"/>
            <a:ext cx="8596668" cy="678873"/>
          </a:xfrm>
        </p:spPr>
        <p:txBody>
          <a:bodyPr>
            <a:normAutofit/>
          </a:bodyPr>
          <a:lstStyle/>
          <a:p>
            <a:r>
              <a:rPr lang="en-US" sz="3600" b="1" dirty="0">
                <a:latin typeface="Times New Roman" panose="02020603050405020304" pitchFamily="18" charset="0"/>
                <a:cs typeface="Times New Roman" panose="02020603050405020304" pitchFamily="18" charset="0"/>
              </a:rPr>
              <a:t>What is Solvency II ?</a:t>
            </a:r>
          </a:p>
        </p:txBody>
      </p:sp>
      <p:sp>
        <p:nvSpPr>
          <p:cNvPr id="3" name="Content Placeholder 2"/>
          <p:cNvSpPr>
            <a:spLocks noGrp="1"/>
          </p:cNvSpPr>
          <p:nvPr>
            <p:ph idx="1"/>
          </p:nvPr>
        </p:nvSpPr>
        <p:spPr>
          <a:xfrm>
            <a:off x="833827" y="979821"/>
            <a:ext cx="10332719" cy="748866"/>
          </a:xfrm>
        </p:spPr>
        <p:txBody>
          <a:bodyPr>
            <a:noAutofit/>
          </a:bodyPr>
          <a:lstStyle/>
          <a:p>
            <a:pPr marL="0" indent="0" algn="just">
              <a:buNone/>
            </a:pPr>
            <a:r>
              <a:rPr lang="en-GB" altLang="en-US" sz="2000" dirty="0">
                <a:solidFill>
                  <a:srgbClr val="0070C0"/>
                </a:solidFill>
                <a:latin typeface="Times New Roman" panose="02020603050405020304" pitchFamily="18" charset="0"/>
                <a:cs typeface="Times New Roman" panose="02020603050405020304" pitchFamily="18" charset="0"/>
              </a:rPr>
              <a:t>“Solvency 2 is a fundamental review of the solvency and risk management standards for the European insurance industry aiming to strengthen the prudential regulation of the insurance sector.”</a:t>
            </a:r>
          </a:p>
        </p:txBody>
      </p:sp>
      <p:sp>
        <p:nvSpPr>
          <p:cNvPr id="4" name="TextBox 3"/>
          <p:cNvSpPr txBox="1"/>
          <p:nvPr/>
        </p:nvSpPr>
        <p:spPr>
          <a:xfrm>
            <a:off x="763462" y="1728687"/>
            <a:ext cx="10403084" cy="4247317"/>
          </a:xfrm>
          <a:prstGeom prst="rect">
            <a:avLst/>
          </a:prstGeom>
          <a:noFill/>
        </p:spPr>
        <p:txBody>
          <a:bodyPr wrap="square" rtlCol="0">
            <a:spAutoFit/>
          </a:bodyPr>
          <a:lstStyle/>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works done by </a:t>
            </a:r>
            <a:r>
              <a:rPr lang="en-US" sz="2000" dirty="0" err="1">
                <a:latin typeface="Times New Roman" panose="02020603050405020304" pitchFamily="18" charset="0"/>
                <a:cs typeface="Times New Roman" panose="02020603050405020304" pitchFamily="18" charset="0"/>
              </a:rPr>
              <a:t>Campagne</a:t>
            </a:r>
            <a:r>
              <a:rPr lang="en-US" sz="2000" dirty="0">
                <a:latin typeface="Times New Roman" panose="02020603050405020304" pitchFamily="18" charset="0"/>
                <a:cs typeface="Times New Roman" panose="02020603050405020304" pitchFamily="18" charset="0"/>
              </a:rPr>
              <a:t> were the base for the solvency directives within the EU.</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first solvency directives from the 1970s have been amended in the second and third directives from the 1980s and 1990s.</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Based on the discussions in the Müller report (1997), the EU parliament in 2002 adopted revised directives, Solvency I, and at the same time worked on a future risk-based system.</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Solvency II is implemented in Europe on October 31, 2012.</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basic ideas of Solvency II are given in EU Commission (2006) and the proposals for a Framework Directive was published on July 10, 2007.</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hlinkClick r:id="rId2"/>
              </a:rPr>
              <a:t>http://ec.europa.eu/finance/insurance/solvency/solvency2/index_en.htm</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826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23287" y="0"/>
            <a:ext cx="8596668" cy="906162"/>
          </a:xfrm>
        </p:spPr>
        <p:txBody>
          <a:bodyPr>
            <a:normAutofit/>
          </a:bodyPr>
          <a:lstStyle/>
          <a:p>
            <a:r>
              <a:rPr lang="en-US" sz="3600" b="1" dirty="0">
                <a:latin typeface="Times New Roman" panose="02020603050405020304" pitchFamily="18" charset="0"/>
                <a:cs typeface="Times New Roman" panose="02020603050405020304" pitchFamily="18" charset="0"/>
              </a:rPr>
              <a:t>Key Objectives of Solvency II</a:t>
            </a:r>
          </a:p>
        </p:txBody>
      </p:sp>
      <p:sp>
        <p:nvSpPr>
          <p:cNvPr id="3" name="内容占位符 2"/>
          <p:cNvSpPr>
            <a:spLocks noGrp="1"/>
          </p:cNvSpPr>
          <p:nvPr>
            <p:ph idx="1"/>
          </p:nvPr>
        </p:nvSpPr>
        <p:spPr>
          <a:xfrm>
            <a:off x="509552" y="1199777"/>
            <a:ext cx="11243423" cy="4602156"/>
          </a:xfrm>
        </p:spPr>
        <p:txBody>
          <a:bodyPr>
            <a:noAutofit/>
          </a:bodyPr>
          <a:lstStyle/>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Improved Consumer Protection: </a:t>
            </a:r>
            <a:r>
              <a:rPr lang="en-US" sz="2400" dirty="0">
                <a:latin typeface="Times New Roman" panose="02020603050405020304" pitchFamily="18" charset="0"/>
                <a:cs typeface="Times New Roman" panose="02020603050405020304" pitchFamily="18" charset="0"/>
              </a:rPr>
              <a:t>It will ensure a uniform and enhanced level of policyholder protection across the EU. A more robust system will give policyholders greater confidence in the products of insurers.</a:t>
            </a:r>
          </a:p>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Modernized Supervision:</a:t>
            </a:r>
            <a:r>
              <a:rPr lang="en-US" sz="2400" dirty="0">
                <a:latin typeface="Times New Roman" panose="02020603050405020304" pitchFamily="18" charset="0"/>
                <a:cs typeface="Times New Roman" panose="02020603050405020304" pitchFamily="18" charset="0"/>
              </a:rPr>
              <a:t> The “Supervisory Review Process” will shift supervisors’ focus from compliance monitoring and capital to evaluating insurers’ risk profiles and the quality of their risk management and governance systems.</a:t>
            </a:r>
          </a:p>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Deepened EU Market Integration: </a:t>
            </a:r>
            <a:r>
              <a:rPr lang="en-US" sz="2400" dirty="0">
                <a:latin typeface="Times New Roman" panose="02020603050405020304" pitchFamily="18" charset="0"/>
                <a:cs typeface="Times New Roman" panose="02020603050405020304" pitchFamily="18" charset="0"/>
              </a:rPr>
              <a:t>Through the harmonization of supervisory regimes.</a:t>
            </a:r>
          </a:p>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Increased International Competitiveness of EU Insurers.</a:t>
            </a:r>
          </a:p>
        </p:txBody>
      </p:sp>
    </p:spTree>
    <p:extLst>
      <p:ext uri="{BB962C8B-B14F-4D97-AF65-F5344CB8AC3E}">
        <p14:creationId xmlns:p14="http://schemas.microsoft.com/office/powerpoint/2010/main" val="293591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647" y="1041862"/>
            <a:ext cx="8596668" cy="753687"/>
          </a:xfrm>
        </p:spPr>
        <p:txBody>
          <a:bodyPr/>
          <a:lstStyle/>
          <a:p>
            <a:pPr algn="ctr"/>
            <a:r>
              <a:rPr lang="en-US" b="1" dirty="0">
                <a:latin typeface="Times New Roman" panose="02020603050405020304" pitchFamily="18" charset="0"/>
                <a:cs typeface="Times New Roman" panose="02020603050405020304" pitchFamily="18" charset="0"/>
              </a:rPr>
              <a:t>Solvency</a:t>
            </a:r>
          </a:p>
        </p:txBody>
      </p:sp>
      <p:sp>
        <p:nvSpPr>
          <p:cNvPr id="3" name="Content Placeholder 2"/>
          <p:cNvSpPr>
            <a:spLocks noGrp="1"/>
          </p:cNvSpPr>
          <p:nvPr>
            <p:ph idx="1"/>
          </p:nvPr>
        </p:nvSpPr>
        <p:spPr>
          <a:xfrm>
            <a:off x="685647" y="2980728"/>
            <a:ext cx="10885594" cy="1004043"/>
          </a:xfrm>
        </p:spPr>
        <p:txBody>
          <a:bodyPr>
            <a:normAutofit fontScale="92500"/>
          </a:bodyPr>
          <a:lstStyle/>
          <a:p>
            <a:pPr marL="0" indent="0">
              <a:lnSpc>
                <a:spcPct val="150000"/>
              </a:lnSpc>
              <a:buNone/>
            </a:pPr>
            <a:r>
              <a:rPr lang="en-US" sz="2800" dirty="0">
                <a:latin typeface="Times New Roman" panose="02020603050405020304" pitchFamily="18" charset="0"/>
                <a:cs typeface="Times New Roman" panose="02020603050405020304" pitchFamily="18" charset="0"/>
              </a:rPr>
              <a:t>In general terms, solvency is the state of having more assets than liabilities.</a:t>
            </a:r>
          </a:p>
          <a:p>
            <a:pPr marL="0" indent="0">
              <a:buNone/>
            </a:pPr>
            <a:endParaRPr lang="en-US" dirty="0"/>
          </a:p>
        </p:txBody>
      </p:sp>
    </p:spTree>
    <p:extLst>
      <p:ext uri="{BB962C8B-B14F-4D97-AF65-F5344CB8AC3E}">
        <p14:creationId xmlns:p14="http://schemas.microsoft.com/office/powerpoint/2010/main" val="4271274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26" y="85898"/>
            <a:ext cx="8596668" cy="770313"/>
          </a:xfrm>
        </p:spPr>
        <p:txBody>
          <a:bodyPr>
            <a:normAutofit/>
          </a:bodyPr>
          <a:lstStyle/>
          <a:p>
            <a:r>
              <a:rPr lang="en-US" sz="3600" b="1" dirty="0">
                <a:latin typeface="Times New Roman" panose="02020603050405020304" pitchFamily="18" charset="0"/>
                <a:cs typeface="Times New Roman" panose="02020603050405020304" pitchFamily="18" charset="0"/>
              </a:rPr>
              <a:t>Solvency I vs. Solvency II</a:t>
            </a:r>
          </a:p>
        </p:txBody>
      </p:sp>
      <p:sp>
        <p:nvSpPr>
          <p:cNvPr id="3" name="Content Placeholder 2"/>
          <p:cNvSpPr>
            <a:spLocks noGrp="1"/>
          </p:cNvSpPr>
          <p:nvPr>
            <p:ph idx="1"/>
          </p:nvPr>
        </p:nvSpPr>
        <p:spPr>
          <a:xfrm>
            <a:off x="249496" y="1007747"/>
            <a:ext cx="11520258" cy="5300774"/>
          </a:xfrm>
        </p:spPr>
        <p:txBody>
          <a:bodyPr>
            <a:noAutofit/>
          </a:bodyPr>
          <a:lstStyle/>
          <a:p>
            <a:pPr>
              <a:lnSpc>
                <a:spcPct val="150000"/>
              </a:lnSpc>
              <a:buFont typeface="Wingdings" panose="05000000000000000000" pitchFamily="2" charset="2"/>
              <a:buChar char="Ø"/>
            </a:pPr>
            <a:r>
              <a:rPr lang="en-US" sz="2000" b="1" dirty="0">
                <a:solidFill>
                  <a:schemeClr val="tx1"/>
                </a:solidFill>
                <a:latin typeface="Times New Roman" panose="02020603050405020304" pitchFamily="18" charset="0"/>
                <a:cs typeface="Times New Roman" panose="02020603050405020304" pitchFamily="18" charset="0"/>
              </a:rPr>
              <a:t>Solvency I</a:t>
            </a:r>
          </a:p>
          <a:p>
            <a:pPr marL="0"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existing solvency margin requirements were established in 1973 under the First Non-Life Directive (73/239/EEC) and in 1979 under the First Life Directive (79/267/EEC). The third generation of life (92/96/EEC) and non-life (92/49/EEC) Insurance Directives established the single market for insurance in the mid-1990s. This gave the EU one of the most competitive insurance markets in the world. Insurance undertakings, on the basis of authorization in any one Member State, are entitled to sell throughout the EU without any price control or prior notification of terms and conditions (except for compulsory insurance). This system relies on mutual recognition of the supervision exercised by different national authorities according to rules harmonized to the extent necessary at the EU level. The requirement for insurance undertakings to establish an adequate solvency margin is one of the most important common prudential rules.</a:t>
            </a:r>
          </a:p>
        </p:txBody>
      </p:sp>
    </p:spTree>
    <p:extLst>
      <p:ext uri="{BB962C8B-B14F-4D97-AF65-F5344CB8AC3E}">
        <p14:creationId xmlns:p14="http://schemas.microsoft.com/office/powerpoint/2010/main" val="3925497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377" y="568036"/>
            <a:ext cx="8596668" cy="728749"/>
          </a:xfrm>
        </p:spPr>
        <p:txBody>
          <a:bodyPr>
            <a:normAutofit/>
          </a:bodyPr>
          <a:lstStyle/>
          <a:p>
            <a:r>
              <a:rPr lang="en-US" sz="3600" b="1" dirty="0">
                <a:latin typeface="Times New Roman" panose="02020603050405020304" pitchFamily="18" charset="0"/>
                <a:cs typeface="Times New Roman" panose="02020603050405020304" pitchFamily="18" charset="0"/>
              </a:rPr>
              <a:t>Solvency I vs. Solvency II</a:t>
            </a:r>
          </a:p>
        </p:txBody>
      </p:sp>
      <p:sp>
        <p:nvSpPr>
          <p:cNvPr id="3" name="Content Placeholder 2"/>
          <p:cNvSpPr>
            <a:spLocks noGrp="1"/>
          </p:cNvSpPr>
          <p:nvPr>
            <p:ph idx="1"/>
          </p:nvPr>
        </p:nvSpPr>
        <p:spPr>
          <a:xfrm>
            <a:off x="377160" y="1855458"/>
            <a:ext cx="11191258" cy="4243339"/>
          </a:xfrm>
        </p:spPr>
        <p:txBody>
          <a:bodyPr>
            <a:noAutofit/>
          </a:bodyPr>
          <a:lstStyle/>
          <a:p>
            <a:pPr marL="0" indent="0">
              <a:lnSpc>
                <a:spcPct val="150000"/>
              </a:lnSpc>
              <a:buNone/>
            </a:pPr>
            <a:r>
              <a:rPr lang="en-US" sz="2400" dirty="0">
                <a:solidFill>
                  <a:schemeClr val="tx1"/>
                </a:solidFill>
                <a:latin typeface="Times New Roman" panose="02020603050405020304" pitchFamily="18" charset="0"/>
                <a:cs typeface="Times New Roman" panose="02020603050405020304" pitchFamily="18" charset="0"/>
              </a:rPr>
              <a:t>Whereas Solvency I phase aimed at revising and updating the current EU solvency regime, the Solvency II project has a much wider scope.</a:t>
            </a:r>
          </a:p>
          <a:p>
            <a:pPr marL="0" indent="0">
              <a:lnSpc>
                <a:spcPct val="150000"/>
              </a:lnSpc>
              <a:buNone/>
            </a:pPr>
            <a:r>
              <a:rPr lang="en-US" sz="2400" dirty="0">
                <a:solidFill>
                  <a:schemeClr val="tx1"/>
                </a:solidFill>
                <a:latin typeface="Times New Roman" panose="02020603050405020304" pitchFamily="18" charset="0"/>
                <a:cs typeface="Times New Roman" panose="02020603050405020304" pitchFamily="18" charset="0"/>
              </a:rPr>
              <a:t>Solvency I has established more realistic minimum capital requirements, but still it does not reflect the true risk faced by insurance companies. Solvency II will bring the harmonization of asset and liabilities valuation techniques across EU. Even to mention different approaches to value assets –by historical or amortized cost and by market value.</a:t>
            </a:r>
          </a:p>
        </p:txBody>
      </p:sp>
    </p:spTree>
    <p:extLst>
      <p:ext uri="{BB962C8B-B14F-4D97-AF65-F5344CB8AC3E}">
        <p14:creationId xmlns:p14="http://schemas.microsoft.com/office/powerpoint/2010/main" val="2845904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9" y="809107"/>
            <a:ext cx="8596668" cy="695498"/>
          </a:xfrm>
        </p:spPr>
        <p:txBody>
          <a:bodyPr>
            <a:normAutofit/>
          </a:bodyPr>
          <a:lstStyle/>
          <a:p>
            <a:r>
              <a:rPr lang="en-US" b="1" dirty="0">
                <a:latin typeface="Times New Roman" panose="02020603050405020304" pitchFamily="18" charset="0"/>
                <a:cs typeface="Times New Roman" panose="02020603050405020304" pitchFamily="18" charset="0"/>
              </a:rPr>
              <a:t>Solvency I vs. Solvency II</a:t>
            </a:r>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7705" y="1765006"/>
            <a:ext cx="8596312" cy="4353771"/>
          </a:xfrm>
        </p:spPr>
      </p:pic>
    </p:spTree>
    <p:extLst>
      <p:ext uri="{BB962C8B-B14F-4D97-AF65-F5344CB8AC3E}">
        <p14:creationId xmlns:p14="http://schemas.microsoft.com/office/powerpoint/2010/main" val="2448317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1924" y="487198"/>
            <a:ext cx="8596668" cy="953193"/>
          </a:xfrm>
        </p:spPr>
        <p:txBody>
          <a:bodyPr>
            <a:noAutofit/>
          </a:bodyPr>
          <a:lstStyle/>
          <a:p>
            <a:pPr>
              <a:lnSpc>
                <a:spcPct val="150000"/>
              </a:lnSpc>
            </a:pPr>
            <a:r>
              <a:rPr lang="en-US" sz="3600" b="1" dirty="0">
                <a:latin typeface="Times New Roman" panose="02020603050405020304" pitchFamily="18" charset="0"/>
                <a:cs typeface="Times New Roman" panose="02020603050405020304" pitchFamily="18" charset="0"/>
              </a:rPr>
              <a:t>Solvency I vs. Solvency II</a:t>
            </a:r>
          </a:p>
        </p:txBody>
      </p:sp>
      <p:sp>
        <p:nvSpPr>
          <p:cNvPr id="3" name="Content Placeholder 2"/>
          <p:cNvSpPr>
            <a:spLocks noGrp="1"/>
          </p:cNvSpPr>
          <p:nvPr>
            <p:ph idx="1"/>
          </p:nvPr>
        </p:nvSpPr>
        <p:spPr>
          <a:xfrm>
            <a:off x="343376" y="1532670"/>
            <a:ext cx="11376044" cy="4876518"/>
          </a:xfrm>
        </p:spPr>
        <p:txBody>
          <a:bodyPr>
            <a:noAutofit/>
          </a:bodyPr>
          <a:lstStyle/>
          <a:p>
            <a:pPr marL="0" indent="0">
              <a:lnSpc>
                <a:spcPct val="160000"/>
              </a:lnSpc>
              <a:buNone/>
            </a:pPr>
            <a:r>
              <a:rPr lang="en-US" sz="2400" dirty="0">
                <a:latin typeface="Times New Roman" panose="02020603050405020304" pitchFamily="18" charset="0"/>
                <a:cs typeface="Times New Roman" panose="02020603050405020304" pitchFamily="18" charset="0"/>
              </a:rPr>
              <a:t>Current Solvency I rules cannot cope with the variety of insurance company risks profiles and are therefore not aligned with the economics of the business &amp; risks.</a:t>
            </a:r>
          </a:p>
          <a:p>
            <a:pPr marL="0" indent="0">
              <a:lnSpc>
                <a:spcPct val="160000"/>
              </a:lnSpc>
              <a:buNone/>
            </a:pPr>
            <a:r>
              <a:rPr lang="en-US" sz="2400" dirty="0">
                <a:latin typeface="Times New Roman" panose="02020603050405020304" pitchFamily="18" charset="0"/>
                <a:cs typeface="Times New Roman" panose="02020603050405020304" pitchFamily="18" charset="0"/>
              </a:rPr>
              <a:t>How the Solvency II requirements compare with Solvency I depend on a number of company specific factors including</a:t>
            </a:r>
          </a:p>
          <a:p>
            <a:pPr>
              <a:lnSpc>
                <a:spcPct val="16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Current levels of prudence margin in provisions</a:t>
            </a:r>
          </a:p>
          <a:p>
            <a:pPr>
              <a:lnSpc>
                <a:spcPct val="16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Current levels of unrealized capital gains allowed for in Solvency I</a:t>
            </a:r>
          </a:p>
          <a:p>
            <a:pPr>
              <a:lnSpc>
                <a:spcPct val="16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Actual level of risk and diversification</a:t>
            </a:r>
          </a:p>
          <a:p>
            <a:pPr marL="0" indent="0">
              <a:buNone/>
            </a:pPr>
            <a:endParaRPr lang="en-US" sz="2400" dirty="0"/>
          </a:p>
        </p:txBody>
      </p:sp>
    </p:spTree>
    <p:extLst>
      <p:ext uri="{BB962C8B-B14F-4D97-AF65-F5344CB8AC3E}">
        <p14:creationId xmlns:p14="http://schemas.microsoft.com/office/powerpoint/2010/main" val="81439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762" y="642775"/>
            <a:ext cx="8596668" cy="678873"/>
          </a:xfrm>
        </p:spPr>
        <p:txBody>
          <a:bodyPr>
            <a:normAutofit/>
          </a:bodyPr>
          <a:lstStyle/>
          <a:p>
            <a:r>
              <a:rPr lang="en-US" sz="3600" b="1" dirty="0">
                <a:latin typeface="Times New Roman" panose="02020603050405020304" pitchFamily="18" charset="0"/>
                <a:cs typeface="Times New Roman" panose="02020603050405020304" pitchFamily="18" charset="0"/>
              </a:rPr>
              <a:t>Basic Structure of Solvency II</a:t>
            </a:r>
          </a:p>
        </p:txBody>
      </p:sp>
      <p:sp>
        <p:nvSpPr>
          <p:cNvPr id="3" name="Content Placeholder 2"/>
          <p:cNvSpPr>
            <a:spLocks noGrp="1"/>
          </p:cNvSpPr>
          <p:nvPr>
            <p:ph idx="1"/>
          </p:nvPr>
        </p:nvSpPr>
        <p:spPr>
          <a:xfrm>
            <a:off x="324919" y="1821140"/>
            <a:ext cx="11235109" cy="4193766"/>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Solvency II is based on a three-pillar approach, which is similar to the banking sector (Basle 2) but has been adapted for insurance.</a:t>
            </a:r>
          </a:p>
          <a:p>
            <a:pPr algn="just">
              <a:lnSpc>
                <a:spcPct val="150000"/>
              </a:lnSpc>
              <a:spcBef>
                <a:spcPts val="0"/>
              </a:spcBef>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first pillar </a:t>
            </a:r>
            <a:r>
              <a:rPr lang="en-US" sz="2800" dirty="0">
                <a:solidFill>
                  <a:schemeClr val="tx1"/>
                </a:solidFill>
                <a:latin typeface="Times New Roman" panose="02020603050405020304" pitchFamily="18" charset="0"/>
                <a:cs typeface="Times New Roman" panose="02020603050405020304" pitchFamily="18" charset="0"/>
              </a:rPr>
              <a:t>contains the </a:t>
            </a:r>
            <a:r>
              <a:rPr lang="en-US" sz="2800" b="1" dirty="0">
                <a:solidFill>
                  <a:schemeClr val="tx1"/>
                </a:solidFill>
                <a:latin typeface="Times New Roman" panose="02020603050405020304" pitchFamily="18" charset="0"/>
                <a:cs typeface="Times New Roman" panose="02020603050405020304" pitchFamily="18" charset="0"/>
              </a:rPr>
              <a:t>quantitative requirements</a:t>
            </a:r>
            <a:r>
              <a:rPr lang="en-US" sz="2800" dirty="0">
                <a:solidFill>
                  <a:schemeClr val="tx1"/>
                </a:solidFill>
                <a:latin typeface="Times New Roman" panose="02020603050405020304" pitchFamily="18" charset="0"/>
                <a:cs typeface="Times New Roman" panose="02020603050405020304" pitchFamily="18" charset="0"/>
              </a:rPr>
              <a:t>.</a:t>
            </a:r>
          </a:p>
          <a:p>
            <a:pPr algn="just">
              <a:lnSpc>
                <a:spcPct val="150000"/>
              </a:lnSpc>
              <a:spcBef>
                <a:spcPts val="0"/>
              </a:spcBef>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second pillar </a:t>
            </a:r>
            <a:r>
              <a:rPr lang="en-US" sz="2800" dirty="0">
                <a:solidFill>
                  <a:schemeClr val="tx1"/>
                </a:solidFill>
                <a:latin typeface="Times New Roman" panose="02020603050405020304" pitchFamily="18" charset="0"/>
                <a:cs typeface="Times New Roman" panose="02020603050405020304" pitchFamily="18" charset="0"/>
              </a:rPr>
              <a:t>contains </a:t>
            </a:r>
            <a:r>
              <a:rPr lang="en-US" sz="2800" b="1" dirty="0">
                <a:solidFill>
                  <a:schemeClr val="tx1"/>
                </a:solidFill>
                <a:latin typeface="Times New Roman" panose="02020603050405020304" pitchFamily="18" charset="0"/>
                <a:cs typeface="Times New Roman" panose="02020603050405020304" pitchFamily="18" charset="0"/>
              </a:rPr>
              <a:t>qualitative requirements </a:t>
            </a:r>
            <a:r>
              <a:rPr lang="en-US" sz="2800" dirty="0">
                <a:solidFill>
                  <a:schemeClr val="tx1"/>
                </a:solidFill>
                <a:latin typeface="Times New Roman" panose="02020603050405020304" pitchFamily="18" charset="0"/>
                <a:cs typeface="Times New Roman" panose="02020603050405020304" pitchFamily="18" charset="0"/>
              </a:rPr>
              <a:t>on undertakings such as risk management as well as supervisory activities.</a:t>
            </a:r>
          </a:p>
          <a:p>
            <a:pPr algn="just">
              <a:lnSpc>
                <a:spcPct val="150000"/>
              </a:lnSpc>
              <a:spcBef>
                <a:spcPts val="0"/>
              </a:spcBef>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third pillar </a:t>
            </a:r>
            <a:r>
              <a:rPr lang="en-US" sz="2800" dirty="0">
                <a:solidFill>
                  <a:schemeClr val="tx1"/>
                </a:solidFill>
                <a:latin typeface="Times New Roman" panose="02020603050405020304" pitchFamily="18" charset="0"/>
                <a:cs typeface="Times New Roman" panose="02020603050405020304" pitchFamily="18" charset="0"/>
              </a:rPr>
              <a:t>covers </a:t>
            </a:r>
            <a:r>
              <a:rPr lang="en-US" sz="2800" b="1" dirty="0">
                <a:solidFill>
                  <a:schemeClr val="tx1"/>
                </a:solidFill>
                <a:latin typeface="Times New Roman" panose="02020603050405020304" pitchFamily="18" charset="0"/>
                <a:cs typeface="Times New Roman" panose="02020603050405020304" pitchFamily="18" charset="0"/>
              </a:rPr>
              <a:t>supervisory reporting and disclosure</a:t>
            </a:r>
            <a:r>
              <a:rPr lang="en-US" sz="2800" dirty="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7418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193201"/>
            <a:ext cx="8596668" cy="944881"/>
          </a:xfrm>
        </p:spPr>
        <p:txBody>
          <a:bodyPr>
            <a:normAutofit fontScale="90000"/>
          </a:bodyPr>
          <a:lstStyle/>
          <a:p>
            <a:pPr>
              <a:lnSpc>
                <a:spcPct val="150000"/>
              </a:lnSpc>
            </a:pPr>
            <a:r>
              <a:rPr lang="en-US" b="1" dirty="0">
                <a:latin typeface="Times New Roman" panose="02020603050405020304" pitchFamily="18" charset="0"/>
                <a:cs typeface="Times New Roman" panose="02020603050405020304" pitchFamily="18" charset="0"/>
              </a:rPr>
              <a:t>Three Pillar Approach</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18185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Isosceles Triangle 6"/>
          <p:cNvSpPr/>
          <p:nvPr/>
        </p:nvSpPr>
        <p:spPr>
          <a:xfrm>
            <a:off x="1096963" y="1138082"/>
            <a:ext cx="10058400" cy="106402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7717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1466" y="218902"/>
            <a:ext cx="8817936" cy="678873"/>
          </a:xfrm>
        </p:spPr>
        <p:txBody>
          <a:bodyPr>
            <a:noAutofit/>
          </a:bodyPr>
          <a:lstStyle/>
          <a:p>
            <a:r>
              <a:rPr lang="en-US" sz="3600" b="1" dirty="0">
                <a:latin typeface="Times New Roman" panose="02020603050405020304" pitchFamily="18" charset="0"/>
                <a:cs typeface="Times New Roman" panose="02020603050405020304" pitchFamily="18" charset="0"/>
              </a:rPr>
              <a:t>First Pillar – Quantitative Requirements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77313" y="897775"/>
                <a:ext cx="11182716" cy="5393968"/>
              </a:xfrm>
            </p:spPr>
            <p:txBody>
              <a:bodyPr>
                <a:normAutofit fontScale="25000" lnSpcReduction="20000"/>
              </a:bodyPr>
              <a:lstStyle/>
              <a:p>
                <a:pPr marL="0" indent="0" algn="just">
                  <a:lnSpc>
                    <a:spcPct val="170000"/>
                  </a:lnSpc>
                  <a:buNone/>
                </a:pPr>
                <a:r>
                  <a:rPr lang="en-US" sz="7400" dirty="0">
                    <a:solidFill>
                      <a:schemeClr val="tx1"/>
                    </a:solidFill>
                    <a:latin typeface="Times New Roman" panose="02020603050405020304" pitchFamily="18" charset="0"/>
                    <a:cs typeface="Times New Roman" panose="02020603050405020304" pitchFamily="18" charset="0"/>
                  </a:rPr>
                  <a:t>There are two capital requirements, the </a:t>
                </a:r>
                <a:r>
                  <a:rPr lang="en-US" sz="7400" b="1" dirty="0">
                    <a:solidFill>
                      <a:schemeClr val="tx1"/>
                    </a:solidFill>
                    <a:latin typeface="Times New Roman" panose="02020603050405020304" pitchFamily="18" charset="0"/>
                    <a:cs typeface="Times New Roman" panose="02020603050405020304" pitchFamily="18" charset="0"/>
                  </a:rPr>
                  <a:t>SCR</a:t>
                </a:r>
                <a:r>
                  <a:rPr lang="en-US" sz="7400" dirty="0">
                    <a:solidFill>
                      <a:schemeClr val="tx1"/>
                    </a:solidFill>
                    <a:latin typeface="Times New Roman" panose="02020603050405020304" pitchFamily="18" charset="0"/>
                    <a:cs typeface="Times New Roman" panose="02020603050405020304" pitchFamily="18" charset="0"/>
                  </a:rPr>
                  <a:t> (Solvency Capital Requirement) and the </a:t>
                </a:r>
                <a:r>
                  <a:rPr lang="en-US" sz="7400" b="1" dirty="0">
                    <a:solidFill>
                      <a:schemeClr val="tx1"/>
                    </a:solidFill>
                    <a:latin typeface="Times New Roman" panose="02020603050405020304" pitchFamily="18" charset="0"/>
                    <a:cs typeface="Times New Roman" panose="02020603050405020304" pitchFamily="18" charset="0"/>
                  </a:rPr>
                  <a:t>MCR</a:t>
                </a:r>
                <a:r>
                  <a:rPr lang="en-US" sz="7400" dirty="0">
                    <a:solidFill>
                      <a:schemeClr val="tx1"/>
                    </a:solidFill>
                    <a:latin typeface="Times New Roman" panose="02020603050405020304" pitchFamily="18" charset="0"/>
                    <a:cs typeface="Times New Roman" panose="02020603050405020304" pitchFamily="18" charset="0"/>
                  </a:rPr>
                  <a:t> (Minimum Capital Requirement), which represent different levels of supervisory intervention.</a:t>
                </a:r>
              </a:p>
              <a:p>
                <a:pPr algn="just">
                  <a:lnSpc>
                    <a:spcPct val="170000"/>
                  </a:lnSpc>
                  <a:buFont typeface="Wingdings" panose="05000000000000000000" pitchFamily="2" charset="2"/>
                  <a:buChar char="Ø"/>
                </a:pPr>
                <a:r>
                  <a:rPr lang="en-US" sz="7400" dirty="0">
                    <a:solidFill>
                      <a:schemeClr val="tx1"/>
                    </a:solidFill>
                    <a:latin typeface="Times New Roman" panose="02020603050405020304" pitchFamily="18" charset="0"/>
                    <a:cs typeface="Times New Roman" panose="02020603050405020304" pitchFamily="18" charset="0"/>
                  </a:rPr>
                  <a:t>The SCR is a risk-based requirement and the key solvency control level.</a:t>
                </a:r>
              </a:p>
              <a:p>
                <a:pPr algn="just">
                  <a:lnSpc>
                    <a:spcPct val="170000"/>
                  </a:lnSpc>
                  <a:buFont typeface="Wingdings" panose="05000000000000000000" pitchFamily="2" charset="2"/>
                  <a:buChar char="Ø"/>
                </a:pPr>
                <a:r>
                  <a:rPr lang="en-US" sz="7400" dirty="0">
                    <a:solidFill>
                      <a:schemeClr val="tx1"/>
                    </a:solidFill>
                    <a:latin typeface="Times New Roman" panose="02020603050405020304" pitchFamily="18" charset="0"/>
                    <a:cs typeface="Times New Roman" panose="02020603050405020304" pitchFamily="18" charset="0"/>
                  </a:rPr>
                  <a:t>The MCR is a lower requirement and its breach triggers the ultimate supervisory intervention: the withdrawal of authorization.</a:t>
                </a:r>
              </a:p>
              <a:p>
                <a:pPr>
                  <a:lnSpc>
                    <a:spcPct val="170000"/>
                  </a:lnSpc>
                  <a:buFont typeface="Wingdings" panose="05000000000000000000" pitchFamily="2" charset="2"/>
                  <a:buChar char="v"/>
                </a:pPr>
                <a:r>
                  <a:rPr lang="en-US" sz="7400" dirty="0">
                    <a:latin typeface="Times New Roman" panose="02020603050405020304" pitchFamily="18" charset="0"/>
                    <a:cs typeface="Times New Roman" panose="02020603050405020304" pitchFamily="18" charset="0"/>
                  </a:rPr>
                  <a:t>The solvency capital requirement (SCR) reflects the capital that insurance company must hold to limit probability of default to 0.5 %. That is, Value at Risk measure with the confidence level of 99.5 % over one year is followed, and thus in: </a:t>
                </a:r>
                <a:endParaRPr lang="cs-CZ" sz="7400" dirty="0">
                  <a:latin typeface="Times New Roman" panose="02020603050405020304" pitchFamily="18" charset="0"/>
                  <a:cs typeface="Times New Roman" panose="02020603050405020304" pitchFamily="18" charset="0"/>
                </a:endParaRPr>
              </a:p>
              <a:p>
                <a:pPr marL="0" indent="0">
                  <a:lnSpc>
                    <a:spcPct val="170000"/>
                  </a:lnSpc>
                  <a:buNone/>
                </a:pPr>
                <a14:m>
                  <m:oMathPara xmlns:m="http://schemas.openxmlformats.org/officeDocument/2006/math">
                    <m:oMathParaPr>
                      <m:jc m:val="centerGroup"/>
                    </m:oMathParaPr>
                    <m:oMath xmlns:m="http://schemas.openxmlformats.org/officeDocument/2006/math">
                      <m:r>
                        <a:rPr lang="en-US" sz="7400" i="1">
                          <a:latin typeface="Cambria Math" panose="02040503050406030204" pitchFamily="18" charset="0"/>
                        </a:rPr>
                        <m:t>𝑃𝑟</m:t>
                      </m:r>
                      <m:d>
                        <m:dPr>
                          <m:ctrlPr>
                            <a:rPr lang="cs-CZ" sz="7400" i="1">
                              <a:latin typeface="Cambria Math" panose="02040503050406030204" pitchFamily="18" charset="0"/>
                            </a:rPr>
                          </m:ctrlPr>
                        </m:dPr>
                        <m:e>
                          <m:r>
                            <a:rPr lang="en-US" sz="7400" i="1">
                              <a:latin typeface="Cambria Math" panose="02040503050406030204" pitchFamily="18" charset="0"/>
                            </a:rPr>
                            <m:t>𝑋</m:t>
                          </m:r>
                          <m:r>
                            <a:rPr lang="en-US" sz="7400" i="1">
                              <a:latin typeface="Cambria Math" panose="02040503050406030204" pitchFamily="18" charset="0"/>
                            </a:rPr>
                            <m:t>≥</m:t>
                          </m:r>
                          <m:sSub>
                            <m:sSubPr>
                              <m:ctrlPr>
                                <a:rPr lang="cs-CZ" sz="7400" i="1">
                                  <a:latin typeface="Cambria Math" panose="02040503050406030204" pitchFamily="18" charset="0"/>
                                </a:rPr>
                              </m:ctrlPr>
                            </m:sSubPr>
                            <m:e>
                              <m:r>
                                <a:rPr lang="en-US" sz="7400" i="1">
                                  <a:latin typeface="Cambria Math" panose="02040503050406030204" pitchFamily="18" charset="0"/>
                                </a:rPr>
                                <m:t>𝑉𝑎𝑅</m:t>
                              </m:r>
                            </m:e>
                            <m:sub>
                              <m:r>
                                <a:rPr lang="en-US" sz="7400" i="1">
                                  <a:latin typeface="Cambria Math" panose="02040503050406030204" pitchFamily="18" charset="0"/>
                                </a:rPr>
                                <m:t>𝛼</m:t>
                              </m:r>
                              <m:r>
                                <a:rPr lang="en-US" sz="7400" i="1">
                                  <a:latin typeface="Cambria Math" panose="02040503050406030204" pitchFamily="18" charset="0"/>
                                </a:rPr>
                                <m:t>,  </m:t>
                              </m:r>
                              <m:r>
                                <m:rPr>
                                  <m:sty m:val="p"/>
                                </m:rPr>
                                <a:rPr lang="en-US" sz="7400">
                                  <a:latin typeface="Cambria Math" panose="02040503050406030204" pitchFamily="18" charset="0"/>
                                </a:rPr>
                                <m:t>Δ</m:t>
                              </m:r>
                              <m:r>
                                <a:rPr lang="en-US" sz="7400" i="1">
                                  <a:latin typeface="Cambria Math" panose="02040503050406030204" pitchFamily="18" charset="0"/>
                                </a:rPr>
                                <m:t>𝑡</m:t>
                              </m:r>
                            </m:sub>
                          </m:sSub>
                          <m:d>
                            <m:dPr>
                              <m:ctrlPr>
                                <a:rPr lang="cs-CZ" sz="7400" i="1">
                                  <a:latin typeface="Cambria Math" panose="02040503050406030204" pitchFamily="18" charset="0"/>
                                </a:rPr>
                              </m:ctrlPr>
                            </m:dPr>
                            <m:e>
                              <m:r>
                                <a:rPr lang="en-US" sz="7400" i="1">
                                  <a:latin typeface="Cambria Math" panose="02040503050406030204" pitchFamily="18" charset="0"/>
                                </a:rPr>
                                <m:t>𝑋</m:t>
                              </m:r>
                            </m:e>
                          </m:d>
                        </m:e>
                      </m:d>
                      <m:r>
                        <a:rPr lang="en-US" sz="7400" i="1">
                          <a:latin typeface="Cambria Math" panose="02040503050406030204" pitchFamily="18" charset="0"/>
                        </a:rPr>
                        <m:t>=</m:t>
                      </m:r>
                      <m:r>
                        <a:rPr lang="en-US" sz="7400" i="1">
                          <a:latin typeface="Cambria Math" panose="02040503050406030204" pitchFamily="18" charset="0"/>
                        </a:rPr>
                        <m:t>𝛼</m:t>
                      </m:r>
                      <m:r>
                        <a:rPr lang="en-US" sz="7400" i="1">
                          <a:latin typeface="Cambria Math" panose="02040503050406030204" pitchFamily="18" charset="0"/>
                        </a:rPr>
                        <m:t>,</m:t>
                      </m:r>
                    </m:oMath>
                  </m:oMathPara>
                </a14:m>
                <a:endParaRPr lang="cs-CZ" sz="7400" dirty="0">
                  <a:latin typeface="Times New Roman" panose="02020603050405020304" pitchFamily="18" charset="0"/>
                  <a:cs typeface="Times New Roman" panose="02020603050405020304" pitchFamily="18" charset="0"/>
                </a:endParaRPr>
              </a:p>
              <a:p>
                <a:pPr marL="0" indent="0">
                  <a:lnSpc>
                    <a:spcPct val="170000"/>
                  </a:lnSpc>
                  <a:buNone/>
                </a:pPr>
                <a:r>
                  <a:rPr lang="cs-CZ" sz="7400" dirty="0">
                    <a:latin typeface="Times New Roman" panose="02020603050405020304" pitchFamily="18" charset="0"/>
                    <a:cs typeface="Times New Roman" panose="02020603050405020304" pitchFamily="18" charset="0"/>
                  </a:rPr>
                  <a:t>   </a:t>
                </a:r>
                <a:r>
                  <a:rPr lang="cs-CZ" sz="7400" dirty="0" err="1">
                    <a:latin typeface="Times New Roman" panose="02020603050405020304" pitchFamily="18" charset="0"/>
                    <a:cs typeface="Times New Roman" panose="02020603050405020304" pitchFamily="18" charset="0"/>
                  </a:rPr>
                  <a:t>where</a:t>
                </a:r>
                <a:r>
                  <a:rPr lang="cs-CZ" sz="7400" dirty="0">
                    <a:latin typeface="Times New Roman" panose="02020603050405020304" pitchFamily="18" charset="0"/>
                    <a:cs typeface="Times New Roman" panose="02020603050405020304" pitchFamily="18" charset="0"/>
                  </a:rPr>
                  <a:t> </a:t>
                </a:r>
                <a:r>
                  <a:rPr lang="en-US" sz="7400" i="1" dirty="0">
                    <a:latin typeface="Times New Roman" panose="02020603050405020304" pitchFamily="18" charset="0"/>
                    <a:cs typeface="Times New Roman" panose="02020603050405020304" pitchFamily="18" charset="0"/>
                  </a:rPr>
                  <a:t>a</a:t>
                </a:r>
                <a:r>
                  <a:rPr lang="en-US" sz="7400" dirty="0">
                    <a:latin typeface="Times New Roman" panose="02020603050405020304" pitchFamily="18" charset="0"/>
                    <a:cs typeface="Times New Roman" panose="02020603050405020304" pitchFamily="18" charset="0"/>
                  </a:rPr>
                  <a:t> = 0.005 and  </a:t>
                </a:r>
                <a14:m>
                  <m:oMath xmlns:m="http://schemas.openxmlformats.org/officeDocument/2006/math">
                    <m:r>
                      <m:rPr>
                        <m:sty m:val="p"/>
                      </m:rPr>
                      <a:rPr lang="en-US" sz="7400">
                        <a:latin typeface="Cambria Math" panose="02040503050406030204" pitchFamily="18" charset="0"/>
                      </a:rPr>
                      <m:t>Δ</m:t>
                    </m:r>
                    <m:r>
                      <a:rPr lang="en-US" sz="7400" i="1">
                        <a:latin typeface="Cambria Math" panose="02040503050406030204" pitchFamily="18" charset="0"/>
                      </a:rPr>
                      <m:t>𝑡</m:t>
                    </m:r>
                    <m:r>
                      <a:rPr lang="en-US" sz="7400" i="1">
                        <a:latin typeface="Cambria Math" panose="02040503050406030204" pitchFamily="18" charset="0"/>
                      </a:rPr>
                      <m:t> </m:t>
                    </m:r>
                  </m:oMath>
                </a14:m>
                <a:r>
                  <a:rPr lang="en-US" sz="7400" dirty="0">
                    <a:latin typeface="Times New Roman" panose="02020603050405020304" pitchFamily="18" charset="0"/>
                    <a:cs typeface="Times New Roman" panose="02020603050405020304" pitchFamily="18" charset="0"/>
                  </a:rPr>
                  <a:t> = 1 year.</a:t>
                </a:r>
                <a:endParaRPr lang="cs-CZ" sz="74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77313" y="897775"/>
                <a:ext cx="11182716" cy="5393968"/>
              </a:xfrm>
              <a:blipFill>
                <a:blip r:embed="rId2"/>
                <a:stretch>
                  <a:fillRect l="-1363" r="-1799" b="-2486"/>
                </a:stretch>
              </a:blipFill>
            </p:spPr>
            <p:txBody>
              <a:bodyPr/>
              <a:lstStyle/>
              <a:p>
                <a:r>
                  <a:rPr lang="en-US">
                    <a:noFill/>
                  </a:rPr>
                  <a:t> </a:t>
                </a:r>
              </a:p>
            </p:txBody>
          </p:sp>
        </mc:Fallback>
      </mc:AlternateContent>
    </p:spTree>
    <p:extLst>
      <p:ext uri="{BB962C8B-B14F-4D97-AF65-F5344CB8AC3E}">
        <p14:creationId xmlns:p14="http://schemas.microsoft.com/office/powerpoint/2010/main" val="313164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40883" y="740196"/>
            <a:ext cx="8596668" cy="724930"/>
          </a:xfrm>
        </p:spPr>
        <p:txBody>
          <a:bodyPr>
            <a:normAutofit/>
          </a:bodyPr>
          <a:lstStyle/>
          <a:p>
            <a:r>
              <a:rPr lang="en-US" sz="3600" b="1" dirty="0">
                <a:latin typeface="Times New Roman" panose="02020603050405020304" pitchFamily="18" charset="0"/>
                <a:cs typeface="Times New Roman" panose="02020603050405020304" pitchFamily="18" charset="0"/>
              </a:rPr>
              <a:t>Solvency Capital Requirement (SCR)</a:t>
            </a:r>
          </a:p>
        </p:txBody>
      </p:sp>
      <p:sp>
        <p:nvSpPr>
          <p:cNvPr id="3" name="内容占位符 2"/>
          <p:cNvSpPr>
            <a:spLocks noGrp="1"/>
          </p:cNvSpPr>
          <p:nvPr>
            <p:ph idx="1"/>
          </p:nvPr>
        </p:nvSpPr>
        <p:spPr>
          <a:xfrm>
            <a:off x="977825" y="2094686"/>
            <a:ext cx="10389257" cy="3173599"/>
          </a:xfrm>
        </p:spPr>
        <p:txBody>
          <a:bodyPr>
            <a:noAutofit/>
          </a:bodyPr>
          <a:lstStyle/>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At a </a:t>
            </a:r>
            <a:r>
              <a:rPr lang="en-US" sz="2400" b="1" dirty="0">
                <a:latin typeface="Times New Roman" panose="02020603050405020304" pitchFamily="18" charset="0"/>
                <a:cs typeface="Times New Roman" panose="02020603050405020304" pitchFamily="18" charset="0"/>
              </a:rPr>
              <a:t>confidence level of 99.5% </a:t>
            </a:r>
            <a:r>
              <a:rPr lang="en-US" sz="2400" dirty="0">
                <a:latin typeface="Times New Roman" panose="02020603050405020304" pitchFamily="18" charset="0"/>
                <a:cs typeface="Times New Roman" panose="02020603050405020304" pitchFamily="18" charset="0"/>
              </a:rPr>
              <a:t>over one year.</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May be calculated using </a:t>
            </a:r>
            <a:r>
              <a:rPr lang="en-US" sz="2400" b="1" dirty="0">
                <a:latin typeface="Times New Roman" panose="02020603050405020304" pitchFamily="18" charset="0"/>
                <a:cs typeface="Times New Roman" panose="02020603050405020304" pitchFamily="18" charset="0"/>
              </a:rPr>
              <a:t>standard formula</a:t>
            </a:r>
            <a:r>
              <a:rPr lang="en-US" sz="2400" dirty="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…or an </a:t>
            </a:r>
            <a:r>
              <a:rPr lang="en-US" sz="2400" b="1" dirty="0">
                <a:latin typeface="Times New Roman" panose="02020603050405020304" pitchFamily="18" charset="0"/>
                <a:cs typeface="Times New Roman" panose="02020603050405020304" pitchFamily="18" charset="0"/>
              </a:rPr>
              <a:t>internal model</a:t>
            </a:r>
            <a:r>
              <a:rPr lang="en-US" sz="2400" dirty="0">
                <a:latin typeface="Times New Roman" panose="02020603050405020304" pitchFamily="18" charset="0"/>
                <a:cs typeface="Times New Roman" panose="02020603050405020304" pitchFamily="18" charset="0"/>
              </a:rPr>
              <a:t>, with supervisory approval.</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Both calculation methods take at least </a:t>
            </a:r>
            <a:r>
              <a:rPr lang="en-US" sz="2400" b="1" dirty="0">
                <a:latin typeface="Times New Roman" panose="02020603050405020304" pitchFamily="18" charset="0"/>
                <a:cs typeface="Times New Roman" panose="02020603050405020304" pitchFamily="18" charset="0"/>
              </a:rPr>
              <a:t>six specified risk modules</a:t>
            </a:r>
            <a:r>
              <a:rPr lang="en-US" sz="2400" dirty="0">
                <a:latin typeface="Times New Roman" panose="02020603050405020304" pitchFamily="18" charset="0"/>
                <a:cs typeface="Times New Roman" panose="02020603050405020304" pitchFamily="18" charset="0"/>
              </a:rPr>
              <a:t> into account.</a:t>
            </a:r>
          </a:p>
        </p:txBody>
      </p:sp>
    </p:spTree>
    <p:extLst>
      <p:ext uri="{BB962C8B-B14F-4D97-AF65-F5344CB8AC3E}">
        <p14:creationId xmlns:p14="http://schemas.microsoft.com/office/powerpoint/2010/main" val="231984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4563" y="756218"/>
            <a:ext cx="8596668" cy="659027"/>
          </a:xfrm>
        </p:spPr>
        <p:txBody>
          <a:bodyPr>
            <a:normAutofit/>
          </a:bodyPr>
          <a:lstStyle/>
          <a:p>
            <a:r>
              <a:rPr lang="en-US" sz="3600" b="1" dirty="0">
                <a:latin typeface="Times New Roman" panose="02020603050405020304" pitchFamily="18" charset="0"/>
                <a:cs typeface="Times New Roman" panose="02020603050405020304" pitchFamily="18" charset="0"/>
              </a:rPr>
              <a:t>Minimum Capital Requirement (MCR)</a:t>
            </a:r>
          </a:p>
        </p:txBody>
      </p:sp>
      <p:sp>
        <p:nvSpPr>
          <p:cNvPr id="3" name="内容占位符 2"/>
          <p:cNvSpPr>
            <a:spLocks noGrp="1"/>
          </p:cNvSpPr>
          <p:nvPr>
            <p:ph idx="1"/>
          </p:nvPr>
        </p:nvSpPr>
        <p:spPr>
          <a:xfrm>
            <a:off x="752835" y="2327763"/>
            <a:ext cx="10412912" cy="2633833"/>
          </a:xfrm>
        </p:spPr>
        <p:txBody>
          <a:bodyPr>
            <a:normAutofit/>
          </a:bodyPr>
          <a:lstStyle/>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Below the MCR, </a:t>
            </a:r>
            <a:r>
              <a:rPr lang="en-US" sz="2800" b="1" dirty="0">
                <a:latin typeface="Times New Roman" panose="02020603050405020304" pitchFamily="18" charset="0"/>
                <a:cs typeface="Times New Roman" panose="02020603050405020304" pitchFamily="18" charset="0"/>
              </a:rPr>
              <a:t>policyholders </a:t>
            </a:r>
            <a:r>
              <a:rPr lang="en-US" sz="2800" dirty="0">
                <a:latin typeface="Times New Roman" panose="02020603050405020304" pitchFamily="18" charset="0"/>
                <a:cs typeface="Times New Roman" panose="02020603050405020304" pitchFamily="18" charset="0"/>
              </a:rPr>
              <a:t>are exposed to </a:t>
            </a:r>
            <a:r>
              <a:rPr lang="en-US" sz="2800" b="1" dirty="0">
                <a:latin typeface="Times New Roman" panose="02020603050405020304" pitchFamily="18" charset="0"/>
                <a:cs typeface="Times New Roman" panose="02020603050405020304" pitchFamily="18" charset="0"/>
              </a:rPr>
              <a:t>unacceptable risk</a:t>
            </a:r>
            <a:r>
              <a:rPr lang="en-US" sz="2800" dirty="0">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Breaching the MCR </a:t>
            </a:r>
            <a:r>
              <a:rPr lang="en-US" sz="2800" dirty="0">
                <a:latin typeface="Times New Roman" panose="02020603050405020304" pitchFamily="18" charset="0"/>
                <a:cs typeface="Times New Roman" panose="02020603050405020304" pitchFamily="18" charset="0"/>
              </a:rPr>
              <a:t>leads to serious supervisory action.</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Calculation method yet to be finalized.</a:t>
            </a:r>
          </a:p>
        </p:txBody>
      </p:sp>
    </p:spTree>
    <p:extLst>
      <p:ext uri="{BB962C8B-B14F-4D97-AF65-F5344CB8AC3E}">
        <p14:creationId xmlns:p14="http://schemas.microsoft.com/office/powerpoint/2010/main" val="3940252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09928" y="674143"/>
            <a:ext cx="8596668" cy="840259"/>
          </a:xfrm>
        </p:spPr>
        <p:txBody>
          <a:bodyPr>
            <a:noAutofit/>
          </a:bodyPr>
          <a:lstStyle/>
          <a:p>
            <a:r>
              <a:rPr lang="en-US" sz="3600" b="1" dirty="0">
                <a:latin typeface="Times New Roman" panose="02020603050405020304" pitchFamily="18" charset="0"/>
                <a:cs typeface="Times New Roman" panose="02020603050405020304" pitchFamily="18" charset="0"/>
              </a:rPr>
              <a:t>Pillar 1 – Adequacy of Capital Resources</a:t>
            </a:r>
          </a:p>
        </p:txBody>
      </p:sp>
      <p:pic>
        <p:nvPicPr>
          <p:cNvPr id="4" name="内容占位符 3" descr="屏幕剪辑"/>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9928" y="2086448"/>
            <a:ext cx="7002668" cy="3881437"/>
          </a:xfrm>
        </p:spPr>
      </p:pic>
    </p:spTree>
    <p:extLst>
      <p:ext uri="{BB962C8B-B14F-4D97-AF65-F5344CB8AC3E}">
        <p14:creationId xmlns:p14="http://schemas.microsoft.com/office/powerpoint/2010/main" val="523224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3548" y="160713"/>
            <a:ext cx="9692640" cy="720436"/>
          </a:xfrm>
        </p:spPr>
        <p:txBody>
          <a:bodyPr>
            <a:noAutofit/>
          </a:bodyPr>
          <a:lstStyle/>
          <a:p>
            <a:r>
              <a:rPr lang="en-US" sz="3600" b="1" dirty="0">
                <a:latin typeface="Times New Roman" panose="02020603050405020304" pitchFamily="18" charset="0"/>
                <a:cs typeface="Times New Roman" panose="02020603050405020304" pitchFamily="18" charset="0"/>
              </a:rPr>
              <a:t>Reasons for Regulating of Insurance Marketplace</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48480" y="881149"/>
            <a:ext cx="11479997" cy="5586153"/>
          </a:xfrm>
        </p:spPr>
        <p:txBody>
          <a:bodyPr>
            <a:noAutofit/>
          </a:bodyPr>
          <a:lstStyle/>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widespread severe impact of insurer insolvency,</a:t>
            </a:r>
          </a:p>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unequal knowledge an bargaining power of the buyer and seller,</a:t>
            </a:r>
          </a:p>
          <a:p>
            <a:pPr marL="0" indent="0">
              <a:lnSpc>
                <a:spcPct val="150000"/>
              </a:lnSpc>
              <a:spcBef>
                <a:spcPts val="0"/>
              </a:spcBef>
              <a:spcAft>
                <a:spcPts val="0"/>
              </a:spcAft>
              <a:buNone/>
            </a:pPr>
            <a:r>
              <a:rPr lang="en-US" sz="2600" dirty="0">
                <a:latin typeface="Times New Roman" panose="02020603050405020304" pitchFamily="18" charset="0"/>
                <a:cs typeface="Times New Roman" panose="02020603050405020304" pitchFamily="18" charset="0"/>
              </a:rPr>
              <a:t>(the model for perfect competition calls for both well-informed buyers and well-informed sellers)</a:t>
            </a:r>
          </a:p>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unique problem of insurance pricing,</a:t>
            </a:r>
          </a:p>
          <a:p>
            <a:pPr marL="0" indent="0">
              <a:lnSpc>
                <a:spcPct val="150000"/>
              </a:lnSpc>
              <a:spcBef>
                <a:spcPts val="0"/>
              </a:spcBef>
              <a:spcAft>
                <a:spcPts val="0"/>
              </a:spcAft>
              <a:buNone/>
            </a:pPr>
            <a:r>
              <a:rPr lang="en-US" sz="2600" dirty="0">
                <a:latin typeface="Times New Roman" panose="02020603050405020304" pitchFamily="18" charset="0"/>
                <a:cs typeface="Times New Roman" panose="02020603050405020304" pitchFamily="18" charset="0"/>
              </a:rPr>
              <a:t>(insurers must set prices before cots are fully known; insurer overestimates its costs, the company makes money, if the insurer underestimates its costs, ultimately the company becomes insolvent)</a:t>
            </a:r>
          </a:p>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promotion of social goals.</a:t>
            </a:r>
          </a:p>
        </p:txBody>
      </p:sp>
    </p:spTree>
    <p:extLst>
      <p:ext uri="{BB962C8B-B14F-4D97-AF65-F5344CB8AC3E}">
        <p14:creationId xmlns:p14="http://schemas.microsoft.com/office/powerpoint/2010/main" val="375873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82010" y="204585"/>
            <a:ext cx="8596668" cy="716692"/>
          </a:xfrm>
        </p:spPr>
        <p:txBody>
          <a:bodyPr>
            <a:normAutofit/>
          </a:bodyPr>
          <a:lstStyle/>
          <a:p>
            <a:r>
              <a:rPr lang="en-US" sz="3600" b="1" dirty="0">
                <a:latin typeface="Times New Roman" panose="02020603050405020304" pitchFamily="18" charset="0"/>
                <a:cs typeface="Times New Roman" panose="02020603050405020304" pitchFamily="18" charset="0"/>
              </a:rPr>
              <a:t>Pillar 1 – Capital Resources</a:t>
            </a:r>
          </a:p>
        </p:txBody>
      </p:sp>
      <p:sp>
        <p:nvSpPr>
          <p:cNvPr id="3" name="内容占位符 2"/>
          <p:cNvSpPr>
            <a:spLocks noGrp="1"/>
          </p:cNvSpPr>
          <p:nvPr>
            <p:ph idx="1"/>
          </p:nvPr>
        </p:nvSpPr>
        <p:spPr>
          <a:xfrm>
            <a:off x="486561" y="1180127"/>
            <a:ext cx="10729520" cy="5128394"/>
          </a:xfrm>
        </p:spPr>
        <p:txBody>
          <a:bodyPr>
            <a:noAutofit/>
          </a:bodyPr>
          <a:lstStyle/>
          <a:p>
            <a:pPr marL="0" indent="0">
              <a:lnSpc>
                <a:spcPct val="150000"/>
              </a:lnSpc>
              <a:buNone/>
            </a:pPr>
            <a:r>
              <a:rPr lang="en-US" sz="1600" b="1" dirty="0">
                <a:latin typeface="Times New Roman" panose="02020603050405020304" pitchFamily="18" charset="0"/>
                <a:cs typeface="Times New Roman" panose="02020603050405020304" pitchFamily="18" charset="0"/>
              </a:rPr>
              <a:t>Valuation</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Market Consistent</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Distinction between insurance (TP) and non-insurance liabilities</a:t>
            </a:r>
          </a:p>
          <a:p>
            <a:pPr marL="0" indent="0">
              <a:lnSpc>
                <a:spcPct val="150000"/>
              </a:lnSpc>
              <a:buNone/>
            </a:pPr>
            <a:r>
              <a:rPr lang="en-US" sz="1600" b="1" dirty="0">
                <a:latin typeface="Times New Roman" panose="02020603050405020304" pitchFamily="18" charset="0"/>
                <a:cs typeface="Times New Roman" panose="02020603050405020304" pitchFamily="18" charset="0"/>
              </a:rPr>
              <a:t>Own Funds</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Basic own funds consist of the excess of (regulatory) assets over (regulatory) liabilities plus subordinated liabilities and ancillary own funds</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Classed in 3 tiers reflecting differences in loss absorbency</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Restrictions as to which tiers of capital are eligible to meet solvency requirements</a:t>
            </a:r>
          </a:p>
          <a:p>
            <a:pPr marL="0" indent="0">
              <a:lnSpc>
                <a:spcPct val="150000"/>
              </a:lnSpc>
              <a:buNone/>
            </a:pPr>
            <a:r>
              <a:rPr lang="en-US" sz="1600" b="1" dirty="0">
                <a:latin typeface="Times New Roman" panose="02020603050405020304" pitchFamily="18" charset="0"/>
                <a:cs typeface="Times New Roman" panose="02020603050405020304" pitchFamily="18" charset="0"/>
              </a:rPr>
              <a:t>Investments</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Prudent person principle (not ruled based)</a:t>
            </a:r>
          </a:p>
        </p:txBody>
      </p:sp>
    </p:spTree>
    <p:extLst>
      <p:ext uri="{BB962C8B-B14F-4D97-AF65-F5344CB8AC3E}">
        <p14:creationId xmlns:p14="http://schemas.microsoft.com/office/powerpoint/2010/main" val="161272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68" y="277091"/>
            <a:ext cx="8596668" cy="944881"/>
          </a:xfrm>
        </p:spPr>
        <p:txBody>
          <a:bodyPr>
            <a:normAutofit fontScale="90000"/>
          </a:bodyPr>
          <a:lstStyle/>
          <a:p>
            <a:pPr>
              <a:lnSpc>
                <a:spcPct val="150000"/>
              </a:lnSpc>
            </a:pPr>
            <a:r>
              <a:rPr lang="en-US" b="1" dirty="0">
                <a:latin typeface="Times New Roman" panose="02020603050405020304" pitchFamily="18" charset="0"/>
                <a:cs typeface="Times New Roman" panose="02020603050405020304" pitchFamily="18" charset="0"/>
              </a:rPr>
              <a:t>Three Pillar Approach</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18185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Isosceles Triangle 6"/>
          <p:cNvSpPr/>
          <p:nvPr/>
        </p:nvSpPr>
        <p:spPr>
          <a:xfrm>
            <a:off x="1096963" y="1111233"/>
            <a:ext cx="10058400" cy="106402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椭圆 3"/>
          <p:cNvSpPr/>
          <p:nvPr/>
        </p:nvSpPr>
        <p:spPr>
          <a:xfrm>
            <a:off x="4935795" y="2175262"/>
            <a:ext cx="2380735" cy="3472248"/>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05305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8567" y="197709"/>
            <a:ext cx="10329115" cy="930876"/>
          </a:xfrm>
        </p:spPr>
        <p:txBody>
          <a:bodyPr>
            <a:noAutofit/>
          </a:bodyPr>
          <a:lstStyle/>
          <a:p>
            <a:r>
              <a:rPr lang="en-US" sz="3200" b="1" dirty="0">
                <a:latin typeface="Times New Roman" panose="02020603050405020304" pitchFamily="18" charset="0"/>
                <a:cs typeface="Times New Roman" panose="02020603050405020304" pitchFamily="18" charset="0"/>
              </a:rPr>
              <a:t>Pillar 2 includes Developing and Embedding Governance Requirements</a:t>
            </a:r>
          </a:p>
        </p:txBody>
      </p:sp>
      <p:sp>
        <p:nvSpPr>
          <p:cNvPr id="3" name="内容占位符 2"/>
          <p:cNvSpPr>
            <a:spLocks noGrp="1"/>
          </p:cNvSpPr>
          <p:nvPr>
            <p:ph idx="1"/>
          </p:nvPr>
        </p:nvSpPr>
        <p:spPr>
          <a:xfrm>
            <a:off x="469785" y="1019528"/>
            <a:ext cx="11476138" cy="5322549"/>
          </a:xfrm>
        </p:spPr>
        <p:txBody>
          <a:bodyPr>
            <a:noAutofit/>
          </a:bodyPr>
          <a:lstStyle/>
          <a:p>
            <a:pPr>
              <a:lnSpc>
                <a:spcPct val="15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An insurer must have an </a:t>
            </a:r>
            <a:r>
              <a:rPr lang="en-US" sz="2200" b="1" dirty="0">
                <a:latin typeface="Times New Roman" panose="02020603050405020304" pitchFamily="18" charset="0"/>
                <a:cs typeface="Times New Roman" panose="02020603050405020304" pitchFamily="18" charset="0"/>
              </a:rPr>
              <a:t>effective risk management system</a:t>
            </a:r>
            <a:r>
              <a:rPr lang="en-US" sz="2200" dirty="0">
                <a:latin typeface="Times New Roman" panose="02020603050405020304" pitchFamily="18" charset="0"/>
                <a:cs typeface="Times New Roman" panose="02020603050405020304" pitchFamily="18" charset="0"/>
              </a:rPr>
              <a:t>…</a:t>
            </a:r>
          </a:p>
          <a:p>
            <a:pPr marL="0" indent="0">
              <a:lnSpc>
                <a:spcPct val="150000"/>
              </a:lnSpc>
              <a:buNone/>
            </a:pPr>
            <a:r>
              <a:rPr lang="en-US" sz="2200" dirty="0">
                <a:latin typeface="Times New Roman" panose="02020603050405020304" pitchFamily="18" charset="0"/>
                <a:cs typeface="Times New Roman" panose="02020603050405020304" pitchFamily="18" charset="0"/>
              </a:rPr>
              <a:t>     …owned and implemented by </a:t>
            </a:r>
            <a:r>
              <a:rPr lang="en-US" sz="2200" b="1" dirty="0">
                <a:latin typeface="Times New Roman" panose="02020603050405020304" pitchFamily="18" charset="0"/>
                <a:cs typeface="Times New Roman" panose="02020603050405020304" pitchFamily="18" charset="0"/>
              </a:rPr>
              <a:t>senior management</a:t>
            </a:r>
            <a:r>
              <a:rPr lang="en-US" sz="2200" dirty="0">
                <a:latin typeface="Times New Roman" panose="02020603050405020304" pitchFamily="18" charset="0"/>
                <a:cs typeface="Times New Roman" panose="02020603050405020304" pitchFamily="18" charset="0"/>
              </a:rPr>
              <a:t>.</a:t>
            </a:r>
          </a:p>
          <a:p>
            <a:pPr marL="0" indent="0">
              <a:lnSpc>
                <a:spcPct val="150000"/>
              </a:lnSpc>
              <a:buNone/>
            </a:pPr>
            <a:r>
              <a:rPr lang="en-US" sz="2200" dirty="0">
                <a:latin typeface="Times New Roman" panose="02020603050405020304" pitchFamily="18" charset="0"/>
                <a:cs typeface="Times New Roman" panose="02020603050405020304" pitchFamily="18" charset="0"/>
              </a:rPr>
              <a:t>     Must consider </a:t>
            </a:r>
            <a:r>
              <a:rPr lang="en-US" sz="2200" b="1" dirty="0">
                <a:latin typeface="Times New Roman" panose="02020603050405020304" pitchFamily="18" charset="0"/>
                <a:cs typeface="Times New Roman" panose="02020603050405020304" pitchFamily="18" charset="0"/>
              </a:rPr>
              <a:t>all risks </a:t>
            </a:r>
            <a:r>
              <a:rPr lang="en-US" sz="2200" dirty="0">
                <a:latin typeface="Times New Roman" panose="02020603050405020304" pitchFamily="18" charset="0"/>
                <a:cs typeface="Times New Roman" panose="02020603050405020304" pitchFamily="18" charset="0"/>
              </a:rPr>
              <a:t>to which insurer is exposed.</a:t>
            </a:r>
          </a:p>
          <a:p>
            <a:pPr marL="0" indent="0">
              <a:lnSpc>
                <a:spcPct val="150000"/>
              </a:lnSpc>
              <a:buNone/>
            </a:pP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Risk and capital </a:t>
            </a:r>
            <a:r>
              <a:rPr lang="en-US" sz="2200" dirty="0">
                <a:latin typeface="Times New Roman" panose="02020603050405020304" pitchFamily="18" charset="0"/>
                <a:cs typeface="Times New Roman" panose="02020603050405020304" pitchFamily="18" charset="0"/>
              </a:rPr>
              <a:t>management must be </a:t>
            </a:r>
            <a:r>
              <a:rPr lang="en-US" sz="2200" b="1" dirty="0">
                <a:latin typeface="Times New Roman" panose="02020603050405020304" pitchFamily="18" charset="0"/>
                <a:cs typeface="Times New Roman" panose="02020603050405020304" pitchFamily="18" charset="0"/>
              </a:rPr>
              <a:t>integrated</a:t>
            </a:r>
            <a:r>
              <a:rPr lang="en-US" sz="2200" dirty="0">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An insurer must undertake an </a:t>
            </a:r>
            <a:r>
              <a:rPr lang="en-US" sz="2200" b="1" dirty="0">
                <a:latin typeface="Times New Roman" panose="02020603050405020304" pitchFamily="18" charset="0"/>
                <a:cs typeface="Times New Roman" panose="02020603050405020304" pitchFamily="18" charset="0"/>
              </a:rPr>
              <a:t>Own Risk and Solvency Assessment (ORSA)</a:t>
            </a:r>
            <a:r>
              <a:rPr lang="en-US" sz="2200" dirty="0">
                <a:latin typeface="Times New Roman" panose="02020603050405020304" pitchFamily="18" charset="0"/>
                <a:cs typeface="Times New Roman" panose="02020603050405020304" pitchFamily="18" charset="0"/>
              </a:rPr>
              <a:t>.</a:t>
            </a:r>
          </a:p>
          <a:p>
            <a:pPr marL="0" indent="0">
              <a:lnSpc>
                <a:spcPct val="150000"/>
              </a:lnSpc>
              <a:buNone/>
            </a:pP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Internal risk assessment process.</a:t>
            </a:r>
          </a:p>
          <a:p>
            <a:pPr marL="0" indent="0">
              <a:lnSpc>
                <a:spcPct val="150000"/>
              </a:lnSpc>
              <a:buNone/>
            </a:pPr>
            <a:r>
              <a:rPr lang="en-US" sz="2200" dirty="0">
                <a:latin typeface="Times New Roman" panose="02020603050405020304" pitchFamily="18" charset="0"/>
                <a:cs typeface="Times New Roman" panose="02020603050405020304" pitchFamily="18" charset="0"/>
              </a:rPr>
              <a:t>     Aims to ensure senior management have conducted a review of risks…</a:t>
            </a:r>
          </a:p>
          <a:p>
            <a:pPr marL="0" indent="0">
              <a:lnSpc>
                <a:spcPct val="150000"/>
              </a:lnSpc>
              <a:buNone/>
            </a:pPr>
            <a:r>
              <a:rPr lang="en-US" sz="2400" dirty="0">
                <a:latin typeface="Times New Roman" panose="02020603050405020304" pitchFamily="18" charset="0"/>
                <a:cs typeface="Times New Roman" panose="02020603050405020304" pitchFamily="18" charset="0"/>
              </a:rPr>
              <a:t>     …and that the insurer holds </a:t>
            </a:r>
            <a:r>
              <a:rPr lang="en-US" sz="2400" b="1" dirty="0">
                <a:latin typeface="Times New Roman" panose="02020603050405020304" pitchFamily="18" charset="0"/>
                <a:cs typeface="Times New Roman" panose="02020603050405020304" pitchFamily="18" charset="0"/>
              </a:rPr>
              <a:t>sufficient capital </a:t>
            </a:r>
            <a:r>
              <a:rPr lang="en-US" sz="2400" dirty="0">
                <a:latin typeface="Times New Roman" panose="02020603050405020304" pitchFamily="18" charset="0"/>
                <a:cs typeface="Times New Roman" panose="02020603050405020304" pitchFamily="18" charset="0"/>
              </a:rPr>
              <a:t>against those risks.</a:t>
            </a:r>
          </a:p>
        </p:txBody>
      </p:sp>
    </p:spTree>
    <p:extLst>
      <p:ext uri="{BB962C8B-B14F-4D97-AF65-F5344CB8AC3E}">
        <p14:creationId xmlns:p14="http://schemas.microsoft.com/office/powerpoint/2010/main" val="16933266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7334" y="280086"/>
            <a:ext cx="8596668" cy="802105"/>
          </a:xfrm>
        </p:spPr>
        <p:txBody>
          <a:bodyPr/>
          <a:lstStyle/>
          <a:p>
            <a:r>
              <a:rPr lang="en-US" b="1" dirty="0">
                <a:latin typeface="Times New Roman" panose="02020603050405020304" pitchFamily="18" charset="0"/>
                <a:cs typeface="Times New Roman" panose="02020603050405020304" pitchFamily="18" charset="0"/>
              </a:rPr>
              <a:t>Pillar 2 – System of Governance</a:t>
            </a:r>
          </a:p>
        </p:txBody>
      </p:sp>
      <p:sp>
        <p:nvSpPr>
          <p:cNvPr id="3" name="内容占位符 2"/>
          <p:cNvSpPr>
            <a:spLocks noGrp="1"/>
          </p:cNvSpPr>
          <p:nvPr>
            <p:ph idx="1"/>
          </p:nvPr>
        </p:nvSpPr>
        <p:spPr>
          <a:xfrm>
            <a:off x="751460" y="1082191"/>
            <a:ext cx="8596668" cy="358022"/>
          </a:xfrm>
        </p:spPr>
        <p:txBody>
          <a:bodyPr>
            <a:noAutofit/>
          </a:bodyPr>
          <a:lstStyle/>
          <a:p>
            <a:pPr marL="0" indent="0">
              <a:buNone/>
            </a:pPr>
            <a:r>
              <a:rPr lang="en-US" sz="2000" dirty="0">
                <a:latin typeface="Times New Roman" panose="02020603050405020304" pitchFamily="18" charset="0"/>
                <a:cs typeface="Times New Roman" panose="02020603050405020304" pitchFamily="18" charset="0"/>
              </a:rPr>
              <a:t>Articles on which Level 2 advice was provided</a:t>
            </a:r>
          </a:p>
        </p:txBody>
      </p:sp>
      <p:pic>
        <p:nvPicPr>
          <p:cNvPr id="4" name="图片 3" descr="屏幕剪辑"/>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534" y="1565502"/>
            <a:ext cx="7706801" cy="4020111"/>
          </a:xfrm>
          <a:prstGeom prst="rect">
            <a:avLst/>
          </a:prstGeom>
        </p:spPr>
      </p:pic>
      <p:sp>
        <p:nvSpPr>
          <p:cNvPr id="5" name="文本框 4"/>
          <p:cNvSpPr txBox="1"/>
          <p:nvPr/>
        </p:nvSpPr>
        <p:spPr>
          <a:xfrm>
            <a:off x="751460" y="5710903"/>
            <a:ext cx="8522542"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Solvency II will require every insurer to have </a:t>
            </a:r>
            <a:r>
              <a:rPr lang="en-US" sz="2000" b="1" dirty="0">
                <a:latin typeface="Times New Roman" panose="02020603050405020304" pitchFamily="18" charset="0"/>
                <a:cs typeface="Times New Roman" panose="02020603050405020304" pitchFamily="18" charset="0"/>
              </a:rPr>
              <a:t>4 functions: Risk management, Internal audit, Compliance, Actuarial</a:t>
            </a:r>
          </a:p>
        </p:txBody>
      </p:sp>
    </p:spTree>
    <p:extLst>
      <p:ext uri="{BB962C8B-B14F-4D97-AF65-F5344CB8AC3E}">
        <p14:creationId xmlns:p14="http://schemas.microsoft.com/office/powerpoint/2010/main" val="24535370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68" y="277091"/>
            <a:ext cx="8596668" cy="944881"/>
          </a:xfrm>
        </p:spPr>
        <p:txBody>
          <a:bodyPr>
            <a:normAutofit fontScale="90000"/>
          </a:bodyPr>
          <a:lstStyle/>
          <a:p>
            <a:pPr>
              <a:lnSpc>
                <a:spcPct val="150000"/>
              </a:lnSpc>
            </a:pPr>
            <a:r>
              <a:rPr lang="en-US" b="1" dirty="0">
                <a:latin typeface="Times New Roman" panose="02020603050405020304" pitchFamily="18" charset="0"/>
                <a:cs typeface="Times New Roman" panose="02020603050405020304" pitchFamily="18" charset="0"/>
              </a:rPr>
              <a:t>Three Pillar Approach</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18185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Isosceles Triangle 6"/>
          <p:cNvSpPr/>
          <p:nvPr/>
        </p:nvSpPr>
        <p:spPr>
          <a:xfrm>
            <a:off x="1096963" y="1129695"/>
            <a:ext cx="10058399" cy="106402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椭圆 3"/>
          <p:cNvSpPr/>
          <p:nvPr/>
        </p:nvSpPr>
        <p:spPr>
          <a:xfrm>
            <a:off x="8201864" y="2088550"/>
            <a:ext cx="2724845" cy="353815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80651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9396" y="768991"/>
            <a:ext cx="8596668" cy="695498"/>
          </a:xfrm>
        </p:spPr>
        <p:txBody>
          <a:bodyPr>
            <a:normAutofit/>
          </a:bodyPr>
          <a:lstStyle/>
          <a:p>
            <a:r>
              <a:rPr lang="en-US" b="1" dirty="0">
                <a:latin typeface="Times New Roman" panose="02020603050405020304" pitchFamily="18" charset="0"/>
                <a:cs typeface="Times New Roman" panose="02020603050405020304" pitchFamily="18" charset="0"/>
              </a:rPr>
              <a:t>Third Pillar</a:t>
            </a:r>
          </a:p>
        </p:txBody>
      </p:sp>
      <p:sp>
        <p:nvSpPr>
          <p:cNvPr id="3" name="Content Placeholder 2"/>
          <p:cNvSpPr>
            <a:spLocks noGrp="1"/>
          </p:cNvSpPr>
          <p:nvPr>
            <p:ph idx="1"/>
          </p:nvPr>
        </p:nvSpPr>
        <p:spPr>
          <a:xfrm>
            <a:off x="768697" y="1972066"/>
            <a:ext cx="10480939" cy="3880773"/>
          </a:xfrm>
        </p:spPr>
        <p:txBody>
          <a:bodyPr>
            <a:normAutofit/>
          </a:bodyPr>
          <a:lstStyle/>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The third pillar covers </a:t>
            </a:r>
            <a:r>
              <a:rPr lang="en-US" sz="2400" b="1" dirty="0">
                <a:solidFill>
                  <a:schemeClr val="tx1"/>
                </a:solidFill>
                <a:latin typeface="Times New Roman" panose="02020603050405020304" pitchFamily="18" charset="0"/>
                <a:cs typeface="Times New Roman" panose="02020603050405020304" pitchFamily="18" charset="0"/>
              </a:rPr>
              <a:t>supervisory reporting and disclosure</a:t>
            </a:r>
            <a:r>
              <a:rPr lang="en-US" sz="2400" dirty="0">
                <a:solidFill>
                  <a:schemeClr val="tx1"/>
                </a:solidFill>
                <a:latin typeface="Times New Roman" panose="02020603050405020304" pitchFamily="18" charset="0"/>
                <a:cs typeface="Times New Roman" panose="02020603050405020304" pitchFamily="18" charset="0"/>
              </a:rPr>
              <a:t>. Firms will need to disclose certain information publicly, which will bring in market discipline and will help ensure the stability of insurers and reinsurers (disclosure)</a:t>
            </a:r>
          </a:p>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In addition, firms will be required to report a greater amount of information to their supervisors (supervisory reporting).</a:t>
            </a:r>
          </a:p>
        </p:txBody>
      </p:sp>
    </p:spTree>
    <p:extLst>
      <p:ext uri="{BB962C8B-B14F-4D97-AF65-F5344CB8AC3E}">
        <p14:creationId xmlns:p14="http://schemas.microsoft.com/office/powerpoint/2010/main" val="39610931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09180" y="438882"/>
            <a:ext cx="8596668" cy="667265"/>
          </a:xfrm>
        </p:spPr>
        <p:txBody>
          <a:bodyPr>
            <a:normAutofit/>
          </a:bodyPr>
          <a:lstStyle/>
          <a:p>
            <a:r>
              <a:rPr lang="en-US" sz="3600" b="1" dirty="0">
                <a:latin typeface="Times New Roman" panose="02020603050405020304" pitchFamily="18" charset="0"/>
                <a:cs typeface="Times New Roman" panose="02020603050405020304" pitchFamily="18" charset="0"/>
              </a:rPr>
              <a:t>Third Pillar – Reporting and Disclosure</a:t>
            </a:r>
          </a:p>
        </p:txBody>
      </p:sp>
      <p:sp>
        <p:nvSpPr>
          <p:cNvPr id="3" name="内容占位符 2"/>
          <p:cNvSpPr>
            <a:spLocks noGrp="1"/>
          </p:cNvSpPr>
          <p:nvPr>
            <p:ph idx="1"/>
          </p:nvPr>
        </p:nvSpPr>
        <p:spPr>
          <a:xfrm>
            <a:off x="658445" y="1223593"/>
            <a:ext cx="10698138" cy="5026205"/>
          </a:xfrm>
        </p:spPr>
        <p:txBody>
          <a:bodyPr>
            <a:noAutofit/>
          </a:bodyPr>
          <a:lstStyle/>
          <a:p>
            <a:pPr marL="0" indent="0">
              <a:lnSpc>
                <a:spcPct val="160000"/>
              </a:lnSpc>
              <a:buNone/>
            </a:pPr>
            <a:r>
              <a:rPr lang="en-US" sz="2000" b="1" dirty="0">
                <a:latin typeface="Times New Roman" panose="02020603050405020304" pitchFamily="18" charset="0"/>
                <a:cs typeface="Times New Roman" panose="02020603050405020304" pitchFamily="18" charset="0"/>
              </a:rPr>
              <a:t>1) Private Report to Supervisors (RTS)</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Annual submission will highlight any material changes over the year</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Other reporting includes quarterly submissions of ‘core’ information to supervisors (including detailed information on investments)</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SFCR plus material not suitable for public disclosure</a:t>
            </a:r>
          </a:p>
          <a:p>
            <a:pPr marL="0" indent="0">
              <a:lnSpc>
                <a:spcPct val="160000"/>
              </a:lnSpc>
              <a:buNone/>
            </a:pPr>
            <a:r>
              <a:rPr lang="en-US" sz="2000" b="1" dirty="0">
                <a:latin typeface="Times New Roman" panose="02020603050405020304" pitchFamily="18" charset="0"/>
                <a:cs typeface="Times New Roman" panose="02020603050405020304" pitchFamily="18" charset="0"/>
              </a:rPr>
              <a:t>2) Public Annual Solvency and Financial Condition Report (SFCR)</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Exemptions permitted if undertaking would be at a competitive disadvantage – materiality</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Major change, market discipline</a:t>
            </a:r>
          </a:p>
        </p:txBody>
      </p:sp>
    </p:spTree>
    <p:extLst>
      <p:ext uri="{BB962C8B-B14F-4D97-AF65-F5344CB8AC3E}">
        <p14:creationId xmlns:p14="http://schemas.microsoft.com/office/powerpoint/2010/main" val="3386593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56842" y="222573"/>
            <a:ext cx="8596668" cy="650789"/>
          </a:xfrm>
        </p:spPr>
        <p:txBody>
          <a:bodyPr>
            <a:noAutofit/>
          </a:bodyPr>
          <a:lstStyle/>
          <a:p>
            <a:r>
              <a:rPr lang="en-US" sz="3600" b="1" dirty="0">
                <a:latin typeface="Times New Roman" panose="02020603050405020304" pitchFamily="18" charset="0"/>
                <a:cs typeface="Times New Roman" panose="02020603050405020304" pitchFamily="18" charset="0"/>
              </a:rPr>
              <a:t>Third Pillar – Main Features / Concepts </a:t>
            </a:r>
          </a:p>
        </p:txBody>
      </p:sp>
      <p:sp>
        <p:nvSpPr>
          <p:cNvPr id="3" name="内容占位符 2"/>
          <p:cNvSpPr>
            <a:spLocks noGrp="1"/>
          </p:cNvSpPr>
          <p:nvPr>
            <p:ph idx="1"/>
          </p:nvPr>
        </p:nvSpPr>
        <p:spPr>
          <a:xfrm>
            <a:off x="945781" y="991874"/>
            <a:ext cx="10454857" cy="5325036"/>
          </a:xfrm>
        </p:spPr>
        <p:txBody>
          <a:bodyPr>
            <a:noAutofit/>
          </a:bodyPr>
          <a:lstStyle/>
          <a:p>
            <a:pPr>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Contents of SFCR and RTS (to include SFCR information)</a:t>
            </a:r>
          </a:p>
          <a:p>
            <a:pPr>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Quantitative reporting templates included within SFCR and RTS</a:t>
            </a:r>
          </a:p>
          <a:p>
            <a:pPr marL="0" indent="0">
              <a:lnSpc>
                <a:spcPct val="150000"/>
              </a:lnSpc>
              <a:buNone/>
            </a:pPr>
            <a:r>
              <a:rPr lang="en-US" sz="1600" b="1" dirty="0">
                <a:latin typeface="Times New Roman" panose="02020603050405020304" pitchFamily="18" charset="0"/>
                <a:cs typeface="Times New Roman" panose="02020603050405020304" pitchFamily="18" charset="0"/>
              </a:rPr>
              <a:t>Consistent structure: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Executive summary</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Business and performance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System of governance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Risk profile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Regulatory balance sheet</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Capital management</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Quantitative reporting templates</a:t>
            </a:r>
          </a:p>
        </p:txBody>
      </p:sp>
    </p:spTree>
    <p:extLst>
      <p:ext uri="{BB962C8B-B14F-4D97-AF65-F5344CB8AC3E}">
        <p14:creationId xmlns:p14="http://schemas.microsoft.com/office/powerpoint/2010/main" val="255074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4647" y="3241244"/>
            <a:ext cx="8708737" cy="2901862"/>
          </a:xfrm>
        </p:spPr>
        <p:txBody>
          <a:bodyPr>
            <a:normAutofit/>
          </a:bodyPr>
          <a:lstStyle/>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As a solvency directive would be technically advanced and any changes that need to be done. </a:t>
            </a:r>
          </a:p>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For example, changed dependence structures or changed levels of different factors, could take 1-3 years to implement, it was decided to use the four-level </a:t>
            </a:r>
            <a:r>
              <a:rPr lang="en-US" sz="2400" dirty="0" err="1">
                <a:solidFill>
                  <a:schemeClr val="tx1"/>
                </a:solidFill>
                <a:latin typeface="Times New Roman" panose="02020603050405020304" pitchFamily="18" charset="0"/>
                <a:cs typeface="Times New Roman" panose="02020603050405020304" pitchFamily="18" charset="0"/>
              </a:rPr>
              <a:t>Lamfalussy</a:t>
            </a:r>
            <a:r>
              <a:rPr lang="en-US" sz="2400" dirty="0">
                <a:solidFill>
                  <a:schemeClr val="tx1"/>
                </a:solidFill>
                <a:latin typeface="Times New Roman" panose="02020603050405020304" pitchFamily="18" charset="0"/>
                <a:cs typeface="Times New Roman" panose="02020603050405020304" pitchFamily="18" charset="0"/>
              </a:rPr>
              <a:t> procedure in adopting the directive.</a:t>
            </a: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93" y="207951"/>
            <a:ext cx="4271241" cy="2834507"/>
          </a:xfrm>
          <a:prstGeom prst="rect">
            <a:avLst/>
          </a:prstGeom>
        </p:spPr>
      </p:pic>
      <p:sp>
        <p:nvSpPr>
          <p:cNvPr id="5" name="TextBox 4"/>
          <p:cNvSpPr txBox="1"/>
          <p:nvPr/>
        </p:nvSpPr>
        <p:spPr>
          <a:xfrm>
            <a:off x="4796444" y="1271261"/>
            <a:ext cx="4239491" cy="707886"/>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Baron Alexandre </a:t>
            </a:r>
            <a:r>
              <a:rPr lang="en-US" sz="2000" b="1" dirty="0" err="1">
                <a:latin typeface="Times New Roman" panose="02020603050405020304" pitchFamily="18" charset="0"/>
                <a:cs typeface="Times New Roman" panose="02020603050405020304" pitchFamily="18" charset="0"/>
              </a:rPr>
              <a:t>Lamfalussy</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is a European economist and central banker</a:t>
            </a:r>
          </a:p>
        </p:txBody>
      </p:sp>
    </p:spTree>
    <p:extLst>
      <p:ext uri="{BB962C8B-B14F-4D97-AF65-F5344CB8AC3E}">
        <p14:creationId xmlns:p14="http://schemas.microsoft.com/office/powerpoint/2010/main" val="29699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283" y="592823"/>
            <a:ext cx="8596668" cy="762000"/>
          </a:xfrm>
        </p:spPr>
        <p:txBody>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p>
        </p:txBody>
      </p:sp>
      <p:sp>
        <p:nvSpPr>
          <p:cNvPr id="3" name="Content Placeholder 2"/>
          <p:cNvSpPr>
            <a:spLocks noGrp="1"/>
          </p:cNvSpPr>
          <p:nvPr>
            <p:ph idx="1"/>
          </p:nvPr>
        </p:nvSpPr>
        <p:spPr>
          <a:xfrm>
            <a:off x="793787" y="1871474"/>
            <a:ext cx="10455849" cy="3880773"/>
          </a:xfrm>
        </p:spPr>
        <p:txBody>
          <a:bodyPr>
            <a:noAutofit/>
          </a:bodyPr>
          <a:lstStyle/>
          <a:p>
            <a:pPr algn="just">
              <a:lnSpc>
                <a:spcPct val="150000"/>
              </a:lnSpc>
              <a:spcBef>
                <a:spcPts val="0"/>
              </a:spcBef>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In 2001, the European Council endorsed the so-called </a:t>
            </a:r>
            <a:r>
              <a:rPr lang="en-US" sz="2400" dirty="0" err="1">
                <a:solidFill>
                  <a:schemeClr val="tx1"/>
                </a:solidFill>
                <a:latin typeface="Times New Roman" panose="02020603050405020304" pitchFamily="18" charset="0"/>
                <a:cs typeface="Times New Roman" panose="02020603050405020304" pitchFamily="18" charset="0"/>
              </a:rPr>
              <a:t>Lamfalussy</a:t>
            </a:r>
            <a:r>
              <a:rPr lang="en-US" sz="2400" dirty="0">
                <a:solidFill>
                  <a:schemeClr val="tx1"/>
                </a:solidFill>
                <a:latin typeface="Times New Roman" panose="02020603050405020304" pitchFamily="18" charset="0"/>
                <a:cs typeface="Times New Roman" panose="02020603050405020304" pitchFamily="18" charset="0"/>
              </a:rPr>
              <a:t> procedure for regulation and supervision of the European securities markets.</a:t>
            </a:r>
          </a:p>
          <a:p>
            <a:pPr algn="just">
              <a:lnSpc>
                <a:spcPct val="150000"/>
              </a:lnSpc>
              <a:spcBef>
                <a:spcPts val="0"/>
              </a:spcBef>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The procedure was to get a more flexible and efficient regulatory approach and permitting more rapid decision making and improved supervisory convergence at EU level.</a:t>
            </a:r>
          </a:p>
          <a:p>
            <a:pPr algn="just">
              <a:lnSpc>
                <a:spcPct val="150000"/>
              </a:lnSpc>
              <a:spcBef>
                <a:spcPts val="0"/>
              </a:spcBef>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The </a:t>
            </a:r>
            <a:r>
              <a:rPr lang="en-US" sz="2400" dirty="0" err="1">
                <a:solidFill>
                  <a:schemeClr val="tx1"/>
                </a:solidFill>
                <a:latin typeface="Times New Roman" panose="02020603050405020304" pitchFamily="18" charset="0"/>
                <a:cs typeface="Times New Roman" panose="02020603050405020304" pitchFamily="18" charset="0"/>
              </a:rPr>
              <a:t>Lamfalussy</a:t>
            </a:r>
            <a:r>
              <a:rPr lang="en-US" sz="2400" dirty="0">
                <a:solidFill>
                  <a:schemeClr val="tx1"/>
                </a:solidFill>
                <a:latin typeface="Times New Roman" panose="02020603050405020304" pitchFamily="18" charset="0"/>
                <a:cs typeface="Times New Roman" panose="02020603050405020304" pitchFamily="18" charset="0"/>
              </a:rPr>
              <a:t> procedure is a </a:t>
            </a:r>
            <a:r>
              <a:rPr lang="en-US" sz="2400" b="1" dirty="0">
                <a:solidFill>
                  <a:schemeClr val="tx1"/>
                </a:solidFill>
                <a:latin typeface="Times New Roman" panose="02020603050405020304" pitchFamily="18" charset="0"/>
                <a:cs typeface="Times New Roman" panose="02020603050405020304" pitchFamily="18" charset="0"/>
              </a:rPr>
              <a:t>four-level</a:t>
            </a:r>
            <a:r>
              <a:rPr lang="en-US" sz="2400" dirty="0">
                <a:solidFill>
                  <a:schemeClr val="tx1"/>
                </a:solidFill>
                <a:latin typeface="Times New Roman" panose="02020603050405020304" pitchFamily="18" charset="0"/>
                <a:cs typeface="Times New Roman" panose="02020603050405020304" pitchFamily="18" charset="0"/>
              </a:rPr>
              <a:t> approach.</a:t>
            </a:r>
          </a:p>
          <a:p>
            <a:pPr marL="0" indent="0" algn="just">
              <a:lnSpc>
                <a:spcPct val="150000"/>
              </a:lnSpc>
              <a:spcBef>
                <a:spcPts val="0"/>
              </a:spcBef>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2499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8891" y="401020"/>
            <a:ext cx="8596668" cy="687185"/>
          </a:xfrm>
        </p:spPr>
        <p:txBody>
          <a:bodyPr>
            <a:noAutofit/>
          </a:bodyPr>
          <a:lstStyle/>
          <a:p>
            <a:r>
              <a:rPr lang="en-US" sz="3600" b="1" dirty="0">
                <a:latin typeface="Times New Roman" panose="02020603050405020304" pitchFamily="18" charset="0"/>
                <a:cs typeface="Times New Roman" panose="02020603050405020304" pitchFamily="18" charset="0"/>
              </a:rPr>
              <a:t>Solvency Regulation has Three Main Parts</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61602" y="1604814"/>
            <a:ext cx="11391373" cy="4588625"/>
          </a:xfrm>
        </p:spPr>
        <p:txBody>
          <a:bodyPr>
            <a:noAutofit/>
          </a:bodyPr>
          <a:lstStyle/>
          <a:p>
            <a:pPr marL="457200" indent="-457200">
              <a:lnSpc>
                <a:spcPct val="150000"/>
              </a:lnSpc>
              <a:buFont typeface="+mj-lt"/>
              <a:buAutoNum type="arabicParenR"/>
            </a:pPr>
            <a:r>
              <a:rPr lang="en-US" sz="2800" dirty="0">
                <a:latin typeface="Times New Roman" panose="02020603050405020304" pitchFamily="18" charset="0"/>
                <a:cs typeface="Times New Roman" panose="02020603050405020304" pitchFamily="18" charset="0"/>
              </a:rPr>
              <a:t>regulatory monitoring of insurer insolvency risk (including regulatory intervention against troubled insurers),</a:t>
            </a:r>
          </a:p>
          <a:p>
            <a:pPr marL="457200" indent="-457200">
              <a:lnSpc>
                <a:spcPct val="150000"/>
              </a:lnSpc>
              <a:buFont typeface="+mj-lt"/>
              <a:buAutoNum type="arabicParenR"/>
            </a:pPr>
            <a:r>
              <a:rPr lang="en-US" sz="2800" dirty="0">
                <a:latin typeface="Times New Roman" panose="02020603050405020304" pitchFamily="18" charset="0"/>
                <a:cs typeface="Times New Roman" panose="02020603050405020304" pitchFamily="18" charset="0"/>
              </a:rPr>
              <a:t>restrictions on insurers 'capital and assets,</a:t>
            </a:r>
          </a:p>
          <a:p>
            <a:pPr marL="457200" indent="-457200">
              <a:lnSpc>
                <a:spcPct val="150000"/>
              </a:lnSpc>
              <a:buFont typeface="+mj-lt"/>
              <a:buAutoNum type="arabicParenR"/>
            </a:pPr>
            <a:r>
              <a:rPr lang="en-US" sz="2800" dirty="0">
                <a:latin typeface="Times New Roman" panose="02020603050405020304" pitchFamily="18" charset="0"/>
                <a:cs typeface="Times New Roman" panose="02020603050405020304" pitchFamily="18" charset="0"/>
              </a:rPr>
              <a:t>state guaranty systems, which pay some of the claims of insolvent insurance.</a:t>
            </a:r>
          </a:p>
          <a:p>
            <a:pPr marL="0" indent="0">
              <a:lnSpc>
                <a:spcPct val="160000"/>
              </a:lnSpc>
              <a:buNone/>
            </a:pPr>
            <a:r>
              <a:rPr lang="en-US" sz="2800" dirty="0">
                <a:latin typeface="Times New Roman" panose="02020603050405020304" pitchFamily="18" charset="0"/>
                <a:cs typeface="Times New Roman" panose="02020603050405020304" pitchFamily="18" charset="0"/>
              </a:rPr>
              <a:t>Primary responsibility for regulation a specific insurer´s solvency lies with the insurance department in the state where the insurer is domiciled.</a:t>
            </a:r>
          </a:p>
        </p:txBody>
      </p:sp>
    </p:spTree>
    <p:extLst>
      <p:ext uri="{BB962C8B-B14F-4D97-AF65-F5344CB8AC3E}">
        <p14:creationId xmlns:p14="http://schemas.microsoft.com/office/powerpoint/2010/main" val="120523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562" y="668323"/>
            <a:ext cx="8596668" cy="662247"/>
          </a:xfrm>
        </p:spPr>
        <p:txBody>
          <a:bodyPr>
            <a:normAutofit fontScale="90000"/>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p>
        </p:txBody>
      </p:sp>
      <p:sp>
        <p:nvSpPr>
          <p:cNvPr id="3" name="Content Placeholder 2"/>
          <p:cNvSpPr>
            <a:spLocks noGrp="1"/>
          </p:cNvSpPr>
          <p:nvPr>
            <p:ph idx="1"/>
          </p:nvPr>
        </p:nvSpPr>
        <p:spPr>
          <a:xfrm>
            <a:off x="811023" y="2040017"/>
            <a:ext cx="10455391" cy="3880773"/>
          </a:xfrm>
        </p:spPr>
        <p:txBody>
          <a:bodyPr>
            <a:normAutofit/>
          </a:bodyPr>
          <a:lstStyle/>
          <a:p>
            <a:pPr marL="0" indent="0">
              <a:lnSpc>
                <a:spcPct val="150000"/>
              </a:lnSpc>
              <a:spcBef>
                <a:spcPts val="0"/>
              </a:spcBef>
              <a:buNone/>
            </a:pPr>
            <a:r>
              <a:rPr lang="en-US" sz="2800" b="1" dirty="0">
                <a:solidFill>
                  <a:schemeClr val="tx1"/>
                </a:solidFill>
                <a:latin typeface="Times New Roman" panose="02020603050405020304" pitchFamily="18" charset="0"/>
                <a:cs typeface="Times New Roman" panose="02020603050405020304" pitchFamily="18" charset="0"/>
              </a:rPr>
              <a:t>Level 1: </a:t>
            </a:r>
            <a:r>
              <a:rPr lang="en-US" sz="2800" dirty="0">
                <a:solidFill>
                  <a:schemeClr val="tx1"/>
                </a:solidFill>
                <a:latin typeface="Times New Roman" panose="02020603050405020304" pitchFamily="18" charset="0"/>
                <a:cs typeface="Times New Roman" panose="02020603050405020304" pitchFamily="18" charset="0"/>
              </a:rPr>
              <a:t>The commission adopts a proposal for a directive (or a regulation) containing framework principles. Once the Parliament and the Council agrees on the framework, the detailed implementing measures are developed in Level 2.</a:t>
            </a:r>
          </a:p>
        </p:txBody>
      </p:sp>
    </p:spTree>
    <p:extLst>
      <p:ext uri="{BB962C8B-B14F-4D97-AF65-F5344CB8AC3E}">
        <p14:creationId xmlns:p14="http://schemas.microsoft.com/office/powerpoint/2010/main" val="1272978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561" y="601211"/>
            <a:ext cx="8596668" cy="770313"/>
          </a:xfrm>
        </p:spPr>
        <p:txBody>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endParaRPr lang="en-US" b="1" dirty="0"/>
          </a:p>
        </p:txBody>
      </p:sp>
      <p:sp>
        <p:nvSpPr>
          <p:cNvPr id="3" name="Content Placeholder 2"/>
          <p:cNvSpPr>
            <a:spLocks noGrp="1"/>
          </p:cNvSpPr>
          <p:nvPr>
            <p:ph idx="1"/>
          </p:nvPr>
        </p:nvSpPr>
        <p:spPr>
          <a:xfrm>
            <a:off x="912225" y="1856374"/>
            <a:ext cx="10480024" cy="3880773"/>
          </a:xfrm>
        </p:spPr>
        <p:txBody>
          <a:bodyPr>
            <a:noAutofit/>
          </a:bodyPr>
          <a:lstStyle/>
          <a:p>
            <a:pPr marL="0" indent="0">
              <a:lnSpc>
                <a:spcPct val="150000"/>
              </a:lnSpc>
              <a:spcBef>
                <a:spcPts val="0"/>
              </a:spcBef>
              <a:buNone/>
            </a:pPr>
            <a:r>
              <a:rPr lang="en-US" sz="2400" b="1" dirty="0">
                <a:solidFill>
                  <a:schemeClr val="tx1"/>
                </a:solidFill>
                <a:latin typeface="Times New Roman" panose="02020603050405020304" pitchFamily="18" charset="0"/>
                <a:cs typeface="Times New Roman" panose="02020603050405020304" pitchFamily="18" charset="0"/>
              </a:rPr>
              <a:t>Level 2:</a:t>
            </a:r>
            <a:r>
              <a:rPr lang="en-US" sz="2400" dirty="0">
                <a:solidFill>
                  <a:schemeClr val="tx1"/>
                </a:solidFill>
                <a:latin typeface="Times New Roman" panose="02020603050405020304" pitchFamily="18" charset="0"/>
                <a:cs typeface="Times New Roman" panose="02020603050405020304" pitchFamily="18" charset="0"/>
              </a:rPr>
              <a:t> After consulting the Level 2 committee, European Insurers and Occupational Pensions Committee (EIOPC), the Commission will request a Level 3 committee on advice: CEIOPS. The CEIOPS prepares this advice in consultation with market participants, for example, </a:t>
            </a:r>
            <a:r>
              <a:rPr lang="en-US" sz="2400" dirty="0" err="1">
                <a:solidFill>
                  <a:schemeClr val="tx1"/>
                </a:solidFill>
                <a:latin typeface="Times New Roman" panose="02020603050405020304" pitchFamily="18" charset="0"/>
                <a:cs typeface="Times New Roman" panose="02020603050405020304" pitchFamily="18" charset="0"/>
              </a:rPr>
              <a:t>Groupe</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Consultatif</a:t>
            </a:r>
            <a:r>
              <a:rPr lang="en-US" sz="2400" dirty="0">
                <a:solidFill>
                  <a:schemeClr val="tx1"/>
                </a:solidFill>
                <a:latin typeface="Times New Roman" panose="02020603050405020304" pitchFamily="18" charset="0"/>
                <a:cs typeface="Times New Roman" panose="02020603050405020304" pitchFamily="18" charset="0"/>
              </a:rPr>
              <a:t> and CEA, and submits it to the Commission. A formal proposal is then made by the Commission and submitted to EIOPC that must </a:t>
            </a:r>
            <a:r>
              <a:rPr lang="en-US" sz="2400" b="1" dirty="0">
                <a:solidFill>
                  <a:schemeClr val="tx1"/>
                </a:solidFill>
                <a:latin typeface="Times New Roman" panose="02020603050405020304" pitchFamily="18" charset="0"/>
                <a:cs typeface="Times New Roman" panose="02020603050405020304" pitchFamily="18" charset="0"/>
              </a:rPr>
              <a:t>vote</a:t>
            </a:r>
            <a:r>
              <a:rPr lang="en-US" sz="2400" dirty="0">
                <a:solidFill>
                  <a:schemeClr val="tx1"/>
                </a:solidFill>
                <a:latin typeface="Times New Roman" panose="02020603050405020304" pitchFamily="18" charset="0"/>
                <a:cs typeface="Times New Roman" panose="02020603050405020304" pitchFamily="18" charset="0"/>
              </a:rPr>
              <a:t> on the proposal within </a:t>
            </a:r>
            <a:r>
              <a:rPr lang="en-US" sz="2400" b="1" dirty="0">
                <a:solidFill>
                  <a:schemeClr val="tx1"/>
                </a:solidFill>
                <a:latin typeface="Times New Roman" panose="02020603050405020304" pitchFamily="18" charset="0"/>
                <a:cs typeface="Times New Roman" panose="02020603050405020304" pitchFamily="18" charset="0"/>
              </a:rPr>
              <a:t>three months</a:t>
            </a:r>
            <a:r>
              <a:rPr lang="en-US" sz="2400" dirty="0">
                <a:solidFill>
                  <a:schemeClr val="tx1"/>
                </a:solidFill>
                <a:latin typeface="Times New Roman" panose="02020603050405020304" pitchFamily="18" charset="0"/>
                <a:cs typeface="Times New Roman" panose="02020603050405020304" pitchFamily="18" charset="0"/>
              </a:rPr>
              <a:t>. After that, the Commission adopts the </a:t>
            </a:r>
            <a:r>
              <a:rPr lang="en-US" sz="2400" b="1" dirty="0">
                <a:solidFill>
                  <a:schemeClr val="tx1"/>
                </a:solidFill>
                <a:latin typeface="Times New Roman" panose="02020603050405020304" pitchFamily="18" charset="0"/>
                <a:cs typeface="Times New Roman" panose="02020603050405020304" pitchFamily="18" charset="0"/>
              </a:rPr>
              <a:t>measure</a:t>
            </a:r>
            <a:r>
              <a:rPr lang="en-US" sz="2400" dirty="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2552039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3620" y="760602"/>
            <a:ext cx="8596668" cy="653935"/>
          </a:xfrm>
        </p:spPr>
        <p:txBody>
          <a:bodyPr>
            <a:normAutofit fontScale="90000"/>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endParaRPr lang="en-US" b="1" dirty="0"/>
          </a:p>
        </p:txBody>
      </p:sp>
      <p:sp>
        <p:nvSpPr>
          <p:cNvPr id="3" name="Content Placeholder 2"/>
          <p:cNvSpPr>
            <a:spLocks noGrp="1"/>
          </p:cNvSpPr>
          <p:nvPr>
            <p:ph idx="1"/>
          </p:nvPr>
        </p:nvSpPr>
        <p:spPr>
          <a:xfrm>
            <a:off x="852434" y="1914563"/>
            <a:ext cx="10372035" cy="3880773"/>
          </a:xfrm>
        </p:spPr>
        <p:txBody>
          <a:bodyPr>
            <a:noAutofit/>
          </a:bodyPr>
          <a:lstStyle/>
          <a:p>
            <a:pPr marL="0" indent="0">
              <a:lnSpc>
                <a:spcPct val="150000"/>
              </a:lnSpc>
              <a:spcBef>
                <a:spcPts val="0"/>
              </a:spcBef>
              <a:buNone/>
            </a:pPr>
            <a:r>
              <a:rPr lang="en-US" sz="2800" b="1" dirty="0">
                <a:solidFill>
                  <a:schemeClr val="tx1"/>
                </a:solidFill>
                <a:latin typeface="Times New Roman" panose="02020603050405020304" pitchFamily="18" charset="0"/>
                <a:cs typeface="Times New Roman" panose="02020603050405020304" pitchFamily="18" charset="0"/>
              </a:rPr>
              <a:t>Level 3:</a:t>
            </a:r>
            <a:r>
              <a:rPr lang="en-US" sz="2800" dirty="0">
                <a:solidFill>
                  <a:schemeClr val="tx1"/>
                </a:solidFill>
                <a:latin typeface="Times New Roman" panose="02020603050405020304" pitchFamily="18" charset="0"/>
                <a:cs typeface="Times New Roman" panose="02020603050405020304" pitchFamily="18" charset="0"/>
              </a:rPr>
              <a:t> The CEIOPS works on joint interpretations and recommendations, consistent guidelines, and common standards (e.g., like the IAIS or IAA Standards). It should also undertake peer review and compare regulatory practice to ensure consistent implementation and application.</a:t>
            </a:r>
          </a:p>
        </p:txBody>
      </p:sp>
    </p:spTree>
    <p:extLst>
      <p:ext uri="{BB962C8B-B14F-4D97-AF65-F5344CB8AC3E}">
        <p14:creationId xmlns:p14="http://schemas.microsoft.com/office/powerpoint/2010/main" val="19512776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2953" y="693490"/>
            <a:ext cx="8596668" cy="770313"/>
          </a:xfrm>
        </p:spPr>
        <p:txBody>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endParaRPr lang="en-US" b="1" dirty="0"/>
          </a:p>
        </p:txBody>
      </p:sp>
      <p:sp>
        <p:nvSpPr>
          <p:cNvPr id="3" name="Content Placeholder 2"/>
          <p:cNvSpPr>
            <a:spLocks noGrp="1"/>
          </p:cNvSpPr>
          <p:nvPr>
            <p:ph idx="1"/>
          </p:nvPr>
        </p:nvSpPr>
        <p:spPr>
          <a:xfrm>
            <a:off x="568277" y="1972447"/>
            <a:ext cx="10530358" cy="3880773"/>
          </a:xfrm>
        </p:spPr>
        <p:txBody>
          <a:bodyPr>
            <a:normAutofit/>
          </a:bodyPr>
          <a:lstStyle/>
          <a:p>
            <a:pPr marL="0" indent="0" algn="just">
              <a:lnSpc>
                <a:spcPct val="150000"/>
              </a:lnSpc>
              <a:spcBef>
                <a:spcPts val="0"/>
              </a:spcBef>
              <a:buNone/>
            </a:pPr>
            <a:r>
              <a:rPr lang="en-US" sz="2800" b="1" dirty="0">
                <a:solidFill>
                  <a:schemeClr val="tx1"/>
                </a:solidFill>
                <a:latin typeface="Times New Roman" panose="02020603050405020304" pitchFamily="18" charset="0"/>
                <a:cs typeface="Times New Roman" panose="02020603050405020304" pitchFamily="18" charset="0"/>
              </a:rPr>
              <a:t>Level 4: </a:t>
            </a:r>
            <a:r>
              <a:rPr lang="en-US" sz="2800" dirty="0">
                <a:solidFill>
                  <a:schemeClr val="tx1"/>
                </a:solidFill>
                <a:latin typeface="Times New Roman" panose="02020603050405020304" pitchFamily="18" charset="0"/>
                <a:cs typeface="Times New Roman" panose="02020603050405020304" pitchFamily="18" charset="0"/>
              </a:rPr>
              <a:t>The Commission checks the Member States compliance with the EU legislation and may take legal action.</a:t>
            </a:r>
          </a:p>
          <a:p>
            <a:pPr marL="0" indent="0" algn="just">
              <a:lnSpc>
                <a:spcPct val="150000"/>
              </a:lnSpc>
              <a:spcBef>
                <a:spcPts val="0"/>
              </a:spcBef>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r>
              <a:rPr lang="en-US" sz="2000" dirty="0">
                <a:solidFill>
                  <a:schemeClr val="tx1"/>
                </a:solidFill>
                <a:latin typeface="Times New Roman" panose="02020603050405020304" pitchFamily="18" charset="0"/>
                <a:cs typeface="Times New Roman" panose="02020603050405020304" pitchFamily="18" charset="0"/>
              </a:rPr>
              <a:t>At this time, neither EIOPC nor CEIOPS existed in the forms they have today. The two working groups within the Solvency Subcommittee (life and nonlife insurance) published their reports to the Insurance Committee.</a:t>
            </a:r>
          </a:p>
        </p:txBody>
      </p:sp>
    </p:spTree>
    <p:extLst>
      <p:ext uri="{BB962C8B-B14F-4D97-AF65-F5344CB8AC3E}">
        <p14:creationId xmlns:p14="http://schemas.microsoft.com/office/powerpoint/2010/main" val="423507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6174" y="676712"/>
            <a:ext cx="8596668" cy="745375"/>
          </a:xfrm>
        </p:spPr>
        <p:txBody>
          <a:bodyPr/>
          <a:lstStyle/>
          <a:p>
            <a:r>
              <a:rPr lang="en-US" b="1" dirty="0">
                <a:latin typeface="Times New Roman" panose="02020603050405020304" pitchFamily="18" charset="0"/>
                <a:cs typeface="Times New Roman" panose="02020603050405020304" pitchFamily="18" charset="0"/>
              </a:rPr>
              <a:t>The Solvency II Project</a:t>
            </a:r>
          </a:p>
        </p:txBody>
      </p:sp>
      <p:sp>
        <p:nvSpPr>
          <p:cNvPr id="3" name="Content Placeholder 2"/>
          <p:cNvSpPr>
            <a:spLocks noGrp="1"/>
          </p:cNvSpPr>
          <p:nvPr>
            <p:ph idx="1"/>
          </p:nvPr>
        </p:nvSpPr>
        <p:spPr>
          <a:xfrm>
            <a:off x="1038059" y="1954831"/>
            <a:ext cx="9884405" cy="3880773"/>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The Solvency II project can be divided into three phases:</a:t>
            </a:r>
          </a:p>
          <a:p>
            <a:pPr marL="400050" indent="-400050" algn="just">
              <a:lnSpc>
                <a:spcPct val="150000"/>
              </a:lnSpc>
              <a:spcBef>
                <a:spcPts val="0"/>
              </a:spcBef>
              <a:buFont typeface="+mj-lt"/>
              <a:buAutoNum type="romanLcPeriod"/>
            </a:pPr>
            <a:r>
              <a:rPr lang="en-US" sz="2800" dirty="0">
                <a:solidFill>
                  <a:schemeClr val="tx1"/>
                </a:solidFill>
                <a:latin typeface="Times New Roman" panose="02020603050405020304" pitchFamily="18" charset="0"/>
                <a:cs typeface="Times New Roman" panose="02020603050405020304" pitchFamily="18" charset="0"/>
              </a:rPr>
              <a:t>1999/2000 – 2003: The learning phase</a:t>
            </a:r>
          </a:p>
          <a:p>
            <a:pPr marL="400050" indent="-400050" algn="just">
              <a:lnSpc>
                <a:spcPct val="150000"/>
              </a:lnSpc>
              <a:spcBef>
                <a:spcPts val="0"/>
              </a:spcBef>
              <a:buFont typeface="+mj-lt"/>
              <a:buAutoNum type="romanLcPeriod"/>
            </a:pPr>
            <a:r>
              <a:rPr lang="en-US" sz="2800" dirty="0">
                <a:solidFill>
                  <a:schemeClr val="tx1"/>
                </a:solidFill>
                <a:latin typeface="Times New Roman" panose="02020603050405020304" pitchFamily="18" charset="0"/>
                <a:cs typeface="Times New Roman" panose="02020603050405020304" pitchFamily="18" charset="0"/>
              </a:rPr>
              <a:t>2003-2009: The framework directive phase</a:t>
            </a:r>
          </a:p>
          <a:p>
            <a:pPr marL="400050" indent="-400050" algn="just">
              <a:lnSpc>
                <a:spcPct val="150000"/>
              </a:lnSpc>
              <a:spcBef>
                <a:spcPts val="0"/>
              </a:spcBef>
              <a:buFont typeface="+mj-lt"/>
              <a:buAutoNum type="romanLcPeriod"/>
            </a:pPr>
            <a:r>
              <a:rPr lang="en-US" sz="2800" dirty="0">
                <a:solidFill>
                  <a:schemeClr val="tx1"/>
                </a:solidFill>
                <a:latin typeface="Times New Roman" panose="02020603050405020304" pitchFamily="18" charset="0"/>
                <a:cs typeface="Times New Roman" panose="02020603050405020304" pitchFamily="18" charset="0"/>
              </a:rPr>
              <a:t>2008/2009-2012/2013: The implementing phase</a:t>
            </a:r>
          </a:p>
        </p:txBody>
      </p:sp>
    </p:spTree>
    <p:extLst>
      <p:ext uri="{BB962C8B-B14F-4D97-AF65-F5344CB8AC3E}">
        <p14:creationId xmlns:p14="http://schemas.microsoft.com/office/powerpoint/2010/main" val="611328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7084" y="0"/>
            <a:ext cx="2274916" cy="1820487"/>
          </a:xfrm>
        </p:spPr>
        <p:txBody>
          <a:bodyPr>
            <a:normAutofit/>
          </a:bodyPr>
          <a:lstStyle/>
          <a:p>
            <a:r>
              <a:rPr lang="en-US" sz="2400" b="1" dirty="0">
                <a:solidFill>
                  <a:schemeClr val="bg1"/>
                </a:solidFill>
                <a:latin typeface="Times New Roman" panose="02020603050405020304" pitchFamily="18" charset="0"/>
                <a:cs typeface="Times New Roman" panose="02020603050405020304" pitchFamily="18" charset="0"/>
              </a:rPr>
              <a:t>General Structure of the Framework Directive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44877898"/>
              </p:ext>
            </p:extLst>
          </p:nvPr>
        </p:nvGraphicFramePr>
        <p:xfrm>
          <a:off x="619673" y="81742"/>
          <a:ext cx="8596312" cy="6596380"/>
        </p:xfrm>
        <a:graphic>
          <a:graphicData uri="http://schemas.openxmlformats.org/drawingml/2006/table">
            <a:tbl>
              <a:tblPr firstRow="1" bandRow="1">
                <a:tableStyleId>{5C22544A-7EE6-4342-B048-85BDC9FD1C3A}</a:tableStyleId>
              </a:tblPr>
              <a:tblGrid>
                <a:gridCol w="2149078">
                  <a:extLst>
                    <a:ext uri="{9D8B030D-6E8A-4147-A177-3AD203B41FA5}">
                      <a16:colId xmlns:a16="http://schemas.microsoft.com/office/drawing/2014/main" val="20000"/>
                    </a:ext>
                  </a:extLst>
                </a:gridCol>
                <a:gridCol w="2149078">
                  <a:extLst>
                    <a:ext uri="{9D8B030D-6E8A-4147-A177-3AD203B41FA5}">
                      <a16:colId xmlns:a16="http://schemas.microsoft.com/office/drawing/2014/main" val="20001"/>
                    </a:ext>
                  </a:extLst>
                </a:gridCol>
                <a:gridCol w="2149078">
                  <a:extLst>
                    <a:ext uri="{9D8B030D-6E8A-4147-A177-3AD203B41FA5}">
                      <a16:colId xmlns:a16="http://schemas.microsoft.com/office/drawing/2014/main" val="20002"/>
                    </a:ext>
                  </a:extLst>
                </a:gridCol>
                <a:gridCol w="2149078">
                  <a:extLst>
                    <a:ext uri="{9D8B030D-6E8A-4147-A177-3AD203B41FA5}">
                      <a16:colId xmlns:a16="http://schemas.microsoft.com/office/drawing/2014/main" val="20003"/>
                    </a:ext>
                  </a:extLst>
                </a:gridCol>
              </a:tblGrid>
              <a:tr h="370840">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Titles</a:t>
                      </a:r>
                    </a:p>
                  </a:txBody>
                  <a:tcPr anchor="ctr"/>
                </a:tc>
                <a:tc>
                  <a:txBody>
                    <a:bodyPr/>
                    <a:lstStyle/>
                    <a:p>
                      <a:pPr algn="ctr"/>
                      <a:r>
                        <a:rPr lang="en-US" sz="1050" dirty="0">
                          <a:latin typeface="Times New Roman" panose="02020603050405020304" pitchFamily="18" charset="0"/>
                          <a:cs typeface="Times New Roman" panose="02020603050405020304" pitchFamily="18" charset="0"/>
                        </a:rPr>
                        <a:t>The Directive Includes</a:t>
                      </a:r>
                    </a:p>
                  </a:txBody>
                  <a:tcPr anchor="ctr"/>
                </a:tc>
                <a:tc>
                  <a:txBody>
                    <a:bodyPr/>
                    <a:lstStyle/>
                    <a:p>
                      <a:pPr algn="ctr"/>
                      <a:r>
                        <a:rPr lang="en-US" sz="1050" dirty="0">
                          <a:latin typeface="Times New Roman" panose="02020603050405020304" pitchFamily="18" charset="0"/>
                          <a:cs typeface="Times New Roman" panose="02020603050405020304" pitchFamily="18" charset="0"/>
                        </a:rPr>
                        <a:t>Article</a:t>
                      </a:r>
                      <a:r>
                        <a:rPr lang="en-US" sz="1050" baseline="0" dirty="0">
                          <a:latin typeface="Times New Roman" panose="02020603050405020304" pitchFamily="18" charset="0"/>
                          <a:cs typeface="Times New Roman" panose="02020603050405020304" pitchFamily="18" charset="0"/>
                        </a:rPr>
                        <a:t> No.</a:t>
                      </a: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0"/>
                  </a:ext>
                </a:extLst>
              </a:tr>
              <a:tr h="370840">
                <a:tc>
                  <a:txBody>
                    <a:bodyPr/>
                    <a:lstStyle/>
                    <a:p>
                      <a:pPr algn="ctr"/>
                      <a:r>
                        <a:rPr lang="en-US" sz="1050" dirty="0">
                          <a:latin typeface="Times New Roman" panose="02020603050405020304" pitchFamily="18" charset="0"/>
                          <a:cs typeface="Times New Roman" panose="02020603050405020304" pitchFamily="18" charset="0"/>
                        </a:rPr>
                        <a:t>I</a:t>
                      </a:r>
                    </a:p>
                  </a:txBody>
                  <a:tcPr anchor="ctr"/>
                </a:tc>
                <a:tc>
                  <a:txBody>
                    <a:bodyPr/>
                    <a:lstStyle/>
                    <a:p>
                      <a:pPr algn="l"/>
                      <a:r>
                        <a:rPr lang="en-US" sz="1050" dirty="0">
                          <a:latin typeface="Times New Roman" panose="02020603050405020304" pitchFamily="18" charset="0"/>
                          <a:cs typeface="Times New Roman" panose="02020603050405020304" pitchFamily="18" charset="0"/>
                        </a:rPr>
                        <a:t>General rules on the taking</a:t>
                      </a:r>
                      <a:r>
                        <a:rPr lang="en-US" sz="1050" baseline="0" dirty="0">
                          <a:latin typeface="Times New Roman" panose="02020603050405020304" pitchFamily="18" charset="0"/>
                          <a:cs typeface="Times New Roman" panose="02020603050405020304" pitchFamily="18" charset="0"/>
                        </a:rPr>
                        <a:t> up and pursuit of direct insurance and reinsurance</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Pillar I – III issues – standard formula, internal models,</a:t>
                      </a:r>
                      <a:r>
                        <a:rPr lang="en-US" sz="1050" baseline="0" dirty="0">
                          <a:latin typeface="Times New Roman" panose="02020603050405020304" pitchFamily="18" charset="0"/>
                          <a:cs typeface="Times New Roman" panose="02020603050405020304" pitchFamily="18" charset="0"/>
                        </a:rPr>
                        <a:t> ERM, transparency</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1-177</a:t>
                      </a:r>
                    </a:p>
                  </a:txBody>
                  <a:tcPr anchor="ctr"/>
                </a:tc>
                <a:extLst>
                  <a:ext uri="{0D108BD9-81ED-4DB2-BD59-A6C34878D82A}">
                    <a16:rowId xmlns:a16="http://schemas.microsoft.com/office/drawing/2014/main" val="10001"/>
                  </a:ext>
                </a:extLst>
              </a:tr>
              <a:tr h="370840">
                <a:tc>
                  <a:txBody>
                    <a:bodyPr/>
                    <a:lstStyle/>
                    <a:p>
                      <a:pPr algn="ctr"/>
                      <a:r>
                        <a:rPr lang="en-US" sz="1050" dirty="0">
                          <a:latin typeface="Times New Roman" panose="02020603050405020304" pitchFamily="18" charset="0"/>
                          <a:cs typeface="Times New Roman" panose="02020603050405020304" pitchFamily="18" charset="0"/>
                        </a:rPr>
                        <a:t>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Specific provisions for insurance and reinsurance</a:t>
                      </a:r>
                    </a:p>
                  </a:txBody>
                  <a:tcPr anchor="ctr"/>
                </a:tc>
                <a:tc>
                  <a:txBody>
                    <a:bodyPr/>
                    <a:lstStyle/>
                    <a:p>
                      <a:pPr algn="l"/>
                      <a:r>
                        <a:rPr lang="en-US" sz="1050" dirty="0">
                          <a:latin typeface="Times New Roman" panose="02020603050405020304" pitchFamily="18" charset="0"/>
                          <a:cs typeface="Times New Roman" panose="02020603050405020304" pitchFamily="18" charset="0"/>
                        </a:rPr>
                        <a:t>Insurance contracts, information to policyholders, provisions for nonlife (coinsurance,</a:t>
                      </a:r>
                      <a:r>
                        <a:rPr lang="en-US" sz="1050" baseline="0" dirty="0">
                          <a:latin typeface="Times New Roman" panose="02020603050405020304" pitchFamily="18" charset="0"/>
                          <a:cs typeface="Times New Roman" panose="02020603050405020304" pitchFamily="18" charset="0"/>
                        </a:rPr>
                        <a:t> assistance, legal expenses, health and accident at work), provisions for life, rules for reinsurance (finite, special purpose vehicles)</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178-211</a:t>
                      </a:r>
                    </a:p>
                  </a:txBody>
                  <a:tcPr anchor="ctr"/>
                </a:tc>
                <a:extLst>
                  <a:ext uri="{0D108BD9-81ED-4DB2-BD59-A6C34878D82A}">
                    <a16:rowId xmlns:a16="http://schemas.microsoft.com/office/drawing/2014/main" val="10002"/>
                  </a:ext>
                </a:extLst>
              </a:tr>
              <a:tr h="370840">
                <a:tc>
                  <a:txBody>
                    <a:bodyPr/>
                    <a:lstStyle/>
                    <a:p>
                      <a:pPr algn="ctr"/>
                      <a:r>
                        <a:rPr lang="en-US" sz="1050" dirty="0">
                          <a:latin typeface="Times New Roman" panose="02020603050405020304" pitchFamily="18" charset="0"/>
                          <a:cs typeface="Times New Roman" panose="02020603050405020304" pitchFamily="18" charset="0"/>
                        </a:rPr>
                        <a:t>III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Supervision of insurance</a:t>
                      </a:r>
                      <a:r>
                        <a:rPr lang="en-US" sz="1050" baseline="0" dirty="0">
                          <a:latin typeface="Times New Roman" panose="02020603050405020304" pitchFamily="18" charset="0"/>
                          <a:cs typeface="Times New Roman" panose="02020603050405020304" pitchFamily="18" charset="0"/>
                        </a:rPr>
                        <a:t> and reinsurance undertakings in a group</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Group</a:t>
                      </a:r>
                      <a:r>
                        <a:rPr lang="en-US" sz="1050" baseline="0" dirty="0">
                          <a:latin typeface="Times New Roman" panose="02020603050405020304" pitchFamily="18" charset="0"/>
                          <a:cs typeface="Times New Roman" panose="02020603050405020304" pitchFamily="18" charset="0"/>
                        </a:rPr>
                        <a:t> issues (</a:t>
                      </a:r>
                      <a:r>
                        <a:rPr lang="en-US" sz="1050" baseline="0" dirty="0" err="1">
                          <a:latin typeface="Times New Roman" panose="02020603050405020304" pitchFamily="18" charset="0"/>
                          <a:cs typeface="Times New Roman" panose="02020603050405020304" pitchFamily="18" charset="0"/>
                        </a:rPr>
                        <a:t>excl.group</a:t>
                      </a:r>
                      <a:r>
                        <a:rPr lang="en-US" sz="1050" baseline="0" dirty="0">
                          <a:latin typeface="Times New Roman" panose="02020603050405020304" pitchFamily="18" charset="0"/>
                          <a:cs typeface="Times New Roman" panose="02020603050405020304" pitchFamily="18" charset="0"/>
                        </a:rPr>
                        <a:t> support)</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212-266</a:t>
                      </a:r>
                    </a:p>
                  </a:txBody>
                  <a:tcPr anchor="ctr"/>
                </a:tc>
                <a:extLst>
                  <a:ext uri="{0D108BD9-81ED-4DB2-BD59-A6C34878D82A}">
                    <a16:rowId xmlns:a16="http://schemas.microsoft.com/office/drawing/2014/main" val="10003"/>
                  </a:ext>
                </a:extLst>
              </a:tr>
              <a:tr h="370840">
                <a:tc>
                  <a:txBody>
                    <a:bodyPr/>
                    <a:lstStyle/>
                    <a:p>
                      <a:pPr algn="ctr"/>
                      <a:r>
                        <a:rPr lang="en-US" sz="1050" dirty="0">
                          <a:latin typeface="Times New Roman" panose="02020603050405020304" pitchFamily="18" charset="0"/>
                          <a:cs typeface="Times New Roman" panose="02020603050405020304" pitchFamily="18" charset="0"/>
                        </a:rPr>
                        <a:t>IV</a:t>
                      </a:r>
                    </a:p>
                  </a:txBody>
                  <a:tcPr anchor="ctr"/>
                </a:tc>
                <a:tc>
                  <a:txBody>
                    <a:bodyPr/>
                    <a:lstStyle/>
                    <a:p>
                      <a:pPr algn="l"/>
                      <a:r>
                        <a:rPr lang="en-US" sz="1050" dirty="0">
                          <a:latin typeface="Times New Roman" panose="02020603050405020304" pitchFamily="18" charset="0"/>
                          <a:cs typeface="Times New Roman" panose="02020603050405020304" pitchFamily="18" charset="0"/>
                        </a:rPr>
                        <a:t>Reorganization and winding-up of insurance undertakings</a:t>
                      </a:r>
                    </a:p>
                  </a:txBody>
                  <a:tcPr anchor="ctr"/>
                </a:tc>
                <a:tc>
                  <a:txBody>
                    <a:bodyPr/>
                    <a:lstStyle/>
                    <a:p>
                      <a:pPr algn="l"/>
                      <a:r>
                        <a:rPr lang="en-US" sz="1050" dirty="0">
                          <a:latin typeface="Times New Roman" panose="02020603050405020304" pitchFamily="18" charset="0"/>
                          <a:cs typeface="Times New Roman" panose="02020603050405020304" pitchFamily="18" charset="0"/>
                        </a:rPr>
                        <a:t>Winding-up</a:t>
                      </a:r>
                      <a:r>
                        <a:rPr lang="en-US" sz="1050" baseline="0" dirty="0">
                          <a:latin typeface="Times New Roman" panose="02020603050405020304" pitchFamily="18" charset="0"/>
                          <a:cs typeface="Times New Roman" panose="02020603050405020304" pitchFamily="18" charset="0"/>
                        </a:rPr>
                        <a:t> proceedings; special register</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267-296</a:t>
                      </a:r>
                    </a:p>
                  </a:txBody>
                  <a:tcPr anchor="ctr"/>
                </a:tc>
                <a:extLst>
                  <a:ext uri="{0D108BD9-81ED-4DB2-BD59-A6C34878D82A}">
                    <a16:rowId xmlns:a16="http://schemas.microsoft.com/office/drawing/2014/main" val="10004"/>
                  </a:ext>
                </a:extLst>
              </a:tr>
              <a:tr h="370840">
                <a:tc>
                  <a:txBody>
                    <a:bodyPr/>
                    <a:lstStyle/>
                    <a:p>
                      <a:pPr algn="ctr"/>
                      <a:r>
                        <a:rPr lang="en-US" sz="1050" dirty="0">
                          <a:latin typeface="Times New Roman" panose="02020603050405020304" pitchFamily="18" charset="0"/>
                          <a:cs typeface="Times New Roman" panose="02020603050405020304" pitchFamily="18" charset="0"/>
                        </a:rPr>
                        <a:t>V</a:t>
                      </a:r>
                    </a:p>
                  </a:txBody>
                  <a:tcPr anchor="ctr"/>
                </a:tc>
                <a:tc>
                  <a:txBody>
                    <a:bodyPr/>
                    <a:lstStyle/>
                    <a:p>
                      <a:pPr algn="l"/>
                      <a:r>
                        <a:rPr lang="en-US" sz="1050" dirty="0">
                          <a:latin typeface="Times New Roman" panose="02020603050405020304" pitchFamily="18" charset="0"/>
                          <a:cs typeface="Times New Roman" panose="02020603050405020304" pitchFamily="18" charset="0"/>
                        </a:rPr>
                        <a:t>Other Provisions</a:t>
                      </a:r>
                    </a:p>
                  </a:txBody>
                  <a:tcPr anchor="ctr"/>
                </a:tc>
                <a:tc>
                  <a:txBody>
                    <a:bodyPr/>
                    <a:lstStyle/>
                    <a:p>
                      <a:pPr algn="l"/>
                      <a:r>
                        <a:rPr lang="en-US" sz="1050" dirty="0">
                          <a:latin typeface="Times New Roman" panose="02020603050405020304" pitchFamily="18" charset="0"/>
                          <a:cs typeface="Times New Roman" panose="02020603050405020304" pitchFamily="18" charset="0"/>
                        </a:rPr>
                        <a:t>Court,</a:t>
                      </a:r>
                      <a:r>
                        <a:rPr lang="en-US" sz="1050" baseline="0" dirty="0">
                          <a:latin typeface="Times New Roman" panose="02020603050405020304" pitchFamily="18" charset="0"/>
                          <a:cs typeface="Times New Roman" panose="02020603050405020304" pitchFamily="18" charset="0"/>
                        </a:rPr>
                        <a:t> euro, EIOPC</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297-304</a:t>
                      </a:r>
                    </a:p>
                  </a:txBody>
                  <a:tcPr anchor="ctr"/>
                </a:tc>
                <a:extLst>
                  <a:ext uri="{0D108BD9-81ED-4DB2-BD59-A6C34878D82A}">
                    <a16:rowId xmlns:a16="http://schemas.microsoft.com/office/drawing/2014/main" val="10005"/>
                  </a:ext>
                </a:extLst>
              </a:tr>
              <a:tr h="370840">
                <a:tc>
                  <a:txBody>
                    <a:bodyPr/>
                    <a:lstStyle/>
                    <a:p>
                      <a:pPr algn="ctr"/>
                      <a:r>
                        <a:rPr lang="en-US" sz="1050" dirty="0">
                          <a:latin typeface="Times New Roman" panose="02020603050405020304" pitchFamily="18" charset="0"/>
                          <a:cs typeface="Times New Roman" panose="02020603050405020304" pitchFamily="18" charset="0"/>
                        </a:rPr>
                        <a:t>VI</a:t>
                      </a:r>
                    </a:p>
                  </a:txBody>
                  <a:tcPr anchor="ctr"/>
                </a:tc>
                <a:tc>
                  <a:txBody>
                    <a:bodyPr/>
                    <a:lstStyle/>
                    <a:p>
                      <a:pPr algn="l"/>
                      <a:r>
                        <a:rPr lang="en-US" sz="1050" dirty="0">
                          <a:latin typeface="Times New Roman" panose="02020603050405020304" pitchFamily="18" charset="0"/>
                          <a:cs typeface="Times New Roman" panose="02020603050405020304" pitchFamily="18" charset="0"/>
                        </a:rPr>
                        <a:t>Transitional and final</a:t>
                      </a:r>
                      <a:r>
                        <a:rPr lang="en-US" sz="1050" baseline="0" dirty="0">
                          <a:latin typeface="Times New Roman" panose="02020603050405020304" pitchFamily="18" charset="0"/>
                          <a:cs typeface="Times New Roman" panose="02020603050405020304" pitchFamily="18" charset="0"/>
                        </a:rPr>
                        <a:t> provisions</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Derogation</a:t>
                      </a:r>
                      <a:r>
                        <a:rPr lang="en-US" sz="1050" baseline="0" dirty="0">
                          <a:latin typeface="Times New Roman" panose="02020603050405020304" pitchFamily="18" charset="0"/>
                          <a:cs typeface="Times New Roman" panose="02020603050405020304" pitchFamily="18" charset="0"/>
                        </a:rPr>
                        <a:t> and abolition of measures, transitional period, entry into force</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305-312</a:t>
                      </a:r>
                    </a:p>
                  </a:txBody>
                  <a:tcPr anchor="ctr"/>
                </a:tc>
                <a:extLst>
                  <a:ext uri="{0D108BD9-81ED-4DB2-BD59-A6C34878D82A}">
                    <a16:rowId xmlns:a16="http://schemas.microsoft.com/office/drawing/2014/main" val="10006"/>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a:t>
                      </a:r>
                    </a:p>
                  </a:txBody>
                  <a:tcPr anchor="ctr"/>
                </a:tc>
                <a:tc>
                  <a:txBody>
                    <a:bodyPr/>
                    <a:lstStyle/>
                    <a:p>
                      <a:pPr algn="l"/>
                      <a:r>
                        <a:rPr lang="en-US" sz="1050" dirty="0">
                          <a:latin typeface="Times New Roman" panose="02020603050405020304" pitchFamily="18" charset="0"/>
                          <a:cs typeface="Times New Roman" panose="02020603050405020304" pitchFamily="18" charset="0"/>
                        </a:rPr>
                        <a:t>Classes of nonlife insurance</a:t>
                      </a: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7"/>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Classes of life</a:t>
                      </a:r>
                      <a:r>
                        <a:rPr lang="en-US" sz="1050" baseline="0" dirty="0">
                          <a:latin typeface="Times New Roman" panose="02020603050405020304" pitchFamily="18" charset="0"/>
                          <a:cs typeface="Times New Roman" panose="02020603050405020304" pitchFamily="18" charset="0"/>
                        </a:rPr>
                        <a:t> insurance</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8"/>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Legal forms of undertakings</a:t>
                      </a: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9"/>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IV</a:t>
                      </a:r>
                    </a:p>
                  </a:txBody>
                  <a:tcPr anchor="ctr"/>
                </a:tc>
                <a:tc>
                  <a:txBody>
                    <a:bodyPr/>
                    <a:lstStyle/>
                    <a:p>
                      <a:pPr algn="l"/>
                      <a:r>
                        <a:rPr lang="en-US" sz="1050" dirty="0">
                          <a:latin typeface="Times New Roman" panose="02020603050405020304" pitchFamily="18" charset="0"/>
                          <a:cs typeface="Times New Roman" panose="02020603050405020304" pitchFamily="18" charset="0"/>
                        </a:rPr>
                        <a:t>SCR standard formula</a:t>
                      </a: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10"/>
                  </a:ext>
                </a:extLst>
              </a:tr>
              <a:tr h="370840">
                <a:tc>
                  <a:txBody>
                    <a:bodyPr/>
                    <a:lstStyle/>
                    <a:p>
                      <a:pPr algn="ctr"/>
                      <a:r>
                        <a:rPr lang="en-US" sz="1050" dirty="0">
                          <a:latin typeface="Times New Roman" panose="02020603050405020304" pitchFamily="18" charset="0"/>
                          <a:cs typeface="Times New Roman" panose="02020603050405020304" pitchFamily="18" charset="0"/>
                        </a:rPr>
                        <a:t>Annex</a:t>
                      </a:r>
                      <a:r>
                        <a:rPr lang="en-US" sz="1050" baseline="0" dirty="0">
                          <a:latin typeface="Times New Roman" panose="02020603050405020304" pitchFamily="18" charset="0"/>
                          <a:cs typeface="Times New Roman" panose="02020603050405020304" pitchFamily="18" charset="0"/>
                        </a:rPr>
                        <a:t> V</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Groups of nonlife insurance classes for the purposes</a:t>
                      </a:r>
                      <a:r>
                        <a:rPr lang="en-US" sz="1050" baseline="0" dirty="0">
                          <a:latin typeface="Times New Roman" panose="02020603050405020304" pitchFamily="18" charset="0"/>
                          <a:cs typeface="Times New Roman" panose="02020603050405020304" pitchFamily="18" charset="0"/>
                        </a:rPr>
                        <a:t> of Article 157</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11"/>
                  </a:ext>
                </a:extLst>
              </a:tr>
              <a:tr h="370840">
                <a:tc>
                  <a:txBody>
                    <a:bodyPr/>
                    <a:lstStyle/>
                    <a:p>
                      <a:pPr algn="ctr"/>
                      <a:r>
                        <a:rPr lang="en-US" sz="1050" dirty="0">
                          <a:latin typeface="Times New Roman" panose="02020603050405020304" pitchFamily="18" charset="0"/>
                          <a:cs typeface="Times New Roman" panose="02020603050405020304" pitchFamily="18" charset="0"/>
                        </a:rPr>
                        <a:t>Annex VI</a:t>
                      </a:r>
                    </a:p>
                  </a:txBody>
                  <a:tcPr anchor="ctr"/>
                </a:tc>
                <a:tc>
                  <a:txBody>
                    <a:bodyPr/>
                    <a:lstStyle/>
                    <a:p>
                      <a:pPr algn="l"/>
                      <a:r>
                        <a:rPr lang="en-US" sz="1050" dirty="0">
                          <a:latin typeface="Times New Roman" panose="02020603050405020304" pitchFamily="18" charset="0"/>
                          <a:cs typeface="Times New Roman" panose="02020603050405020304" pitchFamily="18" charset="0"/>
                        </a:rPr>
                        <a:t>Part A: Repealed Directive, Part B: List of tie limits</a:t>
                      </a:r>
                    </a:p>
                  </a:txBody>
                  <a:tcPr anchor="ctr"/>
                </a:tc>
                <a:tc>
                  <a:txBody>
                    <a:bodyPr/>
                    <a:lstStyle/>
                    <a:p>
                      <a:pPr algn="l"/>
                      <a:endParaRPr lang="en-US" sz="105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12"/>
                  </a:ext>
                </a:extLst>
              </a:tr>
              <a:tr h="370840">
                <a:tc>
                  <a:txBody>
                    <a:bodyPr/>
                    <a:lstStyle/>
                    <a:p>
                      <a:pPr algn="ctr"/>
                      <a:r>
                        <a:rPr lang="en-US" sz="1050" dirty="0">
                          <a:latin typeface="Times New Roman" panose="02020603050405020304" pitchFamily="18" charset="0"/>
                          <a:cs typeface="Times New Roman" panose="02020603050405020304" pitchFamily="18" charset="0"/>
                        </a:rPr>
                        <a:t>Annex VIII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Correlation table (between articles)</a:t>
                      </a:r>
                    </a:p>
                  </a:txBody>
                  <a:tcPr anchor="ctr"/>
                </a:tc>
                <a:tc>
                  <a:txBody>
                    <a:bodyPr/>
                    <a:lstStyle/>
                    <a:p>
                      <a:pPr algn="l"/>
                      <a:endParaRPr lang="en-US" sz="105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13"/>
                  </a:ext>
                </a:extLst>
              </a:tr>
            </a:tbl>
          </a:graphicData>
        </a:graphic>
      </p:graphicFrame>
      <p:sp>
        <p:nvSpPr>
          <p:cNvPr id="3" name="TextBox 2"/>
          <p:cNvSpPr txBox="1"/>
          <p:nvPr/>
        </p:nvSpPr>
        <p:spPr>
          <a:xfrm>
            <a:off x="9320169" y="250827"/>
            <a:ext cx="2197915" cy="1569660"/>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General Structure of the Framework Directive</a:t>
            </a:r>
          </a:p>
        </p:txBody>
      </p:sp>
    </p:spTree>
    <p:extLst>
      <p:ext uri="{BB962C8B-B14F-4D97-AF65-F5344CB8AC3E}">
        <p14:creationId xmlns:p14="http://schemas.microsoft.com/office/powerpoint/2010/main" val="8121090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7451" y="794158"/>
            <a:ext cx="8596668" cy="716692"/>
          </a:xfrm>
        </p:spPr>
        <p:txBody>
          <a:bodyPr>
            <a:normAutofit/>
          </a:bodyPr>
          <a:lstStyle/>
          <a:p>
            <a:r>
              <a:rPr lang="en-US" b="1" dirty="0">
                <a:latin typeface="Times New Roman" panose="02020603050405020304" pitchFamily="18" charset="0"/>
                <a:cs typeface="Times New Roman" panose="02020603050405020304" pitchFamily="18" charset="0"/>
              </a:rPr>
              <a:t>Conclusion</a:t>
            </a:r>
          </a:p>
        </p:txBody>
      </p:sp>
      <p:sp>
        <p:nvSpPr>
          <p:cNvPr id="3" name="Content Placeholder 2"/>
          <p:cNvSpPr>
            <a:spLocks noGrp="1"/>
          </p:cNvSpPr>
          <p:nvPr>
            <p:ph idx="1"/>
          </p:nvPr>
        </p:nvSpPr>
        <p:spPr>
          <a:xfrm>
            <a:off x="1078191" y="1943760"/>
            <a:ext cx="10146278" cy="3880773"/>
          </a:xfrm>
        </p:spPr>
        <p:txBody>
          <a:bodyPr>
            <a:normAutofit/>
          </a:bodyPr>
          <a:lstStyle/>
          <a:p>
            <a:pPr marL="358775" indent="0" algn="just">
              <a:lnSpc>
                <a:spcPct val="150000"/>
              </a:lnSpc>
              <a:spcBef>
                <a:spcPct val="0"/>
              </a:spcBef>
              <a:spcAft>
                <a:spcPct val="0"/>
              </a:spcAft>
              <a:buFont typeface="Wingdings" panose="05000000000000000000" pitchFamily="2" charset="2"/>
              <a:buNone/>
            </a:pPr>
            <a:r>
              <a:rPr lang="en-GB" altLang="en-US" sz="2000" dirty="0">
                <a:solidFill>
                  <a:schemeClr val="tx1"/>
                </a:solidFill>
                <a:latin typeface="Times New Roman" panose="02020603050405020304" pitchFamily="18" charset="0"/>
                <a:cs typeface="Times New Roman" panose="02020603050405020304" pitchFamily="18" charset="0"/>
              </a:rPr>
              <a:t>“This is an ambitious proposal that will completely overhaul the way we ensure the financial soundness of our insurers. We are setting a world-leading standard that requires insurers to focus on managing all the risks they face and enables them to operate much more efficiently. It’s good news for consumers, for the insurance industry and for the EU economy as a whole.” </a:t>
            </a:r>
          </a:p>
          <a:p>
            <a:pPr marL="358775" indent="0" algn="r">
              <a:lnSpc>
                <a:spcPct val="150000"/>
              </a:lnSpc>
              <a:spcBef>
                <a:spcPct val="0"/>
              </a:spcBef>
              <a:spcAft>
                <a:spcPct val="0"/>
              </a:spcAft>
              <a:buFont typeface="Wingdings" panose="05000000000000000000" pitchFamily="2" charset="2"/>
              <a:buNone/>
            </a:pPr>
            <a:r>
              <a:rPr lang="en-GB" altLang="en-US" sz="2000" dirty="0">
                <a:solidFill>
                  <a:schemeClr val="tx1"/>
                </a:solidFill>
                <a:latin typeface="Times New Roman" panose="02020603050405020304" pitchFamily="18" charset="0"/>
                <a:cs typeface="Times New Roman" panose="02020603050405020304" pitchFamily="18" charset="0"/>
              </a:rPr>
              <a:t>Charlie </a:t>
            </a:r>
            <a:r>
              <a:rPr lang="en-GB" altLang="en-US" sz="2000" dirty="0" err="1">
                <a:solidFill>
                  <a:schemeClr val="tx1"/>
                </a:solidFill>
                <a:latin typeface="Times New Roman" panose="02020603050405020304" pitchFamily="18" charset="0"/>
                <a:cs typeface="Times New Roman" panose="02020603050405020304" pitchFamily="18" charset="0"/>
              </a:rPr>
              <a:t>McCreevy</a:t>
            </a:r>
            <a:r>
              <a:rPr lang="en-GB" altLang="en-US" sz="2000" dirty="0">
                <a:solidFill>
                  <a:schemeClr val="tx1"/>
                </a:solidFill>
                <a:latin typeface="Times New Roman" panose="02020603050405020304" pitchFamily="18" charset="0"/>
                <a:cs typeface="Times New Roman" panose="02020603050405020304" pitchFamily="18" charset="0"/>
              </a:rPr>
              <a:t>, </a:t>
            </a:r>
          </a:p>
          <a:p>
            <a:pPr marL="358775" indent="0" algn="r">
              <a:lnSpc>
                <a:spcPct val="150000"/>
              </a:lnSpc>
              <a:spcBef>
                <a:spcPct val="0"/>
              </a:spcBef>
              <a:spcAft>
                <a:spcPct val="0"/>
              </a:spcAft>
              <a:buFont typeface="Wingdings" panose="05000000000000000000" pitchFamily="2" charset="2"/>
              <a:buNone/>
            </a:pPr>
            <a:r>
              <a:rPr lang="en-GB" altLang="en-US" sz="2000" dirty="0">
                <a:solidFill>
                  <a:schemeClr val="tx1"/>
                </a:solidFill>
                <a:latin typeface="Times New Roman" panose="02020603050405020304" pitchFamily="18" charset="0"/>
                <a:cs typeface="Times New Roman" panose="02020603050405020304" pitchFamily="18" charset="0"/>
              </a:rPr>
              <a:t>EU Internal Market and Services Commissioner</a:t>
            </a:r>
          </a:p>
        </p:txBody>
      </p:sp>
    </p:spTree>
    <p:extLst>
      <p:ext uri="{BB962C8B-B14F-4D97-AF65-F5344CB8AC3E}">
        <p14:creationId xmlns:p14="http://schemas.microsoft.com/office/powerpoint/2010/main" val="2592708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279" y="393470"/>
            <a:ext cx="8596668" cy="961505"/>
          </a:xfrm>
        </p:spPr>
        <p:txBody>
          <a:bodyPr>
            <a:noAutofit/>
          </a:bodyPr>
          <a:lstStyle/>
          <a:p>
            <a:pPr>
              <a:lnSpc>
                <a:spcPct val="150000"/>
              </a:lnSpc>
            </a:pPr>
            <a:r>
              <a:rPr lang="en-US" sz="4000" b="1" dirty="0">
                <a:latin typeface="Times New Roman" panose="02020603050405020304" pitchFamily="18" charset="0"/>
                <a:cs typeface="Times New Roman" panose="02020603050405020304" pitchFamily="18" charset="0"/>
              </a:rPr>
              <a:t>Objectives of Solvency Regulations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12967" y="1598256"/>
            <a:ext cx="11181954" cy="4619886"/>
          </a:xfrm>
        </p:spPr>
        <p:txBody>
          <a:bodyPr>
            <a:normAutofit/>
          </a:bodyPr>
          <a:lstStyle/>
          <a:p>
            <a:pPr marL="0" indent="0">
              <a:lnSpc>
                <a:spcPct val="160000"/>
              </a:lnSpc>
              <a:buNone/>
            </a:pPr>
            <a:r>
              <a:rPr lang="en-US" sz="2600" dirty="0">
                <a:latin typeface="Times New Roman" panose="02020603050405020304" pitchFamily="18" charset="0"/>
                <a:cs typeface="Times New Roman" panose="02020603050405020304" pitchFamily="18" charset="0"/>
              </a:rPr>
              <a:t>Consumers generally desire two things from solvency regulation:</a:t>
            </a:r>
          </a:p>
          <a:p>
            <a:pPr marL="514350" indent="-514350">
              <a:lnSpc>
                <a:spcPct val="160000"/>
              </a:lnSpc>
              <a:buAutoNum type="arabicParenR"/>
            </a:pPr>
            <a:r>
              <a:rPr lang="en-US" sz="2600" dirty="0">
                <a:latin typeface="Times New Roman" panose="02020603050405020304" pitchFamily="18" charset="0"/>
                <a:cs typeface="Times New Roman" panose="02020603050405020304" pitchFamily="18" charset="0"/>
              </a:rPr>
              <a:t>the reduction of insolvency risk, through monitoring and controls,</a:t>
            </a:r>
          </a:p>
          <a:p>
            <a:pPr marL="514350" indent="-514350">
              <a:lnSpc>
                <a:spcPct val="160000"/>
              </a:lnSpc>
              <a:buAutoNum type="arabicParenR"/>
            </a:pPr>
            <a:r>
              <a:rPr lang="en-US" sz="2600" dirty="0">
                <a:latin typeface="Times New Roman" panose="02020603050405020304" pitchFamily="18" charset="0"/>
                <a:cs typeface="Times New Roman" panose="02020603050405020304" pitchFamily="18" charset="0"/>
              </a:rPr>
              <a:t>protection against loss if insurers fail.</a:t>
            </a:r>
          </a:p>
          <a:p>
            <a:pPr marL="0" indent="0">
              <a:lnSpc>
                <a:spcPct val="160000"/>
              </a:lnSpc>
              <a:buNone/>
            </a:pPr>
            <a:r>
              <a:rPr lang="en-US" sz="2600" dirty="0">
                <a:latin typeface="Times New Roman" panose="02020603050405020304" pitchFamily="18" charset="0"/>
                <a:cs typeface="Times New Roman" panose="02020603050405020304" pitchFamily="18" charset="0"/>
              </a:rPr>
              <a:t>Minimizing total cost of risk in society basically requires that the sum of the expected cost of insolvencies, the cost of solvency regulation, and the cost of residual uncertainty concerning insolvencies be made as small as possible.</a:t>
            </a:r>
          </a:p>
          <a:p>
            <a:pPr marL="0" indent="0">
              <a:buNone/>
            </a:pPr>
            <a:endParaRPr lang="en-US" dirty="0"/>
          </a:p>
        </p:txBody>
      </p:sp>
    </p:spTree>
    <p:extLst>
      <p:ext uri="{BB962C8B-B14F-4D97-AF65-F5344CB8AC3E}">
        <p14:creationId xmlns:p14="http://schemas.microsoft.com/office/powerpoint/2010/main" val="129216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5068" y="411009"/>
            <a:ext cx="10095961" cy="753687"/>
          </a:xfrm>
        </p:spPr>
        <p:txBody>
          <a:bodyPr>
            <a:noAutofit/>
          </a:bodyPr>
          <a:lstStyle/>
          <a:p>
            <a:pPr marL="0" indent="0"/>
            <a:r>
              <a:rPr lang="en-US" sz="3600" b="1" dirty="0">
                <a:latin typeface="Times New Roman" panose="02020603050405020304" pitchFamily="18" charset="0"/>
                <a:cs typeface="Times New Roman" panose="02020603050405020304" pitchFamily="18" charset="0"/>
              </a:rPr>
              <a:t>Historical Background and the Current Framework</a:t>
            </a:r>
          </a:p>
        </p:txBody>
      </p:sp>
      <p:sp>
        <p:nvSpPr>
          <p:cNvPr id="3" name="Content Placeholder 2"/>
          <p:cNvSpPr>
            <a:spLocks noGrp="1"/>
          </p:cNvSpPr>
          <p:nvPr>
            <p:ph idx="1"/>
          </p:nvPr>
        </p:nvSpPr>
        <p:spPr>
          <a:xfrm>
            <a:off x="493349" y="1164696"/>
            <a:ext cx="11139398" cy="4489592"/>
          </a:xfrm>
        </p:spPr>
        <p:txBody>
          <a:bodyPr>
            <a:normAutofit fontScale="92500" lnSpcReduction="10000"/>
          </a:bodyPr>
          <a:lstStyle/>
          <a:p>
            <a:pPr marL="0" indent="0">
              <a:lnSpc>
                <a:spcPct val="150000"/>
              </a:lnSpc>
              <a:buNone/>
            </a:pPr>
            <a:r>
              <a:rPr lang="en-US" sz="2800" b="1" dirty="0">
                <a:latin typeface="Times New Roman" panose="02020603050405020304" pitchFamily="18" charset="0"/>
                <a:cs typeface="Times New Roman" panose="02020603050405020304" pitchFamily="18" charset="0"/>
              </a:rPr>
              <a:t>Four classes of supervisory system:</a:t>
            </a:r>
          </a:p>
          <a:p>
            <a:pPr>
              <a:lnSpc>
                <a:spcPct val="150000"/>
              </a:lnSpc>
              <a:buFont typeface="Wingdings" panose="05000000000000000000" pitchFamily="2" charset="2"/>
              <a:buChar char="Ø"/>
            </a:pPr>
            <a:r>
              <a:rPr lang="en-US" sz="2800" i="1" dirty="0">
                <a:latin typeface="Times New Roman" panose="02020603050405020304" pitchFamily="18" charset="0"/>
                <a:cs typeface="Times New Roman" panose="02020603050405020304" pitchFamily="18" charset="0"/>
              </a:rPr>
              <a:t>Disclosure system </a:t>
            </a:r>
            <a:r>
              <a:rPr lang="en-US" sz="2800" dirty="0">
                <a:latin typeface="Times New Roman" panose="02020603050405020304" pitchFamily="18" charset="0"/>
                <a:cs typeface="Times New Roman" panose="02020603050405020304" pitchFamily="18" charset="0"/>
              </a:rPr>
              <a:t>– requires companies to publish all relevant information in order for individual policyholders to assess the soundness of companies themselves.</a:t>
            </a:r>
          </a:p>
          <a:p>
            <a:pPr>
              <a:lnSpc>
                <a:spcPct val="150000"/>
              </a:lnSpc>
              <a:buFont typeface="Wingdings" panose="05000000000000000000" pitchFamily="2" charset="2"/>
              <a:buChar char="Ø"/>
            </a:pPr>
            <a:r>
              <a:rPr lang="en-US" sz="2800" i="1" dirty="0">
                <a:latin typeface="Times New Roman" panose="02020603050405020304" pitchFamily="18" charset="0"/>
                <a:cs typeface="Times New Roman" panose="02020603050405020304" pitchFamily="18" charset="0"/>
              </a:rPr>
              <a:t>Normative system </a:t>
            </a:r>
            <a:r>
              <a:rPr lang="en-US" sz="2800" dirty="0">
                <a:latin typeface="Times New Roman" panose="02020603050405020304" pitchFamily="18" charset="0"/>
                <a:cs typeface="Times New Roman" panose="02020603050405020304" pitchFamily="18" charset="0"/>
              </a:rPr>
              <a:t>– includes general requirements on how insurance companies should run their business. Supervision is ex post and there is no monitoring of individual products.</a:t>
            </a:r>
          </a:p>
          <a:p>
            <a:pPr marL="0" indent="0">
              <a:buNone/>
            </a:pPr>
            <a:endParaRPr lang="en-US" dirty="0"/>
          </a:p>
        </p:txBody>
      </p:sp>
    </p:spTree>
    <p:extLst>
      <p:ext uri="{BB962C8B-B14F-4D97-AF65-F5344CB8AC3E}">
        <p14:creationId xmlns:p14="http://schemas.microsoft.com/office/powerpoint/2010/main" val="424950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6145" y="527921"/>
            <a:ext cx="10523913" cy="737062"/>
          </a:xfrm>
        </p:spPr>
        <p:txBody>
          <a:bodyPr>
            <a:noAutofit/>
          </a:bodyPr>
          <a:lstStyle/>
          <a:p>
            <a:r>
              <a:rPr lang="en-US" sz="3600" b="1" dirty="0">
                <a:latin typeface="Times New Roman" panose="02020603050405020304" pitchFamily="18" charset="0"/>
                <a:cs typeface="Times New Roman" panose="02020603050405020304" pitchFamily="18" charset="0"/>
              </a:rPr>
              <a:t>Historical Background and the Current Framework</a:t>
            </a:r>
            <a:endParaRPr lang="en-US" sz="3600" dirty="0"/>
          </a:p>
        </p:txBody>
      </p:sp>
      <p:sp>
        <p:nvSpPr>
          <p:cNvPr id="3" name="Content Placeholder 2"/>
          <p:cNvSpPr>
            <a:spLocks noGrp="1"/>
          </p:cNvSpPr>
          <p:nvPr>
            <p:ph idx="1"/>
          </p:nvPr>
        </p:nvSpPr>
        <p:spPr>
          <a:xfrm>
            <a:off x="479886" y="1647184"/>
            <a:ext cx="11164033" cy="4581033"/>
          </a:xfrm>
        </p:spPr>
        <p:txBody>
          <a:bodyPr>
            <a:normAutofit/>
          </a:bodyPr>
          <a:lstStyle/>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Material system – </a:t>
            </a:r>
            <a:r>
              <a:rPr lang="en-US" sz="2400" dirty="0">
                <a:latin typeface="Times New Roman" panose="02020603050405020304" pitchFamily="18" charset="0"/>
                <a:cs typeface="Times New Roman" panose="02020603050405020304" pitchFamily="18" charset="0"/>
              </a:rPr>
              <a:t>includes more restrictive requirements on individual product conditions and pricing strategies. Supervision is more preventative and also more costly.</a:t>
            </a:r>
          </a:p>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State-owned insurance company – </a:t>
            </a:r>
            <a:r>
              <a:rPr lang="en-US" sz="2400" dirty="0">
                <a:latin typeface="Times New Roman" panose="02020603050405020304" pitchFamily="18" charset="0"/>
                <a:cs typeface="Times New Roman" panose="02020603050405020304" pitchFamily="18" charset="0"/>
              </a:rPr>
              <a:t>extreme form of </a:t>
            </a:r>
            <a:r>
              <a:rPr lang="en-US" sz="2400" dirty="0" err="1">
                <a:latin typeface="Times New Roman" panose="02020603050405020304" pitchFamily="18" charset="0"/>
                <a:cs typeface="Times New Roman" panose="02020603050405020304" pitchFamily="18" charset="0"/>
              </a:rPr>
              <a:t>materiál</a:t>
            </a:r>
            <a:r>
              <a:rPr lang="en-US" sz="2400" dirty="0">
                <a:latin typeface="Times New Roman" panose="02020603050405020304" pitchFamily="18" charset="0"/>
                <a:cs typeface="Times New Roman" panose="02020603050405020304" pitchFamily="18" charset="0"/>
              </a:rPr>
              <a:t> supervision. </a:t>
            </a:r>
          </a:p>
          <a:p>
            <a:pPr marL="0" indent="0">
              <a:lnSpc>
                <a:spcPct val="150000"/>
              </a:lnSpc>
              <a:buNone/>
            </a:pPr>
            <a:r>
              <a:rPr lang="en-US" sz="2400" dirty="0">
                <a:latin typeface="Times New Roman" panose="02020603050405020304" pitchFamily="18" charset="0"/>
                <a:cs typeface="Times New Roman" panose="02020603050405020304" pitchFamily="18" charset="0"/>
              </a:rPr>
              <a:t>Traditionally, most EU member states apply a mix of normative and material supervision to insurance company. Over time, however, the focus has shifted from material towards normative rules.</a:t>
            </a:r>
          </a:p>
          <a:p>
            <a:pPr marL="0" indent="0">
              <a:buNone/>
            </a:pPr>
            <a:endParaRPr lang="en-US" dirty="0"/>
          </a:p>
        </p:txBody>
      </p:sp>
    </p:spTree>
    <p:extLst>
      <p:ext uri="{BB962C8B-B14F-4D97-AF65-F5344CB8AC3E}">
        <p14:creationId xmlns:p14="http://schemas.microsoft.com/office/powerpoint/2010/main" val="91531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41775" y="227214"/>
            <a:ext cx="2011680" cy="2025535"/>
          </a:xfrm>
        </p:spPr>
        <p:txBody>
          <a:bodyPr>
            <a:normAutofit/>
          </a:bodyPr>
          <a:lstStyle/>
          <a:p>
            <a:pPr marL="0" indent="0"/>
            <a:r>
              <a:rPr lang="en-US" sz="2800" b="1" dirty="0">
                <a:solidFill>
                  <a:schemeClr val="bg1"/>
                </a:solidFill>
                <a:latin typeface="Times New Roman" panose="02020603050405020304" pitchFamily="18" charset="0"/>
                <a:cs typeface="Times New Roman" panose="02020603050405020304" pitchFamily="18" charset="0"/>
              </a:rPr>
              <a:t>The Current European Insurance Regulation</a:t>
            </a:r>
          </a:p>
        </p:txBody>
      </p:sp>
      <p:sp>
        <p:nvSpPr>
          <p:cNvPr id="3" name="Content Placeholder 2"/>
          <p:cNvSpPr>
            <a:spLocks noGrp="1"/>
          </p:cNvSpPr>
          <p:nvPr>
            <p:ph idx="1"/>
          </p:nvPr>
        </p:nvSpPr>
        <p:spPr>
          <a:xfrm>
            <a:off x="170256" y="747710"/>
            <a:ext cx="11883199" cy="5376253"/>
          </a:xfrm>
        </p:spPr>
        <p:txBody>
          <a:bodyPr>
            <a:noAutofit/>
          </a:bodyPr>
          <a:lstStyle/>
          <a:p>
            <a:pPr marL="0" indent="0">
              <a:lnSpc>
                <a:spcPct val="170000"/>
              </a:lnSpc>
              <a:buNone/>
            </a:pPr>
            <a:r>
              <a:rPr lang="en-US" sz="1200" dirty="0">
                <a:latin typeface="Times New Roman" panose="02020603050405020304" pitchFamily="18" charset="0"/>
                <a:cs typeface="Times New Roman" panose="02020603050405020304" pitchFamily="18" charset="0"/>
              </a:rPr>
              <a:t>The first generation of Insurance Directives:</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the non-life directive was adopted in 1973,</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the life directive in 1979.</a:t>
            </a:r>
          </a:p>
          <a:p>
            <a:pPr marL="0" indent="0">
              <a:lnSpc>
                <a:spcPct val="170000"/>
              </a:lnSpc>
              <a:buNone/>
            </a:pPr>
            <a:r>
              <a:rPr lang="en-US" sz="1200" dirty="0">
                <a:latin typeface="Times New Roman" panose="02020603050405020304" pitchFamily="18" charset="0"/>
                <a:cs typeface="Times New Roman" panose="02020603050405020304" pitchFamily="18" charset="0"/>
              </a:rPr>
              <a:t>These directives regulated the process of insurance licensing, financial requirements for technical provision and capital and included asset restriction. </a:t>
            </a:r>
          </a:p>
          <a:p>
            <a:pPr marL="0" indent="0">
              <a:lnSpc>
                <a:spcPct val="170000"/>
              </a:lnSpc>
              <a:buNone/>
            </a:pPr>
            <a:r>
              <a:rPr lang="en-US" sz="1200" dirty="0">
                <a:latin typeface="Times New Roman" panose="02020603050405020304" pitchFamily="18" charset="0"/>
                <a:cs typeface="Times New Roman" panose="02020603050405020304" pitchFamily="18" charset="0"/>
              </a:rPr>
              <a:t>The second generation of Insurance Directives were adopted:</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in 1988 for non-life directive,</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in 1990 for life insurance.</a:t>
            </a:r>
          </a:p>
          <a:p>
            <a:pPr marL="0" indent="0">
              <a:lnSpc>
                <a:spcPct val="170000"/>
              </a:lnSpc>
              <a:buNone/>
            </a:pPr>
            <a:r>
              <a:rPr lang="en-US" sz="1200" dirty="0">
                <a:latin typeface="Times New Roman" panose="02020603050405020304" pitchFamily="18" charset="0"/>
                <a:cs typeface="Times New Roman" panose="02020603050405020304" pitchFamily="18" charset="0"/>
              </a:rPr>
              <a:t>Insurance companies were allowed to provide services throughout Europe without having a licensed subsidiary in a member state. However, certain notification requirements remained in place.</a:t>
            </a:r>
          </a:p>
          <a:p>
            <a:pPr marL="0" indent="0">
              <a:lnSpc>
                <a:spcPct val="170000"/>
              </a:lnSpc>
              <a:buNone/>
            </a:pPr>
            <a:r>
              <a:rPr lang="en-US" sz="1200" dirty="0">
                <a:latin typeface="Times New Roman" panose="02020603050405020304" pitchFamily="18" charset="0"/>
                <a:cs typeface="Times New Roman" panose="02020603050405020304" pitchFamily="18" charset="0"/>
              </a:rPr>
              <a:t>The third generation of Insurance Directives of 1992:</a:t>
            </a:r>
          </a:p>
          <a:p>
            <a:pPr marL="0" indent="0">
              <a:lnSpc>
                <a:spcPct val="170000"/>
              </a:lnSpc>
              <a:buNone/>
            </a:pPr>
            <a:r>
              <a:rPr lang="en-US" sz="1200" dirty="0">
                <a:latin typeface="Times New Roman" panose="02020603050405020304" pitchFamily="18" charset="0"/>
                <a:cs typeface="Times New Roman" panose="02020603050405020304" pitchFamily="18" charset="0"/>
              </a:rPr>
              <a:t>Paved the way for a European market by applying the single-license principle. This principle allowed companies to operate throughout Europe with only one license. All supervisors apply normative supervision, i.e., that there is no ex ante requirements for insurance supervisors to approve insurance companies' product conditions and rates. </a:t>
            </a:r>
          </a:p>
          <a:p>
            <a:pPr marL="0" indent="0">
              <a:lnSpc>
                <a:spcPct val="170000"/>
              </a:lnSpc>
              <a:buNone/>
            </a:pPr>
            <a:r>
              <a:rPr lang="en-US" sz="1200" dirty="0">
                <a:latin typeface="Times New Roman" panose="02020603050405020304" pitchFamily="18" charset="0"/>
                <a:cs typeface="Times New Roman" panose="02020603050405020304" pitchFamily="18" charset="0"/>
              </a:rPr>
              <a:t>Directives have been updated in 2002. (Solvency I)</a:t>
            </a:r>
          </a:p>
          <a:p>
            <a:pPr marL="0" indent="0">
              <a:buNone/>
            </a:pPr>
            <a:endParaRPr lang="en-US" sz="400" dirty="0"/>
          </a:p>
        </p:txBody>
      </p:sp>
      <p:sp>
        <p:nvSpPr>
          <p:cNvPr id="4" name="TextBox 3"/>
          <p:cNvSpPr txBox="1"/>
          <p:nvPr/>
        </p:nvSpPr>
        <p:spPr>
          <a:xfrm>
            <a:off x="1233182" y="227214"/>
            <a:ext cx="9504726" cy="646331"/>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The Current European Insurance Regulation</a:t>
            </a:r>
          </a:p>
        </p:txBody>
      </p:sp>
    </p:spTree>
    <p:extLst>
      <p:ext uri="{BB962C8B-B14F-4D97-AF65-F5344CB8AC3E}">
        <p14:creationId xmlns:p14="http://schemas.microsoft.com/office/powerpoint/2010/main" val="2694277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8768" y="226147"/>
            <a:ext cx="9107747" cy="720436"/>
          </a:xfrm>
        </p:spPr>
        <p:txBody>
          <a:bodyPr>
            <a:noAutofit/>
          </a:bodyPr>
          <a:lstStyle/>
          <a:p>
            <a:pPr marL="0" indent="0"/>
            <a:r>
              <a:rPr lang="en-US" sz="3600" b="1" dirty="0">
                <a:latin typeface="Times New Roman" panose="02020603050405020304" pitchFamily="18" charset="0"/>
                <a:cs typeface="Times New Roman" panose="02020603050405020304" pitchFamily="18" charset="0"/>
              </a:rPr>
              <a:t>Tools of the Insurance Regulator or Supervisor</a:t>
            </a:r>
          </a:p>
        </p:txBody>
      </p:sp>
      <p:sp>
        <p:nvSpPr>
          <p:cNvPr id="3" name="Content Placeholder 2"/>
          <p:cNvSpPr>
            <a:spLocks noGrp="1"/>
          </p:cNvSpPr>
          <p:nvPr>
            <p:ph idx="1"/>
          </p:nvPr>
        </p:nvSpPr>
        <p:spPr>
          <a:xfrm>
            <a:off x="249118" y="1085729"/>
            <a:ext cx="11621303" cy="5004678"/>
          </a:xfrm>
        </p:spPr>
        <p:txBody>
          <a:bodyPr>
            <a:normAutofit/>
          </a:bodyPr>
          <a:lstStyle/>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Licensing insurance firms: </a:t>
            </a:r>
            <a:r>
              <a:rPr lang="en-US" sz="2400" dirty="0">
                <a:latin typeface="Times New Roman" panose="02020603050405020304" pitchFamily="18" charset="0"/>
                <a:cs typeface="Times New Roman" panose="02020603050405020304" pitchFamily="18" charset="0"/>
              </a:rPr>
              <a:t>every insurance firm needs a license in order to do business. Supervisors that provide the license ensure that companies fulfil the necessary criteria on a permanent basis. General criteria to obtain a license include articles of association, sufficiently sound management, minimum corporate governance arrangements, legal form of the company and adequate financial resources.</a:t>
            </a:r>
          </a:p>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Limiting business activates</a:t>
            </a:r>
            <a:r>
              <a:rPr lang="en-US" sz="2400" dirty="0">
                <a:latin typeface="Times New Roman" panose="02020603050405020304" pitchFamily="18" charset="0"/>
                <a:cs typeface="Times New Roman" panose="02020603050405020304" pitchFamily="18" charset="0"/>
              </a:rPr>
              <a:t>: a regulator could limit business activities, for instance the type of insurance contracts that a company may sell. Indeed, it is generally applied that non-life insurers are not allowed to write life insurance and vice versa.</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927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707</TotalTime>
  <Words>3338</Words>
  <Application>Microsoft Macintosh PowerPoint</Application>
  <PresentationFormat>宽屏</PresentationFormat>
  <Paragraphs>283</Paragraphs>
  <Slides>46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46</vt:i4>
      </vt:variant>
    </vt:vector>
  </HeadingPairs>
  <TitlesOfParts>
    <vt:vector size="54" baseType="lpstr">
      <vt:lpstr>等线</vt:lpstr>
      <vt:lpstr>等线 Light</vt:lpstr>
      <vt:lpstr>KaiTi</vt:lpstr>
      <vt:lpstr>Arial</vt:lpstr>
      <vt:lpstr>Cambria Math</vt:lpstr>
      <vt:lpstr>Times New Roman</vt:lpstr>
      <vt:lpstr>Wingdings</vt:lpstr>
      <vt:lpstr>Office 主题​​</vt:lpstr>
      <vt:lpstr>Regulation and Solvency II</vt:lpstr>
      <vt:lpstr>Solvency</vt:lpstr>
      <vt:lpstr>Reasons for Regulating of Insurance Marketplace</vt:lpstr>
      <vt:lpstr>Solvency Regulation has Three Main Parts</vt:lpstr>
      <vt:lpstr>Objectives of Solvency Regulations</vt:lpstr>
      <vt:lpstr>Historical Background and the Current Framework</vt:lpstr>
      <vt:lpstr>Historical Background and the Current Framework</vt:lpstr>
      <vt:lpstr>The Current European Insurance Regulation</vt:lpstr>
      <vt:lpstr>Tools of the Insurance Regulator or Supervisor</vt:lpstr>
      <vt:lpstr>Tools of the Insurance Regulator or Supervisor</vt:lpstr>
      <vt:lpstr>Three Components of the Financial Soundness within Solvency I:</vt:lpstr>
      <vt:lpstr>Technical Provision</vt:lpstr>
      <vt:lpstr>Asset Limits</vt:lpstr>
      <vt:lpstr>Solvency Requirements</vt:lpstr>
      <vt:lpstr>Minimum Capital Requirements for Insurance Companies</vt:lpstr>
      <vt:lpstr>Minimum Capital Requirements for Insurance Companies</vt:lpstr>
      <vt:lpstr>Disadvantages of Solvency I Regime:</vt:lpstr>
      <vt:lpstr>What is Solvency II ?</vt:lpstr>
      <vt:lpstr>Key Objectives of Solvency II</vt:lpstr>
      <vt:lpstr>Solvency I vs. Solvency II</vt:lpstr>
      <vt:lpstr>Solvency I vs. Solvency II</vt:lpstr>
      <vt:lpstr>Solvency I vs. Solvency II</vt:lpstr>
      <vt:lpstr>Solvency I vs. Solvency II</vt:lpstr>
      <vt:lpstr>Basic Structure of Solvency II</vt:lpstr>
      <vt:lpstr>Three Pillar Approach</vt:lpstr>
      <vt:lpstr>First Pillar – Quantitative Requirements</vt:lpstr>
      <vt:lpstr>Solvency Capital Requirement (SCR)</vt:lpstr>
      <vt:lpstr>Minimum Capital Requirement (MCR)</vt:lpstr>
      <vt:lpstr>Pillar 1 – Adequacy of Capital Resources</vt:lpstr>
      <vt:lpstr>Pillar 1 – Capital Resources</vt:lpstr>
      <vt:lpstr>Three Pillar Approach</vt:lpstr>
      <vt:lpstr>Pillar 2 includes Developing and Embedding Governance Requirements</vt:lpstr>
      <vt:lpstr>Pillar 2 – System of Governance</vt:lpstr>
      <vt:lpstr>Three Pillar Approach</vt:lpstr>
      <vt:lpstr>Third Pillar</vt:lpstr>
      <vt:lpstr>Third Pillar – Reporting and Disclosure</vt:lpstr>
      <vt:lpstr>Third Pillar – Main Features / Concepts </vt:lpstr>
      <vt:lpstr>PowerPoint 演示文稿</vt:lpstr>
      <vt:lpstr>Lamfalussy Procedure</vt:lpstr>
      <vt:lpstr>Lamfalussy Procedure</vt:lpstr>
      <vt:lpstr>Lamfalussy Procedure</vt:lpstr>
      <vt:lpstr>Lamfalussy Procedure</vt:lpstr>
      <vt:lpstr>Lamfalussy Procedure</vt:lpstr>
      <vt:lpstr>The Solvency II Project</vt:lpstr>
      <vt:lpstr>General Structure of the Framework Directive</vt:lpstr>
      <vt:lpstr>Conclusion</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Regulation and Solvency II</dc:title>
  <dc:creator>Pedagog</dc:creator>
  <cp:lastModifiedBy>Haochen Guo</cp:lastModifiedBy>
  <cp:revision>49</cp:revision>
  <dcterms:created xsi:type="dcterms:W3CDTF">2015-04-10T10:02:37Z</dcterms:created>
  <dcterms:modified xsi:type="dcterms:W3CDTF">2023-08-31T06:05:05Z</dcterms:modified>
</cp:coreProperties>
</file>