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6.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3" r:id="rId2"/>
    <p:sldMasterId id="2147483711" r:id="rId3"/>
    <p:sldMasterId id="2147483718" r:id="rId4"/>
    <p:sldMasterId id="2147483730" r:id="rId5"/>
    <p:sldMasterId id="2147483737" r:id="rId6"/>
    <p:sldMasterId id="2147483745" r:id="rId7"/>
  </p:sldMasterIdLst>
  <p:sldIdLst>
    <p:sldId id="257" r:id="rId8"/>
    <p:sldId id="259" r:id="rId9"/>
    <p:sldId id="273" r:id="rId10"/>
    <p:sldId id="274" r:id="rId11"/>
    <p:sldId id="263" r:id="rId12"/>
    <p:sldId id="260" r:id="rId13"/>
    <p:sldId id="264" r:id="rId14"/>
    <p:sldId id="265" r:id="rId15"/>
    <p:sldId id="266" r:id="rId16"/>
    <p:sldId id="267" r:id="rId17"/>
    <p:sldId id="268" r:id="rId18"/>
    <p:sldId id="269" r:id="rId19"/>
    <p:sldId id="270" r:id="rId20"/>
    <p:sldId id="271" r:id="rId21"/>
    <p:sldId id="272" r:id="rId22"/>
    <p:sldId id="261"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62" r:id="rId39"/>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59" autoAdjust="0"/>
    <p:restoredTop sz="94660"/>
  </p:normalViewPr>
  <p:slideViewPr>
    <p:cSldViewPr snapToGrid="0">
      <p:cViewPr varScale="1">
        <p:scale>
          <a:sx n="120" d="100"/>
          <a:sy n="120" d="100"/>
        </p:scale>
        <p:origin x="48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tableStyles" Target="tableStyles.xml"/><Relationship Id="rId8" Type="http://schemas.openxmlformats.org/officeDocument/2006/relationships/slide" Target="slides/slide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id="{DEDE463D-611E-7641-BE67-E50FAADA5268}"/>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5" name="Zástupný symbol pro zápatí 4">
            <a:extLst>
              <a:ext uri="{FF2B5EF4-FFF2-40B4-BE49-F238E27FC236}">
                <a16:creationId xmlns:a16="http://schemas.microsoft.com/office/drawing/2014/main"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7C838B55-B834-7B40-AB95-C477904CC497}"/>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40696640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8251468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7801129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4439822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8067671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id="{DEDE463D-611E-7641-BE67-E50FAADA5268}"/>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5" name="Zástupný symbol pro zápatí 4">
            <a:extLst>
              <a:ext uri="{FF2B5EF4-FFF2-40B4-BE49-F238E27FC236}">
                <a16:creationId xmlns:a16="http://schemas.microsoft.com/office/drawing/2014/main"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7C838B55-B834-7B40-AB95-C477904CC497}"/>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18030629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id="{A65CAB9C-0386-8B4F-99ED-91992F801AE3}"/>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5" name="Zástupný symbol pro zápatí 4">
            <a:extLst>
              <a:ext uri="{FF2B5EF4-FFF2-40B4-BE49-F238E27FC236}">
                <a16:creationId xmlns:a16="http://schemas.microsoft.com/office/drawing/2014/main"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4E1B1056-E9A4-E849-AFE0-99640ED4F52F}"/>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3638184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id="{81AAA1F3-AAB7-A046-B5C1-7E0FED02FD48}"/>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5" name="Zástupný symbol pro zápatí 4">
            <a:extLst>
              <a:ext uri="{FF2B5EF4-FFF2-40B4-BE49-F238E27FC236}">
                <a16:creationId xmlns:a16="http://schemas.microsoft.com/office/drawing/2014/main"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D35E7D21-DA7F-BC4B-ADBF-66F03AA08436}"/>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35869521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id="{40C9FC7B-3212-0C45-8BA4-BD25FC4086DF}"/>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6" name="Zástupný symbol pro zápatí 5">
            <a:extLst>
              <a:ext uri="{FF2B5EF4-FFF2-40B4-BE49-F238E27FC236}">
                <a16:creationId xmlns:a16="http://schemas.microsoft.com/office/drawing/2014/main"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7" name="Zástupný symbol pro číslo snímku 6">
            <a:extLst>
              <a:ext uri="{FF2B5EF4-FFF2-40B4-BE49-F238E27FC236}">
                <a16:creationId xmlns:a16="http://schemas.microsoft.com/office/drawing/2014/main" id="{0AD2E780-8CA4-694B-B7E2-70742E384C86}"/>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42394010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id="{3315A8E6-4C0A-AA4C-9079-37AC28721938}"/>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4" name="Zástupný symbol pro zápatí 3">
            <a:extLst>
              <a:ext uri="{FF2B5EF4-FFF2-40B4-BE49-F238E27FC236}">
                <a16:creationId xmlns:a16="http://schemas.microsoft.com/office/drawing/2014/main"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5" name="Zástupný symbol pro číslo snímku 4">
            <a:extLst>
              <a:ext uri="{FF2B5EF4-FFF2-40B4-BE49-F238E27FC236}">
                <a16:creationId xmlns:a16="http://schemas.microsoft.com/office/drawing/2014/main" id="{203DEF9F-619E-514F-B49B-61758FC00CE4}"/>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1931518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1767913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id="{A65CAB9C-0386-8B4F-99ED-91992F801AE3}"/>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5" name="Zástupný symbol pro zápatí 4">
            <a:extLst>
              <a:ext uri="{FF2B5EF4-FFF2-40B4-BE49-F238E27FC236}">
                <a16:creationId xmlns:a16="http://schemas.microsoft.com/office/drawing/2014/main"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4E1B1056-E9A4-E849-AFE0-99640ED4F52F}"/>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2849034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id="{3B0C3A37-4F77-534E-9AF3-D82BFE15450D}"/>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2BCDCCB8-70AD-574C-9AA9-B02DA9D9DB6F}"/>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id="{47B3117F-487E-494C-9FA1-CB037C2CB28F}"/>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9607823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904DCE98-8002-BC4F-85CF-80F1678C4DE6}"/>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5C100820-F6DD-5A4F-80F7-CAC42703D5E2}"/>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id="{61E03D53-E799-BF42-83F0-6B6D5E020F0F}"/>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9809745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BA13D4-2C24-4B4C-A527-271234776FCA}"/>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9B86D41A-5F70-D542-B768-4CA673DBA815}"/>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id="{5D784A22-3709-7E43-ADD3-04B31F1D2000}"/>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286541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id="{C3B26196-17B1-8245-A58A-F8CFE5261031}"/>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6" name="Footer Placeholder 5">
            <a:extLst>
              <a:ext uri="{FF2B5EF4-FFF2-40B4-BE49-F238E27FC236}">
                <a16:creationId xmlns:a16="http://schemas.microsoft.com/office/drawing/2014/main" id="{EDF613EA-3698-4344-847F-E2367A8EDA47}"/>
              </a:ext>
            </a:extLst>
          </p:cNvPr>
          <p:cNvSpPr>
            <a:spLocks noGrp="1"/>
          </p:cNvSpPr>
          <p:nvPr>
            <p:ph type="ftr" sz="quarter" idx="11"/>
          </p:nvPr>
        </p:nvSpPr>
        <p:spPr/>
        <p:txBody>
          <a:bodyPr/>
          <a:lstStyle/>
          <a:p>
            <a:endParaRPr lang="cs-CZ"/>
          </a:p>
        </p:txBody>
      </p:sp>
      <p:sp>
        <p:nvSpPr>
          <p:cNvPr id="7" name="Slide Number Placeholder 6">
            <a:extLst>
              <a:ext uri="{FF2B5EF4-FFF2-40B4-BE49-F238E27FC236}">
                <a16:creationId xmlns:a16="http://schemas.microsoft.com/office/drawing/2014/main" id="{3C666FBF-FFBF-9746-9924-D6ECC8F224BE}"/>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0745885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id="{985C7EB4-86D6-B743-9954-71FAD9D04709}"/>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8" name="Footer Placeholder 7">
            <a:extLst>
              <a:ext uri="{FF2B5EF4-FFF2-40B4-BE49-F238E27FC236}">
                <a16:creationId xmlns:a16="http://schemas.microsoft.com/office/drawing/2014/main" id="{0DC364A0-F572-C149-849B-B307CD8BEF4E}"/>
              </a:ext>
            </a:extLst>
          </p:cNvPr>
          <p:cNvSpPr>
            <a:spLocks noGrp="1"/>
          </p:cNvSpPr>
          <p:nvPr>
            <p:ph type="ftr" sz="quarter" idx="11"/>
          </p:nvPr>
        </p:nvSpPr>
        <p:spPr/>
        <p:txBody>
          <a:bodyPr/>
          <a:lstStyle/>
          <a:p>
            <a:endParaRPr lang="cs-CZ"/>
          </a:p>
        </p:txBody>
      </p:sp>
      <p:sp>
        <p:nvSpPr>
          <p:cNvPr id="9" name="Slide Number Placeholder 8">
            <a:extLst>
              <a:ext uri="{FF2B5EF4-FFF2-40B4-BE49-F238E27FC236}">
                <a16:creationId xmlns:a16="http://schemas.microsoft.com/office/drawing/2014/main" id="{8FF28744-8951-9A4F-A3AA-DD575AE0E338}"/>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7651657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71551-C6A2-6D44-9A81-20B0DFB75549}"/>
              </a:ext>
            </a:extLst>
          </p:cNvPr>
          <p:cNvSpPr>
            <a:spLocks noGrp="1"/>
          </p:cNvSpPr>
          <p:nvPr>
            <p:ph type="title"/>
          </p:nvPr>
        </p:nvSpPr>
        <p:spPr/>
        <p:txBody>
          <a:bodyPr/>
          <a:lstStyle/>
          <a:p>
            <a:r>
              <a:rPr lang="en-US"/>
              <a:t>Click to edit Master title style</a:t>
            </a:r>
            <a:endParaRPr lang="cs-CZ"/>
          </a:p>
        </p:txBody>
      </p:sp>
      <p:sp>
        <p:nvSpPr>
          <p:cNvPr id="3" name="Date Placeholder 2">
            <a:extLst>
              <a:ext uri="{FF2B5EF4-FFF2-40B4-BE49-F238E27FC236}">
                <a16:creationId xmlns:a16="http://schemas.microsoft.com/office/drawing/2014/main" id="{9B6EF13A-BEDD-8D40-AC6C-A39969AD033E}"/>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4" name="Footer Placeholder 3">
            <a:extLst>
              <a:ext uri="{FF2B5EF4-FFF2-40B4-BE49-F238E27FC236}">
                <a16:creationId xmlns:a16="http://schemas.microsoft.com/office/drawing/2014/main" id="{3B0FB4E8-8C55-204A-9573-634F389DE8C1}"/>
              </a:ext>
            </a:extLst>
          </p:cNvPr>
          <p:cNvSpPr>
            <a:spLocks noGrp="1"/>
          </p:cNvSpPr>
          <p:nvPr>
            <p:ph type="ftr" sz="quarter" idx="11"/>
          </p:nvPr>
        </p:nvSpPr>
        <p:spPr/>
        <p:txBody>
          <a:bodyPr/>
          <a:lstStyle/>
          <a:p>
            <a:endParaRPr lang="cs-CZ"/>
          </a:p>
        </p:txBody>
      </p:sp>
      <p:sp>
        <p:nvSpPr>
          <p:cNvPr id="5" name="Slide Number Placeholder 4">
            <a:extLst>
              <a:ext uri="{FF2B5EF4-FFF2-40B4-BE49-F238E27FC236}">
                <a16:creationId xmlns:a16="http://schemas.microsoft.com/office/drawing/2014/main" id="{55D9D78F-1EEB-F743-A9FB-1B91894CEA07}"/>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6219549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72057-05C0-D143-BA44-BD676CD9C93B}"/>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3" name="Footer Placeholder 2">
            <a:extLst>
              <a:ext uri="{FF2B5EF4-FFF2-40B4-BE49-F238E27FC236}">
                <a16:creationId xmlns:a16="http://schemas.microsoft.com/office/drawing/2014/main" id="{A33BE2FB-8405-5C4E-A05E-0DC323AF6212}"/>
              </a:ext>
            </a:extLst>
          </p:cNvPr>
          <p:cNvSpPr>
            <a:spLocks noGrp="1"/>
          </p:cNvSpPr>
          <p:nvPr>
            <p:ph type="ftr" sz="quarter" idx="11"/>
          </p:nvPr>
        </p:nvSpPr>
        <p:spPr/>
        <p:txBody>
          <a:bodyPr/>
          <a:lstStyle/>
          <a:p>
            <a:endParaRPr lang="cs-CZ"/>
          </a:p>
        </p:txBody>
      </p:sp>
      <p:sp>
        <p:nvSpPr>
          <p:cNvPr id="4" name="Slide Number Placeholder 3">
            <a:extLst>
              <a:ext uri="{FF2B5EF4-FFF2-40B4-BE49-F238E27FC236}">
                <a16:creationId xmlns:a16="http://schemas.microsoft.com/office/drawing/2014/main" id="{6BFD6ECD-2072-7649-8717-F6947C571585}"/>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6884042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3C40A-3F5C-0E49-8F8F-6D9B29B5E8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cs-CZ"/>
          </a:p>
        </p:txBody>
      </p:sp>
      <p:sp>
        <p:nvSpPr>
          <p:cNvPr id="3" name="Content Placeholder 2">
            <a:extLst>
              <a:ext uri="{FF2B5EF4-FFF2-40B4-BE49-F238E27FC236}">
                <a16:creationId xmlns:a16="http://schemas.microsoft.com/office/drawing/2014/main" id="{46D7F6FE-AE6D-AA46-B7E6-274E9FECE7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Text Placeholder 3">
            <a:extLst>
              <a:ext uri="{FF2B5EF4-FFF2-40B4-BE49-F238E27FC236}">
                <a16:creationId xmlns:a16="http://schemas.microsoft.com/office/drawing/2014/main" id="{07F48ED1-3C22-CF4D-964F-6309C68D39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40880F-C387-A147-90BC-C25E5F37E15A}"/>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6" name="Footer Placeholder 5">
            <a:extLst>
              <a:ext uri="{FF2B5EF4-FFF2-40B4-BE49-F238E27FC236}">
                <a16:creationId xmlns:a16="http://schemas.microsoft.com/office/drawing/2014/main" id="{93654222-DA1D-5942-8C32-925C8CDD7AAA}"/>
              </a:ext>
            </a:extLst>
          </p:cNvPr>
          <p:cNvSpPr>
            <a:spLocks noGrp="1"/>
          </p:cNvSpPr>
          <p:nvPr>
            <p:ph type="ftr" sz="quarter" idx="11"/>
          </p:nvPr>
        </p:nvSpPr>
        <p:spPr/>
        <p:txBody>
          <a:bodyPr/>
          <a:lstStyle/>
          <a:p>
            <a:endParaRPr lang="cs-CZ"/>
          </a:p>
        </p:txBody>
      </p:sp>
      <p:sp>
        <p:nvSpPr>
          <p:cNvPr id="7" name="Slide Number Placeholder 6">
            <a:extLst>
              <a:ext uri="{FF2B5EF4-FFF2-40B4-BE49-F238E27FC236}">
                <a16:creationId xmlns:a16="http://schemas.microsoft.com/office/drawing/2014/main" id="{1380EA64-309A-514C-86EA-FAFE50441311}"/>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1507849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8B0C9-7B40-FA40-987F-51603A9D35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cs-CZ"/>
          </a:p>
        </p:txBody>
      </p:sp>
      <p:sp>
        <p:nvSpPr>
          <p:cNvPr id="3" name="Picture Placeholder 2">
            <a:extLst>
              <a:ext uri="{FF2B5EF4-FFF2-40B4-BE49-F238E27FC236}">
                <a16:creationId xmlns:a16="http://schemas.microsoft.com/office/drawing/2014/main" id="{D3E2F6F5-7F35-EB4D-A1EC-863E7E34CA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cs-CZ"/>
          </a:p>
        </p:txBody>
      </p:sp>
      <p:sp>
        <p:nvSpPr>
          <p:cNvPr id="4" name="Text Placeholder 3">
            <a:extLst>
              <a:ext uri="{FF2B5EF4-FFF2-40B4-BE49-F238E27FC236}">
                <a16:creationId xmlns:a16="http://schemas.microsoft.com/office/drawing/2014/main" id="{252E35B1-C2B0-4D4B-943E-DEB98AAF20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36A77F-094E-5646-B960-EB9F6F1521ED}"/>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6" name="Footer Placeholder 5">
            <a:extLst>
              <a:ext uri="{FF2B5EF4-FFF2-40B4-BE49-F238E27FC236}">
                <a16:creationId xmlns:a16="http://schemas.microsoft.com/office/drawing/2014/main" id="{684CD75F-2872-9748-8FDD-854012C2F6DF}"/>
              </a:ext>
            </a:extLst>
          </p:cNvPr>
          <p:cNvSpPr>
            <a:spLocks noGrp="1"/>
          </p:cNvSpPr>
          <p:nvPr>
            <p:ph type="ftr" sz="quarter" idx="11"/>
          </p:nvPr>
        </p:nvSpPr>
        <p:spPr/>
        <p:txBody>
          <a:bodyPr/>
          <a:lstStyle/>
          <a:p>
            <a:endParaRPr lang="cs-CZ"/>
          </a:p>
        </p:txBody>
      </p:sp>
      <p:sp>
        <p:nvSpPr>
          <p:cNvPr id="7" name="Slide Number Placeholder 6">
            <a:extLst>
              <a:ext uri="{FF2B5EF4-FFF2-40B4-BE49-F238E27FC236}">
                <a16:creationId xmlns:a16="http://schemas.microsoft.com/office/drawing/2014/main" id="{55D6C3EB-745B-034B-8C75-CEC8F7C64562}"/>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1948825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1EDD7A46-18AB-7B43-B05D-7EC3E7A08F6D}"/>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969A48DC-3CD9-9542-B18D-D6CC3077A529}"/>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id="{65EFA9E0-9FA1-6145-9530-79E7D73F3A5D}"/>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607674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id="{81AAA1F3-AAB7-A046-B5C1-7E0FED02FD48}"/>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5" name="Zástupný symbol pro zápatí 4">
            <a:extLst>
              <a:ext uri="{FF2B5EF4-FFF2-40B4-BE49-F238E27FC236}">
                <a16:creationId xmlns:a16="http://schemas.microsoft.com/office/drawing/2014/main"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D35E7D21-DA7F-BC4B-ADBF-66F03AA08436}"/>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4581917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5634EEB-BD8A-2044-8B35-C5AE56E51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cs-CZ"/>
          </a:p>
        </p:txBody>
      </p:sp>
      <p:sp>
        <p:nvSpPr>
          <p:cNvPr id="3" name="Vertical Text Placeholder 2">
            <a:extLst>
              <a:ext uri="{FF2B5EF4-FFF2-40B4-BE49-F238E27FC236}">
                <a16:creationId xmlns:a16="http://schemas.microsoft.com/office/drawing/2014/main" id="{069A23D1-7F69-7E47-A6BD-BB612A4E4C6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75D427B6-FD45-B74E-996A-99BB45FE3716}"/>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28B53127-1CB8-1D46-8EE1-22CBD5420DA7}"/>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id="{C1FFF5BE-5006-9542-9F89-C97DC7BD8279}"/>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8427663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id="{DEDE463D-611E-7641-BE67-E50FAADA5268}"/>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Zástupný symbol pro zápatí 4">
            <a:extLst>
              <a:ext uri="{FF2B5EF4-FFF2-40B4-BE49-F238E27FC236}">
                <a16:creationId xmlns:a16="http://schemas.microsoft.com/office/drawing/2014/main"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id="{7C838B55-B834-7B40-AB95-C477904CC497}"/>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2800551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id="{A65CAB9C-0386-8B4F-99ED-91992F801AE3}"/>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Zástupný symbol pro zápatí 4">
            <a:extLst>
              <a:ext uri="{FF2B5EF4-FFF2-40B4-BE49-F238E27FC236}">
                <a16:creationId xmlns:a16="http://schemas.microsoft.com/office/drawing/2014/main"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id="{4E1B1056-E9A4-E849-AFE0-99640ED4F52F}"/>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3824733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id="{81AAA1F3-AAB7-A046-B5C1-7E0FED02FD48}"/>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Zástupný symbol pro zápatí 4">
            <a:extLst>
              <a:ext uri="{FF2B5EF4-FFF2-40B4-BE49-F238E27FC236}">
                <a16:creationId xmlns:a16="http://schemas.microsoft.com/office/drawing/2014/main"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id="{D35E7D21-DA7F-BC4B-ADBF-66F03AA08436}"/>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610538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id="{40C9FC7B-3212-0C45-8BA4-BD25FC4086DF}"/>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6" name="Zástupný symbol pro zápatí 5">
            <a:extLst>
              <a:ext uri="{FF2B5EF4-FFF2-40B4-BE49-F238E27FC236}">
                <a16:creationId xmlns:a16="http://schemas.microsoft.com/office/drawing/2014/main"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cs-CZ"/>
          </a:p>
        </p:txBody>
      </p:sp>
      <p:sp>
        <p:nvSpPr>
          <p:cNvPr id="7" name="Zástupný symbol pro číslo snímku 6">
            <a:extLst>
              <a:ext uri="{FF2B5EF4-FFF2-40B4-BE49-F238E27FC236}">
                <a16:creationId xmlns:a16="http://schemas.microsoft.com/office/drawing/2014/main" id="{0AD2E780-8CA4-694B-B7E2-70742E384C86}"/>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5837417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id="{3315A8E6-4C0A-AA4C-9079-37AC28721938}"/>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4" name="Zástupný symbol pro zápatí 3">
            <a:extLst>
              <a:ext uri="{FF2B5EF4-FFF2-40B4-BE49-F238E27FC236}">
                <a16:creationId xmlns:a16="http://schemas.microsoft.com/office/drawing/2014/main"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cs-CZ"/>
          </a:p>
        </p:txBody>
      </p:sp>
      <p:sp>
        <p:nvSpPr>
          <p:cNvPr id="5" name="Zástupný symbol pro číslo snímku 4">
            <a:extLst>
              <a:ext uri="{FF2B5EF4-FFF2-40B4-BE49-F238E27FC236}">
                <a16:creationId xmlns:a16="http://schemas.microsoft.com/office/drawing/2014/main" id="{203DEF9F-619E-514F-B49B-61758FC00CE4}"/>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79360725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cs-CZ"/>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42567188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3001975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40418715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7443679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id="{40C9FC7B-3212-0C45-8BA4-BD25FC4086DF}"/>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6" name="Zástupný symbol pro zápatí 5">
            <a:extLst>
              <a:ext uri="{FF2B5EF4-FFF2-40B4-BE49-F238E27FC236}">
                <a16:creationId xmlns:a16="http://schemas.microsoft.com/office/drawing/2014/main"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7" name="Zástupný symbol pro číslo snímku 6">
            <a:extLst>
              <a:ext uri="{FF2B5EF4-FFF2-40B4-BE49-F238E27FC236}">
                <a16:creationId xmlns:a16="http://schemas.microsoft.com/office/drawing/2014/main" id="{0AD2E780-8CA4-694B-B7E2-70742E384C86}"/>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9346114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0521153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40140943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4548476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0893878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5DF8932-07E7-A254-B0ED-9E1EC6B05DC9}"/>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8EFA45DA-DC1E-1E8D-9B77-C99F063F78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65559F98-49D4-6ABC-532D-A0995FEDA742}"/>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5" name="页脚占位符 4">
            <a:extLst>
              <a:ext uri="{FF2B5EF4-FFF2-40B4-BE49-F238E27FC236}">
                <a16:creationId xmlns:a16="http://schemas.microsoft.com/office/drawing/2014/main" id="{7D72871D-11D7-B4C8-6786-6FB94C674966}"/>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17477DEB-A2B8-336D-2235-18ABC8FF86BE}"/>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11885441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DD9722-26BF-438D-B32F-6FD9D2AA2D65}"/>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5D6F9229-2340-16B2-5A83-15B04A8F453C}"/>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088A5A6A-7ED1-A41B-3C2E-A1257DC8806C}"/>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5" name="页脚占位符 4">
            <a:extLst>
              <a:ext uri="{FF2B5EF4-FFF2-40B4-BE49-F238E27FC236}">
                <a16:creationId xmlns:a16="http://schemas.microsoft.com/office/drawing/2014/main" id="{8D68553E-C6E8-55A1-D501-227172994C46}"/>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E3721B4F-625A-4562-12E5-A62A7E7FD0D7}"/>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38077717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B43CDA9-690D-4C11-3C80-4AE6062AC52F}"/>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5BE728CB-DDCC-AE20-B6F6-A159377F5C7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id="{57C7361D-9830-927B-45AD-72B83CA8958D}"/>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5" name="页脚占位符 4">
            <a:extLst>
              <a:ext uri="{FF2B5EF4-FFF2-40B4-BE49-F238E27FC236}">
                <a16:creationId xmlns:a16="http://schemas.microsoft.com/office/drawing/2014/main" id="{73673957-E270-C2F1-A35E-5D046242B666}"/>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96E00F2F-C99C-D37E-FEF5-743D76F07371}"/>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264422778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3325CD6-3A1F-D78F-7F08-15BAD918DE9C}"/>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85456990-9502-C8F9-A89D-7DDA8513A403}"/>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id="{FE9092F2-24DA-5073-3ED8-FBD4F5D5B748}"/>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id="{2035B2ED-BDE5-73AA-AE76-FE8976A97509}"/>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6" name="页脚占位符 5">
            <a:extLst>
              <a:ext uri="{FF2B5EF4-FFF2-40B4-BE49-F238E27FC236}">
                <a16:creationId xmlns:a16="http://schemas.microsoft.com/office/drawing/2014/main" id="{8AFBF118-9748-94BF-C9B5-6DD7889F737E}"/>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AB734DD5-AA6B-B76E-A7C8-8A55BEA68498}"/>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42830924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6FD99C4-3073-A65F-258A-AEDEFE42DA1A}"/>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9D7D5F69-E32F-65B2-402B-A425E5A9EA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id="{5D7C1702-4F98-23DB-4686-5254BA358E0A}"/>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id="{D8F1CC46-8EDB-8D8D-93EA-239CBF4043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id="{D452E3AF-2241-A230-C2ED-F8C2942898B6}"/>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id="{27A6A79C-0425-EDFF-84B3-DAD0FB2CDCD1}"/>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8" name="页脚占位符 7">
            <a:extLst>
              <a:ext uri="{FF2B5EF4-FFF2-40B4-BE49-F238E27FC236}">
                <a16:creationId xmlns:a16="http://schemas.microsoft.com/office/drawing/2014/main" id="{E583B3E7-072C-1327-669D-96E7F1865270}"/>
              </a:ext>
            </a:extLst>
          </p:cNvPr>
          <p:cNvSpPr>
            <a:spLocks noGrp="1"/>
          </p:cNvSpPr>
          <p:nvPr>
            <p:ph type="ftr" sz="quarter" idx="11"/>
          </p:nvPr>
        </p:nvSpPr>
        <p:spPr/>
        <p:txBody>
          <a:bodyPr/>
          <a:lstStyle/>
          <a:p>
            <a:endParaRPr lang="en-US"/>
          </a:p>
        </p:txBody>
      </p:sp>
      <p:sp>
        <p:nvSpPr>
          <p:cNvPr id="9" name="灯片编号占位符 8">
            <a:extLst>
              <a:ext uri="{FF2B5EF4-FFF2-40B4-BE49-F238E27FC236}">
                <a16:creationId xmlns:a16="http://schemas.microsoft.com/office/drawing/2014/main" id="{4E29B910-4F91-17B2-D4F9-3B29A13D1EB8}"/>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410204600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6E133BB-AECC-DCB6-636A-259806ABA7D1}"/>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D50352A2-4988-BF32-AA88-A9F029E196BA}"/>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4" name="页脚占位符 3">
            <a:extLst>
              <a:ext uri="{FF2B5EF4-FFF2-40B4-BE49-F238E27FC236}">
                <a16:creationId xmlns:a16="http://schemas.microsoft.com/office/drawing/2014/main" id="{9D96EE7F-5FFF-A556-5056-325C686D778E}"/>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10962269-D17D-4C13-FD18-1CB1A6723B6A}"/>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2311573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id="{3315A8E6-4C0A-AA4C-9079-37AC28721938}"/>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4" name="Zástupný symbol pro zápatí 3">
            <a:extLst>
              <a:ext uri="{FF2B5EF4-FFF2-40B4-BE49-F238E27FC236}">
                <a16:creationId xmlns:a16="http://schemas.microsoft.com/office/drawing/2014/main"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5" name="Zástupný symbol pro číslo snímku 4">
            <a:extLst>
              <a:ext uri="{FF2B5EF4-FFF2-40B4-BE49-F238E27FC236}">
                <a16:creationId xmlns:a16="http://schemas.microsoft.com/office/drawing/2014/main" id="{203DEF9F-619E-514F-B49B-61758FC00CE4}"/>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8324939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FF2547AD-68AE-0DAC-E940-CA6A86B2388E}"/>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3" name="页脚占位符 2">
            <a:extLst>
              <a:ext uri="{FF2B5EF4-FFF2-40B4-BE49-F238E27FC236}">
                <a16:creationId xmlns:a16="http://schemas.microsoft.com/office/drawing/2014/main" id="{D5CBF140-1C51-C8A4-5579-7DB93237A38F}"/>
              </a:ext>
            </a:extLst>
          </p:cNvPr>
          <p:cNvSpPr>
            <a:spLocks noGrp="1"/>
          </p:cNvSpPr>
          <p:nvPr>
            <p:ph type="ftr" sz="quarter" idx="11"/>
          </p:nvPr>
        </p:nvSpPr>
        <p:spPr/>
        <p:txBody>
          <a:bodyPr/>
          <a:lstStyle/>
          <a:p>
            <a:endParaRPr lang="en-US"/>
          </a:p>
        </p:txBody>
      </p:sp>
      <p:sp>
        <p:nvSpPr>
          <p:cNvPr id="4" name="灯片编号占位符 3">
            <a:extLst>
              <a:ext uri="{FF2B5EF4-FFF2-40B4-BE49-F238E27FC236}">
                <a16:creationId xmlns:a16="http://schemas.microsoft.com/office/drawing/2014/main" id="{DD32C1A7-EED1-02A5-80F5-487EF2A9F46F}"/>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409360514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A96C5A5-4C46-7E5D-1229-B76C6AE4B455}"/>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F25E4F71-15F9-ADFA-52E6-546D52EC499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id="{81F59368-1457-D013-8415-4E1B2D1BEC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DE74842B-F533-72D7-E99D-0430C0EACA2A}"/>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6" name="页脚占位符 5">
            <a:extLst>
              <a:ext uri="{FF2B5EF4-FFF2-40B4-BE49-F238E27FC236}">
                <a16:creationId xmlns:a16="http://schemas.microsoft.com/office/drawing/2014/main" id="{DF1B323C-D80E-EB9F-084A-8665D76E22F4}"/>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D1421FE0-6EE0-1EA8-8F01-29149AD4E823}"/>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177245405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34511FE-682C-3DDE-5422-F42864A40F63}"/>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E25D67A6-D473-DBF4-AB25-DDFDAE6C00C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id="{006A5415-C595-715A-376B-CDBA095849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5279EC0D-3FE1-7834-2706-87546E7A83BE}"/>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6" name="页脚占位符 5">
            <a:extLst>
              <a:ext uri="{FF2B5EF4-FFF2-40B4-BE49-F238E27FC236}">
                <a16:creationId xmlns:a16="http://schemas.microsoft.com/office/drawing/2014/main" id="{113F1AB0-3DDA-385E-1703-F592536482C5}"/>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57B2D914-A655-0E0B-CC2E-48841F4317E6}"/>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5559468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722F9BB-4B67-778D-22CE-CEEB4C767EBE}"/>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556D9E0B-1992-2A90-B700-F2F5030C8F46}"/>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94508978-805A-90C2-A952-B21A0AC9CFEC}"/>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5" name="页脚占位符 4">
            <a:extLst>
              <a:ext uri="{FF2B5EF4-FFF2-40B4-BE49-F238E27FC236}">
                <a16:creationId xmlns:a16="http://schemas.microsoft.com/office/drawing/2014/main" id="{F6E00B18-6459-CB17-CFCF-B771A08E2197}"/>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BDB5A4F9-CA07-A59A-3531-76E2192A1BED}"/>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38182104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A16C8267-1DF3-4ACB-6215-FB16503A11CB}"/>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D1D4F460-E321-976A-14B5-79CD008EADF0}"/>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62B482A7-9333-E400-12CF-B7510B03C2A2}"/>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5" name="页脚占位符 4">
            <a:extLst>
              <a:ext uri="{FF2B5EF4-FFF2-40B4-BE49-F238E27FC236}">
                <a16:creationId xmlns:a16="http://schemas.microsoft.com/office/drawing/2014/main" id="{12E5FEDA-1581-F64D-1573-28692E668679}"/>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8073ED52-268C-36B6-6903-E70E83F6DC75}"/>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2332244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p:txBody>
          <a:bodyPr/>
          <a:lstStyle/>
          <a:p>
            <a:fld id="{BFC42379-2B24-4235-9E03-892FACBD3411}" type="datetimeFigureOut">
              <a:rPr lang="en-US" smtClean="0"/>
              <a:t>8/31/23</a:t>
            </a:fld>
            <a:endParaRPr lang="en-US"/>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21429933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2196931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658834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7632516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6.xml"/><Relationship Id="rId7"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3.xml"/><Relationship Id="rId7" Type="http://schemas.openxmlformats.org/officeDocument/2006/relationships/theme" Target="../theme/theme5.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1.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theme" Target="../theme/theme7.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BFC42379-2B24-4235-9E03-892FACBD3411}" type="datetimeFigureOut">
              <a:rPr lang="en-US" smtClean="0"/>
              <a:t>8/31/23</a:t>
            </a:fld>
            <a:endParaRPr lang="en-US"/>
          </a:p>
        </p:txBody>
      </p:sp>
      <p:sp>
        <p:nvSpPr>
          <p:cNvPr id="6" name="Zástupný symbol pro číslo snímku 5">
            <a:extLst>
              <a:ext uri="{FF2B5EF4-FFF2-40B4-BE49-F238E27FC236}">
                <a16:creationId xmlns:a16="http://schemas.microsoft.com/office/drawing/2014/main"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2578F17E-8129-4369-821C-8348340A831B}" type="slidenum">
              <a:rPr lang="en-US" smtClean="0"/>
              <a:t>‹#›</a:t>
            </a:fld>
            <a:endParaRPr lang="en-US"/>
          </a:p>
        </p:txBody>
      </p:sp>
      <p:sp>
        <p:nvSpPr>
          <p:cNvPr id="10" name="Zástupný symbol pro zápatí 9">
            <a:extLst>
              <a:ext uri="{FF2B5EF4-FFF2-40B4-BE49-F238E27FC236}">
                <a16:creationId xmlns:a16="http://schemas.microsoft.com/office/drawing/2014/main"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pic>
        <p:nvPicPr>
          <p:cNvPr id="15" name="Obrázek 14" descr="Obsah obrázku text&#10;&#10;&#10;&#10;Popis se vygeneroval automaticky.">
            <a:extLst>
              <a:ext uri="{FF2B5EF4-FFF2-40B4-BE49-F238E27FC236}">
                <a16:creationId xmlns:a16="http://schemas.microsoft.com/office/drawing/2014/main"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90681416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3151719764"/>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BFC42379-2B24-4235-9E03-892FACBD3411}" type="datetimeFigureOut">
              <a:rPr lang="en-US" smtClean="0"/>
              <a:t>8/31/23</a:t>
            </a:fld>
            <a:endParaRPr lang="en-US"/>
          </a:p>
        </p:txBody>
      </p:sp>
      <p:sp>
        <p:nvSpPr>
          <p:cNvPr id="6" name="Zástupný symbol pro číslo snímku 5">
            <a:extLst>
              <a:ext uri="{FF2B5EF4-FFF2-40B4-BE49-F238E27FC236}">
                <a16:creationId xmlns:a16="http://schemas.microsoft.com/office/drawing/2014/main"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2578F17E-8129-4369-821C-8348340A831B}" type="slidenum">
              <a:rPr lang="en-US" smtClean="0"/>
              <a:t>‹#›</a:t>
            </a:fld>
            <a:endParaRPr lang="en-US"/>
          </a:p>
        </p:txBody>
      </p:sp>
      <p:sp>
        <p:nvSpPr>
          <p:cNvPr id="5" name="Footer Placeholder 4">
            <a:extLst>
              <a:ext uri="{FF2B5EF4-FFF2-40B4-BE49-F238E27FC236}">
                <a16:creationId xmlns:a16="http://schemas.microsoft.com/office/drawing/2014/main" id="{7CA6ECB6-BE35-5F47-9527-63BD8453A4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pic>
        <p:nvPicPr>
          <p:cNvPr id="175" name="Obrázek 174" descr="Obsah obrázku objekt, interiér&#10;&#10;&#10;&#10;Popis se vygeneroval automaticky.">
            <a:extLst>
              <a:ext uri="{FF2B5EF4-FFF2-40B4-BE49-F238E27FC236}">
                <a16:creationId xmlns:a16="http://schemas.microsoft.com/office/drawing/2014/main" id="{BD491640-BB6F-CD43-AA4F-3A4864874557}"/>
              </a:ext>
            </a:extLst>
          </p:cNvPr>
          <p:cNvPicPr>
            <a:picLocks noChangeAspect="1"/>
          </p:cNvPicPr>
          <p:nvPr/>
        </p:nvPicPr>
        <p:blipFill>
          <a:blip r:embed="rId8"/>
          <a:stretch>
            <a:fillRect/>
          </a:stretch>
        </p:blipFill>
        <p:spPr>
          <a:xfrm>
            <a:off x="192088" y="237646"/>
            <a:ext cx="4787900" cy="609600"/>
          </a:xfrm>
          <a:prstGeom prst="rect">
            <a:avLst/>
          </a:prstGeom>
        </p:spPr>
      </p:pic>
    </p:spTree>
    <p:extLst>
      <p:ext uri="{BB962C8B-B14F-4D97-AF65-F5344CB8AC3E}">
        <p14:creationId xmlns:p14="http://schemas.microsoft.com/office/powerpoint/2010/main" val="2549869421"/>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Lst>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guide id="20" orient="horz" pos="1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Slide Number Placeholder 5">
            <a:extLst>
              <a:ext uri="{FF2B5EF4-FFF2-40B4-BE49-F238E27FC236}">
                <a16:creationId xmlns:a16="http://schemas.microsoft.com/office/drawing/2014/main"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t>‹#›</a:t>
            </a:fld>
            <a:endParaRPr lang="cs-CZ"/>
          </a:p>
        </p:txBody>
      </p:sp>
    </p:spTree>
    <p:extLst>
      <p:ext uri="{BB962C8B-B14F-4D97-AF65-F5344CB8AC3E}">
        <p14:creationId xmlns:p14="http://schemas.microsoft.com/office/powerpoint/2010/main" val="3302563033"/>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7FCD0002-C91F-8548-89A7-9BF65FF7DADF}" type="datetime3">
              <a:rPr lang="cs-CZ" smtClean="0"/>
              <a:t>31/08/23</a:t>
            </a:fld>
            <a:endParaRPr lang="cs-CZ" dirty="0"/>
          </a:p>
        </p:txBody>
      </p:sp>
      <p:sp>
        <p:nvSpPr>
          <p:cNvPr id="6" name="Zástupný symbol pro číslo snímku 5">
            <a:extLst>
              <a:ext uri="{FF2B5EF4-FFF2-40B4-BE49-F238E27FC236}">
                <a16:creationId xmlns:a16="http://schemas.microsoft.com/office/drawing/2014/main"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1EA44BAA-1A06-B141-8215-9D88CF6A7203}" type="slidenum">
              <a:rPr lang="cs-CZ" smtClean="0"/>
              <a:pPr/>
              <a:t>‹#›</a:t>
            </a:fld>
            <a:endParaRPr lang="cs-CZ" dirty="0"/>
          </a:p>
        </p:txBody>
      </p:sp>
      <p:sp>
        <p:nvSpPr>
          <p:cNvPr id="10" name="Zástupný symbol pro zápatí 9">
            <a:extLst>
              <a:ext uri="{FF2B5EF4-FFF2-40B4-BE49-F238E27FC236}">
                <a16:creationId xmlns:a16="http://schemas.microsoft.com/office/drawing/2014/main"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cs-CZ"/>
          </a:p>
        </p:txBody>
      </p:sp>
      <p:pic>
        <p:nvPicPr>
          <p:cNvPr id="15" name="Obrázek 14" descr="Obsah obrázku text&#10;&#10;&#10;&#10;Popis se vygeneroval automaticky.">
            <a:extLst>
              <a:ext uri="{FF2B5EF4-FFF2-40B4-BE49-F238E27FC236}">
                <a16:creationId xmlns:a16="http://schemas.microsoft.com/office/drawing/2014/main"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1356584793"/>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1476540952"/>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06275222-4E35-28E0-666A-14BD0CD5ED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C4C6F02E-EE39-F0FE-AB48-5AFE3F3238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2C868E46-6D1E-488A-0211-B4183EC0D0A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C42379-2B24-4235-9E03-892FACBD3411}" type="datetimeFigureOut">
              <a:rPr lang="en-US" smtClean="0"/>
              <a:t>8/31/23</a:t>
            </a:fld>
            <a:endParaRPr lang="en-US"/>
          </a:p>
        </p:txBody>
      </p:sp>
      <p:sp>
        <p:nvSpPr>
          <p:cNvPr id="5" name="页脚占位符 4">
            <a:extLst>
              <a:ext uri="{FF2B5EF4-FFF2-40B4-BE49-F238E27FC236}">
                <a16:creationId xmlns:a16="http://schemas.microsoft.com/office/drawing/2014/main" id="{499F9EC8-1CF5-3AC4-B5AA-82754719D1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a:extLst>
              <a:ext uri="{FF2B5EF4-FFF2-40B4-BE49-F238E27FC236}">
                <a16:creationId xmlns:a16="http://schemas.microsoft.com/office/drawing/2014/main" id="{BA0F7257-D9AC-67CE-95CD-2A3845A169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78F17E-8129-4369-821C-8348340A831B}" type="slidenum">
              <a:rPr lang="en-US" smtClean="0"/>
              <a:t>‹#›</a:t>
            </a:fld>
            <a:endParaRPr lang="en-US"/>
          </a:p>
        </p:txBody>
      </p:sp>
    </p:spTree>
    <p:extLst>
      <p:ext uri="{BB962C8B-B14F-4D97-AF65-F5344CB8AC3E}">
        <p14:creationId xmlns:p14="http://schemas.microsoft.com/office/powerpoint/2010/main" val="3138243002"/>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0.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image" Target="../media/image7.png"/><Relationship Id="rId1" Type="http://schemas.openxmlformats.org/officeDocument/2006/relationships/slideLayout" Target="../slideLayouts/slideLayout45.xml"/></Relationships>
</file>

<file path=ppt/slides/_rels/slide13.xml.rels><?xml version="1.0" encoding="UTF-8" standalone="yes"?>
<Relationships xmlns="http://schemas.openxmlformats.org/package/2006/relationships"><Relationship Id="rId2" Type="http://schemas.openxmlformats.org/officeDocument/2006/relationships/image" Target="../media/image9.tmp"/><Relationship Id="rId1" Type="http://schemas.openxmlformats.org/officeDocument/2006/relationships/slideLayout" Target="../slideLayouts/slideLayout45.xml"/></Relationships>
</file>

<file path=ppt/slides/_rels/slide14.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4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5.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5.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5.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5.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9.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2666665"/>
            <a:ext cx="9144000" cy="1389412"/>
          </a:xfrm>
        </p:spPr>
        <p:txBody>
          <a:bodyPr>
            <a:normAutofit fontScale="77500" lnSpcReduction="20000"/>
          </a:bodyPr>
          <a:lstStyle/>
          <a:p>
            <a:pPr algn="ctr">
              <a:lnSpc>
                <a:spcPct val="170000"/>
              </a:lnSpc>
              <a:spcBef>
                <a:spcPts val="0"/>
              </a:spcBef>
            </a:pPr>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Multiple Criteria Decision Making (MCDM)</a:t>
            </a:r>
          </a:p>
          <a:p>
            <a:pPr algn="ctr">
              <a:lnSpc>
                <a:spcPct val="170000"/>
              </a:lnSpc>
              <a:spcBef>
                <a:spcPts val="0"/>
              </a:spcBef>
            </a:pPr>
            <a:r>
              <a:rPr lang="en-US" sz="3600" b="1" i="1" u="sng"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MCDM METHODS</a:t>
            </a:r>
          </a:p>
        </p:txBody>
      </p:sp>
      <p:sp>
        <p:nvSpPr>
          <p:cNvPr id="2" name="文本框 1">
            <a:extLst>
              <a:ext uri="{FF2B5EF4-FFF2-40B4-BE49-F238E27FC236}">
                <a16:creationId xmlns:a16="http://schemas.microsoft.com/office/drawing/2014/main" id="{78C5D52E-3F7A-FE72-CE64-34C50B0ED7D3}"/>
              </a:ext>
            </a:extLst>
          </p:cNvPr>
          <p:cNvSpPr txBox="1"/>
          <p:nvPr/>
        </p:nvSpPr>
        <p:spPr>
          <a:xfrm>
            <a:off x="1524000" y="4848447"/>
            <a:ext cx="1835888" cy="646331"/>
          </a:xfrm>
          <a:prstGeom prst="rect">
            <a:avLst/>
          </a:prstGeom>
          <a:noFill/>
        </p:spPr>
        <p:txBody>
          <a:bodyPr wrap="square" rtlCol="0">
            <a:spAutoFit/>
          </a:bodyPr>
          <a:lstStyle/>
          <a:p>
            <a:r>
              <a:rPr kumimoji="1" lang="zh-CN" altLang="en-US" dirty="0">
                <a:latin typeface="KaiTi" panose="02010609060101010101" pitchFamily="49" charset="-122"/>
                <a:ea typeface="KaiTi" panose="02010609060101010101" pitchFamily="49" charset="-122"/>
              </a:rPr>
              <a:t>东南大学</a:t>
            </a:r>
            <a:endParaRPr kumimoji="1" lang="en-US" altLang="zh-CN" dirty="0">
              <a:latin typeface="KaiTi" panose="02010609060101010101" pitchFamily="49" charset="-122"/>
              <a:ea typeface="KaiTi" panose="02010609060101010101" pitchFamily="49" charset="-122"/>
            </a:endParaRPr>
          </a:p>
          <a:p>
            <a:r>
              <a:rPr kumimoji="1" lang="zh-CN" altLang="en-US" dirty="0">
                <a:latin typeface="KaiTi" panose="02010609060101010101" pitchFamily="49" charset="-122"/>
                <a:ea typeface="KaiTi" panose="02010609060101010101" pitchFamily="49" charset="-122"/>
              </a:rPr>
              <a:t>郭皓晨</a:t>
            </a:r>
          </a:p>
        </p:txBody>
      </p:sp>
    </p:spTree>
    <p:extLst>
      <p:ext uri="{BB962C8B-B14F-4D97-AF65-F5344CB8AC3E}">
        <p14:creationId xmlns:p14="http://schemas.microsoft.com/office/powerpoint/2010/main" val="33938903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7724" y="1008401"/>
            <a:ext cx="7266006" cy="1021977"/>
          </a:xfrm>
        </p:spPr>
        <p:txBody>
          <a:bodyPr/>
          <a:lstStyle/>
          <a:p>
            <a:r>
              <a:rPr lang="cs-CZ" dirty="0" err="1"/>
              <a:t>Borda</a:t>
            </a:r>
            <a:r>
              <a:rPr lang="cs-CZ" dirty="0"/>
              <a:t> </a:t>
            </a:r>
            <a:r>
              <a:rPr lang="cs-CZ" dirty="0" err="1"/>
              <a:t>method</a:t>
            </a:r>
            <a:r>
              <a:rPr lang="cs-CZ" dirty="0"/>
              <a:t> – </a:t>
            </a:r>
            <a:r>
              <a:rPr lang="cs-CZ" dirty="0" err="1"/>
              <a:t>Example</a:t>
            </a:r>
            <a:r>
              <a:rPr lang="en-US" dirty="0"/>
              <a:t> 2</a:t>
            </a:r>
            <a:endParaRPr lang="cs-CZ" dirty="0"/>
          </a:p>
        </p:txBody>
      </p:sp>
      <p:sp>
        <p:nvSpPr>
          <p:cNvPr id="3" name="Content Placeholder 2"/>
          <p:cNvSpPr>
            <a:spLocks noGrp="1"/>
          </p:cNvSpPr>
          <p:nvPr>
            <p:ph idx="1"/>
          </p:nvPr>
        </p:nvSpPr>
        <p:spPr>
          <a:xfrm>
            <a:off x="567724" y="2142105"/>
            <a:ext cx="11126529" cy="3621131"/>
          </a:xfrm>
        </p:spPr>
        <p:txBody>
          <a:bodyPr>
            <a:normAutofit fontScale="85000" lnSpcReduction="20000"/>
          </a:bodyPr>
          <a:lstStyle/>
          <a:p>
            <a:pPr>
              <a:lnSpc>
                <a:spcPct val="150000"/>
              </a:lnSpc>
            </a:pPr>
            <a:r>
              <a:rPr lang="en-US" dirty="0">
                <a:latin typeface="Times New Roman" panose="02020603050405020304" pitchFamily="18" charset="0"/>
                <a:cs typeface="Times New Roman" panose="02020603050405020304" pitchFamily="18" charset="0"/>
              </a:rPr>
              <a:t>Note that CFN (College Football News) has not ranked its preferences 1-8, instead it has given the top three teams a rank of 2 each. We will assign a </a:t>
            </a:r>
            <a:r>
              <a:rPr lang="en-US" dirty="0" err="1">
                <a:latin typeface="Times New Roman" panose="02020603050405020304" pitchFamily="18" charset="0"/>
                <a:cs typeface="Times New Roman" panose="02020603050405020304" pitchFamily="18" charset="0"/>
              </a:rPr>
              <a:t>Borda</a:t>
            </a:r>
            <a:r>
              <a:rPr lang="en-US" dirty="0">
                <a:latin typeface="Times New Roman" panose="02020603050405020304" pitchFamily="18" charset="0"/>
                <a:cs typeface="Times New Roman" panose="02020603050405020304" pitchFamily="18" charset="0"/>
              </a:rPr>
              <a:t> count of 9-2=7 to each of these votes. Also College and Pro Football Newsweekly (CP) has ranked two teams as 7 instead of assigning a 6 and a 7. we will give each of these teams a </a:t>
            </a:r>
            <a:r>
              <a:rPr lang="en-US" dirty="0" err="1">
                <a:latin typeface="Times New Roman" panose="02020603050405020304" pitchFamily="18" charset="0"/>
                <a:cs typeface="Times New Roman" panose="02020603050405020304" pitchFamily="18" charset="0"/>
              </a:rPr>
              <a:t>Borda</a:t>
            </a:r>
            <a:r>
              <a:rPr lang="en-US" dirty="0">
                <a:latin typeface="Times New Roman" panose="02020603050405020304" pitchFamily="18" charset="0"/>
                <a:cs typeface="Times New Roman" panose="02020603050405020304" pitchFamily="18" charset="0"/>
              </a:rPr>
              <a:t> count of 9-7=2.</a:t>
            </a:r>
          </a:p>
          <a:p>
            <a:pPr>
              <a:lnSpc>
                <a:spcPct val="150000"/>
              </a:lnSpc>
            </a:pPr>
            <a:r>
              <a:rPr lang="en-US" dirty="0">
                <a:latin typeface="Times New Roman" panose="02020603050405020304" pitchFamily="18" charset="0"/>
                <a:cs typeface="Times New Roman" panose="02020603050405020304" pitchFamily="18" charset="0"/>
              </a:rPr>
              <a:t>Use </a:t>
            </a:r>
            <a:r>
              <a:rPr lang="en-US" dirty="0" err="1">
                <a:latin typeface="Times New Roman" panose="02020603050405020304" pitchFamily="18" charset="0"/>
                <a:cs typeface="Times New Roman" panose="02020603050405020304" pitchFamily="18" charset="0"/>
              </a:rPr>
              <a:t>Borda’s</a:t>
            </a:r>
            <a:r>
              <a:rPr lang="en-US" dirty="0">
                <a:latin typeface="Times New Roman" panose="02020603050405020304" pitchFamily="18" charset="0"/>
                <a:cs typeface="Times New Roman" panose="02020603050405020304" pitchFamily="18" charset="0"/>
              </a:rPr>
              <a:t> method to determine a ranking for the teams using the sums of the above ranking shown below:</a:t>
            </a:r>
          </a:p>
          <a:p>
            <a:endParaRPr lang="cs-CZ" dirty="0">
              <a:latin typeface="Times New Roman" panose="02020603050405020304" pitchFamily="18" charset="0"/>
              <a:cs typeface="Times New Roman" panose="02020603050405020304" pitchFamily="18" charset="0"/>
            </a:endParaRPr>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2997" y="5572867"/>
            <a:ext cx="9046006" cy="1285133"/>
          </a:xfrm>
          <a:prstGeom prst="rect">
            <a:avLst/>
          </a:prstGeom>
        </p:spPr>
      </p:pic>
    </p:spTree>
    <p:extLst>
      <p:ext uri="{BB962C8B-B14F-4D97-AF65-F5344CB8AC3E}">
        <p14:creationId xmlns:p14="http://schemas.microsoft.com/office/powerpoint/2010/main" val="1913471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645" y="1104581"/>
            <a:ext cx="6636832" cy="1021977"/>
          </a:xfrm>
        </p:spPr>
        <p:txBody>
          <a:bodyPr/>
          <a:lstStyle/>
          <a:p>
            <a:r>
              <a:rPr lang="cs-CZ" dirty="0" err="1"/>
              <a:t>Borda</a:t>
            </a:r>
            <a:r>
              <a:rPr lang="cs-CZ" dirty="0"/>
              <a:t> </a:t>
            </a:r>
            <a:r>
              <a:rPr lang="cs-CZ" dirty="0" err="1"/>
              <a:t>method</a:t>
            </a:r>
            <a:r>
              <a:rPr lang="cs-CZ" dirty="0"/>
              <a:t> - </a:t>
            </a:r>
            <a:r>
              <a:rPr lang="cs-CZ" dirty="0" err="1"/>
              <a:t>Example</a:t>
            </a:r>
            <a:endParaRPr lang="cs-CZ" dirty="0"/>
          </a:p>
        </p:txBody>
      </p:sp>
      <p:pic>
        <p:nvPicPr>
          <p:cNvPr id="4" name="Content Placeholder 3"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0048" y="2712864"/>
            <a:ext cx="11151903" cy="1808802"/>
          </a:xfrm>
        </p:spPr>
      </p:pic>
    </p:spTree>
    <p:extLst>
      <p:ext uri="{BB962C8B-B14F-4D97-AF65-F5344CB8AC3E}">
        <p14:creationId xmlns:p14="http://schemas.microsoft.com/office/powerpoint/2010/main" val="36853176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978" y="1057558"/>
            <a:ext cx="6217382" cy="1021977"/>
          </a:xfrm>
        </p:spPr>
        <p:txBody>
          <a:bodyPr>
            <a:normAutofit fontScale="90000"/>
          </a:bodyPr>
          <a:lstStyle/>
          <a:p>
            <a:r>
              <a:rPr lang="cs-CZ" dirty="0" err="1"/>
              <a:t>Borda</a:t>
            </a:r>
            <a:r>
              <a:rPr lang="cs-CZ" dirty="0"/>
              <a:t> </a:t>
            </a:r>
            <a:r>
              <a:rPr lang="cs-CZ" dirty="0" err="1"/>
              <a:t>method</a:t>
            </a:r>
            <a:r>
              <a:rPr lang="cs-CZ" dirty="0"/>
              <a:t> – </a:t>
            </a:r>
            <a:r>
              <a:rPr lang="en-US" dirty="0"/>
              <a:t>Parity Check</a:t>
            </a:r>
            <a:endParaRPr lang="cs-CZ"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09141" y="2402163"/>
                <a:ext cx="5864815" cy="3398279"/>
              </a:xfrm>
            </p:spPr>
            <p:txBody>
              <a:bodyPr>
                <a:normAutofit fontScale="70000" lnSpcReduction="20000"/>
              </a:bodyPr>
              <a:lstStyle/>
              <a:p>
                <a:pPr>
                  <a:lnSpc>
                    <a:spcPct val="150000"/>
                  </a:lnSpc>
                </a:pPr>
                <a:r>
                  <a:rPr lang="en-US" sz="2300" dirty="0">
                    <a:latin typeface="Times New Roman" panose="02020603050405020304" pitchFamily="18" charset="0"/>
                    <a:cs typeface="Times New Roman" panose="02020603050405020304" pitchFamily="18" charset="0"/>
                  </a:rPr>
                  <a:t>Since the </a:t>
                </a:r>
                <a:r>
                  <a:rPr lang="en-US" sz="2300" dirty="0" err="1">
                    <a:latin typeface="Times New Roman" panose="02020603050405020304" pitchFamily="18" charset="0"/>
                    <a:cs typeface="Times New Roman" panose="02020603050405020304" pitchFamily="18" charset="0"/>
                  </a:rPr>
                  <a:t>Borda</a:t>
                </a:r>
                <a:r>
                  <a:rPr lang="en-US" sz="2300" dirty="0">
                    <a:latin typeface="Times New Roman" panose="02020603050405020304" pitchFamily="18" charset="0"/>
                    <a:cs typeface="Times New Roman" panose="02020603050405020304" pitchFamily="18" charset="0"/>
                  </a:rPr>
                  <a:t> method involves a lot of calculation, it is easy to make a mistake. We can use the formula given below to run a quick check on our answer.</a:t>
                </a:r>
              </a:p>
              <a:p>
                <a:pPr>
                  <a:lnSpc>
                    <a:spcPct val="150000"/>
                  </a:lnSpc>
                </a:pPr>
                <a:r>
                  <a:rPr lang="en-US" sz="2300" dirty="0">
                    <a:latin typeface="Times New Roman" panose="02020603050405020304" pitchFamily="18" charset="0"/>
                    <a:cs typeface="Times New Roman" panose="02020603050405020304" pitchFamily="18" charset="0"/>
                  </a:rPr>
                  <a:t>Parity Check – when using </a:t>
                </a:r>
                <a:r>
                  <a:rPr lang="en-US" sz="2300" dirty="0" err="1">
                    <a:latin typeface="Times New Roman" panose="02020603050405020304" pitchFamily="18" charset="0"/>
                    <a:cs typeface="Times New Roman" panose="02020603050405020304" pitchFamily="18" charset="0"/>
                  </a:rPr>
                  <a:t>Borda’s</a:t>
                </a:r>
                <a:r>
                  <a:rPr lang="en-US" sz="2300" dirty="0">
                    <a:latin typeface="Times New Roman" panose="02020603050405020304" pitchFamily="18" charset="0"/>
                    <a:cs typeface="Times New Roman" panose="02020603050405020304" pitchFamily="18" charset="0"/>
                  </a:rPr>
                  <a:t> method with c candidates and v voters, the sum of the </a:t>
                </a:r>
                <a:r>
                  <a:rPr lang="en-US" sz="2300" dirty="0" err="1">
                    <a:latin typeface="Times New Roman" panose="02020603050405020304" pitchFamily="18" charset="0"/>
                    <a:cs typeface="Times New Roman" panose="02020603050405020304" pitchFamily="18" charset="0"/>
                  </a:rPr>
                  <a:t>Borda</a:t>
                </a:r>
                <a:r>
                  <a:rPr lang="en-US" sz="2300" dirty="0">
                    <a:latin typeface="Times New Roman" panose="02020603050405020304" pitchFamily="18" charset="0"/>
                    <a:cs typeface="Times New Roman" panose="02020603050405020304" pitchFamily="18" charset="0"/>
                  </a:rPr>
                  <a:t> counts for all candidates must be </a:t>
                </a:r>
                <a14:m>
                  <m:oMath xmlns:m="http://schemas.openxmlformats.org/officeDocument/2006/math">
                    <m:f>
                      <m:fPr>
                        <m:ctrlPr>
                          <a:rPr lang="en-US" sz="2300" i="1" smtClean="0">
                            <a:latin typeface="Cambria Math" panose="02040503050406030204" pitchFamily="18" charset="0"/>
                            <a:cs typeface="Times New Roman" panose="02020603050405020304" pitchFamily="18" charset="0"/>
                          </a:rPr>
                        </m:ctrlPr>
                      </m:fPr>
                      <m:num>
                        <m:r>
                          <a:rPr lang="en-US" sz="2300" b="0" i="1" smtClean="0">
                            <a:latin typeface="Cambria Math" panose="02040503050406030204" pitchFamily="18" charset="0"/>
                            <a:cs typeface="Times New Roman" panose="02020603050405020304" pitchFamily="18" charset="0"/>
                          </a:rPr>
                          <m:t>𝑣𝑐</m:t>
                        </m:r>
                        <m:r>
                          <a:rPr lang="en-US" sz="2300" b="0" i="1" smtClean="0">
                            <a:latin typeface="Cambria Math" panose="02040503050406030204" pitchFamily="18" charset="0"/>
                            <a:cs typeface="Times New Roman" panose="02020603050405020304" pitchFamily="18" charset="0"/>
                          </a:rPr>
                          <m:t>(</m:t>
                        </m:r>
                        <m:r>
                          <a:rPr lang="en-US" sz="2300" b="0" i="1" smtClean="0">
                            <a:latin typeface="Cambria Math" panose="02040503050406030204" pitchFamily="18" charset="0"/>
                            <a:cs typeface="Times New Roman" panose="02020603050405020304" pitchFamily="18" charset="0"/>
                          </a:rPr>
                          <m:t>𝑐</m:t>
                        </m:r>
                        <m:r>
                          <a:rPr lang="en-US" sz="2300" b="0" i="1" smtClean="0">
                            <a:latin typeface="Cambria Math" panose="02040503050406030204" pitchFamily="18" charset="0"/>
                            <a:cs typeface="Times New Roman" panose="02020603050405020304" pitchFamily="18" charset="0"/>
                          </a:rPr>
                          <m:t>+1)</m:t>
                        </m:r>
                      </m:num>
                      <m:den>
                        <m:r>
                          <a:rPr lang="en-US" sz="2300" b="0" i="1" smtClean="0">
                            <a:latin typeface="Cambria Math" panose="02040503050406030204" pitchFamily="18" charset="0"/>
                            <a:cs typeface="Times New Roman" panose="02020603050405020304" pitchFamily="18" charset="0"/>
                          </a:rPr>
                          <m:t>2</m:t>
                        </m:r>
                      </m:den>
                    </m:f>
                  </m:oMath>
                </a14:m>
                <a:endParaRPr lang="en-US" sz="2300" dirty="0">
                  <a:latin typeface="Times New Roman" panose="02020603050405020304" pitchFamily="18" charset="0"/>
                  <a:cs typeface="Times New Roman" panose="02020603050405020304" pitchFamily="18" charset="0"/>
                </a:endParaRPr>
              </a:p>
              <a:p>
                <a:pPr>
                  <a:lnSpc>
                    <a:spcPct val="150000"/>
                  </a:lnSpc>
                </a:pPr>
                <a:r>
                  <a:rPr lang="en-US" sz="2300" b="1" dirty="0">
                    <a:latin typeface="Times New Roman" panose="02020603050405020304" pitchFamily="18" charset="0"/>
                    <a:cs typeface="Times New Roman" panose="02020603050405020304" pitchFamily="18" charset="0"/>
                  </a:rPr>
                  <a:t>Proof </a:t>
                </a:r>
                <a:r>
                  <a:rPr lang="en-US" sz="2300" dirty="0">
                    <a:latin typeface="Times New Roman" panose="02020603050405020304" pitchFamily="18" charset="0"/>
                    <a:cs typeface="Times New Roman" panose="02020603050405020304" pitchFamily="18" charset="0"/>
                  </a:rPr>
                  <a:t>Since each voter contributes a total of 1+2+3+…+c to the sum of the </a:t>
                </a:r>
                <a:r>
                  <a:rPr lang="en-US" sz="2300" dirty="0" err="1">
                    <a:latin typeface="Times New Roman" panose="02020603050405020304" pitchFamily="18" charset="0"/>
                    <a:cs typeface="Times New Roman" panose="02020603050405020304" pitchFamily="18" charset="0"/>
                  </a:rPr>
                  <a:t>Borda</a:t>
                </a:r>
                <a:r>
                  <a:rPr lang="en-US" sz="2300" dirty="0">
                    <a:latin typeface="Times New Roman" panose="02020603050405020304" pitchFamily="18" charset="0"/>
                    <a:cs typeface="Times New Roman" panose="02020603050405020304" pitchFamily="18" charset="0"/>
                  </a:rPr>
                  <a:t> counts, the sum of the </a:t>
                </a:r>
                <a:r>
                  <a:rPr lang="en-US" sz="2300" dirty="0" err="1">
                    <a:latin typeface="Times New Roman" panose="02020603050405020304" pitchFamily="18" charset="0"/>
                    <a:cs typeface="Times New Roman" panose="02020603050405020304" pitchFamily="18" charset="0"/>
                  </a:rPr>
                  <a:t>Borda</a:t>
                </a:r>
                <a:r>
                  <a:rPr lang="en-US" sz="2300" dirty="0">
                    <a:latin typeface="Times New Roman" panose="02020603050405020304" pitchFamily="18" charset="0"/>
                    <a:cs typeface="Times New Roman" panose="02020603050405020304" pitchFamily="18" charset="0"/>
                  </a:rPr>
                  <a:t> counts must be v(1+2+3+…c). A visual proof of this formula is given below.</a:t>
                </a:r>
              </a:p>
              <a:p>
                <a:pPr marL="0" indent="0">
                  <a:buNone/>
                </a:pPr>
                <a:endParaRPr lang="cs-CZ" dirty="0">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09141" y="2402163"/>
                <a:ext cx="5864815" cy="3398279"/>
              </a:xfrm>
              <a:blipFill>
                <a:blip r:embed="rId2"/>
                <a:stretch>
                  <a:fillRect l="-416"/>
                </a:stretch>
              </a:blipFill>
            </p:spPr>
            <p:txBody>
              <a:bodyPr/>
              <a:lstStyle/>
              <a:p>
                <a:r>
                  <a:rPr lang="en-US">
                    <a:noFill/>
                  </a:rPr>
                  <a:t> </a:t>
                </a:r>
              </a:p>
            </p:txBody>
          </p:sp>
        </mc:Fallback>
      </mc:AlternateContent>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3956" y="2522225"/>
            <a:ext cx="5918044" cy="3278217"/>
          </a:xfrm>
          <a:prstGeom prst="rect">
            <a:avLst/>
          </a:prstGeom>
        </p:spPr>
      </p:pic>
    </p:spTree>
    <p:extLst>
      <p:ext uri="{BB962C8B-B14F-4D97-AF65-F5344CB8AC3E}">
        <p14:creationId xmlns:p14="http://schemas.microsoft.com/office/powerpoint/2010/main" val="3132658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6424" y="1163304"/>
            <a:ext cx="8725690" cy="1021977"/>
          </a:xfrm>
        </p:spPr>
        <p:txBody>
          <a:bodyPr>
            <a:normAutofit fontScale="90000"/>
          </a:bodyPr>
          <a:lstStyle/>
          <a:p>
            <a:r>
              <a:rPr lang="cs-CZ" dirty="0" err="1"/>
              <a:t>Borda</a:t>
            </a:r>
            <a:r>
              <a:rPr lang="cs-CZ" dirty="0"/>
              <a:t> </a:t>
            </a:r>
            <a:r>
              <a:rPr lang="cs-CZ" dirty="0" err="1"/>
              <a:t>method</a:t>
            </a:r>
            <a:r>
              <a:rPr lang="cs-CZ" dirty="0"/>
              <a:t> – </a:t>
            </a:r>
            <a:r>
              <a:rPr lang="en-US" dirty="0"/>
              <a:t>Parity Check – Example 1</a:t>
            </a:r>
            <a:endParaRPr lang="cs-CZ" dirty="0"/>
          </a:p>
        </p:txBody>
      </p:sp>
      <p:pic>
        <p:nvPicPr>
          <p:cNvPr id="4" name="Content Placeholder 3"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13419" y="3194107"/>
            <a:ext cx="11020067" cy="1862792"/>
          </a:xfrm>
        </p:spPr>
      </p:pic>
    </p:spTree>
    <p:extLst>
      <p:ext uri="{BB962C8B-B14F-4D97-AF65-F5344CB8AC3E}">
        <p14:creationId xmlns:p14="http://schemas.microsoft.com/office/powerpoint/2010/main" val="3575435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270" y="1096192"/>
            <a:ext cx="8448854" cy="1021977"/>
          </a:xfrm>
        </p:spPr>
        <p:txBody>
          <a:bodyPr>
            <a:normAutofit fontScale="90000"/>
          </a:bodyPr>
          <a:lstStyle/>
          <a:p>
            <a:r>
              <a:rPr lang="cs-CZ" dirty="0" err="1"/>
              <a:t>Borda</a:t>
            </a:r>
            <a:r>
              <a:rPr lang="cs-CZ" dirty="0"/>
              <a:t> </a:t>
            </a:r>
            <a:r>
              <a:rPr lang="cs-CZ" dirty="0" err="1"/>
              <a:t>method</a:t>
            </a:r>
            <a:r>
              <a:rPr lang="cs-CZ" dirty="0"/>
              <a:t> – </a:t>
            </a:r>
            <a:r>
              <a:rPr lang="en-US" dirty="0"/>
              <a:t>Parity Check – Example 2</a:t>
            </a:r>
            <a:endParaRPr lang="cs-CZ" dirty="0"/>
          </a:p>
        </p:txBody>
      </p:sp>
      <p:pic>
        <p:nvPicPr>
          <p:cNvPr id="4" name="Content Placeholder 3"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8270" y="2869755"/>
            <a:ext cx="11218518" cy="922070"/>
          </a:xfrm>
        </p:spPr>
      </p:pic>
      <p:sp>
        <p:nvSpPr>
          <p:cNvPr id="5" name="TextBox 4"/>
          <p:cNvSpPr txBox="1"/>
          <p:nvPr/>
        </p:nvSpPr>
        <p:spPr>
          <a:xfrm>
            <a:off x="1491916" y="4764505"/>
            <a:ext cx="7764379"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In the case, we could see that the parity check comes up incorrect. Why?</a:t>
            </a:r>
            <a:endParaRPr lang="cs-C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8037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147" y="1146526"/>
            <a:ext cx="8817969" cy="1021977"/>
          </a:xfrm>
        </p:spPr>
        <p:txBody>
          <a:bodyPr>
            <a:normAutofit fontScale="90000"/>
          </a:bodyPr>
          <a:lstStyle/>
          <a:p>
            <a:r>
              <a:rPr lang="cs-CZ" dirty="0" err="1"/>
              <a:t>Borda</a:t>
            </a:r>
            <a:r>
              <a:rPr lang="cs-CZ" dirty="0"/>
              <a:t> </a:t>
            </a:r>
            <a:r>
              <a:rPr lang="cs-CZ" dirty="0" err="1"/>
              <a:t>method</a:t>
            </a:r>
            <a:r>
              <a:rPr lang="cs-CZ" dirty="0"/>
              <a:t> – </a:t>
            </a:r>
            <a:r>
              <a:rPr lang="en-US" dirty="0"/>
              <a:t>Advantages, Disadvantages</a:t>
            </a:r>
            <a:endParaRPr lang="cs-CZ" dirty="0"/>
          </a:p>
        </p:txBody>
      </p:sp>
      <p:sp>
        <p:nvSpPr>
          <p:cNvPr id="3" name="Content Placeholder 2"/>
          <p:cNvSpPr>
            <a:spLocks noGrp="1"/>
          </p:cNvSpPr>
          <p:nvPr>
            <p:ph idx="1"/>
          </p:nvPr>
        </p:nvSpPr>
        <p:spPr>
          <a:xfrm>
            <a:off x="550947" y="2611889"/>
            <a:ext cx="11126528" cy="1876221"/>
          </a:xfrm>
        </p:spPr>
        <p:txBody>
          <a:bodyPr>
            <a:normAutofit fontScale="92500" lnSpcReduction="10000"/>
          </a:bodyPr>
          <a:lstStyle/>
          <a:p>
            <a:pPr>
              <a:lnSpc>
                <a:spcPct val="150000"/>
              </a:lnSpc>
            </a:pPr>
            <a:r>
              <a:rPr lang="en-US" sz="2000" dirty="0">
                <a:latin typeface="Times New Roman" panose="02020603050405020304" pitchFamily="18" charset="0"/>
                <a:cs typeface="Times New Roman" panose="02020603050405020304" pitchFamily="18" charset="0"/>
              </a:rPr>
              <a:t>The advantage of </a:t>
            </a:r>
            <a:r>
              <a:rPr lang="en-US" sz="2000" dirty="0" err="1">
                <a:latin typeface="Times New Roman" panose="02020603050405020304" pitchFamily="18" charset="0"/>
                <a:cs typeface="Times New Roman" panose="02020603050405020304" pitchFamily="18" charset="0"/>
              </a:rPr>
              <a:t>borda’s</a:t>
            </a:r>
            <a:r>
              <a:rPr lang="en-US" sz="2000" dirty="0">
                <a:latin typeface="Times New Roman" panose="02020603050405020304" pitchFamily="18" charset="0"/>
                <a:cs typeface="Times New Roman" panose="02020603050405020304" pitchFamily="18" charset="0"/>
              </a:rPr>
              <a:t> method is that voters are able to express their opinions about candidates other than just their first choice. This means that a candidate who is ranked highly but not necessarily first by many voters has a good chance of winning when using </a:t>
            </a:r>
            <a:r>
              <a:rPr lang="en-US" sz="2000" dirty="0" err="1">
                <a:latin typeface="Times New Roman" panose="02020603050405020304" pitchFamily="18" charset="0"/>
                <a:cs typeface="Times New Roman" panose="02020603050405020304" pitchFamily="18" charset="0"/>
              </a:rPr>
              <a:t>Borda’s</a:t>
            </a:r>
            <a:r>
              <a:rPr lang="en-US" sz="2000" dirty="0">
                <a:latin typeface="Times New Roman" panose="02020603050405020304" pitchFamily="18" charset="0"/>
                <a:cs typeface="Times New Roman" panose="02020603050405020304" pitchFamily="18" charset="0"/>
              </a:rPr>
              <a:t> method.</a:t>
            </a:r>
          </a:p>
          <a:p>
            <a:pPr>
              <a:lnSpc>
                <a:spcPct val="150000"/>
              </a:lnSpc>
            </a:pPr>
            <a:r>
              <a:rPr lang="en-US" sz="2000" dirty="0">
                <a:latin typeface="Times New Roman" panose="02020603050405020304" pitchFamily="18" charset="0"/>
                <a:cs typeface="Times New Roman" panose="02020603050405020304" pitchFamily="18" charset="0"/>
              </a:rPr>
              <a:t>The disadvantage of using </a:t>
            </a:r>
            <a:r>
              <a:rPr lang="en-US" sz="2000" dirty="0" err="1">
                <a:latin typeface="Times New Roman" panose="02020603050405020304" pitchFamily="18" charset="0"/>
                <a:cs typeface="Times New Roman" panose="02020603050405020304" pitchFamily="18" charset="0"/>
              </a:rPr>
              <a:t>Borda’s</a:t>
            </a:r>
            <a:r>
              <a:rPr lang="en-US" sz="2000" dirty="0">
                <a:latin typeface="Times New Roman" panose="02020603050405020304" pitchFamily="18" charset="0"/>
                <a:cs typeface="Times New Roman" panose="02020603050405020304" pitchFamily="18" charset="0"/>
              </a:rPr>
              <a:t> method is that it is more susceptible to strategic voting.</a:t>
            </a:r>
            <a:endParaRPr lang="cs-CZ"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1137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780" y="1037469"/>
            <a:ext cx="9715591" cy="1021977"/>
          </a:xfrm>
        </p:spPr>
        <p:txBody>
          <a:bodyPr/>
          <a:lstStyle/>
          <a:p>
            <a:r>
              <a:rPr lang="en-US" b="1" dirty="0">
                <a:latin typeface="Times New Roman" panose="02020603050405020304" pitchFamily="18" charset="0"/>
                <a:cs typeface="Times New Roman" panose="02020603050405020304" pitchFamily="18" charset="0"/>
              </a:rPr>
              <a:t>Condorcet method</a:t>
            </a:r>
          </a:p>
        </p:txBody>
      </p:sp>
      <p:sp>
        <p:nvSpPr>
          <p:cNvPr id="3" name="Content Placeholder 2"/>
          <p:cNvSpPr>
            <a:spLocks noGrp="1"/>
          </p:cNvSpPr>
          <p:nvPr>
            <p:ph idx="1"/>
          </p:nvPr>
        </p:nvSpPr>
        <p:spPr>
          <a:xfrm>
            <a:off x="525780" y="2418941"/>
            <a:ext cx="11160084" cy="3713411"/>
          </a:xfrm>
        </p:spPr>
        <p:txBody>
          <a:bodyPr>
            <a:normAutofit lnSpcReduction="10000"/>
          </a:bodyPr>
          <a:lstStyle/>
          <a:p>
            <a:pPr>
              <a:lnSpc>
                <a:spcPct val="150000"/>
              </a:lnSpc>
              <a:spcBef>
                <a:spcPts val="0"/>
              </a:spcBef>
            </a:pPr>
            <a:r>
              <a:rPr lang="en-US" sz="2000" dirty="0">
                <a:latin typeface="Times New Roman" panose="02020603050405020304" pitchFamily="18" charset="0"/>
                <a:cs typeface="Times New Roman" panose="02020603050405020304" pitchFamily="18" charset="0"/>
              </a:rPr>
              <a:t>The Condorcet method is the final method for computing the winner. First, for each pair of candidates determine which candidate is preferred by the most voters. If there is a candidate who wins every comparison with all other candidates, then this candidate is the winner. If there is no such candidate, then there is no Condorcet winner.</a:t>
            </a:r>
          </a:p>
          <a:p>
            <a:pPr>
              <a:lnSpc>
                <a:spcPct val="150000"/>
              </a:lnSpc>
              <a:spcBef>
                <a:spcPts val="0"/>
              </a:spcBef>
            </a:pPr>
            <a:r>
              <a:rPr lang="en-US" sz="2000" dirty="0">
                <a:latin typeface="Times New Roman" panose="02020603050405020304" pitchFamily="18" charset="0"/>
                <a:cs typeface="Times New Roman" panose="02020603050405020304" pitchFamily="18" charset="0"/>
              </a:rPr>
              <a:t>Also, you can define a “winning” candidate as that candidate having a number of preferential votes which is greater than or equal to the number of preferential votes of all other candidates when the candidates are compared pairwise. There isn’t always a Condorcet winner. If no candidate satisfies this condition for winning, then there is no Condorcet winner.</a:t>
            </a:r>
          </a:p>
          <a:p>
            <a:pPr>
              <a:lnSpc>
                <a:spcPct val="150000"/>
              </a:lnSpc>
              <a:spcBef>
                <a:spcPts val="0"/>
              </a:spcBef>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061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dirty="0">
                <a:latin typeface="Times New Roman" panose="02020603050405020304" pitchFamily="18" charset="0"/>
                <a:cs typeface="Times New Roman" panose="02020603050405020304" pitchFamily="18" charset="0"/>
              </a:rPr>
              <a:t>Condorcet Method</a:t>
            </a:r>
          </a:p>
        </p:txBody>
      </p:sp>
      <p:sp>
        <p:nvSpPr>
          <p:cNvPr id="10242" name="Content Placeholder 2"/>
          <p:cNvSpPr>
            <a:spLocks noGrp="1"/>
          </p:cNvSpPr>
          <p:nvPr>
            <p:ph idx="1"/>
          </p:nvPr>
        </p:nvSpPr>
        <p:spPr>
          <a:xfrm>
            <a:off x="571849" y="2816829"/>
            <a:ext cx="5938008" cy="1386281"/>
          </a:xfrm>
        </p:spPr>
        <p:txBody>
          <a:bodyPr>
            <a:normAutofit fontScale="92500" lnSpcReduction="10000"/>
          </a:bodyPr>
          <a:lstStyle/>
          <a:p>
            <a:r>
              <a:rPr lang="en-US" altLang="cs-CZ" dirty="0">
                <a:latin typeface="Times New Roman" panose="02020603050405020304" pitchFamily="18" charset="0"/>
                <a:cs typeface="Times New Roman" panose="02020603050405020304" pitchFamily="18" charset="0"/>
              </a:rPr>
              <a:t>Condorcet Voting (Single-Winner):  All candidates are ranked and compared in pair-wise elections, whoever has the most wins is elected.</a:t>
            </a:r>
          </a:p>
        </p:txBody>
      </p:sp>
      <p:pic>
        <p:nvPicPr>
          <p:cNvPr id="1024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4165" y="2363598"/>
            <a:ext cx="2819400" cy="364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16305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dirty="0">
                <a:latin typeface="Times New Roman" panose="02020603050405020304" pitchFamily="18" charset="0"/>
                <a:cs typeface="Times New Roman" panose="02020603050405020304" pitchFamily="18" charset="0"/>
              </a:rPr>
              <a:t>Voting</a:t>
            </a:r>
          </a:p>
        </p:txBody>
      </p:sp>
      <p:sp>
        <p:nvSpPr>
          <p:cNvPr id="11266" name="Content Placeholder 2"/>
          <p:cNvSpPr>
            <a:spLocks noGrp="1"/>
          </p:cNvSpPr>
          <p:nvPr>
            <p:ph idx="1"/>
          </p:nvPr>
        </p:nvSpPr>
        <p:spPr>
          <a:xfrm>
            <a:off x="542558" y="2855170"/>
            <a:ext cx="10186962" cy="2178225"/>
          </a:xfrm>
        </p:spPr>
        <p:txBody>
          <a:bodyPr>
            <a:normAutofit fontScale="92500"/>
          </a:bodyPr>
          <a:lstStyle/>
          <a:p>
            <a:r>
              <a:rPr lang="en-US" altLang="cs-CZ" dirty="0">
                <a:latin typeface="Times New Roman" panose="02020603050405020304" pitchFamily="18" charset="0"/>
                <a:cs typeface="Times New Roman" panose="02020603050405020304" pitchFamily="18" charset="0"/>
              </a:rPr>
              <a:t>In a Condorcet election the voter ranks the list of candidates in order of preference (for example, the voter gives a 1 to their first preference, a 2 to their second preference…)</a:t>
            </a:r>
          </a:p>
          <a:p>
            <a:r>
              <a:rPr lang="en-US" altLang="cs-CZ" dirty="0">
                <a:latin typeface="Times New Roman" panose="02020603050405020304" pitchFamily="18" charset="0"/>
                <a:cs typeface="Times New Roman" panose="02020603050405020304" pitchFamily="18" charset="0"/>
              </a:rPr>
              <a:t>When a voter does not give a full list of preferences they are assumed to prefer the candidates they have ranked over all other candidates.</a:t>
            </a:r>
          </a:p>
        </p:txBody>
      </p:sp>
    </p:spTree>
    <p:extLst>
      <p:ext uri="{BB962C8B-B14F-4D97-AF65-F5344CB8AC3E}">
        <p14:creationId xmlns:p14="http://schemas.microsoft.com/office/powerpoint/2010/main" val="6696342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dirty="0">
                <a:latin typeface="Times New Roman" panose="02020603050405020304" pitchFamily="18" charset="0"/>
                <a:cs typeface="Times New Roman" panose="02020603050405020304" pitchFamily="18" charset="0"/>
              </a:rPr>
              <a:t>Finding the Winner</a:t>
            </a:r>
          </a:p>
        </p:txBody>
      </p:sp>
      <p:sp>
        <p:nvSpPr>
          <p:cNvPr id="12290" name="Content Placeholder 2"/>
          <p:cNvSpPr>
            <a:spLocks noGrp="1"/>
          </p:cNvSpPr>
          <p:nvPr>
            <p:ph idx="1"/>
          </p:nvPr>
        </p:nvSpPr>
        <p:spPr>
          <a:xfrm>
            <a:off x="601280" y="2385386"/>
            <a:ext cx="11051028" cy="3416300"/>
          </a:xfrm>
        </p:spPr>
        <p:txBody>
          <a:bodyPr/>
          <a:lstStyle/>
          <a:p>
            <a:r>
              <a:rPr lang="en-US" altLang="cs-CZ" dirty="0">
                <a:latin typeface="Times New Roman" panose="02020603050405020304" pitchFamily="18" charset="0"/>
                <a:cs typeface="Times New Roman" panose="02020603050405020304" pitchFamily="18" charset="0"/>
              </a:rPr>
              <a:t>The count is conducted by putting every candidate against every other candidate in a series of imaginary one-on-one contests.  The winner of each pairing is the candidate preferred by a majority of voters.</a:t>
            </a:r>
          </a:p>
        </p:txBody>
      </p:sp>
      <p:pic>
        <p:nvPicPr>
          <p:cNvPr id="1229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5975" y="3973876"/>
            <a:ext cx="47244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37255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8727" y="972424"/>
            <a:ext cx="9692011" cy="1021977"/>
          </a:xfrm>
        </p:spPr>
        <p:txBody>
          <a:bodyPr/>
          <a:lstStyle/>
          <a:p>
            <a:r>
              <a:rPr lang="en-US" b="1" dirty="0">
                <a:latin typeface="Times New Roman" panose="02020603050405020304" pitchFamily="18" charset="0"/>
                <a:cs typeface="Times New Roman" panose="02020603050405020304" pitchFamily="18" charset="0"/>
              </a:rPr>
              <a:t>Normalization</a:t>
            </a:r>
          </a:p>
        </p:txBody>
      </p:sp>
      <p:sp>
        <p:nvSpPr>
          <p:cNvPr id="3" name="Content Placeholder 2"/>
          <p:cNvSpPr>
            <a:spLocks noGrp="1"/>
          </p:cNvSpPr>
          <p:nvPr>
            <p:ph idx="1"/>
          </p:nvPr>
        </p:nvSpPr>
        <p:spPr>
          <a:xfrm>
            <a:off x="811006" y="2200829"/>
            <a:ext cx="10925192" cy="3416300"/>
          </a:xfrm>
        </p:spPr>
        <p:txBody>
          <a:bodyPr>
            <a:normAutofit/>
          </a:bodyPr>
          <a:lstStyle/>
          <a:p>
            <a:pPr marL="0" indent="0">
              <a:lnSpc>
                <a:spcPct val="150000"/>
              </a:lnSpc>
              <a:spcBef>
                <a:spcPts val="0"/>
              </a:spcBef>
              <a:buNone/>
            </a:pPr>
            <a:r>
              <a:rPr lang="en-US" sz="2000" dirty="0">
                <a:latin typeface="Times New Roman" panose="02020603050405020304" pitchFamily="18" charset="0"/>
                <a:cs typeface="Times New Roman" panose="02020603050405020304" pitchFamily="18" charset="0"/>
              </a:rPr>
              <a:t>A normalization of the attribute values is not always necessary, but it may be essential for some methods, like </a:t>
            </a:r>
            <a:r>
              <a:rPr lang="en-US" sz="2000" dirty="0" err="1">
                <a:latin typeface="Times New Roman" panose="02020603050405020304" pitchFamily="18" charset="0"/>
                <a:cs typeface="Times New Roman" panose="02020603050405020304" pitchFamily="18" charset="0"/>
              </a:rPr>
              <a:t>maximin</a:t>
            </a:r>
            <a:r>
              <a:rPr lang="en-US" sz="2000" dirty="0">
                <a:latin typeface="Times New Roman" panose="02020603050405020304" pitchFamily="18" charset="0"/>
                <a:cs typeface="Times New Roman" panose="02020603050405020304" pitchFamily="18" charset="0"/>
              </a:rPr>
              <a:t>, simple additive weighting, ELECTRE, etc…, to facilitate the computational problems inherent to the presence of the different units in the decision matrix. A normalization aims at obtaining comparable scales. There are different ways of normalizing the attribute values. </a:t>
            </a:r>
          </a:p>
          <a:p>
            <a:pPr marL="0" indent="0">
              <a:lnSpc>
                <a:spcPct val="150000"/>
              </a:lnSpc>
              <a:spcBef>
                <a:spcPts val="0"/>
              </a:spcBef>
              <a:buNone/>
            </a:pPr>
            <a:r>
              <a:rPr lang="en-US" sz="2000" dirty="0">
                <a:latin typeface="Times New Roman" panose="02020603050405020304" pitchFamily="18" charset="0"/>
                <a:cs typeface="Times New Roman" panose="02020603050405020304" pitchFamily="18" charset="0"/>
              </a:rPr>
              <a:t>There are two ways for normalization: </a:t>
            </a:r>
          </a:p>
          <a:p>
            <a:pPr>
              <a:lnSpc>
                <a:spcPct val="150000"/>
              </a:lnSpc>
              <a:spcBef>
                <a:spcPts val="0"/>
              </a:spcBef>
            </a:pPr>
            <a:r>
              <a:rPr lang="en-US" sz="2000" dirty="0">
                <a:latin typeface="Times New Roman" panose="02020603050405020304" pitchFamily="18" charset="0"/>
                <a:cs typeface="Times New Roman" panose="02020603050405020304" pitchFamily="18" charset="0"/>
              </a:rPr>
              <a:t>vector normalization</a:t>
            </a:r>
          </a:p>
          <a:p>
            <a:pPr>
              <a:lnSpc>
                <a:spcPct val="150000"/>
              </a:lnSpc>
              <a:spcBef>
                <a:spcPts val="0"/>
              </a:spcBef>
            </a:pPr>
            <a:r>
              <a:rPr lang="en-US" sz="2000" dirty="0">
                <a:latin typeface="Times New Roman" panose="02020603050405020304" pitchFamily="18" charset="0"/>
                <a:cs typeface="Times New Roman" panose="02020603050405020304" pitchFamily="18" charset="0"/>
              </a:rPr>
              <a:t>linear scale transformation</a:t>
            </a:r>
          </a:p>
          <a:p>
            <a:pPr marL="0" indent="0">
              <a:lnSpc>
                <a:spcPct val="150000"/>
              </a:lnSpc>
              <a:spcBef>
                <a:spcPts val="0"/>
              </a:spcBef>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6953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dirty="0">
                <a:latin typeface="Times New Roman" panose="02020603050405020304" pitchFamily="18" charset="0"/>
                <a:cs typeface="Times New Roman" panose="02020603050405020304" pitchFamily="18" charset="0"/>
              </a:rPr>
              <a:t>Condorcet Directed Graph</a:t>
            </a:r>
          </a:p>
        </p:txBody>
      </p:sp>
      <p:sp>
        <p:nvSpPr>
          <p:cNvPr id="3" name="Content Placeholder 2"/>
          <p:cNvSpPr>
            <a:spLocks noGrp="1"/>
          </p:cNvSpPr>
          <p:nvPr>
            <p:ph idx="1"/>
          </p:nvPr>
        </p:nvSpPr>
        <p:spPr>
          <a:xfrm>
            <a:off x="587808" y="2378278"/>
            <a:ext cx="11030943" cy="4876800"/>
          </a:xfrm>
        </p:spPr>
        <p:txBody>
          <a:bodyPr>
            <a:normAutofit/>
          </a:bodyPr>
          <a:lstStyle/>
          <a:p>
            <a:pPr marL="274320" indent="-274320">
              <a:buFont typeface="Wingdings 2"/>
              <a:buChar char=""/>
              <a:defRPr/>
            </a:pPr>
            <a:r>
              <a:rPr lang="en-US" sz="2000" dirty="0">
                <a:latin typeface="Times New Roman" panose="02020603050405020304" pitchFamily="18" charset="0"/>
                <a:cs typeface="Times New Roman" panose="02020603050405020304" pitchFamily="18" charset="0"/>
              </a:rPr>
              <a:t>Given a voting profile for an election with </a:t>
            </a:r>
            <a:r>
              <a:rPr lang="en-US" sz="2000" i="1" dirty="0">
                <a:latin typeface="Times New Roman" panose="02020603050405020304" pitchFamily="18" charset="0"/>
                <a:cs typeface="Times New Roman" panose="02020603050405020304" pitchFamily="18" charset="0"/>
              </a:rPr>
              <a:t>n </a:t>
            </a:r>
            <a:r>
              <a:rPr lang="en-US" sz="2000" dirty="0">
                <a:latin typeface="Times New Roman" panose="02020603050405020304" pitchFamily="18" charset="0"/>
                <a:cs typeface="Times New Roman" panose="02020603050405020304" pitchFamily="18" charset="0"/>
              </a:rPr>
              <a:t>candidates, its corresponding Condorcet digraph </a:t>
            </a:r>
            <a:r>
              <a:rPr lang="en-US" sz="2000" i="1" dirty="0">
                <a:latin typeface="Times New Roman" panose="02020603050405020304" pitchFamily="18" charset="0"/>
                <a:cs typeface="Times New Roman" panose="02020603050405020304" pitchFamily="18" charset="0"/>
              </a:rPr>
              <a:t>G </a:t>
            </a:r>
            <a:r>
              <a:rPr lang="en-US" sz="2000" dirty="0">
                <a:latin typeface="Times New Roman" panose="02020603050405020304" pitchFamily="18" charset="0"/>
                <a:cs typeface="Times New Roman" panose="02020603050405020304" pitchFamily="18" charset="0"/>
              </a:rPr>
              <a:t>= (</a:t>
            </a:r>
            <a:r>
              <a:rPr lang="en-US" sz="2000" i="1" dirty="0">
                <a:latin typeface="Times New Roman" panose="02020603050405020304" pitchFamily="18" charset="0"/>
                <a:cs typeface="Times New Roman" panose="02020603050405020304" pitchFamily="18" charset="0"/>
              </a:rPr>
              <a:t>V, A</a:t>
            </a:r>
            <a:r>
              <a:rPr lang="en-US" sz="2000" dirty="0">
                <a:latin typeface="Times New Roman" panose="02020603050405020304" pitchFamily="18" charset="0"/>
                <a:cs typeface="Times New Roman" panose="02020603050405020304" pitchFamily="18" charset="0"/>
              </a:rPr>
              <a:t>) has one vertex for each of the </a:t>
            </a:r>
            <a:r>
              <a:rPr lang="en-US" sz="2000" i="1" dirty="0">
                <a:latin typeface="Times New Roman" panose="02020603050405020304" pitchFamily="18" charset="0"/>
                <a:cs typeface="Times New Roman" panose="02020603050405020304" pitchFamily="18" charset="0"/>
              </a:rPr>
              <a:t>n </a:t>
            </a:r>
            <a:r>
              <a:rPr lang="en-US" sz="2000" dirty="0">
                <a:latin typeface="Times New Roman" panose="02020603050405020304" pitchFamily="18" charset="0"/>
                <a:cs typeface="Times New Roman" panose="02020603050405020304" pitchFamily="18" charset="0"/>
              </a:rPr>
              <a:t>candidates. For each candidate pair (</a:t>
            </a:r>
            <a:r>
              <a:rPr lang="en-US" sz="2000" i="1" dirty="0">
                <a:latin typeface="Times New Roman" panose="02020603050405020304" pitchFamily="18" charset="0"/>
                <a:cs typeface="Times New Roman" panose="02020603050405020304" pitchFamily="18" charset="0"/>
              </a:rPr>
              <a:t>x, y</a:t>
            </a:r>
            <a:r>
              <a:rPr lang="en-US" sz="2000" dirty="0">
                <a:latin typeface="Times New Roman" panose="02020603050405020304" pitchFamily="18" charset="0"/>
                <a:cs typeface="Times New Roman" panose="02020603050405020304" pitchFamily="18" charset="0"/>
              </a:rPr>
              <a:t>), there exists an arc from </a:t>
            </a:r>
            <a:r>
              <a:rPr lang="en-US" sz="2000" i="1" dirty="0">
                <a:latin typeface="Times New Roman" panose="02020603050405020304" pitchFamily="18" charset="0"/>
                <a:cs typeface="Times New Roman" panose="02020603050405020304" pitchFamily="18" charset="0"/>
              </a:rPr>
              <a:t>x </a:t>
            </a:r>
            <a:r>
              <a:rPr lang="en-US" sz="2000" dirty="0">
                <a:latin typeface="Times New Roman" panose="02020603050405020304" pitchFamily="18" charset="0"/>
                <a:cs typeface="Times New Roman" panose="02020603050405020304" pitchFamily="18" charset="0"/>
              </a:rPr>
              <a:t>to </a:t>
            </a:r>
            <a:r>
              <a:rPr lang="en-US" sz="2000" i="1" dirty="0">
                <a:latin typeface="Times New Roman" panose="02020603050405020304" pitchFamily="18" charset="0"/>
                <a:cs typeface="Times New Roman" panose="02020603050405020304" pitchFamily="18" charset="0"/>
              </a:rPr>
              <a:t>y </a:t>
            </a:r>
            <a:r>
              <a:rPr lang="en-US" sz="2000" dirty="0">
                <a:latin typeface="Times New Roman" panose="02020603050405020304" pitchFamily="18" charset="0"/>
                <a:cs typeface="Times New Roman" panose="02020603050405020304" pitchFamily="18" charset="0"/>
              </a:rPr>
              <a:t>(denoted by </a:t>
            </a:r>
            <a:r>
              <a:rPr lang="en-US" sz="2000" i="1" dirty="0">
                <a:latin typeface="Times New Roman" panose="02020603050405020304" pitchFamily="18" charset="0"/>
                <a:cs typeface="Times New Roman" panose="02020603050405020304" pitchFamily="18" charset="0"/>
              </a:rPr>
              <a:t>x → y</a:t>
            </a:r>
            <a:r>
              <a:rPr lang="en-US" sz="2000" dirty="0">
                <a:latin typeface="Times New Roman" panose="02020603050405020304" pitchFamily="18" charset="0"/>
                <a:cs typeface="Times New Roman" panose="02020603050405020304" pitchFamily="18" charset="0"/>
              </a:rPr>
              <a:t>) if </a:t>
            </a:r>
            <a:r>
              <a:rPr lang="en-US" sz="2000" i="1" dirty="0">
                <a:latin typeface="Times New Roman" panose="02020603050405020304" pitchFamily="18" charset="0"/>
                <a:cs typeface="Times New Roman" panose="02020603050405020304" pitchFamily="18" charset="0"/>
              </a:rPr>
              <a:t>x </a:t>
            </a:r>
            <a:r>
              <a:rPr lang="en-US" sz="2000" dirty="0">
                <a:latin typeface="Times New Roman" panose="02020603050405020304" pitchFamily="18" charset="0"/>
                <a:cs typeface="Times New Roman" panose="02020603050405020304" pitchFamily="18" charset="0"/>
              </a:rPr>
              <a:t>would receive at least as many votes as </a:t>
            </a:r>
            <a:r>
              <a:rPr lang="en-US" sz="2000" i="1" dirty="0">
                <a:latin typeface="Times New Roman" panose="02020603050405020304" pitchFamily="18" charset="0"/>
                <a:cs typeface="Times New Roman" panose="02020603050405020304" pitchFamily="18" charset="0"/>
              </a:rPr>
              <a:t>y </a:t>
            </a:r>
            <a:r>
              <a:rPr lang="en-US" sz="2000" dirty="0">
                <a:latin typeface="Times New Roman" panose="02020603050405020304" pitchFamily="18" charset="0"/>
                <a:cs typeface="Times New Roman" panose="02020603050405020304" pitchFamily="18" charset="0"/>
              </a:rPr>
              <a:t>in a head-to-head contest. In other words, </a:t>
            </a:r>
            <a:r>
              <a:rPr lang="en-US" sz="2000" i="1" dirty="0">
                <a:latin typeface="Times New Roman" panose="02020603050405020304" pitchFamily="18" charset="0"/>
                <a:cs typeface="Times New Roman" panose="02020603050405020304" pitchFamily="18" charset="0"/>
              </a:rPr>
              <a:t>x → y </a:t>
            </a:r>
            <a:r>
              <a:rPr lang="en-US" sz="2000" dirty="0">
                <a:latin typeface="Times New Roman" panose="02020603050405020304" pitchFamily="18" charset="0"/>
                <a:cs typeface="Times New Roman" panose="02020603050405020304" pitchFamily="18" charset="0"/>
              </a:rPr>
              <a:t>if </a:t>
            </a:r>
            <a:r>
              <a:rPr lang="en-US" sz="2000" i="1" dirty="0">
                <a:latin typeface="Times New Roman" panose="02020603050405020304" pitchFamily="18" charset="0"/>
                <a:cs typeface="Times New Roman" panose="02020603050405020304" pitchFamily="18" charset="0"/>
              </a:rPr>
              <a:t>x </a:t>
            </a:r>
            <a:r>
              <a:rPr lang="en-US" sz="2000" dirty="0">
                <a:latin typeface="Times New Roman" panose="02020603050405020304" pitchFamily="18" charset="0"/>
                <a:cs typeface="Times New Roman" panose="02020603050405020304" pitchFamily="18" charset="0"/>
              </a:rPr>
              <a:t>is ranked above </a:t>
            </a:r>
            <a:r>
              <a:rPr lang="en-US" sz="2000" i="1" dirty="0">
                <a:latin typeface="Times New Roman" panose="02020603050405020304" pitchFamily="18" charset="0"/>
                <a:cs typeface="Times New Roman" panose="02020603050405020304" pitchFamily="18" charset="0"/>
              </a:rPr>
              <a:t>y </a:t>
            </a:r>
            <a:r>
              <a:rPr lang="en-US" sz="2000" dirty="0">
                <a:latin typeface="Times New Roman" panose="02020603050405020304" pitchFamily="18" charset="0"/>
                <a:cs typeface="Times New Roman" panose="02020603050405020304" pitchFamily="18" charset="0"/>
              </a:rPr>
              <a:t>by at least as many voters as ranked </a:t>
            </a:r>
            <a:r>
              <a:rPr lang="en-US" sz="2000" i="1" dirty="0">
                <a:latin typeface="Times New Roman" panose="02020603050405020304" pitchFamily="18" charset="0"/>
                <a:cs typeface="Times New Roman" panose="02020603050405020304" pitchFamily="18" charset="0"/>
              </a:rPr>
              <a:t>y </a:t>
            </a:r>
            <a:r>
              <a:rPr lang="en-US" sz="2000" dirty="0">
                <a:latin typeface="Times New Roman" panose="02020603050405020304" pitchFamily="18" charset="0"/>
                <a:cs typeface="Times New Roman" panose="02020603050405020304" pitchFamily="18" charset="0"/>
              </a:rPr>
              <a:t>above </a:t>
            </a:r>
            <a:r>
              <a:rPr lang="en-US" sz="2000" i="1" dirty="0">
                <a:latin typeface="Times New Roman" panose="02020603050405020304" pitchFamily="18" charset="0"/>
                <a:cs typeface="Times New Roman" panose="02020603050405020304" pitchFamily="18" charset="0"/>
              </a:rPr>
              <a:t>x</a:t>
            </a:r>
            <a:r>
              <a:rPr lang="en-US" sz="2000" dirty="0">
                <a:latin typeface="Times New Roman" panose="02020603050405020304" pitchFamily="18" charset="0"/>
                <a:cs typeface="Times New Roman" panose="02020603050405020304" pitchFamily="18" charset="0"/>
              </a:rPr>
              <a:t>. For the  candidates that tie there is an arc pointing in each direction (denoted </a:t>
            </a:r>
            <a:r>
              <a:rPr lang="en-US" sz="2000" i="1" dirty="0">
                <a:latin typeface="Times New Roman" panose="02020603050405020304" pitchFamily="18" charset="0"/>
                <a:cs typeface="Times New Roman" panose="02020603050405020304" pitchFamily="18" charset="0"/>
              </a:rPr>
              <a:t>x ↔ y</a:t>
            </a:r>
            <a:r>
              <a:rPr lang="en-US" sz="2000" dirty="0">
                <a:latin typeface="Times New Roman" panose="02020603050405020304" pitchFamily="18" charset="0"/>
                <a:cs typeface="Times New Roman" panose="02020603050405020304" pitchFamily="18" charset="0"/>
              </a:rPr>
              <a:t>).</a:t>
            </a:r>
          </a:p>
          <a:p>
            <a:pPr marL="274320" indent="-274320">
              <a:buFont typeface="Wingdings 2"/>
              <a:buChar char=""/>
              <a:defRPr/>
            </a:pPr>
            <a:r>
              <a:rPr lang="en-US" sz="2000" dirty="0">
                <a:latin typeface="Times New Roman" panose="02020603050405020304" pitchFamily="18" charset="0"/>
                <a:cs typeface="Times New Roman" panose="02020603050405020304" pitchFamily="18" charset="0"/>
              </a:rPr>
              <a:t>The Condorcet digraph of any profile contains at least one arc between every pair of candidates. We call digraphs with at least one edge between any two nodes </a:t>
            </a:r>
            <a:r>
              <a:rPr lang="en-US" sz="2000" i="1" dirty="0">
                <a:latin typeface="Times New Roman" panose="02020603050405020304" pitchFamily="18" charset="0"/>
                <a:cs typeface="Times New Roman" panose="02020603050405020304" pitchFamily="18" charset="0"/>
              </a:rPr>
              <a:t>semi-complete</a:t>
            </a:r>
            <a:r>
              <a:rPr lang="en-US" sz="2000" dirty="0">
                <a:latin typeface="Times New Roman" panose="02020603050405020304" pitchFamily="18" charset="0"/>
                <a:cs typeface="Times New Roman" panose="02020603050405020304" pitchFamily="18" charset="0"/>
              </a:rPr>
              <a:t>.</a:t>
            </a:r>
          </a:p>
          <a:p>
            <a:pPr marL="274320" indent="-274320">
              <a:buFont typeface="Wingdings 2"/>
              <a:buChar char=""/>
              <a:defRPr/>
            </a:pPr>
            <a:r>
              <a:rPr lang="en-US" sz="2000" dirty="0">
                <a:latin typeface="Times New Roman" panose="02020603050405020304" pitchFamily="18" charset="0"/>
                <a:cs typeface="Times New Roman" panose="02020603050405020304" pitchFamily="18" charset="0"/>
              </a:rPr>
              <a:t>Any candidate that beats or ties with all others is called a Condorcet winner. In the Condorcet digraph, this corresponds to having an out-degree of </a:t>
            </a:r>
            <a:r>
              <a:rPr lang="en-US" sz="2000" i="1" dirty="0">
                <a:latin typeface="Times New Roman" panose="02020603050405020304" pitchFamily="18" charset="0"/>
                <a:cs typeface="Times New Roman" panose="02020603050405020304" pitchFamily="18" charset="0"/>
              </a:rPr>
              <a:t>n − </a:t>
            </a:r>
            <a:r>
              <a:rPr lang="en-US" sz="2000" dirty="0">
                <a:latin typeface="Times New Roman" panose="02020603050405020304" pitchFamily="18" charset="0"/>
                <a:cs typeface="Times New Roman" panose="02020603050405020304" pitchFamily="18" charset="0"/>
              </a:rPr>
              <a:t>1</a:t>
            </a:r>
          </a:p>
          <a:p>
            <a:pPr marL="274320" indent="-274320">
              <a:buFont typeface="Wingdings 2"/>
              <a:buChar char=""/>
              <a:defRPr/>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47827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dirty="0">
                <a:latin typeface="Times New Roman" panose="02020603050405020304" pitchFamily="18" charset="0"/>
                <a:cs typeface="Times New Roman" panose="02020603050405020304" pitchFamily="18" charset="0"/>
              </a:rPr>
              <a:t>Condorcet Voting Algorithm</a:t>
            </a:r>
          </a:p>
        </p:txBody>
      </p:sp>
      <p:sp>
        <p:nvSpPr>
          <p:cNvPr id="3" name="Content Placeholder 2"/>
          <p:cNvSpPr>
            <a:spLocks noGrp="1"/>
          </p:cNvSpPr>
          <p:nvPr>
            <p:ph idx="1"/>
          </p:nvPr>
        </p:nvSpPr>
        <p:spPr>
          <a:xfrm>
            <a:off x="571849" y="2313264"/>
            <a:ext cx="11122404" cy="1092666"/>
          </a:xfrm>
        </p:spPr>
        <p:txBody>
          <a:bodyPr>
            <a:normAutofit fontScale="92500" lnSpcReduction="10000"/>
          </a:bodyPr>
          <a:lstStyle/>
          <a:p>
            <a:pPr marL="274320" indent="-274320">
              <a:buFont typeface="Wingdings 2"/>
              <a:buChar char=""/>
              <a:defRPr/>
            </a:pPr>
            <a:r>
              <a:rPr lang="en-US" dirty="0">
                <a:latin typeface="Times New Roman" panose="02020603050405020304" pitchFamily="18" charset="0"/>
                <a:cs typeface="Times New Roman" panose="02020603050405020304" pitchFamily="18" charset="0"/>
              </a:rPr>
              <a:t>The Condorcet voting algorithm is a majoritarian method which specifies that the winner of the election is the candidate(s) that beats or ties with every other candidate in a pair-wise comparison</a:t>
            </a:r>
          </a:p>
          <a:p>
            <a:pPr marL="274320" indent="-274320">
              <a:buFont typeface="Wingdings 2"/>
              <a:buChar char=""/>
              <a:defRPr/>
            </a:pPr>
            <a:endParaRPr lang="en-US" dirty="0">
              <a:latin typeface="Times New Roman" panose="02020603050405020304" pitchFamily="18" charset="0"/>
              <a:cs typeface="Times New Roman" panose="02020603050405020304" pitchFamily="18" charset="0"/>
            </a:endParaRPr>
          </a:p>
        </p:txBody>
      </p:sp>
      <p:sp>
        <p:nvSpPr>
          <p:cNvPr id="14340" name="TextBox 3"/>
          <p:cNvSpPr txBox="1">
            <a:spLocks noChangeArrowheads="1"/>
          </p:cNvSpPr>
          <p:nvPr/>
        </p:nvSpPr>
        <p:spPr bwMode="auto">
          <a:xfrm>
            <a:off x="3143076" y="3346508"/>
            <a:ext cx="5562600" cy="295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r>
              <a:rPr lang="en-US" altLang="cs-CZ" sz="2400" b="1" dirty="0"/>
              <a:t>Algorithm 1 </a:t>
            </a:r>
            <a:r>
              <a:rPr lang="en-US" altLang="cs-CZ" sz="2400" dirty="0"/>
              <a:t>Simple Majority Runoff.</a:t>
            </a:r>
          </a:p>
          <a:p>
            <a:r>
              <a:rPr lang="en-US" altLang="cs-CZ" sz="2400" dirty="0"/>
              <a:t>1: </a:t>
            </a:r>
            <a:r>
              <a:rPr lang="en-US" altLang="cs-CZ" sz="2400" i="1" dirty="0"/>
              <a:t>count </a:t>
            </a:r>
            <a:r>
              <a:rPr lang="en-US" altLang="cs-CZ" sz="2400" dirty="0"/>
              <a:t>= 0</a:t>
            </a:r>
          </a:p>
          <a:p>
            <a:r>
              <a:rPr lang="en-US" altLang="cs-CZ" sz="2400" dirty="0"/>
              <a:t>2: </a:t>
            </a:r>
            <a:r>
              <a:rPr lang="en-US" altLang="cs-CZ" sz="2400" b="1" dirty="0"/>
              <a:t>for </a:t>
            </a:r>
            <a:r>
              <a:rPr lang="en-US" altLang="cs-CZ" sz="2400" dirty="0"/>
              <a:t>each of the </a:t>
            </a:r>
            <a:r>
              <a:rPr lang="en-US" altLang="cs-CZ" sz="2400" i="1" dirty="0"/>
              <a:t>k </a:t>
            </a:r>
            <a:r>
              <a:rPr lang="en-US" altLang="cs-CZ" sz="2400" dirty="0"/>
              <a:t>candidates </a:t>
            </a:r>
            <a:r>
              <a:rPr lang="en-US" altLang="cs-CZ" sz="2400" i="1" dirty="0" err="1"/>
              <a:t>k</a:t>
            </a:r>
            <a:r>
              <a:rPr lang="en-US" altLang="cs-CZ" sz="2400" i="1" baseline="-25000" dirty="0" err="1"/>
              <a:t>i</a:t>
            </a:r>
            <a:r>
              <a:rPr lang="en-US" altLang="cs-CZ" sz="2400" baseline="-25000" dirty="0"/>
              <a:t>  </a:t>
            </a:r>
            <a:r>
              <a:rPr lang="en-US" altLang="cs-CZ" sz="2400" b="1" dirty="0"/>
              <a:t>do</a:t>
            </a:r>
            <a:endParaRPr lang="en-US" altLang="cs-CZ" sz="2400" dirty="0"/>
          </a:p>
          <a:p>
            <a:r>
              <a:rPr lang="en-US" altLang="cs-CZ" sz="2400" dirty="0"/>
              <a:t>3: If </a:t>
            </a:r>
            <a:r>
              <a:rPr lang="en-US" altLang="cs-CZ" sz="2400" i="1" dirty="0" err="1"/>
              <a:t>k</a:t>
            </a:r>
            <a:r>
              <a:rPr lang="en-US" altLang="cs-CZ" sz="2400" i="1" baseline="-25000" dirty="0" err="1"/>
              <a:t>i</a:t>
            </a:r>
            <a:r>
              <a:rPr lang="en-US" altLang="cs-CZ" sz="2400" i="1" dirty="0"/>
              <a:t> </a:t>
            </a:r>
            <a:r>
              <a:rPr lang="en-US" altLang="cs-CZ" sz="2400" dirty="0"/>
              <a:t>ranks </a:t>
            </a:r>
            <a:r>
              <a:rPr lang="en-US" altLang="cs-CZ" sz="2400" i="1" dirty="0"/>
              <a:t>d</a:t>
            </a:r>
            <a:r>
              <a:rPr lang="en-US" altLang="cs-CZ" sz="2400" dirty="0"/>
              <a:t>1 above </a:t>
            </a:r>
            <a:r>
              <a:rPr lang="en-US" altLang="cs-CZ" sz="2400" i="1" dirty="0"/>
              <a:t>d</a:t>
            </a:r>
            <a:r>
              <a:rPr lang="en-US" altLang="cs-CZ" sz="2400" dirty="0"/>
              <a:t>2, </a:t>
            </a:r>
            <a:r>
              <a:rPr lang="en-US" altLang="cs-CZ" sz="2400" i="1" dirty="0"/>
              <a:t>count</a:t>
            </a:r>
            <a:r>
              <a:rPr lang="en-US" altLang="cs-CZ" sz="2400" dirty="0"/>
              <a:t>++</a:t>
            </a:r>
          </a:p>
          <a:p>
            <a:r>
              <a:rPr lang="en-US" altLang="cs-CZ" sz="2400" dirty="0"/>
              <a:t>4: If </a:t>
            </a:r>
            <a:r>
              <a:rPr lang="en-US" altLang="cs-CZ" sz="2400" i="1" dirty="0" err="1"/>
              <a:t>k</a:t>
            </a:r>
            <a:r>
              <a:rPr lang="en-US" altLang="cs-CZ" sz="2400" i="1" baseline="-25000" dirty="0" err="1"/>
              <a:t>i</a:t>
            </a:r>
            <a:r>
              <a:rPr lang="en-US" altLang="cs-CZ" sz="2400" i="1" dirty="0"/>
              <a:t> </a:t>
            </a:r>
            <a:r>
              <a:rPr lang="en-US" altLang="cs-CZ" sz="2400" dirty="0"/>
              <a:t>ranks </a:t>
            </a:r>
            <a:r>
              <a:rPr lang="en-US" altLang="cs-CZ" sz="2400" i="1" dirty="0"/>
              <a:t>d</a:t>
            </a:r>
            <a:r>
              <a:rPr lang="en-US" altLang="cs-CZ" sz="2400" dirty="0"/>
              <a:t>2 above </a:t>
            </a:r>
            <a:r>
              <a:rPr lang="en-US" altLang="cs-CZ" sz="2400" i="1" dirty="0"/>
              <a:t>d</a:t>
            </a:r>
            <a:r>
              <a:rPr lang="en-US" altLang="cs-CZ" sz="2400" dirty="0"/>
              <a:t>1, </a:t>
            </a:r>
            <a:r>
              <a:rPr lang="en-US" altLang="cs-CZ" sz="2400" i="1" dirty="0"/>
              <a:t>count−−</a:t>
            </a:r>
            <a:endParaRPr lang="en-US" altLang="cs-CZ" sz="2400" dirty="0"/>
          </a:p>
          <a:p>
            <a:r>
              <a:rPr lang="en-US" altLang="cs-CZ" sz="2400" dirty="0"/>
              <a:t>5: If </a:t>
            </a:r>
            <a:r>
              <a:rPr lang="en-US" altLang="cs-CZ" sz="2400" i="1" dirty="0"/>
              <a:t>count &gt; </a:t>
            </a:r>
            <a:r>
              <a:rPr lang="en-US" altLang="cs-CZ" sz="2400" dirty="0"/>
              <a:t>0, rank </a:t>
            </a:r>
            <a:r>
              <a:rPr lang="en-US" altLang="cs-CZ" sz="2400" i="1" dirty="0"/>
              <a:t>d</a:t>
            </a:r>
            <a:r>
              <a:rPr lang="en-US" altLang="cs-CZ" sz="2400" dirty="0"/>
              <a:t>1 better than </a:t>
            </a:r>
            <a:r>
              <a:rPr lang="en-US" altLang="cs-CZ" sz="2400" i="1" dirty="0"/>
              <a:t>d</a:t>
            </a:r>
            <a:r>
              <a:rPr lang="en-US" altLang="cs-CZ" sz="2400" dirty="0"/>
              <a:t>2</a:t>
            </a:r>
          </a:p>
          <a:p>
            <a:r>
              <a:rPr lang="en-US" altLang="cs-CZ" sz="2400" dirty="0"/>
              <a:t>6: Else rank </a:t>
            </a:r>
            <a:r>
              <a:rPr lang="en-US" altLang="cs-CZ" sz="2400" i="1" dirty="0"/>
              <a:t>d</a:t>
            </a:r>
            <a:r>
              <a:rPr lang="en-US" altLang="cs-CZ" sz="2400" dirty="0"/>
              <a:t>2 better than </a:t>
            </a:r>
            <a:r>
              <a:rPr lang="en-US" altLang="cs-CZ" sz="2400" i="1" dirty="0"/>
              <a:t>d</a:t>
            </a:r>
            <a:r>
              <a:rPr lang="en-US" altLang="cs-CZ" sz="2400" dirty="0"/>
              <a:t>1</a:t>
            </a:r>
          </a:p>
          <a:p>
            <a:endParaRPr lang="en-US" altLang="cs-CZ" dirty="0"/>
          </a:p>
        </p:txBody>
      </p:sp>
    </p:spTree>
    <p:extLst>
      <p:ext uri="{BB962C8B-B14F-4D97-AF65-F5344CB8AC3E}">
        <p14:creationId xmlns:p14="http://schemas.microsoft.com/office/powerpoint/2010/main" val="3317156446"/>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dirty="0">
                <a:latin typeface="Times New Roman" panose="02020603050405020304" pitchFamily="18" charset="0"/>
                <a:cs typeface="Times New Roman" panose="02020603050405020304" pitchFamily="18" charset="0"/>
              </a:rPr>
              <a:t>Condorcet Voting Algorithm</a:t>
            </a:r>
          </a:p>
        </p:txBody>
      </p:sp>
      <p:sp>
        <p:nvSpPr>
          <p:cNvPr id="15362" name="Content Placeholder 2"/>
          <p:cNvSpPr>
            <a:spLocks noGrp="1"/>
          </p:cNvSpPr>
          <p:nvPr>
            <p:ph idx="1"/>
          </p:nvPr>
        </p:nvSpPr>
        <p:spPr>
          <a:xfrm>
            <a:off x="555071" y="2363598"/>
            <a:ext cx="11155960" cy="4191000"/>
          </a:xfrm>
        </p:spPr>
        <p:txBody>
          <a:bodyPr>
            <a:normAutofit/>
          </a:bodyPr>
          <a:lstStyle/>
          <a:p>
            <a:pPr marL="0" indent="0">
              <a:buNone/>
            </a:pPr>
            <a:endParaRPr lang="en-US" altLang="cs-CZ" sz="2400" dirty="0">
              <a:latin typeface="Times New Roman" panose="02020603050405020304" pitchFamily="18" charset="0"/>
              <a:cs typeface="Times New Roman" panose="02020603050405020304" pitchFamily="18" charset="0"/>
            </a:endParaRPr>
          </a:p>
          <a:p>
            <a:r>
              <a:rPr lang="en-US" altLang="cs-CZ" sz="2400" dirty="0">
                <a:latin typeface="Times New Roman" panose="02020603050405020304" pitchFamily="18" charset="0"/>
                <a:cs typeface="Times New Roman" panose="02020603050405020304" pitchFamily="18" charset="0"/>
              </a:rPr>
              <a:t>The Condorcet voting algorithm is a majoritarian method which specifies that the winner of the election is the candidate(s) that beats or ties with every other candidate in a pair-wise comparison</a:t>
            </a:r>
          </a:p>
          <a:p>
            <a:r>
              <a:rPr lang="en-US" altLang="cs-CZ" sz="2400" dirty="0">
                <a:latin typeface="Times New Roman" panose="02020603050405020304" pitchFamily="18" charset="0"/>
                <a:cs typeface="Times New Roman" panose="02020603050405020304" pitchFamily="18" charset="0"/>
              </a:rPr>
              <a:t>We can generalize the notion of our winner being the winner of all pair-wise contests to generate a ranked list of candidates by modeling the election with our digraph previously described.  A Hamiltonian traversal of this graph will produce the election rankings</a:t>
            </a:r>
          </a:p>
          <a:p>
            <a:endParaRPr lang="en-US" altLang="cs-C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10021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dirty="0">
                <a:latin typeface="Times New Roman" panose="02020603050405020304" pitchFamily="18" charset="0"/>
                <a:cs typeface="Times New Roman" panose="02020603050405020304" pitchFamily="18" charset="0"/>
              </a:rPr>
              <a:t>Condorcet Digraph</a:t>
            </a:r>
          </a:p>
        </p:txBody>
      </p:sp>
      <p:sp>
        <p:nvSpPr>
          <p:cNvPr id="16386" name="Content Placeholder 2"/>
          <p:cNvSpPr>
            <a:spLocks noGrp="1"/>
          </p:cNvSpPr>
          <p:nvPr>
            <p:ph idx="1"/>
          </p:nvPr>
        </p:nvSpPr>
        <p:spPr>
          <a:xfrm>
            <a:off x="470483" y="2348218"/>
            <a:ext cx="11089546" cy="4572000"/>
          </a:xfrm>
        </p:spPr>
        <p:txBody>
          <a:bodyPr>
            <a:normAutofit/>
          </a:bodyPr>
          <a:lstStyle/>
          <a:p>
            <a:r>
              <a:rPr lang="en-US" altLang="cs-CZ" sz="2000" dirty="0">
                <a:latin typeface="Times New Roman" panose="02020603050405020304" pitchFamily="18" charset="0"/>
                <a:cs typeface="Times New Roman" panose="02020603050405020304" pitchFamily="18" charset="0"/>
              </a:rPr>
              <a:t>To generate the graph takes </a:t>
            </a:r>
            <a:r>
              <a:rPr lang="en-US" altLang="cs-CZ" sz="2000" i="1" dirty="0">
                <a:latin typeface="Times New Roman" panose="02020603050405020304" pitchFamily="18" charset="0"/>
                <a:cs typeface="Times New Roman" panose="02020603050405020304" pitchFamily="18" charset="0"/>
              </a:rPr>
              <a:t>O(n</a:t>
            </a:r>
            <a:r>
              <a:rPr lang="en-US" altLang="cs-CZ" sz="2000" i="1" baseline="30000" dirty="0">
                <a:latin typeface="Times New Roman" panose="02020603050405020304" pitchFamily="18" charset="0"/>
                <a:cs typeface="Times New Roman" panose="02020603050405020304" pitchFamily="18" charset="0"/>
              </a:rPr>
              <a:t>2</a:t>
            </a:r>
            <a:r>
              <a:rPr lang="en-US" altLang="cs-CZ" sz="2000" i="1" dirty="0">
                <a:latin typeface="Times New Roman" panose="02020603050405020304" pitchFamily="18" charset="0"/>
                <a:cs typeface="Times New Roman" panose="02020603050405020304" pitchFamily="18" charset="0"/>
              </a:rPr>
              <a:t>k) </a:t>
            </a:r>
            <a:r>
              <a:rPr lang="en-US" altLang="cs-CZ" sz="2000" dirty="0">
                <a:latin typeface="Times New Roman" panose="02020603050405020304" pitchFamily="18" charset="0"/>
                <a:cs typeface="Times New Roman" panose="02020603050405020304" pitchFamily="18" charset="0"/>
              </a:rPr>
              <a:t>time which makes it too slow for real applications.</a:t>
            </a:r>
          </a:p>
        </p:txBody>
      </p:sp>
      <p:pic>
        <p:nvPicPr>
          <p:cNvPr id="1638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2754" y="3533978"/>
            <a:ext cx="3048000" cy="302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49824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690" y="769568"/>
            <a:ext cx="11798620" cy="1021977"/>
          </a:xfrm>
        </p:spPr>
        <p:txBody>
          <a:bodyPr/>
          <a:lstStyle/>
          <a:p>
            <a:pPr>
              <a:defRPr/>
            </a:pPr>
            <a:r>
              <a:rPr dirty="0">
                <a:latin typeface="Times New Roman" panose="02020603050405020304" pitchFamily="18" charset="0"/>
                <a:cs typeface="Times New Roman" panose="02020603050405020304" pitchFamily="18" charset="0"/>
              </a:rPr>
              <a:t>Ice Cream Example</a:t>
            </a:r>
          </a:p>
        </p:txBody>
      </p:sp>
      <p:sp>
        <p:nvSpPr>
          <p:cNvPr id="17411" name="TextBox 6"/>
          <p:cNvSpPr txBox="1">
            <a:spLocks noChangeArrowheads="1"/>
          </p:cNvSpPr>
          <p:nvPr/>
        </p:nvSpPr>
        <p:spPr bwMode="auto">
          <a:xfrm>
            <a:off x="1451294" y="5890181"/>
            <a:ext cx="972284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r>
              <a:rPr lang="en-US" altLang="cs-CZ" dirty="0">
                <a:latin typeface="Times New Roman" panose="02020603050405020304" pitchFamily="18" charset="0"/>
                <a:cs typeface="Times New Roman" panose="02020603050405020304" pitchFamily="18" charset="0"/>
              </a:rPr>
              <a:t>The winner is Chocolate because it has an out-degree of (n-1) = 2 and none of the other vertices do.</a:t>
            </a:r>
          </a:p>
        </p:txBody>
      </p:sp>
      <p:pic>
        <p:nvPicPr>
          <p:cNvPr id="17412" name="Content Placeholder 3" descr="IceCreamTable2.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74775" y="1817688"/>
            <a:ext cx="5407025" cy="366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Picture 4" descr="IceCreamGraph.bmp"/>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2590800"/>
            <a:ext cx="342900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6544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fade">
                                      <p:cBhvr>
                                        <p:cTn id="7" dur="500"/>
                                        <p:tgtEl>
                                          <p:spTgt spid="174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196" y="1054248"/>
            <a:ext cx="11798620" cy="496318"/>
          </a:xfrm>
        </p:spPr>
        <p:txBody>
          <a:bodyPr>
            <a:normAutofit fontScale="90000"/>
          </a:bodyPr>
          <a:lstStyle/>
          <a:p>
            <a:pPr>
              <a:defRPr/>
            </a:pPr>
            <a:r>
              <a:rPr dirty="0">
                <a:latin typeface="Times New Roman" panose="02020603050405020304" pitchFamily="18" charset="0"/>
                <a:cs typeface="Times New Roman" panose="02020603050405020304" pitchFamily="18" charset="0"/>
              </a:rPr>
              <a:t>Ice Cream Example</a:t>
            </a:r>
          </a:p>
        </p:txBody>
      </p:sp>
      <p:pic>
        <p:nvPicPr>
          <p:cNvPr id="18437" name="Content Placeholder 8" descr="IceCreamTable1.pn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484152" y="2107035"/>
            <a:ext cx="5632450" cy="4108450"/>
          </a:xfrm>
        </p:spPr>
      </p:pic>
      <p:sp>
        <p:nvSpPr>
          <p:cNvPr id="18435" name="TextBox 4"/>
          <p:cNvSpPr txBox="1">
            <a:spLocks noChangeArrowheads="1"/>
          </p:cNvSpPr>
          <p:nvPr/>
        </p:nvSpPr>
        <p:spPr bwMode="auto">
          <a:xfrm>
            <a:off x="7467600" y="1828800"/>
            <a:ext cx="42182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r>
              <a:rPr lang="en-US" altLang="cs-CZ" dirty="0">
                <a:latin typeface="Times New Roman" panose="02020603050405020304" pitchFamily="18" charset="0"/>
                <a:cs typeface="Times New Roman" panose="02020603050405020304" pitchFamily="18" charset="0"/>
              </a:rPr>
              <a:t>We would be left with a tie!</a:t>
            </a:r>
          </a:p>
          <a:p>
            <a:r>
              <a:rPr lang="en-US" altLang="cs-CZ" dirty="0">
                <a:latin typeface="Times New Roman" panose="02020603050405020304" pitchFamily="18" charset="0"/>
                <a:cs typeface="Times New Roman" panose="02020603050405020304" pitchFamily="18" charset="0"/>
              </a:rPr>
              <a:t>The out-degree of Strawberry is 2 and the out-degree of Chocolate is 2, resulting in no clear winner.</a:t>
            </a:r>
          </a:p>
        </p:txBody>
      </p:sp>
      <p:sp>
        <p:nvSpPr>
          <p:cNvPr id="18436" name="TextBox 6"/>
          <p:cNvSpPr txBox="1">
            <a:spLocks noChangeArrowheads="1"/>
          </p:cNvSpPr>
          <p:nvPr/>
        </p:nvSpPr>
        <p:spPr bwMode="auto">
          <a:xfrm>
            <a:off x="1308683" y="1638300"/>
            <a:ext cx="396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r>
              <a:rPr lang="en-US" altLang="cs-CZ" dirty="0">
                <a:latin typeface="Times New Roman" panose="02020603050405020304" pitchFamily="18" charset="0"/>
                <a:cs typeface="Times New Roman" panose="02020603050405020304" pitchFamily="18" charset="0"/>
              </a:rPr>
              <a:t>What happens if we add voter H?</a:t>
            </a:r>
          </a:p>
        </p:txBody>
      </p:sp>
      <p:pic>
        <p:nvPicPr>
          <p:cNvPr id="18438" name="Picture 5" descr="IceCreamGraph.bmp"/>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16602" y="3765958"/>
            <a:ext cx="342900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3687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437"/>
                                        </p:tgtEl>
                                        <p:attrNameLst>
                                          <p:attrName>style.visibility</p:attrName>
                                        </p:attrNameLst>
                                      </p:cBhvr>
                                      <p:to>
                                        <p:strVal val="visible"/>
                                      </p:to>
                                    </p:set>
                                    <p:animEffect transition="in" filter="fade">
                                      <p:cBhvr>
                                        <p:cTn id="7" dur="500"/>
                                        <p:tgtEl>
                                          <p:spTgt spid="184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438"/>
                                        </p:tgtEl>
                                        <p:attrNameLst>
                                          <p:attrName>style.visibility</p:attrName>
                                        </p:attrNameLst>
                                      </p:cBhvr>
                                      <p:to>
                                        <p:strVal val="visible"/>
                                      </p:to>
                                    </p:set>
                                    <p:animEffect transition="in" filter="fade">
                                      <p:cBhvr>
                                        <p:cTn id="12" dur="500"/>
                                        <p:tgtEl>
                                          <p:spTgt spid="1843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435">
                                            <p:txEl>
                                              <p:pRg st="0" end="0"/>
                                            </p:txEl>
                                          </p:spTgt>
                                        </p:tgtEl>
                                        <p:attrNameLst>
                                          <p:attrName>style.visibility</p:attrName>
                                        </p:attrNameLst>
                                      </p:cBhvr>
                                      <p:to>
                                        <p:strVal val="visible"/>
                                      </p:to>
                                    </p:set>
                                    <p:animEffect transition="in" filter="fade">
                                      <p:cBhvr>
                                        <p:cTn id="17" dur="500"/>
                                        <p:tgtEl>
                                          <p:spTgt spid="18435">
                                            <p:txEl>
                                              <p:pRg st="0" end="0"/>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8435">
                                            <p:txEl>
                                              <p:pRg st="1" end="1"/>
                                            </p:txEl>
                                          </p:spTgt>
                                        </p:tgtEl>
                                        <p:attrNameLst>
                                          <p:attrName>style.visibility</p:attrName>
                                        </p:attrNameLst>
                                      </p:cBhvr>
                                      <p:to>
                                        <p:strVal val="visible"/>
                                      </p:to>
                                    </p:set>
                                    <p:animEffect transition="in" filter="fade">
                                      <p:cBhvr>
                                        <p:cTn id="20" dur="500"/>
                                        <p:tgtEl>
                                          <p:spTgt spid="1843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dirty="0">
                <a:latin typeface="Times New Roman" panose="02020603050405020304" pitchFamily="18" charset="0"/>
                <a:cs typeface="Times New Roman" panose="02020603050405020304" pitchFamily="18" charset="0"/>
              </a:rPr>
              <a:t>Condorcet’s Paradox</a:t>
            </a:r>
          </a:p>
        </p:txBody>
      </p:sp>
      <p:sp>
        <p:nvSpPr>
          <p:cNvPr id="19458" name="Content Placeholder 2"/>
          <p:cNvSpPr>
            <a:spLocks noGrp="1"/>
          </p:cNvSpPr>
          <p:nvPr>
            <p:ph idx="1"/>
          </p:nvPr>
        </p:nvSpPr>
        <p:spPr>
          <a:xfrm>
            <a:off x="546682" y="2187430"/>
            <a:ext cx="11172737" cy="1168166"/>
          </a:xfrm>
        </p:spPr>
        <p:txBody>
          <a:bodyPr>
            <a:normAutofit fontScale="85000" lnSpcReduction="10000"/>
          </a:bodyPr>
          <a:lstStyle/>
          <a:p>
            <a:r>
              <a:rPr lang="en-US" altLang="cs-CZ" dirty="0">
                <a:latin typeface="Times New Roman" panose="02020603050405020304" pitchFamily="18" charset="0"/>
                <a:cs typeface="Times New Roman" panose="02020603050405020304" pitchFamily="18" charset="0"/>
              </a:rPr>
              <a:t>Condorcet’s paradox is a situation in which collective preferences can by cyclic.  This means that majority wishes can be in conflict with each other.  When this occurs it is because the conflicting majorities are each made up of different groups of individuals.</a:t>
            </a:r>
          </a:p>
        </p:txBody>
      </p:sp>
      <p:pic>
        <p:nvPicPr>
          <p:cNvPr id="1946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1" y="4191001"/>
            <a:ext cx="1952625" cy="195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90092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dirty="0">
                <a:latin typeface="Times New Roman" panose="02020603050405020304" pitchFamily="18" charset="0"/>
                <a:cs typeface="Times New Roman" panose="02020603050405020304" pitchFamily="18" charset="0"/>
              </a:rPr>
              <a:t>Condorcet’s Paradox</a:t>
            </a:r>
          </a:p>
        </p:txBody>
      </p:sp>
      <p:pic>
        <p:nvPicPr>
          <p:cNvPr id="20482" name="Content Placeholder 7" descr="CondorcetParadox.bmp"/>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157520" y="2457976"/>
            <a:ext cx="2419350" cy="1819275"/>
          </a:xfrm>
        </p:spPr>
      </p:pic>
      <p:sp>
        <p:nvSpPr>
          <p:cNvPr id="20484" name="TextBox 3"/>
          <p:cNvSpPr txBox="1">
            <a:spLocks noChangeArrowheads="1"/>
          </p:cNvSpPr>
          <p:nvPr/>
        </p:nvSpPr>
        <p:spPr bwMode="auto">
          <a:xfrm>
            <a:off x="1672530" y="2847101"/>
            <a:ext cx="3200400"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r>
              <a:rPr lang="en-US" altLang="cs-CZ" sz="2400" dirty="0">
                <a:latin typeface="Times New Roman" panose="02020603050405020304" pitchFamily="18" charset="0"/>
                <a:cs typeface="Times New Roman" panose="02020603050405020304" pitchFamily="18" charset="0"/>
              </a:rPr>
              <a:t>Example:  </a:t>
            </a:r>
            <a:r>
              <a:rPr lang="en-US" altLang="cs-CZ" dirty="0">
                <a:latin typeface="Times New Roman" panose="02020603050405020304" pitchFamily="18" charset="0"/>
                <a:cs typeface="Times New Roman" panose="02020603050405020304" pitchFamily="18" charset="0"/>
              </a:rPr>
              <a:t>Voter 1: A B C </a:t>
            </a:r>
          </a:p>
          <a:p>
            <a:r>
              <a:rPr lang="en-US" altLang="cs-CZ" dirty="0">
                <a:latin typeface="Times New Roman" panose="02020603050405020304" pitchFamily="18" charset="0"/>
                <a:cs typeface="Times New Roman" panose="02020603050405020304" pitchFamily="18" charset="0"/>
              </a:rPr>
              <a:t>                        Voter 2: B C A </a:t>
            </a:r>
          </a:p>
          <a:p>
            <a:r>
              <a:rPr lang="en-US" altLang="cs-CZ" dirty="0">
                <a:latin typeface="Times New Roman" panose="02020603050405020304" pitchFamily="18" charset="0"/>
                <a:cs typeface="Times New Roman" panose="02020603050405020304" pitchFamily="18" charset="0"/>
              </a:rPr>
              <a:t>                        Voter 3: C A B </a:t>
            </a:r>
          </a:p>
          <a:p>
            <a:endParaRPr lang="en-US" altLang="cs-CZ" dirty="0">
              <a:latin typeface="Times New Roman" panose="02020603050405020304" pitchFamily="18" charset="0"/>
              <a:cs typeface="Times New Roman" panose="02020603050405020304" pitchFamily="18" charset="0"/>
            </a:endParaRPr>
          </a:p>
        </p:txBody>
      </p:sp>
      <p:sp>
        <p:nvSpPr>
          <p:cNvPr id="20485" name="Rectangle 6"/>
          <p:cNvSpPr>
            <a:spLocks noChangeArrowheads="1"/>
          </p:cNvSpPr>
          <p:nvPr/>
        </p:nvSpPr>
        <p:spPr bwMode="auto">
          <a:xfrm>
            <a:off x="922789" y="4818777"/>
            <a:ext cx="1031845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r>
              <a:rPr lang="en-US" altLang="cs-CZ" dirty="0">
                <a:latin typeface="Times New Roman" panose="02020603050405020304" pitchFamily="18" charset="0"/>
                <a:cs typeface="Times New Roman" panose="02020603050405020304" pitchFamily="18" charset="0"/>
              </a:rPr>
              <a:t>If C is chosen as the winner, it can be argued that B should win instead since two voters prefer B to C and only one voter prefers C to B.</a:t>
            </a:r>
          </a:p>
          <a:p>
            <a:r>
              <a:rPr lang="en-US" altLang="cs-CZ" dirty="0">
                <a:latin typeface="Times New Roman" panose="02020603050405020304" pitchFamily="18" charset="0"/>
                <a:cs typeface="Times New Roman" panose="02020603050405020304" pitchFamily="18" charset="0"/>
              </a:rPr>
              <a:t>By the same argument, A is preferred to B and C is preferred to A.  Thus, there is no clear winner.</a:t>
            </a:r>
          </a:p>
        </p:txBody>
      </p:sp>
    </p:spTree>
    <p:extLst>
      <p:ext uri="{BB962C8B-B14F-4D97-AF65-F5344CB8AC3E}">
        <p14:creationId xmlns:p14="http://schemas.microsoft.com/office/powerpoint/2010/main" val="2696825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5">
                                            <p:txEl>
                                              <p:pRg st="0" end="0"/>
                                            </p:txEl>
                                          </p:spTgt>
                                        </p:tgtEl>
                                        <p:attrNameLst>
                                          <p:attrName>style.visibility</p:attrName>
                                        </p:attrNameLst>
                                      </p:cBhvr>
                                      <p:to>
                                        <p:strVal val="visible"/>
                                      </p:to>
                                    </p:set>
                                    <p:animEffect transition="in" filter="fade">
                                      <p:cBhvr>
                                        <p:cTn id="7" dur="500"/>
                                        <p:tgtEl>
                                          <p:spTgt spid="2048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0485">
                                            <p:txEl>
                                              <p:pRg st="1" end="1"/>
                                            </p:txEl>
                                          </p:spTgt>
                                        </p:tgtEl>
                                        <p:attrNameLst>
                                          <p:attrName>style.visibility</p:attrName>
                                        </p:attrNameLst>
                                      </p:cBhvr>
                                      <p:to>
                                        <p:strVal val="visible"/>
                                      </p:to>
                                    </p:set>
                                    <p:animEffect transition="in" filter="fade">
                                      <p:cBhvr>
                                        <p:cTn id="10" dur="500"/>
                                        <p:tgtEl>
                                          <p:spTgt spid="2048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60003" y="1149256"/>
            <a:ext cx="9977237" cy="728480"/>
          </a:xfrm>
        </p:spPr>
        <p:txBody>
          <a:bodyPr>
            <a:normAutofit fontScale="90000"/>
          </a:bodyPr>
          <a:lstStyle/>
          <a:p>
            <a:pPr>
              <a:defRPr/>
            </a:pPr>
            <a:r>
              <a:rPr dirty="0">
                <a:latin typeface="Times New Roman" panose="02020603050405020304" pitchFamily="18" charset="0"/>
                <a:cs typeface="Times New Roman" panose="02020603050405020304" pitchFamily="18" charset="0"/>
              </a:rPr>
              <a:t>Strongly Connected Components of the Condorcet Digraph</a:t>
            </a:r>
          </a:p>
        </p:txBody>
      </p:sp>
      <p:sp>
        <p:nvSpPr>
          <p:cNvPr id="2" name="Content Placeholder 1"/>
          <p:cNvSpPr>
            <a:spLocks noGrp="1"/>
          </p:cNvSpPr>
          <p:nvPr>
            <p:ph idx="1"/>
          </p:nvPr>
        </p:nvSpPr>
        <p:spPr>
          <a:xfrm>
            <a:off x="584502" y="2381075"/>
            <a:ext cx="10967138" cy="3566719"/>
          </a:xfrm>
        </p:spPr>
        <p:txBody>
          <a:bodyPr>
            <a:noAutofit/>
          </a:bodyPr>
          <a:lstStyle/>
          <a:p>
            <a:pPr marL="274320" indent="-274320">
              <a:buFont typeface="Wingdings 2"/>
              <a:buChar char=""/>
              <a:defRPr/>
            </a:pPr>
            <a:r>
              <a:rPr lang="en-US" sz="2000" dirty="0">
                <a:latin typeface="Times New Roman" panose="02020603050405020304" pitchFamily="18" charset="0"/>
                <a:cs typeface="Times New Roman" panose="02020603050405020304" pitchFamily="18" charset="0"/>
              </a:rPr>
              <a:t>The strongly connected components (SCC) of a digraph partition the vertices of the graph.  </a:t>
            </a:r>
          </a:p>
          <a:p>
            <a:pPr marL="274320" indent="-274320">
              <a:buFont typeface="Wingdings 2"/>
              <a:buChar char=""/>
              <a:defRPr/>
            </a:pPr>
            <a:r>
              <a:rPr lang="en-US" sz="2000" dirty="0">
                <a:latin typeface="Times New Roman" panose="02020603050405020304" pitchFamily="18" charset="0"/>
                <a:cs typeface="Times New Roman" panose="02020603050405020304" pitchFamily="18" charset="0"/>
              </a:rPr>
              <a:t>Strongly connected components of a Condorcet digraph are important so that we can avoid the Condorcet paradox because SCC digraphs are acyclic by design.</a:t>
            </a:r>
          </a:p>
          <a:p>
            <a:pPr marL="274320" indent="-274320">
              <a:buFont typeface="Wingdings 2"/>
              <a:buChar char=""/>
              <a:defRPr/>
            </a:pPr>
            <a:r>
              <a:rPr lang="en-US" sz="2000" dirty="0">
                <a:latin typeface="Times New Roman" panose="02020603050405020304" pitchFamily="18" charset="0"/>
                <a:cs typeface="Times New Roman" panose="02020603050405020304" pitchFamily="18" charset="0"/>
              </a:rPr>
              <a:t>Basically, what we are trying to do is simplify our graph.</a:t>
            </a:r>
          </a:p>
          <a:p>
            <a:pPr marL="274320" indent="-274320">
              <a:buFont typeface="Wingdings 2"/>
              <a:buChar char=""/>
              <a:defRPr/>
            </a:pPr>
            <a:r>
              <a:rPr lang="en-US" sz="2000" dirty="0">
                <a:latin typeface="Times New Roman" panose="02020603050405020304" pitchFamily="18" charset="0"/>
                <a:cs typeface="Times New Roman" panose="02020603050405020304" pitchFamily="18" charset="0"/>
              </a:rPr>
              <a:t>Our strongly connected components are sets of vertices that contain a cycle (or are strongly connected) and we can call them nodes (or equivalence classes since we are saying each candidate in this group is tied).</a:t>
            </a:r>
          </a:p>
          <a:p>
            <a:pPr marL="274320" indent="-274320">
              <a:buFont typeface="Wingdings 2"/>
              <a:buChar char=""/>
              <a:defRPr/>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8082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7016" y="1157645"/>
            <a:ext cx="9994015" cy="728480"/>
          </a:xfrm>
        </p:spPr>
        <p:txBody>
          <a:bodyPr>
            <a:normAutofit fontScale="90000"/>
          </a:bodyPr>
          <a:lstStyle/>
          <a:p>
            <a:pPr>
              <a:defRPr/>
            </a:pPr>
            <a:r>
              <a:rPr dirty="0">
                <a:latin typeface="Times New Roman" panose="02020603050405020304" pitchFamily="18" charset="0"/>
                <a:cs typeface="Times New Roman" panose="02020603050405020304" pitchFamily="18" charset="0"/>
              </a:rPr>
              <a:t>Strongly Connected Components of the Condorcet Digraph</a:t>
            </a:r>
          </a:p>
        </p:txBody>
      </p:sp>
      <p:sp>
        <p:nvSpPr>
          <p:cNvPr id="22530" name="Content Placeholder 2"/>
          <p:cNvSpPr>
            <a:spLocks noGrp="1"/>
          </p:cNvSpPr>
          <p:nvPr>
            <p:ph idx="1"/>
          </p:nvPr>
        </p:nvSpPr>
        <p:spPr>
          <a:xfrm>
            <a:off x="597016" y="2748793"/>
            <a:ext cx="11139181" cy="2318158"/>
          </a:xfrm>
        </p:spPr>
        <p:txBody>
          <a:bodyPr>
            <a:normAutofit/>
          </a:bodyPr>
          <a:lstStyle/>
          <a:p>
            <a:r>
              <a:rPr lang="en-US" altLang="cs-CZ" sz="2000" dirty="0">
                <a:latin typeface="Times New Roman" panose="02020603050405020304" pitchFamily="18" charset="0"/>
                <a:cs typeface="Times New Roman" panose="02020603050405020304" pitchFamily="18" charset="0"/>
              </a:rPr>
              <a:t>Each strongly connected component of the Condorcet digraph contains a set of equivalent nodes.  In the strongly connected component digraph, each node represents one strongly connected component and for X, Y in this digraph, </a:t>
            </a:r>
            <a:r>
              <a:rPr lang="en-US" altLang="cs-CZ" sz="2000" i="1" dirty="0">
                <a:latin typeface="Times New Roman" panose="02020603050405020304" pitchFamily="18" charset="0"/>
                <a:cs typeface="Times New Roman" panose="02020603050405020304" pitchFamily="18" charset="0"/>
              </a:rPr>
              <a:t>X → Y if there exists an x ∈ X </a:t>
            </a:r>
            <a:r>
              <a:rPr lang="en-US" altLang="cs-CZ" sz="2000" dirty="0">
                <a:latin typeface="Times New Roman" panose="02020603050405020304" pitchFamily="18" charset="0"/>
                <a:cs typeface="Times New Roman" panose="02020603050405020304" pitchFamily="18" charset="0"/>
              </a:rPr>
              <a:t>and </a:t>
            </a:r>
            <a:r>
              <a:rPr lang="en-US" altLang="cs-CZ" sz="2000" i="1" dirty="0">
                <a:latin typeface="Times New Roman" panose="02020603050405020304" pitchFamily="18" charset="0"/>
                <a:cs typeface="Times New Roman" panose="02020603050405020304" pitchFamily="18" charset="0"/>
              </a:rPr>
              <a:t>y ∈ Y </a:t>
            </a:r>
            <a:r>
              <a:rPr lang="en-US" altLang="cs-CZ" sz="2000" dirty="0">
                <a:latin typeface="Times New Roman" panose="02020603050405020304" pitchFamily="18" charset="0"/>
                <a:cs typeface="Times New Roman" panose="02020603050405020304" pitchFamily="18" charset="0"/>
              </a:rPr>
              <a:t>such that </a:t>
            </a:r>
            <a:r>
              <a:rPr lang="en-US" altLang="cs-CZ" sz="2000" i="1" dirty="0">
                <a:latin typeface="Times New Roman" panose="02020603050405020304" pitchFamily="18" charset="0"/>
                <a:cs typeface="Times New Roman" panose="02020603050405020304" pitchFamily="18" charset="0"/>
              </a:rPr>
              <a:t>x → y.</a:t>
            </a:r>
          </a:p>
          <a:p>
            <a:r>
              <a:rPr lang="en-US" altLang="cs-CZ" sz="2000" dirty="0">
                <a:latin typeface="Times New Roman" panose="02020603050405020304" pitchFamily="18" charset="0"/>
                <a:cs typeface="Times New Roman" panose="02020603050405020304" pitchFamily="18" charset="0"/>
              </a:rPr>
              <a:t>in the case of semi-complete graphs, if </a:t>
            </a:r>
            <a:r>
              <a:rPr lang="en-US" altLang="cs-CZ" sz="2000" i="1" dirty="0">
                <a:latin typeface="Times New Roman" panose="02020603050405020304" pitchFamily="18" charset="0"/>
                <a:cs typeface="Times New Roman" panose="02020603050405020304" pitchFamily="18" charset="0"/>
              </a:rPr>
              <a:t>X → Y </a:t>
            </a:r>
            <a:r>
              <a:rPr lang="en-US" altLang="cs-CZ" sz="2000" dirty="0">
                <a:latin typeface="Times New Roman" panose="02020603050405020304" pitchFamily="18" charset="0"/>
                <a:cs typeface="Times New Roman" panose="02020603050405020304" pitchFamily="18" charset="0"/>
              </a:rPr>
              <a:t>, then </a:t>
            </a:r>
            <a:r>
              <a:rPr lang="en-US" altLang="cs-CZ" sz="2000" i="1" dirty="0">
                <a:latin typeface="Times New Roman" panose="02020603050405020304" pitchFamily="18" charset="0"/>
                <a:cs typeface="Times New Roman" panose="02020603050405020304" pitchFamily="18" charset="0"/>
              </a:rPr>
              <a:t>x</a:t>
            </a:r>
            <a:r>
              <a:rPr lang="en-US" altLang="cs-CZ" sz="2000" i="1" baseline="-25000" dirty="0">
                <a:latin typeface="Times New Roman" panose="02020603050405020304" pitchFamily="18" charset="0"/>
                <a:cs typeface="Times New Roman" panose="02020603050405020304" pitchFamily="18" charset="0"/>
              </a:rPr>
              <a:t>i</a:t>
            </a:r>
            <a:r>
              <a:rPr lang="en-US" altLang="cs-CZ" sz="2000" i="1" dirty="0">
                <a:latin typeface="Times New Roman" panose="02020603050405020304" pitchFamily="18" charset="0"/>
                <a:cs typeface="Times New Roman" panose="02020603050405020304" pitchFamily="18" charset="0"/>
              </a:rPr>
              <a:t> → </a:t>
            </a:r>
            <a:r>
              <a:rPr lang="en-US" altLang="cs-CZ" sz="2000" i="1" dirty="0" err="1">
                <a:latin typeface="Times New Roman" panose="02020603050405020304" pitchFamily="18" charset="0"/>
                <a:cs typeface="Times New Roman" panose="02020603050405020304" pitchFamily="18" charset="0"/>
              </a:rPr>
              <a:t>y</a:t>
            </a:r>
            <a:r>
              <a:rPr lang="en-US" altLang="cs-CZ" sz="2000" i="1" baseline="-25000" dirty="0" err="1">
                <a:latin typeface="Times New Roman" panose="02020603050405020304" pitchFamily="18" charset="0"/>
                <a:cs typeface="Times New Roman" panose="02020603050405020304" pitchFamily="18" charset="0"/>
              </a:rPr>
              <a:t>j</a:t>
            </a:r>
            <a:r>
              <a:rPr lang="en-US" altLang="cs-CZ" sz="2000" i="1" dirty="0">
                <a:latin typeface="Times New Roman" panose="02020603050405020304" pitchFamily="18" charset="0"/>
                <a:cs typeface="Times New Roman" panose="02020603050405020304" pitchFamily="18" charset="0"/>
              </a:rPr>
              <a:t> </a:t>
            </a:r>
            <a:r>
              <a:rPr lang="en-US" altLang="cs-CZ" sz="2000" dirty="0">
                <a:latin typeface="Times New Roman" panose="02020603050405020304" pitchFamily="18" charset="0"/>
                <a:cs typeface="Times New Roman" panose="02020603050405020304" pitchFamily="18" charset="0"/>
              </a:rPr>
              <a:t>for all </a:t>
            </a:r>
            <a:r>
              <a:rPr lang="en-US" altLang="cs-CZ" sz="2000" i="1" dirty="0">
                <a:latin typeface="Times New Roman" panose="02020603050405020304" pitchFamily="18" charset="0"/>
                <a:cs typeface="Times New Roman" panose="02020603050405020304" pitchFamily="18" charset="0"/>
              </a:rPr>
              <a:t>x</a:t>
            </a:r>
            <a:r>
              <a:rPr lang="en-US" altLang="cs-CZ" sz="2000" i="1" baseline="-25000" dirty="0">
                <a:latin typeface="Times New Roman" panose="02020603050405020304" pitchFamily="18" charset="0"/>
                <a:cs typeface="Times New Roman" panose="02020603050405020304" pitchFamily="18" charset="0"/>
              </a:rPr>
              <a:t>i</a:t>
            </a:r>
            <a:r>
              <a:rPr lang="en-US" altLang="cs-CZ" sz="2000" i="1" dirty="0">
                <a:latin typeface="Times New Roman" panose="02020603050405020304" pitchFamily="18" charset="0"/>
                <a:cs typeface="Times New Roman" panose="02020603050405020304" pitchFamily="18" charset="0"/>
              </a:rPr>
              <a:t>∈ X </a:t>
            </a:r>
            <a:r>
              <a:rPr lang="en-US" altLang="cs-CZ" sz="2000" dirty="0">
                <a:latin typeface="Times New Roman" panose="02020603050405020304" pitchFamily="18" charset="0"/>
                <a:cs typeface="Times New Roman" panose="02020603050405020304" pitchFamily="18" charset="0"/>
              </a:rPr>
              <a:t>and </a:t>
            </a:r>
            <a:r>
              <a:rPr lang="en-US" altLang="cs-CZ" sz="2000" i="1" dirty="0" err="1">
                <a:latin typeface="Times New Roman" panose="02020603050405020304" pitchFamily="18" charset="0"/>
                <a:cs typeface="Times New Roman" panose="02020603050405020304" pitchFamily="18" charset="0"/>
              </a:rPr>
              <a:t>y</a:t>
            </a:r>
            <a:r>
              <a:rPr lang="en-US" altLang="cs-CZ" sz="2000" i="1" baseline="-25000" dirty="0" err="1">
                <a:latin typeface="Times New Roman" panose="02020603050405020304" pitchFamily="18" charset="0"/>
                <a:cs typeface="Times New Roman" panose="02020603050405020304" pitchFamily="18" charset="0"/>
              </a:rPr>
              <a:t>j</a:t>
            </a:r>
            <a:r>
              <a:rPr lang="en-US" altLang="cs-CZ" sz="2000" i="1" dirty="0">
                <a:latin typeface="Times New Roman" panose="02020603050405020304" pitchFamily="18" charset="0"/>
                <a:cs typeface="Times New Roman" panose="02020603050405020304" pitchFamily="18" charset="0"/>
              </a:rPr>
              <a:t>∈ Y</a:t>
            </a:r>
          </a:p>
          <a:p>
            <a:endParaRPr lang="en-US" altLang="cs-CZ" sz="2000" dirty="0">
              <a:latin typeface="Times New Roman" panose="02020603050405020304" pitchFamily="18" charset="0"/>
              <a:cs typeface="Times New Roman" panose="02020603050405020304" pitchFamily="18" charset="0"/>
            </a:endParaRPr>
          </a:p>
          <a:p>
            <a:endParaRPr lang="en-US" altLang="cs-CZ" sz="2000" dirty="0">
              <a:latin typeface="Times New Roman" panose="02020603050405020304" pitchFamily="18" charset="0"/>
              <a:cs typeface="Times New Roman" panose="02020603050405020304" pitchFamily="18" charset="0"/>
            </a:endParaRPr>
          </a:p>
          <a:p>
            <a:endParaRPr lang="en-US" altLang="cs-CZ"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4038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843" y="993864"/>
            <a:ext cx="9237419" cy="1021977"/>
          </a:xfrm>
        </p:spPr>
        <p:txBody>
          <a:bodyPr/>
          <a:lstStyle/>
          <a:p>
            <a:pPr>
              <a:defRPr/>
            </a:pPr>
            <a:r>
              <a:rPr dirty="0">
                <a:latin typeface="Times New Roman" panose="02020603050405020304" pitchFamily="18" charset="0"/>
                <a:cs typeface="Times New Roman" panose="02020603050405020304" pitchFamily="18" charset="0"/>
              </a:rPr>
              <a:t>Voting Theory</a:t>
            </a:r>
          </a:p>
        </p:txBody>
      </p:sp>
      <p:sp>
        <p:nvSpPr>
          <p:cNvPr id="8194" name="Content Placeholder 2"/>
          <p:cNvSpPr>
            <a:spLocks noGrp="1"/>
          </p:cNvSpPr>
          <p:nvPr>
            <p:ph idx="1"/>
          </p:nvPr>
        </p:nvSpPr>
        <p:spPr>
          <a:xfrm>
            <a:off x="729843" y="2325817"/>
            <a:ext cx="11073468" cy="3503103"/>
          </a:xfrm>
        </p:spPr>
        <p:txBody>
          <a:bodyPr/>
          <a:lstStyle/>
          <a:p>
            <a:r>
              <a:rPr lang="en-US" altLang="cs-CZ" dirty="0">
                <a:latin typeface="Times New Roman" panose="02020603050405020304" pitchFamily="18" charset="0"/>
                <a:cs typeface="Times New Roman" panose="02020603050405020304" pitchFamily="18" charset="0"/>
              </a:rPr>
              <a:t>In voting theory, the goal is to make the largest number of people happy while allowing everyone to vote honestly.</a:t>
            </a:r>
          </a:p>
        </p:txBody>
      </p:sp>
      <p:pic>
        <p:nvPicPr>
          <p:cNvPr id="819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81489" y="3450409"/>
            <a:ext cx="1970088"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5789" y="3593284"/>
            <a:ext cx="28448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14754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2282" y="1149256"/>
            <a:ext cx="9801068" cy="728480"/>
          </a:xfrm>
        </p:spPr>
        <p:txBody>
          <a:bodyPr>
            <a:normAutofit fontScale="90000"/>
          </a:bodyPr>
          <a:lstStyle/>
          <a:p>
            <a:pPr>
              <a:defRPr/>
            </a:pPr>
            <a:r>
              <a:rPr dirty="0">
                <a:latin typeface="Times New Roman" panose="02020603050405020304" pitchFamily="18" charset="0"/>
                <a:cs typeface="Times New Roman" panose="02020603050405020304" pitchFamily="18" charset="0"/>
              </a:rPr>
              <a:t>Strongly Connected Components of Condorcet Digraphs</a:t>
            </a:r>
          </a:p>
        </p:txBody>
      </p:sp>
      <p:sp>
        <p:nvSpPr>
          <p:cNvPr id="23554" name="Content Placeholder 2"/>
          <p:cNvSpPr>
            <a:spLocks noGrp="1"/>
          </p:cNvSpPr>
          <p:nvPr>
            <p:ph idx="1"/>
          </p:nvPr>
        </p:nvSpPr>
        <p:spPr>
          <a:xfrm>
            <a:off x="592891" y="2603500"/>
            <a:ext cx="10530910" cy="3416300"/>
          </a:xfrm>
        </p:spPr>
        <p:txBody>
          <a:bodyPr>
            <a:normAutofit/>
          </a:bodyPr>
          <a:lstStyle/>
          <a:p>
            <a:r>
              <a:rPr lang="en-US" altLang="cs-CZ" sz="2000" dirty="0">
                <a:latin typeface="Times New Roman" panose="02020603050405020304" pitchFamily="18" charset="0"/>
                <a:cs typeface="Times New Roman" panose="02020603050405020304" pitchFamily="18" charset="0"/>
              </a:rPr>
              <a:t>Since the original digraph was semi-complete, so is our new digraph.  Since our new digraph is acyclic, this implies that there is one node X with in-degree zero.  If X is removed from our new digraph, we still have a semi-complete, acyclic graph.  Therefore, this graph has node X* with in-degree zero.  This process can be repeated until all nodes have been exhausted.  This creates a unique ordering.</a:t>
            </a:r>
          </a:p>
        </p:txBody>
      </p:sp>
    </p:spTree>
    <p:extLst>
      <p:ext uri="{BB962C8B-B14F-4D97-AF65-F5344CB8AC3E}">
        <p14:creationId xmlns:p14="http://schemas.microsoft.com/office/powerpoint/2010/main" val="14542031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dirty="0">
                <a:latin typeface="Times New Roman" panose="02020603050405020304" pitchFamily="18" charset="0"/>
                <a:cs typeface="Times New Roman" panose="02020603050405020304" pitchFamily="18" charset="0"/>
              </a:rPr>
              <a:t>Summary</a:t>
            </a:r>
            <a:r>
              <a:rPr lang="en-US" dirty="0">
                <a:latin typeface="Times New Roman" panose="02020603050405020304" pitchFamily="18" charset="0"/>
                <a:cs typeface="Times New Roman" panose="02020603050405020304" pitchFamily="18" charset="0"/>
              </a:rPr>
              <a:t> of Condorcet Method</a:t>
            </a:r>
            <a:endParaRPr dirty="0">
              <a:latin typeface="Times New Roman" panose="02020603050405020304" pitchFamily="18" charset="0"/>
              <a:cs typeface="Times New Roman" panose="02020603050405020304" pitchFamily="18" charset="0"/>
            </a:endParaRPr>
          </a:p>
        </p:txBody>
      </p:sp>
      <p:sp>
        <p:nvSpPr>
          <p:cNvPr id="24578" name="Content Placeholder 1"/>
          <p:cNvSpPr>
            <a:spLocks noGrp="1"/>
          </p:cNvSpPr>
          <p:nvPr>
            <p:ph idx="1"/>
          </p:nvPr>
        </p:nvSpPr>
        <p:spPr>
          <a:xfrm>
            <a:off x="618059" y="2494443"/>
            <a:ext cx="11059416" cy="3416300"/>
          </a:xfrm>
        </p:spPr>
        <p:txBody>
          <a:bodyPr>
            <a:normAutofit/>
          </a:bodyPr>
          <a:lstStyle/>
          <a:p>
            <a:r>
              <a:rPr lang="en-US" altLang="cs-CZ" sz="2000" dirty="0">
                <a:latin typeface="Times New Roman" panose="02020603050405020304" pitchFamily="18" charset="0"/>
                <a:cs typeface="Times New Roman" panose="02020603050405020304" pitchFamily="18" charset="0"/>
              </a:rPr>
              <a:t>In conclusion, the Condorcet voting method would be a very fair method and would probably have the smallest percentage of voters being angry, but it is extremely time consuming to find the winner in a large set.</a:t>
            </a:r>
          </a:p>
          <a:p>
            <a:r>
              <a:rPr lang="en-US" altLang="cs-CZ" sz="2000" dirty="0">
                <a:latin typeface="Times New Roman" panose="02020603050405020304" pitchFamily="18" charset="0"/>
                <a:cs typeface="Times New Roman" panose="02020603050405020304" pitchFamily="18" charset="0"/>
              </a:rPr>
              <a:t>Because of its complexity, people have come up with many ways to modify it in order to actually implement it on a large data set.  A couple of these modifications are:</a:t>
            </a:r>
          </a:p>
          <a:p>
            <a:pPr lvl="2"/>
            <a:r>
              <a:rPr lang="en-US" altLang="cs-CZ" sz="2000" dirty="0">
                <a:latin typeface="Times New Roman" panose="02020603050405020304" pitchFamily="18" charset="0"/>
                <a:cs typeface="Times New Roman" panose="02020603050405020304" pitchFamily="18" charset="0"/>
              </a:rPr>
              <a:t>The </a:t>
            </a:r>
            <a:r>
              <a:rPr lang="en-US" altLang="cs-CZ" sz="2000" dirty="0" err="1">
                <a:latin typeface="Times New Roman" panose="02020603050405020304" pitchFamily="18" charset="0"/>
                <a:cs typeface="Times New Roman" panose="02020603050405020304" pitchFamily="18" charset="0"/>
              </a:rPr>
              <a:t>Debian</a:t>
            </a:r>
            <a:r>
              <a:rPr lang="en-US" altLang="cs-CZ" sz="2000" dirty="0">
                <a:latin typeface="Times New Roman" panose="02020603050405020304" pitchFamily="18" charset="0"/>
                <a:cs typeface="Times New Roman" panose="02020603050405020304" pitchFamily="18" charset="0"/>
              </a:rPr>
              <a:t> Voting System</a:t>
            </a:r>
          </a:p>
          <a:p>
            <a:pPr lvl="2"/>
            <a:r>
              <a:rPr lang="en-US" altLang="cs-CZ" sz="2000" dirty="0">
                <a:latin typeface="Times New Roman" panose="02020603050405020304" pitchFamily="18" charset="0"/>
                <a:cs typeface="Times New Roman" panose="02020603050405020304" pitchFamily="18" charset="0"/>
              </a:rPr>
              <a:t>Condorcet-fuse </a:t>
            </a:r>
            <a:r>
              <a:rPr lang="en-US" altLang="cs-CZ" sz="2000" dirty="0" err="1">
                <a:latin typeface="Times New Roman" panose="02020603050405020304" pitchFamily="18" charset="0"/>
                <a:cs typeface="Times New Roman" panose="02020603050405020304" pitchFamily="18" charset="0"/>
              </a:rPr>
              <a:t>alorithm</a:t>
            </a:r>
            <a:endParaRPr lang="en-US" altLang="cs-CZ" sz="2000" dirty="0">
              <a:latin typeface="Times New Roman" panose="02020603050405020304" pitchFamily="18" charset="0"/>
              <a:cs typeface="Times New Roman" panose="02020603050405020304" pitchFamily="18" charset="0"/>
            </a:endParaRPr>
          </a:p>
          <a:p>
            <a:pPr lvl="2"/>
            <a:endParaRPr lang="en-US" altLang="cs-CZ"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0218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578">
                                            <p:txEl>
                                              <p:pRg st="0" end="0"/>
                                            </p:txEl>
                                          </p:spTgt>
                                        </p:tgtEl>
                                        <p:attrNameLst>
                                          <p:attrName>style.visibility</p:attrName>
                                        </p:attrNameLst>
                                      </p:cBhvr>
                                      <p:to>
                                        <p:strVal val="visible"/>
                                      </p:to>
                                    </p:set>
                                    <p:animEffect transition="in" filter="fade">
                                      <p:cBhvr>
                                        <p:cTn id="7" dur="500"/>
                                        <p:tgtEl>
                                          <p:spTgt spid="2457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578">
                                            <p:txEl>
                                              <p:pRg st="1" end="1"/>
                                            </p:txEl>
                                          </p:spTgt>
                                        </p:tgtEl>
                                        <p:attrNameLst>
                                          <p:attrName>style.visibility</p:attrName>
                                        </p:attrNameLst>
                                      </p:cBhvr>
                                      <p:to>
                                        <p:strVal val="visible"/>
                                      </p:to>
                                    </p:set>
                                    <p:animEffect transition="in" filter="fade">
                                      <p:cBhvr>
                                        <p:cTn id="12" dur="500"/>
                                        <p:tgtEl>
                                          <p:spTgt spid="2457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578">
                                            <p:txEl>
                                              <p:pRg st="2" end="2"/>
                                            </p:txEl>
                                          </p:spTgt>
                                        </p:tgtEl>
                                        <p:attrNameLst>
                                          <p:attrName>style.visibility</p:attrName>
                                        </p:attrNameLst>
                                      </p:cBhvr>
                                      <p:to>
                                        <p:strVal val="visible"/>
                                      </p:to>
                                    </p:set>
                                    <p:animEffect transition="in" filter="fade">
                                      <p:cBhvr>
                                        <p:cTn id="17" dur="500"/>
                                        <p:tgtEl>
                                          <p:spTgt spid="24578">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24578">
                                            <p:txEl>
                                              <p:pRg st="3" end="3"/>
                                            </p:txEl>
                                          </p:spTgt>
                                        </p:tgtEl>
                                        <p:attrNameLst>
                                          <p:attrName>style.visibility</p:attrName>
                                        </p:attrNameLst>
                                      </p:cBhvr>
                                      <p:to>
                                        <p:strVal val="visible"/>
                                      </p:to>
                                    </p:set>
                                    <p:animEffect transition="in" filter="fade">
                                      <p:cBhvr>
                                        <p:cTn id="20" dur="500"/>
                                        <p:tgtEl>
                                          <p:spTgt spid="2457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4954" y="2628667"/>
            <a:ext cx="9440341" cy="3416300"/>
          </a:xfrm>
        </p:spPr>
        <p:txBody>
          <a:bodyPr>
            <a:normAutofit/>
          </a:bodyPr>
          <a:lstStyle/>
          <a:p>
            <a:pPr lvl="0">
              <a:lnSpc>
                <a:spcPct val="150000"/>
              </a:lnSpc>
              <a:spcBef>
                <a:spcPts val="0"/>
              </a:spcBef>
            </a:pPr>
            <a:r>
              <a:rPr lang="en-US" sz="2000" dirty="0">
                <a:latin typeface="Times New Roman" panose="02020603050405020304" pitchFamily="18" charset="0"/>
                <a:cs typeface="Times New Roman" panose="02020603050405020304" pitchFamily="18" charset="0"/>
              </a:rPr>
              <a:t>Normalization (vector normalization, linear scale transformation)</a:t>
            </a:r>
          </a:p>
          <a:p>
            <a:pPr lvl="0">
              <a:lnSpc>
                <a:spcPct val="150000"/>
              </a:lnSpc>
              <a:spcBef>
                <a:spcPts val="0"/>
              </a:spcBef>
            </a:pPr>
            <a:r>
              <a:rPr lang="en-US" sz="2000" dirty="0" err="1">
                <a:latin typeface="Times New Roman" panose="02020603050405020304" pitchFamily="18" charset="0"/>
                <a:cs typeface="Times New Roman" panose="02020603050405020304" pitchFamily="18" charset="0"/>
              </a:rPr>
              <a:t>Borda</a:t>
            </a:r>
            <a:r>
              <a:rPr lang="en-US" sz="2000" dirty="0">
                <a:latin typeface="Times New Roman" panose="02020603050405020304" pitchFamily="18" charset="0"/>
                <a:cs typeface="Times New Roman" panose="02020603050405020304" pitchFamily="18" charset="0"/>
              </a:rPr>
              <a:t> method</a:t>
            </a:r>
          </a:p>
          <a:p>
            <a:pPr lvl="0">
              <a:lnSpc>
                <a:spcPct val="150000"/>
              </a:lnSpc>
              <a:spcBef>
                <a:spcPts val="0"/>
              </a:spcBef>
            </a:pPr>
            <a:r>
              <a:rPr lang="en-US" sz="2000" dirty="0">
                <a:latin typeface="Times New Roman" panose="02020603050405020304" pitchFamily="18" charset="0"/>
                <a:cs typeface="Times New Roman" panose="02020603050405020304" pitchFamily="18" charset="0"/>
              </a:rPr>
              <a:t>Condorcet method (rank ordering method, a combined method, Geometric Weights)</a:t>
            </a:r>
          </a:p>
          <a:p>
            <a:pPr lvl="0">
              <a:lnSpc>
                <a:spcPct val="150000"/>
              </a:lnSpc>
              <a:spcBef>
                <a:spcPts val="0"/>
              </a:spcBef>
            </a:pPr>
            <a:r>
              <a:rPr lang="en-US" sz="2000" dirty="0">
                <a:latin typeface="Times New Roman" panose="02020603050405020304" pitchFamily="18" charset="0"/>
                <a:cs typeface="Times New Roman" panose="02020603050405020304" pitchFamily="18" charset="0"/>
              </a:rPr>
              <a:t>Point method</a:t>
            </a:r>
          </a:p>
          <a:p>
            <a:pPr lvl="0">
              <a:lnSpc>
                <a:spcPct val="150000"/>
              </a:lnSpc>
              <a:spcBef>
                <a:spcPts val="0"/>
              </a:spcBef>
            </a:pPr>
            <a:r>
              <a:rPr lang="en-US" sz="2000" dirty="0">
                <a:latin typeface="Times New Roman" panose="02020603050405020304" pitchFamily="18" charset="0"/>
                <a:cs typeface="Times New Roman" panose="02020603050405020304" pitchFamily="18" charset="0"/>
              </a:rPr>
              <a:t>Fuller method</a:t>
            </a:r>
          </a:p>
          <a:p>
            <a:pPr lvl="0">
              <a:lnSpc>
                <a:spcPct val="150000"/>
              </a:lnSpc>
              <a:spcBef>
                <a:spcPts val="0"/>
              </a:spcBef>
            </a:pPr>
            <a:r>
              <a:rPr lang="en-US" sz="2000" dirty="0" err="1">
                <a:latin typeface="Times New Roman" panose="02020603050405020304" pitchFamily="18" charset="0"/>
                <a:cs typeface="Times New Roman" panose="02020603050405020304" pitchFamily="18" charset="0"/>
              </a:rPr>
              <a:t>Saaty</a:t>
            </a:r>
            <a:r>
              <a:rPr lang="en-US" sz="2000" dirty="0">
                <a:latin typeface="Times New Roman" panose="02020603050405020304" pitchFamily="18" charset="0"/>
                <a:cs typeface="Times New Roman" panose="02020603050405020304" pitchFamily="18" charset="0"/>
              </a:rPr>
              <a:t> method</a:t>
            </a:r>
          </a:p>
        </p:txBody>
      </p:sp>
    </p:spTree>
    <p:extLst>
      <p:ext uri="{BB962C8B-B14F-4D97-AF65-F5344CB8AC3E}">
        <p14:creationId xmlns:p14="http://schemas.microsoft.com/office/powerpoint/2010/main" val="2684036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2730" y="985090"/>
            <a:ext cx="8306241" cy="835322"/>
          </a:xfrm>
        </p:spPr>
        <p:txBody>
          <a:bodyPr/>
          <a:lstStyle/>
          <a:p>
            <a:pPr>
              <a:defRPr/>
            </a:pPr>
            <a:r>
              <a:rPr dirty="0">
                <a:latin typeface="Times New Roman" panose="02020603050405020304" pitchFamily="18" charset="0"/>
                <a:cs typeface="Times New Roman" panose="02020603050405020304" pitchFamily="18" charset="0"/>
              </a:rPr>
              <a:t>Voting Methods</a:t>
            </a:r>
          </a:p>
        </p:txBody>
      </p:sp>
      <p:sp>
        <p:nvSpPr>
          <p:cNvPr id="9218" name="Content Placeholder 2"/>
          <p:cNvSpPr>
            <a:spLocks noGrp="1"/>
          </p:cNvSpPr>
          <p:nvPr>
            <p:ph idx="1"/>
          </p:nvPr>
        </p:nvSpPr>
        <p:spPr>
          <a:xfrm>
            <a:off x="662730" y="2103539"/>
            <a:ext cx="11031523" cy="1066800"/>
          </a:xfrm>
        </p:spPr>
        <p:txBody>
          <a:bodyPr>
            <a:normAutofit/>
          </a:bodyPr>
          <a:lstStyle/>
          <a:p>
            <a:r>
              <a:rPr lang="en-US" altLang="cs-CZ" sz="2400" dirty="0">
                <a:latin typeface="Times New Roman" panose="02020603050405020304" pitchFamily="18" charset="0"/>
                <a:cs typeface="Times New Roman" panose="02020603050405020304" pitchFamily="18" charset="0"/>
              </a:rPr>
              <a:t>A voting method contains rules for valid voting and how votes are aggregated to yield a final result.  There are many different voting methods including:</a:t>
            </a:r>
          </a:p>
        </p:txBody>
      </p:sp>
      <p:sp>
        <p:nvSpPr>
          <p:cNvPr id="9220" name="TextBox 3"/>
          <p:cNvSpPr txBox="1">
            <a:spLocks noChangeArrowheads="1"/>
          </p:cNvSpPr>
          <p:nvPr/>
        </p:nvSpPr>
        <p:spPr bwMode="auto">
          <a:xfrm>
            <a:off x="1615450" y="3498906"/>
            <a:ext cx="320040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r>
              <a:rPr lang="en-US" altLang="cs-CZ" sz="2400" b="1" dirty="0">
                <a:latin typeface="Times New Roman" panose="02020603050405020304" pitchFamily="18" charset="0"/>
                <a:cs typeface="Times New Roman" panose="02020603050405020304" pitchFamily="18" charset="0"/>
              </a:rPr>
              <a:t>Single Winner</a:t>
            </a:r>
          </a:p>
          <a:p>
            <a:endParaRPr lang="en-US" altLang="cs-CZ" sz="2400" b="1"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altLang="cs-CZ" sz="2000" dirty="0" err="1">
                <a:latin typeface="Times New Roman" panose="02020603050405020304" pitchFamily="18" charset="0"/>
                <a:cs typeface="Times New Roman" panose="02020603050405020304" pitchFamily="18" charset="0"/>
              </a:rPr>
              <a:t>Plurarlity</a:t>
            </a:r>
            <a:r>
              <a:rPr lang="en-US" altLang="cs-CZ" sz="2000" dirty="0">
                <a:latin typeface="Times New Roman" panose="02020603050405020304" pitchFamily="18" charset="0"/>
                <a:cs typeface="Times New Roman" panose="02020603050405020304" pitchFamily="18" charset="0"/>
              </a:rPr>
              <a:t> Voting</a:t>
            </a:r>
          </a:p>
          <a:p>
            <a:pPr>
              <a:buFont typeface="Arial" panose="020B0604020202020204" pitchFamily="34" charset="0"/>
              <a:buChar char="•"/>
            </a:pPr>
            <a:r>
              <a:rPr lang="en-US" altLang="cs-CZ" sz="2000" dirty="0">
                <a:latin typeface="Times New Roman" panose="02020603050405020304" pitchFamily="18" charset="0"/>
                <a:cs typeface="Times New Roman" panose="02020603050405020304" pitchFamily="18" charset="0"/>
              </a:rPr>
              <a:t>Approval Voting</a:t>
            </a:r>
          </a:p>
          <a:p>
            <a:pPr>
              <a:buFont typeface="Arial" panose="020B0604020202020204" pitchFamily="34" charset="0"/>
              <a:buChar char="•"/>
            </a:pPr>
            <a:r>
              <a:rPr lang="en-US" altLang="cs-CZ" sz="2000" dirty="0">
                <a:latin typeface="Times New Roman" panose="02020603050405020304" pitchFamily="18" charset="0"/>
                <a:cs typeface="Times New Roman" panose="02020603050405020304" pitchFamily="18" charset="0"/>
              </a:rPr>
              <a:t>Condorcet Method</a:t>
            </a:r>
          </a:p>
          <a:p>
            <a:pPr>
              <a:buFont typeface="Arial" panose="020B0604020202020204" pitchFamily="34" charset="0"/>
              <a:buChar char="•"/>
            </a:pPr>
            <a:r>
              <a:rPr lang="en-US" altLang="cs-CZ" sz="2000" dirty="0" err="1">
                <a:latin typeface="Times New Roman" panose="02020603050405020304" pitchFamily="18" charset="0"/>
                <a:cs typeface="Times New Roman" panose="02020603050405020304" pitchFamily="18" charset="0"/>
              </a:rPr>
              <a:t>Borda</a:t>
            </a:r>
            <a:r>
              <a:rPr lang="en-US" altLang="cs-CZ" sz="2000" dirty="0">
                <a:latin typeface="Times New Roman" panose="02020603050405020304" pitchFamily="18" charset="0"/>
                <a:cs typeface="Times New Roman" panose="02020603050405020304" pitchFamily="18" charset="0"/>
              </a:rPr>
              <a:t> Count</a:t>
            </a:r>
          </a:p>
          <a:p>
            <a:endParaRPr lang="en-US" altLang="cs-CZ" dirty="0">
              <a:latin typeface="Times New Roman" panose="02020603050405020304" pitchFamily="18" charset="0"/>
              <a:cs typeface="Times New Roman" panose="02020603050405020304" pitchFamily="18" charset="0"/>
            </a:endParaRPr>
          </a:p>
        </p:txBody>
      </p:sp>
      <p:sp>
        <p:nvSpPr>
          <p:cNvPr id="9221" name="TextBox 4"/>
          <p:cNvSpPr txBox="1">
            <a:spLocks noChangeArrowheads="1"/>
          </p:cNvSpPr>
          <p:nvPr/>
        </p:nvSpPr>
        <p:spPr bwMode="auto">
          <a:xfrm>
            <a:off x="7086600" y="3498906"/>
            <a:ext cx="26670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r>
              <a:rPr lang="en-US" altLang="cs-CZ" sz="2400" b="1" dirty="0">
                <a:latin typeface="Times New Roman" panose="02020603050405020304" pitchFamily="18" charset="0"/>
                <a:cs typeface="Times New Roman" panose="02020603050405020304" pitchFamily="18" charset="0"/>
              </a:rPr>
              <a:t>Multiple Winner</a:t>
            </a:r>
          </a:p>
          <a:p>
            <a:endParaRPr lang="en-US" altLang="cs-CZ" sz="2400" b="1"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altLang="cs-CZ" sz="2000" dirty="0">
                <a:latin typeface="Times New Roman" panose="02020603050405020304" pitchFamily="18" charset="0"/>
                <a:cs typeface="Times New Roman" panose="02020603050405020304" pitchFamily="18" charset="0"/>
              </a:rPr>
              <a:t>Cumulative Voting</a:t>
            </a:r>
          </a:p>
          <a:p>
            <a:pPr>
              <a:buFont typeface="Arial" panose="020B0604020202020204" pitchFamily="34" charset="0"/>
              <a:buChar char="•"/>
            </a:pPr>
            <a:r>
              <a:rPr lang="en-US" altLang="cs-CZ" sz="2000" dirty="0">
                <a:latin typeface="Times New Roman" panose="02020603050405020304" pitchFamily="18" charset="0"/>
                <a:cs typeface="Times New Roman" panose="02020603050405020304" pitchFamily="18" charset="0"/>
              </a:rPr>
              <a:t>Limited Voting</a:t>
            </a:r>
          </a:p>
          <a:p>
            <a:pPr>
              <a:buFont typeface="Arial" panose="020B0604020202020204" pitchFamily="34" charset="0"/>
              <a:buChar char="•"/>
            </a:pPr>
            <a:r>
              <a:rPr lang="en-US" altLang="cs-CZ" sz="2000" dirty="0">
                <a:latin typeface="Times New Roman" panose="02020603050405020304" pitchFamily="18" charset="0"/>
                <a:cs typeface="Times New Roman" panose="02020603050405020304" pitchFamily="18" charset="0"/>
              </a:rPr>
              <a:t>Parallel Voting</a:t>
            </a:r>
          </a:p>
          <a:p>
            <a:pPr>
              <a:buFont typeface="Arial" panose="020B0604020202020204" pitchFamily="34" charset="0"/>
              <a:buChar char="•"/>
            </a:pPr>
            <a:r>
              <a:rPr lang="en-US" altLang="cs-CZ" sz="2000" dirty="0">
                <a:latin typeface="Times New Roman" panose="02020603050405020304" pitchFamily="18" charset="0"/>
                <a:cs typeface="Times New Roman" panose="02020603050405020304" pitchFamily="18" charset="0"/>
              </a:rPr>
              <a:t>Plurality-at-large</a:t>
            </a:r>
          </a:p>
        </p:txBody>
      </p:sp>
    </p:spTree>
    <p:extLst>
      <p:ext uri="{BB962C8B-B14F-4D97-AF65-F5344CB8AC3E}">
        <p14:creationId xmlns:p14="http://schemas.microsoft.com/office/powerpoint/2010/main" val="3734469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1591" y="967591"/>
            <a:ext cx="8331408" cy="1021977"/>
          </a:xfrm>
        </p:spPr>
        <p:txBody>
          <a:bodyPr/>
          <a:lstStyle/>
          <a:p>
            <a:r>
              <a:rPr lang="en-US" b="1" dirty="0" err="1">
                <a:latin typeface="Times New Roman" panose="02020603050405020304" pitchFamily="18" charset="0"/>
                <a:cs typeface="Times New Roman" panose="02020603050405020304" pitchFamily="18" charset="0"/>
              </a:rPr>
              <a:t>Borda</a:t>
            </a:r>
            <a:r>
              <a:rPr lang="en-US" b="1" dirty="0">
                <a:latin typeface="Times New Roman" panose="02020603050405020304" pitchFamily="18" charset="0"/>
                <a:cs typeface="Times New Roman" panose="02020603050405020304" pitchFamily="18" charset="0"/>
              </a:rPr>
              <a:t> method</a:t>
            </a:r>
            <a:endParaRPr lang="cs-CZ" dirty="0"/>
          </a:p>
        </p:txBody>
      </p:sp>
      <p:sp>
        <p:nvSpPr>
          <p:cNvPr id="3" name="Content Placeholder 2"/>
          <p:cNvSpPr>
            <a:spLocks noGrp="1"/>
          </p:cNvSpPr>
          <p:nvPr>
            <p:ph idx="1"/>
          </p:nvPr>
        </p:nvSpPr>
        <p:spPr>
          <a:xfrm>
            <a:off x="661591" y="2303797"/>
            <a:ext cx="10881660" cy="3567068"/>
          </a:xfrm>
        </p:spPr>
        <p:txBody>
          <a:bodyPr>
            <a:normAutofit/>
          </a:bodyPr>
          <a:lstStyle/>
          <a:p>
            <a:pPr marL="0" indent="0">
              <a:lnSpc>
                <a:spcPct val="150000"/>
              </a:lnSpc>
              <a:buNone/>
            </a:pPr>
            <a:r>
              <a:rPr lang="en-US" sz="1800" dirty="0">
                <a:latin typeface="Times New Roman" panose="02020603050405020304" pitchFamily="18" charset="0"/>
                <a:cs typeface="Times New Roman" panose="02020603050405020304" pitchFamily="18" charset="0"/>
              </a:rPr>
              <a:t>With </a:t>
            </a:r>
            <a:r>
              <a:rPr lang="en-US" sz="1800" dirty="0" err="1">
                <a:latin typeface="Times New Roman" panose="02020603050405020304" pitchFamily="18" charset="0"/>
                <a:cs typeface="Times New Roman" panose="02020603050405020304" pitchFamily="18" charset="0"/>
              </a:rPr>
              <a:t>Borda’s</a:t>
            </a:r>
            <a:r>
              <a:rPr lang="en-US" sz="1800" dirty="0">
                <a:latin typeface="Times New Roman" panose="02020603050405020304" pitchFamily="18" charset="0"/>
                <a:cs typeface="Times New Roman" panose="02020603050405020304" pitchFamily="18" charset="0"/>
              </a:rPr>
              <a:t> method voters rank the entire list of candidates or choices in order of preference from the first choice to the last choice.</a:t>
            </a:r>
          </a:p>
          <a:p>
            <a:pPr marL="0" indent="0">
              <a:lnSpc>
                <a:spcPct val="150000"/>
              </a:lnSpc>
              <a:buNone/>
            </a:pPr>
            <a:r>
              <a:rPr lang="en-US" sz="1800" dirty="0">
                <a:latin typeface="Times New Roman" panose="02020603050405020304" pitchFamily="18" charset="0"/>
                <a:cs typeface="Times New Roman" panose="02020603050405020304" pitchFamily="18" charset="0"/>
              </a:rPr>
              <a:t>After all votes have been cast, they are tallied as follows:</a:t>
            </a:r>
          </a:p>
          <a:p>
            <a:pPr marL="0" indent="0">
              <a:lnSpc>
                <a:spcPct val="150000"/>
              </a:lnSpc>
              <a:buNone/>
            </a:pPr>
            <a:r>
              <a:rPr lang="en-US" sz="1800" dirty="0">
                <a:latin typeface="Times New Roman" panose="02020603050405020304" pitchFamily="18" charset="0"/>
                <a:cs typeface="Times New Roman" panose="02020603050405020304" pitchFamily="18" charset="0"/>
              </a:rPr>
              <a:t>On a particular ballot, the lowest ranking candidate is given 1 point, the second lowest is given 2 points, and so on, the top candidate receiving points equal to the number of candidates.</a:t>
            </a:r>
          </a:p>
          <a:p>
            <a:pPr marL="0" indent="0">
              <a:lnSpc>
                <a:spcPct val="150000"/>
              </a:lnSpc>
              <a:buNone/>
            </a:pPr>
            <a:r>
              <a:rPr lang="en-US" sz="1800" dirty="0">
                <a:latin typeface="Times New Roman" panose="02020603050405020304" pitchFamily="18" charset="0"/>
                <a:cs typeface="Times New Roman" panose="02020603050405020304" pitchFamily="18" charset="0"/>
              </a:rPr>
              <a:t>The number of points given to each candidate is summed across all ballots.</a:t>
            </a:r>
          </a:p>
          <a:p>
            <a:pPr marL="0" indent="0">
              <a:lnSpc>
                <a:spcPct val="150000"/>
              </a:lnSpc>
              <a:buNone/>
            </a:pPr>
            <a:r>
              <a:rPr lang="en-US" sz="1800" dirty="0">
                <a:latin typeface="Times New Roman" panose="02020603050405020304" pitchFamily="18" charset="0"/>
                <a:cs typeface="Times New Roman" panose="02020603050405020304" pitchFamily="18" charset="0"/>
              </a:rPr>
              <a:t>This is called the </a:t>
            </a:r>
            <a:r>
              <a:rPr lang="en-US" sz="1800" dirty="0" err="1">
                <a:latin typeface="Times New Roman" panose="02020603050405020304" pitchFamily="18" charset="0"/>
                <a:cs typeface="Times New Roman" panose="02020603050405020304" pitchFamily="18" charset="0"/>
              </a:rPr>
              <a:t>Borda</a:t>
            </a:r>
            <a:r>
              <a:rPr lang="en-US" sz="1800" dirty="0">
                <a:latin typeface="Times New Roman" panose="02020603050405020304" pitchFamily="18" charset="0"/>
                <a:cs typeface="Times New Roman" panose="02020603050405020304" pitchFamily="18" charset="0"/>
              </a:rPr>
              <a:t> Count for the candidate. The winner is the candidate with the highest </a:t>
            </a:r>
            <a:r>
              <a:rPr lang="en-US" sz="1800" dirty="0" err="1">
                <a:latin typeface="Times New Roman" panose="02020603050405020304" pitchFamily="18" charset="0"/>
                <a:cs typeface="Times New Roman" panose="02020603050405020304" pitchFamily="18" charset="0"/>
              </a:rPr>
              <a:t>Borda</a:t>
            </a:r>
            <a:r>
              <a:rPr lang="en-US" sz="1800" dirty="0">
                <a:latin typeface="Times New Roman" panose="02020603050405020304" pitchFamily="18" charset="0"/>
                <a:cs typeface="Times New Roman" panose="02020603050405020304" pitchFamily="18" charset="0"/>
              </a:rPr>
              <a:t> count.</a:t>
            </a:r>
            <a:endParaRPr lang="cs-CZ"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18902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4537" y="914400"/>
            <a:ext cx="6141881" cy="817875"/>
          </a:xfrm>
        </p:spPr>
        <p:txBody>
          <a:bodyPr/>
          <a:lstStyle/>
          <a:p>
            <a:r>
              <a:rPr lang="en-US" b="1" dirty="0" err="1">
                <a:latin typeface="Times New Roman" panose="02020603050405020304" pitchFamily="18" charset="0"/>
                <a:cs typeface="Times New Roman" panose="02020603050405020304" pitchFamily="18" charset="0"/>
              </a:rPr>
              <a:t>Borda</a:t>
            </a:r>
            <a:r>
              <a:rPr lang="en-US" b="1" dirty="0">
                <a:latin typeface="Times New Roman" panose="02020603050405020304" pitchFamily="18" charset="0"/>
                <a:cs typeface="Times New Roman" panose="02020603050405020304" pitchFamily="18" charset="0"/>
              </a:rPr>
              <a:t> method</a:t>
            </a:r>
          </a:p>
        </p:txBody>
      </p:sp>
      <p:sp>
        <p:nvSpPr>
          <p:cNvPr id="3" name="Content Placeholder 2"/>
          <p:cNvSpPr>
            <a:spLocks noGrp="1"/>
          </p:cNvSpPr>
          <p:nvPr>
            <p:ph idx="1"/>
          </p:nvPr>
        </p:nvSpPr>
        <p:spPr>
          <a:xfrm>
            <a:off x="612431" y="1862355"/>
            <a:ext cx="10967137" cy="4395831"/>
          </a:xfrm>
        </p:spPr>
        <p:txBody>
          <a:bodyPr>
            <a:normAutofit fontScale="85000" lnSpcReduction="10000"/>
          </a:bodyPr>
          <a:lstStyle/>
          <a:p>
            <a:pPr marL="0" marR="0" indent="0" algn="just">
              <a:lnSpc>
                <a:spcPct val="150000"/>
              </a:lnSpc>
              <a:spcBef>
                <a:spcPts val="600"/>
              </a:spcBef>
              <a:spcAft>
                <a:spcPts val="600"/>
              </a:spcAft>
              <a:buNone/>
            </a:pPr>
            <a:r>
              <a:rPr lang="en-US" sz="1800" dirty="0">
                <a:latin typeface="Times New Roman" panose="02020603050405020304" pitchFamily="18" charset="0"/>
                <a:ea typeface="SimSun" panose="02010600030101010101" pitchFamily="2" charset="-122"/>
                <a:cs typeface="Times New Roman" panose="02020603050405020304" pitchFamily="18" charset="0"/>
              </a:rPr>
              <a:t>In an election using the </a:t>
            </a:r>
            <a:r>
              <a:rPr lang="en-US" sz="1800" dirty="0" err="1">
                <a:latin typeface="Times New Roman" panose="02020603050405020304" pitchFamily="18" charset="0"/>
                <a:ea typeface="SimSun" panose="02010600030101010101" pitchFamily="2" charset="-122"/>
                <a:cs typeface="Times New Roman" panose="02020603050405020304" pitchFamily="18" charset="0"/>
              </a:rPr>
              <a:t>Borda</a:t>
            </a:r>
            <a:r>
              <a:rPr lang="en-US" sz="1800" dirty="0">
                <a:latin typeface="Times New Roman" panose="02020603050405020304" pitchFamily="18" charset="0"/>
                <a:ea typeface="SimSun" panose="02010600030101010101" pitchFamily="2" charset="-122"/>
                <a:cs typeface="Times New Roman" panose="02020603050405020304" pitchFamily="18" charset="0"/>
              </a:rPr>
              <a:t> Count Method, the candidate with the most points wins.</a:t>
            </a:r>
          </a:p>
          <a:p>
            <a:pPr marL="0" marR="0" indent="0" algn="just">
              <a:lnSpc>
                <a:spcPct val="150000"/>
              </a:lnSpc>
              <a:spcBef>
                <a:spcPts val="600"/>
              </a:spcBef>
              <a:spcAft>
                <a:spcPts val="600"/>
              </a:spcAft>
              <a:buNone/>
            </a:pPr>
            <a:r>
              <a:rPr lang="en-US" sz="1800" dirty="0">
                <a:latin typeface="Times New Roman" panose="02020603050405020304" pitchFamily="18" charset="0"/>
                <a:ea typeface="SimSun" panose="02010600030101010101" pitchFamily="2" charset="-122"/>
                <a:cs typeface="Times New Roman" panose="02020603050405020304" pitchFamily="18" charset="0"/>
              </a:rPr>
              <a:t>Points are assigned to each place on a ballot. In an election with N candidates, a first place vote receives N points, a second place vote receives on less, and so forth, so that a last place vote receives 1 point. The points for each candidate are tallied to determine the winner. It calls this candidate the </a:t>
            </a:r>
            <a:r>
              <a:rPr lang="en-US" sz="1800" dirty="0" err="1">
                <a:latin typeface="Times New Roman" panose="02020603050405020304" pitchFamily="18" charset="0"/>
                <a:ea typeface="SimSun" panose="02010600030101010101" pitchFamily="2" charset="-122"/>
                <a:cs typeface="Times New Roman" panose="02020603050405020304" pitchFamily="18" charset="0"/>
              </a:rPr>
              <a:t>Borda</a:t>
            </a:r>
            <a:r>
              <a:rPr lang="en-US" sz="1800" dirty="0">
                <a:latin typeface="Times New Roman" panose="02020603050405020304" pitchFamily="18" charset="0"/>
                <a:ea typeface="SimSun" panose="02010600030101010101" pitchFamily="2" charset="-122"/>
                <a:cs typeface="Times New Roman" panose="02020603050405020304" pitchFamily="18" charset="0"/>
              </a:rPr>
              <a:t> candidate.</a:t>
            </a:r>
          </a:p>
          <a:p>
            <a:pPr marL="0" marR="0" indent="0" algn="just">
              <a:lnSpc>
                <a:spcPct val="150000"/>
              </a:lnSpc>
              <a:spcBef>
                <a:spcPts val="600"/>
              </a:spcBef>
              <a:spcAft>
                <a:spcPts val="600"/>
              </a:spcAft>
              <a:buNone/>
            </a:pPr>
            <a:r>
              <a:rPr lang="en-US" sz="1800" dirty="0">
                <a:latin typeface="Times New Roman" panose="02020603050405020304" pitchFamily="18" charset="0"/>
                <a:ea typeface="SimSun" panose="02010600030101010101" pitchFamily="2" charset="-122"/>
                <a:cs typeface="Times New Roman" panose="02020603050405020304" pitchFamily="18" charset="0"/>
              </a:rPr>
              <a:t>Procedure of </a:t>
            </a:r>
            <a:r>
              <a:rPr lang="en-US" sz="1800" dirty="0" err="1">
                <a:latin typeface="Times New Roman" panose="02020603050405020304" pitchFamily="18" charset="0"/>
                <a:ea typeface="SimSun" panose="02010600030101010101" pitchFamily="2" charset="-122"/>
                <a:cs typeface="Times New Roman" panose="02020603050405020304" pitchFamily="18" charset="0"/>
              </a:rPr>
              <a:t>borda</a:t>
            </a:r>
            <a:r>
              <a:rPr lang="en-US" sz="1800" dirty="0">
                <a:latin typeface="Times New Roman" panose="02020603050405020304" pitchFamily="18" charset="0"/>
                <a:ea typeface="SimSun" panose="02010600030101010101" pitchFamily="2" charset="-122"/>
                <a:cs typeface="Times New Roman" panose="02020603050405020304" pitchFamily="18" charset="0"/>
              </a:rPr>
              <a:t> method:</a:t>
            </a:r>
          </a:p>
          <a:p>
            <a:pPr lvl="0" algn="just">
              <a:lnSpc>
                <a:spcPct val="150000"/>
              </a:lnSpc>
              <a:spcBef>
                <a:spcPts val="600"/>
              </a:spcBef>
              <a:spcAft>
                <a:spcPts val="600"/>
              </a:spcAft>
              <a:buFont typeface="+mj-lt"/>
              <a:buAutoNum type="arabicParenR"/>
            </a:pPr>
            <a:r>
              <a:rPr lang="en-US" sz="1800" dirty="0">
                <a:latin typeface="Times New Roman" panose="02020603050405020304" pitchFamily="18" charset="0"/>
                <a:cs typeface="Times New Roman" panose="02020603050405020304" pitchFamily="18" charset="0"/>
              </a:rPr>
              <a:t>Voters rank the entire list of candidates from first choice to last choice</a:t>
            </a:r>
          </a:p>
          <a:p>
            <a:pPr lvl="0" algn="just">
              <a:lnSpc>
                <a:spcPct val="150000"/>
              </a:lnSpc>
              <a:spcBef>
                <a:spcPts val="600"/>
              </a:spcBef>
              <a:spcAft>
                <a:spcPts val="600"/>
              </a:spcAft>
              <a:buFont typeface="+mj-lt"/>
              <a:buAutoNum type="arabicParenR"/>
            </a:pPr>
            <a:r>
              <a:rPr lang="en-US" sz="1800" dirty="0">
                <a:latin typeface="Times New Roman" panose="02020603050405020304" pitchFamily="18" charset="0"/>
                <a:cs typeface="Times New Roman" panose="02020603050405020304" pitchFamily="18" charset="0"/>
              </a:rPr>
              <a:t>For each ballot, the lowest rank candidate is given 1 point, the second lowest 2 points, and son on until the highest ranked candidate is given a number of points equal to the number of candidates</a:t>
            </a:r>
          </a:p>
          <a:p>
            <a:pPr lvl="0" algn="just">
              <a:lnSpc>
                <a:spcPct val="150000"/>
              </a:lnSpc>
              <a:spcBef>
                <a:spcPts val="600"/>
              </a:spcBef>
              <a:spcAft>
                <a:spcPts val="600"/>
              </a:spcAft>
              <a:buFont typeface="+mj-lt"/>
              <a:buAutoNum type="arabicParenR"/>
            </a:pPr>
            <a:r>
              <a:rPr lang="en-US" sz="1800" dirty="0">
                <a:latin typeface="Times New Roman" panose="02020603050405020304" pitchFamily="18" charset="0"/>
                <a:cs typeface="Times New Roman" panose="02020603050405020304" pitchFamily="18" charset="0"/>
              </a:rPr>
              <a:t>The total number of points for each candidate is summed across all ballots. This number of points is called the </a:t>
            </a:r>
            <a:r>
              <a:rPr lang="en-US" sz="1800" dirty="0" err="1">
                <a:latin typeface="Times New Roman" panose="02020603050405020304" pitchFamily="18" charset="0"/>
                <a:cs typeface="Times New Roman" panose="02020603050405020304" pitchFamily="18" charset="0"/>
              </a:rPr>
              <a:t>borda</a:t>
            </a:r>
            <a:r>
              <a:rPr lang="en-US" sz="1800" dirty="0">
                <a:latin typeface="Times New Roman" panose="02020603050405020304" pitchFamily="18" charset="0"/>
                <a:cs typeface="Times New Roman" panose="02020603050405020304" pitchFamily="18" charset="0"/>
              </a:rPr>
              <a:t> count</a:t>
            </a:r>
          </a:p>
          <a:p>
            <a:pPr lvl="0" algn="just">
              <a:lnSpc>
                <a:spcPct val="150000"/>
              </a:lnSpc>
              <a:spcBef>
                <a:spcPts val="600"/>
              </a:spcBef>
              <a:spcAft>
                <a:spcPts val="600"/>
              </a:spcAft>
              <a:buFont typeface="+mj-lt"/>
              <a:buAutoNum type="arabicParenR"/>
            </a:pPr>
            <a:r>
              <a:rPr lang="en-US" sz="1800" dirty="0">
                <a:latin typeface="Times New Roman" panose="02020603050405020304" pitchFamily="18" charset="0"/>
                <a:cs typeface="Times New Roman" panose="02020603050405020304" pitchFamily="18" charset="0"/>
              </a:rPr>
              <a:t>The candidate with the highest </a:t>
            </a:r>
            <a:r>
              <a:rPr lang="en-US" sz="1800" dirty="0" err="1">
                <a:latin typeface="Times New Roman" panose="02020603050405020304" pitchFamily="18" charset="0"/>
                <a:cs typeface="Times New Roman" panose="02020603050405020304" pitchFamily="18" charset="0"/>
              </a:rPr>
              <a:t>borda</a:t>
            </a:r>
            <a:r>
              <a:rPr lang="en-US" sz="1800" dirty="0">
                <a:latin typeface="Times New Roman" panose="02020603050405020304" pitchFamily="18" charset="0"/>
                <a:cs typeface="Times New Roman" panose="02020603050405020304" pitchFamily="18" charset="0"/>
              </a:rPr>
              <a:t> count wins.</a:t>
            </a:r>
          </a:p>
          <a:p>
            <a:endParaRPr lang="en-US" dirty="0"/>
          </a:p>
        </p:txBody>
      </p:sp>
    </p:spTree>
    <p:extLst>
      <p:ext uri="{BB962C8B-B14F-4D97-AF65-F5344CB8AC3E}">
        <p14:creationId xmlns:p14="http://schemas.microsoft.com/office/powerpoint/2010/main" val="954576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arn(inVertic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3064" y="1082180"/>
            <a:ext cx="8339797" cy="665643"/>
          </a:xfrm>
        </p:spPr>
        <p:txBody>
          <a:bodyPr>
            <a:normAutofit fontScale="90000"/>
          </a:bodyPr>
          <a:lstStyle/>
          <a:p>
            <a:r>
              <a:rPr lang="en-US" b="1" dirty="0" err="1">
                <a:latin typeface="Times New Roman" panose="02020603050405020304" pitchFamily="18" charset="0"/>
                <a:cs typeface="Times New Roman" panose="02020603050405020304" pitchFamily="18" charset="0"/>
              </a:rPr>
              <a:t>Borda</a:t>
            </a:r>
            <a:r>
              <a:rPr lang="en-US" b="1" dirty="0">
                <a:latin typeface="Times New Roman" panose="02020603050405020304" pitchFamily="18" charset="0"/>
                <a:cs typeface="Times New Roman" panose="02020603050405020304" pitchFamily="18" charset="0"/>
              </a:rPr>
              <a:t> method – Example 1</a:t>
            </a:r>
            <a:endParaRPr lang="cs-CZ" dirty="0"/>
          </a:p>
        </p:txBody>
      </p:sp>
      <p:sp>
        <p:nvSpPr>
          <p:cNvPr id="3" name="Content Placeholder 2"/>
          <p:cNvSpPr>
            <a:spLocks noGrp="1"/>
          </p:cNvSpPr>
          <p:nvPr>
            <p:ph idx="1"/>
          </p:nvPr>
        </p:nvSpPr>
        <p:spPr>
          <a:xfrm>
            <a:off x="713064" y="1993841"/>
            <a:ext cx="10603685" cy="4197233"/>
          </a:xfrm>
        </p:spPr>
        <p:txBody>
          <a:bodyPr>
            <a:noAutofit/>
          </a:bodyPr>
          <a:lstStyle/>
          <a:p>
            <a:pPr>
              <a:lnSpc>
                <a:spcPct val="150000"/>
              </a:lnSpc>
            </a:pPr>
            <a:r>
              <a:rPr lang="en-US" sz="2000" dirty="0">
                <a:latin typeface="Times New Roman" panose="02020603050405020304" pitchFamily="18" charset="0"/>
                <a:cs typeface="Times New Roman" panose="02020603050405020304" pitchFamily="18" charset="0"/>
              </a:rPr>
              <a:t>A committee of 10 people needs to select a chair from among three candidates named Kelly, Holtz, Rockne. They decide to use </a:t>
            </a:r>
            <a:r>
              <a:rPr lang="en-US" sz="2000" dirty="0" err="1">
                <a:latin typeface="Times New Roman" panose="02020603050405020304" pitchFamily="18" charset="0"/>
                <a:cs typeface="Times New Roman" panose="02020603050405020304" pitchFamily="18" charset="0"/>
              </a:rPr>
              <a:t>Borda’s</a:t>
            </a:r>
            <a:r>
              <a:rPr lang="en-US" sz="2000" dirty="0">
                <a:latin typeface="Times New Roman" panose="02020603050405020304" pitchFamily="18" charset="0"/>
                <a:cs typeface="Times New Roman" panose="02020603050405020304" pitchFamily="18" charset="0"/>
              </a:rPr>
              <a:t> method. The preference rankings of the ten committee members are as follow:</a:t>
            </a: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r>
              <a:rPr lang="en-US" sz="2000" dirty="0">
                <a:latin typeface="Times New Roman" panose="02020603050405020304" pitchFamily="18" charset="0"/>
                <a:cs typeface="Times New Roman" panose="02020603050405020304" pitchFamily="18" charset="0"/>
              </a:rPr>
              <a:t>Who will be the winner using </a:t>
            </a:r>
            <a:r>
              <a:rPr lang="en-US" sz="2000" dirty="0" err="1">
                <a:latin typeface="Times New Roman" panose="02020603050405020304" pitchFamily="18" charset="0"/>
                <a:cs typeface="Times New Roman" panose="02020603050405020304" pitchFamily="18" charset="0"/>
              </a:rPr>
              <a:t>Borda’s</a:t>
            </a:r>
            <a:r>
              <a:rPr lang="en-US" sz="2000" dirty="0">
                <a:latin typeface="Times New Roman" panose="02020603050405020304" pitchFamily="18" charset="0"/>
                <a:cs typeface="Times New Roman" panose="02020603050405020304" pitchFamily="18" charset="0"/>
              </a:rPr>
              <a:t> method?</a:t>
            </a:r>
            <a:endParaRPr lang="cs-CZ" sz="2000" dirty="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69512379"/>
              </p:ext>
            </p:extLst>
          </p:nvPr>
        </p:nvGraphicFramePr>
        <p:xfrm>
          <a:off x="1622662" y="3586748"/>
          <a:ext cx="8128000" cy="1483360"/>
        </p:xfrm>
        <a:graphic>
          <a:graphicData uri="http://schemas.openxmlformats.org/drawingml/2006/table">
            <a:tbl>
              <a:tblPr firstRow="1" bandRow="1">
                <a:tableStyleId>{9D7B26C5-4107-4FEC-AEDC-1716B250A1EF}</a:tableStyleId>
              </a:tblPr>
              <a:tblGrid>
                <a:gridCol w="1625600">
                  <a:extLst>
                    <a:ext uri="{9D8B030D-6E8A-4147-A177-3AD203B41FA5}">
                      <a16:colId xmlns:a16="http://schemas.microsoft.com/office/drawing/2014/main" val="20000"/>
                    </a:ext>
                  </a:extLst>
                </a:gridCol>
                <a:gridCol w="1625600">
                  <a:extLst>
                    <a:ext uri="{9D8B030D-6E8A-4147-A177-3AD203B41FA5}">
                      <a16:colId xmlns:a16="http://schemas.microsoft.com/office/drawing/2014/main" val="20001"/>
                    </a:ext>
                  </a:extLst>
                </a:gridCol>
                <a:gridCol w="1625600">
                  <a:extLst>
                    <a:ext uri="{9D8B030D-6E8A-4147-A177-3AD203B41FA5}">
                      <a16:colId xmlns:a16="http://schemas.microsoft.com/office/drawing/2014/main" val="20002"/>
                    </a:ext>
                  </a:extLst>
                </a:gridCol>
                <a:gridCol w="1625600">
                  <a:extLst>
                    <a:ext uri="{9D8B030D-6E8A-4147-A177-3AD203B41FA5}">
                      <a16:colId xmlns:a16="http://schemas.microsoft.com/office/drawing/2014/main" val="20003"/>
                    </a:ext>
                  </a:extLst>
                </a:gridCol>
                <a:gridCol w="1625600">
                  <a:extLst>
                    <a:ext uri="{9D8B030D-6E8A-4147-A177-3AD203B41FA5}">
                      <a16:colId xmlns:a16="http://schemas.microsoft.com/office/drawing/2014/main" val="20004"/>
                    </a:ext>
                  </a:extLst>
                </a:gridCol>
              </a:tblGrid>
              <a:tr h="370840">
                <a:tc>
                  <a:txBody>
                    <a:bodyPr/>
                    <a:lstStyle/>
                    <a:p>
                      <a:r>
                        <a:rPr lang="en-US" dirty="0">
                          <a:latin typeface="Times New Roman" panose="02020603050405020304" pitchFamily="18" charset="0"/>
                          <a:cs typeface="Times New Roman" panose="02020603050405020304" pitchFamily="18" charset="0"/>
                        </a:rPr>
                        <a:t>Voters →</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2</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3</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2</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3</a:t>
                      </a:r>
                      <a:endParaRPr lang="cs-CZ"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370840">
                <a:tc>
                  <a:txBody>
                    <a:bodyPr/>
                    <a:lstStyle/>
                    <a:p>
                      <a:r>
                        <a:rPr lang="en-US" dirty="0">
                          <a:latin typeface="Times New Roman" panose="02020603050405020304" pitchFamily="18" charset="0"/>
                          <a:cs typeface="Times New Roman" panose="02020603050405020304" pitchFamily="18" charset="0"/>
                        </a:rPr>
                        <a:t>Kelly</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1</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3</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2</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3</a:t>
                      </a:r>
                      <a:endParaRPr lang="cs-CZ"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1"/>
                  </a:ext>
                </a:extLst>
              </a:tr>
              <a:tr h="370840">
                <a:tc>
                  <a:txBody>
                    <a:bodyPr/>
                    <a:lstStyle/>
                    <a:p>
                      <a:r>
                        <a:rPr lang="en-US" dirty="0">
                          <a:latin typeface="Times New Roman" panose="02020603050405020304" pitchFamily="18" charset="0"/>
                          <a:cs typeface="Times New Roman" panose="02020603050405020304" pitchFamily="18" charset="0"/>
                        </a:rPr>
                        <a:t>Holtz</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2</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1</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1</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2</a:t>
                      </a:r>
                      <a:endParaRPr lang="cs-CZ"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2"/>
                  </a:ext>
                </a:extLst>
              </a:tr>
              <a:tr h="370840">
                <a:tc>
                  <a:txBody>
                    <a:bodyPr/>
                    <a:lstStyle/>
                    <a:p>
                      <a:r>
                        <a:rPr lang="en-US" dirty="0">
                          <a:latin typeface="Times New Roman" panose="02020603050405020304" pitchFamily="18" charset="0"/>
                          <a:cs typeface="Times New Roman" panose="02020603050405020304" pitchFamily="18" charset="0"/>
                        </a:rPr>
                        <a:t>Rockne</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3</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2</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3</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1</a:t>
                      </a:r>
                      <a:endParaRPr lang="cs-CZ"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704709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6207" y="1029080"/>
            <a:ext cx="7458953" cy="1021977"/>
          </a:xfrm>
        </p:spPr>
        <p:txBody>
          <a:bodyPr/>
          <a:lstStyle/>
          <a:p>
            <a:r>
              <a:rPr lang="en-US" b="1" dirty="0" err="1">
                <a:latin typeface="Times New Roman" panose="02020603050405020304" pitchFamily="18" charset="0"/>
                <a:cs typeface="Times New Roman" panose="02020603050405020304" pitchFamily="18" charset="0"/>
              </a:rPr>
              <a:t>Borda</a:t>
            </a:r>
            <a:r>
              <a:rPr lang="en-US" b="1" dirty="0">
                <a:latin typeface="Times New Roman" panose="02020603050405020304" pitchFamily="18" charset="0"/>
                <a:cs typeface="Times New Roman" panose="02020603050405020304" pitchFamily="18" charset="0"/>
              </a:rPr>
              <a:t> method – Example 1</a:t>
            </a:r>
            <a:endParaRPr lang="cs-CZ" dirty="0"/>
          </a:p>
        </p:txBody>
      </p:sp>
      <p:sp>
        <p:nvSpPr>
          <p:cNvPr id="3" name="Content Placeholder 2"/>
          <p:cNvSpPr>
            <a:spLocks noGrp="1"/>
          </p:cNvSpPr>
          <p:nvPr>
            <p:ph idx="1"/>
          </p:nvPr>
        </p:nvSpPr>
        <p:spPr>
          <a:xfrm>
            <a:off x="872490" y="2511221"/>
            <a:ext cx="10447020" cy="2060780"/>
          </a:xfrm>
        </p:spPr>
        <p:txBody>
          <a:bodyPr>
            <a:normAutofit lnSpcReduction="10000"/>
          </a:bodyPr>
          <a:lstStyle/>
          <a:p>
            <a:pPr>
              <a:lnSpc>
                <a:spcPct val="150000"/>
              </a:lnSpc>
            </a:pPr>
            <a:r>
              <a:rPr lang="en-US" sz="1800" dirty="0">
                <a:latin typeface="Times New Roman" panose="02020603050405020304" pitchFamily="18" charset="0"/>
                <a:cs typeface="Times New Roman" panose="02020603050405020304" pitchFamily="18" charset="0"/>
              </a:rPr>
              <a:t>The </a:t>
            </a:r>
            <a:r>
              <a:rPr lang="en-US" sz="1800" dirty="0" err="1">
                <a:latin typeface="Times New Roman" panose="02020603050405020304" pitchFamily="18" charset="0"/>
                <a:cs typeface="Times New Roman" panose="02020603050405020304" pitchFamily="18" charset="0"/>
              </a:rPr>
              <a:t>Borda</a:t>
            </a:r>
            <a:r>
              <a:rPr lang="en-US" sz="1800" dirty="0">
                <a:latin typeface="Times New Roman" panose="02020603050405020304" pitchFamily="18" charset="0"/>
                <a:cs typeface="Times New Roman" panose="02020603050405020304" pitchFamily="18" charset="0"/>
              </a:rPr>
              <a:t> count for Kelly is given by: </a:t>
            </a:r>
          </a:p>
          <a:p>
            <a:pPr marL="0" indent="0">
              <a:lnSpc>
                <a:spcPct val="150000"/>
              </a:lnSpc>
              <a:buNone/>
            </a:pPr>
            <a:r>
              <a:rPr lang="en-US" sz="1800" dirty="0">
                <a:latin typeface="Times New Roman" panose="02020603050405020304" pitchFamily="18" charset="0"/>
                <a:cs typeface="Times New Roman" panose="02020603050405020304" pitchFamily="18" charset="0"/>
              </a:rPr>
              <a:t>      (no.1</a:t>
            </a:r>
            <a:r>
              <a:rPr lang="en-US" sz="1800" baseline="30000" dirty="0">
                <a:latin typeface="Times New Roman" panose="02020603050405020304" pitchFamily="18" charset="0"/>
                <a:cs typeface="Times New Roman" panose="02020603050405020304" pitchFamily="18" charset="0"/>
              </a:rPr>
              <a:t>st</a:t>
            </a:r>
            <a:r>
              <a:rPr lang="en-US" sz="1800" dirty="0">
                <a:latin typeface="Times New Roman" panose="02020603050405020304" pitchFamily="18" charset="0"/>
                <a:cs typeface="Times New Roman" panose="02020603050405020304" pitchFamily="18" charset="0"/>
              </a:rPr>
              <a:t> place votes) 3+ (no.2</a:t>
            </a:r>
            <a:r>
              <a:rPr lang="en-US" sz="1800" baseline="30000" dirty="0">
                <a:latin typeface="Times New Roman" panose="02020603050405020304" pitchFamily="18" charset="0"/>
                <a:cs typeface="Times New Roman" panose="02020603050405020304" pitchFamily="18" charset="0"/>
              </a:rPr>
              <a:t>nd</a:t>
            </a:r>
            <a:r>
              <a:rPr lang="en-US" sz="1800" dirty="0">
                <a:latin typeface="Times New Roman" panose="02020603050405020304" pitchFamily="18" charset="0"/>
                <a:cs typeface="Times New Roman" panose="02020603050405020304" pitchFamily="18" charset="0"/>
              </a:rPr>
              <a:t> place votes) 2 + (no.3</a:t>
            </a:r>
            <a:r>
              <a:rPr lang="en-US" sz="1800" baseline="30000" dirty="0">
                <a:latin typeface="Times New Roman" panose="02020603050405020304" pitchFamily="18" charset="0"/>
                <a:cs typeface="Times New Roman" panose="02020603050405020304" pitchFamily="18" charset="0"/>
              </a:rPr>
              <a:t>rd</a:t>
            </a:r>
            <a:r>
              <a:rPr lang="en-US" sz="1800" dirty="0">
                <a:latin typeface="Times New Roman" panose="02020603050405020304" pitchFamily="18" charset="0"/>
                <a:cs typeface="Times New Roman" panose="02020603050405020304" pitchFamily="18" charset="0"/>
              </a:rPr>
              <a:t> place votes)  1 = 2 * 3 + 2* 2 + 6* 1 = 6+4+6 = 16</a:t>
            </a:r>
          </a:p>
          <a:p>
            <a:pPr>
              <a:lnSpc>
                <a:spcPct val="150000"/>
              </a:lnSpc>
            </a:pPr>
            <a:r>
              <a:rPr lang="en-US" sz="1800" dirty="0">
                <a:latin typeface="Times New Roman" panose="02020603050405020304" pitchFamily="18" charset="0"/>
                <a:cs typeface="Times New Roman" panose="02020603050405020304" pitchFamily="18" charset="0"/>
              </a:rPr>
              <a:t>The </a:t>
            </a:r>
            <a:r>
              <a:rPr lang="en-US" sz="1800" dirty="0" err="1">
                <a:latin typeface="Times New Roman" panose="02020603050405020304" pitchFamily="18" charset="0"/>
                <a:cs typeface="Times New Roman" panose="02020603050405020304" pitchFamily="18" charset="0"/>
              </a:rPr>
              <a:t>Borda</a:t>
            </a:r>
            <a:r>
              <a:rPr lang="en-US" sz="1800" dirty="0">
                <a:latin typeface="Times New Roman" panose="02020603050405020304" pitchFamily="18" charset="0"/>
                <a:cs typeface="Times New Roman" panose="02020603050405020304" pitchFamily="18" charset="0"/>
              </a:rPr>
              <a:t> count for Holtz is given by: 5*3+5*2+0*1=15+10+0=25</a:t>
            </a:r>
          </a:p>
          <a:p>
            <a:pPr>
              <a:lnSpc>
                <a:spcPct val="150000"/>
              </a:lnSpc>
            </a:pPr>
            <a:r>
              <a:rPr lang="en-US" sz="1800" dirty="0">
                <a:latin typeface="Times New Roman" panose="02020603050405020304" pitchFamily="18" charset="0"/>
                <a:cs typeface="Times New Roman" panose="02020603050405020304" pitchFamily="18" charset="0"/>
              </a:rPr>
              <a:t>The </a:t>
            </a:r>
            <a:r>
              <a:rPr lang="en-US" sz="1800" dirty="0" err="1">
                <a:latin typeface="Times New Roman" panose="02020603050405020304" pitchFamily="18" charset="0"/>
                <a:cs typeface="Times New Roman" panose="02020603050405020304" pitchFamily="18" charset="0"/>
              </a:rPr>
              <a:t>Borda</a:t>
            </a:r>
            <a:r>
              <a:rPr lang="en-US" sz="1800" dirty="0">
                <a:latin typeface="Times New Roman" panose="02020603050405020304" pitchFamily="18" charset="0"/>
                <a:cs typeface="Times New Roman" panose="02020603050405020304" pitchFamily="18" charset="0"/>
              </a:rPr>
              <a:t> count for Rockne is given by: 3*3+3*2+4*1=9+6+4=19</a:t>
            </a:r>
            <a:endParaRPr lang="cs-CZ"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44700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9370" y="955646"/>
            <a:ext cx="6385162" cy="821341"/>
          </a:xfrm>
        </p:spPr>
        <p:txBody>
          <a:bodyPr/>
          <a:lstStyle/>
          <a:p>
            <a:r>
              <a:rPr lang="cs-CZ" dirty="0" err="1">
                <a:latin typeface="Times New Roman" panose="02020603050405020304" pitchFamily="18" charset="0"/>
                <a:cs typeface="Times New Roman" panose="02020603050405020304" pitchFamily="18" charset="0"/>
              </a:rPr>
              <a:t>Borda</a:t>
            </a:r>
            <a:r>
              <a:rPr lang="cs-CZ" dirty="0">
                <a:latin typeface="Times New Roman" panose="02020603050405020304" pitchFamily="18" charset="0"/>
                <a:cs typeface="Times New Roman" panose="02020603050405020304" pitchFamily="18" charset="0"/>
              </a:rPr>
              <a:t> </a:t>
            </a:r>
            <a:r>
              <a:rPr lang="cs-CZ" dirty="0" err="1">
                <a:latin typeface="Times New Roman" panose="02020603050405020304" pitchFamily="18" charset="0"/>
                <a:cs typeface="Times New Roman" panose="02020603050405020304" pitchFamily="18" charset="0"/>
              </a:rPr>
              <a:t>method</a:t>
            </a:r>
            <a:r>
              <a:rPr lang="cs-CZ" dirty="0">
                <a:latin typeface="Times New Roman" panose="02020603050405020304" pitchFamily="18" charset="0"/>
                <a:cs typeface="Times New Roman" panose="02020603050405020304" pitchFamily="18" charset="0"/>
              </a:rPr>
              <a:t> – </a:t>
            </a:r>
            <a:r>
              <a:rPr lang="cs-CZ" dirty="0" err="1">
                <a:latin typeface="Times New Roman" panose="02020603050405020304" pitchFamily="18" charset="0"/>
                <a:cs typeface="Times New Roman" panose="02020603050405020304" pitchFamily="18" charset="0"/>
              </a:rPr>
              <a:t>Example</a:t>
            </a:r>
            <a:r>
              <a:rPr lang="en-US" dirty="0">
                <a:latin typeface="Times New Roman" panose="02020603050405020304" pitchFamily="18" charset="0"/>
                <a:cs typeface="Times New Roman" panose="02020603050405020304" pitchFamily="18" charset="0"/>
              </a:rPr>
              <a:t> 2</a:t>
            </a:r>
            <a:endParaRPr lang="cs-CZ"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95653" y="2066604"/>
            <a:ext cx="11000693" cy="3416300"/>
          </a:xfrm>
        </p:spPr>
        <p:txBody>
          <a:bodyPr/>
          <a:lstStyle/>
          <a:p>
            <a:pPr>
              <a:lnSpc>
                <a:spcPct val="150000"/>
              </a:lnSpc>
            </a:pPr>
            <a:r>
              <a:rPr lang="en-US" sz="1800" dirty="0">
                <a:latin typeface="Times New Roman" panose="02020603050405020304" pitchFamily="18" charset="0"/>
                <a:cs typeface="Times New Roman" panose="02020603050405020304" pitchFamily="18" charset="0"/>
              </a:rPr>
              <a:t>A variation of the </a:t>
            </a:r>
            <a:r>
              <a:rPr lang="en-US" sz="1800" dirty="0" err="1">
                <a:latin typeface="Times New Roman" panose="02020603050405020304" pitchFamily="18" charset="0"/>
                <a:cs typeface="Times New Roman" panose="02020603050405020304" pitchFamily="18" charset="0"/>
              </a:rPr>
              <a:t>Borda</a:t>
            </a:r>
            <a:r>
              <a:rPr lang="en-US" sz="1800" dirty="0">
                <a:latin typeface="Times New Roman" panose="02020603050405020304" pitchFamily="18" charset="0"/>
                <a:cs typeface="Times New Roman" panose="02020603050405020304" pitchFamily="18" charset="0"/>
              </a:rPr>
              <a:t> Count</a:t>
            </a:r>
          </a:p>
          <a:p>
            <a:pPr>
              <a:lnSpc>
                <a:spcPct val="150000"/>
              </a:lnSpc>
            </a:pPr>
            <a:r>
              <a:rPr lang="en-US" sz="1800" dirty="0">
                <a:latin typeface="Times New Roman" panose="02020603050405020304" pitchFamily="18" charset="0"/>
                <a:cs typeface="Times New Roman" panose="02020603050405020304" pitchFamily="18" charset="0"/>
              </a:rPr>
              <a:t>The 2000 preseason ranking for the Big East college football teams are shown below, where the voters were various publications (SN = Sports News, SI = Sports Illustrated </a:t>
            </a:r>
            <a:r>
              <a:rPr lang="en-US" sz="1800" dirty="0" err="1">
                <a:latin typeface="Times New Roman" panose="02020603050405020304" pitchFamily="18" charset="0"/>
                <a:cs typeface="Times New Roman" panose="02020603050405020304" pitchFamily="18" charset="0"/>
              </a:rPr>
              <a:t>etc</a:t>
            </a:r>
            <a:r>
              <a:rPr lang="en-US" sz="1800" dirty="0">
                <a:latin typeface="Times New Roman" panose="02020603050405020304" pitchFamily="18" charset="0"/>
                <a:cs typeface="Times New Roman" panose="02020603050405020304" pitchFamily="18" charset="0"/>
              </a:rPr>
              <a:t>…)</a:t>
            </a:r>
          </a:p>
          <a:p>
            <a:endParaRPr lang="cs-CZ" dirty="0"/>
          </a:p>
        </p:txBody>
      </p:sp>
      <p:pic>
        <p:nvPicPr>
          <p:cNvPr id="10" name="Picture 9" descr="A close up of a screen&#10;&#10;Description automatically generated">
            <a:extLst>
              <a:ext uri="{FF2B5EF4-FFF2-40B4-BE49-F238E27FC236}">
                <a16:creationId xmlns:a16="http://schemas.microsoft.com/office/drawing/2014/main" id="{8FA3FB69-36C7-49FD-A214-25F7E5EDD7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3652" y="3774754"/>
            <a:ext cx="6944694" cy="1914792"/>
          </a:xfrm>
          <a:prstGeom prst="rect">
            <a:avLst/>
          </a:prstGeom>
        </p:spPr>
      </p:pic>
    </p:spTree>
    <p:extLst>
      <p:ext uri="{BB962C8B-B14F-4D97-AF65-F5344CB8AC3E}">
        <p14:creationId xmlns:p14="http://schemas.microsoft.com/office/powerpoint/2010/main" val="2908522510"/>
      </p:ext>
    </p:extLst>
  </p:cSld>
  <p:clrMapOvr>
    <a:masterClrMapping/>
  </p:clrMapOvr>
</p:sld>
</file>

<file path=ppt/theme/theme1.xml><?xml version="1.0" encoding="utf-8"?>
<a:theme xmlns:a="http://schemas.openxmlformats.org/drawingml/2006/main" name="Theme VSB - 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id="{8552CDC7-4A98-4536-8D6E-DAC82BA85F61}" vid="{11F5340B-0E0C-492B-BD46-9EFA851B9983}"/>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3.xml><?xml version="1.0" encoding="utf-8"?>
<a:theme xmlns:a="http://schemas.openxmlformats.org/drawingml/2006/main" name="Theme VSB - EKF - FINAN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 FINANCE" id="{7005D3D2-17A4-4442-AB3E-9D9021B09C67}" vid="{27710439-D0F8-4FA5-8A8D-E500AFC07DD4}"/>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53 EKF EN version" id="{3A92817D-EAC4-4F4F-BD66-D7BB66718822}" vid="{405919BE-185A-E74B-B40D-E98DE84A3576}"/>
    </a:ext>
  </a:extLst>
</a:theme>
</file>

<file path=ppt/theme/theme5.xml><?xml version="1.0" encoding="utf-8"?>
<a:theme xmlns:a="http://schemas.openxmlformats.org/drawingml/2006/main" name="1_Theme VSB - 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id="{8552CDC7-4A98-4536-8D6E-DAC82BA85F61}" vid="{11F5340B-0E0C-492B-BD46-9EFA851B9983}"/>
    </a:ext>
  </a:extLst>
</a:theme>
</file>

<file path=ppt/theme/theme6.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 VSB - EKF</Template>
  <TotalTime>264</TotalTime>
  <Words>2197</Words>
  <Application>Microsoft Macintosh PowerPoint</Application>
  <PresentationFormat>宽屏</PresentationFormat>
  <Paragraphs>152</Paragraphs>
  <Slides>32</Slides>
  <Notes>0</Notes>
  <HiddenSlides>0</HiddenSlides>
  <MMClips>0</MMClips>
  <ScaleCrop>false</ScaleCrop>
  <HeadingPairs>
    <vt:vector size="6" baseType="variant">
      <vt:variant>
        <vt:lpstr>已用的字体</vt:lpstr>
      </vt:variant>
      <vt:variant>
        <vt:i4>10</vt:i4>
      </vt:variant>
      <vt:variant>
        <vt:lpstr>主题</vt:lpstr>
      </vt:variant>
      <vt:variant>
        <vt:i4>7</vt:i4>
      </vt:variant>
      <vt:variant>
        <vt:lpstr>幻灯片标题</vt:lpstr>
      </vt:variant>
      <vt:variant>
        <vt:i4>32</vt:i4>
      </vt:variant>
    </vt:vector>
  </HeadingPairs>
  <TitlesOfParts>
    <vt:vector size="49" baseType="lpstr">
      <vt:lpstr>等线</vt:lpstr>
      <vt:lpstr>等线 Light</vt:lpstr>
      <vt:lpstr>KaiTi</vt:lpstr>
      <vt:lpstr>Arial</vt:lpstr>
      <vt:lpstr>Calibri</vt:lpstr>
      <vt:lpstr>Calibri Light</vt:lpstr>
      <vt:lpstr>Cambria Math</vt:lpstr>
      <vt:lpstr>Constantia</vt:lpstr>
      <vt:lpstr>Times New Roman</vt:lpstr>
      <vt:lpstr>Wingdings 2</vt:lpstr>
      <vt:lpstr>Theme VSB - EKF</vt:lpstr>
      <vt:lpstr>Custom Design</vt:lpstr>
      <vt:lpstr>Theme VSB - EKF - FINANCE</vt:lpstr>
      <vt:lpstr>1_Custom Design</vt:lpstr>
      <vt:lpstr>1_Theme VSB - EKF</vt:lpstr>
      <vt:lpstr>2_Custom Design</vt:lpstr>
      <vt:lpstr>Office 主题​​</vt:lpstr>
      <vt:lpstr>PowerPoint 演示文稿</vt:lpstr>
      <vt:lpstr>Normalization</vt:lpstr>
      <vt:lpstr>Voting Theory</vt:lpstr>
      <vt:lpstr>Voting Methods</vt:lpstr>
      <vt:lpstr>Borda method</vt:lpstr>
      <vt:lpstr>Borda method</vt:lpstr>
      <vt:lpstr>Borda method – Example 1</vt:lpstr>
      <vt:lpstr>Borda method – Example 1</vt:lpstr>
      <vt:lpstr>Borda method – Example 2</vt:lpstr>
      <vt:lpstr>Borda method – Example 2</vt:lpstr>
      <vt:lpstr>Borda method - Example</vt:lpstr>
      <vt:lpstr>Borda method – Parity Check</vt:lpstr>
      <vt:lpstr>Borda method – Parity Check – Example 1</vt:lpstr>
      <vt:lpstr>Borda method – Parity Check – Example 2</vt:lpstr>
      <vt:lpstr>Borda method – Advantages, Disadvantages</vt:lpstr>
      <vt:lpstr>Condorcet method</vt:lpstr>
      <vt:lpstr>Condorcet Method</vt:lpstr>
      <vt:lpstr>Voting</vt:lpstr>
      <vt:lpstr>Finding the Winner</vt:lpstr>
      <vt:lpstr>Condorcet Directed Graph</vt:lpstr>
      <vt:lpstr>Condorcet Voting Algorithm</vt:lpstr>
      <vt:lpstr>Condorcet Voting Algorithm</vt:lpstr>
      <vt:lpstr>Condorcet Digraph</vt:lpstr>
      <vt:lpstr>Ice Cream Example</vt:lpstr>
      <vt:lpstr>Ice Cream Example</vt:lpstr>
      <vt:lpstr>Condorcet’s Paradox</vt:lpstr>
      <vt:lpstr>Condorcet’s Paradox</vt:lpstr>
      <vt:lpstr>Strongly Connected Components of the Condorcet Digraph</vt:lpstr>
      <vt:lpstr>Strongly Connected Components of the Condorcet Digraph</vt:lpstr>
      <vt:lpstr>Strongly Connected Components of Condorcet Digraphs</vt:lpstr>
      <vt:lpstr>Summary of Condorcet Method</vt:lpstr>
      <vt:lpstr>PowerPoint 演示文稿</vt:lpstr>
    </vt:vector>
  </TitlesOfParts>
  <Company>VŠB-TUO Ekonomická fakulta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II. 154-0520/02</dc:title>
  <dc:creator>Pedagog</dc:creator>
  <cp:lastModifiedBy>Haochen Guo</cp:lastModifiedBy>
  <cp:revision>21</cp:revision>
  <dcterms:created xsi:type="dcterms:W3CDTF">2017-01-17T09:40:00Z</dcterms:created>
  <dcterms:modified xsi:type="dcterms:W3CDTF">2023-08-31T05:41:52Z</dcterms:modified>
</cp:coreProperties>
</file>