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0" y="148894"/>
            <a:ext cx="4610100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9372" y="1396224"/>
            <a:ext cx="416941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5300" y="3330489"/>
            <a:ext cx="871855" cy="121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29684" y="3331556"/>
            <a:ext cx="283210" cy="1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62050" y="739775"/>
            <a:ext cx="2372742" cy="443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sz="2400" b="1" spc="8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8B2D28A-F977-B578-BE3B-D8DC4879CC49}"/>
              </a:ext>
            </a:extLst>
          </p:cNvPr>
          <p:cNvSpPr txBox="1"/>
          <p:nvPr/>
        </p:nvSpPr>
        <p:spPr>
          <a:xfrm>
            <a:off x="781050" y="22637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Funding</a:t>
            </a:r>
            <a:r>
              <a:rPr spc="7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problems</a:t>
            </a:r>
            <a:r>
              <a:rPr spc="7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of</a:t>
            </a:r>
            <a:r>
              <a:rPr spc="7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healthcare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7650" y="968375"/>
            <a:ext cx="3882390" cy="16681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434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spc="-10" dirty="0">
                <a:latin typeface="Arial"/>
                <a:cs typeface="Arial"/>
              </a:rPr>
              <a:t>expensive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technological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improvements,</a:t>
            </a:r>
            <a:endParaRPr sz="1100" dirty="0">
              <a:latin typeface="Arial"/>
              <a:cs typeface="Arial"/>
            </a:endParaRPr>
          </a:p>
          <a:p>
            <a:pPr marL="12065" marR="5080">
              <a:lnSpc>
                <a:spcPct val="102600"/>
              </a:lnSpc>
              <a:spcBef>
                <a:spcPts val="300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medical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malpractice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defensive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medicine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tests, </a:t>
            </a:r>
            <a:r>
              <a:rPr sz="1100" dirty="0">
                <a:latin typeface="Arial"/>
                <a:cs typeface="Arial"/>
              </a:rPr>
              <a:t>longer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hospitalization,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labour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energy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(AIDS,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drug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abuse,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healthcare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12065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tabLst>
                <a:tab pos="170180" algn="l"/>
              </a:tabLst>
            </a:pPr>
            <a:r>
              <a:rPr sz="1100" dirty="0">
                <a:latin typeface="Arial"/>
                <a:cs typeface="Arial"/>
              </a:rPr>
              <a:t>ageing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population.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583436"/>
            <a:ext cx="394398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solidFill>
                  <a:srgbClr val="000000"/>
                </a:solidFill>
              </a:rPr>
              <a:t>Health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insurance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(HI)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system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has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developed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depending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on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local </a:t>
            </a:r>
            <a:r>
              <a:rPr sz="1100" dirty="0">
                <a:solidFill>
                  <a:srgbClr val="000000"/>
                </a:solidFill>
              </a:rPr>
              <a:t>political,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cultural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and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socio-</a:t>
            </a:r>
            <a:r>
              <a:rPr sz="1100" dirty="0">
                <a:solidFill>
                  <a:srgbClr val="000000"/>
                </a:solidFill>
              </a:rPr>
              <a:t>economic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traditions.</a:t>
            </a:r>
            <a:endParaRPr sz="1100"/>
          </a:p>
        </p:txBody>
      </p:sp>
      <p:sp>
        <p:nvSpPr>
          <p:cNvPr id="5" name="object 5"/>
          <p:cNvSpPr txBox="1"/>
          <p:nvPr/>
        </p:nvSpPr>
        <p:spPr>
          <a:xfrm>
            <a:off x="856272" y="1079422"/>
            <a:ext cx="2895600" cy="5156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100" i="1" spc="420" dirty="0">
                <a:latin typeface="Menlo"/>
                <a:cs typeface="Menlo"/>
              </a:rPr>
              <a:t>⇒</a:t>
            </a:r>
            <a:r>
              <a:rPr sz="1100" i="1" spc="-360" dirty="0">
                <a:latin typeface="Menlo"/>
                <a:cs typeface="Menlo"/>
              </a:rPr>
              <a:t> </a:t>
            </a:r>
            <a:r>
              <a:rPr sz="1100" dirty="0">
                <a:latin typeface="Arial"/>
                <a:cs typeface="Arial"/>
              </a:rPr>
              <a:t>HI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system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differs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across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countries.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There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HI.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729" y="1672297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Purpose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902548"/>
            <a:ext cx="4372610" cy="715645"/>
            <a:chOff x="117729" y="1902548"/>
            <a:chExt cx="4372610" cy="715645"/>
          </a:xfrm>
        </p:grpSpPr>
        <p:sp>
          <p:nvSpPr>
            <p:cNvPr id="8" name="object 8"/>
            <p:cNvSpPr/>
            <p:nvPr/>
          </p:nvSpPr>
          <p:spPr>
            <a:xfrm>
              <a:off x="117729" y="1902548"/>
              <a:ext cx="4372610" cy="715645"/>
            </a:xfrm>
            <a:custGeom>
              <a:avLst/>
              <a:gdLst/>
              <a:ahLst/>
              <a:cxnLst/>
              <a:rect l="l" t="t" r="r" b="b"/>
              <a:pathLst>
                <a:path w="4372610" h="715644">
                  <a:moveTo>
                    <a:pt x="4372533" y="0"/>
                  </a:moveTo>
                  <a:lnTo>
                    <a:pt x="0" y="0"/>
                  </a:lnTo>
                  <a:lnTo>
                    <a:pt x="0" y="715263"/>
                  </a:lnTo>
                  <a:lnTo>
                    <a:pt x="4372533" y="715263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221220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902548"/>
            <a:ext cx="4372610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HI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health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costs,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impact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reduced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working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capacity.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76250" y="739775"/>
            <a:ext cx="3029585" cy="140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Types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expenditures: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70"/>
              </a:spcBef>
            </a:pPr>
            <a:r>
              <a:rPr sz="1100" dirty="0">
                <a:latin typeface="Arial"/>
                <a:cs typeface="Arial"/>
              </a:rPr>
              <a:t>medical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surgery,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hospitalization, </a:t>
            </a:r>
            <a:r>
              <a:rPr sz="1000" dirty="0">
                <a:latin typeface="Arial"/>
                <a:cs typeface="Arial"/>
              </a:rPr>
              <a:t>medicines,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etc.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long-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10" dirty="0">
                <a:latin typeface="Arial"/>
                <a:cs typeface="Arial"/>
              </a:rPr>
              <a:t> (LTC)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nursing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652258"/>
            <a:ext cx="2038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000000"/>
                </a:solidFill>
              </a:rPr>
              <a:t>Funding</a:t>
            </a:r>
            <a:r>
              <a:rPr sz="1100" spc="-2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health-</a:t>
            </a:r>
            <a:r>
              <a:rPr sz="1100" dirty="0">
                <a:solidFill>
                  <a:srgbClr val="000000"/>
                </a:solidFill>
              </a:rPr>
              <a:t>related</a:t>
            </a:r>
            <a:r>
              <a:rPr sz="1100" spc="-2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expenses</a:t>
            </a:r>
            <a:endParaRPr sz="1100"/>
          </a:p>
        </p:txBody>
      </p:sp>
      <p:sp>
        <p:nvSpPr>
          <p:cNvPr id="5" name="object 5"/>
          <p:cNvSpPr/>
          <p:nvPr/>
        </p:nvSpPr>
        <p:spPr>
          <a:xfrm>
            <a:off x="354368" y="1001344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4368" y="1178471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17576" y="876145"/>
            <a:ext cx="1212850" cy="551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040" marR="5715" indent="-180975">
              <a:lnSpc>
                <a:spcPct val="157000"/>
              </a:lnSpc>
              <a:spcBef>
                <a:spcPts val="100"/>
              </a:spcBef>
              <a:tabLst>
                <a:tab pos="915035" algn="l"/>
              </a:tabLst>
            </a:pPr>
            <a:r>
              <a:rPr sz="1100" spc="-10" dirty="0">
                <a:latin typeface="Arial"/>
                <a:cs typeface="Arial"/>
              </a:rPr>
              <a:t>Probability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25" dirty="0">
                <a:latin typeface="Arial"/>
                <a:cs typeface="Arial"/>
              </a:rPr>
              <a:t>Cost </a:t>
            </a:r>
            <a:r>
              <a:rPr sz="1100" spc="-20" dirty="0">
                <a:latin typeface="Arial"/>
                <a:cs typeface="Arial"/>
              </a:rPr>
              <a:t>High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18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60626" y="962187"/>
            <a:ext cx="2056764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strategy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spc="-10" dirty="0">
                <a:latin typeface="Arial"/>
                <a:cs typeface="Arial"/>
              </a:rPr>
              <a:t>out-of-pocket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(relying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ordinary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4368" y="1527683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860626" y="1311399"/>
            <a:ext cx="166814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sz="1100" spc="-10" dirty="0">
                <a:latin typeface="Arial"/>
                <a:cs typeface="Arial"/>
              </a:rPr>
              <a:t>income)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savings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(building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fund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4614" y="1671496"/>
            <a:ext cx="51815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Medium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16159" y="1671496"/>
            <a:ext cx="51815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Medium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4368" y="2048967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860626" y="1671496"/>
            <a:ext cx="1907539" cy="54102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173355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&amp;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withdrawing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fund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expenses)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(transfering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4933" y="2106751"/>
            <a:ext cx="2774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Low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19992" y="2106751"/>
            <a:ext cx="310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High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60626" y="2192780"/>
            <a:ext cx="23304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consequences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health-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4368" y="2398179"/>
            <a:ext cx="3899535" cy="0"/>
          </a:xfrm>
          <a:custGeom>
            <a:avLst/>
            <a:gdLst/>
            <a:ahLst/>
            <a:cxnLst/>
            <a:rect l="l" t="t" r="r" b="b"/>
            <a:pathLst>
              <a:path w="3899535">
                <a:moveTo>
                  <a:pt x="0" y="0"/>
                </a:moveTo>
                <a:lnTo>
                  <a:pt x="38992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Health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910" y="869188"/>
            <a:ext cx="4232414" cy="1959218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Public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private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406" y="1340105"/>
            <a:ext cx="4097247" cy="79167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33451" y="824817"/>
            <a:ext cx="3303904" cy="20923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participation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compulsory;</a:t>
            </a:r>
            <a:endParaRPr sz="1100" dirty="0">
              <a:latin typeface="Arial"/>
              <a:cs typeface="Arial"/>
            </a:endParaRPr>
          </a:p>
          <a:p>
            <a:pPr marR="617220" algn="ctr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assure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basic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health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care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anyone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based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solidarity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rule;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R="582930" algn="ctr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income;</a:t>
            </a:r>
            <a:endParaRPr sz="1100" dirty="0">
              <a:latin typeface="Arial"/>
              <a:cs typeface="Arial"/>
            </a:endParaRPr>
          </a:p>
          <a:p>
            <a:pPr marR="2463800" algn="r">
              <a:lnSpc>
                <a:spcPct val="100000"/>
              </a:lnSpc>
              <a:spcBef>
                <a:spcPts val="75"/>
              </a:spcBef>
            </a:pPr>
            <a:r>
              <a:rPr sz="1000" spc="-10" dirty="0">
                <a:latin typeface="Arial"/>
                <a:cs typeface="Arial"/>
              </a:rPr>
              <a:t>employee</a:t>
            </a:r>
            <a:endParaRPr sz="1000" dirty="0">
              <a:latin typeface="Arial"/>
              <a:cs typeface="Arial"/>
            </a:endParaRPr>
          </a:p>
          <a:p>
            <a:pPr marR="2437130" algn="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4.5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%</a:t>
            </a:r>
            <a:endParaRPr sz="900" dirty="0">
              <a:latin typeface="Arial"/>
              <a:cs typeface="Arial"/>
            </a:endParaRPr>
          </a:p>
          <a:p>
            <a:pPr marR="2491740" algn="r">
              <a:lnSpc>
                <a:spcPct val="100000"/>
              </a:lnSpc>
              <a:spcBef>
                <a:spcPts val="115"/>
              </a:spcBef>
            </a:pPr>
            <a:r>
              <a:rPr sz="1000" spc="-10" dirty="0">
                <a:latin typeface="Arial"/>
                <a:cs typeface="Arial"/>
              </a:rPr>
              <a:t>employer</a:t>
            </a:r>
            <a:endParaRPr sz="1000" dirty="0">
              <a:latin typeface="Arial"/>
              <a:cs typeface="Arial"/>
            </a:endParaRPr>
          </a:p>
          <a:p>
            <a:pPr marR="2532380" algn="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9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60" dirty="0">
                <a:latin typeface="Arial"/>
                <a:cs typeface="Arial"/>
              </a:rPr>
              <a:t>%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3850" y="892175"/>
            <a:ext cx="3709035" cy="149606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12700" marR="145415" indent="27686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compensates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 Benefits: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Reimbursement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 Hospitalization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89560" marR="15481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 Permanent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712774"/>
            <a:ext cx="4372610" cy="1377950"/>
            <a:chOff x="117729" y="712774"/>
            <a:chExt cx="4372610" cy="1377950"/>
          </a:xfrm>
        </p:grpSpPr>
        <p:sp>
          <p:nvSpPr>
            <p:cNvPr id="7" name="object 7"/>
            <p:cNvSpPr/>
            <p:nvPr/>
          </p:nvSpPr>
          <p:spPr>
            <a:xfrm>
              <a:off x="117729" y="712774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46200"/>
              <a:ext cx="4372610" cy="1144270"/>
            </a:xfrm>
            <a:custGeom>
              <a:avLst/>
              <a:gdLst/>
              <a:ahLst/>
              <a:cxnLst/>
              <a:rect l="l" t="t" r="r" b="b"/>
              <a:pathLst>
                <a:path w="4372610" h="1144270">
                  <a:moveTo>
                    <a:pt x="4372533" y="0"/>
                  </a:moveTo>
                  <a:lnTo>
                    <a:pt x="0" y="0"/>
                  </a:lnTo>
                  <a:lnTo>
                    <a:pt x="0" y="1144054"/>
                  </a:lnTo>
                  <a:lnTo>
                    <a:pt x="4372533" y="114405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21740"/>
              <a:ext cx="73025" cy="836930"/>
            </a:xfrm>
            <a:custGeom>
              <a:avLst/>
              <a:gdLst/>
              <a:ahLst/>
              <a:cxnLst/>
              <a:rect l="l" t="t" r="r" b="b"/>
              <a:pathLst>
                <a:path w="73025" h="836930">
                  <a:moveTo>
                    <a:pt x="72453" y="764222"/>
                  </a:moveTo>
                  <a:lnTo>
                    <a:pt x="0" y="764222"/>
                  </a:lnTo>
                  <a:lnTo>
                    <a:pt x="0" y="836676"/>
                  </a:lnTo>
                  <a:lnTo>
                    <a:pt x="72453" y="836676"/>
                  </a:lnTo>
                  <a:lnTo>
                    <a:pt x="72453" y="764222"/>
                  </a:lnTo>
                  <a:close/>
                </a:path>
                <a:path w="73025" h="836930">
                  <a:moveTo>
                    <a:pt x="72453" y="382104"/>
                  </a:moveTo>
                  <a:lnTo>
                    <a:pt x="0" y="382104"/>
                  </a:lnTo>
                  <a:lnTo>
                    <a:pt x="0" y="454558"/>
                  </a:lnTo>
                  <a:lnTo>
                    <a:pt x="72453" y="454558"/>
                  </a:lnTo>
                  <a:lnTo>
                    <a:pt x="72453" y="382104"/>
                  </a:lnTo>
                  <a:close/>
                </a:path>
                <a:path w="73025" h="83693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59372" y="717764"/>
            <a:ext cx="4246245" cy="12814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Reimbursement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covers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medical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289560" marR="54610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hospital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inpatient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services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 </a:t>
            </a:r>
            <a:r>
              <a:rPr sz="1100" spc="-10" dirty="0">
                <a:latin typeface="Arial"/>
                <a:cs typeface="Arial"/>
              </a:rPr>
              <a:t>hospitalized,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e.g.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surgery,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lab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tests,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drugs,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</a:t>
            </a:r>
            <a:endParaRPr sz="110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(services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physician’s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office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(GP)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&amp;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outpatient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setting,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e.g.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minor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surgery)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further </a:t>
            </a:r>
            <a:r>
              <a:rPr sz="1100" spc="-10" dirty="0">
                <a:latin typeface="Arial"/>
                <a:cs typeface="Arial"/>
              </a:rPr>
              <a:t>cover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216772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Hospitalization</a:t>
            </a:r>
            <a:r>
              <a:rPr sz="11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2450198"/>
            <a:ext cx="4372610" cy="619125"/>
            <a:chOff x="117729" y="2450198"/>
            <a:chExt cx="4372610" cy="619125"/>
          </a:xfrm>
        </p:grpSpPr>
        <p:sp>
          <p:nvSpPr>
            <p:cNvPr id="13" name="object 13"/>
            <p:cNvSpPr/>
            <p:nvPr/>
          </p:nvSpPr>
          <p:spPr>
            <a:xfrm>
              <a:off x="117729" y="2450198"/>
              <a:ext cx="4372610" cy="619125"/>
            </a:xfrm>
            <a:custGeom>
              <a:avLst/>
              <a:gdLst/>
              <a:ahLst/>
              <a:cxnLst/>
              <a:rect l="l" t="t" r="r" b="b"/>
              <a:pathLst>
                <a:path w="4372610" h="619125">
                  <a:moveTo>
                    <a:pt x="4372533" y="0"/>
                  </a:moveTo>
                  <a:lnTo>
                    <a:pt x="0" y="0"/>
                  </a:lnTo>
                  <a:lnTo>
                    <a:pt x="0" y="619112"/>
                  </a:lnTo>
                  <a:lnTo>
                    <a:pt x="4372533" y="619112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62575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2450198"/>
            <a:ext cx="4372610" cy="61912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18923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(compensates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distress)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hospital</a:t>
            </a:r>
            <a:r>
              <a:rPr sz="1100" spc="-20" dirty="0">
                <a:latin typeface="Arial"/>
                <a:cs typeface="Arial"/>
              </a:rPr>
              <a:t> stays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46696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daily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sickness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81773"/>
            <a:ext cx="4372610" cy="617855"/>
            <a:chOff x="117729" y="1181773"/>
            <a:chExt cx="4372610" cy="617855"/>
          </a:xfrm>
        </p:grpSpPr>
        <p:sp>
          <p:nvSpPr>
            <p:cNvPr id="8" name="object 8"/>
            <p:cNvSpPr/>
            <p:nvPr/>
          </p:nvSpPr>
          <p:spPr>
            <a:xfrm>
              <a:off x="117729" y="1181773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357325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181773"/>
            <a:ext cx="4372610" cy="6178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10" dirty="0">
                <a:latin typeface="Arial"/>
                <a:cs typeface="Arial"/>
              </a:rPr>
              <a:t> benefit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month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20" dirty="0">
                <a:latin typeface="Arial"/>
                <a:cs typeface="Arial"/>
              </a:rPr>
              <a:t> year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07758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Permanent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2311006"/>
            <a:ext cx="4372610" cy="407670"/>
            <a:chOff x="117729" y="2311006"/>
            <a:chExt cx="4372610" cy="407670"/>
          </a:xfrm>
        </p:grpSpPr>
        <p:sp>
          <p:nvSpPr>
            <p:cNvPr id="13" name="object 13"/>
            <p:cNvSpPr/>
            <p:nvPr/>
          </p:nvSpPr>
          <p:spPr>
            <a:xfrm>
              <a:off x="117729" y="2311006"/>
              <a:ext cx="4372610" cy="407670"/>
            </a:xfrm>
            <a:custGeom>
              <a:avLst/>
              <a:gdLst/>
              <a:ahLst/>
              <a:cxnLst/>
              <a:rect l="l" t="t" r="r" b="b"/>
              <a:pathLst>
                <a:path w="4372610" h="407669">
                  <a:moveTo>
                    <a:pt x="4372533" y="0"/>
                  </a:moveTo>
                  <a:lnTo>
                    <a:pt x="0" y="0"/>
                  </a:lnTo>
                  <a:lnTo>
                    <a:pt x="0" y="407416"/>
                  </a:lnTo>
                  <a:lnTo>
                    <a:pt x="4372533" y="407416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28" y="2486545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2311006"/>
            <a:ext cx="4372610" cy="40767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permanent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sickness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10100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Content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994251" y="693800"/>
            <a:ext cx="1951355" cy="23202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Vocabulary</a:t>
            </a:r>
            <a:endParaRPr sz="1100" dirty="0">
              <a:latin typeface="Arial"/>
              <a:cs typeface="Arial"/>
            </a:endParaRPr>
          </a:p>
          <a:p>
            <a:pPr marL="357505" marR="61595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Cost-sharing </a:t>
            </a:r>
            <a:r>
              <a:rPr sz="1100" spc="-25" dirty="0">
                <a:latin typeface="Arial"/>
                <a:cs typeface="Arial"/>
              </a:rPr>
              <a:t>Types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965"/>
              </a:spcBef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 marR="479425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problems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12725" marR="393700" indent="-212725">
              <a:lnSpc>
                <a:spcPct val="102600"/>
              </a:lnSpc>
              <a:spcBef>
                <a:spcPts val="93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Health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Sickness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Long-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Critical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illness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650" y="775872"/>
            <a:ext cx="3757295" cy="6178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permanent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death)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02639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229066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unintented,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violent,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unforeseen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event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bodily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injuries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69277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Death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75118"/>
            <a:ext cx="4372610" cy="617855"/>
            <a:chOff x="117729" y="975118"/>
            <a:chExt cx="4372610" cy="617855"/>
          </a:xfrm>
        </p:grpSpPr>
        <p:sp>
          <p:nvSpPr>
            <p:cNvPr id="8" name="object 8"/>
            <p:cNvSpPr/>
            <p:nvPr/>
          </p:nvSpPr>
          <p:spPr>
            <a:xfrm>
              <a:off x="117729" y="975118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5067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75118"/>
            <a:ext cx="4372610" cy="61785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38100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(covered)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sum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171909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Permanent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7729" y="1952510"/>
            <a:ext cx="4372610" cy="829310"/>
            <a:chOff x="117729" y="1952510"/>
            <a:chExt cx="4372610" cy="829310"/>
          </a:xfrm>
        </p:grpSpPr>
        <p:sp>
          <p:nvSpPr>
            <p:cNvPr id="13" name="object 13"/>
            <p:cNvSpPr/>
            <p:nvPr/>
          </p:nvSpPr>
          <p:spPr>
            <a:xfrm>
              <a:off x="117729" y="1952510"/>
              <a:ext cx="4372610" cy="829310"/>
            </a:xfrm>
            <a:custGeom>
              <a:avLst/>
              <a:gdLst/>
              <a:ahLst/>
              <a:cxnLst/>
              <a:rect l="l" t="t" r="r" b="b"/>
              <a:pathLst>
                <a:path w="4372610" h="829310">
                  <a:moveTo>
                    <a:pt x="4372533" y="0"/>
                  </a:moveTo>
                  <a:lnTo>
                    <a:pt x="0" y="0"/>
                  </a:lnTo>
                  <a:lnTo>
                    <a:pt x="0" y="829144"/>
                  </a:lnTo>
                  <a:lnTo>
                    <a:pt x="4372533" y="82914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128062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729" y="1952510"/>
            <a:ext cx="4372610" cy="82931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spc="-10" dirty="0">
                <a:latin typeface="Arial"/>
                <a:cs typeface="Arial"/>
              </a:rPr>
              <a:t>degree-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5" dirty="0">
                <a:latin typeface="Arial"/>
                <a:cs typeface="Arial"/>
              </a:rPr>
              <a:t> sum</a:t>
            </a:r>
            <a:endParaRPr sz="1100">
              <a:latin typeface="Arial"/>
              <a:cs typeface="Arial"/>
            </a:endParaRPr>
          </a:p>
          <a:p>
            <a:pPr marL="330835" marR="14732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depends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associated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injury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percentage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2840442"/>
            <a:ext cx="5245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figure....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2435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Reimbursement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medical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expenses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57783"/>
            <a:ext cx="4372610" cy="407670"/>
            <a:chOff x="117729" y="957783"/>
            <a:chExt cx="4372610" cy="407670"/>
          </a:xfrm>
        </p:grpSpPr>
        <p:sp>
          <p:nvSpPr>
            <p:cNvPr id="8" name="object 8"/>
            <p:cNvSpPr/>
            <p:nvPr/>
          </p:nvSpPr>
          <p:spPr>
            <a:xfrm>
              <a:off x="117729" y="957783"/>
              <a:ext cx="4372610" cy="407670"/>
            </a:xfrm>
            <a:custGeom>
              <a:avLst/>
              <a:gdLst/>
              <a:ahLst/>
              <a:cxnLst/>
              <a:rect l="l" t="t" r="r" b="b"/>
              <a:pathLst>
                <a:path w="4372610" h="407669">
                  <a:moveTo>
                    <a:pt x="4372533" y="0"/>
                  </a:moveTo>
                  <a:lnTo>
                    <a:pt x="0" y="0"/>
                  </a:lnTo>
                  <a:lnTo>
                    <a:pt x="0" y="407416"/>
                  </a:lnTo>
                  <a:lnTo>
                    <a:pt x="4372533" y="407416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1133322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57783"/>
            <a:ext cx="4372610" cy="40767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643545"/>
            <a:ext cx="4372610" cy="1408430"/>
            <a:chOff x="117729" y="1643545"/>
            <a:chExt cx="4372610" cy="1408430"/>
          </a:xfrm>
        </p:grpSpPr>
        <p:sp>
          <p:nvSpPr>
            <p:cNvPr id="12" name="object 12"/>
            <p:cNvSpPr/>
            <p:nvPr/>
          </p:nvSpPr>
          <p:spPr>
            <a:xfrm>
              <a:off x="117729" y="1643545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5">
                  <a:moveTo>
                    <a:pt x="0" y="235089"/>
                  </a:moveTo>
                  <a:lnTo>
                    <a:pt x="4372533" y="2350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878634"/>
              <a:ext cx="4372610" cy="1173480"/>
            </a:xfrm>
            <a:custGeom>
              <a:avLst/>
              <a:gdLst/>
              <a:ahLst/>
              <a:cxnLst/>
              <a:rect l="l" t="t" r="r" b="b"/>
              <a:pathLst>
                <a:path w="4372610" h="1173480">
                  <a:moveTo>
                    <a:pt x="4372533" y="0"/>
                  </a:moveTo>
                  <a:lnTo>
                    <a:pt x="0" y="0"/>
                  </a:lnTo>
                  <a:lnTo>
                    <a:pt x="0" y="1173289"/>
                  </a:lnTo>
                  <a:lnTo>
                    <a:pt x="4372533" y="117328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054186"/>
              <a:ext cx="73025" cy="664845"/>
            </a:xfrm>
            <a:custGeom>
              <a:avLst/>
              <a:gdLst/>
              <a:ahLst/>
              <a:cxnLst/>
              <a:rect l="l" t="t" r="r" b="b"/>
              <a:pathLst>
                <a:path w="73025" h="664844">
                  <a:moveTo>
                    <a:pt x="72453" y="592137"/>
                  </a:moveTo>
                  <a:lnTo>
                    <a:pt x="0" y="592137"/>
                  </a:lnTo>
                  <a:lnTo>
                    <a:pt x="0" y="664591"/>
                  </a:lnTo>
                  <a:lnTo>
                    <a:pt x="72453" y="664591"/>
                  </a:lnTo>
                  <a:lnTo>
                    <a:pt x="72453" y="592137"/>
                  </a:lnTo>
                  <a:close/>
                </a:path>
                <a:path w="73025" h="664844">
                  <a:moveTo>
                    <a:pt x="72453" y="382104"/>
                  </a:moveTo>
                  <a:lnTo>
                    <a:pt x="0" y="382104"/>
                  </a:lnTo>
                  <a:lnTo>
                    <a:pt x="0" y="454558"/>
                  </a:lnTo>
                  <a:lnTo>
                    <a:pt x="72453" y="454558"/>
                  </a:lnTo>
                  <a:lnTo>
                    <a:pt x="72453" y="382104"/>
                  </a:lnTo>
                  <a:close/>
                </a:path>
                <a:path w="73025" h="664844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648547"/>
            <a:ext cx="4251960" cy="12827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daily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spell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temporary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caused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(covered)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accident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maximum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>
              <a:latin typeface="Arial"/>
              <a:cs typeface="Arial"/>
            </a:endParaRPr>
          </a:p>
          <a:p>
            <a:pPr marL="289560" marR="46037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work-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illegal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activities,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homicide,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etc.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are </a:t>
            </a:r>
            <a:r>
              <a:rPr sz="1100" spc="-10" dirty="0">
                <a:latin typeface="Arial"/>
                <a:cs typeface="Arial"/>
              </a:rPr>
              <a:t>excluded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6" name="object 6"/>
          <p:cNvSpPr/>
          <p:nvPr/>
        </p:nvSpPr>
        <p:spPr>
          <a:xfrm>
            <a:off x="307428" y="965479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72453" y="0"/>
                </a:moveTo>
                <a:lnTo>
                  <a:pt x="0" y="0"/>
                </a:lnTo>
                <a:lnTo>
                  <a:pt x="0" y="72453"/>
                </a:lnTo>
                <a:lnTo>
                  <a:pt x="72453" y="72453"/>
                </a:lnTo>
                <a:lnTo>
                  <a:pt x="72453" y="0"/>
                </a:lnTo>
                <a:close/>
              </a:path>
            </a:pathLst>
          </a:custGeom>
          <a:solidFill>
            <a:srgbClr val="00A4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9372" y="632877"/>
            <a:ext cx="4289425" cy="44577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spc="-10" dirty="0">
                <a:latin typeface="Arial"/>
                <a:cs typeface="Arial"/>
              </a:rPr>
              <a:t>provides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protection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(IP)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partial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193622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Disability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17729" y="1427035"/>
            <a:ext cx="4372610" cy="617855"/>
            <a:chOff x="117729" y="1427035"/>
            <a:chExt cx="4372610" cy="617855"/>
          </a:xfrm>
        </p:grpSpPr>
        <p:sp>
          <p:nvSpPr>
            <p:cNvPr id="10" name="object 10"/>
            <p:cNvSpPr/>
            <p:nvPr/>
          </p:nvSpPr>
          <p:spPr>
            <a:xfrm>
              <a:off x="117729" y="1427035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07416" y="1602587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7729" y="1427035"/>
            <a:ext cx="4372610" cy="61785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1663700">
              <a:lnSpc>
                <a:spcPct val="125299"/>
              </a:lnSpc>
              <a:spcBef>
                <a:spcPts val="515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sum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hazard: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recover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171014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Waiver-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of-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1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17729" y="2404427"/>
            <a:ext cx="4372610" cy="617855"/>
            <a:chOff x="117729" y="2404427"/>
            <a:chExt cx="4372610" cy="617855"/>
          </a:xfrm>
        </p:grpSpPr>
        <p:sp>
          <p:nvSpPr>
            <p:cNvPr id="15" name="object 15"/>
            <p:cNvSpPr/>
            <p:nvPr/>
          </p:nvSpPr>
          <p:spPr>
            <a:xfrm>
              <a:off x="117729" y="2404427"/>
              <a:ext cx="4372610" cy="617855"/>
            </a:xfrm>
            <a:custGeom>
              <a:avLst/>
              <a:gdLst/>
              <a:ahLst/>
              <a:cxnLst/>
              <a:rect l="l" t="t" r="r" b="b"/>
              <a:pathLst>
                <a:path w="4372610" h="617855">
                  <a:moveTo>
                    <a:pt x="4372533" y="0"/>
                  </a:moveTo>
                  <a:lnTo>
                    <a:pt x="0" y="0"/>
                  </a:lnTo>
                  <a:lnTo>
                    <a:pt x="0" y="617448"/>
                  </a:lnTo>
                  <a:lnTo>
                    <a:pt x="4372533" y="61744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7416" y="2579979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17729" y="2404427"/>
            <a:ext cx="4372610" cy="6178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rider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7262" y="587375"/>
            <a:ext cx="4022725" cy="237426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40" dirty="0">
                <a:latin typeface="Arial"/>
                <a:cs typeface="Arial"/>
              </a:rPr>
              <a:t>LTC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insurance:</a:t>
            </a:r>
            <a:endParaRPr sz="1100" dirty="0">
              <a:latin typeface="Arial"/>
              <a:cs typeface="Arial"/>
            </a:endParaRPr>
          </a:p>
          <a:p>
            <a:pPr marL="289560" marR="17907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provides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support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needs </a:t>
            </a:r>
            <a:r>
              <a:rPr sz="1100" dirty="0">
                <a:latin typeface="Arial"/>
                <a:cs typeface="Arial"/>
              </a:rPr>
              <a:t>nursing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care</a:t>
            </a:r>
            <a:endParaRPr sz="1100" dirty="0">
              <a:latin typeface="Arial"/>
              <a:cs typeface="Arial"/>
            </a:endParaRPr>
          </a:p>
          <a:p>
            <a:pPr marL="289560" marR="986155">
              <a:lnSpc>
                <a:spcPct val="125299"/>
              </a:lnSpc>
              <a:spcBef>
                <a:spcPts val="595"/>
              </a:spcBef>
            </a:pPr>
            <a:r>
              <a:rPr sz="1100" dirty="0">
                <a:latin typeface="Arial"/>
                <a:cs typeface="Arial"/>
              </a:rPr>
              <a:t>increasing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expectancy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fertility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 </a:t>
            </a:r>
            <a:r>
              <a:rPr sz="1100" dirty="0">
                <a:latin typeface="Arial"/>
                <a:cs typeface="Arial"/>
              </a:rPr>
              <a:t>household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reduced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(activity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living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dressing, </a:t>
            </a:r>
            <a:r>
              <a:rPr sz="1100" dirty="0">
                <a:latin typeface="Arial"/>
                <a:cs typeface="Arial"/>
              </a:rPr>
              <a:t>eating,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bathing,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moving,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hygiene,...)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1100" spc="-10" dirty="0">
                <a:latin typeface="Arial"/>
                <a:cs typeface="Arial"/>
              </a:rPr>
              <a:t>Benefits</a:t>
            </a:r>
            <a:endParaRPr sz="1100" dirty="0">
              <a:latin typeface="Arial"/>
              <a:cs typeface="Arial"/>
            </a:endParaRPr>
          </a:p>
          <a:p>
            <a:pPr marL="289560" marR="503555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degree-related)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reimbursement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(expense-related)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care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service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68388" y="663575"/>
            <a:ext cx="4213860" cy="172338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10" dirty="0">
                <a:latin typeface="Arial"/>
                <a:cs typeface="Arial"/>
              </a:rPr>
              <a:t>Purpose: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15"/>
              </a:spcBef>
            </a:pPr>
            <a:r>
              <a:rPr sz="1100" dirty="0">
                <a:latin typeface="Arial"/>
                <a:cs typeface="Arial"/>
              </a:rPr>
              <a:t>provides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distress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severe disease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heart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attack</a:t>
            </a:r>
            <a:endParaRPr sz="1000" dirty="0">
              <a:latin typeface="Arial"/>
              <a:cs typeface="Arial"/>
            </a:endParaRPr>
          </a:p>
          <a:p>
            <a:pPr marL="566420" marR="230441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coronary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artery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disease cancer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50"/>
              </a:lnSpc>
            </a:pPr>
            <a:r>
              <a:rPr sz="1000" spc="-10" dirty="0">
                <a:latin typeface="Arial"/>
                <a:cs typeface="Arial"/>
              </a:rPr>
              <a:t>stroke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</a:pPr>
            <a:r>
              <a:rPr sz="1000" spc="-20" dirty="0">
                <a:latin typeface="Arial"/>
                <a:cs typeface="Arial"/>
              </a:rPr>
              <a:t>etc.</a:t>
            </a:r>
            <a:endParaRPr sz="1000" dirty="0">
              <a:latin typeface="Arial"/>
              <a:cs typeface="Arial"/>
            </a:endParaRPr>
          </a:p>
          <a:p>
            <a:pPr marL="289560" marR="66675">
              <a:lnSpc>
                <a:spcPct val="102600"/>
              </a:lnSpc>
              <a:spcBef>
                <a:spcPts val="320"/>
              </a:spcBef>
            </a:pPr>
            <a:r>
              <a:rPr sz="1100" dirty="0">
                <a:latin typeface="Arial"/>
                <a:cs typeface="Arial"/>
              </a:rPr>
              <a:t>neither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indemnifies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 protection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48525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Stand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alone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CII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855624"/>
            <a:ext cx="4372610" cy="409575"/>
            <a:chOff x="117729" y="855624"/>
            <a:chExt cx="4372610" cy="409575"/>
          </a:xfrm>
        </p:grpSpPr>
        <p:sp>
          <p:nvSpPr>
            <p:cNvPr id="8" name="object 8"/>
            <p:cNvSpPr/>
            <p:nvPr/>
          </p:nvSpPr>
          <p:spPr>
            <a:xfrm>
              <a:off x="117729" y="855624"/>
              <a:ext cx="4372610" cy="409575"/>
            </a:xfrm>
            <a:custGeom>
              <a:avLst/>
              <a:gdLst/>
              <a:ahLst/>
              <a:cxnLst/>
              <a:rect l="l" t="t" r="r" b="b"/>
              <a:pathLst>
                <a:path w="4372610" h="409575">
                  <a:moveTo>
                    <a:pt x="4372533" y="0"/>
                  </a:moveTo>
                  <a:lnTo>
                    <a:pt x="0" y="0"/>
                  </a:lnTo>
                  <a:lnTo>
                    <a:pt x="0" y="409079"/>
                  </a:lnTo>
                  <a:lnTo>
                    <a:pt x="4372533" y="40907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28" y="1031163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73025" h="7302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855624"/>
            <a:ext cx="4372610" cy="40957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basis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diagnosis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391234"/>
            <a:ext cx="4372610" cy="1774825"/>
            <a:chOff x="117729" y="1391234"/>
            <a:chExt cx="4372610" cy="1774825"/>
          </a:xfrm>
        </p:grpSpPr>
        <p:sp>
          <p:nvSpPr>
            <p:cNvPr id="12" name="object 12"/>
            <p:cNvSpPr/>
            <p:nvPr/>
          </p:nvSpPr>
          <p:spPr>
            <a:xfrm>
              <a:off x="117729" y="1391234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624660"/>
              <a:ext cx="4372610" cy="1541145"/>
            </a:xfrm>
            <a:custGeom>
              <a:avLst/>
              <a:gdLst/>
              <a:ahLst/>
              <a:cxnLst/>
              <a:rect l="l" t="t" r="r" b="b"/>
              <a:pathLst>
                <a:path w="4372610" h="1541145">
                  <a:moveTo>
                    <a:pt x="4372533" y="0"/>
                  </a:moveTo>
                  <a:lnTo>
                    <a:pt x="0" y="0"/>
                  </a:lnTo>
                  <a:lnTo>
                    <a:pt x="0" y="1541017"/>
                  </a:lnTo>
                  <a:lnTo>
                    <a:pt x="4372533" y="1541017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1779955"/>
              <a:ext cx="349885" cy="1224280"/>
            </a:xfrm>
            <a:custGeom>
              <a:avLst/>
              <a:gdLst/>
              <a:ahLst/>
              <a:cxnLst/>
              <a:rect l="l" t="t" r="r" b="b"/>
              <a:pathLst>
                <a:path w="349884" h="1224280">
                  <a:moveTo>
                    <a:pt x="72453" y="670585"/>
                  </a:moveTo>
                  <a:lnTo>
                    <a:pt x="0" y="670585"/>
                  </a:lnTo>
                  <a:lnTo>
                    <a:pt x="0" y="743038"/>
                  </a:lnTo>
                  <a:lnTo>
                    <a:pt x="72453" y="743038"/>
                  </a:lnTo>
                  <a:lnTo>
                    <a:pt x="72453" y="670585"/>
                  </a:lnTo>
                  <a:close/>
                </a:path>
                <a:path w="349884" h="122428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1224280">
                  <a:moveTo>
                    <a:pt x="349554" y="1157668"/>
                  </a:moveTo>
                  <a:lnTo>
                    <a:pt x="283387" y="1157668"/>
                  </a:lnTo>
                  <a:lnTo>
                    <a:pt x="283387" y="1223835"/>
                  </a:lnTo>
                  <a:lnTo>
                    <a:pt x="349554" y="1223835"/>
                  </a:lnTo>
                  <a:lnTo>
                    <a:pt x="349554" y="1157668"/>
                  </a:lnTo>
                  <a:close/>
                </a:path>
                <a:path w="349884" h="1224280">
                  <a:moveTo>
                    <a:pt x="349554" y="854011"/>
                  </a:moveTo>
                  <a:lnTo>
                    <a:pt x="283387" y="854011"/>
                  </a:lnTo>
                  <a:lnTo>
                    <a:pt x="283387" y="920178"/>
                  </a:lnTo>
                  <a:lnTo>
                    <a:pt x="349554" y="920178"/>
                  </a:lnTo>
                  <a:lnTo>
                    <a:pt x="349554" y="854011"/>
                  </a:lnTo>
                  <a:close/>
                </a:path>
                <a:path w="349884" h="1224280">
                  <a:moveTo>
                    <a:pt x="349554" y="335254"/>
                  </a:moveTo>
                  <a:lnTo>
                    <a:pt x="283387" y="335254"/>
                  </a:lnTo>
                  <a:lnTo>
                    <a:pt x="283387" y="401421"/>
                  </a:lnTo>
                  <a:lnTo>
                    <a:pt x="349554" y="401421"/>
                  </a:lnTo>
                  <a:lnTo>
                    <a:pt x="349554" y="335254"/>
                  </a:lnTo>
                  <a:close/>
                </a:path>
                <a:path w="349884" h="1224280">
                  <a:moveTo>
                    <a:pt x="349554" y="183426"/>
                  </a:moveTo>
                  <a:lnTo>
                    <a:pt x="283387" y="183426"/>
                  </a:lnTo>
                  <a:lnTo>
                    <a:pt x="283387" y="249593"/>
                  </a:lnTo>
                  <a:lnTo>
                    <a:pt x="349554" y="249593"/>
                  </a:lnTo>
                  <a:lnTo>
                    <a:pt x="349554" y="18342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A</a:t>
            </a:r>
            <a:r>
              <a:rPr spc="-35" dirty="0"/>
              <a:t> </a:t>
            </a:r>
            <a:r>
              <a:rPr dirty="0"/>
              <a:t>rider</a:t>
            </a:r>
            <a:r>
              <a:rPr spc="-30" dirty="0"/>
              <a:t> </a:t>
            </a:r>
            <a:r>
              <a:rPr dirty="0"/>
              <a:t>benefit</a:t>
            </a:r>
            <a:r>
              <a:rPr spc="-3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life</a:t>
            </a:r>
            <a:r>
              <a:rPr spc="-35" dirty="0"/>
              <a:t> </a:t>
            </a:r>
            <a:r>
              <a:rPr dirty="0"/>
              <a:t>insurance</a:t>
            </a:r>
            <a:r>
              <a:rPr spc="-30" dirty="0"/>
              <a:t> </a:t>
            </a:r>
            <a:r>
              <a:rPr dirty="0"/>
              <a:t>(term</a:t>
            </a:r>
            <a:r>
              <a:rPr spc="-30" dirty="0"/>
              <a:t> </a:t>
            </a:r>
            <a:r>
              <a:rPr spc="-10" dirty="0"/>
              <a:t>insurance)</a:t>
            </a:r>
          </a:p>
          <a:p>
            <a:pPr marL="289560">
              <a:lnSpc>
                <a:spcPct val="100000"/>
              </a:lnSpc>
              <a:spcBef>
                <a:spcPts val="1080"/>
              </a:spcBef>
            </a:pPr>
            <a:r>
              <a:rPr dirty="0">
                <a:solidFill>
                  <a:srgbClr val="000000"/>
                </a:solidFill>
              </a:rPr>
              <a:t>Additional</a:t>
            </a:r>
            <a:r>
              <a:rPr spc="-5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benefit</a:t>
            </a: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solidFill>
                  <a:srgbClr val="000000"/>
                </a:solidFill>
              </a:rPr>
              <a:t>a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lump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spc="-25" dirty="0">
                <a:solidFill>
                  <a:srgbClr val="000000"/>
                </a:solidFill>
              </a:rPr>
              <a:t>sum</a:t>
            </a:r>
            <a:endParaRPr sz="1000" dirty="0"/>
          </a:p>
          <a:p>
            <a:pPr marL="566420" marR="167640">
              <a:lnSpc>
                <a:spcPts val="1200"/>
              </a:lnSpc>
              <a:spcBef>
                <a:spcPts val="40"/>
              </a:spcBef>
            </a:pPr>
            <a:r>
              <a:rPr sz="1000" dirty="0">
                <a:solidFill>
                  <a:srgbClr val="000000"/>
                </a:solidFill>
              </a:rPr>
              <a:t>benefit</a:t>
            </a:r>
            <a:r>
              <a:rPr sz="1000" spc="-3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critical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illness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&amp;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additional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benefit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2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25" dirty="0">
                <a:solidFill>
                  <a:srgbClr val="000000"/>
                </a:solidFill>
              </a:rPr>
              <a:t> of </a:t>
            </a:r>
            <a:r>
              <a:rPr sz="1000" spc="-10" dirty="0">
                <a:solidFill>
                  <a:srgbClr val="000000"/>
                </a:solidFill>
              </a:rPr>
              <a:t>death</a:t>
            </a:r>
            <a:endParaRPr sz="1000" dirty="0"/>
          </a:p>
          <a:p>
            <a:pPr marL="289560">
              <a:lnSpc>
                <a:spcPct val="100000"/>
              </a:lnSpc>
              <a:spcBef>
                <a:spcPts val="150"/>
              </a:spcBef>
            </a:pPr>
            <a:r>
              <a:rPr spc="-10" dirty="0">
                <a:solidFill>
                  <a:srgbClr val="000000"/>
                </a:solidFill>
              </a:rPr>
              <a:t>Acceleration</a:t>
            </a:r>
            <a:r>
              <a:rPr spc="3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benefit</a:t>
            </a: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solidFill>
                  <a:srgbClr val="000000"/>
                </a:solidFill>
              </a:rPr>
              <a:t>a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part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sum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insured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(</a:t>
            </a:r>
            <a:r>
              <a:rPr sz="1000" i="1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1000" dirty="0">
                <a:solidFill>
                  <a:srgbClr val="000000"/>
                </a:solidFill>
              </a:rPr>
              <a:t>)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is</a:t>
            </a:r>
            <a:r>
              <a:rPr sz="1000" spc="-2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paid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out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critical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illness,</a:t>
            </a:r>
            <a:r>
              <a:rPr sz="1000" spc="-20" dirty="0">
                <a:solidFill>
                  <a:srgbClr val="000000"/>
                </a:solidFill>
              </a:rPr>
              <a:t> i.e.</a:t>
            </a:r>
            <a:endParaRPr sz="1000" dirty="0">
              <a:latin typeface="Times New Roman"/>
              <a:cs typeface="Times New Roman"/>
            </a:endParaRPr>
          </a:p>
          <a:p>
            <a:pPr marL="566420">
              <a:lnSpc>
                <a:spcPts val="1195"/>
              </a:lnSpc>
            </a:pPr>
            <a:r>
              <a:rPr sz="1000" i="1" spc="70" dirty="0">
                <a:solidFill>
                  <a:srgbClr val="000000"/>
                </a:solidFill>
                <a:latin typeface="Times New Roman"/>
                <a:cs typeface="Times New Roman"/>
              </a:rPr>
              <a:t>λS</a:t>
            </a:r>
            <a:endParaRPr sz="1000" dirty="0">
              <a:latin typeface="Times New Roman"/>
              <a:cs typeface="Times New Roman"/>
            </a:endParaRPr>
          </a:p>
          <a:p>
            <a:pPr marL="566420">
              <a:lnSpc>
                <a:spcPts val="1200"/>
              </a:lnSpc>
            </a:pPr>
            <a:r>
              <a:rPr sz="1000" dirty="0">
                <a:solidFill>
                  <a:srgbClr val="000000"/>
                </a:solidFill>
              </a:rPr>
              <a:t>the</a:t>
            </a:r>
            <a:r>
              <a:rPr sz="1000" spc="-3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remaining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part</a:t>
            </a:r>
            <a:r>
              <a:rPr sz="1000" spc="-1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is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paid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out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in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case</a:t>
            </a:r>
            <a:r>
              <a:rPr sz="1000" spc="-1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of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death,</a:t>
            </a:r>
            <a:r>
              <a:rPr sz="1000" spc="-15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i.e.</a:t>
            </a:r>
            <a:r>
              <a:rPr sz="1000" spc="50" dirty="0">
                <a:solidFill>
                  <a:srgbClr val="000000"/>
                </a:solidFill>
              </a:rPr>
              <a:t> </a:t>
            </a:r>
            <a:r>
              <a:rPr sz="1000" dirty="0">
                <a:solidFill>
                  <a:srgbClr val="000000"/>
                </a:solidFill>
              </a:rPr>
              <a:t>(</a:t>
            </a:r>
            <a:r>
              <a:rPr sz="10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00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000" i="1" spc="165" dirty="0">
                <a:solidFill>
                  <a:srgbClr val="000000"/>
                </a:solidFill>
                <a:latin typeface="Menlo"/>
                <a:cs typeface="Menlo"/>
              </a:rPr>
              <a:t>−</a:t>
            </a:r>
            <a:r>
              <a:rPr sz="1000" i="1" spc="-380" dirty="0">
                <a:solidFill>
                  <a:srgbClr val="000000"/>
                </a:solidFill>
                <a:latin typeface="Menlo"/>
                <a:cs typeface="Menlo"/>
              </a:rPr>
              <a:t> </a:t>
            </a:r>
            <a:r>
              <a:rPr sz="1000" i="1" spc="100" dirty="0">
                <a:solidFill>
                  <a:srgbClr val="000000"/>
                </a:solidFill>
                <a:latin typeface="Times New Roman"/>
                <a:cs typeface="Times New Roman"/>
              </a:rPr>
              <a:t>λ</a:t>
            </a:r>
            <a:r>
              <a:rPr sz="1000" spc="100" dirty="0">
                <a:solidFill>
                  <a:srgbClr val="000000"/>
                </a:solidFill>
              </a:rPr>
              <a:t>)</a:t>
            </a:r>
            <a:r>
              <a:rPr sz="1000" spc="-114" dirty="0">
                <a:solidFill>
                  <a:srgbClr val="000000"/>
                </a:solidFill>
              </a:rPr>
              <a:t> </a:t>
            </a:r>
            <a:r>
              <a:rPr sz="1000" i="1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Deductible</a:t>
            </a:r>
            <a:r>
              <a:rPr spc="6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&amp;</a:t>
            </a:r>
            <a:r>
              <a:rPr spc="6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coinsurance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89547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Deductible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(excess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UK)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28903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255904">
              <a:lnSpc>
                <a:spcPct val="102699"/>
              </a:lnSpc>
              <a:spcBef>
                <a:spcPts val="219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fixed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before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will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remaining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988413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Coinsurance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195512"/>
            <a:ext cx="4372610" cy="60007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969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variable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Actually, coinsurance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deductible.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percentage</a:t>
            </a:r>
            <a:r>
              <a:rPr sz="1100" spc="-25" dirty="0">
                <a:latin typeface="Arial"/>
                <a:cs typeface="Arial"/>
              </a:rPr>
              <a:t> of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out-of-pocket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invariant.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Deductible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46821"/>
            <a:ext cx="15748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Deductible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10,000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CZK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85582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dirty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10,000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Coinsurance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53883"/>
            <a:ext cx="12757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Coinsurance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 40 </a:t>
            </a:r>
            <a:r>
              <a:rPr sz="1100" spc="-50" dirty="0">
                <a:latin typeface="Arial"/>
                <a:cs typeface="Arial"/>
              </a:rPr>
              <a:t>%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74978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7,800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9,900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2,400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4,480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6,720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Coinsurance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&amp;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stop-</a:t>
            </a:r>
            <a:r>
              <a:rPr spc="-20" dirty="0">
                <a:solidFill>
                  <a:schemeClr val="tx1"/>
                </a:solidFill>
              </a:rPr>
              <a:t>loss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824115"/>
            <a:ext cx="4372610" cy="2078355"/>
            <a:chOff x="117729" y="824115"/>
            <a:chExt cx="4372610" cy="2078355"/>
          </a:xfrm>
        </p:grpSpPr>
        <p:sp>
          <p:nvSpPr>
            <p:cNvPr id="7" name="object 7"/>
            <p:cNvSpPr/>
            <p:nvPr/>
          </p:nvSpPr>
          <p:spPr>
            <a:xfrm>
              <a:off x="117729" y="824115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6"/>
                  </a:moveTo>
                  <a:lnTo>
                    <a:pt x="4372533" y="23342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1057541"/>
              <a:ext cx="4372610" cy="1845310"/>
            </a:xfrm>
            <a:custGeom>
              <a:avLst/>
              <a:gdLst/>
              <a:ahLst/>
              <a:cxnLst/>
              <a:rect l="l" t="t" r="r" b="b"/>
              <a:pathLst>
                <a:path w="4372610" h="1845310">
                  <a:moveTo>
                    <a:pt x="4372533" y="0"/>
                  </a:moveTo>
                  <a:lnTo>
                    <a:pt x="0" y="0"/>
                  </a:lnTo>
                  <a:lnTo>
                    <a:pt x="0" y="1844738"/>
                  </a:lnTo>
                  <a:lnTo>
                    <a:pt x="4372533" y="1844738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59372" y="746122"/>
            <a:ext cx="4182110" cy="211328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Stop-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loss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maximal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out-of-pocket.</a:t>
            </a:r>
            <a:endParaRPr sz="1100">
              <a:latin typeface="Arial"/>
              <a:cs typeface="Arial"/>
            </a:endParaRPr>
          </a:p>
          <a:p>
            <a:pPr marL="107314" algn="ctr">
              <a:lnSpc>
                <a:spcPct val="100000"/>
              </a:lnSpc>
              <a:spcBef>
                <a:spcPts val="1130"/>
              </a:spcBef>
            </a:pPr>
            <a:r>
              <a:rPr sz="1100" i="1" spc="50" dirty="0">
                <a:latin typeface="Times New Roman"/>
                <a:cs typeface="Times New Roman"/>
              </a:rPr>
              <a:t>x</a:t>
            </a:r>
            <a:r>
              <a:rPr sz="1100" i="1" spc="2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y</a:t>
            </a:r>
            <a:r>
              <a:rPr sz="1100" i="1" spc="-30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+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i="1" spc="-25" dirty="0">
                <a:latin typeface="Times New Roman"/>
                <a:cs typeface="Times New Roman"/>
              </a:rPr>
              <a:t>u,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102699"/>
              </a:lnSpc>
              <a:spcBef>
                <a:spcPts val="109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x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50" dirty="0">
                <a:latin typeface="Times New Roman"/>
                <a:cs typeface="Times New Roman"/>
              </a:rPr>
              <a:t>y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55" dirty="0">
                <a:latin typeface="Times New Roman"/>
                <a:cs typeface="Times New Roman"/>
              </a:rPr>
              <a:t>u</a:t>
            </a:r>
            <a:r>
              <a:rPr sz="1100" i="1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  <a:p>
            <a:pPr marL="107314" algn="ctr">
              <a:lnSpc>
                <a:spcPct val="100000"/>
              </a:lnSpc>
              <a:spcBef>
                <a:spcPts val="1130"/>
              </a:spcBef>
            </a:pPr>
            <a:r>
              <a:rPr sz="1100" i="1" spc="55" dirty="0">
                <a:latin typeface="Times New Roman"/>
                <a:cs typeface="Times New Roman"/>
              </a:rPr>
              <a:t>u</a:t>
            </a:r>
            <a:r>
              <a:rPr sz="1100" i="1" spc="7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min</a:t>
            </a:r>
            <a:r>
              <a:rPr sz="1100" i="1" spc="-65" dirty="0">
                <a:latin typeface="Times New Roman"/>
                <a:cs typeface="Times New Roman"/>
              </a:rPr>
              <a:t> </a:t>
            </a:r>
            <a:r>
              <a:rPr sz="1100" spc="60" dirty="0">
                <a:latin typeface="Arial"/>
                <a:cs typeface="Arial"/>
              </a:rPr>
              <a:t>(</a:t>
            </a:r>
            <a:r>
              <a:rPr sz="1100" i="1" spc="60" dirty="0">
                <a:latin typeface="Times New Roman"/>
                <a:cs typeface="Times New Roman"/>
              </a:rPr>
              <a:t>αx,</a:t>
            </a:r>
            <a:r>
              <a:rPr sz="1100" i="1" spc="-60" dirty="0">
                <a:latin typeface="Times New Roman"/>
                <a:cs typeface="Times New Roman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SL</a:t>
            </a:r>
            <a:r>
              <a:rPr sz="1100" dirty="0">
                <a:latin typeface="Arial"/>
                <a:cs typeface="Arial"/>
              </a:rPr>
              <a:t>)</a:t>
            </a:r>
            <a:r>
              <a:rPr sz="1100" spc="-95" dirty="0">
                <a:latin typeface="Arial"/>
                <a:cs typeface="Arial"/>
              </a:rPr>
              <a:t> </a:t>
            </a:r>
            <a:r>
              <a:rPr sz="1100" i="1" spc="-50" dirty="0">
                <a:latin typeface="Times New Roman"/>
                <a:cs typeface="Times New Roman"/>
              </a:rPr>
              <a:t>,</a:t>
            </a:r>
            <a:endParaRPr sz="1100">
              <a:latin typeface="Times New Roman"/>
              <a:cs typeface="Times New Roman"/>
            </a:endParaRPr>
          </a:p>
          <a:p>
            <a:pPr marL="12700" marR="367030">
              <a:lnSpc>
                <a:spcPct val="102600"/>
              </a:lnSpc>
              <a:spcBef>
                <a:spcPts val="110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spc="114" dirty="0">
                <a:latin typeface="Times New Roman"/>
                <a:cs typeface="Times New Roman"/>
              </a:rPr>
              <a:t>α</a:t>
            </a:r>
            <a:r>
              <a:rPr sz="1100" i="1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 proportional </a:t>
            </a:r>
            <a:r>
              <a:rPr sz="1100" spc="-10" dirty="0">
                <a:latin typeface="Arial"/>
                <a:cs typeface="Arial"/>
              </a:rPr>
              <a:t>deductible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(coinsurance)</a:t>
            </a:r>
            <a:r>
              <a:rPr sz="1100" dirty="0">
                <a:latin typeface="Arial"/>
                <a:cs typeface="Arial"/>
              </a:rPr>
              <a:t> and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SL</a:t>
            </a:r>
            <a:r>
              <a:rPr sz="1100" i="1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is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stop-loss.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Coinsurance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&amp;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stop-loss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sz="1400" spc="7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example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9372" y="946821"/>
            <a:ext cx="2342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Coinsurance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40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%,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SL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5,000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CZK</a:t>
            </a:r>
            <a:endParaRPr sz="11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44067" y="1285582"/>
          <a:ext cx="3319777" cy="1210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8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5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1925">
                <a:tc gridSpan="2"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  <a:tabLst>
                          <a:tab pos="904875" algn="l"/>
                        </a:tabLst>
                      </a:pPr>
                      <a:r>
                        <a:rPr sz="1650" spc="-15" baseline="-35353" dirty="0">
                          <a:latin typeface="Arial"/>
                          <a:cs typeface="Arial"/>
                        </a:rPr>
                        <a:t>Month</a:t>
                      </a:r>
                      <a:r>
                        <a:rPr sz="1650" baseline="-35353" dirty="0">
                          <a:latin typeface="Arial"/>
                          <a:cs typeface="Arial"/>
                        </a:rPr>
                        <a:t>	</a:t>
                      </a:r>
                      <a:r>
                        <a:rPr sz="1100" spc="-10" dirty="0">
                          <a:latin typeface="Arial"/>
                          <a:cs typeface="Arial"/>
                        </a:rPr>
                        <a:t>Doctor’s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Out-of-pocket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by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bill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payment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insurer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January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March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13,000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8,000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Arial"/>
                          <a:cs typeface="Arial"/>
                        </a:rPr>
                        <a:t>Juni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16,500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5,000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11,500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September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4,000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1,600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2,400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7556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November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11,200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4,480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6,720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Monetary</a:t>
            </a:r>
            <a:r>
              <a:rPr spc="16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benefit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56930" y="789271"/>
            <a:ext cx="2320290" cy="39179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spc="-10" dirty="0">
                <a:latin typeface="Arial"/>
                <a:cs typeface="Arial"/>
              </a:rPr>
              <a:t>Reimbursement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limitations,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deductibles,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coinsurance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6664" y="1682055"/>
            <a:ext cx="3843020" cy="114744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R="954405" algn="ctr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Arial"/>
                <a:cs typeface="Arial"/>
              </a:rPr>
              <a:t>Pre-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sum)</a:t>
            </a:r>
            <a:endParaRPr sz="1100" dirty="0">
              <a:latin typeface="Arial"/>
              <a:cs typeface="Arial"/>
            </a:endParaRPr>
          </a:p>
          <a:p>
            <a:pPr marR="2112645" algn="ctr">
              <a:lnSpc>
                <a:spcPct val="100000"/>
              </a:lnSpc>
              <a:spcBef>
                <a:spcPts val="75"/>
              </a:spcBef>
            </a:pPr>
            <a:r>
              <a:rPr sz="1000" spc="-10" dirty="0">
                <a:latin typeface="Arial"/>
                <a:cs typeface="Arial"/>
              </a:rPr>
              <a:t>fixed-</a:t>
            </a:r>
            <a:r>
              <a:rPr sz="1000" dirty="0">
                <a:latin typeface="Arial"/>
                <a:cs typeface="Arial"/>
              </a:rPr>
              <a:t>amount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</a:t>
            </a:r>
            <a:endParaRPr sz="1000" dirty="0">
              <a:latin typeface="Arial"/>
              <a:cs typeface="Arial"/>
            </a:endParaRPr>
          </a:p>
          <a:p>
            <a:pPr marR="148590" algn="ctr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independent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severity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health-</a:t>
            </a:r>
            <a:r>
              <a:rPr sz="900" dirty="0">
                <a:latin typeface="Arial"/>
                <a:cs typeface="Arial"/>
              </a:rPr>
              <a:t>related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</a:t>
            </a: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000" spc="-10" dirty="0">
                <a:latin typeface="Arial"/>
                <a:cs typeface="Arial"/>
              </a:rPr>
              <a:t>degree-</a:t>
            </a:r>
            <a:r>
              <a:rPr sz="1000" dirty="0">
                <a:latin typeface="Arial"/>
                <a:cs typeface="Arial"/>
              </a:rPr>
              <a:t>related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(graded)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95"/>
              </a:spcBef>
            </a:pPr>
            <a:r>
              <a:rPr sz="900" dirty="0">
                <a:latin typeface="Arial"/>
                <a:cs typeface="Arial"/>
              </a:rPr>
              <a:t>linked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health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expressed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degree,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e.g.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disability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degree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Service</a:t>
            </a:r>
            <a:r>
              <a:rPr spc="13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benefit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0050" y="1186497"/>
            <a:ext cx="3550920" cy="10877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Agreement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between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 dirty="0"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directly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spc="-10" dirty="0">
                <a:latin typeface="Arial"/>
                <a:cs typeface="Arial"/>
              </a:rPr>
              <a:t>covered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Illusion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health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care.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25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1367</Words>
  <Application>Microsoft Macintosh PowerPoint</Application>
  <PresentationFormat>自定义</PresentationFormat>
  <Paragraphs>297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1" baseType="lpstr">
      <vt:lpstr>KaiTi</vt:lpstr>
      <vt:lpstr>Arial</vt:lpstr>
      <vt:lpstr>Menlo</vt:lpstr>
      <vt:lpstr>Times New Roman</vt:lpstr>
      <vt:lpstr>Office Theme</vt:lpstr>
      <vt:lpstr>Health insurance</vt:lpstr>
      <vt:lpstr>Content</vt:lpstr>
      <vt:lpstr>Deductible &amp; coinsurance</vt:lpstr>
      <vt:lpstr>PowerPoint 演示文稿</vt:lpstr>
      <vt:lpstr>PowerPoint 演示文稿</vt:lpstr>
      <vt:lpstr>Coinsurance &amp; stop-loss</vt:lpstr>
      <vt:lpstr>PowerPoint 演示文稿</vt:lpstr>
      <vt:lpstr>Monetary benefit</vt:lpstr>
      <vt:lpstr>Service benefit</vt:lpstr>
      <vt:lpstr>Funding problems of healthcare</vt:lpstr>
      <vt:lpstr>Health insurance (HI) system has developed depending on local political, cultural and socio-economic traditions.</vt:lpstr>
      <vt:lpstr>PowerPoint 演示文稿</vt:lpstr>
      <vt:lpstr>Funding health-related expenses</vt:lpstr>
      <vt:lpstr>PowerPoint 演示文稿</vt:lpstr>
      <vt:lpstr>PowerPoint 演示文稿</vt:lpstr>
      <vt:lpstr>Features</vt:lpstr>
      <vt:lpstr>Features</vt:lpstr>
      <vt:lpstr>Benefits</vt:lpstr>
      <vt:lpstr>Benefits</vt:lpstr>
      <vt:lpstr>Features</vt:lpstr>
      <vt:lpstr>Benefits</vt:lpstr>
      <vt:lpstr>Benefits</vt:lpstr>
      <vt:lpstr>Features</vt:lpstr>
      <vt:lpstr>Features</vt:lpstr>
      <vt:lpstr>Features</vt:lpstr>
      <vt:lpstr>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insurance - 154-0502 Insurance I.</dc:title>
  <dc:creator>Jiří Valecký</dc:creator>
  <cp:lastModifiedBy>Haochen Guo</cp:lastModifiedBy>
  <cp:revision>1</cp:revision>
  <dcterms:created xsi:type="dcterms:W3CDTF">2023-08-31T03:47:42Z</dcterms:created>
  <dcterms:modified xsi:type="dcterms:W3CDTF">2023-08-31T05:16:19Z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2019-11-22T00:00:00Z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