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0" r:id="rId25"/>
  </p:sldIdLst>
  <p:sldSz cx="4610100" cy="3460750"/>
  <p:notesSz cx="4610100" cy="34607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45"/>
  </p:normalViewPr>
  <p:slideViewPr>
    <p:cSldViewPr>
      <p:cViewPr varScale="1">
        <p:scale>
          <a:sx n="224" d="100"/>
          <a:sy n="224" d="100"/>
        </p:scale>
        <p:origin x="1832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F65EF-B88F-452B-8302-77C64D9873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263" y="566377"/>
            <a:ext cx="3457575" cy="1204854"/>
          </a:xfrm>
        </p:spPr>
        <p:txBody>
          <a:bodyPr anchor="b"/>
          <a:lstStyle>
            <a:lvl1pPr algn="ctr"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93DF16-E9E0-4A45-B1F8-FD15ACCE64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263" y="1817695"/>
            <a:ext cx="3457575" cy="835547"/>
          </a:xfrm>
        </p:spPr>
        <p:txBody>
          <a:bodyPr/>
          <a:lstStyle>
            <a:lvl1pPr marL="0" indent="0" algn="ctr">
              <a:buNone/>
              <a:defRPr sz="907"/>
            </a:lvl1pPr>
            <a:lvl2pPr marL="172867" indent="0" algn="ctr">
              <a:buNone/>
              <a:defRPr sz="756"/>
            </a:lvl2pPr>
            <a:lvl3pPr marL="345735" indent="0" algn="ctr">
              <a:buNone/>
              <a:defRPr sz="681"/>
            </a:lvl3pPr>
            <a:lvl4pPr marL="518602" indent="0" algn="ctr">
              <a:buNone/>
              <a:defRPr sz="605"/>
            </a:lvl4pPr>
            <a:lvl5pPr marL="691469" indent="0" algn="ctr">
              <a:buNone/>
              <a:defRPr sz="605"/>
            </a:lvl5pPr>
            <a:lvl6pPr marL="864337" indent="0" algn="ctr">
              <a:buNone/>
              <a:defRPr sz="605"/>
            </a:lvl6pPr>
            <a:lvl7pPr marL="1037204" indent="0" algn="ctr">
              <a:buNone/>
              <a:defRPr sz="605"/>
            </a:lvl7pPr>
            <a:lvl8pPr marL="1210071" indent="0" algn="ctr">
              <a:buNone/>
              <a:defRPr sz="605"/>
            </a:lvl8pPr>
            <a:lvl9pPr marL="1382939" indent="0" algn="ctr">
              <a:buNone/>
              <a:defRPr sz="605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A65BB-758A-46AD-9672-F51461391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42FD2B-AE91-4050-A0DD-F924277F6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9F2C9-6EE4-4639-A7D7-34F048D1B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707150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079CC-D110-44E4-8689-3715A7A0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C9C708-3106-4B1C-944C-C8F4A149FD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0417E-C8D4-44A0-B955-32A78D6AC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4CFFC-F14D-45DD-BF2B-E63A46282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5D6412-C000-4174-811A-55A27EFFB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211124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5FF4A2-2E99-47AA-B35F-4A6059305C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299103" y="184253"/>
            <a:ext cx="994053" cy="2932826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5E12CF-A398-4D09-A2D6-7993776C8B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16944" y="184253"/>
            <a:ext cx="2924532" cy="2932826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C4A91D-7C96-4D31-95F0-E31B5253E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E86B6D-A371-49CE-ADE8-7742907F5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E51F2-9D27-4F99-8E80-BE0C22FD3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681592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5300" y="181848"/>
            <a:ext cx="1649730" cy="244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00A4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Jiri</a:t>
            </a:r>
            <a:r>
              <a:rPr spc="-25" dirty="0"/>
              <a:t> </a:t>
            </a:r>
            <a:r>
              <a:rPr dirty="0"/>
              <a:t>Valecky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‹#›</a:t>
            </a:fld>
            <a:r>
              <a:rPr spc="-20" dirty="0"/>
              <a:t> </a:t>
            </a:r>
            <a:r>
              <a:rPr dirty="0"/>
              <a:t>/</a:t>
            </a:r>
            <a:r>
              <a:rPr spc="-5" dirty="0"/>
              <a:t> </a:t>
            </a:r>
            <a:r>
              <a:rPr spc="-25" dirty="0"/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2038962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1A550-819B-487E-AA11-DC664004C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465F8-92F3-4A32-98DB-683F5114C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671CF-D699-44C6-B0A8-B4A7C6917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B07138-2FC2-4E18-8DAD-BB83E0577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1A82AA-F8D1-423F-8385-4F94FC6FA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288976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1D787-8C2F-434E-8DDB-0068DC596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543" y="862785"/>
            <a:ext cx="3976211" cy="1439576"/>
          </a:xfrm>
        </p:spPr>
        <p:txBody>
          <a:bodyPr anchor="b"/>
          <a:lstStyle>
            <a:lvl1pPr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22EEE3-B2DD-4862-BF29-4D28587C4E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543" y="2315979"/>
            <a:ext cx="3976211" cy="757039"/>
          </a:xfrm>
        </p:spPr>
        <p:txBody>
          <a:bodyPr/>
          <a:lstStyle>
            <a:lvl1pPr marL="0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1pPr>
            <a:lvl2pPr marL="17286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2pPr>
            <a:lvl3pPr marL="345735" indent="0">
              <a:buNone/>
              <a:defRPr sz="681">
                <a:solidFill>
                  <a:schemeClr val="tx1">
                    <a:tint val="75000"/>
                  </a:schemeClr>
                </a:solidFill>
              </a:defRPr>
            </a:lvl3pPr>
            <a:lvl4pPr marL="518602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4pPr>
            <a:lvl5pPr marL="69146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5pPr>
            <a:lvl6pPr marL="864337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6pPr>
            <a:lvl7pPr marL="1037204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7pPr>
            <a:lvl8pPr marL="1210071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8pPr>
            <a:lvl9pPr marL="138293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228AAF-E3AF-46B0-AEAC-68AD73931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6DF9E7-84B1-4607-A0A0-26535D83D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4EED6B-048E-448C-AF1B-1EE9C9137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292555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962DE-75A0-4651-B5CF-663C84A5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29919-DF4D-4241-B5D6-3F23DBCC4F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6944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13ECCD-9083-4573-A912-AD90189CA6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33863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594CAA-7637-4D87-83E8-B0D487A33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951D2C-08B5-4233-A71B-9AD5AE919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1D2663-736E-470B-A5D4-5E2E82657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471000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E936D-8B6C-49B5-8DDC-7C4830E66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184253"/>
            <a:ext cx="3976211" cy="668918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DE9449-3FAD-4730-8600-6EDA509327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545" y="848365"/>
            <a:ext cx="1950288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762F58-6FE4-499D-9730-B509B21781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545" y="1264135"/>
            <a:ext cx="1950288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CFCAB3-53EF-4035-A33F-39E24404DE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333863" y="848365"/>
            <a:ext cx="1959893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4FA535-F2F3-47BF-B527-4CCC235B69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333863" y="1264135"/>
            <a:ext cx="1959893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AC63F9-1518-4AFF-A22D-DCF18D3AC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B73478-ED2F-45A2-B1EC-E27A2B5D7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B33214-BB33-4137-A6B9-7E0C9494C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639378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7AC69-619F-4ED1-ADED-89C9D1B76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FDCF00-909A-48B8-A5E2-FE296715B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BDD445-DDFD-4510-AC90-45CC7CBBC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35BC2B-1F4E-40A1-ACE9-FE8FA79C1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99333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678813-FBF0-4CA5-AAE3-1B1A6AB24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AE8DD0-228E-4D86-8F7B-DE279F27A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28F6F6-D401-458E-8703-59D2E6C5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600311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B8198-19D0-42D4-B15C-55C447AB7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071F83-97CE-4394-9752-CB4C798AB6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>
              <a:defRPr sz="1210"/>
            </a:lvl1pPr>
            <a:lvl2pPr>
              <a:defRPr sz="1059"/>
            </a:lvl2pPr>
            <a:lvl3pPr>
              <a:defRPr sz="907"/>
            </a:lvl3pPr>
            <a:lvl4pPr>
              <a:defRPr sz="756"/>
            </a:lvl4pPr>
            <a:lvl5pPr>
              <a:defRPr sz="756"/>
            </a:lvl5pPr>
            <a:lvl6pPr>
              <a:defRPr sz="756"/>
            </a:lvl6pPr>
            <a:lvl7pPr>
              <a:defRPr sz="756"/>
            </a:lvl7pPr>
            <a:lvl8pPr>
              <a:defRPr sz="756"/>
            </a:lvl8pPr>
            <a:lvl9pPr>
              <a:defRPr sz="756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6C69C8-EB3D-41A1-876B-4FAD51A015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AD30D2-3C1B-425A-AD1A-314E1BF04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A5E40-4027-4495-8BA9-EFFEAC9D7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AF2D01-10F7-40F0-88B7-3DF5F3645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668558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D426B-28E0-400D-94F4-3CAB2E328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47675D-F228-4877-872A-FCBBCD3EEC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 marL="0" indent="0">
              <a:buNone/>
              <a:defRPr sz="1210"/>
            </a:lvl1pPr>
            <a:lvl2pPr marL="172867" indent="0">
              <a:buNone/>
              <a:defRPr sz="1059"/>
            </a:lvl2pPr>
            <a:lvl3pPr marL="345735" indent="0">
              <a:buNone/>
              <a:defRPr sz="907"/>
            </a:lvl3pPr>
            <a:lvl4pPr marL="518602" indent="0">
              <a:buNone/>
              <a:defRPr sz="756"/>
            </a:lvl4pPr>
            <a:lvl5pPr marL="691469" indent="0">
              <a:buNone/>
              <a:defRPr sz="756"/>
            </a:lvl5pPr>
            <a:lvl6pPr marL="864337" indent="0">
              <a:buNone/>
              <a:defRPr sz="756"/>
            </a:lvl6pPr>
            <a:lvl7pPr marL="1037204" indent="0">
              <a:buNone/>
              <a:defRPr sz="756"/>
            </a:lvl7pPr>
            <a:lvl8pPr marL="1210071" indent="0">
              <a:buNone/>
              <a:defRPr sz="756"/>
            </a:lvl8pPr>
            <a:lvl9pPr marL="1382939" indent="0">
              <a:buNone/>
              <a:defRPr sz="756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472205-665A-4A42-9AD6-4F31A5FB93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B250F8-FA99-4358-AF55-03687DE64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5FB786-0A07-4DA5-92B7-65BE25E0A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A75A51-4ECF-4184-A59E-7263CAD40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4247426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09C0BE-1D23-48FF-8657-D6412C2B5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45" y="184253"/>
            <a:ext cx="3976211" cy="668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9922D6-B67E-491D-B5D6-2CD8CDD485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6945" y="921265"/>
            <a:ext cx="3976211" cy="219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8FA695-BC88-432C-8D5A-4C0152632A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6944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75EF88-AE37-4B4E-A1DA-10B87F987D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7096" y="3207603"/>
            <a:ext cx="1555909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EF01BB-C110-4E2A-82CF-0F7C42AC5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55883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26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242562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xStyles>
    <p:titleStyle>
      <a:lvl1pPr algn="l" defTabSz="345735" rtl="0" eaLnBrk="1" latinLnBrk="0" hangingPunct="1">
        <a:lnSpc>
          <a:spcPct val="90000"/>
        </a:lnSpc>
        <a:spcBef>
          <a:spcPct val="0"/>
        </a:spcBef>
        <a:buNone/>
        <a:defRPr sz="16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434" indent="-86434" algn="l" defTabSz="345735" rtl="0" eaLnBrk="1" latinLnBrk="0" hangingPunct="1">
        <a:lnSpc>
          <a:spcPct val="90000"/>
        </a:lnSpc>
        <a:spcBef>
          <a:spcPts val="378"/>
        </a:spcBef>
        <a:buFont typeface="Arial" panose="020B0604020202020204" pitchFamily="34" charset="0"/>
        <a:buChar char="•"/>
        <a:defRPr sz="1059" kern="1200">
          <a:solidFill>
            <a:schemeClr val="tx1"/>
          </a:solidFill>
          <a:latin typeface="+mn-lt"/>
          <a:ea typeface="+mn-ea"/>
          <a:cs typeface="+mn-cs"/>
        </a:defRPr>
      </a:lvl1pPr>
      <a:lvl2pPr marL="259301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2pPr>
      <a:lvl3pPr marL="43216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605036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777903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950770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12363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96505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469372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1pPr>
      <a:lvl2pPr marL="17286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2pPr>
      <a:lvl3pPr marL="345735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3pPr>
      <a:lvl4pPr marL="518602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69146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86433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037204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10071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38293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18119" y="571512"/>
            <a:ext cx="1372235" cy="329834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75"/>
              </a:spcBef>
            </a:pPr>
            <a:r>
              <a:rPr spc="-10" dirty="0"/>
              <a:t>Reinsurance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5F77F48-A06B-857C-6BC0-6C16B0999723}"/>
              </a:ext>
            </a:extLst>
          </p:cNvPr>
          <p:cNvSpPr txBox="1"/>
          <p:nvPr/>
        </p:nvSpPr>
        <p:spPr>
          <a:xfrm>
            <a:off x="628650" y="2263775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东南大学</a:t>
            </a:r>
            <a:endParaRPr kumimoji="1" lang="en-US" altLang="zh-CN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r>
              <a:rPr kumimoji="1"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郭皓晨</a:t>
            </a: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Stop-loss</a:t>
            </a:r>
            <a:r>
              <a:rPr spc="95" dirty="0"/>
              <a:t> </a:t>
            </a:r>
            <a:r>
              <a:rPr dirty="0"/>
              <a:t>reinsurance</a:t>
            </a:r>
            <a:r>
              <a:rPr spc="95" dirty="0"/>
              <a:t> </a:t>
            </a:r>
            <a:r>
              <a:rPr dirty="0"/>
              <a:t>with</a:t>
            </a:r>
            <a:r>
              <a:rPr spc="100" dirty="0"/>
              <a:t> </a:t>
            </a:r>
            <a:r>
              <a:rPr dirty="0"/>
              <a:t>upper</a:t>
            </a:r>
            <a:r>
              <a:rPr spc="95" dirty="0"/>
              <a:t> </a:t>
            </a:r>
            <a:r>
              <a:rPr spc="-10" dirty="0"/>
              <a:t>limit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9290" y="878492"/>
            <a:ext cx="2937431" cy="170560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026312" y="2942404"/>
            <a:ext cx="255587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Stop-</a:t>
            </a:r>
            <a:r>
              <a:rPr sz="1000" dirty="0">
                <a:latin typeface="Arial"/>
                <a:cs typeface="Arial"/>
              </a:rPr>
              <a:t>loss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reinsurance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with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upper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limit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Reinsurance</a:t>
            </a:r>
            <a:r>
              <a:rPr spc="65" dirty="0"/>
              <a:t> </a:t>
            </a:r>
            <a:r>
              <a:rPr dirty="0"/>
              <a:t>on</a:t>
            </a:r>
            <a:r>
              <a:rPr spc="65" dirty="0"/>
              <a:t> </a:t>
            </a:r>
            <a:r>
              <a:rPr dirty="0"/>
              <a:t>the</a:t>
            </a:r>
            <a:r>
              <a:rPr spc="65" dirty="0"/>
              <a:t> </a:t>
            </a:r>
            <a:r>
              <a:rPr dirty="0"/>
              <a:t>basis</a:t>
            </a:r>
            <a:r>
              <a:rPr spc="65" dirty="0"/>
              <a:t> </a:t>
            </a:r>
            <a:r>
              <a:rPr dirty="0"/>
              <a:t>of</a:t>
            </a:r>
            <a:r>
              <a:rPr spc="65" dirty="0"/>
              <a:t> </a:t>
            </a:r>
            <a:r>
              <a:rPr spc="-10" dirty="0"/>
              <a:t>policy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3972" y="741031"/>
            <a:ext cx="4098290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38100" marR="30480">
              <a:lnSpc>
                <a:spcPct val="102600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Let </a:t>
            </a:r>
            <a:r>
              <a:rPr sz="1100" i="1" dirty="0">
                <a:latin typeface="Book Antiqua"/>
                <a:cs typeface="Book Antiqua"/>
              </a:rPr>
              <a:t>a</a:t>
            </a:r>
            <a:r>
              <a:rPr sz="1200" baseline="27777" dirty="0">
                <a:latin typeface="Lucida Sans Unicode"/>
                <a:cs typeface="Lucida Sans Unicode"/>
              </a:rPr>
              <a:t>(</a:t>
            </a:r>
            <a:r>
              <a:rPr sz="1200" i="1" baseline="27777" dirty="0">
                <a:latin typeface="Book Antiqua"/>
                <a:cs typeface="Book Antiqua"/>
              </a:rPr>
              <a:t>j</a:t>
            </a:r>
            <a:r>
              <a:rPr sz="1200" baseline="27777" dirty="0">
                <a:latin typeface="Lucida Sans Unicode"/>
                <a:cs typeface="Lucida Sans Unicode"/>
              </a:rPr>
              <a:t>)</a:t>
            </a:r>
            <a:r>
              <a:rPr sz="1200" spc="157" baseline="27777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 retained proportion (</a:t>
            </a:r>
            <a:r>
              <a:rPr sz="1100" dirty="0">
                <a:latin typeface="Book Antiqua"/>
                <a:cs typeface="Book Antiqua"/>
              </a:rPr>
              <a:t>0</a:t>
            </a:r>
            <a:r>
              <a:rPr sz="1100" spc="3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&lt;</a:t>
            </a:r>
            <a:r>
              <a:rPr sz="1100" i="1" spc="-80" dirty="0">
                <a:latin typeface="Verdana"/>
                <a:cs typeface="Verdan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a</a:t>
            </a:r>
            <a:r>
              <a:rPr sz="1200" baseline="27777" dirty="0">
                <a:latin typeface="Lucida Sans Unicode"/>
                <a:cs typeface="Lucida Sans Unicode"/>
              </a:rPr>
              <a:t>(</a:t>
            </a:r>
            <a:r>
              <a:rPr sz="1200" i="1" baseline="27777" dirty="0">
                <a:latin typeface="Book Antiqua"/>
                <a:cs typeface="Book Antiqua"/>
              </a:rPr>
              <a:t>j</a:t>
            </a:r>
            <a:r>
              <a:rPr sz="1200" baseline="27777" dirty="0">
                <a:latin typeface="Lucida Sans Unicode"/>
                <a:cs typeface="Lucida Sans Unicode"/>
              </a:rPr>
              <a:t>)</a:t>
            </a:r>
            <a:r>
              <a:rPr sz="1200" spc="150" baseline="27777" dirty="0">
                <a:latin typeface="Lucida Sans Unicode"/>
                <a:cs typeface="Lucida Sans Unicode"/>
              </a:rPr>
              <a:t> </a:t>
            </a:r>
            <a:r>
              <a:rPr sz="1100" i="1" spc="240" dirty="0">
                <a:latin typeface="Arial"/>
                <a:cs typeface="Arial"/>
              </a:rPr>
              <a:t>≤</a:t>
            </a:r>
            <a:r>
              <a:rPr sz="1100" i="1" spc="5" dirty="0">
                <a:latin typeface="Arial"/>
                <a:cs typeface="Arial"/>
              </a:rPr>
              <a:t> </a:t>
            </a:r>
            <a:r>
              <a:rPr sz="1100" dirty="0">
                <a:latin typeface="Book Antiqua"/>
                <a:cs typeface="Book Antiqua"/>
              </a:rPr>
              <a:t>1</a:t>
            </a:r>
            <a:r>
              <a:rPr sz="1100" dirty="0">
                <a:latin typeface="Arial"/>
                <a:cs typeface="Arial"/>
              </a:rPr>
              <a:t>).</a:t>
            </a:r>
            <a:r>
              <a:rPr sz="1100" spc="7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Thus,</a:t>
            </a:r>
            <a:r>
              <a:rPr sz="1100" spc="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 </a:t>
            </a:r>
            <a:r>
              <a:rPr sz="1100" spc="-10" dirty="0">
                <a:latin typeface="Arial"/>
                <a:cs typeface="Arial"/>
              </a:rPr>
              <a:t>individual </a:t>
            </a:r>
            <a:r>
              <a:rPr sz="1100" dirty="0">
                <a:latin typeface="Arial"/>
                <a:cs typeface="Arial"/>
              </a:rPr>
              <a:t>retained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is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42289" y="1218906"/>
            <a:ext cx="10699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625475" algn="l"/>
              </a:tabLst>
            </a:pPr>
            <a:r>
              <a:rPr sz="1650" i="1" spc="-15" baseline="-22727" dirty="0">
                <a:latin typeface="Book Antiqua"/>
                <a:cs typeface="Book Antiqua"/>
              </a:rPr>
              <a:t>X</a:t>
            </a:r>
            <a:r>
              <a:rPr sz="800" spc="-10" dirty="0">
                <a:latin typeface="Lucida Sans Unicode"/>
                <a:cs typeface="Lucida Sans Unicode"/>
              </a:rPr>
              <a:t>(</a:t>
            </a:r>
            <a:r>
              <a:rPr sz="800" i="1" spc="-10" dirty="0">
                <a:latin typeface="Book Antiqua"/>
                <a:cs typeface="Book Antiqua"/>
              </a:rPr>
              <a:t>j</a:t>
            </a:r>
            <a:r>
              <a:rPr sz="800" spc="-10" dirty="0">
                <a:latin typeface="Lucida Sans Unicode"/>
                <a:cs typeface="Lucida Sans Unicode"/>
              </a:rPr>
              <a:t>)[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r>
              <a:rPr sz="800" dirty="0">
                <a:latin typeface="Lucida Sans Unicode"/>
                <a:cs typeface="Lucida Sans Unicode"/>
              </a:rPr>
              <a:t>	</a:t>
            </a:r>
            <a:r>
              <a:rPr sz="1650" i="1" spc="-15" baseline="-22727" dirty="0">
                <a:latin typeface="Book Antiqua"/>
                <a:cs typeface="Book Antiqua"/>
              </a:rPr>
              <a:t>a</a:t>
            </a:r>
            <a:r>
              <a:rPr sz="800" spc="-10" dirty="0">
                <a:latin typeface="Lucida Sans Unicode"/>
                <a:cs typeface="Lucida Sans Unicode"/>
              </a:rPr>
              <a:t>(</a:t>
            </a:r>
            <a:r>
              <a:rPr sz="800" i="1" spc="-10" dirty="0">
                <a:latin typeface="Book Antiqua"/>
                <a:cs typeface="Book Antiqua"/>
              </a:rPr>
              <a:t>j</a:t>
            </a:r>
            <a:r>
              <a:rPr sz="800" spc="-10" dirty="0">
                <a:latin typeface="Lucida Sans Unicode"/>
                <a:cs typeface="Lucida Sans Unicode"/>
              </a:rPr>
              <a:t>)</a:t>
            </a:r>
            <a:r>
              <a:rPr sz="1650" i="1" spc="-15" baseline="-22727" dirty="0">
                <a:latin typeface="Book Antiqua"/>
                <a:cs typeface="Book Antiqua"/>
              </a:rPr>
              <a:t>X</a:t>
            </a:r>
            <a:r>
              <a:rPr sz="800" spc="-10" dirty="0">
                <a:latin typeface="Lucida Sans Unicode"/>
                <a:cs typeface="Lucida Sans Unicode"/>
              </a:rPr>
              <a:t>(</a:t>
            </a:r>
            <a:r>
              <a:rPr sz="800" i="1" spc="-10" dirty="0">
                <a:latin typeface="Book Antiqua"/>
                <a:cs typeface="Book Antiqua"/>
              </a:rPr>
              <a:t>j</a:t>
            </a:r>
            <a:r>
              <a:rPr sz="800" spc="-10" dirty="0">
                <a:latin typeface="Lucida Sans Unicode"/>
                <a:cs typeface="Lucida Sans Unicode"/>
              </a:rPr>
              <a:t>)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09065" y="1276107"/>
            <a:ext cx="7175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96265" algn="l"/>
              </a:tabLst>
            </a:pPr>
            <a:r>
              <a:rPr sz="1100" spc="80" dirty="0">
                <a:latin typeface="Georgia"/>
                <a:cs typeface="Georgia"/>
              </a:rPr>
              <a:t>=</a:t>
            </a:r>
            <a:r>
              <a:rPr sz="1100" dirty="0">
                <a:latin typeface="Georgia"/>
                <a:cs typeface="Georgia"/>
              </a:rPr>
              <a:t>	</a:t>
            </a:r>
            <a:r>
              <a:rPr sz="1100" spc="80" dirty="0">
                <a:latin typeface="Georgia"/>
                <a:cs typeface="Georgia"/>
              </a:rPr>
              <a:t>=</a:t>
            </a:r>
            <a:endParaRPr sz="1100">
              <a:latin typeface="Georgia"/>
              <a:cs typeface="Georg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39467" y="1080756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484" dirty="0">
                <a:latin typeface="Trebuchet MS"/>
                <a:cs typeface="Trebuchet MS"/>
              </a:rPr>
              <a:t> 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81237" y="1192719"/>
            <a:ext cx="169354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531495" algn="l"/>
              </a:tabLst>
            </a:pPr>
            <a:r>
              <a:rPr sz="1100" i="1" spc="-10" dirty="0">
                <a:latin typeface="Book Antiqua"/>
                <a:cs typeface="Book Antiqua"/>
              </a:rPr>
              <a:t>a</a:t>
            </a:r>
            <a:r>
              <a:rPr sz="1200" spc="-15" baseline="27777" dirty="0">
                <a:latin typeface="Lucida Sans Unicode"/>
                <a:cs typeface="Lucida Sans Unicode"/>
              </a:rPr>
              <a:t>(</a:t>
            </a:r>
            <a:r>
              <a:rPr sz="1200" i="1" spc="-15" baseline="27777" dirty="0">
                <a:latin typeface="Book Antiqua"/>
                <a:cs typeface="Book Antiqua"/>
              </a:rPr>
              <a:t>j</a:t>
            </a:r>
            <a:r>
              <a:rPr sz="1200" spc="-15" baseline="27777" dirty="0">
                <a:latin typeface="Lucida Sans Unicode"/>
                <a:cs typeface="Lucida Sans Unicode"/>
              </a:rPr>
              <a:t>)</a:t>
            </a:r>
            <a:r>
              <a:rPr sz="1100" i="1" spc="-10" dirty="0">
                <a:latin typeface="Book Antiqua"/>
                <a:cs typeface="Book Antiqua"/>
              </a:rPr>
              <a:t>x</a:t>
            </a:r>
            <a:r>
              <a:rPr sz="1200" spc="-15" baseline="27777" dirty="0">
                <a:latin typeface="Lucida Sans Unicode"/>
                <a:cs typeface="Lucida Sans Unicode"/>
              </a:rPr>
              <a:t>(</a:t>
            </a:r>
            <a:r>
              <a:rPr sz="1200" i="1" spc="-15" baseline="27777" dirty="0">
                <a:latin typeface="Book Antiqua"/>
                <a:cs typeface="Book Antiqua"/>
              </a:rPr>
              <a:t>j</a:t>
            </a:r>
            <a:r>
              <a:rPr sz="1200" spc="-15" baseline="27777" dirty="0">
                <a:latin typeface="Lucida Sans Unicode"/>
                <a:cs typeface="Lucida Sans Unicode"/>
              </a:rPr>
              <a:t>)</a:t>
            </a:r>
            <a:r>
              <a:rPr sz="1200" baseline="27777" dirty="0">
                <a:latin typeface="Lucida Sans Unicode"/>
                <a:cs typeface="Lucida Sans Unicode"/>
              </a:rPr>
              <a:t>	</a:t>
            </a:r>
            <a:r>
              <a:rPr sz="1100" dirty="0">
                <a:latin typeface="Book Antiqua"/>
                <a:cs typeface="Book Antiqua"/>
              </a:rPr>
              <a:t>if</a:t>
            </a:r>
            <a:r>
              <a:rPr sz="1100" spc="5" dirty="0">
                <a:latin typeface="Book Antiqua"/>
                <a:cs typeface="Book Antiqua"/>
              </a:rPr>
              <a:t> </a:t>
            </a:r>
            <a:r>
              <a:rPr sz="1100" dirty="0">
                <a:latin typeface="Book Antiqua"/>
                <a:cs typeface="Book Antiqua"/>
              </a:rPr>
              <a:t>the</a:t>
            </a:r>
            <a:r>
              <a:rPr sz="1100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Book Antiqua"/>
                <a:cs typeface="Book Antiqua"/>
              </a:rPr>
              <a:t>claim</a:t>
            </a:r>
            <a:r>
              <a:rPr sz="1100" spc="10" dirty="0">
                <a:latin typeface="Book Antiqua"/>
                <a:cs typeface="Book Antiqua"/>
              </a:rPr>
              <a:t> </a:t>
            </a:r>
            <a:r>
              <a:rPr sz="1100" spc="-10" dirty="0">
                <a:latin typeface="Book Antiqua"/>
                <a:cs typeface="Book Antiqua"/>
              </a:rPr>
              <a:t>occurs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404376" y="1364791"/>
            <a:ext cx="82486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Book Antiqua"/>
                <a:cs typeface="Book Antiqua"/>
              </a:rPr>
              <a:t>0</a:t>
            </a:r>
            <a:r>
              <a:rPr sz="1100" spc="215" dirty="0">
                <a:latin typeface="Book Antiqua"/>
                <a:cs typeface="Book Antiqua"/>
              </a:rPr>
              <a:t>  </a:t>
            </a:r>
            <a:r>
              <a:rPr sz="1100" spc="-10" dirty="0">
                <a:latin typeface="Book Antiqua"/>
                <a:cs typeface="Book Antiqua"/>
              </a:rPr>
              <a:t>otherwise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6672" y="1702230"/>
            <a:ext cx="2941955" cy="53594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423670">
              <a:lnSpc>
                <a:spcPct val="100000"/>
              </a:lnSpc>
              <a:spcBef>
                <a:spcPts val="90"/>
              </a:spcBef>
            </a:pPr>
            <a:r>
              <a:rPr sz="1650" spc="-15" baseline="-22727" dirty="0">
                <a:latin typeface="Arial"/>
                <a:cs typeface="Arial"/>
              </a:rPr>
              <a:t>E</a:t>
            </a:r>
            <a:r>
              <a:rPr sz="1650" spc="-82" baseline="-22727" dirty="0">
                <a:latin typeface="Arial"/>
                <a:cs typeface="Arial"/>
              </a:rPr>
              <a:t> </a:t>
            </a:r>
            <a:r>
              <a:rPr sz="1650" baseline="37878" dirty="0">
                <a:latin typeface="Trebuchet MS"/>
                <a:cs typeface="Trebuchet MS"/>
              </a:rPr>
              <a:t>h</a:t>
            </a: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(</a:t>
            </a:r>
            <a:r>
              <a:rPr sz="800" i="1" dirty="0">
                <a:latin typeface="Book Antiqua"/>
                <a:cs typeface="Book Antiqua"/>
              </a:rPr>
              <a:t>j</a:t>
            </a:r>
            <a:r>
              <a:rPr sz="800" dirty="0">
                <a:latin typeface="Lucida Sans Unicode"/>
                <a:cs typeface="Lucida Sans Unicode"/>
              </a:rPr>
              <a:t>)[</a:t>
            </a:r>
            <a:r>
              <a:rPr sz="800" i="1" dirty="0">
                <a:latin typeface="Book Antiqua"/>
                <a:cs typeface="Book Antiqua"/>
              </a:rPr>
              <a:t>ret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1650" baseline="37878" dirty="0">
                <a:latin typeface="Trebuchet MS"/>
                <a:cs typeface="Trebuchet MS"/>
              </a:rPr>
              <a:t>i</a:t>
            </a:r>
            <a:r>
              <a:rPr sz="1650" spc="135" baseline="37878" dirty="0">
                <a:latin typeface="Trebuchet MS"/>
                <a:cs typeface="Trebuchet MS"/>
              </a:rPr>
              <a:t> </a:t>
            </a:r>
            <a:r>
              <a:rPr sz="1650" spc="195" baseline="-22727" dirty="0">
                <a:latin typeface="Georgia"/>
                <a:cs typeface="Georgia"/>
              </a:rPr>
              <a:t>=</a:t>
            </a:r>
            <a:r>
              <a:rPr sz="1650" spc="240" baseline="-22727" dirty="0">
                <a:latin typeface="Georgia"/>
                <a:cs typeface="Georgia"/>
              </a:rPr>
              <a:t> </a:t>
            </a:r>
            <a:r>
              <a:rPr sz="1650" i="1" baseline="-22727" dirty="0">
                <a:latin typeface="Book Antiqua"/>
                <a:cs typeface="Book Antiqua"/>
              </a:rPr>
              <a:t>a</a:t>
            </a:r>
            <a:r>
              <a:rPr sz="800" dirty="0">
                <a:latin typeface="Lucida Sans Unicode"/>
                <a:cs typeface="Lucida Sans Unicode"/>
              </a:rPr>
              <a:t>(</a:t>
            </a:r>
            <a:r>
              <a:rPr sz="800" i="1" dirty="0">
                <a:latin typeface="Book Antiqua"/>
                <a:cs typeface="Book Antiqua"/>
              </a:rPr>
              <a:t>j</a:t>
            </a:r>
            <a:r>
              <a:rPr sz="800" dirty="0">
                <a:latin typeface="Lucida Sans Unicode"/>
                <a:cs typeface="Lucida Sans Unicode"/>
              </a:rPr>
              <a:t>)</a:t>
            </a:r>
            <a:r>
              <a:rPr sz="1650" baseline="-22727" dirty="0">
                <a:latin typeface="Arial"/>
                <a:cs typeface="Arial"/>
              </a:rPr>
              <a:t>E</a:t>
            </a:r>
            <a:r>
              <a:rPr sz="1650" spc="-82" baseline="-22727" dirty="0">
                <a:latin typeface="Arial"/>
                <a:cs typeface="Arial"/>
              </a:rPr>
              <a:t> </a:t>
            </a:r>
            <a:r>
              <a:rPr sz="1650" spc="-15" baseline="37878" dirty="0">
                <a:latin typeface="Trebuchet MS"/>
                <a:cs typeface="Trebuchet MS"/>
              </a:rPr>
              <a:t>h</a:t>
            </a:r>
            <a:r>
              <a:rPr sz="1650" i="1" spc="-15" baseline="-22727" dirty="0">
                <a:latin typeface="Book Antiqua"/>
                <a:cs typeface="Book Antiqua"/>
              </a:rPr>
              <a:t>X</a:t>
            </a:r>
            <a:r>
              <a:rPr sz="800" spc="-10" dirty="0">
                <a:latin typeface="Lucida Sans Unicode"/>
                <a:cs typeface="Lucida Sans Unicode"/>
              </a:rPr>
              <a:t>(</a:t>
            </a:r>
            <a:r>
              <a:rPr sz="800" i="1" spc="-10" dirty="0">
                <a:latin typeface="Book Antiqua"/>
                <a:cs typeface="Book Antiqua"/>
              </a:rPr>
              <a:t>j</a:t>
            </a:r>
            <a:r>
              <a:rPr sz="800" spc="-10" dirty="0">
                <a:latin typeface="Lucida Sans Unicode"/>
                <a:cs typeface="Lucida Sans Unicode"/>
              </a:rPr>
              <a:t>)</a:t>
            </a:r>
            <a:r>
              <a:rPr sz="1650" spc="-15" baseline="37878" dirty="0">
                <a:latin typeface="Trebuchet MS"/>
                <a:cs typeface="Trebuchet MS"/>
              </a:rPr>
              <a:t>i</a:t>
            </a:r>
            <a:endParaRPr sz="1650" baseline="37878">
              <a:latin typeface="Trebuchet MS"/>
              <a:cs typeface="Trebuchet MS"/>
            </a:endParaRPr>
          </a:p>
          <a:p>
            <a:pPr marL="25400">
              <a:lnSpc>
                <a:spcPct val="100000"/>
              </a:lnSpc>
              <a:spcBef>
                <a:spcPts val="1390"/>
              </a:spcBef>
            </a:pPr>
            <a:r>
              <a:rPr sz="1100" dirty="0">
                <a:latin typeface="Arial"/>
                <a:cs typeface="Arial"/>
              </a:rPr>
              <a:t>and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portfolio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762366" y="2495155"/>
            <a:ext cx="19621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95247" y="2361246"/>
            <a:ext cx="4349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56235" algn="l"/>
              </a:tabLst>
            </a:pPr>
            <a:r>
              <a:rPr sz="1100" spc="-50" dirty="0">
                <a:latin typeface="Trebuchet MS"/>
                <a:cs typeface="Trebuchet MS"/>
              </a:rPr>
              <a:t>h</a:t>
            </a:r>
            <a:r>
              <a:rPr sz="1100" dirty="0">
                <a:latin typeface="Trebuchet MS"/>
                <a:cs typeface="Trebuchet MS"/>
              </a:rPr>
              <a:t>	</a:t>
            </a:r>
            <a:r>
              <a:rPr sz="1100" spc="140" dirty="0">
                <a:latin typeface="Trebuchet MS"/>
                <a:cs typeface="Trebuchet MS"/>
              </a:rPr>
              <a:t>i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304681" y="2236557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350" dirty="0">
                <a:latin typeface="Trebuchet MS"/>
                <a:cs typeface="Trebuchet MS"/>
              </a:rPr>
              <a:t>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468968" y="2379178"/>
            <a:ext cx="8191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n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97048" y="2383420"/>
            <a:ext cx="2133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-35" dirty="0">
                <a:latin typeface="Trebuchet MS"/>
                <a:cs typeface="Trebuchet MS"/>
              </a:rPr>
              <a:t>Σ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454391" y="2515030"/>
            <a:ext cx="131699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600710" algn="l"/>
                <a:tab pos="1177925" algn="l"/>
              </a:tabLst>
            </a:pPr>
            <a:r>
              <a:rPr sz="1100" dirty="0">
                <a:latin typeface="Arial"/>
                <a:cs typeface="Arial"/>
              </a:rPr>
              <a:t>E</a:t>
            </a:r>
            <a:r>
              <a:rPr sz="1100" spc="380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35" dirty="0">
                <a:latin typeface="Georgia"/>
                <a:cs typeface="Georgia"/>
              </a:rPr>
              <a:t> </a:t>
            </a:r>
            <a:r>
              <a:rPr sz="1100" spc="-10" dirty="0">
                <a:latin typeface="Arial"/>
                <a:cs typeface="Arial"/>
              </a:rPr>
              <a:t>E</a:t>
            </a:r>
            <a:r>
              <a:rPr sz="1100" spc="-120" dirty="0">
                <a:latin typeface="Arial"/>
                <a:cs typeface="Arial"/>
              </a:rPr>
              <a:t> </a:t>
            </a:r>
            <a:r>
              <a:rPr sz="1650" spc="450" baseline="12626" dirty="0">
                <a:latin typeface="Trebuchet MS"/>
                <a:cs typeface="Trebuchet MS"/>
              </a:rPr>
              <a:t></a:t>
            </a:r>
            <a:r>
              <a:rPr sz="1650" baseline="12626" dirty="0">
                <a:latin typeface="Trebuchet MS"/>
                <a:cs typeface="Trebuchet MS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415908" y="2724783"/>
            <a:ext cx="1879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25" dirty="0">
                <a:latin typeface="Book Antiqua"/>
                <a:cs typeface="Book Antiqua"/>
              </a:rPr>
              <a:t>j</a:t>
            </a:r>
            <a:r>
              <a:rPr sz="800" spc="-25" dirty="0">
                <a:latin typeface="Lucida Sans Unicode"/>
                <a:cs typeface="Lucida Sans Unicode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721952" y="2495155"/>
            <a:ext cx="307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10" dirty="0">
                <a:latin typeface="Lucida Sans Unicode"/>
                <a:cs typeface="Lucida Sans Unicode"/>
              </a:rPr>
              <a:t>(</a:t>
            </a:r>
            <a:r>
              <a:rPr sz="800" i="1" spc="-10" dirty="0">
                <a:latin typeface="Book Antiqua"/>
                <a:cs typeface="Book Antiqua"/>
              </a:rPr>
              <a:t>j</a:t>
            </a:r>
            <a:r>
              <a:rPr sz="800" spc="-10" dirty="0">
                <a:latin typeface="Lucida Sans Unicode"/>
                <a:cs typeface="Lucida Sans Unicode"/>
              </a:rPr>
              <a:t>)[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010446" y="2236557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350" dirty="0">
                <a:latin typeface="Trebuchet MS"/>
                <a:cs typeface="Trebuchet MS"/>
              </a:rPr>
              <a:t>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010446" y="2485934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350" dirty="0">
                <a:latin typeface="Trebuchet MS"/>
                <a:cs typeface="Trebuchet MS"/>
              </a:rPr>
              <a:t></a:t>
            </a:r>
            <a:endParaRPr sz="1100">
              <a:latin typeface="Trebuchet MS"/>
              <a:cs typeface="Trebuchet MS"/>
            </a:endParaRP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1450" y="-14691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Quota-share</a:t>
            </a:r>
            <a:r>
              <a:rPr spc="160" dirty="0"/>
              <a:t> </a:t>
            </a:r>
            <a:r>
              <a:rPr spc="-10" dirty="0"/>
              <a:t>reinsurance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3972" y="532306"/>
            <a:ext cx="3374390" cy="3638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retention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share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a</a:t>
            </a:r>
            <a:r>
              <a:rPr sz="1200" baseline="27777" dirty="0">
                <a:latin typeface="Lucida Sans Unicode"/>
                <a:cs typeface="Lucida Sans Unicode"/>
              </a:rPr>
              <a:t>(</a:t>
            </a:r>
            <a:r>
              <a:rPr sz="1200" i="1" baseline="27777" dirty="0">
                <a:latin typeface="Book Antiqua"/>
                <a:cs typeface="Book Antiqua"/>
              </a:rPr>
              <a:t>j</a:t>
            </a:r>
            <a:r>
              <a:rPr sz="1200" baseline="27777" dirty="0">
                <a:latin typeface="Lucida Sans Unicode"/>
                <a:cs typeface="Lucida Sans Unicode"/>
              </a:rPr>
              <a:t>)</a:t>
            </a:r>
            <a:r>
              <a:rPr sz="1200" spc="127" baseline="27777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same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policies,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i.e.</a:t>
            </a:r>
            <a:endParaRPr sz="11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5"/>
              </a:spcBef>
            </a:pPr>
            <a:r>
              <a:rPr sz="1100" i="1" dirty="0">
                <a:latin typeface="Book Antiqua"/>
                <a:cs typeface="Book Antiqua"/>
              </a:rPr>
              <a:t>a</a:t>
            </a:r>
            <a:r>
              <a:rPr sz="1200" baseline="27777" dirty="0">
                <a:latin typeface="Lucida Sans Unicode"/>
                <a:cs typeface="Lucida Sans Unicode"/>
              </a:rPr>
              <a:t>(</a:t>
            </a:r>
            <a:r>
              <a:rPr sz="1200" baseline="27777" dirty="0">
                <a:latin typeface="Book Antiqua"/>
                <a:cs typeface="Book Antiqua"/>
              </a:rPr>
              <a:t>1</a:t>
            </a:r>
            <a:r>
              <a:rPr sz="1200" baseline="27777" dirty="0">
                <a:latin typeface="Lucida Sans Unicode"/>
                <a:cs typeface="Lucida Sans Unicode"/>
              </a:rPr>
              <a:t>)</a:t>
            </a:r>
            <a:r>
              <a:rPr sz="1200" spc="217" baseline="27777" dirty="0">
                <a:latin typeface="Lucida Sans Unicode"/>
                <a:cs typeface="Lucida Sans Unicode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85" dirty="0">
                <a:latin typeface="Georgia"/>
                <a:cs typeface="Georgi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a</a:t>
            </a:r>
            <a:r>
              <a:rPr sz="1200" baseline="27777" dirty="0">
                <a:latin typeface="Lucida Sans Unicode"/>
                <a:cs typeface="Lucida Sans Unicode"/>
              </a:rPr>
              <a:t>(</a:t>
            </a:r>
            <a:r>
              <a:rPr sz="1200" baseline="27777" dirty="0">
                <a:latin typeface="Book Antiqua"/>
                <a:cs typeface="Book Antiqua"/>
              </a:rPr>
              <a:t>2</a:t>
            </a:r>
            <a:r>
              <a:rPr sz="1200" baseline="27777" dirty="0">
                <a:latin typeface="Lucida Sans Unicode"/>
                <a:cs typeface="Lucida Sans Unicode"/>
              </a:rPr>
              <a:t>)</a:t>
            </a:r>
            <a:r>
              <a:rPr sz="1200" spc="225" baseline="27777" dirty="0">
                <a:latin typeface="Lucida Sans Unicode"/>
                <a:cs typeface="Lucida Sans Unicode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80" dirty="0">
                <a:latin typeface="Georgia"/>
                <a:cs typeface="Georgia"/>
              </a:rPr>
              <a:t> </a:t>
            </a:r>
            <a:r>
              <a:rPr sz="1100" i="1" spc="-105" dirty="0">
                <a:latin typeface="Verdana"/>
                <a:cs typeface="Verdana"/>
              </a:rPr>
              <a:t>...</a:t>
            </a:r>
            <a:r>
              <a:rPr sz="1100" i="1" spc="-35" dirty="0">
                <a:latin typeface="Verdana"/>
                <a:cs typeface="Verdana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80" dirty="0">
                <a:latin typeface="Georgia"/>
                <a:cs typeface="Georgi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a</a:t>
            </a:r>
            <a:r>
              <a:rPr sz="1200" baseline="27777" dirty="0">
                <a:latin typeface="Lucida Sans Unicode"/>
                <a:cs typeface="Lucida Sans Unicode"/>
              </a:rPr>
              <a:t>(</a:t>
            </a:r>
            <a:r>
              <a:rPr sz="1200" i="1" baseline="27777" dirty="0">
                <a:latin typeface="Book Antiqua"/>
                <a:cs typeface="Book Antiqua"/>
              </a:rPr>
              <a:t>j</a:t>
            </a:r>
            <a:r>
              <a:rPr sz="1200" baseline="27777" dirty="0">
                <a:latin typeface="Lucida Sans Unicode"/>
                <a:cs typeface="Lucida Sans Unicode"/>
              </a:rPr>
              <a:t>)</a:t>
            </a:r>
            <a:r>
              <a:rPr sz="1200" spc="225" baseline="27777" dirty="0">
                <a:latin typeface="Lucida Sans Unicode"/>
                <a:cs typeface="Lucida Sans Unicode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80" dirty="0">
                <a:latin typeface="Georgia"/>
                <a:cs typeface="Georgia"/>
              </a:rPr>
              <a:t> </a:t>
            </a:r>
            <a:r>
              <a:rPr sz="1100" spc="-20" dirty="0">
                <a:latin typeface="Book Antiqua"/>
                <a:cs typeface="Book Antiqua"/>
              </a:rPr>
              <a:t>0</a:t>
            </a:r>
            <a:r>
              <a:rPr sz="1100" i="1" spc="-20" dirty="0">
                <a:latin typeface="Verdana"/>
                <a:cs typeface="Verdana"/>
              </a:rPr>
              <a:t>.</a:t>
            </a:r>
            <a:r>
              <a:rPr sz="1100" spc="-20" dirty="0">
                <a:latin typeface="Book Antiqua"/>
                <a:cs typeface="Book Antiqua"/>
              </a:rPr>
              <a:t>65</a:t>
            </a:r>
            <a:r>
              <a:rPr sz="1100" spc="-20" dirty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38034" y="990980"/>
            <a:ext cx="2105116" cy="1788274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377797" y="2900672"/>
            <a:ext cx="185293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Quota-</a:t>
            </a:r>
            <a:r>
              <a:rPr sz="1000" dirty="0">
                <a:latin typeface="Arial"/>
                <a:cs typeface="Arial"/>
              </a:rPr>
              <a:t>share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reinsurance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ctrTitle"/>
          </p:nvPr>
        </p:nvSpPr>
        <p:spPr>
          <a:xfrm>
            <a:off x="95300" y="187707"/>
            <a:ext cx="1649730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>
                <a:solidFill>
                  <a:schemeClr val="tx1"/>
                </a:solidFill>
              </a:rPr>
              <a:t>Surplus</a:t>
            </a:r>
            <a:r>
              <a:rPr spc="135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reinsurance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Jiri</a:t>
            </a:r>
            <a:r>
              <a:rPr spc="-25" dirty="0"/>
              <a:t> </a:t>
            </a:r>
            <a:r>
              <a:rPr dirty="0"/>
              <a:t>Valecky</a:t>
            </a:r>
            <a:r>
              <a:rPr spc="125" dirty="0"/>
              <a:t> </a:t>
            </a:r>
            <a:r>
              <a:rPr spc="-10" dirty="0"/>
              <a:t>(VSB-</a:t>
            </a:r>
            <a:r>
              <a:rPr spc="-20" dirty="0"/>
              <a:t>TUO)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dirty="0"/>
              <a:t>13</a:t>
            </a:fld>
            <a:r>
              <a:rPr spc="-10" dirty="0"/>
              <a:t> </a:t>
            </a:r>
            <a:r>
              <a:rPr dirty="0"/>
              <a:t>/</a:t>
            </a:r>
            <a:r>
              <a:rPr spc="-10" dirty="0"/>
              <a:t> </a:t>
            </a:r>
            <a:r>
              <a:rPr spc="-35" dirty="0"/>
              <a:t>26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3972" y="566342"/>
            <a:ext cx="223774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Let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200" baseline="27777" dirty="0">
                <a:latin typeface="Lucida Sans Unicode"/>
                <a:cs typeface="Lucida Sans Unicode"/>
              </a:rPr>
              <a:t>[</a:t>
            </a:r>
            <a:r>
              <a:rPr sz="1200" i="1" baseline="27777" dirty="0">
                <a:latin typeface="Book Antiqua"/>
                <a:cs typeface="Book Antiqua"/>
              </a:rPr>
              <a:t>ret</a:t>
            </a:r>
            <a:r>
              <a:rPr sz="1200" baseline="27777" dirty="0">
                <a:latin typeface="Lucida Sans Unicode"/>
                <a:cs typeface="Lucida Sans Unicode"/>
              </a:rPr>
              <a:t>]</a:t>
            </a:r>
            <a:r>
              <a:rPr sz="1200" spc="97" baseline="27777" dirty="0">
                <a:latin typeface="Lucida Sans Unicode"/>
                <a:cs typeface="Lucida Sans Unicode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10" dirty="0">
                <a:latin typeface="Georgia"/>
                <a:cs typeface="Georgia"/>
              </a:rPr>
              <a:t> </a:t>
            </a:r>
            <a:r>
              <a:rPr sz="1100" dirty="0">
                <a:latin typeface="Book Antiqua"/>
                <a:cs typeface="Book Antiqua"/>
              </a:rPr>
              <a:t>750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retention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line.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81542" y="966638"/>
            <a:ext cx="2050346" cy="1702276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513052" y="2817525"/>
            <a:ext cx="158242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Surplus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reinsurance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Surplus</a:t>
            </a:r>
            <a:r>
              <a:rPr spc="135" dirty="0"/>
              <a:t> </a:t>
            </a:r>
            <a:r>
              <a:rPr spc="-10" dirty="0"/>
              <a:t>reinsurance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21272" y="863713"/>
            <a:ext cx="3970020" cy="12738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Let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200" baseline="27777" dirty="0">
                <a:latin typeface="Lucida Sans Unicode"/>
                <a:cs typeface="Lucida Sans Unicode"/>
              </a:rPr>
              <a:t>[</a:t>
            </a:r>
            <a:r>
              <a:rPr sz="1200" i="1" baseline="27777" dirty="0">
                <a:latin typeface="Book Antiqua"/>
                <a:cs typeface="Book Antiqua"/>
              </a:rPr>
              <a:t>ret</a:t>
            </a:r>
            <a:r>
              <a:rPr sz="1200" baseline="27777" dirty="0">
                <a:latin typeface="Lucida Sans Unicode"/>
                <a:cs typeface="Lucida Sans Unicode"/>
              </a:rPr>
              <a:t>]</a:t>
            </a:r>
            <a:r>
              <a:rPr sz="1200" spc="120" baseline="27777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retention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line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200" baseline="27777" dirty="0">
                <a:latin typeface="Lucida Sans Unicode"/>
                <a:cs typeface="Lucida Sans Unicode"/>
              </a:rPr>
              <a:t>(</a:t>
            </a:r>
            <a:r>
              <a:rPr sz="1200" i="1" baseline="27777" dirty="0">
                <a:latin typeface="Book Antiqua"/>
                <a:cs typeface="Book Antiqua"/>
              </a:rPr>
              <a:t>j</a:t>
            </a:r>
            <a:r>
              <a:rPr sz="1200" baseline="27777" dirty="0">
                <a:latin typeface="Lucida Sans Unicode"/>
                <a:cs typeface="Lucida Sans Unicode"/>
              </a:rPr>
              <a:t>)</a:t>
            </a:r>
            <a:r>
              <a:rPr sz="1200" spc="127" baseline="27777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individual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sum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insured.</a:t>
            </a:r>
            <a:endParaRPr sz="1100">
              <a:latin typeface="Arial"/>
              <a:cs typeface="Arial"/>
            </a:endParaRPr>
          </a:p>
          <a:p>
            <a:pPr marL="395605" algn="ctr">
              <a:lnSpc>
                <a:spcPct val="100000"/>
              </a:lnSpc>
              <a:spcBef>
                <a:spcPts val="940"/>
              </a:spcBef>
            </a:pP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(</a:t>
            </a:r>
            <a:r>
              <a:rPr sz="800" i="1" dirty="0">
                <a:latin typeface="Book Antiqua"/>
                <a:cs typeface="Book Antiqua"/>
              </a:rPr>
              <a:t>j</a:t>
            </a:r>
            <a:r>
              <a:rPr sz="800" dirty="0">
                <a:latin typeface="Lucida Sans Unicode"/>
                <a:cs typeface="Lucida Sans Unicode"/>
              </a:rPr>
              <a:t>)[</a:t>
            </a:r>
            <a:r>
              <a:rPr sz="800" i="1" dirty="0">
                <a:latin typeface="Book Antiqua"/>
                <a:cs typeface="Book Antiqua"/>
              </a:rPr>
              <a:t>ret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185" dirty="0">
                <a:latin typeface="Lucida Sans Unicode"/>
                <a:cs typeface="Lucida Sans Unicode"/>
              </a:rPr>
              <a:t> </a:t>
            </a:r>
            <a:r>
              <a:rPr sz="1650" spc="195" baseline="-22727" dirty="0">
                <a:latin typeface="Georgia"/>
                <a:cs typeface="Georgia"/>
              </a:rPr>
              <a:t>=</a:t>
            </a:r>
            <a:r>
              <a:rPr sz="1650" spc="179" baseline="-22727" dirty="0">
                <a:latin typeface="Georgia"/>
                <a:cs typeface="Georgia"/>
              </a:rPr>
              <a:t> </a:t>
            </a:r>
            <a:r>
              <a:rPr sz="1650" spc="-82" baseline="-22727" dirty="0">
                <a:latin typeface="Georgia"/>
                <a:cs typeface="Georgia"/>
              </a:rPr>
              <a:t>min</a:t>
            </a:r>
            <a:r>
              <a:rPr sz="1650" spc="-52" baseline="-22727" dirty="0">
                <a:latin typeface="Georgia"/>
                <a:cs typeface="Georgia"/>
              </a:rPr>
              <a:t> </a:t>
            </a:r>
            <a:r>
              <a:rPr sz="1650" baseline="37878" dirty="0">
                <a:latin typeface="Trebuchet MS"/>
                <a:cs typeface="Trebuchet MS"/>
              </a:rPr>
              <a:t>n</a:t>
            </a: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(</a:t>
            </a:r>
            <a:r>
              <a:rPr sz="800" i="1" dirty="0">
                <a:latin typeface="Book Antiqua"/>
                <a:cs typeface="Book Antiqua"/>
              </a:rPr>
              <a:t>j</a:t>
            </a:r>
            <a:r>
              <a:rPr sz="800" dirty="0">
                <a:latin typeface="Lucida Sans Unicode"/>
                <a:cs typeface="Lucida Sans Unicode"/>
              </a:rPr>
              <a:t>)</a:t>
            </a:r>
            <a:r>
              <a:rPr sz="1650" i="1" baseline="-22727" dirty="0">
                <a:latin typeface="Verdana"/>
                <a:cs typeface="Verdana"/>
              </a:rPr>
              <a:t>,</a:t>
            </a:r>
            <a:r>
              <a:rPr sz="1650" i="1" spc="-232" baseline="-22727" dirty="0">
                <a:latin typeface="Verdana"/>
                <a:cs typeface="Verdana"/>
              </a:rPr>
              <a:t> </a:t>
            </a:r>
            <a:r>
              <a:rPr sz="1650" i="1" spc="-15" baseline="-22727" dirty="0">
                <a:latin typeface="Book Antiqua"/>
                <a:cs typeface="Book Antiqua"/>
              </a:rPr>
              <a:t>x</a:t>
            </a: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r>
              <a:rPr sz="1650" spc="-15" baseline="37878" dirty="0">
                <a:latin typeface="Trebuchet MS"/>
                <a:cs typeface="Trebuchet MS"/>
              </a:rPr>
              <a:t>,</a:t>
            </a:r>
            <a:endParaRPr sz="1650" baseline="37878">
              <a:latin typeface="Trebuchet MS"/>
              <a:cs typeface="Trebuchet MS"/>
            </a:endParaRPr>
          </a:p>
          <a:p>
            <a:pPr marL="395605" algn="ctr">
              <a:lnSpc>
                <a:spcPct val="100000"/>
              </a:lnSpc>
              <a:spcBef>
                <a:spcPts val="2035"/>
              </a:spcBef>
            </a:pP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(</a:t>
            </a:r>
            <a:r>
              <a:rPr sz="800" i="1" dirty="0">
                <a:latin typeface="Book Antiqua"/>
                <a:cs typeface="Book Antiqua"/>
              </a:rPr>
              <a:t>j</a:t>
            </a:r>
            <a:r>
              <a:rPr sz="800" dirty="0">
                <a:latin typeface="Lucida Sans Unicode"/>
                <a:cs typeface="Lucida Sans Unicode"/>
              </a:rPr>
              <a:t>)[</a:t>
            </a:r>
            <a:r>
              <a:rPr sz="800" i="1" dirty="0">
                <a:latin typeface="Book Antiqua"/>
                <a:cs typeface="Book Antiqua"/>
              </a:rPr>
              <a:t>ced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145" dirty="0">
                <a:latin typeface="Lucida Sans Unicode"/>
                <a:cs typeface="Lucida Sans Unicode"/>
              </a:rPr>
              <a:t> </a:t>
            </a:r>
            <a:r>
              <a:rPr sz="1650" spc="195" baseline="-22727" dirty="0">
                <a:latin typeface="Georgia"/>
                <a:cs typeface="Georgia"/>
              </a:rPr>
              <a:t>=</a:t>
            </a:r>
            <a:r>
              <a:rPr sz="1650" spc="127" baseline="-22727" dirty="0">
                <a:latin typeface="Georgia"/>
                <a:cs typeface="Georgia"/>
              </a:rPr>
              <a:t> </a:t>
            </a:r>
            <a:r>
              <a:rPr sz="1650" spc="-44" baseline="-22727" dirty="0">
                <a:latin typeface="Georgia"/>
                <a:cs typeface="Georgia"/>
              </a:rPr>
              <a:t>max</a:t>
            </a:r>
            <a:r>
              <a:rPr sz="1650" spc="-89" baseline="-22727" dirty="0">
                <a:latin typeface="Georgia"/>
                <a:cs typeface="Georgia"/>
              </a:rPr>
              <a:t> </a:t>
            </a:r>
            <a:r>
              <a:rPr sz="1650" baseline="37878" dirty="0">
                <a:latin typeface="Trebuchet MS"/>
                <a:cs typeface="Trebuchet MS"/>
              </a:rPr>
              <a:t>n</a:t>
            </a:r>
            <a:r>
              <a:rPr sz="1650" baseline="-22727" dirty="0">
                <a:latin typeface="Book Antiqua"/>
                <a:cs typeface="Book Antiqua"/>
              </a:rPr>
              <a:t>0</a:t>
            </a:r>
            <a:r>
              <a:rPr sz="1650" i="1" baseline="-22727" dirty="0">
                <a:latin typeface="Verdana"/>
                <a:cs typeface="Verdana"/>
              </a:rPr>
              <a:t>,</a:t>
            </a:r>
            <a:r>
              <a:rPr sz="1650" i="1" spc="-262" baseline="-22727" dirty="0">
                <a:latin typeface="Verdana"/>
                <a:cs typeface="Verdana"/>
              </a:rPr>
              <a:t> </a:t>
            </a: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(</a:t>
            </a:r>
            <a:r>
              <a:rPr sz="800" i="1" dirty="0">
                <a:latin typeface="Book Antiqua"/>
                <a:cs typeface="Book Antiqua"/>
              </a:rPr>
              <a:t>j</a:t>
            </a:r>
            <a:r>
              <a:rPr sz="800" dirty="0">
                <a:latin typeface="Lucida Sans Unicode"/>
                <a:cs typeface="Lucida Sans Unicode"/>
              </a:rPr>
              <a:t>)</a:t>
            </a:r>
            <a:r>
              <a:rPr sz="800" spc="80" dirty="0">
                <a:latin typeface="Lucida Sans Unicode"/>
                <a:cs typeface="Lucida Sans Unicode"/>
              </a:rPr>
              <a:t> </a:t>
            </a:r>
            <a:r>
              <a:rPr sz="1650" i="1" spc="292" baseline="-22727" dirty="0">
                <a:latin typeface="Arial"/>
                <a:cs typeface="Arial"/>
              </a:rPr>
              <a:t>−</a:t>
            </a:r>
            <a:r>
              <a:rPr sz="1650" i="1" spc="-37" baseline="-22727" dirty="0">
                <a:latin typeface="Arial"/>
                <a:cs typeface="Arial"/>
              </a:rPr>
              <a:t> </a:t>
            </a:r>
            <a:r>
              <a:rPr sz="1650" i="1" spc="-15" baseline="-22727" dirty="0">
                <a:latin typeface="Book Antiqua"/>
                <a:cs typeface="Book Antiqua"/>
              </a:rPr>
              <a:t>x</a:t>
            </a: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r>
              <a:rPr sz="1650" spc="-15" baseline="37878" dirty="0">
                <a:latin typeface="Trebuchet MS"/>
                <a:cs typeface="Trebuchet MS"/>
              </a:rPr>
              <a:t>,</a:t>
            </a:r>
            <a:endParaRPr sz="1650" baseline="37878">
              <a:latin typeface="Trebuchet MS"/>
              <a:cs typeface="Trebuchet MS"/>
            </a:endParaRPr>
          </a:p>
          <a:p>
            <a:pPr marL="50800">
              <a:lnSpc>
                <a:spcPct val="100000"/>
              </a:lnSpc>
              <a:spcBef>
                <a:spcPts val="158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individual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retention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share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a</a:t>
            </a:r>
            <a:r>
              <a:rPr sz="1200" baseline="27777" dirty="0">
                <a:latin typeface="Lucida Sans Unicode"/>
                <a:cs typeface="Lucida Sans Unicode"/>
              </a:rPr>
              <a:t>(</a:t>
            </a:r>
            <a:r>
              <a:rPr sz="1200" i="1" baseline="27777" dirty="0">
                <a:latin typeface="Book Antiqua"/>
                <a:cs typeface="Book Antiqua"/>
              </a:rPr>
              <a:t>j</a:t>
            </a:r>
            <a:r>
              <a:rPr sz="1200" baseline="27777" dirty="0">
                <a:latin typeface="Lucida Sans Unicode"/>
                <a:cs typeface="Lucida Sans Unicode"/>
              </a:rPr>
              <a:t>)</a:t>
            </a:r>
            <a:r>
              <a:rPr sz="1200" spc="150" baseline="27777" dirty="0">
                <a:latin typeface="Lucida Sans Unicode"/>
                <a:cs typeface="Lucida Sans Unicode"/>
              </a:rPr>
              <a:t> </a:t>
            </a:r>
            <a:r>
              <a:rPr sz="1100" spc="-25" dirty="0">
                <a:latin typeface="Arial"/>
                <a:cs typeface="Arial"/>
              </a:rPr>
              <a:t>is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78687" y="2315373"/>
            <a:ext cx="249554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spc="-30" baseline="-22727" dirty="0">
                <a:latin typeface="Book Antiqua"/>
                <a:cs typeface="Book Antiqua"/>
              </a:rPr>
              <a:t>a</a:t>
            </a:r>
            <a:r>
              <a:rPr sz="800" spc="-20" dirty="0">
                <a:latin typeface="Lucida Sans Unicode"/>
                <a:cs typeface="Lucida Sans Unicode"/>
              </a:rPr>
              <a:t>(</a:t>
            </a:r>
            <a:r>
              <a:rPr sz="800" i="1" spc="-20" dirty="0">
                <a:latin typeface="Book Antiqua"/>
                <a:cs typeface="Book Antiqua"/>
              </a:rPr>
              <a:t>j</a:t>
            </a:r>
            <a:r>
              <a:rPr sz="800" spc="-20" dirty="0">
                <a:latin typeface="Lucida Sans Unicode"/>
                <a:cs typeface="Lucida Sans Unicode"/>
              </a:rPr>
              <a:t>)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22197" y="2372574"/>
            <a:ext cx="1333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140" dirty="0">
                <a:latin typeface="Georgia"/>
                <a:cs typeface="Georgia"/>
              </a:rPr>
              <a:t>=</a:t>
            </a:r>
            <a:endParaRPr sz="1100">
              <a:latin typeface="Georgia"/>
              <a:cs typeface="Georg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83626" y="2270047"/>
            <a:ext cx="6788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Georgia"/>
                <a:cs typeface="Georgia"/>
              </a:rPr>
              <a:t>min</a:t>
            </a:r>
            <a:r>
              <a:rPr sz="1100" spc="480" dirty="0">
                <a:latin typeface="Georgia"/>
                <a:cs typeface="Georgi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155" dirty="0">
                <a:latin typeface="Book Antiqua"/>
                <a:cs typeface="Book Antiqua"/>
              </a:rPr>
              <a:t>  </a:t>
            </a:r>
            <a:r>
              <a:rPr sz="1100" i="1" spc="-110" dirty="0">
                <a:latin typeface="Verdana"/>
                <a:cs typeface="Verdana"/>
              </a:rPr>
              <a:t>,</a:t>
            </a:r>
            <a:r>
              <a:rPr sz="1100" i="1" spc="-200" dirty="0">
                <a:latin typeface="Verdana"/>
                <a:cs typeface="Verdana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87715" y="2257106"/>
            <a:ext cx="445134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0985" algn="l"/>
              </a:tabLst>
            </a:pPr>
            <a:r>
              <a:rPr sz="800" spc="-25" dirty="0">
                <a:latin typeface="Lucida Sans Unicode"/>
                <a:cs typeface="Lucida Sans Unicode"/>
              </a:rPr>
              <a:t>(</a:t>
            </a:r>
            <a:r>
              <a:rPr sz="800" i="1" spc="-25" dirty="0">
                <a:latin typeface="Book Antiqua"/>
                <a:cs typeface="Book Antiqua"/>
              </a:rPr>
              <a:t>j</a:t>
            </a:r>
            <a:r>
              <a:rPr sz="800" spc="-25" dirty="0">
                <a:latin typeface="Lucida Sans Unicode"/>
                <a:cs typeface="Lucida Sans Unicode"/>
              </a:rPr>
              <a:t>)</a:t>
            </a:r>
            <a:r>
              <a:rPr sz="800" dirty="0">
                <a:latin typeface="Lucida Sans Unicode"/>
                <a:cs typeface="Lucida Sans Unicode"/>
              </a:rPr>
              <a:t>	</a:t>
            </a: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737626" y="2157830"/>
            <a:ext cx="68199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88010" algn="l"/>
              </a:tabLst>
            </a:pPr>
            <a:r>
              <a:rPr sz="1100" dirty="0">
                <a:latin typeface="Trebuchet MS"/>
                <a:cs typeface="Trebuchet MS"/>
              </a:rPr>
              <a:t>	</a:t>
            </a:r>
            <a:r>
              <a:rPr sz="1100" spc="180" dirty="0">
                <a:latin typeface="Trebuchet MS"/>
                <a:cs typeface="Trebuchet MS"/>
              </a:rPr>
              <a:t>}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496326" y="2489187"/>
            <a:ext cx="910590" cy="0"/>
          </a:xfrm>
          <a:custGeom>
            <a:avLst/>
            <a:gdLst/>
            <a:ahLst/>
            <a:cxnLst/>
            <a:rect l="l" t="t" r="r" b="b"/>
            <a:pathLst>
              <a:path w="910589">
                <a:moveTo>
                  <a:pt x="0" y="0"/>
                </a:moveTo>
                <a:lnTo>
                  <a:pt x="91057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819821" y="2433255"/>
            <a:ext cx="2578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spc="-30" baseline="-17676" dirty="0">
                <a:latin typeface="Book Antiqua"/>
                <a:cs typeface="Book Antiqua"/>
              </a:rPr>
              <a:t>x</a:t>
            </a:r>
            <a:r>
              <a:rPr sz="800" spc="-20" dirty="0">
                <a:latin typeface="Lucida Sans Unicode"/>
                <a:cs typeface="Lucida Sans Unicode"/>
              </a:rPr>
              <a:t>(</a:t>
            </a:r>
            <a:r>
              <a:rPr sz="800" i="1" spc="-20" dirty="0">
                <a:latin typeface="Book Antiqua"/>
                <a:cs typeface="Book Antiqua"/>
              </a:rPr>
              <a:t>j</a:t>
            </a:r>
            <a:r>
              <a:rPr sz="800" spc="-20" dirty="0">
                <a:latin typeface="Lucida Sans Unicode"/>
                <a:cs typeface="Lucida Sans Unicode"/>
              </a:rPr>
              <a:t>)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447861" y="2372574"/>
            <a:ext cx="6070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23875" algn="l"/>
              </a:tabLst>
            </a:pP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35" dirty="0">
                <a:latin typeface="Georgia"/>
                <a:cs typeface="Georgia"/>
              </a:rPr>
              <a:t> </a:t>
            </a:r>
            <a:r>
              <a:rPr sz="1100" spc="-25" dirty="0">
                <a:latin typeface="Georgia"/>
                <a:cs typeface="Georgia"/>
              </a:rPr>
              <a:t>min</a:t>
            </a:r>
            <a:r>
              <a:rPr sz="1100" dirty="0">
                <a:latin typeface="Georgia"/>
                <a:cs typeface="Georgia"/>
              </a:rPr>
              <a:t>	</a:t>
            </a:r>
            <a:r>
              <a:rPr sz="1100" spc="-50" dirty="0">
                <a:latin typeface="Book Antiqua"/>
                <a:cs typeface="Book Antiqua"/>
              </a:rPr>
              <a:t>1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105746" y="2278848"/>
            <a:ext cx="9525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5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175012" y="2265894"/>
            <a:ext cx="19621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118446" y="2489187"/>
            <a:ext cx="246379" cy="0"/>
          </a:xfrm>
          <a:custGeom>
            <a:avLst/>
            <a:gdLst/>
            <a:ahLst/>
            <a:cxnLst/>
            <a:rect l="l" t="t" r="r" b="b"/>
            <a:pathLst>
              <a:path w="246379">
                <a:moveTo>
                  <a:pt x="0" y="0"/>
                </a:moveTo>
                <a:lnTo>
                  <a:pt x="245986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003588" y="2433255"/>
            <a:ext cx="3638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baseline="25252" dirty="0">
                <a:latin typeface="Verdana"/>
                <a:cs typeface="Verdana"/>
              </a:rPr>
              <a:t>,</a:t>
            </a:r>
            <a:r>
              <a:rPr sz="1650" i="1" spc="52" baseline="25252" dirty="0">
                <a:latin typeface="Verdana"/>
                <a:cs typeface="Verdana"/>
              </a:rPr>
              <a:t> </a:t>
            </a:r>
            <a:r>
              <a:rPr sz="1650" i="1" spc="-30" baseline="-17676" dirty="0">
                <a:latin typeface="Book Antiqua"/>
                <a:cs typeface="Book Antiqua"/>
              </a:rPr>
              <a:t>x</a:t>
            </a:r>
            <a:r>
              <a:rPr sz="800" spc="-20" dirty="0">
                <a:latin typeface="Lucida Sans Unicode"/>
                <a:cs typeface="Lucida Sans Unicode"/>
              </a:rPr>
              <a:t>(</a:t>
            </a:r>
            <a:r>
              <a:rPr sz="800" i="1" spc="-20" dirty="0">
                <a:latin typeface="Book Antiqua"/>
                <a:cs typeface="Book Antiqua"/>
              </a:rPr>
              <a:t>j</a:t>
            </a:r>
            <a:r>
              <a:rPr sz="800" spc="-20" dirty="0">
                <a:latin typeface="Lucida Sans Unicode"/>
                <a:cs typeface="Lucida Sans Unicode"/>
              </a:rPr>
              <a:t>)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848101" y="2135656"/>
            <a:ext cx="6559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30860" algn="l"/>
              </a:tabLst>
            </a:pPr>
            <a:r>
              <a:rPr sz="1100" spc="420" dirty="0">
                <a:latin typeface="Trebuchet MS"/>
                <a:cs typeface="Trebuchet MS"/>
              </a:rPr>
              <a:t>(</a:t>
            </a:r>
            <a:r>
              <a:rPr sz="1100" dirty="0">
                <a:latin typeface="Trebuchet MS"/>
                <a:cs typeface="Trebuchet MS"/>
              </a:rPr>
              <a:t>	</a:t>
            </a:r>
            <a:r>
              <a:rPr sz="1100" spc="409" dirty="0">
                <a:latin typeface="Trebuchet MS"/>
                <a:cs typeface="Trebuchet MS"/>
              </a:rPr>
              <a:t>)</a:t>
            </a:r>
            <a:endParaRPr sz="1100">
              <a:latin typeface="Trebuchet MS"/>
              <a:cs typeface="Trebuchet MS"/>
            </a:endParaRPr>
          </a:p>
        </p:txBody>
      </p:sp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Random</a:t>
            </a:r>
            <a:r>
              <a:rPr spc="90" dirty="0"/>
              <a:t> </a:t>
            </a:r>
            <a:r>
              <a:rPr dirty="0"/>
              <a:t>claim</a:t>
            </a:r>
            <a:r>
              <a:rPr spc="90" dirty="0"/>
              <a:t> </a:t>
            </a:r>
            <a:r>
              <a:rPr spc="-10" dirty="0"/>
              <a:t>sizes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7400" y="676343"/>
            <a:ext cx="3870399" cy="214328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672602" y="2982663"/>
            <a:ext cx="126301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40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Random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claim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Excess-of-Loss</a:t>
            </a:r>
            <a:r>
              <a:rPr spc="195" dirty="0"/>
              <a:t> </a:t>
            </a:r>
            <a:r>
              <a:rPr spc="-10" dirty="0"/>
              <a:t>reinsurance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9372" y="854276"/>
            <a:ext cx="33813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retained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ceded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k</a:t>
            </a:r>
            <a:r>
              <a:rPr sz="1100" dirty="0">
                <a:latin typeface="Arial"/>
                <a:cs typeface="Arial"/>
              </a:rPr>
              <a:t>th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j</a:t>
            </a:r>
            <a:r>
              <a:rPr sz="1100" dirty="0">
                <a:latin typeface="Arial"/>
                <a:cs typeface="Arial"/>
              </a:rPr>
              <a:t>th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policy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is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64894" y="1198434"/>
            <a:ext cx="125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66582" y="1160093"/>
            <a:ext cx="30797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10" dirty="0">
                <a:latin typeface="Lucida Sans Unicode"/>
                <a:cs typeface="Lucida Sans Unicode"/>
              </a:rPr>
              <a:t>(</a:t>
            </a:r>
            <a:r>
              <a:rPr sz="800" i="1" spc="-10" dirty="0">
                <a:latin typeface="Book Antiqua"/>
                <a:cs typeface="Book Antiqua"/>
              </a:rPr>
              <a:t>j</a:t>
            </a:r>
            <a:r>
              <a:rPr sz="800" spc="-10" dirty="0">
                <a:latin typeface="Lucida Sans Unicode"/>
                <a:cs typeface="Lucida Sans Unicode"/>
              </a:rPr>
              <a:t>)[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64919" y="1283333"/>
            <a:ext cx="704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k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87866" y="1160093"/>
            <a:ext cx="13779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25" dirty="0">
                <a:latin typeface="Lucida Sans Unicode"/>
                <a:cs typeface="Lucida Sans Unicode"/>
              </a:rPr>
              <a:t>(</a:t>
            </a:r>
            <a:r>
              <a:rPr sz="800" i="1" spc="-25" dirty="0">
                <a:latin typeface="Book Antiqua"/>
                <a:cs typeface="Book Antiqua"/>
              </a:rPr>
              <a:t>j</a:t>
            </a:r>
            <a:r>
              <a:rPr sz="800" spc="-25" dirty="0">
                <a:latin typeface="Lucida Sans Unicode"/>
                <a:cs typeface="Lucida Sans Unicode"/>
              </a:rPr>
              <a:t>)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86202" y="1283333"/>
            <a:ext cx="704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k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93810" y="1044649"/>
            <a:ext cx="5880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81965" algn="l"/>
              </a:tabLst>
            </a:pPr>
            <a:r>
              <a:rPr sz="1100" spc="70" dirty="0">
                <a:latin typeface="Trebuchet MS"/>
                <a:cs typeface="Trebuchet MS"/>
              </a:rPr>
              <a:t>n</a:t>
            </a:r>
            <a:r>
              <a:rPr sz="1100" dirty="0">
                <a:latin typeface="Trebuchet MS"/>
                <a:cs typeface="Trebuchet MS"/>
              </a:rPr>
              <a:t>	</a:t>
            </a:r>
            <a:r>
              <a:rPr sz="1100" spc="265" dirty="0">
                <a:latin typeface="Trebuchet MS"/>
                <a:cs typeface="Trebuchet MS"/>
              </a:rPr>
              <a:t>,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993569" y="1198434"/>
            <a:ext cx="104965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15" dirty="0">
                <a:latin typeface="Georgia"/>
                <a:cs typeface="Georgia"/>
              </a:rPr>
              <a:t> </a:t>
            </a:r>
            <a:r>
              <a:rPr sz="1100" dirty="0">
                <a:latin typeface="Georgia"/>
                <a:cs typeface="Georgia"/>
              </a:rPr>
              <a:t>min</a:t>
            </a:r>
            <a:r>
              <a:rPr sz="1100" spc="165" dirty="0">
                <a:latin typeface="Georgia"/>
                <a:cs typeface="Georgia"/>
              </a:rPr>
              <a:t> 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180" dirty="0">
                <a:latin typeface="Book Antiqua"/>
                <a:cs typeface="Book Antiqua"/>
              </a:rPr>
              <a:t>  </a:t>
            </a:r>
            <a:r>
              <a:rPr sz="1100" i="1" spc="-110" dirty="0">
                <a:latin typeface="Verdana"/>
                <a:cs typeface="Verdana"/>
              </a:rPr>
              <a:t>,</a:t>
            </a:r>
            <a:r>
              <a:rPr sz="1100" i="1" spc="-204" dirty="0">
                <a:latin typeface="Verdana"/>
                <a:cs typeface="Verdana"/>
              </a:rPr>
              <a:t> </a:t>
            </a:r>
            <a:r>
              <a:rPr sz="1100" i="1" dirty="0">
                <a:latin typeface="Verdana"/>
                <a:cs typeface="Verdana"/>
              </a:rPr>
              <a:t>Λ</a:t>
            </a:r>
            <a:r>
              <a:rPr sz="1100" i="1" spc="484" dirty="0">
                <a:latin typeface="Verdana"/>
                <a:cs typeface="Verdana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21853" y="1624824"/>
            <a:ext cx="125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23542" y="1586495"/>
            <a:ext cx="32829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10" dirty="0">
                <a:latin typeface="Lucida Sans Unicode"/>
                <a:cs typeface="Lucida Sans Unicode"/>
              </a:rPr>
              <a:t>(</a:t>
            </a:r>
            <a:r>
              <a:rPr sz="800" i="1" spc="-10" dirty="0">
                <a:latin typeface="Book Antiqua"/>
                <a:cs typeface="Book Antiqua"/>
              </a:rPr>
              <a:t>j</a:t>
            </a:r>
            <a:r>
              <a:rPr sz="800" spc="-10" dirty="0">
                <a:latin typeface="Lucida Sans Unicode"/>
                <a:cs typeface="Lucida Sans Unicode"/>
              </a:rPr>
              <a:t>)[</a:t>
            </a:r>
            <a:r>
              <a:rPr sz="800" i="1" spc="-10" dirty="0">
                <a:latin typeface="Book Antiqua"/>
                <a:cs typeface="Book Antiqua"/>
              </a:rPr>
              <a:t>ced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492311" y="1586495"/>
            <a:ext cx="13716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25" dirty="0">
                <a:latin typeface="Lucida Sans Unicode"/>
                <a:cs typeface="Lucida Sans Unicode"/>
              </a:rPr>
              <a:t>(</a:t>
            </a:r>
            <a:r>
              <a:rPr sz="800" i="1" spc="-25" dirty="0">
                <a:latin typeface="Book Antiqua"/>
                <a:cs typeface="Book Antiqua"/>
              </a:rPr>
              <a:t>j</a:t>
            </a:r>
            <a:r>
              <a:rPr sz="800" spc="-25" dirty="0">
                <a:latin typeface="Lucida Sans Unicode"/>
                <a:cs typeface="Lucida Sans Unicode"/>
              </a:rPr>
              <a:t>)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21879" y="1709723"/>
            <a:ext cx="1039494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981075" algn="l"/>
              </a:tabLst>
            </a:pPr>
            <a:r>
              <a:rPr sz="800" i="1" spc="-50" dirty="0">
                <a:latin typeface="Book Antiqua"/>
                <a:cs typeface="Book Antiqua"/>
              </a:rPr>
              <a:t>k</a:t>
            </a:r>
            <a:r>
              <a:rPr sz="800" i="1" dirty="0">
                <a:latin typeface="Book Antiqua"/>
                <a:cs typeface="Book Antiqu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k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298255" y="1471039"/>
            <a:ext cx="82676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20725" algn="l"/>
              </a:tabLst>
            </a:pPr>
            <a:r>
              <a:rPr sz="1100" spc="70" dirty="0">
                <a:latin typeface="Trebuchet MS"/>
                <a:cs typeface="Trebuchet MS"/>
              </a:rPr>
              <a:t>n</a:t>
            </a:r>
            <a:r>
              <a:rPr sz="1100" dirty="0">
                <a:latin typeface="Trebuchet MS"/>
                <a:cs typeface="Trebuchet MS"/>
              </a:rPr>
              <a:t>	</a:t>
            </a:r>
            <a:r>
              <a:rPr sz="1100" spc="265" dirty="0">
                <a:latin typeface="Trebuchet MS"/>
                <a:cs typeface="Trebuchet MS"/>
              </a:rPr>
              <a:t>,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871065" y="1624824"/>
            <a:ext cx="131508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82320" algn="l"/>
              </a:tabLst>
            </a:pP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20" dirty="0">
                <a:latin typeface="Georgia"/>
                <a:cs typeface="Georgia"/>
              </a:rPr>
              <a:t> </a:t>
            </a:r>
            <a:r>
              <a:rPr sz="1100" dirty="0">
                <a:latin typeface="Georgia"/>
                <a:cs typeface="Georgia"/>
              </a:rPr>
              <a:t>max</a:t>
            </a:r>
            <a:r>
              <a:rPr sz="1100" spc="165" dirty="0">
                <a:latin typeface="Georgia"/>
                <a:cs typeface="Georgia"/>
              </a:rPr>
              <a:t>  </a:t>
            </a:r>
            <a:r>
              <a:rPr sz="1100" i="1" spc="-50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65" dirty="0">
                <a:latin typeface="Arial"/>
                <a:cs typeface="Arial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Λ,</a:t>
            </a:r>
            <a:r>
              <a:rPr sz="1100" i="1" spc="-204" dirty="0">
                <a:latin typeface="Verdana"/>
                <a:cs typeface="Verdana"/>
              </a:rPr>
              <a:t> </a:t>
            </a:r>
            <a:r>
              <a:rPr sz="1100" dirty="0">
                <a:latin typeface="Book Antiqua"/>
                <a:cs typeface="Book Antiqua"/>
              </a:rPr>
              <a:t>0</a:t>
            </a:r>
            <a:r>
              <a:rPr sz="1100" spc="180" dirty="0">
                <a:latin typeface="Book Antiqua"/>
                <a:cs typeface="Book Antiqua"/>
              </a:rPr>
              <a:t>  </a:t>
            </a:r>
            <a:r>
              <a:rPr sz="1100" i="1" spc="-50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33972" y="1935961"/>
            <a:ext cx="29978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Verdana"/>
                <a:cs typeface="Verdana"/>
              </a:rPr>
              <a:t>Λ</a:t>
            </a:r>
            <a:r>
              <a:rPr sz="1100" i="1" spc="-95" dirty="0">
                <a:latin typeface="Verdana"/>
                <a:cs typeface="Verdana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deductible.</a:t>
            </a:r>
            <a:r>
              <a:rPr sz="1100" spc="5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retained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share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a</a:t>
            </a:r>
            <a:r>
              <a:rPr sz="1200" baseline="27777" dirty="0">
                <a:latin typeface="Lucida Sans Unicode"/>
                <a:cs typeface="Lucida Sans Unicode"/>
              </a:rPr>
              <a:t>(</a:t>
            </a:r>
            <a:r>
              <a:rPr sz="1200" i="1" baseline="27777" dirty="0">
                <a:latin typeface="Book Antiqua"/>
                <a:cs typeface="Book Antiqua"/>
              </a:rPr>
              <a:t>j</a:t>
            </a:r>
            <a:r>
              <a:rPr sz="1200" baseline="27777" dirty="0">
                <a:latin typeface="Lucida Sans Unicode"/>
                <a:cs typeface="Lucida Sans Unicode"/>
              </a:rPr>
              <a:t>)</a:t>
            </a:r>
            <a:r>
              <a:rPr sz="1200" spc="135" baseline="27777" dirty="0">
                <a:latin typeface="Lucida Sans Unicode"/>
                <a:cs typeface="Lucida Sans Unicode"/>
              </a:rPr>
              <a:t> </a:t>
            </a:r>
            <a:r>
              <a:rPr sz="1100" spc="-25" dirty="0">
                <a:latin typeface="Arial"/>
                <a:cs typeface="Arial"/>
              </a:rPr>
              <a:t>is</a:t>
            </a:r>
            <a:endParaRPr sz="11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746834" y="2196603"/>
            <a:ext cx="4603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spc="-15" baseline="-30303" dirty="0">
                <a:latin typeface="Book Antiqua"/>
                <a:cs typeface="Book Antiqua"/>
              </a:rPr>
              <a:t>X</a:t>
            </a:r>
            <a:r>
              <a:rPr sz="800" spc="-10" dirty="0">
                <a:latin typeface="Lucida Sans Unicode"/>
                <a:cs typeface="Lucida Sans Unicode"/>
              </a:rPr>
              <a:t>(</a:t>
            </a:r>
            <a:r>
              <a:rPr sz="800" i="1" spc="-10" dirty="0">
                <a:latin typeface="Book Antiqua"/>
                <a:cs typeface="Book Antiqua"/>
              </a:rPr>
              <a:t>j</a:t>
            </a:r>
            <a:r>
              <a:rPr sz="800" spc="-10" dirty="0">
                <a:latin typeface="Lucida Sans Unicode"/>
                <a:cs typeface="Lucida Sans Unicode"/>
              </a:rPr>
              <a:t>)[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367307" y="2319844"/>
            <a:ext cx="6007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517525" algn="l"/>
              </a:tabLst>
            </a:pPr>
            <a:r>
              <a:rPr sz="1650" i="1" baseline="-22727" dirty="0">
                <a:latin typeface="Book Antiqua"/>
                <a:cs typeface="Book Antiqua"/>
              </a:rPr>
              <a:t>a</a:t>
            </a:r>
            <a:r>
              <a:rPr sz="800" dirty="0">
                <a:latin typeface="Lucida Sans Unicode"/>
                <a:cs typeface="Lucida Sans Unicode"/>
              </a:rPr>
              <a:t>(</a:t>
            </a:r>
            <a:r>
              <a:rPr sz="800" i="1" dirty="0">
                <a:latin typeface="Book Antiqua"/>
                <a:cs typeface="Book Antiqua"/>
              </a:rPr>
              <a:t>j</a:t>
            </a:r>
            <a:r>
              <a:rPr sz="800" dirty="0">
                <a:latin typeface="Lucida Sans Unicode"/>
                <a:cs typeface="Lucida Sans Unicode"/>
              </a:rPr>
              <a:t>)</a:t>
            </a:r>
            <a:r>
              <a:rPr sz="800" spc="215" dirty="0">
                <a:latin typeface="Lucida Sans Unicode"/>
                <a:cs typeface="Lucida Sans Unicode"/>
              </a:rPr>
              <a:t> </a:t>
            </a:r>
            <a:r>
              <a:rPr sz="1650" spc="120" baseline="-22727" dirty="0">
                <a:latin typeface="Georgia"/>
                <a:cs typeface="Georgia"/>
              </a:rPr>
              <a:t>=</a:t>
            </a:r>
            <a:r>
              <a:rPr sz="1650" baseline="-22727" dirty="0">
                <a:latin typeface="Georgia"/>
                <a:cs typeface="Georgia"/>
              </a:rPr>
              <a:t>	</a:t>
            </a:r>
            <a:r>
              <a:rPr sz="800" i="1" spc="-50" dirty="0">
                <a:latin typeface="Book Antiqua"/>
                <a:cs typeface="Book Antiqua"/>
              </a:rPr>
              <a:t>k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784934" y="2491549"/>
            <a:ext cx="390525" cy="0"/>
          </a:xfrm>
          <a:custGeom>
            <a:avLst/>
            <a:gdLst/>
            <a:ahLst/>
            <a:cxnLst/>
            <a:rect l="l" t="t" r="r" b="b"/>
            <a:pathLst>
              <a:path w="390525">
                <a:moveTo>
                  <a:pt x="0" y="0"/>
                </a:moveTo>
                <a:lnTo>
                  <a:pt x="39018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1832025" y="2435604"/>
            <a:ext cx="29019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spc="-30" baseline="-30303" dirty="0">
                <a:latin typeface="Book Antiqua"/>
                <a:cs typeface="Book Antiqua"/>
              </a:rPr>
              <a:t>X</a:t>
            </a:r>
            <a:r>
              <a:rPr sz="800" spc="-20" dirty="0">
                <a:latin typeface="Lucida Sans Unicode"/>
                <a:cs typeface="Lucida Sans Unicode"/>
              </a:rPr>
              <a:t>(</a:t>
            </a:r>
            <a:r>
              <a:rPr sz="800" i="1" spc="-20" dirty="0">
                <a:latin typeface="Book Antiqua"/>
                <a:cs typeface="Book Antiqua"/>
              </a:rPr>
              <a:t>j</a:t>
            </a:r>
            <a:r>
              <a:rPr sz="800" spc="-20" dirty="0">
                <a:latin typeface="Lucida Sans Unicode"/>
                <a:cs typeface="Lucida Sans Unicode"/>
              </a:rPr>
              <a:t>)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957463" y="2596170"/>
            <a:ext cx="704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k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216086" y="2374937"/>
            <a:ext cx="61468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30" dirty="0">
                <a:latin typeface="Georgia"/>
                <a:cs typeface="Georgia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min</a:t>
            </a:r>
            <a:r>
              <a:rPr sz="1100" i="1" spc="155" dirty="0">
                <a:latin typeface="Book Antiqua"/>
                <a:cs typeface="Book Antiqua"/>
              </a:rPr>
              <a:t>  </a:t>
            </a:r>
            <a:r>
              <a:rPr sz="1100" spc="-25" dirty="0">
                <a:latin typeface="Book Antiqua"/>
                <a:cs typeface="Book Antiqua"/>
              </a:rPr>
              <a:t>1</a:t>
            </a:r>
            <a:r>
              <a:rPr sz="1100" i="1" spc="-25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843301" y="2281210"/>
            <a:ext cx="1835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u="sng" spc="20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i="1" u="sng" spc="-5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Λ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817901" y="2435604"/>
            <a:ext cx="29019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spc="-30" baseline="-30303" dirty="0">
                <a:latin typeface="Book Antiqua"/>
                <a:cs typeface="Book Antiqua"/>
              </a:rPr>
              <a:t>X</a:t>
            </a:r>
            <a:r>
              <a:rPr sz="800" spc="-20" dirty="0">
                <a:latin typeface="Lucida Sans Unicode"/>
                <a:cs typeface="Lucida Sans Unicode"/>
              </a:rPr>
              <a:t>(</a:t>
            </a:r>
            <a:r>
              <a:rPr sz="800" i="1" spc="-20" dirty="0">
                <a:latin typeface="Book Antiqua"/>
                <a:cs typeface="Book Antiqua"/>
              </a:rPr>
              <a:t>j</a:t>
            </a:r>
            <a:r>
              <a:rPr sz="800" spc="-20" dirty="0">
                <a:latin typeface="Lucida Sans Unicode"/>
                <a:cs typeface="Lucida Sans Unicode"/>
              </a:rPr>
              <a:t>)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943326" y="2596170"/>
            <a:ext cx="7048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k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585669" y="2138018"/>
            <a:ext cx="62992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04825" algn="l"/>
              </a:tabLst>
            </a:pPr>
            <a:r>
              <a:rPr sz="1100" spc="420" dirty="0">
                <a:latin typeface="Trebuchet MS"/>
                <a:cs typeface="Trebuchet MS"/>
              </a:rPr>
              <a:t>(</a:t>
            </a:r>
            <a:r>
              <a:rPr sz="1100" dirty="0">
                <a:latin typeface="Trebuchet MS"/>
                <a:cs typeface="Trebuchet MS"/>
              </a:rPr>
              <a:t>	</a:t>
            </a:r>
            <a:r>
              <a:rPr sz="1100" spc="420" dirty="0">
                <a:latin typeface="Trebuchet MS"/>
                <a:cs typeface="Trebuchet MS"/>
              </a:rPr>
              <a:t>)</a:t>
            </a:r>
            <a:endParaRPr sz="1100">
              <a:latin typeface="Trebuchet MS"/>
              <a:cs typeface="Trebuchet MS"/>
            </a:endParaRPr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227139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Excess-of-Loss</a:t>
            </a:r>
            <a:r>
              <a:rPr lang="zh-CN" altLang="en-US" sz="1400" spc="19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reinsurance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1132" y="679115"/>
            <a:ext cx="2502084" cy="2473931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71818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spc="-10" dirty="0">
                <a:latin typeface="Arial"/>
                <a:cs typeface="Arial"/>
              </a:rPr>
              <a:t>Layering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0223" y="828486"/>
            <a:ext cx="3601854" cy="2239382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Definition</a:t>
            </a:r>
            <a:r>
              <a:rPr spc="75" dirty="0"/>
              <a:t> </a:t>
            </a:r>
            <a:r>
              <a:rPr dirty="0"/>
              <a:t>of</a:t>
            </a:r>
            <a:r>
              <a:rPr spc="75" dirty="0"/>
              <a:t> </a:t>
            </a:r>
            <a:r>
              <a:rPr spc="-10" dirty="0"/>
              <a:t>catastrophe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950239"/>
            <a:ext cx="4372610" cy="230504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Examples: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7729" y="1180465"/>
            <a:ext cx="4372610" cy="791210"/>
            <a:chOff x="117729" y="1180465"/>
            <a:chExt cx="4372610" cy="791210"/>
          </a:xfrm>
        </p:grpSpPr>
        <p:sp>
          <p:nvSpPr>
            <p:cNvPr id="8" name="object 8"/>
            <p:cNvSpPr/>
            <p:nvPr/>
          </p:nvSpPr>
          <p:spPr>
            <a:xfrm>
              <a:off x="117729" y="1180465"/>
              <a:ext cx="4372610" cy="791210"/>
            </a:xfrm>
            <a:custGeom>
              <a:avLst/>
              <a:gdLst/>
              <a:ahLst/>
              <a:cxnLst/>
              <a:rect l="l" t="t" r="r" b="b"/>
              <a:pathLst>
                <a:path w="4372610" h="791210">
                  <a:moveTo>
                    <a:pt x="4372533" y="0"/>
                  </a:moveTo>
                  <a:lnTo>
                    <a:pt x="0" y="0"/>
                  </a:lnTo>
                  <a:lnTo>
                    <a:pt x="0" y="791184"/>
                  </a:lnTo>
                  <a:lnTo>
                    <a:pt x="4372533" y="791184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7416" y="1356004"/>
              <a:ext cx="73025" cy="282575"/>
            </a:xfrm>
            <a:custGeom>
              <a:avLst/>
              <a:gdLst/>
              <a:ahLst/>
              <a:cxnLst/>
              <a:rect l="l" t="t" r="r" b="b"/>
              <a:pathLst>
                <a:path w="73025" h="282575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28257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7729" y="1180465"/>
            <a:ext cx="4372610" cy="791210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330835">
              <a:lnSpc>
                <a:spcPct val="100000"/>
              </a:lnSpc>
              <a:spcBef>
                <a:spcPts val="850"/>
              </a:spcBef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high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occur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because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disaster</a:t>
            </a:r>
            <a:endParaRPr sz="1100">
              <a:latin typeface="Arial"/>
              <a:cs typeface="Arial"/>
            </a:endParaRPr>
          </a:p>
          <a:p>
            <a:pPr marL="330835" marR="203835">
              <a:lnSpc>
                <a:spcPct val="102699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a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insureds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suffer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body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injuries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owing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single </a:t>
            </a:r>
            <a:r>
              <a:rPr sz="1100" dirty="0">
                <a:latin typeface="Arial"/>
                <a:cs typeface="Arial"/>
              </a:rPr>
              <a:t>accident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(in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group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insurance)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729" y="2250008"/>
            <a:ext cx="4372610" cy="20637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Formal</a:t>
            </a:r>
            <a:r>
              <a:rPr sz="11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definition: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7729" y="2455875"/>
            <a:ext cx="4372610" cy="25781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32384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54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occurs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under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given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number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c </a:t>
            </a:r>
            <a:r>
              <a:rPr sz="1100" dirty="0">
                <a:latin typeface="Arial"/>
                <a:cs typeface="Arial"/>
              </a:rPr>
              <a:t>during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time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interval.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Content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47650" y="663575"/>
            <a:ext cx="2339975" cy="24853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2725" indent="-20066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Introduction</a:t>
            </a:r>
            <a:endParaRPr sz="1100" dirty="0">
              <a:latin typeface="Arial"/>
              <a:cs typeface="Arial"/>
            </a:endParaRPr>
          </a:p>
          <a:p>
            <a:pPr marL="357505">
              <a:lnSpc>
                <a:spcPct val="100000"/>
              </a:lnSpc>
              <a:spcBef>
                <a:spcPts val="35"/>
              </a:spcBef>
            </a:pPr>
            <a:r>
              <a:rPr sz="1100" spc="-10" dirty="0">
                <a:latin typeface="Arial"/>
                <a:cs typeface="Arial"/>
              </a:rPr>
              <a:t>Classification</a:t>
            </a:r>
            <a:endParaRPr sz="1100" dirty="0">
              <a:latin typeface="Arial"/>
              <a:cs typeface="Arial"/>
            </a:endParaRPr>
          </a:p>
          <a:p>
            <a:pPr marL="357505">
              <a:lnSpc>
                <a:spcPct val="100000"/>
              </a:lnSpc>
              <a:spcBef>
                <a:spcPts val="35"/>
              </a:spcBef>
            </a:pPr>
            <a:r>
              <a:rPr sz="1100" dirty="0">
                <a:latin typeface="Arial"/>
                <a:cs typeface="Arial"/>
              </a:rPr>
              <a:t>Purpose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</a:t>
            </a:r>
            <a:endParaRPr sz="1100" dirty="0">
              <a:latin typeface="Arial"/>
              <a:cs typeface="Arial"/>
            </a:endParaRPr>
          </a:p>
          <a:p>
            <a:pPr marL="212725" marR="266065" indent="-200660">
              <a:lnSpc>
                <a:spcPct val="102600"/>
              </a:lnSpc>
              <a:spcBef>
                <a:spcPts val="600"/>
              </a:spcBef>
              <a:buClr>
                <a:srgbClr val="FFFFFF"/>
              </a:buClr>
              <a:buSzPct val="90909"/>
              <a:buAutoNum type="arabicPlain" startAt="2"/>
              <a:tabLst>
                <a:tab pos="213360" algn="l"/>
                <a:tab pos="357505" algn="l"/>
              </a:tabLst>
            </a:pPr>
            <a:r>
              <a:rPr sz="1100" spc="-10" dirty="0">
                <a:latin typeface="Arial"/>
                <a:cs typeface="Arial"/>
              </a:rPr>
              <a:t>Reinsurance</a:t>
            </a:r>
            <a:r>
              <a:rPr sz="1100" spc="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arrangements 		Stop-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 		Quota-</a:t>
            </a:r>
            <a:r>
              <a:rPr sz="1100" dirty="0">
                <a:latin typeface="Arial"/>
                <a:cs typeface="Arial"/>
              </a:rPr>
              <a:t>share</a:t>
            </a:r>
            <a:r>
              <a:rPr sz="1100" spc="-10" dirty="0">
                <a:latin typeface="Arial"/>
                <a:cs typeface="Arial"/>
              </a:rPr>
              <a:t> reinsurance 		</a:t>
            </a:r>
            <a:r>
              <a:rPr sz="1100" dirty="0">
                <a:latin typeface="Arial"/>
                <a:cs typeface="Arial"/>
              </a:rPr>
              <a:t>Surplus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 		Excess-of-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 		</a:t>
            </a:r>
            <a:r>
              <a:rPr sz="1100" dirty="0">
                <a:latin typeface="Arial"/>
                <a:cs typeface="Arial"/>
              </a:rPr>
              <a:t>Catastrophe</a:t>
            </a:r>
            <a:r>
              <a:rPr sz="1100" spc="-6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</a:t>
            </a:r>
            <a:endParaRPr sz="11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spcBef>
                <a:spcPts val="635"/>
              </a:spcBef>
              <a:buClr>
                <a:srgbClr val="FFFFFF"/>
              </a:buClr>
              <a:buSzPct val="90909"/>
              <a:buAutoNum type="arabicPlain" startAt="2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Further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aspects</a:t>
            </a:r>
            <a:endParaRPr sz="1100" dirty="0">
              <a:latin typeface="Arial"/>
              <a:cs typeface="Arial"/>
            </a:endParaRPr>
          </a:p>
          <a:p>
            <a:pPr marL="357505" marR="5080">
              <a:lnSpc>
                <a:spcPct val="102600"/>
              </a:lnSpc>
            </a:pPr>
            <a:r>
              <a:rPr sz="1100" spc="-10" dirty="0">
                <a:latin typeface="Arial"/>
                <a:cs typeface="Arial"/>
              </a:rPr>
              <a:t>Insurance-reinsurance</a:t>
            </a:r>
            <a:r>
              <a:rPr sz="1100" spc="6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networks Rensurance</a:t>
            </a:r>
            <a:r>
              <a:rPr sz="1100" spc="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programmes</a:t>
            </a:r>
            <a:endParaRPr sz="11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spcBef>
                <a:spcPts val="635"/>
              </a:spcBef>
              <a:buClr>
                <a:srgbClr val="FFFFFF"/>
              </a:buClr>
              <a:buSzPct val="90909"/>
              <a:buAutoNum type="arabicPlain" startAt="4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References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4150" y="40491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Catastrophe</a:t>
            </a:r>
            <a:r>
              <a:rPr spc="155" dirty="0"/>
              <a:t> </a:t>
            </a:r>
            <a:r>
              <a:rPr spc="-10" dirty="0"/>
              <a:t>reinsurance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117729" y="667473"/>
            <a:ext cx="4372610" cy="1264285"/>
            <a:chOff x="117729" y="667473"/>
            <a:chExt cx="4372610" cy="1264285"/>
          </a:xfrm>
        </p:grpSpPr>
        <p:sp>
          <p:nvSpPr>
            <p:cNvPr id="7" name="object 7"/>
            <p:cNvSpPr/>
            <p:nvPr/>
          </p:nvSpPr>
          <p:spPr>
            <a:xfrm>
              <a:off x="117729" y="667473"/>
              <a:ext cx="4372610" cy="206375"/>
            </a:xfrm>
            <a:custGeom>
              <a:avLst/>
              <a:gdLst/>
              <a:ahLst/>
              <a:cxnLst/>
              <a:rect l="l" t="t" r="r" b="b"/>
              <a:pathLst>
                <a:path w="4372610" h="206375">
                  <a:moveTo>
                    <a:pt x="0" y="205854"/>
                  </a:moveTo>
                  <a:lnTo>
                    <a:pt x="4372533" y="205854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05854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7729" y="873328"/>
              <a:ext cx="4372610" cy="1058545"/>
            </a:xfrm>
            <a:custGeom>
              <a:avLst/>
              <a:gdLst/>
              <a:ahLst/>
              <a:cxnLst/>
              <a:rect l="l" t="t" r="r" b="b"/>
              <a:pathLst>
                <a:path w="4372610" h="1058545">
                  <a:moveTo>
                    <a:pt x="4372533" y="0"/>
                  </a:moveTo>
                  <a:lnTo>
                    <a:pt x="0" y="0"/>
                  </a:lnTo>
                  <a:lnTo>
                    <a:pt x="0" y="1058125"/>
                  </a:lnTo>
                  <a:lnTo>
                    <a:pt x="4372533" y="1058125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659356" y="1358595"/>
            <a:ext cx="106680" cy="17145"/>
          </a:xfrm>
          <a:custGeom>
            <a:avLst/>
            <a:gdLst/>
            <a:ahLst/>
            <a:cxnLst/>
            <a:rect l="l" t="t" r="r" b="b"/>
            <a:pathLst>
              <a:path w="106680" h="17144">
                <a:moveTo>
                  <a:pt x="106222" y="0"/>
                </a:moveTo>
                <a:lnTo>
                  <a:pt x="0" y="0"/>
                </a:lnTo>
                <a:lnTo>
                  <a:pt x="0" y="16624"/>
                </a:lnTo>
                <a:lnTo>
                  <a:pt x="106222" y="16624"/>
                </a:lnTo>
                <a:lnTo>
                  <a:pt x="10622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890267" y="1358595"/>
            <a:ext cx="106680" cy="17145"/>
          </a:xfrm>
          <a:custGeom>
            <a:avLst/>
            <a:gdLst/>
            <a:ahLst/>
            <a:cxnLst/>
            <a:rect l="l" t="t" r="r" b="b"/>
            <a:pathLst>
              <a:path w="106680" h="17144">
                <a:moveTo>
                  <a:pt x="106222" y="0"/>
                </a:moveTo>
                <a:lnTo>
                  <a:pt x="0" y="0"/>
                </a:lnTo>
                <a:lnTo>
                  <a:pt x="0" y="16624"/>
                </a:lnTo>
                <a:lnTo>
                  <a:pt x="106222" y="16624"/>
                </a:lnTo>
                <a:lnTo>
                  <a:pt x="10622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659356" y="1574088"/>
            <a:ext cx="368300" cy="17145"/>
          </a:xfrm>
          <a:custGeom>
            <a:avLst/>
            <a:gdLst/>
            <a:ahLst/>
            <a:cxnLst/>
            <a:rect l="l" t="t" r="r" b="b"/>
            <a:pathLst>
              <a:path w="368300" h="17144">
                <a:moveTo>
                  <a:pt x="367906" y="0"/>
                </a:moveTo>
                <a:lnTo>
                  <a:pt x="0" y="0"/>
                </a:lnTo>
                <a:lnTo>
                  <a:pt x="0" y="16624"/>
                </a:lnTo>
                <a:lnTo>
                  <a:pt x="367906" y="16624"/>
                </a:lnTo>
                <a:lnTo>
                  <a:pt x="3679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83172" y="617052"/>
            <a:ext cx="3270885" cy="11455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8900" marR="788035">
              <a:lnSpc>
                <a:spcPct val="132200"/>
              </a:lnSpc>
              <a:spcBef>
                <a:spcPts val="10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Definition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basis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1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claim</a:t>
            </a:r>
            <a:r>
              <a:rPr sz="1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number </a:t>
            </a:r>
            <a:r>
              <a:rPr sz="1100" dirty="0">
                <a:latin typeface="Arial"/>
                <a:cs typeface="Arial"/>
              </a:rPr>
              <a:t>Let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c</a:t>
            </a:r>
            <a:r>
              <a:rPr sz="1100" i="1" spc="10" dirty="0">
                <a:latin typeface="Book Antiqua"/>
                <a:cs typeface="Book Antiqua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20" dirty="0">
                <a:latin typeface="Georgia"/>
                <a:cs typeface="Georgia"/>
              </a:rPr>
              <a:t> </a:t>
            </a:r>
            <a:r>
              <a:rPr sz="1100" dirty="0">
                <a:latin typeface="Book Antiqua"/>
                <a:cs typeface="Book Antiqua"/>
              </a:rPr>
              <a:t>5</a:t>
            </a:r>
            <a:r>
              <a:rPr sz="1100" spc="1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k</a:t>
            </a:r>
            <a:r>
              <a:rPr sz="1200" baseline="27777" dirty="0">
                <a:latin typeface="Lucida Sans Unicode"/>
                <a:cs typeface="Lucida Sans Unicode"/>
              </a:rPr>
              <a:t>[</a:t>
            </a:r>
            <a:r>
              <a:rPr sz="1200" i="1" baseline="27777" dirty="0">
                <a:latin typeface="Book Antiqua"/>
                <a:cs typeface="Book Antiqua"/>
              </a:rPr>
              <a:t>ret</a:t>
            </a:r>
            <a:r>
              <a:rPr sz="1200" baseline="27777" dirty="0">
                <a:latin typeface="Lucida Sans Unicode"/>
                <a:cs typeface="Lucida Sans Unicode"/>
              </a:rPr>
              <a:t>]</a:t>
            </a:r>
            <a:r>
              <a:rPr sz="1200" spc="120" baseline="27777" dirty="0">
                <a:latin typeface="Lucida Sans Unicode"/>
                <a:cs typeface="Lucida Sans Unicode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20" dirty="0">
                <a:latin typeface="Georgia"/>
                <a:cs typeface="Georgia"/>
              </a:rPr>
              <a:t> </a:t>
            </a:r>
            <a:r>
              <a:rPr sz="1100" dirty="0">
                <a:latin typeface="Book Antiqua"/>
                <a:cs typeface="Book Antiqua"/>
              </a:rPr>
              <a:t>8</a:t>
            </a:r>
            <a:r>
              <a:rPr sz="1100" dirty="0">
                <a:latin typeface="Arial"/>
                <a:cs typeface="Arial"/>
              </a:rPr>
              <a:t>,</a:t>
            </a:r>
            <a:r>
              <a:rPr sz="1100" spc="-20" dirty="0">
                <a:latin typeface="Arial"/>
                <a:cs typeface="Arial"/>
              </a:rPr>
              <a:t> then</a:t>
            </a:r>
            <a:endParaRPr sz="1100">
              <a:latin typeface="Arial"/>
              <a:cs typeface="Arial"/>
            </a:endParaRPr>
          </a:p>
          <a:p>
            <a:pPr marL="218440" algn="ctr">
              <a:lnSpc>
                <a:spcPct val="100000"/>
              </a:lnSpc>
              <a:spcBef>
                <a:spcPts val="930"/>
              </a:spcBef>
            </a:pPr>
            <a:r>
              <a:rPr sz="800" dirty="0">
                <a:latin typeface="Book Antiqua"/>
                <a:cs typeface="Book Antiqua"/>
              </a:rPr>
              <a:t>no</a:t>
            </a:r>
            <a:r>
              <a:rPr sz="800" spc="90" dirty="0">
                <a:latin typeface="Book Antiqua"/>
                <a:cs typeface="Book Antiqua"/>
              </a:rPr>
              <a:t> </a:t>
            </a:r>
            <a:r>
              <a:rPr sz="800" spc="-25" dirty="0">
                <a:latin typeface="Book Antiqua"/>
                <a:cs typeface="Book Antiqua"/>
              </a:rPr>
              <a:t>cat</a:t>
            </a:r>
            <a:endParaRPr sz="800">
              <a:latin typeface="Book Antiqua"/>
              <a:cs typeface="Book Antiqua"/>
            </a:endParaRPr>
          </a:p>
          <a:p>
            <a:pPr marR="55880" algn="r">
              <a:lnSpc>
                <a:spcPct val="100000"/>
              </a:lnSpc>
              <a:spcBef>
                <a:spcPts val="445"/>
              </a:spcBef>
            </a:pPr>
            <a:r>
              <a:rPr sz="1100" i="1" dirty="0">
                <a:latin typeface="Book Antiqua"/>
                <a:cs typeface="Book Antiqua"/>
              </a:rPr>
              <a:t>K</a:t>
            </a:r>
            <a:r>
              <a:rPr sz="1100" i="1" spc="70" dirty="0">
                <a:latin typeface="Book Antiqua"/>
                <a:cs typeface="Book Antiqua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60" dirty="0">
                <a:latin typeface="Georgia"/>
                <a:cs typeface="Georgia"/>
              </a:rPr>
              <a:t> </a:t>
            </a:r>
            <a:r>
              <a:rPr sz="1650" spc="-967" baseline="53030" dirty="0">
                <a:latin typeface="Trebuchet MS"/>
                <a:cs typeface="Trebuchet MS"/>
              </a:rPr>
              <a:t>¸</a:t>
            </a:r>
            <a:r>
              <a:rPr sz="1100" spc="-70" dirty="0">
                <a:latin typeface="Book Antiqua"/>
                <a:cs typeface="Book Antiqua"/>
              </a:rPr>
              <a:t>1</a:t>
            </a:r>
            <a:r>
              <a:rPr sz="1100" i="1" spc="-60" dirty="0">
                <a:latin typeface="Verdana"/>
                <a:cs typeface="Verdana"/>
              </a:rPr>
              <a:t>,</a:t>
            </a:r>
            <a:r>
              <a:rPr sz="1100" i="1" spc="-195" dirty="0">
                <a:latin typeface="Verdana"/>
                <a:cs typeface="Verdana"/>
              </a:rPr>
              <a:t> </a:t>
            </a:r>
            <a:r>
              <a:rPr sz="1100" spc="-200" dirty="0">
                <a:latin typeface="Book Antiqua"/>
                <a:cs typeface="Book Antiqua"/>
              </a:rPr>
              <a:t>2</a:t>
            </a:r>
            <a:r>
              <a:rPr sz="1650" spc="-300" baseline="53030" dirty="0">
                <a:latin typeface="Trebuchet MS"/>
                <a:cs typeface="Trebuchet MS"/>
              </a:rPr>
              <a:t>x</a:t>
            </a:r>
            <a:r>
              <a:rPr sz="1100" i="1" spc="-200" dirty="0">
                <a:latin typeface="Verdana"/>
                <a:cs typeface="Verdana"/>
              </a:rPr>
              <a:t>,</a:t>
            </a:r>
            <a:r>
              <a:rPr sz="1650" spc="-300" baseline="53030" dirty="0">
                <a:latin typeface="Trebuchet MS"/>
                <a:cs typeface="Trebuchet MS"/>
              </a:rPr>
              <a:t>`</a:t>
            </a:r>
            <a:r>
              <a:rPr sz="1100" spc="-200" dirty="0">
                <a:latin typeface="Book Antiqua"/>
                <a:cs typeface="Book Antiqua"/>
              </a:rPr>
              <a:t>3</a:t>
            </a:r>
            <a:r>
              <a:rPr sz="1100" i="1" spc="-200" dirty="0">
                <a:latin typeface="Verdana"/>
                <a:cs typeface="Verdana"/>
              </a:rPr>
              <a:t>,</a:t>
            </a:r>
            <a:r>
              <a:rPr sz="1100" i="1" spc="-190" dirty="0">
                <a:latin typeface="Verdana"/>
                <a:cs typeface="Verdana"/>
              </a:rPr>
              <a:t> </a:t>
            </a:r>
            <a:r>
              <a:rPr sz="1100" spc="-570" dirty="0">
                <a:latin typeface="Book Antiqua"/>
                <a:cs typeface="Book Antiqua"/>
              </a:rPr>
              <a:t>4</a:t>
            </a:r>
            <a:r>
              <a:rPr sz="1650" spc="-104" baseline="53030" dirty="0">
                <a:latin typeface="Trebuchet MS"/>
                <a:cs typeface="Trebuchet MS"/>
              </a:rPr>
              <a:t>˛</a:t>
            </a:r>
            <a:r>
              <a:rPr sz="1100" i="1" spc="-70" dirty="0">
                <a:latin typeface="Verdana"/>
                <a:cs typeface="Verdana"/>
              </a:rPr>
              <a:t>,</a:t>
            </a:r>
            <a:r>
              <a:rPr sz="1100" i="1" spc="-190" dirty="0">
                <a:latin typeface="Verdana"/>
                <a:cs typeface="Verdana"/>
              </a:rPr>
              <a:t> </a:t>
            </a:r>
            <a:r>
              <a:rPr sz="1100" spc="-65" dirty="0">
                <a:latin typeface="Book Antiqua"/>
                <a:cs typeface="Book Antiqua"/>
              </a:rPr>
              <a:t>5</a:t>
            </a:r>
            <a:r>
              <a:rPr sz="1100" i="1" u="heavy" spc="-6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,</a:t>
            </a:r>
            <a:r>
              <a:rPr sz="1100" i="1" u="heavy" spc="-19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1100" u="heavy" spc="-6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6</a:t>
            </a:r>
            <a:r>
              <a:rPr sz="1100" i="1" u="heavy" spc="-6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,</a:t>
            </a:r>
            <a:r>
              <a:rPr sz="1100" i="1" u="heavy" spc="-19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1100" u="heavy" spc="-6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7</a:t>
            </a:r>
            <a:r>
              <a:rPr sz="1100" i="1" u="heavy" spc="-6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,</a:t>
            </a:r>
            <a:r>
              <a:rPr sz="1100" i="1" spc="-190" dirty="0">
                <a:latin typeface="Verdana"/>
                <a:cs typeface="Verdana"/>
              </a:rPr>
              <a:t> </a:t>
            </a:r>
            <a:r>
              <a:rPr sz="1100" spc="-65" dirty="0">
                <a:latin typeface="Book Antiqua"/>
                <a:cs typeface="Book Antiqua"/>
              </a:rPr>
              <a:t>8</a:t>
            </a:r>
            <a:r>
              <a:rPr sz="1100" i="1" spc="-65" dirty="0">
                <a:latin typeface="Verdana"/>
                <a:cs typeface="Verdana"/>
              </a:rPr>
              <a:t>,</a:t>
            </a:r>
            <a:r>
              <a:rPr sz="1100" i="1" spc="-190" dirty="0">
                <a:latin typeface="Verdana"/>
                <a:cs typeface="Verdana"/>
              </a:rPr>
              <a:t> </a:t>
            </a:r>
            <a:r>
              <a:rPr sz="1100" spc="-65" dirty="0">
                <a:latin typeface="Book Antiqua"/>
                <a:cs typeface="Book Antiqua"/>
              </a:rPr>
              <a:t>9</a:t>
            </a:r>
            <a:r>
              <a:rPr sz="1100" i="1" u="heavy" spc="-6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,</a:t>
            </a:r>
            <a:r>
              <a:rPr sz="1100" i="1" u="heavy" spc="-19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1100" u="heavy" spc="-4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10</a:t>
            </a:r>
            <a:r>
              <a:rPr sz="1100" i="1" spc="-45" dirty="0">
                <a:latin typeface="Verdana"/>
                <a:cs typeface="Verdana"/>
              </a:rPr>
              <a:t>,</a:t>
            </a:r>
            <a:r>
              <a:rPr sz="1100" i="1" spc="-190" dirty="0">
                <a:latin typeface="Verdana"/>
                <a:cs typeface="Verdana"/>
              </a:rPr>
              <a:t> </a:t>
            </a:r>
            <a:r>
              <a:rPr sz="1100" spc="-45" dirty="0">
                <a:latin typeface="Book Antiqua"/>
                <a:cs typeface="Book Antiqua"/>
              </a:rPr>
              <a:t>1</a:t>
            </a:r>
            <a:r>
              <a:rPr sz="1100" u="heavy" spc="-4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1</a:t>
            </a:r>
            <a:r>
              <a:rPr sz="1100" i="1" u="heavy" spc="-4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,</a:t>
            </a:r>
            <a:r>
              <a:rPr sz="1100" i="1" spc="-190" dirty="0">
                <a:latin typeface="Verdana"/>
                <a:cs typeface="Verdana"/>
              </a:rPr>
              <a:t> </a:t>
            </a:r>
            <a:r>
              <a:rPr sz="1100" i="1" u="heavy" spc="-2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.</a:t>
            </a:r>
            <a:r>
              <a:rPr sz="1100" i="1" spc="-25" dirty="0">
                <a:latin typeface="Verdana"/>
                <a:cs typeface="Verdana"/>
              </a:rPr>
              <a:t>..</a:t>
            </a:r>
            <a:endParaRPr sz="1100">
              <a:latin typeface="Verdana"/>
              <a:cs typeface="Verdana"/>
            </a:endParaRPr>
          </a:p>
          <a:p>
            <a:pPr marR="55880" algn="r">
              <a:lnSpc>
                <a:spcPct val="100000"/>
              </a:lnSpc>
              <a:spcBef>
                <a:spcPts val="355"/>
              </a:spcBef>
            </a:pPr>
            <a:r>
              <a:rPr sz="1650" baseline="53030" dirty="0">
                <a:latin typeface="Trebuchet MS"/>
                <a:cs typeface="Trebuchet MS"/>
              </a:rPr>
              <a:t>`</a:t>
            </a:r>
            <a:r>
              <a:rPr sz="1650" spc="307" baseline="53030" dirty="0">
                <a:latin typeface="Trebuchet MS"/>
                <a:cs typeface="Trebuchet MS"/>
              </a:rPr>
              <a:t> </a:t>
            </a:r>
            <a:r>
              <a:rPr sz="800" dirty="0">
                <a:latin typeface="Book Antiqua"/>
                <a:cs typeface="Book Antiqua"/>
              </a:rPr>
              <a:t>no</a:t>
            </a:r>
            <a:r>
              <a:rPr sz="800" spc="60" dirty="0">
                <a:latin typeface="Book Antiqua"/>
                <a:cs typeface="Book Antiqua"/>
              </a:rPr>
              <a:t> </a:t>
            </a:r>
            <a:r>
              <a:rPr sz="800" spc="-80" dirty="0">
                <a:latin typeface="Book Antiqua"/>
                <a:cs typeface="Book Antiqua"/>
              </a:rPr>
              <a:t>inte</a:t>
            </a:r>
            <a:r>
              <a:rPr sz="1650" spc="-120" baseline="53030" dirty="0">
                <a:latin typeface="Trebuchet MS"/>
                <a:cs typeface="Trebuchet MS"/>
              </a:rPr>
              <a:t>˛</a:t>
            </a:r>
            <a:r>
              <a:rPr sz="800" spc="-80" dirty="0">
                <a:latin typeface="Book Antiqua"/>
                <a:cs typeface="Book Antiqua"/>
              </a:rPr>
              <a:t>r</a:t>
            </a:r>
            <a:r>
              <a:rPr sz="1650" spc="-120" baseline="53030" dirty="0">
                <a:latin typeface="Trebuchet MS"/>
                <a:cs typeface="Trebuchet MS"/>
              </a:rPr>
              <a:t>¸</a:t>
            </a:r>
            <a:r>
              <a:rPr sz="800" spc="-80" dirty="0">
                <a:latin typeface="Book Antiqua"/>
                <a:cs typeface="Book Antiqua"/>
              </a:rPr>
              <a:t>vention</a:t>
            </a:r>
            <a:r>
              <a:rPr sz="800" spc="345" dirty="0">
                <a:latin typeface="Book Antiqua"/>
                <a:cs typeface="Book Antiqua"/>
              </a:rPr>
              <a:t> </a:t>
            </a:r>
            <a:r>
              <a:rPr sz="1650" baseline="53030" dirty="0">
                <a:latin typeface="Trebuchet MS"/>
                <a:cs typeface="Trebuchet MS"/>
              </a:rPr>
              <a:t>x</a:t>
            </a:r>
            <a:r>
              <a:rPr sz="1650" spc="135" baseline="53030" dirty="0">
                <a:latin typeface="Trebuchet MS"/>
                <a:cs typeface="Trebuchet MS"/>
              </a:rPr>
              <a:t> </a:t>
            </a:r>
            <a:r>
              <a:rPr sz="1650" spc="-67" baseline="53030" dirty="0">
                <a:latin typeface="Trebuchet MS"/>
                <a:cs typeface="Trebuchet MS"/>
              </a:rPr>
              <a:t>`</a:t>
            </a:r>
            <a:r>
              <a:rPr sz="800" spc="-45" dirty="0">
                <a:latin typeface="Book Antiqua"/>
                <a:cs typeface="Book Antiqua"/>
              </a:rPr>
              <a:t>interv</a:t>
            </a:r>
            <a:r>
              <a:rPr sz="1650" spc="-67" baseline="53030" dirty="0">
                <a:latin typeface="Trebuchet MS"/>
                <a:cs typeface="Trebuchet MS"/>
              </a:rPr>
              <a:t>˛</a:t>
            </a:r>
            <a:r>
              <a:rPr sz="800" spc="-45" dirty="0">
                <a:latin typeface="Book Antiqua"/>
                <a:cs typeface="Book Antiqua"/>
              </a:rPr>
              <a:t>e</a:t>
            </a:r>
            <a:r>
              <a:rPr sz="1650" spc="-67" baseline="53030" dirty="0">
                <a:latin typeface="Trebuchet MS"/>
                <a:cs typeface="Trebuchet MS"/>
              </a:rPr>
              <a:t>¸</a:t>
            </a:r>
            <a:r>
              <a:rPr sz="800" spc="-45" dirty="0">
                <a:latin typeface="Book Antiqua"/>
                <a:cs typeface="Book Antiqua"/>
              </a:rPr>
              <a:t>ntion</a:t>
            </a:r>
            <a:r>
              <a:rPr sz="1650" spc="-67" baseline="53030" dirty="0">
                <a:latin typeface="Trebuchet MS"/>
                <a:cs typeface="Trebuchet MS"/>
              </a:rPr>
              <a:t>x</a:t>
            </a:r>
            <a:endParaRPr sz="1650" baseline="5303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28610" y="2188145"/>
            <a:ext cx="3486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spc="-15" baseline="-22727" dirty="0">
                <a:latin typeface="Book Antiqua"/>
                <a:cs typeface="Book Antiqua"/>
              </a:rPr>
              <a:t>X</a:t>
            </a: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271141" y="2008440"/>
            <a:ext cx="1371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470" dirty="0">
                <a:latin typeface="Trebuchet MS"/>
                <a:cs typeface="Trebuchet MS"/>
              </a:rPr>
              <a:t>(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561196" y="2151632"/>
            <a:ext cx="8699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5" dirty="0">
                <a:latin typeface="Book Antiqua"/>
                <a:cs typeface="Book Antiqua"/>
              </a:rPr>
              <a:t>k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623400" y="2138678"/>
            <a:ext cx="19621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573896" y="2361958"/>
            <a:ext cx="239395" cy="0"/>
          </a:xfrm>
          <a:custGeom>
            <a:avLst/>
            <a:gdLst/>
            <a:ahLst/>
            <a:cxnLst/>
            <a:rect l="l" t="t" r="r" b="b"/>
            <a:pathLst>
              <a:path w="239394">
                <a:moveTo>
                  <a:pt x="0" y="0"/>
                </a:moveTo>
                <a:lnTo>
                  <a:pt x="23891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2633345" y="2340392"/>
            <a:ext cx="1181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K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870900" y="2245358"/>
            <a:ext cx="106997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23875" algn="l"/>
                <a:tab pos="956944" algn="l"/>
              </a:tabLst>
            </a:pP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35" dirty="0">
                <a:latin typeface="Georgia"/>
                <a:cs typeface="Georgia"/>
              </a:rPr>
              <a:t> </a:t>
            </a:r>
            <a:r>
              <a:rPr sz="1100" spc="-25" dirty="0">
                <a:latin typeface="Georgia"/>
                <a:cs typeface="Georgia"/>
              </a:rPr>
              <a:t>min</a:t>
            </a:r>
            <a:r>
              <a:rPr sz="1100" dirty="0">
                <a:latin typeface="Georgia"/>
                <a:cs typeface="Georgia"/>
              </a:rPr>
              <a:t>	</a:t>
            </a:r>
            <a:r>
              <a:rPr sz="1100" i="1" spc="-25" dirty="0">
                <a:latin typeface="Book Antiqua"/>
                <a:cs typeface="Book Antiqua"/>
              </a:rPr>
              <a:t>X</a:t>
            </a:r>
            <a:r>
              <a:rPr sz="1100" i="1" spc="-25" dirty="0">
                <a:latin typeface="Verdana"/>
                <a:cs typeface="Verdana"/>
              </a:rPr>
              <a:t>,</a:t>
            </a:r>
            <a:r>
              <a:rPr sz="1100" i="1" dirty="0">
                <a:latin typeface="Verdana"/>
                <a:cs typeface="Verdana"/>
              </a:rPr>
              <a:t>	</a:t>
            </a:r>
            <a:r>
              <a:rPr sz="1100" i="1" spc="-5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916986" y="2008440"/>
            <a:ext cx="1371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470" dirty="0">
                <a:latin typeface="Trebuchet MS"/>
                <a:cs typeface="Trebuchet MS"/>
              </a:rPr>
              <a:t>)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389100" y="2711334"/>
            <a:ext cx="36893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spc="-15" baseline="-22727" dirty="0">
                <a:latin typeface="Book Antiqua"/>
                <a:cs typeface="Book Antiqua"/>
              </a:rPr>
              <a:t>X</a:t>
            </a: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ced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751926" y="2768535"/>
            <a:ext cx="67246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51180" algn="l"/>
              </a:tabLst>
            </a:pP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35" dirty="0">
                <a:latin typeface="Georgia"/>
                <a:cs typeface="Georgia"/>
              </a:rPr>
              <a:t> </a:t>
            </a:r>
            <a:r>
              <a:rPr sz="1100" spc="-25" dirty="0">
                <a:latin typeface="Georgia"/>
                <a:cs typeface="Georgia"/>
              </a:rPr>
              <a:t>max</a:t>
            </a:r>
            <a:r>
              <a:rPr sz="1100" dirty="0">
                <a:latin typeface="Georgia"/>
                <a:cs typeface="Georgia"/>
              </a:rPr>
              <a:t>	</a:t>
            </a:r>
            <a:r>
              <a:rPr sz="1100" spc="-25" dirty="0">
                <a:latin typeface="Book Antiqua"/>
                <a:cs typeface="Book Antiqua"/>
              </a:rPr>
              <a:t>0</a:t>
            </a:r>
            <a:r>
              <a:rPr sz="1100" i="1" spc="-25" dirty="0">
                <a:latin typeface="Verdana"/>
                <a:cs typeface="Verdana"/>
              </a:rPr>
              <a:t>,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179116" y="2531629"/>
            <a:ext cx="1371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470" dirty="0">
                <a:latin typeface="Trebuchet MS"/>
                <a:cs typeface="Trebuchet MS"/>
              </a:rPr>
              <a:t>(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762910" y="2661867"/>
            <a:ext cx="19621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ret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449448" y="2885147"/>
            <a:ext cx="502920" cy="0"/>
          </a:xfrm>
          <a:custGeom>
            <a:avLst/>
            <a:gdLst/>
            <a:ahLst/>
            <a:cxnLst/>
            <a:rect l="l" t="t" r="r" b="b"/>
            <a:pathLst>
              <a:path w="502919">
                <a:moveTo>
                  <a:pt x="0" y="0"/>
                </a:moveTo>
                <a:lnTo>
                  <a:pt x="502869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2436748" y="2652291"/>
            <a:ext cx="351155" cy="40322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265"/>
              </a:spcBef>
            </a:pPr>
            <a:r>
              <a:rPr sz="1100" i="1" dirty="0">
                <a:latin typeface="Book Antiqua"/>
                <a:cs typeface="Book Antiqua"/>
              </a:rPr>
              <a:t>K</a:t>
            </a:r>
            <a:r>
              <a:rPr sz="1100" i="1" spc="-25" dirty="0">
                <a:latin typeface="Book Antiqua"/>
                <a:cs typeface="Book Antiqua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65" dirty="0">
                <a:latin typeface="Arial"/>
                <a:cs typeface="Arial"/>
              </a:rPr>
              <a:t> </a:t>
            </a:r>
            <a:r>
              <a:rPr sz="1100" i="1" spc="-50" dirty="0">
                <a:latin typeface="Book Antiqua"/>
                <a:cs typeface="Book Antiqua"/>
              </a:rPr>
              <a:t>k</a:t>
            </a:r>
            <a:endParaRPr sz="1100">
              <a:latin typeface="Book Antiqua"/>
              <a:cs typeface="Book Antiqua"/>
            </a:endParaRPr>
          </a:p>
          <a:p>
            <a:pPr marR="33655" algn="r">
              <a:lnSpc>
                <a:spcPct val="100000"/>
              </a:lnSpc>
              <a:spcBef>
                <a:spcPts val="170"/>
              </a:spcBef>
            </a:pPr>
            <a:r>
              <a:rPr sz="1100" i="1" spc="-10" dirty="0">
                <a:latin typeface="Book Antiqua"/>
                <a:cs typeface="Book Antiqua"/>
              </a:rPr>
              <a:t>K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954807" y="2768535"/>
            <a:ext cx="12573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spc="-10" dirty="0">
                <a:latin typeface="Book Antiqua"/>
                <a:cs typeface="Book Antiqua"/>
              </a:rPr>
              <a:t>X</a:t>
            </a:r>
            <a:endParaRPr sz="1100">
              <a:latin typeface="Book Antiqua"/>
              <a:cs typeface="Book Antiqu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056496" y="2531629"/>
            <a:ext cx="1371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470" dirty="0">
                <a:latin typeface="Trebuchet MS"/>
                <a:cs typeface="Trebuchet MS"/>
              </a:rPr>
              <a:t>)</a:t>
            </a:r>
            <a:endParaRPr sz="1100">
              <a:latin typeface="Trebuchet MS"/>
              <a:cs typeface="Trebuchet MS"/>
            </a:endParaRPr>
          </a:p>
        </p:txBody>
      </p:sp>
    </p:spTree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247459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Retrocession</a:t>
            </a:r>
            <a:r>
              <a:rPr sz="1400" spc="11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and</a:t>
            </a:r>
            <a:r>
              <a:rPr sz="1400" spc="110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coinsurance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7458" y="821649"/>
            <a:ext cx="3928181" cy="2169518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Reinsurance</a:t>
            </a:r>
            <a:r>
              <a:rPr spc="145" dirty="0"/>
              <a:t> </a:t>
            </a:r>
            <a:r>
              <a:rPr spc="-10" dirty="0"/>
              <a:t>programmes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36460" y="1294484"/>
            <a:ext cx="2348230" cy="91566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combines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several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treaties</a:t>
            </a:r>
            <a:endParaRPr sz="1100">
              <a:latin typeface="Arial"/>
              <a:cs typeface="Arial"/>
            </a:endParaRPr>
          </a:p>
          <a:p>
            <a:pPr marL="12700" marR="169545">
              <a:lnSpc>
                <a:spcPct val="215899"/>
              </a:lnSpc>
            </a:pPr>
            <a:r>
              <a:rPr sz="1100" dirty="0">
                <a:latin typeface="Arial"/>
                <a:cs typeface="Arial"/>
              </a:rPr>
              <a:t>can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involve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various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reinsurers</a:t>
            </a:r>
            <a:r>
              <a:rPr sz="1100" spc="50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common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non-</a:t>
            </a:r>
            <a:r>
              <a:rPr sz="1100" dirty="0">
                <a:latin typeface="Arial"/>
                <a:cs typeface="Arial"/>
              </a:rPr>
              <a:t>life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315912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Reinsurance</a:t>
            </a:r>
            <a:r>
              <a:rPr sz="1400" spc="9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programme</a:t>
            </a:r>
            <a:r>
              <a:rPr sz="1400" spc="9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at</a:t>
            </a:r>
            <a:r>
              <a:rPr sz="1400" spc="9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policy</a:t>
            </a:r>
            <a:r>
              <a:rPr sz="1400" spc="95" dirty="0">
                <a:latin typeface="Arial"/>
                <a:cs typeface="Arial"/>
              </a:rPr>
              <a:t> </a:t>
            </a:r>
            <a:r>
              <a:rPr sz="1400" spc="-20" dirty="0">
                <a:latin typeface="Arial"/>
                <a:cs typeface="Arial"/>
              </a:rPr>
              <a:t>level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8517" y="840950"/>
            <a:ext cx="3069548" cy="2178931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343471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Reinsurance</a:t>
            </a:r>
            <a:r>
              <a:rPr sz="1400" spc="10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programmes</a:t>
            </a:r>
            <a:r>
              <a:rPr sz="1400" spc="10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at</a:t>
            </a:r>
            <a:r>
              <a:rPr sz="1400" spc="10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portfolio</a:t>
            </a:r>
            <a:r>
              <a:rPr sz="1400" spc="10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level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043" y="600012"/>
            <a:ext cx="4172369" cy="2661157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Introduction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859853"/>
            <a:ext cx="4372610" cy="20637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Definition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729" y="1065707"/>
            <a:ext cx="4372610" cy="427990"/>
          </a:xfrm>
          <a:prstGeom prst="rect">
            <a:avLst/>
          </a:prstGeom>
          <a:solidFill>
            <a:srgbClr val="CCECEA"/>
          </a:solidFill>
        </p:spPr>
        <p:txBody>
          <a:bodyPr vert="horz" wrap="square" lIns="0" tIns="27940" rIns="0" bIns="0" rtlCol="0">
            <a:spAutoFit/>
          </a:bodyPr>
          <a:lstStyle/>
          <a:p>
            <a:pPr marL="53975" marR="243204">
              <a:lnSpc>
                <a:spcPct val="102600"/>
              </a:lnSpc>
              <a:spcBef>
                <a:spcPts val="220"/>
              </a:spcBef>
            </a:pPr>
            <a:r>
              <a:rPr sz="1100" spc="-20" dirty="0">
                <a:latin typeface="Arial"/>
                <a:cs typeface="Arial"/>
              </a:rPr>
              <a:t>Traditional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transfer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from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cedant)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another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insurer </a:t>
            </a:r>
            <a:r>
              <a:rPr sz="1100" dirty="0">
                <a:latin typeface="Arial"/>
                <a:cs typeface="Arial"/>
              </a:rPr>
              <a:t>(the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reinsurer).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17729" y="1619897"/>
            <a:ext cx="4372610" cy="1229360"/>
            <a:chOff x="117729" y="1619897"/>
            <a:chExt cx="4372610" cy="1229360"/>
          </a:xfrm>
        </p:grpSpPr>
        <p:sp>
          <p:nvSpPr>
            <p:cNvPr id="9" name="object 9"/>
            <p:cNvSpPr/>
            <p:nvPr/>
          </p:nvSpPr>
          <p:spPr>
            <a:xfrm>
              <a:off x="117729" y="1619897"/>
              <a:ext cx="4372610" cy="203200"/>
            </a:xfrm>
            <a:custGeom>
              <a:avLst/>
              <a:gdLst/>
              <a:ahLst/>
              <a:cxnLst/>
              <a:rect l="l" t="t" r="r" b="b"/>
              <a:pathLst>
                <a:path w="4372610" h="203200">
                  <a:moveTo>
                    <a:pt x="0" y="202666"/>
                  </a:moveTo>
                  <a:lnTo>
                    <a:pt x="4372533" y="202666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02666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17729" y="1822564"/>
              <a:ext cx="4372610" cy="1026160"/>
            </a:xfrm>
            <a:custGeom>
              <a:avLst/>
              <a:gdLst/>
              <a:ahLst/>
              <a:cxnLst/>
              <a:rect l="l" t="t" r="r" b="b"/>
              <a:pathLst>
                <a:path w="4372610" h="1026160">
                  <a:moveTo>
                    <a:pt x="4372533" y="0"/>
                  </a:moveTo>
                  <a:lnTo>
                    <a:pt x="0" y="0"/>
                  </a:lnTo>
                  <a:lnTo>
                    <a:pt x="0" y="1026121"/>
                  </a:lnTo>
                  <a:lnTo>
                    <a:pt x="4372533" y="1026121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121272" y="1566263"/>
            <a:ext cx="3999865" cy="1239520"/>
          </a:xfrm>
          <a:prstGeom prst="rect">
            <a:avLst/>
          </a:prstGeom>
        </p:spPr>
        <p:txBody>
          <a:bodyPr vert="horz" wrap="square" lIns="0" tIns="6667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52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Basic</a:t>
            </a:r>
            <a:r>
              <a:rPr sz="11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20" dirty="0">
                <a:solidFill>
                  <a:srgbClr val="FFFFFF"/>
                </a:solidFill>
                <a:latin typeface="Arial"/>
                <a:cs typeface="Arial"/>
              </a:rPr>
              <a:t>idea</a:t>
            </a:r>
            <a:endParaRPr sz="11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425"/>
              </a:spcBef>
            </a:pPr>
            <a:r>
              <a:rPr sz="1100" spc="-75" dirty="0">
                <a:latin typeface="Arial"/>
                <a:cs typeface="Arial"/>
              </a:rPr>
              <a:t>To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split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portfolio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20" dirty="0">
                <a:latin typeface="Book Antiqua"/>
                <a:cs typeface="Book Antiqua"/>
              </a:rPr>
              <a:t> </a:t>
            </a:r>
            <a:r>
              <a:rPr sz="1100" dirty="0">
                <a:latin typeface="Arial"/>
                <a:cs typeface="Arial"/>
              </a:rPr>
              <a:t>as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follows</a:t>
            </a:r>
            <a:endParaRPr sz="1100">
              <a:latin typeface="Arial"/>
              <a:cs typeface="Arial"/>
            </a:endParaRPr>
          </a:p>
          <a:p>
            <a:pPr marL="365760" algn="ctr">
              <a:lnSpc>
                <a:spcPct val="100000"/>
              </a:lnSpc>
              <a:spcBef>
                <a:spcPts val="940"/>
              </a:spcBef>
            </a:pP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1650" i="1" spc="22" baseline="-22727" dirty="0">
                <a:latin typeface="Book Antiqua"/>
                <a:cs typeface="Book Antiqua"/>
              </a:rPr>
              <a:t> </a:t>
            </a:r>
            <a:r>
              <a:rPr sz="1650" spc="195" baseline="-22727" dirty="0">
                <a:latin typeface="Georgia"/>
                <a:cs typeface="Georgia"/>
              </a:rPr>
              <a:t>=</a:t>
            </a:r>
            <a:r>
              <a:rPr sz="1650" spc="30" baseline="-22727" dirty="0">
                <a:latin typeface="Georgia"/>
                <a:cs typeface="Georgia"/>
              </a:rPr>
              <a:t> </a:t>
            </a: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[</a:t>
            </a:r>
            <a:r>
              <a:rPr sz="800" i="1" dirty="0">
                <a:latin typeface="Book Antiqua"/>
                <a:cs typeface="Book Antiqua"/>
              </a:rPr>
              <a:t>ret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15" dirty="0">
                <a:latin typeface="Lucida Sans Unicode"/>
                <a:cs typeface="Lucida Sans Unicode"/>
              </a:rPr>
              <a:t> </a:t>
            </a:r>
            <a:r>
              <a:rPr sz="1650" spc="195" baseline="-22727" dirty="0">
                <a:latin typeface="Georgia"/>
                <a:cs typeface="Georgia"/>
              </a:rPr>
              <a:t>+</a:t>
            </a:r>
            <a:r>
              <a:rPr sz="1650" spc="-60" baseline="-22727" dirty="0">
                <a:latin typeface="Georgia"/>
                <a:cs typeface="Georgia"/>
              </a:rPr>
              <a:t> </a:t>
            </a:r>
            <a:r>
              <a:rPr sz="1650" i="1" spc="-15" baseline="-22727" dirty="0">
                <a:latin typeface="Book Antiqua"/>
                <a:cs typeface="Book Antiqua"/>
              </a:rPr>
              <a:t>X</a:t>
            </a:r>
            <a:r>
              <a:rPr sz="800" spc="-10" dirty="0">
                <a:latin typeface="Lucida Sans Unicode"/>
                <a:cs typeface="Lucida Sans Unicode"/>
              </a:rPr>
              <a:t>[</a:t>
            </a:r>
            <a:r>
              <a:rPr sz="800" i="1" spc="-10" dirty="0">
                <a:latin typeface="Book Antiqua"/>
                <a:cs typeface="Book Antiqua"/>
              </a:rPr>
              <a:t>ced</a:t>
            </a:r>
            <a:r>
              <a:rPr sz="800" spc="-10" dirty="0">
                <a:latin typeface="Lucida Sans Unicode"/>
                <a:cs typeface="Lucida Sans Unicode"/>
              </a:rPr>
              <a:t>]</a:t>
            </a:r>
            <a:r>
              <a:rPr sz="1650" i="1" spc="-15" baseline="-22727" dirty="0">
                <a:latin typeface="Verdana"/>
                <a:cs typeface="Verdana"/>
              </a:rPr>
              <a:t>,</a:t>
            </a:r>
            <a:endParaRPr sz="1650" baseline="-22727">
              <a:latin typeface="Verdana"/>
              <a:cs typeface="Verdana"/>
            </a:endParaRPr>
          </a:p>
          <a:p>
            <a:pPr marL="50800" marR="43180">
              <a:lnSpc>
                <a:spcPct val="102600"/>
              </a:lnSpc>
              <a:spcBef>
                <a:spcPts val="1100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200" baseline="27777" dirty="0">
                <a:latin typeface="Lucida Sans Unicode"/>
                <a:cs typeface="Lucida Sans Unicode"/>
              </a:rPr>
              <a:t>[</a:t>
            </a:r>
            <a:r>
              <a:rPr sz="1200" i="1" baseline="27777" dirty="0">
                <a:latin typeface="Book Antiqua"/>
                <a:cs typeface="Book Antiqua"/>
              </a:rPr>
              <a:t>ret</a:t>
            </a:r>
            <a:r>
              <a:rPr sz="1200" baseline="27777" dirty="0">
                <a:latin typeface="Lucida Sans Unicode"/>
                <a:cs typeface="Lucida Sans Unicode"/>
              </a:rPr>
              <a:t>]</a:t>
            </a:r>
            <a:r>
              <a:rPr sz="1200" spc="104" baseline="27777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retained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(net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payment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cedant)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200" baseline="27777" dirty="0">
                <a:latin typeface="Lucida Sans Unicode"/>
                <a:cs typeface="Lucida Sans Unicode"/>
              </a:rPr>
              <a:t>[</a:t>
            </a:r>
            <a:r>
              <a:rPr sz="1200" i="1" baseline="27777" dirty="0">
                <a:latin typeface="Book Antiqua"/>
                <a:cs typeface="Book Antiqua"/>
              </a:rPr>
              <a:t>ced</a:t>
            </a:r>
            <a:r>
              <a:rPr sz="1200" baseline="27777" dirty="0">
                <a:latin typeface="Lucida Sans Unicode"/>
                <a:cs typeface="Lucida Sans Unicode"/>
              </a:rPr>
              <a:t>]</a:t>
            </a:r>
            <a:r>
              <a:rPr sz="1200" spc="104" baseline="27777" dirty="0">
                <a:latin typeface="Lucida Sans Unicode"/>
                <a:cs typeface="Lucida Sans Unicode"/>
              </a:rPr>
              <a:t> </a:t>
            </a:r>
            <a:r>
              <a:rPr sz="1100" spc="-25" dirty="0">
                <a:latin typeface="Arial"/>
                <a:cs typeface="Arial"/>
              </a:rPr>
              <a:t>is </a:t>
            </a:r>
            <a:r>
              <a:rPr sz="1100" dirty="0">
                <a:latin typeface="Arial"/>
                <a:cs typeface="Arial"/>
              </a:rPr>
              <a:t>ceded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(paid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reinsurer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cedant).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2072" y="100659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Splitting</a:t>
            </a:r>
            <a:r>
              <a:rPr spc="70" dirty="0"/>
              <a:t> </a:t>
            </a:r>
            <a:r>
              <a:rPr dirty="0"/>
              <a:t>the</a:t>
            </a:r>
            <a:r>
              <a:rPr spc="75" dirty="0"/>
              <a:t> </a:t>
            </a:r>
            <a:r>
              <a:rPr spc="-10" dirty="0"/>
              <a:t>claim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642404"/>
            <a:ext cx="4372610" cy="23558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Global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reinsurance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arrangement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basis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7729" y="877481"/>
            <a:ext cx="4372610" cy="942340"/>
          </a:xfrm>
          <a:custGeom>
            <a:avLst/>
            <a:gdLst/>
            <a:ahLst/>
            <a:cxnLst/>
            <a:rect l="l" t="t" r="r" b="b"/>
            <a:pathLst>
              <a:path w="4372610" h="942339">
                <a:moveTo>
                  <a:pt x="4372533" y="0"/>
                </a:moveTo>
                <a:lnTo>
                  <a:pt x="0" y="0"/>
                </a:lnTo>
                <a:lnTo>
                  <a:pt x="0" y="941768"/>
                </a:lnTo>
                <a:lnTo>
                  <a:pt x="4372533" y="941768"/>
                </a:lnTo>
                <a:lnTo>
                  <a:pt x="4372533" y="0"/>
                </a:lnTo>
                <a:close/>
              </a:path>
            </a:pathLst>
          </a:custGeom>
          <a:solidFill>
            <a:srgbClr val="CCEC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878520" y="1070392"/>
            <a:ext cx="86360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200" baseline="31250" dirty="0">
                <a:latin typeface="Lucida Sans Unicode"/>
                <a:cs typeface="Lucida Sans Unicode"/>
              </a:rPr>
              <a:t>[</a:t>
            </a:r>
            <a:r>
              <a:rPr sz="1200" i="1" baseline="31250" dirty="0">
                <a:latin typeface="Book Antiqua"/>
                <a:cs typeface="Book Antiqua"/>
              </a:rPr>
              <a:t>ret</a:t>
            </a:r>
            <a:r>
              <a:rPr sz="1200" baseline="31250" dirty="0">
                <a:latin typeface="Lucida Sans Unicode"/>
                <a:cs typeface="Lucida Sans Unicode"/>
              </a:rPr>
              <a:t>]</a:t>
            </a:r>
            <a:r>
              <a:rPr sz="1200" spc="127" baseline="31250" dirty="0">
                <a:latin typeface="Lucida Sans Unicode"/>
                <a:cs typeface="Lucida Sans Unicode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25" dirty="0">
                <a:latin typeface="Georgia"/>
                <a:cs typeface="Georgia"/>
              </a:rPr>
              <a:t> </a:t>
            </a:r>
            <a:r>
              <a:rPr sz="1100" i="1" dirty="0">
                <a:latin typeface="Verdana"/>
                <a:cs typeface="Verdana"/>
              </a:rPr>
              <a:t>Γ</a:t>
            </a:r>
            <a:r>
              <a:rPr sz="1100" i="1" spc="-65" dirty="0">
                <a:latin typeface="Verdana"/>
                <a:cs typeface="Verdana"/>
              </a:rPr>
              <a:t> </a:t>
            </a:r>
            <a:r>
              <a:rPr sz="1100" spc="-25" dirty="0">
                <a:latin typeface="Georgia"/>
                <a:cs typeface="Georgia"/>
              </a:rPr>
              <a:t>(</a:t>
            </a:r>
            <a:r>
              <a:rPr sz="1100" i="1" spc="-25" dirty="0">
                <a:latin typeface="Book Antiqua"/>
                <a:cs typeface="Book Antiqua"/>
              </a:rPr>
              <a:t>X</a:t>
            </a:r>
            <a:r>
              <a:rPr sz="1100" spc="-25" dirty="0">
                <a:latin typeface="Georgia"/>
                <a:cs typeface="Georgia"/>
              </a:rPr>
              <a:t>)</a:t>
            </a:r>
            <a:endParaRPr sz="1100">
              <a:latin typeface="Georgia"/>
              <a:cs typeface="Georg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2072" y="1324710"/>
            <a:ext cx="13589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spc="-25" dirty="0">
                <a:latin typeface="Arial"/>
                <a:cs typeface="Arial"/>
              </a:rPr>
              <a:t>or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00428" y="1496782"/>
            <a:ext cx="10198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200" baseline="31250" dirty="0">
                <a:latin typeface="Lucida Sans Unicode"/>
                <a:cs typeface="Lucida Sans Unicode"/>
              </a:rPr>
              <a:t>[</a:t>
            </a:r>
            <a:r>
              <a:rPr sz="1200" i="1" baseline="31250" dirty="0">
                <a:latin typeface="Book Antiqua"/>
                <a:cs typeface="Book Antiqua"/>
              </a:rPr>
              <a:t>ret</a:t>
            </a:r>
            <a:r>
              <a:rPr sz="1200" baseline="31250" dirty="0">
                <a:latin typeface="Lucida Sans Unicode"/>
                <a:cs typeface="Lucida Sans Unicode"/>
              </a:rPr>
              <a:t>]</a:t>
            </a:r>
            <a:r>
              <a:rPr sz="1200" spc="135" baseline="31250" dirty="0">
                <a:latin typeface="Lucida Sans Unicode"/>
                <a:cs typeface="Lucida Sans Unicode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30" dirty="0">
                <a:latin typeface="Georgia"/>
                <a:cs typeface="Georgia"/>
              </a:rPr>
              <a:t> </a:t>
            </a:r>
            <a:r>
              <a:rPr sz="1100" i="1" dirty="0">
                <a:latin typeface="Verdana"/>
                <a:cs typeface="Verdana"/>
              </a:rPr>
              <a:t>Γ</a:t>
            </a:r>
            <a:r>
              <a:rPr sz="1100" i="1" spc="-60" dirty="0">
                <a:latin typeface="Verdana"/>
                <a:cs typeface="Verdana"/>
              </a:rPr>
              <a:t> </a:t>
            </a:r>
            <a:r>
              <a:rPr sz="1100" spc="-35" dirty="0">
                <a:latin typeface="Georgia"/>
                <a:cs typeface="Georgia"/>
              </a:rPr>
              <a:t>(</a:t>
            </a:r>
            <a:r>
              <a:rPr sz="1100" i="1" spc="-35" dirty="0">
                <a:latin typeface="Book Antiqua"/>
                <a:cs typeface="Book Antiqua"/>
              </a:rPr>
              <a:t>X</a:t>
            </a:r>
            <a:r>
              <a:rPr sz="1100" i="1" spc="-35" dirty="0">
                <a:latin typeface="Verdana"/>
                <a:cs typeface="Verdana"/>
              </a:rPr>
              <a:t>,</a:t>
            </a:r>
            <a:r>
              <a:rPr sz="1100" i="1" spc="-204" dirty="0">
                <a:latin typeface="Verdana"/>
                <a:cs typeface="Verdana"/>
              </a:rPr>
              <a:t> </a:t>
            </a:r>
            <a:r>
              <a:rPr sz="1100" i="1" spc="-25" dirty="0">
                <a:latin typeface="Book Antiqua"/>
                <a:cs typeface="Book Antiqua"/>
              </a:rPr>
              <a:t>K</a:t>
            </a:r>
            <a:r>
              <a:rPr sz="1100" spc="-25" dirty="0">
                <a:latin typeface="Georgia"/>
                <a:cs typeface="Georgia"/>
              </a:rPr>
              <a:t>)</a:t>
            </a:r>
            <a:endParaRPr sz="1100">
              <a:latin typeface="Georgia"/>
              <a:cs typeface="Georgi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729" y="1945779"/>
            <a:ext cx="4372610" cy="232410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333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Individual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 reinsurance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arrangement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policy</a:t>
            </a:r>
            <a:r>
              <a:rPr sz="1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basis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7729" y="2177681"/>
            <a:ext cx="4372610" cy="997585"/>
          </a:xfrm>
          <a:custGeom>
            <a:avLst/>
            <a:gdLst/>
            <a:ahLst/>
            <a:cxnLst/>
            <a:rect l="l" t="t" r="r" b="b"/>
            <a:pathLst>
              <a:path w="4372610" h="997585">
                <a:moveTo>
                  <a:pt x="4372533" y="0"/>
                </a:moveTo>
                <a:lnTo>
                  <a:pt x="0" y="0"/>
                </a:lnTo>
                <a:lnTo>
                  <a:pt x="0" y="997178"/>
                </a:lnTo>
                <a:lnTo>
                  <a:pt x="4372533" y="997178"/>
                </a:lnTo>
                <a:lnTo>
                  <a:pt x="4372533" y="0"/>
                </a:lnTo>
                <a:close/>
              </a:path>
            </a:pathLst>
          </a:custGeom>
          <a:solidFill>
            <a:srgbClr val="CCEC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72072" y="2624898"/>
            <a:ext cx="13589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00" spc="-25" dirty="0">
                <a:latin typeface="Arial"/>
                <a:cs typeface="Arial"/>
              </a:rPr>
              <a:t>or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688185" y="2313380"/>
            <a:ext cx="1244600" cy="618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83820">
              <a:lnSpc>
                <a:spcPct val="100000"/>
              </a:lnSpc>
              <a:spcBef>
                <a:spcPts val="90"/>
              </a:spcBef>
            </a:pP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(</a:t>
            </a:r>
            <a:r>
              <a:rPr sz="800" i="1" dirty="0">
                <a:latin typeface="Book Antiqua"/>
                <a:cs typeface="Book Antiqua"/>
              </a:rPr>
              <a:t>j</a:t>
            </a:r>
            <a:r>
              <a:rPr sz="800" dirty="0">
                <a:latin typeface="Lucida Sans Unicode"/>
                <a:cs typeface="Lucida Sans Unicode"/>
              </a:rPr>
              <a:t>)[</a:t>
            </a:r>
            <a:r>
              <a:rPr sz="800" i="1" dirty="0">
                <a:latin typeface="Book Antiqua"/>
                <a:cs typeface="Book Antiqua"/>
              </a:rPr>
              <a:t>ret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85" dirty="0">
                <a:latin typeface="Lucida Sans Unicode"/>
                <a:cs typeface="Lucida Sans Unicode"/>
              </a:rPr>
              <a:t> </a:t>
            </a:r>
            <a:r>
              <a:rPr sz="1650" spc="195" baseline="-22727" dirty="0">
                <a:latin typeface="Georgia"/>
                <a:cs typeface="Georgia"/>
              </a:rPr>
              <a:t>=</a:t>
            </a:r>
            <a:r>
              <a:rPr sz="1650" spc="44" baseline="-22727" dirty="0">
                <a:latin typeface="Georgia"/>
                <a:cs typeface="Georgia"/>
              </a:rPr>
              <a:t> </a:t>
            </a:r>
            <a:r>
              <a:rPr sz="1650" i="1" baseline="-22727" dirty="0">
                <a:latin typeface="Verdana"/>
                <a:cs typeface="Verdana"/>
              </a:rPr>
              <a:t>γ</a:t>
            </a:r>
            <a:r>
              <a:rPr sz="1650" spc="157" baseline="37878" dirty="0">
                <a:latin typeface="Trebuchet MS"/>
                <a:cs typeface="Trebuchet MS"/>
              </a:rPr>
              <a:t>  </a:t>
            </a:r>
            <a:r>
              <a:rPr sz="1650" i="1" spc="-30" baseline="-22727" dirty="0">
                <a:latin typeface="Book Antiqua"/>
                <a:cs typeface="Book Antiqua"/>
              </a:rPr>
              <a:t>X</a:t>
            </a:r>
            <a:r>
              <a:rPr sz="800" spc="-20" dirty="0">
                <a:latin typeface="Lucida Sans Unicode"/>
                <a:cs typeface="Lucida Sans Unicode"/>
              </a:rPr>
              <a:t>(</a:t>
            </a:r>
            <a:r>
              <a:rPr sz="800" i="1" spc="-20" dirty="0">
                <a:latin typeface="Book Antiqua"/>
                <a:cs typeface="Book Antiqua"/>
              </a:rPr>
              <a:t>j</a:t>
            </a:r>
            <a:r>
              <a:rPr sz="800" spc="-20" dirty="0">
                <a:latin typeface="Lucida Sans Unicode"/>
                <a:cs typeface="Lucida Sans Unicode"/>
              </a:rPr>
              <a:t>)</a:t>
            </a:r>
            <a:r>
              <a:rPr sz="1650" spc="-30" baseline="37878" dirty="0">
                <a:latin typeface="Trebuchet MS"/>
                <a:cs typeface="Trebuchet MS"/>
              </a:rPr>
              <a:t> </a:t>
            </a:r>
            <a:endParaRPr sz="1650" baseline="37878">
              <a:latin typeface="Trebuchet MS"/>
              <a:cs typeface="Trebuchet MS"/>
            </a:endParaRPr>
          </a:p>
          <a:p>
            <a:pPr marL="25400">
              <a:lnSpc>
                <a:spcPct val="100000"/>
              </a:lnSpc>
              <a:spcBef>
                <a:spcPts val="2035"/>
              </a:spcBef>
            </a:pP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(</a:t>
            </a:r>
            <a:r>
              <a:rPr sz="800" i="1" dirty="0">
                <a:latin typeface="Book Antiqua"/>
                <a:cs typeface="Book Antiqua"/>
              </a:rPr>
              <a:t>j</a:t>
            </a:r>
            <a:r>
              <a:rPr sz="800" dirty="0">
                <a:latin typeface="Lucida Sans Unicode"/>
                <a:cs typeface="Lucida Sans Unicode"/>
              </a:rPr>
              <a:t>)[</a:t>
            </a:r>
            <a:r>
              <a:rPr sz="800" i="1" dirty="0">
                <a:latin typeface="Book Antiqua"/>
                <a:cs typeface="Book Antiqua"/>
              </a:rPr>
              <a:t>ret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130" dirty="0">
                <a:latin typeface="Lucida Sans Unicode"/>
                <a:cs typeface="Lucida Sans Unicode"/>
              </a:rPr>
              <a:t> </a:t>
            </a:r>
            <a:r>
              <a:rPr sz="1650" spc="195" baseline="-22727" dirty="0">
                <a:latin typeface="Georgia"/>
                <a:cs typeface="Georgia"/>
              </a:rPr>
              <a:t>=</a:t>
            </a:r>
            <a:r>
              <a:rPr sz="1650" spc="104" baseline="-22727" dirty="0">
                <a:latin typeface="Georgia"/>
                <a:cs typeface="Georgia"/>
              </a:rPr>
              <a:t> </a:t>
            </a:r>
            <a:r>
              <a:rPr sz="1650" i="1" baseline="-22727" dirty="0">
                <a:latin typeface="Verdana"/>
                <a:cs typeface="Verdana"/>
              </a:rPr>
              <a:t>γ</a:t>
            </a:r>
            <a:r>
              <a:rPr sz="800" dirty="0">
                <a:latin typeface="Lucida Sans Unicode"/>
                <a:cs typeface="Lucida Sans Unicode"/>
              </a:rPr>
              <a:t>(</a:t>
            </a:r>
            <a:r>
              <a:rPr sz="800" i="1" dirty="0">
                <a:latin typeface="Book Antiqua"/>
                <a:cs typeface="Book Antiqua"/>
              </a:rPr>
              <a:t>j</a:t>
            </a:r>
            <a:r>
              <a:rPr sz="800" dirty="0">
                <a:latin typeface="Lucida Sans Unicode"/>
                <a:cs typeface="Lucida Sans Unicode"/>
              </a:rPr>
              <a:t>)</a:t>
            </a:r>
            <a:r>
              <a:rPr sz="1650" spc="225" baseline="37878" dirty="0">
                <a:latin typeface="Trebuchet MS"/>
                <a:cs typeface="Trebuchet MS"/>
              </a:rPr>
              <a:t>  </a:t>
            </a:r>
            <a:r>
              <a:rPr sz="1650" i="1" spc="-30" baseline="-22727" dirty="0">
                <a:latin typeface="Book Antiqua"/>
                <a:cs typeface="Book Antiqua"/>
              </a:rPr>
              <a:t>X</a:t>
            </a:r>
            <a:r>
              <a:rPr sz="800" spc="-20" dirty="0">
                <a:latin typeface="Lucida Sans Unicode"/>
                <a:cs typeface="Lucida Sans Unicode"/>
              </a:rPr>
              <a:t>(</a:t>
            </a:r>
            <a:r>
              <a:rPr sz="800" i="1" spc="-20" dirty="0">
                <a:latin typeface="Book Antiqua"/>
                <a:cs typeface="Book Antiqua"/>
              </a:rPr>
              <a:t>j</a:t>
            </a:r>
            <a:r>
              <a:rPr sz="800" spc="-20" dirty="0">
                <a:latin typeface="Lucida Sans Unicode"/>
                <a:cs typeface="Lucida Sans Unicode"/>
              </a:rPr>
              <a:t>)</a:t>
            </a:r>
            <a:r>
              <a:rPr sz="1650" spc="-30" baseline="37878" dirty="0">
                <a:latin typeface="Trebuchet MS"/>
                <a:cs typeface="Trebuchet MS"/>
              </a:rPr>
              <a:t> </a:t>
            </a:r>
            <a:endParaRPr sz="1650" baseline="37878">
              <a:latin typeface="Trebuchet MS"/>
              <a:cs typeface="Trebuchet MS"/>
            </a:endParaRP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1098550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spc="-10" dirty="0">
                <a:latin typeface="Arial"/>
                <a:cs typeface="Arial"/>
              </a:rPr>
              <a:t>Classification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6762" y="809310"/>
            <a:ext cx="3188737" cy="194661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314602" y="2920598"/>
            <a:ext cx="197929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 </a:t>
            </a:r>
            <a:r>
              <a:rPr sz="1000" spc="-10" dirty="0">
                <a:latin typeface="Arial"/>
                <a:cs typeface="Arial"/>
              </a:rPr>
              <a:t>Reinsurance</a:t>
            </a:r>
            <a:r>
              <a:rPr sz="100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classifications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17729" y="42344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Classification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29" y="584200"/>
            <a:ext cx="4372610" cy="207645"/>
          </a:xfrm>
          <a:prstGeom prst="rect">
            <a:avLst/>
          </a:prstGeom>
          <a:solidFill>
            <a:srgbClr val="00A499"/>
          </a:solidFill>
        </p:spPr>
        <p:txBody>
          <a:bodyPr vert="horz" wrap="square" lIns="0" tIns="1651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Other</a:t>
            </a:r>
            <a:r>
              <a:rPr sz="11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classification</a:t>
            </a:r>
            <a:endParaRPr sz="1100" dirty="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7729" y="791298"/>
            <a:ext cx="4372610" cy="829310"/>
            <a:chOff x="117729" y="791298"/>
            <a:chExt cx="4372610" cy="829310"/>
          </a:xfrm>
        </p:grpSpPr>
        <p:sp>
          <p:nvSpPr>
            <p:cNvPr id="8" name="object 8"/>
            <p:cNvSpPr/>
            <p:nvPr/>
          </p:nvSpPr>
          <p:spPr>
            <a:xfrm>
              <a:off x="117729" y="791298"/>
              <a:ext cx="4372610" cy="829310"/>
            </a:xfrm>
            <a:custGeom>
              <a:avLst/>
              <a:gdLst/>
              <a:ahLst/>
              <a:cxnLst/>
              <a:rect l="l" t="t" r="r" b="b"/>
              <a:pathLst>
                <a:path w="4372610" h="829310">
                  <a:moveTo>
                    <a:pt x="4372533" y="0"/>
                  </a:moveTo>
                  <a:lnTo>
                    <a:pt x="0" y="0"/>
                  </a:lnTo>
                  <a:lnTo>
                    <a:pt x="0" y="829144"/>
                  </a:lnTo>
                  <a:lnTo>
                    <a:pt x="4372533" y="829144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7416" y="966838"/>
              <a:ext cx="73025" cy="492759"/>
            </a:xfrm>
            <a:custGeom>
              <a:avLst/>
              <a:gdLst/>
              <a:ahLst/>
              <a:cxnLst/>
              <a:rect l="l" t="t" r="r" b="b"/>
              <a:pathLst>
                <a:path w="73025" h="492759">
                  <a:moveTo>
                    <a:pt x="72453" y="420065"/>
                  </a:moveTo>
                  <a:lnTo>
                    <a:pt x="0" y="420065"/>
                  </a:lnTo>
                  <a:lnTo>
                    <a:pt x="0" y="492518"/>
                  </a:lnTo>
                  <a:lnTo>
                    <a:pt x="72453" y="492518"/>
                  </a:lnTo>
                  <a:lnTo>
                    <a:pt x="72453" y="420065"/>
                  </a:lnTo>
                  <a:close/>
                </a:path>
                <a:path w="73025" h="492759">
                  <a:moveTo>
                    <a:pt x="72453" y="210032"/>
                  </a:moveTo>
                  <a:lnTo>
                    <a:pt x="0" y="210032"/>
                  </a:lnTo>
                  <a:lnTo>
                    <a:pt x="0" y="282486"/>
                  </a:lnTo>
                  <a:lnTo>
                    <a:pt x="72453" y="282486"/>
                  </a:lnTo>
                  <a:lnTo>
                    <a:pt x="72453" y="210032"/>
                  </a:lnTo>
                  <a:close/>
                </a:path>
                <a:path w="73025" h="492759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7729" y="791298"/>
            <a:ext cx="4372610" cy="82931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330835" marR="2089785">
              <a:lnSpc>
                <a:spcPct val="125299"/>
              </a:lnSpc>
              <a:spcBef>
                <a:spcPts val="515"/>
              </a:spcBef>
            </a:pPr>
            <a:r>
              <a:rPr sz="1100" spc="-10" dirty="0">
                <a:latin typeface="Arial"/>
                <a:cs typeface="Arial"/>
              </a:rPr>
              <a:t>facultative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10" dirty="0">
                <a:latin typeface="Arial"/>
                <a:cs typeface="Arial"/>
              </a:rPr>
              <a:t> facultative; </a:t>
            </a:r>
            <a:r>
              <a:rPr sz="1100" dirty="0">
                <a:latin typeface="Arial"/>
                <a:cs typeface="Arial"/>
              </a:rPr>
              <a:t>obligatory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obligatory; facultative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obligatory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("facob").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17729" y="1723199"/>
            <a:ext cx="4372610" cy="1523365"/>
            <a:chOff x="117729" y="1723199"/>
            <a:chExt cx="4372610" cy="1523365"/>
          </a:xfrm>
        </p:grpSpPr>
        <p:sp>
          <p:nvSpPr>
            <p:cNvPr id="12" name="object 12"/>
            <p:cNvSpPr/>
            <p:nvPr/>
          </p:nvSpPr>
          <p:spPr>
            <a:xfrm>
              <a:off x="117729" y="1723199"/>
              <a:ext cx="4372610" cy="233679"/>
            </a:xfrm>
            <a:custGeom>
              <a:avLst/>
              <a:gdLst/>
              <a:ahLst/>
              <a:cxnLst/>
              <a:rect l="l" t="t" r="r" b="b"/>
              <a:pathLst>
                <a:path w="4372610" h="233680">
                  <a:moveTo>
                    <a:pt x="0" y="233425"/>
                  </a:moveTo>
                  <a:lnTo>
                    <a:pt x="4372533" y="233425"/>
                  </a:lnTo>
                  <a:lnTo>
                    <a:pt x="4372533" y="0"/>
                  </a:lnTo>
                  <a:lnTo>
                    <a:pt x="0" y="0"/>
                  </a:lnTo>
                  <a:lnTo>
                    <a:pt x="0" y="233425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17729" y="1956625"/>
              <a:ext cx="4372610" cy="1290320"/>
            </a:xfrm>
            <a:custGeom>
              <a:avLst/>
              <a:gdLst/>
              <a:ahLst/>
              <a:cxnLst/>
              <a:rect l="l" t="t" r="r" b="b"/>
              <a:pathLst>
                <a:path w="4372610" h="1290320">
                  <a:moveTo>
                    <a:pt x="4372533" y="0"/>
                  </a:moveTo>
                  <a:lnTo>
                    <a:pt x="0" y="0"/>
                  </a:lnTo>
                  <a:lnTo>
                    <a:pt x="0" y="1289697"/>
                  </a:lnTo>
                  <a:lnTo>
                    <a:pt x="4372533" y="1289697"/>
                  </a:lnTo>
                  <a:lnTo>
                    <a:pt x="4372533" y="0"/>
                  </a:lnTo>
                  <a:close/>
                </a:path>
              </a:pathLst>
            </a:custGeom>
            <a:solidFill>
              <a:srgbClr val="CCEC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07416" y="2111933"/>
              <a:ext cx="349885" cy="973455"/>
            </a:xfrm>
            <a:custGeom>
              <a:avLst/>
              <a:gdLst/>
              <a:ahLst/>
              <a:cxnLst/>
              <a:rect l="l" t="t" r="r" b="b"/>
              <a:pathLst>
                <a:path w="349884" h="973455">
                  <a:moveTo>
                    <a:pt x="72453" y="900861"/>
                  </a:moveTo>
                  <a:lnTo>
                    <a:pt x="0" y="900861"/>
                  </a:lnTo>
                  <a:lnTo>
                    <a:pt x="0" y="973315"/>
                  </a:lnTo>
                  <a:lnTo>
                    <a:pt x="72453" y="973315"/>
                  </a:lnTo>
                  <a:lnTo>
                    <a:pt x="72453" y="900861"/>
                  </a:lnTo>
                  <a:close/>
                </a:path>
                <a:path w="349884" h="973455">
                  <a:moveTo>
                    <a:pt x="72453" y="690829"/>
                  </a:moveTo>
                  <a:lnTo>
                    <a:pt x="0" y="690829"/>
                  </a:lnTo>
                  <a:lnTo>
                    <a:pt x="0" y="763282"/>
                  </a:lnTo>
                  <a:lnTo>
                    <a:pt x="72453" y="763282"/>
                  </a:lnTo>
                  <a:lnTo>
                    <a:pt x="72453" y="690829"/>
                  </a:lnTo>
                  <a:close/>
                </a:path>
                <a:path w="349884" h="973455">
                  <a:moveTo>
                    <a:pt x="72453" y="0"/>
                  </a:moveTo>
                  <a:lnTo>
                    <a:pt x="0" y="0"/>
                  </a:lnTo>
                  <a:lnTo>
                    <a:pt x="0" y="72453"/>
                  </a:lnTo>
                  <a:lnTo>
                    <a:pt x="72453" y="72453"/>
                  </a:lnTo>
                  <a:lnTo>
                    <a:pt x="72453" y="0"/>
                  </a:lnTo>
                  <a:close/>
                </a:path>
                <a:path w="349884" h="973455">
                  <a:moveTo>
                    <a:pt x="349554" y="487083"/>
                  </a:moveTo>
                  <a:lnTo>
                    <a:pt x="283387" y="487083"/>
                  </a:lnTo>
                  <a:lnTo>
                    <a:pt x="283387" y="553250"/>
                  </a:lnTo>
                  <a:lnTo>
                    <a:pt x="349554" y="553250"/>
                  </a:lnTo>
                  <a:lnTo>
                    <a:pt x="349554" y="487083"/>
                  </a:lnTo>
                  <a:close/>
                </a:path>
                <a:path w="349884" h="973455">
                  <a:moveTo>
                    <a:pt x="349554" y="335254"/>
                  </a:moveTo>
                  <a:lnTo>
                    <a:pt x="283387" y="335254"/>
                  </a:lnTo>
                  <a:lnTo>
                    <a:pt x="283387" y="401421"/>
                  </a:lnTo>
                  <a:lnTo>
                    <a:pt x="349554" y="401421"/>
                  </a:lnTo>
                  <a:lnTo>
                    <a:pt x="349554" y="335254"/>
                  </a:lnTo>
                  <a:close/>
                </a:path>
              </a:pathLst>
            </a:custGeom>
            <a:solidFill>
              <a:srgbClr val="00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59372" y="1728202"/>
            <a:ext cx="3993515" cy="139763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Purpose</a:t>
            </a:r>
            <a:r>
              <a:rPr sz="11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11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Arial"/>
                <a:cs typeface="Arial"/>
              </a:rPr>
              <a:t>reinsurance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50">
              <a:latin typeface="Arial"/>
              <a:cs typeface="Arial"/>
            </a:endParaRPr>
          </a:p>
          <a:p>
            <a:pPr marL="289560" marR="5080">
              <a:lnSpc>
                <a:spcPts val="1200"/>
              </a:lnSpc>
              <a:spcBef>
                <a:spcPts val="5"/>
              </a:spcBef>
            </a:pPr>
            <a:r>
              <a:rPr sz="1100" dirty="0">
                <a:latin typeface="Arial"/>
                <a:cs typeface="Arial"/>
              </a:rPr>
              <a:t>keeping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portfolio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acceptable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level,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i.e. </a:t>
            </a:r>
            <a:r>
              <a:rPr sz="1100" dirty="0">
                <a:latin typeface="Arial"/>
                <a:cs typeface="Arial"/>
              </a:rPr>
              <a:t>reducing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random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fluctuations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which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implies:</a:t>
            </a:r>
            <a:endParaRPr sz="1100">
              <a:latin typeface="Arial"/>
              <a:cs typeface="Arial"/>
            </a:endParaRPr>
          </a:p>
          <a:p>
            <a:pPr marL="566420" marR="1771014">
              <a:lnSpc>
                <a:spcPct val="100000"/>
              </a:lnSpc>
              <a:spcBef>
                <a:spcPts val="150"/>
              </a:spcBef>
            </a:pPr>
            <a:r>
              <a:rPr sz="1000" dirty="0">
                <a:latin typeface="Arial"/>
                <a:cs typeface="Arial"/>
              </a:rPr>
              <a:t>lower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capital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allocation,</a:t>
            </a:r>
            <a:r>
              <a:rPr sz="1000" dirty="0">
                <a:latin typeface="Arial"/>
                <a:cs typeface="Arial"/>
              </a:rPr>
              <a:t> higher</a:t>
            </a:r>
            <a:r>
              <a:rPr sz="1000" spc="-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underwritting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capacity;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50"/>
              </a:spcBef>
            </a:pPr>
            <a:r>
              <a:rPr sz="1100" dirty="0">
                <a:latin typeface="Arial"/>
                <a:cs typeface="Arial"/>
              </a:rPr>
              <a:t>technical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advice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from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reinsurer;</a:t>
            </a:r>
            <a:endParaRPr sz="11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sz="1100" dirty="0">
                <a:latin typeface="Arial"/>
                <a:cs typeface="Arial"/>
              </a:rPr>
              <a:t>financing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role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portfolio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expenses.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Stop-loss</a:t>
            </a:r>
            <a:r>
              <a:rPr spc="120" dirty="0"/>
              <a:t> </a:t>
            </a:r>
            <a:r>
              <a:rPr spc="-10" dirty="0"/>
              <a:t>reinsurance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3972" y="1066671"/>
            <a:ext cx="4191635" cy="3638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38100" marR="30480">
              <a:lnSpc>
                <a:spcPct val="102699"/>
              </a:lnSpc>
              <a:spcBef>
                <a:spcPts val="55"/>
              </a:spcBef>
            </a:pPr>
            <a:r>
              <a:rPr sz="1100" dirty="0">
                <a:latin typeface="Arial"/>
                <a:cs typeface="Arial"/>
              </a:rPr>
              <a:t>Let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i="1" dirty="0">
                <a:latin typeface="Verdana"/>
                <a:cs typeface="Verdana"/>
              </a:rPr>
              <a:t>Λ</a:t>
            </a:r>
            <a:r>
              <a:rPr sz="1100" i="1" spc="-95" dirty="0">
                <a:latin typeface="Verdana"/>
                <a:cs typeface="Verdana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stop-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retention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priority,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retained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200" baseline="27777" dirty="0">
                <a:latin typeface="Lucida Sans Unicode"/>
                <a:cs typeface="Lucida Sans Unicode"/>
              </a:rPr>
              <a:t>[</a:t>
            </a:r>
            <a:r>
              <a:rPr sz="1200" i="1" baseline="27777" dirty="0">
                <a:latin typeface="Book Antiqua"/>
                <a:cs typeface="Book Antiqua"/>
              </a:rPr>
              <a:t>ret</a:t>
            </a:r>
            <a:r>
              <a:rPr sz="1200" baseline="27777" dirty="0">
                <a:latin typeface="Lucida Sans Unicode"/>
                <a:cs typeface="Lucida Sans Unicode"/>
              </a:rPr>
              <a:t>]</a:t>
            </a:r>
            <a:r>
              <a:rPr sz="1200" spc="112" baseline="27777" dirty="0">
                <a:latin typeface="Lucida Sans Unicode"/>
                <a:cs typeface="Lucida Sans Unicode"/>
              </a:rPr>
              <a:t> </a:t>
            </a:r>
            <a:r>
              <a:rPr sz="1100" spc="-25" dirty="0">
                <a:latin typeface="Arial"/>
                <a:cs typeface="Arial"/>
              </a:rPr>
              <a:t>and </a:t>
            </a:r>
            <a:r>
              <a:rPr sz="1100" dirty="0">
                <a:latin typeface="Arial"/>
                <a:cs typeface="Arial"/>
              </a:rPr>
              <a:t>ceded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200" baseline="27777" dirty="0">
                <a:latin typeface="Lucida Sans Unicode"/>
                <a:cs typeface="Lucida Sans Unicode"/>
              </a:rPr>
              <a:t>[</a:t>
            </a:r>
            <a:r>
              <a:rPr sz="1200" i="1" baseline="27777" dirty="0">
                <a:latin typeface="Book Antiqua"/>
                <a:cs typeface="Book Antiqua"/>
              </a:rPr>
              <a:t>ced</a:t>
            </a:r>
            <a:r>
              <a:rPr sz="1200" baseline="27777" dirty="0">
                <a:latin typeface="Lucida Sans Unicode"/>
                <a:cs typeface="Lucida Sans Unicode"/>
              </a:rPr>
              <a:t>]</a:t>
            </a:r>
            <a:r>
              <a:rPr sz="1200" spc="120" baseline="27777" dirty="0">
                <a:latin typeface="Lucida Sans Unicode"/>
                <a:cs typeface="Lucida Sans Unicode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is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99616" y="1572982"/>
            <a:ext cx="501015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[</a:t>
            </a:r>
            <a:r>
              <a:rPr sz="800" i="1" dirty="0">
                <a:latin typeface="Book Antiqua"/>
                <a:cs typeface="Book Antiqua"/>
              </a:rPr>
              <a:t>ret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20" dirty="0">
                <a:latin typeface="Lucida Sans Unicode"/>
                <a:cs typeface="Lucida Sans Unicode"/>
              </a:rPr>
              <a:t> </a:t>
            </a:r>
            <a:r>
              <a:rPr sz="1650" spc="120" baseline="-22727" dirty="0">
                <a:latin typeface="Georgia"/>
                <a:cs typeface="Georgia"/>
              </a:rPr>
              <a:t>=</a:t>
            </a:r>
            <a:endParaRPr sz="1650" baseline="-22727">
              <a:latin typeface="Georgia"/>
              <a:cs typeface="Georgi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88146" y="1434844"/>
            <a:ext cx="129539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spc="484" dirty="0">
                <a:latin typeface="Trebuchet MS"/>
                <a:cs typeface="Trebuchet MS"/>
              </a:rPr>
              <a:t> 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155317" y="1543937"/>
            <a:ext cx="992505" cy="66548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7780" marR="147955" indent="-5715">
              <a:lnSpc>
                <a:spcPct val="102600"/>
              </a:lnSpc>
              <a:spcBef>
                <a:spcPts val="55"/>
              </a:spcBef>
              <a:tabLst>
                <a:tab pos="240665" algn="l"/>
              </a:tabLst>
            </a:pPr>
            <a:r>
              <a:rPr sz="1100" i="1" spc="-50" dirty="0">
                <a:latin typeface="Book Antiqua"/>
                <a:cs typeface="Book Antiqua"/>
              </a:rPr>
              <a:t>X</a:t>
            </a:r>
            <a:r>
              <a:rPr sz="1100" i="1" dirty="0">
                <a:latin typeface="Book Antiqua"/>
                <a:cs typeface="Book Antiqua"/>
              </a:rPr>
              <a:t>	</a:t>
            </a:r>
            <a:r>
              <a:rPr sz="1100" dirty="0">
                <a:latin typeface="Book Antiqua"/>
                <a:cs typeface="Book Antiqua"/>
              </a:rPr>
              <a:t>if</a:t>
            </a:r>
            <a:r>
              <a:rPr sz="1100" spc="215" dirty="0">
                <a:latin typeface="Book Antiqua"/>
                <a:cs typeface="Book Antiqua"/>
              </a:rPr>
              <a:t> 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40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≤</a:t>
            </a:r>
            <a:r>
              <a:rPr sz="1100" i="1" spc="-5" dirty="0">
                <a:latin typeface="Arial"/>
                <a:cs typeface="Arial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Λ </a:t>
            </a:r>
            <a:r>
              <a:rPr sz="1100" i="1" dirty="0">
                <a:latin typeface="Verdana"/>
                <a:cs typeface="Verdana"/>
              </a:rPr>
              <a:t>Λ</a:t>
            </a:r>
            <a:r>
              <a:rPr sz="1100" i="1" spc="105" dirty="0">
                <a:latin typeface="Verdana"/>
                <a:cs typeface="Verdana"/>
              </a:rPr>
              <a:t>  </a:t>
            </a:r>
            <a:r>
              <a:rPr sz="1100" dirty="0">
                <a:latin typeface="Book Antiqua"/>
                <a:cs typeface="Book Antiqua"/>
              </a:rPr>
              <a:t>if</a:t>
            </a:r>
            <a:r>
              <a:rPr sz="1100" spc="220" dirty="0">
                <a:latin typeface="Book Antiqua"/>
                <a:cs typeface="Book Antiqua"/>
              </a:rPr>
              <a:t> 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40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Λ</a:t>
            </a:r>
            <a:endParaRPr sz="1100">
              <a:latin typeface="Verdana"/>
              <a:cs typeface="Verdana"/>
            </a:endParaRPr>
          </a:p>
          <a:p>
            <a:pPr marL="187960">
              <a:lnSpc>
                <a:spcPct val="100000"/>
              </a:lnSpc>
              <a:spcBef>
                <a:spcPts val="1055"/>
              </a:spcBef>
            </a:pPr>
            <a:r>
              <a:rPr sz="1100" dirty="0">
                <a:latin typeface="Book Antiqua"/>
                <a:cs typeface="Book Antiqua"/>
              </a:rPr>
              <a:t>0</a:t>
            </a:r>
            <a:r>
              <a:rPr sz="1100" spc="215" dirty="0">
                <a:latin typeface="Book Antiqua"/>
                <a:cs typeface="Book Antiqua"/>
              </a:rPr>
              <a:t>  </a:t>
            </a:r>
            <a:r>
              <a:rPr sz="1100" dirty="0">
                <a:latin typeface="Book Antiqua"/>
                <a:cs typeface="Book Antiqua"/>
              </a:rPr>
              <a:t>if</a:t>
            </a:r>
            <a:r>
              <a:rPr sz="1100" spc="220" dirty="0">
                <a:latin typeface="Book Antiqua"/>
                <a:cs typeface="Book Antiqua"/>
              </a:rPr>
              <a:t> 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40" dirty="0">
                <a:latin typeface="Book Antiqua"/>
                <a:cs typeface="Book Antiqua"/>
              </a:rPr>
              <a:t> </a:t>
            </a:r>
            <a:r>
              <a:rPr sz="1100" i="1" spc="240" dirty="0">
                <a:latin typeface="Arial"/>
                <a:cs typeface="Arial"/>
              </a:rPr>
              <a:t>≤</a:t>
            </a:r>
            <a:r>
              <a:rPr sz="1100" i="1" spc="-5" dirty="0">
                <a:latin typeface="Arial"/>
                <a:cs typeface="Arial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Λ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56575" y="2046667"/>
            <a:ext cx="66421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[</a:t>
            </a:r>
            <a:r>
              <a:rPr sz="800" i="1" dirty="0">
                <a:latin typeface="Book Antiqua"/>
                <a:cs typeface="Book Antiqua"/>
              </a:rPr>
              <a:t>ced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30" dirty="0">
                <a:latin typeface="Lucida Sans Unicode"/>
                <a:cs typeface="Lucida Sans Unicode"/>
              </a:rPr>
              <a:t> </a:t>
            </a:r>
            <a:r>
              <a:rPr sz="1650" spc="120" baseline="-22727" dirty="0">
                <a:latin typeface="Georgia"/>
                <a:cs typeface="Georgia"/>
              </a:rPr>
              <a:t>=</a:t>
            </a:r>
            <a:r>
              <a:rPr sz="1650" spc="120" baseline="55555" dirty="0">
                <a:latin typeface="Trebuchet MS"/>
                <a:cs typeface="Trebuchet MS"/>
              </a:rPr>
              <a:t> </a:t>
            </a:r>
            <a:endParaRPr sz="1650" baseline="55555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032812" y="2189682"/>
            <a:ext cx="1115060" cy="191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-25" dirty="0">
                <a:latin typeface="Book Antiqua"/>
                <a:cs typeface="Book Antiqua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65" dirty="0">
                <a:latin typeface="Arial"/>
                <a:cs typeface="Arial"/>
              </a:rPr>
              <a:t> </a:t>
            </a:r>
            <a:r>
              <a:rPr sz="1100" i="1" dirty="0">
                <a:latin typeface="Verdana"/>
                <a:cs typeface="Verdana"/>
              </a:rPr>
              <a:t>Λ</a:t>
            </a:r>
            <a:r>
              <a:rPr sz="1100" i="1" spc="105" dirty="0">
                <a:latin typeface="Verdana"/>
                <a:cs typeface="Verdana"/>
              </a:rPr>
              <a:t>  </a:t>
            </a:r>
            <a:r>
              <a:rPr sz="1100" dirty="0">
                <a:latin typeface="Book Antiqua"/>
                <a:cs typeface="Book Antiqua"/>
              </a:rPr>
              <a:t>if</a:t>
            </a:r>
            <a:r>
              <a:rPr sz="1100" spc="220" dirty="0">
                <a:latin typeface="Book Antiqua"/>
                <a:cs typeface="Book Antiqua"/>
              </a:rPr>
              <a:t>  </a:t>
            </a:r>
            <a:r>
              <a:rPr sz="1100" i="1" dirty="0">
                <a:latin typeface="Book Antiqua"/>
                <a:cs typeface="Book Antiqua"/>
              </a:rPr>
              <a:t>X</a:t>
            </a:r>
            <a:r>
              <a:rPr sz="1100" i="1" spc="45" dirty="0">
                <a:latin typeface="Book Antiqua"/>
                <a:cs typeface="Book Antiqua"/>
              </a:rPr>
              <a:t> </a:t>
            </a:r>
            <a:r>
              <a:rPr sz="1100" i="1" spc="-60" dirty="0">
                <a:latin typeface="Verdana"/>
                <a:cs typeface="Verdana"/>
              </a:rPr>
              <a:t>&gt;</a:t>
            </a:r>
            <a:r>
              <a:rPr sz="1100" i="1" spc="-85" dirty="0">
                <a:latin typeface="Verdana"/>
                <a:cs typeface="Verdana"/>
              </a:rPr>
              <a:t> </a:t>
            </a:r>
            <a:r>
              <a:rPr sz="1100" i="1" spc="-50" dirty="0">
                <a:latin typeface="Verdana"/>
                <a:cs typeface="Verdana"/>
              </a:rPr>
              <a:t>Λ</a:t>
            </a:r>
            <a:endParaRPr sz="1100">
              <a:latin typeface="Verdana"/>
              <a:cs typeface="Verdana"/>
            </a:endParaRP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Stop-loss</a:t>
            </a:r>
            <a:r>
              <a:rPr spc="120" dirty="0"/>
              <a:t> </a:t>
            </a:r>
            <a:r>
              <a:rPr spc="-10" dirty="0"/>
              <a:t>reinsurance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953" y="880587"/>
            <a:ext cx="2945814" cy="169344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465732" y="2931749"/>
            <a:ext cx="167703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Stop-</a:t>
            </a:r>
            <a:r>
              <a:rPr sz="1000" dirty="0">
                <a:latin typeface="Arial"/>
                <a:cs typeface="Arial"/>
              </a:rPr>
              <a:t>loss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reinsurance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Stop-loss</a:t>
            </a:r>
            <a:r>
              <a:rPr spc="95" dirty="0"/>
              <a:t> </a:t>
            </a:r>
            <a:r>
              <a:rPr dirty="0"/>
              <a:t>reinsurance</a:t>
            </a:r>
            <a:r>
              <a:rPr spc="95" dirty="0"/>
              <a:t> </a:t>
            </a:r>
            <a:r>
              <a:rPr dirty="0"/>
              <a:t>with</a:t>
            </a:r>
            <a:r>
              <a:rPr spc="100" dirty="0"/>
              <a:t> </a:t>
            </a:r>
            <a:r>
              <a:rPr dirty="0"/>
              <a:t>upper</a:t>
            </a:r>
            <a:r>
              <a:rPr spc="95" dirty="0"/>
              <a:t> </a:t>
            </a:r>
            <a:r>
              <a:rPr spc="-10" dirty="0"/>
              <a:t>limit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3172" y="985366"/>
            <a:ext cx="3869690" cy="14363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889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Let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i="1" dirty="0">
                <a:latin typeface="Verdana"/>
                <a:cs typeface="Verdana"/>
              </a:rPr>
              <a:t>Λ</a:t>
            </a:r>
            <a:r>
              <a:rPr sz="1100" i="1" spc="-95" dirty="0">
                <a:latin typeface="Verdana"/>
                <a:cs typeface="Verdana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priority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i="1" dirty="0">
                <a:latin typeface="Verdana"/>
                <a:cs typeface="Verdana"/>
              </a:rPr>
              <a:t>Θ</a:t>
            </a:r>
            <a:r>
              <a:rPr sz="1100" i="1" spc="-70" dirty="0">
                <a:latin typeface="Verdana"/>
                <a:cs typeface="Verdana"/>
              </a:rPr>
              <a:t> </a:t>
            </a:r>
            <a:r>
              <a:rPr sz="1100" dirty="0">
                <a:latin typeface="Arial"/>
                <a:cs typeface="Arial"/>
              </a:rPr>
              <a:t>be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upper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limit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reinsurer,</a:t>
            </a:r>
            <a:r>
              <a:rPr sz="1100" spc="-20" dirty="0">
                <a:latin typeface="Arial"/>
                <a:cs typeface="Arial"/>
              </a:rPr>
              <a:t> then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700">
              <a:latin typeface="Arial"/>
              <a:cs typeface="Arial"/>
            </a:endParaRPr>
          </a:p>
          <a:p>
            <a:pPr marL="1025525">
              <a:lnSpc>
                <a:spcPts val="1240"/>
              </a:lnSpc>
            </a:pP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[</a:t>
            </a:r>
            <a:r>
              <a:rPr sz="800" i="1" dirty="0">
                <a:latin typeface="Book Antiqua"/>
                <a:cs typeface="Book Antiqua"/>
              </a:rPr>
              <a:t>ret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55" dirty="0">
                <a:latin typeface="Lucida Sans Unicode"/>
                <a:cs typeface="Lucida Sans Unicode"/>
              </a:rPr>
              <a:t> </a:t>
            </a:r>
            <a:r>
              <a:rPr sz="1650" spc="195" baseline="-22727" dirty="0">
                <a:latin typeface="Georgia"/>
                <a:cs typeface="Georgia"/>
              </a:rPr>
              <a:t>=</a:t>
            </a:r>
            <a:r>
              <a:rPr sz="1650" spc="7" baseline="-22727" dirty="0">
                <a:latin typeface="Georgia"/>
                <a:cs typeface="Georgia"/>
              </a:rPr>
              <a:t> </a:t>
            </a:r>
            <a:r>
              <a:rPr sz="1650" spc="487" baseline="90909" dirty="0">
                <a:latin typeface="Trebuchet MS"/>
                <a:cs typeface="Trebuchet MS"/>
              </a:rPr>
              <a:t></a:t>
            </a:r>
            <a:r>
              <a:rPr sz="1650" spc="487" baseline="40404" dirty="0">
                <a:latin typeface="Trebuchet MS"/>
                <a:cs typeface="Trebuchet MS"/>
              </a:rPr>
              <a:t></a:t>
            </a:r>
            <a:endParaRPr sz="1650" baseline="40404">
              <a:latin typeface="Trebuchet MS"/>
              <a:cs typeface="Trebuchet MS"/>
            </a:endParaRPr>
          </a:p>
          <a:p>
            <a:pPr marR="760730" algn="ctr">
              <a:lnSpc>
                <a:spcPts val="1240"/>
              </a:lnSpc>
            </a:pPr>
            <a:r>
              <a:rPr sz="1100" spc="835" dirty="0">
                <a:latin typeface="Trebuchet MS"/>
                <a:cs typeface="Trebuchet MS"/>
              </a:rPr>
              <a:t></a:t>
            </a:r>
            <a:endParaRPr sz="1100">
              <a:latin typeface="Trebuchet MS"/>
              <a:cs typeface="Trebuchet MS"/>
            </a:endParaRPr>
          </a:p>
          <a:p>
            <a:pPr marL="1021715">
              <a:lnSpc>
                <a:spcPts val="1240"/>
              </a:lnSpc>
              <a:spcBef>
                <a:spcPts val="2880"/>
              </a:spcBef>
            </a:pPr>
            <a:r>
              <a:rPr sz="1650" i="1" baseline="-22727" dirty="0">
                <a:latin typeface="Book Antiqua"/>
                <a:cs typeface="Book Antiqua"/>
              </a:rPr>
              <a:t>X</a:t>
            </a:r>
            <a:r>
              <a:rPr sz="800" dirty="0">
                <a:latin typeface="Lucida Sans Unicode"/>
                <a:cs typeface="Lucida Sans Unicode"/>
              </a:rPr>
              <a:t>[</a:t>
            </a:r>
            <a:r>
              <a:rPr sz="800" i="1" dirty="0">
                <a:latin typeface="Book Antiqua"/>
                <a:cs typeface="Book Antiqua"/>
              </a:rPr>
              <a:t>ced</a:t>
            </a:r>
            <a:r>
              <a:rPr sz="800" dirty="0">
                <a:latin typeface="Lucida Sans Unicode"/>
                <a:cs typeface="Lucida Sans Unicode"/>
              </a:rPr>
              <a:t>]</a:t>
            </a:r>
            <a:r>
              <a:rPr sz="800" spc="65" dirty="0">
                <a:latin typeface="Lucida Sans Unicode"/>
                <a:cs typeface="Lucida Sans Unicode"/>
              </a:rPr>
              <a:t> </a:t>
            </a:r>
            <a:r>
              <a:rPr sz="1650" spc="195" baseline="-22727" dirty="0">
                <a:latin typeface="Georgia"/>
                <a:cs typeface="Georgia"/>
              </a:rPr>
              <a:t>=</a:t>
            </a:r>
            <a:r>
              <a:rPr sz="1650" spc="7" baseline="-22727" dirty="0">
                <a:latin typeface="Georgia"/>
                <a:cs typeface="Georgia"/>
              </a:rPr>
              <a:t> </a:t>
            </a:r>
            <a:r>
              <a:rPr sz="1650" spc="487" baseline="90909" dirty="0">
                <a:latin typeface="Trebuchet MS"/>
                <a:cs typeface="Trebuchet MS"/>
              </a:rPr>
              <a:t></a:t>
            </a:r>
            <a:r>
              <a:rPr sz="1650" spc="487" baseline="40404" dirty="0">
                <a:latin typeface="Trebuchet MS"/>
                <a:cs typeface="Trebuchet MS"/>
              </a:rPr>
              <a:t></a:t>
            </a:r>
            <a:endParaRPr sz="1650" baseline="40404">
              <a:latin typeface="Trebuchet MS"/>
              <a:cs typeface="Trebuchet MS"/>
            </a:endParaRPr>
          </a:p>
          <a:p>
            <a:pPr marR="727075" algn="ctr">
              <a:lnSpc>
                <a:spcPts val="1240"/>
              </a:lnSpc>
            </a:pPr>
            <a:r>
              <a:rPr sz="1100" spc="835" dirty="0">
                <a:latin typeface="Trebuchet MS"/>
                <a:cs typeface="Trebuchet MS"/>
              </a:rPr>
              <a:t></a:t>
            </a:r>
            <a:endParaRPr sz="1100">
              <a:latin typeface="Trebuchet MS"/>
              <a:cs typeface="Trebuchet MS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1743494" y="1307398"/>
          <a:ext cx="1708150" cy="11969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5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8805">
                <a:tc>
                  <a:txBody>
                    <a:bodyPr/>
                    <a:lstStyle/>
                    <a:p>
                      <a:pPr marL="293370">
                        <a:lnSpc>
                          <a:spcPts val="1250"/>
                        </a:lnSpc>
                      </a:pPr>
                      <a:r>
                        <a:rPr sz="1100" i="1" dirty="0">
                          <a:latin typeface="Book Antiqua"/>
                          <a:cs typeface="Book Antiqua"/>
                        </a:rPr>
                        <a:t>X</a:t>
                      </a:r>
                      <a:endParaRPr sz="1100">
                        <a:latin typeface="Book Antiqua"/>
                        <a:cs typeface="Book Antiqua"/>
                      </a:endParaRPr>
                    </a:p>
                    <a:p>
                      <a:pPr marL="29908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i="1" dirty="0">
                          <a:latin typeface="Verdana"/>
                          <a:cs typeface="Verdana"/>
                        </a:rPr>
                        <a:t>Λ</a:t>
                      </a:r>
                      <a:endParaRPr sz="1100">
                        <a:latin typeface="Verdana"/>
                        <a:cs typeface="Verdana"/>
                      </a:endParaRPr>
                    </a:p>
                    <a:p>
                      <a:pPr marL="14604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i="1" dirty="0">
                          <a:latin typeface="Book Antiqua"/>
                          <a:cs typeface="Book Antiqua"/>
                        </a:rPr>
                        <a:t>X</a:t>
                      </a:r>
                      <a:r>
                        <a:rPr sz="1100" i="1" spc="-25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1100" i="1" spc="195" dirty="0">
                          <a:latin typeface="Arial"/>
                          <a:cs typeface="Arial"/>
                        </a:rPr>
                        <a:t>−</a:t>
                      </a:r>
                      <a:r>
                        <a:rPr sz="1100" i="1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i="1" spc="-50" dirty="0">
                          <a:latin typeface="Verdana"/>
                          <a:cs typeface="Verdana"/>
                        </a:rPr>
                        <a:t>Θ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ts val="1250"/>
                        </a:lnSpc>
                      </a:pPr>
                      <a:r>
                        <a:rPr sz="1100" spc="-25" dirty="0">
                          <a:latin typeface="Book Antiqua"/>
                          <a:cs typeface="Book Antiqua"/>
                        </a:rPr>
                        <a:t>if</a:t>
                      </a:r>
                      <a:endParaRPr sz="1100">
                        <a:latin typeface="Book Antiqua"/>
                        <a:cs typeface="Book Antiqua"/>
                      </a:endParaRPr>
                    </a:p>
                    <a:p>
                      <a:pPr marL="60960" marR="57150">
                        <a:lnSpc>
                          <a:spcPct val="102600"/>
                        </a:lnSpc>
                      </a:pPr>
                      <a:r>
                        <a:rPr sz="1100" spc="-25" dirty="0">
                          <a:latin typeface="Book Antiqua"/>
                          <a:cs typeface="Book Antiqua"/>
                        </a:rPr>
                        <a:t>if if</a:t>
                      </a:r>
                      <a:endParaRPr sz="1100">
                        <a:latin typeface="Book Antiqua"/>
                        <a:cs typeface="Book Antiqu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ts val="1250"/>
                        </a:lnSpc>
                      </a:pPr>
                      <a:r>
                        <a:rPr sz="1100" i="1" dirty="0">
                          <a:latin typeface="Book Antiqua"/>
                          <a:cs typeface="Book Antiqua"/>
                        </a:rPr>
                        <a:t>X</a:t>
                      </a:r>
                      <a:r>
                        <a:rPr sz="1100" i="1" spc="35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1100" i="1" spc="240" dirty="0">
                          <a:latin typeface="Arial"/>
                          <a:cs typeface="Arial"/>
                        </a:rPr>
                        <a:t>≤</a:t>
                      </a:r>
                      <a:r>
                        <a:rPr sz="11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i="1" spc="-50" dirty="0">
                          <a:latin typeface="Verdana"/>
                          <a:cs typeface="Verdana"/>
                        </a:rPr>
                        <a:t>Λ</a:t>
                      </a:r>
                      <a:endParaRPr sz="1100">
                        <a:latin typeface="Verdana"/>
                        <a:cs typeface="Verdana"/>
                      </a:endParaRPr>
                    </a:p>
                    <a:p>
                      <a:pPr marL="6096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i="1" dirty="0">
                          <a:latin typeface="Verdana"/>
                          <a:cs typeface="Verdana"/>
                        </a:rPr>
                        <a:t>Λ</a:t>
                      </a:r>
                      <a:r>
                        <a:rPr sz="1100" i="1" spc="-8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60" dirty="0">
                          <a:latin typeface="Verdana"/>
                          <a:cs typeface="Verdana"/>
                        </a:rPr>
                        <a:t>&lt;</a:t>
                      </a:r>
                      <a:r>
                        <a:rPr sz="1100" i="1" spc="-8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dirty="0">
                          <a:latin typeface="Book Antiqua"/>
                          <a:cs typeface="Book Antiqua"/>
                        </a:rPr>
                        <a:t>X</a:t>
                      </a:r>
                      <a:r>
                        <a:rPr sz="1100" i="1" spc="40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1100" i="1" spc="-60" dirty="0">
                          <a:latin typeface="Verdana"/>
                          <a:cs typeface="Verdana"/>
                        </a:rPr>
                        <a:t>&lt;</a:t>
                      </a:r>
                      <a:r>
                        <a:rPr sz="1100" i="1" spc="-8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dirty="0">
                          <a:latin typeface="Verdana"/>
                          <a:cs typeface="Verdana"/>
                        </a:rPr>
                        <a:t>Λ</a:t>
                      </a:r>
                      <a:r>
                        <a:rPr sz="1100" i="1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100" spc="130" dirty="0">
                          <a:latin typeface="Georgia"/>
                          <a:cs typeface="Georgia"/>
                        </a:rPr>
                        <a:t>+</a:t>
                      </a:r>
                      <a:r>
                        <a:rPr sz="1100" spc="-2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100" i="1" spc="-50" dirty="0">
                          <a:latin typeface="Verdana"/>
                          <a:cs typeface="Verdana"/>
                        </a:rPr>
                        <a:t>Θ</a:t>
                      </a:r>
                      <a:endParaRPr sz="1100">
                        <a:latin typeface="Verdana"/>
                        <a:cs typeface="Verdana"/>
                      </a:endParaRPr>
                    </a:p>
                    <a:p>
                      <a:pPr marL="6096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i="1" dirty="0">
                          <a:latin typeface="Book Antiqua"/>
                          <a:cs typeface="Book Antiqua"/>
                        </a:rPr>
                        <a:t>X</a:t>
                      </a:r>
                      <a:r>
                        <a:rPr sz="1100" i="1" spc="35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1100" i="1" spc="240" dirty="0">
                          <a:latin typeface="Arial"/>
                          <a:cs typeface="Arial"/>
                        </a:rPr>
                        <a:t>≥</a:t>
                      </a:r>
                      <a:r>
                        <a:rPr sz="11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i="1" dirty="0">
                          <a:latin typeface="Verdana"/>
                          <a:cs typeface="Verdana"/>
                        </a:rPr>
                        <a:t>Λ</a:t>
                      </a:r>
                      <a:r>
                        <a:rPr sz="1100" i="1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100" spc="130" dirty="0">
                          <a:latin typeface="Georgia"/>
                          <a:cs typeface="Georgia"/>
                        </a:rPr>
                        <a:t>+</a:t>
                      </a:r>
                      <a:r>
                        <a:rPr sz="1100" spc="-2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100" i="1" spc="-50" dirty="0">
                          <a:latin typeface="Verdana"/>
                          <a:cs typeface="Verdana"/>
                        </a:rPr>
                        <a:t>Θ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084">
                <a:tc>
                  <a:txBody>
                    <a:bodyPr/>
                    <a:lstStyle/>
                    <a:p>
                      <a:pPr marR="53340" algn="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100" dirty="0">
                          <a:latin typeface="Book Antiqua"/>
                          <a:cs typeface="Book Antiqua"/>
                        </a:rPr>
                        <a:t>0</a:t>
                      </a:r>
                      <a:endParaRPr sz="1100">
                        <a:latin typeface="Book Antiqua"/>
                        <a:cs typeface="Book Antiqua"/>
                      </a:endParaRPr>
                    </a:p>
                    <a:p>
                      <a:pPr marL="3175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i="1" dirty="0">
                          <a:latin typeface="Book Antiqua"/>
                          <a:cs typeface="Book Antiqua"/>
                        </a:rPr>
                        <a:t>X</a:t>
                      </a:r>
                      <a:r>
                        <a:rPr sz="1100" i="1" spc="-25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1100" i="1" spc="195" dirty="0">
                          <a:latin typeface="Arial"/>
                          <a:cs typeface="Arial"/>
                        </a:rPr>
                        <a:t>−</a:t>
                      </a:r>
                      <a:r>
                        <a:rPr sz="1100" i="1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i="1" spc="-50" dirty="0">
                          <a:latin typeface="Verdana"/>
                          <a:cs typeface="Verdana"/>
                        </a:rPr>
                        <a:t>Λ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72390" marB="0"/>
                </a:tc>
                <a:tc>
                  <a:txBody>
                    <a:bodyPr/>
                    <a:lstStyle/>
                    <a:p>
                      <a:pPr marL="64769" marR="53340" indent="-635">
                        <a:lnSpc>
                          <a:spcPct val="102699"/>
                        </a:lnSpc>
                        <a:spcBef>
                          <a:spcPts val="535"/>
                        </a:spcBef>
                      </a:pPr>
                      <a:r>
                        <a:rPr sz="1100" spc="-25" dirty="0">
                          <a:latin typeface="Book Antiqua"/>
                          <a:cs typeface="Book Antiqua"/>
                        </a:rPr>
                        <a:t>if if</a:t>
                      </a:r>
                      <a:endParaRPr sz="1100">
                        <a:latin typeface="Book Antiqua"/>
                        <a:cs typeface="Book Antiqua"/>
                      </a:endParaRPr>
                    </a:p>
                  </a:txBody>
                  <a:tcPr marL="0" marR="0" marT="67945" marB="0"/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100" i="1" dirty="0">
                          <a:latin typeface="Book Antiqua"/>
                          <a:cs typeface="Book Antiqua"/>
                        </a:rPr>
                        <a:t>X</a:t>
                      </a:r>
                      <a:r>
                        <a:rPr sz="1100" i="1" spc="35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1100" i="1" spc="240" dirty="0">
                          <a:latin typeface="Arial"/>
                          <a:cs typeface="Arial"/>
                        </a:rPr>
                        <a:t>≤</a:t>
                      </a:r>
                      <a:r>
                        <a:rPr sz="11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i="1" spc="-50" dirty="0">
                          <a:latin typeface="Verdana"/>
                          <a:cs typeface="Verdana"/>
                        </a:rPr>
                        <a:t>Λ</a:t>
                      </a:r>
                      <a:endParaRPr sz="1100">
                        <a:latin typeface="Verdana"/>
                        <a:cs typeface="Verdana"/>
                      </a:endParaRPr>
                    </a:p>
                    <a:p>
                      <a:pPr marL="64769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i="1" dirty="0">
                          <a:latin typeface="Verdana"/>
                          <a:cs typeface="Verdana"/>
                        </a:rPr>
                        <a:t>Λ</a:t>
                      </a:r>
                      <a:r>
                        <a:rPr sz="1100" i="1" spc="-8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60" dirty="0">
                          <a:latin typeface="Verdana"/>
                          <a:cs typeface="Verdana"/>
                        </a:rPr>
                        <a:t>&lt;</a:t>
                      </a:r>
                      <a:r>
                        <a:rPr sz="1100" i="1" spc="-8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dirty="0">
                          <a:latin typeface="Book Antiqua"/>
                          <a:cs typeface="Book Antiqua"/>
                        </a:rPr>
                        <a:t>X</a:t>
                      </a:r>
                      <a:r>
                        <a:rPr sz="1100" i="1" spc="40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1100" i="1" spc="-60" dirty="0">
                          <a:latin typeface="Verdana"/>
                          <a:cs typeface="Verdana"/>
                        </a:rPr>
                        <a:t>&lt;</a:t>
                      </a:r>
                      <a:r>
                        <a:rPr sz="1100" i="1" spc="-8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dirty="0">
                          <a:latin typeface="Verdana"/>
                          <a:cs typeface="Verdana"/>
                        </a:rPr>
                        <a:t>Λ</a:t>
                      </a:r>
                      <a:r>
                        <a:rPr sz="1100" i="1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100" spc="130" dirty="0">
                          <a:latin typeface="Georgia"/>
                          <a:cs typeface="Georgia"/>
                        </a:rPr>
                        <a:t>+</a:t>
                      </a:r>
                      <a:r>
                        <a:rPr sz="1100" spc="-2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100" i="1" spc="-50" dirty="0">
                          <a:latin typeface="Verdana"/>
                          <a:cs typeface="Verdana"/>
                        </a:rPr>
                        <a:t>Θ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7239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88925">
                        <a:lnSpc>
                          <a:spcPts val="1245"/>
                        </a:lnSpc>
                      </a:pPr>
                      <a:r>
                        <a:rPr sz="1100" i="1" dirty="0">
                          <a:latin typeface="Verdana"/>
                          <a:cs typeface="Verdana"/>
                        </a:rPr>
                        <a:t>Θ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ts val="1245"/>
                        </a:lnSpc>
                      </a:pPr>
                      <a:r>
                        <a:rPr sz="1100" spc="-25" dirty="0">
                          <a:latin typeface="Book Antiqua"/>
                          <a:cs typeface="Book Antiqua"/>
                        </a:rPr>
                        <a:t>if</a:t>
                      </a:r>
                      <a:endParaRPr sz="1100">
                        <a:latin typeface="Book Antiqua"/>
                        <a:cs typeface="Book Antiqu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ts val="1245"/>
                        </a:lnSpc>
                      </a:pPr>
                      <a:r>
                        <a:rPr sz="1100" i="1" dirty="0">
                          <a:latin typeface="Book Antiqua"/>
                          <a:cs typeface="Book Antiqua"/>
                        </a:rPr>
                        <a:t>X</a:t>
                      </a:r>
                      <a:r>
                        <a:rPr sz="1100" i="1" spc="35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sz="1100" i="1" spc="240" dirty="0">
                          <a:latin typeface="Arial"/>
                          <a:cs typeface="Arial"/>
                        </a:rPr>
                        <a:t>≥</a:t>
                      </a:r>
                      <a:r>
                        <a:rPr sz="11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i="1" dirty="0">
                          <a:latin typeface="Verdana"/>
                          <a:cs typeface="Verdana"/>
                        </a:rPr>
                        <a:t>Λ</a:t>
                      </a:r>
                      <a:r>
                        <a:rPr sz="1100" i="1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100" spc="130" dirty="0">
                          <a:latin typeface="Georgia"/>
                          <a:cs typeface="Georgia"/>
                        </a:rPr>
                        <a:t>+</a:t>
                      </a:r>
                      <a:r>
                        <a:rPr sz="1100" spc="-2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100" i="1" spc="-50" dirty="0">
                          <a:latin typeface="Verdana"/>
                          <a:cs typeface="Verdana"/>
                        </a:rPr>
                        <a:t>Θ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982</Words>
  <Application>Microsoft Macintosh PowerPoint</Application>
  <PresentationFormat>自定义</PresentationFormat>
  <Paragraphs>178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等线</vt:lpstr>
      <vt:lpstr>等线 Light</vt:lpstr>
      <vt:lpstr>KaiTi</vt:lpstr>
      <vt:lpstr>Arial</vt:lpstr>
      <vt:lpstr>Book Antiqua</vt:lpstr>
      <vt:lpstr>Georgia</vt:lpstr>
      <vt:lpstr>Lucida Sans Unicode</vt:lpstr>
      <vt:lpstr>Times New Roman</vt:lpstr>
      <vt:lpstr>Trebuchet MS</vt:lpstr>
      <vt:lpstr>Verdana</vt:lpstr>
      <vt:lpstr>Office Theme</vt:lpstr>
      <vt:lpstr>Reinsurance</vt:lpstr>
      <vt:lpstr>Content</vt:lpstr>
      <vt:lpstr>Introduction</vt:lpstr>
      <vt:lpstr>Splitting the claim</vt:lpstr>
      <vt:lpstr>PowerPoint 演示文稿</vt:lpstr>
      <vt:lpstr>Classification</vt:lpstr>
      <vt:lpstr>Stop-loss reinsurance</vt:lpstr>
      <vt:lpstr>Stop-loss reinsurance</vt:lpstr>
      <vt:lpstr>Stop-loss reinsurance with upper limit</vt:lpstr>
      <vt:lpstr>Stop-loss reinsurance with upper limit</vt:lpstr>
      <vt:lpstr>Reinsurance on the basis of policy</vt:lpstr>
      <vt:lpstr>Quota-share reinsurance</vt:lpstr>
      <vt:lpstr>Surplus reinsurance</vt:lpstr>
      <vt:lpstr>Surplus reinsurance</vt:lpstr>
      <vt:lpstr>Random claim sizes</vt:lpstr>
      <vt:lpstr>Excess-of-Loss reinsurance</vt:lpstr>
      <vt:lpstr>PowerPoint 演示文稿</vt:lpstr>
      <vt:lpstr>PowerPoint 演示文稿</vt:lpstr>
      <vt:lpstr>Definition of catastrophe</vt:lpstr>
      <vt:lpstr>Catastrophe reinsurance</vt:lpstr>
      <vt:lpstr>PowerPoint 演示文稿</vt:lpstr>
      <vt:lpstr>Reinsurance programmes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Reinsurance - 154-0520 Insurance II</dc:title>
  <dc:creator>Jiri Valecky</dc:creator>
  <cp:lastModifiedBy>Haochen Guo</cp:lastModifiedBy>
  <cp:revision>4</cp:revision>
  <dcterms:created xsi:type="dcterms:W3CDTF">2023-08-25T06:44:31Z</dcterms:created>
  <dcterms:modified xsi:type="dcterms:W3CDTF">2023-08-31T05:56:17Z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2020-03-31T00:00:00Z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2023-08-25T00:00:00Z</vt:filetime>
  </property>
  <property fmtid="{D5CDD505-2E9C-101B-9397-08002B2CF9AE}" pid="5" name="PTEX.Fullbanner">
    <vt:lpwstr>This is MiKTeX-pdfTeX 2.9.6839 (1.40.19)</vt:lpwstr>
  </property>
  <property fmtid="{D5CDD505-2E9C-101B-9397-08002B2CF9AE}" pid="6" name="Producer">
    <vt:lpwstr>pdfTeX-1.40.19</vt:lpwstr>
  </property>
</Properties>
</file>