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79" r:id="rId3"/>
    <p:sldMasterId id="2147483686" r:id="rId4"/>
    <p:sldMasterId id="2147483694" r:id="rId5"/>
  </p:sldMasterIdLst>
  <p:sldIdLst>
    <p:sldId id="256" r:id="rId6"/>
    <p:sldId id="317" r:id="rId7"/>
    <p:sldId id="321" r:id="rId8"/>
    <p:sldId id="318" r:id="rId9"/>
    <p:sldId id="323" r:id="rId10"/>
    <p:sldId id="324" r:id="rId11"/>
    <p:sldId id="322" r:id="rId12"/>
    <p:sldId id="325" r:id="rId13"/>
    <p:sldId id="326" r:id="rId14"/>
    <p:sldId id="327" r:id="rId15"/>
    <p:sldId id="328" r:id="rId16"/>
    <p:sldId id="329" r:id="rId17"/>
    <p:sldId id="330" r:id="rId18"/>
    <p:sldId id="331" r:id="rId1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92" d="100"/>
          <a:sy n="92" d="100"/>
        </p:scale>
        <p:origin x="4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A62F60A5-AF07-B541-AE6A-88569EB76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845" y="1122363"/>
            <a:ext cx="11807825" cy="2054225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zh-CN" altLang="en-US"/>
              <a:t>单击此处编辑母版标题样式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72AB18D6-A597-8B4E-A383-BD55E7799B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2845" y="3602037"/>
            <a:ext cx="11797067" cy="25987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DEDE463D-611E-7641-BE67-E50FAADA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B1BC9F34-E144-0247-B652-197C07073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6199" y="6356349"/>
            <a:ext cx="9896625" cy="32037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7C838B55-B834-7B40-AB95-C477904C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186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D085BBB-390C-8746-8F6D-62B6435F2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3A52AC7-CCB6-7743-BA17-958390688A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27134D6-2490-5248-8BDE-DBC857FAD5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3B26196-17B1-8245-A58A-F8CFE526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DF613EA-3698-4344-847F-E2367A8ED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C666FBF-FFBF-9746-9924-D6ECC8F22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4604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6015BE-E091-174E-9BC7-1C1BCA6DC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337750E-8FBE-E846-AB80-9F86414BC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621511B-D22A-1245-A98E-3D2AFE55B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8A5B39B-BFEB-134C-AB6F-4AB601CEDC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17821D6-D3D4-CF41-A511-5A5AC1081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985C7EB4-86D6-B743-9954-71FAD9D04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DC364A0-F572-C149-849B-B307CD8B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FF28744-8951-9A4F-A3AA-DD575AE0E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2450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E71551-C6A2-6D44-9A81-20B0DFB75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9B6EF13A-BEDD-8D40-AC6C-A39969AD0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B0FB4E8-8C55-204A-9573-634F389DE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5D9D78F-1EEB-F743-A9FB-1B91894CE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6393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6672057-05C0-D143-BA44-BD676CD9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33BE2FB-8405-5C4E-A05E-0DC323AF6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BFD6ECD-2072-7649-8717-F6947C57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3318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6F3C40A-3F5C-0E49-8F8F-6D9B29B5E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6D7F6FE-AE6D-AA46-B7E6-274E9FECE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7F48ED1-3C22-CF4D-964F-6309C68D39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740880F-C387-A147-90BC-C25E5F37E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3654222-DA1D-5942-8C32-925C8CDD7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380EA64-309A-514C-86EA-FAFE50441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59826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3A8B0C9-7B40-FA40-987F-51603A9D3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3E2F6F5-7F35-EB4D-A1EC-863E7E34CA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52E35B1-C2B0-4D4B-943E-DEB98AAF20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F36A77F-094E-5646-B960-EB9F6F152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84CD75F-2872-9748-8FDD-854012C2F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5D6C3EB-745B-034B-8C75-CEC8F7C6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42631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D499B7-157B-F045-9923-D12EED65E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7647F9E-6176-9946-A28B-E20C2D515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EDD7A46-18AB-7B43-B05D-7EC3E7A0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69A48DC-3CD9-9542-B18D-D6CC3077A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5EFA9E0-9FA1-6145-9530-79E7D73F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8466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85634EEB-BD8A-2044-8B35-C5AE56E514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69A23D1-7F69-7E47-A6BD-BB612A4E4C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5D427B6-FD45-B74E-996A-99BB45FE3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8B53127-1CB8-1D46-8EE1-22CBD5420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1FFF5BE-5006-9542-9F89-C97DC7BD8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27850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A62F60A5-AF07-B541-AE6A-88569EB76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845" y="1122363"/>
            <a:ext cx="11807825" cy="2054225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zh-CN" altLang="en-US"/>
              <a:t>单击此处编辑母版标题样式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72AB18D6-A597-8B4E-A383-BD55E7799B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2845" y="3602037"/>
            <a:ext cx="11797067" cy="25987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DEDE463D-611E-7641-BE67-E50FAADA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B1BC9F34-E144-0247-B652-197C07073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6199" y="6356349"/>
            <a:ext cx="9896625" cy="320377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7C838B55-B834-7B40-AB95-C477904C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175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05C6A7C0-0649-6040-A91B-A51D8870E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3A670A8E-FAF4-EB48-A95A-5A580126D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A65CAB9C-0386-8B4F-99ED-91992F801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7733C643-BAC6-384B-8391-4C4A373E6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4E1B1056-E9A4-E849-AFE0-99640ED4F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119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05C6A7C0-0649-6040-A91B-A51D8870E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3A670A8E-FAF4-EB48-A95A-5A580126D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A65CAB9C-0386-8B4F-99ED-91992F801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7733C643-BAC6-384B-8391-4C4A373E6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4E1B1056-E9A4-E849-AFE0-99640ED4F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508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79501A35-F9F4-C746-910A-0AB6C44A2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6" y="1052514"/>
            <a:ext cx="11796416" cy="1593868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FE501E6E-0516-434B-9AFD-79C0FAE7D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497" y="2807746"/>
            <a:ext cx="11796416" cy="337790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81AAA1F3-AAB7-A046-B5C1-7E0FED02F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37E67D82-BA89-E943-BE3E-6FD326C11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47011"/>
            <a:ext cx="9937749" cy="318604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D35E7D21-DA7F-BC4B-ADBF-66F03AA08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046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BFE10C0C-49DB-714B-8253-3919EEAB2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9716" cy="1021977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FAE45FF5-CFF7-BC4B-BE44-7DE11320B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2846" y="2162287"/>
            <a:ext cx="5785204" cy="4014676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xmlns="" id="{FE0186BD-CCF8-814D-8F98-56078DF4C9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3949" y="2162285"/>
            <a:ext cx="5795963" cy="403849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40C9FC7B-3212-0C45-8BA4-BD25FC408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CB71C6E2-9DD7-8649-B049-1FBCF5CC8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0AD2E780-8CA4-694B-B7E2-70742E38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909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399E3C6D-02AA-BD44-84A9-B919C331D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xmlns="" id="{3315A8E6-4C0A-AA4C-9079-37AC28721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xmlns="" id="{98BB6F38-4D44-9840-89C1-FF42C22B0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xmlns="" id="{203DEF9F-619E-514F-B49B-61758FC00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0715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xmlns="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xmlns="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094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B8A41D-18F5-2B4E-BE99-D6457D846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400582C-01B7-3F42-AD28-9B7DF4DD5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B0C3A37-4F77-534E-9AF3-D82BFE154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BCDCCB8-70AD-574C-9AA9-B02DA9D9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7B3117F-487E-494C-9FA1-CB037C2C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696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956EA4-94EE-9E4C-9451-0C053C35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060C682-265E-EE41-A540-118A3A390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04DCE98-8002-BC4F-85CF-80F1678C4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C100820-F6DD-5A4F-80F7-CAC42703D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1E03D53-E799-BF42-83F0-6B6D5E020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8318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E2D3AB-3AE5-6C49-B89B-0B3333B9A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5A51D72-6450-1245-B950-D14EEE9BC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5BA13D4-2C24-4B4C-A527-271234776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B86D41A-5F70-D542-B768-4CA673DBA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D784A22-3709-7E43-ADD3-04B31F1D2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3425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D085BBB-390C-8746-8F6D-62B6435F2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3A52AC7-CCB6-7743-BA17-958390688A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27134D6-2490-5248-8BDE-DBC857FAD5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3B26196-17B1-8245-A58A-F8CFE526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DF613EA-3698-4344-847F-E2367A8ED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C666FBF-FFBF-9746-9924-D6ECC8F22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910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6015BE-E091-174E-9BC7-1C1BCA6DC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337750E-8FBE-E846-AB80-9F86414BC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621511B-D22A-1245-A98E-3D2AFE55B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8A5B39B-BFEB-134C-AB6F-4AB601CEDC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17821D6-D3D4-CF41-A511-5A5AC1081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985C7EB4-86D6-B743-9954-71FAD9D04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DC364A0-F572-C149-849B-B307CD8B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FF28744-8951-9A4F-A3AA-DD575AE0E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046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6672057-05C0-D143-BA44-BD676CD9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33BE2FB-8405-5C4E-A05E-0DC323AF6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BFD6ECD-2072-7649-8717-F6947C57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224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79501A35-F9F4-C746-910A-0AB6C44A2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6" y="1052514"/>
            <a:ext cx="11796416" cy="1593868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FE501E6E-0516-434B-9AFD-79C0FAE7D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497" y="2807746"/>
            <a:ext cx="11796416" cy="337790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81AAA1F3-AAB7-A046-B5C1-7E0FED02F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37E67D82-BA89-E943-BE3E-6FD326C11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47011"/>
            <a:ext cx="9937749" cy="318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D35E7D21-DA7F-BC4B-ADBF-66F03AA08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3991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D499B7-157B-F045-9923-D12EED65E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7647F9E-6176-9946-A28B-E20C2D515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EDD7A46-18AB-7B43-B05D-7EC3E7A0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69A48DC-3CD9-9542-B18D-D6CC3077A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5EFA9E0-9FA1-6145-9530-79E7D73F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174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3A36E1F-ACEF-11F7-346C-7A477F4AD0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E139A81F-8657-6FE7-18FD-FDB80AA2F2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C0A489D-B9F6-5646-8B2B-D4D9CDDE5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23A2B75-A334-AB64-12C4-59E5B04A2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DEE67E7-0AF0-6C1F-0FD4-81057174F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7864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D5C427C-8348-4C91-511A-915BD1873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A5D9A98-B838-9D83-2189-C76561602B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CB0462D-E995-6838-95F9-84A7871FD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4BE0B17-333E-E165-EEFA-3C0AC263F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87D55BF-F838-B989-E780-939E1BF97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2457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96ABB75-1AB6-4468-C36A-C1FC51902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8320BFB-9E46-4323-B851-4782D55730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717B2F9-C268-E359-01EE-40B25869D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6A72BB2-C4CF-71E1-D337-6708D6165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839ED7A-6ACB-13CC-0869-4255F7001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0433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9996BA8-5A2F-7C08-368F-4C70B4780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9201616-CCC8-E32E-C7A7-4B2BB4916D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4A08DD7E-8006-5F36-9694-FA9AFCA845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1357F37D-6789-A451-3DDA-60F94DBDA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1B022D0-0E9B-1EF4-E1B7-1629168BE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2038722-8127-4793-C7B5-D7768B242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5703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2004922-8FE2-402C-4718-40152A93C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A98A3AF-1E4D-B085-59DA-40A1C6A11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8398432-C8E1-AAD6-C741-19871B1D2C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A64991C9-CCFE-F0E8-9256-8CE2F84394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435DD111-919A-B5FA-E494-63FF2DF9D6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E9471817-DB82-464C-9159-4569D1CC1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C407BA17-2540-35D0-7095-798AF1C33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FF758B35-A58F-EF03-201E-49A345EFA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4520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2F38078-059C-8F47-61DC-B018C716C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D50526E6-3095-2487-DF67-6FEED5264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C4033719-DAEB-95EC-649D-2765691F8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026A9C1A-E74C-BBA9-E4D3-15E5FEEFE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9102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CD989DBC-C9C0-F9FA-8747-E4DE6A640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66314863-00FB-F4C6-9A17-2C521A3C0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A7C64C5D-370B-31AA-6441-1C6E97285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4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5B48136-C50A-D5AD-4ED2-836A37B6A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ECC4212-60D7-2156-EDFA-58DFE80376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F46F930-6AAD-F34C-28CC-13C19A90F2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F4CC64F-0E98-7621-196E-603956B9B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C1AC956-E860-D645-61A3-C53CFDBCA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B7938ED-AE91-7AD3-9325-CF9DB5E60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9761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9BFE123-C8E9-D7AA-5CE0-32B57CC5C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BED13079-8BE2-97B2-B31F-A1E6B9318C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A1CFB89F-FEAF-BCAD-B28B-9B62312124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210299F-27E0-2C78-E8DA-8C24F5E39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9C8FB12-0AE2-137A-AC7D-C1CCFB054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9D1308B-50C3-16F6-3BC5-0C0EDF703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462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BFE10C0C-49DB-714B-8253-3919EEAB2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9716" cy="1021977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FAE45FF5-CFF7-BC4B-BE44-7DE11320B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2846" y="2162287"/>
            <a:ext cx="5785204" cy="4014676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xmlns="" id="{FE0186BD-CCF8-814D-8F98-56078DF4C9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3949" y="2162285"/>
            <a:ext cx="5795963" cy="403849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40C9FC7B-3212-0C45-8BA4-BD25FC408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CB71C6E2-9DD7-8649-B049-1FBCF5CC8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0AD2E780-8CA4-694B-B7E2-70742E38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1518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33AFDCE-5C01-7B2D-FFAE-D21F04B2E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9593460A-D410-B024-D81A-B0C6C903C9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C44298E-64C5-7FC4-3F73-3513C1FA8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68E0F03-4139-1CB2-4E7B-442E238C1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99C5FB9-4E8C-2B28-F18E-E24BBEAB4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6442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4C1FB34F-44D0-07A7-EBF4-0697EF305F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DD11A2D-5177-5325-A677-2FFDBA86D9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6974861-D047-ED6C-B341-B774AAA2D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F8E5BAC-4444-500B-727D-FF91F60BA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2219814-CCBC-D882-00D2-174CCA758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42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399E3C6D-02AA-BD44-84A9-B919C331D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xmlns="" id="{3315A8E6-4C0A-AA4C-9079-37AC28721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xmlns="" id="{98BB6F38-4D44-9840-89C1-FF42C22B0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xmlns="" id="{203DEF9F-619E-514F-B49B-61758FC00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152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xmlns="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827A-7819-4759-8AB5-3CFBF9447A93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xmlns="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664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B8A41D-18F5-2B4E-BE99-D6457D846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400582C-01B7-3F42-AD28-9B7DF4DD5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B0C3A37-4F77-534E-9AF3-D82BFE154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BCDCCB8-70AD-574C-9AA9-B02DA9D9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7B3117F-487E-494C-9FA1-CB037C2C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647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956EA4-94EE-9E4C-9451-0C053C35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060C682-265E-EE41-A540-118A3A390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04DCE98-8002-BC4F-85CF-80F1678C4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C100820-F6DD-5A4F-80F7-CAC42703D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1E03D53-E799-BF42-83F0-6B6D5E020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506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E2D3AB-3AE5-6C49-B89B-0B3333B9A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5A51D72-6450-1245-B950-D14EEE9BC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5BA13D4-2C24-4B4C-A527-271234776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B86D41A-5F70-D542-B768-4CA673DBA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D784A22-3709-7E43-ADD3-04B31F1D2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2669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2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xmlns="" id="{E6D6CC12-ACA0-634F-80C9-39820930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dirty="0"/>
              <a:t>Nadpis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67F40DBE-8FC7-7448-B1A4-0F1683F3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1294" y="2229316"/>
            <a:ext cx="11798619" cy="3973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cs-CZ" dirty="0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E6F516F3-F99B-5944-9236-CEAA13395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3497" y="6356350"/>
            <a:ext cx="926054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4827A-7819-4759-8AB5-3CFBF9447A93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36D98F16-2029-8D49-91DD-2C737D88D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CA6ECB6-BE35-5F47-9527-63BD8453A4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175" name="Obrázek 174" descr="Obsah obrázku objekt, interiér&#10;&#10;&#10;&#10;Popis se vygeneroval automaticky.">
            <a:extLst>
              <a:ext uri="{FF2B5EF4-FFF2-40B4-BE49-F238E27FC236}">
                <a16:creationId xmlns:a16="http://schemas.microsoft.com/office/drawing/2014/main" xmlns="" id="{BD491640-BB6F-CD43-AA4F-3A486487455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2088" y="237646"/>
            <a:ext cx="47879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519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73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19">
          <p15:clr>
            <a:srgbClr val="F26B43"/>
          </p15:clr>
        </p15:guide>
        <p15:guide id="4" orient="horz" pos="4201">
          <p15:clr>
            <a:srgbClr val="F26B43"/>
          </p15:clr>
        </p15:guide>
        <p15:guide id="5" pos="121">
          <p15:clr>
            <a:srgbClr val="F26B43"/>
          </p15:clr>
        </p15:guide>
        <p15:guide id="6" pos="7559">
          <p15:clr>
            <a:srgbClr val="F26B43"/>
          </p15:clr>
        </p15:guide>
        <p15:guide id="7" pos="3772">
          <p15:clr>
            <a:srgbClr val="F26B43"/>
          </p15:clr>
        </p15:guide>
        <p15:guide id="8" pos="3908">
          <p15:clr>
            <a:srgbClr val="F26B43"/>
          </p15:clr>
        </p15:guide>
        <p15:guide id="9" orient="horz" pos="2001">
          <p15:clr>
            <a:srgbClr val="F26B43"/>
          </p15:clr>
        </p15:guide>
        <p15:guide id="10" pos="7151">
          <p15:clr>
            <a:srgbClr val="F26B43"/>
          </p15:clr>
        </p15:guide>
        <p15:guide id="11" pos="7038">
          <p15:clr>
            <a:srgbClr val="F26B43"/>
          </p15:clr>
        </p15:guide>
        <p15:guide id="12" orient="horz" pos="3997">
          <p15:clr>
            <a:srgbClr val="F26B43"/>
          </p15:clr>
        </p15:guide>
        <p15:guide id="13" pos="3659">
          <p15:clr>
            <a:srgbClr val="F26B43"/>
          </p15:clr>
        </p15:guide>
        <p15:guide id="14" orient="horz" pos="2432">
          <p15:clr>
            <a:srgbClr val="F26B43"/>
          </p15:clr>
        </p15:guide>
        <p15:guide id="15" orient="horz" pos="3906">
          <p15:clr>
            <a:srgbClr val="F26B43"/>
          </p15:clr>
        </p15:guide>
        <p15:guide id="16" orient="horz" pos="527">
          <p15:clr>
            <a:srgbClr val="F26B43"/>
          </p15:clr>
        </p15:guide>
        <p15:guide id="17" orient="horz" pos="663">
          <p15:clr>
            <a:srgbClr val="F26B43"/>
          </p15:clr>
        </p15:guide>
        <p15:guide id="18" pos="710">
          <p15:clr>
            <a:srgbClr val="F26B43"/>
          </p15:clr>
        </p15:guide>
        <p15:guide id="19" pos="778">
          <p15:clr>
            <a:srgbClr val="F26B43"/>
          </p15:clr>
        </p15:guide>
        <p15:guide id="20" orient="horz" pos="14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D622C198-AF9F-0A41-9A82-28EC7DDD7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C45F5F5-E124-A54B-9981-D7FA5E3DE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02942D7-B669-9940-B52D-60CF522EFE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762DEF7-65E0-8647-8D41-57980F1E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77E33C7-0C21-634B-9232-89AED6692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3172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xmlns="" id="{E6D6CC12-ACA0-634F-80C9-39820930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dirty="0"/>
              <a:t>Nadpis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67F40DBE-8FC7-7448-B1A4-0F1683F3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1294" y="2229316"/>
            <a:ext cx="11798619" cy="3973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cs-CZ" dirty="0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E6F516F3-F99B-5944-9236-CEAA13395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3497" y="6356350"/>
            <a:ext cx="926054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D0002-C91F-8548-89A7-9BF65FF7DADF}" type="datetime3">
              <a:rPr lang="cs-CZ" smtClean="0"/>
              <a:t>7/9/23</a:t>
            </a:fld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36D98F16-2029-8D49-91DD-2C737D88D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44BAA-1A06-B141-8215-9D88CF6A7203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pro zápatí 9">
            <a:extLst>
              <a:ext uri="{FF2B5EF4-FFF2-40B4-BE49-F238E27FC236}">
                <a16:creationId xmlns:a16="http://schemas.microsoft.com/office/drawing/2014/main" xmlns="" id="{D62A909B-22CA-3945-A5C2-F5DBFE050F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37129" y="6356351"/>
            <a:ext cx="9935695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pic>
        <p:nvPicPr>
          <p:cNvPr id="15" name="Obrázek 14" descr="Obsah obrázku text&#10;&#10;&#10;&#10;Popis se vygeneroval automaticky.">
            <a:extLst>
              <a:ext uri="{FF2B5EF4-FFF2-40B4-BE49-F238E27FC236}">
                <a16:creationId xmlns:a16="http://schemas.microsoft.com/office/drawing/2014/main" xmlns="" id="{C085FEB2-5681-6645-A58D-9D0896E1DF4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196" y="199664"/>
            <a:ext cx="31242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03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73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19">
          <p15:clr>
            <a:srgbClr val="F26B43"/>
          </p15:clr>
        </p15:guide>
        <p15:guide id="4" orient="horz" pos="4201">
          <p15:clr>
            <a:srgbClr val="F26B43"/>
          </p15:clr>
        </p15:guide>
        <p15:guide id="5" pos="121">
          <p15:clr>
            <a:srgbClr val="F26B43"/>
          </p15:clr>
        </p15:guide>
        <p15:guide id="6" pos="7559">
          <p15:clr>
            <a:srgbClr val="F26B43"/>
          </p15:clr>
        </p15:guide>
        <p15:guide id="7" pos="3772">
          <p15:clr>
            <a:srgbClr val="F26B43"/>
          </p15:clr>
        </p15:guide>
        <p15:guide id="8" pos="3908">
          <p15:clr>
            <a:srgbClr val="F26B43"/>
          </p15:clr>
        </p15:guide>
        <p15:guide id="9" orient="horz" pos="2001">
          <p15:clr>
            <a:srgbClr val="F26B43"/>
          </p15:clr>
        </p15:guide>
        <p15:guide id="10" pos="7151">
          <p15:clr>
            <a:srgbClr val="F26B43"/>
          </p15:clr>
        </p15:guide>
        <p15:guide id="11" pos="7038">
          <p15:clr>
            <a:srgbClr val="F26B43"/>
          </p15:clr>
        </p15:guide>
        <p15:guide id="12" orient="horz" pos="3997">
          <p15:clr>
            <a:srgbClr val="F26B43"/>
          </p15:clr>
        </p15:guide>
        <p15:guide id="13" pos="3659">
          <p15:clr>
            <a:srgbClr val="F26B43"/>
          </p15:clr>
        </p15:guide>
        <p15:guide id="14" orient="horz" pos="2432">
          <p15:clr>
            <a:srgbClr val="F26B43"/>
          </p15:clr>
        </p15:guide>
        <p15:guide id="15" orient="horz" pos="3906">
          <p15:clr>
            <a:srgbClr val="F26B43"/>
          </p15:clr>
        </p15:guide>
        <p15:guide id="16" orient="horz" pos="527">
          <p15:clr>
            <a:srgbClr val="F26B43"/>
          </p15:clr>
        </p15:guide>
        <p15:guide id="17" orient="horz" pos="663">
          <p15:clr>
            <a:srgbClr val="F26B43"/>
          </p15:clr>
        </p15:guide>
        <p15:guide id="18" pos="710">
          <p15:clr>
            <a:srgbClr val="F26B43"/>
          </p15:clr>
        </p15:guide>
        <p15:guide id="19" pos="778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D622C198-AF9F-0A41-9A82-28EC7DDD7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C45F5F5-E124-A54B-9981-D7FA5E3DE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02942D7-B669-9940-B52D-60CF522EFE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dirty="0"/>
              <a:t>3. 10. 2019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762DEF7-65E0-8647-8D41-57980F1E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77E33C7-0C21-634B-9232-89AED6692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456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BA568331-8A33-DA0E-BCCD-5BDFEC61B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FF64562-F8E4-5607-4931-04B48210F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5A8A41B-8BAE-4A6E-F762-A16A0EE1D5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4827A-7819-4759-8AB5-3CFBF9447A93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5B22AE9-A918-B488-2D7B-5F8781FA9F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8A284E8-32F7-46A6-3218-877611C282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113FD-B43D-459F-9891-9DF70EE9D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210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280B724-413A-4FD3-A09C-A981569ADC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845" y="1122363"/>
            <a:ext cx="11807825" cy="1041997"/>
          </a:xfrm>
        </p:spPr>
        <p:txBody>
          <a:bodyPr/>
          <a:lstStyle/>
          <a:p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Practice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3C548A42-5BB7-48CA-8C8D-023F006355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901" y="2477912"/>
            <a:ext cx="11797067" cy="1117343"/>
          </a:xfrm>
        </p:spPr>
        <p:txBody>
          <a:bodyPr>
            <a:normAutofit/>
          </a:bodyPr>
          <a:lstStyle/>
          <a:p>
            <a:r>
              <a:rPr lang="en-US" sz="3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Analysis and Valuation of Insurance Companies</a:t>
            </a:r>
          </a:p>
          <a:p>
            <a:endParaRPr lang="en-US" sz="3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xmlns:lc="http://schemas.openxmlformats.org/drawingml/2006/lockedCanvas" id="{F6FEED04-C670-0D0C-83CE-A611FF656D21}"/>
              </a:ext>
            </a:extLst>
          </p:cNvPr>
          <p:cNvSpPr txBox="1"/>
          <p:nvPr/>
        </p:nvSpPr>
        <p:spPr>
          <a:xfrm>
            <a:off x="5588263" y="5204009"/>
            <a:ext cx="46730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2800" dirty="0" smtClean="0">
                <a:latin typeface="KaiTi" panose="02010609060101010101" pitchFamily="49" charset="-122"/>
                <a:ea typeface="KaiTi" panose="02010609060101010101" pitchFamily="49" charset="-122"/>
              </a:rPr>
              <a:t>作者：东南大学教师 郭皓晨</a:t>
            </a:r>
            <a:endParaRPr kumimoji="1" lang="zh-CN" altLang="en-US" sz="28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2027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6F2EB7D-78C5-4B98-9F71-E36A7C368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8"/>
            <a:ext cx="11798620" cy="564828"/>
          </a:xfrm>
        </p:spPr>
        <p:txBody>
          <a:bodyPr/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Mortality Table - Surviving the Youngest Age Cohort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xmlns="" id="{F12FEA69-DC81-4809-BDF5-4C9A5C10274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𝒊𝒔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𝒕𝒉𝒆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𝒂𝒈𝒆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𝒊𝒏𝒕𝒆𝒓𝒗𝒂𝒍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Equation provides an example of survival rates for those in the first age interval, 0-4. Note that the initial size of the first cohort is multiplies by 5 in the denominator.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Exercise 5 – calculating survival rates for youngest age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F12FEA69-DC81-4809-BDF5-4C9A5C1027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4709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17BB86B-0621-4849-A175-FABF1D764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Mortality Table - Surviving the Oldest Age Cohort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xmlns="" id="{A9E7044E-0D26-4AD6-89C9-FCF634724ED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𝟖𝟓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𝟖𝟎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𝟖𝟓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𝟕𝟓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𝟖𝟎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the last age cohort (70-85+), use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column to create a 5-year survival rate as shown. The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represents the number of survivors in a particular age group and all older age groups.</a:t>
                </a:r>
              </a:p>
              <a:p>
                <a:pPr marL="0" indent="0" algn="just">
                  <a:lnSpc>
                    <a:spcPct val="150000"/>
                  </a:lnSpc>
                  <a:buNone/>
                </a:pP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Exercise 6 – calculating survival rates for oldest age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9E7044E-0D26-4AD6-89C9-FCF634724E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6375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BBC2A27-806C-4754-BE30-5E7696FD4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8620" cy="52288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xmlns="" id="{9A9EBCF5-8DCC-4F26-8F40-FCA59A9DF9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01294" y="2229316"/>
                <a:ext cx="11798619" cy="79072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Develop a 5-year survival rate to determine how many women ages 50–54 are expected to live to be 55–59 years of age. Which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numbers would be used?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9A9EBCF5-8DCC-4F26-8F40-FCA59A9DF9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1294" y="2229316"/>
                <a:ext cx="11798619" cy="790721"/>
              </a:xfrm>
              <a:blipFill>
                <a:blip r:embed="rId2"/>
                <a:stretch>
                  <a:fillRect l="-517" t="-85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065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95E03CA-FBD7-452B-B209-7D099D2EA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8"/>
            <a:ext cx="11798620" cy="6319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8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6B7E6B9-85A4-4564-B682-E43AC69647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94" y="2229316"/>
            <a:ext cx="11798619" cy="14115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a 10-year survival rate to determine how many women ages 50–54 are expected to live to be 60–64 years of age.</a:t>
            </a:r>
          </a:p>
        </p:txBody>
      </p:sp>
    </p:spTree>
    <p:extLst>
      <p:ext uri="{BB962C8B-B14F-4D97-AF65-F5344CB8AC3E}">
        <p14:creationId xmlns:p14="http://schemas.microsoft.com/office/powerpoint/2010/main" val="40935302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DB16373-8E0F-4877-8B92-A41604749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8620" cy="60677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9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CE9535F-E91A-41BF-8727-FCF9BFBBA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94" y="2229316"/>
            <a:ext cx="11798619" cy="250207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10-year survival rates to estimate net migration. How would survival rates be calculated for the first three cohorts and the last age cohort? Note: Survival rates for births occurring from 1995 to 2000 and from 1990 to 1995 will be needed, in addition to a rate for those surviving from ages 0–4 to 10–14.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rate for those age 75+ in 1990 who will be age 85+ in year 2000.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2720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8772" y="618353"/>
            <a:ext cx="8362751" cy="609600"/>
          </a:xfrm>
        </p:spPr>
        <p:txBody>
          <a:bodyPr>
            <a:normAutofit fontScale="90000"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1 – Calculate the Loss Ratio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8414902"/>
              </p:ext>
            </p:extLst>
          </p:nvPr>
        </p:nvGraphicFramePr>
        <p:xfrm>
          <a:off x="685799" y="1343023"/>
          <a:ext cx="11045825" cy="508635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810126">
                  <a:extLst>
                    <a:ext uri="{9D8B030D-6E8A-4147-A177-3AD203B41FA5}">
                      <a16:colId xmlns:a16="http://schemas.microsoft.com/office/drawing/2014/main" xmlns="" val="2088131440"/>
                    </a:ext>
                  </a:extLst>
                </a:gridCol>
                <a:gridCol w="2124075">
                  <a:extLst>
                    <a:ext uri="{9D8B030D-6E8A-4147-A177-3AD203B41FA5}">
                      <a16:colId xmlns:a16="http://schemas.microsoft.com/office/drawing/2014/main" xmlns="" val="1008075071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xmlns="" val="1560330638"/>
                    </a:ext>
                  </a:extLst>
                </a:gridCol>
                <a:gridCol w="1901824">
                  <a:extLst>
                    <a:ext uri="{9D8B030D-6E8A-4147-A177-3AD203B41FA5}">
                      <a16:colId xmlns:a16="http://schemas.microsoft.com/office/drawing/2014/main" xmlns="" val="2385469328"/>
                    </a:ext>
                  </a:extLst>
                </a:gridCol>
              </a:tblGrid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Revenues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2017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2016</a:t>
                      </a:r>
                      <a:endParaRPr lang="en-US" sz="9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2015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xmlns="" val="1382529305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Premiums earned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$  35,394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$  34,049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$ 31,455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xmlns="" val="2802482067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Net investment income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3,167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3,126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3,161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xmlns="" val="3594323242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Fee and other revenues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1,359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1,212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982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xmlns="" val="3510699143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Net realized (losses) gains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(289)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510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xmlns="" val="427046554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Total revenues</a:t>
                      </a:r>
                      <a:endParaRPr lang="en-US" sz="90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39,631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38,398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36,108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xmlns="" val="3841592749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Claims, Benefits and Expenses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xmlns="" val="1043938983"/>
                  </a:ext>
                </a:extLst>
              </a:tr>
              <a:tr h="3632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Benefits, claims and claim adjustment expenses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23,951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23,878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23,983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xmlns="" val="3386952088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Operating costs and expenses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7,375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6,650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6,083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xmlns="" val="4278953890"/>
                  </a:ext>
                </a:extLst>
              </a:tr>
              <a:tr h="3632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Amortization of deferred policy acquisition costs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4,944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4,717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4,176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xmlns="" val="3406387272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Interest expense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419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420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419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xmlns="" val="2525767742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Interest credited to policyholders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261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256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248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xmlns="" val="3388672378"/>
                  </a:ext>
                </a:extLst>
              </a:tr>
              <a:tr h="36328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Total claims, benefits and expenses</a:t>
                      </a:r>
                      <a:endParaRPr lang="en-US" sz="90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36,950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35,921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34,909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xmlns="" val="2945742661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Loss on extinguishment of debt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(34)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(211)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(193)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xmlns="" val="3339885990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Realignment (benefit) expense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(5)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99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xmlns="" val="3989911868"/>
                  </a:ext>
                </a:extLst>
              </a:tr>
              <a:tr h="7269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Income before income tax expense, non-controlling interest, and discontinued operations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2,647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2,271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907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xmlns="" val="3519686190"/>
                  </a:ext>
                </a:extLst>
              </a:tr>
              <a:tr h="181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Income tax expense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757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544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67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xmlns="" val="1981852244"/>
                  </a:ext>
                </a:extLst>
              </a:tr>
              <a:tr h="3632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Consolidated net income before discontinued operations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1,890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1,727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840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xmlns="" val="3395660885"/>
                  </a:ext>
                </a:extLst>
              </a:tr>
              <a:tr h="5449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Discontinued operations (net of income tax expense of $22, $29 and $23 in 2017, 2016 and 2015)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(81)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33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453" marR="55453" marT="0" marB="0" anchor="ctr"/>
                </a:tc>
                <a:extLst>
                  <a:ext uri="{0D108BD9-81ED-4DB2-BD59-A6C34878D82A}">
                    <a16:rowId xmlns:a16="http://schemas.microsoft.com/office/drawing/2014/main" xmlns="" val="2543477017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1896-982B-4D6B-BD2D-370CD0D1BA3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0580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280" y="365870"/>
            <a:ext cx="6694399" cy="323850"/>
          </a:xfrm>
        </p:spPr>
        <p:txBody>
          <a:bodyPr>
            <a:noAutofit/>
          </a:bodyPr>
          <a:lstStyle/>
          <a:p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2 – Calculate the Expense Ratio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8339410"/>
              </p:ext>
            </p:extLst>
          </p:nvPr>
        </p:nvGraphicFramePr>
        <p:xfrm>
          <a:off x="815975" y="752478"/>
          <a:ext cx="10594975" cy="600158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530931">
                  <a:extLst>
                    <a:ext uri="{9D8B030D-6E8A-4147-A177-3AD203B41FA5}">
                      <a16:colId xmlns:a16="http://schemas.microsoft.com/office/drawing/2014/main" xmlns="" val="2974800029"/>
                    </a:ext>
                  </a:extLst>
                </a:gridCol>
                <a:gridCol w="3532022">
                  <a:extLst>
                    <a:ext uri="{9D8B030D-6E8A-4147-A177-3AD203B41FA5}">
                      <a16:colId xmlns:a16="http://schemas.microsoft.com/office/drawing/2014/main" xmlns="" val="1207375427"/>
                    </a:ext>
                  </a:extLst>
                </a:gridCol>
                <a:gridCol w="3532022">
                  <a:extLst>
                    <a:ext uri="{9D8B030D-6E8A-4147-A177-3AD203B41FA5}">
                      <a16:colId xmlns:a16="http://schemas.microsoft.com/office/drawing/2014/main" xmlns="" val="1732815165"/>
                    </a:ext>
                  </a:extLst>
                </a:gridCol>
              </a:tblGrid>
              <a:tr h="4023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Six months ended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20 June 2017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(Unaudited)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Six months ended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30 June 2016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3675295313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Gross written premiums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204,544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158,428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1905845716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Less: premiums ceded to reinsurers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(18,163)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(14,696)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3064932821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Net written premiums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186,381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143,732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3134982082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Change in unearned premium reserves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(17,195)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(16,154)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3939509842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Net earned premiums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169,186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127,578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3000540703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Reinsurance commission income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5,055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5,003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1598094577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Investment income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14,145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15,339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4277618587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Other income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929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878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3029835569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 INCOME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189,315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148,798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1694526499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Claims and policyholder’s benefits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134,596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96,527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3570638659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 Life insurance death and other benefits paid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43,928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11,801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579982083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 Claims incurred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64,343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55,378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1024607061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 Changes in long-term life insurance contract liabilities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23,759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27,519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3497672222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 Policyholder dividends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2,566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1,829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1719545640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Handling charges and commissions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13,311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11,097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1196592113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Finance costs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2,770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2,796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108489021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Exchange (gains)/losses, net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(144)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1105520490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Other operating and administrative expenses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29,355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26,991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1680089843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BENEFITS, CLAIMS AND EXPENSES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179,888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137,818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3287059951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Share of profits and losses of associates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2,535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924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2391147607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PROFIT BEFORE TAX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11,962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11,904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42935465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Income tax expense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(2,710)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(2,046)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4285192084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PROFIT FOR THE PERIOD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9,252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9,858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980982501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Attributable to: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6,614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7,542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549650846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Equity holders of the parent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2,638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2,316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249519869"/>
                  </a:ext>
                </a:extLst>
              </a:tr>
              <a:tr h="1341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Non-controlling interests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9,252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9,858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401" marR="39401" marT="0" marB="0" anchor="ctr"/>
                </a:tc>
                <a:extLst>
                  <a:ext uri="{0D108BD9-81ED-4DB2-BD59-A6C34878D82A}">
                    <a16:rowId xmlns:a16="http://schemas.microsoft.com/office/drawing/2014/main" xmlns="" val="2421773117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1896-982B-4D6B-BD2D-370CD0D1BA3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7780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968" y="998669"/>
            <a:ext cx="9152389" cy="704624"/>
          </a:xfrm>
        </p:spPr>
        <p:txBody>
          <a:bodyPr/>
          <a:lstStyle/>
          <a:p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3 – Calculate the Return on Revenues</a:t>
            </a:r>
            <a:endParaRPr lang="zh-CN" alt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182968" y="1939362"/>
          <a:ext cx="9305738" cy="321534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26075">
                  <a:extLst>
                    <a:ext uri="{9D8B030D-6E8A-4147-A177-3AD203B41FA5}">
                      <a16:colId xmlns:a16="http://schemas.microsoft.com/office/drawing/2014/main" xmlns="" val="1904915175"/>
                    </a:ext>
                  </a:extLst>
                </a:gridCol>
                <a:gridCol w="2326075">
                  <a:extLst>
                    <a:ext uri="{9D8B030D-6E8A-4147-A177-3AD203B41FA5}">
                      <a16:colId xmlns:a16="http://schemas.microsoft.com/office/drawing/2014/main" xmlns="" val="1977547900"/>
                    </a:ext>
                  </a:extLst>
                </a:gridCol>
                <a:gridCol w="2326794">
                  <a:extLst>
                    <a:ext uri="{9D8B030D-6E8A-4147-A177-3AD203B41FA5}">
                      <a16:colId xmlns:a16="http://schemas.microsoft.com/office/drawing/2014/main" xmlns="" val="4161515655"/>
                    </a:ext>
                  </a:extLst>
                </a:gridCol>
                <a:gridCol w="2326794">
                  <a:extLst>
                    <a:ext uri="{9D8B030D-6E8A-4147-A177-3AD203B41FA5}">
                      <a16:colId xmlns:a16="http://schemas.microsoft.com/office/drawing/2014/main" xmlns="" val="1506947415"/>
                    </a:ext>
                  </a:extLst>
                </a:gridCol>
              </a:tblGrid>
              <a:tr h="4593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2017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487631484"/>
                  </a:ext>
                </a:extLst>
              </a:tr>
              <a:tr h="4593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Revenues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954332459"/>
                  </a:ext>
                </a:extLst>
              </a:tr>
              <a:tr h="4593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Premiums earned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  35,394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$ 34,049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  31,455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009405937"/>
                  </a:ext>
                </a:extLst>
              </a:tr>
              <a:tr h="4593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Net investment income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3,167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3,126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3,161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55271244"/>
                  </a:ext>
                </a:extLst>
              </a:tr>
              <a:tr h="4593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Fee and other revenues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1,359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1,212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982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152093123"/>
                  </a:ext>
                </a:extLst>
              </a:tr>
              <a:tr h="4593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Net realized (losses) gains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(289)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510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623656283"/>
                  </a:ext>
                </a:extLst>
              </a:tr>
              <a:tr h="45933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 revenues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39,631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38,398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36,108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416145262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1896-982B-4D6B-BD2D-370CD0D1BA3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5507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FCE0D08-FCDE-4005-8CF8-78C8987B9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8"/>
            <a:ext cx="10646769" cy="715830"/>
          </a:xfrm>
        </p:spPr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Mortality Table – Columns of the mortality table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xmlns="" id="{802BD096-1BBB-4AD7-B90F-16FE0E14F0C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96690" y="1977646"/>
                <a:ext cx="11798619" cy="3973942"/>
              </a:xfrm>
            </p:spPr>
            <p:txBody>
              <a:bodyPr>
                <a:noAutofit/>
              </a:bodyPr>
              <a:lstStyle/>
              <a:p>
                <a:pPr marL="514350" indent="-51435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Age </a:t>
                </a:r>
                <a:r>
                  <a:rPr lang="en-US" alt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0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𝑿</m:t>
                    </m:r>
                  </m:oMath>
                </a14:m>
                <a:r>
                  <a:rPr lang="en-US" alt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US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					</a:t>
                </a: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Age-Specific Mortality Rate </a:t>
                </a:r>
                <a:r>
                  <a:rPr lang="en-US" alt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𝑸</m:t>
                        </m:r>
                      </m:e>
                      <m:sub>
                        <m:r>
                          <a:rPr lang="en-US" alt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sub>
                    </m:sSub>
                  </m:oMath>
                </a14:m>
                <a:r>
                  <a:rPr lang="en-US" alt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	</a:t>
                </a: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Number Alive at Beginning of Year </a:t>
                </a:r>
                <a:r>
                  <a:rPr lang="en-US" alt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sub>
                    </m:sSub>
                  </m:oMath>
                </a14:m>
                <a:r>
                  <a:rPr lang="en-US" alt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Number Dying in the Year </a:t>
                </a:r>
                <a:r>
                  <a:rPr lang="en-US" alt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𝑫</m:t>
                        </m:r>
                      </m:e>
                      <m:sub>
                        <m:r>
                          <a:rPr lang="en-US" alt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sub>
                    </m:sSub>
                  </m:oMath>
                </a14:m>
                <a:r>
                  <a:rPr lang="en-US" alt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Number of Years Lived by the Population in Year X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𝑳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sub>
                    </m:sSub>
                  </m:oMath>
                </a14:m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Number of Years Lived by the Population in Year X and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All Subsequent Years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sub>
                    </m:sSub>
                  </m:oMath>
                </a14:m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Life Expectancy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the Beginning of Year X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sub>
                    </m:sSub>
                  </m:oMath>
                </a14:m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802BD096-1BBB-4AD7-B90F-16FE0E14F0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6690" y="1977646"/>
                <a:ext cx="11798619" cy="3973942"/>
              </a:xfrm>
              <a:blipFill>
                <a:blip r:embed="rId2"/>
                <a:stretch>
                  <a:fillRect l="-413" b="-33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9435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BFA66B3-4EAE-40D9-984A-0A210DC81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8"/>
            <a:ext cx="11798620" cy="682274"/>
          </a:xfrm>
        </p:spPr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Mortality Table – Measures of Survival</a:t>
            </a:r>
            <a:endParaRPr 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A810574-E1A7-459A-BBFE-6ED1D32FC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197" y="2103481"/>
            <a:ext cx="11798619" cy="397394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5-year survival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Number of people still alive five years after diagnosis.</a:t>
            </a:r>
          </a:p>
          <a:p>
            <a:pPr algn="just">
              <a:lnSpc>
                <a:spcPct val="150000"/>
              </a:lnSpc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Median survival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Duration of time until 50% of the population dies.</a:t>
            </a:r>
          </a:p>
          <a:p>
            <a:pPr algn="just">
              <a:lnSpc>
                <a:spcPct val="150000"/>
              </a:lnSpc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survival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5-year survival in the group of interest /  5-year survival in all people of the same age.</a:t>
            </a:r>
          </a:p>
          <a:p>
            <a:pPr algn="just">
              <a:lnSpc>
                <a:spcPct val="150000"/>
              </a:lnSpc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Observed survival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 life table approach to dealing with censored data from successive cohorts of people. Censoring means that information on some aspect of time or duration of events of interest is missing.</a:t>
            </a:r>
          </a:p>
        </p:txBody>
      </p:sp>
    </p:spTree>
    <p:extLst>
      <p:ext uri="{BB962C8B-B14F-4D97-AF65-F5344CB8AC3E}">
        <p14:creationId xmlns:p14="http://schemas.microsoft.com/office/powerpoint/2010/main" val="2992526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9E2FD51-EF03-4308-B201-A091BD6C0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8"/>
            <a:ext cx="11798620" cy="54805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Mortality Table – Calculating Survival Rates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xmlns="" id="{309A6C88-5951-4BE6-8225-989132C241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01294" y="1887523"/>
                <a:ext cx="11798619" cy="4315735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lnSpc>
                    <a:spcPct val="150000"/>
                  </a:lnSpc>
                  <a:buNone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Life tables are used to calculate survival rates. For population projections, 5-year survival rates are computed. For estimates of net migration, 10-year survival rates are calculated. Calculation of survival rates rely on two columns (column 5 and column 6) in the life table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𝟓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𝒚𝒆𝒂𝒓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𝒔𝒖𝒓𝒗𝒊𝒗𝒂𝒍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𝒓𝒂𝒕𝒆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𝑿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𝟓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Pre>
                            <m:sPre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PrePr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𝟓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𝑳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</m:sub>
                              </m:sSub>
                            </m:e>
                          </m:sPre>
                        </m:num>
                        <m:den>
                          <m:sPre>
                            <m:sPre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PrePr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𝟓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𝑳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</m:sub>
                              </m:sSub>
                            </m:e>
                          </m:sPre>
                        </m:den>
                      </m:f>
                    </m:oMath>
                  </m:oMathPara>
                </a14:m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309A6C88-5951-4BE6-8225-989132C241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1294" y="1887523"/>
                <a:ext cx="11798619" cy="4315735"/>
              </a:xfrm>
              <a:blipFill>
                <a:blip r:embed="rId2"/>
                <a:stretch>
                  <a:fillRect l="-517" r="-5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8666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20EB4C0-0DD0-4B5C-B27E-532AA9A34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1" y="1138334"/>
            <a:ext cx="1968759" cy="1282026"/>
          </a:xfrm>
        </p:spPr>
        <p:txBody>
          <a:bodyPr>
            <a:normAutofit fontScale="90000"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4 – using the abridged life table and calculate 5-year survival rates</a:t>
            </a:r>
          </a:p>
        </p:txBody>
      </p:sp>
      <p:pic>
        <p:nvPicPr>
          <p:cNvPr id="4" name="Content Placeholder 3" descr="Screen Clipping">
            <a:extLst>
              <a:ext uri="{FF2B5EF4-FFF2-40B4-BE49-F238E27FC236}">
                <a16:creationId xmlns:a16="http://schemas.microsoft.com/office/drawing/2014/main" xmlns="" id="{5064DD59-6F4B-4BBD-92B6-6BBB506094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330" y="108178"/>
            <a:ext cx="9269119" cy="1819529"/>
          </a:xfrm>
        </p:spPr>
      </p:pic>
      <p:pic>
        <p:nvPicPr>
          <p:cNvPr id="5" name="Picture 4" descr="Screen Clipping">
            <a:extLst>
              <a:ext uri="{FF2B5EF4-FFF2-40B4-BE49-F238E27FC236}">
                <a16:creationId xmlns:a16="http://schemas.microsoft.com/office/drawing/2014/main" xmlns="" id="{94D1EBB6-E17F-45F8-B154-E6D25D6362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329" y="1927707"/>
            <a:ext cx="9269119" cy="453094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BAE5707F-B121-4461-B194-5D25FE9B09C9}"/>
              </a:ext>
            </a:extLst>
          </p:cNvPr>
          <p:cNvSpPr txBox="1"/>
          <p:nvPr/>
        </p:nvSpPr>
        <p:spPr>
          <a:xfrm>
            <a:off x="176169" y="3607266"/>
            <a:ext cx="16442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table is suitable for following exercises 4, 5, 6, 7, 8 and 9 </a:t>
            </a:r>
          </a:p>
        </p:txBody>
      </p:sp>
    </p:spTree>
    <p:extLst>
      <p:ext uri="{BB962C8B-B14F-4D97-AF65-F5344CB8AC3E}">
        <p14:creationId xmlns:p14="http://schemas.microsoft.com/office/powerpoint/2010/main" val="3106420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xmlns="" id="{087E880B-DC93-4920-BCF7-087185CCAF9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96690" y="2564875"/>
                <a:ext cx="11798619" cy="95011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TASK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To calculate a rate to survive women ages 25-29 into the next 5-year age cohort (30-34), use the numbers from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87E880B-DC93-4920-BCF7-087185CCAF9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6690" y="2564875"/>
                <a:ext cx="11798619" cy="950112"/>
              </a:xfrm>
              <a:blipFill>
                <a:blip r:embed="rId2"/>
                <a:stretch>
                  <a:fillRect l="-1033" t="-11538" r="-155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4703077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VSB - EKF - FINAN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VSB - EKF - FINANCE" id="{7005D3D2-17A4-4442-AB3E-9D9021B09C67}" vid="{27710439-D0F8-4FA5-8A8D-E500AFC07DD4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53 EKF EN version" id="{3A92817D-EAC4-4F4F-BD66-D7BB66718822}" vid="{405919BE-185A-E74B-B40D-E98DE84A3576}"/>
    </a:ext>
  </a:extLst>
</a:theme>
</file>

<file path=ppt/theme/theme3.xml><?xml version="1.0" encoding="utf-8"?>
<a:theme xmlns:a="http://schemas.openxmlformats.org/drawingml/2006/main" name="Theme VSB - EKF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VSB - EKF" id="{8552CDC7-4A98-4536-8D6E-DAC82BA85F61}" vid="{11F5340B-0E0C-492B-BD46-9EFA851B9983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kulta FS CZ verze" id="{C44C2D39-80E8-5E48-9522-C603A0E4A0C6}" vid="{407AF16D-74D2-5F47-9CED-AF676A664B9B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VSB - EKF - FINANCE</Template>
  <TotalTime>25</TotalTime>
  <Words>811</Words>
  <Application>Microsoft Office PowerPoint</Application>
  <PresentationFormat>宽屏</PresentationFormat>
  <Paragraphs>232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14</vt:i4>
      </vt:variant>
    </vt:vector>
  </HeadingPairs>
  <TitlesOfParts>
    <vt:vector size="29" baseType="lpstr">
      <vt:lpstr>KaiTi</vt:lpstr>
      <vt:lpstr>等线</vt:lpstr>
      <vt:lpstr>等线 Light</vt:lpstr>
      <vt:lpstr>SimSun</vt:lpstr>
      <vt:lpstr>SimSun</vt:lpstr>
      <vt:lpstr>Arial</vt:lpstr>
      <vt:lpstr>Calibri</vt:lpstr>
      <vt:lpstr>Calibri Light</vt:lpstr>
      <vt:lpstr>Cambria Math</vt:lpstr>
      <vt:lpstr>Times New Roman</vt:lpstr>
      <vt:lpstr>Theme VSB - EKF - FINANCE</vt:lpstr>
      <vt:lpstr>Custom Design</vt:lpstr>
      <vt:lpstr>Theme VSB - EKF</vt:lpstr>
      <vt:lpstr>1_Custom Design</vt:lpstr>
      <vt:lpstr>Office 主题​​</vt:lpstr>
      <vt:lpstr>Practice</vt:lpstr>
      <vt:lpstr>Exercise 1 – Calculate the Loss Ratio</vt:lpstr>
      <vt:lpstr>Exercise 2 – Calculate the Expense Ratio</vt:lpstr>
      <vt:lpstr>Exercise 3 – Calculate the Return on Revenues</vt:lpstr>
      <vt:lpstr>Mortality Table – Columns of the mortality table</vt:lpstr>
      <vt:lpstr>Mortality Table – Measures of Survival</vt:lpstr>
      <vt:lpstr>Mortality Table – Calculating Survival Rates</vt:lpstr>
      <vt:lpstr>Exercise 4 – using the abridged life table and calculate 5-year survival rates</vt:lpstr>
      <vt:lpstr>PowerPoint 演示文稿</vt:lpstr>
      <vt:lpstr>Mortality Table - Surviving the Youngest Age Cohort</vt:lpstr>
      <vt:lpstr>Mortality Table - Surviving the Oldest Age Cohort</vt:lpstr>
      <vt:lpstr>Exercise 7</vt:lpstr>
      <vt:lpstr>Exercise 8</vt:lpstr>
      <vt:lpstr>Exercise 9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Practice</dc:title>
  <dc:creator>Guo Haochen</dc:creator>
  <cp:lastModifiedBy>hp</cp:lastModifiedBy>
  <cp:revision>5</cp:revision>
  <dcterms:created xsi:type="dcterms:W3CDTF">2021-04-29T08:49:09Z</dcterms:created>
  <dcterms:modified xsi:type="dcterms:W3CDTF">2023-09-07T01:09:17Z</dcterms:modified>
</cp:coreProperties>
</file>