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 id="2147483675" r:id="rId3"/>
    <p:sldMasterId id="2147483682" r:id="rId4"/>
    <p:sldMasterId id="2147483694" r:id="rId5"/>
    <p:sldMasterId id="2147483701" r:id="rId6"/>
    <p:sldMasterId id="2147483709" r:id="rId7"/>
  </p:sldMasterIdLst>
  <p:sldIdLst>
    <p:sldId id="256" r:id="rId8"/>
    <p:sldId id="280" r:id="rId9"/>
    <p:sldId id="281"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20" d="100"/>
          <a:sy n="120" d="100"/>
        </p:scale>
        <p:origin x="53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36596920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6823218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4679386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3271916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4253470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zh-CN" altLang="en-US"/>
              <a:t>单击此处编辑母版标题样式</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14045371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zh-CN" altLang="en-US"/>
              <a:t>单击此处编辑母版标题样式</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zh-CN" altLang="en-US"/>
              <a:t>单击此处编辑母版文本样式</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12403907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zh-CN" altLang="en-US"/>
              <a:t>单击此处编辑母版标题样式</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17456269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zh-CN" altLang="en-US"/>
              <a:t>单击此处编辑母版标题样式</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zh-CN" altLang="en-US"/>
              <a:t>单击此处编辑母版文本样式</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zh-CN" altLang="en-US"/>
              <a:t>单击此处编辑母版文本样式</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18525930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zh-CN" altLang="en-US"/>
              <a:t>单击此处编辑母版标题样式</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10213120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2770539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13812487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7718652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zh-CN" altLang="en-US"/>
              <a:t>单击此处编辑母版标题样式</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6212236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383110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zh-CN" altLang="en-US"/>
              <a:t>单击此处编辑母版标题样式</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6608926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zh-CN" altLang="en-US"/>
              <a:t>单击此处编辑母版标题样式</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endParaRPr lang="cs-CZ"/>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4588974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71551-C6A2-6D44-9A81-20B0DFB75549}"/>
              </a:ext>
            </a:extLst>
          </p:cNvPr>
          <p:cNvSpPr>
            <a:spLocks noGrp="1"/>
          </p:cNvSpPr>
          <p:nvPr>
            <p:ph type="title"/>
          </p:nvPr>
        </p:nvSpPr>
        <p:spPr/>
        <p:txBody>
          <a:bodyPr/>
          <a:lstStyle/>
          <a:p>
            <a:r>
              <a:rPr lang="zh-CN" altLang="en-US"/>
              <a:t>单击此处编辑母版标题样式</a:t>
            </a:r>
            <a:endParaRPr lang="cs-CZ"/>
          </a:p>
        </p:txBody>
      </p:sp>
      <p:sp>
        <p:nvSpPr>
          <p:cNvPr id="3" name="Date Placeholder 2">
            <a:extLst>
              <a:ext uri="{FF2B5EF4-FFF2-40B4-BE49-F238E27FC236}">
                <a16:creationId xmlns:a16="http://schemas.microsoft.com/office/drawing/2014/main" id="{9B6EF13A-BEDD-8D40-AC6C-A39969AD033E}"/>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4" name="Footer Placeholder 3">
            <a:extLst>
              <a:ext uri="{FF2B5EF4-FFF2-40B4-BE49-F238E27FC236}">
                <a16:creationId xmlns:a16="http://schemas.microsoft.com/office/drawing/2014/main" id="{3B0FB4E8-8C55-204A-9573-634F389DE8C1}"/>
              </a:ext>
            </a:extLst>
          </p:cNvPr>
          <p:cNvSpPr>
            <a:spLocks noGrp="1"/>
          </p:cNvSpPr>
          <p:nvPr>
            <p:ph type="ftr" sz="quarter" idx="11"/>
          </p:nvPr>
        </p:nvSpPr>
        <p:spPr/>
        <p:txBody>
          <a:bodyPr/>
          <a:lstStyle/>
          <a:p>
            <a:endParaRPr lang="cs-CZ"/>
          </a:p>
        </p:txBody>
      </p:sp>
      <p:sp>
        <p:nvSpPr>
          <p:cNvPr id="5" name="Slide Number Placeholder 4">
            <a:extLst>
              <a:ext uri="{FF2B5EF4-FFF2-40B4-BE49-F238E27FC236}">
                <a16:creationId xmlns:a16="http://schemas.microsoft.com/office/drawing/2014/main" id="{55D9D78F-1EEB-F743-A9FB-1B91894CEA07}"/>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57091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endParaRPr lang="cs-CZ"/>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8088016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3C40A-3F5C-0E49-8F8F-6D9B29B5E85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cs-CZ"/>
          </a:p>
        </p:txBody>
      </p:sp>
      <p:sp>
        <p:nvSpPr>
          <p:cNvPr id="3" name="Content Placeholder 2">
            <a:extLst>
              <a:ext uri="{FF2B5EF4-FFF2-40B4-BE49-F238E27FC236}">
                <a16:creationId xmlns:a16="http://schemas.microsoft.com/office/drawing/2014/main" id="{46D7F6FE-AE6D-AA46-B7E6-274E9FECE7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Text Placeholder 3">
            <a:extLst>
              <a:ext uri="{FF2B5EF4-FFF2-40B4-BE49-F238E27FC236}">
                <a16:creationId xmlns:a16="http://schemas.microsoft.com/office/drawing/2014/main" id="{07F48ED1-3C22-CF4D-964F-6309C68D39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a:extLst>
              <a:ext uri="{FF2B5EF4-FFF2-40B4-BE49-F238E27FC236}">
                <a16:creationId xmlns:a16="http://schemas.microsoft.com/office/drawing/2014/main" id="{B740880F-C387-A147-90BC-C25E5F37E15A}"/>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Footer Placeholder 5">
            <a:extLst>
              <a:ext uri="{FF2B5EF4-FFF2-40B4-BE49-F238E27FC236}">
                <a16:creationId xmlns:a16="http://schemas.microsoft.com/office/drawing/2014/main" id="{93654222-DA1D-5942-8C32-925C8CDD7AAA}"/>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id="{1380EA64-309A-514C-86EA-FAFE50441311}"/>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3938689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8B0C9-7B40-FA40-987F-51603A9D354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cs-CZ"/>
          </a:p>
        </p:txBody>
      </p:sp>
      <p:sp>
        <p:nvSpPr>
          <p:cNvPr id="3" name="Picture Placeholder 2">
            <a:extLst>
              <a:ext uri="{FF2B5EF4-FFF2-40B4-BE49-F238E27FC236}">
                <a16:creationId xmlns:a16="http://schemas.microsoft.com/office/drawing/2014/main" id="{D3E2F6F5-7F35-EB4D-A1EC-863E7E34CA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cs-CZ"/>
          </a:p>
        </p:txBody>
      </p:sp>
      <p:sp>
        <p:nvSpPr>
          <p:cNvPr id="4" name="Text Placeholder 3">
            <a:extLst>
              <a:ext uri="{FF2B5EF4-FFF2-40B4-BE49-F238E27FC236}">
                <a16:creationId xmlns:a16="http://schemas.microsoft.com/office/drawing/2014/main" id="{252E35B1-C2B0-4D4B-943E-DEB98AAF2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a:extLst>
              <a:ext uri="{FF2B5EF4-FFF2-40B4-BE49-F238E27FC236}">
                <a16:creationId xmlns:a16="http://schemas.microsoft.com/office/drawing/2014/main" id="{CF36A77F-094E-5646-B960-EB9F6F1521ED}"/>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Footer Placeholder 5">
            <a:extLst>
              <a:ext uri="{FF2B5EF4-FFF2-40B4-BE49-F238E27FC236}">
                <a16:creationId xmlns:a16="http://schemas.microsoft.com/office/drawing/2014/main" id="{684CD75F-2872-9748-8FDD-854012C2F6DF}"/>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id="{55D6C3EB-745B-034B-8C75-CEC8F7C64562}"/>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4386568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zh-CN" altLang="en-US"/>
              <a:t>单击此处编辑母版标题样式</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956188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27568269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5634EEB-BD8A-2044-8B35-C5AE56E5148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cs-CZ"/>
          </a:p>
        </p:txBody>
      </p:sp>
      <p:sp>
        <p:nvSpPr>
          <p:cNvPr id="3" name="Vertical Text Placeholder 2">
            <a:extLst>
              <a:ext uri="{FF2B5EF4-FFF2-40B4-BE49-F238E27FC236}">
                <a16:creationId xmlns:a16="http://schemas.microsoft.com/office/drawing/2014/main" id="{069A23D1-7F69-7E47-A6BD-BB612A4E4C6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75D427B6-FD45-B74E-996A-99BB45FE3716}"/>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28B53127-1CB8-1D46-8EE1-22CBD5420DA7}"/>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id="{C1FFF5BE-5006-9542-9F89-C97DC7BD8279}"/>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1937959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zh-CN" altLang="en-US"/>
              <a:t>单击此处编辑母版标题样式</a:t>
            </a:r>
            <a:endParaRPr lang="cs-CZ" dirty="0"/>
          </a:p>
        </p:txBody>
      </p:sp>
      <p:sp>
        <p:nvSpPr>
          <p:cNvPr id="3" name="Podnadpis 2">
            <a:extLst>
              <a:ext uri="{FF2B5EF4-FFF2-40B4-BE49-F238E27FC236}">
                <a16:creationId xmlns:a16="http://schemas.microsoft.com/office/drawing/2014/main"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cs-CZ"/>
          </a:p>
        </p:txBody>
      </p:sp>
      <p:sp>
        <p:nvSpPr>
          <p:cNvPr id="4" name="Zástupný symbol pro datum 3">
            <a:extLst>
              <a:ext uri="{FF2B5EF4-FFF2-40B4-BE49-F238E27FC236}">
                <a16:creationId xmlns:a16="http://schemas.microsoft.com/office/drawing/2014/main" id="{DEDE463D-611E-7641-BE67-E50FAADA5268}"/>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Zástupný symbol pro zápatí 4">
            <a:extLst>
              <a:ext uri="{FF2B5EF4-FFF2-40B4-BE49-F238E27FC236}">
                <a16:creationId xmlns:a16="http://schemas.microsoft.com/office/drawing/2014/main"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7C838B55-B834-7B40-AB95-C477904CC497}"/>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1793360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C6A7C0-0649-6040-A91B-A51D8870EDDC}"/>
              </a:ext>
            </a:extLst>
          </p:cNvPr>
          <p:cNvSpPr>
            <a:spLocks noGrp="1"/>
          </p:cNvSpPr>
          <p:nvPr>
            <p:ph type="title"/>
          </p:nvPr>
        </p:nvSpPr>
        <p:spPr/>
        <p:txBody>
          <a:bodyPr/>
          <a:lstStyle>
            <a:lvl1pPr>
              <a:defRPr sz="3600"/>
            </a:lvl1pPr>
          </a:lstStyle>
          <a:p>
            <a:r>
              <a:rPr lang="zh-CN" altLang="en-US"/>
              <a:t>单击此处编辑母版标题样式</a:t>
            </a:r>
            <a:endParaRPr lang="cs-CZ" dirty="0"/>
          </a:p>
        </p:txBody>
      </p:sp>
      <p:sp>
        <p:nvSpPr>
          <p:cNvPr id="3" name="Zástupný obsah 2">
            <a:extLst>
              <a:ext uri="{FF2B5EF4-FFF2-40B4-BE49-F238E27FC236}">
                <a16:creationId xmlns:a16="http://schemas.microsoft.com/office/drawing/2014/main" id="{3A670A8E-FAF4-EB48-A95A-5A580126D61E}"/>
              </a:ext>
            </a:extLst>
          </p:cNvPr>
          <p:cNvSpPr>
            <a:spLocks noGrp="1"/>
          </p:cNvSpPr>
          <p:nvPr>
            <p:ph idx="1"/>
          </p:nvPr>
        </p:nvSpPr>
        <p:spPr/>
        <p:txBody>
          <a:bodyPr/>
          <a:lstStyle>
            <a:lvl1pPr>
              <a:defRPr sz="1600"/>
            </a:lvl1pPr>
          </a:lstStyle>
          <a:p>
            <a:pPr lvl="0"/>
            <a:r>
              <a:rPr lang="zh-CN" altLang="en-US"/>
              <a:t>单击此处编辑母版文本样式</a:t>
            </a:r>
          </a:p>
        </p:txBody>
      </p:sp>
      <p:sp>
        <p:nvSpPr>
          <p:cNvPr id="4" name="Zástupný symbol pro datum 3">
            <a:extLst>
              <a:ext uri="{FF2B5EF4-FFF2-40B4-BE49-F238E27FC236}">
                <a16:creationId xmlns:a16="http://schemas.microsoft.com/office/drawing/2014/main" id="{A65CAB9C-0386-8B4F-99ED-91992F801AE3}"/>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Zástupný symbol pro zápatí 4">
            <a:extLst>
              <a:ext uri="{FF2B5EF4-FFF2-40B4-BE49-F238E27FC236}">
                <a16:creationId xmlns:a16="http://schemas.microsoft.com/office/drawing/2014/main"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4E1B1056-E9A4-E849-AFE0-99640ED4F52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613917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zh-CN" altLang="en-US"/>
              <a:t>单击此处编辑母版标题样式</a:t>
            </a:r>
            <a:endParaRPr lang="cs-CZ" dirty="0"/>
          </a:p>
        </p:txBody>
      </p:sp>
      <p:sp>
        <p:nvSpPr>
          <p:cNvPr id="3" name="Zástupný text 2">
            <a:extLst>
              <a:ext uri="{FF2B5EF4-FFF2-40B4-BE49-F238E27FC236}">
                <a16:creationId xmlns:a16="http://schemas.microsoft.com/office/drawing/2014/main"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Zástupný symbol pro datum 3">
            <a:extLst>
              <a:ext uri="{FF2B5EF4-FFF2-40B4-BE49-F238E27FC236}">
                <a16:creationId xmlns:a16="http://schemas.microsoft.com/office/drawing/2014/main" id="{81AAA1F3-AAB7-A046-B5C1-7E0FED02FD48}"/>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5" name="Zástupný symbol pro zápatí 4">
            <a:extLst>
              <a:ext uri="{FF2B5EF4-FFF2-40B4-BE49-F238E27FC236}">
                <a16:creationId xmlns:a16="http://schemas.microsoft.com/office/drawing/2014/main"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D35E7D21-DA7F-BC4B-ADBF-66F03AA08436}"/>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8524776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zh-CN" altLang="en-US"/>
              <a:t>单击此处编辑母版标题样式</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zh-CN" altLang="en-US"/>
              <a:t>单击此处编辑母版文本样式</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zh-CN" altLang="en-US"/>
              <a:t>单击此处编辑母版文本样式</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cs-CZ"/>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0477565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zh-CN" altLang="en-US"/>
              <a:t>单击此处编辑母版标题样式</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cs-CZ"/>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7656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BF7BC748-752E-9E47-952B-1B6B12A8FBCB}" type="datetimeFigureOut">
              <a:rPr lang="cs-CZ" smtClean="0"/>
              <a:t>31.08.2023</a:t>
            </a:fld>
            <a:endParaRPr lang="cs-CZ"/>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cs-CZ"/>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2691403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9865739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zh-CN" altLang="en-US"/>
              <a:t>单击此处编辑母版标题样式</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443090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1964165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id="{40C9FC7B-3212-0C45-8BA4-BD25FC4086DF}"/>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6" name="Zástupný symbol pro zápatí 5">
            <a:extLst>
              <a:ext uri="{FF2B5EF4-FFF2-40B4-BE49-F238E27FC236}">
                <a16:creationId xmlns:a16="http://schemas.microsoft.com/office/drawing/2014/main"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id="{0AD2E780-8CA4-694B-B7E2-70742E384C86}"/>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2993209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5BBB-390C-8746-8F6D-62B6435F27C3}"/>
              </a:ext>
            </a:extLst>
          </p:cNvPr>
          <p:cNvSpPr>
            <a:spLocks noGrp="1"/>
          </p:cNvSpPr>
          <p:nvPr>
            <p:ph type="title"/>
          </p:nvPr>
        </p:nvSpPr>
        <p:spPr/>
        <p:txBody>
          <a:bodyPr/>
          <a:lstStyle/>
          <a:p>
            <a:r>
              <a:rPr lang="zh-CN" altLang="en-US"/>
              <a:t>单击此处编辑母版标题样式</a:t>
            </a:r>
            <a:endParaRPr lang="cs-CZ"/>
          </a:p>
        </p:txBody>
      </p:sp>
      <p:sp>
        <p:nvSpPr>
          <p:cNvPr id="3" name="Content Placeholder 2">
            <a:extLst>
              <a:ext uri="{FF2B5EF4-FFF2-40B4-BE49-F238E27FC236}">
                <a16:creationId xmlns:a16="http://schemas.microsoft.com/office/drawing/2014/main" id="{63A52AC7-CCB6-7743-BA17-958390688A1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Content Placeholder 3">
            <a:extLst>
              <a:ext uri="{FF2B5EF4-FFF2-40B4-BE49-F238E27FC236}">
                <a16:creationId xmlns:a16="http://schemas.microsoft.com/office/drawing/2014/main" id="{027134D6-2490-5248-8BDE-DBC857FAD56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5" name="Date Placeholder 4">
            <a:extLst>
              <a:ext uri="{FF2B5EF4-FFF2-40B4-BE49-F238E27FC236}">
                <a16:creationId xmlns:a16="http://schemas.microsoft.com/office/drawing/2014/main"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3493218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15BE-E091-174E-9BC7-1C1BCA6DCF07}"/>
              </a:ext>
            </a:extLst>
          </p:cNvPr>
          <p:cNvSpPr>
            <a:spLocks noGrp="1"/>
          </p:cNvSpPr>
          <p:nvPr>
            <p:ph type="title"/>
          </p:nvPr>
        </p:nvSpPr>
        <p:spPr>
          <a:xfrm>
            <a:off x="839788" y="365125"/>
            <a:ext cx="10515600" cy="1325563"/>
          </a:xfrm>
        </p:spPr>
        <p:txBody>
          <a:bodyPr/>
          <a:lstStyle/>
          <a:p>
            <a:r>
              <a:rPr lang="zh-CN" altLang="en-US"/>
              <a:t>单击此处编辑母版标题样式</a:t>
            </a:r>
            <a:endParaRPr lang="cs-CZ"/>
          </a:p>
        </p:txBody>
      </p:sp>
      <p:sp>
        <p:nvSpPr>
          <p:cNvPr id="3" name="Text Placeholder 2">
            <a:extLst>
              <a:ext uri="{FF2B5EF4-FFF2-40B4-BE49-F238E27FC236}">
                <a16:creationId xmlns:a16="http://schemas.microsoft.com/office/drawing/2014/main"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a:extLst>
              <a:ext uri="{FF2B5EF4-FFF2-40B4-BE49-F238E27FC236}">
                <a16:creationId xmlns:a16="http://schemas.microsoft.com/office/drawing/2014/main" id="{0621511B-D22A-1245-A98E-3D2AFE55B50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5" name="Text Placeholder 4">
            <a:extLst>
              <a:ext uri="{FF2B5EF4-FFF2-40B4-BE49-F238E27FC236}">
                <a16:creationId xmlns:a16="http://schemas.microsoft.com/office/drawing/2014/main"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a:extLst>
              <a:ext uri="{FF2B5EF4-FFF2-40B4-BE49-F238E27FC236}">
                <a16:creationId xmlns:a16="http://schemas.microsoft.com/office/drawing/2014/main" id="{B17821D6-D3D4-CF41-A511-5A5AC1081B12}"/>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7" name="Date Placeholder 6">
            <a:extLst>
              <a:ext uri="{FF2B5EF4-FFF2-40B4-BE49-F238E27FC236}">
                <a16:creationId xmlns:a16="http://schemas.microsoft.com/office/drawing/2014/main"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6885862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5813959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99B7-157B-F045-9923-D12EED65EB98}"/>
              </a:ext>
            </a:extLst>
          </p:cNvPr>
          <p:cNvSpPr>
            <a:spLocks noGrp="1"/>
          </p:cNvSpPr>
          <p:nvPr>
            <p:ph type="title"/>
          </p:nvPr>
        </p:nvSpPr>
        <p:spPr/>
        <p:txBody>
          <a:bodyPr/>
          <a:lstStyle/>
          <a:p>
            <a:r>
              <a:rPr lang="zh-CN" altLang="en-US"/>
              <a:t>单击此处编辑母版标题样式</a:t>
            </a:r>
            <a:endParaRPr lang="cs-CZ"/>
          </a:p>
        </p:txBody>
      </p:sp>
      <p:sp>
        <p:nvSpPr>
          <p:cNvPr id="3" name="Vertical Text Placeholder 2">
            <a:extLst>
              <a:ext uri="{FF2B5EF4-FFF2-40B4-BE49-F238E27FC236}">
                <a16:creationId xmlns:a16="http://schemas.microsoft.com/office/drawing/2014/main" id="{17647F9E-6176-9946-A28B-E20C2D51553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7099261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DF3EA1F-CBB4-456F-C098-3ED61F38ADCA}"/>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1E75D231-F903-C267-B49B-C9B28FE073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6A2A5A19-2229-39C2-9885-37366BA8946C}"/>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5" name="页脚占位符 4">
            <a:extLst>
              <a:ext uri="{FF2B5EF4-FFF2-40B4-BE49-F238E27FC236}">
                <a16:creationId xmlns:a16="http://schemas.microsoft.com/office/drawing/2014/main" id="{6E898F8F-80EA-6F1A-A5FA-E8BE0F925C75}"/>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1A00DC56-012D-2C3F-BF94-8DFE450224BF}"/>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13996127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48CA9E-C250-B6A9-77E4-9D0F63DFFA3B}"/>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FEDE2308-7DB7-97A1-F93D-AD7BAC5C26A5}"/>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80E8B83B-9E50-9ED7-E06F-E3FC93A7DB18}"/>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5" name="页脚占位符 4">
            <a:extLst>
              <a:ext uri="{FF2B5EF4-FFF2-40B4-BE49-F238E27FC236}">
                <a16:creationId xmlns:a16="http://schemas.microsoft.com/office/drawing/2014/main" id="{8D65A785-CF1E-D8F9-C274-C51C00AEB179}"/>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B42C929F-0AD7-BD1A-A102-5DD14019AB9E}"/>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29764241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E2E731C-ED54-48EF-C5B9-F4C6F4712CC8}"/>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691F7421-9BB8-1E62-1897-F2EAE9C3A1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AA1F7824-C64C-D794-A09F-66FB5CF54A27}"/>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5" name="页脚占位符 4">
            <a:extLst>
              <a:ext uri="{FF2B5EF4-FFF2-40B4-BE49-F238E27FC236}">
                <a16:creationId xmlns:a16="http://schemas.microsoft.com/office/drawing/2014/main" id="{F1ECD8BC-7FEC-125A-8DCE-6471A650B27D}"/>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15E40108-25C8-ECEE-7352-D6EA817374E9}"/>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23797595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849E0E-DBD6-3889-61A1-C5F8D0A42E43}"/>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163A3851-2DFE-7C59-D480-5C587F8906F1}"/>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1C6142A7-28B6-833B-856D-A49A685E3F0C}"/>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EB54596C-8341-8B5B-AAE2-A1041CB02FC1}"/>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6" name="页脚占位符 5">
            <a:extLst>
              <a:ext uri="{FF2B5EF4-FFF2-40B4-BE49-F238E27FC236}">
                <a16:creationId xmlns:a16="http://schemas.microsoft.com/office/drawing/2014/main" id="{D7AF42B7-DF8B-8E56-BFB9-FDB2C2476FF6}"/>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CF5EB0A0-CBB6-128A-5660-3D813D12195F}"/>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3479040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7DFAF52-51B6-A5F3-0F78-71644DF2B485}"/>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91E52B3C-6ECC-4FA1-69A7-92995C5640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02E6B0F6-1CB6-0DA0-7AA3-331C201722E6}"/>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943C5C7E-67EE-354B-5675-2CAB5561ECD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3F556066-2A69-A333-92E1-7E56B4512028}"/>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E00B437F-7F88-8799-D869-6B929FD3613B}"/>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8" name="页脚占位符 7">
            <a:extLst>
              <a:ext uri="{FF2B5EF4-FFF2-40B4-BE49-F238E27FC236}">
                <a16:creationId xmlns:a16="http://schemas.microsoft.com/office/drawing/2014/main" id="{92C80CBB-D9F4-70EA-7815-3D17D1C69CDE}"/>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id="{0FB893D1-E6C7-15C2-4CC5-8A95CF6297F9}"/>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38906266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EDB2997-3C77-E957-5B75-F7BAAFC38806}"/>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FD7C4B6F-8844-95ED-0203-330B5879F4B6}"/>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4" name="页脚占位符 3">
            <a:extLst>
              <a:ext uri="{FF2B5EF4-FFF2-40B4-BE49-F238E27FC236}">
                <a16:creationId xmlns:a16="http://schemas.microsoft.com/office/drawing/2014/main" id="{02B39EE9-5EDE-581C-FEA9-0C7BEF546D44}"/>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189A5D7C-944D-E848-AC80-1DA66A3E5AAC}"/>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2391934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id="{3315A8E6-4C0A-AA4C-9079-37AC28721938}"/>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4" name="Zástupný symbol pro zápatí 3">
            <a:extLst>
              <a:ext uri="{FF2B5EF4-FFF2-40B4-BE49-F238E27FC236}">
                <a16:creationId xmlns:a16="http://schemas.microsoft.com/office/drawing/2014/main"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id="{203DEF9F-619E-514F-B49B-61758FC00CE4}"/>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12273360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D57A2CC4-6BF9-B8C8-2A51-3B02ED3E0469}"/>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3" name="页脚占位符 2">
            <a:extLst>
              <a:ext uri="{FF2B5EF4-FFF2-40B4-BE49-F238E27FC236}">
                <a16:creationId xmlns:a16="http://schemas.microsoft.com/office/drawing/2014/main" id="{61B6B862-EB86-E29B-4A12-F7DE19F5A2BA}"/>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id="{212DED61-DBBB-F2E1-2101-0D0C4BC706C6}"/>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34030413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166A2F3-D3AC-4D58-9F39-51C669B0085E}"/>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14C8B06F-BB09-9020-0677-388AF97185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815EA262-429D-2364-EDB9-E902785B32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1265748E-360E-092A-3B1D-188D25077D6B}"/>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6" name="页脚占位符 5">
            <a:extLst>
              <a:ext uri="{FF2B5EF4-FFF2-40B4-BE49-F238E27FC236}">
                <a16:creationId xmlns:a16="http://schemas.microsoft.com/office/drawing/2014/main" id="{A6A07FE1-7F5B-B7BE-DDAC-DBA5F47A552A}"/>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083BEA69-7DB7-F598-23D9-5ABA4A59937E}"/>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102301218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8ABFC3A-288E-FD22-8BAE-33DD60246472}"/>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DDDAF051-A578-6E4F-DACA-AA667D8D7EA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6F33AFFB-E4BC-1A14-89A9-43D2C8778D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FD7A5194-9B22-F040-6EA1-08B3DDDE4CCC}"/>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6" name="页脚占位符 5">
            <a:extLst>
              <a:ext uri="{FF2B5EF4-FFF2-40B4-BE49-F238E27FC236}">
                <a16:creationId xmlns:a16="http://schemas.microsoft.com/office/drawing/2014/main" id="{BD8810BC-CC87-65E5-6D31-B603A4093A46}"/>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D4A68CD4-1B0C-7AC0-482C-FB554FB2B3E6}"/>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227722420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04D07A7-F2B0-9ABF-77BD-C27291307AEE}"/>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CBA01560-467E-9B3B-44EF-055773359F91}"/>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47DED028-D6AD-1C29-CAF8-C1FE82AAEB16}"/>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5" name="页脚占位符 4">
            <a:extLst>
              <a:ext uri="{FF2B5EF4-FFF2-40B4-BE49-F238E27FC236}">
                <a16:creationId xmlns:a16="http://schemas.microsoft.com/office/drawing/2014/main" id="{4C0C2AEF-A3F0-2263-A135-2E5A626876FC}"/>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87A2AB60-991C-4E05-6DBC-53327CF7AD48}"/>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388483273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4EC94E33-9EE8-DBC5-8186-312244F8A405}"/>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805009AA-3869-39A4-31AC-AD036E91F798}"/>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5D41B2B7-202B-2504-3682-15E70852321D}"/>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5" name="页脚占位符 4">
            <a:extLst>
              <a:ext uri="{FF2B5EF4-FFF2-40B4-BE49-F238E27FC236}">
                <a16:creationId xmlns:a16="http://schemas.microsoft.com/office/drawing/2014/main" id="{ACFDB815-77F2-2987-5987-BCCF41CB1CC0}"/>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49E6FC89-0216-12B3-5898-EBB7B216262E}"/>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3357071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p:txBody>
          <a:bodyPr/>
          <a:lstStyle/>
          <a:p>
            <a:fld id="{3E07EF71-2F32-4D1A-9423-3229B93AC30D}" type="datetimeFigureOut">
              <a:rPr lang="en-US" smtClean="0"/>
              <a:t>8/31/23</a:t>
            </a:fld>
            <a:endParaRPr lang="en-US"/>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p:txBody>
          <a:bodyPr/>
          <a:lstStyle/>
          <a:p>
            <a:fld id="{699E5733-AD84-46ED-A564-C5AE4C9B4748}" type="slidenum">
              <a:rPr lang="en-US" smtClean="0"/>
              <a:t>‹#›</a:t>
            </a:fld>
            <a:endParaRPr lang="en-US"/>
          </a:p>
        </p:txBody>
      </p:sp>
    </p:spTree>
    <p:extLst>
      <p:ext uri="{BB962C8B-B14F-4D97-AF65-F5344CB8AC3E}">
        <p14:creationId xmlns:p14="http://schemas.microsoft.com/office/powerpoint/2010/main" val="16627792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1209863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557097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188376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3.xml"/><Relationship Id="rId7" Type="http://schemas.openxmlformats.org/officeDocument/2006/relationships/theme" Target="../theme/theme5.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7.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3E07EF71-2F32-4D1A-9423-3229B93AC30D}" type="datetimeFigureOut">
              <a:rPr lang="en-US" smtClean="0"/>
              <a:t>8/31/23</a:t>
            </a:fld>
            <a:endParaRPr lang="en-US"/>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699E5733-AD84-46ED-A564-C5AE4C9B4748}" type="slidenum">
              <a:rPr lang="en-US" smtClean="0"/>
              <a:t>‹#›</a:t>
            </a:fld>
            <a:endParaRPr lang="en-US"/>
          </a:p>
        </p:txBody>
      </p:sp>
      <p:sp>
        <p:nvSpPr>
          <p:cNvPr id="10" name="Zástupný symbol pro zápatí 9">
            <a:extLst>
              <a:ext uri="{FF2B5EF4-FFF2-40B4-BE49-F238E27FC236}">
                <a16:creationId xmlns:a16="http://schemas.microsoft.com/office/drawing/2014/main"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1754545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2410693423"/>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3E07EF71-2F32-4D1A-9423-3229B93AC30D}" type="datetimeFigureOut">
              <a:rPr lang="en-US" smtClean="0"/>
              <a:t>8/31/23</a:t>
            </a:fld>
            <a:endParaRPr lang="en-US"/>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699E5733-AD84-46ED-A564-C5AE4C9B4748}" type="slidenum">
              <a:rPr lang="en-US" smtClean="0"/>
              <a:t>‹#›</a:t>
            </a:fld>
            <a:endParaRPr lang="en-US"/>
          </a:p>
        </p:txBody>
      </p:sp>
      <p:sp>
        <p:nvSpPr>
          <p:cNvPr id="5" name="Footer Placeholder 4">
            <a:extLst>
              <a:ext uri="{FF2B5EF4-FFF2-40B4-BE49-F238E27FC236}">
                <a16:creationId xmlns:a16="http://schemas.microsoft.com/office/drawing/2014/main" id="{7CA6ECB6-BE35-5F47-9527-63BD8453A4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pic>
        <p:nvPicPr>
          <p:cNvPr id="175" name="Obrázek 174" descr="Obsah obrázku objekt, interiér&#10;&#10;&#10;&#10;Popis se vygeneroval automaticky.">
            <a:extLst>
              <a:ext uri="{FF2B5EF4-FFF2-40B4-BE49-F238E27FC236}">
                <a16:creationId xmlns:a16="http://schemas.microsoft.com/office/drawing/2014/main" id="{BD491640-BB6F-CD43-AA4F-3A4864874557}"/>
              </a:ext>
            </a:extLst>
          </p:cNvPr>
          <p:cNvPicPr>
            <a:picLocks noChangeAspect="1"/>
          </p:cNvPicPr>
          <p:nvPr/>
        </p:nvPicPr>
        <p:blipFill>
          <a:blip r:embed="rId8"/>
          <a:stretch>
            <a:fillRect/>
          </a:stretch>
        </p:blipFill>
        <p:spPr>
          <a:xfrm>
            <a:off x="192088" y="237646"/>
            <a:ext cx="4787900" cy="609600"/>
          </a:xfrm>
          <a:prstGeom prst="rect">
            <a:avLst/>
          </a:prstGeom>
        </p:spPr>
      </p:pic>
    </p:spTree>
    <p:extLst>
      <p:ext uri="{BB962C8B-B14F-4D97-AF65-F5344CB8AC3E}">
        <p14:creationId xmlns:p14="http://schemas.microsoft.com/office/powerpoint/2010/main" val="214931790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Lst>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guide id="20" orient="horz" pos="1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7BC748-752E-9E47-952B-1B6B12A8FBCB}" type="datetimeFigureOut">
              <a:rPr lang="cs-CZ" smtClean="0"/>
              <a:t>31.08.2023</a:t>
            </a:fld>
            <a:endParaRPr lang="cs-CZ"/>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t>‹#›</a:t>
            </a:fld>
            <a:endParaRPr lang="cs-CZ"/>
          </a:p>
        </p:txBody>
      </p:sp>
    </p:spTree>
    <p:extLst>
      <p:ext uri="{BB962C8B-B14F-4D97-AF65-F5344CB8AC3E}">
        <p14:creationId xmlns:p14="http://schemas.microsoft.com/office/powerpoint/2010/main" val="397848719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7FCD0002-C91F-8548-89A7-9BF65FF7DADF}" type="datetime3">
              <a:rPr lang="cs-CZ" smtClean="0"/>
              <a:t>31/08/23</a:t>
            </a:fld>
            <a:endParaRPr lang="cs-CZ" dirty="0"/>
          </a:p>
        </p:txBody>
      </p:sp>
      <p:sp>
        <p:nvSpPr>
          <p:cNvPr id="6" name="Zástupný symbol pro číslo snímku 5">
            <a:extLst>
              <a:ext uri="{FF2B5EF4-FFF2-40B4-BE49-F238E27FC236}">
                <a16:creationId xmlns:a16="http://schemas.microsoft.com/office/drawing/2014/main"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1EA44BAA-1A06-B141-8215-9D88CF6A7203}" type="slidenum">
              <a:rPr lang="cs-CZ" smtClean="0"/>
              <a:pPr/>
              <a:t>‹#›</a:t>
            </a:fld>
            <a:endParaRPr lang="cs-CZ" dirty="0"/>
          </a:p>
        </p:txBody>
      </p:sp>
      <p:sp>
        <p:nvSpPr>
          <p:cNvPr id="10" name="Zástupný symbol pro zápatí 9">
            <a:extLst>
              <a:ext uri="{FF2B5EF4-FFF2-40B4-BE49-F238E27FC236}">
                <a16:creationId xmlns:a16="http://schemas.microsoft.com/office/drawing/2014/main"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cs-CZ"/>
          </a:p>
        </p:txBody>
      </p:sp>
      <p:pic>
        <p:nvPicPr>
          <p:cNvPr id="15" name="Obrázek 14" descr="Obsah obrázku text&#10;&#10;&#10;&#10;Popis se vygeneroval automaticky.">
            <a:extLst>
              <a:ext uri="{FF2B5EF4-FFF2-40B4-BE49-F238E27FC236}">
                <a16:creationId xmlns:a16="http://schemas.microsoft.com/office/drawing/2014/main"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308188134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cs-CZ"/>
          </a:p>
        </p:txBody>
      </p:sp>
      <p:sp>
        <p:nvSpPr>
          <p:cNvPr id="3" name="Text Placeholder 2">
            <a:extLst>
              <a:ext uri="{FF2B5EF4-FFF2-40B4-BE49-F238E27FC236}">
                <a16:creationId xmlns:a16="http://schemas.microsoft.com/office/drawing/2014/main"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cs-CZ"/>
          </a:p>
        </p:txBody>
      </p:sp>
      <p:sp>
        <p:nvSpPr>
          <p:cNvPr id="4" name="Date Placeholder 3">
            <a:extLst>
              <a:ext uri="{FF2B5EF4-FFF2-40B4-BE49-F238E27FC236}">
                <a16:creationId xmlns:a16="http://schemas.microsoft.com/office/drawing/2014/main"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405540604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CD2AF17F-3A3B-8649-5607-1251258FAE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9DBED00E-83AF-2F6C-080C-0777A6B31A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A79DB92E-276E-BEB2-16A4-70684094BF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07EF71-2F32-4D1A-9423-3229B93AC30D}" type="datetimeFigureOut">
              <a:rPr lang="en-US" smtClean="0"/>
              <a:t>8/31/23</a:t>
            </a:fld>
            <a:endParaRPr lang="en-US"/>
          </a:p>
        </p:txBody>
      </p:sp>
      <p:sp>
        <p:nvSpPr>
          <p:cNvPr id="5" name="页脚占位符 4">
            <a:extLst>
              <a:ext uri="{FF2B5EF4-FFF2-40B4-BE49-F238E27FC236}">
                <a16:creationId xmlns:a16="http://schemas.microsoft.com/office/drawing/2014/main" id="{0896F53B-F5D7-EAFB-55C1-90B3F09157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id="{187A5D79-CB5D-0512-4BB7-75328C08E5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9E5733-AD84-46ED-A564-C5AE4C9B4748}" type="slidenum">
              <a:rPr lang="en-US" smtClean="0"/>
              <a:t>‹#›</a:t>
            </a:fld>
            <a:endParaRPr lang="en-US"/>
          </a:p>
        </p:txBody>
      </p:sp>
    </p:spTree>
    <p:extLst>
      <p:ext uri="{BB962C8B-B14F-4D97-AF65-F5344CB8AC3E}">
        <p14:creationId xmlns:p14="http://schemas.microsoft.com/office/powerpoint/2010/main" val="3739646194"/>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9.png"/><Relationship Id="rId1" Type="http://schemas.openxmlformats.org/officeDocument/2006/relationships/slideLayout" Target="../slideLayouts/slideLayout45.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2.png"/><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03633" y="1309419"/>
            <a:ext cx="9144000" cy="2370973"/>
          </a:xfrm>
        </p:spPr>
        <p:txBody>
          <a:bodyPr>
            <a:normAutofit/>
          </a:bodyPr>
          <a:lstStyle/>
          <a:p>
            <a:r>
              <a:rPr lang="en-US" b="1" dirty="0">
                <a:latin typeface="Times New Roman" panose="02020603050405020304" pitchFamily="18" charset="0"/>
                <a:cs typeface="Times New Roman" panose="02020603050405020304" pitchFamily="18" charset="0"/>
              </a:rPr>
              <a:t>Survival and Life Tables (Mortality)</a:t>
            </a:r>
          </a:p>
        </p:txBody>
      </p:sp>
      <p:sp>
        <p:nvSpPr>
          <p:cNvPr id="3" name="文本框 2">
            <a:extLst>
              <a:ext uri="{FF2B5EF4-FFF2-40B4-BE49-F238E27FC236}">
                <a16:creationId xmlns:a16="http://schemas.microsoft.com/office/drawing/2014/main" id="{C82321EC-A830-D671-C30C-91F971814080}"/>
              </a:ext>
            </a:extLst>
          </p:cNvPr>
          <p:cNvSpPr txBox="1"/>
          <p:nvPr/>
        </p:nvSpPr>
        <p:spPr>
          <a:xfrm>
            <a:off x="1031358" y="4880344"/>
            <a:ext cx="2371061" cy="646331"/>
          </a:xfrm>
          <a:prstGeom prst="rect">
            <a:avLst/>
          </a:prstGeom>
          <a:noFill/>
        </p:spPr>
        <p:txBody>
          <a:bodyPr wrap="square" rtlCol="0">
            <a:spAutoFit/>
          </a:bodyPr>
          <a:lstStyle/>
          <a:p>
            <a:r>
              <a:rPr kumimoji="1" lang="zh-CN" altLang="en-US" dirty="0">
                <a:latin typeface="KaiTi" panose="02010609060101010101" pitchFamily="49" charset="-122"/>
                <a:ea typeface="KaiTi" panose="02010609060101010101" pitchFamily="49" charset="-122"/>
              </a:rPr>
              <a:t>东南大学</a:t>
            </a:r>
            <a:endParaRPr kumimoji="1" lang="en-US" altLang="zh-CN" dirty="0">
              <a:latin typeface="KaiTi" panose="02010609060101010101" pitchFamily="49" charset="-122"/>
              <a:ea typeface="KaiTi" panose="02010609060101010101" pitchFamily="49" charset="-122"/>
            </a:endParaRPr>
          </a:p>
          <a:p>
            <a:r>
              <a:rPr kumimoji="1" lang="zh-CN" altLang="en-US" dirty="0">
                <a:latin typeface="KaiTi" panose="02010609060101010101" pitchFamily="49" charset="-122"/>
                <a:ea typeface="KaiTi" panose="02010609060101010101" pitchFamily="49" charset="-122"/>
              </a:rPr>
              <a:t>郭皓晨</a:t>
            </a:r>
          </a:p>
        </p:txBody>
      </p:sp>
    </p:spTree>
    <p:extLst>
      <p:ext uri="{BB962C8B-B14F-4D97-AF65-F5344CB8AC3E}">
        <p14:creationId xmlns:p14="http://schemas.microsoft.com/office/powerpoint/2010/main" val="463693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312" y="1015999"/>
            <a:ext cx="11001375" cy="609601"/>
          </a:xfrm>
        </p:spPr>
        <p:txBody>
          <a:bodyPr>
            <a:normAutofit fontScale="90000"/>
          </a:bodyPr>
          <a:lstStyle/>
          <a:p>
            <a:pPr>
              <a:lnSpc>
                <a:spcPct val="150000"/>
              </a:lnSpc>
            </a:pPr>
            <a:r>
              <a:rPr lang="en-US" sz="3200" b="1" dirty="0">
                <a:latin typeface="Times New Roman" panose="02020603050405020304" pitchFamily="18" charset="0"/>
                <a:cs typeface="Times New Roman" panose="02020603050405020304" pitchFamily="18" charset="0"/>
              </a:rPr>
              <a:t>Procedure of calculate column 5 from columns 3 and 4:</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45484" y="1843714"/>
                <a:ext cx="10515600" cy="4351338"/>
              </a:xfrm>
            </p:spPr>
            <p:txBody>
              <a:bodyPr>
                <a:normAutofit/>
              </a:bodyPr>
              <a:lstStyle/>
              <a:p>
                <a:pPr marL="0" indent="0" algn="just">
                  <a:lnSpc>
                    <a:spcPct val="160000"/>
                  </a:lnSpc>
                  <a:spcBef>
                    <a:spcPts val="600"/>
                  </a:spcBef>
                  <a:spcAft>
                    <a:spcPts val="600"/>
                  </a:spcAft>
                  <a:buNone/>
                </a:pPr>
                <a:r>
                  <a:rPr lang="en-US" sz="2400" dirty="0">
                    <a:latin typeface="Times New Roman" panose="02020603050405020304" pitchFamily="18" charset="0"/>
                    <a:cs typeface="Times New Roman" panose="02020603050405020304" pitchFamily="18" charset="0"/>
                  </a:rPr>
                  <a:t>The total number of years lived in each year is listed in column 5 </a:t>
                </a:r>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𝐿</m:t>
                        </m:r>
                      </m:e>
                      <m:sub>
                        <m:r>
                          <a:rPr lang="en-US" sz="2400" b="0" i="1" smtClean="0">
                            <a:latin typeface="Cambria Math" panose="02040503050406030204" pitchFamily="18" charset="0"/>
                          </a:rPr>
                          <m:t>𝑋</m:t>
                        </m:r>
                      </m:sub>
                    </m:sSub>
                  </m:oMath>
                </a14:m>
                <a:r>
                  <a:rPr lang="en-US" sz="2400" dirty="0">
                    <a:latin typeface="Times New Roman" panose="02020603050405020304" pitchFamily="18" charset="0"/>
                    <a:cs typeface="Times New Roman" panose="02020603050405020304" pitchFamily="18" charset="0"/>
                  </a:rPr>
                  <a:t>. </a:t>
                </a:r>
              </a:p>
              <a:p>
                <a:pPr marL="0" indent="0" algn="just">
                  <a:lnSpc>
                    <a:spcPct val="160000"/>
                  </a:lnSpc>
                  <a:spcBef>
                    <a:spcPts val="600"/>
                  </a:spcBef>
                  <a:spcAft>
                    <a:spcPts val="600"/>
                  </a:spcAft>
                  <a:buNone/>
                </a:pPr>
                <a:r>
                  <a:rPr lang="en-US" sz="2400" dirty="0">
                    <a:latin typeface="Times New Roman" panose="02020603050405020304" pitchFamily="18" charset="0"/>
                    <a:cs typeface="Times New Roman" panose="02020603050405020304" pitchFamily="18" charset="0"/>
                  </a:rPr>
                  <a:t>It is based on two sources. One source is persons who survived the year. Who are listed in column 3 of the row below. They each contributed one year. Each person who died during the year (column 4 of the same row) contributed a part of year, depending of when they died. For most purposes, we simply assume they contributed ½ a year.</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45484" y="1843714"/>
                <a:ext cx="10515600" cy="4351338"/>
              </a:xfrm>
              <a:blipFill>
                <a:blip r:embed="rId2"/>
                <a:stretch>
                  <a:fillRect l="-870" r="-928"/>
                </a:stretch>
              </a:blipFill>
            </p:spPr>
            <p:txBody>
              <a:bodyPr/>
              <a:lstStyle/>
              <a:p>
                <a:r>
                  <a:rPr lang="en-US">
                    <a:noFill/>
                  </a:rPr>
                  <a:t> </a:t>
                </a:r>
              </a:p>
            </p:txBody>
          </p:sp>
        </mc:Fallback>
      </mc:AlternateContent>
    </p:spTree>
    <p:extLst>
      <p:ext uri="{BB962C8B-B14F-4D97-AF65-F5344CB8AC3E}">
        <p14:creationId xmlns:p14="http://schemas.microsoft.com/office/powerpoint/2010/main" val="1617677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73797" y="4366541"/>
                <a:ext cx="10515600" cy="2250522"/>
              </a:xfrm>
            </p:spPr>
            <p:txBody>
              <a:bodyPr>
                <a:noAutofit/>
              </a:bodyPr>
              <a:lstStyle/>
              <a:p>
                <a:pPr marL="0" indent="0" algn="just">
                  <a:lnSpc>
                    <a:spcPct val="150000"/>
                  </a:lnSpc>
                  <a:spcBef>
                    <a:spcPts val="600"/>
                  </a:spcBef>
                  <a:spcAft>
                    <a:spcPts val="600"/>
                  </a:spcAft>
                  <a:buNone/>
                </a:pPr>
                <a:r>
                  <a:rPr lang="en-US" sz="1800" dirty="0">
                    <a:latin typeface="Times New Roman" panose="02020603050405020304" pitchFamily="18" charset="0"/>
                    <a:cs typeface="Times New Roman" panose="02020603050405020304" pitchFamily="18" charset="0"/>
                  </a:rPr>
                  <a:t>The entry for column 5 </a:t>
                </a:r>
                <a14:m>
                  <m:oMath xmlns:m="http://schemas.openxmlformats.org/officeDocument/2006/math">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𝑳</m:t>
                        </m:r>
                      </m:e>
                      <m:sub>
                        <m:r>
                          <a:rPr lang="en-US" sz="1800" b="1" i="1" smtClean="0">
                            <a:latin typeface="Cambria Math" panose="02040503050406030204" pitchFamily="18" charset="0"/>
                          </a:rPr>
                          <m:t>𝑿</m:t>
                        </m:r>
                      </m:sub>
                    </m:sSub>
                  </m:oMath>
                </a14:m>
                <a:r>
                  <a:rPr lang="en-US" sz="1800" dirty="0">
                    <a:latin typeface="Times New Roman" panose="02020603050405020304" pitchFamily="18" charset="0"/>
                    <a:cs typeface="Times New Roman" panose="02020603050405020304" pitchFamily="18" charset="0"/>
                  </a:rPr>
                  <a:t>. In this table for age 8-9 is </a:t>
                </a:r>
                <a:r>
                  <a:rPr lang="en-US" sz="1800" b="1" dirty="0">
                    <a:latin typeface="Times New Roman" panose="02020603050405020304" pitchFamily="18" charset="0"/>
                    <a:cs typeface="Times New Roman" panose="02020603050405020304" pitchFamily="18" charset="0"/>
                  </a:rPr>
                  <a:t>94,321</a:t>
                </a:r>
                <a:r>
                  <a:rPr lang="en-US" sz="1800" dirty="0">
                    <a:latin typeface="Times New Roman" panose="02020603050405020304" pitchFamily="18" charset="0"/>
                    <a:cs typeface="Times New Roman" panose="02020603050405020304" pitchFamily="18" charset="0"/>
                  </a:rPr>
                  <a:t>. Where does this number come from?</a:t>
                </a:r>
              </a:p>
              <a:p>
                <a:pPr marL="514350" indent="-514350" algn="just">
                  <a:lnSpc>
                    <a:spcPct val="150000"/>
                  </a:lnSpc>
                  <a:spcBef>
                    <a:spcPts val="600"/>
                  </a:spcBef>
                  <a:spcAft>
                    <a:spcPts val="600"/>
                  </a:spcAft>
                  <a:buFont typeface="+mj-lt"/>
                  <a:buAutoNum type="arabicPeriod"/>
                </a:pPr>
                <a:r>
                  <a:rPr lang="en-US" sz="1800" dirty="0">
                    <a:latin typeface="Times New Roman" panose="02020603050405020304" pitchFamily="18" charset="0"/>
                    <a:cs typeface="Times New Roman" panose="02020603050405020304" pitchFamily="18" charset="0"/>
                  </a:rPr>
                  <a:t>94,291 children survived to age 9 (column 3 of age 9-10), contributing 94,921 years.</a:t>
                </a:r>
              </a:p>
              <a:p>
                <a:pPr marL="514350" indent="-514350" algn="just">
                  <a:lnSpc>
                    <a:spcPct val="150000"/>
                  </a:lnSpc>
                  <a:spcBef>
                    <a:spcPts val="600"/>
                  </a:spcBef>
                  <a:spcAft>
                    <a:spcPts val="600"/>
                  </a:spcAft>
                  <a:buFont typeface="+mj-lt"/>
                  <a:buAutoNum type="arabicPeriod"/>
                </a:pPr>
                <a:r>
                  <a:rPr lang="en-US" sz="1800" dirty="0">
                    <a:latin typeface="Times New Roman" panose="02020603050405020304" pitchFamily="18" charset="0"/>
                    <a:cs typeface="Times New Roman" panose="02020603050405020304" pitchFamily="18" charset="0"/>
                  </a:rPr>
                  <a:t>60 children died (column 4 of age 8-9), so they contributed ½ year each or 30 years.</a:t>
                </a:r>
              </a:p>
              <a:p>
                <a:pPr marL="514350" indent="-514350" algn="just">
                  <a:lnSpc>
                    <a:spcPct val="150000"/>
                  </a:lnSpc>
                  <a:spcBef>
                    <a:spcPts val="600"/>
                  </a:spcBef>
                  <a:spcAft>
                    <a:spcPts val="600"/>
                  </a:spcAft>
                  <a:buFont typeface="+mj-lt"/>
                  <a:buAutoNum type="arabicPeriod"/>
                </a:pPr>
                <a:r>
                  <a:rPr lang="en-US" sz="1800" dirty="0">
                    <a:latin typeface="Times New Roman" panose="02020603050405020304" pitchFamily="18" charset="0"/>
                    <a:cs typeface="Times New Roman" panose="02020603050405020304" pitchFamily="18" charset="0"/>
                  </a:rPr>
                  <a:t>94,921+30 = </a:t>
                </a:r>
                <a:r>
                  <a:rPr lang="en-US" sz="1800" b="1" dirty="0">
                    <a:latin typeface="Times New Roman" panose="02020603050405020304" pitchFamily="18" charset="0"/>
                    <a:cs typeface="Times New Roman" panose="02020603050405020304" pitchFamily="18" charset="0"/>
                  </a:rPr>
                  <a:t>94,321</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73797" y="4366541"/>
                <a:ext cx="10515600" cy="2250522"/>
              </a:xfrm>
              <a:blipFill>
                <a:blip r:embed="rId2"/>
                <a:stretch>
                  <a:fillRect l="-522"/>
                </a:stretch>
              </a:blipFill>
            </p:spPr>
            <p:txBody>
              <a:bodyPr/>
              <a:lstStyle/>
              <a:p>
                <a:r>
                  <a:rPr lang="en-US">
                    <a:noFill/>
                  </a:rPr>
                  <a:t> </a:t>
                </a:r>
              </a:p>
            </p:txBody>
          </p:sp>
        </mc:Fallback>
      </mc:AlternateContent>
      <p:pic>
        <p:nvPicPr>
          <p:cNvPr id="5" name="Picture 7" descr="heading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298" y="1058268"/>
            <a:ext cx="10099647" cy="215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7-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298" y="3429000"/>
            <a:ext cx="10175148" cy="799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9928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30249"/>
            <a:ext cx="10515600" cy="637957"/>
          </a:xfrm>
        </p:spPr>
        <p:txBody>
          <a:bodyPr>
            <a:normAutofit fontScale="90000"/>
          </a:bodyPr>
          <a:lstStyle/>
          <a:p>
            <a:pPr algn="ctr">
              <a:lnSpc>
                <a:spcPct val="150000"/>
              </a:lnSpc>
            </a:pPr>
            <a:r>
              <a:rPr lang="en-US" sz="3200" b="1" dirty="0">
                <a:latin typeface="Times New Roman" panose="02020603050405020304" pitchFamily="18" charset="0"/>
                <a:cs typeface="Times New Roman" panose="02020603050405020304" pitchFamily="18" charset="0"/>
              </a:rPr>
              <a:t>Exception to the ½ Year Estimation Rule</a:t>
            </a:r>
          </a:p>
        </p:txBody>
      </p:sp>
      <p:sp>
        <p:nvSpPr>
          <p:cNvPr id="3" name="Content Placeholder 2"/>
          <p:cNvSpPr>
            <a:spLocks noGrp="1"/>
          </p:cNvSpPr>
          <p:nvPr>
            <p:ph idx="1"/>
          </p:nvPr>
        </p:nvSpPr>
        <p:spPr>
          <a:xfrm>
            <a:off x="838200" y="1776413"/>
            <a:ext cx="10515600" cy="3156314"/>
          </a:xfrm>
        </p:spPr>
        <p:txBody>
          <a:bodyPr>
            <a:normAutofit/>
          </a:bodyPr>
          <a:lstStyle/>
          <a:p>
            <a:pPr algn="just">
              <a:lnSpc>
                <a:spcPct val="150000"/>
              </a:lnSpc>
              <a:spcBef>
                <a:spcPts val="600"/>
              </a:spcBef>
              <a:spcAft>
                <a:spcPts val="600"/>
              </a:spcAft>
            </a:pPr>
            <a:r>
              <a:rPr lang="en-US" sz="2800" dirty="0">
                <a:latin typeface="Times New Roman" panose="02020603050405020304" pitchFamily="18" charset="0"/>
                <a:cs typeface="Times New Roman" panose="02020603050405020304" pitchFamily="18" charset="0"/>
              </a:rPr>
              <a:t>Because deaths in year 1 are not evenly distributed during the year (they are closer t birth), infants deaths contribute less than ½ a year.</a:t>
            </a:r>
          </a:p>
          <a:p>
            <a:pPr algn="just">
              <a:lnSpc>
                <a:spcPct val="150000"/>
              </a:lnSpc>
              <a:spcBef>
                <a:spcPts val="600"/>
              </a:spcBef>
              <a:spcAft>
                <a:spcPts val="600"/>
              </a:spcAft>
            </a:pPr>
            <a:r>
              <a:rPr lang="en-US" sz="2800" dirty="0">
                <a:latin typeface="Times New Roman" panose="02020603050405020304" pitchFamily="18" charset="0"/>
                <a:cs typeface="Times New Roman" panose="02020603050405020304" pitchFamily="18" charset="0"/>
              </a:rPr>
              <a:t>Can you figure out what fraction of a year are contributed by infant deaths (0-1) in this table?</a:t>
            </a:r>
          </a:p>
        </p:txBody>
      </p:sp>
    </p:spTree>
    <p:extLst>
      <p:ext uri="{BB962C8B-B14F-4D97-AF65-F5344CB8AC3E}">
        <p14:creationId xmlns:p14="http://schemas.microsoft.com/office/powerpoint/2010/main" val="157559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3505199"/>
                <a:ext cx="10515600" cy="2309813"/>
              </a:xfrm>
            </p:spPr>
            <p:txBody>
              <a:bodyPr>
                <a:noAutofit/>
              </a:bodyPr>
              <a:lstStyle/>
              <a:p>
                <a:pPr marL="514350" indent="-514350" algn="just">
                  <a:lnSpc>
                    <a:spcPct val="150000"/>
                  </a:lnSpc>
                  <a:buFont typeface="+mj-lt"/>
                  <a:buAutoNum type="arabicPeriod"/>
                </a:pP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𝑋</m:t>
                        </m:r>
                      </m:sub>
                    </m:sSub>
                    <m:r>
                      <a:rPr lang="en-US" sz="2000" b="0" i="1" smtClean="0">
                        <a:latin typeface="Cambria Math" panose="02040503050406030204" pitchFamily="18" charset="0"/>
                      </a:rPr>
                      <m:t>=96,254</m:t>
                    </m:r>
                  </m:oMath>
                </a14:m>
                <a:endParaRPr lang="en-US" sz="2000" dirty="0">
                  <a:latin typeface="Times New Roman" panose="02020603050405020304" pitchFamily="18" charset="0"/>
                  <a:cs typeface="Times New Roman" panose="02020603050405020304" pitchFamily="18" charset="0"/>
                </a:endParaRPr>
              </a:p>
              <a:p>
                <a:pPr marL="514350" indent="-514350" algn="just">
                  <a:lnSpc>
                    <a:spcPct val="150000"/>
                  </a:lnSpc>
                  <a:buFont typeface="+mj-lt"/>
                  <a:buAutoNum type="arabicPeriod"/>
                </a:pPr>
                <a:r>
                  <a:rPr lang="en-US" sz="2000" dirty="0">
                    <a:latin typeface="Times New Roman" panose="02020603050405020304" pitchFamily="18" charset="0"/>
                    <a:cs typeface="Times New Roman" panose="02020603050405020304" pitchFamily="18" charset="0"/>
                  </a:rPr>
                  <a:t>95,301 contributed one year</a:t>
                </a:r>
              </a:p>
              <a:p>
                <a:pPr marL="514350" indent="-514350" algn="just">
                  <a:lnSpc>
                    <a:spcPct val="150000"/>
                  </a:lnSpc>
                  <a:buFont typeface="+mj-lt"/>
                  <a:buAutoNum type="arabicPeriod"/>
                </a:pPr>
                <a:r>
                  <a:rPr lang="en-US" sz="2000" dirty="0">
                    <a:latin typeface="Times New Roman" panose="02020603050405020304" pitchFamily="18" charset="0"/>
                    <a:cs typeface="Times New Roman" panose="02020603050405020304" pitchFamily="18" charset="0"/>
                  </a:rPr>
                  <a:t>96,254-95,301=953 years, which must come from infants who died 0-1</a:t>
                </a:r>
              </a:p>
              <a:p>
                <a:pPr marL="514350" indent="-514350" algn="just">
                  <a:lnSpc>
                    <a:spcPct val="150000"/>
                  </a:lnSpc>
                  <a:buFont typeface="+mj-lt"/>
                  <a:buAutoNum type="arabicPeriod"/>
                </a:pPr>
                <a:r>
                  <a:rPr lang="en-US" sz="2000" dirty="0">
                    <a:latin typeface="Times New Roman" panose="02020603050405020304" pitchFamily="18" charset="0"/>
                    <a:cs typeface="Times New Roman" panose="02020603050405020304" pitchFamily="18" charset="0"/>
                  </a:rPr>
                  <a:t>4,699 infants died 0-1</a:t>
                </a:r>
              </a:p>
              <a:p>
                <a:pPr marL="514350" indent="-514350" algn="just">
                  <a:lnSpc>
                    <a:spcPct val="150000"/>
                  </a:lnSpc>
                  <a:buFont typeface="+mj-lt"/>
                  <a:buAutoNum type="arabicPeriod"/>
                </a:pPr>
                <a:r>
                  <a:rPr lang="en-US" sz="2000" dirty="0">
                    <a:latin typeface="Times New Roman" panose="02020603050405020304" pitchFamily="18" charset="0"/>
                    <a:cs typeface="Times New Roman" panose="02020603050405020304" pitchFamily="18" charset="0"/>
                  </a:rPr>
                  <a:t>953/4,699=0.202 or 1/5 of a year or about 2.4 months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3505199"/>
                <a:ext cx="10515600" cy="2309813"/>
              </a:xfrm>
              <a:blipFill>
                <a:blip r:embed="rId2"/>
                <a:stretch>
                  <a:fillRect l="-580" b="-27441"/>
                </a:stretch>
              </a:blipFill>
            </p:spPr>
            <p:txBody>
              <a:bodyPr/>
              <a:lstStyle/>
              <a:p>
                <a:r>
                  <a:rPr lang="en-US">
                    <a:noFill/>
                  </a:rPr>
                  <a:t> </a:t>
                </a:r>
              </a:p>
            </p:txBody>
          </p:sp>
        </mc:Fallback>
      </mc:AlternateContent>
      <p:pic>
        <p:nvPicPr>
          <p:cNvPr id="4" name="Picture 4" descr="Untitled-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8309" y="686194"/>
            <a:ext cx="8221211" cy="2254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3317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838200" y="906011"/>
                <a:ext cx="10515600" cy="854673"/>
              </a:xfrm>
            </p:spPr>
            <p:txBody>
              <a:bodyPr>
                <a:normAutofit fontScale="90000"/>
              </a:bodyPr>
              <a:lstStyle/>
              <a:p>
                <a:pPr algn="ctr">
                  <a:lnSpc>
                    <a:spcPct val="150000"/>
                  </a:lnSpc>
                </a:pPr>
                <a:r>
                  <a:rPr lang="en-US" sz="4000" b="1" dirty="0">
                    <a:latin typeface="Times New Roman" panose="02020603050405020304" pitchFamily="18" charset="0"/>
                    <a:cs typeface="Times New Roman" panose="02020603050405020304" pitchFamily="18" charset="0"/>
                  </a:rPr>
                  <a:t>How to </a:t>
                </a:r>
                <a:r>
                  <a:rPr lang="en-US" sz="3200" b="1" dirty="0">
                    <a:latin typeface="Times New Roman" panose="02020603050405020304" pitchFamily="18" charset="0"/>
                    <a:cs typeface="Times New Roman" panose="02020603050405020304" pitchFamily="18" charset="0"/>
                  </a:rPr>
                  <a:t>Get</a:t>
                </a:r>
                <a:r>
                  <a:rPr lang="en-US" sz="4000" b="1" dirty="0">
                    <a:latin typeface="Times New Roman" panose="02020603050405020304" pitchFamily="18" charset="0"/>
                    <a:cs typeface="Times New Roman" panose="02020603050405020304" pitchFamily="18" charset="0"/>
                  </a:rPr>
                  <a:t> Column 6 </a:t>
                </a:r>
                <a14:m>
                  <m:oMath xmlns:m="http://schemas.openxmlformats.org/officeDocument/2006/math">
                    <m:sSub>
                      <m:sSubPr>
                        <m:ctrlPr>
                          <a:rPr lang="en-US" sz="4000" b="1" i="1" smtClean="0">
                            <a:latin typeface="Cambria Math" panose="02040503050406030204" pitchFamily="18" charset="0"/>
                          </a:rPr>
                        </m:ctrlPr>
                      </m:sSubPr>
                      <m:e>
                        <m:r>
                          <a:rPr lang="en-US" sz="4000" b="1" i="1" smtClean="0">
                            <a:latin typeface="Cambria Math" panose="02040503050406030204" pitchFamily="18" charset="0"/>
                          </a:rPr>
                          <m:t>𝑻</m:t>
                        </m:r>
                      </m:e>
                      <m:sub>
                        <m:r>
                          <a:rPr lang="en-US" sz="4000" b="1" i="1" smtClean="0">
                            <a:latin typeface="Cambria Math" panose="02040503050406030204" pitchFamily="18" charset="0"/>
                          </a:rPr>
                          <m:t>𝑿</m:t>
                        </m:r>
                      </m:sub>
                    </m:sSub>
                  </m:oMath>
                </a14:m>
                <a:endParaRPr lang="en-US" sz="4000" b="1" dirty="0">
                  <a:latin typeface="Times New Roman" panose="02020603050405020304" pitchFamily="18" charset="0"/>
                  <a:cs typeface="Times New Roman" panose="02020603050405020304" pitchFamily="18"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838200" y="906011"/>
                <a:ext cx="10515600" cy="854673"/>
              </a:xfrm>
              <a:blipFill>
                <a:blip r:embed="rId2"/>
                <a:stretch>
                  <a:fillRect b="-26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271116"/>
                <a:ext cx="10515600" cy="2921670"/>
              </a:xfrm>
            </p:spPr>
            <p:txBody>
              <a:bodyPr>
                <a:normAutofit/>
              </a:bodyPr>
              <a:lstStyle/>
              <a:p>
                <a:pPr marL="0" indent="0" algn="just">
                  <a:lnSpc>
                    <a:spcPct val="150000"/>
                  </a:lnSpc>
                  <a:buNone/>
                </a:pPr>
                <a:r>
                  <a:rPr lang="en-US" sz="1800" dirty="0">
                    <a:latin typeface="Times New Roman" panose="02020603050405020304" pitchFamily="18" charset="0"/>
                    <a:cs typeface="Times New Roman" panose="02020603050405020304" pitchFamily="18" charset="0"/>
                  </a:rPr>
                  <a:t>The top line of column 6 or </a:t>
                </a:r>
                <a14:m>
                  <m:oMath xmlns:m="http://schemas.openxmlformats.org/officeDocument/2006/math">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𝑻</m:t>
                        </m:r>
                      </m:e>
                      <m:sub>
                        <m:r>
                          <a:rPr lang="en-US" sz="1800" b="1" i="1" smtClean="0">
                            <a:latin typeface="Cambria Math" panose="02040503050406030204" pitchFamily="18" charset="0"/>
                          </a:rPr>
                          <m:t>𝑿</m:t>
                        </m:r>
                      </m:sub>
                    </m:sSub>
                    <m:r>
                      <a:rPr lang="en-US" sz="1800" b="1" i="1" smtClean="0">
                        <a:latin typeface="Cambria Math" panose="02040503050406030204" pitchFamily="18" charset="0"/>
                      </a:rPr>
                      <m:t>=</m:t>
                    </m:r>
                    <m:r>
                      <a:rPr lang="en-US" sz="1800" b="1" i="1" smtClean="0">
                        <a:latin typeface="Cambria Math" panose="02040503050406030204" pitchFamily="18" charset="0"/>
                      </a:rPr>
                      <m:t>𝟎</m:t>
                    </m:r>
                  </m:oMath>
                </a14:m>
                <a:r>
                  <a:rPr lang="en-US" sz="1800" b="1"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is obtained by </a:t>
                </a:r>
                <a:r>
                  <a:rPr lang="en-US" sz="1800" b="1" dirty="0">
                    <a:latin typeface="Times New Roman" panose="02020603050405020304" pitchFamily="18" charset="0"/>
                    <a:cs typeface="Times New Roman" panose="02020603050405020304" pitchFamily="18" charset="0"/>
                  </a:rPr>
                  <a:t>summing up all of the rows in column 5 </a:t>
                </a:r>
                <a14:m>
                  <m:oMath xmlns:m="http://schemas.openxmlformats.org/officeDocument/2006/math">
                    <m:sSub>
                      <m:sSubPr>
                        <m:ctrlPr>
                          <a:rPr lang="en-US" sz="1800" b="1" i="1" smtClean="0">
                            <a:latin typeface="Cambria Math" panose="02040503050406030204" pitchFamily="18" charset="0"/>
                            <a:cs typeface="Times New Roman" panose="02020603050405020304" pitchFamily="18" charset="0"/>
                          </a:rPr>
                        </m:ctrlPr>
                      </m:sSubPr>
                      <m:e>
                        <m:r>
                          <a:rPr lang="en-US" sz="1800" b="1" i="1" smtClean="0">
                            <a:latin typeface="Cambria Math" panose="02040503050406030204" pitchFamily="18" charset="0"/>
                            <a:cs typeface="Times New Roman" panose="02020603050405020304" pitchFamily="18" charset="0"/>
                          </a:rPr>
                          <m:t>𝑳</m:t>
                        </m:r>
                      </m:e>
                      <m:sub>
                        <m:r>
                          <a:rPr lang="en-US" sz="1800" b="1" i="1" smtClean="0">
                            <a:latin typeface="Cambria Math" panose="02040503050406030204" pitchFamily="18" charset="0"/>
                            <a:cs typeface="Times New Roman" panose="02020603050405020304" pitchFamily="18" charset="0"/>
                          </a:rPr>
                          <m:t>𝑿</m:t>
                        </m:r>
                      </m:sub>
                    </m:sSub>
                  </m:oMath>
                </a14:m>
                <a:r>
                  <a:rPr lang="en-US" sz="1800" dirty="0">
                    <a:latin typeface="Times New Roman" panose="02020603050405020304" pitchFamily="18" charset="0"/>
                    <a:cs typeface="Times New Roman" panose="02020603050405020304" pitchFamily="18" charset="0"/>
                  </a:rPr>
                  <a:t>. It is the total number of years of life lived by all members of the cohort.</a:t>
                </a:r>
              </a:p>
              <a:p>
                <a:pPr marL="0" indent="0" algn="just">
                  <a:lnSpc>
                    <a:spcPct val="150000"/>
                  </a:lnSpc>
                  <a:buNone/>
                </a:pPr>
                <a:r>
                  <a:rPr lang="en-US" sz="1800" dirty="0">
                    <a:latin typeface="Times New Roman" panose="02020603050405020304" pitchFamily="18" charset="0"/>
                    <a:cs typeface="Times New Roman" panose="02020603050405020304" pitchFamily="18" charset="0"/>
                  </a:rPr>
                  <a:t>This number is the key calculation in life expectancy, because, if we divide it by the number of people in the cohort, we get the </a:t>
                </a:r>
                <a:r>
                  <a:rPr lang="en-US" sz="1800" b="1" dirty="0">
                    <a:latin typeface="Times New Roman" panose="02020603050405020304" pitchFamily="18" charset="0"/>
                    <a:cs typeface="Times New Roman" panose="02020603050405020304" pitchFamily="18" charset="0"/>
                  </a:rPr>
                  <a:t>average life expectancy at birth </a:t>
                </a:r>
                <a14:m>
                  <m:oMath xmlns:m="http://schemas.openxmlformats.org/officeDocument/2006/math">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𝑬</m:t>
                        </m:r>
                      </m:e>
                      <m:sub>
                        <m:r>
                          <a:rPr lang="en-US" sz="1800" b="1" i="1" smtClean="0">
                            <a:latin typeface="Cambria Math" panose="02040503050406030204" pitchFamily="18" charset="0"/>
                          </a:rPr>
                          <m:t>𝑿</m:t>
                        </m:r>
                      </m:sub>
                    </m:sSub>
                    <m:r>
                      <a:rPr lang="en-US" sz="1800" b="1" i="1" smtClean="0">
                        <a:latin typeface="Cambria Math" panose="02040503050406030204" pitchFamily="18" charset="0"/>
                      </a:rPr>
                      <m:t>=</m:t>
                    </m:r>
                    <m:r>
                      <a:rPr lang="en-US" sz="1800" b="1" i="1" smtClean="0">
                        <a:latin typeface="Cambria Math" panose="02040503050406030204" pitchFamily="18" charset="0"/>
                      </a:rPr>
                      <m:t>𝟎</m:t>
                    </m:r>
                  </m:oMath>
                </a14:m>
                <a:r>
                  <a:rPr lang="en-US" sz="1800" b="1" dirty="0">
                    <a:latin typeface="Times New Roman" panose="02020603050405020304" pitchFamily="18" charset="0"/>
                    <a:cs typeface="Times New Roman" panose="02020603050405020304" pitchFamily="18" charset="0"/>
                  </a:rPr>
                  <a:t> which is column 7 </a:t>
                </a:r>
                <a14:m>
                  <m:oMath xmlns:m="http://schemas.openxmlformats.org/officeDocument/2006/math">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𝑬</m:t>
                        </m:r>
                      </m:e>
                      <m:sub>
                        <m:r>
                          <a:rPr lang="en-US" sz="1800" b="1" i="1" smtClean="0">
                            <a:latin typeface="Cambria Math" panose="02040503050406030204" pitchFamily="18" charset="0"/>
                          </a:rPr>
                          <m:t>𝑿</m:t>
                        </m:r>
                      </m:sub>
                    </m:sSub>
                  </m:oMath>
                </a14:m>
                <a:r>
                  <a:rPr lang="en-US" sz="1800" b="1" dirty="0">
                    <a:latin typeface="Times New Roman" panose="02020603050405020304" pitchFamily="18" charset="0"/>
                    <a:cs typeface="Times New Roman" panose="02020603050405020304" pitchFamily="18" charset="0"/>
                  </a:rPr>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271116"/>
                <a:ext cx="10515600" cy="2921670"/>
              </a:xfrm>
              <a:blipFill>
                <a:blip r:embed="rId3"/>
                <a:stretch>
                  <a:fillRect l="-522" r="-464"/>
                </a:stretch>
              </a:blipFill>
            </p:spPr>
            <p:txBody>
              <a:bodyPr/>
              <a:lstStyle/>
              <a:p>
                <a:r>
                  <a:rPr lang="en-US">
                    <a:noFill/>
                  </a:rPr>
                  <a:t> </a:t>
                </a:r>
              </a:p>
            </p:txBody>
          </p:sp>
        </mc:Fallback>
      </mc:AlternateContent>
    </p:spTree>
    <p:extLst>
      <p:ext uri="{BB962C8B-B14F-4D97-AF65-F5344CB8AC3E}">
        <p14:creationId xmlns:p14="http://schemas.microsoft.com/office/powerpoint/2010/main" val="1046943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838200" y="528506"/>
                <a:ext cx="10515600" cy="909114"/>
              </a:xfrm>
            </p:spPr>
            <p:txBody>
              <a:bodyPr>
                <a:normAutofit/>
              </a:bodyPr>
              <a:lstStyle/>
              <a:p>
                <a:pPr algn="ctr">
                  <a:lnSpc>
                    <a:spcPct val="150000"/>
                  </a:lnSpc>
                </a:pPr>
                <a:r>
                  <a:rPr lang="en-US" sz="3200" b="1" dirty="0">
                    <a:latin typeface="Times New Roman" panose="02020603050405020304" pitchFamily="18" charset="0"/>
                    <a:cs typeface="Times New Roman" panose="02020603050405020304" pitchFamily="18" charset="0"/>
                  </a:rPr>
                  <a:t>Column 7 </a:t>
                </a:r>
                <a14:m>
                  <m:oMath xmlns:m="http://schemas.openxmlformats.org/officeDocument/2006/math">
                    <m:sSub>
                      <m:sSubPr>
                        <m:ctrlPr>
                          <a:rPr lang="en-US" sz="3200" b="1" i="1" smtClean="0">
                            <a:latin typeface="Cambria Math" panose="02040503050406030204" pitchFamily="18" charset="0"/>
                            <a:cs typeface="Times New Roman" panose="02020603050405020304" pitchFamily="18" charset="0"/>
                          </a:rPr>
                        </m:ctrlPr>
                      </m:sSubPr>
                      <m:e>
                        <m:r>
                          <a:rPr lang="en-US" sz="3200" b="1" i="1" smtClean="0">
                            <a:latin typeface="Cambria Math" panose="02040503050406030204" pitchFamily="18" charset="0"/>
                            <a:cs typeface="Times New Roman" panose="02020603050405020304" pitchFamily="18" charset="0"/>
                          </a:rPr>
                          <m:t>𝑬</m:t>
                        </m:r>
                      </m:e>
                      <m:sub>
                        <m:r>
                          <a:rPr lang="en-US" sz="3200" b="1" i="1" smtClean="0">
                            <a:latin typeface="Cambria Math" panose="02040503050406030204" pitchFamily="18" charset="0"/>
                            <a:cs typeface="Times New Roman" panose="02020603050405020304" pitchFamily="18" charset="0"/>
                          </a:rPr>
                          <m:t>𝑿</m:t>
                        </m:r>
                      </m:sub>
                    </m:sSub>
                  </m:oMath>
                </a14:m>
                <a:r>
                  <a:rPr lang="en-US" sz="3200" b="1" dirty="0">
                    <a:latin typeface="Times New Roman" panose="02020603050405020304" pitchFamily="18" charset="0"/>
                    <a:cs typeface="Times New Roman" panose="02020603050405020304" pitchFamily="18" charset="0"/>
                  </a:rPr>
                  <a:t>, Life Expectancy or </a:t>
                </a:r>
                <a14:m>
                  <m:oMath xmlns:m="http://schemas.openxmlformats.org/officeDocument/2006/math">
                    <m:sSub>
                      <m:sSubPr>
                        <m:ctrlPr>
                          <a:rPr lang="en-US" sz="3200" b="1" i="1" smtClean="0">
                            <a:latin typeface="Cambria Math" panose="02040503050406030204" pitchFamily="18" charset="0"/>
                            <a:cs typeface="Times New Roman" panose="02020603050405020304" pitchFamily="18" charset="0"/>
                          </a:rPr>
                        </m:ctrlPr>
                      </m:sSubPr>
                      <m:e>
                        <m:r>
                          <a:rPr lang="en-US" sz="3200" b="1" i="1" smtClean="0">
                            <a:latin typeface="Cambria Math" panose="02040503050406030204" pitchFamily="18" charset="0"/>
                            <a:cs typeface="Times New Roman" panose="02020603050405020304" pitchFamily="18" charset="0"/>
                          </a:rPr>
                          <m:t>𝑬</m:t>
                        </m:r>
                      </m:e>
                      <m:sub>
                        <m:r>
                          <a:rPr lang="en-US" sz="3200" b="1" i="1" smtClean="0">
                            <a:latin typeface="Cambria Math" panose="02040503050406030204" pitchFamily="18" charset="0"/>
                            <a:cs typeface="Times New Roman" panose="02020603050405020304" pitchFamily="18" charset="0"/>
                          </a:rPr>
                          <m:t>𝑿</m:t>
                        </m:r>
                      </m:sub>
                    </m:sSub>
                    <m:r>
                      <a:rPr lang="en-US" sz="3200" b="1" i="1" smtClean="0">
                        <a:latin typeface="Cambria Math" panose="02040503050406030204" pitchFamily="18" charset="0"/>
                        <a:cs typeface="Times New Roman" panose="02020603050405020304" pitchFamily="18" charset="0"/>
                      </a:rPr>
                      <m:t>=</m:t>
                    </m:r>
                    <m:r>
                      <a:rPr lang="en-US" sz="3200" b="1" i="1" smtClean="0">
                        <a:latin typeface="Cambria Math" panose="02040503050406030204" pitchFamily="18" charset="0"/>
                        <a:cs typeface="Times New Roman" panose="02020603050405020304" pitchFamily="18" charset="0"/>
                      </a:rPr>
                      <m:t>𝟎</m:t>
                    </m:r>
                  </m:oMath>
                </a14:m>
                <a:endParaRPr lang="en-US" sz="3200" b="1" dirty="0">
                  <a:latin typeface="Times New Roman" panose="02020603050405020304" pitchFamily="18" charset="0"/>
                  <a:cs typeface="Times New Roman" panose="02020603050405020304" pitchFamily="18"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838200" y="528506"/>
                <a:ext cx="10515600" cy="909114"/>
              </a:xfrm>
              <a:blipFill>
                <a:blip r:embed="rId2"/>
                <a:stretch>
                  <a:fillRect b="-214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963598" y="2019883"/>
                <a:ext cx="10515600" cy="3214848"/>
              </a:xfrm>
            </p:spPr>
            <p:txBody>
              <a:bodyPr>
                <a:noAutofit/>
              </a:bodyPr>
              <a:lstStyle/>
              <a:p>
                <a:pPr marL="0" indent="0" algn="just">
                  <a:lnSpc>
                    <a:spcPct val="150000"/>
                  </a:lnSpc>
                  <a:buNone/>
                </a:pPr>
                <a:r>
                  <a:rPr lang="en-US" sz="2400" dirty="0">
                    <a:latin typeface="Times New Roman" panose="02020603050405020304" pitchFamily="18" charset="0"/>
                    <a:cs typeface="Times New Roman" panose="02020603050405020304" pitchFamily="18" charset="0"/>
                  </a:rPr>
                  <a:t>For any year, column 6 </a:t>
                </a:r>
                <a14:m>
                  <m:oMath xmlns:m="http://schemas.openxmlformats.org/officeDocument/2006/math">
                    <m:sSub>
                      <m:sSubPr>
                        <m:ctrlPr>
                          <a:rPr lang="en-US" sz="2400" i="1" smtClean="0">
                            <a:latin typeface="Cambria Math" panose="02040503050406030204" pitchFamily="18" charset="0"/>
                            <a:cs typeface="Times New Roman" panose="02020603050405020304" pitchFamily="18" charset="0"/>
                          </a:rPr>
                        </m:ctrlPr>
                      </m:sSubPr>
                      <m:e>
                        <m:r>
                          <a:rPr lang="en-US" sz="2400" b="0" i="1" smtClean="0">
                            <a:latin typeface="Cambria Math" panose="02040503050406030204" pitchFamily="18" charset="0"/>
                            <a:cs typeface="Times New Roman" panose="02020603050405020304" pitchFamily="18" charset="0"/>
                          </a:rPr>
                          <m:t>𝑇</m:t>
                        </m:r>
                      </m:e>
                      <m:sub>
                        <m:r>
                          <a:rPr lang="en-US" sz="2400" b="0" i="1" smtClean="0">
                            <a:latin typeface="Cambria Math" panose="02040503050406030204" pitchFamily="18" charset="0"/>
                            <a:cs typeface="Times New Roman" panose="02020603050405020304" pitchFamily="18" charset="0"/>
                          </a:rPr>
                          <m:t>𝑋</m:t>
                        </m:r>
                      </m:sub>
                    </m:sSub>
                  </m:oMath>
                </a14:m>
                <a:r>
                  <a:rPr lang="en-US" sz="2400" dirty="0">
                    <a:latin typeface="Times New Roman" panose="02020603050405020304" pitchFamily="18" charset="0"/>
                    <a:cs typeface="Times New Roman" panose="02020603050405020304" pitchFamily="18" charset="0"/>
                  </a:rPr>
                  <a:t>, provides the number of years yet to be lived by the entire cohort, and column 7 </a:t>
                </a:r>
                <a14:m>
                  <m:oMath xmlns:m="http://schemas.openxmlformats.org/officeDocument/2006/math">
                    <m:sSub>
                      <m:sSubPr>
                        <m:ctrlPr>
                          <a:rPr lang="en-US" sz="2400" i="1" smtClean="0">
                            <a:latin typeface="Cambria Math" panose="02040503050406030204" pitchFamily="18" charset="0"/>
                            <a:cs typeface="Times New Roman" panose="02020603050405020304" pitchFamily="18" charset="0"/>
                          </a:rPr>
                        </m:ctrlPr>
                      </m:sSubPr>
                      <m:e>
                        <m:r>
                          <a:rPr lang="en-US" sz="2400" b="0" i="1" smtClean="0">
                            <a:latin typeface="Cambria Math" panose="02040503050406030204" pitchFamily="18" charset="0"/>
                            <a:cs typeface="Times New Roman" panose="02020603050405020304" pitchFamily="18" charset="0"/>
                          </a:rPr>
                          <m:t>𝐸</m:t>
                        </m:r>
                      </m:e>
                      <m:sub>
                        <m:r>
                          <a:rPr lang="en-US" sz="2400" b="0" i="1" smtClean="0">
                            <a:latin typeface="Cambria Math" panose="02040503050406030204" pitchFamily="18" charset="0"/>
                            <a:cs typeface="Times New Roman" panose="02020603050405020304" pitchFamily="18" charset="0"/>
                          </a:rPr>
                          <m:t>𝑋</m:t>
                        </m:r>
                      </m:sub>
                    </m:sSub>
                  </m:oMath>
                </a14:m>
                <a:r>
                  <a:rPr lang="en-US" sz="2400" dirty="0">
                    <a:latin typeface="Times New Roman" panose="02020603050405020304" pitchFamily="18" charset="0"/>
                    <a:cs typeface="Times New Roman" panose="02020603050405020304" pitchFamily="18" charset="0"/>
                  </a:rPr>
                  <a:t>, the number of years lived on average by any individual in the cohort. (</a:t>
                </a:r>
                <a14:m>
                  <m:oMath xmlns:m="http://schemas.openxmlformats.org/officeDocument/2006/math">
                    <m:sSub>
                      <m:sSubPr>
                        <m:ctrlPr>
                          <a:rPr lang="en-US" sz="2400" i="1" smtClean="0">
                            <a:latin typeface="Cambria Math" panose="02040503050406030204" pitchFamily="18" charset="0"/>
                            <a:cs typeface="Times New Roman" panose="02020603050405020304" pitchFamily="18" charset="0"/>
                          </a:rPr>
                        </m:ctrlPr>
                      </m:sSubPr>
                      <m:e>
                        <m:r>
                          <a:rPr lang="en-US" sz="2400" b="0" i="1" smtClean="0">
                            <a:latin typeface="Cambria Math" panose="02040503050406030204" pitchFamily="18" charset="0"/>
                            <a:cs typeface="Times New Roman" panose="02020603050405020304" pitchFamily="18" charset="0"/>
                          </a:rPr>
                          <m:t>𝑇</m:t>
                        </m:r>
                      </m:e>
                      <m:sub>
                        <m:r>
                          <a:rPr lang="en-US" sz="2400" b="0" i="1" smtClean="0">
                            <a:latin typeface="Cambria Math" panose="02040503050406030204" pitchFamily="18" charset="0"/>
                            <a:cs typeface="Times New Roman" panose="02020603050405020304" pitchFamily="18" charset="0"/>
                          </a:rPr>
                          <m:t>𝑋</m:t>
                        </m:r>
                      </m:sub>
                    </m:sSub>
                    <m:r>
                      <a:rPr lang="en-US" sz="2400" b="0" i="1" smtClean="0">
                        <a:latin typeface="Cambria Math" panose="02040503050406030204" pitchFamily="18" charset="0"/>
                        <a:cs typeface="Times New Roman" panose="02020603050405020304" pitchFamily="18" charset="0"/>
                      </a:rPr>
                      <m:t>/</m:t>
                    </m:r>
                    <m:sSub>
                      <m:sSubPr>
                        <m:ctrlPr>
                          <a:rPr lang="en-US" sz="2400" b="0" i="1" smtClean="0">
                            <a:latin typeface="Cambria Math" panose="02040503050406030204" pitchFamily="18" charset="0"/>
                            <a:cs typeface="Times New Roman" panose="02020603050405020304" pitchFamily="18" charset="0"/>
                          </a:rPr>
                        </m:ctrlPr>
                      </m:sSubPr>
                      <m:e>
                        <m:r>
                          <a:rPr lang="en-US" sz="2400" b="0" i="1" smtClean="0">
                            <a:latin typeface="Cambria Math" panose="02040503050406030204" pitchFamily="18" charset="0"/>
                            <a:cs typeface="Times New Roman" panose="02020603050405020304" pitchFamily="18" charset="0"/>
                          </a:rPr>
                          <m:t>𝐿</m:t>
                        </m:r>
                      </m:e>
                      <m:sub>
                        <m:r>
                          <a:rPr lang="en-US" sz="2400" b="0" i="1" smtClean="0">
                            <a:latin typeface="Cambria Math" panose="02040503050406030204" pitchFamily="18" charset="0"/>
                            <a:cs typeface="Times New Roman" panose="02020603050405020304" pitchFamily="18" charset="0"/>
                          </a:rPr>
                          <m:t>𝑋</m:t>
                        </m:r>
                      </m:sub>
                    </m:sSub>
                  </m:oMath>
                </a14:m>
                <a:r>
                  <a:rPr lang="en-US" sz="2400" dirty="0">
                    <a:latin typeface="Times New Roman" panose="02020603050405020304" pitchFamily="18" charset="0"/>
                    <a:cs typeface="Times New Roman" panose="02020603050405020304" pitchFamily="18" charset="0"/>
                  </a:rPr>
                  <a:t>)</a:t>
                </a:r>
              </a:p>
              <a:p>
                <a:pPr marL="0" indent="0" algn="just">
                  <a:lnSpc>
                    <a:spcPct val="150000"/>
                  </a:lnSpc>
                  <a:buNone/>
                </a:pPr>
                <a:r>
                  <a:rPr lang="en-US" sz="2400" dirty="0">
                    <a:latin typeface="Times New Roman" panose="02020603050405020304" pitchFamily="18" charset="0"/>
                    <a:cs typeface="Times New Roman" panose="02020603050405020304" pitchFamily="18" charset="0"/>
                  </a:rPr>
                  <a:t>Thus column 7 </a:t>
                </a:r>
                <a14:m>
                  <m:oMath xmlns:m="http://schemas.openxmlformats.org/officeDocument/2006/math">
                    <m:sSub>
                      <m:sSubPr>
                        <m:ctrlPr>
                          <a:rPr lang="en-US" sz="2400" i="1" smtClean="0">
                            <a:latin typeface="Cambria Math" panose="02040503050406030204" pitchFamily="18" charset="0"/>
                            <a:cs typeface="Times New Roman" panose="02020603050405020304" pitchFamily="18" charset="0"/>
                          </a:rPr>
                        </m:ctrlPr>
                      </m:sSubPr>
                      <m:e>
                        <m:r>
                          <a:rPr lang="en-US" sz="2400" b="0" i="1" smtClean="0">
                            <a:latin typeface="Cambria Math" panose="02040503050406030204" pitchFamily="18" charset="0"/>
                            <a:cs typeface="Times New Roman" panose="02020603050405020304" pitchFamily="18" charset="0"/>
                          </a:rPr>
                          <m:t>𝐸</m:t>
                        </m:r>
                      </m:e>
                      <m:sub>
                        <m:r>
                          <a:rPr lang="en-US" sz="2400" b="0" i="1" smtClean="0">
                            <a:latin typeface="Cambria Math" panose="02040503050406030204" pitchFamily="18" charset="0"/>
                            <a:cs typeface="Times New Roman" panose="02020603050405020304" pitchFamily="18" charset="0"/>
                          </a:rPr>
                          <m:t>𝑋</m:t>
                        </m:r>
                      </m:sub>
                    </m:sSub>
                  </m:oMath>
                </a14:m>
                <a:r>
                  <a:rPr lang="en-US" sz="2400" dirty="0">
                    <a:latin typeface="Times New Roman" panose="02020603050405020304" pitchFamily="18" charset="0"/>
                    <a:cs typeface="Times New Roman" panose="02020603050405020304" pitchFamily="18" charset="0"/>
                  </a:rPr>
                  <a:t> is the final product of the life table, life expectancy at birth, or life expectancy at any other specified age.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963598" y="2019883"/>
                <a:ext cx="10515600" cy="3214848"/>
              </a:xfrm>
              <a:blipFill>
                <a:blip r:embed="rId3"/>
                <a:stretch>
                  <a:fillRect l="-870" r="-928"/>
                </a:stretch>
              </a:blipFill>
            </p:spPr>
            <p:txBody>
              <a:bodyPr/>
              <a:lstStyle/>
              <a:p>
                <a:r>
                  <a:rPr lang="en-US">
                    <a:noFill/>
                  </a:rPr>
                  <a:t> </a:t>
                </a:r>
              </a:p>
            </p:txBody>
          </p:sp>
        </mc:Fallback>
      </mc:AlternateContent>
    </p:spTree>
    <p:extLst>
      <p:ext uri="{BB962C8B-B14F-4D97-AF65-F5344CB8AC3E}">
        <p14:creationId xmlns:p14="http://schemas.microsoft.com/office/powerpoint/2010/main" val="588541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756" y="365125"/>
            <a:ext cx="10515600" cy="901613"/>
          </a:xfrm>
        </p:spPr>
        <p:txBody>
          <a:bodyPr>
            <a:normAutofit/>
          </a:bodyPr>
          <a:lstStyle/>
          <a:p>
            <a:pPr algn="ctr"/>
            <a:r>
              <a:rPr lang="en-US" sz="4000" b="1" dirty="0">
                <a:latin typeface="Times New Roman" panose="02020603050405020304" pitchFamily="18" charset="0"/>
                <a:cs typeface="Times New Roman" panose="02020603050405020304" pitchFamily="18" charset="0"/>
              </a:rPr>
              <a:t>Survival Rate</a:t>
            </a:r>
          </a:p>
        </p:txBody>
      </p:sp>
      <p:sp>
        <p:nvSpPr>
          <p:cNvPr id="3" name="Content Placeholder 2"/>
          <p:cNvSpPr>
            <a:spLocks noGrp="1"/>
          </p:cNvSpPr>
          <p:nvPr>
            <p:ph idx="1"/>
          </p:nvPr>
        </p:nvSpPr>
        <p:spPr>
          <a:xfrm>
            <a:off x="458248" y="1708178"/>
            <a:ext cx="11275503" cy="3266493"/>
          </a:xfrm>
        </p:spPr>
        <p:txBody>
          <a:bodyPr>
            <a:normAutofit/>
          </a:bodyPr>
          <a:lstStyle/>
          <a:p>
            <a:pPr marL="0" indent="0" algn="just">
              <a:lnSpc>
                <a:spcPct val="150000"/>
              </a:lnSpc>
              <a:spcBef>
                <a:spcPts val="1200"/>
              </a:spcBef>
              <a:spcAft>
                <a:spcPts val="1200"/>
              </a:spcAft>
              <a:buNone/>
            </a:pPr>
            <a:r>
              <a:rPr lang="en-US" sz="1800" dirty="0">
                <a:latin typeface="Times New Roman" panose="02020603050405020304" pitchFamily="18" charset="0"/>
                <a:cs typeface="Times New Roman" panose="02020603050405020304" pitchFamily="18" charset="0"/>
              </a:rPr>
              <a:t>The % of people in study or treatment group who are still alive for a certain period of time after they were diagnosed with or started treatment for a disease, such as cancer.</a:t>
            </a:r>
          </a:p>
          <a:p>
            <a:pPr marL="0" indent="0" algn="just">
              <a:lnSpc>
                <a:spcPct val="150000"/>
              </a:lnSpc>
              <a:spcBef>
                <a:spcPts val="1200"/>
              </a:spcBef>
              <a:spcAft>
                <a:spcPts val="1200"/>
              </a:spcAft>
              <a:buNone/>
            </a:pPr>
            <a:r>
              <a:rPr lang="en-US" sz="1800" dirty="0">
                <a:latin typeface="Times New Roman" panose="02020603050405020304" pitchFamily="18" charset="0"/>
                <a:cs typeface="Times New Roman" panose="02020603050405020304" pitchFamily="18" charset="0"/>
              </a:rPr>
              <a:t>The survival rate is often stated as a five-year survival rate, which is the % of people in a study or treatment group who are alive five years after their diagnosis or the start of treatment. Also called overall survival rate.</a:t>
            </a:r>
          </a:p>
          <a:p>
            <a:pPr marL="0" indent="0" algn="r">
              <a:lnSpc>
                <a:spcPct val="150000"/>
              </a:lnSpc>
              <a:spcBef>
                <a:spcPts val="1200"/>
              </a:spcBef>
              <a:spcAft>
                <a:spcPts val="1200"/>
              </a:spcAft>
              <a:buNone/>
            </a:pPr>
            <a:r>
              <a:rPr lang="en-US" sz="1800" dirty="0">
                <a:latin typeface="Times New Roman" panose="02020603050405020304" pitchFamily="18" charset="0"/>
                <a:cs typeface="Times New Roman" panose="02020603050405020304" pitchFamily="18" charset="0"/>
              </a:rPr>
              <a:t>- By National Cancer Institute</a:t>
            </a:r>
          </a:p>
        </p:txBody>
      </p:sp>
    </p:spTree>
    <p:extLst>
      <p:ext uri="{BB962C8B-B14F-4D97-AF65-F5344CB8AC3E}">
        <p14:creationId xmlns:p14="http://schemas.microsoft.com/office/powerpoint/2010/main" val="1973648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4458"/>
            <a:ext cx="10515600" cy="792556"/>
          </a:xfrm>
        </p:spPr>
        <p:txBody>
          <a:bodyPr>
            <a:normAutofit/>
          </a:bodyPr>
          <a:lstStyle/>
          <a:p>
            <a:pPr algn="ctr"/>
            <a:r>
              <a:rPr lang="en-US" sz="4000" b="1" dirty="0">
                <a:latin typeface="Times New Roman" panose="02020603050405020304" pitchFamily="18" charset="0"/>
                <a:cs typeface="Times New Roman" panose="02020603050405020304" pitchFamily="18" charset="0"/>
              </a:rPr>
              <a:t>Life Table</a:t>
            </a:r>
          </a:p>
        </p:txBody>
      </p:sp>
      <p:sp>
        <p:nvSpPr>
          <p:cNvPr id="3" name="Content Placeholder 2"/>
          <p:cNvSpPr>
            <a:spLocks noGrp="1"/>
          </p:cNvSpPr>
          <p:nvPr>
            <p:ph idx="1"/>
          </p:nvPr>
        </p:nvSpPr>
        <p:spPr>
          <a:xfrm>
            <a:off x="360727" y="956345"/>
            <a:ext cx="11459361" cy="5754847"/>
          </a:xfrm>
        </p:spPr>
        <p:txBody>
          <a:bodyPr>
            <a:noAutofit/>
          </a:bodyPr>
          <a:lstStyle/>
          <a:p>
            <a:pPr marL="0" indent="0" algn="just">
              <a:lnSpc>
                <a:spcPct val="170000"/>
              </a:lnSpc>
              <a:buNone/>
            </a:pPr>
            <a:r>
              <a:rPr lang="en-US" sz="1600" dirty="0">
                <a:latin typeface="Times New Roman" panose="02020603050405020304" pitchFamily="18" charset="0"/>
                <a:cs typeface="Times New Roman" panose="02020603050405020304" pitchFamily="18" charset="0"/>
              </a:rPr>
              <a:t>Life table are used to measure mortality, survivorship, and the life expectancy of a population at varying ages.</a:t>
            </a:r>
          </a:p>
          <a:p>
            <a:pPr marL="0" indent="0" algn="just">
              <a:lnSpc>
                <a:spcPct val="170000"/>
              </a:lnSpc>
              <a:buNone/>
            </a:pPr>
            <a:r>
              <a:rPr lang="en-US" sz="1600" dirty="0">
                <a:latin typeface="Times New Roman" panose="02020603050405020304" pitchFamily="18" charset="0"/>
                <a:cs typeface="Times New Roman" panose="02020603050405020304" pitchFamily="18" charset="0"/>
              </a:rPr>
              <a:t>Types of life table:</a:t>
            </a:r>
          </a:p>
          <a:p>
            <a:pPr algn="just">
              <a:lnSpc>
                <a:spcPct val="170000"/>
              </a:lnSpc>
            </a:pPr>
            <a:r>
              <a:rPr lang="en-US" sz="1600" dirty="0">
                <a:latin typeface="Times New Roman" panose="02020603050405020304" pitchFamily="18" charset="0"/>
                <a:cs typeface="Times New Roman" panose="02020603050405020304" pitchFamily="18" charset="0"/>
              </a:rPr>
              <a:t>A generation or cohort life table – is a life history of the mortality experiences of an actual cohort of individuals. The cohort begins at birth and their mortality experiences are recorded through the death of the last member of that cohort.</a:t>
            </a:r>
          </a:p>
          <a:p>
            <a:pPr algn="just">
              <a:lnSpc>
                <a:spcPct val="170000"/>
              </a:lnSpc>
            </a:pPr>
            <a:r>
              <a:rPr lang="en-US" sz="1600" dirty="0">
                <a:latin typeface="Times New Roman" panose="02020603050405020304" pitchFamily="18" charset="0"/>
                <a:cs typeface="Times New Roman" panose="02020603050405020304" pitchFamily="18" charset="0"/>
              </a:rPr>
              <a:t>Current or period life tables – based on the mortality experience of a hypothetical cohort of newborn babies, usually 100,000 newborns, who are subject to the age-specific mortality rates on which the table is based. It traces the cohort of newborn babies throughout their lifetime under the assumption that they are subject to the age-specific mortality rates of a region or country.</a:t>
            </a:r>
          </a:p>
          <a:p>
            <a:pPr algn="just">
              <a:lnSpc>
                <a:spcPct val="170000"/>
              </a:lnSpc>
              <a:buFont typeface="Courier New" panose="02070309020205020404" pitchFamily="49" charset="0"/>
              <a:buChar char="o"/>
            </a:pPr>
            <a:r>
              <a:rPr lang="en-US" sz="1600" dirty="0">
                <a:latin typeface="Times New Roman" panose="02020603050405020304" pitchFamily="18" charset="0"/>
                <a:cs typeface="Times New Roman" panose="02020603050405020304" pitchFamily="18" charset="0"/>
              </a:rPr>
              <a:t>Unabridged, for single years of life</a:t>
            </a:r>
          </a:p>
          <a:p>
            <a:pPr algn="just">
              <a:lnSpc>
                <a:spcPct val="170000"/>
              </a:lnSpc>
              <a:buFont typeface="Courier New" panose="02070309020205020404" pitchFamily="49" charset="0"/>
              <a:buChar char="o"/>
            </a:pPr>
            <a:r>
              <a:rPr lang="en-US" sz="1600" dirty="0">
                <a:latin typeface="Times New Roman" panose="02020603050405020304" pitchFamily="18" charset="0"/>
                <a:cs typeface="Times New Roman" panose="02020603050405020304" pitchFamily="18" charset="0"/>
              </a:rPr>
              <a:t>Abridged, for 5-year cohorts of life</a:t>
            </a:r>
          </a:p>
          <a:p>
            <a:pPr marL="0" indent="0" algn="just">
              <a:lnSpc>
                <a:spcPct val="170000"/>
              </a:lnSpc>
              <a:buNone/>
            </a:pPr>
            <a:r>
              <a:rPr lang="en-US" sz="1600" dirty="0">
                <a:latin typeface="Times New Roman" panose="02020603050405020304" pitchFamily="18" charset="0"/>
                <a:cs typeface="Times New Roman" panose="02020603050405020304" pitchFamily="18" charset="0"/>
              </a:rPr>
              <a:t>In many countries, life tables are based on an average of age-specific death rates for a 3-year time period, generally around a census taking. In many cases, the life tables are prepared every 10 years.</a:t>
            </a:r>
          </a:p>
        </p:txBody>
      </p:sp>
    </p:spTree>
    <p:extLst>
      <p:ext uri="{BB962C8B-B14F-4D97-AF65-F5344CB8AC3E}">
        <p14:creationId xmlns:p14="http://schemas.microsoft.com/office/powerpoint/2010/main" val="2182152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112C981-B7A4-4F0D-8CA0-6B02752A21DA}"/>
              </a:ext>
            </a:extLst>
          </p:cNvPr>
          <p:cNvPicPr>
            <a:picLocks noGrp="1" noChangeAspect="1"/>
          </p:cNvPicPr>
          <p:nvPr>
            <p:ph idx="1"/>
          </p:nvPr>
        </p:nvPicPr>
        <p:blipFill>
          <a:blip r:embed="rId2"/>
          <a:stretch>
            <a:fillRect/>
          </a:stretch>
        </p:blipFill>
        <p:spPr>
          <a:xfrm>
            <a:off x="2149139" y="729842"/>
            <a:ext cx="9554748" cy="6128158"/>
          </a:xfrm>
          <a:prstGeom prst="rect">
            <a:avLst/>
          </a:prstGeom>
        </p:spPr>
      </p:pic>
    </p:spTree>
    <p:extLst>
      <p:ext uri="{BB962C8B-B14F-4D97-AF65-F5344CB8AC3E}">
        <p14:creationId xmlns:p14="http://schemas.microsoft.com/office/powerpoint/2010/main" val="820689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201" y="1057013"/>
            <a:ext cx="8473581" cy="742470"/>
          </a:xfrm>
        </p:spPr>
        <p:txBody>
          <a:bodyPr>
            <a:normAutofit fontScale="90000"/>
          </a:bodyPr>
          <a:lstStyle/>
          <a:p>
            <a:pPr algn="ctr">
              <a:lnSpc>
                <a:spcPct val="150000"/>
              </a:lnSpc>
            </a:pPr>
            <a:r>
              <a:rPr lang="en-US" b="1" dirty="0">
                <a:latin typeface="Times New Roman" panose="02020603050405020304" pitchFamily="18" charset="0"/>
                <a:cs typeface="Times New Roman" panose="02020603050405020304" pitchFamily="18" charset="0"/>
              </a:rPr>
              <a:t>The First Four Columns of the Life Table are: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312427" y="2095092"/>
                <a:ext cx="8376858" cy="3973942"/>
              </a:xfrm>
            </p:spPr>
            <p:txBody>
              <a:bodyPr>
                <a:normAutofit/>
              </a:bodyPr>
              <a:lstStyle/>
              <a:p>
                <a:pPr marL="514350" indent="-514350">
                  <a:lnSpc>
                    <a:spcPct val="150000"/>
                  </a:lnSpc>
                  <a:spcBef>
                    <a:spcPts val="600"/>
                  </a:spcBef>
                  <a:spcAft>
                    <a:spcPts val="600"/>
                  </a:spcAft>
                  <a:buFont typeface="+mj-lt"/>
                  <a:buAutoNum type="arabicPeriod"/>
                </a:pPr>
                <a:r>
                  <a:rPr lang="en-US" altLang="en-US" sz="2800" dirty="0">
                    <a:latin typeface="Times New Roman" panose="02020603050405020304" pitchFamily="18" charset="0"/>
                    <a:cs typeface="Times New Roman" panose="02020603050405020304" pitchFamily="18" charset="0"/>
                  </a:rPr>
                  <a:t>Age </a:t>
                </a:r>
                <a:r>
                  <a:rPr lang="en-US" altLang="en-US" sz="2800" b="1" dirty="0">
                    <a:latin typeface="Times New Roman" panose="02020603050405020304" pitchFamily="18" charset="0"/>
                    <a:cs typeface="Times New Roman" panose="02020603050405020304" pitchFamily="18" charset="0"/>
                  </a:rPr>
                  <a:t>(</a:t>
                </a:r>
                <a14:m>
                  <m:oMath xmlns:m="http://schemas.openxmlformats.org/officeDocument/2006/math">
                    <m:r>
                      <a:rPr lang="en-US" altLang="en-US" sz="2800" b="1" i="1" smtClean="0">
                        <a:latin typeface="Cambria Math" panose="02040503050406030204" pitchFamily="18" charset="0"/>
                        <a:cs typeface="Times New Roman" panose="02020603050405020304" pitchFamily="18" charset="0"/>
                      </a:rPr>
                      <m:t>𝑿</m:t>
                    </m:r>
                  </m:oMath>
                </a14:m>
                <a:r>
                  <a:rPr lang="en-US" altLang="en-US" sz="2800" b="1"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							</a:t>
                </a:r>
              </a:p>
              <a:p>
                <a:pPr marL="514350" indent="-514350">
                  <a:lnSpc>
                    <a:spcPct val="150000"/>
                  </a:lnSpc>
                  <a:spcBef>
                    <a:spcPts val="600"/>
                  </a:spcBef>
                  <a:spcAft>
                    <a:spcPts val="600"/>
                  </a:spcAft>
                  <a:buFont typeface="+mj-lt"/>
                  <a:buAutoNum type="arabicPeriod"/>
                </a:pPr>
                <a:r>
                  <a:rPr lang="en-US" altLang="en-US" sz="2800" dirty="0">
                    <a:latin typeface="Times New Roman" panose="02020603050405020304" pitchFamily="18" charset="0"/>
                    <a:cs typeface="Times New Roman" panose="02020603050405020304" pitchFamily="18" charset="0"/>
                  </a:rPr>
                  <a:t>Age-Specific Mortality Rate </a:t>
                </a:r>
                <a:r>
                  <a:rPr lang="en-US" altLang="en-US" sz="2800" b="1" dirty="0">
                    <a:latin typeface="Times New Roman" panose="02020603050405020304" pitchFamily="18" charset="0"/>
                    <a:cs typeface="Times New Roman" panose="02020603050405020304" pitchFamily="18" charset="0"/>
                  </a:rPr>
                  <a:t>(</a:t>
                </a:r>
                <a14:m>
                  <m:oMath xmlns:m="http://schemas.openxmlformats.org/officeDocument/2006/math">
                    <m:sSub>
                      <m:sSubPr>
                        <m:ctrlPr>
                          <a:rPr lang="en-US" altLang="en-US" sz="2800" b="1" i="1" smtClean="0">
                            <a:latin typeface="Cambria Math" panose="02040503050406030204" pitchFamily="18" charset="0"/>
                            <a:cs typeface="Times New Roman" panose="02020603050405020304" pitchFamily="18" charset="0"/>
                          </a:rPr>
                        </m:ctrlPr>
                      </m:sSubPr>
                      <m:e>
                        <m:r>
                          <a:rPr lang="en-US" altLang="en-US" sz="2800" b="1" i="1" smtClean="0">
                            <a:latin typeface="Cambria Math" panose="02040503050406030204" pitchFamily="18" charset="0"/>
                            <a:cs typeface="Times New Roman" panose="02020603050405020304" pitchFamily="18" charset="0"/>
                          </a:rPr>
                          <m:t>𝑸</m:t>
                        </m:r>
                      </m:e>
                      <m:sub>
                        <m:r>
                          <a:rPr lang="en-US" altLang="en-US" sz="2800" b="1" i="1" smtClean="0">
                            <a:latin typeface="Cambria Math" panose="02040503050406030204" pitchFamily="18" charset="0"/>
                            <a:cs typeface="Times New Roman" panose="02020603050405020304" pitchFamily="18" charset="0"/>
                          </a:rPr>
                          <m:t>𝑿</m:t>
                        </m:r>
                      </m:sub>
                    </m:sSub>
                  </m:oMath>
                </a14:m>
                <a:r>
                  <a:rPr lang="en-US" altLang="en-US" sz="2800" b="1" dirty="0">
                    <a:latin typeface="Times New Roman" panose="02020603050405020304" pitchFamily="18" charset="0"/>
                    <a:cs typeface="Times New Roman" panose="02020603050405020304" pitchFamily="18" charset="0"/>
                  </a:rPr>
                  <a:t>) </a:t>
                </a:r>
                <a:r>
                  <a:rPr lang="en-US" altLang="en-US" sz="2800" dirty="0">
                    <a:latin typeface="Times New Roman" panose="02020603050405020304" pitchFamily="18" charset="0"/>
                    <a:cs typeface="Times New Roman" panose="02020603050405020304" pitchFamily="18" charset="0"/>
                  </a:rPr>
                  <a:t>			</a:t>
                </a:r>
              </a:p>
              <a:p>
                <a:pPr marL="514350" indent="-514350">
                  <a:lnSpc>
                    <a:spcPct val="150000"/>
                  </a:lnSpc>
                  <a:spcBef>
                    <a:spcPts val="600"/>
                  </a:spcBef>
                  <a:spcAft>
                    <a:spcPts val="600"/>
                  </a:spcAft>
                  <a:buFont typeface="+mj-lt"/>
                  <a:buAutoNum type="arabicPeriod"/>
                </a:pPr>
                <a:r>
                  <a:rPr lang="en-US" altLang="en-US" sz="2800" dirty="0">
                    <a:latin typeface="Times New Roman" panose="02020603050405020304" pitchFamily="18" charset="0"/>
                    <a:cs typeface="Times New Roman" panose="02020603050405020304" pitchFamily="18" charset="0"/>
                  </a:rPr>
                  <a:t>Number Alive at Beginning of Year </a:t>
                </a:r>
                <a:r>
                  <a:rPr lang="en-US" altLang="en-US" sz="2800" b="1" dirty="0">
                    <a:latin typeface="Times New Roman" panose="02020603050405020304" pitchFamily="18" charset="0"/>
                    <a:cs typeface="Times New Roman" panose="02020603050405020304" pitchFamily="18" charset="0"/>
                  </a:rPr>
                  <a:t>(</a:t>
                </a:r>
                <a14:m>
                  <m:oMath xmlns:m="http://schemas.openxmlformats.org/officeDocument/2006/math">
                    <m:sSub>
                      <m:sSubPr>
                        <m:ctrlPr>
                          <a:rPr lang="en-US" altLang="en-US" sz="2800" b="1" i="1" smtClean="0">
                            <a:latin typeface="Cambria Math" panose="02040503050406030204" pitchFamily="18" charset="0"/>
                            <a:cs typeface="Times New Roman" panose="02020603050405020304" pitchFamily="18" charset="0"/>
                          </a:rPr>
                        </m:ctrlPr>
                      </m:sSubPr>
                      <m:e>
                        <m:r>
                          <a:rPr lang="en-US" altLang="en-US" sz="2800" b="1" i="1" smtClean="0">
                            <a:latin typeface="Cambria Math" panose="02040503050406030204" pitchFamily="18" charset="0"/>
                            <a:cs typeface="Times New Roman" panose="02020603050405020304" pitchFamily="18" charset="0"/>
                          </a:rPr>
                          <m:t>𝑰</m:t>
                        </m:r>
                      </m:e>
                      <m:sub>
                        <m:r>
                          <a:rPr lang="en-US" altLang="en-US" sz="2800" b="1" i="1" smtClean="0">
                            <a:latin typeface="Cambria Math" panose="02040503050406030204" pitchFamily="18" charset="0"/>
                            <a:cs typeface="Times New Roman" panose="02020603050405020304" pitchFamily="18" charset="0"/>
                          </a:rPr>
                          <m:t>𝑿</m:t>
                        </m:r>
                      </m:sub>
                    </m:sSub>
                  </m:oMath>
                </a14:m>
                <a:r>
                  <a:rPr lang="en-US" altLang="en-US" sz="2800" b="1" dirty="0">
                    <a:latin typeface="Times New Roman" panose="02020603050405020304" pitchFamily="18" charset="0"/>
                    <a:cs typeface="Times New Roman" panose="02020603050405020304" pitchFamily="18" charset="0"/>
                  </a:rPr>
                  <a:t>)</a:t>
                </a:r>
              </a:p>
              <a:p>
                <a:pPr marL="514350" indent="-514350">
                  <a:lnSpc>
                    <a:spcPct val="150000"/>
                  </a:lnSpc>
                  <a:spcBef>
                    <a:spcPts val="600"/>
                  </a:spcBef>
                  <a:spcAft>
                    <a:spcPts val="600"/>
                  </a:spcAft>
                  <a:buFont typeface="+mj-lt"/>
                  <a:buAutoNum type="arabicPeriod"/>
                </a:pPr>
                <a:r>
                  <a:rPr lang="en-US" altLang="en-US" sz="2800" dirty="0">
                    <a:latin typeface="Times New Roman" panose="02020603050405020304" pitchFamily="18" charset="0"/>
                    <a:cs typeface="Times New Roman" panose="02020603050405020304" pitchFamily="18" charset="0"/>
                  </a:rPr>
                  <a:t>Number Dying in the Year </a:t>
                </a:r>
                <a:r>
                  <a:rPr lang="en-US" altLang="en-US" sz="2800" b="1" dirty="0">
                    <a:latin typeface="Times New Roman" panose="02020603050405020304" pitchFamily="18" charset="0"/>
                    <a:cs typeface="Times New Roman" panose="02020603050405020304" pitchFamily="18" charset="0"/>
                  </a:rPr>
                  <a:t>(</a:t>
                </a:r>
                <a14:m>
                  <m:oMath xmlns:m="http://schemas.openxmlformats.org/officeDocument/2006/math">
                    <m:sSub>
                      <m:sSubPr>
                        <m:ctrlPr>
                          <a:rPr lang="en-US" altLang="en-US" sz="2800" b="1" i="1" smtClean="0">
                            <a:latin typeface="Cambria Math" panose="02040503050406030204" pitchFamily="18" charset="0"/>
                            <a:cs typeface="Times New Roman" panose="02020603050405020304" pitchFamily="18" charset="0"/>
                          </a:rPr>
                        </m:ctrlPr>
                      </m:sSubPr>
                      <m:e>
                        <m:r>
                          <a:rPr lang="en-US" altLang="en-US" sz="2800" b="1" i="1" smtClean="0">
                            <a:latin typeface="Cambria Math" panose="02040503050406030204" pitchFamily="18" charset="0"/>
                            <a:cs typeface="Times New Roman" panose="02020603050405020304" pitchFamily="18" charset="0"/>
                          </a:rPr>
                          <m:t>𝑫</m:t>
                        </m:r>
                      </m:e>
                      <m:sub>
                        <m:r>
                          <a:rPr lang="en-US" altLang="en-US" sz="2800" b="1" i="1" smtClean="0">
                            <a:latin typeface="Cambria Math" panose="02040503050406030204" pitchFamily="18" charset="0"/>
                            <a:cs typeface="Times New Roman" panose="02020603050405020304" pitchFamily="18" charset="0"/>
                          </a:rPr>
                          <m:t>𝑿</m:t>
                        </m:r>
                      </m:sub>
                    </m:sSub>
                  </m:oMath>
                </a14:m>
                <a:r>
                  <a:rPr lang="en-US" altLang="en-US" sz="2800" b="1" dirty="0">
                    <a:latin typeface="Times New Roman" panose="02020603050405020304" pitchFamily="18" charset="0"/>
                    <a:cs typeface="Times New Roman" panose="02020603050405020304" pitchFamily="18" charset="0"/>
                  </a:rPr>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312427" y="2095092"/>
                <a:ext cx="8376858" cy="3973942"/>
              </a:xfrm>
              <a:blipFill>
                <a:blip r:embed="rId2"/>
                <a:stretch>
                  <a:fillRect l="-1310"/>
                </a:stretch>
              </a:blipFill>
            </p:spPr>
            <p:txBody>
              <a:bodyPr/>
              <a:lstStyle/>
              <a:p>
                <a:r>
                  <a:rPr lang="en-US">
                    <a:noFill/>
                  </a:rPr>
                  <a:t> </a:t>
                </a:r>
              </a:p>
            </p:txBody>
          </p:sp>
        </mc:Fallback>
      </mc:AlternateContent>
    </p:spTree>
    <p:extLst>
      <p:ext uri="{BB962C8B-B14F-4D97-AF65-F5344CB8AC3E}">
        <p14:creationId xmlns:p14="http://schemas.microsoft.com/office/powerpoint/2010/main" val="2851385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941204"/>
            <a:ext cx="10515600" cy="1602210"/>
          </a:xfrm>
        </p:spPr>
        <p:txBody>
          <a:bodyPr>
            <a:normAutofit fontScale="70000" lnSpcReduction="20000"/>
          </a:bodyPr>
          <a:lstStyle/>
          <a:p>
            <a:pPr marL="0" indent="0">
              <a:lnSpc>
                <a:spcPct val="150000"/>
              </a:lnSpc>
              <a:buNone/>
            </a:pPr>
            <a:r>
              <a:rPr lang="en-US" b="1" dirty="0">
                <a:latin typeface="Times New Roman" panose="02020603050405020304" pitchFamily="18" charset="0"/>
                <a:cs typeface="Times New Roman" panose="02020603050405020304" pitchFamily="18" charset="0"/>
              </a:rPr>
              <a:t>PROCEDURE:</a:t>
            </a:r>
          </a:p>
          <a:p>
            <a:pPr marL="0" indent="0">
              <a:lnSpc>
                <a:spcPct val="150000"/>
              </a:lnSpc>
              <a:buNone/>
            </a:pPr>
            <a:r>
              <a:rPr lang="en-US" dirty="0">
                <a:latin typeface="Times New Roman" panose="02020603050405020304" pitchFamily="18" charset="0"/>
                <a:cs typeface="Times New Roman" panose="02020603050405020304" pitchFamily="18" charset="0"/>
              </a:rPr>
              <a:t>We use column 2 multiplied by column 3 to obtain column 4.</a:t>
            </a:r>
          </a:p>
          <a:p>
            <a:pPr marL="0" indent="0">
              <a:lnSpc>
                <a:spcPct val="150000"/>
              </a:lnSpc>
              <a:buNone/>
            </a:pPr>
            <a:r>
              <a:rPr lang="en-US" dirty="0">
                <a:latin typeface="Times New Roman" panose="02020603050405020304" pitchFamily="18" charset="0"/>
                <a:cs typeface="Times New Roman" panose="02020603050405020304" pitchFamily="18" charset="0"/>
              </a:rPr>
              <a:t>Then column 4 is subtracted from column 3 to obtain the </a:t>
            </a:r>
            <a:r>
              <a:rPr lang="en-US" b="1" dirty="0">
                <a:latin typeface="Times New Roman" panose="02020603050405020304" pitchFamily="18" charset="0"/>
                <a:cs typeface="Times New Roman" panose="02020603050405020304" pitchFamily="18" charset="0"/>
              </a:rPr>
              <a:t>next</a:t>
            </a:r>
            <a:r>
              <a:rPr lang="en-US" dirty="0">
                <a:latin typeface="Times New Roman" panose="02020603050405020304" pitchFamily="18" charset="0"/>
                <a:cs typeface="Times New Roman" panose="02020603050405020304" pitchFamily="18" charset="0"/>
              </a:rPr>
              <a:t> row’s entry in column 3.</a:t>
            </a:r>
          </a:p>
        </p:txBody>
      </p:sp>
      <p:pic>
        <p:nvPicPr>
          <p:cNvPr id="4" name="Picture 5" descr="hea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553" y="1266738"/>
            <a:ext cx="11051448" cy="3188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23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7532" y="4245820"/>
            <a:ext cx="10515600" cy="1743920"/>
          </a:xfrm>
        </p:spPr>
        <p:txBody>
          <a:bodyPr>
            <a:normAutofit fontScale="62500" lnSpcReduction="20000"/>
          </a:bodyPr>
          <a:lstStyle/>
          <a:p>
            <a:pPr marL="0" indent="0">
              <a:lnSpc>
                <a:spcPct val="150000"/>
              </a:lnSpc>
              <a:buNone/>
            </a:pPr>
            <a:r>
              <a:rPr lang="en-US" b="1" dirty="0">
                <a:latin typeface="Times New Roman" panose="02020603050405020304" pitchFamily="18" charset="0"/>
                <a:cs typeface="Times New Roman" panose="02020603050405020304" pitchFamily="18" charset="0"/>
              </a:rPr>
              <a:t>EXAMPLE:</a:t>
            </a:r>
          </a:p>
          <a:p>
            <a:pPr marL="0" indent="0">
              <a:lnSpc>
                <a:spcPct val="150000"/>
              </a:lnSpc>
              <a:buNone/>
            </a:pPr>
            <a:r>
              <a:rPr lang="en-US" dirty="0">
                <a:latin typeface="Times New Roman" panose="02020603050405020304" pitchFamily="18" charset="0"/>
                <a:cs typeface="Times New Roman" panose="02020603050405020304" pitchFamily="18" charset="0"/>
              </a:rPr>
              <a:t>100,000 births (</a:t>
            </a:r>
            <a:r>
              <a:rPr lang="en-US" b="1" dirty="0">
                <a:latin typeface="Times New Roman" panose="02020603050405020304" pitchFamily="18" charset="0"/>
                <a:cs typeface="Times New Roman" panose="02020603050405020304" pitchFamily="18" charset="0"/>
              </a:rPr>
              <a:t>row 1</a:t>
            </a:r>
            <a:r>
              <a:rPr lang="en-US" dirty="0">
                <a:latin typeface="Times New Roman" panose="02020603050405020304" pitchFamily="18" charset="0"/>
                <a:cs typeface="Times New Roman" panose="02020603050405020304" pitchFamily="18" charset="0"/>
              </a:rPr>
              <a:t>, column 3) have an infant mortality rate of 46.99/thousand (row 2, column 2), so there are 4,699 infant deaths (row 3, column 4). This leaves 95,301 left (100,000-4,699) to begin the second year of life (</a:t>
            </a:r>
            <a:r>
              <a:rPr lang="en-US" b="1" dirty="0">
                <a:latin typeface="Times New Roman" panose="02020603050405020304" pitchFamily="18" charset="0"/>
                <a:cs typeface="Times New Roman" panose="02020603050405020304" pitchFamily="18" charset="0"/>
              </a:rPr>
              <a:t>row 2</a:t>
            </a:r>
            <a:r>
              <a:rPr lang="en-US" dirty="0">
                <a:latin typeface="Times New Roman" panose="02020603050405020304" pitchFamily="18" charset="0"/>
                <a:cs typeface="Times New Roman" panose="02020603050405020304" pitchFamily="18" charset="0"/>
              </a:rPr>
              <a:t>, column 3).</a:t>
            </a:r>
          </a:p>
        </p:txBody>
      </p:sp>
      <p:pic>
        <p:nvPicPr>
          <p:cNvPr id="4" name="Picture 7" descr="Untitled-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1079" y="776820"/>
            <a:ext cx="8514826" cy="2789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8517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51943"/>
            <a:ext cx="10965110" cy="506442"/>
          </a:xfrm>
        </p:spPr>
        <p:txBody>
          <a:bodyPr>
            <a:noAutofit/>
          </a:bodyPr>
          <a:lstStyle/>
          <a:p>
            <a:pPr algn="just">
              <a:lnSpc>
                <a:spcPct val="150000"/>
              </a:lnSpc>
            </a:pPr>
            <a:r>
              <a:rPr lang="en-US" sz="1800" dirty="0">
                <a:latin typeface="Times New Roman" panose="02020603050405020304" pitchFamily="18" charset="0"/>
                <a:cs typeface="Times New Roman" panose="02020603050405020304" pitchFamily="18" charset="0"/>
              </a:rPr>
              <a:t>If we stopped with the first four columns, we could still find out the </a:t>
            </a:r>
            <a:r>
              <a:rPr lang="en-US" sz="1800" b="1" dirty="0">
                <a:latin typeface="Times New Roman" panose="02020603050405020304" pitchFamily="18" charset="0"/>
                <a:cs typeface="Times New Roman" panose="02020603050405020304" pitchFamily="18" charset="0"/>
              </a:rPr>
              <a:t>probability</a:t>
            </a:r>
            <a:r>
              <a:rPr lang="en-US" sz="1800" dirty="0">
                <a:latin typeface="Times New Roman" panose="02020603050405020304" pitchFamily="18" charset="0"/>
                <a:cs typeface="Times New Roman" panose="02020603050405020304" pitchFamily="18" charset="0"/>
              </a:rPr>
              <a:t> of surviving to any given age.</a:t>
            </a:r>
          </a:p>
        </p:txBody>
      </p:sp>
      <p:sp>
        <p:nvSpPr>
          <p:cNvPr id="3" name="Content Placeholder 2"/>
          <p:cNvSpPr>
            <a:spLocks noGrp="1"/>
          </p:cNvSpPr>
          <p:nvPr>
            <p:ph idx="1"/>
          </p:nvPr>
        </p:nvSpPr>
        <p:spPr>
          <a:xfrm>
            <a:off x="838200" y="1497056"/>
            <a:ext cx="10515600" cy="4775200"/>
          </a:xfrm>
        </p:spPr>
        <p:txBody>
          <a:bodyPr>
            <a:normAutofit/>
          </a:bodyPr>
          <a:lstStyle/>
          <a:p>
            <a:pPr marL="0" indent="0">
              <a:lnSpc>
                <a:spcPct val="150000"/>
              </a:lnSpc>
              <a:buNone/>
            </a:pPr>
            <a:r>
              <a:rPr lang="en-US" sz="2000" b="1" dirty="0">
                <a:latin typeface="Times New Roman" panose="02020603050405020304" pitchFamily="18" charset="0"/>
                <a:cs typeface="Times New Roman" panose="02020603050405020304" pitchFamily="18" charset="0"/>
              </a:rPr>
              <a:t>Example:</a:t>
            </a:r>
            <a:r>
              <a:rPr lang="en-US" sz="2000" dirty="0">
                <a:latin typeface="Times New Roman" panose="02020603050405020304" pitchFamily="18" charset="0"/>
                <a:cs typeface="Times New Roman" panose="02020603050405020304" pitchFamily="18" charset="0"/>
              </a:rPr>
              <a:t> in following table, we see that </a:t>
            </a:r>
            <a:r>
              <a:rPr lang="en-US" sz="2000" b="1" dirty="0">
                <a:latin typeface="Times New Roman" panose="02020603050405020304" pitchFamily="18" charset="0"/>
                <a:cs typeface="Times New Roman" panose="02020603050405020304" pitchFamily="18" charset="0"/>
              </a:rPr>
              <a:t>90.27%</a:t>
            </a:r>
            <a:r>
              <a:rPr lang="en-US" sz="2000" dirty="0">
                <a:latin typeface="Times New Roman" panose="02020603050405020304" pitchFamily="18" charset="0"/>
                <a:cs typeface="Times New Roman" panose="02020603050405020304" pitchFamily="18" charset="0"/>
              </a:rPr>
              <a:t> of non-white males survived to age 30.</a:t>
            </a:r>
          </a:p>
          <a:p>
            <a:pPr marL="0" indent="0">
              <a:lnSpc>
                <a:spcPct val="150000"/>
              </a:lnSpc>
              <a:buNone/>
            </a:pPr>
            <a:endParaRPr lang="en-US" sz="3200" dirty="0">
              <a:latin typeface="Times New Roman" panose="02020603050405020304" pitchFamily="18" charset="0"/>
              <a:cs typeface="Times New Roman" panose="02020603050405020304" pitchFamily="18" charset="0"/>
            </a:endParaRPr>
          </a:p>
        </p:txBody>
      </p:sp>
      <p:pic>
        <p:nvPicPr>
          <p:cNvPr id="5" name="图片 4" descr="屏幕剪辑"/>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1019" y="2417111"/>
            <a:ext cx="9349961" cy="3658257"/>
          </a:xfrm>
          <a:prstGeom prst="rect">
            <a:avLst/>
          </a:prstGeom>
        </p:spPr>
      </p:pic>
    </p:spTree>
    <p:extLst>
      <p:ext uri="{BB962C8B-B14F-4D97-AF65-F5344CB8AC3E}">
        <p14:creationId xmlns:p14="http://schemas.microsoft.com/office/powerpoint/2010/main" val="27113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973123"/>
            <a:ext cx="9801837" cy="878142"/>
          </a:xfrm>
        </p:spPr>
        <p:txBody>
          <a:bodyPr>
            <a:normAutofit/>
          </a:bodyPr>
          <a:lstStyle/>
          <a:p>
            <a:pPr>
              <a:lnSpc>
                <a:spcPct val="150000"/>
              </a:lnSpc>
            </a:pPr>
            <a:r>
              <a:rPr lang="en-US" sz="3200" b="1" dirty="0">
                <a:latin typeface="Times New Roman" panose="02020603050405020304" pitchFamily="18" charset="0"/>
                <a:cs typeface="Times New Roman" panose="02020603050405020304" pitchFamily="18" charset="0"/>
              </a:rPr>
              <a:t>The Next Three Columns of the Life Table are: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215801"/>
                <a:ext cx="10515600" cy="2951818"/>
              </a:xfrm>
            </p:spPr>
            <p:txBody>
              <a:bodyPr>
                <a:normAutofit/>
              </a:bodyPr>
              <a:lstStyle/>
              <a:p>
                <a:pPr marL="742950" indent="-742950">
                  <a:lnSpc>
                    <a:spcPct val="150000"/>
                  </a:lnSpc>
                  <a:buFont typeface="+mj-lt"/>
                  <a:buAutoNum type="arabicPeriod" startAt="5"/>
                </a:pPr>
                <a:r>
                  <a:rPr lang="en-US" sz="2400" dirty="0">
                    <a:latin typeface="Times New Roman" panose="02020603050405020304" pitchFamily="18" charset="0"/>
                    <a:cs typeface="Times New Roman" panose="02020603050405020304" pitchFamily="18" charset="0"/>
                  </a:rPr>
                  <a:t>The Number of Years Lived by the Population in Year X </a:t>
                </a:r>
                <a:r>
                  <a:rPr lang="en-US" sz="2400" b="1" dirty="0">
                    <a:latin typeface="Times New Roman" panose="02020603050405020304" pitchFamily="18" charset="0"/>
                    <a:cs typeface="Times New Roman" panose="02020603050405020304" pitchFamily="18" charset="0"/>
                  </a:rPr>
                  <a:t>(</a:t>
                </a:r>
                <a14:m>
                  <m:oMath xmlns:m="http://schemas.openxmlformats.org/officeDocument/2006/math">
                    <m:sSub>
                      <m:sSubPr>
                        <m:ctrlPr>
                          <a:rPr lang="en-US" sz="2400" b="1" i="1" smtClean="0">
                            <a:latin typeface="Cambria Math" panose="02040503050406030204" pitchFamily="18" charset="0"/>
                            <a:cs typeface="Times New Roman" panose="02020603050405020304" pitchFamily="18" charset="0"/>
                          </a:rPr>
                        </m:ctrlPr>
                      </m:sSubPr>
                      <m:e>
                        <m:r>
                          <a:rPr lang="en-US" sz="2400" b="1" i="1" smtClean="0">
                            <a:latin typeface="Cambria Math" panose="02040503050406030204" pitchFamily="18" charset="0"/>
                            <a:cs typeface="Times New Roman" panose="02020603050405020304" pitchFamily="18" charset="0"/>
                          </a:rPr>
                          <m:t>𝑳</m:t>
                        </m:r>
                      </m:e>
                      <m:sub>
                        <m:r>
                          <a:rPr lang="en-US" sz="2400" b="1" i="1" smtClean="0">
                            <a:latin typeface="Cambria Math" panose="02040503050406030204" pitchFamily="18" charset="0"/>
                            <a:cs typeface="Times New Roman" panose="02020603050405020304" pitchFamily="18" charset="0"/>
                          </a:rPr>
                          <m:t>𝑿</m:t>
                        </m:r>
                      </m:sub>
                    </m:sSub>
                  </m:oMath>
                </a14:m>
                <a:r>
                  <a:rPr lang="en-US" sz="2400" b="1" dirty="0">
                    <a:latin typeface="Times New Roman" panose="02020603050405020304" pitchFamily="18" charset="0"/>
                    <a:cs typeface="Times New Roman" panose="02020603050405020304" pitchFamily="18" charset="0"/>
                  </a:rPr>
                  <a:t>)</a:t>
                </a:r>
              </a:p>
              <a:p>
                <a:pPr marL="742950" indent="-742950">
                  <a:lnSpc>
                    <a:spcPct val="150000"/>
                  </a:lnSpc>
                  <a:buFont typeface="+mj-lt"/>
                  <a:buAutoNum type="arabicPeriod" startAt="5"/>
                </a:pPr>
                <a:r>
                  <a:rPr lang="en-US" sz="2400" dirty="0">
                    <a:latin typeface="Times New Roman" panose="02020603050405020304" pitchFamily="18" charset="0"/>
                    <a:cs typeface="Times New Roman" panose="02020603050405020304" pitchFamily="18" charset="0"/>
                  </a:rPr>
                  <a:t>The Number of Years Lived by the Population in Year X and </a:t>
                </a:r>
                <a:r>
                  <a:rPr lang="en-US" sz="2400" b="1" dirty="0">
                    <a:latin typeface="Times New Roman" panose="02020603050405020304" pitchFamily="18" charset="0"/>
                    <a:cs typeface="Times New Roman" panose="02020603050405020304" pitchFamily="18" charset="0"/>
                  </a:rPr>
                  <a:t>in All Subsequent Years (</a:t>
                </a:r>
                <a14:m>
                  <m:oMath xmlns:m="http://schemas.openxmlformats.org/officeDocument/2006/math">
                    <m:sSub>
                      <m:sSubPr>
                        <m:ctrlPr>
                          <a:rPr lang="en-US" sz="2400" b="1" i="1" smtClean="0">
                            <a:latin typeface="Cambria Math" panose="02040503050406030204" pitchFamily="18" charset="0"/>
                            <a:cs typeface="Times New Roman" panose="02020603050405020304" pitchFamily="18" charset="0"/>
                          </a:rPr>
                        </m:ctrlPr>
                      </m:sSubPr>
                      <m:e>
                        <m:r>
                          <a:rPr lang="en-US" sz="2400" b="1" i="1" smtClean="0">
                            <a:latin typeface="Cambria Math" panose="02040503050406030204" pitchFamily="18" charset="0"/>
                            <a:cs typeface="Times New Roman" panose="02020603050405020304" pitchFamily="18" charset="0"/>
                          </a:rPr>
                          <m:t>𝑻</m:t>
                        </m:r>
                      </m:e>
                      <m:sub>
                        <m:r>
                          <a:rPr lang="en-US" sz="2400" b="1" i="1" smtClean="0">
                            <a:latin typeface="Cambria Math" panose="02040503050406030204" pitchFamily="18" charset="0"/>
                            <a:cs typeface="Times New Roman" panose="02020603050405020304" pitchFamily="18" charset="0"/>
                          </a:rPr>
                          <m:t>𝑿</m:t>
                        </m:r>
                      </m:sub>
                    </m:sSub>
                  </m:oMath>
                </a14:m>
                <a:r>
                  <a:rPr lang="en-US" sz="2400" b="1" dirty="0">
                    <a:latin typeface="Times New Roman" panose="02020603050405020304" pitchFamily="18" charset="0"/>
                    <a:cs typeface="Times New Roman" panose="02020603050405020304" pitchFamily="18" charset="0"/>
                  </a:rPr>
                  <a:t>)</a:t>
                </a:r>
              </a:p>
              <a:p>
                <a:pPr marL="742950" indent="-742950">
                  <a:lnSpc>
                    <a:spcPct val="150000"/>
                  </a:lnSpc>
                  <a:buFont typeface="+mj-lt"/>
                  <a:buAutoNum type="arabicPeriod" startAt="5"/>
                </a:pPr>
                <a:r>
                  <a:rPr lang="en-US" sz="2400" dirty="0">
                    <a:latin typeface="Times New Roman" panose="02020603050405020304" pitchFamily="18" charset="0"/>
                    <a:cs typeface="Times New Roman" panose="02020603050405020304" pitchFamily="18" charset="0"/>
                  </a:rPr>
                  <a:t>The </a:t>
                </a:r>
                <a:r>
                  <a:rPr lang="en-US" sz="2400" b="1" dirty="0">
                    <a:latin typeface="Times New Roman" panose="02020603050405020304" pitchFamily="18" charset="0"/>
                    <a:cs typeface="Times New Roman" panose="02020603050405020304" pitchFamily="18" charset="0"/>
                  </a:rPr>
                  <a:t>Life Expectancy </a:t>
                </a:r>
                <a:r>
                  <a:rPr lang="en-US" sz="2400" dirty="0">
                    <a:latin typeface="Times New Roman" panose="02020603050405020304" pitchFamily="18" charset="0"/>
                    <a:cs typeface="Times New Roman" panose="02020603050405020304" pitchFamily="18" charset="0"/>
                  </a:rPr>
                  <a:t>from the Beginning of Year X </a:t>
                </a:r>
                <a:r>
                  <a:rPr lang="en-US" sz="2400" b="1" dirty="0">
                    <a:latin typeface="Times New Roman" panose="02020603050405020304" pitchFamily="18" charset="0"/>
                    <a:cs typeface="Times New Roman" panose="02020603050405020304" pitchFamily="18" charset="0"/>
                  </a:rPr>
                  <a:t>(</a:t>
                </a:r>
                <a14:m>
                  <m:oMath xmlns:m="http://schemas.openxmlformats.org/officeDocument/2006/math">
                    <m:sSub>
                      <m:sSubPr>
                        <m:ctrlPr>
                          <a:rPr lang="en-US" sz="2400" b="1" i="1" smtClean="0">
                            <a:latin typeface="Cambria Math" panose="02040503050406030204" pitchFamily="18" charset="0"/>
                            <a:cs typeface="Times New Roman" panose="02020603050405020304" pitchFamily="18" charset="0"/>
                          </a:rPr>
                        </m:ctrlPr>
                      </m:sSubPr>
                      <m:e>
                        <m:r>
                          <a:rPr lang="en-US" sz="2400" b="1" i="1" smtClean="0">
                            <a:latin typeface="Cambria Math" panose="02040503050406030204" pitchFamily="18" charset="0"/>
                            <a:cs typeface="Times New Roman" panose="02020603050405020304" pitchFamily="18" charset="0"/>
                          </a:rPr>
                          <m:t>𝑬</m:t>
                        </m:r>
                      </m:e>
                      <m:sub>
                        <m:r>
                          <a:rPr lang="en-US" sz="2400" b="1" i="1" smtClean="0">
                            <a:latin typeface="Cambria Math" panose="02040503050406030204" pitchFamily="18" charset="0"/>
                            <a:cs typeface="Times New Roman" panose="02020603050405020304" pitchFamily="18" charset="0"/>
                          </a:rPr>
                          <m:t>𝑿</m:t>
                        </m:r>
                      </m:sub>
                    </m:sSub>
                  </m:oMath>
                </a14:m>
                <a:r>
                  <a:rPr lang="en-US" sz="2400" b="1" dirty="0">
                    <a:latin typeface="Times New Roman" panose="02020603050405020304" pitchFamily="18" charset="0"/>
                    <a:cs typeface="Times New Roman" panose="02020603050405020304" pitchFamily="18" charset="0"/>
                  </a:rPr>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215801"/>
                <a:ext cx="10515600" cy="2951818"/>
              </a:xfrm>
              <a:blipFill>
                <a:blip r:embed="rId2"/>
                <a:stretch>
                  <a:fillRect l="-812"/>
                </a:stretch>
              </a:blipFill>
            </p:spPr>
            <p:txBody>
              <a:bodyPr/>
              <a:lstStyle/>
              <a:p>
                <a:r>
                  <a:rPr lang="en-US">
                    <a:noFill/>
                  </a:rPr>
                  <a:t> </a:t>
                </a:r>
              </a:p>
            </p:txBody>
          </p:sp>
        </mc:Fallback>
      </mc:AlternateContent>
    </p:spTree>
    <p:extLst>
      <p:ext uri="{BB962C8B-B14F-4D97-AF65-F5344CB8AC3E}">
        <p14:creationId xmlns:p14="http://schemas.microsoft.com/office/powerpoint/2010/main" val="3128782156"/>
      </p:ext>
    </p:extLst>
  </p:cSld>
  <p:clrMapOvr>
    <a:masterClrMapping/>
  </p:clrMapOvr>
</p:sld>
</file>

<file path=ppt/theme/theme1.xml><?xml version="1.0" encoding="utf-8"?>
<a:theme xmlns:a="http://schemas.openxmlformats.org/drawingml/2006/main" name="Theme VSB-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EKF" id="{2D8DB05E-CEEB-4681-ACD4-8BF92E594B24}" vid="{3D3C2ABB-4D5A-4226-91C8-AB2C99E46AAC}"/>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Theme VSB - EKF - FINAN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 FINANCE" id="{7005D3D2-17A4-4442-AB3E-9D9021B09C67}" vid="{27710439-D0F8-4FA5-8A8D-E500AFC07DD4}"/>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53 EKF EN version" id="{3A92817D-EAC4-4F4F-BD66-D7BB66718822}" vid="{405919BE-185A-E74B-B40D-E98DE84A3576}"/>
    </a:ext>
  </a:extLst>
</a:theme>
</file>

<file path=ppt/theme/theme5.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6.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VSB-EKF</Template>
  <TotalTime>235</TotalTime>
  <Words>951</Words>
  <Application>Microsoft Macintosh PowerPoint</Application>
  <PresentationFormat>宽屏</PresentationFormat>
  <Paragraphs>52</Paragraphs>
  <Slides>15</Slides>
  <Notes>0</Notes>
  <HiddenSlides>0</HiddenSlides>
  <MMClips>0</MMClips>
  <ScaleCrop>false</ScaleCrop>
  <HeadingPairs>
    <vt:vector size="6" baseType="variant">
      <vt:variant>
        <vt:lpstr>已用的字体</vt:lpstr>
      </vt:variant>
      <vt:variant>
        <vt:i4>9</vt:i4>
      </vt:variant>
      <vt:variant>
        <vt:lpstr>主题</vt:lpstr>
      </vt:variant>
      <vt:variant>
        <vt:i4>7</vt:i4>
      </vt:variant>
      <vt:variant>
        <vt:lpstr>幻灯片标题</vt:lpstr>
      </vt:variant>
      <vt:variant>
        <vt:i4>15</vt:i4>
      </vt:variant>
    </vt:vector>
  </HeadingPairs>
  <TitlesOfParts>
    <vt:vector size="31" baseType="lpstr">
      <vt:lpstr>等线</vt:lpstr>
      <vt:lpstr>等线 Light</vt:lpstr>
      <vt:lpstr>KaiTi</vt:lpstr>
      <vt:lpstr>Arial</vt:lpstr>
      <vt:lpstr>Calibri</vt:lpstr>
      <vt:lpstr>Calibri Light</vt:lpstr>
      <vt:lpstr>Cambria Math</vt:lpstr>
      <vt:lpstr>Courier New</vt:lpstr>
      <vt:lpstr>Times New Roman</vt:lpstr>
      <vt:lpstr>Theme VSB-EKF</vt:lpstr>
      <vt:lpstr>Custom Design</vt:lpstr>
      <vt:lpstr>Theme VSB - EKF - FINANCE</vt:lpstr>
      <vt:lpstr>1_Custom Design</vt:lpstr>
      <vt:lpstr>Theme VSB - EKF</vt:lpstr>
      <vt:lpstr>2_Custom Design</vt:lpstr>
      <vt:lpstr>Office 主题​​</vt:lpstr>
      <vt:lpstr>Survival and Life Tables (Mortality)</vt:lpstr>
      <vt:lpstr>Survival Rate</vt:lpstr>
      <vt:lpstr>Life Table</vt:lpstr>
      <vt:lpstr>PowerPoint 演示文稿</vt:lpstr>
      <vt:lpstr>The First Four Columns of the Life Table are:</vt:lpstr>
      <vt:lpstr>PowerPoint 演示文稿</vt:lpstr>
      <vt:lpstr>PowerPoint 演示文稿</vt:lpstr>
      <vt:lpstr>If we stopped with the first four columns, we could still find out the probability of surviving to any given age.</vt:lpstr>
      <vt:lpstr>The Next Three Columns of the Life Table are:</vt:lpstr>
      <vt:lpstr>Procedure of calculate column 5 from columns 3 and 4:</vt:lpstr>
      <vt:lpstr>PowerPoint 演示文稿</vt:lpstr>
      <vt:lpstr>Exception to the ½ Year Estimation Rule</vt:lpstr>
      <vt:lpstr>PowerPoint 演示文稿</vt:lpstr>
      <vt:lpstr>How to Get Column 6 T_X</vt:lpstr>
      <vt:lpstr>Column 7 E_X, Life Expectancy or E_X=0</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II Survival and Life Tables (Mortality)</dc:title>
  <dc:creator>SOPHIE</dc:creator>
  <cp:lastModifiedBy>Haochen Guo</cp:lastModifiedBy>
  <cp:revision>35</cp:revision>
  <dcterms:created xsi:type="dcterms:W3CDTF">2015-03-29T08:39:30Z</dcterms:created>
  <dcterms:modified xsi:type="dcterms:W3CDTF">2023-08-31T05:45:27Z</dcterms:modified>
</cp:coreProperties>
</file>