
<file path=[Content_Types].xml><?xml version="1.0" encoding="utf-8"?>
<Types xmlns="http://schemas.openxmlformats.org/package/2006/content-types">
  <Default Extension="jpg" ContentType="image/jp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6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</p:sldIdLst>
  <p:sldSz cx="4610100" cy="3460750"/>
  <p:notesSz cx="4610100" cy="346075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7"/>
    <p:restoredTop sz="94645"/>
  </p:normalViewPr>
  <p:slideViewPr>
    <p:cSldViewPr>
      <p:cViewPr varScale="1">
        <p:scale>
          <a:sx n="224" d="100"/>
          <a:sy n="224" d="100"/>
        </p:scale>
        <p:origin x="1832" y="1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9CD9FC-F7F3-4F19-A767-57F95BE425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6263" y="566377"/>
            <a:ext cx="3457575" cy="1204854"/>
          </a:xfrm>
        </p:spPr>
        <p:txBody>
          <a:bodyPr anchor="b"/>
          <a:lstStyle>
            <a:lvl1pPr algn="ctr">
              <a:defRPr sz="2269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C1EF240-DF81-4156-980D-A02F9B07CBF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6263" y="1817695"/>
            <a:ext cx="3457575" cy="835547"/>
          </a:xfrm>
        </p:spPr>
        <p:txBody>
          <a:bodyPr/>
          <a:lstStyle>
            <a:lvl1pPr marL="0" indent="0" algn="ctr">
              <a:buNone/>
              <a:defRPr sz="907"/>
            </a:lvl1pPr>
            <a:lvl2pPr marL="172867" indent="0" algn="ctr">
              <a:buNone/>
              <a:defRPr sz="756"/>
            </a:lvl2pPr>
            <a:lvl3pPr marL="345735" indent="0" algn="ctr">
              <a:buNone/>
              <a:defRPr sz="681"/>
            </a:lvl3pPr>
            <a:lvl4pPr marL="518602" indent="0" algn="ctr">
              <a:buNone/>
              <a:defRPr sz="605"/>
            </a:lvl4pPr>
            <a:lvl5pPr marL="691469" indent="0" algn="ctr">
              <a:buNone/>
              <a:defRPr sz="605"/>
            </a:lvl5pPr>
            <a:lvl6pPr marL="864337" indent="0" algn="ctr">
              <a:buNone/>
              <a:defRPr sz="605"/>
            </a:lvl6pPr>
            <a:lvl7pPr marL="1037204" indent="0" algn="ctr">
              <a:buNone/>
              <a:defRPr sz="605"/>
            </a:lvl7pPr>
            <a:lvl8pPr marL="1210071" indent="0" algn="ctr">
              <a:buNone/>
              <a:defRPr sz="605"/>
            </a:lvl8pPr>
            <a:lvl9pPr marL="1382939" indent="0" algn="ctr">
              <a:buNone/>
              <a:defRPr sz="605"/>
            </a:lvl9pPr>
          </a:lstStyle>
          <a:p>
            <a:r>
              <a:rPr lang="en-US" altLang="zh-CN"/>
              <a:t>Click to edit Master subtitle style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8D5048-3E51-4AB9-B8EA-5315D8B66C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8/31/23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B6C781-5648-42D2-8712-D8F8BE5FF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3B9FEB-897C-4AFF-B686-BF227F641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8001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20"/>
              <a:t> </a:t>
            </a:r>
            <a:r>
              <a:rPr lang="en-US" altLang="zh-CN"/>
              <a:t>/</a:t>
            </a:r>
            <a:r>
              <a:rPr lang="zh-CN" altLang="en-US" spc="-5"/>
              <a:t> </a:t>
            </a:r>
            <a:r>
              <a:rPr lang="en-US" altLang="zh-CN" spc="-25"/>
              <a:t>21</a:t>
            </a:r>
            <a:endParaRPr lang="en-US" altLang="zh-CN" spc="-25" dirty="0"/>
          </a:p>
        </p:txBody>
      </p:sp>
    </p:spTree>
    <p:extLst>
      <p:ext uri="{BB962C8B-B14F-4D97-AF65-F5344CB8AC3E}">
        <p14:creationId xmlns:p14="http://schemas.microsoft.com/office/powerpoint/2010/main" val="33522593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FEE569-4A49-4F52-BFA1-613EC8FC33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2772329-0CE8-49D2-90D9-18A93B0FF7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8BD3D7-D944-4392-BD86-23BF2231D9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8/31/23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B6FB8B-6AB7-4546-A159-B92A6E11A1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3AD06E-49B9-42E4-8E0A-0EA75375CE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8001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20"/>
              <a:t> </a:t>
            </a:r>
            <a:r>
              <a:rPr lang="en-US" altLang="zh-CN"/>
              <a:t>/</a:t>
            </a:r>
            <a:r>
              <a:rPr lang="zh-CN" altLang="en-US" spc="-5"/>
              <a:t> </a:t>
            </a:r>
            <a:r>
              <a:rPr lang="en-US" altLang="zh-CN" spc="-25"/>
              <a:t>21</a:t>
            </a:r>
            <a:endParaRPr lang="en-US" altLang="zh-CN" spc="-25" dirty="0"/>
          </a:p>
        </p:txBody>
      </p:sp>
    </p:spTree>
    <p:extLst>
      <p:ext uri="{BB962C8B-B14F-4D97-AF65-F5344CB8AC3E}">
        <p14:creationId xmlns:p14="http://schemas.microsoft.com/office/powerpoint/2010/main" val="19357854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15C013B-D03C-44BA-A2ED-090AD30009F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3299103" y="184253"/>
            <a:ext cx="994053" cy="2932826"/>
          </a:xfrm>
        </p:spPr>
        <p:txBody>
          <a:bodyPr vert="eaVert"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3002F70-10E7-4F9C-B26F-07E5DFDC84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316944" y="184253"/>
            <a:ext cx="2924532" cy="2932826"/>
          </a:xfrm>
        </p:spPr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31F218-A543-4BDD-9B04-3A836BBFFD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8/31/23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1DCF7A-F3D4-4B9F-B0C0-80F75DD133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E8BB95-FEE0-4775-B339-25871EEBAA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8001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20"/>
              <a:t> </a:t>
            </a:r>
            <a:r>
              <a:rPr lang="en-US" altLang="zh-CN"/>
              <a:t>/</a:t>
            </a:r>
            <a:r>
              <a:rPr lang="zh-CN" altLang="en-US" spc="-5"/>
              <a:t> </a:t>
            </a:r>
            <a:r>
              <a:rPr lang="en-US" altLang="zh-CN" spc="-25"/>
              <a:t>21</a:t>
            </a:r>
            <a:endParaRPr lang="en-US" altLang="zh-CN" spc="-25" dirty="0"/>
          </a:p>
        </p:txBody>
      </p:sp>
    </p:spTree>
    <p:extLst>
      <p:ext uri="{BB962C8B-B14F-4D97-AF65-F5344CB8AC3E}">
        <p14:creationId xmlns:p14="http://schemas.microsoft.com/office/powerpoint/2010/main" val="32514021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5300" y="181848"/>
            <a:ext cx="1463040" cy="2444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00" b="0" i="0">
                <a:solidFill>
                  <a:srgbClr val="00A49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691515" y="1938020"/>
            <a:ext cx="3227070" cy="8651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1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6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dirty="0"/>
              <a:t>Jiri</a:t>
            </a:r>
            <a:r>
              <a:rPr spc="-25" dirty="0"/>
              <a:t> </a:t>
            </a:r>
            <a:r>
              <a:rPr dirty="0"/>
              <a:t>Valecky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8/31/23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6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8001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dirty="0"/>
              <a:t>‹#›</a:t>
            </a:fld>
            <a:r>
              <a:rPr spc="-20" dirty="0"/>
              <a:t> </a:t>
            </a:r>
            <a:r>
              <a:rPr dirty="0"/>
              <a:t>/</a:t>
            </a:r>
            <a:r>
              <a:rPr spc="-5" dirty="0"/>
              <a:t> </a:t>
            </a:r>
            <a:r>
              <a:rPr spc="-25" dirty="0"/>
              <a:t>21</a:t>
            </a:r>
          </a:p>
        </p:txBody>
      </p:sp>
    </p:spTree>
    <p:extLst>
      <p:ext uri="{BB962C8B-B14F-4D97-AF65-F5344CB8AC3E}">
        <p14:creationId xmlns:p14="http://schemas.microsoft.com/office/powerpoint/2010/main" val="11242699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1B4CE7-F415-45C9-88F3-F184E7D49A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5B34E0-08EE-4279-B35F-683005AE4A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E39530-479D-4618-82BF-DC454F8239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8/31/23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80D010-02C5-4E63-8C7E-983B60523C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6AF2BA-5497-4513-8402-959F9570E1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8001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20"/>
              <a:t> </a:t>
            </a:r>
            <a:r>
              <a:rPr lang="en-US" altLang="zh-CN"/>
              <a:t>/</a:t>
            </a:r>
            <a:r>
              <a:rPr lang="zh-CN" altLang="en-US" spc="-5"/>
              <a:t> </a:t>
            </a:r>
            <a:r>
              <a:rPr lang="en-US" altLang="zh-CN" spc="-25"/>
              <a:t>21</a:t>
            </a:r>
            <a:endParaRPr lang="en-US" altLang="zh-CN" spc="-25" dirty="0"/>
          </a:p>
        </p:txBody>
      </p:sp>
    </p:spTree>
    <p:extLst>
      <p:ext uri="{BB962C8B-B14F-4D97-AF65-F5344CB8AC3E}">
        <p14:creationId xmlns:p14="http://schemas.microsoft.com/office/powerpoint/2010/main" val="3700752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51467D-18B7-4EEB-AC1E-48FB95F406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543" y="862785"/>
            <a:ext cx="3976211" cy="1439576"/>
          </a:xfrm>
        </p:spPr>
        <p:txBody>
          <a:bodyPr anchor="b"/>
          <a:lstStyle>
            <a:lvl1pPr>
              <a:defRPr sz="2269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84831C-1062-4C1B-BD86-75CD10B18F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4543" y="2315979"/>
            <a:ext cx="3976211" cy="757039"/>
          </a:xfrm>
        </p:spPr>
        <p:txBody>
          <a:bodyPr/>
          <a:lstStyle>
            <a:lvl1pPr marL="0" indent="0">
              <a:buNone/>
              <a:defRPr sz="907">
                <a:solidFill>
                  <a:schemeClr val="tx1">
                    <a:tint val="75000"/>
                  </a:schemeClr>
                </a:solidFill>
              </a:defRPr>
            </a:lvl1pPr>
            <a:lvl2pPr marL="172867" indent="0">
              <a:buNone/>
              <a:defRPr sz="756">
                <a:solidFill>
                  <a:schemeClr val="tx1">
                    <a:tint val="75000"/>
                  </a:schemeClr>
                </a:solidFill>
              </a:defRPr>
            </a:lvl2pPr>
            <a:lvl3pPr marL="345735" indent="0">
              <a:buNone/>
              <a:defRPr sz="681">
                <a:solidFill>
                  <a:schemeClr val="tx1">
                    <a:tint val="75000"/>
                  </a:schemeClr>
                </a:solidFill>
              </a:defRPr>
            </a:lvl3pPr>
            <a:lvl4pPr marL="518602" indent="0">
              <a:buNone/>
              <a:defRPr sz="605">
                <a:solidFill>
                  <a:schemeClr val="tx1">
                    <a:tint val="75000"/>
                  </a:schemeClr>
                </a:solidFill>
              </a:defRPr>
            </a:lvl4pPr>
            <a:lvl5pPr marL="691469" indent="0">
              <a:buNone/>
              <a:defRPr sz="605">
                <a:solidFill>
                  <a:schemeClr val="tx1">
                    <a:tint val="75000"/>
                  </a:schemeClr>
                </a:solidFill>
              </a:defRPr>
            </a:lvl5pPr>
            <a:lvl6pPr marL="864337" indent="0">
              <a:buNone/>
              <a:defRPr sz="605">
                <a:solidFill>
                  <a:schemeClr val="tx1">
                    <a:tint val="75000"/>
                  </a:schemeClr>
                </a:solidFill>
              </a:defRPr>
            </a:lvl6pPr>
            <a:lvl7pPr marL="1037204" indent="0">
              <a:buNone/>
              <a:defRPr sz="605">
                <a:solidFill>
                  <a:schemeClr val="tx1">
                    <a:tint val="75000"/>
                  </a:schemeClr>
                </a:solidFill>
              </a:defRPr>
            </a:lvl7pPr>
            <a:lvl8pPr marL="1210071" indent="0">
              <a:buNone/>
              <a:defRPr sz="605">
                <a:solidFill>
                  <a:schemeClr val="tx1">
                    <a:tint val="75000"/>
                  </a:schemeClr>
                </a:solidFill>
              </a:defRPr>
            </a:lvl8pPr>
            <a:lvl9pPr marL="1382939" indent="0">
              <a:buNone/>
              <a:defRPr sz="60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C1AE7F-566E-4FB6-8863-72A5EFCCE2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8/31/23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841557-C823-4443-BBD2-4A9CB11856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6221FD-3941-43A0-A4C0-6D9E3943AE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8001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20"/>
              <a:t> </a:t>
            </a:r>
            <a:r>
              <a:rPr lang="en-US" altLang="zh-CN"/>
              <a:t>/</a:t>
            </a:r>
            <a:r>
              <a:rPr lang="zh-CN" altLang="en-US" spc="-5"/>
              <a:t> </a:t>
            </a:r>
            <a:r>
              <a:rPr lang="en-US" altLang="zh-CN" spc="-25"/>
              <a:t>21</a:t>
            </a:r>
            <a:endParaRPr lang="en-US" altLang="zh-CN" spc="-25" dirty="0"/>
          </a:p>
        </p:txBody>
      </p:sp>
    </p:spTree>
    <p:extLst>
      <p:ext uri="{BB962C8B-B14F-4D97-AF65-F5344CB8AC3E}">
        <p14:creationId xmlns:p14="http://schemas.microsoft.com/office/powerpoint/2010/main" val="41751309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DCC43E-A2BB-4E46-BD2F-845CB1E80C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A7D9CA-6F1E-4ECB-9289-808BCCBB9E7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16944" y="921265"/>
            <a:ext cx="1959293" cy="2195814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9F2E027-3C46-4FFC-8728-688A37F08C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333863" y="921265"/>
            <a:ext cx="1959293" cy="2195814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0616FE0-AA5A-454B-B839-1D5B3795A1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8/31/23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C6820C-0983-4B33-8D72-92999E8BF9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958E2C-9BE5-4A3E-B8A2-F188724553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8001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20"/>
              <a:t> </a:t>
            </a:r>
            <a:r>
              <a:rPr lang="en-US" altLang="zh-CN"/>
              <a:t>/</a:t>
            </a:r>
            <a:r>
              <a:rPr lang="zh-CN" altLang="en-US" spc="-5"/>
              <a:t> </a:t>
            </a:r>
            <a:r>
              <a:rPr lang="en-US" altLang="zh-CN" spc="-25"/>
              <a:t>21</a:t>
            </a:r>
            <a:endParaRPr lang="en-US" altLang="zh-CN" spc="-25" dirty="0"/>
          </a:p>
        </p:txBody>
      </p:sp>
    </p:spTree>
    <p:extLst>
      <p:ext uri="{BB962C8B-B14F-4D97-AF65-F5344CB8AC3E}">
        <p14:creationId xmlns:p14="http://schemas.microsoft.com/office/powerpoint/2010/main" val="13387250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1DBEEE-FEDC-4244-AAE0-6901E87F61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7545" y="184253"/>
            <a:ext cx="3976211" cy="668918"/>
          </a:xfrm>
        </p:spPr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53F8B7-C76C-4040-B66F-9F60E6C662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7545" y="848365"/>
            <a:ext cx="1950288" cy="415770"/>
          </a:xfrm>
        </p:spPr>
        <p:txBody>
          <a:bodyPr anchor="b"/>
          <a:lstStyle>
            <a:lvl1pPr marL="0" indent="0">
              <a:buNone/>
              <a:defRPr sz="907" b="1"/>
            </a:lvl1pPr>
            <a:lvl2pPr marL="172867" indent="0">
              <a:buNone/>
              <a:defRPr sz="756" b="1"/>
            </a:lvl2pPr>
            <a:lvl3pPr marL="345735" indent="0">
              <a:buNone/>
              <a:defRPr sz="681" b="1"/>
            </a:lvl3pPr>
            <a:lvl4pPr marL="518602" indent="0">
              <a:buNone/>
              <a:defRPr sz="605" b="1"/>
            </a:lvl4pPr>
            <a:lvl5pPr marL="691469" indent="0">
              <a:buNone/>
              <a:defRPr sz="605" b="1"/>
            </a:lvl5pPr>
            <a:lvl6pPr marL="864337" indent="0">
              <a:buNone/>
              <a:defRPr sz="605" b="1"/>
            </a:lvl6pPr>
            <a:lvl7pPr marL="1037204" indent="0">
              <a:buNone/>
              <a:defRPr sz="605" b="1"/>
            </a:lvl7pPr>
            <a:lvl8pPr marL="1210071" indent="0">
              <a:buNone/>
              <a:defRPr sz="605" b="1"/>
            </a:lvl8pPr>
            <a:lvl9pPr marL="1382939" indent="0">
              <a:buNone/>
              <a:defRPr sz="605" b="1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5DFB94-22B3-47FF-9DD6-4B97D13BEF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17545" y="1264135"/>
            <a:ext cx="1950288" cy="1859352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FD223F5-6A37-4A6A-A66E-6B02BD1B4F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2333863" y="848365"/>
            <a:ext cx="1959893" cy="415770"/>
          </a:xfrm>
        </p:spPr>
        <p:txBody>
          <a:bodyPr anchor="b"/>
          <a:lstStyle>
            <a:lvl1pPr marL="0" indent="0">
              <a:buNone/>
              <a:defRPr sz="907" b="1"/>
            </a:lvl1pPr>
            <a:lvl2pPr marL="172867" indent="0">
              <a:buNone/>
              <a:defRPr sz="756" b="1"/>
            </a:lvl2pPr>
            <a:lvl3pPr marL="345735" indent="0">
              <a:buNone/>
              <a:defRPr sz="681" b="1"/>
            </a:lvl3pPr>
            <a:lvl4pPr marL="518602" indent="0">
              <a:buNone/>
              <a:defRPr sz="605" b="1"/>
            </a:lvl4pPr>
            <a:lvl5pPr marL="691469" indent="0">
              <a:buNone/>
              <a:defRPr sz="605" b="1"/>
            </a:lvl5pPr>
            <a:lvl6pPr marL="864337" indent="0">
              <a:buNone/>
              <a:defRPr sz="605" b="1"/>
            </a:lvl6pPr>
            <a:lvl7pPr marL="1037204" indent="0">
              <a:buNone/>
              <a:defRPr sz="605" b="1"/>
            </a:lvl7pPr>
            <a:lvl8pPr marL="1210071" indent="0">
              <a:buNone/>
              <a:defRPr sz="605" b="1"/>
            </a:lvl8pPr>
            <a:lvl9pPr marL="1382939" indent="0">
              <a:buNone/>
              <a:defRPr sz="605" b="1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F53A7DE-F898-4822-AFC2-147B6638CB2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2333863" y="1264135"/>
            <a:ext cx="1959893" cy="1859352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6B4EFD-CF15-4A01-93D6-600E3E9DE9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8/31/23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E461243-D62A-43DB-B088-D4BB32E426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A661BA7-74B2-4190-AC01-3B3C1808FF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8001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20"/>
              <a:t> </a:t>
            </a:r>
            <a:r>
              <a:rPr lang="en-US" altLang="zh-CN"/>
              <a:t>/</a:t>
            </a:r>
            <a:r>
              <a:rPr lang="zh-CN" altLang="en-US" spc="-5"/>
              <a:t> </a:t>
            </a:r>
            <a:r>
              <a:rPr lang="en-US" altLang="zh-CN" spc="-25"/>
              <a:t>21</a:t>
            </a:r>
            <a:endParaRPr lang="en-US" altLang="zh-CN" spc="-25" dirty="0"/>
          </a:p>
        </p:txBody>
      </p:sp>
    </p:spTree>
    <p:extLst>
      <p:ext uri="{BB962C8B-B14F-4D97-AF65-F5344CB8AC3E}">
        <p14:creationId xmlns:p14="http://schemas.microsoft.com/office/powerpoint/2010/main" val="26265670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10181C-D89D-4FD8-8529-D208DC9BCD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E168ACF-8B50-4B40-844A-12998A5630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8/31/23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7D7B078-2F1A-499F-88AF-B0B6C9BA17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6A4B36-A64F-4992-8BC5-44389E1169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8001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20"/>
              <a:t> </a:t>
            </a:r>
            <a:r>
              <a:rPr lang="en-US" altLang="zh-CN"/>
              <a:t>/</a:t>
            </a:r>
            <a:r>
              <a:rPr lang="zh-CN" altLang="en-US" spc="-5"/>
              <a:t> </a:t>
            </a:r>
            <a:r>
              <a:rPr lang="en-US" altLang="zh-CN" spc="-25"/>
              <a:t>21</a:t>
            </a:r>
            <a:endParaRPr lang="en-US" altLang="zh-CN" spc="-25" dirty="0"/>
          </a:p>
        </p:txBody>
      </p:sp>
    </p:spTree>
    <p:extLst>
      <p:ext uri="{BB962C8B-B14F-4D97-AF65-F5344CB8AC3E}">
        <p14:creationId xmlns:p14="http://schemas.microsoft.com/office/powerpoint/2010/main" val="19948136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8F02EA3-A7FD-4845-BEC6-68371A2AD9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8/31/23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BFC69BE-D01D-44AA-8FEA-B07A224593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BE0C50-93B2-42CA-8A0C-AAFD305CF3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8001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20"/>
              <a:t> </a:t>
            </a:r>
            <a:r>
              <a:rPr lang="en-US" altLang="zh-CN"/>
              <a:t>/</a:t>
            </a:r>
            <a:r>
              <a:rPr lang="zh-CN" altLang="en-US" spc="-5"/>
              <a:t> </a:t>
            </a:r>
            <a:r>
              <a:rPr lang="en-US" altLang="zh-CN" spc="-25"/>
              <a:t>21</a:t>
            </a:r>
            <a:endParaRPr lang="en-US" altLang="zh-CN" spc="-25" dirty="0"/>
          </a:p>
        </p:txBody>
      </p:sp>
    </p:spTree>
    <p:extLst>
      <p:ext uri="{BB962C8B-B14F-4D97-AF65-F5344CB8AC3E}">
        <p14:creationId xmlns:p14="http://schemas.microsoft.com/office/powerpoint/2010/main" val="343774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ECCC1B-C664-4AAE-8CA4-69995C41DB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7545" y="230717"/>
            <a:ext cx="1486877" cy="807508"/>
          </a:xfrm>
        </p:spPr>
        <p:txBody>
          <a:bodyPr anchor="b"/>
          <a:lstStyle>
            <a:lvl1pPr>
              <a:defRPr sz="121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827D6C-EAB0-49E8-855A-4F26CC2AE7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59893" y="498284"/>
            <a:ext cx="2333863" cy="2459376"/>
          </a:xfrm>
        </p:spPr>
        <p:txBody>
          <a:bodyPr/>
          <a:lstStyle>
            <a:lvl1pPr>
              <a:defRPr sz="1210"/>
            </a:lvl1pPr>
            <a:lvl2pPr>
              <a:defRPr sz="1059"/>
            </a:lvl2pPr>
            <a:lvl3pPr>
              <a:defRPr sz="907"/>
            </a:lvl3pPr>
            <a:lvl4pPr>
              <a:defRPr sz="756"/>
            </a:lvl4pPr>
            <a:lvl5pPr>
              <a:defRPr sz="756"/>
            </a:lvl5pPr>
            <a:lvl6pPr>
              <a:defRPr sz="756"/>
            </a:lvl6pPr>
            <a:lvl7pPr>
              <a:defRPr sz="756"/>
            </a:lvl7pPr>
            <a:lvl8pPr>
              <a:defRPr sz="756"/>
            </a:lvl8pPr>
            <a:lvl9pPr>
              <a:defRPr sz="756"/>
            </a:lvl9pPr>
          </a:lstStyle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B611199-9DE6-4AD9-B455-7FA0D08FE2C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17545" y="1038225"/>
            <a:ext cx="1486877" cy="1923440"/>
          </a:xfrm>
        </p:spPr>
        <p:txBody>
          <a:bodyPr/>
          <a:lstStyle>
            <a:lvl1pPr marL="0" indent="0">
              <a:buNone/>
              <a:defRPr sz="605"/>
            </a:lvl1pPr>
            <a:lvl2pPr marL="172867" indent="0">
              <a:buNone/>
              <a:defRPr sz="529"/>
            </a:lvl2pPr>
            <a:lvl3pPr marL="345735" indent="0">
              <a:buNone/>
              <a:defRPr sz="454"/>
            </a:lvl3pPr>
            <a:lvl4pPr marL="518602" indent="0">
              <a:buNone/>
              <a:defRPr sz="378"/>
            </a:lvl4pPr>
            <a:lvl5pPr marL="691469" indent="0">
              <a:buNone/>
              <a:defRPr sz="378"/>
            </a:lvl5pPr>
            <a:lvl6pPr marL="864337" indent="0">
              <a:buNone/>
              <a:defRPr sz="378"/>
            </a:lvl6pPr>
            <a:lvl7pPr marL="1037204" indent="0">
              <a:buNone/>
              <a:defRPr sz="378"/>
            </a:lvl7pPr>
            <a:lvl8pPr marL="1210071" indent="0">
              <a:buNone/>
              <a:defRPr sz="378"/>
            </a:lvl8pPr>
            <a:lvl9pPr marL="1382939" indent="0">
              <a:buNone/>
              <a:defRPr sz="378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3631A5-9592-4F77-A912-4878E18508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8/31/23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F843FC-9E38-45D4-AA1B-5BF8D73864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776E2D-7BA0-483F-BB48-5256F41651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8001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20"/>
              <a:t> </a:t>
            </a:r>
            <a:r>
              <a:rPr lang="en-US" altLang="zh-CN"/>
              <a:t>/</a:t>
            </a:r>
            <a:r>
              <a:rPr lang="zh-CN" altLang="en-US" spc="-5"/>
              <a:t> </a:t>
            </a:r>
            <a:r>
              <a:rPr lang="en-US" altLang="zh-CN" spc="-25"/>
              <a:t>21</a:t>
            </a:r>
            <a:endParaRPr lang="en-US" altLang="zh-CN" spc="-25" dirty="0"/>
          </a:p>
        </p:txBody>
      </p:sp>
    </p:spTree>
    <p:extLst>
      <p:ext uri="{BB962C8B-B14F-4D97-AF65-F5344CB8AC3E}">
        <p14:creationId xmlns:p14="http://schemas.microsoft.com/office/powerpoint/2010/main" val="14912336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1BBA32-0FAC-4C6F-8BC0-783FC9D539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7545" y="230717"/>
            <a:ext cx="1486877" cy="807508"/>
          </a:xfrm>
        </p:spPr>
        <p:txBody>
          <a:bodyPr anchor="b"/>
          <a:lstStyle>
            <a:lvl1pPr>
              <a:defRPr sz="121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F988DE6-7569-4516-823D-61BAA79102A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959893" y="498284"/>
            <a:ext cx="2333863" cy="2459376"/>
          </a:xfrm>
        </p:spPr>
        <p:txBody>
          <a:bodyPr/>
          <a:lstStyle>
            <a:lvl1pPr marL="0" indent="0">
              <a:buNone/>
              <a:defRPr sz="1210"/>
            </a:lvl1pPr>
            <a:lvl2pPr marL="172867" indent="0">
              <a:buNone/>
              <a:defRPr sz="1059"/>
            </a:lvl2pPr>
            <a:lvl3pPr marL="345735" indent="0">
              <a:buNone/>
              <a:defRPr sz="907"/>
            </a:lvl3pPr>
            <a:lvl4pPr marL="518602" indent="0">
              <a:buNone/>
              <a:defRPr sz="756"/>
            </a:lvl4pPr>
            <a:lvl5pPr marL="691469" indent="0">
              <a:buNone/>
              <a:defRPr sz="756"/>
            </a:lvl5pPr>
            <a:lvl6pPr marL="864337" indent="0">
              <a:buNone/>
              <a:defRPr sz="756"/>
            </a:lvl6pPr>
            <a:lvl7pPr marL="1037204" indent="0">
              <a:buNone/>
              <a:defRPr sz="756"/>
            </a:lvl7pPr>
            <a:lvl8pPr marL="1210071" indent="0">
              <a:buNone/>
              <a:defRPr sz="756"/>
            </a:lvl8pPr>
            <a:lvl9pPr marL="1382939" indent="0">
              <a:buNone/>
              <a:defRPr sz="756"/>
            </a:lvl9pPr>
          </a:lstStyle>
          <a:p>
            <a:endParaRPr lang="zh-CN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3220D2E-E290-4CB5-B9DF-8DFBD32B6FA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17545" y="1038225"/>
            <a:ext cx="1486877" cy="1923440"/>
          </a:xfrm>
        </p:spPr>
        <p:txBody>
          <a:bodyPr/>
          <a:lstStyle>
            <a:lvl1pPr marL="0" indent="0">
              <a:buNone/>
              <a:defRPr sz="605"/>
            </a:lvl1pPr>
            <a:lvl2pPr marL="172867" indent="0">
              <a:buNone/>
              <a:defRPr sz="529"/>
            </a:lvl2pPr>
            <a:lvl3pPr marL="345735" indent="0">
              <a:buNone/>
              <a:defRPr sz="454"/>
            </a:lvl3pPr>
            <a:lvl4pPr marL="518602" indent="0">
              <a:buNone/>
              <a:defRPr sz="378"/>
            </a:lvl4pPr>
            <a:lvl5pPr marL="691469" indent="0">
              <a:buNone/>
              <a:defRPr sz="378"/>
            </a:lvl5pPr>
            <a:lvl6pPr marL="864337" indent="0">
              <a:buNone/>
              <a:defRPr sz="378"/>
            </a:lvl6pPr>
            <a:lvl7pPr marL="1037204" indent="0">
              <a:buNone/>
              <a:defRPr sz="378"/>
            </a:lvl7pPr>
            <a:lvl8pPr marL="1210071" indent="0">
              <a:buNone/>
              <a:defRPr sz="378"/>
            </a:lvl8pPr>
            <a:lvl9pPr marL="1382939" indent="0">
              <a:buNone/>
              <a:defRPr sz="378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37B7E8-3849-4EFD-84ED-8A26DA4927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8/31/23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409790-9E36-4F3F-8481-0BE1719C57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CC357A-B878-4540-8124-2E98C5DD31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8001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20"/>
              <a:t> </a:t>
            </a:r>
            <a:r>
              <a:rPr lang="en-US" altLang="zh-CN"/>
              <a:t>/</a:t>
            </a:r>
            <a:r>
              <a:rPr lang="zh-CN" altLang="en-US" spc="-5"/>
              <a:t> </a:t>
            </a:r>
            <a:r>
              <a:rPr lang="en-US" altLang="zh-CN" spc="-25"/>
              <a:t>21</a:t>
            </a:r>
            <a:endParaRPr lang="en-US" altLang="zh-CN" spc="-25" dirty="0"/>
          </a:p>
        </p:txBody>
      </p:sp>
    </p:spTree>
    <p:extLst>
      <p:ext uri="{BB962C8B-B14F-4D97-AF65-F5344CB8AC3E}">
        <p14:creationId xmlns:p14="http://schemas.microsoft.com/office/powerpoint/2010/main" val="42893712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EA755E6-DA94-42F7-833E-4A450B3B27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6945" y="184253"/>
            <a:ext cx="3976211" cy="6689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D0258D-01D1-440C-B6D3-F93E7FA8E5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6945" y="921265"/>
            <a:ext cx="3976211" cy="21958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45BBD1-B54F-4084-BD05-9800AEDA24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16944" y="3207603"/>
            <a:ext cx="1037273" cy="1842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5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8/31/23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5A1E5D-E37D-4C31-83AD-CE8D7AB812E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27096" y="3207603"/>
            <a:ext cx="1555909" cy="1842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5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BB121C-28A0-4C5B-882A-9311C62BEF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255883" y="3207603"/>
            <a:ext cx="1037273" cy="1842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5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8001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20"/>
              <a:t> </a:t>
            </a:r>
            <a:r>
              <a:rPr lang="en-US" altLang="zh-CN"/>
              <a:t>/</a:t>
            </a:r>
            <a:r>
              <a:rPr lang="zh-CN" altLang="en-US" spc="-5"/>
              <a:t> </a:t>
            </a:r>
            <a:r>
              <a:rPr lang="en-US" altLang="zh-CN" spc="-25"/>
              <a:t>21</a:t>
            </a:r>
            <a:endParaRPr lang="en-US" altLang="zh-CN" spc="-25" dirty="0"/>
          </a:p>
        </p:txBody>
      </p:sp>
    </p:spTree>
    <p:extLst>
      <p:ext uri="{BB962C8B-B14F-4D97-AF65-F5344CB8AC3E}">
        <p14:creationId xmlns:p14="http://schemas.microsoft.com/office/powerpoint/2010/main" val="27989175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  <p:sldLayoutId id="2147483678" r:id="rId12"/>
  </p:sldLayoutIdLst>
  <p:txStyles>
    <p:titleStyle>
      <a:lvl1pPr algn="l" defTabSz="345735" rtl="0" eaLnBrk="1" latinLnBrk="0" hangingPunct="1">
        <a:lnSpc>
          <a:spcPct val="90000"/>
        </a:lnSpc>
        <a:spcBef>
          <a:spcPct val="0"/>
        </a:spcBef>
        <a:buNone/>
        <a:defRPr sz="166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6434" indent="-86434" algn="l" defTabSz="345735" rtl="0" eaLnBrk="1" latinLnBrk="0" hangingPunct="1">
        <a:lnSpc>
          <a:spcPct val="90000"/>
        </a:lnSpc>
        <a:spcBef>
          <a:spcPts val="378"/>
        </a:spcBef>
        <a:buFont typeface="Arial" panose="020B0604020202020204" pitchFamily="34" charset="0"/>
        <a:buChar char="•"/>
        <a:defRPr sz="1059" kern="1200">
          <a:solidFill>
            <a:schemeClr val="tx1"/>
          </a:solidFill>
          <a:latin typeface="+mn-lt"/>
          <a:ea typeface="+mn-ea"/>
          <a:cs typeface="+mn-cs"/>
        </a:defRPr>
      </a:lvl1pPr>
      <a:lvl2pPr marL="259301" indent="-86434" algn="l" defTabSz="345735" rtl="0" eaLnBrk="1" latinLnBrk="0" hangingPunct="1">
        <a:lnSpc>
          <a:spcPct val="90000"/>
        </a:lnSpc>
        <a:spcBef>
          <a:spcPts val="189"/>
        </a:spcBef>
        <a:buFont typeface="Arial" panose="020B0604020202020204" pitchFamily="34" charset="0"/>
        <a:buChar char="•"/>
        <a:defRPr sz="907" kern="1200">
          <a:solidFill>
            <a:schemeClr val="tx1"/>
          </a:solidFill>
          <a:latin typeface="+mn-lt"/>
          <a:ea typeface="+mn-ea"/>
          <a:cs typeface="+mn-cs"/>
        </a:defRPr>
      </a:lvl2pPr>
      <a:lvl3pPr marL="432168" indent="-86434" algn="l" defTabSz="345735" rtl="0" eaLnBrk="1" latinLnBrk="0" hangingPunct="1">
        <a:lnSpc>
          <a:spcPct val="90000"/>
        </a:lnSpc>
        <a:spcBef>
          <a:spcPts val="189"/>
        </a:spcBef>
        <a:buFont typeface="Arial" panose="020B0604020202020204" pitchFamily="34" charset="0"/>
        <a:buChar char="•"/>
        <a:defRPr sz="756" kern="1200">
          <a:solidFill>
            <a:schemeClr val="tx1"/>
          </a:solidFill>
          <a:latin typeface="+mn-lt"/>
          <a:ea typeface="+mn-ea"/>
          <a:cs typeface="+mn-cs"/>
        </a:defRPr>
      </a:lvl3pPr>
      <a:lvl4pPr marL="605036" indent="-86434" algn="l" defTabSz="345735" rtl="0" eaLnBrk="1" latinLnBrk="0" hangingPunct="1">
        <a:lnSpc>
          <a:spcPct val="90000"/>
        </a:lnSpc>
        <a:spcBef>
          <a:spcPts val="189"/>
        </a:spcBef>
        <a:buFont typeface="Arial" panose="020B0604020202020204" pitchFamily="34" charset="0"/>
        <a:buChar char="•"/>
        <a:defRPr sz="681" kern="1200">
          <a:solidFill>
            <a:schemeClr val="tx1"/>
          </a:solidFill>
          <a:latin typeface="+mn-lt"/>
          <a:ea typeface="+mn-ea"/>
          <a:cs typeface="+mn-cs"/>
        </a:defRPr>
      </a:lvl4pPr>
      <a:lvl5pPr marL="777903" indent="-86434" algn="l" defTabSz="345735" rtl="0" eaLnBrk="1" latinLnBrk="0" hangingPunct="1">
        <a:lnSpc>
          <a:spcPct val="90000"/>
        </a:lnSpc>
        <a:spcBef>
          <a:spcPts val="189"/>
        </a:spcBef>
        <a:buFont typeface="Arial" panose="020B0604020202020204" pitchFamily="34" charset="0"/>
        <a:buChar char="•"/>
        <a:defRPr sz="681" kern="1200">
          <a:solidFill>
            <a:schemeClr val="tx1"/>
          </a:solidFill>
          <a:latin typeface="+mn-lt"/>
          <a:ea typeface="+mn-ea"/>
          <a:cs typeface="+mn-cs"/>
        </a:defRPr>
      </a:lvl5pPr>
      <a:lvl6pPr marL="950770" indent="-86434" algn="l" defTabSz="345735" rtl="0" eaLnBrk="1" latinLnBrk="0" hangingPunct="1">
        <a:lnSpc>
          <a:spcPct val="90000"/>
        </a:lnSpc>
        <a:spcBef>
          <a:spcPts val="189"/>
        </a:spcBef>
        <a:buFont typeface="Arial" panose="020B0604020202020204" pitchFamily="34" charset="0"/>
        <a:buChar char="•"/>
        <a:defRPr sz="681" kern="1200">
          <a:solidFill>
            <a:schemeClr val="tx1"/>
          </a:solidFill>
          <a:latin typeface="+mn-lt"/>
          <a:ea typeface="+mn-ea"/>
          <a:cs typeface="+mn-cs"/>
        </a:defRPr>
      </a:lvl6pPr>
      <a:lvl7pPr marL="1123638" indent="-86434" algn="l" defTabSz="345735" rtl="0" eaLnBrk="1" latinLnBrk="0" hangingPunct="1">
        <a:lnSpc>
          <a:spcPct val="90000"/>
        </a:lnSpc>
        <a:spcBef>
          <a:spcPts val="189"/>
        </a:spcBef>
        <a:buFont typeface="Arial" panose="020B0604020202020204" pitchFamily="34" charset="0"/>
        <a:buChar char="•"/>
        <a:defRPr sz="681" kern="1200">
          <a:solidFill>
            <a:schemeClr val="tx1"/>
          </a:solidFill>
          <a:latin typeface="+mn-lt"/>
          <a:ea typeface="+mn-ea"/>
          <a:cs typeface="+mn-cs"/>
        </a:defRPr>
      </a:lvl7pPr>
      <a:lvl8pPr marL="1296505" indent="-86434" algn="l" defTabSz="345735" rtl="0" eaLnBrk="1" latinLnBrk="0" hangingPunct="1">
        <a:lnSpc>
          <a:spcPct val="90000"/>
        </a:lnSpc>
        <a:spcBef>
          <a:spcPts val="189"/>
        </a:spcBef>
        <a:buFont typeface="Arial" panose="020B0604020202020204" pitchFamily="34" charset="0"/>
        <a:buChar char="•"/>
        <a:defRPr sz="681" kern="1200">
          <a:solidFill>
            <a:schemeClr val="tx1"/>
          </a:solidFill>
          <a:latin typeface="+mn-lt"/>
          <a:ea typeface="+mn-ea"/>
          <a:cs typeface="+mn-cs"/>
        </a:defRPr>
      </a:lvl8pPr>
      <a:lvl9pPr marL="1469372" indent="-86434" algn="l" defTabSz="345735" rtl="0" eaLnBrk="1" latinLnBrk="0" hangingPunct="1">
        <a:lnSpc>
          <a:spcPct val="90000"/>
        </a:lnSpc>
        <a:spcBef>
          <a:spcPts val="189"/>
        </a:spcBef>
        <a:buFont typeface="Arial" panose="020B0604020202020204" pitchFamily="34" charset="0"/>
        <a:buChar char="•"/>
        <a:defRPr sz="68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1pPr>
      <a:lvl2pPr marL="172867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2pPr>
      <a:lvl3pPr marL="345735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3pPr>
      <a:lvl4pPr marL="518602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4pPr>
      <a:lvl5pPr marL="691469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5pPr>
      <a:lvl6pPr marL="864337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6pPr>
      <a:lvl7pPr marL="1037204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7pPr>
      <a:lvl8pPr marL="1210071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8pPr>
      <a:lvl9pPr marL="1382939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09650" y="877529"/>
            <a:ext cx="2590800" cy="879087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35"/>
              </a:spcBef>
            </a:pPr>
            <a:r>
              <a:rPr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r>
              <a:rPr sz="2800" b="1" spc="8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sz="2800" b="1" spc="9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8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insurance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F6FEED04-C670-0D0C-83CE-A611FF656D21}"/>
              </a:ext>
            </a:extLst>
          </p:cNvPr>
          <p:cNvSpPr txBox="1"/>
          <p:nvPr/>
        </p:nvSpPr>
        <p:spPr>
          <a:xfrm>
            <a:off x="400050" y="2568575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400" dirty="0">
                <a:latin typeface="KaiTi" panose="02010609060101010101" pitchFamily="49" charset="-122"/>
                <a:ea typeface="KaiTi" panose="02010609060101010101" pitchFamily="49" charset="-122"/>
              </a:rPr>
              <a:t>东南大学</a:t>
            </a:r>
            <a:endParaRPr kumimoji="1" lang="en-US" altLang="zh-CN" sz="1400" dirty="0">
              <a:latin typeface="KaiTi" panose="02010609060101010101" pitchFamily="49" charset="-122"/>
              <a:ea typeface="KaiTi" panose="02010609060101010101" pitchFamily="49" charset="-122"/>
            </a:endParaRPr>
          </a:p>
          <a:p>
            <a:r>
              <a:rPr kumimoji="1" lang="zh-CN" altLang="en-US" sz="1400" dirty="0">
                <a:latin typeface="KaiTi" panose="02010609060101010101" pitchFamily="49" charset="-122"/>
                <a:ea typeface="KaiTi" panose="02010609060101010101" pitchFamily="49" charset="-122"/>
              </a:rPr>
              <a:t>郭皓晨</a:t>
            </a:r>
          </a:p>
        </p:txBody>
      </p:sp>
    </p:spTree>
  </p:cSld>
  <p:clrMapOvr>
    <a:masterClrMapping/>
  </p:clrMapOvr>
  <p:transition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16945" y="382008"/>
            <a:ext cx="3976211" cy="273408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b="1" dirty="0"/>
              <a:t>Probability</a:t>
            </a:r>
            <a:r>
              <a:rPr b="1" spc="85" dirty="0"/>
              <a:t> </a:t>
            </a:r>
            <a:r>
              <a:rPr b="1" dirty="0"/>
              <a:t>of</a:t>
            </a:r>
            <a:r>
              <a:rPr b="1" spc="85" dirty="0"/>
              <a:t> </a:t>
            </a:r>
            <a:r>
              <a:rPr b="1" dirty="0"/>
              <a:t>insured</a:t>
            </a:r>
            <a:r>
              <a:rPr b="1" spc="90" dirty="0"/>
              <a:t> </a:t>
            </a:r>
            <a:r>
              <a:rPr b="1" spc="-10" dirty="0"/>
              <a:t>accident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 vert="horz" wrap="square" lIns="0" tIns="378714" rIns="0" bIns="0" rtlCol="0">
            <a:spAutoFit/>
          </a:bodyPr>
          <a:lstStyle/>
          <a:p>
            <a:pPr marL="12700" marR="204470">
              <a:lnSpc>
                <a:spcPct val="102600"/>
              </a:lnSpc>
              <a:spcBef>
                <a:spcPts val="55"/>
              </a:spcBef>
            </a:pPr>
            <a:r>
              <a:rPr dirty="0"/>
              <a:t>We</a:t>
            </a:r>
            <a:r>
              <a:rPr spc="-40" dirty="0"/>
              <a:t> </a:t>
            </a:r>
            <a:r>
              <a:rPr dirty="0"/>
              <a:t>underestimate</a:t>
            </a:r>
            <a:r>
              <a:rPr spc="-35" dirty="0"/>
              <a:t> </a:t>
            </a:r>
            <a:r>
              <a:rPr dirty="0"/>
              <a:t>the</a:t>
            </a:r>
            <a:r>
              <a:rPr spc="-40" dirty="0"/>
              <a:t> </a:t>
            </a:r>
            <a:r>
              <a:rPr dirty="0"/>
              <a:t>risk</a:t>
            </a:r>
            <a:r>
              <a:rPr spc="-35" dirty="0"/>
              <a:t> </a:t>
            </a:r>
            <a:r>
              <a:rPr dirty="0"/>
              <a:t>which</a:t>
            </a:r>
            <a:r>
              <a:rPr spc="-40" dirty="0"/>
              <a:t> </a:t>
            </a:r>
            <a:r>
              <a:rPr dirty="0"/>
              <a:t>we</a:t>
            </a:r>
            <a:r>
              <a:rPr spc="-35" dirty="0"/>
              <a:t> </a:t>
            </a:r>
            <a:r>
              <a:rPr dirty="0"/>
              <a:t>can</a:t>
            </a:r>
            <a:r>
              <a:rPr spc="-40" dirty="0"/>
              <a:t> </a:t>
            </a:r>
            <a:r>
              <a:rPr dirty="0"/>
              <a:t>affect</a:t>
            </a:r>
            <a:r>
              <a:rPr spc="-35" dirty="0"/>
              <a:t> </a:t>
            </a:r>
            <a:r>
              <a:rPr spc="-10" dirty="0"/>
              <a:t>(cancer,</a:t>
            </a:r>
            <a:r>
              <a:rPr spc="-40" dirty="0"/>
              <a:t> </a:t>
            </a:r>
            <a:r>
              <a:rPr spc="-10" dirty="0"/>
              <a:t>smoking concequencies),</a:t>
            </a:r>
            <a:r>
              <a:rPr spc="5" dirty="0"/>
              <a:t> </a:t>
            </a:r>
            <a:r>
              <a:rPr dirty="0"/>
              <a:t>while</a:t>
            </a:r>
            <a:r>
              <a:rPr spc="5" dirty="0"/>
              <a:t> </a:t>
            </a:r>
            <a:r>
              <a:rPr spc="-10" dirty="0"/>
              <a:t>uncontrollable</a:t>
            </a:r>
            <a:r>
              <a:rPr spc="5" dirty="0"/>
              <a:t> </a:t>
            </a:r>
            <a:r>
              <a:rPr dirty="0"/>
              <a:t>risk</a:t>
            </a:r>
            <a:r>
              <a:rPr spc="5" dirty="0"/>
              <a:t> </a:t>
            </a:r>
            <a:r>
              <a:rPr dirty="0"/>
              <a:t>we</a:t>
            </a:r>
            <a:r>
              <a:rPr spc="10" dirty="0"/>
              <a:t> </a:t>
            </a:r>
            <a:r>
              <a:rPr spc="-10" dirty="0"/>
              <a:t>overestimate</a:t>
            </a:r>
            <a:r>
              <a:rPr spc="5" dirty="0"/>
              <a:t> </a:t>
            </a:r>
            <a:r>
              <a:rPr spc="-10" dirty="0"/>
              <a:t>(aircraft </a:t>
            </a:r>
            <a:r>
              <a:rPr dirty="0"/>
              <a:t>crash,</a:t>
            </a:r>
            <a:r>
              <a:rPr spc="-60" dirty="0"/>
              <a:t> </a:t>
            </a:r>
            <a:r>
              <a:rPr dirty="0"/>
              <a:t>terrorism,</a:t>
            </a:r>
            <a:r>
              <a:rPr spc="-45" dirty="0"/>
              <a:t> </a:t>
            </a:r>
            <a:r>
              <a:rPr dirty="0"/>
              <a:t>natural</a:t>
            </a:r>
            <a:r>
              <a:rPr spc="-45" dirty="0"/>
              <a:t> </a:t>
            </a:r>
            <a:r>
              <a:rPr spc="-10" dirty="0"/>
              <a:t>catastrophe).</a:t>
            </a: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000"/>
          </a:p>
          <a:p>
            <a:pPr marL="12700" marR="5080">
              <a:lnSpc>
                <a:spcPct val="102699"/>
              </a:lnSpc>
            </a:pPr>
            <a:r>
              <a:rPr dirty="0"/>
              <a:t>It</a:t>
            </a:r>
            <a:r>
              <a:rPr spc="-35" dirty="0"/>
              <a:t> </a:t>
            </a:r>
            <a:r>
              <a:rPr dirty="0"/>
              <a:t>is</a:t>
            </a:r>
            <a:r>
              <a:rPr spc="-30" dirty="0"/>
              <a:t> </a:t>
            </a:r>
            <a:r>
              <a:rPr dirty="0"/>
              <a:t>also</a:t>
            </a:r>
            <a:r>
              <a:rPr spc="-30" dirty="0"/>
              <a:t> </a:t>
            </a:r>
            <a:r>
              <a:rPr dirty="0"/>
              <a:t>difficult</a:t>
            </a:r>
            <a:r>
              <a:rPr spc="-35" dirty="0"/>
              <a:t> </a:t>
            </a:r>
            <a:r>
              <a:rPr dirty="0"/>
              <a:t>the</a:t>
            </a:r>
            <a:r>
              <a:rPr spc="-30" dirty="0"/>
              <a:t> </a:t>
            </a:r>
            <a:r>
              <a:rPr spc="-10" dirty="0"/>
              <a:t>express</a:t>
            </a:r>
            <a:r>
              <a:rPr spc="-30" dirty="0"/>
              <a:t> </a:t>
            </a:r>
            <a:r>
              <a:rPr dirty="0"/>
              <a:t>the</a:t>
            </a:r>
            <a:r>
              <a:rPr spc="-35" dirty="0"/>
              <a:t> </a:t>
            </a:r>
            <a:r>
              <a:rPr dirty="0"/>
              <a:t>size</a:t>
            </a:r>
            <a:r>
              <a:rPr spc="-30" dirty="0"/>
              <a:t> </a:t>
            </a:r>
            <a:r>
              <a:rPr dirty="0"/>
              <a:t>of</a:t>
            </a:r>
            <a:r>
              <a:rPr spc="-30" dirty="0"/>
              <a:t> </a:t>
            </a:r>
            <a:r>
              <a:rPr spc="-10" dirty="0"/>
              <a:t>insurance</a:t>
            </a:r>
            <a:r>
              <a:rPr spc="-35" dirty="0"/>
              <a:t> </a:t>
            </a:r>
            <a:r>
              <a:rPr dirty="0"/>
              <a:t>claim.</a:t>
            </a:r>
            <a:r>
              <a:rPr spc="45" dirty="0"/>
              <a:t> </a:t>
            </a:r>
            <a:r>
              <a:rPr dirty="0"/>
              <a:t>For</a:t>
            </a:r>
            <a:r>
              <a:rPr spc="-30" dirty="0"/>
              <a:t> </a:t>
            </a:r>
            <a:r>
              <a:rPr spc="-10" dirty="0"/>
              <a:t>instance, </a:t>
            </a:r>
            <a:r>
              <a:rPr dirty="0"/>
              <a:t>death</a:t>
            </a:r>
            <a:r>
              <a:rPr spc="-35" dirty="0"/>
              <a:t> </a:t>
            </a:r>
            <a:r>
              <a:rPr dirty="0"/>
              <a:t>loss</a:t>
            </a:r>
            <a:r>
              <a:rPr spc="-20" dirty="0"/>
              <a:t> </a:t>
            </a:r>
            <a:r>
              <a:rPr dirty="0"/>
              <a:t>of</a:t>
            </a:r>
            <a:r>
              <a:rPr spc="-20" dirty="0"/>
              <a:t> </a:t>
            </a:r>
            <a:r>
              <a:rPr dirty="0"/>
              <a:t>cow</a:t>
            </a:r>
            <a:r>
              <a:rPr spc="-20" dirty="0"/>
              <a:t> </a:t>
            </a:r>
            <a:r>
              <a:rPr dirty="0"/>
              <a:t>is</a:t>
            </a:r>
            <a:r>
              <a:rPr spc="-20" dirty="0"/>
              <a:t> </a:t>
            </a:r>
            <a:r>
              <a:rPr spc="-10" dirty="0"/>
              <a:t>impossible</a:t>
            </a:r>
            <a:r>
              <a:rPr spc="-20" dirty="0"/>
              <a:t> </a:t>
            </a:r>
            <a:r>
              <a:rPr dirty="0"/>
              <a:t>to</a:t>
            </a:r>
            <a:r>
              <a:rPr spc="-20" dirty="0"/>
              <a:t> </a:t>
            </a:r>
            <a:r>
              <a:rPr dirty="0"/>
              <a:t>estimate</a:t>
            </a:r>
            <a:r>
              <a:rPr spc="-20" dirty="0"/>
              <a:t> </a:t>
            </a:r>
            <a:r>
              <a:rPr dirty="0"/>
              <a:t>in</a:t>
            </a:r>
            <a:r>
              <a:rPr spc="-20" dirty="0"/>
              <a:t> </a:t>
            </a:r>
            <a:r>
              <a:rPr spc="-10" dirty="0"/>
              <a:t>India.</a:t>
            </a:r>
          </a:p>
        </p:txBody>
      </p:sp>
    </p:spTree>
  </p:cSld>
  <p:clrMapOvr>
    <a:masterClrMapping/>
  </p:clrMapOvr>
  <p:transition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16945" y="382008"/>
            <a:ext cx="3976211" cy="273408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b="1" dirty="0"/>
              <a:t>Risk</a:t>
            </a:r>
            <a:r>
              <a:rPr b="1" spc="55" dirty="0"/>
              <a:t> </a:t>
            </a:r>
            <a:r>
              <a:rPr b="1" spc="-10" dirty="0"/>
              <a:t>perception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436460" y="810816"/>
            <a:ext cx="1579245" cy="655955"/>
          </a:xfrm>
          <a:prstGeom prst="rect">
            <a:avLst/>
          </a:prstGeom>
        </p:spPr>
        <p:txBody>
          <a:bodyPr vert="horz" wrap="square" lIns="0" tIns="5524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34"/>
              </a:spcBef>
            </a:pPr>
            <a:r>
              <a:rPr sz="1100" dirty="0">
                <a:latin typeface="Arial"/>
                <a:cs typeface="Arial"/>
              </a:rPr>
              <a:t>risk</a:t>
            </a:r>
            <a:r>
              <a:rPr sz="1100" spc="-10" dirty="0">
                <a:latin typeface="Arial"/>
                <a:cs typeface="Arial"/>
              </a:rPr>
              <a:t> aversion</a:t>
            </a:r>
            <a:endParaRPr sz="1100" dirty="0">
              <a:latin typeface="Arial"/>
              <a:cs typeface="Arial"/>
            </a:endParaRPr>
          </a:p>
          <a:p>
            <a:pPr marL="12700" marR="5080">
              <a:lnSpc>
                <a:spcPct val="125299"/>
              </a:lnSpc>
            </a:pPr>
            <a:r>
              <a:rPr sz="1100" dirty="0">
                <a:latin typeface="Arial"/>
                <a:cs typeface="Arial"/>
              </a:rPr>
              <a:t>risk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seeking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or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risk</a:t>
            </a:r>
            <a:r>
              <a:rPr sz="1100" spc="-20" dirty="0">
                <a:latin typeface="Arial"/>
                <a:cs typeface="Arial"/>
              </a:rPr>
              <a:t> lovers </a:t>
            </a:r>
            <a:r>
              <a:rPr sz="1100" dirty="0">
                <a:latin typeface="Arial"/>
                <a:cs typeface="Arial"/>
              </a:rPr>
              <a:t>risk</a:t>
            </a:r>
            <a:r>
              <a:rPr sz="1100" spc="-10" dirty="0">
                <a:latin typeface="Arial"/>
                <a:cs typeface="Arial"/>
              </a:rPr>
              <a:t> indifference</a:t>
            </a:r>
            <a:endParaRPr sz="1100" dirty="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17729" y="1857679"/>
            <a:ext cx="4372610" cy="203200"/>
          </a:xfrm>
          <a:prstGeom prst="rect">
            <a:avLst/>
          </a:prstGeom>
          <a:solidFill>
            <a:srgbClr val="00A499"/>
          </a:solidFill>
        </p:spPr>
        <p:txBody>
          <a:bodyPr vert="horz" wrap="square" lIns="0" tIns="13335" rIns="0" bIns="0" rtlCol="0">
            <a:spAutoFit/>
          </a:bodyPr>
          <a:lstStyle/>
          <a:p>
            <a:pPr marL="53975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Risk</a:t>
            </a:r>
            <a:r>
              <a:rPr sz="11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aversion</a:t>
            </a:r>
            <a:r>
              <a:rPr sz="11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means</a:t>
            </a:r>
            <a:endParaRPr sz="1100" dirty="0">
              <a:latin typeface="Arial"/>
              <a:cs typeface="Arial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117729" y="2060346"/>
            <a:ext cx="4372610" cy="751840"/>
            <a:chOff x="117729" y="2060346"/>
            <a:chExt cx="4372610" cy="751840"/>
          </a:xfrm>
        </p:grpSpPr>
        <p:sp>
          <p:nvSpPr>
            <p:cNvPr id="12" name="object 12"/>
            <p:cNvSpPr/>
            <p:nvPr/>
          </p:nvSpPr>
          <p:spPr>
            <a:xfrm>
              <a:off x="117729" y="2060346"/>
              <a:ext cx="4372610" cy="751840"/>
            </a:xfrm>
            <a:custGeom>
              <a:avLst/>
              <a:gdLst/>
              <a:ahLst/>
              <a:cxnLst/>
              <a:rect l="l" t="t" r="r" b="b"/>
              <a:pathLst>
                <a:path w="4372610" h="751839">
                  <a:moveTo>
                    <a:pt x="4372533" y="0"/>
                  </a:moveTo>
                  <a:lnTo>
                    <a:pt x="0" y="0"/>
                  </a:lnTo>
                  <a:lnTo>
                    <a:pt x="0" y="751560"/>
                  </a:lnTo>
                  <a:lnTo>
                    <a:pt x="4372533" y="751560"/>
                  </a:lnTo>
                  <a:lnTo>
                    <a:pt x="4372533" y="0"/>
                  </a:lnTo>
                  <a:close/>
                </a:path>
              </a:pathLst>
            </a:custGeom>
            <a:solidFill>
              <a:srgbClr val="CCEC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307416" y="2197938"/>
              <a:ext cx="73025" cy="492759"/>
            </a:xfrm>
            <a:custGeom>
              <a:avLst/>
              <a:gdLst/>
              <a:ahLst/>
              <a:cxnLst/>
              <a:rect l="l" t="t" r="r" b="b"/>
              <a:pathLst>
                <a:path w="73025" h="492760">
                  <a:moveTo>
                    <a:pt x="72453" y="420065"/>
                  </a:moveTo>
                  <a:lnTo>
                    <a:pt x="0" y="420065"/>
                  </a:lnTo>
                  <a:lnTo>
                    <a:pt x="0" y="492518"/>
                  </a:lnTo>
                  <a:lnTo>
                    <a:pt x="72453" y="492518"/>
                  </a:lnTo>
                  <a:lnTo>
                    <a:pt x="72453" y="420065"/>
                  </a:lnTo>
                  <a:close/>
                </a:path>
                <a:path w="73025" h="492760">
                  <a:moveTo>
                    <a:pt x="72453" y="210032"/>
                  </a:moveTo>
                  <a:lnTo>
                    <a:pt x="0" y="210032"/>
                  </a:lnTo>
                  <a:lnTo>
                    <a:pt x="0" y="282486"/>
                  </a:lnTo>
                  <a:lnTo>
                    <a:pt x="72453" y="282486"/>
                  </a:lnTo>
                  <a:lnTo>
                    <a:pt x="72453" y="210032"/>
                  </a:lnTo>
                  <a:close/>
                </a:path>
                <a:path w="73025" h="492760">
                  <a:moveTo>
                    <a:pt x="72453" y="0"/>
                  </a:moveTo>
                  <a:lnTo>
                    <a:pt x="0" y="0"/>
                  </a:lnTo>
                  <a:lnTo>
                    <a:pt x="0" y="72453"/>
                  </a:lnTo>
                  <a:lnTo>
                    <a:pt x="72453" y="72453"/>
                  </a:lnTo>
                  <a:lnTo>
                    <a:pt x="72453" y="0"/>
                  </a:lnTo>
                  <a:close/>
                </a:path>
              </a:pathLst>
            </a:custGeom>
            <a:solidFill>
              <a:srgbClr val="00A4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" name="object 14"/>
          <p:cNvSpPr txBox="1"/>
          <p:nvPr/>
        </p:nvSpPr>
        <p:spPr>
          <a:xfrm>
            <a:off x="117729" y="2060346"/>
            <a:ext cx="4372610" cy="751840"/>
          </a:xfrm>
          <a:prstGeom prst="rect">
            <a:avLst/>
          </a:prstGeom>
        </p:spPr>
        <p:txBody>
          <a:bodyPr vert="horz" wrap="square" lIns="0" tIns="27939" rIns="0" bIns="0" rtlCol="0">
            <a:spAutoFit/>
          </a:bodyPr>
          <a:lstStyle/>
          <a:p>
            <a:pPr marL="330835" marR="323215">
              <a:lnSpc>
                <a:spcPct val="125299"/>
              </a:lnSpc>
              <a:spcBef>
                <a:spcPts val="219"/>
              </a:spcBef>
            </a:pPr>
            <a:r>
              <a:rPr sz="1100" spc="-10" dirty="0">
                <a:latin typeface="Arial"/>
                <a:cs typeface="Arial"/>
              </a:rPr>
              <a:t>negative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deviations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are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more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serious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than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positive. preference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option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with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lower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variability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higher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variability.</a:t>
            </a:r>
            <a:endParaRPr sz="1100" dirty="0">
              <a:latin typeface="Arial"/>
              <a:cs typeface="Arial"/>
            </a:endParaRPr>
          </a:p>
          <a:p>
            <a:pPr marL="330835">
              <a:lnSpc>
                <a:spcPct val="100000"/>
              </a:lnSpc>
              <a:spcBef>
                <a:spcPts val="330"/>
              </a:spcBef>
            </a:pPr>
            <a:r>
              <a:rPr sz="1100" spc="-10" dirty="0">
                <a:latin typeface="Arial"/>
                <a:cs typeface="Arial"/>
              </a:rPr>
              <a:t>preference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option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with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lower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risk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at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same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expected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profit.</a:t>
            </a:r>
            <a:endParaRPr sz="11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16945" y="322664"/>
            <a:ext cx="3976211" cy="273408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b="1" dirty="0"/>
              <a:t>Willingness</a:t>
            </a:r>
            <a:r>
              <a:rPr b="1" spc="70" dirty="0"/>
              <a:t> </a:t>
            </a:r>
            <a:r>
              <a:rPr b="1" dirty="0"/>
              <a:t>to</a:t>
            </a:r>
            <a:r>
              <a:rPr b="1" spc="75" dirty="0"/>
              <a:t> </a:t>
            </a:r>
            <a:r>
              <a:rPr b="1" dirty="0"/>
              <a:t>pay</a:t>
            </a:r>
            <a:r>
              <a:rPr b="1" spc="70" dirty="0"/>
              <a:t> </a:t>
            </a:r>
            <a:r>
              <a:rPr b="1" dirty="0"/>
              <a:t>insurance</a:t>
            </a:r>
            <a:r>
              <a:rPr b="1" spc="75" dirty="0"/>
              <a:t> </a:t>
            </a:r>
            <a:r>
              <a:rPr b="1" spc="-10" dirty="0"/>
              <a:t>premium</a:t>
            </a: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77948" y="696071"/>
            <a:ext cx="3230553" cy="2059748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890422" y="2906146"/>
            <a:ext cx="2827655" cy="1660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latin typeface="Arial"/>
                <a:cs typeface="Arial"/>
              </a:rPr>
              <a:t>Figure: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Utility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function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and</a:t>
            </a:r>
            <a:r>
              <a:rPr sz="1000" spc="-4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willingness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to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pay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spc="-25" dirty="0">
                <a:latin typeface="Arial"/>
                <a:cs typeface="Arial"/>
              </a:rPr>
              <a:t>WTP</a:t>
            </a:r>
            <a:endParaRPr sz="10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23850" y="251730"/>
            <a:ext cx="3976211" cy="273408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b="1" dirty="0"/>
              <a:t>Asymmetric</a:t>
            </a:r>
            <a:r>
              <a:rPr b="1" spc="170" dirty="0"/>
              <a:t> </a:t>
            </a:r>
            <a:r>
              <a:rPr b="1" spc="-10" dirty="0"/>
              <a:t>information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323850" y="624466"/>
            <a:ext cx="4289425" cy="248221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One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party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always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better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informed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than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other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party.</a:t>
            </a:r>
            <a:endParaRPr sz="11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05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100" dirty="0">
                <a:latin typeface="Arial"/>
                <a:cs typeface="Arial"/>
              </a:rPr>
              <a:t>For</a:t>
            </a:r>
            <a:r>
              <a:rPr sz="1100" spc="-6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instance:</a:t>
            </a:r>
            <a:endParaRPr sz="1100" dirty="0">
              <a:latin typeface="Arial"/>
              <a:cs typeface="Arial"/>
            </a:endParaRPr>
          </a:p>
          <a:p>
            <a:pPr marL="289560" marR="226695">
              <a:lnSpc>
                <a:spcPct val="102600"/>
              </a:lnSpc>
              <a:spcBef>
                <a:spcPts val="300"/>
              </a:spcBef>
            </a:pPr>
            <a:r>
              <a:rPr sz="1100" dirty="0">
                <a:latin typeface="Arial"/>
                <a:cs typeface="Arial"/>
              </a:rPr>
              <a:t>the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seller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better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informed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about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product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quality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than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25" dirty="0">
                <a:latin typeface="Arial"/>
                <a:cs typeface="Arial"/>
              </a:rPr>
              <a:t>the </a:t>
            </a:r>
            <a:r>
              <a:rPr sz="1100" spc="-10" dirty="0">
                <a:latin typeface="Arial"/>
                <a:cs typeface="Arial"/>
              </a:rPr>
              <a:t>customer‘</a:t>
            </a:r>
            <a:endParaRPr sz="1100" dirty="0">
              <a:latin typeface="Arial"/>
              <a:cs typeface="Arial"/>
            </a:endParaRPr>
          </a:p>
          <a:p>
            <a:pPr marL="289560" marR="5080">
              <a:lnSpc>
                <a:spcPct val="102699"/>
              </a:lnSpc>
              <a:spcBef>
                <a:spcPts val="300"/>
              </a:spcBef>
            </a:pPr>
            <a:r>
              <a:rPr sz="1100" dirty="0">
                <a:latin typeface="Arial"/>
                <a:cs typeface="Arial"/>
              </a:rPr>
              <a:t>the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credit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applicant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better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informed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about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his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ability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meet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25" dirty="0">
                <a:latin typeface="Arial"/>
                <a:cs typeface="Arial"/>
              </a:rPr>
              <a:t>the </a:t>
            </a:r>
            <a:r>
              <a:rPr sz="1100" dirty="0">
                <a:latin typeface="Arial"/>
                <a:cs typeface="Arial"/>
              </a:rPr>
              <a:t>liabilities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than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creditor‘</a:t>
            </a:r>
            <a:endParaRPr sz="1100" dirty="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335"/>
              </a:spcBef>
            </a:pP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bank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more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informed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that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regulator;</a:t>
            </a:r>
            <a:endParaRPr sz="1100" dirty="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334"/>
              </a:spcBef>
            </a:pPr>
            <a:r>
              <a:rPr sz="1100" dirty="0">
                <a:latin typeface="Arial"/>
                <a:cs typeface="Arial"/>
              </a:rPr>
              <a:t>the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insured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knows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better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his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risky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behaviour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than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insurer.</a:t>
            </a:r>
            <a:endParaRPr sz="11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000" dirty="0">
              <a:latin typeface="Arial"/>
              <a:cs typeface="Arial"/>
            </a:endParaRPr>
          </a:p>
          <a:p>
            <a:pPr marL="289560" marR="2388870" indent="-277495">
              <a:lnSpc>
                <a:spcPct val="125299"/>
              </a:lnSpc>
              <a:spcBef>
                <a:spcPts val="5"/>
              </a:spcBef>
            </a:pPr>
            <a:r>
              <a:rPr sz="1100" dirty="0">
                <a:latin typeface="Arial"/>
                <a:cs typeface="Arial"/>
              </a:rPr>
              <a:t>Asymmetric</a:t>
            </a:r>
            <a:r>
              <a:rPr sz="1100" spc="-6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information</a:t>
            </a:r>
            <a:r>
              <a:rPr sz="1100" spc="-6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yields: </a:t>
            </a:r>
            <a:r>
              <a:rPr sz="1100" dirty="0">
                <a:latin typeface="Arial"/>
                <a:cs typeface="Arial"/>
              </a:rPr>
              <a:t>moral</a:t>
            </a:r>
            <a:r>
              <a:rPr sz="1100" spc="-5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hazard,</a:t>
            </a:r>
            <a:endParaRPr sz="1100" dirty="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330"/>
              </a:spcBef>
            </a:pPr>
            <a:r>
              <a:rPr sz="1100" dirty="0">
                <a:latin typeface="Arial"/>
                <a:cs typeface="Arial"/>
              </a:rPr>
              <a:t>adverse</a:t>
            </a:r>
            <a:r>
              <a:rPr sz="1100" spc="-7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selection.</a:t>
            </a:r>
            <a:endParaRPr sz="11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16945" y="382008"/>
            <a:ext cx="3976211" cy="273408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b="1" dirty="0"/>
              <a:t>Moral</a:t>
            </a:r>
            <a:r>
              <a:rPr b="1" spc="60" dirty="0"/>
              <a:t> </a:t>
            </a:r>
            <a:r>
              <a:rPr b="1" spc="-10" dirty="0"/>
              <a:t>hazard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59372" y="1108340"/>
            <a:ext cx="4276725" cy="131572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The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insured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behaves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less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cautiously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when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policy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underwritten.</a:t>
            </a:r>
            <a:endParaRPr sz="11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300">
              <a:latin typeface="Arial"/>
              <a:cs typeface="Arial"/>
            </a:endParaRPr>
          </a:p>
          <a:p>
            <a:pPr marL="12700" marR="5080">
              <a:lnSpc>
                <a:spcPct val="102600"/>
              </a:lnSpc>
              <a:spcBef>
                <a:spcPts val="894"/>
              </a:spcBef>
            </a:pPr>
            <a:r>
              <a:rPr sz="1100" dirty="0">
                <a:latin typeface="Arial"/>
                <a:cs typeface="Arial"/>
              </a:rPr>
              <a:t>Thus,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insured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more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risky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for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insurer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but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he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cannot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control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25" dirty="0">
                <a:latin typeface="Arial"/>
                <a:cs typeface="Arial"/>
              </a:rPr>
              <a:t>it, </a:t>
            </a:r>
            <a:r>
              <a:rPr sz="1100" dirty="0">
                <a:latin typeface="Arial"/>
                <a:cs typeface="Arial"/>
              </a:rPr>
              <a:t>estimate,</a:t>
            </a:r>
            <a:r>
              <a:rPr sz="1100" spc="-70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etc.</a:t>
            </a:r>
            <a:endParaRPr sz="11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3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930"/>
              </a:spcBef>
            </a:pPr>
            <a:r>
              <a:rPr sz="1100" dirty="0">
                <a:latin typeface="Arial"/>
                <a:cs typeface="Arial"/>
              </a:rPr>
              <a:t>It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very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common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especially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within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non-</a:t>
            </a:r>
            <a:r>
              <a:rPr sz="1100" dirty="0">
                <a:latin typeface="Arial"/>
                <a:cs typeface="Arial"/>
              </a:rPr>
              <a:t>life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insurance.</a:t>
            </a:r>
            <a:endParaRPr sz="110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16945" y="382008"/>
            <a:ext cx="3976211" cy="273408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b="1" dirty="0"/>
              <a:t>Adverse</a:t>
            </a:r>
            <a:r>
              <a:rPr b="1" spc="65" dirty="0"/>
              <a:t> </a:t>
            </a:r>
            <a:r>
              <a:rPr b="1" spc="-10" dirty="0"/>
              <a:t>selection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59372" y="961922"/>
            <a:ext cx="4156710" cy="168021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The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less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suitable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subjects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substites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more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suitable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subjects.</a:t>
            </a:r>
            <a:endParaRPr sz="11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000">
              <a:latin typeface="Arial"/>
              <a:cs typeface="Arial"/>
            </a:endParaRPr>
          </a:p>
          <a:p>
            <a:pPr marL="12700" marR="104139">
              <a:lnSpc>
                <a:spcPct val="102600"/>
              </a:lnSpc>
            </a:pPr>
            <a:r>
              <a:rPr sz="1100" spc="-10" dirty="0">
                <a:latin typeface="Arial"/>
                <a:cs typeface="Arial"/>
              </a:rPr>
              <a:t>People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that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tend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incur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insurance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claim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are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more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willing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25" dirty="0">
                <a:latin typeface="Arial"/>
                <a:cs typeface="Arial"/>
              </a:rPr>
              <a:t>buy </a:t>
            </a:r>
            <a:r>
              <a:rPr sz="1100" dirty="0">
                <a:latin typeface="Arial"/>
                <a:cs typeface="Arial"/>
              </a:rPr>
              <a:t>insurance</a:t>
            </a:r>
            <a:r>
              <a:rPr sz="1100" spc="-70" dirty="0">
                <a:latin typeface="Arial"/>
                <a:cs typeface="Arial"/>
              </a:rPr>
              <a:t> </a:t>
            </a:r>
            <a:r>
              <a:rPr sz="1100" i="1" dirty="0">
                <a:latin typeface="Meiryo UI"/>
                <a:cs typeface="Meiryo UI"/>
              </a:rPr>
              <a:t>⇒</a:t>
            </a:r>
            <a:r>
              <a:rPr sz="1100" i="1" spc="-95" dirty="0">
                <a:latin typeface="Meiryo UI"/>
                <a:cs typeface="Meiryo UI"/>
              </a:rPr>
              <a:t> </a:t>
            </a:r>
            <a:r>
              <a:rPr sz="1100" dirty="0">
                <a:latin typeface="Arial"/>
                <a:cs typeface="Arial"/>
              </a:rPr>
              <a:t>increased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risk.</a:t>
            </a:r>
            <a:endParaRPr sz="11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000">
              <a:latin typeface="Arial"/>
              <a:cs typeface="Arial"/>
            </a:endParaRPr>
          </a:p>
          <a:p>
            <a:pPr marL="12700" marR="5080">
              <a:lnSpc>
                <a:spcPct val="102600"/>
              </a:lnSpc>
            </a:pPr>
            <a:r>
              <a:rPr sz="1100" dirty="0">
                <a:latin typeface="Arial"/>
                <a:cs typeface="Arial"/>
              </a:rPr>
              <a:t>As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result,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insurer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forced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increase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premium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order</a:t>
            </a:r>
            <a:r>
              <a:rPr sz="1100" spc="-25" dirty="0">
                <a:latin typeface="Arial"/>
                <a:cs typeface="Arial"/>
              </a:rPr>
              <a:t> to </a:t>
            </a:r>
            <a:r>
              <a:rPr sz="1100" spc="-10" dirty="0">
                <a:latin typeface="Arial"/>
                <a:cs typeface="Arial"/>
              </a:rPr>
              <a:t>cover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expected</a:t>
            </a:r>
            <a:r>
              <a:rPr sz="1100" spc="-20" dirty="0">
                <a:latin typeface="Arial"/>
                <a:cs typeface="Arial"/>
              </a:rPr>
              <a:t> loss.</a:t>
            </a:r>
            <a:endParaRPr sz="11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000">
              <a:latin typeface="Arial"/>
              <a:cs typeface="Arial"/>
            </a:endParaRPr>
          </a:p>
          <a:p>
            <a:pPr marL="12700" marR="317500">
              <a:lnSpc>
                <a:spcPct val="102699"/>
              </a:lnSpc>
            </a:pPr>
            <a:r>
              <a:rPr sz="1100" dirty="0">
                <a:latin typeface="Arial"/>
                <a:cs typeface="Arial"/>
              </a:rPr>
              <a:t>The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less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risky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policyholders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cancel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policies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and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buy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it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from </a:t>
            </a:r>
            <a:r>
              <a:rPr sz="1100" dirty="0">
                <a:latin typeface="Arial"/>
                <a:cs typeface="Arial"/>
              </a:rPr>
              <a:t>competing</a:t>
            </a:r>
            <a:r>
              <a:rPr sz="1100" spc="-6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insurance</a:t>
            </a:r>
            <a:r>
              <a:rPr sz="1100" spc="-6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for</a:t>
            </a:r>
            <a:r>
              <a:rPr sz="1100" spc="-6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lower</a:t>
            </a:r>
            <a:r>
              <a:rPr sz="1100" spc="-6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premiums.</a:t>
            </a:r>
            <a:endParaRPr sz="110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ctrTitle"/>
          </p:nvPr>
        </p:nvSpPr>
        <p:spPr>
          <a:xfrm>
            <a:off x="436460" y="219665"/>
            <a:ext cx="1463040" cy="232756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>
                <a:solidFill>
                  <a:schemeClr val="tx1"/>
                </a:solidFill>
              </a:rPr>
              <a:t>Risk</a:t>
            </a:r>
            <a:r>
              <a:rPr spc="55" dirty="0">
                <a:solidFill>
                  <a:schemeClr val="tx1"/>
                </a:solidFill>
              </a:rPr>
              <a:t> </a:t>
            </a:r>
            <a:r>
              <a:rPr spc="-10" dirty="0">
                <a:solidFill>
                  <a:schemeClr val="tx1"/>
                </a:solidFill>
              </a:rPr>
              <a:t>classification</a:t>
            </a:r>
          </a:p>
        </p:txBody>
      </p:sp>
      <p:sp>
        <p:nvSpPr>
          <p:cNvPr id="12" name="object 12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dirty="0"/>
              <a:t>Jiri</a:t>
            </a:r>
            <a:r>
              <a:rPr spc="-25" dirty="0"/>
              <a:t> </a:t>
            </a:r>
            <a:r>
              <a:rPr dirty="0"/>
              <a:t>Valecky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14" name="object 1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r>
              <a:rPr dirty="0"/>
              <a:t>15</a:t>
            </a:r>
            <a:r>
              <a:rPr spc="-10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35" dirty="0"/>
              <a:t>21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436460" y="1280564"/>
            <a:ext cx="3837940" cy="8661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4150" marR="5080" indent="-171450">
              <a:lnSpc>
                <a:spcPct val="125299"/>
              </a:lnSpc>
              <a:spcBef>
                <a:spcPts val="100"/>
              </a:spcBef>
              <a:buFont typeface="Wingdings" panose="05000000000000000000" pitchFamily="2" charset="2"/>
              <a:buChar char="n"/>
            </a:pPr>
            <a:r>
              <a:rPr sz="1100" dirty="0">
                <a:latin typeface="Arial"/>
                <a:cs typeface="Arial"/>
              </a:rPr>
              <a:t>financial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risks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(how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define?</a:t>
            </a:r>
            <a:r>
              <a:rPr sz="1100" spc="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-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see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financial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models) </a:t>
            </a:r>
            <a:r>
              <a:rPr sz="1100" dirty="0">
                <a:latin typeface="Arial"/>
                <a:cs typeface="Arial"/>
              </a:rPr>
              <a:t>insurance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risk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(probability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insured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accident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that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yield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loss) </a:t>
            </a:r>
            <a:r>
              <a:rPr sz="1100" dirty="0">
                <a:latin typeface="Arial"/>
                <a:cs typeface="Arial"/>
              </a:rPr>
              <a:t>underwritting</a:t>
            </a:r>
            <a:r>
              <a:rPr sz="1100" spc="-5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risks</a:t>
            </a:r>
            <a:endParaRPr sz="1100" dirty="0">
              <a:latin typeface="Arial"/>
              <a:cs typeface="Arial"/>
            </a:endParaRPr>
          </a:p>
          <a:p>
            <a:pPr marL="184150" indent="-171450">
              <a:lnSpc>
                <a:spcPct val="100000"/>
              </a:lnSpc>
              <a:spcBef>
                <a:spcPts val="335"/>
              </a:spcBef>
              <a:buFont typeface="Wingdings" panose="05000000000000000000" pitchFamily="2" charset="2"/>
              <a:buChar char="n"/>
            </a:pPr>
            <a:r>
              <a:rPr sz="1100" spc="-10" dirty="0">
                <a:latin typeface="Arial"/>
                <a:cs typeface="Arial"/>
              </a:rPr>
              <a:t>others.</a:t>
            </a:r>
            <a:endParaRPr sz="11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Financial</a:t>
            </a:r>
            <a:r>
              <a:rPr spc="114" dirty="0"/>
              <a:t> </a:t>
            </a:r>
            <a:r>
              <a:rPr spc="-10" dirty="0"/>
              <a:t>risks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476250" y="968375"/>
            <a:ext cx="3446145" cy="1689735"/>
          </a:xfrm>
          <a:prstGeom prst="rect">
            <a:avLst/>
          </a:prstGeom>
        </p:spPr>
        <p:txBody>
          <a:bodyPr vert="horz" wrap="square" lIns="0" tIns="36195" rIns="0" bIns="0" rtlCol="0">
            <a:spAutoFit/>
          </a:bodyPr>
          <a:lstStyle/>
          <a:p>
            <a:pPr marL="289560">
              <a:lnSpc>
                <a:spcPct val="100000"/>
              </a:lnSpc>
              <a:spcBef>
                <a:spcPts val="285"/>
              </a:spcBef>
            </a:pPr>
            <a:r>
              <a:rPr sz="1100" dirty="0">
                <a:latin typeface="Arial"/>
                <a:cs typeface="Arial"/>
              </a:rPr>
              <a:t>market</a:t>
            </a:r>
            <a:r>
              <a:rPr sz="1100" spc="-5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risk,</a:t>
            </a:r>
            <a:endParaRPr sz="1100" dirty="0">
              <a:latin typeface="Arial"/>
              <a:cs typeface="Arial"/>
            </a:endParaRPr>
          </a:p>
          <a:p>
            <a:pPr marL="566420" marR="2186940">
              <a:lnSpc>
                <a:spcPct val="100000"/>
              </a:lnSpc>
              <a:spcBef>
                <a:spcPts val="175"/>
              </a:spcBef>
            </a:pPr>
            <a:r>
              <a:rPr lang="en-US" sz="1000" dirty="0">
                <a:latin typeface="Arial"/>
                <a:cs typeface="Arial"/>
              </a:rPr>
              <a:t>e</a:t>
            </a:r>
            <a:r>
              <a:rPr sz="1000" dirty="0">
                <a:latin typeface="Arial"/>
                <a:cs typeface="Arial"/>
              </a:rPr>
              <a:t>quity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risk, </a:t>
            </a:r>
            <a:r>
              <a:rPr sz="1000" dirty="0">
                <a:latin typeface="Arial"/>
                <a:cs typeface="Arial"/>
              </a:rPr>
              <a:t>interest</a:t>
            </a:r>
            <a:r>
              <a:rPr sz="1000" spc="-4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risk,</a:t>
            </a:r>
            <a:endParaRPr sz="1000" dirty="0">
              <a:latin typeface="Arial"/>
              <a:cs typeface="Arial"/>
            </a:endParaRPr>
          </a:p>
          <a:p>
            <a:pPr marL="566420" marR="1638935">
              <a:lnSpc>
                <a:spcPts val="1200"/>
              </a:lnSpc>
              <a:spcBef>
                <a:spcPts val="35"/>
              </a:spcBef>
            </a:pPr>
            <a:r>
              <a:rPr sz="1000" dirty="0">
                <a:latin typeface="Arial"/>
                <a:cs typeface="Arial"/>
              </a:rPr>
              <a:t>foreign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exchange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risk, </a:t>
            </a:r>
            <a:r>
              <a:rPr sz="1000" dirty="0">
                <a:latin typeface="Arial"/>
                <a:cs typeface="Arial"/>
              </a:rPr>
              <a:t>option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risk</a:t>
            </a:r>
            <a:r>
              <a:rPr sz="1000" spc="-20" dirty="0">
                <a:latin typeface="Arial"/>
                <a:cs typeface="Arial"/>
              </a:rPr>
              <a:t> etc.</a:t>
            </a:r>
            <a:endParaRPr sz="1000" dirty="0">
              <a:latin typeface="Arial"/>
              <a:cs typeface="Arial"/>
            </a:endParaRPr>
          </a:p>
          <a:p>
            <a:pPr marL="289560" marR="1972310">
              <a:lnSpc>
                <a:spcPts val="1650"/>
              </a:lnSpc>
              <a:spcBef>
                <a:spcPts val="85"/>
              </a:spcBef>
            </a:pPr>
            <a:r>
              <a:rPr sz="1100" dirty="0">
                <a:latin typeface="Arial"/>
                <a:cs typeface="Arial"/>
              </a:rPr>
              <a:t>credit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(default) </a:t>
            </a:r>
            <a:r>
              <a:rPr sz="1100" spc="-20" dirty="0">
                <a:latin typeface="Arial"/>
                <a:cs typeface="Arial"/>
              </a:rPr>
              <a:t>risk, </a:t>
            </a:r>
            <a:r>
              <a:rPr sz="1100" dirty="0">
                <a:latin typeface="Arial"/>
                <a:cs typeface="Arial"/>
              </a:rPr>
              <a:t>operational</a:t>
            </a:r>
            <a:r>
              <a:rPr sz="1100" spc="-7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risk, </a:t>
            </a:r>
            <a:r>
              <a:rPr sz="1100" dirty="0">
                <a:latin typeface="Arial"/>
                <a:cs typeface="Arial"/>
              </a:rPr>
              <a:t>liquidity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risk,</a:t>
            </a:r>
            <a:endParaRPr sz="11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34"/>
              </a:spcBef>
            </a:pPr>
            <a:r>
              <a:rPr sz="1100" dirty="0">
                <a:latin typeface="Arial"/>
                <a:cs typeface="Arial"/>
              </a:rPr>
              <a:t>Also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insurance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company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undertakes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these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kinds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risk.</a:t>
            </a:r>
            <a:endParaRPr sz="11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16945" y="382008"/>
            <a:ext cx="3976211" cy="273408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Underwritting</a:t>
            </a:r>
            <a:r>
              <a:rPr b="1" spc="18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risks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320895" y="968375"/>
            <a:ext cx="3805554" cy="1581150"/>
          </a:xfrm>
          <a:prstGeom prst="rect">
            <a:avLst/>
          </a:prstGeom>
        </p:spPr>
        <p:txBody>
          <a:bodyPr vert="horz" wrap="square" lIns="0" tIns="3619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85"/>
              </a:spcBef>
            </a:pPr>
            <a:r>
              <a:rPr sz="1100" dirty="0">
                <a:latin typeface="Arial"/>
                <a:cs typeface="Arial"/>
              </a:rPr>
              <a:t>premium</a:t>
            </a:r>
            <a:r>
              <a:rPr sz="1100" spc="-50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risk</a:t>
            </a:r>
            <a:endParaRPr sz="1100" dirty="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175"/>
              </a:spcBef>
            </a:pPr>
            <a:r>
              <a:rPr sz="1000" dirty="0">
                <a:latin typeface="Arial"/>
                <a:cs typeface="Arial"/>
              </a:rPr>
              <a:t>insurance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claims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is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higher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than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premiums;</a:t>
            </a:r>
            <a:endParaRPr sz="10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95"/>
              </a:spcBef>
            </a:pPr>
            <a:r>
              <a:rPr sz="1100" dirty="0">
                <a:latin typeface="Arial"/>
                <a:cs typeface="Arial"/>
              </a:rPr>
              <a:t>technical</a:t>
            </a:r>
            <a:r>
              <a:rPr sz="1100" spc="-6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provision</a:t>
            </a:r>
            <a:r>
              <a:rPr sz="1100" spc="-60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risk,</a:t>
            </a:r>
            <a:endParaRPr sz="1100" dirty="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175"/>
              </a:spcBef>
            </a:pPr>
            <a:r>
              <a:rPr sz="1000" dirty="0">
                <a:latin typeface="Arial"/>
                <a:cs typeface="Arial"/>
              </a:rPr>
              <a:t>insurance</a:t>
            </a:r>
            <a:r>
              <a:rPr sz="1000" spc="-4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claims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are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higher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than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technical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provisions;</a:t>
            </a:r>
            <a:endParaRPr sz="10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95"/>
              </a:spcBef>
            </a:pPr>
            <a:r>
              <a:rPr sz="1100" dirty="0">
                <a:latin typeface="Arial"/>
                <a:cs typeface="Arial"/>
              </a:rPr>
              <a:t>catastrophic</a:t>
            </a:r>
            <a:r>
              <a:rPr sz="1100" spc="-6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risk;</a:t>
            </a:r>
            <a:endParaRPr sz="1100" dirty="0">
              <a:latin typeface="Arial"/>
              <a:cs typeface="Arial"/>
            </a:endParaRPr>
          </a:p>
          <a:p>
            <a:pPr marL="289560" marR="96520">
              <a:lnSpc>
                <a:spcPct val="100000"/>
              </a:lnSpc>
              <a:spcBef>
                <a:spcPts val="175"/>
              </a:spcBef>
            </a:pPr>
            <a:r>
              <a:rPr sz="1000" spc="-10" dirty="0">
                <a:latin typeface="Arial"/>
                <a:cs typeface="Arial"/>
              </a:rPr>
              <a:t>extreme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claim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(e.g.</a:t>
            </a:r>
            <a:r>
              <a:rPr sz="1000" spc="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WTC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-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11th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September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2001,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Deepwater </a:t>
            </a:r>
            <a:r>
              <a:rPr sz="1000" dirty="0">
                <a:latin typeface="Arial"/>
                <a:cs typeface="Arial"/>
              </a:rPr>
              <a:t>Horizon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of</a:t>
            </a:r>
            <a:r>
              <a:rPr sz="1000" spc="-2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BP</a:t>
            </a:r>
            <a:r>
              <a:rPr sz="1000" spc="-2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-</a:t>
            </a:r>
            <a:r>
              <a:rPr sz="1000" spc="-2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20th</a:t>
            </a:r>
            <a:r>
              <a:rPr sz="1000" spc="-2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April</a:t>
            </a:r>
            <a:r>
              <a:rPr sz="1000" spc="-2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2010)</a:t>
            </a:r>
            <a:endParaRPr sz="1000" dirty="0">
              <a:latin typeface="Arial"/>
              <a:cs typeface="Arial"/>
            </a:endParaRPr>
          </a:p>
          <a:p>
            <a:pPr marL="289560" marR="5080">
              <a:lnSpc>
                <a:spcPts val="1200"/>
              </a:lnSpc>
              <a:spcBef>
                <a:spcPts val="30"/>
              </a:spcBef>
            </a:pPr>
            <a:r>
              <a:rPr sz="1000" dirty="0">
                <a:latin typeface="Arial"/>
                <a:cs typeface="Arial"/>
              </a:rPr>
              <a:t>many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small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claims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at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once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(hurricane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Katrina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in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New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Orleans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spc="-50" dirty="0">
                <a:latin typeface="Arial"/>
                <a:cs typeface="Arial"/>
              </a:rPr>
              <a:t>- </a:t>
            </a:r>
            <a:r>
              <a:rPr sz="1000" spc="-10" dirty="0">
                <a:latin typeface="Arial"/>
                <a:cs typeface="Arial"/>
              </a:rPr>
              <a:t>28.-</a:t>
            </a:r>
            <a:r>
              <a:rPr sz="1000" dirty="0">
                <a:latin typeface="Arial"/>
                <a:cs typeface="Arial"/>
              </a:rPr>
              <a:t>29.</a:t>
            </a:r>
            <a:r>
              <a:rPr sz="1000" spc="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August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2005)</a:t>
            </a:r>
            <a:endParaRPr sz="10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95300" y="181848"/>
            <a:ext cx="1494155" cy="232756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400" dirty="0">
                <a:latin typeface="Arial"/>
                <a:cs typeface="Arial"/>
              </a:rPr>
              <a:t>Risk</a:t>
            </a:r>
            <a:r>
              <a:rPr sz="1400" spc="55" dirty="0">
                <a:latin typeface="Arial"/>
                <a:cs typeface="Arial"/>
              </a:rPr>
              <a:t> </a:t>
            </a:r>
            <a:r>
              <a:rPr sz="1400" spc="-10" dirty="0">
                <a:latin typeface="Arial"/>
                <a:cs typeface="Arial"/>
              </a:rPr>
              <a:t>management</a:t>
            </a:r>
            <a:endParaRPr sz="1400" dirty="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1639" y="975686"/>
            <a:ext cx="3660542" cy="1285178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328013" y="2453188"/>
            <a:ext cx="1952625" cy="1660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latin typeface="Arial"/>
                <a:cs typeface="Arial"/>
              </a:rPr>
              <a:t>Figure:</a:t>
            </a:r>
            <a:r>
              <a:rPr sz="1000" spc="-4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Risk</a:t>
            </a:r>
            <a:r>
              <a:rPr sz="1000" spc="-4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management</a:t>
            </a:r>
            <a:r>
              <a:rPr sz="1000" spc="-4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process</a:t>
            </a:r>
            <a:endParaRPr sz="10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16945" y="382008"/>
            <a:ext cx="3976211" cy="273408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Contents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323850" y="874467"/>
            <a:ext cx="3576295" cy="1706749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065">
              <a:lnSpc>
                <a:spcPct val="100000"/>
              </a:lnSpc>
              <a:spcBef>
                <a:spcPts val="90"/>
              </a:spcBef>
              <a:buClr>
                <a:srgbClr val="FFFFFF"/>
              </a:buClr>
              <a:buSzPct val="90909"/>
              <a:tabLst>
                <a:tab pos="212725" algn="l"/>
                <a:tab pos="213360" algn="l"/>
              </a:tabLst>
            </a:pP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r>
              <a:rPr lang="en-US" sz="1100" spc="-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en-US" sz="1100" spc="-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1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insurance</a:t>
            </a:r>
            <a:endParaRPr lang="en-US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45"/>
              </a:spcBef>
              <a:buClr>
                <a:srgbClr val="FFFFFF"/>
              </a:buClr>
            </a:pPr>
            <a:endParaRPr sz="14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065">
              <a:lnSpc>
                <a:spcPct val="100000"/>
              </a:lnSpc>
              <a:buClr>
                <a:srgbClr val="FFFFFF"/>
              </a:buClr>
              <a:buSzPct val="90909"/>
              <a:tabLst>
                <a:tab pos="212725" algn="l"/>
                <a:tab pos="213360" algn="l"/>
              </a:tabLst>
            </a:pPr>
            <a:r>
              <a:rPr sz="11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Risk</a:t>
            </a:r>
            <a:endParaRPr lang="en-US" sz="1100" spc="-2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065">
              <a:lnSpc>
                <a:spcPct val="100000"/>
              </a:lnSpc>
              <a:buClr>
                <a:srgbClr val="FFFFFF"/>
              </a:buClr>
              <a:buSzPct val="90909"/>
              <a:tabLst>
                <a:tab pos="212725" algn="l"/>
                <a:tab pos="213360" algn="l"/>
              </a:tabLst>
            </a:pP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Risk</a:t>
            </a:r>
            <a:r>
              <a:rPr sz="1100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definition </a:t>
            </a:r>
            <a:r>
              <a:rPr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Risk</a:t>
            </a:r>
            <a:r>
              <a:rPr sz="1100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perception</a:t>
            </a:r>
            <a:endParaRPr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4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065" marR="71755">
              <a:lnSpc>
                <a:spcPct val="102699"/>
              </a:lnSpc>
              <a:buClr>
                <a:srgbClr val="FFFFFF"/>
              </a:buClr>
              <a:buSzPct val="90909"/>
              <a:tabLst>
                <a:tab pos="213360" algn="l"/>
                <a:tab pos="357505" algn="l"/>
              </a:tabLst>
            </a:pPr>
            <a:r>
              <a:rPr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Asymmetric</a:t>
            </a:r>
            <a:r>
              <a:rPr sz="1100" spc="-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information 		</a:t>
            </a:r>
            <a:endParaRPr lang="en-US" sz="1100" spc="-1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065" marR="71755">
              <a:lnSpc>
                <a:spcPct val="102699"/>
              </a:lnSpc>
              <a:buClr>
                <a:srgbClr val="FFFFFF"/>
              </a:buClr>
              <a:buSzPct val="90909"/>
              <a:tabLst>
                <a:tab pos="213360" algn="l"/>
                <a:tab pos="357505" algn="l"/>
              </a:tabLst>
            </a:pP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Risk</a:t>
            </a:r>
            <a:r>
              <a:rPr sz="1100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classification</a:t>
            </a:r>
            <a:endParaRPr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45"/>
              </a:spcBef>
              <a:buClr>
                <a:srgbClr val="FFFFFF"/>
              </a:buClr>
            </a:pPr>
            <a:endParaRPr sz="14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065">
              <a:lnSpc>
                <a:spcPct val="100000"/>
              </a:lnSpc>
              <a:spcBef>
                <a:spcPts val="5"/>
              </a:spcBef>
              <a:buClr>
                <a:srgbClr val="FFFFFF"/>
              </a:buClr>
              <a:buSzPct val="90909"/>
              <a:tabLst>
                <a:tab pos="212725" algn="l"/>
                <a:tab pos="213360" algn="l"/>
              </a:tabLst>
            </a:pPr>
            <a:r>
              <a:rPr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Risk</a:t>
            </a:r>
            <a:r>
              <a:rPr sz="1100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management</a:t>
            </a:r>
            <a:endParaRPr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cut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09541" y="180712"/>
            <a:ext cx="3976211" cy="668918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Risk</a:t>
            </a:r>
            <a:r>
              <a:rPr spc="55" dirty="0"/>
              <a:t> </a:t>
            </a:r>
            <a:r>
              <a:rPr spc="-10" dirty="0"/>
              <a:t>management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323850" y="968375"/>
            <a:ext cx="4198620" cy="16427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89560" marR="2583815" indent="-277495">
              <a:lnSpc>
                <a:spcPct val="113199"/>
              </a:lnSpc>
              <a:spcBef>
                <a:spcPts val="100"/>
              </a:spcBef>
            </a:pPr>
            <a:r>
              <a:rPr sz="1100" dirty="0">
                <a:latin typeface="Arial"/>
                <a:cs typeface="Arial"/>
              </a:rPr>
              <a:t>Risk</a:t>
            </a:r>
            <a:r>
              <a:rPr sz="1100" spc="-5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management</a:t>
            </a:r>
            <a:r>
              <a:rPr sz="1100" spc="-5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actions </a:t>
            </a:r>
            <a:r>
              <a:rPr sz="1100" dirty="0">
                <a:latin typeface="Arial"/>
                <a:cs typeface="Arial"/>
              </a:rPr>
              <a:t>loss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control</a:t>
            </a:r>
            <a:endParaRPr sz="11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150" dirty="0">
              <a:latin typeface="Arial"/>
              <a:cs typeface="Arial"/>
            </a:endParaRPr>
          </a:p>
          <a:p>
            <a:pPr marL="566420" marR="5080">
              <a:lnSpc>
                <a:spcPct val="100000"/>
              </a:lnSpc>
              <a:spcBef>
                <a:spcPts val="5"/>
              </a:spcBef>
            </a:pPr>
            <a:r>
              <a:rPr sz="1000" dirty="0">
                <a:latin typeface="Arial"/>
                <a:cs typeface="Arial"/>
              </a:rPr>
              <a:t>loss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prevention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(electric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equipment</a:t>
            </a:r>
            <a:r>
              <a:rPr sz="1000" spc="-2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can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reduce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expected</a:t>
            </a:r>
            <a:r>
              <a:rPr sz="1000" spc="-2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number </a:t>
            </a:r>
            <a:r>
              <a:rPr sz="1000" dirty="0">
                <a:latin typeface="Arial"/>
                <a:cs typeface="Arial"/>
              </a:rPr>
              <a:t>of</a:t>
            </a:r>
            <a:r>
              <a:rPr sz="1000" spc="-2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fire</a:t>
            </a:r>
            <a:r>
              <a:rPr sz="1000" spc="-1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occurrence)</a:t>
            </a:r>
            <a:endParaRPr sz="10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000" dirty="0">
              <a:latin typeface="Arial"/>
              <a:cs typeface="Arial"/>
            </a:endParaRPr>
          </a:p>
          <a:p>
            <a:pPr marL="566420" marR="277495">
              <a:lnSpc>
                <a:spcPct val="100000"/>
              </a:lnSpc>
            </a:pPr>
            <a:r>
              <a:rPr sz="1000" dirty="0">
                <a:latin typeface="Arial"/>
                <a:cs typeface="Arial"/>
              </a:rPr>
              <a:t>loss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reduction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(fire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protection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doors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can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lower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the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risk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of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spc="-20" dirty="0">
                <a:latin typeface="Arial"/>
                <a:cs typeface="Arial"/>
              </a:rPr>
              <a:t>fire </a:t>
            </a:r>
            <a:r>
              <a:rPr sz="1000" dirty="0">
                <a:latin typeface="Arial"/>
                <a:cs typeface="Arial"/>
              </a:rPr>
              <a:t>propagation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and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hence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the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expected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damage)</a:t>
            </a:r>
            <a:endParaRPr sz="10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000" dirty="0">
              <a:latin typeface="Arial"/>
              <a:cs typeface="Arial"/>
            </a:endParaRPr>
          </a:p>
          <a:p>
            <a:pPr marL="566420">
              <a:lnSpc>
                <a:spcPct val="100000"/>
              </a:lnSpc>
            </a:pPr>
            <a:r>
              <a:rPr sz="1000" dirty="0">
                <a:latin typeface="Arial"/>
                <a:cs typeface="Arial"/>
              </a:rPr>
              <a:t>risk</a:t>
            </a:r>
            <a:r>
              <a:rPr sz="1000" spc="-1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avoidance</a:t>
            </a:r>
            <a:endParaRPr sz="10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Risk</a:t>
            </a:r>
            <a:r>
              <a:rPr spc="55" dirty="0"/>
              <a:t> </a:t>
            </a:r>
            <a:r>
              <a:rPr spc="-10" dirty="0"/>
              <a:t>management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316945" y="949457"/>
            <a:ext cx="4034790" cy="1554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89560" marR="2419985" indent="-277495">
              <a:lnSpc>
                <a:spcPct val="113199"/>
              </a:lnSpc>
              <a:spcBef>
                <a:spcPts val="100"/>
              </a:spcBef>
            </a:pPr>
            <a:r>
              <a:rPr sz="1100" dirty="0">
                <a:latin typeface="Arial"/>
                <a:cs typeface="Arial"/>
              </a:rPr>
              <a:t>Risk</a:t>
            </a:r>
            <a:r>
              <a:rPr sz="1100" spc="-5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management</a:t>
            </a:r>
            <a:r>
              <a:rPr sz="1100" spc="-5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actions </a:t>
            </a:r>
            <a:r>
              <a:rPr sz="1100" dirty="0">
                <a:latin typeface="Arial"/>
                <a:cs typeface="Arial"/>
              </a:rPr>
              <a:t>loss/risk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financing</a:t>
            </a:r>
            <a:endParaRPr sz="1100" dirty="0">
              <a:latin typeface="Arial"/>
              <a:cs typeface="Arial"/>
            </a:endParaRPr>
          </a:p>
          <a:p>
            <a:pPr marL="566420" marR="2061845">
              <a:lnSpc>
                <a:spcPct val="100000"/>
              </a:lnSpc>
              <a:spcBef>
                <a:spcPts val="175"/>
              </a:spcBef>
            </a:pPr>
            <a:r>
              <a:rPr lang="en-US" sz="1000" dirty="0">
                <a:latin typeface="Arial"/>
                <a:cs typeface="Arial"/>
              </a:rPr>
              <a:t>r</a:t>
            </a:r>
            <a:r>
              <a:rPr sz="1000" dirty="0">
                <a:latin typeface="Arial"/>
                <a:cs typeface="Arial"/>
              </a:rPr>
              <a:t>etention</a:t>
            </a:r>
            <a:r>
              <a:rPr sz="1000" spc="-10" dirty="0">
                <a:latin typeface="Arial"/>
                <a:cs typeface="Arial"/>
              </a:rPr>
              <a:t> (self-insurance) </a:t>
            </a:r>
            <a:r>
              <a:rPr sz="1000" dirty="0">
                <a:latin typeface="Arial"/>
                <a:cs typeface="Arial"/>
              </a:rPr>
              <a:t>insurance</a:t>
            </a:r>
            <a:r>
              <a:rPr sz="1000" spc="-6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(reinsurance) hedging</a:t>
            </a:r>
            <a:endParaRPr sz="1000" dirty="0">
              <a:latin typeface="Arial"/>
              <a:cs typeface="Arial"/>
            </a:endParaRPr>
          </a:p>
          <a:p>
            <a:pPr marL="566420">
              <a:lnSpc>
                <a:spcPts val="1185"/>
              </a:lnSpc>
            </a:pPr>
            <a:r>
              <a:rPr sz="1000" dirty="0">
                <a:latin typeface="Arial"/>
                <a:cs typeface="Arial"/>
              </a:rPr>
              <a:t>alternative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risk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transfer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(ART)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-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other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contractual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risk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transfers</a:t>
            </a:r>
            <a:endParaRPr sz="1000" dirty="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195"/>
              </a:spcBef>
            </a:pPr>
            <a:r>
              <a:rPr sz="1100" dirty="0">
                <a:latin typeface="Arial"/>
                <a:cs typeface="Arial"/>
              </a:rPr>
              <a:t>internal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risk</a:t>
            </a:r>
            <a:r>
              <a:rPr sz="1100" spc="-10" dirty="0">
                <a:latin typeface="Arial"/>
                <a:cs typeface="Arial"/>
              </a:rPr>
              <a:t> reduction</a:t>
            </a:r>
            <a:endParaRPr sz="1100" dirty="0">
              <a:latin typeface="Arial"/>
              <a:cs typeface="Arial"/>
            </a:endParaRPr>
          </a:p>
          <a:p>
            <a:pPr marL="566420" marR="1609725">
              <a:lnSpc>
                <a:spcPct val="100000"/>
              </a:lnSpc>
              <a:spcBef>
                <a:spcPts val="175"/>
              </a:spcBef>
            </a:pPr>
            <a:r>
              <a:rPr sz="1000" spc="-10" dirty="0">
                <a:latin typeface="Arial"/>
                <a:cs typeface="Arial"/>
              </a:rPr>
              <a:t>diversification</a:t>
            </a:r>
            <a:r>
              <a:rPr sz="1000" dirty="0">
                <a:latin typeface="Arial"/>
                <a:cs typeface="Arial"/>
              </a:rPr>
              <a:t> -</a:t>
            </a:r>
            <a:r>
              <a:rPr sz="1000" spc="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e.g.</a:t>
            </a:r>
            <a:r>
              <a:rPr sz="1000" spc="7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geographical investments</a:t>
            </a:r>
            <a:r>
              <a:rPr sz="1000" spc="-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in</a:t>
            </a:r>
            <a:r>
              <a:rPr sz="1000" spc="-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information</a:t>
            </a:r>
            <a:endParaRPr sz="10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Self-insurance</a:t>
            </a:r>
            <a:r>
              <a:rPr spc="105" dirty="0"/>
              <a:t> </a:t>
            </a:r>
            <a:r>
              <a:rPr dirty="0"/>
              <a:t>versus</a:t>
            </a:r>
            <a:r>
              <a:rPr spc="110" dirty="0"/>
              <a:t> </a:t>
            </a:r>
            <a:r>
              <a:rPr spc="-10" dirty="0"/>
              <a:t>insurance</a:t>
            </a: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320944" y="1052684"/>
            <a:ext cx="2001693" cy="1231811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451904" y="2453289"/>
            <a:ext cx="3704590" cy="1660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latin typeface="Arial"/>
                <a:cs typeface="Arial"/>
              </a:rPr>
              <a:t>Figure:</a:t>
            </a:r>
            <a:r>
              <a:rPr sz="1000" spc="-2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I.</a:t>
            </a:r>
            <a:r>
              <a:rPr sz="1000" spc="-2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savings,</a:t>
            </a:r>
            <a:r>
              <a:rPr sz="1000" spc="-2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II.</a:t>
            </a:r>
            <a:r>
              <a:rPr sz="1000" spc="-2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avoidance,</a:t>
            </a:r>
            <a:r>
              <a:rPr sz="1000" spc="-2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III.</a:t>
            </a:r>
            <a:r>
              <a:rPr sz="1000" spc="-2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ordinary</a:t>
            </a:r>
            <a:r>
              <a:rPr sz="1000" spc="-2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income,</a:t>
            </a:r>
            <a:r>
              <a:rPr sz="1000" spc="-20" dirty="0">
                <a:latin typeface="Arial"/>
                <a:cs typeface="Arial"/>
              </a:rPr>
              <a:t> </a:t>
            </a:r>
            <a:r>
              <a:rPr sz="1000" spc="-40" dirty="0">
                <a:latin typeface="Arial"/>
                <a:cs typeface="Arial"/>
              </a:rPr>
              <a:t>IV.</a:t>
            </a:r>
            <a:r>
              <a:rPr sz="1000" spc="-2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insurance</a:t>
            </a:r>
            <a:endParaRPr sz="10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16945" y="382008"/>
            <a:ext cx="3976211" cy="273408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Risk</a:t>
            </a:r>
            <a:r>
              <a:rPr b="1" spc="5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b="1" spc="5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uncertainty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323850" y="1044575"/>
            <a:ext cx="2310130" cy="1285875"/>
          </a:xfrm>
          <a:prstGeom prst="rect">
            <a:avLst/>
          </a:prstGeom>
        </p:spPr>
        <p:txBody>
          <a:bodyPr vert="horz" wrap="square" lIns="0" tIns="5524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34"/>
              </a:spcBef>
            </a:pPr>
            <a:r>
              <a:rPr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Degrees</a:t>
            </a:r>
            <a:r>
              <a:rPr sz="1100" spc="-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sz="1100" spc="-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uncertainty</a:t>
            </a:r>
            <a:endParaRPr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9560" indent="-157480">
              <a:lnSpc>
                <a:spcPct val="100000"/>
              </a:lnSpc>
              <a:spcBef>
                <a:spcPts val="334"/>
              </a:spcBef>
              <a:buClr>
                <a:srgbClr val="FFFFFF"/>
              </a:buClr>
              <a:buSzPct val="72727"/>
              <a:buAutoNum type="arabicPlain"/>
              <a:tabLst>
                <a:tab pos="290195" algn="l"/>
              </a:tabLst>
            </a:pPr>
            <a:r>
              <a:rPr lang="en-US" sz="11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certainty</a:t>
            </a:r>
            <a:endParaRPr lang="en-US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9560" indent="-157480">
              <a:lnSpc>
                <a:spcPct val="100000"/>
              </a:lnSpc>
              <a:spcBef>
                <a:spcPts val="330"/>
              </a:spcBef>
              <a:buClr>
                <a:srgbClr val="FFFFFF"/>
              </a:buClr>
              <a:buSzPct val="72727"/>
              <a:buAutoNum type="arabicPlain"/>
              <a:tabLst>
                <a:tab pos="290195" algn="l"/>
              </a:tabLst>
            </a:pPr>
            <a:r>
              <a:rPr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uncertainty</a:t>
            </a:r>
            <a:r>
              <a:rPr sz="1100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sz="11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probability</a:t>
            </a:r>
            <a:endParaRPr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9560" indent="-157480">
              <a:lnSpc>
                <a:spcPct val="100000"/>
              </a:lnSpc>
              <a:spcBef>
                <a:spcPts val="335"/>
              </a:spcBef>
              <a:buClr>
                <a:srgbClr val="FFFFFF"/>
              </a:buClr>
              <a:buSzPct val="72727"/>
              <a:buAutoNum type="arabicPlain"/>
              <a:tabLst>
                <a:tab pos="290195" algn="l"/>
              </a:tabLst>
            </a:pPr>
            <a:r>
              <a:rPr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uncertainty</a:t>
            </a:r>
            <a:r>
              <a:rPr sz="1100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without</a:t>
            </a:r>
            <a:r>
              <a:rPr sz="1100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probability</a:t>
            </a:r>
            <a:endParaRPr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9560" indent="-157480">
              <a:lnSpc>
                <a:spcPct val="100000"/>
              </a:lnSpc>
              <a:spcBef>
                <a:spcPts val="335"/>
              </a:spcBef>
              <a:buClr>
                <a:srgbClr val="FFFFFF"/>
              </a:buClr>
              <a:buSzPct val="72727"/>
              <a:buAutoNum type="arabicPlain"/>
              <a:tabLst>
                <a:tab pos="290195" algn="l"/>
              </a:tabLst>
            </a:pPr>
            <a:r>
              <a:rPr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uncertainty</a:t>
            </a:r>
            <a:r>
              <a:rPr sz="1100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sz="1100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game</a:t>
            </a:r>
            <a:r>
              <a:rPr sz="1100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situations</a:t>
            </a:r>
            <a:endParaRPr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9560" indent="-157480">
              <a:lnSpc>
                <a:spcPct val="100000"/>
              </a:lnSpc>
              <a:spcBef>
                <a:spcPts val="334"/>
              </a:spcBef>
              <a:buClr>
                <a:srgbClr val="FFFFFF"/>
              </a:buClr>
              <a:buSzPct val="72727"/>
              <a:buAutoNum type="arabicPlain"/>
              <a:tabLst>
                <a:tab pos="290195" algn="l"/>
              </a:tabLst>
            </a:pPr>
            <a:r>
              <a:rPr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complete</a:t>
            </a:r>
            <a:r>
              <a:rPr sz="1100" spc="-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ignorance</a:t>
            </a:r>
            <a:endParaRPr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16945" y="382008"/>
            <a:ext cx="3976211" cy="273408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Risk</a:t>
            </a:r>
            <a:r>
              <a:rPr b="1" spc="5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definition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17729" y="1005725"/>
            <a:ext cx="4372610" cy="232410"/>
          </a:xfrm>
          <a:prstGeom prst="rect">
            <a:avLst/>
          </a:prstGeom>
          <a:solidFill>
            <a:srgbClr val="00A499"/>
          </a:solidFill>
        </p:spPr>
        <p:txBody>
          <a:bodyPr vert="horz" wrap="square" lIns="0" tIns="13335" rIns="0" bIns="0" rtlCol="0">
            <a:spAutoFit/>
          </a:bodyPr>
          <a:lstStyle/>
          <a:p>
            <a:pPr marL="53975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Risk</a:t>
            </a:r>
            <a:r>
              <a:rPr sz="11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in</a:t>
            </a:r>
            <a:r>
              <a:rPr sz="11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general</a:t>
            </a:r>
            <a:endParaRPr sz="11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17729" y="1237627"/>
            <a:ext cx="4372610" cy="427990"/>
          </a:xfrm>
          <a:prstGeom prst="rect">
            <a:avLst/>
          </a:prstGeom>
          <a:solidFill>
            <a:srgbClr val="CCECEA"/>
          </a:solidFill>
        </p:spPr>
        <p:txBody>
          <a:bodyPr vert="horz" wrap="square" lIns="0" tIns="27939" rIns="0" bIns="0" rtlCol="0">
            <a:spAutoFit/>
          </a:bodyPr>
          <a:lstStyle/>
          <a:p>
            <a:pPr marL="53975" marR="552450">
              <a:lnSpc>
                <a:spcPct val="102699"/>
              </a:lnSpc>
              <a:spcBef>
                <a:spcPts val="219"/>
              </a:spcBef>
            </a:pPr>
            <a:r>
              <a:rPr sz="1100" spc="-10" dirty="0">
                <a:latin typeface="Arial"/>
                <a:cs typeface="Arial"/>
              </a:rPr>
              <a:t>Possibility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that</a:t>
            </a:r>
            <a:r>
              <a:rPr sz="1100" spc="-1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result</a:t>
            </a:r>
            <a:r>
              <a:rPr sz="1100" spc="-1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different </a:t>
            </a:r>
            <a:r>
              <a:rPr sz="1100" dirty="0">
                <a:latin typeface="Arial"/>
                <a:cs typeface="Arial"/>
              </a:rPr>
              <a:t>from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10" dirty="0">
                <a:latin typeface="Arial"/>
                <a:cs typeface="Arial"/>
              </a:rPr>
              <a:t> expectation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(see </a:t>
            </a:r>
            <a:r>
              <a:rPr sz="1100" dirty="0">
                <a:latin typeface="Arial"/>
                <a:cs typeface="Arial"/>
              </a:rPr>
              <a:t>financial</a:t>
            </a:r>
            <a:r>
              <a:rPr sz="1100" spc="-5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models).</a:t>
            </a:r>
            <a:endParaRPr sz="1100" dirty="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86131" y="1958975"/>
            <a:ext cx="3004185" cy="655955"/>
          </a:xfrm>
          <a:prstGeom prst="rect">
            <a:avLst/>
          </a:prstGeom>
        </p:spPr>
        <p:txBody>
          <a:bodyPr vert="horz" wrap="square" lIns="0" tIns="5524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34"/>
              </a:spcBef>
            </a:pPr>
            <a:r>
              <a:rPr sz="1100" dirty="0">
                <a:latin typeface="Arial"/>
                <a:cs typeface="Arial"/>
              </a:rPr>
              <a:t>We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can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distinguish</a:t>
            </a:r>
            <a:endParaRPr sz="1100" dirty="0">
              <a:latin typeface="Arial"/>
              <a:cs typeface="Arial"/>
            </a:endParaRPr>
          </a:p>
          <a:p>
            <a:pPr marL="289560" marR="5080">
              <a:lnSpc>
                <a:spcPct val="125299"/>
              </a:lnSpc>
            </a:pPr>
            <a:r>
              <a:rPr sz="1100" dirty="0">
                <a:latin typeface="Arial"/>
                <a:cs typeface="Arial"/>
              </a:rPr>
              <a:t>positive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deviation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(chance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-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speculative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risk) negative deviation</a:t>
            </a:r>
            <a:r>
              <a:rPr sz="1100" spc="-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(risk</a:t>
            </a:r>
            <a:r>
              <a:rPr sz="1100" spc="-1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-</a:t>
            </a:r>
            <a:r>
              <a:rPr sz="1100" spc="-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pure</a:t>
            </a:r>
            <a:r>
              <a:rPr sz="1100" spc="-10" dirty="0">
                <a:latin typeface="Arial"/>
                <a:cs typeface="Arial"/>
              </a:rPr>
              <a:t> risk)</a:t>
            </a:r>
            <a:endParaRPr sz="11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95300" y="181848"/>
            <a:ext cx="1372235" cy="232756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Risk</a:t>
            </a:r>
            <a:r>
              <a:rPr sz="1400" b="1" spc="5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sz="1400" b="1" spc="5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chance</a:t>
            </a:r>
            <a:endParaRPr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41630" y="879981"/>
            <a:ext cx="3287904" cy="1523662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251203" y="2599085"/>
            <a:ext cx="2105660" cy="1660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latin typeface="Arial"/>
                <a:cs typeface="Arial"/>
              </a:rPr>
              <a:t>Figure: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Risk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in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insurance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and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finance</a:t>
            </a:r>
            <a:endParaRPr sz="10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16945" y="382008"/>
            <a:ext cx="3976211" cy="273408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Risk</a:t>
            </a:r>
            <a:r>
              <a:rPr b="1" spc="5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insurance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337005" y="750023"/>
            <a:ext cx="3182620" cy="655955"/>
          </a:xfrm>
          <a:prstGeom prst="rect">
            <a:avLst/>
          </a:prstGeom>
        </p:spPr>
        <p:txBody>
          <a:bodyPr vert="horz" wrap="square" lIns="0" tIns="5524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34"/>
              </a:spcBef>
            </a:pP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risk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insurance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arises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from</a:t>
            </a:r>
            <a:endParaRPr sz="1100" dirty="0">
              <a:latin typeface="Arial"/>
              <a:cs typeface="Arial"/>
            </a:endParaRPr>
          </a:p>
          <a:p>
            <a:pPr marL="289560" marR="5080">
              <a:lnSpc>
                <a:spcPct val="125299"/>
              </a:lnSpc>
            </a:pPr>
            <a:r>
              <a:rPr sz="1100" dirty="0">
                <a:latin typeface="Arial"/>
                <a:cs typeface="Arial"/>
              </a:rPr>
              <a:t>the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occurrence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insured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accident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(probability)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size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insurance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claim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cost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(random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size).</a:t>
            </a:r>
            <a:endParaRPr sz="1100" dirty="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460665" y="1952198"/>
            <a:ext cx="1687195" cy="1660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25" dirty="0">
                <a:latin typeface="Arial"/>
                <a:cs typeface="Arial"/>
              </a:rPr>
              <a:t>Table:</a:t>
            </a:r>
            <a:r>
              <a:rPr sz="1000" spc="-35" dirty="0">
                <a:solidFill>
                  <a:srgbClr val="00A499"/>
                </a:solidFill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Key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ratio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and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response</a:t>
            </a:r>
            <a:endParaRPr sz="1000" dirty="0">
              <a:latin typeface="Arial"/>
              <a:cs typeface="Arial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847369" y="2221801"/>
            <a:ext cx="2913380" cy="0"/>
          </a:xfrm>
          <a:custGeom>
            <a:avLst/>
            <a:gdLst/>
            <a:ahLst/>
            <a:cxnLst/>
            <a:rect l="l" t="t" r="r" b="b"/>
            <a:pathLst>
              <a:path w="2913379">
                <a:moveTo>
                  <a:pt x="0" y="0"/>
                </a:moveTo>
                <a:lnTo>
                  <a:pt x="2913265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847369" y="2403233"/>
            <a:ext cx="2913380" cy="0"/>
          </a:xfrm>
          <a:custGeom>
            <a:avLst/>
            <a:gdLst/>
            <a:ahLst/>
            <a:cxnLst/>
            <a:rect l="l" t="t" r="r" b="b"/>
            <a:pathLst>
              <a:path w="2913379">
                <a:moveTo>
                  <a:pt x="0" y="0"/>
                </a:moveTo>
                <a:lnTo>
                  <a:pt x="2913265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885189" y="2186950"/>
            <a:ext cx="2827655" cy="379730"/>
          </a:xfrm>
          <a:prstGeom prst="rect">
            <a:avLst/>
          </a:prstGeom>
        </p:spPr>
        <p:txBody>
          <a:bodyPr vert="horz" wrap="square" lIns="0" tIns="2222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75"/>
              </a:spcBef>
              <a:tabLst>
                <a:tab pos="953769" algn="l"/>
                <a:tab pos="1835150" algn="l"/>
              </a:tabLst>
            </a:pPr>
            <a:r>
              <a:rPr sz="1100" dirty="0">
                <a:latin typeface="Arial"/>
                <a:cs typeface="Arial"/>
              </a:rPr>
              <a:t>Response</a:t>
            </a:r>
            <a:r>
              <a:rPr sz="1100" spc="-55" dirty="0">
                <a:latin typeface="Arial"/>
                <a:cs typeface="Arial"/>
              </a:rPr>
              <a:t> </a:t>
            </a:r>
            <a:r>
              <a:rPr sz="1100" i="1" spc="-50" dirty="0">
                <a:latin typeface="Book Antiqua"/>
                <a:cs typeface="Book Antiqua"/>
              </a:rPr>
              <a:t>X</a:t>
            </a:r>
            <a:r>
              <a:rPr sz="1100" i="1" dirty="0">
                <a:latin typeface="Book Antiqua"/>
                <a:cs typeface="Book Antiqua"/>
              </a:rPr>
              <a:t>	</a:t>
            </a:r>
            <a:r>
              <a:rPr sz="1100" dirty="0">
                <a:latin typeface="Arial"/>
                <a:cs typeface="Arial"/>
              </a:rPr>
              <a:t>Exposure</a:t>
            </a:r>
            <a:r>
              <a:rPr sz="1100" spc="-55" dirty="0">
                <a:latin typeface="Arial"/>
                <a:cs typeface="Arial"/>
              </a:rPr>
              <a:t> </a:t>
            </a:r>
            <a:r>
              <a:rPr sz="1100" i="1" spc="-50" dirty="0">
                <a:latin typeface="Book Antiqua"/>
                <a:cs typeface="Book Antiqua"/>
              </a:rPr>
              <a:t>w</a:t>
            </a:r>
            <a:r>
              <a:rPr sz="1100" i="1" dirty="0">
                <a:latin typeface="Book Antiqua"/>
                <a:cs typeface="Book Antiqua"/>
              </a:rPr>
              <a:t>	</a:t>
            </a:r>
            <a:r>
              <a:rPr sz="1100" spc="-10" dirty="0">
                <a:latin typeface="Arial"/>
                <a:cs typeface="Arial"/>
              </a:rPr>
              <a:t>Key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ratio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Z</a:t>
            </a:r>
            <a:r>
              <a:rPr sz="1100" i="1" spc="-5" dirty="0">
                <a:latin typeface="Book Antiqua"/>
                <a:cs typeface="Book Antiqua"/>
              </a:rPr>
              <a:t> </a:t>
            </a:r>
            <a:r>
              <a:rPr sz="1100" dirty="0">
                <a:latin typeface="Lucida Sans Unicode"/>
                <a:cs typeface="Lucida Sans Unicode"/>
              </a:rPr>
              <a:t>=</a:t>
            </a:r>
            <a:r>
              <a:rPr sz="1100" spc="30" dirty="0">
                <a:latin typeface="Lucida Sans Unicode"/>
                <a:cs typeface="Lucida Sans Unicode"/>
              </a:rPr>
              <a:t> </a:t>
            </a:r>
            <a:r>
              <a:rPr sz="1200" i="1" u="sng" spc="-75" baseline="31250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X</a:t>
            </a:r>
            <a:endParaRPr sz="1200" baseline="31250">
              <a:latin typeface="Book Antiqua"/>
              <a:cs typeface="Book Antiqua"/>
            </a:endParaRPr>
          </a:p>
          <a:p>
            <a:pPr marL="69215">
              <a:lnSpc>
                <a:spcPct val="100000"/>
              </a:lnSpc>
              <a:spcBef>
                <a:spcPts val="75"/>
              </a:spcBef>
            </a:pPr>
            <a:r>
              <a:rPr sz="1100" dirty="0">
                <a:latin typeface="Arial"/>
                <a:cs typeface="Arial"/>
              </a:rPr>
              <a:t>claim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count</a:t>
            </a:r>
            <a:endParaRPr sz="11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701905" y="2282938"/>
            <a:ext cx="995680" cy="2838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R="26670" algn="r">
              <a:lnSpc>
                <a:spcPts val="840"/>
              </a:lnSpc>
              <a:spcBef>
                <a:spcPts val="95"/>
              </a:spcBef>
            </a:pPr>
            <a:r>
              <a:rPr sz="800" i="1" spc="-5" dirty="0">
                <a:latin typeface="Book Antiqua"/>
                <a:cs typeface="Book Antiqua"/>
              </a:rPr>
              <a:t>w</a:t>
            </a:r>
            <a:endParaRPr sz="800">
              <a:latin typeface="Book Antiqua"/>
              <a:cs typeface="Book Antiqua"/>
            </a:endParaRPr>
          </a:p>
          <a:p>
            <a:pPr marL="12700">
              <a:lnSpc>
                <a:spcPts val="1200"/>
              </a:lnSpc>
            </a:pPr>
            <a:r>
              <a:rPr sz="1100" dirty="0">
                <a:latin typeface="Arial"/>
                <a:cs typeface="Arial"/>
              </a:rPr>
              <a:t>claim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frequency</a:t>
            </a:r>
            <a:endParaRPr sz="11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984630" y="2547047"/>
            <a:ext cx="64135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claim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cost</a:t>
            </a:r>
            <a:endParaRPr sz="11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837933" y="2374974"/>
            <a:ext cx="726440" cy="363855"/>
          </a:xfrm>
          <a:prstGeom prst="rect">
            <a:avLst/>
          </a:prstGeom>
        </p:spPr>
        <p:txBody>
          <a:bodyPr vert="horz" wrap="square" lIns="0" tIns="6985" rIns="0" bIns="0" rtlCol="0">
            <a:spAutoFit/>
          </a:bodyPr>
          <a:lstStyle/>
          <a:p>
            <a:pPr marL="12700" marR="5080" indent="100330">
              <a:lnSpc>
                <a:spcPct val="102600"/>
              </a:lnSpc>
              <a:spcBef>
                <a:spcPts val="55"/>
              </a:spcBef>
            </a:pPr>
            <a:r>
              <a:rPr sz="1100" spc="-10" dirty="0">
                <a:latin typeface="Arial"/>
                <a:cs typeface="Arial"/>
              </a:rPr>
              <a:t>duration </a:t>
            </a:r>
            <a:r>
              <a:rPr sz="1100" dirty="0">
                <a:latin typeface="Arial"/>
                <a:cs typeface="Arial"/>
              </a:rPr>
              <a:t>claim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count</a:t>
            </a:r>
            <a:endParaRPr sz="11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2770206" y="2547047"/>
            <a:ext cx="85915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claim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severity</a:t>
            </a:r>
            <a:endParaRPr sz="1100">
              <a:latin typeface="Arial"/>
              <a:cs typeface="Arial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847369" y="2752445"/>
            <a:ext cx="2913380" cy="0"/>
          </a:xfrm>
          <a:custGeom>
            <a:avLst/>
            <a:gdLst/>
            <a:ahLst/>
            <a:cxnLst/>
            <a:rect l="l" t="t" r="r" b="b"/>
            <a:pathLst>
              <a:path w="2913379">
                <a:moveTo>
                  <a:pt x="0" y="0"/>
                </a:moveTo>
                <a:lnTo>
                  <a:pt x="2913265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ransition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16945" y="255948"/>
            <a:ext cx="3976211" cy="273408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Probability</a:t>
            </a:r>
            <a:r>
              <a:rPr b="1" spc="8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b="1" spc="8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insured</a:t>
            </a:r>
            <a:r>
              <a:rPr b="1" spc="9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accident</a:t>
            </a: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10952" y="608316"/>
            <a:ext cx="1541272" cy="2231673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713612" y="2991261"/>
            <a:ext cx="3145790" cy="1660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latin typeface="Arial"/>
                <a:cs typeface="Arial"/>
              </a:rPr>
              <a:t>Figure: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Probability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of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death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Urquhart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a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Heilmann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(1985)</a:t>
            </a:r>
            <a:endParaRPr sz="10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16945" y="282575"/>
            <a:ext cx="3976211" cy="273408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Probability</a:t>
            </a:r>
            <a:r>
              <a:rPr b="1" spc="8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b="1" spc="8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insured</a:t>
            </a:r>
            <a:r>
              <a:rPr b="1" spc="9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accident</a:t>
            </a:r>
          </a:p>
        </p:txBody>
      </p:sp>
      <p:sp>
        <p:nvSpPr>
          <p:cNvPr id="9" name="object 9"/>
          <p:cNvSpPr txBox="1">
            <a:spLocks noGrp="1"/>
          </p:cNvSpPr>
          <p:nvPr>
            <p:ph idx="1"/>
          </p:nvPr>
        </p:nvSpPr>
        <p:spPr>
          <a:xfrm>
            <a:off x="400050" y="852015"/>
            <a:ext cx="3976211" cy="219581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89560" marR="2676525" indent="-277495">
              <a:lnSpc>
                <a:spcPct val="125299"/>
              </a:lnSpc>
              <a:spcBef>
                <a:spcPts val="100"/>
              </a:spcBef>
            </a:pPr>
            <a:r>
              <a:rPr dirty="0"/>
              <a:t>How</a:t>
            </a:r>
            <a:r>
              <a:rPr spc="-35" dirty="0"/>
              <a:t> </a:t>
            </a:r>
            <a:r>
              <a:rPr dirty="0"/>
              <a:t>to</a:t>
            </a:r>
            <a:r>
              <a:rPr spc="-30" dirty="0"/>
              <a:t> </a:t>
            </a:r>
            <a:r>
              <a:rPr dirty="0"/>
              <a:t>define</a:t>
            </a:r>
            <a:r>
              <a:rPr spc="-35" dirty="0"/>
              <a:t> </a:t>
            </a:r>
            <a:r>
              <a:rPr spc="-10" dirty="0"/>
              <a:t>probability? </a:t>
            </a:r>
            <a:r>
              <a:rPr dirty="0"/>
              <a:t>logically</a:t>
            </a:r>
            <a:r>
              <a:rPr spc="-45" dirty="0"/>
              <a:t> </a:t>
            </a:r>
            <a:r>
              <a:rPr spc="-10" dirty="0"/>
              <a:t>(dice)</a:t>
            </a:r>
          </a:p>
          <a:p>
            <a:pPr marL="289560" marR="2448560">
              <a:lnSpc>
                <a:spcPct val="125299"/>
              </a:lnSpc>
            </a:pPr>
            <a:r>
              <a:rPr dirty="0"/>
              <a:t>by</a:t>
            </a:r>
            <a:r>
              <a:rPr spc="-50" dirty="0"/>
              <a:t> </a:t>
            </a:r>
            <a:r>
              <a:rPr dirty="0"/>
              <a:t>(repeated)</a:t>
            </a:r>
            <a:r>
              <a:rPr spc="-50" dirty="0"/>
              <a:t> </a:t>
            </a:r>
            <a:r>
              <a:rPr spc="-10" dirty="0"/>
              <a:t>experiment </a:t>
            </a:r>
            <a:r>
              <a:rPr dirty="0"/>
              <a:t>by</a:t>
            </a:r>
            <a:r>
              <a:rPr spc="-45" dirty="0"/>
              <a:t> </a:t>
            </a:r>
            <a:r>
              <a:rPr spc="-10" dirty="0"/>
              <a:t>experience</a:t>
            </a:r>
          </a:p>
          <a:p>
            <a:pPr>
              <a:lnSpc>
                <a:spcPct val="100000"/>
              </a:lnSpc>
            </a:pPr>
            <a:endParaRPr sz="1300" dirty="0"/>
          </a:p>
          <a:p>
            <a:pPr marL="12700" marR="5080">
              <a:lnSpc>
                <a:spcPct val="102600"/>
              </a:lnSpc>
            </a:pPr>
            <a:r>
              <a:rPr spc="-25" dirty="0"/>
              <a:t>However, </a:t>
            </a:r>
            <a:r>
              <a:rPr dirty="0"/>
              <a:t>the</a:t>
            </a:r>
            <a:r>
              <a:rPr spc="-20" dirty="0"/>
              <a:t> </a:t>
            </a:r>
            <a:r>
              <a:rPr dirty="0"/>
              <a:t>condition</a:t>
            </a:r>
            <a:r>
              <a:rPr spc="-25" dirty="0"/>
              <a:t> </a:t>
            </a:r>
            <a:r>
              <a:rPr dirty="0"/>
              <a:t>of</a:t>
            </a:r>
            <a:r>
              <a:rPr spc="-20" dirty="0"/>
              <a:t> </a:t>
            </a:r>
            <a:r>
              <a:rPr spc="-10" dirty="0"/>
              <a:t>experiments</a:t>
            </a:r>
            <a:r>
              <a:rPr spc="-20" dirty="0"/>
              <a:t> </a:t>
            </a:r>
            <a:r>
              <a:rPr dirty="0"/>
              <a:t>varies,</a:t>
            </a:r>
            <a:r>
              <a:rPr spc="-25" dirty="0"/>
              <a:t> </a:t>
            </a:r>
            <a:r>
              <a:rPr dirty="0"/>
              <a:t>so</a:t>
            </a:r>
            <a:r>
              <a:rPr spc="-20" dirty="0"/>
              <a:t> </a:t>
            </a:r>
            <a:r>
              <a:rPr dirty="0"/>
              <a:t>the</a:t>
            </a:r>
            <a:r>
              <a:rPr spc="-20" dirty="0"/>
              <a:t> </a:t>
            </a:r>
            <a:r>
              <a:rPr spc="-10" dirty="0"/>
              <a:t>probability </a:t>
            </a:r>
            <a:r>
              <a:rPr dirty="0"/>
              <a:t>estimates</a:t>
            </a:r>
            <a:r>
              <a:rPr spc="-25" dirty="0"/>
              <a:t> </a:t>
            </a:r>
            <a:r>
              <a:rPr dirty="0"/>
              <a:t>based</a:t>
            </a:r>
            <a:r>
              <a:rPr spc="-20" dirty="0"/>
              <a:t> </a:t>
            </a:r>
            <a:r>
              <a:rPr dirty="0"/>
              <a:t>on</a:t>
            </a:r>
            <a:r>
              <a:rPr spc="-20" dirty="0"/>
              <a:t> </a:t>
            </a:r>
            <a:r>
              <a:rPr dirty="0"/>
              <a:t>the</a:t>
            </a:r>
            <a:r>
              <a:rPr spc="-20" dirty="0"/>
              <a:t> </a:t>
            </a:r>
            <a:r>
              <a:rPr spc="-10" dirty="0"/>
              <a:t>experiments</a:t>
            </a:r>
            <a:r>
              <a:rPr spc="-20" dirty="0"/>
              <a:t> </a:t>
            </a:r>
            <a:r>
              <a:rPr dirty="0"/>
              <a:t>and</a:t>
            </a:r>
            <a:r>
              <a:rPr spc="-20" dirty="0"/>
              <a:t> </a:t>
            </a:r>
            <a:r>
              <a:rPr spc="-10" dirty="0"/>
              <a:t>experiences</a:t>
            </a:r>
            <a:r>
              <a:rPr spc="-20" dirty="0"/>
              <a:t> </a:t>
            </a:r>
            <a:r>
              <a:rPr dirty="0"/>
              <a:t>are</a:t>
            </a:r>
            <a:r>
              <a:rPr spc="-20" dirty="0"/>
              <a:t> </a:t>
            </a:r>
            <a:r>
              <a:rPr dirty="0"/>
              <a:t>not</a:t>
            </a:r>
            <a:r>
              <a:rPr spc="-20" dirty="0"/>
              <a:t> </a:t>
            </a:r>
            <a:r>
              <a:rPr spc="-10" dirty="0"/>
              <a:t>precise.</a:t>
            </a: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000" dirty="0"/>
          </a:p>
          <a:p>
            <a:pPr marL="12700" marR="236220">
              <a:lnSpc>
                <a:spcPct val="102600"/>
              </a:lnSpc>
            </a:pPr>
            <a:r>
              <a:rPr spc="-10" dirty="0"/>
              <a:t>Therefore,</a:t>
            </a:r>
            <a:r>
              <a:rPr spc="-35" dirty="0"/>
              <a:t> </a:t>
            </a:r>
            <a:r>
              <a:rPr dirty="0"/>
              <a:t>the</a:t>
            </a:r>
            <a:r>
              <a:rPr spc="-35" dirty="0"/>
              <a:t> </a:t>
            </a:r>
            <a:r>
              <a:rPr dirty="0"/>
              <a:t>probability</a:t>
            </a:r>
            <a:r>
              <a:rPr spc="-30" dirty="0"/>
              <a:t> </a:t>
            </a:r>
            <a:r>
              <a:rPr dirty="0"/>
              <a:t>estimates</a:t>
            </a:r>
            <a:r>
              <a:rPr spc="-35" dirty="0"/>
              <a:t> </a:t>
            </a:r>
            <a:r>
              <a:rPr dirty="0"/>
              <a:t>and</a:t>
            </a:r>
            <a:r>
              <a:rPr spc="-30" dirty="0"/>
              <a:t> </a:t>
            </a:r>
            <a:r>
              <a:rPr dirty="0"/>
              <a:t>estimates</a:t>
            </a:r>
            <a:r>
              <a:rPr spc="-35" dirty="0"/>
              <a:t> </a:t>
            </a:r>
            <a:r>
              <a:rPr dirty="0"/>
              <a:t>of</a:t>
            </a:r>
            <a:r>
              <a:rPr spc="-30" dirty="0"/>
              <a:t> </a:t>
            </a:r>
            <a:r>
              <a:rPr spc="-10" dirty="0"/>
              <a:t>expectations </a:t>
            </a:r>
            <a:r>
              <a:rPr dirty="0"/>
              <a:t>should</a:t>
            </a:r>
            <a:r>
              <a:rPr spc="-25" dirty="0"/>
              <a:t> </a:t>
            </a:r>
            <a:r>
              <a:rPr dirty="0"/>
              <a:t>not</a:t>
            </a:r>
            <a:r>
              <a:rPr spc="-25" dirty="0"/>
              <a:t> </a:t>
            </a:r>
            <a:r>
              <a:rPr dirty="0"/>
              <a:t>be</a:t>
            </a:r>
            <a:r>
              <a:rPr spc="-25" dirty="0"/>
              <a:t> </a:t>
            </a:r>
            <a:r>
              <a:rPr dirty="0"/>
              <a:t>strictly</a:t>
            </a:r>
            <a:r>
              <a:rPr spc="-25" dirty="0"/>
              <a:t> </a:t>
            </a:r>
            <a:r>
              <a:rPr spc="-10" dirty="0"/>
              <a:t>followed.</a:t>
            </a:r>
          </a:p>
        </p:txBody>
      </p:sp>
    </p:spTree>
  </p:cSld>
  <p:clrMapOvr>
    <a:masterClrMapping/>
  </p:clrMapOvr>
  <p:transition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16945" y="382008"/>
            <a:ext cx="3976211" cy="273408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b="1" dirty="0"/>
              <a:t>Probability</a:t>
            </a:r>
            <a:r>
              <a:rPr b="1" spc="85" dirty="0"/>
              <a:t> </a:t>
            </a:r>
            <a:r>
              <a:rPr b="1" dirty="0"/>
              <a:t>of</a:t>
            </a:r>
            <a:r>
              <a:rPr b="1" spc="85" dirty="0"/>
              <a:t> </a:t>
            </a:r>
            <a:r>
              <a:rPr b="1" dirty="0"/>
              <a:t>insured</a:t>
            </a:r>
            <a:r>
              <a:rPr b="1" spc="90" dirty="0"/>
              <a:t> </a:t>
            </a:r>
            <a:r>
              <a:rPr b="1" spc="-10" dirty="0"/>
              <a:t>accident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59372" y="893761"/>
            <a:ext cx="4264660" cy="1851660"/>
          </a:xfrm>
          <a:prstGeom prst="rect">
            <a:avLst/>
          </a:prstGeom>
        </p:spPr>
        <p:txBody>
          <a:bodyPr vert="horz" wrap="square" lIns="0" tIns="6985" rIns="0" bIns="0" rtlCol="0">
            <a:spAutoFit/>
          </a:bodyPr>
          <a:lstStyle/>
          <a:p>
            <a:pPr marL="12700" marR="5080">
              <a:lnSpc>
                <a:spcPct val="102600"/>
              </a:lnSpc>
              <a:spcBef>
                <a:spcPts val="55"/>
              </a:spcBef>
            </a:pPr>
            <a:r>
              <a:rPr sz="1100" spc="-25" dirty="0">
                <a:latin typeface="Arial"/>
                <a:cs typeface="Arial"/>
              </a:rPr>
              <a:t>However,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statistical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estimation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risk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and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subjective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observations</a:t>
            </a:r>
            <a:r>
              <a:rPr sz="1100" spc="-25" dirty="0">
                <a:latin typeface="Arial"/>
                <a:cs typeface="Arial"/>
              </a:rPr>
              <a:t> are </a:t>
            </a:r>
            <a:r>
              <a:rPr sz="1100" dirty="0">
                <a:latin typeface="Arial"/>
                <a:cs typeface="Arial"/>
              </a:rPr>
              <a:t>totally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different.</a:t>
            </a:r>
            <a:endParaRPr sz="11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0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100" dirty="0">
                <a:latin typeface="Arial"/>
                <a:cs typeface="Arial"/>
              </a:rPr>
              <a:t>We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observe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dependently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on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our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age,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personal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experience,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etc.</a:t>
            </a:r>
            <a:endParaRPr sz="11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000">
              <a:latin typeface="Arial"/>
              <a:cs typeface="Arial"/>
            </a:endParaRPr>
          </a:p>
          <a:p>
            <a:pPr marL="12700" marR="97790">
              <a:lnSpc>
                <a:spcPct val="102699"/>
              </a:lnSpc>
              <a:spcBef>
                <a:spcPts val="5"/>
              </a:spcBef>
            </a:pPr>
            <a:r>
              <a:rPr sz="1100" spc="-25" dirty="0">
                <a:latin typeface="Arial"/>
                <a:cs typeface="Arial"/>
              </a:rPr>
              <a:t>However, </a:t>
            </a:r>
            <a:r>
              <a:rPr sz="1100" dirty="0">
                <a:latin typeface="Arial"/>
                <a:cs typeface="Arial"/>
              </a:rPr>
              <a:t>it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not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true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that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men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are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more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risky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than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women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terms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investments.</a:t>
            </a:r>
            <a:endParaRPr sz="11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000">
              <a:latin typeface="Arial"/>
              <a:cs typeface="Arial"/>
            </a:endParaRPr>
          </a:p>
          <a:p>
            <a:pPr marL="12700" marR="222885" algn="just">
              <a:lnSpc>
                <a:spcPct val="102600"/>
              </a:lnSpc>
            </a:pPr>
            <a:r>
              <a:rPr sz="1100" dirty="0">
                <a:latin typeface="Arial"/>
                <a:cs typeface="Arial"/>
              </a:rPr>
              <a:t>It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also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depends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on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political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and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cultural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environment.</a:t>
            </a:r>
            <a:r>
              <a:rPr sz="1100" spc="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By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contrast, </a:t>
            </a:r>
            <a:r>
              <a:rPr sz="1100" dirty="0">
                <a:latin typeface="Arial"/>
                <a:cs typeface="Arial"/>
              </a:rPr>
              <a:t>Germany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decided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close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all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nuclear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plants,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while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France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revised </a:t>
            </a:r>
            <a:r>
              <a:rPr sz="1100" dirty="0">
                <a:latin typeface="Arial"/>
                <a:cs typeface="Arial"/>
              </a:rPr>
              <a:t>and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increase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security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result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Fukushima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(2011).</a:t>
            </a:r>
            <a:endParaRPr sz="110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</TotalTime>
  <Words>860</Words>
  <Application>Microsoft Macintosh PowerPoint</Application>
  <PresentationFormat>自定义</PresentationFormat>
  <Paragraphs>129</Paragraphs>
  <Slides>22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2" baseType="lpstr">
      <vt:lpstr>等线</vt:lpstr>
      <vt:lpstr>等线 Light</vt:lpstr>
      <vt:lpstr>KaiTi</vt:lpstr>
      <vt:lpstr>Meiryo UI</vt:lpstr>
      <vt:lpstr>Arial</vt:lpstr>
      <vt:lpstr>Book Antiqua</vt:lpstr>
      <vt:lpstr>Lucida Sans Unicode</vt:lpstr>
      <vt:lpstr>Times New Roman</vt:lpstr>
      <vt:lpstr>Wingdings</vt:lpstr>
      <vt:lpstr>Office Theme</vt:lpstr>
      <vt:lpstr>Introduction to insurance</vt:lpstr>
      <vt:lpstr>Contents</vt:lpstr>
      <vt:lpstr>Risk and uncertainty</vt:lpstr>
      <vt:lpstr>Risk definition</vt:lpstr>
      <vt:lpstr>PowerPoint 演示文稿</vt:lpstr>
      <vt:lpstr>Risk insurance</vt:lpstr>
      <vt:lpstr>Probability of insured accident</vt:lpstr>
      <vt:lpstr>Probability of insured accident</vt:lpstr>
      <vt:lpstr>Probability of insured accident</vt:lpstr>
      <vt:lpstr>Probability of insured accident</vt:lpstr>
      <vt:lpstr>Risk perception</vt:lpstr>
      <vt:lpstr>Willingness to pay insurance premium</vt:lpstr>
      <vt:lpstr>Asymmetric information</vt:lpstr>
      <vt:lpstr>Moral hazard</vt:lpstr>
      <vt:lpstr>Adverse selection</vt:lpstr>
      <vt:lpstr>Risk classification</vt:lpstr>
      <vt:lpstr>Financial risks</vt:lpstr>
      <vt:lpstr>Underwritting risks</vt:lpstr>
      <vt:lpstr>PowerPoint 演示文稿</vt:lpstr>
      <vt:lpstr>Risk management</vt:lpstr>
      <vt:lpstr>Risk management</vt:lpstr>
      <vt:lpstr>Self-insurance versus insurance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insurance</dc:title>
  <dc:creator>Jiri Valecky</dc:creator>
  <cp:lastModifiedBy>Haochen Guo</cp:lastModifiedBy>
  <cp:revision>4</cp:revision>
  <dcterms:created xsi:type="dcterms:W3CDTF">2023-08-25T06:38:04Z</dcterms:created>
  <dcterms:modified xsi:type="dcterms:W3CDTF">2023-08-31T03:15:48Z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2021-02-10T00:00:00Z</vt:filetime>
  </property>
  <property fmtid="{D5CDD505-2E9C-101B-9397-08002B2CF9AE}" pid="3" name="Creator">
    <vt:lpwstr>LaTeX with Beamer class</vt:lpwstr>
  </property>
  <property fmtid="{D5CDD505-2E9C-101B-9397-08002B2CF9AE}" pid="4" name="LastSaved">
    <vt:filetime>2023-08-25T00:00:00Z</vt:filetime>
  </property>
  <property fmtid="{D5CDD505-2E9C-101B-9397-08002B2CF9AE}" pid="5" name="PTEX.Fullbanner">
    <vt:lpwstr>This is MiKTeX-pdfTeX 4.0.1 (1.40.21)</vt:lpwstr>
  </property>
  <property fmtid="{D5CDD505-2E9C-101B-9397-08002B2CF9AE}" pid="6" name="Producer">
    <vt:lpwstr>MiKTeX pdfTeX-1.40.21</vt:lpwstr>
  </property>
</Properties>
</file>