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4610100" cy="3460750"/>
  <p:notesSz cx="4610100" cy="34607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224" d="100"/>
          <a:sy n="224" d="100"/>
        </p:scale>
        <p:origin x="18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8FD78-93F7-412B-871E-49EB73705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63" y="566377"/>
            <a:ext cx="3457575" cy="1204854"/>
          </a:xfrm>
        </p:spPr>
        <p:txBody>
          <a:bodyPr anchor="b"/>
          <a:lstStyle>
            <a:lvl1pPr algn="ctr"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BCDC62-8986-4DEA-97FD-68E5AAF90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3" y="1817695"/>
            <a:ext cx="3457575" cy="835547"/>
          </a:xfrm>
        </p:spPr>
        <p:txBody>
          <a:bodyPr/>
          <a:lstStyle>
            <a:lvl1pPr marL="0" indent="0" algn="ctr">
              <a:buNone/>
              <a:defRPr sz="907"/>
            </a:lvl1pPr>
            <a:lvl2pPr marL="172867" indent="0" algn="ctr">
              <a:buNone/>
              <a:defRPr sz="756"/>
            </a:lvl2pPr>
            <a:lvl3pPr marL="345735" indent="0" algn="ctr">
              <a:buNone/>
              <a:defRPr sz="681"/>
            </a:lvl3pPr>
            <a:lvl4pPr marL="518602" indent="0" algn="ctr">
              <a:buNone/>
              <a:defRPr sz="605"/>
            </a:lvl4pPr>
            <a:lvl5pPr marL="691469" indent="0" algn="ctr">
              <a:buNone/>
              <a:defRPr sz="605"/>
            </a:lvl5pPr>
            <a:lvl6pPr marL="864337" indent="0" algn="ctr">
              <a:buNone/>
              <a:defRPr sz="605"/>
            </a:lvl6pPr>
            <a:lvl7pPr marL="1037204" indent="0" algn="ctr">
              <a:buNone/>
              <a:defRPr sz="605"/>
            </a:lvl7pPr>
            <a:lvl8pPr marL="1210071" indent="0" algn="ctr">
              <a:buNone/>
              <a:defRPr sz="605"/>
            </a:lvl8pPr>
            <a:lvl9pPr marL="1382939" indent="0" algn="ctr">
              <a:buNone/>
              <a:defRPr sz="605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1C129-3F54-463D-966E-E42D5A4B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34ACF-B7E8-4AD9-B2F2-9151D36C3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B6B75-BABD-4AD4-8319-61D68ED11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73663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3A20-F387-4B25-8C31-2D5F5A45D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5C45D-1EAF-43B1-B0CD-37F2B86136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78614-036C-4130-A74B-3E595CAA4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78652-B461-42BF-9B0F-34C339C0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9943-ADDB-46AD-A13B-110113E8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52986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F2E2C3-DEEC-4E37-8FC9-4BB68FD8DC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299103" y="184253"/>
            <a:ext cx="994053" cy="293282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53FC89-84C5-465B-873D-E72E20272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6944" y="184253"/>
            <a:ext cx="2924532" cy="293282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D09AA-7208-491C-99AB-1CE85BD73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9146B-AC9C-412B-8130-05E7533E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C25F0-0659-4A62-8B4B-7E8BC638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37506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64608-86C5-4666-BCD5-30032BAC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BBD19-6602-4E6D-9743-6FB49DF29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D0419-3992-4EB9-BBE4-99F0BE7E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76795-2943-4C17-85EA-F80F656F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D0D5D-7395-407A-9A07-2B5578B21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66352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93F38-F949-4060-917B-E10D976EF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43" y="862785"/>
            <a:ext cx="3976211" cy="1439576"/>
          </a:xfrm>
        </p:spPr>
        <p:txBody>
          <a:bodyPr anchor="b"/>
          <a:lstStyle>
            <a:lvl1pPr>
              <a:defRPr sz="2269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70539-5A5C-46C6-9102-B5896254A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543" y="2315979"/>
            <a:ext cx="3976211" cy="757039"/>
          </a:xfrm>
        </p:spPr>
        <p:txBody>
          <a:bodyPr/>
          <a:lstStyle>
            <a:lvl1pPr marL="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1pPr>
            <a:lvl2pPr marL="17286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45735" indent="0">
              <a:buNone/>
              <a:defRPr sz="681">
                <a:solidFill>
                  <a:schemeClr val="tx1">
                    <a:tint val="75000"/>
                  </a:schemeClr>
                </a:solidFill>
              </a:defRPr>
            </a:lvl3pPr>
            <a:lvl4pPr marL="518602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4pPr>
            <a:lvl5pPr marL="69146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5pPr>
            <a:lvl6pPr marL="864337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6pPr>
            <a:lvl7pPr marL="1037204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7pPr>
            <a:lvl8pPr marL="1210071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8pPr>
            <a:lvl9pPr marL="1382939" indent="0">
              <a:buNone/>
              <a:defRPr sz="6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EBA-CBA7-4E35-996B-0272F444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264F9-22CB-4F96-9EFB-2251E9786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D4636-B86D-4CF9-8503-FA8334B6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06857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2394-1A13-44A3-BE2A-DD668E830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1E6FE-43A4-49BA-AFEF-4C96FA07AB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944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12377-3CAB-41AB-AC57-40FB6DF82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863" y="921265"/>
            <a:ext cx="1959293" cy="2195814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323B10-13B3-44C2-8840-88836DF4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A6AE9-43D8-466E-A663-4B8066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029BB-C89B-46BB-9D9B-AEE04960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00504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0049A-1018-4173-B442-2188640A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184253"/>
            <a:ext cx="3976211" cy="668918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B7303-CE90-4348-9B52-A49B912D8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45" y="848365"/>
            <a:ext cx="1950288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55855-9834-4A62-B99B-78A529BCB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7545" y="1264135"/>
            <a:ext cx="1950288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BB723A-5140-4E3B-BD90-ED27AC379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33863" y="848365"/>
            <a:ext cx="1959893" cy="415770"/>
          </a:xfrm>
        </p:spPr>
        <p:txBody>
          <a:bodyPr anchor="b"/>
          <a:lstStyle>
            <a:lvl1pPr marL="0" indent="0">
              <a:buNone/>
              <a:defRPr sz="907" b="1"/>
            </a:lvl1pPr>
            <a:lvl2pPr marL="172867" indent="0">
              <a:buNone/>
              <a:defRPr sz="756" b="1"/>
            </a:lvl2pPr>
            <a:lvl3pPr marL="345735" indent="0">
              <a:buNone/>
              <a:defRPr sz="681" b="1"/>
            </a:lvl3pPr>
            <a:lvl4pPr marL="518602" indent="0">
              <a:buNone/>
              <a:defRPr sz="605" b="1"/>
            </a:lvl4pPr>
            <a:lvl5pPr marL="691469" indent="0">
              <a:buNone/>
              <a:defRPr sz="605" b="1"/>
            </a:lvl5pPr>
            <a:lvl6pPr marL="864337" indent="0">
              <a:buNone/>
              <a:defRPr sz="605" b="1"/>
            </a:lvl6pPr>
            <a:lvl7pPr marL="1037204" indent="0">
              <a:buNone/>
              <a:defRPr sz="605" b="1"/>
            </a:lvl7pPr>
            <a:lvl8pPr marL="1210071" indent="0">
              <a:buNone/>
              <a:defRPr sz="605" b="1"/>
            </a:lvl8pPr>
            <a:lvl9pPr marL="1382939" indent="0">
              <a:buNone/>
              <a:defRPr sz="605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39F75B-60CD-4D32-A9FA-1F898C51A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333863" y="1264135"/>
            <a:ext cx="1959893" cy="185935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B44CA1-6D85-4D6B-BA1A-11584CE8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3EC80E-D5AB-4698-93A0-C169C29F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CE27E-9B4F-43FB-81AB-6D5136A8E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290153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8AEA7-DE20-45CC-B93E-5E05391D4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C3136-1D02-4A70-9B49-5288650AB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778EF-5808-40AA-956A-32217FD0A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3C23D-D464-4212-ACAE-9A6DF062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83153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7684A2-7CBD-4848-B412-9DE11FCB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D7AA96-C4C3-40F6-BBCD-78921EBB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A5FB0-4C36-43A7-BE3F-6BC955C3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2117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B982D-1AA6-4013-8AC4-665F0316F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0307F-D50A-496F-BABB-2F2BF1E17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>
              <a:defRPr sz="1210"/>
            </a:lvl1pPr>
            <a:lvl2pPr>
              <a:defRPr sz="1059"/>
            </a:lvl2pPr>
            <a:lvl3pPr>
              <a:defRPr sz="907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2E312-C07D-477A-A1B1-9A95BF168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12D8F-BE28-4C14-9A41-63D37954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93EE0-9D3D-4EBA-ACEC-AF25DE6A1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60525F-785B-4FBF-B19B-4A61C40C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374190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6DB6-6A43-4B91-ADA1-550128BBE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5" y="230717"/>
            <a:ext cx="1486877" cy="807508"/>
          </a:xfrm>
        </p:spPr>
        <p:txBody>
          <a:bodyPr anchor="b"/>
          <a:lstStyle>
            <a:lvl1pPr>
              <a:defRPr sz="121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5621B6-D95E-44FA-BDAE-DF949E3E7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959893" y="498284"/>
            <a:ext cx="2333863" cy="2459376"/>
          </a:xfrm>
        </p:spPr>
        <p:txBody>
          <a:bodyPr/>
          <a:lstStyle>
            <a:lvl1pPr marL="0" indent="0">
              <a:buNone/>
              <a:defRPr sz="1210"/>
            </a:lvl1pPr>
            <a:lvl2pPr marL="172867" indent="0">
              <a:buNone/>
              <a:defRPr sz="1059"/>
            </a:lvl2pPr>
            <a:lvl3pPr marL="345735" indent="0">
              <a:buNone/>
              <a:defRPr sz="907"/>
            </a:lvl3pPr>
            <a:lvl4pPr marL="518602" indent="0">
              <a:buNone/>
              <a:defRPr sz="756"/>
            </a:lvl4pPr>
            <a:lvl5pPr marL="691469" indent="0">
              <a:buNone/>
              <a:defRPr sz="756"/>
            </a:lvl5pPr>
            <a:lvl6pPr marL="864337" indent="0">
              <a:buNone/>
              <a:defRPr sz="756"/>
            </a:lvl6pPr>
            <a:lvl7pPr marL="1037204" indent="0">
              <a:buNone/>
              <a:defRPr sz="756"/>
            </a:lvl7pPr>
            <a:lvl8pPr marL="1210071" indent="0">
              <a:buNone/>
              <a:defRPr sz="756"/>
            </a:lvl8pPr>
            <a:lvl9pPr marL="1382939" indent="0">
              <a:buNone/>
              <a:defRPr sz="756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302EC-B6AB-4F90-962A-706BE876D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545" y="1038225"/>
            <a:ext cx="1486877" cy="1923440"/>
          </a:xfrm>
        </p:spPr>
        <p:txBody>
          <a:bodyPr/>
          <a:lstStyle>
            <a:lvl1pPr marL="0" indent="0">
              <a:buNone/>
              <a:defRPr sz="605"/>
            </a:lvl1pPr>
            <a:lvl2pPr marL="172867" indent="0">
              <a:buNone/>
              <a:defRPr sz="529"/>
            </a:lvl2pPr>
            <a:lvl3pPr marL="345735" indent="0">
              <a:buNone/>
              <a:defRPr sz="454"/>
            </a:lvl3pPr>
            <a:lvl4pPr marL="518602" indent="0">
              <a:buNone/>
              <a:defRPr sz="378"/>
            </a:lvl4pPr>
            <a:lvl5pPr marL="691469" indent="0">
              <a:buNone/>
              <a:defRPr sz="378"/>
            </a:lvl5pPr>
            <a:lvl6pPr marL="864337" indent="0">
              <a:buNone/>
              <a:defRPr sz="378"/>
            </a:lvl6pPr>
            <a:lvl7pPr marL="1037204" indent="0">
              <a:buNone/>
              <a:defRPr sz="378"/>
            </a:lvl7pPr>
            <a:lvl8pPr marL="1210071" indent="0">
              <a:buNone/>
              <a:defRPr sz="378"/>
            </a:lvl8pPr>
            <a:lvl9pPr marL="1382939" indent="0">
              <a:buNone/>
              <a:defRPr sz="378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13F59-3C31-4A64-9936-799642A88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BCAA6-6BBE-4549-95DD-5374A4F30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AC04E-40E9-44EA-AC8E-B7B87251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417711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869988-859C-4D1D-A0F4-7AF6605B1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45" y="184253"/>
            <a:ext cx="3976211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D33F2-204E-40BF-A6E7-F99EA36E6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945" y="921265"/>
            <a:ext cx="3976211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1318A-63B0-4996-97EE-B968D3A14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6944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3AB2D-7A3E-42D6-95C6-12B6B46FC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7096" y="3207603"/>
            <a:ext cx="1555909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lang="en-US"/>
              <a:t>Jiri</a:t>
            </a:r>
            <a:r>
              <a:rPr lang="en-US" spc="-25"/>
              <a:t> </a:t>
            </a:r>
            <a:r>
              <a:rPr lang="en-US"/>
              <a:t>Valecky</a:t>
            </a:r>
            <a:r>
              <a:rPr lang="en-US" spc="125"/>
              <a:t> </a:t>
            </a:r>
            <a:r>
              <a:rPr lang="en-US" spc="-10"/>
              <a:t>(VSB-</a:t>
            </a:r>
            <a:r>
              <a:rPr lang="en-US" spc="-20"/>
              <a:t>TUO)</a:t>
            </a:r>
            <a:endParaRPr lang="en-US" spc="-2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5C82E-CDEE-47AC-9B02-E13998E9A5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5883" y="3207603"/>
            <a:ext cx="1037273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80010">
              <a:lnSpc>
                <a:spcPct val="100000"/>
              </a:lnSpc>
              <a:spcBef>
                <a:spcPts val="65"/>
              </a:spcBef>
            </a:pPr>
            <a:fld id="{81D60167-4931-47E6-BA6A-407CBD079E47}" type="slidenum">
              <a:rPr lang="en-US" altLang="zh-CN" smtClean="0"/>
              <a:t>‹#›</a:t>
            </a:fld>
            <a:r>
              <a:rPr lang="zh-CN" altLang="en-US" spc="-20"/>
              <a:t> </a:t>
            </a:r>
            <a:r>
              <a:rPr lang="en-US" altLang="zh-CN"/>
              <a:t>/</a:t>
            </a:r>
            <a:r>
              <a:rPr lang="zh-CN" altLang="en-US" spc="-5"/>
              <a:t> </a:t>
            </a:r>
            <a:r>
              <a:rPr lang="en-US" altLang="zh-CN" spc="-25"/>
              <a:t>22</a:t>
            </a:r>
            <a:endParaRPr lang="en-US" altLang="zh-CN" spc="-25" dirty="0"/>
          </a:p>
        </p:txBody>
      </p:sp>
    </p:spTree>
    <p:extLst>
      <p:ext uri="{BB962C8B-B14F-4D97-AF65-F5344CB8AC3E}">
        <p14:creationId xmlns:p14="http://schemas.microsoft.com/office/powerpoint/2010/main" val="121406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345735" rtl="0" eaLnBrk="1" latinLnBrk="0" hangingPunct="1">
        <a:lnSpc>
          <a:spcPct val="90000"/>
        </a:lnSpc>
        <a:spcBef>
          <a:spcPct val="0"/>
        </a:spcBef>
        <a:buNone/>
        <a:defRPr sz="1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34" indent="-86434" algn="l" defTabSz="345735" rtl="0" eaLnBrk="1" latinLnBrk="0" hangingPunct="1">
        <a:lnSpc>
          <a:spcPct val="90000"/>
        </a:lnSpc>
        <a:spcBef>
          <a:spcPts val="378"/>
        </a:spcBef>
        <a:buFont typeface="Arial" panose="020B0604020202020204" pitchFamily="34" charset="0"/>
        <a:buChar char="•"/>
        <a:defRPr sz="1059" kern="1200">
          <a:solidFill>
            <a:schemeClr val="tx1"/>
          </a:solidFill>
          <a:latin typeface="+mn-lt"/>
          <a:ea typeface="+mn-ea"/>
          <a:cs typeface="+mn-cs"/>
        </a:defRPr>
      </a:lvl1pPr>
      <a:lvl2pPr marL="259301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907" kern="1200">
          <a:solidFill>
            <a:schemeClr val="tx1"/>
          </a:solidFill>
          <a:latin typeface="+mn-lt"/>
          <a:ea typeface="+mn-ea"/>
          <a:cs typeface="+mn-cs"/>
        </a:defRPr>
      </a:lvl2pPr>
      <a:lvl3pPr marL="43216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605036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777903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950770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123638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96505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469372" indent="-86434" algn="l" defTabSz="345735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1pPr>
      <a:lvl2pPr marL="17286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45735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3pPr>
      <a:lvl4pPr marL="518602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4pPr>
      <a:lvl5pPr marL="69146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5pPr>
      <a:lvl6pPr marL="864337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6pPr>
      <a:lvl7pPr marL="1037204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7pPr>
      <a:lvl8pPr marL="1210071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8pPr>
      <a:lvl9pPr marL="1382939" algn="l" defTabSz="345735" rtl="0" eaLnBrk="1" latinLnBrk="0" hangingPunct="1">
        <a:defRPr sz="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D2E00-452F-47D6-B7DE-81B4334A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1093310"/>
            <a:ext cx="3976211" cy="668918"/>
          </a:xfrm>
        </p:spPr>
        <p:txBody>
          <a:bodyPr/>
          <a:lstStyle/>
          <a:p>
            <a:r>
              <a:rPr lang="en-US" altLang="zh-CN" b="1" dirty="0"/>
              <a:t>Alternative risk transfer - ART</a:t>
            </a:r>
            <a:endParaRPr lang="zh-CN" altLang="en-US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28D07AE-4BB8-7EE3-9309-FD4B15744A37}"/>
              </a:ext>
            </a:extLst>
          </p:cNvPr>
          <p:cNvSpPr txBox="1"/>
          <p:nvPr/>
        </p:nvSpPr>
        <p:spPr>
          <a:xfrm>
            <a:off x="323850" y="249237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东南大学</a:t>
            </a:r>
            <a:endParaRPr kumimoji="1"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kumimoji="1"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郭皓晨</a:t>
            </a:r>
          </a:p>
        </p:txBody>
      </p:sp>
    </p:spTree>
    <p:extLst>
      <p:ext uri="{BB962C8B-B14F-4D97-AF65-F5344CB8AC3E}">
        <p14:creationId xmlns:p14="http://schemas.microsoft.com/office/powerpoint/2010/main" val="3710084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65" dirty="0"/>
              <a:t> </a:t>
            </a:r>
            <a:r>
              <a:rPr dirty="0"/>
              <a:t>options</a:t>
            </a:r>
            <a:r>
              <a:rPr spc="65" dirty="0"/>
              <a:t> </a:t>
            </a:r>
            <a:r>
              <a:rPr dirty="0"/>
              <a:t>-</a:t>
            </a:r>
            <a:r>
              <a:rPr spc="70" dirty="0"/>
              <a:t> </a:t>
            </a:r>
            <a:r>
              <a:rPr dirty="0"/>
              <a:t>call</a:t>
            </a:r>
            <a:r>
              <a:rPr spc="65" dirty="0"/>
              <a:t> </a:t>
            </a:r>
            <a:r>
              <a:rPr spc="-10" dirty="0"/>
              <a:t>spread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00050" y="968375"/>
            <a:ext cx="2709545" cy="126555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Call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spread</a:t>
            </a:r>
            <a:endParaRPr sz="1100" dirty="0">
              <a:latin typeface="Arial"/>
              <a:cs typeface="Arial"/>
            </a:endParaRPr>
          </a:p>
          <a:p>
            <a:pPr marL="289560" marR="63500">
              <a:lnSpc>
                <a:spcPct val="113199"/>
              </a:lnSpc>
              <a:spcBef>
                <a:spcPts val="160"/>
              </a:spcBef>
            </a:pPr>
            <a:r>
              <a:rPr sz="1100" spc="-10" dirty="0">
                <a:latin typeface="Arial"/>
                <a:cs typeface="Arial"/>
              </a:rPr>
              <a:t>motivation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reduce</a:t>
            </a:r>
            <a:r>
              <a:rPr sz="1100" spc="-10" dirty="0">
                <a:latin typeface="Arial"/>
                <a:cs typeface="Arial"/>
              </a:rPr>
              <a:t> extreme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losses procedure:</a:t>
            </a:r>
            <a:endParaRPr sz="1100" dirty="0">
              <a:latin typeface="Arial"/>
              <a:cs typeface="Arial"/>
            </a:endParaRPr>
          </a:p>
          <a:p>
            <a:pPr marL="566420" marR="6921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long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strike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price; </a:t>
            </a:r>
            <a:r>
              <a:rPr sz="1000" dirty="0">
                <a:latin typeface="Arial"/>
                <a:cs typeface="Arial"/>
              </a:rPr>
              <a:t>(determines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retention).</a:t>
            </a:r>
            <a:endParaRPr sz="1000" dirty="0">
              <a:latin typeface="Arial"/>
              <a:cs typeface="Arial"/>
            </a:endParaRPr>
          </a:p>
          <a:p>
            <a:pPr marL="566420" marR="5080">
              <a:lnSpc>
                <a:spcPts val="1200"/>
              </a:lnSpc>
              <a:spcBef>
                <a:spcPts val="30"/>
              </a:spcBef>
            </a:pPr>
            <a:r>
              <a:rPr sz="1000" dirty="0">
                <a:latin typeface="Arial"/>
                <a:cs typeface="Arial"/>
              </a:rPr>
              <a:t>short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options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higher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strike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price </a:t>
            </a:r>
            <a:r>
              <a:rPr sz="1000" dirty="0">
                <a:latin typeface="Arial"/>
                <a:cs typeface="Arial"/>
              </a:rPr>
              <a:t>(determines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upper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limit)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65" dirty="0"/>
              <a:t> </a:t>
            </a:r>
            <a:r>
              <a:rPr dirty="0"/>
              <a:t>options</a:t>
            </a:r>
            <a:r>
              <a:rPr spc="65" dirty="0"/>
              <a:t> </a:t>
            </a:r>
            <a:r>
              <a:rPr dirty="0"/>
              <a:t>-</a:t>
            </a:r>
            <a:r>
              <a:rPr spc="70" dirty="0"/>
              <a:t> </a:t>
            </a:r>
            <a:r>
              <a:rPr dirty="0"/>
              <a:t>call</a:t>
            </a:r>
            <a:r>
              <a:rPr spc="65" dirty="0"/>
              <a:t> </a:t>
            </a:r>
            <a:r>
              <a:rPr spc="-10" dirty="0"/>
              <a:t>spread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346" y="747963"/>
            <a:ext cx="3764587" cy="17610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18667" y="2683756"/>
            <a:ext cx="31711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Intrinsic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effect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call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spread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idx="1"/>
          </p:nvPr>
        </p:nvSpPr>
        <p:spPr>
          <a:xfrm>
            <a:off x="323850" y="853171"/>
            <a:ext cx="3976211" cy="2195814"/>
          </a:xfrm>
          <a:prstGeom prst="rect">
            <a:avLst/>
          </a:prstGeom>
        </p:spPr>
        <p:txBody>
          <a:bodyPr vert="horz" wrap="square" lIns="0" tIns="69392" rIns="0" bIns="0" rtlCol="0">
            <a:spAutoFit/>
          </a:bodyPr>
          <a:lstStyle/>
          <a:p>
            <a:pPr marL="289560" marR="5080">
              <a:lnSpc>
                <a:spcPct val="102600"/>
              </a:lnSpc>
              <a:spcBef>
                <a:spcPts val="55"/>
              </a:spcBef>
            </a:pPr>
            <a:r>
              <a:rPr b="0" dirty="0">
                <a:latin typeface="Arial"/>
                <a:cs typeface="Arial"/>
              </a:rPr>
              <a:t>underlying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asset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10" dirty="0">
                <a:latin typeface="Arial"/>
                <a:cs typeface="Arial"/>
              </a:rPr>
              <a:t> physical variable (temperature, </a:t>
            </a:r>
            <a:r>
              <a:rPr b="0" spc="-20" dirty="0">
                <a:latin typeface="Arial"/>
                <a:cs typeface="Arial"/>
              </a:rPr>
              <a:t>humidity, </a:t>
            </a:r>
            <a:r>
              <a:rPr b="0" spc="-10" dirty="0">
                <a:latin typeface="Arial"/>
                <a:cs typeface="Arial"/>
              </a:rPr>
              <a:t>rainfalls,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etc.)</a:t>
            </a:r>
          </a:p>
          <a:p>
            <a:pPr marL="289560" marR="883919">
              <a:lnSpc>
                <a:spcPct val="125299"/>
              </a:lnSpc>
            </a:pPr>
            <a:r>
              <a:rPr b="0" spc="-10" dirty="0">
                <a:latin typeface="Arial"/>
                <a:cs typeface="Arial"/>
              </a:rPr>
              <a:t>different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correlation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with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financial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instruments </a:t>
            </a:r>
            <a:r>
              <a:rPr b="0" dirty="0">
                <a:latin typeface="Arial"/>
                <a:cs typeface="Arial"/>
              </a:rPr>
              <a:t>insurer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investor</a:t>
            </a: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b="0" dirty="0">
                <a:latin typeface="Arial"/>
                <a:cs typeface="Arial"/>
              </a:rPr>
              <a:t>issuer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</a:t>
            </a:r>
          </a:p>
          <a:p>
            <a:pPr marL="566420" marR="505459">
              <a:lnSpc>
                <a:spcPct val="100000"/>
              </a:lnSpc>
              <a:spcBef>
                <a:spcPts val="175"/>
              </a:spcBef>
            </a:pPr>
            <a:r>
              <a:rPr sz="1000" b="0" spc="-10" dirty="0">
                <a:latin typeface="Arial"/>
                <a:cs typeface="Arial"/>
              </a:rPr>
              <a:t>power-</a:t>
            </a:r>
            <a:r>
              <a:rPr sz="1000" b="0" dirty="0">
                <a:latin typeface="Arial"/>
                <a:cs typeface="Arial"/>
              </a:rPr>
              <a:t>producing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corporations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(to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smooth</a:t>
            </a:r>
            <a:r>
              <a:rPr sz="1000" b="0" spc="-3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earnings) </a:t>
            </a:r>
            <a:r>
              <a:rPr sz="1000" b="0" dirty="0">
                <a:latin typeface="Arial"/>
                <a:cs typeface="Arial"/>
              </a:rPr>
              <a:t>farmers</a:t>
            </a:r>
            <a:r>
              <a:rPr sz="1000" b="0" spc="-5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(hedging)</a:t>
            </a:r>
            <a:endParaRPr sz="1000" dirty="0">
              <a:latin typeface="Arial"/>
              <a:cs typeface="Arial"/>
            </a:endParaRPr>
          </a:p>
          <a:p>
            <a:pPr marL="566420" marR="1808480">
              <a:lnSpc>
                <a:spcPts val="1200"/>
              </a:lnSpc>
              <a:spcBef>
                <a:spcPts val="30"/>
              </a:spcBef>
            </a:pPr>
            <a:r>
              <a:rPr sz="1000" b="0" dirty="0">
                <a:latin typeface="Arial"/>
                <a:cs typeface="Arial"/>
              </a:rPr>
              <a:t>theme</a:t>
            </a:r>
            <a:r>
              <a:rPr sz="1000" b="0" spc="-3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parks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(attendance), </a:t>
            </a:r>
            <a:r>
              <a:rPr sz="1000" b="0" dirty="0">
                <a:latin typeface="Arial"/>
                <a:cs typeface="Arial"/>
              </a:rPr>
              <a:t>sport</a:t>
            </a:r>
            <a:r>
              <a:rPr sz="1000" b="0" spc="-3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events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(entrance</a:t>
            </a:r>
            <a:r>
              <a:rPr sz="1000" b="0" spc="-25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fees)</a:t>
            </a:r>
            <a:endParaRPr sz="1000" dirty="0">
              <a:latin typeface="Arial"/>
              <a:cs typeface="Arial"/>
            </a:endParaRPr>
          </a:p>
          <a:p>
            <a:pPr marL="566420">
              <a:lnSpc>
                <a:spcPts val="1150"/>
              </a:lnSpc>
            </a:pPr>
            <a:r>
              <a:rPr sz="1000" b="0" dirty="0">
                <a:latin typeface="Arial"/>
                <a:cs typeface="Arial"/>
              </a:rPr>
              <a:t>insurer</a:t>
            </a:r>
            <a:r>
              <a:rPr sz="1000" b="0" spc="-4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that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compensate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natural</a:t>
            </a:r>
            <a:r>
              <a:rPr sz="1000" b="0" spc="-40" dirty="0">
                <a:latin typeface="Arial"/>
                <a:cs typeface="Arial"/>
              </a:rPr>
              <a:t> </a:t>
            </a:r>
            <a:r>
              <a:rPr sz="1000" b="0" spc="-10" dirty="0">
                <a:latin typeface="Arial"/>
                <a:cs typeface="Arial"/>
              </a:rPr>
              <a:t>hazards.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57241" y="-6001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5872" y="455089"/>
            <a:ext cx="4298950" cy="155956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695"/>
              </a:spcBef>
            </a:pPr>
            <a:r>
              <a:rPr sz="1100" dirty="0">
                <a:latin typeface="Arial"/>
                <a:cs typeface="Arial"/>
              </a:rPr>
              <a:t>Option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HDD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CDD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index</a:t>
            </a:r>
            <a:endParaRPr sz="1100">
              <a:latin typeface="Arial"/>
              <a:cs typeface="Arial"/>
            </a:endParaRPr>
          </a:p>
          <a:p>
            <a:pPr marL="116839" algn="ctr">
              <a:lnSpc>
                <a:spcPct val="100000"/>
              </a:lnSpc>
              <a:spcBef>
                <a:spcPts val="600"/>
              </a:spcBef>
            </a:pPr>
            <a:r>
              <a:rPr sz="1100" i="1" dirty="0">
                <a:latin typeface="Book Antiqua"/>
                <a:cs typeface="Book Antiqua"/>
              </a:rPr>
              <a:t>HDD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25" baseline="-10416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40" dirty="0">
                <a:latin typeface="Georgia"/>
                <a:cs typeface="Georgia"/>
              </a:rPr>
              <a:t> </a:t>
            </a:r>
            <a:r>
              <a:rPr sz="1100" spc="-30" dirty="0">
                <a:latin typeface="Georgia"/>
                <a:cs typeface="Georgia"/>
              </a:rPr>
              <a:t>max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(</a:t>
            </a:r>
            <a:r>
              <a:rPr sz="1100" dirty="0">
                <a:latin typeface="Book Antiqua"/>
                <a:cs typeface="Book Antiqua"/>
              </a:rPr>
              <a:t>18</a:t>
            </a:r>
            <a:r>
              <a:rPr sz="1100" spc="-35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0" dirty="0">
                <a:latin typeface="Arial"/>
                <a:cs typeface="Arial"/>
              </a:rPr>
              <a:t> </a:t>
            </a:r>
            <a:r>
              <a:rPr sz="1100" i="1" dirty="0">
                <a:latin typeface="Book Antiqua"/>
                <a:cs typeface="Book Antiqua"/>
              </a:rPr>
              <a:t>ADT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100" i="1" dirty="0">
                <a:latin typeface="Arial"/>
                <a:cs typeface="Arial"/>
              </a:rPr>
              <a:t>,</a:t>
            </a:r>
            <a:r>
              <a:rPr sz="1100" i="1" spc="-125" dirty="0">
                <a:latin typeface="Arial"/>
                <a:cs typeface="Arial"/>
              </a:rPr>
              <a:t> </a:t>
            </a:r>
            <a:r>
              <a:rPr sz="1100" spc="-25" dirty="0">
                <a:latin typeface="Book Antiqua"/>
                <a:cs typeface="Book Antiqua"/>
              </a:rPr>
              <a:t>0</a:t>
            </a:r>
            <a:r>
              <a:rPr sz="110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16839" algn="ctr">
              <a:lnSpc>
                <a:spcPct val="100000"/>
              </a:lnSpc>
              <a:spcBef>
                <a:spcPts val="595"/>
              </a:spcBef>
            </a:pPr>
            <a:r>
              <a:rPr sz="1100" i="1" dirty="0">
                <a:latin typeface="Book Antiqua"/>
                <a:cs typeface="Book Antiqua"/>
              </a:rPr>
              <a:t>CDD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225" baseline="-10416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35" dirty="0">
                <a:latin typeface="Georgia"/>
                <a:cs typeface="Georgia"/>
              </a:rPr>
              <a:t> </a:t>
            </a:r>
            <a:r>
              <a:rPr sz="1100" spc="-30" dirty="0">
                <a:latin typeface="Georgia"/>
                <a:cs typeface="Georgia"/>
              </a:rPr>
              <a:t>max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dirty="0">
                <a:latin typeface="Georgia"/>
                <a:cs typeface="Georgia"/>
              </a:rPr>
              <a:t>(</a:t>
            </a:r>
            <a:r>
              <a:rPr sz="1100" i="1" dirty="0">
                <a:latin typeface="Book Antiqua"/>
                <a:cs typeface="Book Antiqua"/>
              </a:rPr>
              <a:t>ADT</a:t>
            </a:r>
            <a:r>
              <a:rPr sz="1200" i="1" baseline="-10416" dirty="0">
                <a:latin typeface="Book Antiqua"/>
                <a:cs typeface="Book Antiqua"/>
              </a:rPr>
              <a:t>t</a:t>
            </a:r>
            <a:r>
              <a:rPr sz="1200" i="1" spc="135" baseline="-10416" dirty="0">
                <a:latin typeface="Book Antiqua"/>
                <a:cs typeface="Book Antiqua"/>
              </a:rPr>
              <a:t> </a:t>
            </a:r>
            <a:r>
              <a:rPr sz="1100" i="1" spc="195" dirty="0">
                <a:latin typeface="Arial"/>
                <a:cs typeface="Arial"/>
              </a:rPr>
              <a:t>−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spc="-10" dirty="0">
                <a:latin typeface="Book Antiqua"/>
                <a:cs typeface="Book Antiqua"/>
              </a:rPr>
              <a:t>18</a:t>
            </a:r>
            <a:r>
              <a:rPr sz="1100" i="1" spc="-10" dirty="0">
                <a:latin typeface="Arial"/>
                <a:cs typeface="Arial"/>
              </a:rPr>
              <a:t>,</a:t>
            </a:r>
            <a:r>
              <a:rPr sz="1100" i="1" spc="-125" dirty="0">
                <a:latin typeface="Arial"/>
                <a:cs typeface="Arial"/>
              </a:rPr>
              <a:t> </a:t>
            </a:r>
            <a:r>
              <a:rPr sz="1100" dirty="0">
                <a:latin typeface="Book Antiqua"/>
                <a:cs typeface="Book Antiqua"/>
              </a:rPr>
              <a:t>0</a:t>
            </a:r>
            <a:r>
              <a:rPr sz="1100" dirty="0">
                <a:latin typeface="Georgia"/>
                <a:cs typeface="Georgia"/>
              </a:rPr>
              <a:t>)</a:t>
            </a:r>
            <a:r>
              <a:rPr sz="1100" spc="-85" dirty="0">
                <a:latin typeface="Georgia"/>
                <a:cs typeface="Georgia"/>
              </a:rPr>
              <a:t> </a:t>
            </a:r>
            <a:r>
              <a:rPr sz="1100" i="1" spc="-50" dirty="0">
                <a:latin typeface="Arial"/>
                <a:cs typeface="Arial"/>
              </a:rPr>
              <a:t>,</a:t>
            </a:r>
            <a:endParaRPr sz="110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415"/>
              </a:spcBef>
            </a:pPr>
            <a:r>
              <a:rPr sz="1100" dirty="0">
                <a:latin typeface="Arial"/>
                <a:cs typeface="Arial"/>
              </a:rPr>
              <a:t>where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HDD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Heating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Days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CDD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Cooling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Degree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days</a:t>
            </a:r>
            <a:endParaRPr sz="1100">
              <a:latin typeface="Arial"/>
              <a:cs typeface="Arial"/>
            </a:endParaRPr>
          </a:p>
          <a:p>
            <a:pPr marL="95250" algn="ctr">
              <a:lnSpc>
                <a:spcPct val="100000"/>
              </a:lnSpc>
              <a:spcBef>
                <a:spcPts val="505"/>
              </a:spcBef>
            </a:pPr>
            <a:r>
              <a:rPr sz="1650" i="1" baseline="-27777" dirty="0">
                <a:latin typeface="Book Antiqua"/>
                <a:cs typeface="Book Antiqua"/>
              </a:rPr>
              <a:t>ADT</a:t>
            </a:r>
            <a:r>
              <a:rPr sz="1200" i="1" baseline="-52083" dirty="0">
                <a:latin typeface="Book Antiqua"/>
                <a:cs typeface="Book Antiqua"/>
              </a:rPr>
              <a:t>t</a:t>
            </a:r>
            <a:r>
              <a:rPr sz="1200" i="1" spc="232" baseline="-52083" dirty="0">
                <a:latin typeface="Book Antiqua"/>
                <a:cs typeface="Book Antiqua"/>
              </a:rPr>
              <a:t> </a:t>
            </a:r>
            <a:r>
              <a:rPr sz="1650" spc="195" baseline="-27777" dirty="0">
                <a:latin typeface="Georgia"/>
                <a:cs typeface="Georgia"/>
              </a:rPr>
              <a:t>=</a:t>
            </a:r>
            <a:r>
              <a:rPr sz="1650" spc="247" baseline="-27777" dirty="0">
                <a:latin typeface="Georgia"/>
                <a:cs typeface="Georgia"/>
              </a:rPr>
              <a:t> </a:t>
            </a:r>
            <a:r>
              <a:rPr sz="1650" i="1" u="sng" baseline="757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T</a:t>
            </a:r>
            <a:r>
              <a:rPr sz="8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max</a:t>
            </a:r>
            <a:r>
              <a:rPr sz="800" u="sng" spc="10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50" u="sng" spc="195" baseline="75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+</a:t>
            </a:r>
            <a:r>
              <a:rPr sz="1650" u="sng" spc="-30" baseline="75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50" i="1" u="sng" spc="-30" baseline="7575" dirty="0">
                <a:uFill>
                  <a:solidFill>
                    <a:srgbClr val="000000"/>
                  </a:solidFill>
                </a:uFill>
                <a:latin typeface="Book Antiqua"/>
                <a:cs typeface="Book Antiqua"/>
              </a:rPr>
              <a:t>T</a:t>
            </a:r>
            <a:r>
              <a:rPr sz="800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min</a:t>
            </a:r>
            <a:endParaRPr sz="800">
              <a:latin typeface="Georgia"/>
              <a:cs typeface="Georgia"/>
            </a:endParaRPr>
          </a:p>
          <a:p>
            <a:pPr marL="634365" algn="ctr">
              <a:lnSpc>
                <a:spcPct val="100000"/>
              </a:lnSpc>
              <a:spcBef>
                <a:spcPts val="5"/>
              </a:spcBef>
            </a:pPr>
            <a:r>
              <a:rPr sz="1100" spc="-5" dirty="0">
                <a:latin typeface="Book Antiqua"/>
                <a:cs typeface="Book Antiqua"/>
              </a:rPr>
              <a:t>2</a:t>
            </a:r>
            <a:endParaRPr sz="1100">
              <a:latin typeface="Book Antiqua"/>
              <a:cs typeface="Book Antiqua"/>
            </a:endParaRPr>
          </a:p>
          <a:p>
            <a:pPr marL="76200">
              <a:lnSpc>
                <a:spcPct val="100000"/>
              </a:lnSpc>
              <a:spcBef>
                <a:spcPts val="12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temperature.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66175" y="2230906"/>
            <a:ext cx="8763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3972" y="1994660"/>
            <a:ext cx="3333750" cy="90931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cumulative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index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given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monthly,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weekly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etc.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 marL="1576070">
              <a:lnSpc>
                <a:spcPct val="100000"/>
              </a:lnSpc>
            </a:pPr>
            <a:r>
              <a:rPr sz="1100" i="1" dirty="0">
                <a:latin typeface="Book Antiqua"/>
                <a:cs typeface="Book Antiqua"/>
              </a:rPr>
              <a:t>CHDD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650" spc="1335" baseline="53030" dirty="0">
                <a:latin typeface="Arial"/>
                <a:cs typeface="Arial"/>
              </a:rPr>
              <a:t>Σ</a:t>
            </a:r>
            <a:r>
              <a:rPr sz="1650" spc="-187" baseline="53030" dirty="0">
                <a:latin typeface="Arial"/>
                <a:cs typeface="Arial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HDD</a:t>
            </a:r>
            <a:r>
              <a:rPr sz="1200" i="1" spc="-30" baseline="-10416" dirty="0">
                <a:latin typeface="Book Antiqua"/>
                <a:cs typeface="Book Antiqua"/>
              </a:rPr>
              <a:t>t</a:t>
            </a:r>
            <a:endParaRPr sz="1200" baseline="-10416">
              <a:latin typeface="Book Antiqua"/>
              <a:cs typeface="Book Antiqua"/>
            </a:endParaRPr>
          </a:p>
          <a:p>
            <a:pPr marL="2192655">
              <a:lnSpc>
                <a:spcPct val="100000"/>
              </a:lnSpc>
              <a:spcBef>
                <a:spcPts val="315"/>
              </a:spcBef>
            </a:pP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Georgia"/>
                <a:cs typeface="Georgi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  <a:p>
            <a:pPr marL="2244725">
              <a:lnSpc>
                <a:spcPct val="100000"/>
              </a:lnSpc>
              <a:spcBef>
                <a:spcPts val="480"/>
              </a:spcBef>
            </a:pPr>
            <a:r>
              <a:rPr sz="800" i="1" spc="-5" dirty="0">
                <a:latin typeface="Book Antiqua"/>
                <a:cs typeface="Book Antiqua"/>
              </a:rPr>
              <a:t>T</a:t>
            </a:r>
            <a:endParaRPr sz="800">
              <a:latin typeface="Book Antiqua"/>
              <a:cs typeface="Book Antiqu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7728" y="2836944"/>
            <a:ext cx="1226820" cy="409575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25"/>
              </a:spcBef>
            </a:pPr>
            <a:r>
              <a:rPr sz="1100" i="1" dirty="0">
                <a:latin typeface="Book Antiqua"/>
                <a:cs typeface="Book Antiqua"/>
              </a:rPr>
              <a:t>CCDD</a:t>
            </a:r>
            <a:r>
              <a:rPr sz="1100" i="1" spc="5" dirty="0">
                <a:latin typeface="Book Antiqua"/>
                <a:cs typeface="Book Antiqua"/>
              </a:rPr>
              <a:t> </a:t>
            </a:r>
            <a:r>
              <a:rPr sz="1100" spc="130" dirty="0">
                <a:latin typeface="Georgia"/>
                <a:cs typeface="Georgia"/>
              </a:rPr>
              <a:t>=</a:t>
            </a:r>
            <a:r>
              <a:rPr sz="1100" spc="25" dirty="0">
                <a:latin typeface="Georgia"/>
                <a:cs typeface="Georgia"/>
              </a:rPr>
              <a:t> </a:t>
            </a:r>
            <a:r>
              <a:rPr sz="1650" spc="1335" baseline="53030" dirty="0">
                <a:latin typeface="Arial"/>
                <a:cs typeface="Arial"/>
              </a:rPr>
              <a:t>Σ</a:t>
            </a:r>
            <a:r>
              <a:rPr sz="1650" spc="-187" baseline="53030" dirty="0">
                <a:latin typeface="Arial"/>
                <a:cs typeface="Arial"/>
              </a:rPr>
              <a:t> </a:t>
            </a:r>
            <a:r>
              <a:rPr sz="1100" i="1" spc="-20" dirty="0">
                <a:latin typeface="Book Antiqua"/>
                <a:cs typeface="Book Antiqua"/>
              </a:rPr>
              <a:t>CDD</a:t>
            </a:r>
            <a:r>
              <a:rPr sz="1200" i="1" spc="-30" baseline="-10416" dirty="0">
                <a:latin typeface="Book Antiqua"/>
                <a:cs typeface="Book Antiqua"/>
              </a:rPr>
              <a:t>t</a:t>
            </a:r>
            <a:endParaRPr sz="1200" baseline="-10416">
              <a:latin typeface="Book Antiqua"/>
              <a:cs typeface="Book Antiqua"/>
            </a:endParaRPr>
          </a:p>
          <a:p>
            <a:pPr marL="219710" algn="ctr">
              <a:lnSpc>
                <a:spcPct val="100000"/>
              </a:lnSpc>
              <a:spcBef>
                <a:spcPts val="315"/>
              </a:spcBef>
            </a:pPr>
            <a:r>
              <a:rPr sz="800" i="1" spc="-25" dirty="0">
                <a:latin typeface="Book Antiqua"/>
                <a:cs typeface="Book Antiqua"/>
              </a:rPr>
              <a:t>t</a:t>
            </a:r>
            <a:r>
              <a:rPr sz="800" spc="-25" dirty="0">
                <a:latin typeface="Georgia"/>
                <a:cs typeface="Georgia"/>
              </a:rPr>
              <a:t>=</a:t>
            </a:r>
            <a:r>
              <a:rPr sz="800" spc="-25" dirty="0">
                <a:latin typeface="Book Antiqua"/>
                <a:cs typeface="Book Antiqua"/>
              </a:rPr>
              <a:t>1</a:t>
            </a:r>
            <a:endParaRPr sz="800">
              <a:latin typeface="Book Antiqua"/>
              <a:cs typeface="Book Antiqua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Weather</a:t>
            </a:r>
            <a:r>
              <a:rPr spc="65" dirty="0"/>
              <a:t> </a:t>
            </a:r>
            <a:r>
              <a:rPr spc="-10" dirty="0"/>
              <a:t>derivatives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33346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b="0" dirty="0">
                <a:latin typeface="Arial"/>
                <a:cs typeface="Arial"/>
              </a:rPr>
              <a:t>Intrinsic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value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call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put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options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</a:t>
            </a:r>
          </a:p>
          <a:p>
            <a:pPr marL="1297940">
              <a:lnSpc>
                <a:spcPct val="100000"/>
              </a:lnSpc>
              <a:spcBef>
                <a:spcPts val="1130"/>
              </a:spcBef>
            </a:pPr>
            <a:r>
              <a:rPr b="0" i="1" dirty="0">
                <a:latin typeface="Book Antiqua"/>
                <a:cs typeface="Book Antiqua"/>
              </a:rPr>
              <a:t>IV</a:t>
            </a:r>
            <a:r>
              <a:rPr sz="1200" b="0" i="1" baseline="31250" dirty="0">
                <a:latin typeface="Book Antiqua"/>
                <a:cs typeface="Book Antiqua"/>
              </a:rPr>
              <a:t>call</a:t>
            </a:r>
            <a:r>
              <a:rPr sz="1200" b="0" i="1" spc="240" baseline="31250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Georgia"/>
                <a:cs typeface="Georgia"/>
              </a:rPr>
              <a:t>=</a:t>
            </a:r>
            <a:r>
              <a:rPr sz="1100" b="0" spc="45" dirty="0">
                <a:latin typeface="Georgia"/>
                <a:cs typeface="Georgia"/>
              </a:rPr>
              <a:t> </a:t>
            </a:r>
            <a:r>
              <a:rPr sz="1100" b="0" spc="-30" dirty="0">
                <a:latin typeface="Georgia"/>
                <a:cs typeface="Georgia"/>
              </a:rPr>
              <a:t>max</a:t>
            </a:r>
            <a:r>
              <a:rPr sz="1100" b="0" spc="-75" dirty="0">
                <a:latin typeface="Georgia"/>
                <a:cs typeface="Georgia"/>
              </a:rPr>
              <a:t> </a:t>
            </a:r>
            <a:r>
              <a:rPr sz="1100" b="0" dirty="0">
                <a:latin typeface="Georgia"/>
                <a:cs typeface="Georgia"/>
              </a:rPr>
              <a:t>(</a:t>
            </a:r>
            <a:r>
              <a:rPr sz="1100" b="0" i="1" dirty="0">
                <a:latin typeface="Book Antiqua"/>
                <a:cs typeface="Book Antiqua"/>
              </a:rPr>
              <a:t>CHDD</a:t>
            </a:r>
            <a:r>
              <a:rPr sz="1100" b="0" i="1" spc="-30" dirty="0">
                <a:latin typeface="Book Antiqua"/>
                <a:cs typeface="Book Antiqua"/>
              </a:rPr>
              <a:t> </a:t>
            </a:r>
            <a:r>
              <a:rPr sz="1100" b="0" i="1" spc="195" dirty="0">
                <a:latin typeface="Arial"/>
                <a:cs typeface="Arial"/>
              </a:rPr>
              <a:t>−</a:t>
            </a:r>
            <a:r>
              <a:rPr sz="1100" b="0" i="1" spc="-55" dirty="0">
                <a:latin typeface="Arial"/>
                <a:cs typeface="Arial"/>
              </a:rPr>
              <a:t> </a:t>
            </a:r>
            <a:r>
              <a:rPr sz="1100" b="0" i="1" spc="-10" dirty="0">
                <a:latin typeface="Book Antiqua"/>
                <a:cs typeface="Book Antiqua"/>
              </a:rPr>
              <a:t>X</a:t>
            </a:r>
            <a:r>
              <a:rPr sz="1100" b="0" i="1" spc="-10" dirty="0">
                <a:latin typeface="Arial"/>
                <a:cs typeface="Arial"/>
              </a:rPr>
              <a:t>,</a:t>
            </a:r>
            <a:r>
              <a:rPr sz="1100" b="0" i="1" spc="-120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 Antiqua"/>
                <a:cs typeface="Book Antiqua"/>
              </a:rPr>
              <a:t>0</a:t>
            </a:r>
            <a:r>
              <a:rPr sz="1100" b="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306195">
              <a:lnSpc>
                <a:spcPct val="100000"/>
              </a:lnSpc>
              <a:spcBef>
                <a:spcPts val="1130"/>
              </a:spcBef>
            </a:pPr>
            <a:r>
              <a:rPr b="0" i="1" dirty="0">
                <a:latin typeface="Book Antiqua"/>
                <a:cs typeface="Book Antiqua"/>
              </a:rPr>
              <a:t>IV</a:t>
            </a:r>
            <a:r>
              <a:rPr sz="1200" b="0" i="1" baseline="31250" dirty="0">
                <a:latin typeface="Book Antiqua"/>
                <a:cs typeface="Book Antiqua"/>
              </a:rPr>
              <a:t>put</a:t>
            </a:r>
            <a:r>
              <a:rPr sz="1200" b="0" i="1" spc="247" baseline="31250" dirty="0">
                <a:latin typeface="Book Antiqua"/>
                <a:cs typeface="Book Antiqua"/>
              </a:rPr>
              <a:t> </a:t>
            </a:r>
            <a:r>
              <a:rPr sz="1100" b="0" spc="130" dirty="0">
                <a:latin typeface="Georgia"/>
                <a:cs typeface="Georgia"/>
              </a:rPr>
              <a:t>=</a:t>
            </a:r>
            <a:r>
              <a:rPr sz="1100" b="0" spc="50" dirty="0">
                <a:latin typeface="Georgia"/>
                <a:cs typeface="Georgia"/>
              </a:rPr>
              <a:t> </a:t>
            </a:r>
            <a:r>
              <a:rPr sz="1100" b="0" spc="-30" dirty="0">
                <a:latin typeface="Georgia"/>
                <a:cs typeface="Georgia"/>
              </a:rPr>
              <a:t>max</a:t>
            </a:r>
            <a:r>
              <a:rPr sz="1100" b="0" spc="-75" dirty="0">
                <a:latin typeface="Georgia"/>
                <a:cs typeface="Georgia"/>
              </a:rPr>
              <a:t> </a:t>
            </a:r>
            <a:r>
              <a:rPr sz="1100" b="0" dirty="0">
                <a:latin typeface="Georgia"/>
                <a:cs typeface="Georgia"/>
              </a:rPr>
              <a:t>(</a:t>
            </a:r>
            <a:r>
              <a:rPr sz="1100" b="0" i="1" dirty="0">
                <a:latin typeface="Book Antiqua"/>
                <a:cs typeface="Book Antiqua"/>
              </a:rPr>
              <a:t>X</a:t>
            </a:r>
            <a:r>
              <a:rPr sz="1100" b="0" i="1" spc="-10" dirty="0">
                <a:latin typeface="Book Antiqua"/>
                <a:cs typeface="Book Antiqua"/>
              </a:rPr>
              <a:t> </a:t>
            </a:r>
            <a:r>
              <a:rPr sz="1100" b="0" i="1" spc="195" dirty="0">
                <a:latin typeface="Arial"/>
                <a:cs typeface="Arial"/>
              </a:rPr>
              <a:t>−</a:t>
            </a:r>
            <a:r>
              <a:rPr sz="1100" b="0" i="1" spc="-50" dirty="0">
                <a:latin typeface="Arial"/>
                <a:cs typeface="Arial"/>
              </a:rPr>
              <a:t> </a:t>
            </a:r>
            <a:r>
              <a:rPr sz="1100" b="0" i="1" spc="-10" dirty="0">
                <a:latin typeface="Book Antiqua"/>
                <a:cs typeface="Book Antiqua"/>
              </a:rPr>
              <a:t>CCDD</a:t>
            </a:r>
            <a:r>
              <a:rPr sz="1100" b="0" i="1" spc="-10" dirty="0">
                <a:latin typeface="Arial"/>
                <a:cs typeface="Arial"/>
              </a:rPr>
              <a:t>,</a:t>
            </a:r>
            <a:r>
              <a:rPr sz="1100" b="0" i="1" spc="-114" dirty="0">
                <a:latin typeface="Arial"/>
                <a:cs typeface="Arial"/>
              </a:rPr>
              <a:t> </a:t>
            </a:r>
            <a:r>
              <a:rPr sz="1100" b="0" spc="-25" dirty="0">
                <a:latin typeface="Book Antiqua"/>
                <a:cs typeface="Book Antiqua"/>
              </a:rPr>
              <a:t>0</a:t>
            </a:r>
            <a:r>
              <a:rPr sz="1100" b="0" spc="-25" dirty="0">
                <a:latin typeface="Georgia"/>
                <a:cs typeface="Georgia"/>
              </a:rPr>
              <a:t>)</a:t>
            </a:r>
            <a:endParaRPr sz="1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b="0" dirty="0">
                <a:latin typeface="Arial"/>
                <a:cs typeface="Arial"/>
              </a:rPr>
              <a:t>where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i="1" dirty="0">
                <a:latin typeface="Book Antiqua"/>
                <a:cs typeface="Book Antiqua"/>
              </a:rPr>
              <a:t>X</a:t>
            </a:r>
            <a:r>
              <a:rPr b="0" i="1" spc="20" dirty="0">
                <a:latin typeface="Book Antiqua"/>
                <a:cs typeface="Book Antiqua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strike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price.</a:t>
            </a: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Contingent</a:t>
            </a:r>
            <a:r>
              <a:rPr spc="140" dirty="0"/>
              <a:t> </a:t>
            </a:r>
            <a:r>
              <a:rPr spc="-10" dirty="0"/>
              <a:t>capital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7650" y="739775"/>
            <a:ext cx="4215130" cy="22777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434"/>
              </a:spcBef>
            </a:pPr>
            <a:r>
              <a:rPr sz="1100" spc="-10" dirty="0">
                <a:latin typeface="Arial"/>
                <a:cs typeface="Arial"/>
              </a:rPr>
              <a:t>treaty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rather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if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condition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met,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provides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</a:t>
            </a:r>
            <a:endParaRPr sz="1100" dirty="0">
              <a:latin typeface="Arial"/>
              <a:cs typeface="Arial"/>
            </a:endParaRPr>
          </a:p>
          <a:p>
            <a:pPr marL="289560" marR="488315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useful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case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serious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when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difficult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obtain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fare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price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Line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2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credit:</a:t>
            </a:r>
            <a:endParaRPr sz="1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liable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counterparty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borrows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additional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spc="-10" dirty="0">
                <a:latin typeface="Arial"/>
                <a:cs typeface="Arial"/>
              </a:rPr>
              <a:t>Catastrophe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Equity</a:t>
            </a:r>
            <a:r>
              <a:rPr sz="1100" b="1" spc="-1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Put:</a:t>
            </a:r>
            <a:endParaRPr sz="1100" dirty="0">
              <a:latin typeface="Arial"/>
              <a:cs typeface="Arial"/>
            </a:endParaRPr>
          </a:p>
          <a:p>
            <a:pPr marL="12700" marR="311150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Insurer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has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selling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new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stocks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obtain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additional equity.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7675" y="106716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Captives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1450" y="815975"/>
            <a:ext cx="4169410" cy="19716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434"/>
              </a:spcBef>
            </a:pPr>
            <a:r>
              <a:rPr sz="1100" dirty="0">
                <a:latin typeface="Arial"/>
                <a:cs typeface="Arial"/>
              </a:rPr>
              <a:t>alternative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self-insurance;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part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holding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company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does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not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operate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insurance industry.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b="1" spc="-10" dirty="0">
                <a:latin typeface="Arial"/>
                <a:cs typeface="Arial"/>
              </a:rPr>
              <a:t>Reasons: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uninsurable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(e.g.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terrorism);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insufficient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commercial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insurers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rates;</a:t>
            </a:r>
            <a:endParaRPr sz="1100" dirty="0">
              <a:latin typeface="Arial"/>
              <a:cs typeface="Arial"/>
            </a:endParaRPr>
          </a:p>
          <a:p>
            <a:pPr marL="289560" marR="6350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reduction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related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well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predictable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of </a:t>
            </a:r>
            <a:r>
              <a:rPr sz="1100" dirty="0">
                <a:latin typeface="Arial"/>
                <a:cs typeface="Arial"/>
              </a:rPr>
              <a:t>minor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severity;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Captives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Financial</a:t>
            </a:r>
            <a:r>
              <a:rPr spc="-55" dirty="0"/>
              <a:t> </a:t>
            </a:r>
            <a:r>
              <a:rPr spc="-10" dirty="0"/>
              <a:t>reasons:</a:t>
            </a:r>
          </a:p>
          <a:p>
            <a:pPr marL="12700" marR="132080">
              <a:lnSpc>
                <a:spcPct val="102600"/>
              </a:lnSpc>
            </a:pPr>
            <a:r>
              <a:rPr b="0" dirty="0">
                <a:latin typeface="Arial"/>
                <a:cs typeface="Arial"/>
              </a:rPr>
              <a:t>Premium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remains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  <a:r>
              <a:rPr b="0" spc="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While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premium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 </a:t>
            </a:r>
            <a:r>
              <a:rPr b="0" dirty="0">
                <a:latin typeface="Arial"/>
                <a:cs typeface="Arial"/>
              </a:rPr>
              <a:t>included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expenses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daughters,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it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revenue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captives </a:t>
            </a:r>
            <a:r>
              <a:rPr b="0" dirty="0">
                <a:latin typeface="Arial"/>
                <a:cs typeface="Arial"/>
              </a:rPr>
              <a:t>(located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tax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haven)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subjected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very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low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or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taxation.</a:t>
            </a: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pc="-10" dirty="0"/>
              <a:t>Fronting:</a:t>
            </a:r>
          </a:p>
          <a:p>
            <a:pPr marL="12700" marR="5080">
              <a:lnSpc>
                <a:spcPct val="102600"/>
              </a:lnSpc>
            </a:pPr>
            <a:r>
              <a:rPr b="0" dirty="0">
                <a:latin typeface="Arial"/>
                <a:cs typeface="Arial"/>
              </a:rPr>
              <a:t>Multinational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company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forced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have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licence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spc="-20" dirty="0">
                <a:latin typeface="Arial"/>
                <a:cs typeface="Arial"/>
              </a:rPr>
              <a:t>each </a:t>
            </a:r>
            <a:r>
              <a:rPr b="0" dirty="0">
                <a:latin typeface="Arial"/>
                <a:cs typeface="Arial"/>
              </a:rPr>
              <a:t>country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operate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own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insurance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  <a:r>
              <a:rPr b="0" spc="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Therefore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risk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is </a:t>
            </a:r>
            <a:r>
              <a:rPr b="0" dirty="0">
                <a:latin typeface="Arial"/>
                <a:cs typeface="Arial"/>
              </a:rPr>
              <a:t>firstly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by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local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insurers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(fronters)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ceded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captives </a:t>
            </a:r>
            <a:r>
              <a:rPr b="0" dirty="0">
                <a:latin typeface="Arial"/>
                <a:cs typeface="Arial"/>
              </a:rPr>
              <a:t>that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belongs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holding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company.</a:t>
            </a: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300" y="181848"/>
            <a:ext cx="72961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spc="-10" dirty="0">
                <a:latin typeface="Arial"/>
                <a:cs typeface="Arial"/>
              </a:rPr>
              <a:t>Captives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229" y="636240"/>
            <a:ext cx="4189401" cy="215064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847646" y="2914515"/>
            <a:ext cx="9131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40" dirty="0">
                <a:solidFill>
                  <a:srgbClr val="00A499"/>
                </a:solidFill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Fronting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4906" y="67033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Multi-line</a:t>
            </a:r>
            <a:r>
              <a:rPr spc="80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multi-year</a:t>
            </a:r>
            <a:r>
              <a:rPr spc="85" dirty="0"/>
              <a:t> </a:t>
            </a:r>
            <a:r>
              <a:rPr spc="-10" dirty="0"/>
              <a:t>contracts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0050" y="568529"/>
            <a:ext cx="3536950" cy="747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66420">
              <a:lnSpc>
                <a:spcPct val="1093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are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considered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 </a:t>
            </a:r>
            <a:r>
              <a:rPr sz="1100" dirty="0">
                <a:latin typeface="Arial"/>
                <a:cs typeface="Arial"/>
              </a:rPr>
              <a:t>retention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also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applied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aggregared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risks</a:t>
            </a:r>
            <a:endParaRPr sz="1100" dirty="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  <a:spcBef>
                <a:spcPts val="90"/>
              </a:spcBef>
            </a:pPr>
            <a:r>
              <a:rPr sz="1100" spc="-10" dirty="0">
                <a:latin typeface="Arial"/>
                <a:cs typeface="Arial"/>
              </a:rPr>
              <a:t>unexploited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capacity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10" dirty="0">
                <a:latin typeface="Arial"/>
                <a:cs typeface="Arial"/>
              </a:rPr>
              <a:t> reinsurance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one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used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for </a:t>
            </a:r>
            <a:r>
              <a:rPr sz="1100" dirty="0">
                <a:latin typeface="Arial"/>
                <a:cs typeface="Arial"/>
              </a:rPr>
              <a:t>another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(also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different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year)</a:t>
            </a:r>
            <a:endParaRPr sz="11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929" y="1502728"/>
            <a:ext cx="3286888" cy="1617964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17383" y="739775"/>
            <a:ext cx="2107565" cy="2231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2725" indent="-20066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SzPct val="90909"/>
              <a:buAutoNum type="arabicPlain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Introduction</a:t>
            </a:r>
            <a:endParaRPr sz="1100" dirty="0">
              <a:latin typeface="Arial"/>
              <a:cs typeface="Arial"/>
            </a:endParaRPr>
          </a:p>
          <a:p>
            <a:pPr marL="212725" marR="5080" indent="-200660">
              <a:lnSpc>
                <a:spcPct val="102600"/>
              </a:lnSpc>
              <a:spcBef>
                <a:spcPts val="1045"/>
              </a:spcBef>
              <a:buClr>
                <a:srgbClr val="FFFFFF"/>
              </a:buClr>
              <a:buSzPct val="90909"/>
              <a:buAutoNum type="arabicPlain"/>
              <a:tabLst>
                <a:tab pos="213360" algn="l"/>
                <a:tab pos="357505" algn="l"/>
              </a:tabLst>
            </a:pPr>
            <a:r>
              <a:rPr sz="1100" dirty="0">
                <a:latin typeface="Arial"/>
                <a:cs typeface="Arial"/>
              </a:rPr>
              <a:t>Securitization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 		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bonds</a:t>
            </a:r>
            <a:endParaRPr sz="1100" dirty="0">
              <a:latin typeface="Arial"/>
              <a:cs typeface="Arial"/>
            </a:endParaRPr>
          </a:p>
          <a:p>
            <a:pPr marL="357505" marR="438784">
              <a:lnSpc>
                <a:spcPct val="102600"/>
              </a:lnSpc>
            </a:pP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 Weather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Contingent</a:t>
            </a:r>
            <a:r>
              <a:rPr sz="1100" spc="-6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capital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75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spc="-10" dirty="0">
                <a:latin typeface="Arial"/>
                <a:cs typeface="Arial"/>
              </a:rPr>
              <a:t>Captives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Other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contracts</a:t>
            </a:r>
            <a:endParaRPr sz="1100" dirty="0">
              <a:latin typeface="Arial"/>
              <a:cs typeface="Arial"/>
            </a:endParaRPr>
          </a:p>
          <a:p>
            <a:pPr marL="212725" indent="-200660">
              <a:lnSpc>
                <a:spcPct val="100000"/>
              </a:lnSpc>
              <a:spcBef>
                <a:spcPts val="1080"/>
              </a:spcBef>
              <a:buClr>
                <a:srgbClr val="FFFFFF"/>
              </a:buClr>
              <a:buSzPct val="90909"/>
              <a:buAutoNum type="arabicPlain" startAt="3"/>
              <a:tabLst>
                <a:tab pos="212725" algn="l"/>
                <a:tab pos="213360" algn="l"/>
              </a:tabLst>
            </a:pPr>
            <a:r>
              <a:rPr sz="1100" dirty="0">
                <a:latin typeface="Arial"/>
                <a:cs typeface="Arial"/>
              </a:rPr>
              <a:t>Finite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144763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Multi-line</a:t>
            </a:r>
            <a:r>
              <a:rPr spc="80" dirty="0"/>
              <a:t> </a:t>
            </a:r>
            <a:r>
              <a:rPr dirty="0"/>
              <a:t>and</a:t>
            </a:r>
            <a:r>
              <a:rPr spc="85" dirty="0"/>
              <a:t> </a:t>
            </a:r>
            <a:r>
              <a:rPr dirty="0"/>
              <a:t>multi-year</a:t>
            </a:r>
            <a:r>
              <a:rPr spc="85" dirty="0"/>
              <a:t> </a:t>
            </a:r>
            <a:r>
              <a:rPr spc="-10" dirty="0"/>
              <a:t>contracts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93687" y="815975"/>
            <a:ext cx="4020820" cy="12477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100" b="1" spc="-10" dirty="0">
                <a:latin typeface="Arial"/>
                <a:cs typeface="Arial"/>
              </a:rPr>
              <a:t>Advantages:</a:t>
            </a:r>
            <a:endParaRPr sz="1100" dirty="0">
              <a:latin typeface="Arial"/>
              <a:cs typeface="Arial"/>
            </a:endParaRPr>
          </a:p>
          <a:p>
            <a:pPr marL="289560" marR="5080">
              <a:lnSpc>
                <a:spcPct val="102600"/>
              </a:lnSpc>
              <a:spcBef>
                <a:spcPts val="300"/>
              </a:spcBef>
            </a:pPr>
            <a:r>
              <a:rPr sz="1100" dirty="0">
                <a:latin typeface="Arial"/>
                <a:cs typeface="Arial"/>
              </a:rPr>
              <a:t>the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all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volatility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individual </a:t>
            </a:r>
            <a:r>
              <a:rPr sz="1100" dirty="0">
                <a:latin typeface="Arial"/>
                <a:cs typeface="Arial"/>
              </a:rPr>
              <a:t>risks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=&gt;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lower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premium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for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reinsurer;</a:t>
            </a:r>
            <a:endParaRPr sz="1100" dirty="0">
              <a:latin typeface="Arial"/>
              <a:cs typeface="Arial"/>
            </a:endParaRPr>
          </a:p>
          <a:p>
            <a:pPr marL="289560" marR="6845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lower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transaction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costs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due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multi-</a:t>
            </a:r>
            <a:r>
              <a:rPr sz="1100" dirty="0">
                <a:latin typeface="Arial"/>
                <a:cs typeface="Arial"/>
              </a:rPr>
              <a:t>year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contract; </a:t>
            </a:r>
            <a:r>
              <a:rPr sz="1100" dirty="0">
                <a:latin typeface="Arial"/>
                <a:cs typeface="Arial"/>
              </a:rPr>
              <a:t>stability</a:t>
            </a:r>
            <a:r>
              <a:rPr sz="1100" spc="-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10" dirty="0">
                <a:latin typeface="Arial"/>
                <a:cs typeface="Arial"/>
              </a:rPr>
              <a:t> reinsurance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Arial"/>
                <a:cs typeface="Arial"/>
              </a:rPr>
              <a:t>tailored,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neither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gap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nor</a:t>
            </a:r>
            <a:r>
              <a:rPr sz="1100" spc="-25" dirty="0">
                <a:latin typeface="Arial"/>
                <a:cs typeface="Arial"/>
              </a:rPr>
              <a:t> over-</a:t>
            </a:r>
            <a:r>
              <a:rPr sz="1100" spc="-10" dirty="0">
                <a:latin typeface="Arial"/>
                <a:cs typeface="Arial"/>
              </a:rPr>
              <a:t>reinsurance.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Finite</a:t>
            </a:r>
            <a:r>
              <a:rPr spc="7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23227" y="739775"/>
            <a:ext cx="3763645" cy="21380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more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about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capital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management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rather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than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transfer.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b="1" spc="-10" dirty="0">
                <a:latin typeface="Arial"/>
                <a:cs typeface="Arial"/>
              </a:rPr>
              <a:t>Pupose:</a:t>
            </a:r>
            <a:endParaRPr sz="1100" dirty="0">
              <a:latin typeface="Arial"/>
              <a:cs typeface="Arial"/>
            </a:endParaRPr>
          </a:p>
          <a:p>
            <a:pPr marL="289560" marR="1524635">
              <a:lnSpc>
                <a:spcPct val="125299"/>
              </a:lnSpc>
            </a:pPr>
            <a:r>
              <a:rPr sz="1100" spc="-10" dirty="0">
                <a:latin typeface="Arial"/>
                <a:cs typeface="Arial"/>
              </a:rPr>
              <a:t>coverage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economic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situation;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stabilization;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0"/>
              </a:spcBef>
            </a:pPr>
            <a:r>
              <a:rPr sz="1100" spc="-10" dirty="0">
                <a:latin typeface="Arial"/>
                <a:cs typeface="Arial"/>
              </a:rPr>
              <a:t>valuation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companies.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spc="-10" dirty="0">
                <a:latin typeface="Arial"/>
                <a:cs typeface="Arial"/>
              </a:rPr>
              <a:t>Features:</a:t>
            </a:r>
            <a:endParaRPr sz="1100" dirty="0">
              <a:latin typeface="Arial"/>
              <a:cs typeface="Arial"/>
            </a:endParaRPr>
          </a:p>
          <a:p>
            <a:pPr marL="289560" marR="138303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limited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(finite)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reinsurer, </a:t>
            </a:r>
            <a:r>
              <a:rPr sz="1100" dirty="0">
                <a:latin typeface="Arial"/>
                <a:cs typeface="Arial"/>
              </a:rPr>
              <a:t>long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term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contracts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–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stable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rates, </a:t>
            </a:r>
            <a:r>
              <a:rPr sz="1100" dirty="0">
                <a:latin typeface="Arial"/>
                <a:cs typeface="Arial"/>
              </a:rPr>
              <a:t>profit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loss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sharing,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Finite</a:t>
            </a:r>
            <a:r>
              <a:rPr spc="70" dirty="0"/>
              <a:t> </a:t>
            </a:r>
            <a:r>
              <a:rPr spc="-10" dirty="0"/>
              <a:t>reinsurance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00050" y="892175"/>
            <a:ext cx="2568575" cy="125031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b="1" spc="-10" dirty="0">
                <a:latin typeface="Arial"/>
                <a:cs typeface="Arial"/>
              </a:rPr>
              <a:t>Types: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sz="1100" spc="-10" dirty="0">
                <a:latin typeface="Arial"/>
                <a:cs typeface="Arial"/>
              </a:rPr>
              <a:t>Retrospective</a:t>
            </a:r>
            <a:endParaRPr sz="1100" dirty="0">
              <a:latin typeface="Arial"/>
              <a:cs typeface="Arial"/>
            </a:endParaRPr>
          </a:p>
          <a:p>
            <a:pPr marL="566420" marR="508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portfolio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transfer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(LPT) </a:t>
            </a:r>
            <a:r>
              <a:rPr sz="1000" dirty="0">
                <a:latin typeface="Arial"/>
                <a:cs typeface="Arial"/>
              </a:rPr>
              <a:t>Adverse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Development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Cover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(ADC)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0"/>
              </a:spcBef>
            </a:pPr>
            <a:r>
              <a:rPr sz="1100" spc="-10" dirty="0">
                <a:latin typeface="Arial"/>
                <a:cs typeface="Arial"/>
              </a:rPr>
              <a:t>Prospective</a:t>
            </a:r>
            <a:endParaRPr sz="1100" dirty="0">
              <a:latin typeface="Arial"/>
              <a:cs typeface="Arial"/>
            </a:endParaRPr>
          </a:p>
          <a:p>
            <a:pPr marL="566420" marR="567055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Finite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quota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share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(FQS) </a:t>
            </a:r>
            <a:r>
              <a:rPr sz="1000" dirty="0">
                <a:latin typeface="Arial"/>
                <a:cs typeface="Arial"/>
              </a:rPr>
              <a:t>Spread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Treaty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(SLT)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45" dirty="0"/>
              <a:t> </a:t>
            </a:r>
            <a:r>
              <a:rPr dirty="0"/>
              <a:t>transfer</a:t>
            </a:r>
            <a:r>
              <a:rPr spc="50" dirty="0"/>
              <a:t> </a:t>
            </a:r>
            <a:r>
              <a:rPr spc="-10" dirty="0"/>
              <a:t>methods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43755" y="663575"/>
            <a:ext cx="1985010" cy="2219960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289560" indent="-277495">
              <a:lnSpc>
                <a:spcPct val="100000"/>
              </a:lnSpc>
              <a:spcBef>
                <a:spcPts val="735"/>
              </a:spcBef>
            </a:pPr>
            <a:r>
              <a:rPr sz="1100" b="1" spc="-10" dirty="0">
                <a:latin typeface="Arial"/>
                <a:cs typeface="Arial"/>
              </a:rPr>
              <a:t>Traditional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681355">
              <a:lnSpc>
                <a:spcPct val="125299"/>
              </a:lnSpc>
              <a:spcBef>
                <a:spcPts val="295"/>
              </a:spcBef>
            </a:pPr>
            <a:r>
              <a:rPr sz="1100" spc="-10" dirty="0">
                <a:latin typeface="Arial"/>
                <a:cs typeface="Arial"/>
              </a:rPr>
              <a:t>reinsurance, coinsurance,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pools,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Alternative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transfer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-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ART</a:t>
            </a:r>
            <a:endParaRPr sz="1100" dirty="0">
              <a:latin typeface="Arial"/>
              <a:cs typeface="Arial"/>
            </a:endParaRPr>
          </a:p>
          <a:p>
            <a:pPr marL="289560" marR="622935">
              <a:lnSpc>
                <a:spcPct val="125299"/>
              </a:lnSpc>
              <a:spcBef>
                <a:spcPts val="300"/>
              </a:spcBef>
            </a:pPr>
            <a:r>
              <a:rPr sz="1100" spc="-10" dirty="0">
                <a:latin typeface="Arial"/>
                <a:cs typeface="Arial"/>
              </a:rPr>
              <a:t>Channels </a:t>
            </a:r>
            <a:r>
              <a:rPr sz="1100" spc="-25" dirty="0">
                <a:latin typeface="Arial"/>
                <a:cs typeface="Arial"/>
              </a:rPr>
              <a:t>Transfer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methods</a:t>
            </a:r>
            <a:endParaRPr sz="1100" dirty="0">
              <a:latin typeface="Arial"/>
              <a:cs typeface="Arial"/>
            </a:endParaRPr>
          </a:p>
          <a:p>
            <a:pPr marL="289560" marR="33020">
              <a:lnSpc>
                <a:spcPct val="125299"/>
              </a:lnSpc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vehicles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(instruments)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takers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49414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Risk</a:t>
            </a:r>
            <a:r>
              <a:rPr spc="45" dirty="0"/>
              <a:t> </a:t>
            </a:r>
            <a:r>
              <a:rPr dirty="0"/>
              <a:t>transfer</a:t>
            </a:r>
            <a:r>
              <a:rPr spc="50" dirty="0"/>
              <a:t> </a:t>
            </a:r>
            <a:r>
              <a:rPr spc="-10" dirty="0"/>
              <a:t>methods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86239" y="587375"/>
            <a:ext cx="3789045" cy="25158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1100" b="1" dirty="0">
                <a:latin typeface="Arial"/>
                <a:cs typeface="Arial"/>
              </a:rPr>
              <a:t>Alternative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risk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transfer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-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ART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470"/>
              </a:spcBef>
            </a:pPr>
            <a:r>
              <a:rPr sz="1100" spc="-10" dirty="0">
                <a:latin typeface="Arial"/>
                <a:cs typeface="Arial"/>
              </a:rPr>
              <a:t>Channels: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captives</a:t>
            </a:r>
            <a:endParaRPr sz="1000" dirty="0">
              <a:latin typeface="Arial"/>
              <a:cs typeface="Arial"/>
            </a:endParaRPr>
          </a:p>
          <a:p>
            <a:pPr marL="566420" marR="5080">
              <a:lnSpc>
                <a:spcPts val="12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intermediaries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(Special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Purpose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Vehicle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-</a:t>
            </a:r>
            <a:r>
              <a:rPr sz="1000" spc="-30" dirty="0">
                <a:latin typeface="Arial"/>
                <a:cs typeface="Arial"/>
              </a:rPr>
              <a:t> SPV,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insurance exchange)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50"/>
              </a:spcBef>
            </a:pPr>
            <a:r>
              <a:rPr sz="1100" spc="-25" dirty="0">
                <a:latin typeface="Arial"/>
                <a:cs typeface="Arial"/>
              </a:rPr>
              <a:t>Transfer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methods: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ts val="12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Finite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reinsurance</a:t>
            </a:r>
            <a:endParaRPr sz="1000" dirty="0">
              <a:latin typeface="Arial"/>
              <a:cs typeface="Arial"/>
            </a:endParaRPr>
          </a:p>
          <a:p>
            <a:pPr marL="566420" marR="1426210">
              <a:lnSpc>
                <a:spcPts val="1200"/>
              </a:lnSpc>
              <a:spcBef>
                <a:spcPts val="35"/>
              </a:spcBef>
            </a:pPr>
            <a:r>
              <a:rPr sz="1000" spc="-10" dirty="0">
                <a:latin typeface="Arial"/>
                <a:cs typeface="Arial"/>
              </a:rPr>
              <a:t>Multi-</a:t>
            </a:r>
            <a:r>
              <a:rPr sz="1000" dirty="0">
                <a:latin typeface="Arial"/>
                <a:cs typeface="Arial"/>
              </a:rPr>
              <a:t>year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or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multi-</a:t>
            </a:r>
            <a:r>
              <a:rPr sz="1000" dirty="0">
                <a:latin typeface="Arial"/>
                <a:cs typeface="Arial"/>
              </a:rPr>
              <a:t>line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contracts Multi-</a:t>
            </a:r>
            <a:r>
              <a:rPr sz="1000" dirty="0">
                <a:latin typeface="Arial"/>
                <a:cs typeface="Arial"/>
              </a:rPr>
              <a:t>trigger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contracts </a:t>
            </a:r>
            <a:r>
              <a:rPr sz="1000" dirty="0">
                <a:latin typeface="Arial"/>
                <a:cs typeface="Arial"/>
              </a:rPr>
              <a:t>Contingent</a:t>
            </a:r>
            <a:r>
              <a:rPr sz="1000" spc="-5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capital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45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5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vehicles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(instruments):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cat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bonds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derivatives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Arial"/>
                <a:cs typeface="Arial"/>
              </a:rPr>
              <a:t>Risk</a:t>
            </a:r>
            <a:r>
              <a:rPr sz="1100" spc="-3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takers:</a:t>
            </a:r>
            <a:endParaRPr sz="1100" dirty="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175"/>
              </a:spcBef>
            </a:pPr>
            <a:r>
              <a:rPr sz="1000" dirty="0">
                <a:latin typeface="Arial"/>
                <a:cs typeface="Arial"/>
              </a:rPr>
              <a:t>banks,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investment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companies,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stock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corporations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650" y="251730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Motivation</a:t>
            </a:r>
            <a:r>
              <a:rPr b="1" spc="60" dirty="0"/>
              <a:t> </a:t>
            </a:r>
            <a:r>
              <a:rPr b="1" dirty="0"/>
              <a:t>of</a:t>
            </a:r>
            <a:r>
              <a:rPr b="1" spc="60" dirty="0"/>
              <a:t> </a:t>
            </a:r>
            <a:r>
              <a:rPr b="1" spc="-25" dirty="0"/>
              <a:t>ART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76250" y="587375"/>
            <a:ext cx="3581400" cy="222727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89560" marR="73660" indent="-277495">
              <a:lnSpc>
                <a:spcPct val="104200"/>
              </a:lnSpc>
              <a:spcBef>
                <a:spcPts val="229"/>
              </a:spcBef>
            </a:pPr>
            <a:r>
              <a:rPr sz="1100" spc="-10" dirty="0">
                <a:latin typeface="Arial"/>
                <a:cs typeface="Arial"/>
              </a:rPr>
              <a:t>Imperfections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traditional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reinsurance </a:t>
            </a:r>
            <a:r>
              <a:rPr sz="1000" dirty="0">
                <a:latin typeface="Arial"/>
                <a:cs typeface="Arial"/>
              </a:rPr>
              <a:t>Insufficient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capacity Volatility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reinsurance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rates</a:t>
            </a:r>
            <a:r>
              <a:rPr sz="1000" spc="5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Adverse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selection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ts val="1195"/>
              </a:lnSpc>
            </a:pPr>
            <a:r>
              <a:rPr sz="1000" dirty="0">
                <a:latin typeface="Arial"/>
                <a:cs typeface="Arial"/>
              </a:rPr>
              <a:t>Moral</a:t>
            </a:r>
            <a:r>
              <a:rPr sz="1000" spc="-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hazard</a:t>
            </a:r>
            <a:endParaRPr sz="1000" dirty="0">
              <a:latin typeface="Arial"/>
              <a:cs typeface="Arial"/>
            </a:endParaRPr>
          </a:p>
          <a:p>
            <a:pPr marL="289560">
              <a:lnSpc>
                <a:spcPts val="1200"/>
              </a:lnSpc>
            </a:pPr>
            <a:r>
              <a:rPr sz="1000" dirty="0">
                <a:latin typeface="Arial"/>
                <a:cs typeface="Arial"/>
              </a:rPr>
              <a:t>Credit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risk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exposition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00" dirty="0">
              <a:latin typeface="Arial"/>
              <a:cs typeface="Arial"/>
            </a:endParaRPr>
          </a:p>
          <a:p>
            <a:pPr marL="289560" marR="5080" indent="-277495">
              <a:lnSpc>
                <a:spcPct val="104200"/>
              </a:lnSpc>
            </a:pPr>
            <a:r>
              <a:rPr sz="1100" dirty="0">
                <a:latin typeface="Arial"/>
                <a:cs typeface="Arial"/>
              </a:rPr>
              <a:t>Increased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requirements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shareholders </a:t>
            </a:r>
            <a:r>
              <a:rPr sz="1000" dirty="0">
                <a:latin typeface="Arial"/>
                <a:cs typeface="Arial"/>
              </a:rPr>
              <a:t>Effort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reduce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insolvenvy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risk </a:t>
            </a:r>
            <a:r>
              <a:rPr sz="1000" dirty="0">
                <a:latin typeface="Arial"/>
                <a:cs typeface="Arial"/>
              </a:rPr>
              <a:t>Requirement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stable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profitability </a:t>
            </a:r>
            <a:r>
              <a:rPr sz="1000" dirty="0">
                <a:latin typeface="Arial"/>
                <a:cs typeface="Arial"/>
              </a:rPr>
              <a:t>Minimization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tax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burden</a:t>
            </a:r>
            <a:endParaRPr sz="1000" dirty="0">
              <a:latin typeface="Arial"/>
              <a:cs typeface="Arial"/>
            </a:endParaRPr>
          </a:p>
          <a:p>
            <a:pPr marL="12700" marR="519430">
              <a:lnSpc>
                <a:spcPct val="215899"/>
              </a:lnSpc>
              <a:spcBef>
                <a:spcPts val="220"/>
              </a:spcBef>
            </a:pPr>
            <a:r>
              <a:rPr sz="1100" dirty="0">
                <a:latin typeface="Arial"/>
                <a:cs typeface="Arial"/>
              </a:rPr>
              <a:t>Adverse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claim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records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’90s </a:t>
            </a:r>
            <a:r>
              <a:rPr sz="1100" spc="-10" dirty="0">
                <a:latin typeface="Arial"/>
                <a:cs typeface="Arial"/>
              </a:rPr>
              <a:t>Innovations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at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financial</a:t>
            </a:r>
            <a:r>
              <a:rPr sz="1100" spc="-2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markets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110" dirty="0"/>
              <a:t> </a:t>
            </a:r>
            <a:r>
              <a:rPr spc="-10" dirty="0"/>
              <a:t>exchange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4802" y="1120775"/>
            <a:ext cx="3960495" cy="1355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9560">
              <a:lnSpc>
                <a:spcPct val="100000"/>
              </a:lnSpc>
              <a:spcBef>
                <a:spcPts val="90"/>
              </a:spcBef>
            </a:pPr>
            <a:r>
              <a:rPr sz="1100" dirty="0">
                <a:latin typeface="Arial"/>
                <a:cs typeface="Arial"/>
              </a:rPr>
              <a:t>marketplace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with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the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securitizated</a:t>
            </a:r>
            <a:r>
              <a:rPr sz="1100" spc="-5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0" dirty="0">
                <a:latin typeface="Arial"/>
                <a:cs typeface="Arial"/>
              </a:rPr>
              <a:t>risk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Arial"/>
                <a:cs typeface="Arial"/>
              </a:rPr>
              <a:t>Origin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of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exchange: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5"/>
              </a:spcBef>
            </a:pPr>
            <a:r>
              <a:rPr sz="1100" dirty="0">
                <a:latin typeface="Arial"/>
                <a:cs typeface="Arial"/>
              </a:rPr>
              <a:t>new</a:t>
            </a:r>
            <a:r>
              <a:rPr sz="1100" spc="-10" dirty="0">
                <a:latin typeface="Arial"/>
                <a:cs typeface="Arial"/>
              </a:rPr>
              <a:t> specialized exchanges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e.g.</a:t>
            </a:r>
            <a:r>
              <a:rPr sz="1100" spc="20" dirty="0">
                <a:latin typeface="Arial"/>
                <a:cs typeface="Arial"/>
              </a:rPr>
              <a:t> </a:t>
            </a:r>
            <a:r>
              <a:rPr sz="1100" spc="-30" dirty="0">
                <a:latin typeface="Arial"/>
                <a:cs typeface="Arial"/>
              </a:rPr>
              <a:t>CATEX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(Catastrophe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Risk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Exchange)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34"/>
              </a:spcBef>
            </a:pPr>
            <a:r>
              <a:rPr sz="1100" spc="-10" dirty="0">
                <a:latin typeface="Arial"/>
                <a:cs typeface="Arial"/>
              </a:rPr>
              <a:t>expanding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existing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activities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5"/>
              </a:spcBef>
            </a:pPr>
            <a:r>
              <a:rPr sz="1100" dirty="0">
                <a:latin typeface="Arial"/>
                <a:cs typeface="Arial"/>
              </a:rPr>
              <a:t>e.g.</a:t>
            </a:r>
            <a:r>
              <a:rPr sz="1100" spc="2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CBOT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(Chicago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Board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Trade)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insurance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derivatives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4" y="206375"/>
            <a:ext cx="3976211" cy="66891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Insurance</a:t>
            </a:r>
            <a:r>
              <a:rPr spc="80" dirty="0"/>
              <a:t> </a:t>
            </a:r>
            <a:r>
              <a:rPr dirty="0"/>
              <a:t>bonds</a:t>
            </a:r>
            <a:r>
              <a:rPr spc="85" dirty="0"/>
              <a:t> </a:t>
            </a:r>
            <a:r>
              <a:rPr dirty="0"/>
              <a:t>(Cat</a:t>
            </a:r>
            <a:r>
              <a:rPr spc="85" dirty="0"/>
              <a:t> </a:t>
            </a:r>
            <a:r>
              <a:rPr spc="-10" dirty="0"/>
              <a:t>Bonds)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6250" y="1120775"/>
            <a:ext cx="3221990" cy="90805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100" dirty="0">
                <a:latin typeface="Arial"/>
                <a:cs typeface="Arial"/>
              </a:rPr>
              <a:t>redemption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of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face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value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and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coupon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is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subjected</a:t>
            </a:r>
            <a:r>
              <a:rPr sz="1100" spc="-45" dirty="0">
                <a:latin typeface="Arial"/>
                <a:cs typeface="Arial"/>
              </a:rPr>
              <a:t> </a:t>
            </a:r>
            <a:r>
              <a:rPr sz="1100" spc="-25" dirty="0">
                <a:latin typeface="Arial"/>
                <a:cs typeface="Arial"/>
              </a:rPr>
              <a:t>to</a:t>
            </a:r>
            <a:endParaRPr sz="1100" dirty="0">
              <a:latin typeface="Arial"/>
              <a:cs typeface="Arial"/>
            </a:endParaRPr>
          </a:p>
          <a:p>
            <a:pPr marL="289560">
              <a:lnSpc>
                <a:spcPts val="1200"/>
              </a:lnSpc>
              <a:spcBef>
                <a:spcPts val="175"/>
              </a:spcBef>
            </a:pPr>
            <a:r>
              <a:rPr sz="1000" spc="-10" dirty="0">
                <a:latin typeface="Arial"/>
                <a:cs typeface="Arial"/>
              </a:rPr>
              <a:t>insurance’s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profit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(moral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hazard),</a:t>
            </a:r>
            <a:endParaRPr sz="1000" dirty="0">
              <a:latin typeface="Arial"/>
              <a:cs typeface="Arial"/>
            </a:endParaRPr>
          </a:p>
          <a:p>
            <a:pPr marL="289560" marR="254635">
              <a:lnSpc>
                <a:spcPts val="1200"/>
              </a:lnSpc>
              <a:spcBef>
                <a:spcPts val="40"/>
              </a:spcBef>
            </a:pPr>
            <a:r>
              <a:rPr sz="1000" dirty="0">
                <a:latin typeface="Arial"/>
                <a:cs typeface="Arial"/>
              </a:rPr>
              <a:t>loss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index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(e.g.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PCS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–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Property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Service), physical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index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(Richter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magnitude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scale);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dirty="0">
                <a:latin typeface="Arial"/>
                <a:cs typeface="Arial"/>
              </a:rPr>
              <a:t>low</a:t>
            </a:r>
            <a:r>
              <a:rPr sz="1100" spc="-4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credit</a:t>
            </a:r>
            <a:r>
              <a:rPr sz="1100" spc="-3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risk.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6945" y="382008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  <a:r>
              <a:rPr b="1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futures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855" y="887560"/>
            <a:ext cx="3652741" cy="15252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31151" y="2645910"/>
            <a:ext cx="29457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Figure: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Intrinsic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effect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futures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claims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8593" y="213982"/>
            <a:ext cx="3976211" cy="2734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Insurance</a:t>
            </a:r>
            <a:r>
              <a:rPr b="1" spc="110" dirty="0"/>
              <a:t> </a:t>
            </a:r>
            <a:r>
              <a:rPr b="1" spc="-10" dirty="0"/>
              <a:t>options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43495" y="511175"/>
            <a:ext cx="3790315" cy="794961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1290955">
              <a:lnSpc>
                <a:spcPct val="102600"/>
              </a:lnSpc>
              <a:spcBef>
                <a:spcPts val="55"/>
              </a:spcBef>
            </a:pPr>
            <a:r>
              <a:rPr sz="1000" dirty="0">
                <a:latin typeface="Arial"/>
                <a:cs typeface="Arial"/>
              </a:rPr>
              <a:t>firstly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CBOT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(Chicago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Board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of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35" dirty="0">
                <a:latin typeface="Arial"/>
                <a:cs typeface="Arial"/>
              </a:rPr>
              <a:t>Trade) </a:t>
            </a:r>
            <a:r>
              <a:rPr sz="1000" dirty="0">
                <a:latin typeface="Arial"/>
                <a:cs typeface="Arial"/>
              </a:rPr>
              <a:t>underlying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asset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mostly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PCS</a:t>
            </a:r>
            <a:endParaRPr sz="1000" dirty="0">
              <a:latin typeface="Arial"/>
              <a:cs typeface="Arial"/>
            </a:endParaRPr>
          </a:p>
          <a:p>
            <a:pPr marL="12700" marR="5080">
              <a:lnSpc>
                <a:spcPct val="102600"/>
              </a:lnSpc>
            </a:pPr>
            <a:r>
              <a:rPr sz="1000" spc="-10" dirty="0">
                <a:latin typeface="Arial"/>
                <a:cs typeface="Arial"/>
              </a:rPr>
              <a:t>insurance’s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claims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record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does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not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correponds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PCS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=&gt; </a:t>
            </a:r>
            <a:r>
              <a:rPr sz="1000" dirty="0">
                <a:latin typeface="Arial"/>
                <a:cs typeface="Arial"/>
              </a:rPr>
              <a:t>inadequate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compensation.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000" dirty="0">
                <a:latin typeface="Arial"/>
                <a:cs typeface="Arial"/>
              </a:rPr>
              <a:t>credit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risk.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050" y="1501775"/>
            <a:ext cx="3682116" cy="152815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95300" y="3327684"/>
            <a:ext cx="87185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Jiri</a:t>
            </a:r>
            <a:r>
              <a:rPr sz="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Valecky</a:t>
            </a:r>
            <a:r>
              <a:rPr sz="6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spc="-10" dirty="0">
                <a:solidFill>
                  <a:srgbClr val="FFFFFF"/>
                </a:solidFill>
                <a:latin typeface="Arial"/>
                <a:cs typeface="Arial"/>
              </a:rPr>
              <a:t>(VSB-</a:t>
            </a:r>
            <a:r>
              <a:rPr sz="600" b="1" spc="-20" dirty="0">
                <a:solidFill>
                  <a:srgbClr val="FFFFFF"/>
                </a:solidFill>
                <a:latin typeface="Arial"/>
                <a:cs typeface="Arial"/>
              </a:rPr>
              <a:t>TUO)</a:t>
            </a:r>
            <a:endParaRPr sz="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97298" y="3327684"/>
            <a:ext cx="215900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" b="1" spc="-25" dirty="0">
                <a:solidFill>
                  <a:srgbClr val="FFFFFF"/>
                </a:solidFill>
                <a:latin typeface="Arial"/>
                <a:cs typeface="Arial"/>
              </a:rPr>
              <a:t>22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D85A09-8ADC-42F0-8B16-50794994E855}"/>
              </a:ext>
            </a:extLst>
          </p:cNvPr>
          <p:cNvSpPr txBox="1"/>
          <p:nvPr/>
        </p:nvSpPr>
        <p:spPr>
          <a:xfrm>
            <a:off x="498658" y="3109104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Figure: intrinsic value and effect of option on claims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912</Words>
  <Application>Microsoft Macintosh PowerPoint</Application>
  <PresentationFormat>自定义</PresentationFormat>
  <Paragraphs>145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等线</vt:lpstr>
      <vt:lpstr>等线 Light</vt:lpstr>
      <vt:lpstr>KaiTi</vt:lpstr>
      <vt:lpstr>Arial</vt:lpstr>
      <vt:lpstr>Book Antiqua</vt:lpstr>
      <vt:lpstr>Georgia</vt:lpstr>
      <vt:lpstr>Times New Roman</vt:lpstr>
      <vt:lpstr>Office Theme</vt:lpstr>
      <vt:lpstr>Alternative risk transfer - ART</vt:lpstr>
      <vt:lpstr>Contents</vt:lpstr>
      <vt:lpstr>Risk transfer methods</vt:lpstr>
      <vt:lpstr>Risk transfer methods</vt:lpstr>
      <vt:lpstr>Motivation of ART</vt:lpstr>
      <vt:lpstr>Insurance exchange</vt:lpstr>
      <vt:lpstr>Insurance bonds (Cat Bonds)</vt:lpstr>
      <vt:lpstr>Insurance futures</vt:lpstr>
      <vt:lpstr>Insurance options</vt:lpstr>
      <vt:lpstr>Insurance options - call spread</vt:lpstr>
      <vt:lpstr>Insurance options - call spread</vt:lpstr>
      <vt:lpstr>Weather derivatives</vt:lpstr>
      <vt:lpstr>Weather derivatives</vt:lpstr>
      <vt:lpstr>Weather derivatives</vt:lpstr>
      <vt:lpstr>Contingent capital</vt:lpstr>
      <vt:lpstr>Captives</vt:lpstr>
      <vt:lpstr>Captives</vt:lpstr>
      <vt:lpstr>PowerPoint 演示文稿</vt:lpstr>
      <vt:lpstr>Multi-line and multi-year contracts</vt:lpstr>
      <vt:lpstr>Multi-line and multi-year contracts</vt:lpstr>
      <vt:lpstr>Finite reinsurance</vt:lpstr>
      <vt:lpstr>Finite reinsurance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risk transfer - ART - 154-0520 Insurance II</dc:title>
  <dc:creator>Jiri Valecky</dc:creator>
  <cp:lastModifiedBy>Haochen Guo</cp:lastModifiedBy>
  <cp:revision>5</cp:revision>
  <dcterms:created xsi:type="dcterms:W3CDTF">2023-08-25T06:45:23Z</dcterms:created>
  <dcterms:modified xsi:type="dcterms:W3CDTF">2023-08-31T05:55:20Z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2020-05-04T00:00:00Z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2023-08-25T00:00:00Z</vt:filetime>
  </property>
  <property fmtid="{D5CDD505-2E9C-101B-9397-08002B2CF9AE}" pid="5" name="PTEX.Fullbanner">
    <vt:lpwstr>This is MiKTeX-pdfTeX 2.9.6839 (1.40.19)</vt:lpwstr>
  </property>
  <property fmtid="{D5CDD505-2E9C-101B-9397-08002B2CF9AE}" pid="6" name="Producer">
    <vt:lpwstr>pdfTeX-1.40.19</vt:lpwstr>
  </property>
</Properties>
</file>