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4610100" cy="3460750"/>
  <p:notesSz cx="4610100" cy="346075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45"/>
  </p:normalViewPr>
  <p:slideViewPr>
    <p:cSldViewPr>
      <p:cViewPr varScale="1">
        <p:scale>
          <a:sx n="168" d="100"/>
          <a:sy n="168" d="100"/>
        </p:scale>
        <p:origin x="1548" y="12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786AE4A-E494-4142-8046-8398E08C4B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263" y="566377"/>
            <a:ext cx="3457575" cy="1204854"/>
          </a:xfrm>
        </p:spPr>
        <p:txBody>
          <a:bodyPr anchor="b"/>
          <a:lstStyle>
            <a:lvl1pPr algn="ctr"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6CBC101-6E4E-40BD-AEA6-1849202F5D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263" y="1817695"/>
            <a:ext cx="3457575" cy="835547"/>
          </a:xfrm>
        </p:spPr>
        <p:txBody>
          <a:bodyPr/>
          <a:lstStyle>
            <a:lvl1pPr marL="0" indent="0" algn="ctr">
              <a:buNone/>
              <a:defRPr sz="907"/>
            </a:lvl1pPr>
            <a:lvl2pPr marL="172867" indent="0" algn="ctr">
              <a:buNone/>
              <a:defRPr sz="756"/>
            </a:lvl2pPr>
            <a:lvl3pPr marL="345735" indent="0" algn="ctr">
              <a:buNone/>
              <a:defRPr sz="681"/>
            </a:lvl3pPr>
            <a:lvl4pPr marL="518602" indent="0" algn="ctr">
              <a:buNone/>
              <a:defRPr sz="605"/>
            </a:lvl4pPr>
            <a:lvl5pPr marL="691469" indent="0" algn="ctr">
              <a:buNone/>
              <a:defRPr sz="605"/>
            </a:lvl5pPr>
            <a:lvl6pPr marL="864337" indent="0" algn="ctr">
              <a:buNone/>
              <a:defRPr sz="605"/>
            </a:lvl6pPr>
            <a:lvl7pPr marL="1037204" indent="0" algn="ctr">
              <a:buNone/>
              <a:defRPr sz="605"/>
            </a:lvl7pPr>
            <a:lvl8pPr marL="1210071" indent="0" algn="ctr">
              <a:buNone/>
              <a:defRPr sz="605"/>
            </a:lvl8pPr>
            <a:lvl9pPr marL="1382939" indent="0" algn="ctr">
              <a:buNone/>
              <a:defRPr sz="605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857181D-32CD-4558-859F-E876477AA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094F8E0-F456-46B4-94C9-2077D146D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EA0F36E-4121-4509-B803-7E4EA66AE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31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3886236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15DF7A9-81C8-43A9-898F-5BE9515F7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DD57393-08BD-42C0-8E23-14C85E198C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6B3AD53-EFD3-4225-9F4D-A7309EEDC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36CB942-D5A7-4C9D-834B-8E88C839E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A7A32F1-7DF4-4792-84E9-6EB36D5F7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31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1127097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F679A278-8819-425E-8FE6-9DA3DFCF6A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3299103" y="184253"/>
            <a:ext cx="994053" cy="2932826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F85CF589-0FCE-495F-ABEF-2F353E58C6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16944" y="184253"/>
            <a:ext cx="2924532" cy="2932826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9CF7DA7-3BBF-4C0E-ABD6-49AAF3930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D3B3BB8-65D5-42BE-8A24-9E192AD0C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B8AA360-FB2A-4C54-8C77-673569F57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31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405392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1A1B7A4-C185-49AF-8513-2E918CB87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8559CF7-215A-46F7-866C-3390CD368E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7321402-91BC-432E-8902-281CFCBBE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978A3ED-9705-456E-A596-350EB149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B2396E9-DD6E-4FB6-96F3-6E1A61939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31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138791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BAF6795-091E-4F48-907D-677C38C52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543" y="862785"/>
            <a:ext cx="3976211" cy="1439576"/>
          </a:xfrm>
        </p:spPr>
        <p:txBody>
          <a:bodyPr anchor="b"/>
          <a:lstStyle>
            <a:lvl1pPr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AFAEB4A-712A-4ED0-B0CB-01D52E07F4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4543" y="2315979"/>
            <a:ext cx="3976211" cy="757039"/>
          </a:xfrm>
        </p:spPr>
        <p:txBody>
          <a:bodyPr/>
          <a:lstStyle>
            <a:lvl1pPr marL="0" indent="0">
              <a:buNone/>
              <a:defRPr sz="907">
                <a:solidFill>
                  <a:schemeClr val="tx1">
                    <a:tint val="75000"/>
                  </a:schemeClr>
                </a:solidFill>
              </a:defRPr>
            </a:lvl1pPr>
            <a:lvl2pPr marL="17286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2pPr>
            <a:lvl3pPr marL="345735" indent="0">
              <a:buNone/>
              <a:defRPr sz="681">
                <a:solidFill>
                  <a:schemeClr val="tx1">
                    <a:tint val="75000"/>
                  </a:schemeClr>
                </a:solidFill>
              </a:defRPr>
            </a:lvl3pPr>
            <a:lvl4pPr marL="518602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4pPr>
            <a:lvl5pPr marL="69146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5pPr>
            <a:lvl6pPr marL="864337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6pPr>
            <a:lvl7pPr marL="1037204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7pPr>
            <a:lvl8pPr marL="1210071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8pPr>
            <a:lvl9pPr marL="138293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7CEED9B-0BB2-42F5-BD36-51B4ED528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8EE6914-3ACC-49F2-A274-B605245BF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D63A577-328B-44DE-A283-34AABACDC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31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2916867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83D451D-BD38-4B1B-A8C8-A7E806F60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2DDB830-132C-4306-A2EB-93C445DB1D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6944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5984CDAF-2E63-4DCE-AF18-75D29EBD04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33863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82A2209-2D28-4A74-BBE0-1A9629F12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5FBD06F-72E1-4728-8D03-A3455ABB1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4469BF9-D9F8-4287-B294-8C1743B18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31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3585260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6CEB31-D1F2-48CA-A53A-4F8F1101E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184253"/>
            <a:ext cx="3976211" cy="668918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CCC3334-9052-49A3-98B2-BC6D7CF8DE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7545" y="848365"/>
            <a:ext cx="1950288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76976B5-4F83-4ECE-B94C-4678A5499D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7545" y="1264135"/>
            <a:ext cx="1950288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CADAFB4-85B3-4B84-B8F3-E5B16E0C72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333863" y="848365"/>
            <a:ext cx="1959893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EF07959F-34B6-46A8-92FC-A77B4D149E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333863" y="1264135"/>
            <a:ext cx="1959893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C7AB7C75-18F7-40AF-8D1C-C5FD8718F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058CDE24-5969-4F1E-9215-3B67888E6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9260F8B-8A70-45CE-9CB8-5452B7FB2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31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2756480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76F8BBC-315B-4030-9B93-5E37B3B1D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AB9162B-787B-4D28-A361-2AA680080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D8CD8DA-BABF-428B-9309-84B1450E1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AAECE23-608B-4D27-A0AE-FC98FE8C5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31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3123110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9991D8BB-D6D1-41EC-A648-E9027C72B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B83365E-A331-4C8E-9B55-A85EF1450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2931954-63E9-4ACA-8F67-5B7FF76B5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31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3667310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1BEDC95-368C-4885-BF29-5BD0015AD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0FF8C58-5724-4C58-9EC5-F4D8D562F0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>
              <a:defRPr sz="1210"/>
            </a:lvl1pPr>
            <a:lvl2pPr>
              <a:defRPr sz="1059"/>
            </a:lvl2pPr>
            <a:lvl3pPr>
              <a:defRPr sz="907"/>
            </a:lvl3pPr>
            <a:lvl4pPr>
              <a:defRPr sz="756"/>
            </a:lvl4pPr>
            <a:lvl5pPr>
              <a:defRPr sz="756"/>
            </a:lvl5pPr>
            <a:lvl6pPr>
              <a:defRPr sz="756"/>
            </a:lvl6pPr>
            <a:lvl7pPr>
              <a:defRPr sz="756"/>
            </a:lvl7pPr>
            <a:lvl8pPr>
              <a:defRPr sz="756"/>
            </a:lvl8pPr>
            <a:lvl9pPr>
              <a:defRPr sz="756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5CE6972-1E84-49E2-9949-1B5EF78C3A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B17BDFA-1CAD-4BFF-8E52-74A4E5E35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9F1B142-B536-4F18-AF21-FAD1504CB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A569D71-09EE-45D3-B288-E9CF75469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31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1762528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55986B-DB2E-4B5A-AEFE-1794C863F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70D9368-DB4B-4CF8-BB42-80A1627083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 marL="0" indent="0">
              <a:buNone/>
              <a:defRPr sz="1210"/>
            </a:lvl1pPr>
            <a:lvl2pPr marL="172867" indent="0">
              <a:buNone/>
              <a:defRPr sz="1059"/>
            </a:lvl2pPr>
            <a:lvl3pPr marL="345735" indent="0">
              <a:buNone/>
              <a:defRPr sz="907"/>
            </a:lvl3pPr>
            <a:lvl4pPr marL="518602" indent="0">
              <a:buNone/>
              <a:defRPr sz="756"/>
            </a:lvl4pPr>
            <a:lvl5pPr marL="691469" indent="0">
              <a:buNone/>
              <a:defRPr sz="756"/>
            </a:lvl5pPr>
            <a:lvl6pPr marL="864337" indent="0">
              <a:buNone/>
              <a:defRPr sz="756"/>
            </a:lvl6pPr>
            <a:lvl7pPr marL="1037204" indent="0">
              <a:buNone/>
              <a:defRPr sz="756"/>
            </a:lvl7pPr>
            <a:lvl8pPr marL="1210071" indent="0">
              <a:buNone/>
              <a:defRPr sz="756"/>
            </a:lvl8pPr>
            <a:lvl9pPr marL="1382939" indent="0">
              <a:buNone/>
              <a:defRPr sz="756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D9F3A6E-392C-4045-AE1E-D9DC9BBAB9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3B5C44B-CBC2-4621-9D24-345B920DE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A234B85-140F-4C33-961D-AA802B476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8B17468-A6D4-449B-B567-DC8B4EC0B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31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3805528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8441E8D5-A74A-415E-83F7-8D37CD802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45" y="184253"/>
            <a:ext cx="3976211" cy="668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522B580-329F-42D5-9A79-9C5C7CA1C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6945" y="921265"/>
            <a:ext cx="3976211" cy="2195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E684FBD-1362-465C-A912-77315CC8C2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6944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F004863-E5CE-44C7-893A-8572F4A811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27096" y="3207603"/>
            <a:ext cx="1555909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7350348-1CE5-4DE4-9C55-B3ED89AD7A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55883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31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856653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345735" rtl="0" eaLnBrk="1" latinLnBrk="0" hangingPunct="1">
        <a:lnSpc>
          <a:spcPct val="90000"/>
        </a:lnSpc>
        <a:spcBef>
          <a:spcPct val="0"/>
        </a:spcBef>
        <a:buNone/>
        <a:defRPr sz="16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6434" indent="-86434" algn="l" defTabSz="345735" rtl="0" eaLnBrk="1" latinLnBrk="0" hangingPunct="1">
        <a:lnSpc>
          <a:spcPct val="90000"/>
        </a:lnSpc>
        <a:spcBef>
          <a:spcPts val="378"/>
        </a:spcBef>
        <a:buFont typeface="Arial" panose="020B0604020202020204" pitchFamily="34" charset="0"/>
        <a:buChar char="•"/>
        <a:defRPr sz="1059" kern="1200">
          <a:solidFill>
            <a:schemeClr val="tx1"/>
          </a:solidFill>
          <a:latin typeface="+mn-lt"/>
          <a:ea typeface="+mn-ea"/>
          <a:cs typeface="+mn-cs"/>
        </a:defRPr>
      </a:lvl1pPr>
      <a:lvl2pPr marL="259301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907" kern="1200">
          <a:solidFill>
            <a:schemeClr val="tx1"/>
          </a:solidFill>
          <a:latin typeface="+mn-lt"/>
          <a:ea typeface="+mn-ea"/>
          <a:cs typeface="+mn-cs"/>
        </a:defRPr>
      </a:lvl2pPr>
      <a:lvl3pPr marL="43216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605036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777903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950770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12363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96505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469372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1pPr>
      <a:lvl2pPr marL="17286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2pPr>
      <a:lvl3pPr marL="345735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3pPr>
      <a:lvl4pPr marL="518602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69146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86433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037204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10071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38293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4221" y="1120775"/>
            <a:ext cx="2895600" cy="381515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575"/>
              </a:spcBef>
            </a:pPr>
            <a:r>
              <a:rPr sz="2000" dirty="0"/>
              <a:t>Risk</a:t>
            </a:r>
            <a:r>
              <a:rPr sz="2000" spc="60" dirty="0"/>
              <a:t> </a:t>
            </a:r>
            <a:r>
              <a:rPr sz="2000" dirty="0"/>
              <a:t>models</a:t>
            </a:r>
            <a:r>
              <a:rPr sz="2000" spc="60" dirty="0"/>
              <a:t> </a:t>
            </a:r>
            <a:r>
              <a:rPr sz="2000" dirty="0"/>
              <a:t>in</a:t>
            </a:r>
            <a:r>
              <a:rPr sz="2000" spc="60" dirty="0"/>
              <a:t> </a:t>
            </a:r>
            <a:r>
              <a:rPr sz="2000" spc="-10" dirty="0"/>
              <a:t>insurance</a:t>
            </a:r>
          </a:p>
        </p:txBody>
      </p:sp>
      <p:sp>
        <p:nvSpPr>
          <p:cNvPr id="4" name="文本框 4">
            <a:extLst>
              <a:ext uri="{FF2B5EF4-FFF2-40B4-BE49-F238E27FC236}">
                <a16:creationId xmlns:a16="http://schemas.microsoft.com/office/drawing/2014/main" xmlns="" xmlns:lc="http://schemas.openxmlformats.org/drawingml/2006/lockedCanvas" id="{F6FEED04-C670-0D0C-83CE-A611FF656D21}"/>
              </a:ext>
            </a:extLst>
          </p:cNvPr>
          <p:cNvSpPr txBox="1"/>
          <p:nvPr/>
        </p:nvSpPr>
        <p:spPr>
          <a:xfrm>
            <a:off x="1085850" y="2416175"/>
            <a:ext cx="2749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600" dirty="0" smtClean="0">
                <a:latin typeface="KaiTi" panose="02010609060101010101" pitchFamily="49" charset="-122"/>
                <a:ea typeface="KaiTi" panose="02010609060101010101" pitchFamily="49" charset="-122"/>
              </a:rPr>
              <a:t>作者：东南大学教师 郭皓晨</a:t>
            </a:r>
            <a:endParaRPr kumimoji="1" lang="zh-CN" altLang="en-US" sz="16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59349" y="109120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Expected</a:t>
            </a:r>
            <a:r>
              <a:rPr spc="114" dirty="0"/>
              <a:t> </a:t>
            </a:r>
            <a:r>
              <a:rPr dirty="0"/>
              <a:t>aggregate</a:t>
            </a:r>
            <a:r>
              <a:rPr spc="120" dirty="0"/>
              <a:t> </a:t>
            </a:r>
            <a:r>
              <a:rPr spc="-10" dirty="0"/>
              <a:t>claims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594955"/>
            <a:ext cx="23266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Expected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policy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90358" y="978495"/>
            <a:ext cx="2184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0" spc="-50" dirty="0">
                <a:latin typeface="Bookman Old Style"/>
                <a:cs typeface="Bookman Old Style"/>
              </a:rPr>
              <a:t>lim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50873" y="1098955"/>
            <a:ext cx="29718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75" dirty="0">
                <a:latin typeface="Book Antiqua"/>
                <a:cs typeface="Book Antiqua"/>
              </a:rPr>
              <a:t>n</a:t>
            </a:r>
            <a:r>
              <a:rPr sz="800" i="1" spc="75" dirty="0">
                <a:latin typeface="Arial"/>
                <a:cs typeface="Arial"/>
              </a:rPr>
              <a:t>→∞</a:t>
            </a:r>
            <a:endParaRPr sz="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52930" y="944523"/>
            <a:ext cx="43180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30835" algn="l"/>
              </a:tabLst>
            </a:pPr>
            <a:r>
              <a:rPr sz="800" u="sng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1 </a:t>
            </a:r>
            <a:r>
              <a:rPr sz="800" dirty="0">
                <a:latin typeface="Book Antiqua"/>
                <a:cs typeface="Book Antiqua"/>
              </a:rPr>
              <a:t>	</a:t>
            </a:r>
            <a:r>
              <a:rPr sz="800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2</a:t>
            </a:r>
            <a:r>
              <a:rPr sz="800" u="sng" spc="50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560525" y="884769"/>
            <a:ext cx="108648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u="sng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r>
              <a:rPr sz="1100" i="1" spc="415" dirty="0">
                <a:latin typeface="Book Antiqua"/>
                <a:cs typeface="Book Antiqua"/>
              </a:rPr>
              <a:t> </a:t>
            </a:r>
            <a:r>
              <a:rPr sz="1100" b="0" u="sng" spc="180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+</a:t>
            </a:r>
            <a:r>
              <a:rPr sz="1100" b="0" u="sng" spc="-10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sz="1100" i="1" u="sng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r>
              <a:rPr sz="1100" i="1" spc="415" dirty="0">
                <a:latin typeface="Book Antiqua"/>
                <a:cs typeface="Book Antiqua"/>
              </a:rPr>
              <a:t> </a:t>
            </a:r>
            <a:r>
              <a:rPr sz="1100" b="0" u="sng" spc="180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+</a:t>
            </a:r>
            <a:r>
              <a:rPr sz="1100" b="0" u="sng" spc="-10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sz="1100" i="1" u="sng" spc="-9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·</a:t>
            </a:r>
            <a:r>
              <a:rPr sz="1100" i="1" spc="-195" dirty="0">
                <a:latin typeface="Meiryo UI"/>
                <a:cs typeface="Meiryo UI"/>
              </a:rPr>
              <a:t> </a:t>
            </a:r>
            <a:r>
              <a:rPr sz="1100" i="1" u="sng" spc="-9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·</a:t>
            </a:r>
            <a:r>
              <a:rPr sz="1100" i="1" spc="-195" dirty="0">
                <a:latin typeface="Meiryo UI"/>
                <a:cs typeface="Meiryo UI"/>
              </a:rPr>
              <a:t> </a:t>
            </a:r>
            <a:r>
              <a:rPr sz="1100" i="1" u="sng" spc="-9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·</a:t>
            </a:r>
            <a:r>
              <a:rPr sz="1100" i="1" u="sng" spc="-135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 </a:t>
            </a:r>
            <a:r>
              <a:rPr sz="1100" b="0" u="sng" spc="180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+</a:t>
            </a:r>
            <a:r>
              <a:rPr sz="1100" b="0" u="sng" spc="-10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621254" y="944574"/>
            <a:ext cx="1047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u="sng" spc="-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N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069350" y="1073542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762630" y="978495"/>
            <a:ext cx="2641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spc="-50" dirty="0">
                <a:latin typeface="Arial"/>
                <a:cs typeface="Arial"/>
              </a:rPr>
              <a:t>E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112630" y="862251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2599"/>
              </a:lnSpc>
              <a:spcBef>
                <a:spcPts val="100"/>
              </a:spcBef>
            </a:pPr>
            <a:r>
              <a:rPr sz="1100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024327" y="783157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7729" y="1529562"/>
            <a:ext cx="4372610" cy="840105"/>
          </a:xfrm>
          <a:custGeom>
            <a:avLst/>
            <a:gdLst/>
            <a:ahLst/>
            <a:cxnLst/>
            <a:rect l="l" t="t" r="r" b="b"/>
            <a:pathLst>
              <a:path w="4372610" h="840105">
                <a:moveTo>
                  <a:pt x="4372533" y="0"/>
                </a:moveTo>
                <a:lnTo>
                  <a:pt x="0" y="0"/>
                </a:lnTo>
                <a:lnTo>
                  <a:pt x="0" y="840066"/>
                </a:lnTo>
                <a:lnTo>
                  <a:pt x="4372533" y="840066"/>
                </a:lnTo>
                <a:lnTo>
                  <a:pt x="4372533" y="0"/>
                </a:lnTo>
                <a:close/>
              </a:path>
            </a:pathLst>
          </a:custGeom>
          <a:solidFill>
            <a:srgbClr val="CCEC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628764" y="1763940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endParaRPr sz="11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59396" y="1670213"/>
            <a:ext cx="1028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842365" y="1877695"/>
            <a:ext cx="744220" cy="5715"/>
            <a:chOff x="842365" y="1877695"/>
            <a:chExt cx="744220" cy="5715"/>
          </a:xfrm>
        </p:grpSpPr>
        <p:sp>
          <p:nvSpPr>
            <p:cNvPr id="20" name="object 20"/>
            <p:cNvSpPr/>
            <p:nvPr/>
          </p:nvSpPr>
          <p:spPr>
            <a:xfrm>
              <a:off x="845223" y="1880552"/>
              <a:ext cx="130810" cy="0"/>
            </a:xfrm>
            <a:custGeom>
              <a:avLst/>
              <a:gdLst/>
              <a:ahLst/>
              <a:cxnLst/>
              <a:rect l="l" t="t" r="r" b="b"/>
              <a:pathLst>
                <a:path w="130809">
                  <a:moveTo>
                    <a:pt x="0" y="0"/>
                  </a:moveTo>
                  <a:lnTo>
                    <a:pt x="130784" y="0"/>
                  </a:lnTo>
                </a:path>
              </a:pathLst>
            </a:custGeom>
            <a:ln w="553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452791" y="1880552"/>
              <a:ext cx="130810" cy="0"/>
            </a:xfrm>
            <a:custGeom>
              <a:avLst/>
              <a:gdLst/>
              <a:ahLst/>
              <a:cxnLst/>
              <a:rect l="l" t="t" r="r" b="b"/>
              <a:pathLst>
                <a:path w="130809">
                  <a:moveTo>
                    <a:pt x="0" y="0"/>
                  </a:moveTo>
                  <a:lnTo>
                    <a:pt x="130784" y="0"/>
                  </a:lnTo>
                </a:path>
              </a:pathLst>
            </a:custGeom>
            <a:ln w="553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744219" y="1568588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351788" y="1568588"/>
            <a:ext cx="984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265" dirty="0"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005393" y="1568588"/>
            <a:ext cx="46100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85115">
              <a:lnSpc>
                <a:spcPts val="660"/>
              </a:lnSpc>
              <a:spcBef>
                <a:spcPts val="90"/>
              </a:spcBef>
              <a:tabLst>
                <a:tab pos="447675" algn="l"/>
              </a:tabLst>
            </a:pPr>
            <a:r>
              <a:rPr sz="11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ts val="660"/>
              </a:lnSpc>
            </a:pPr>
            <a:r>
              <a:rPr sz="1100" spc="265" dirty="0"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32523" y="1858973"/>
            <a:ext cx="16021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19760" algn="l"/>
                <a:tab pos="1457960" algn="l"/>
              </a:tabLst>
            </a:pPr>
            <a:r>
              <a:rPr sz="1100" i="1" spc="-50" dirty="0">
                <a:latin typeface="Book Antiqua"/>
                <a:cs typeface="Book Antiqua"/>
              </a:rPr>
              <a:t>M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M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090091" y="1670213"/>
            <a:ext cx="2249805" cy="2857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93065">
              <a:lnSpc>
                <a:spcPts val="1030"/>
              </a:lnSpc>
              <a:spcBef>
                <a:spcPts val="90"/>
              </a:spcBef>
              <a:tabLst>
                <a:tab pos="1231265" algn="l"/>
              </a:tabLst>
            </a:pPr>
            <a:r>
              <a:rPr sz="1100" spc="-50" dirty="0">
                <a:latin typeface="Book Antiqua"/>
                <a:cs typeface="Book Antiqua"/>
              </a:rPr>
              <a:t>1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spc="-50" dirty="0">
                <a:latin typeface="Book Antiqua"/>
                <a:cs typeface="Book Antiqua"/>
              </a:rPr>
              <a:t>1</a:t>
            </a:r>
            <a:endParaRPr sz="1100">
              <a:latin typeface="Book Antiqua"/>
              <a:cs typeface="Book Antiqua"/>
            </a:endParaRPr>
          </a:p>
          <a:p>
            <a:pPr marL="12700">
              <a:lnSpc>
                <a:spcPts val="1030"/>
              </a:lnSpc>
              <a:tabLst>
                <a:tab pos="508000" algn="l"/>
                <a:tab pos="1346835" algn="l"/>
              </a:tabLst>
            </a:pP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spc="-50" dirty="0">
                <a:latin typeface="Arial"/>
                <a:cs typeface="Arial"/>
              </a:rPr>
              <a:t>E</a:t>
            </a:r>
            <a:r>
              <a:rPr sz="1100" dirty="0">
                <a:latin typeface="Arial"/>
                <a:cs typeface="Arial"/>
              </a:rPr>
              <a:t>	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S</a:t>
            </a:r>
            <a:r>
              <a:rPr sz="1100" i="1" dirty="0">
                <a:latin typeface="Meiryo UI"/>
                <a:cs typeface="Meiryo UI"/>
              </a:rPr>
              <a:t>|</a:t>
            </a:r>
            <a:r>
              <a:rPr sz="1100" i="1" dirty="0">
                <a:latin typeface="Book Antiqua"/>
                <a:cs typeface="Book Antiqua"/>
              </a:rPr>
              <a:t>N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285" dirty="0">
                <a:latin typeface="Bookman Old Style"/>
                <a:cs typeface="Bookman Old Style"/>
              </a:rPr>
              <a:t> </a:t>
            </a: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N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165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40" dirty="0">
                <a:latin typeface="Bookman Old Style"/>
                <a:cs typeface="Bookman Old Style"/>
              </a:rPr>
              <a:t> </a:t>
            </a:r>
            <a:r>
              <a:rPr sz="1100" spc="-50" dirty="0">
                <a:latin typeface="Arial"/>
                <a:cs typeface="Arial"/>
              </a:rPr>
              <a:t>E</a:t>
            </a:r>
            <a:endParaRPr sz="11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435413" y="1670213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3438423" y="1880552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3425723" y="1858973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337420" y="1568588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667899" y="1763940"/>
            <a:ext cx="31178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70597" y="2097975"/>
            <a:ext cx="1047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u="sng" spc="-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N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763511" y="2200299"/>
            <a:ext cx="1212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690600" y="2002979"/>
            <a:ext cx="26670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</a:pPr>
            <a:r>
              <a:rPr sz="1100" dirty="0"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59372" y="2115196"/>
            <a:ext cx="27978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823594" algn="l"/>
              </a:tabLst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50" dirty="0">
                <a:latin typeface="Arial"/>
                <a:cs typeface="Arial"/>
              </a:rPr>
              <a:t>E</a:t>
            </a:r>
            <a:r>
              <a:rPr sz="1100" dirty="0">
                <a:latin typeface="Arial"/>
                <a:cs typeface="Arial"/>
              </a:rPr>
              <a:t>	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frequency.</a:t>
            </a:r>
            <a:endParaRPr sz="11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36460" y="2460559"/>
            <a:ext cx="3912235" cy="655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828675">
              <a:lnSpc>
                <a:spcPct val="125299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number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higher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Arial"/>
                <a:cs typeface="Arial"/>
              </a:rPr>
              <a:t>increases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frequency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constant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1100" dirty="0">
                <a:latin typeface="Arial"/>
                <a:cs typeface="Arial"/>
              </a:rPr>
              <a:t>and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1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also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invariant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59372" y="40300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Variance</a:t>
            </a:r>
            <a:r>
              <a:rPr spc="45" dirty="0"/>
              <a:t> </a:t>
            </a:r>
            <a:r>
              <a:rPr dirty="0"/>
              <a:t>of</a:t>
            </a:r>
            <a:r>
              <a:rPr spc="60" dirty="0"/>
              <a:t> </a:t>
            </a:r>
            <a:r>
              <a:rPr dirty="0"/>
              <a:t>aggregate</a:t>
            </a:r>
            <a:r>
              <a:rPr spc="60" dirty="0"/>
              <a:t> </a:t>
            </a:r>
            <a:r>
              <a:rPr spc="-10" dirty="0"/>
              <a:t>claims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606031"/>
            <a:ext cx="4372610" cy="206375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law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total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variance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811898"/>
            <a:ext cx="4372610" cy="51562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1350">
              <a:latin typeface="Times New Roman"/>
              <a:cs typeface="Times New Roman"/>
            </a:endParaRPr>
          </a:p>
          <a:p>
            <a:pPr marL="1078230">
              <a:lnSpc>
                <a:spcPct val="100000"/>
              </a:lnSpc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2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3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0" dirty="0">
                <a:latin typeface="Arial"/>
                <a:cs typeface="Arial"/>
              </a:rPr>
              <a:t> </a:t>
            </a:r>
            <a:r>
              <a:rPr sz="1100" b="0" spc="-40" dirty="0">
                <a:latin typeface="Bookman Old Style"/>
                <a:cs typeface="Bookman Old Style"/>
              </a:rPr>
              <a:t>[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b="0" spc="-55" dirty="0">
                <a:latin typeface="Bookman Old Style"/>
                <a:cs typeface="Bookman Old Style"/>
              </a:rPr>
              <a:t>[</a:t>
            </a:r>
            <a:r>
              <a:rPr sz="1100" i="1" spc="-55" dirty="0">
                <a:latin typeface="Book Antiqua"/>
                <a:cs typeface="Book Antiqua"/>
              </a:rPr>
              <a:t>Y</a:t>
            </a:r>
            <a:r>
              <a:rPr sz="1100" i="1" spc="-55" dirty="0">
                <a:latin typeface="Meiryo UI"/>
                <a:cs typeface="Meiryo UI"/>
              </a:rPr>
              <a:t>|</a:t>
            </a:r>
            <a:r>
              <a:rPr sz="1100" i="1" spc="-55" dirty="0">
                <a:latin typeface="Book Antiqua"/>
                <a:cs typeface="Book Antiqua"/>
              </a:rPr>
              <a:t>X</a:t>
            </a:r>
            <a:r>
              <a:rPr sz="1100" b="0" spc="-55" dirty="0">
                <a:latin typeface="Bookman Old Style"/>
                <a:cs typeface="Bookman Old Style"/>
              </a:rPr>
              <a:t>]]</a:t>
            </a:r>
            <a:r>
              <a:rPr sz="1100" b="0" spc="-9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95" dirty="0">
                <a:latin typeface="Bookman Old Style"/>
                <a:cs typeface="Bookman Old Style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spc="-25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Y</a:t>
            </a:r>
            <a:r>
              <a:rPr sz="1100" i="1" spc="-10" dirty="0">
                <a:latin typeface="Meiryo UI"/>
                <a:cs typeface="Meiryo UI"/>
              </a:rPr>
              <a:t>|</a:t>
            </a:r>
            <a:r>
              <a:rPr sz="1100" i="1" spc="-10" dirty="0">
                <a:latin typeface="Book Antiqua"/>
                <a:cs typeface="Book Antiqua"/>
              </a:rPr>
              <a:t>X</a:t>
            </a:r>
            <a:r>
              <a:rPr sz="1100" b="0" spc="-10" dirty="0">
                <a:latin typeface="Bookman Old Style"/>
                <a:cs typeface="Bookman Old Style"/>
              </a:rPr>
              <a:t>]]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9372" y="1386051"/>
            <a:ext cx="2989580" cy="17481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If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3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occur,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variance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(due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iid)</a:t>
            </a:r>
            <a:endParaRPr sz="1100">
              <a:latin typeface="Arial"/>
              <a:cs typeface="Arial"/>
            </a:endParaRPr>
          </a:p>
          <a:p>
            <a:pPr marL="1299845" algn="ctr">
              <a:lnSpc>
                <a:spcPct val="100000"/>
              </a:lnSpc>
              <a:spcBef>
                <a:spcPts val="1130"/>
              </a:spcBef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spc="-35" dirty="0">
                <a:latin typeface="Bookman Old Style"/>
                <a:cs typeface="Bookman Old Style"/>
              </a:rPr>
              <a:t>[</a:t>
            </a:r>
            <a:r>
              <a:rPr sz="1100" i="1" spc="-35" dirty="0">
                <a:latin typeface="Book Antiqua"/>
                <a:cs typeface="Book Antiqua"/>
              </a:rPr>
              <a:t>S</a:t>
            </a:r>
            <a:r>
              <a:rPr sz="1100" i="1" spc="-35" dirty="0">
                <a:latin typeface="Meiryo UI"/>
                <a:cs typeface="Meiryo UI"/>
              </a:rPr>
              <a:t>|</a:t>
            </a:r>
            <a:r>
              <a:rPr sz="1100" i="1" spc="-35" dirty="0">
                <a:latin typeface="Book Antiqua"/>
                <a:cs typeface="Book Antiqua"/>
              </a:rPr>
              <a:t>N</a:t>
            </a:r>
            <a:r>
              <a:rPr sz="1100" i="1" spc="25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60" dirty="0">
                <a:latin typeface="Bookman Old Style"/>
                <a:cs typeface="Bookman Old Style"/>
              </a:rPr>
              <a:t> </a:t>
            </a:r>
            <a:r>
              <a:rPr sz="1100" dirty="0">
                <a:latin typeface="Book Antiqua"/>
                <a:cs typeface="Book Antiqua"/>
              </a:rPr>
              <a:t>3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6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60" dirty="0">
                <a:latin typeface="Bookman Old Style"/>
                <a:cs typeface="Bookman Old Style"/>
              </a:rPr>
              <a:t> </a:t>
            </a:r>
            <a:r>
              <a:rPr sz="1100" spc="-35" dirty="0">
                <a:latin typeface="Book Antiqua"/>
                <a:cs typeface="Book Antiqua"/>
              </a:rPr>
              <a:t>3</a:t>
            </a:r>
            <a:r>
              <a:rPr sz="1100" i="1" spc="-35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  <a:spcBef>
                <a:spcPts val="1130"/>
              </a:spcBef>
            </a:pPr>
            <a:r>
              <a:rPr sz="1100" dirty="0">
                <a:latin typeface="Arial"/>
                <a:cs typeface="Arial"/>
              </a:rPr>
              <a:t>and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n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occur,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then</a:t>
            </a:r>
            <a:endParaRPr sz="1100">
              <a:latin typeface="Arial"/>
              <a:cs typeface="Arial"/>
            </a:endParaRPr>
          </a:p>
          <a:p>
            <a:pPr marL="1299845" algn="ctr">
              <a:lnSpc>
                <a:spcPct val="100000"/>
              </a:lnSpc>
              <a:spcBef>
                <a:spcPts val="1130"/>
              </a:spcBef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spc="-35" dirty="0">
                <a:latin typeface="Bookman Old Style"/>
                <a:cs typeface="Bookman Old Style"/>
              </a:rPr>
              <a:t>[</a:t>
            </a:r>
            <a:r>
              <a:rPr sz="1100" i="1" spc="-35" dirty="0">
                <a:latin typeface="Book Antiqua"/>
                <a:cs typeface="Book Antiqua"/>
              </a:rPr>
              <a:t>S</a:t>
            </a:r>
            <a:r>
              <a:rPr sz="1100" i="1" spc="-35" dirty="0">
                <a:latin typeface="Meiryo UI"/>
                <a:cs typeface="Meiryo UI"/>
              </a:rPr>
              <a:t>|</a:t>
            </a:r>
            <a:r>
              <a:rPr sz="1100" i="1" spc="-35" dirty="0">
                <a:latin typeface="Book Antiqua"/>
                <a:cs typeface="Book Antiqua"/>
              </a:rPr>
              <a:t>N</a:t>
            </a:r>
            <a:r>
              <a:rPr sz="1100" i="1" spc="25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65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n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6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60" dirty="0">
                <a:latin typeface="Bookman Old Style"/>
                <a:cs typeface="Bookman Old Style"/>
              </a:rPr>
              <a:t> </a:t>
            </a:r>
            <a:r>
              <a:rPr sz="1100" i="1" spc="-35" dirty="0">
                <a:latin typeface="Book Antiqua"/>
                <a:cs typeface="Book Antiqua"/>
              </a:rPr>
              <a:t>nVar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  <a:spcBef>
                <a:spcPts val="1135"/>
              </a:spcBef>
            </a:pPr>
            <a:r>
              <a:rPr sz="1100" dirty="0">
                <a:latin typeface="Arial"/>
                <a:cs typeface="Arial"/>
              </a:rPr>
              <a:t>and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number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  <a:p>
            <a:pPr marL="1299210" algn="ctr">
              <a:lnSpc>
                <a:spcPct val="100000"/>
              </a:lnSpc>
              <a:spcBef>
                <a:spcPts val="1130"/>
              </a:spcBef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b="0" spc="-55" dirty="0">
                <a:latin typeface="Bookman Old Style"/>
                <a:cs typeface="Bookman Old Style"/>
              </a:rPr>
              <a:t>[</a:t>
            </a:r>
            <a:r>
              <a:rPr sz="1100" i="1" spc="-55" dirty="0">
                <a:latin typeface="Book Antiqua"/>
                <a:cs typeface="Book Antiqua"/>
              </a:rPr>
              <a:t>S</a:t>
            </a:r>
            <a:r>
              <a:rPr sz="1100" i="1" spc="-55" dirty="0">
                <a:latin typeface="Meiryo UI"/>
                <a:cs typeface="Meiryo UI"/>
              </a:rPr>
              <a:t>|</a:t>
            </a:r>
            <a:r>
              <a:rPr sz="1100" i="1" spc="-55" dirty="0">
                <a:latin typeface="Book Antiqua"/>
                <a:cs typeface="Book Antiqua"/>
              </a:rPr>
              <a:t>N</a:t>
            </a:r>
            <a:r>
              <a:rPr sz="1100" b="0" spc="-55" dirty="0">
                <a:latin typeface="Bookman Old Style"/>
                <a:cs typeface="Bookman Old Style"/>
              </a:rPr>
              <a:t>]</a:t>
            </a:r>
            <a:r>
              <a:rPr sz="1100" b="0" spc="-2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20" dirty="0">
                <a:latin typeface="Bookman Old Style"/>
                <a:cs typeface="Bookman Old Style"/>
              </a:rPr>
              <a:t> </a:t>
            </a:r>
            <a:r>
              <a:rPr sz="1100" i="1" spc="-35" dirty="0">
                <a:latin typeface="Book Antiqua"/>
                <a:cs typeface="Book Antiqua"/>
              </a:rPr>
              <a:t>NVar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</p:spTree>
  </p:cSld>
  <p:clrMapOvr>
    <a:masterClrMapping/>
  </p:clrMapOvr>
  <p:transition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Variance</a:t>
            </a:r>
            <a:r>
              <a:rPr spc="45" dirty="0"/>
              <a:t> </a:t>
            </a:r>
            <a:r>
              <a:rPr dirty="0"/>
              <a:t>of</a:t>
            </a:r>
            <a:r>
              <a:rPr spc="60" dirty="0"/>
              <a:t> </a:t>
            </a:r>
            <a:r>
              <a:rPr dirty="0"/>
              <a:t>aggregate</a:t>
            </a:r>
            <a:r>
              <a:rPr spc="60" dirty="0"/>
              <a:t> </a:t>
            </a:r>
            <a:r>
              <a:rPr spc="-10" dirty="0"/>
              <a:t>claims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1142109"/>
            <a:ext cx="3226435" cy="3638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20" dirty="0">
                <a:latin typeface="Arial"/>
                <a:cs typeface="Arial"/>
              </a:rPr>
              <a:t>Thus</a:t>
            </a:r>
            <a:endParaRPr sz="1100">
              <a:latin typeface="Arial"/>
              <a:cs typeface="Arial"/>
            </a:endParaRPr>
          </a:p>
          <a:p>
            <a:pPr marL="1075055">
              <a:lnSpc>
                <a:spcPct val="100000"/>
              </a:lnSpc>
              <a:spcBef>
                <a:spcPts val="35"/>
              </a:spcBef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3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3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spc="-35" dirty="0">
                <a:latin typeface="Bookman Old Style"/>
                <a:cs typeface="Bookman Old Style"/>
              </a:rPr>
              <a:t>[</a:t>
            </a:r>
            <a:r>
              <a:rPr sz="1100" i="1" spc="-35" dirty="0">
                <a:latin typeface="Book Antiqua"/>
                <a:cs typeface="Book Antiqua"/>
              </a:rPr>
              <a:t>NVar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b="0" spc="-30" dirty="0">
                <a:latin typeface="Bookman Old Style"/>
                <a:cs typeface="Bookman Old Style"/>
              </a:rPr>
              <a:t>[</a:t>
            </a:r>
            <a:r>
              <a:rPr sz="1100" i="1" spc="-30" dirty="0">
                <a:latin typeface="Book Antiqua"/>
                <a:cs typeface="Book Antiqua"/>
              </a:rPr>
              <a:t>Y</a:t>
            </a:r>
            <a:r>
              <a:rPr sz="1100" b="0" spc="-30" dirty="0">
                <a:latin typeface="Bookman Old Style"/>
                <a:cs typeface="Bookman Old Style"/>
              </a:rPr>
              <a:t>]]</a:t>
            </a:r>
            <a:r>
              <a:rPr sz="1100" b="0" spc="-9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00" dirty="0">
                <a:latin typeface="Bookman Old Style"/>
                <a:cs typeface="Bookman Old Style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N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0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100" b="0" spc="-20" dirty="0">
                <a:latin typeface="Bookman Old Style"/>
                <a:cs typeface="Bookman Old Style"/>
              </a:rPr>
              <a:t>]]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1808327"/>
            <a:ext cx="4372610" cy="51562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1350">
              <a:latin typeface="Times New Roman"/>
              <a:cs typeface="Times New Roman"/>
            </a:endParaRPr>
          </a:p>
          <a:p>
            <a:pPr marL="1063625">
              <a:lnSpc>
                <a:spcPct val="100000"/>
              </a:lnSpc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3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35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N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160" dirty="0">
                <a:latin typeface="Bookman Old Style"/>
                <a:cs typeface="Bookman Old Style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b="0" spc="-30" dirty="0">
                <a:latin typeface="Bookman Old Style"/>
                <a:cs typeface="Bookman Old Style"/>
              </a:rPr>
              <a:t>[</a:t>
            </a:r>
            <a:r>
              <a:rPr sz="1100" i="1" spc="-30" dirty="0">
                <a:latin typeface="Book Antiqua"/>
                <a:cs typeface="Book Antiqua"/>
              </a:rPr>
              <a:t>Y</a:t>
            </a:r>
            <a:r>
              <a:rPr sz="1100" b="0" spc="-30" dirty="0">
                <a:latin typeface="Bookman Old Style"/>
                <a:cs typeface="Bookman Old Style"/>
              </a:rPr>
              <a:t>]</a:t>
            </a:r>
            <a:r>
              <a:rPr sz="1100" b="0" spc="-10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95" dirty="0">
                <a:latin typeface="Bookman Old Style"/>
                <a:cs typeface="Bookman Old Style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N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16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200" spc="-30" baseline="34722" dirty="0">
                <a:latin typeface="Book Antiqua"/>
                <a:cs typeface="Book Antiqua"/>
              </a:rPr>
              <a:t>2</a:t>
            </a:r>
            <a:endParaRPr sz="1200" baseline="34722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Variance</a:t>
            </a:r>
            <a:r>
              <a:rPr spc="60" dirty="0"/>
              <a:t> </a:t>
            </a:r>
            <a:r>
              <a:rPr dirty="0"/>
              <a:t>of</a:t>
            </a:r>
            <a:r>
              <a:rPr spc="60" dirty="0"/>
              <a:t> </a:t>
            </a:r>
            <a:r>
              <a:rPr dirty="0"/>
              <a:t>aggregate</a:t>
            </a:r>
            <a:r>
              <a:rPr spc="60" dirty="0"/>
              <a:t> </a:t>
            </a:r>
            <a:r>
              <a:rPr dirty="0"/>
              <a:t>claims</a:t>
            </a:r>
            <a:r>
              <a:rPr spc="60" dirty="0"/>
              <a:t> </a:t>
            </a:r>
            <a:r>
              <a:rPr dirty="0"/>
              <a:t>per</a:t>
            </a:r>
            <a:r>
              <a:rPr spc="60" dirty="0"/>
              <a:t> </a:t>
            </a:r>
            <a:r>
              <a:rPr spc="-10" dirty="0"/>
              <a:t>policy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630921" y="1018056"/>
            <a:ext cx="2311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25" dirty="0">
                <a:latin typeface="Book Antiqua"/>
                <a:cs typeface="Book Antiqua"/>
              </a:rPr>
              <a:t>Var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974380" y="924330"/>
            <a:ext cx="1028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960194" y="1134656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947494" y="1113090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59191" y="822704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379205" y="1134656"/>
            <a:ext cx="187960" cy="0"/>
          </a:xfrm>
          <a:custGeom>
            <a:avLst/>
            <a:gdLst/>
            <a:ahLst/>
            <a:cxnLst/>
            <a:rect l="l" t="t" r="r" b="b"/>
            <a:pathLst>
              <a:path w="187960">
                <a:moveTo>
                  <a:pt x="0" y="0"/>
                </a:moveTo>
                <a:lnTo>
                  <a:pt x="187718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2341105" y="1073059"/>
            <a:ext cx="2578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i="1" spc="-37" baseline="-15151" dirty="0">
                <a:latin typeface="Book Antiqua"/>
                <a:cs typeface="Book Antiqua"/>
              </a:rPr>
              <a:t>M</a:t>
            </a:r>
            <a:r>
              <a:rPr sz="800" spc="-2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205075" y="924330"/>
            <a:ext cx="772160" cy="2857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33045">
              <a:lnSpc>
                <a:spcPts val="1030"/>
              </a:lnSpc>
              <a:spcBef>
                <a:spcPts val="90"/>
              </a:spcBef>
            </a:pPr>
            <a:r>
              <a:rPr sz="1100" spc="-5" dirty="0">
                <a:latin typeface="Book Antiqua"/>
                <a:cs typeface="Book Antiqua"/>
              </a:rPr>
              <a:t>1</a:t>
            </a:r>
            <a:endParaRPr sz="1100">
              <a:latin typeface="Book Antiqua"/>
              <a:cs typeface="Book Antiqua"/>
            </a:endParaRPr>
          </a:p>
          <a:p>
            <a:pPr marL="12700">
              <a:lnSpc>
                <a:spcPts val="1030"/>
              </a:lnSpc>
              <a:tabLst>
                <a:tab pos="376555" algn="l"/>
              </a:tabLst>
            </a:pP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S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59372" y="1343277"/>
            <a:ext cx="2876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20" dirty="0">
                <a:latin typeface="Arial"/>
                <a:cs typeface="Arial"/>
              </a:rPr>
              <a:t>thus</a:t>
            </a:r>
            <a:endParaRPr sz="11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7729" y="1584693"/>
            <a:ext cx="4372610" cy="680720"/>
          </a:xfrm>
          <a:custGeom>
            <a:avLst/>
            <a:gdLst/>
            <a:ahLst/>
            <a:cxnLst/>
            <a:rect l="l" t="t" r="r" b="b"/>
            <a:pathLst>
              <a:path w="4372610" h="680719">
                <a:moveTo>
                  <a:pt x="4372533" y="0"/>
                </a:moveTo>
                <a:lnTo>
                  <a:pt x="0" y="0"/>
                </a:lnTo>
                <a:lnTo>
                  <a:pt x="0" y="680643"/>
                </a:lnTo>
                <a:lnTo>
                  <a:pt x="4372533" y="680643"/>
                </a:lnTo>
                <a:lnTo>
                  <a:pt x="4372533" y="0"/>
                </a:lnTo>
                <a:close/>
              </a:path>
            </a:pathLst>
          </a:custGeom>
          <a:solidFill>
            <a:srgbClr val="CCEC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1074635" y="1845880"/>
            <a:ext cx="2184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i="1" spc="-25" dirty="0">
                <a:latin typeface="Book Antiqua"/>
                <a:cs typeface="Book Antiqua"/>
              </a:rPr>
              <a:t>Var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302918" y="1650528"/>
            <a:ext cx="3200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90"/>
              </a:spcBef>
              <a:tabLst>
                <a:tab pos="2336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648790" y="1845880"/>
            <a:ext cx="1206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b="0" spc="185" dirty="0">
                <a:latin typeface="Bookman Old Style"/>
                <a:cs typeface="Bookman Old Style"/>
              </a:rPr>
              <a:t>=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581846" y="1845880"/>
            <a:ext cx="1206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b="0" spc="185" dirty="0">
                <a:latin typeface="Bookman Old Style"/>
                <a:cs typeface="Bookman Old Style"/>
              </a:rPr>
              <a:t>+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365821" y="1729648"/>
            <a:ext cx="2197100" cy="403225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265"/>
              </a:spcBef>
              <a:tabLst>
                <a:tab pos="443865" algn="l"/>
                <a:tab pos="1369695" algn="l"/>
              </a:tabLst>
            </a:pP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u="sng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</a:t>
            </a:r>
            <a:r>
              <a:rPr sz="1100" u="sng" spc="-114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100" b="0" u="sng" spc="-20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[</a:t>
            </a:r>
            <a:r>
              <a:rPr sz="1100" i="1" u="sng" spc="-2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N</a:t>
            </a:r>
            <a:r>
              <a:rPr sz="1100" b="0" u="sng" spc="-20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]</a:t>
            </a:r>
            <a:r>
              <a:rPr sz="1100" b="0" u="sng" spc="-15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sz="1100" i="1" u="sng" spc="-4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Var</a:t>
            </a:r>
            <a:r>
              <a:rPr sz="1100" i="1" u="sng" spc="-8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r>
              <a:rPr sz="1100" b="0" u="sng" spc="-2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[</a:t>
            </a:r>
            <a:r>
              <a:rPr sz="1100" i="1" u="sng" spc="-2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r>
              <a:rPr sz="1100" b="0" u="sng" spc="-2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]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N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155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200" spc="-30" baseline="34722" dirty="0">
                <a:latin typeface="Book Antiqua"/>
                <a:cs typeface="Book Antiqua"/>
              </a:rPr>
              <a:t>2</a:t>
            </a:r>
            <a:endParaRPr sz="1200" baseline="34722">
              <a:latin typeface="Book Antiqua"/>
              <a:cs typeface="Book Antiqua"/>
            </a:endParaRPr>
          </a:p>
          <a:p>
            <a:pPr marL="25400">
              <a:lnSpc>
                <a:spcPct val="100000"/>
              </a:lnSpc>
              <a:spcBef>
                <a:spcPts val="17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735579" y="1962493"/>
            <a:ext cx="782955" cy="0"/>
          </a:xfrm>
          <a:custGeom>
            <a:avLst/>
            <a:gdLst/>
            <a:ahLst/>
            <a:cxnLst/>
            <a:rect l="l" t="t" r="r" b="b"/>
            <a:pathLst>
              <a:path w="782954">
                <a:moveTo>
                  <a:pt x="0" y="0"/>
                </a:moveTo>
                <a:lnTo>
                  <a:pt x="782599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2041093" y="1900896"/>
            <a:ext cx="122428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991235" algn="l"/>
              </a:tabLst>
            </a:pPr>
            <a:r>
              <a:rPr sz="1650" i="1" spc="-37" baseline="-15151" dirty="0">
                <a:latin typeface="Book Antiqua"/>
                <a:cs typeface="Book Antiqua"/>
              </a:rPr>
              <a:t>M</a:t>
            </a:r>
            <a:r>
              <a:rPr sz="800" spc="-25" dirty="0">
                <a:latin typeface="Book Antiqua"/>
                <a:cs typeface="Book Antiqua"/>
              </a:rPr>
              <a:t>2</a:t>
            </a:r>
            <a:r>
              <a:rPr sz="800" dirty="0">
                <a:latin typeface="Book Antiqua"/>
                <a:cs typeface="Book Antiqua"/>
              </a:rPr>
              <a:t>	</a:t>
            </a:r>
            <a:r>
              <a:rPr sz="1650" i="1" spc="-37" baseline="-15151" dirty="0">
                <a:latin typeface="Book Antiqua"/>
                <a:cs typeface="Book Antiqua"/>
              </a:rPr>
              <a:t>M</a:t>
            </a:r>
            <a:r>
              <a:rPr sz="800" spc="-2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36460" y="2356254"/>
            <a:ext cx="3333750" cy="44577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N</a:t>
            </a:r>
            <a:r>
              <a:rPr sz="1100" b="0" spc="-10" dirty="0">
                <a:latin typeface="Bookman Old Style"/>
                <a:cs typeface="Bookman Old Style"/>
              </a:rPr>
              <a:t>]</a:t>
            </a:r>
            <a:r>
              <a:rPr sz="1100" b="0" spc="-75" dirty="0">
                <a:latin typeface="Bookman Old Style"/>
                <a:cs typeface="Bookman Old Style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N</a:t>
            </a:r>
            <a:r>
              <a:rPr sz="1100" b="0" spc="-10" dirty="0">
                <a:latin typeface="Bookman Old Style"/>
                <a:cs typeface="Bookman Old Style"/>
              </a:rPr>
              <a:t>]</a:t>
            </a:r>
            <a:r>
              <a:rPr sz="1100" b="0" spc="-60" dirty="0">
                <a:latin typeface="Bookman Old Style"/>
                <a:cs typeface="Bookman Old Style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higher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15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Arial"/>
                <a:cs typeface="Arial"/>
              </a:rPr>
              <a:t>increases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4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variance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decreases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2373630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Variance</a:t>
            </a:r>
            <a:r>
              <a:rPr sz="1400" spc="4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of</a:t>
            </a:r>
            <a:r>
              <a:rPr sz="1400" spc="6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aggregate</a:t>
            </a:r>
            <a:r>
              <a:rPr sz="1400" spc="60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claims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0956" y="763098"/>
            <a:ext cx="3527155" cy="2226026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Variance</a:t>
            </a:r>
            <a:r>
              <a:rPr spc="60" dirty="0"/>
              <a:t> </a:t>
            </a:r>
            <a:r>
              <a:rPr dirty="0"/>
              <a:t>of</a:t>
            </a:r>
            <a:r>
              <a:rPr spc="60" dirty="0"/>
              <a:t> </a:t>
            </a:r>
            <a:r>
              <a:rPr dirty="0"/>
              <a:t>aggregate</a:t>
            </a:r>
            <a:r>
              <a:rPr spc="60" dirty="0"/>
              <a:t> </a:t>
            </a:r>
            <a:r>
              <a:rPr dirty="0"/>
              <a:t>claims</a:t>
            </a:r>
            <a:r>
              <a:rPr spc="60" dirty="0"/>
              <a:t> </a:t>
            </a:r>
            <a:r>
              <a:rPr dirty="0"/>
              <a:t>per</a:t>
            </a:r>
            <a:r>
              <a:rPr spc="60" dirty="0"/>
              <a:t> </a:t>
            </a:r>
            <a:r>
              <a:rPr spc="-10" dirty="0"/>
              <a:t>policy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7820" y="612592"/>
            <a:ext cx="3502073" cy="2213485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973429" y="2991388"/>
            <a:ext cx="266128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Variance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aggregate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claims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per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policy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Binomial</a:t>
            </a:r>
            <a:r>
              <a:rPr spc="110" dirty="0"/>
              <a:t> </a:t>
            </a:r>
            <a:r>
              <a:rPr spc="-10" dirty="0"/>
              <a:t>distribution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678815">
              <a:lnSpc>
                <a:spcPct val="100000"/>
              </a:lnSpc>
              <a:spcBef>
                <a:spcPts val="90"/>
              </a:spcBef>
            </a:pPr>
            <a:r>
              <a:rPr b="0" i="1" dirty="0">
                <a:latin typeface="Book Antiqua"/>
                <a:cs typeface="Book Antiqua"/>
              </a:rPr>
              <a:t>f</a:t>
            </a:r>
            <a:r>
              <a:rPr b="0" i="1" spc="95" dirty="0">
                <a:latin typeface="Book Antiqua"/>
                <a:cs typeface="Book Antiqua"/>
              </a:rPr>
              <a:t> </a:t>
            </a:r>
            <a:r>
              <a:rPr dirty="0"/>
              <a:t>(</a:t>
            </a:r>
            <a:r>
              <a:rPr b="0" i="1" dirty="0">
                <a:latin typeface="Book Antiqua"/>
                <a:cs typeface="Book Antiqua"/>
              </a:rPr>
              <a:t>N</a:t>
            </a:r>
            <a:r>
              <a:rPr dirty="0"/>
              <a:t>;</a:t>
            </a:r>
            <a:r>
              <a:rPr spc="-145" dirty="0"/>
              <a:t> </a:t>
            </a:r>
            <a:r>
              <a:rPr b="0" i="1" spc="-10" dirty="0">
                <a:latin typeface="Book Antiqua"/>
                <a:cs typeface="Book Antiqua"/>
              </a:rPr>
              <a:t>M</a:t>
            </a:r>
            <a:r>
              <a:rPr b="0" i="1" spc="-10" dirty="0">
                <a:latin typeface="Franklin Gothic Heavy"/>
                <a:cs typeface="Franklin Gothic Heavy"/>
              </a:rPr>
              <a:t>,</a:t>
            </a:r>
            <a:r>
              <a:rPr b="0" i="1" spc="-70" dirty="0">
                <a:latin typeface="Franklin Gothic Heavy"/>
                <a:cs typeface="Franklin Gothic Heavy"/>
              </a:rPr>
              <a:t> </a:t>
            </a:r>
            <a:r>
              <a:rPr b="0" i="1" dirty="0">
                <a:latin typeface="Book Antiqua"/>
                <a:cs typeface="Book Antiqua"/>
              </a:rPr>
              <a:t>p</a:t>
            </a:r>
            <a:r>
              <a:rPr dirty="0"/>
              <a:t>)</a:t>
            </a:r>
            <a:r>
              <a:rPr spc="-10" dirty="0"/>
              <a:t> </a:t>
            </a:r>
            <a:r>
              <a:rPr spc="180" dirty="0"/>
              <a:t>=</a:t>
            </a:r>
            <a:r>
              <a:rPr spc="-10" dirty="0"/>
              <a:t> </a:t>
            </a:r>
            <a:r>
              <a:rPr b="0" i="1" spc="-10" dirty="0">
                <a:latin typeface="Book Antiqua"/>
                <a:cs typeface="Book Antiqua"/>
              </a:rPr>
              <a:t>Pr</a:t>
            </a:r>
            <a:r>
              <a:rPr b="0" i="1" spc="-70" dirty="0">
                <a:latin typeface="Book Antiqua"/>
                <a:cs typeface="Book Antiqua"/>
              </a:rPr>
              <a:t> </a:t>
            </a:r>
            <a:r>
              <a:rPr dirty="0"/>
              <a:t>(</a:t>
            </a:r>
            <a:r>
              <a:rPr b="0" i="1" dirty="0">
                <a:latin typeface="Book Antiqua"/>
                <a:cs typeface="Book Antiqua"/>
              </a:rPr>
              <a:t>N</a:t>
            </a:r>
            <a:r>
              <a:rPr b="0" i="1" spc="105" dirty="0">
                <a:latin typeface="Book Antiqua"/>
                <a:cs typeface="Book Antiqua"/>
              </a:rPr>
              <a:t> </a:t>
            </a:r>
            <a:r>
              <a:rPr spc="180" dirty="0"/>
              <a:t>=</a:t>
            </a:r>
            <a:r>
              <a:rPr spc="-10" dirty="0"/>
              <a:t> </a:t>
            </a:r>
            <a:r>
              <a:rPr b="0" i="1" dirty="0">
                <a:latin typeface="Book Antiqua"/>
                <a:cs typeface="Book Antiqua"/>
              </a:rPr>
              <a:t>n</a:t>
            </a:r>
            <a:r>
              <a:rPr dirty="0"/>
              <a:t>)</a:t>
            </a:r>
            <a:r>
              <a:rPr spc="-5" dirty="0"/>
              <a:t> </a:t>
            </a:r>
            <a:r>
              <a:rPr spc="130" dirty="0"/>
              <a:t>=</a:t>
            </a:r>
          </a:p>
          <a:p>
            <a:pPr>
              <a:lnSpc>
                <a:spcPct val="100000"/>
              </a:lnSpc>
            </a:pPr>
            <a:endParaRPr sz="1500"/>
          </a:p>
          <a:p>
            <a:pPr marL="12700">
              <a:lnSpc>
                <a:spcPct val="100000"/>
              </a:lnSpc>
            </a:pPr>
            <a:r>
              <a:rPr b="0" dirty="0">
                <a:latin typeface="Arial"/>
                <a:cs typeface="Arial"/>
              </a:rPr>
              <a:t>for</a:t>
            </a:r>
            <a:r>
              <a:rPr b="0" spc="-10" dirty="0">
                <a:latin typeface="Arial"/>
                <a:cs typeface="Arial"/>
              </a:rPr>
              <a:t> </a:t>
            </a:r>
            <a:r>
              <a:rPr b="0" i="1" dirty="0">
                <a:latin typeface="Book Antiqua"/>
                <a:cs typeface="Book Antiqua"/>
              </a:rPr>
              <a:t>n</a:t>
            </a:r>
            <a:r>
              <a:rPr b="0" i="1" spc="25" dirty="0">
                <a:latin typeface="Book Antiqua"/>
                <a:cs typeface="Book Antiqua"/>
              </a:rPr>
              <a:t> </a:t>
            </a:r>
            <a:r>
              <a:rPr spc="180" dirty="0"/>
              <a:t>=</a:t>
            </a:r>
            <a:r>
              <a:rPr spc="-50" dirty="0"/>
              <a:t> </a:t>
            </a:r>
            <a:r>
              <a:rPr b="0" spc="-10" dirty="0">
                <a:latin typeface="Book Antiqua"/>
                <a:cs typeface="Book Antiqua"/>
              </a:rPr>
              <a:t>0</a:t>
            </a:r>
            <a:r>
              <a:rPr b="0" i="1" spc="-10" dirty="0">
                <a:latin typeface="Franklin Gothic Heavy"/>
                <a:cs typeface="Franklin Gothic Heavy"/>
              </a:rPr>
              <a:t>,</a:t>
            </a:r>
            <a:r>
              <a:rPr b="0" i="1" spc="-95" dirty="0">
                <a:latin typeface="Franklin Gothic Heavy"/>
                <a:cs typeface="Franklin Gothic Heavy"/>
              </a:rPr>
              <a:t> </a:t>
            </a:r>
            <a:r>
              <a:rPr b="0" spc="-10" dirty="0">
                <a:latin typeface="Book Antiqua"/>
                <a:cs typeface="Book Antiqua"/>
              </a:rPr>
              <a:t>1</a:t>
            </a:r>
            <a:r>
              <a:rPr b="0" i="1" spc="-10" dirty="0">
                <a:latin typeface="Franklin Gothic Heavy"/>
                <a:cs typeface="Franklin Gothic Heavy"/>
              </a:rPr>
              <a:t>,</a:t>
            </a:r>
            <a:r>
              <a:rPr b="0" i="1" spc="-95" dirty="0">
                <a:latin typeface="Franklin Gothic Heavy"/>
                <a:cs typeface="Franklin Gothic Heavy"/>
              </a:rPr>
              <a:t> </a:t>
            </a:r>
            <a:r>
              <a:rPr b="0" spc="-10" dirty="0">
                <a:latin typeface="Book Antiqua"/>
                <a:cs typeface="Book Antiqua"/>
              </a:rPr>
              <a:t>2</a:t>
            </a:r>
            <a:r>
              <a:rPr b="0" i="1" spc="-10" dirty="0">
                <a:latin typeface="Franklin Gothic Heavy"/>
                <a:cs typeface="Franklin Gothic Heavy"/>
              </a:rPr>
              <a:t>,</a:t>
            </a:r>
            <a:r>
              <a:rPr b="0" i="1" spc="-95" dirty="0">
                <a:latin typeface="Franklin Gothic Heavy"/>
                <a:cs typeface="Franklin Gothic Heavy"/>
              </a:rPr>
              <a:t> </a:t>
            </a:r>
            <a:r>
              <a:rPr b="0" i="1" spc="-10" dirty="0">
                <a:latin typeface="Franklin Gothic Heavy"/>
                <a:cs typeface="Franklin Gothic Heavy"/>
              </a:rPr>
              <a:t>.</a:t>
            </a:r>
            <a:r>
              <a:rPr b="0" i="1" spc="-95" dirty="0">
                <a:latin typeface="Franklin Gothic Heavy"/>
                <a:cs typeface="Franklin Gothic Heavy"/>
              </a:rPr>
              <a:t> </a:t>
            </a:r>
            <a:r>
              <a:rPr b="0" i="1" spc="-10" dirty="0">
                <a:latin typeface="Franklin Gothic Heavy"/>
                <a:cs typeface="Franklin Gothic Heavy"/>
              </a:rPr>
              <a:t>.</a:t>
            </a:r>
            <a:r>
              <a:rPr b="0" i="1" spc="-95" dirty="0">
                <a:latin typeface="Franklin Gothic Heavy"/>
                <a:cs typeface="Franklin Gothic Heavy"/>
              </a:rPr>
              <a:t> </a:t>
            </a:r>
            <a:r>
              <a:rPr b="0" i="1" spc="-50" dirty="0">
                <a:latin typeface="Franklin Gothic Heavy"/>
                <a:cs typeface="Franklin Gothic Heavy"/>
              </a:rPr>
              <a:t>.</a:t>
            </a:r>
          </a:p>
          <a:p>
            <a:pPr marL="289560">
              <a:lnSpc>
                <a:spcPct val="100000"/>
              </a:lnSpc>
              <a:spcBef>
                <a:spcPts val="330"/>
              </a:spcBef>
            </a:pPr>
            <a:r>
              <a:rPr b="0" i="1" dirty="0">
                <a:latin typeface="Book Antiqua"/>
                <a:cs typeface="Book Antiqua"/>
              </a:rPr>
              <a:t>n </a:t>
            </a:r>
            <a:r>
              <a:rPr b="0" dirty="0">
                <a:latin typeface="Arial"/>
                <a:cs typeface="Arial"/>
              </a:rPr>
              <a:t>is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number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of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insured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accidents</a:t>
            </a: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b="0" i="1" dirty="0">
                <a:latin typeface="Book Antiqua"/>
                <a:cs typeface="Book Antiqua"/>
              </a:rPr>
              <a:t>M</a:t>
            </a:r>
            <a:r>
              <a:rPr b="0" i="1" spc="5" dirty="0">
                <a:latin typeface="Book Antiqua"/>
                <a:cs typeface="Book Antiqua"/>
              </a:rPr>
              <a:t> </a:t>
            </a:r>
            <a:r>
              <a:rPr b="0" dirty="0">
                <a:latin typeface="Arial"/>
                <a:cs typeface="Arial"/>
              </a:rPr>
              <a:t>is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number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of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policies</a:t>
            </a: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b="0" i="1" dirty="0">
                <a:latin typeface="Book Antiqua"/>
                <a:cs typeface="Book Antiqua"/>
              </a:rPr>
              <a:t>p </a:t>
            </a:r>
            <a:r>
              <a:rPr b="0" dirty="0">
                <a:latin typeface="Arial"/>
                <a:cs typeface="Arial"/>
              </a:rPr>
              <a:t>is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probability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of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insured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accident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906524"/>
            <a:ext cx="3594735" cy="3638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count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follows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binomial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distribution,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N</a:t>
            </a:r>
            <a:r>
              <a:rPr sz="1100" i="1" spc="45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≈</a:t>
            </a:r>
            <a:r>
              <a:rPr sz="1100" i="1" spc="-70" dirty="0">
                <a:latin typeface="Meiryo UI"/>
                <a:cs typeface="Meiryo UI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Bi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dirty="0">
                <a:latin typeface="Franklin Gothic Heavy"/>
                <a:cs typeface="Franklin Gothic Heavy"/>
              </a:rPr>
              <a:t>,</a:t>
            </a:r>
            <a:r>
              <a:rPr sz="1100" i="1" spc="-95" dirty="0">
                <a:latin typeface="Franklin Gothic Heavy"/>
                <a:cs typeface="Franklin Gothic Heavy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p</a:t>
            </a:r>
            <a:r>
              <a:rPr sz="1100" b="0" spc="-25" dirty="0">
                <a:latin typeface="Bookman Old Style"/>
                <a:cs typeface="Bookman Old Style"/>
              </a:rPr>
              <a:t>)</a:t>
            </a:r>
            <a:endParaRPr sz="11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z="1100" dirty="0">
                <a:latin typeface="Arial"/>
                <a:cs typeface="Arial"/>
              </a:rPr>
              <a:t>probability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mass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function: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625483" y="1380057"/>
            <a:ext cx="156210" cy="3638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  <a:p>
            <a:pPr marL="39370">
              <a:lnSpc>
                <a:spcPct val="100000"/>
              </a:lnSpc>
              <a:spcBef>
                <a:spcPts val="35"/>
              </a:spcBef>
            </a:pPr>
            <a:r>
              <a:rPr sz="1100" i="1" spc="-1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460231" y="1270963"/>
            <a:ext cx="487045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371475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13875" y="1446427"/>
            <a:ext cx="8191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n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944609" y="1466315"/>
            <a:ext cx="59626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44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20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14" dirty="0">
                <a:latin typeface="Meiryo UI"/>
                <a:cs typeface="Meiryo UI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p</a:t>
            </a:r>
            <a:r>
              <a:rPr sz="1100" b="0" spc="-25" dirty="0">
                <a:latin typeface="Bookman Old Style"/>
                <a:cs typeface="Bookman Old Style"/>
              </a:rPr>
              <a:t>)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15207" y="1439797"/>
            <a:ext cx="2609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30" dirty="0">
                <a:latin typeface="Book Antiqua"/>
                <a:cs typeface="Book Antiqua"/>
              </a:rPr>
              <a:t>M</a:t>
            </a:r>
            <a:r>
              <a:rPr sz="800" i="1" spc="30" dirty="0">
                <a:latin typeface="Arial"/>
                <a:cs typeface="Arial"/>
              </a:rPr>
              <a:t>−</a:t>
            </a:r>
            <a:r>
              <a:rPr sz="800" i="1" spc="30" dirty="0">
                <a:latin typeface="Book Antiqua"/>
                <a:cs typeface="Book Antiqua"/>
              </a:rPr>
              <a:t>n</a:t>
            </a:r>
            <a:endParaRPr sz="800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Binomial</a:t>
            </a:r>
            <a:r>
              <a:rPr spc="90" dirty="0"/>
              <a:t> </a:t>
            </a:r>
            <a:r>
              <a:rPr dirty="0"/>
              <a:t>distribution</a:t>
            </a:r>
            <a:r>
              <a:rPr spc="95" dirty="0"/>
              <a:t> </a:t>
            </a:r>
            <a:r>
              <a:rPr dirty="0"/>
              <a:t>-</a:t>
            </a:r>
            <a:r>
              <a:rPr spc="90" dirty="0"/>
              <a:t> </a:t>
            </a:r>
            <a:r>
              <a:rPr dirty="0"/>
              <a:t>aggregate</a:t>
            </a:r>
            <a:r>
              <a:rPr spc="95" dirty="0"/>
              <a:t> </a:t>
            </a:r>
            <a:r>
              <a:rPr spc="-10" dirty="0"/>
              <a:t>claims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833028"/>
            <a:ext cx="3291204" cy="706120"/>
          </a:xfrm>
          <a:prstGeom prst="rect">
            <a:avLst/>
          </a:prstGeom>
        </p:spPr>
        <p:txBody>
          <a:bodyPr vert="horz" wrap="square" lIns="0" tIns="99695" rIns="0" bIns="0" rtlCol="0">
            <a:spAutoFit/>
          </a:bodyPr>
          <a:lstStyle/>
          <a:p>
            <a:pPr marL="998219" algn="ctr">
              <a:lnSpc>
                <a:spcPct val="100000"/>
              </a:lnSpc>
              <a:spcBef>
                <a:spcPts val="785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N</a:t>
            </a:r>
            <a:r>
              <a:rPr sz="1100" b="0" spc="-10" dirty="0">
                <a:latin typeface="Bookman Old Style"/>
                <a:cs typeface="Bookman Old Style"/>
              </a:rPr>
              <a:t>]</a:t>
            </a:r>
            <a:r>
              <a:rPr sz="1100" b="0" spc="-4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4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30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M</a:t>
            </a:r>
            <a:r>
              <a:rPr sz="1100" i="1" spc="-10" dirty="0">
                <a:latin typeface="Franklin Gothic Heavy"/>
                <a:cs typeface="Franklin Gothic Heavy"/>
              </a:rPr>
              <a:t>,</a:t>
            </a:r>
            <a:r>
              <a:rPr sz="1100" i="1" spc="-90" dirty="0">
                <a:latin typeface="Franklin Gothic Heavy"/>
                <a:cs typeface="Franklin Gothic Heavy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N</a:t>
            </a:r>
            <a:r>
              <a:rPr sz="1100" b="0" spc="-10" dirty="0">
                <a:latin typeface="Bookman Old Style"/>
                <a:cs typeface="Bookman Old Style"/>
              </a:rPr>
              <a:t>]</a:t>
            </a:r>
            <a:r>
              <a:rPr sz="1100" b="0" spc="-4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4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-30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30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25" dirty="0">
                <a:latin typeface="Meiryo UI"/>
                <a:cs typeface="Meiryo UI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30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p</a:t>
            </a:r>
            <a:r>
              <a:rPr sz="1100" b="0" spc="-25" dirty="0">
                <a:latin typeface="Bookman Old Style"/>
                <a:cs typeface="Bookman Old Style"/>
              </a:rPr>
              <a:t>)</a:t>
            </a:r>
            <a:endParaRPr sz="11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sz="1100" dirty="0">
                <a:latin typeface="Arial"/>
                <a:cs typeface="Arial"/>
              </a:rPr>
              <a:t>For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policies</a:t>
            </a:r>
            <a:endParaRPr sz="1100">
              <a:latin typeface="Arial"/>
              <a:cs typeface="Arial"/>
            </a:endParaRPr>
          </a:p>
          <a:p>
            <a:pPr marL="998219" algn="ctr">
              <a:lnSpc>
                <a:spcPct val="100000"/>
              </a:lnSpc>
              <a:spcBef>
                <a:spcPts val="35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N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17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35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-30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9372" y="1601798"/>
            <a:ext cx="74231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Per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1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policy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77454" y="1844508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08086" y="1750782"/>
            <a:ext cx="1028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893912" y="1961121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792909" y="1649157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312911" y="1961121"/>
            <a:ext cx="304165" cy="0"/>
          </a:xfrm>
          <a:custGeom>
            <a:avLst/>
            <a:gdLst/>
            <a:ahLst/>
            <a:cxnLst/>
            <a:rect l="l" t="t" r="r" b="b"/>
            <a:pathLst>
              <a:path w="304164">
                <a:moveTo>
                  <a:pt x="0" y="0"/>
                </a:moveTo>
                <a:lnTo>
                  <a:pt x="303809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881212" y="1939542"/>
            <a:ext cx="6623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17525" algn="l"/>
              </a:tabLst>
            </a:pPr>
            <a:r>
              <a:rPr sz="1100" i="1" spc="-50" dirty="0">
                <a:latin typeface="Book Antiqua"/>
                <a:cs typeface="Book Antiqua"/>
              </a:rPr>
              <a:t>M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138781" y="1750782"/>
            <a:ext cx="791845" cy="2857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73990">
              <a:lnSpc>
                <a:spcPts val="103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N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  <a:p>
            <a:pPr marL="12700">
              <a:lnSpc>
                <a:spcPts val="1030"/>
              </a:lnSpc>
              <a:tabLst>
                <a:tab pos="492759" algn="l"/>
              </a:tabLst>
            </a:pP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309268" y="2271914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539913" y="2178188"/>
            <a:ext cx="1028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525727" y="2388527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1424724" y="2076563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944725" y="2388527"/>
            <a:ext cx="300355" cy="0"/>
          </a:xfrm>
          <a:custGeom>
            <a:avLst/>
            <a:gdLst/>
            <a:ahLst/>
            <a:cxnLst/>
            <a:rect l="l" t="t" r="r" b="b"/>
            <a:pathLst>
              <a:path w="300355">
                <a:moveTo>
                  <a:pt x="0" y="0"/>
                </a:moveTo>
                <a:lnTo>
                  <a:pt x="30011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1513027" y="2366948"/>
            <a:ext cx="66040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16255" algn="l"/>
              </a:tabLst>
            </a:pPr>
            <a:r>
              <a:rPr sz="1100" i="1" spc="-50" dirty="0">
                <a:latin typeface="Book Antiqua"/>
                <a:cs typeface="Book Antiqua"/>
              </a:rPr>
              <a:t>M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770608" y="2178188"/>
            <a:ext cx="1528445" cy="2857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73990">
              <a:lnSpc>
                <a:spcPts val="103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35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  <a:p>
            <a:pPr marL="12700">
              <a:lnSpc>
                <a:spcPts val="1030"/>
              </a:lnSpc>
              <a:tabLst>
                <a:tab pos="520065" algn="l"/>
              </a:tabLst>
            </a:pP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30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59372" y="2597136"/>
            <a:ext cx="3769995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2699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higher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 </a:t>
            </a:r>
            <a:r>
              <a:rPr sz="1100" dirty="0">
                <a:latin typeface="Arial"/>
                <a:cs typeface="Arial"/>
              </a:rPr>
              <a:t>increases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and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constant.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0697" y="68894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Binomial</a:t>
            </a:r>
            <a:r>
              <a:rPr spc="85" dirty="0"/>
              <a:t> </a:t>
            </a:r>
            <a:r>
              <a:rPr dirty="0"/>
              <a:t>distribution</a:t>
            </a:r>
            <a:r>
              <a:rPr spc="85" dirty="0"/>
              <a:t> </a:t>
            </a:r>
            <a:r>
              <a:rPr dirty="0"/>
              <a:t>-</a:t>
            </a:r>
            <a:r>
              <a:rPr spc="85" dirty="0"/>
              <a:t> </a:t>
            </a:r>
            <a:r>
              <a:rPr spc="-10" dirty="0"/>
              <a:t>variance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33972" y="638224"/>
            <a:ext cx="3624579" cy="10687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For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policies</a:t>
            </a:r>
            <a:endParaRPr sz="1100">
              <a:latin typeface="Arial"/>
              <a:cs typeface="Arial"/>
            </a:endParaRPr>
          </a:p>
          <a:p>
            <a:pPr marL="709295" algn="ctr">
              <a:lnSpc>
                <a:spcPct val="100000"/>
              </a:lnSpc>
              <a:spcBef>
                <a:spcPts val="1130"/>
              </a:spcBef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3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35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N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160" dirty="0">
                <a:latin typeface="Bookman Old Style"/>
                <a:cs typeface="Bookman Old Style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b="0" spc="-30" dirty="0">
                <a:latin typeface="Bookman Old Style"/>
                <a:cs typeface="Bookman Old Style"/>
              </a:rPr>
              <a:t>[</a:t>
            </a:r>
            <a:r>
              <a:rPr sz="1100" i="1" spc="-30" dirty="0">
                <a:latin typeface="Book Antiqua"/>
                <a:cs typeface="Book Antiqua"/>
              </a:rPr>
              <a:t>Y</a:t>
            </a:r>
            <a:r>
              <a:rPr sz="1100" b="0" spc="-30" dirty="0">
                <a:latin typeface="Bookman Old Style"/>
                <a:cs typeface="Bookman Old Style"/>
              </a:rPr>
              <a:t>]</a:t>
            </a:r>
            <a:r>
              <a:rPr sz="1100" b="0" spc="-10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95" dirty="0">
                <a:latin typeface="Bookman Old Style"/>
                <a:cs typeface="Bookman Old Style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N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16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200" spc="-30" baseline="34722" dirty="0">
                <a:latin typeface="Book Antiqua"/>
                <a:cs typeface="Book Antiqua"/>
              </a:rPr>
              <a:t>2</a:t>
            </a:r>
            <a:endParaRPr sz="1200" baseline="34722">
              <a:latin typeface="Book Antiqua"/>
              <a:cs typeface="Book Antiqua"/>
            </a:endParaRPr>
          </a:p>
          <a:p>
            <a:pPr marL="709295" algn="ctr">
              <a:lnSpc>
                <a:spcPct val="100000"/>
              </a:lnSpc>
              <a:spcBef>
                <a:spcPts val="1130"/>
              </a:spcBef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3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35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20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25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-20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20" dirty="0">
                <a:latin typeface="Meiryo UI"/>
                <a:cs typeface="Meiryo UI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b="0" spc="-30" dirty="0">
                <a:latin typeface="Bookman Old Style"/>
                <a:cs typeface="Bookman Old Style"/>
              </a:rPr>
              <a:t>[</a:t>
            </a:r>
            <a:r>
              <a:rPr sz="1100" i="1" spc="-30" dirty="0">
                <a:latin typeface="Book Antiqua"/>
                <a:cs typeface="Book Antiqua"/>
              </a:rPr>
              <a:t>Y</a:t>
            </a:r>
            <a:r>
              <a:rPr sz="1100" b="0" spc="-30" dirty="0">
                <a:latin typeface="Bookman Old Style"/>
                <a:cs typeface="Bookman Old Style"/>
              </a:rPr>
              <a:t>]</a:t>
            </a:r>
            <a:r>
              <a:rPr sz="1100" b="0" spc="-10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95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-25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20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20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25" dirty="0">
                <a:latin typeface="Meiryo UI"/>
                <a:cs typeface="Meiryo UI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20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20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b="0" dirty="0">
                <a:latin typeface="Bookman Old Style"/>
                <a:cs typeface="Bookman Old Style"/>
              </a:rPr>
              <a:t>)</a:t>
            </a:r>
            <a:r>
              <a:rPr sz="1100" b="0" spc="-100" dirty="0">
                <a:latin typeface="Bookman Old Style"/>
                <a:cs typeface="Bookman Old Style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20" dirty="0">
                <a:latin typeface="Meiryo UI"/>
                <a:cs typeface="Meiryo UI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200" spc="-30" baseline="34722" dirty="0">
                <a:latin typeface="Book Antiqua"/>
                <a:cs typeface="Book Antiqua"/>
              </a:rPr>
              <a:t>2</a:t>
            </a:r>
            <a:endParaRPr sz="1200" baseline="34722">
              <a:latin typeface="Book Antiqua"/>
              <a:cs typeface="Book Antiqua"/>
            </a:endParaRPr>
          </a:p>
          <a:p>
            <a:pPr marL="37465">
              <a:lnSpc>
                <a:spcPct val="100000"/>
              </a:lnSpc>
              <a:spcBef>
                <a:spcPts val="685"/>
              </a:spcBef>
            </a:pPr>
            <a:r>
              <a:rPr sz="1100" dirty="0">
                <a:latin typeface="Arial"/>
                <a:cs typeface="Arial"/>
              </a:rPr>
              <a:t>For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1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policy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87222" y="1923756"/>
            <a:ext cx="2311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25" dirty="0">
                <a:latin typeface="Book Antiqua"/>
                <a:cs typeface="Book Antiqua"/>
              </a:rPr>
              <a:t>Var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03807" y="1830030"/>
            <a:ext cx="12953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03807" y="2018790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61376" y="1923756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0" spc="185" dirty="0">
                <a:latin typeface="Bookman Old Style"/>
                <a:cs typeface="Bookman Old Style"/>
              </a:rPr>
              <a:t>=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367711" y="1923756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0" spc="185" dirty="0">
                <a:latin typeface="Bookman Old Style"/>
                <a:cs typeface="Bookman Old Style"/>
              </a:rPr>
              <a:t>+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497406" y="1830030"/>
            <a:ext cx="23272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1036319" algn="l"/>
              </a:tabLst>
            </a:pPr>
            <a:r>
              <a:rPr sz="1100" i="1" u="sng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p</a:t>
            </a:r>
            <a:r>
              <a:rPr sz="1100" i="1" u="sng" spc="-3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r>
              <a:rPr sz="1100" i="1" u="sng" spc="-9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·</a:t>
            </a:r>
            <a:r>
              <a:rPr sz="1100" i="1" u="sng" spc="-13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 </a:t>
            </a:r>
            <a:r>
              <a:rPr sz="1100" i="1" u="sng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M</a:t>
            </a:r>
            <a:r>
              <a:rPr sz="1100" i="1" u="sng" spc="-3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r>
              <a:rPr sz="1100" i="1" u="sng" spc="-9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·</a:t>
            </a:r>
            <a:r>
              <a:rPr sz="1100" i="1" u="sng" spc="-13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 </a:t>
            </a:r>
            <a:r>
              <a:rPr sz="1100" i="1" u="sng" spc="-4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Var</a:t>
            </a:r>
            <a:r>
              <a:rPr sz="1100" i="1" u="sng" spc="-9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r>
              <a:rPr sz="1100" b="0" u="sng" spc="-2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[</a:t>
            </a:r>
            <a:r>
              <a:rPr sz="1100" i="1" u="sng" spc="-2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r>
              <a:rPr sz="1100" b="0" u="sng" spc="-2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]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-15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14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15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14" dirty="0">
                <a:latin typeface="Meiryo UI"/>
                <a:cs typeface="Meiryo UI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15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14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b="0" dirty="0">
                <a:latin typeface="Bookman Old Style"/>
                <a:cs typeface="Bookman Old Style"/>
              </a:rPr>
              <a:t>)</a:t>
            </a:r>
            <a:r>
              <a:rPr sz="1100" b="0" spc="-90" dirty="0">
                <a:latin typeface="Bookman Old Style"/>
                <a:cs typeface="Bookman Old Style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14" dirty="0">
                <a:latin typeface="Meiryo UI"/>
                <a:cs typeface="Meiryo UI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0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200" spc="-30" baseline="34722" dirty="0">
                <a:latin typeface="Book Antiqua"/>
                <a:cs typeface="Book Antiqua"/>
              </a:rPr>
              <a:t>2</a:t>
            </a:r>
            <a:endParaRPr sz="1200" baseline="34722">
              <a:latin typeface="Book Antiqua"/>
              <a:cs typeface="Book Antiqua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534145" y="2040356"/>
            <a:ext cx="1259205" cy="0"/>
          </a:xfrm>
          <a:custGeom>
            <a:avLst/>
            <a:gdLst/>
            <a:ahLst/>
            <a:cxnLst/>
            <a:rect l="l" t="t" r="r" b="b"/>
            <a:pathLst>
              <a:path w="1259204">
                <a:moveTo>
                  <a:pt x="0" y="0"/>
                </a:moveTo>
                <a:lnTo>
                  <a:pt x="1258747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790306" y="1978760"/>
            <a:ext cx="151193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  <a:tabLst>
                <a:tab pos="1278890" algn="l"/>
              </a:tabLst>
            </a:pPr>
            <a:r>
              <a:rPr sz="1650" i="1" spc="-37" baseline="-15151" dirty="0">
                <a:latin typeface="Book Antiqua"/>
                <a:cs typeface="Book Antiqua"/>
              </a:rPr>
              <a:t>M</a:t>
            </a:r>
            <a:r>
              <a:rPr sz="800" spc="-25" dirty="0">
                <a:latin typeface="Book Antiqua"/>
                <a:cs typeface="Book Antiqua"/>
              </a:rPr>
              <a:t>2</a:t>
            </a:r>
            <a:r>
              <a:rPr sz="800" dirty="0">
                <a:latin typeface="Book Antiqua"/>
                <a:cs typeface="Book Antiqua"/>
              </a:rPr>
              <a:t>	</a:t>
            </a:r>
            <a:r>
              <a:rPr sz="1650" i="1" spc="-37" baseline="-15151" dirty="0">
                <a:latin typeface="Book Antiqua"/>
                <a:cs typeface="Book Antiqua"/>
              </a:rPr>
              <a:t>M</a:t>
            </a:r>
            <a:r>
              <a:rPr sz="800" spc="-2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15504" y="1728405"/>
            <a:ext cx="563880" cy="702945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3500">
              <a:latin typeface="Arial"/>
              <a:cs typeface="Arial"/>
            </a:endParaRPr>
          </a:p>
          <a:p>
            <a:pPr marL="243204">
              <a:lnSpc>
                <a:spcPct val="100000"/>
              </a:lnSpc>
              <a:tabLst>
                <a:tab pos="477520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18070" y="2434919"/>
            <a:ext cx="2311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25" dirty="0">
                <a:latin typeface="Book Antiqua"/>
                <a:cs typeface="Book Antiqua"/>
              </a:rPr>
              <a:t>Var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92224" y="2434919"/>
            <a:ext cx="90868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788035" algn="l"/>
              </a:tabLst>
            </a:pP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b="0" spc="130" dirty="0">
                <a:latin typeface="Bookman Old Style"/>
                <a:cs typeface="Bookman Old Style"/>
              </a:rPr>
              <a:t>+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534145" y="2551531"/>
            <a:ext cx="1028065" cy="0"/>
          </a:xfrm>
          <a:custGeom>
            <a:avLst/>
            <a:gdLst/>
            <a:ahLst/>
            <a:cxnLst/>
            <a:rect l="l" t="t" r="r" b="b"/>
            <a:pathLst>
              <a:path w="1028064">
                <a:moveTo>
                  <a:pt x="0" y="0"/>
                </a:moveTo>
                <a:lnTo>
                  <a:pt x="1027899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309255" y="2318687"/>
            <a:ext cx="2297430" cy="403225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65"/>
              </a:spcBef>
              <a:tabLst>
                <a:tab pos="456565" algn="l"/>
                <a:tab pos="1224280" algn="l"/>
              </a:tabLst>
            </a:pP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u="sng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p</a:t>
            </a:r>
            <a:r>
              <a:rPr sz="1100" i="1" u="sng" spc="-3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r>
              <a:rPr sz="1100" i="1" u="sng" spc="-9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·</a:t>
            </a:r>
            <a:r>
              <a:rPr sz="1100" i="1" u="sng" spc="-13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 </a:t>
            </a:r>
            <a:r>
              <a:rPr sz="1100" i="1" u="sng" spc="-4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Var</a:t>
            </a:r>
            <a:r>
              <a:rPr sz="1100" i="1" u="sng" spc="-9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r>
              <a:rPr sz="1100" b="0" u="sng" spc="-2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[</a:t>
            </a:r>
            <a:r>
              <a:rPr sz="1100" i="1" u="sng" spc="-2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r>
              <a:rPr sz="1100" b="0" u="sng" spc="-2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]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10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05" dirty="0">
                <a:latin typeface="Meiryo UI"/>
                <a:cs typeface="Meiryo UI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10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05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b="0" dirty="0">
                <a:latin typeface="Bookman Old Style"/>
                <a:cs typeface="Bookman Old Style"/>
              </a:rPr>
              <a:t>)</a:t>
            </a:r>
            <a:r>
              <a:rPr sz="1100" b="0" spc="-85" dirty="0">
                <a:latin typeface="Bookman Old Style"/>
                <a:cs typeface="Bookman Old Style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05" dirty="0">
                <a:latin typeface="Meiryo UI"/>
                <a:cs typeface="Meiryo UI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0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200" spc="-30" baseline="34722" dirty="0">
                <a:latin typeface="Book Antiqua"/>
                <a:cs typeface="Book Antiqua"/>
              </a:rPr>
              <a:t>2</a:t>
            </a:r>
            <a:endParaRPr sz="1200" baseline="34722">
              <a:latin typeface="Book Antiqua"/>
              <a:cs typeface="Book Antiqua"/>
            </a:endParaRPr>
          </a:p>
          <a:p>
            <a:pPr marL="38100">
              <a:lnSpc>
                <a:spcPct val="100000"/>
              </a:lnSpc>
              <a:spcBef>
                <a:spcPts val="170"/>
              </a:spcBef>
              <a:tabLst>
                <a:tab pos="675640" algn="l"/>
                <a:tab pos="1673225" algn="l"/>
              </a:tabLst>
            </a:pPr>
            <a:r>
              <a:rPr sz="1100" i="1" spc="-50" dirty="0">
                <a:latin typeface="Book Antiqua"/>
                <a:cs typeface="Book Antiqua"/>
              </a:rPr>
              <a:t>M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M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59372" y="2763328"/>
            <a:ext cx="4242435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variance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higher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-5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increases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the </a:t>
            </a:r>
            <a:r>
              <a:rPr sz="1100" dirty="0">
                <a:latin typeface="Arial"/>
                <a:cs typeface="Arial"/>
              </a:rPr>
              <a:t>variance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decreasing.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Individual</a:t>
            </a:r>
            <a:r>
              <a:rPr spc="95" dirty="0"/>
              <a:t> </a:t>
            </a:r>
            <a:r>
              <a:rPr dirty="0"/>
              <a:t>risk</a:t>
            </a:r>
            <a:r>
              <a:rPr spc="95" dirty="0"/>
              <a:t> </a:t>
            </a:r>
            <a:r>
              <a:rPr spc="-10" dirty="0"/>
              <a:t>model</a:t>
            </a:r>
          </a:p>
        </p:txBody>
      </p:sp>
      <p:sp>
        <p:nvSpPr>
          <p:cNvPr id="6" name="object 6"/>
          <p:cNvSpPr/>
          <p:nvPr/>
        </p:nvSpPr>
        <p:spPr>
          <a:xfrm>
            <a:off x="117729" y="808418"/>
            <a:ext cx="4372610" cy="206375"/>
          </a:xfrm>
          <a:custGeom>
            <a:avLst/>
            <a:gdLst/>
            <a:ahLst/>
            <a:cxnLst/>
            <a:rect l="l" t="t" r="r" b="b"/>
            <a:pathLst>
              <a:path w="4372610" h="206375">
                <a:moveTo>
                  <a:pt x="0" y="205854"/>
                </a:moveTo>
                <a:lnTo>
                  <a:pt x="4372533" y="205854"/>
                </a:lnTo>
                <a:lnTo>
                  <a:pt x="4372533" y="0"/>
                </a:lnTo>
                <a:lnTo>
                  <a:pt x="0" y="0"/>
                </a:lnTo>
                <a:lnTo>
                  <a:pt x="0" y="205854"/>
                </a:lnTo>
                <a:close/>
              </a:path>
            </a:pathLst>
          </a:custGeom>
          <a:solidFill>
            <a:srgbClr val="00A4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59372" y="813421"/>
            <a:ext cx="6032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Definition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17729" y="1014272"/>
            <a:ext cx="4372610" cy="1312545"/>
            <a:chOff x="117729" y="1014272"/>
            <a:chExt cx="4372610" cy="1312545"/>
          </a:xfrm>
        </p:grpSpPr>
        <p:sp>
          <p:nvSpPr>
            <p:cNvPr id="9" name="object 9"/>
            <p:cNvSpPr/>
            <p:nvPr/>
          </p:nvSpPr>
          <p:spPr>
            <a:xfrm>
              <a:off x="117729" y="1014272"/>
              <a:ext cx="4372610" cy="1312545"/>
            </a:xfrm>
            <a:custGeom>
              <a:avLst/>
              <a:gdLst/>
              <a:ahLst/>
              <a:cxnLst/>
              <a:rect l="l" t="t" r="r" b="b"/>
              <a:pathLst>
                <a:path w="4372610" h="1312545">
                  <a:moveTo>
                    <a:pt x="4372533" y="0"/>
                  </a:moveTo>
                  <a:lnTo>
                    <a:pt x="0" y="0"/>
                  </a:lnTo>
                  <a:lnTo>
                    <a:pt x="0" y="1312075"/>
                  </a:lnTo>
                  <a:lnTo>
                    <a:pt x="4372533" y="1312075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07416" y="1750326"/>
              <a:ext cx="73025" cy="282575"/>
            </a:xfrm>
            <a:custGeom>
              <a:avLst/>
              <a:gdLst/>
              <a:ahLst/>
              <a:cxnLst/>
              <a:rect l="l" t="t" r="r" b="b"/>
              <a:pathLst>
                <a:path w="73025" h="282575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28257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398360" y="1207184"/>
            <a:ext cx="4066540" cy="10382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193165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S</a:t>
            </a:r>
            <a:r>
              <a:rPr sz="1100" i="1" spc="25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baseline="-13888" dirty="0">
                <a:latin typeface="Book Antiqua"/>
                <a:cs typeface="Book Antiqua"/>
              </a:rPr>
              <a:t>1</a:t>
            </a:r>
            <a:r>
              <a:rPr sz="1200" spc="135" baseline="-13888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baseline="-13888" dirty="0">
                <a:latin typeface="Book Antiqua"/>
                <a:cs typeface="Book Antiqua"/>
              </a:rPr>
              <a:t>2</a:t>
            </a:r>
            <a:r>
              <a:rPr sz="1200" spc="135" baseline="-13888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i="1" spc="-10" dirty="0">
                <a:latin typeface="Franklin Gothic Heavy"/>
                <a:cs typeface="Franklin Gothic Heavy"/>
              </a:rPr>
              <a:t>.</a:t>
            </a:r>
            <a:r>
              <a:rPr sz="1100" i="1" spc="-95" dirty="0">
                <a:latin typeface="Franklin Gothic Heavy"/>
                <a:cs typeface="Franklin Gothic Heavy"/>
              </a:rPr>
              <a:t> </a:t>
            </a:r>
            <a:r>
              <a:rPr sz="1100" i="1" spc="-10" dirty="0">
                <a:latin typeface="Franklin Gothic Heavy"/>
                <a:cs typeface="Franklin Gothic Heavy"/>
              </a:rPr>
              <a:t>.</a:t>
            </a:r>
            <a:r>
              <a:rPr sz="1100" i="1" spc="-95" dirty="0">
                <a:latin typeface="Franklin Gothic Heavy"/>
                <a:cs typeface="Franklin Gothic Heavy"/>
              </a:rPr>
              <a:t> </a:t>
            </a:r>
            <a:r>
              <a:rPr sz="1100" i="1" dirty="0">
                <a:latin typeface="Franklin Gothic Heavy"/>
                <a:cs typeface="Franklin Gothic Heavy"/>
              </a:rPr>
              <a:t>.</a:t>
            </a:r>
            <a:r>
              <a:rPr sz="1100" i="1" spc="-35" dirty="0">
                <a:latin typeface="Franklin Gothic Heavy"/>
                <a:cs typeface="Franklin Gothic Heavy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200" i="1" spc="-37" baseline="-13888" dirty="0">
                <a:latin typeface="Book Antiqua"/>
                <a:cs typeface="Book Antiqua"/>
              </a:rPr>
              <a:t>M</a:t>
            </a:r>
            <a:endParaRPr sz="1200" baseline="-13888">
              <a:latin typeface="Book Antiqua"/>
              <a:cs typeface="Book Antiqu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900">
              <a:latin typeface="Book Antiqua"/>
              <a:cs typeface="Book Antiqua"/>
            </a:endParaRPr>
          </a:p>
          <a:p>
            <a:pPr marL="50800">
              <a:lnSpc>
                <a:spcPct val="100000"/>
              </a:lnSpc>
            </a:pP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number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policies</a:t>
            </a:r>
            <a:endParaRPr sz="1100">
              <a:latin typeface="Arial"/>
              <a:cs typeface="Arial"/>
            </a:endParaRPr>
          </a:p>
          <a:p>
            <a:pPr marL="50800" marR="43180">
              <a:lnSpc>
                <a:spcPct val="102600"/>
              </a:lnSpc>
              <a:spcBef>
                <a:spcPts val="300"/>
              </a:spcBef>
            </a:pP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79" baseline="-13888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mutually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independent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necessary </a:t>
            </a:r>
            <a:r>
              <a:rPr sz="1100" dirty="0">
                <a:latin typeface="Arial"/>
                <a:cs typeface="Arial"/>
              </a:rPr>
              <a:t>identically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distributed.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70483" y="2598672"/>
            <a:ext cx="66040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00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10" dirty="0">
                <a:latin typeface="Bookman Old Style"/>
                <a:cs typeface="Bookman Old Style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=?</a:t>
            </a:r>
            <a:r>
              <a:rPr sz="1100" i="1" dirty="0">
                <a:latin typeface="Franklin Gothic Heavy"/>
                <a:cs typeface="Franklin Gothic Heavy"/>
              </a:rPr>
              <a:t>,</a:t>
            </a:r>
            <a:r>
              <a:rPr sz="1100" i="1" spc="-70" dirty="0">
                <a:latin typeface="Franklin Gothic Heavy"/>
                <a:cs typeface="Franklin Gothic Heavy"/>
              </a:rPr>
              <a:t> </a:t>
            </a:r>
            <a:r>
              <a:rPr sz="1100" spc="-50" dirty="0">
                <a:latin typeface="Arial"/>
                <a:cs typeface="Arial"/>
              </a:rPr>
              <a:t>E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729638" y="2715285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716938" y="2693719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974507" y="2598672"/>
            <a:ext cx="11214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0" dirty="0">
                <a:latin typeface="Bookman Old Style"/>
                <a:cs typeface="Bookman Old Style"/>
              </a:rPr>
              <a:t>=?</a:t>
            </a:r>
            <a:r>
              <a:rPr sz="1100" i="1" dirty="0">
                <a:latin typeface="Franklin Gothic Heavy"/>
                <a:cs typeface="Franklin Gothic Heavy"/>
              </a:rPr>
              <a:t>,</a:t>
            </a:r>
            <a:r>
              <a:rPr sz="1100" i="1" spc="-55" dirty="0">
                <a:latin typeface="Franklin Gothic Heavy"/>
                <a:cs typeface="Franklin Gothic Heavy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50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25" dirty="0">
                <a:latin typeface="Bookman Old Style"/>
                <a:cs typeface="Bookman Old Style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=?</a:t>
            </a:r>
            <a:r>
              <a:rPr sz="1100" i="1" dirty="0">
                <a:latin typeface="Franklin Gothic Heavy"/>
                <a:cs typeface="Franklin Gothic Heavy"/>
              </a:rPr>
              <a:t>,</a:t>
            </a:r>
            <a:r>
              <a:rPr sz="1100" i="1" spc="-50" dirty="0">
                <a:latin typeface="Franklin Gothic Heavy"/>
                <a:cs typeface="Franklin Gothic Heavy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Var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743811" y="2504946"/>
            <a:ext cx="156718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477010" algn="l"/>
              </a:tabLst>
            </a:pPr>
            <a:r>
              <a:rPr sz="1100" i="1" spc="-50" dirty="0">
                <a:latin typeface="Book Antiqua"/>
                <a:cs typeface="Book Antiqua"/>
              </a:rPr>
              <a:t>S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194062" y="2715285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3181362" y="2693719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628635" y="2403334"/>
            <a:ext cx="1797685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  <a:tab pos="1477010" algn="l"/>
                <a:tab pos="1711325" algn="l"/>
              </a:tabLst>
            </a:pPr>
            <a:r>
              <a:rPr sz="1100" dirty="0">
                <a:latin typeface="Arial"/>
                <a:cs typeface="Arial"/>
              </a:rPr>
              <a:t>		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438931" y="2598672"/>
            <a:ext cx="1987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0" spc="25" dirty="0">
                <a:latin typeface="Bookman Old Style"/>
                <a:cs typeface="Bookman Old Style"/>
              </a:rPr>
              <a:t>=?</a:t>
            </a:r>
            <a:endParaRPr sz="1100">
              <a:latin typeface="Bookman Old Style"/>
              <a:cs typeface="Bookman Old Style"/>
            </a:endParaRPr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Contents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40209" y="892175"/>
            <a:ext cx="2233295" cy="165608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212725" marR="197485" indent="-200660">
              <a:lnSpc>
                <a:spcPct val="102600"/>
              </a:lnSpc>
              <a:spcBef>
                <a:spcPts val="55"/>
              </a:spcBef>
              <a:buClr>
                <a:srgbClr val="FFFFFF"/>
              </a:buClr>
              <a:buSzPct val="90909"/>
              <a:buAutoNum type="arabicPlain"/>
              <a:tabLst>
                <a:tab pos="213360" algn="l"/>
                <a:tab pos="357505" algn="l"/>
              </a:tabLst>
            </a:pPr>
            <a:r>
              <a:rPr sz="1100" spc="-10" dirty="0">
                <a:latin typeface="Arial"/>
                <a:cs typeface="Arial"/>
              </a:rPr>
              <a:t>Collective</a:t>
            </a:r>
            <a:r>
              <a:rPr sz="1100" spc="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model 		</a:t>
            </a:r>
            <a:r>
              <a:rPr sz="1100" dirty="0">
                <a:latin typeface="Arial"/>
                <a:cs typeface="Arial"/>
              </a:rPr>
              <a:t>Expected</a:t>
            </a:r>
            <a:r>
              <a:rPr sz="1100" spc="-6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claims</a:t>
            </a:r>
            <a:endParaRPr sz="1100" dirty="0">
              <a:latin typeface="Arial"/>
              <a:cs typeface="Arial"/>
            </a:endParaRPr>
          </a:p>
          <a:p>
            <a:pPr marL="357505" marR="81915">
              <a:lnSpc>
                <a:spcPct val="102600"/>
              </a:lnSpc>
            </a:pPr>
            <a:r>
              <a:rPr sz="1100" spc="-10" dirty="0">
                <a:latin typeface="Arial"/>
                <a:cs typeface="Arial"/>
              </a:rPr>
              <a:t>Variance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claims Example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8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buClr>
                <a:srgbClr val="FFFFFF"/>
              </a:buClr>
              <a:buSzPct val="90909"/>
              <a:buAutoNum type="arabicPlain" startAt="2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Individual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model</a:t>
            </a:r>
            <a:endParaRPr sz="1100" dirty="0">
              <a:latin typeface="Arial"/>
              <a:cs typeface="Arial"/>
            </a:endParaRPr>
          </a:p>
          <a:p>
            <a:pPr marL="357505" marR="5080">
              <a:lnSpc>
                <a:spcPct val="102600"/>
              </a:lnSpc>
            </a:pPr>
            <a:r>
              <a:rPr sz="1100" dirty="0">
                <a:latin typeface="Arial"/>
                <a:cs typeface="Arial"/>
              </a:rPr>
              <a:t>Expected</a:t>
            </a:r>
            <a:r>
              <a:rPr sz="1100" spc="-6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aggregated</a:t>
            </a:r>
            <a:r>
              <a:rPr sz="1100" spc="-6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claims Variance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claims Simplifications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59372" y="103719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Total</a:t>
            </a:r>
            <a:r>
              <a:rPr spc="35" dirty="0"/>
              <a:t> </a:t>
            </a:r>
            <a:r>
              <a:rPr dirty="0"/>
              <a:t>aggregated</a:t>
            </a:r>
            <a:r>
              <a:rPr spc="35" dirty="0"/>
              <a:t> </a:t>
            </a:r>
            <a:r>
              <a:rPr spc="-10" dirty="0"/>
              <a:t>claims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738287"/>
            <a:ext cx="3949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Firstly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261728" y="901482"/>
            <a:ext cx="1212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209442" y="905724"/>
            <a:ext cx="2260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894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31175" y="1100072"/>
            <a:ext cx="220154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23240" algn="l"/>
                <a:tab pos="1365250" algn="l"/>
                <a:tab pos="2160270" algn="l"/>
              </a:tabLst>
            </a:pPr>
            <a:r>
              <a:rPr sz="800" spc="-50" dirty="0">
                <a:latin typeface="Book Antiqua"/>
                <a:cs typeface="Book Antiqua"/>
              </a:rPr>
              <a:t>1</a:t>
            </a:r>
            <a:r>
              <a:rPr sz="800" dirty="0">
                <a:latin typeface="Book Antiqua"/>
                <a:cs typeface="Book Antiqua"/>
              </a:rPr>
              <a:t>	</a:t>
            </a:r>
            <a:r>
              <a:rPr sz="800" spc="-50" dirty="0">
                <a:latin typeface="Book Antiqua"/>
                <a:cs typeface="Book Antiqua"/>
              </a:rPr>
              <a:t>2</a:t>
            </a:r>
            <a:r>
              <a:rPr sz="800" dirty="0">
                <a:latin typeface="Book Antiqua"/>
                <a:cs typeface="Book Antiqu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M</a:t>
            </a:r>
            <a:r>
              <a:rPr sz="800" i="1" dirty="0">
                <a:latin typeface="Book Antiqua"/>
                <a:cs typeface="Book Antiqu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30656" y="1037347"/>
            <a:ext cx="294703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614295" algn="l"/>
              </a:tabLst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7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85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160" dirty="0">
                <a:latin typeface="Book Antiqua"/>
                <a:cs typeface="Book Antiqua"/>
              </a:rPr>
              <a:t> </a:t>
            </a:r>
            <a:r>
              <a:rPr sz="1100" b="0" spc="-35" dirty="0">
                <a:latin typeface="Bookman Old Style"/>
                <a:cs typeface="Bookman Old Style"/>
              </a:rPr>
              <a:t>]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165" dirty="0">
                <a:latin typeface="Book Antiqua"/>
                <a:cs typeface="Book Antiqua"/>
              </a:rPr>
              <a:t> </a:t>
            </a:r>
            <a:r>
              <a:rPr sz="1100" b="0" spc="-35" dirty="0">
                <a:latin typeface="Bookman Old Style"/>
                <a:cs typeface="Bookman Old Style"/>
              </a:rPr>
              <a:t>]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i="1" spc="-10" dirty="0">
                <a:latin typeface="Franklin Gothic Heavy"/>
                <a:cs typeface="Franklin Gothic Heavy"/>
              </a:rPr>
              <a:t>.</a:t>
            </a:r>
            <a:r>
              <a:rPr sz="1100" i="1" spc="-95" dirty="0">
                <a:latin typeface="Franklin Gothic Heavy"/>
                <a:cs typeface="Franklin Gothic Heavy"/>
              </a:rPr>
              <a:t> </a:t>
            </a:r>
            <a:r>
              <a:rPr sz="1100" i="1" spc="-10" dirty="0">
                <a:latin typeface="Franklin Gothic Heavy"/>
                <a:cs typeface="Franklin Gothic Heavy"/>
              </a:rPr>
              <a:t>.</a:t>
            </a:r>
            <a:r>
              <a:rPr sz="1100" i="1" spc="-95" dirty="0">
                <a:latin typeface="Franklin Gothic Heavy"/>
                <a:cs typeface="Franklin Gothic Heavy"/>
              </a:rPr>
              <a:t> </a:t>
            </a:r>
            <a:r>
              <a:rPr sz="1100" i="1" dirty="0">
                <a:latin typeface="Franklin Gothic Heavy"/>
                <a:cs typeface="Franklin Gothic Heavy"/>
              </a:rPr>
              <a:t>.</a:t>
            </a:r>
            <a:r>
              <a:rPr sz="1100" i="1" spc="-40" dirty="0">
                <a:latin typeface="Franklin Gothic Heavy"/>
                <a:cs typeface="Franklin Gothic Heavy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114" dirty="0">
                <a:latin typeface="Book Antiqua"/>
                <a:cs typeface="Book Antiqua"/>
              </a:rPr>
              <a:t>  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-40" dirty="0">
                <a:latin typeface="Book Antiqua"/>
                <a:cs typeface="Book Antiqua"/>
              </a:rPr>
              <a:t> </a:t>
            </a:r>
            <a:r>
              <a:rPr sz="1100" b="0" spc="-50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228301" y="1247087"/>
            <a:ext cx="1879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i</a:t>
            </a:r>
            <a:r>
              <a:rPr sz="800" spc="-25" dirty="0">
                <a:latin typeface="Verdana"/>
                <a:cs typeface="Verdan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59372" y="1418283"/>
            <a:ext cx="7004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and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having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00645" y="1870391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08240" y="1807653"/>
            <a:ext cx="2984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285" dirty="0">
                <a:latin typeface="Book Antiqua"/>
                <a:cs typeface="Book Antiqua"/>
              </a:rPr>
              <a:t> </a:t>
            </a:r>
            <a:r>
              <a:rPr sz="1100" b="0" spc="130" dirty="0">
                <a:latin typeface="Bookman Old Style"/>
                <a:cs typeface="Bookman Old Style"/>
              </a:rPr>
              <a:t>=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319834" y="1612301"/>
            <a:ext cx="12953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509" dirty="0"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579422" y="1784132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461617" y="1721394"/>
            <a:ext cx="18402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290830" algn="l"/>
              </a:tabLst>
            </a:pPr>
            <a:r>
              <a:rPr sz="1100" i="1" spc="-50" dirty="0">
                <a:latin typeface="Book Antiqua"/>
                <a:cs typeface="Book Antiqua"/>
              </a:rPr>
              <a:t>Z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dirty="0">
                <a:latin typeface="Courier New"/>
                <a:cs typeface="Courier New"/>
              </a:rPr>
              <a:t>with</a:t>
            </a:r>
            <a:r>
              <a:rPr sz="1100" spc="-60" dirty="0">
                <a:latin typeface="Courier New"/>
                <a:cs typeface="Courier New"/>
              </a:rPr>
              <a:t> </a:t>
            </a:r>
            <a:r>
              <a:rPr sz="1100" dirty="0">
                <a:latin typeface="Courier New"/>
                <a:cs typeface="Courier New"/>
              </a:rPr>
              <a:t>probability</a:t>
            </a:r>
            <a:r>
              <a:rPr sz="1100" spc="-60" dirty="0">
                <a:latin typeface="Courier New"/>
                <a:cs typeface="Courier New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p</a:t>
            </a:r>
            <a:r>
              <a:rPr sz="1200" i="1" spc="-37" baseline="-13888" dirty="0">
                <a:latin typeface="Book Antiqua"/>
                <a:cs typeface="Book Antiqua"/>
              </a:rPr>
              <a:t>i</a:t>
            </a:r>
            <a:endParaRPr sz="1200" baseline="-13888">
              <a:latin typeface="Book Antiqua"/>
              <a:cs typeface="Book Antiqu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461617" y="1893467"/>
            <a:ext cx="207898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290830" algn="l"/>
              </a:tabLst>
            </a:pPr>
            <a:r>
              <a:rPr sz="1100" spc="-50" dirty="0">
                <a:latin typeface="Book Antiqua"/>
                <a:cs typeface="Book Antiqua"/>
              </a:rPr>
              <a:t>0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dirty="0">
                <a:latin typeface="Courier New"/>
                <a:cs typeface="Courier New"/>
              </a:rPr>
              <a:t>with</a:t>
            </a:r>
            <a:r>
              <a:rPr sz="1100" spc="-60" dirty="0">
                <a:latin typeface="Courier New"/>
                <a:cs typeface="Courier New"/>
              </a:rPr>
              <a:t> </a:t>
            </a:r>
            <a:r>
              <a:rPr sz="1100" dirty="0">
                <a:latin typeface="Courier New"/>
                <a:cs typeface="Courier New"/>
              </a:rPr>
              <a:t>probability</a:t>
            </a:r>
            <a:r>
              <a:rPr sz="1100" spc="-50" dirty="0">
                <a:latin typeface="Courier New"/>
                <a:cs typeface="Courier New"/>
              </a:rPr>
              <a:t> 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45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p</a:t>
            </a:r>
            <a:r>
              <a:rPr sz="1200" i="1" spc="-37" baseline="-13888" dirty="0">
                <a:latin typeface="Book Antiqua"/>
                <a:cs typeface="Book Antiqua"/>
              </a:rPr>
              <a:t>i</a:t>
            </a:r>
            <a:endParaRPr sz="1200" baseline="-13888">
              <a:latin typeface="Book Antiqua"/>
              <a:cs typeface="Book Antiqu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11060" y="2285159"/>
            <a:ext cx="3169920" cy="65595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34"/>
              </a:spcBef>
            </a:pP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87" baseline="-13888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probability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occurence,</a:t>
            </a:r>
            <a:endParaRPr sz="11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334"/>
              </a:spcBef>
            </a:pP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79" baseline="-13888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size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when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occurs,</a:t>
            </a:r>
            <a:endParaRPr sz="11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330"/>
              </a:spcBef>
            </a:pP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79" baseline="-13888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i</a:t>
            </a:r>
            <a:r>
              <a:rPr sz="1100" dirty="0">
                <a:latin typeface="Arial"/>
                <a:cs typeface="Arial"/>
              </a:rPr>
              <a:t>th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policy.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Definition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33972" y="962823"/>
            <a:ext cx="3495675" cy="8147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We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obtain</a:t>
            </a:r>
            <a:endParaRPr sz="1100">
              <a:latin typeface="Arial"/>
              <a:cs typeface="Arial"/>
            </a:endParaRPr>
          </a:p>
          <a:p>
            <a:pPr marL="908050">
              <a:lnSpc>
                <a:spcPct val="100000"/>
              </a:lnSpc>
              <a:spcBef>
                <a:spcPts val="113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3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35" dirty="0">
                <a:latin typeface="Bookman Old Style"/>
                <a:cs typeface="Bookman Old Style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25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25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)</a:t>
            </a:r>
            <a:r>
              <a:rPr sz="1100" b="0" spc="-100" dirty="0">
                <a:latin typeface="Bookman Old Style"/>
                <a:cs typeface="Bookman Old Style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25" dirty="0">
                <a:latin typeface="Meiryo UI"/>
                <a:cs typeface="Meiryo UI"/>
              </a:rPr>
              <a:t> </a:t>
            </a:r>
            <a:r>
              <a:rPr sz="1100" dirty="0">
                <a:latin typeface="Book Antiqua"/>
                <a:cs typeface="Book Antiqua"/>
              </a:rPr>
              <a:t>0</a:t>
            </a:r>
            <a:r>
              <a:rPr sz="1100" spc="-25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95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50" baseline="-13888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25" dirty="0">
                <a:latin typeface="Meiryo UI"/>
                <a:cs typeface="Meiryo UI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3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35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50" baseline="-13888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25" dirty="0">
                <a:latin typeface="Meiryo UI"/>
                <a:cs typeface="Meiryo UI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Z</a:t>
            </a:r>
            <a:r>
              <a:rPr sz="1200" i="1" spc="-30" baseline="-13888" dirty="0">
                <a:latin typeface="Book Antiqua"/>
                <a:cs typeface="Book Antiqua"/>
              </a:rPr>
              <a:t>i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  <a:p>
            <a:pPr marL="38100">
              <a:lnSpc>
                <a:spcPct val="100000"/>
              </a:lnSpc>
              <a:spcBef>
                <a:spcPts val="1130"/>
              </a:spcBef>
            </a:pPr>
            <a:r>
              <a:rPr sz="1100" spc="-20" dirty="0">
                <a:latin typeface="Arial"/>
                <a:cs typeface="Arial"/>
              </a:rPr>
              <a:t>thus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7729" y="1826729"/>
            <a:ext cx="4372610" cy="766445"/>
          </a:xfrm>
          <a:custGeom>
            <a:avLst/>
            <a:gdLst/>
            <a:ahLst/>
            <a:cxnLst/>
            <a:rect l="l" t="t" r="r" b="b"/>
            <a:pathLst>
              <a:path w="4372610" h="766444">
                <a:moveTo>
                  <a:pt x="4372533" y="0"/>
                </a:moveTo>
                <a:lnTo>
                  <a:pt x="0" y="0"/>
                </a:lnTo>
                <a:lnTo>
                  <a:pt x="0" y="765886"/>
                </a:lnTo>
                <a:lnTo>
                  <a:pt x="4372533" y="765886"/>
                </a:lnTo>
                <a:lnTo>
                  <a:pt x="4372533" y="0"/>
                </a:lnTo>
                <a:close/>
              </a:path>
            </a:pathLst>
          </a:custGeom>
          <a:solidFill>
            <a:srgbClr val="CCEC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260257" y="1981592"/>
            <a:ext cx="1085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207971" y="1985834"/>
            <a:ext cx="2133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spc="894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226830" y="2327197"/>
            <a:ext cx="1752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i</a:t>
            </a:r>
            <a:r>
              <a:rPr sz="800" spc="-25" dirty="0">
                <a:latin typeface="Verdana"/>
                <a:cs typeface="Verdan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500452" y="2180182"/>
            <a:ext cx="32194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280670" algn="l"/>
              </a:tabLst>
            </a:pPr>
            <a:r>
              <a:rPr sz="800" i="1" spc="-50" dirty="0">
                <a:latin typeface="Book Antiqua"/>
                <a:cs typeface="Book Antiqua"/>
              </a:rPr>
              <a:t>i</a:t>
            </a:r>
            <a:r>
              <a:rPr sz="800" i="1" dirty="0">
                <a:latin typeface="Book Antiqua"/>
                <a:cs typeface="Book Antiqu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753781" y="2117444"/>
            <a:ext cx="11131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676910" algn="l"/>
              </a:tabLst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55" dirty="0">
                <a:latin typeface="Bookman Old Style"/>
                <a:cs typeface="Bookman Old Style"/>
              </a:rPr>
              <a:t> </a:t>
            </a: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30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100" i="1" spc="-20" dirty="0">
                <a:latin typeface="Book Antiqua"/>
                <a:cs typeface="Book Antiqua"/>
              </a:rPr>
              <a:t> </a:t>
            </a:r>
            <a:r>
              <a:rPr sz="1100" b="0" spc="-50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</p:spTree>
  </p:cSld>
  <p:clrMapOvr>
    <a:masterClrMapping/>
  </p:clrMapOvr>
  <p:transition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41662" y="22445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Expected</a:t>
            </a:r>
            <a:r>
              <a:rPr spc="95" dirty="0"/>
              <a:t> </a:t>
            </a:r>
            <a:r>
              <a:rPr dirty="0"/>
              <a:t>aggregated</a:t>
            </a:r>
            <a:r>
              <a:rPr spc="95" dirty="0"/>
              <a:t> </a:t>
            </a:r>
            <a:r>
              <a:rPr dirty="0"/>
              <a:t>claims</a:t>
            </a:r>
            <a:r>
              <a:rPr spc="95" dirty="0"/>
              <a:t> </a:t>
            </a:r>
            <a:r>
              <a:rPr dirty="0"/>
              <a:t>per</a:t>
            </a:r>
            <a:r>
              <a:rPr spc="95" dirty="0"/>
              <a:t> </a:t>
            </a:r>
            <a:r>
              <a:rPr spc="-10" dirty="0"/>
              <a:t>policy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532306"/>
            <a:ext cx="231711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Let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number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policies,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then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83271" y="838274"/>
            <a:ext cx="2184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0" spc="-50" dirty="0">
                <a:latin typeface="Bookman Old Style"/>
                <a:cs typeface="Bookman Old Style"/>
              </a:rPr>
              <a:t>lim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43787" y="958734"/>
            <a:ext cx="29718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75" dirty="0">
                <a:latin typeface="Book Antiqua"/>
                <a:cs typeface="Book Antiqua"/>
              </a:rPr>
              <a:t>n</a:t>
            </a:r>
            <a:r>
              <a:rPr sz="800" i="1" spc="75" dirty="0">
                <a:latin typeface="Arial"/>
                <a:cs typeface="Arial"/>
              </a:rPr>
              <a:t>→∞</a:t>
            </a:r>
            <a:endParaRPr sz="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45843" y="804302"/>
            <a:ext cx="43180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30835" algn="l"/>
              </a:tabLst>
            </a:pPr>
            <a:r>
              <a:rPr sz="800" u="sng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1 </a:t>
            </a:r>
            <a:r>
              <a:rPr sz="800" dirty="0">
                <a:latin typeface="Book Antiqua"/>
                <a:cs typeface="Book Antiqua"/>
              </a:rPr>
              <a:t>	</a:t>
            </a:r>
            <a:r>
              <a:rPr sz="800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2</a:t>
            </a:r>
            <a:r>
              <a:rPr sz="800" u="sng" spc="50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553438" y="744548"/>
            <a:ext cx="108648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u="sng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r>
              <a:rPr sz="1100" i="1" spc="415" dirty="0">
                <a:latin typeface="Book Antiqua"/>
                <a:cs typeface="Book Antiqua"/>
              </a:rPr>
              <a:t> </a:t>
            </a:r>
            <a:r>
              <a:rPr sz="1100" b="0" u="sng" spc="180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+</a:t>
            </a:r>
            <a:r>
              <a:rPr sz="1100" b="0" u="sng" spc="-10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sz="1100" i="1" u="sng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r>
              <a:rPr sz="1100" i="1" spc="415" dirty="0">
                <a:latin typeface="Book Antiqua"/>
                <a:cs typeface="Book Antiqua"/>
              </a:rPr>
              <a:t> </a:t>
            </a:r>
            <a:r>
              <a:rPr sz="1100" b="0" u="sng" spc="180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+</a:t>
            </a:r>
            <a:r>
              <a:rPr sz="1100" b="0" u="sng" spc="-10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sz="1100" i="1" u="sng" spc="-9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·</a:t>
            </a:r>
            <a:r>
              <a:rPr sz="1100" i="1" spc="-195" dirty="0">
                <a:latin typeface="Meiryo UI"/>
                <a:cs typeface="Meiryo UI"/>
              </a:rPr>
              <a:t> </a:t>
            </a:r>
            <a:r>
              <a:rPr sz="1100" i="1" u="sng" spc="-9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·</a:t>
            </a:r>
            <a:r>
              <a:rPr sz="1100" i="1" spc="-195" dirty="0">
                <a:latin typeface="Meiryo UI"/>
                <a:cs typeface="Meiryo UI"/>
              </a:rPr>
              <a:t> </a:t>
            </a:r>
            <a:r>
              <a:rPr sz="1100" i="1" u="sng" spc="-9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·</a:t>
            </a:r>
            <a:r>
              <a:rPr sz="1100" i="1" u="sng" spc="-135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 </a:t>
            </a:r>
            <a:r>
              <a:rPr sz="1100" b="0" u="sng" spc="180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+</a:t>
            </a:r>
            <a:r>
              <a:rPr sz="1100" b="0" u="sng" spc="-10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614167" y="804353"/>
            <a:ext cx="1212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u="sng" spc="-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069350" y="933309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769717" y="838274"/>
            <a:ext cx="2641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spc="-50" dirty="0">
                <a:latin typeface="Arial"/>
                <a:cs typeface="Arial"/>
              </a:rPr>
              <a:t>E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119716" y="722043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2599"/>
              </a:lnSpc>
              <a:spcBef>
                <a:spcPts val="100"/>
              </a:spcBef>
            </a:pPr>
            <a:r>
              <a:rPr sz="1100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031413" y="642923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59372" y="1144522"/>
            <a:ext cx="2565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25" dirty="0">
                <a:latin typeface="Arial"/>
                <a:cs typeface="Arial"/>
              </a:rPr>
              <a:t>and</a:t>
            </a:r>
            <a:endParaRPr sz="11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15835" y="1479269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endParaRPr sz="11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19594" y="1363037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2599"/>
              </a:lnSpc>
              <a:spcBef>
                <a:spcPts val="100"/>
              </a:spcBef>
            </a:pPr>
            <a:r>
              <a:rPr sz="1100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31291" y="1283917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138593" y="1385543"/>
            <a:ext cx="234251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228850" algn="l"/>
              </a:tabLst>
            </a:pPr>
            <a:r>
              <a:rPr sz="1100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1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u="sng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1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576548" y="1343404"/>
            <a:ext cx="1212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524262" y="1347646"/>
            <a:ext cx="2133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270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951763" y="1479269"/>
            <a:ext cx="3166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2807970" algn="l"/>
              </a:tabLst>
            </a:pP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90" dirty="0">
                <a:latin typeface="Bookman Old Style"/>
                <a:cs typeface="Bookman Old Style"/>
              </a:rPr>
              <a:t> </a:t>
            </a:r>
            <a:r>
              <a:rPr sz="1650" i="1" baseline="-37878" dirty="0">
                <a:latin typeface="Book Antiqua"/>
                <a:cs typeface="Book Antiqua"/>
              </a:rPr>
              <a:t>M</a:t>
            </a:r>
            <a:r>
              <a:rPr sz="1650" i="1" spc="60" baseline="-37878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Y</a:t>
            </a:r>
            <a:r>
              <a:rPr sz="1200" spc="-15" baseline="-13888" dirty="0">
                <a:latin typeface="Book Antiqua"/>
                <a:cs typeface="Book Antiqua"/>
              </a:rPr>
              <a:t>1</a:t>
            </a:r>
            <a:r>
              <a:rPr sz="1100" b="0" spc="-10" dirty="0">
                <a:latin typeface="Bookman Old Style"/>
                <a:cs typeface="Bookman Old Style"/>
              </a:rPr>
              <a:t>]</a:t>
            </a:r>
            <a:r>
              <a:rPr sz="1100" b="0" spc="-9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0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Y</a:t>
            </a:r>
            <a:r>
              <a:rPr sz="1200" spc="-15" baseline="-13888" dirty="0">
                <a:latin typeface="Book Antiqua"/>
                <a:cs typeface="Book Antiqua"/>
              </a:rPr>
              <a:t>2</a:t>
            </a:r>
            <a:r>
              <a:rPr sz="1100" b="0" spc="-10" dirty="0">
                <a:latin typeface="Bookman Old Style"/>
                <a:cs typeface="Bookman Old Style"/>
              </a:rPr>
              <a:t>]</a:t>
            </a:r>
            <a:r>
              <a:rPr sz="1100" b="0" spc="-9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00" dirty="0">
                <a:latin typeface="Bookman Old Style"/>
                <a:cs typeface="Bookman Old Style"/>
              </a:rPr>
              <a:t> </a:t>
            </a:r>
            <a:r>
              <a:rPr sz="1100" i="1" spc="-10" dirty="0">
                <a:latin typeface="Franklin Gothic Heavy"/>
                <a:cs typeface="Franklin Gothic Heavy"/>
              </a:rPr>
              <a:t>.</a:t>
            </a:r>
            <a:r>
              <a:rPr sz="1100" i="1" spc="-85" dirty="0">
                <a:latin typeface="Franklin Gothic Heavy"/>
                <a:cs typeface="Franklin Gothic Heavy"/>
              </a:rPr>
              <a:t> </a:t>
            </a:r>
            <a:r>
              <a:rPr sz="1100" i="1" spc="-10" dirty="0">
                <a:latin typeface="Franklin Gothic Heavy"/>
                <a:cs typeface="Franklin Gothic Heavy"/>
              </a:rPr>
              <a:t>.</a:t>
            </a:r>
            <a:r>
              <a:rPr sz="1100" i="1" spc="-85" dirty="0">
                <a:latin typeface="Franklin Gothic Heavy"/>
                <a:cs typeface="Franklin Gothic Heavy"/>
              </a:rPr>
              <a:t> </a:t>
            </a:r>
            <a:r>
              <a:rPr sz="1100" i="1" dirty="0">
                <a:latin typeface="Franklin Gothic Heavy"/>
                <a:cs typeface="Franklin Gothic Heavy"/>
              </a:rPr>
              <a:t>.</a:t>
            </a:r>
            <a:r>
              <a:rPr sz="1100" i="1" spc="-20" dirty="0">
                <a:latin typeface="Franklin Gothic Heavy"/>
                <a:cs typeface="Franklin Gothic Heavy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95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i="1" baseline="-13888" dirty="0">
                <a:latin typeface="Book Antiqua"/>
                <a:cs typeface="Book Antiqua"/>
              </a:rPr>
              <a:t>M</a:t>
            </a:r>
            <a:r>
              <a:rPr sz="1100" b="0" dirty="0">
                <a:latin typeface="Bookman Old Style"/>
                <a:cs typeface="Bookman Old Style"/>
              </a:rPr>
              <a:t>])</a:t>
            </a:r>
            <a:r>
              <a:rPr sz="1100" b="0" spc="-3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90" dirty="0">
                <a:latin typeface="Bookman Old Style"/>
                <a:cs typeface="Bookman Old Style"/>
              </a:rPr>
              <a:t> </a:t>
            </a:r>
            <a:r>
              <a:rPr sz="1650" i="1" spc="-75" baseline="-37878" dirty="0">
                <a:latin typeface="Book Antiqua"/>
                <a:cs typeface="Book Antiqua"/>
              </a:rPr>
              <a:t>M</a:t>
            </a:r>
            <a:r>
              <a:rPr sz="1650" i="1" baseline="-37878" dirty="0">
                <a:latin typeface="Book Antiqua"/>
                <a:cs typeface="Book Antiqua"/>
              </a:rPr>
              <a:t>	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200" i="1" spc="-30" baseline="-13888" dirty="0">
                <a:latin typeface="Book Antiqua"/>
                <a:cs typeface="Book Antiqua"/>
              </a:rPr>
              <a:t>i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543122" y="1689010"/>
            <a:ext cx="1879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i</a:t>
            </a:r>
            <a:r>
              <a:rPr sz="800" spc="-25" dirty="0">
                <a:latin typeface="Verdana"/>
                <a:cs typeface="Verdan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17729" y="1957031"/>
            <a:ext cx="4372610" cy="766445"/>
          </a:xfrm>
          <a:custGeom>
            <a:avLst/>
            <a:gdLst/>
            <a:ahLst/>
            <a:cxnLst/>
            <a:rect l="l" t="t" r="r" b="b"/>
            <a:pathLst>
              <a:path w="4372610" h="766444">
                <a:moveTo>
                  <a:pt x="4372533" y="0"/>
                </a:moveTo>
                <a:lnTo>
                  <a:pt x="0" y="0"/>
                </a:lnTo>
                <a:lnTo>
                  <a:pt x="0" y="765886"/>
                </a:lnTo>
                <a:lnTo>
                  <a:pt x="4372533" y="765886"/>
                </a:lnTo>
                <a:lnTo>
                  <a:pt x="4372533" y="0"/>
                </a:lnTo>
                <a:close/>
              </a:path>
            </a:pathLst>
          </a:custGeom>
          <a:solidFill>
            <a:srgbClr val="CCEC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1584972" y="2247746"/>
            <a:ext cx="1054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endParaRPr sz="11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788731" y="2131515"/>
            <a:ext cx="1435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>
              <a:lnSpc>
                <a:spcPct val="112599"/>
              </a:lnSpc>
              <a:spcBef>
                <a:spcPts val="100"/>
              </a:spcBef>
            </a:pPr>
            <a:r>
              <a:rPr sz="1100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700428" y="2052395"/>
            <a:ext cx="3200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90"/>
              </a:spcBef>
              <a:tabLst>
                <a:tab pos="2336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207729" y="2154020"/>
            <a:ext cx="1130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u="sng" spc="-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u="sng" spc="-6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1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429065" y="2111881"/>
            <a:ext cx="1085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376792" y="2116123"/>
            <a:ext cx="2006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spc="-270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395651" y="2457487"/>
            <a:ext cx="1752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i</a:t>
            </a:r>
            <a:r>
              <a:rPr sz="800" spc="-25" dirty="0">
                <a:latin typeface="Verdana"/>
                <a:cs typeface="Verdan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020900" y="2247746"/>
            <a:ext cx="10401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  <a:tabLst>
                <a:tab pos="578485" algn="l"/>
              </a:tabLst>
            </a:pP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70" dirty="0">
                <a:latin typeface="Bookman Old Style"/>
                <a:cs typeface="Bookman Old Style"/>
              </a:rPr>
              <a:t> </a:t>
            </a:r>
            <a:r>
              <a:rPr sz="1650" i="1" spc="-75" baseline="-37878" dirty="0">
                <a:latin typeface="Book Antiqua"/>
                <a:cs typeface="Book Antiqua"/>
              </a:rPr>
              <a:t>M</a:t>
            </a:r>
            <a:r>
              <a:rPr sz="1650" i="1" baseline="-37878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dirty="0">
                <a:latin typeface="Arial"/>
                <a:cs typeface="Arial"/>
              </a:rPr>
              <a:t>E</a:t>
            </a:r>
            <a:r>
              <a:rPr sz="1100" spc="-100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Z</a:t>
            </a:r>
            <a:r>
              <a:rPr sz="1200" i="1" spc="-30" baseline="-13888" dirty="0">
                <a:latin typeface="Book Antiqua"/>
                <a:cs typeface="Book Antiqua"/>
              </a:rPr>
              <a:t>i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36460" y="2800679"/>
            <a:ext cx="18427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70" dirty="0">
                <a:latin typeface="Bookman Old Style"/>
                <a:cs typeface="Bookman Old Style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higher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15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Arial"/>
                <a:cs typeface="Arial"/>
              </a:rPr>
              <a:t>increases</a:t>
            </a:r>
            <a:endParaRPr sz="11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138694" y="2955530"/>
            <a:ext cx="10160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u="sng" spc="-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8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138694" y="3057854"/>
            <a:ext cx="1212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1065783" y="2860534"/>
            <a:ext cx="26670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</a:pPr>
            <a:r>
              <a:rPr sz="1100" dirty="0"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36460" y="2972751"/>
            <a:ext cx="34391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921385" algn="l"/>
              </a:tabLst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size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50" dirty="0">
                <a:latin typeface="Arial"/>
                <a:cs typeface="Arial"/>
              </a:rPr>
              <a:t>E</a:t>
            </a:r>
            <a:r>
              <a:rPr sz="1100" dirty="0">
                <a:latin typeface="Arial"/>
                <a:cs typeface="Arial"/>
              </a:rPr>
              <a:t>	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necessarily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constant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higher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26567" y="3178103"/>
            <a:ext cx="24752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because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identically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distributed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1450" y="37822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Total</a:t>
            </a:r>
            <a:r>
              <a:rPr spc="-60" dirty="0"/>
              <a:t> </a:t>
            </a:r>
            <a:r>
              <a:rPr spc="-10" dirty="0"/>
              <a:t>variance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586129"/>
            <a:ext cx="3949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Firstly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80133" y="885176"/>
            <a:ext cx="3695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99423" y="749311"/>
            <a:ext cx="1212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247138" y="753553"/>
            <a:ext cx="2260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894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265997" y="1094916"/>
            <a:ext cx="1879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i</a:t>
            </a:r>
            <a:r>
              <a:rPr sz="800" spc="-25" dirty="0">
                <a:latin typeface="Verdana"/>
                <a:cs typeface="Verdan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829509" y="947914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023922" y="885176"/>
            <a:ext cx="9042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58470" algn="l"/>
              </a:tabLst>
            </a:pP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80" dirty="0">
                <a:latin typeface="Bookman Old Style"/>
                <a:cs typeface="Bookman Old Style"/>
              </a:rPr>
              <a:t> </a:t>
            </a: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-25" dirty="0">
                <a:latin typeface="Book Antiqua"/>
                <a:cs typeface="Book Antiqua"/>
              </a:rPr>
              <a:t> </a:t>
            </a:r>
            <a:r>
              <a:rPr sz="1100" b="0" spc="-50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9372" y="1266125"/>
            <a:ext cx="12033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and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having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rule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817001" y="1670836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349080" y="1588222"/>
            <a:ext cx="7620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347963" y="1683828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190140" y="1454313"/>
            <a:ext cx="3067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27965" algn="l"/>
              </a:tabLst>
            </a:pPr>
            <a:r>
              <a:rPr sz="1100" spc="-50" dirty="0">
                <a:latin typeface="Arial"/>
                <a:cs typeface="Arial"/>
              </a:rPr>
              <a:t>h</a:t>
            </a:r>
            <a:r>
              <a:rPr sz="1100" dirty="0">
                <a:latin typeface="Arial"/>
                <a:cs typeface="Arial"/>
              </a:rPr>
              <a:t>	</a:t>
            </a:r>
            <a:r>
              <a:rPr sz="1100" spc="215" dirty="0">
                <a:latin typeface="Arial"/>
                <a:cs typeface="Arial"/>
              </a:rPr>
              <a:t>i</a:t>
            </a:r>
            <a:endParaRPr sz="11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941002" y="1670836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457833" y="1608110"/>
            <a:ext cx="16357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056640" algn="l"/>
              </a:tabLst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-20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6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60" dirty="0">
                <a:latin typeface="Bookman Old Style"/>
                <a:cs typeface="Bookman Old Style"/>
              </a:rPr>
              <a:t> </a:t>
            </a:r>
            <a:r>
              <a:rPr sz="1100" dirty="0">
                <a:latin typeface="Arial"/>
                <a:cs typeface="Arial"/>
              </a:rPr>
              <a:t>E</a:t>
            </a:r>
            <a:r>
              <a:rPr sz="1100" spc="370" dirty="0">
                <a:latin typeface="Arial"/>
                <a:cs typeface="Arial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Y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20" dirty="0">
                <a:latin typeface="Meiryo UI"/>
                <a:cs typeface="Meiryo UI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Arial"/>
                <a:cs typeface="Arial"/>
              </a:rPr>
              <a:t>E</a:t>
            </a:r>
            <a:r>
              <a:rPr sz="1100" spc="-110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15" dirty="0">
                <a:latin typeface="Book Antiqua"/>
                <a:cs typeface="Book Antiqua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])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067824" y="1581593"/>
            <a:ext cx="7620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59372" y="1948699"/>
            <a:ext cx="4032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where</a:t>
            </a:r>
            <a:endParaRPr sz="11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333880" y="2112453"/>
            <a:ext cx="22034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i="1" spc="-37" baseline="-22727" dirty="0">
                <a:latin typeface="Book Antiqua"/>
                <a:cs typeface="Book Antiqua"/>
              </a:rPr>
              <a:t>Y</a:t>
            </a:r>
            <a:r>
              <a:rPr sz="800" spc="-2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451698" y="2245384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548218" y="2169654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0" spc="185" dirty="0">
                <a:latin typeface="Bookman Old Style"/>
                <a:cs typeface="Bookman Old Style"/>
              </a:rPr>
              <a:t>=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694472" y="1974302"/>
            <a:ext cx="12953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509" dirty="0"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954047" y="2070454"/>
            <a:ext cx="7620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954047" y="2166047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836242" y="2083395"/>
            <a:ext cx="11150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313690" algn="l"/>
              </a:tabLst>
            </a:pPr>
            <a:r>
              <a:rPr sz="1100" i="1" spc="-50" dirty="0">
                <a:latin typeface="Book Antiqua"/>
                <a:cs typeface="Book Antiqua"/>
              </a:rPr>
              <a:t>Z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dirty="0">
                <a:latin typeface="Courier New"/>
                <a:cs typeface="Courier New"/>
              </a:rPr>
              <a:t>s</a:t>
            </a:r>
            <a:r>
              <a:rPr sz="1100" spc="-30" dirty="0">
                <a:latin typeface="Courier New"/>
                <a:cs typeface="Courier New"/>
              </a:rPr>
              <a:t> </a:t>
            </a:r>
            <a:r>
              <a:rPr sz="1100" dirty="0">
                <a:latin typeface="Courier New"/>
                <a:cs typeface="Courier New"/>
              </a:rPr>
              <a:t>prstí</a:t>
            </a:r>
            <a:r>
              <a:rPr sz="1100" spc="-30" dirty="0">
                <a:latin typeface="Courier New"/>
                <a:cs typeface="Courier New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p</a:t>
            </a:r>
            <a:r>
              <a:rPr sz="1200" i="1" spc="-37" baseline="-13888" dirty="0">
                <a:latin typeface="Book Antiqua"/>
                <a:cs typeface="Book Antiqua"/>
              </a:rPr>
              <a:t>i</a:t>
            </a:r>
            <a:endParaRPr sz="1200" baseline="-13888">
              <a:latin typeface="Book Antiqua"/>
              <a:cs typeface="Book Antiqu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836242" y="2205201"/>
            <a:ext cx="19621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spc="-37" baseline="-20202" dirty="0">
                <a:latin typeface="Book Antiqua"/>
                <a:cs typeface="Book Antiqua"/>
              </a:rPr>
              <a:t>0</a:t>
            </a:r>
            <a:r>
              <a:rPr sz="800" spc="-2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112111" y="2255480"/>
            <a:ext cx="107759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Courier New"/>
                <a:cs typeface="Courier New"/>
              </a:rPr>
              <a:t>s</a:t>
            </a:r>
            <a:r>
              <a:rPr sz="1100" spc="-30" dirty="0">
                <a:latin typeface="Courier New"/>
                <a:cs typeface="Courier New"/>
              </a:rPr>
              <a:t> </a:t>
            </a:r>
            <a:r>
              <a:rPr sz="1100" dirty="0">
                <a:latin typeface="Courier New"/>
                <a:cs typeface="Courier New"/>
              </a:rPr>
              <a:t>prstí</a:t>
            </a:r>
            <a:r>
              <a:rPr sz="1100" spc="-25" dirty="0">
                <a:latin typeface="Courier New"/>
                <a:cs typeface="Courier New"/>
              </a:rPr>
              <a:t> 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40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p</a:t>
            </a:r>
            <a:r>
              <a:rPr sz="1200" i="1" spc="-37" baseline="-13888" dirty="0">
                <a:latin typeface="Book Antiqua"/>
                <a:cs typeface="Book Antiqua"/>
              </a:rPr>
              <a:t>i</a:t>
            </a:r>
            <a:endParaRPr sz="1200" baseline="-13888">
              <a:latin typeface="Book Antiqua"/>
              <a:cs typeface="Book Antiqu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095006" y="2877882"/>
            <a:ext cx="147256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31825" algn="l"/>
                <a:tab pos="1431290" algn="l"/>
              </a:tabLst>
            </a:pPr>
            <a:r>
              <a:rPr sz="800" i="1" spc="-50" dirty="0">
                <a:latin typeface="Book Antiqua"/>
                <a:cs typeface="Book Antiqua"/>
              </a:rPr>
              <a:t>i</a:t>
            </a:r>
            <a:r>
              <a:rPr sz="800" i="1" dirty="0">
                <a:latin typeface="Book Antiqua"/>
                <a:cs typeface="Book Antiqu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i</a:t>
            </a:r>
            <a:r>
              <a:rPr sz="800" i="1" dirty="0">
                <a:latin typeface="Book Antiqua"/>
                <a:cs typeface="Book Antiqu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152992" y="2795268"/>
            <a:ext cx="8451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781050" algn="l"/>
              </a:tabLst>
            </a:pPr>
            <a:r>
              <a:rPr sz="800" spc="-50" dirty="0">
                <a:latin typeface="Book Antiqua"/>
                <a:cs typeface="Book Antiqua"/>
              </a:rPr>
              <a:t>2</a:t>
            </a:r>
            <a:r>
              <a:rPr sz="800" dirty="0">
                <a:latin typeface="Book Antiqua"/>
                <a:cs typeface="Book Antiqua"/>
              </a:rPr>
              <a:t>	</a:t>
            </a:r>
            <a:r>
              <a:rPr sz="800" spc="-50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921774" y="2890861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59372" y="2503892"/>
            <a:ext cx="2910205" cy="3492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128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variance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costs:</a:t>
            </a:r>
            <a:endParaRPr sz="1100">
              <a:latin typeface="Arial"/>
              <a:cs typeface="Arial"/>
            </a:endParaRPr>
          </a:p>
          <a:p>
            <a:pPr marL="1871345">
              <a:lnSpc>
                <a:spcPts val="1280"/>
              </a:lnSpc>
              <a:tabLst>
                <a:tab pos="2616835" algn="l"/>
                <a:tab pos="2831465" algn="l"/>
              </a:tabLst>
            </a:pPr>
            <a:r>
              <a:rPr sz="1100" dirty="0">
                <a:latin typeface="Arial"/>
                <a:cs typeface="Arial"/>
              </a:rPr>
              <a:t>h</a:t>
            </a:r>
            <a:r>
              <a:rPr sz="1100" spc="140" dirty="0">
                <a:latin typeface="Arial"/>
                <a:cs typeface="Arial"/>
              </a:rPr>
              <a:t>  </a:t>
            </a:r>
            <a:r>
              <a:rPr sz="1100" spc="215" dirty="0">
                <a:latin typeface="Arial"/>
                <a:cs typeface="Arial"/>
              </a:rPr>
              <a:t>i</a:t>
            </a:r>
            <a:r>
              <a:rPr sz="1100" dirty="0">
                <a:latin typeface="Arial"/>
                <a:cs typeface="Arial"/>
              </a:rPr>
              <a:t>	</a:t>
            </a:r>
            <a:r>
              <a:rPr sz="1100" spc="-50" dirty="0">
                <a:latin typeface="Arial"/>
                <a:cs typeface="Arial"/>
              </a:rPr>
              <a:t>h</a:t>
            </a:r>
            <a:r>
              <a:rPr sz="1100" dirty="0">
                <a:latin typeface="Arial"/>
                <a:cs typeface="Arial"/>
              </a:rPr>
              <a:t>	</a:t>
            </a:r>
            <a:r>
              <a:rPr sz="1100" spc="215" dirty="0">
                <a:latin typeface="Arial"/>
                <a:cs typeface="Arial"/>
              </a:rPr>
              <a:t>i</a:t>
            </a:r>
            <a:endParaRPr sz="11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282734" y="2795268"/>
            <a:ext cx="7620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282734" y="2890861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662997" y="2877882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735837" y="2815144"/>
            <a:ext cx="30797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582420" algn="l"/>
                <a:tab pos="2351405" algn="l"/>
              </a:tabLst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 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35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b="0" spc="90" dirty="0">
                <a:latin typeface="Bookman Old Style"/>
                <a:cs typeface="Bookman Old Style"/>
              </a:rPr>
              <a:t>)</a:t>
            </a:r>
            <a:r>
              <a:rPr sz="1100" b="0" spc="-105" dirty="0">
                <a:latin typeface="Bookman Old Style"/>
                <a:cs typeface="Bookman Old Style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dirty="0">
                <a:latin typeface="Arial"/>
                <a:cs typeface="Arial"/>
              </a:rPr>
              <a:t>E</a:t>
            </a:r>
            <a:r>
              <a:rPr sz="1100" spc="400" dirty="0">
                <a:latin typeface="Arial"/>
                <a:cs typeface="Arial"/>
              </a:rPr>
              <a:t> </a:t>
            </a:r>
            <a:r>
              <a:rPr sz="1100" spc="-50" dirty="0">
                <a:latin typeface="Book Antiqua"/>
                <a:cs typeface="Book Antiqua"/>
              </a:rPr>
              <a:t>0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229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dirty="0">
                <a:latin typeface="Arial"/>
                <a:cs typeface="Arial"/>
              </a:rPr>
              <a:t>E</a:t>
            </a:r>
            <a:r>
              <a:rPr sz="1100" spc="390" dirty="0">
                <a:latin typeface="Arial"/>
                <a:cs typeface="Arial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Z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380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])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789819" y="2788626"/>
            <a:ext cx="7620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Total</a:t>
            </a:r>
            <a:r>
              <a:rPr spc="-60" dirty="0"/>
              <a:t> </a:t>
            </a:r>
            <a:r>
              <a:rPr spc="-10" dirty="0"/>
              <a:t>variance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48105" y="1046580"/>
            <a:ext cx="7905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5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p</a:t>
            </a:r>
            <a:r>
              <a:rPr sz="1200" i="1" spc="-37" baseline="-13888" dirty="0">
                <a:latin typeface="Book Antiqua"/>
                <a:cs typeface="Book Antiqua"/>
              </a:rPr>
              <a:t>i</a:t>
            </a:r>
            <a:endParaRPr sz="1200" baseline="-13888">
              <a:latin typeface="Book Antiqua"/>
              <a:cs typeface="Book Antiqu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236063" y="1109305"/>
            <a:ext cx="54229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1015" algn="l"/>
              </a:tabLst>
            </a:pPr>
            <a:r>
              <a:rPr sz="800" i="1" spc="-50" dirty="0">
                <a:latin typeface="Book Antiqua"/>
                <a:cs typeface="Book Antiqua"/>
              </a:rPr>
              <a:t>i</a:t>
            </a:r>
            <a:r>
              <a:rPr sz="800" i="1" dirty="0">
                <a:latin typeface="Book Antiqua"/>
                <a:cs typeface="Book Antiqu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9372" y="682660"/>
            <a:ext cx="2803525" cy="401955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60"/>
              </a:spcBef>
            </a:pPr>
            <a:r>
              <a:rPr sz="1100" dirty="0">
                <a:latin typeface="Arial"/>
                <a:cs typeface="Arial"/>
              </a:rPr>
              <a:t>and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after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rearrangments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100">
              <a:latin typeface="Arial"/>
              <a:cs typeface="Arial"/>
            </a:endParaRPr>
          </a:p>
          <a:p>
            <a:pPr marL="1647189">
              <a:lnSpc>
                <a:spcPct val="100000"/>
              </a:lnSpc>
              <a:tabLst>
                <a:tab pos="2707640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797632" y="1026692"/>
            <a:ext cx="454659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0525" algn="l"/>
              </a:tabLst>
            </a:pPr>
            <a:r>
              <a:rPr sz="1200" spc="-75" baseline="3472" dirty="0">
                <a:latin typeface="Book Antiqua"/>
                <a:cs typeface="Book Antiqua"/>
              </a:rPr>
              <a:t>2</a:t>
            </a:r>
            <a:r>
              <a:rPr sz="1200" baseline="3472" dirty="0">
                <a:latin typeface="Book Antiqua"/>
                <a:cs typeface="Book Antiqua"/>
              </a:rPr>
              <a:t>	</a:t>
            </a:r>
            <a:r>
              <a:rPr sz="800" spc="-50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175927" y="1122297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479203" y="1109305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724875" y="1046580"/>
            <a:ext cx="18529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255395" algn="l"/>
              </a:tabLst>
            </a:pPr>
            <a:r>
              <a:rPr sz="1100" i="1" dirty="0">
                <a:latin typeface="Meiryo UI"/>
                <a:cs typeface="Meiryo UI"/>
              </a:rPr>
              <a:t>·</a:t>
            </a:r>
            <a:r>
              <a:rPr sz="1100" i="1" spc="415" dirty="0">
                <a:latin typeface="Meiryo UI"/>
                <a:cs typeface="Meiryo UI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100" i="1" spc="-20" dirty="0">
                <a:latin typeface="Book Antiqua"/>
                <a:cs typeface="Book Antiqua"/>
              </a:rPr>
              <a:t> </a:t>
            </a:r>
            <a:r>
              <a:rPr sz="1100" b="0" spc="-35" dirty="0">
                <a:latin typeface="Bookman Old Style"/>
                <a:cs typeface="Bookman Old Style"/>
              </a:rPr>
              <a:t>]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100" i="1" spc="-20" dirty="0">
                <a:latin typeface="Book Antiqua"/>
                <a:cs typeface="Book Antiqua"/>
              </a:rPr>
              <a:t> </a:t>
            </a:r>
            <a:r>
              <a:rPr sz="1100" b="0" spc="-50" dirty="0">
                <a:latin typeface="Bookman Old Style"/>
                <a:cs typeface="Bookman Old Style"/>
              </a:rPr>
              <a:t>]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140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100" i="1" spc="-10" dirty="0">
                <a:latin typeface="Book Antiqua"/>
                <a:cs typeface="Book Antiqua"/>
              </a:rPr>
              <a:t> </a:t>
            </a:r>
            <a:r>
              <a:rPr sz="1100" b="0" spc="-50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552151" y="1020062"/>
            <a:ext cx="7620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28954" y="1422449"/>
            <a:ext cx="274383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42" baseline="-13888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Z</a:t>
            </a:r>
            <a:r>
              <a:rPr sz="1200" i="1" spc="-15" baseline="-13888" dirty="0">
                <a:latin typeface="Book Antiqua"/>
                <a:cs typeface="Book Antiqua"/>
              </a:rPr>
              <a:t>i</a:t>
            </a:r>
            <a:r>
              <a:rPr sz="1100" b="0" spc="-10" dirty="0">
                <a:latin typeface="Bookman Old Style"/>
                <a:cs typeface="Bookman Old Style"/>
              </a:rPr>
              <a:t>]</a:t>
            </a:r>
            <a:r>
              <a:rPr sz="1100" b="0" spc="-10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42" baseline="-13888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200" baseline="34722" dirty="0">
                <a:latin typeface="Book Antiqua"/>
                <a:cs typeface="Book Antiqua"/>
              </a:rPr>
              <a:t>2</a:t>
            </a:r>
            <a:r>
              <a:rPr sz="1200" spc="142" baseline="34722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baseline="31250" dirty="0">
                <a:latin typeface="Book Antiqua"/>
                <a:cs typeface="Book Antiqua"/>
              </a:rPr>
              <a:t>2</a:t>
            </a:r>
            <a:r>
              <a:rPr sz="110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Z</a:t>
            </a:r>
            <a:r>
              <a:rPr sz="1200" i="1" spc="-30" baseline="-13888" dirty="0">
                <a:latin typeface="Book Antiqua"/>
                <a:cs typeface="Book Antiqua"/>
              </a:rPr>
              <a:t>i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200" spc="-30" baseline="34722" dirty="0">
                <a:latin typeface="Book Antiqua"/>
                <a:cs typeface="Book Antiqua"/>
              </a:rPr>
              <a:t>2</a:t>
            </a:r>
            <a:endParaRPr sz="1200" baseline="34722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33972" y="1446180"/>
            <a:ext cx="3439795" cy="690880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R="329565" algn="r">
              <a:lnSpc>
                <a:spcPct val="100000"/>
              </a:lnSpc>
              <a:spcBef>
                <a:spcPts val="50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  <a:p>
            <a:pPr marL="932180">
              <a:lnSpc>
                <a:spcPct val="100000"/>
              </a:lnSpc>
              <a:spcBef>
                <a:spcPts val="550"/>
              </a:spcBef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2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3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65" baseline="-13888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14" dirty="0">
                <a:latin typeface="Meiryo UI"/>
                <a:cs typeface="Meiryo UI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Z</a:t>
            </a:r>
            <a:r>
              <a:rPr sz="1200" i="1" spc="-15" baseline="-13888" dirty="0">
                <a:latin typeface="Book Antiqua"/>
                <a:cs typeface="Book Antiqua"/>
              </a:rPr>
              <a:t>i</a:t>
            </a:r>
            <a:r>
              <a:rPr sz="1100" b="0" spc="-10" dirty="0">
                <a:latin typeface="Bookman Old Style"/>
                <a:cs typeface="Bookman Old Style"/>
              </a:rPr>
              <a:t>]</a:t>
            </a:r>
            <a:r>
              <a:rPr sz="1100" b="0" spc="-9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9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65" baseline="-13888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14" dirty="0">
                <a:latin typeface="Meiryo UI"/>
                <a:cs typeface="Meiryo UI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20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14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)</a:t>
            </a:r>
            <a:r>
              <a:rPr sz="1100" b="0" spc="-16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0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Z</a:t>
            </a:r>
            <a:r>
              <a:rPr sz="1200" i="1" spc="-30" baseline="-13888" dirty="0">
                <a:latin typeface="Book Antiqua"/>
                <a:cs typeface="Book Antiqua"/>
              </a:rPr>
              <a:t>i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200" spc="-30" baseline="34722" dirty="0">
                <a:latin typeface="Book Antiqua"/>
                <a:cs typeface="Book Antiqua"/>
              </a:rPr>
              <a:t>2</a:t>
            </a:r>
            <a:endParaRPr sz="1200" baseline="34722">
              <a:latin typeface="Book Antiqua"/>
              <a:cs typeface="Book Antiqua"/>
            </a:endParaRPr>
          </a:p>
          <a:p>
            <a:pPr marL="38100">
              <a:lnSpc>
                <a:spcPct val="100000"/>
              </a:lnSpc>
              <a:spcBef>
                <a:spcPts val="685"/>
              </a:spcBef>
            </a:pPr>
            <a:r>
              <a:rPr sz="1100" dirty="0">
                <a:latin typeface="Arial"/>
                <a:cs typeface="Arial"/>
              </a:rPr>
              <a:t>we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obtain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total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variance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policies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7729" y="2214079"/>
            <a:ext cx="4372610" cy="766445"/>
          </a:xfrm>
          <a:custGeom>
            <a:avLst/>
            <a:gdLst/>
            <a:ahLst/>
            <a:cxnLst/>
            <a:rect l="l" t="t" r="r" b="b"/>
            <a:pathLst>
              <a:path w="4372610" h="766444">
                <a:moveTo>
                  <a:pt x="4372533" y="0"/>
                </a:moveTo>
                <a:lnTo>
                  <a:pt x="0" y="0"/>
                </a:lnTo>
                <a:lnTo>
                  <a:pt x="0" y="765886"/>
                </a:lnTo>
                <a:lnTo>
                  <a:pt x="4372533" y="765886"/>
                </a:lnTo>
                <a:lnTo>
                  <a:pt x="4372533" y="0"/>
                </a:lnTo>
                <a:close/>
              </a:path>
            </a:pathLst>
          </a:custGeom>
          <a:solidFill>
            <a:srgbClr val="CCEC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1126629" y="2373184"/>
            <a:ext cx="2133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spc="894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45501" y="2714547"/>
            <a:ext cx="1752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i</a:t>
            </a:r>
            <a:r>
              <a:rPr sz="800" spc="-25" dirty="0">
                <a:latin typeface="Verdana"/>
                <a:cs typeface="Verdan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018969" y="2368942"/>
            <a:ext cx="1085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966683" y="2373184"/>
            <a:ext cx="2133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spc="894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985556" y="2714547"/>
            <a:ext cx="1752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i</a:t>
            </a:r>
            <a:r>
              <a:rPr sz="800" spc="-25" dirty="0">
                <a:latin typeface="Verdana"/>
                <a:cs typeface="Verdan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178915" y="2368942"/>
            <a:ext cx="1614805" cy="3460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  <a:p>
            <a:pPr marL="529590">
              <a:lnSpc>
                <a:spcPct val="100000"/>
              </a:lnSpc>
              <a:spcBef>
                <a:spcPts val="605"/>
              </a:spcBef>
              <a:tabLst>
                <a:tab pos="1080135" algn="l"/>
                <a:tab pos="1573530" algn="l"/>
              </a:tabLst>
            </a:pPr>
            <a:r>
              <a:rPr sz="800" i="1" spc="-50" dirty="0">
                <a:latin typeface="Book Antiqua"/>
                <a:cs typeface="Book Antiqua"/>
              </a:rPr>
              <a:t>i</a:t>
            </a:r>
            <a:r>
              <a:rPr sz="800" i="1" dirty="0">
                <a:latin typeface="Book Antiqua"/>
                <a:cs typeface="Book Antiqu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i</a:t>
            </a:r>
            <a:r>
              <a:rPr sz="800" i="1" dirty="0">
                <a:latin typeface="Book Antiqua"/>
                <a:cs typeface="Book Antiqu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59638" y="2504794"/>
            <a:ext cx="25177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789940" algn="l"/>
                <a:tab pos="1630045" algn="l"/>
              </a:tabLst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40" dirty="0">
                <a:latin typeface="Bookman Old Style"/>
                <a:cs typeface="Bookman Old Style"/>
              </a:rPr>
              <a:t> </a:t>
            </a: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-3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70" dirty="0">
                <a:latin typeface="Bookman Old Style"/>
                <a:cs typeface="Bookman Old Style"/>
              </a:rPr>
              <a:t> </a:t>
            </a: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225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100" i="1" spc="-5" dirty="0">
                <a:latin typeface="Book Antiqua"/>
                <a:cs typeface="Book Antiqua"/>
              </a:rPr>
              <a:t> </a:t>
            </a:r>
            <a:r>
              <a:rPr sz="1100" b="0" spc="-35" dirty="0">
                <a:latin typeface="Bookman Old Style"/>
                <a:cs typeface="Bookman Old Style"/>
              </a:rPr>
              <a:t>]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p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064421" y="2567532"/>
            <a:ext cx="412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104273" y="2504794"/>
            <a:ext cx="925194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sz="1100" i="1" spc="-90" dirty="0">
                <a:latin typeface="Meiryo UI"/>
                <a:cs typeface="Meiryo UI"/>
              </a:rPr>
              <a:t>·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15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85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)</a:t>
            </a:r>
            <a:r>
              <a:rPr sz="1100" b="0" spc="-13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8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Z</a:t>
            </a:r>
            <a:r>
              <a:rPr sz="1200" i="1" spc="-30" baseline="-13888" dirty="0">
                <a:latin typeface="Book Antiqua"/>
                <a:cs typeface="Book Antiqua"/>
              </a:rPr>
              <a:t>i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991432" y="2478276"/>
            <a:ext cx="6350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800" spc="-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Variance</a:t>
            </a:r>
            <a:r>
              <a:rPr spc="60" dirty="0"/>
              <a:t> </a:t>
            </a:r>
            <a:r>
              <a:rPr dirty="0"/>
              <a:t>of</a:t>
            </a:r>
            <a:r>
              <a:rPr spc="65" dirty="0"/>
              <a:t> </a:t>
            </a:r>
            <a:r>
              <a:rPr dirty="0"/>
              <a:t>aggregated</a:t>
            </a:r>
            <a:r>
              <a:rPr spc="65" dirty="0"/>
              <a:t> </a:t>
            </a:r>
            <a:r>
              <a:rPr dirty="0"/>
              <a:t>claims</a:t>
            </a:r>
            <a:r>
              <a:rPr spc="65" dirty="0"/>
              <a:t> </a:t>
            </a:r>
            <a:r>
              <a:rPr dirty="0"/>
              <a:t>per</a:t>
            </a:r>
            <a:r>
              <a:rPr spc="65" dirty="0"/>
              <a:t> </a:t>
            </a:r>
            <a:r>
              <a:rPr spc="-10" dirty="0"/>
              <a:t>policy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632839"/>
            <a:ext cx="3949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Firstly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30921" y="875549"/>
            <a:ext cx="2311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25" dirty="0">
                <a:latin typeface="Book Antiqua"/>
                <a:cs typeface="Book Antiqua"/>
              </a:rPr>
              <a:t>Var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74380" y="781810"/>
            <a:ext cx="1028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960194" y="992149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947494" y="970583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59191" y="680198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379205" y="992149"/>
            <a:ext cx="187960" cy="0"/>
          </a:xfrm>
          <a:custGeom>
            <a:avLst/>
            <a:gdLst/>
            <a:ahLst/>
            <a:cxnLst/>
            <a:rect l="l" t="t" r="r" b="b"/>
            <a:pathLst>
              <a:path w="187960">
                <a:moveTo>
                  <a:pt x="0" y="0"/>
                </a:moveTo>
                <a:lnTo>
                  <a:pt x="187718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2341105" y="930553"/>
            <a:ext cx="2578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i="1" spc="-37" baseline="-15151" dirty="0">
                <a:latin typeface="Book Antiqua"/>
                <a:cs typeface="Book Antiqua"/>
              </a:rPr>
              <a:t>M</a:t>
            </a:r>
            <a:r>
              <a:rPr sz="800" spc="-2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205075" y="781810"/>
            <a:ext cx="772160" cy="2857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33045">
              <a:lnSpc>
                <a:spcPts val="1030"/>
              </a:lnSpc>
              <a:spcBef>
                <a:spcPts val="90"/>
              </a:spcBef>
            </a:pPr>
            <a:r>
              <a:rPr sz="1100" spc="-5" dirty="0">
                <a:latin typeface="Book Antiqua"/>
                <a:cs typeface="Book Antiqua"/>
              </a:rPr>
              <a:t>1</a:t>
            </a:r>
            <a:endParaRPr sz="1100">
              <a:latin typeface="Book Antiqua"/>
              <a:cs typeface="Book Antiqua"/>
            </a:endParaRPr>
          </a:p>
          <a:p>
            <a:pPr marL="12700">
              <a:lnSpc>
                <a:spcPts val="1030"/>
              </a:lnSpc>
              <a:tabLst>
                <a:tab pos="376555" algn="l"/>
              </a:tabLst>
            </a:pP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S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9372" y="1200771"/>
            <a:ext cx="2876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20" dirty="0">
                <a:latin typeface="Arial"/>
                <a:cs typeface="Arial"/>
              </a:rPr>
              <a:t>thus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7729" y="1442173"/>
            <a:ext cx="4372610" cy="766445"/>
          </a:xfrm>
          <a:custGeom>
            <a:avLst/>
            <a:gdLst/>
            <a:ahLst/>
            <a:cxnLst/>
            <a:rect l="l" t="t" r="r" b="b"/>
            <a:pathLst>
              <a:path w="4372610" h="766444">
                <a:moveTo>
                  <a:pt x="4372533" y="0"/>
                </a:moveTo>
                <a:lnTo>
                  <a:pt x="0" y="0"/>
                </a:lnTo>
                <a:lnTo>
                  <a:pt x="0" y="765886"/>
                </a:lnTo>
                <a:lnTo>
                  <a:pt x="4372533" y="765886"/>
                </a:lnTo>
                <a:lnTo>
                  <a:pt x="4372533" y="0"/>
                </a:lnTo>
                <a:close/>
              </a:path>
            </a:pathLst>
          </a:custGeom>
          <a:solidFill>
            <a:srgbClr val="CCEC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782370" y="1732888"/>
            <a:ext cx="2184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i="1" spc="-25" dirty="0">
                <a:latin typeface="Book Antiqua"/>
                <a:cs typeface="Book Antiqua"/>
              </a:rPr>
              <a:t>Var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98956" y="1616657"/>
            <a:ext cx="1435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>
              <a:lnSpc>
                <a:spcPct val="112599"/>
              </a:lnSpc>
              <a:spcBef>
                <a:spcPts val="100"/>
              </a:spcBef>
            </a:pPr>
            <a:r>
              <a:rPr sz="1100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010653" y="1537536"/>
            <a:ext cx="3200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90"/>
              </a:spcBef>
              <a:tabLst>
                <a:tab pos="2336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517954" y="1639162"/>
            <a:ext cx="2006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u="sng" spc="18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1</a:t>
            </a:r>
            <a:r>
              <a:rPr sz="1100" u="sng" spc="50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796237" y="1597036"/>
            <a:ext cx="1085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743951" y="1601265"/>
            <a:ext cx="2006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spc="-270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762810" y="1942641"/>
            <a:ext cx="1752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i</a:t>
            </a:r>
            <a:r>
              <a:rPr sz="800" spc="-25" dirty="0">
                <a:latin typeface="Verdana"/>
                <a:cs typeface="Verdan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331125" y="1732888"/>
            <a:ext cx="247586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  <a:tabLst>
                <a:tab pos="635635" algn="l"/>
              </a:tabLst>
            </a:pP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70" dirty="0">
                <a:latin typeface="Bookman Old Style"/>
                <a:cs typeface="Bookman Old Style"/>
              </a:rPr>
              <a:t> </a:t>
            </a:r>
            <a:r>
              <a:rPr sz="1650" i="1" spc="-37" baseline="-37878" dirty="0">
                <a:latin typeface="Book Antiqua"/>
                <a:cs typeface="Book Antiqua"/>
              </a:rPr>
              <a:t>M</a:t>
            </a:r>
            <a:r>
              <a:rPr sz="1200" spc="-37" baseline="-31250" dirty="0">
                <a:latin typeface="Book Antiqua"/>
                <a:cs typeface="Book Antiqua"/>
              </a:rPr>
              <a:t>2</a:t>
            </a:r>
            <a:r>
              <a:rPr sz="1200" baseline="-3125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72" baseline="-13888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10" dirty="0">
                <a:latin typeface="Meiryo UI"/>
                <a:cs typeface="Meiryo UI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Z</a:t>
            </a:r>
            <a:r>
              <a:rPr sz="1200" i="1" spc="-15" baseline="-13888" dirty="0">
                <a:latin typeface="Book Antiqua"/>
                <a:cs typeface="Book Antiqua"/>
              </a:rPr>
              <a:t>i</a:t>
            </a:r>
            <a:r>
              <a:rPr sz="1100" b="0" spc="-10" dirty="0">
                <a:latin typeface="Bookman Old Style"/>
                <a:cs typeface="Bookman Old Style"/>
              </a:rPr>
              <a:t>]</a:t>
            </a:r>
            <a:r>
              <a:rPr sz="1100" b="0" spc="-8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9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79" baseline="-13888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14" dirty="0">
                <a:latin typeface="Meiryo UI"/>
                <a:cs typeface="Meiryo UI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10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14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)</a:t>
            </a:r>
            <a:r>
              <a:rPr sz="1100" b="0" spc="-15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0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Z</a:t>
            </a:r>
            <a:r>
              <a:rPr sz="1200" i="1" spc="-30" baseline="-13888" dirty="0">
                <a:latin typeface="Book Antiqua"/>
                <a:cs typeface="Book Antiqua"/>
              </a:rPr>
              <a:t>i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768687" y="1706370"/>
            <a:ext cx="6350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800" spc="-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11060" y="2342767"/>
            <a:ext cx="3917315" cy="69596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70" dirty="0">
                <a:latin typeface="Bookman Old Style"/>
                <a:cs typeface="Bookman Old Style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higher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increases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because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adding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65" dirty="0">
                <a:latin typeface="Bookman Old Style"/>
                <a:cs typeface="Bookman Old Style"/>
              </a:rPr>
              <a:t> </a:t>
            </a:r>
            <a:r>
              <a:rPr sz="1100" spc="-25" dirty="0">
                <a:latin typeface="Arial"/>
                <a:cs typeface="Arial"/>
              </a:rPr>
              <a:t>and</a:t>
            </a:r>
            <a:endParaRPr sz="11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35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Z</a:t>
            </a:r>
            <a:r>
              <a:rPr sz="1200" i="1" spc="-15" baseline="-13888" dirty="0">
                <a:latin typeface="Book Antiqua"/>
                <a:cs typeface="Book Antiqua"/>
              </a:rPr>
              <a:t>i</a:t>
            </a:r>
            <a:r>
              <a:rPr sz="1100" b="0" spc="-10" dirty="0">
                <a:latin typeface="Bookman Old Style"/>
                <a:cs typeface="Bookman Old Style"/>
              </a:rPr>
              <a:t>]</a:t>
            </a:r>
            <a:r>
              <a:rPr sz="1200" spc="-15" baseline="34722" dirty="0">
                <a:latin typeface="Book Antiqua"/>
                <a:cs typeface="Book Antiqua"/>
              </a:rPr>
              <a:t>2</a:t>
            </a:r>
            <a:endParaRPr sz="1200" baseline="34722">
              <a:latin typeface="Book Antiqua"/>
              <a:cs typeface="Book Antiqua"/>
            </a:endParaRPr>
          </a:p>
          <a:p>
            <a:pPr marL="38100">
              <a:lnSpc>
                <a:spcPts val="1140"/>
              </a:lnSpc>
              <a:spcBef>
                <a:spcPts val="334"/>
              </a:spcBef>
            </a:pPr>
            <a:r>
              <a:rPr sz="1100" dirty="0">
                <a:latin typeface="Arial"/>
                <a:cs typeface="Arial"/>
              </a:rPr>
              <a:t>but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variance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decreases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by</a:t>
            </a:r>
            <a:endParaRPr sz="1100">
              <a:latin typeface="Arial"/>
              <a:cs typeface="Arial"/>
            </a:endParaRPr>
          </a:p>
          <a:p>
            <a:pPr marL="38100">
              <a:lnSpc>
                <a:spcPts val="1140"/>
              </a:lnSpc>
            </a:pPr>
            <a:r>
              <a:rPr sz="1650" i="1" spc="-37" baseline="-20202" dirty="0">
                <a:latin typeface="Book Antiqua"/>
                <a:cs typeface="Book Antiqua"/>
              </a:rPr>
              <a:t>M</a:t>
            </a:r>
            <a:r>
              <a:rPr sz="800" spc="-2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1678939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Individual</a:t>
            </a:r>
            <a:r>
              <a:rPr sz="1400" spc="9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risk</a:t>
            </a:r>
            <a:r>
              <a:rPr sz="1400" spc="9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model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4685" y="763105"/>
            <a:ext cx="3524019" cy="2226026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1678939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Individual</a:t>
            </a:r>
            <a:r>
              <a:rPr sz="1400" spc="9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risk</a:t>
            </a:r>
            <a:r>
              <a:rPr sz="1400" spc="9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model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0956" y="761850"/>
            <a:ext cx="3524019" cy="2226026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0828" y="82509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Individual</a:t>
            </a:r>
            <a:r>
              <a:rPr spc="80" dirty="0"/>
              <a:t> </a:t>
            </a:r>
            <a:r>
              <a:rPr dirty="0"/>
              <a:t>risk</a:t>
            </a:r>
            <a:r>
              <a:rPr spc="80" dirty="0"/>
              <a:t> </a:t>
            </a:r>
            <a:r>
              <a:rPr dirty="0"/>
              <a:t>model</a:t>
            </a:r>
            <a:r>
              <a:rPr spc="80" dirty="0"/>
              <a:t> </a:t>
            </a:r>
            <a:r>
              <a:rPr dirty="0"/>
              <a:t>and</a:t>
            </a:r>
            <a:r>
              <a:rPr spc="80" dirty="0"/>
              <a:t> </a:t>
            </a:r>
            <a:r>
              <a:rPr spc="-25" dirty="0"/>
              <a:t>CLT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597876"/>
            <a:ext cx="4279900" cy="53594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When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variables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mutually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independent,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the </a:t>
            </a:r>
            <a:r>
              <a:rPr sz="1100" dirty="0">
                <a:latin typeface="Arial"/>
                <a:cs typeface="Arial"/>
              </a:rPr>
              <a:t>probability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distribution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converges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normal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distribution </a:t>
            </a:r>
            <a:r>
              <a:rPr sz="1100" dirty="0">
                <a:latin typeface="Arial"/>
                <a:cs typeface="Arial"/>
              </a:rPr>
              <a:t>although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non-</a:t>
            </a:r>
            <a:r>
              <a:rPr sz="1100" dirty="0">
                <a:latin typeface="Arial"/>
                <a:cs typeface="Arial"/>
              </a:rPr>
              <a:t>normally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distributed.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529444" y="1324050"/>
            <a:ext cx="8191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n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9372" y="1265934"/>
            <a:ext cx="36042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Thus,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distribution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variables,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S</a:t>
            </a:r>
            <a:r>
              <a:rPr sz="1100" i="1" spc="465" dirty="0">
                <a:latin typeface="Book Antiqua"/>
                <a:cs typeface="Book Antiqua"/>
              </a:rPr>
              <a:t> </a:t>
            </a:r>
            <a:r>
              <a:rPr sz="1100" b="0" spc="130" dirty="0">
                <a:latin typeface="Bookman Old Style"/>
                <a:cs typeface="Bookman Old Style"/>
              </a:rPr>
              <a:t>=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776776" y="1162023"/>
            <a:ext cx="17208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470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923017" y="1239417"/>
            <a:ext cx="165735" cy="252095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2700" marR="5080">
              <a:lnSpc>
                <a:spcPts val="830"/>
              </a:lnSpc>
              <a:spcBef>
                <a:spcPts val="229"/>
              </a:spcBef>
            </a:pPr>
            <a:r>
              <a:rPr sz="800" i="1" spc="-50" dirty="0">
                <a:latin typeface="Book Antiqua"/>
                <a:cs typeface="Book Antiqua"/>
              </a:rPr>
              <a:t>n</a:t>
            </a:r>
            <a:r>
              <a:rPr sz="800" i="1" spc="500" dirty="0">
                <a:latin typeface="Book Antiqua"/>
                <a:cs typeface="Book Antiqua"/>
              </a:rPr>
              <a:t> </a:t>
            </a:r>
            <a:r>
              <a:rPr sz="800" i="1" spc="-25" dirty="0">
                <a:latin typeface="Book Antiqua"/>
                <a:cs typeface="Book Antiqua"/>
              </a:rPr>
              <a:t>i</a:t>
            </a:r>
            <a:r>
              <a:rPr sz="800" spc="-25" dirty="0">
                <a:latin typeface="Verdana"/>
                <a:cs typeface="Verdana"/>
              </a:rPr>
              <a:t>=</a:t>
            </a:r>
            <a:r>
              <a:rPr sz="800" i="1" spc="-2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066959" y="1265934"/>
            <a:ext cx="2806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209" baseline="-13888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Arial"/>
                <a:cs typeface="Arial"/>
              </a:rPr>
              <a:t>,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33972" y="1438006"/>
            <a:ext cx="3268345" cy="87756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converges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normal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ditribution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increasing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00">
              <a:latin typeface="Book Antiqua"/>
              <a:cs typeface="Book Antiqua"/>
            </a:endParaRPr>
          </a:p>
          <a:p>
            <a:pPr marL="1637664">
              <a:lnSpc>
                <a:spcPct val="100000"/>
              </a:lnSpc>
            </a:pPr>
            <a:r>
              <a:rPr sz="1100" i="1" dirty="0">
                <a:latin typeface="Book Antiqua"/>
                <a:cs typeface="Book Antiqua"/>
              </a:rPr>
              <a:t>S</a:t>
            </a:r>
            <a:r>
              <a:rPr sz="1200" i="1" baseline="-10416" dirty="0">
                <a:latin typeface="Book Antiqua"/>
                <a:cs typeface="Book Antiqua"/>
              </a:rPr>
              <a:t>n</a:t>
            </a:r>
            <a:r>
              <a:rPr sz="1200" i="1" spc="217" baseline="-10416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≈</a:t>
            </a:r>
            <a:r>
              <a:rPr sz="1100" i="1" spc="-70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N</a:t>
            </a:r>
            <a:r>
              <a:rPr sz="1650" spc="179" baseline="60606" dirty="0">
                <a:latin typeface="Arial"/>
                <a:cs typeface="Arial"/>
              </a:rPr>
              <a:t>  </a:t>
            </a:r>
            <a:r>
              <a:rPr sz="1100" i="1" dirty="0">
                <a:latin typeface="Book Antiqua"/>
                <a:cs typeface="Book Antiqua"/>
              </a:rPr>
              <a:t>n</a:t>
            </a:r>
            <a:r>
              <a:rPr sz="1100" i="1" dirty="0">
                <a:latin typeface="Franklin Gothic Heavy"/>
                <a:cs typeface="Franklin Gothic Heavy"/>
              </a:rPr>
              <a:t>µ,</a:t>
            </a:r>
            <a:r>
              <a:rPr sz="1100" i="1" spc="-95" dirty="0">
                <a:latin typeface="Franklin Gothic Heavy"/>
                <a:cs typeface="Franklin Gothic Heavy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n</a:t>
            </a:r>
            <a:r>
              <a:rPr sz="1100" i="1" spc="-25" dirty="0">
                <a:latin typeface="Franklin Gothic Heavy"/>
                <a:cs typeface="Franklin Gothic Heavy"/>
              </a:rPr>
              <a:t>σ</a:t>
            </a:r>
            <a:r>
              <a:rPr sz="1200" spc="-37" baseline="31250" dirty="0">
                <a:latin typeface="Book Antiqua"/>
                <a:cs typeface="Book Antiqua"/>
              </a:rPr>
              <a:t>2</a:t>
            </a:r>
            <a:r>
              <a:rPr sz="1650" spc="-37" baseline="60606" dirty="0">
                <a:latin typeface="Arial"/>
                <a:cs typeface="Arial"/>
              </a:rPr>
              <a:t> </a:t>
            </a:r>
            <a:endParaRPr sz="1650" baseline="60606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1390"/>
              </a:spcBef>
            </a:pPr>
            <a:r>
              <a:rPr sz="1100" spc="-10" dirty="0">
                <a:latin typeface="Arial"/>
                <a:cs typeface="Arial"/>
              </a:rPr>
              <a:t>Therefore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use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following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7729" y="2394419"/>
            <a:ext cx="4372610" cy="230504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Assumption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7729" y="2624670"/>
            <a:ext cx="4372610" cy="51562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13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100" i="1" dirty="0">
                <a:latin typeface="Book Antiqua"/>
                <a:cs typeface="Book Antiqua"/>
              </a:rPr>
              <a:t>S</a:t>
            </a:r>
            <a:r>
              <a:rPr sz="1100" i="1" spc="50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≈</a:t>
            </a:r>
            <a:r>
              <a:rPr sz="1100" i="1" spc="-45" dirty="0">
                <a:latin typeface="Meiryo UI"/>
                <a:cs typeface="Meiryo UI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N</a:t>
            </a:r>
            <a:r>
              <a:rPr sz="1100" i="1" spc="-4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Arial"/>
                <a:cs typeface="Arial"/>
              </a:rPr>
              <a:t>E</a:t>
            </a:r>
            <a:r>
              <a:rPr sz="1100" spc="-110" dirty="0">
                <a:latin typeface="Arial"/>
                <a:cs typeface="Arial"/>
              </a:rPr>
              <a:t> </a:t>
            </a:r>
            <a:r>
              <a:rPr sz="1100" b="0" spc="-30" dirty="0">
                <a:latin typeface="Bookman Old Style"/>
                <a:cs typeface="Bookman Old Style"/>
              </a:rPr>
              <a:t>[</a:t>
            </a:r>
            <a:r>
              <a:rPr sz="1100" i="1" spc="-30" dirty="0">
                <a:latin typeface="Book Antiqua"/>
                <a:cs typeface="Book Antiqua"/>
              </a:rPr>
              <a:t>S</a:t>
            </a:r>
            <a:r>
              <a:rPr sz="1100" b="0" spc="-30" dirty="0">
                <a:latin typeface="Bookman Old Style"/>
                <a:cs typeface="Bookman Old Style"/>
              </a:rPr>
              <a:t>]</a:t>
            </a:r>
            <a:r>
              <a:rPr sz="1100" b="0" spc="-155" dirty="0">
                <a:latin typeface="Bookman Old Style"/>
                <a:cs typeface="Bookman Old Style"/>
              </a:rPr>
              <a:t> </a:t>
            </a:r>
            <a:r>
              <a:rPr sz="1100" i="1" spc="-10" dirty="0">
                <a:latin typeface="Franklin Gothic Heavy"/>
                <a:cs typeface="Franklin Gothic Heavy"/>
              </a:rPr>
              <a:t>,</a:t>
            </a:r>
            <a:r>
              <a:rPr sz="1100" i="1" spc="-80" dirty="0">
                <a:latin typeface="Franklin Gothic Heavy"/>
                <a:cs typeface="Franklin Gothic Heavy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75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])</a:t>
            </a:r>
            <a:endParaRPr sz="1100">
              <a:latin typeface="Bookman Old Style"/>
              <a:cs typeface="Bookman Old Style"/>
            </a:endParaRPr>
          </a:p>
        </p:txBody>
      </p:sp>
    </p:spTree>
  </p:cSld>
  <p:clrMapOvr>
    <a:masterClrMapping/>
  </p:clrMapOvr>
  <p:transition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2190750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Central</a:t>
            </a:r>
            <a:r>
              <a:rPr sz="1400" spc="6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limit</a:t>
            </a:r>
            <a:r>
              <a:rPr sz="1400" spc="6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theorem</a:t>
            </a:r>
            <a:r>
              <a:rPr sz="1400" spc="6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-</a:t>
            </a:r>
            <a:r>
              <a:rPr sz="1400" spc="65" dirty="0">
                <a:latin typeface="Arial"/>
                <a:cs typeface="Arial"/>
              </a:rPr>
              <a:t> </a:t>
            </a:r>
            <a:r>
              <a:rPr sz="1400" spc="-25" dirty="0">
                <a:latin typeface="Arial"/>
                <a:cs typeface="Arial"/>
              </a:rPr>
              <a:t>CLT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3541" y="700272"/>
            <a:ext cx="3750681" cy="2375156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Law</a:t>
            </a:r>
            <a:r>
              <a:rPr spc="50" dirty="0"/>
              <a:t> </a:t>
            </a:r>
            <a:r>
              <a:rPr dirty="0"/>
              <a:t>of</a:t>
            </a:r>
            <a:r>
              <a:rPr spc="55" dirty="0"/>
              <a:t> </a:t>
            </a:r>
            <a:r>
              <a:rPr dirty="0"/>
              <a:t>Large</a:t>
            </a:r>
            <a:r>
              <a:rPr spc="50" dirty="0"/>
              <a:t> </a:t>
            </a:r>
            <a:r>
              <a:rPr dirty="0"/>
              <a:t>Numbers</a:t>
            </a:r>
            <a:r>
              <a:rPr spc="55" dirty="0"/>
              <a:t> </a:t>
            </a:r>
            <a:r>
              <a:rPr dirty="0"/>
              <a:t>-</a:t>
            </a:r>
            <a:r>
              <a:rPr spc="50" dirty="0"/>
              <a:t> </a:t>
            </a:r>
            <a:r>
              <a:rPr spc="-25" dirty="0"/>
              <a:t>LLN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785048" y="1588095"/>
            <a:ext cx="29718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75" dirty="0">
                <a:latin typeface="Book Antiqua"/>
                <a:cs typeface="Book Antiqua"/>
              </a:rPr>
              <a:t>n</a:t>
            </a:r>
            <a:r>
              <a:rPr sz="800" i="1" spc="75" dirty="0">
                <a:latin typeface="Arial"/>
                <a:cs typeface="Arial"/>
              </a:rPr>
              <a:t>→∞</a:t>
            </a:r>
            <a:endParaRPr sz="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91626" y="1431212"/>
            <a:ext cx="952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0" spc="-5" dirty="0">
                <a:latin typeface="Bookman Old Style"/>
                <a:cs typeface="Bookman Old Style"/>
              </a:rPr>
              <a:t>¯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171915" y="1525751"/>
            <a:ext cx="8191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n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9372" y="953578"/>
            <a:ext cx="4276090" cy="55245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When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experiment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being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done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repeatedly,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average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results converges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value,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thus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50">
              <a:latin typeface="Arial"/>
              <a:cs typeface="Arial"/>
            </a:endParaRPr>
          </a:p>
          <a:p>
            <a:pPr marR="71120" algn="ctr">
              <a:lnSpc>
                <a:spcPct val="100000"/>
              </a:lnSpc>
              <a:tabLst>
                <a:tab pos="1002665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40675" y="1467636"/>
            <a:ext cx="15271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95910" algn="l"/>
              </a:tabLst>
            </a:pPr>
            <a:r>
              <a:rPr sz="1100" i="1" spc="-25" dirty="0">
                <a:latin typeface="Book Antiqua"/>
                <a:cs typeface="Book Antiqua"/>
              </a:rPr>
              <a:t>Pr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b="0" spc="-10" dirty="0">
                <a:latin typeface="Bookman Old Style"/>
                <a:cs typeface="Bookman Old Style"/>
              </a:rPr>
              <a:t>lim</a:t>
            </a:r>
            <a:r>
              <a:rPr sz="1100" b="0" spc="9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465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7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90" dirty="0">
                <a:latin typeface="Bookman Old Style"/>
                <a:cs typeface="Bookman Old Style"/>
              </a:rPr>
              <a:t> 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70" dirty="0">
                <a:latin typeface="Bookman Old Style"/>
                <a:cs typeface="Bookman Old Style"/>
              </a:rPr>
              <a:t> </a:t>
            </a:r>
            <a:r>
              <a:rPr sz="1100" spc="-50" dirty="0">
                <a:latin typeface="Book Antiqua"/>
                <a:cs typeface="Book Antiqua"/>
              </a:rPr>
              <a:t>1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59372" y="1816225"/>
            <a:ext cx="3963035" cy="83946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Examples:</a:t>
            </a:r>
            <a:r>
              <a:rPr sz="1100" spc="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roulette,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dice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rolling...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Arial"/>
              <a:cs typeface="Arial"/>
            </a:endParaRPr>
          </a:p>
          <a:p>
            <a:pPr marL="12700" marR="5080">
              <a:lnSpc>
                <a:spcPct val="102699"/>
              </a:lnSpc>
              <a:spcBef>
                <a:spcPts val="894"/>
              </a:spcBef>
            </a:pPr>
            <a:r>
              <a:rPr sz="1100" dirty="0">
                <a:latin typeface="Arial"/>
                <a:cs typeface="Arial"/>
              </a:rPr>
              <a:t>As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result,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better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estimate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aggregated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policy.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Simplification</a:t>
            </a:r>
            <a:r>
              <a:rPr spc="160" dirty="0"/>
              <a:t> </a:t>
            </a:r>
            <a:r>
              <a:rPr spc="-25" dirty="0"/>
              <a:t>I.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11060" y="707604"/>
            <a:ext cx="2776220" cy="39179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87" baseline="-13888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variable,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thus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6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60" dirty="0">
                <a:latin typeface="Bookman Old Style"/>
                <a:cs typeface="Bookman Old Style"/>
              </a:rPr>
              <a:t> </a:t>
            </a:r>
            <a:r>
              <a:rPr sz="1100" spc="-50" dirty="0">
                <a:latin typeface="Book Antiqua"/>
                <a:cs typeface="Book Antiqua"/>
              </a:rPr>
              <a:t>0</a:t>
            </a:r>
            <a:endParaRPr sz="1100">
              <a:latin typeface="Book Antiqua"/>
              <a:cs typeface="Book Antiqua"/>
            </a:endParaRPr>
          </a:p>
          <a:p>
            <a:pPr marR="777240" algn="r">
              <a:lnSpc>
                <a:spcPct val="100000"/>
              </a:lnSpc>
              <a:spcBef>
                <a:spcPts val="610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41448" y="956423"/>
            <a:ext cx="2260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894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787270" y="1088045"/>
            <a:ext cx="99949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89610" algn="l"/>
              </a:tabLst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55" dirty="0">
                <a:latin typeface="Bookman Old Style"/>
                <a:cs typeface="Bookman Old Style"/>
              </a:rPr>
              <a:t> </a:t>
            </a: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235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Z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260307" y="1297799"/>
            <a:ext cx="1879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i</a:t>
            </a:r>
            <a:r>
              <a:rPr sz="800" spc="-25" dirty="0">
                <a:latin typeface="Verdana"/>
                <a:cs typeface="Verdan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533929" y="1150783"/>
            <a:ext cx="28067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39395" algn="l"/>
              </a:tabLst>
            </a:pPr>
            <a:r>
              <a:rPr sz="800" i="1" spc="-50" dirty="0">
                <a:latin typeface="Book Antiqua"/>
                <a:cs typeface="Book Antiqua"/>
              </a:rPr>
              <a:t>i</a:t>
            </a:r>
            <a:r>
              <a:rPr sz="800" i="1" dirty="0">
                <a:latin typeface="Book Antiqua"/>
                <a:cs typeface="Book Antiqu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102307" y="1491651"/>
            <a:ext cx="1212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050033" y="1495893"/>
            <a:ext cx="2260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894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068893" y="1837257"/>
            <a:ext cx="1879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i</a:t>
            </a:r>
            <a:r>
              <a:rPr sz="800" spc="-25" dirty="0">
                <a:latin typeface="Verdana"/>
                <a:cs typeface="Verdan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342514" y="1690241"/>
            <a:ext cx="54991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8634" algn="l"/>
              </a:tabLst>
            </a:pPr>
            <a:r>
              <a:rPr sz="800" i="1" spc="-50" dirty="0">
                <a:latin typeface="Book Antiqua"/>
                <a:cs typeface="Book Antiqua"/>
              </a:rPr>
              <a:t>i</a:t>
            </a:r>
            <a:r>
              <a:rPr sz="800" i="1" dirty="0">
                <a:latin typeface="Book Antiqua"/>
                <a:cs typeface="Book Antiqu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483029" y="1627516"/>
            <a:ext cx="158559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802640" algn="l"/>
              </a:tabLst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40" dirty="0">
                <a:latin typeface="Bookman Old Style"/>
                <a:cs typeface="Bookman Old Style"/>
              </a:rPr>
              <a:t> </a:t>
            </a: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260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25" dirty="0">
                <a:latin typeface="Meiryo UI"/>
                <a:cs typeface="Meiryo UI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20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20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b="0" spc="90" dirty="0">
                <a:latin typeface="Bookman Old Style"/>
                <a:cs typeface="Bookman Old Style"/>
              </a:rPr>
              <a:t>)</a:t>
            </a:r>
            <a:r>
              <a:rPr sz="1100" b="0" spc="-160" dirty="0">
                <a:latin typeface="Bookman Old Style"/>
                <a:cs typeface="Bookman Old Styl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Z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042640" y="1607628"/>
            <a:ext cx="76200" cy="2425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855"/>
              </a:lnSpc>
              <a:spcBef>
                <a:spcPts val="95"/>
              </a:spcBef>
            </a:pPr>
            <a:r>
              <a:rPr sz="800" spc="-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  <a:p>
            <a:pPr marL="12700">
              <a:lnSpc>
                <a:spcPts val="855"/>
              </a:lnSpc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618449" y="2166974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endParaRPr sz="11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822208" y="2050743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2599"/>
              </a:lnSpc>
              <a:spcBef>
                <a:spcPts val="100"/>
              </a:spcBef>
            </a:pPr>
            <a:r>
              <a:rPr sz="1100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241207" y="2073248"/>
            <a:ext cx="125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u="sng" spc="-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u="sng" spc="-6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1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462555" y="2031122"/>
            <a:ext cx="1212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410269" y="2035364"/>
            <a:ext cx="2133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270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054390" y="2166974"/>
            <a:ext cx="9544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591185" algn="l"/>
              </a:tabLst>
            </a:pP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70" dirty="0">
                <a:latin typeface="Bookman Old Style"/>
                <a:cs typeface="Bookman Old Style"/>
              </a:rPr>
              <a:t> </a:t>
            </a:r>
            <a:r>
              <a:rPr sz="1650" i="1" spc="-75" baseline="-37878" dirty="0">
                <a:latin typeface="Book Antiqua"/>
                <a:cs typeface="Book Antiqua"/>
              </a:rPr>
              <a:t>M</a:t>
            </a:r>
            <a:r>
              <a:rPr sz="1650" i="1" baseline="-37878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20" baseline="-13888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Z</a:t>
            </a:r>
            <a:r>
              <a:rPr sz="1200" i="1" spc="-37" baseline="-13888" dirty="0">
                <a:latin typeface="Book Antiqua"/>
                <a:cs typeface="Book Antiqua"/>
              </a:rPr>
              <a:t>i</a:t>
            </a:r>
            <a:endParaRPr sz="1200" baseline="-13888">
              <a:latin typeface="Book Antiqua"/>
              <a:cs typeface="Book Antiqu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429129" y="2376727"/>
            <a:ext cx="1879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i</a:t>
            </a:r>
            <a:r>
              <a:rPr sz="800" spc="-25" dirty="0">
                <a:latin typeface="Verdana"/>
                <a:cs typeface="Verdan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285735" y="2706445"/>
            <a:ext cx="2311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25" dirty="0">
                <a:latin typeface="Book Antiqua"/>
                <a:cs typeface="Book Antiqua"/>
              </a:rPr>
              <a:t>Var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602320" y="2612719"/>
            <a:ext cx="12953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602320" y="2801479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514017" y="1971623"/>
            <a:ext cx="553085" cy="73152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232410">
              <a:lnSpc>
                <a:spcPct val="100000"/>
              </a:lnSpc>
              <a:spcBef>
                <a:spcPts val="1190"/>
              </a:spcBef>
              <a:tabLst>
                <a:tab pos="466725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3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021319" y="2612719"/>
            <a:ext cx="2133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u="sng" spc="18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1</a:t>
            </a:r>
            <a:r>
              <a:rPr sz="1100" u="sng" spc="50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299601" y="2570593"/>
            <a:ext cx="1212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247315" y="2574822"/>
            <a:ext cx="2133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270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266175" y="2916198"/>
            <a:ext cx="1879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i</a:t>
            </a:r>
            <a:r>
              <a:rPr sz="800" spc="-25" dirty="0">
                <a:latin typeface="Verdana"/>
                <a:cs typeface="Verdan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239922" y="2686569"/>
            <a:ext cx="7620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834489" y="2706445"/>
            <a:ext cx="14846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648335" algn="l"/>
              </a:tabLst>
            </a:pP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70" dirty="0">
                <a:latin typeface="Bookman Old Style"/>
                <a:cs typeface="Bookman Old Style"/>
              </a:rPr>
              <a:t> </a:t>
            </a:r>
            <a:r>
              <a:rPr sz="1650" i="1" spc="-37" baseline="-37878" dirty="0">
                <a:latin typeface="Book Antiqua"/>
                <a:cs typeface="Book Antiqua"/>
              </a:rPr>
              <a:t>M</a:t>
            </a:r>
            <a:r>
              <a:rPr sz="1200" spc="-37" baseline="-31250" dirty="0">
                <a:latin typeface="Book Antiqua"/>
                <a:cs typeface="Book Antiqua"/>
              </a:rPr>
              <a:t>2</a:t>
            </a:r>
            <a:r>
              <a:rPr sz="1200" baseline="-3125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209" baseline="-13888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95" dirty="0">
                <a:latin typeface="Meiryo UI"/>
                <a:cs typeface="Meiryo UI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10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95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)</a:t>
            </a:r>
            <a:r>
              <a:rPr sz="1100" b="0" spc="-135" dirty="0">
                <a:latin typeface="Bookman Old Style"/>
                <a:cs typeface="Bookman Old Style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Z</a:t>
            </a:r>
            <a:r>
              <a:rPr sz="1200" i="1" spc="-37" baseline="-20833" dirty="0">
                <a:latin typeface="Book Antiqua"/>
                <a:cs typeface="Book Antiqua"/>
              </a:rPr>
              <a:t>i</a:t>
            </a:r>
            <a:endParaRPr sz="1200" baseline="-20833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43940" y="184565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Simplification</a:t>
            </a:r>
            <a:r>
              <a:rPr spc="160" dirty="0"/>
              <a:t> </a:t>
            </a:r>
            <a:r>
              <a:rPr spc="-25" dirty="0"/>
              <a:t>II.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11060" y="955102"/>
            <a:ext cx="3450590" cy="86614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probability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same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policies,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thus</a:t>
            </a:r>
            <a:endParaRPr sz="11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35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5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Z</a:t>
            </a:r>
            <a:r>
              <a:rPr sz="1100" i="1" spc="-10" dirty="0">
                <a:latin typeface="Franklin Gothic Heavy"/>
                <a:cs typeface="Franklin Gothic Heavy"/>
              </a:rPr>
              <a:t>,</a:t>
            </a:r>
            <a:r>
              <a:rPr sz="1100" i="1" spc="-95" dirty="0">
                <a:latin typeface="Franklin Gothic Heavy"/>
                <a:cs typeface="Franklin Gothic Heavy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225" baseline="-13888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</a:t>
            </a:r>
            <a:r>
              <a:rPr sz="1100" i="1" spc="-10" dirty="0">
                <a:latin typeface="Franklin Gothic Heavy"/>
                <a:cs typeface="Franklin Gothic Heavy"/>
              </a:rPr>
              <a:t>,</a:t>
            </a:r>
            <a:r>
              <a:rPr sz="1100" i="1" spc="-95" dirty="0">
                <a:latin typeface="Franklin Gothic Heavy"/>
                <a:cs typeface="Franklin Gothic Heavy"/>
              </a:rPr>
              <a:t> </a:t>
            </a:r>
            <a:r>
              <a:rPr sz="1100" i="1" spc="-25" dirty="0">
                <a:latin typeface="Meiryo UI"/>
                <a:cs typeface="Meiryo UI"/>
              </a:rPr>
              <a:t>∀</a:t>
            </a:r>
            <a:r>
              <a:rPr sz="1100" i="1" spc="-25" dirty="0">
                <a:latin typeface="Book Antiqua"/>
                <a:cs typeface="Book Antiqua"/>
              </a:rPr>
              <a:t>i</a:t>
            </a:r>
            <a:endParaRPr sz="1100">
              <a:latin typeface="Book Antiqua"/>
              <a:cs typeface="Book Antiqua"/>
            </a:endParaRPr>
          </a:p>
          <a:p>
            <a:pPr marL="1115060" marR="777875" indent="304165">
              <a:lnSpc>
                <a:spcPts val="2000"/>
              </a:lnSpc>
              <a:spcBef>
                <a:spcPts val="55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5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-35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35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Z</a:t>
            </a:r>
            <a:r>
              <a:rPr sz="1100" i="1" spc="500" dirty="0">
                <a:latin typeface="Book Antiqua"/>
                <a:cs typeface="Book Antiqua"/>
              </a:rPr>
              <a:t> 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2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25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-15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14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15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20" dirty="0">
                <a:latin typeface="Meiryo UI"/>
                <a:cs typeface="Meiryo UI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15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14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b="0" dirty="0">
                <a:latin typeface="Bookman Old Style"/>
                <a:cs typeface="Bookman Old Style"/>
              </a:rPr>
              <a:t>)</a:t>
            </a:r>
            <a:r>
              <a:rPr sz="1100" b="0" spc="-155" dirty="0">
                <a:latin typeface="Bookman Old Style"/>
                <a:cs typeface="Bookman Old Style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Z</a:t>
            </a:r>
            <a:r>
              <a:rPr sz="1200" spc="-37" baseline="31250" dirty="0">
                <a:latin typeface="Book Antiqua"/>
                <a:cs typeface="Book Antiqua"/>
              </a:rPr>
              <a:t>2</a:t>
            </a:r>
            <a:endParaRPr sz="1200" baseline="3125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56638" y="1963507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087283" y="1869781"/>
            <a:ext cx="1028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073097" y="2080120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060397" y="2058541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72094" y="1768156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317978" y="1963507"/>
            <a:ext cx="4337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35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Z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421790" y="2390913"/>
            <a:ext cx="2311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25" dirty="0">
                <a:latin typeface="Book Antiqua"/>
                <a:cs typeface="Book Antiqua"/>
              </a:rPr>
              <a:t>Var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650072" y="2195562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738376" y="2297187"/>
            <a:ext cx="5448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31165" algn="l"/>
              </a:tabLst>
            </a:pP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u="sng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1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738376" y="2485947"/>
            <a:ext cx="5753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31165" algn="l"/>
              </a:tabLst>
            </a:pPr>
            <a:r>
              <a:rPr sz="1100" i="1" spc="-50" dirty="0">
                <a:latin typeface="Book Antiqua"/>
                <a:cs typeface="Book Antiqua"/>
              </a:rPr>
              <a:t>M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970544" y="2390913"/>
            <a:ext cx="12350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375920" algn="l"/>
              </a:tabLst>
            </a:pP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05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5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05" dirty="0">
                <a:latin typeface="Meiryo UI"/>
                <a:cs typeface="Meiryo UI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05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b="0" dirty="0">
                <a:latin typeface="Bookman Old Style"/>
                <a:cs typeface="Bookman Old Style"/>
              </a:rPr>
              <a:t>)</a:t>
            </a:r>
            <a:r>
              <a:rPr sz="1100" b="0" spc="-145" dirty="0">
                <a:latin typeface="Bookman Old Style"/>
                <a:cs typeface="Bookman Old Style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Z</a:t>
            </a:r>
            <a:r>
              <a:rPr sz="1200" spc="-37" baseline="31250" dirty="0">
                <a:latin typeface="Book Antiqua"/>
                <a:cs typeface="Book Antiqua"/>
              </a:rPr>
              <a:t>2</a:t>
            </a:r>
            <a:endParaRPr sz="1200" baseline="31250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95300" y="181848"/>
            <a:ext cx="2360930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Law</a:t>
            </a:r>
            <a:r>
              <a:rPr sz="1400" spc="5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of</a:t>
            </a:r>
            <a:r>
              <a:rPr sz="1400" spc="5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Large</a:t>
            </a:r>
            <a:r>
              <a:rPr sz="1400" spc="5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Numbers</a:t>
            </a:r>
            <a:r>
              <a:rPr sz="1400" spc="5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-</a:t>
            </a:r>
            <a:r>
              <a:rPr sz="1400" spc="50" dirty="0">
                <a:latin typeface="Arial"/>
                <a:cs typeface="Arial"/>
              </a:rPr>
              <a:t> </a:t>
            </a:r>
            <a:r>
              <a:rPr sz="1400" spc="-25" dirty="0">
                <a:latin typeface="Arial"/>
                <a:cs typeface="Arial"/>
              </a:rPr>
              <a:t>LLN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1904" y="616607"/>
            <a:ext cx="3798797" cy="2399532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764017" y="3148639"/>
            <a:ext cx="108013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5" dirty="0">
                <a:solidFill>
                  <a:srgbClr val="00A499"/>
                </a:solidFill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Dice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rolling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Risk</a:t>
            </a:r>
            <a:r>
              <a:rPr spc="55" dirty="0"/>
              <a:t> </a:t>
            </a:r>
            <a:r>
              <a:rPr spc="-10" dirty="0"/>
              <a:t>models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17729" y="907783"/>
            <a:ext cx="4372610" cy="207645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Collective</a:t>
            </a:r>
            <a:r>
              <a:rPr sz="1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1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model</a:t>
            </a:r>
            <a:endParaRPr sz="11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7729" y="1114882"/>
            <a:ext cx="4372610" cy="60198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94615">
              <a:lnSpc>
                <a:spcPct val="102600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non-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assumed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follow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same </a:t>
            </a:r>
            <a:r>
              <a:rPr sz="1100" dirty="0">
                <a:latin typeface="Arial"/>
                <a:cs typeface="Arial"/>
              </a:rPr>
              <a:t>probability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distribution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but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count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known.</a:t>
            </a:r>
            <a:r>
              <a:rPr sz="1100" spc="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are </a:t>
            </a:r>
            <a:r>
              <a:rPr sz="1100" dirty="0">
                <a:latin typeface="Arial"/>
                <a:cs typeface="Arial"/>
              </a:rPr>
              <a:t>assessed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together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portfolio.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2146465"/>
            <a:ext cx="4372610" cy="203200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Individual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model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7729" y="2349131"/>
            <a:ext cx="4372610" cy="42799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671195">
              <a:lnSpc>
                <a:spcPct val="102600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individual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follows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different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probability </a:t>
            </a:r>
            <a:r>
              <a:rPr sz="1100" dirty="0">
                <a:latin typeface="Arial"/>
                <a:cs typeface="Arial"/>
              </a:rPr>
              <a:t>distribution.</a:t>
            </a:r>
            <a:r>
              <a:rPr sz="1100" spc="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Each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processed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separately.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Collective</a:t>
            </a:r>
            <a:r>
              <a:rPr spc="75" dirty="0"/>
              <a:t> </a:t>
            </a:r>
            <a:r>
              <a:rPr dirty="0"/>
              <a:t>risk</a:t>
            </a:r>
            <a:r>
              <a:rPr spc="75" dirty="0"/>
              <a:t> </a:t>
            </a:r>
            <a:r>
              <a:rPr spc="-10" dirty="0"/>
              <a:t>model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117729" y="724839"/>
            <a:ext cx="4372610" cy="1233805"/>
            <a:chOff x="117729" y="724839"/>
            <a:chExt cx="4372610" cy="1233805"/>
          </a:xfrm>
        </p:grpSpPr>
        <p:sp>
          <p:nvSpPr>
            <p:cNvPr id="7" name="object 7"/>
            <p:cNvSpPr/>
            <p:nvPr/>
          </p:nvSpPr>
          <p:spPr>
            <a:xfrm>
              <a:off x="117729" y="724839"/>
              <a:ext cx="4372610" cy="206375"/>
            </a:xfrm>
            <a:custGeom>
              <a:avLst/>
              <a:gdLst/>
              <a:ahLst/>
              <a:cxnLst/>
              <a:rect l="l" t="t" r="r" b="b"/>
              <a:pathLst>
                <a:path w="4372610" h="206375">
                  <a:moveTo>
                    <a:pt x="0" y="205854"/>
                  </a:moveTo>
                  <a:lnTo>
                    <a:pt x="4372533" y="205854"/>
                  </a:lnTo>
                  <a:lnTo>
                    <a:pt x="4372533" y="0"/>
                  </a:lnTo>
                  <a:lnTo>
                    <a:pt x="0" y="0"/>
                  </a:lnTo>
                  <a:lnTo>
                    <a:pt x="0" y="205854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7729" y="930694"/>
              <a:ext cx="4372610" cy="1028065"/>
            </a:xfrm>
            <a:custGeom>
              <a:avLst/>
              <a:gdLst/>
              <a:ahLst/>
              <a:cxnLst/>
              <a:rect l="l" t="t" r="r" b="b"/>
              <a:pathLst>
                <a:path w="4372610" h="1028064">
                  <a:moveTo>
                    <a:pt x="4372533" y="0"/>
                  </a:moveTo>
                  <a:lnTo>
                    <a:pt x="0" y="0"/>
                  </a:lnTo>
                  <a:lnTo>
                    <a:pt x="0" y="1027785"/>
                  </a:lnTo>
                  <a:lnTo>
                    <a:pt x="4372533" y="1027785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108572" y="729829"/>
            <a:ext cx="3114675" cy="163131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Definition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500">
              <a:latin typeface="Arial"/>
              <a:cs typeface="Arial"/>
            </a:endParaRPr>
          </a:p>
          <a:p>
            <a:pPr marL="1330960">
              <a:lnSpc>
                <a:spcPct val="100000"/>
              </a:lnSpc>
            </a:pPr>
            <a:r>
              <a:rPr sz="1100" i="1" dirty="0">
                <a:latin typeface="Book Antiqua"/>
                <a:cs typeface="Book Antiqua"/>
              </a:rPr>
              <a:t>S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baseline="-13888" dirty="0">
                <a:latin typeface="Book Antiqua"/>
                <a:cs typeface="Book Antiqua"/>
              </a:rPr>
              <a:t>1</a:t>
            </a:r>
            <a:r>
              <a:rPr sz="1200" spc="135" baseline="-13888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baseline="-13888" dirty="0">
                <a:latin typeface="Book Antiqua"/>
                <a:cs typeface="Book Antiqua"/>
              </a:rPr>
              <a:t>2</a:t>
            </a:r>
            <a:r>
              <a:rPr sz="1200" spc="135" baseline="-13888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baseline="-13888" dirty="0">
                <a:latin typeface="Book Antiqua"/>
                <a:cs typeface="Book Antiqua"/>
              </a:rPr>
              <a:t>3</a:t>
            </a:r>
            <a:r>
              <a:rPr sz="1200" spc="135" baseline="-13888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i="1" spc="-10" dirty="0">
                <a:latin typeface="Franklin Gothic Heavy"/>
                <a:cs typeface="Franklin Gothic Heavy"/>
              </a:rPr>
              <a:t>.</a:t>
            </a:r>
            <a:r>
              <a:rPr sz="1100" i="1" spc="-95" dirty="0">
                <a:latin typeface="Franklin Gothic Heavy"/>
                <a:cs typeface="Franklin Gothic Heavy"/>
              </a:rPr>
              <a:t> </a:t>
            </a:r>
            <a:r>
              <a:rPr sz="1100" i="1" spc="-10" dirty="0">
                <a:latin typeface="Franklin Gothic Heavy"/>
                <a:cs typeface="Franklin Gothic Heavy"/>
              </a:rPr>
              <a:t>.</a:t>
            </a:r>
            <a:r>
              <a:rPr sz="1100" i="1" spc="-95" dirty="0">
                <a:latin typeface="Franklin Gothic Heavy"/>
                <a:cs typeface="Franklin Gothic Heavy"/>
              </a:rPr>
              <a:t> </a:t>
            </a:r>
            <a:r>
              <a:rPr sz="1100" i="1" dirty="0">
                <a:latin typeface="Franklin Gothic Heavy"/>
                <a:cs typeface="Franklin Gothic Heavy"/>
              </a:rPr>
              <a:t>.</a:t>
            </a:r>
            <a:r>
              <a:rPr sz="1100" i="1" spc="-35" dirty="0">
                <a:latin typeface="Franklin Gothic Heavy"/>
                <a:cs typeface="Franklin Gothic Heavy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i="1" spc="-35" dirty="0">
                <a:latin typeface="Book Antiqua"/>
                <a:cs typeface="Book Antiqua"/>
              </a:rPr>
              <a:t>Y</a:t>
            </a:r>
            <a:r>
              <a:rPr sz="1200" i="1" spc="-52" baseline="-13888" dirty="0">
                <a:latin typeface="Book Antiqua"/>
                <a:cs typeface="Book Antiqua"/>
              </a:rPr>
              <a:t>N</a:t>
            </a:r>
            <a:endParaRPr sz="1200" baseline="-13888">
              <a:latin typeface="Book Antiqua"/>
              <a:cs typeface="Book Antiqua"/>
            </a:endParaRPr>
          </a:p>
          <a:p>
            <a:pPr marL="63500" marR="822960">
              <a:lnSpc>
                <a:spcPct val="102600"/>
              </a:lnSpc>
              <a:spcBef>
                <a:spcPts val="650"/>
              </a:spcBef>
            </a:pP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79" baseline="-13888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25" dirty="0">
                <a:latin typeface="Arial"/>
                <a:cs typeface="Arial"/>
              </a:rPr>
              <a:t> iid </a:t>
            </a:r>
            <a:r>
              <a:rPr sz="1100" i="1" dirty="0">
                <a:latin typeface="Book Antiqua"/>
                <a:cs typeface="Book Antiqua"/>
              </a:rPr>
              <a:t>N</a:t>
            </a:r>
            <a:r>
              <a:rPr sz="1100" i="1" spc="25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number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claims,</a:t>
            </a:r>
            <a:r>
              <a:rPr sz="1100" spc="50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S</a:t>
            </a:r>
            <a:r>
              <a:rPr sz="1100" i="1" spc="-5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claims.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900">
              <a:latin typeface="Arial"/>
              <a:cs typeface="Arial"/>
            </a:endParaRPr>
          </a:p>
          <a:p>
            <a:pPr marL="63500">
              <a:lnSpc>
                <a:spcPct val="100000"/>
              </a:lnSpc>
              <a:spcBef>
                <a:spcPts val="5"/>
              </a:spcBef>
            </a:pPr>
            <a:r>
              <a:rPr sz="1100" i="1" dirty="0">
                <a:latin typeface="Book Antiqua"/>
                <a:cs typeface="Book Antiqua"/>
              </a:rPr>
              <a:t>S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variables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with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70483" y="2523412"/>
            <a:ext cx="66040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00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10" dirty="0">
                <a:latin typeface="Bookman Old Style"/>
                <a:cs typeface="Bookman Old Style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=?</a:t>
            </a:r>
            <a:r>
              <a:rPr sz="1100" i="1" dirty="0">
                <a:latin typeface="Franklin Gothic Heavy"/>
                <a:cs typeface="Franklin Gothic Heavy"/>
              </a:rPr>
              <a:t>,</a:t>
            </a:r>
            <a:r>
              <a:rPr sz="1100" i="1" spc="-70" dirty="0">
                <a:latin typeface="Franklin Gothic Heavy"/>
                <a:cs typeface="Franklin Gothic Heavy"/>
              </a:rPr>
              <a:t> </a:t>
            </a:r>
            <a:r>
              <a:rPr sz="1100" spc="-50" dirty="0">
                <a:latin typeface="Arial"/>
                <a:cs typeface="Arial"/>
              </a:rPr>
              <a:t>E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743811" y="2429686"/>
            <a:ext cx="1028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729638" y="2640012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716938" y="2618446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628635" y="2328061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974507" y="2523412"/>
            <a:ext cx="11214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0" dirty="0">
                <a:latin typeface="Bookman Old Style"/>
                <a:cs typeface="Bookman Old Style"/>
              </a:rPr>
              <a:t>=?</a:t>
            </a:r>
            <a:r>
              <a:rPr sz="1100" i="1" dirty="0">
                <a:latin typeface="Franklin Gothic Heavy"/>
                <a:cs typeface="Franklin Gothic Heavy"/>
              </a:rPr>
              <a:t>,</a:t>
            </a:r>
            <a:r>
              <a:rPr sz="1100" i="1" spc="-55" dirty="0">
                <a:latin typeface="Franklin Gothic Heavy"/>
                <a:cs typeface="Franklin Gothic Heavy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50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25" dirty="0">
                <a:latin typeface="Bookman Old Style"/>
                <a:cs typeface="Bookman Old Style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=?</a:t>
            </a:r>
            <a:r>
              <a:rPr sz="1100" i="1" dirty="0">
                <a:latin typeface="Franklin Gothic Heavy"/>
                <a:cs typeface="Franklin Gothic Heavy"/>
              </a:rPr>
              <a:t>,</a:t>
            </a:r>
            <a:r>
              <a:rPr sz="1100" i="1" spc="-50" dirty="0">
                <a:latin typeface="Franklin Gothic Heavy"/>
                <a:cs typeface="Franklin Gothic Heavy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Var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208235" y="2429686"/>
            <a:ext cx="1028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194062" y="2640012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3181362" y="2618446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093059" y="2328061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438931" y="2523412"/>
            <a:ext cx="1987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0" spc="25" dirty="0">
                <a:latin typeface="Bookman Old Style"/>
                <a:cs typeface="Bookman Old Style"/>
              </a:rPr>
              <a:t>=?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59372" y="2908755"/>
            <a:ext cx="21399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number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policies.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Probability</a:t>
            </a:r>
            <a:r>
              <a:rPr spc="135" dirty="0"/>
              <a:t> </a:t>
            </a:r>
            <a:r>
              <a:rPr spc="-10" dirty="0"/>
              <a:t>distributions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52450" y="739775"/>
            <a:ext cx="1803400" cy="2125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9560" marR="5080" indent="-277495">
              <a:lnSpc>
                <a:spcPct val="125299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frequency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distributions Binomial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sz="1100" spc="-10" dirty="0">
                <a:latin typeface="Arial"/>
                <a:cs typeface="Arial"/>
              </a:rPr>
              <a:t>Poisson</a:t>
            </a:r>
            <a:endParaRPr sz="1100" dirty="0">
              <a:latin typeface="Arial"/>
              <a:cs typeface="Arial"/>
            </a:endParaRPr>
          </a:p>
          <a:p>
            <a:pPr marL="289560" marR="407670">
              <a:lnSpc>
                <a:spcPct val="125299"/>
              </a:lnSpc>
            </a:pPr>
            <a:r>
              <a:rPr sz="1100" spc="-10" dirty="0">
                <a:latin typeface="Arial"/>
                <a:cs typeface="Arial"/>
              </a:rPr>
              <a:t>Negative</a:t>
            </a:r>
            <a:r>
              <a:rPr sz="110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binomial others</a:t>
            </a:r>
            <a:endParaRPr sz="1100" dirty="0">
              <a:latin typeface="Arial"/>
              <a:cs typeface="Arial"/>
            </a:endParaRPr>
          </a:p>
          <a:p>
            <a:pPr marL="289560" marR="141605" indent="-277495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severity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distributions Gamma</a:t>
            </a:r>
            <a:endParaRPr sz="1100" dirty="0">
              <a:latin typeface="Arial"/>
              <a:cs typeface="Arial"/>
            </a:endParaRPr>
          </a:p>
          <a:p>
            <a:pPr marL="289560" marR="847725">
              <a:lnSpc>
                <a:spcPct val="125299"/>
              </a:lnSpc>
            </a:pPr>
            <a:r>
              <a:rPr sz="1100" spc="-10" dirty="0">
                <a:latin typeface="Arial"/>
                <a:cs typeface="Arial"/>
              </a:rPr>
              <a:t>Lognormal Pareto others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Expected</a:t>
            </a:r>
            <a:r>
              <a:rPr spc="114" dirty="0"/>
              <a:t> </a:t>
            </a:r>
            <a:r>
              <a:rPr dirty="0"/>
              <a:t>aggregate</a:t>
            </a:r>
            <a:r>
              <a:rPr spc="120" dirty="0"/>
              <a:t> </a:t>
            </a:r>
            <a:r>
              <a:rPr spc="-10" dirty="0"/>
              <a:t>claims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117729" y="811314"/>
            <a:ext cx="4372610" cy="1113790"/>
            <a:chOff x="117729" y="811314"/>
            <a:chExt cx="4372610" cy="1113790"/>
          </a:xfrm>
        </p:grpSpPr>
        <p:sp>
          <p:nvSpPr>
            <p:cNvPr id="7" name="object 7"/>
            <p:cNvSpPr/>
            <p:nvPr/>
          </p:nvSpPr>
          <p:spPr>
            <a:xfrm>
              <a:off x="117729" y="811314"/>
              <a:ext cx="4372610" cy="230504"/>
            </a:xfrm>
            <a:custGeom>
              <a:avLst/>
              <a:gdLst/>
              <a:ahLst/>
              <a:cxnLst/>
              <a:rect l="l" t="t" r="r" b="b"/>
              <a:pathLst>
                <a:path w="4372610" h="230505">
                  <a:moveTo>
                    <a:pt x="0" y="230225"/>
                  </a:moveTo>
                  <a:lnTo>
                    <a:pt x="4372533" y="230225"/>
                  </a:lnTo>
                  <a:lnTo>
                    <a:pt x="4372533" y="0"/>
                  </a:lnTo>
                  <a:lnTo>
                    <a:pt x="0" y="0"/>
                  </a:lnTo>
                  <a:lnTo>
                    <a:pt x="0" y="230225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7729" y="1041539"/>
              <a:ext cx="4372610" cy="883919"/>
            </a:xfrm>
            <a:custGeom>
              <a:avLst/>
              <a:gdLst/>
              <a:ahLst/>
              <a:cxnLst/>
              <a:rect l="l" t="t" r="r" b="b"/>
              <a:pathLst>
                <a:path w="4372610" h="883919">
                  <a:moveTo>
                    <a:pt x="4372533" y="0"/>
                  </a:moveTo>
                  <a:lnTo>
                    <a:pt x="0" y="0"/>
                  </a:lnTo>
                  <a:lnTo>
                    <a:pt x="0" y="883564"/>
                  </a:lnTo>
                  <a:lnTo>
                    <a:pt x="4372533" y="883564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121272" y="730108"/>
            <a:ext cx="4243705" cy="1007744"/>
          </a:xfrm>
          <a:prstGeom prst="rect">
            <a:avLst/>
          </a:prstGeom>
        </p:spPr>
        <p:txBody>
          <a:bodyPr vert="horz" wrap="square" lIns="0" tIns="9461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745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Assumption</a:t>
            </a:r>
            <a:endParaRPr sz="1100">
              <a:latin typeface="Arial"/>
              <a:cs typeface="Arial"/>
            </a:endParaRPr>
          </a:p>
          <a:p>
            <a:pPr marL="50800" marR="43180">
              <a:lnSpc>
                <a:spcPct val="102600"/>
              </a:lnSpc>
              <a:spcBef>
                <a:spcPts val="605"/>
              </a:spcBef>
            </a:pPr>
            <a:r>
              <a:rPr sz="1100" dirty="0">
                <a:latin typeface="Arial"/>
                <a:cs typeface="Arial"/>
              </a:rPr>
              <a:t>When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follow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same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probability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distribution,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have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same</a:t>
            </a:r>
            <a:r>
              <a:rPr sz="1100" spc="-10" dirty="0">
                <a:latin typeface="Arial"/>
                <a:cs typeface="Arial"/>
              </a:rPr>
              <a:t> expectation, </a:t>
            </a:r>
            <a:r>
              <a:rPr sz="1100" spc="-20" dirty="0">
                <a:latin typeface="Arial"/>
                <a:cs typeface="Arial"/>
              </a:rPr>
              <a:t>thus</a:t>
            </a:r>
            <a:endParaRPr sz="1100">
              <a:latin typeface="Arial"/>
              <a:cs typeface="Arial"/>
            </a:endParaRPr>
          </a:p>
          <a:p>
            <a:pPr marL="121285" algn="ctr">
              <a:lnSpc>
                <a:spcPct val="100000"/>
              </a:lnSpc>
              <a:spcBef>
                <a:spcPts val="113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spc="-30" dirty="0">
                <a:latin typeface="Bookman Old Style"/>
                <a:cs typeface="Bookman Old Style"/>
              </a:rPr>
              <a:t>[</a:t>
            </a:r>
            <a:r>
              <a:rPr sz="1100" i="1" spc="-30" dirty="0">
                <a:latin typeface="Book Antiqua"/>
                <a:cs typeface="Book Antiqua"/>
              </a:rPr>
              <a:t>Y</a:t>
            </a:r>
            <a:r>
              <a:rPr sz="1100" b="0" spc="-30" dirty="0">
                <a:latin typeface="Bookman Old Style"/>
                <a:cs typeface="Bookman Old Style"/>
              </a:rPr>
              <a:t>]</a:t>
            </a:r>
            <a:r>
              <a:rPr sz="1100" b="0" spc="-170" dirty="0">
                <a:latin typeface="Bookman Old Style"/>
                <a:cs typeface="Bookman Old Style"/>
              </a:rPr>
              <a:t> </a:t>
            </a:r>
            <a:r>
              <a:rPr sz="1100" i="1" spc="-10" dirty="0">
                <a:latin typeface="Franklin Gothic Heavy"/>
                <a:cs typeface="Franklin Gothic Heavy"/>
              </a:rPr>
              <a:t>,</a:t>
            </a:r>
            <a:r>
              <a:rPr sz="1100" i="1" spc="-90" dirty="0">
                <a:latin typeface="Franklin Gothic Heavy"/>
                <a:cs typeface="Franklin Gothic Heavy"/>
              </a:rPr>
              <a:t> </a:t>
            </a:r>
            <a:r>
              <a:rPr sz="1100" i="1" spc="-25" dirty="0">
                <a:latin typeface="Meiryo UI"/>
                <a:cs typeface="Meiryo UI"/>
              </a:rPr>
              <a:t>∀</a:t>
            </a:r>
            <a:r>
              <a:rPr sz="1100" i="1" spc="-25" dirty="0">
                <a:latin typeface="Book Antiqua"/>
                <a:cs typeface="Book Antiqua"/>
              </a:rPr>
              <a:t>i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7729" y="2203462"/>
            <a:ext cx="4372610" cy="203200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Rule: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7729" y="2406129"/>
            <a:ext cx="4372610" cy="51562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13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spc="-25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Y</a:t>
            </a:r>
            <a:r>
              <a:rPr sz="1100" i="1" spc="-10" dirty="0">
                <a:latin typeface="Meiryo UI"/>
                <a:cs typeface="Meiryo UI"/>
              </a:rPr>
              <a:t>|</a:t>
            </a:r>
            <a:r>
              <a:rPr sz="1100" i="1" spc="-10" dirty="0">
                <a:latin typeface="Book Antiqua"/>
                <a:cs typeface="Book Antiqua"/>
              </a:rPr>
              <a:t>X</a:t>
            </a:r>
            <a:r>
              <a:rPr sz="1100" b="0" spc="-10" dirty="0">
                <a:latin typeface="Bookman Old Style"/>
                <a:cs typeface="Bookman Old Style"/>
              </a:rPr>
              <a:t>]]</a:t>
            </a:r>
            <a:endParaRPr sz="1100">
              <a:latin typeface="Bookman Old Style"/>
              <a:cs typeface="Bookman Old Style"/>
            </a:endParaRPr>
          </a:p>
        </p:txBody>
      </p:sp>
    </p:spTree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59372" y="7909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Expected</a:t>
            </a:r>
            <a:r>
              <a:rPr spc="114" dirty="0"/>
              <a:t> </a:t>
            </a:r>
            <a:r>
              <a:rPr dirty="0"/>
              <a:t>aggregate</a:t>
            </a:r>
            <a:r>
              <a:rPr spc="120" dirty="0"/>
              <a:t> </a:t>
            </a:r>
            <a:r>
              <a:rPr spc="-10" dirty="0"/>
              <a:t>claims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532306"/>
            <a:ext cx="4248150" cy="166179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depend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number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n</a:t>
            </a:r>
            <a:r>
              <a:rPr sz="1100" dirty="0">
                <a:latin typeface="Arial"/>
                <a:cs typeface="Arial"/>
              </a:rPr>
              <a:t>.</a:t>
            </a:r>
            <a:r>
              <a:rPr sz="1100" spc="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If </a:t>
            </a:r>
            <a:r>
              <a:rPr sz="1100" dirty="0">
                <a:latin typeface="Arial"/>
                <a:cs typeface="Arial"/>
              </a:rPr>
              <a:t>3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occur,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then</a:t>
            </a:r>
            <a:endParaRPr sz="1100">
              <a:latin typeface="Arial"/>
              <a:cs typeface="Arial"/>
            </a:endParaRPr>
          </a:p>
          <a:p>
            <a:pPr marL="41275" algn="ctr">
              <a:lnSpc>
                <a:spcPct val="100000"/>
              </a:lnSpc>
              <a:spcBef>
                <a:spcPts val="35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35" dirty="0">
                <a:latin typeface="Bookman Old Style"/>
                <a:cs typeface="Bookman Old Style"/>
              </a:rPr>
              <a:t>[</a:t>
            </a:r>
            <a:r>
              <a:rPr sz="1100" i="1" spc="-35" dirty="0">
                <a:latin typeface="Book Antiqua"/>
                <a:cs typeface="Book Antiqua"/>
              </a:rPr>
              <a:t>S</a:t>
            </a:r>
            <a:r>
              <a:rPr sz="1100" i="1" spc="-35" dirty="0">
                <a:latin typeface="Meiryo UI"/>
                <a:cs typeface="Meiryo UI"/>
              </a:rPr>
              <a:t>|</a:t>
            </a:r>
            <a:r>
              <a:rPr sz="1100" i="1" spc="-35" dirty="0">
                <a:latin typeface="Book Antiqua"/>
                <a:cs typeface="Book Antiqua"/>
              </a:rPr>
              <a:t>N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70" dirty="0">
                <a:latin typeface="Bookman Old Style"/>
                <a:cs typeface="Bookman Old Style"/>
              </a:rPr>
              <a:t> </a:t>
            </a:r>
            <a:r>
              <a:rPr sz="1100" dirty="0">
                <a:latin typeface="Book Antiqua"/>
                <a:cs typeface="Book Antiqua"/>
              </a:rPr>
              <a:t>3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7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7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Book Antiqua"/>
                <a:cs typeface="Book Antiqua"/>
              </a:rPr>
              <a:t>3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sz="1100" dirty="0">
                <a:latin typeface="Arial"/>
                <a:cs typeface="Arial"/>
              </a:rPr>
              <a:t>or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n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occur,</a:t>
            </a:r>
            <a:r>
              <a:rPr sz="1100" spc="-20" dirty="0">
                <a:latin typeface="Arial"/>
                <a:cs typeface="Arial"/>
              </a:rPr>
              <a:t> then</a:t>
            </a:r>
            <a:endParaRPr sz="1100">
              <a:latin typeface="Arial"/>
              <a:cs typeface="Arial"/>
            </a:endParaRPr>
          </a:p>
          <a:p>
            <a:pPr marL="41275" algn="ctr">
              <a:lnSpc>
                <a:spcPct val="100000"/>
              </a:lnSpc>
              <a:spcBef>
                <a:spcPts val="9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35" dirty="0">
                <a:latin typeface="Bookman Old Style"/>
                <a:cs typeface="Bookman Old Style"/>
              </a:rPr>
              <a:t>[</a:t>
            </a:r>
            <a:r>
              <a:rPr sz="1100" i="1" spc="-35" dirty="0">
                <a:latin typeface="Book Antiqua"/>
                <a:cs typeface="Book Antiqua"/>
              </a:rPr>
              <a:t>S</a:t>
            </a:r>
            <a:r>
              <a:rPr sz="1100" i="1" spc="-35" dirty="0">
                <a:latin typeface="Meiryo UI"/>
                <a:cs typeface="Meiryo UI"/>
              </a:rPr>
              <a:t>|</a:t>
            </a:r>
            <a:r>
              <a:rPr sz="1100" i="1" spc="-35" dirty="0">
                <a:latin typeface="Book Antiqua"/>
                <a:cs typeface="Book Antiqua"/>
              </a:rPr>
              <a:t>N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7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n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7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65" dirty="0">
                <a:latin typeface="Bookman Old Style"/>
                <a:cs typeface="Bookman Old Styl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n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  <a:spcBef>
                <a:spcPts val="990"/>
              </a:spcBef>
            </a:pPr>
            <a:r>
              <a:rPr sz="1100" dirty="0">
                <a:latin typeface="Arial"/>
                <a:cs typeface="Arial"/>
              </a:rPr>
              <a:t>and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number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i="1" spc="-6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  <a:p>
            <a:pPr marL="41275" algn="ctr">
              <a:lnSpc>
                <a:spcPct val="100000"/>
              </a:lnSpc>
              <a:spcBef>
                <a:spcPts val="9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spc="-55" dirty="0">
                <a:latin typeface="Bookman Old Style"/>
                <a:cs typeface="Bookman Old Style"/>
              </a:rPr>
              <a:t>[</a:t>
            </a:r>
            <a:r>
              <a:rPr sz="1100" i="1" spc="-55" dirty="0">
                <a:latin typeface="Book Antiqua"/>
                <a:cs typeface="Book Antiqua"/>
              </a:rPr>
              <a:t>S</a:t>
            </a:r>
            <a:r>
              <a:rPr sz="1100" i="1" spc="-55" dirty="0">
                <a:latin typeface="Meiryo UI"/>
                <a:cs typeface="Meiryo UI"/>
              </a:rPr>
              <a:t>|</a:t>
            </a:r>
            <a:r>
              <a:rPr sz="1100" i="1" spc="-55" dirty="0">
                <a:latin typeface="Book Antiqua"/>
                <a:cs typeface="Book Antiqua"/>
              </a:rPr>
              <a:t>N</a:t>
            </a:r>
            <a:r>
              <a:rPr sz="1100" b="0" spc="-55" dirty="0">
                <a:latin typeface="Bookman Old Style"/>
                <a:cs typeface="Bookman Old Style"/>
              </a:rPr>
              <a:t>]</a:t>
            </a:r>
            <a:r>
              <a:rPr sz="1100" b="0" spc="-3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3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N</a:t>
            </a:r>
            <a:r>
              <a:rPr sz="1100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2529865"/>
            <a:ext cx="4372610" cy="711835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32384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254"/>
              </a:spcBef>
            </a:pPr>
            <a:r>
              <a:rPr sz="1100" dirty="0">
                <a:latin typeface="Arial"/>
                <a:cs typeface="Arial"/>
              </a:rPr>
              <a:t>Thus,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expectation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is</a:t>
            </a:r>
            <a:endParaRPr sz="11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13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spc="-25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spc="-45" dirty="0">
                <a:latin typeface="Bookman Old Style"/>
                <a:cs typeface="Bookman Old Style"/>
              </a:rPr>
              <a:t>[</a:t>
            </a:r>
            <a:r>
              <a:rPr sz="1100" i="1" spc="-45" dirty="0">
                <a:latin typeface="Book Antiqua"/>
                <a:cs typeface="Book Antiqua"/>
              </a:rPr>
              <a:t>S</a:t>
            </a:r>
            <a:r>
              <a:rPr sz="1100" i="1" spc="-45" dirty="0">
                <a:latin typeface="Meiryo UI"/>
                <a:cs typeface="Meiryo UI"/>
              </a:rPr>
              <a:t>|</a:t>
            </a:r>
            <a:r>
              <a:rPr sz="1100" i="1" spc="-45" dirty="0">
                <a:latin typeface="Book Antiqua"/>
                <a:cs typeface="Book Antiqua"/>
              </a:rPr>
              <a:t>N</a:t>
            </a:r>
            <a:r>
              <a:rPr sz="1100" b="0" spc="-45" dirty="0">
                <a:latin typeface="Bookman Old Style"/>
                <a:cs typeface="Bookman Old Style"/>
              </a:rPr>
              <a:t>]]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N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100" b="0" spc="-20" dirty="0">
                <a:latin typeface="Bookman Old Style"/>
                <a:cs typeface="Bookman Old Style"/>
              </a:rPr>
              <a:t>]]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N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17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</p:spTree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1594</Words>
  <Application>Microsoft Office PowerPoint</Application>
  <PresentationFormat>自定义</PresentationFormat>
  <Paragraphs>406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3" baseType="lpstr">
      <vt:lpstr>KaiTi</vt:lpstr>
      <vt:lpstr>Meiryo UI</vt:lpstr>
      <vt:lpstr>等线</vt:lpstr>
      <vt:lpstr>等线 Light</vt:lpstr>
      <vt:lpstr>Arial</vt:lpstr>
      <vt:lpstr>Book Antiqua</vt:lpstr>
      <vt:lpstr>Bookman Old Style</vt:lpstr>
      <vt:lpstr>Courier New</vt:lpstr>
      <vt:lpstr>Franklin Gothic Heavy</vt:lpstr>
      <vt:lpstr>Times New Roman</vt:lpstr>
      <vt:lpstr>Verdana</vt:lpstr>
      <vt:lpstr>Office Theme</vt:lpstr>
      <vt:lpstr>Risk models in insurance</vt:lpstr>
      <vt:lpstr>Contents</vt:lpstr>
      <vt:lpstr>Law of Large Numbers - LLN</vt:lpstr>
      <vt:lpstr>PowerPoint 演示文稿</vt:lpstr>
      <vt:lpstr>Risk models</vt:lpstr>
      <vt:lpstr>Collective risk model</vt:lpstr>
      <vt:lpstr>Probability distributions</vt:lpstr>
      <vt:lpstr>Expected aggregate claims</vt:lpstr>
      <vt:lpstr>Expected aggregate claims</vt:lpstr>
      <vt:lpstr>Expected aggregate claims</vt:lpstr>
      <vt:lpstr>Variance of aggregate claims</vt:lpstr>
      <vt:lpstr>Variance of aggregate claims</vt:lpstr>
      <vt:lpstr>Variance of aggregate claims per policy</vt:lpstr>
      <vt:lpstr>PowerPoint 演示文稿</vt:lpstr>
      <vt:lpstr>Variance of aggregate claims per policy</vt:lpstr>
      <vt:lpstr>Binomial distribution</vt:lpstr>
      <vt:lpstr>Binomial distribution - aggregate claims</vt:lpstr>
      <vt:lpstr>Binomial distribution - variance</vt:lpstr>
      <vt:lpstr>Individual risk model</vt:lpstr>
      <vt:lpstr>Total aggregated claims</vt:lpstr>
      <vt:lpstr>Definition</vt:lpstr>
      <vt:lpstr>Expected aggregated claims per policy</vt:lpstr>
      <vt:lpstr>Total variance</vt:lpstr>
      <vt:lpstr>Total variance</vt:lpstr>
      <vt:lpstr>Variance of aggregated claims per policy</vt:lpstr>
      <vt:lpstr>PowerPoint 演示文稿</vt:lpstr>
      <vt:lpstr>PowerPoint 演示文稿</vt:lpstr>
      <vt:lpstr>Individual risk model and CLT</vt:lpstr>
      <vt:lpstr>PowerPoint 演示文稿</vt:lpstr>
      <vt:lpstr>Simplification I.</vt:lpstr>
      <vt:lpstr>Simplification II.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Risk models in insurance - 154-0520 Insurance II</dc:title>
  <dc:creator>Jiri Valecky</dc:creator>
  <cp:lastModifiedBy>hp</cp:lastModifiedBy>
  <cp:revision>4</cp:revision>
  <dcterms:created xsi:type="dcterms:W3CDTF">2023-08-25T06:42:01Z</dcterms:created>
  <dcterms:modified xsi:type="dcterms:W3CDTF">2023-09-07T01:21:39Z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2021-02-26T00:00:00Z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2023-08-25T00:00:00Z</vt:filetime>
  </property>
  <property fmtid="{D5CDD505-2E9C-101B-9397-08002B2CF9AE}" pid="5" name="PTEX.Fullbanner">
    <vt:lpwstr>This is MiKTeX-pdfTeX 2.9.6839 (1.40.19)</vt:lpwstr>
  </property>
  <property fmtid="{D5CDD505-2E9C-101B-9397-08002B2CF9AE}" pid="6" name="Producer">
    <vt:lpwstr>pdfTeX-1.40.19</vt:lpwstr>
  </property>
</Properties>
</file>