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6AE4A-E494-4142-8046-8398E08C4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CBC101-6E4E-40BD-AEA6-1849202F5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7181D-32CD-4558-859F-E876477AA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4F8E0-F456-46B4-94C9-2077D146D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0F36E-4121-4509-B803-7E4EA66A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88623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DF7A9-81C8-43A9-898F-5BE9515F7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D57393-08BD-42C0-8E23-14C85E198C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3AD53-EFD3-4225-9F4D-A7309EEDC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CB942-D5A7-4C9D-834B-8E88C839E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A32F1-7DF4-4792-84E9-6EB36D5F7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127097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79A278-8819-425E-8FE6-9DA3DFCF6A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CF589-0FCE-495F-ABEF-2F353E58C6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CF7DA7-3BBF-4C0E-ABD6-49AAF3930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B3BB8-65D5-42BE-8A24-9E192AD0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AA360-FB2A-4C54-8C77-673569F57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05392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1B7A4-C185-49AF-8513-2E918CB87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59CF7-215A-46F7-866C-3390CD368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21402-91BC-432E-8902-281CFCBBE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8A3ED-9705-456E-A596-350EB149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396E9-DD6E-4FB6-96F3-6E1A61939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38791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F6795-091E-4F48-907D-677C38C52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FAEB4A-712A-4ED0-B0CB-01D52E07F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EED9B-0BB2-42F5-BD36-51B4ED528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E6914-3ACC-49F2-A274-B605245BF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3A577-328B-44DE-A283-34AABACDC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916867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D451D-BD38-4B1B-A8C8-A7E806F60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DB830-132C-4306-A2EB-93C445DB1D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84CDAF-2E63-4DCE-AF18-75D29EBD04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2A2209-2D28-4A74-BBE0-1A9629F12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BD06F-72E1-4728-8D03-A3455ABB1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469BF9-D9F8-4287-B294-8C1743B18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585260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CEB31-D1F2-48CA-A53A-4F8F1101E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CC3334-9052-49A3-98B2-BC6D7CF8D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6976B5-4F83-4ECE-B94C-4678A5499D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ADAFB4-85B3-4B84-B8F3-E5B16E0C72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07959F-34B6-46A8-92FC-A77B4D149E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AB7C75-18F7-40AF-8D1C-C5FD8718F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8CDE24-5969-4F1E-9215-3B67888E6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260F8B-8A70-45CE-9CB8-5452B7FB2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756480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F8BBC-315B-4030-9B93-5E37B3B1D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B9162B-787B-4D28-A361-2AA680080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CD8DA-BABF-428B-9309-84B1450E1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AECE23-608B-4D27-A0AE-FC98FE8C5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123110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91D8BB-D6D1-41EC-A648-E9027C72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83365E-A331-4C8E-9B55-A85EF1450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31954-63E9-4ACA-8F67-5B7FF76B5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66731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DC95-368C-4885-BF29-5BD0015AD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F8C58-5724-4C58-9EC5-F4D8D562F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CE6972-1E84-49E2-9949-1B5EF78C3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17BDFA-1CAD-4BFF-8E52-74A4E5E35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F1B142-B536-4F18-AF21-FAD1504CB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569D71-09EE-45D3-B288-E9CF75469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76252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5986B-DB2E-4B5A-AEFE-1794C863F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0D9368-DB4B-4CF8-BB42-80A1627083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9F3A6E-392C-4045-AE1E-D9DC9BBAB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5C44B-CBC2-4621-9D24-345B920D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34B85-140F-4C33-961D-AA802B476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17468-A6D4-449B-B567-DC8B4EC0B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80552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41E8D5-A74A-415E-83F7-8D37CD802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22B580-329F-42D5-9A79-9C5C7CA1C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84FBD-1362-465C-A912-77315CC8C2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04863-E5CE-44C7-893A-8572F4A81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50348-1CE5-4DE4-9C55-B3ED89AD7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31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85665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4450" y="1044575"/>
            <a:ext cx="2048510" cy="58593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dirty="0"/>
              <a:t>Risk</a:t>
            </a:r>
            <a:r>
              <a:rPr spc="60" dirty="0"/>
              <a:t> </a:t>
            </a:r>
            <a:r>
              <a:rPr dirty="0"/>
              <a:t>models</a:t>
            </a:r>
            <a:r>
              <a:rPr spc="60" dirty="0"/>
              <a:t> </a:t>
            </a:r>
            <a:r>
              <a:rPr dirty="0"/>
              <a:t>in</a:t>
            </a:r>
            <a:r>
              <a:rPr spc="60" dirty="0"/>
              <a:t> </a:t>
            </a:r>
            <a:r>
              <a:rPr spc="-10" dirty="0"/>
              <a:t>insurance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2885443-97B4-9305-4F52-D217AA20D1D2}"/>
              </a:ext>
            </a:extLst>
          </p:cNvPr>
          <p:cNvSpPr txBox="1"/>
          <p:nvPr/>
        </p:nvSpPr>
        <p:spPr>
          <a:xfrm>
            <a:off x="476250" y="256857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49" y="10912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Expected</a:t>
            </a:r>
            <a:r>
              <a:rPr spc="114" dirty="0"/>
              <a:t> </a:t>
            </a:r>
            <a:r>
              <a:rPr dirty="0"/>
              <a:t>aggregate</a:t>
            </a:r>
            <a:r>
              <a:rPr spc="120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94955"/>
            <a:ext cx="23266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Expected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90358" y="978495"/>
            <a:ext cx="2184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-50" dirty="0">
                <a:latin typeface="Bookman Old Style"/>
                <a:cs typeface="Bookman Old Style"/>
              </a:rPr>
              <a:t>lim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50873" y="1098955"/>
            <a:ext cx="29718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75" dirty="0">
                <a:latin typeface="Book Antiqua"/>
                <a:cs typeface="Book Antiqua"/>
              </a:rPr>
              <a:t>n</a:t>
            </a:r>
            <a:r>
              <a:rPr sz="800" i="1" spc="75" dirty="0">
                <a:latin typeface="Arial"/>
                <a:cs typeface="Arial"/>
              </a:rPr>
              <a:t>→∞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52930" y="944523"/>
            <a:ext cx="4318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0835" algn="l"/>
              </a:tabLst>
            </a:pPr>
            <a:r>
              <a:rPr sz="800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 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2</a:t>
            </a:r>
            <a:r>
              <a:rPr sz="800" u="sng" spc="50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60525" y="884769"/>
            <a:ext cx="10864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spc="415" dirty="0">
                <a:latin typeface="Book Antiqua"/>
                <a:cs typeface="Book Antiqua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spc="415" dirty="0">
                <a:latin typeface="Book Antiqua"/>
                <a:cs typeface="Book Antiqua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spc="-195" dirty="0">
                <a:latin typeface="Meiryo UI"/>
                <a:cs typeface="Meiryo UI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spc="-195" dirty="0">
                <a:latin typeface="Meiryo UI"/>
                <a:cs typeface="Meiryo UI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5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21254" y="944574"/>
            <a:ext cx="1047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69350" y="1073542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62630" y="978495"/>
            <a:ext cx="264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12630" y="862251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24327" y="78315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7729" y="1529562"/>
            <a:ext cx="4372610" cy="840105"/>
          </a:xfrm>
          <a:custGeom>
            <a:avLst/>
            <a:gdLst/>
            <a:ahLst/>
            <a:cxnLst/>
            <a:rect l="l" t="t" r="r" b="b"/>
            <a:pathLst>
              <a:path w="4372610" h="840105">
                <a:moveTo>
                  <a:pt x="4372533" y="0"/>
                </a:moveTo>
                <a:lnTo>
                  <a:pt x="0" y="0"/>
                </a:lnTo>
                <a:lnTo>
                  <a:pt x="0" y="840066"/>
                </a:lnTo>
                <a:lnTo>
                  <a:pt x="4372533" y="84006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28764" y="1763940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59396" y="1670213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842365" y="1877695"/>
            <a:ext cx="744220" cy="5715"/>
            <a:chOff x="842365" y="1877695"/>
            <a:chExt cx="744220" cy="5715"/>
          </a:xfrm>
        </p:grpSpPr>
        <p:sp>
          <p:nvSpPr>
            <p:cNvPr id="20" name="object 20"/>
            <p:cNvSpPr/>
            <p:nvPr/>
          </p:nvSpPr>
          <p:spPr>
            <a:xfrm>
              <a:off x="845223" y="1880552"/>
              <a:ext cx="130810" cy="0"/>
            </a:xfrm>
            <a:custGeom>
              <a:avLst/>
              <a:gdLst/>
              <a:ahLst/>
              <a:cxnLst/>
              <a:rect l="l" t="t" r="r" b="b"/>
              <a:pathLst>
                <a:path w="130809">
                  <a:moveTo>
                    <a:pt x="0" y="0"/>
                  </a:moveTo>
                  <a:lnTo>
                    <a:pt x="130784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452791" y="1880552"/>
              <a:ext cx="130810" cy="0"/>
            </a:xfrm>
            <a:custGeom>
              <a:avLst/>
              <a:gdLst/>
              <a:ahLst/>
              <a:cxnLst/>
              <a:rect l="l" t="t" r="r" b="b"/>
              <a:pathLst>
                <a:path w="130809">
                  <a:moveTo>
                    <a:pt x="0" y="0"/>
                  </a:moveTo>
                  <a:lnTo>
                    <a:pt x="130784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744219" y="1568588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51788" y="1568588"/>
            <a:ext cx="984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265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005393" y="1568588"/>
            <a:ext cx="46100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85115">
              <a:lnSpc>
                <a:spcPts val="660"/>
              </a:lnSpc>
              <a:spcBef>
                <a:spcPts val="90"/>
              </a:spcBef>
              <a:tabLst>
                <a:tab pos="447675" algn="l"/>
              </a:tabLst>
            </a:pP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ts val="660"/>
              </a:lnSpc>
            </a:pPr>
            <a:r>
              <a:rPr sz="1100" spc="265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32523" y="1858973"/>
            <a:ext cx="16021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19760" algn="l"/>
                <a:tab pos="1457960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90091" y="1670213"/>
            <a:ext cx="2249805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93065">
              <a:lnSpc>
                <a:spcPts val="1030"/>
              </a:lnSpc>
              <a:spcBef>
                <a:spcPts val="90"/>
              </a:spcBef>
              <a:tabLst>
                <a:tab pos="1231265" algn="l"/>
              </a:tabLst>
            </a:pPr>
            <a:r>
              <a:rPr sz="1100" spc="-50" dirty="0">
                <a:latin typeface="Book Antiqua"/>
                <a:cs typeface="Book Antiqua"/>
              </a:rPr>
              <a:t>1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ts val="1030"/>
              </a:lnSpc>
              <a:tabLst>
                <a:tab pos="508000" algn="l"/>
                <a:tab pos="134683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Meiryo UI"/>
                <a:cs typeface="Meiryo UI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285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35413" y="1670213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438423" y="1880552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3425723" y="1858973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337420" y="1568588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667899" y="1763940"/>
            <a:ext cx="3117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0597" y="2097975"/>
            <a:ext cx="1047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63511" y="2200299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90600" y="2002979"/>
            <a:ext cx="2667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1100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59372" y="2115196"/>
            <a:ext cx="2797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23594" algn="l"/>
              </a:tabLst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r>
              <a:rPr sz="1100" dirty="0">
                <a:latin typeface="Arial"/>
                <a:cs typeface="Arial"/>
              </a:rPr>
              <a:t>	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frequency.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36460" y="2460559"/>
            <a:ext cx="3912235" cy="655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28675">
              <a:lnSpc>
                <a:spcPct val="1252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increases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frequency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constant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invariant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4030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45" dirty="0"/>
              <a:t> </a:t>
            </a:r>
            <a:r>
              <a:rPr dirty="0"/>
              <a:t>of</a:t>
            </a:r>
            <a:r>
              <a:rPr spc="60" dirty="0"/>
              <a:t> </a:t>
            </a:r>
            <a:r>
              <a:rPr dirty="0"/>
              <a:t>aggregate</a:t>
            </a:r>
            <a:r>
              <a:rPr spc="60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06031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law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total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11898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marL="1078230">
              <a:lnSpc>
                <a:spcPct val="100000"/>
              </a:lnSpc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2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40" dirty="0">
                <a:latin typeface="Bookman Old Style"/>
                <a:cs typeface="Bookman Old Style"/>
              </a:rPr>
              <a:t>[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55" dirty="0">
                <a:latin typeface="Bookman Old Style"/>
                <a:cs typeface="Bookman Old Style"/>
              </a:rPr>
              <a:t>[</a:t>
            </a:r>
            <a:r>
              <a:rPr sz="1100" i="1" spc="-55" dirty="0">
                <a:latin typeface="Book Antiqua"/>
                <a:cs typeface="Book Antiqua"/>
              </a:rPr>
              <a:t>Y</a:t>
            </a:r>
            <a:r>
              <a:rPr sz="1100" i="1" spc="-55" dirty="0">
                <a:latin typeface="Meiryo UI"/>
                <a:cs typeface="Meiryo UI"/>
              </a:rPr>
              <a:t>|</a:t>
            </a:r>
            <a:r>
              <a:rPr sz="1100" i="1" spc="-55" dirty="0">
                <a:latin typeface="Book Antiqua"/>
                <a:cs typeface="Book Antiqua"/>
              </a:rPr>
              <a:t>X</a:t>
            </a:r>
            <a:r>
              <a:rPr sz="1100" b="0" spc="-55" dirty="0">
                <a:latin typeface="Bookman Old Style"/>
                <a:cs typeface="Bookman Old Style"/>
              </a:rPr>
              <a:t>]]</a:t>
            </a:r>
            <a:r>
              <a:rPr sz="1100" b="0" spc="-9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spc="-25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-10" dirty="0">
                <a:latin typeface="Meiryo UI"/>
                <a:cs typeface="Meiryo UI"/>
              </a:rPr>
              <a:t>|</a:t>
            </a:r>
            <a:r>
              <a:rPr sz="1100" i="1" spc="-10" dirty="0">
                <a:latin typeface="Book Antiqua"/>
                <a:cs typeface="Book Antiqua"/>
              </a:rPr>
              <a:t>X</a:t>
            </a:r>
            <a:r>
              <a:rPr sz="1100" b="0" spc="-10" dirty="0">
                <a:latin typeface="Bookman Old Style"/>
                <a:cs typeface="Bookman Old Style"/>
              </a:rPr>
              <a:t>]]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1386051"/>
            <a:ext cx="2989580" cy="17481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If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3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(due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iid)</a:t>
            </a:r>
            <a:endParaRPr sz="1100">
              <a:latin typeface="Arial"/>
              <a:cs typeface="Arial"/>
            </a:endParaRPr>
          </a:p>
          <a:p>
            <a:pPr marL="1299845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S</a:t>
            </a:r>
            <a:r>
              <a:rPr sz="1100" i="1" spc="-35" dirty="0">
                <a:latin typeface="Meiryo UI"/>
                <a:cs typeface="Meiryo UI"/>
              </a:rPr>
              <a:t>|</a:t>
            </a:r>
            <a:r>
              <a:rPr sz="1100" i="1" spc="-35" dirty="0">
                <a:latin typeface="Book Antiqua"/>
                <a:cs typeface="Book Antiqua"/>
              </a:rPr>
              <a:t>N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Book Antiqua"/>
                <a:cs typeface="Book Antiqua"/>
              </a:rPr>
              <a:t>3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spc="-35" dirty="0">
                <a:latin typeface="Book Antiqua"/>
                <a:cs typeface="Book Antiqua"/>
              </a:rPr>
              <a:t>3</a:t>
            </a:r>
            <a:r>
              <a:rPr sz="1100" i="1" spc="-35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>
              <a:latin typeface="Arial"/>
              <a:cs typeface="Arial"/>
            </a:endParaRPr>
          </a:p>
          <a:p>
            <a:pPr marL="1299845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S</a:t>
            </a:r>
            <a:r>
              <a:rPr sz="1100" i="1" spc="-35" dirty="0">
                <a:latin typeface="Meiryo UI"/>
                <a:cs typeface="Meiryo UI"/>
              </a:rPr>
              <a:t>|</a:t>
            </a:r>
            <a:r>
              <a:rPr sz="1100" i="1" spc="-35" dirty="0">
                <a:latin typeface="Book Antiqua"/>
                <a:cs typeface="Book Antiqua"/>
              </a:rPr>
              <a:t>N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i="1" spc="-35" dirty="0">
                <a:latin typeface="Book Antiqua"/>
                <a:cs typeface="Book Antiqua"/>
              </a:rPr>
              <a:t>nVar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  <a:p>
            <a:pPr marL="1299210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55" dirty="0">
                <a:latin typeface="Bookman Old Style"/>
                <a:cs typeface="Bookman Old Style"/>
              </a:rPr>
              <a:t>[</a:t>
            </a:r>
            <a:r>
              <a:rPr sz="1100" i="1" spc="-55" dirty="0">
                <a:latin typeface="Book Antiqua"/>
                <a:cs typeface="Book Antiqua"/>
              </a:rPr>
              <a:t>S</a:t>
            </a:r>
            <a:r>
              <a:rPr sz="1100" i="1" spc="-55" dirty="0">
                <a:latin typeface="Meiryo UI"/>
                <a:cs typeface="Meiryo UI"/>
              </a:rPr>
              <a:t>|</a:t>
            </a:r>
            <a:r>
              <a:rPr sz="1100" i="1" spc="-55" dirty="0">
                <a:latin typeface="Book Antiqua"/>
                <a:cs typeface="Book Antiqua"/>
              </a:rPr>
              <a:t>N</a:t>
            </a:r>
            <a:r>
              <a:rPr sz="1100" b="0" spc="-55" dirty="0">
                <a:latin typeface="Bookman Old Style"/>
                <a:cs typeface="Bookman Old Style"/>
              </a:rPr>
              <a:t>]</a:t>
            </a:r>
            <a:r>
              <a:rPr sz="1100" b="0" spc="-2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20" dirty="0">
                <a:latin typeface="Bookman Old Style"/>
                <a:cs typeface="Bookman Old Style"/>
              </a:rPr>
              <a:t> </a:t>
            </a:r>
            <a:r>
              <a:rPr sz="1100" i="1" spc="-35" dirty="0">
                <a:latin typeface="Book Antiqua"/>
                <a:cs typeface="Book Antiqua"/>
              </a:rPr>
              <a:t>NVar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45" dirty="0"/>
              <a:t> </a:t>
            </a:r>
            <a:r>
              <a:rPr dirty="0"/>
              <a:t>of</a:t>
            </a:r>
            <a:r>
              <a:rPr spc="60" dirty="0"/>
              <a:t> </a:t>
            </a:r>
            <a:r>
              <a:rPr dirty="0"/>
              <a:t>aggregate</a:t>
            </a:r>
            <a:r>
              <a:rPr spc="60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142109"/>
            <a:ext cx="3226435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 marL="1075055">
              <a:lnSpc>
                <a:spcPct val="100000"/>
              </a:lnSpc>
              <a:spcBef>
                <a:spcPts val="35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NVar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]]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808327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marL="1063625">
              <a:lnSpc>
                <a:spcPct val="100000"/>
              </a:lnSpc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60" dirty="0"/>
              <a:t> </a:t>
            </a:r>
            <a:r>
              <a:rPr dirty="0"/>
              <a:t>of</a:t>
            </a:r>
            <a:r>
              <a:rPr spc="60" dirty="0"/>
              <a:t> </a:t>
            </a:r>
            <a:r>
              <a:rPr dirty="0"/>
              <a:t>aggregate</a:t>
            </a:r>
            <a:r>
              <a:rPr spc="60" dirty="0"/>
              <a:t> </a:t>
            </a:r>
            <a:r>
              <a:rPr dirty="0"/>
              <a:t>claims</a:t>
            </a:r>
            <a:r>
              <a:rPr spc="60" dirty="0"/>
              <a:t> </a:t>
            </a:r>
            <a:r>
              <a:rPr dirty="0"/>
              <a:t>per</a:t>
            </a:r>
            <a:r>
              <a:rPr spc="60" dirty="0"/>
              <a:t> </a:t>
            </a:r>
            <a:r>
              <a:rPr spc="-10" dirty="0"/>
              <a:t>policy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630921" y="1018056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74380" y="924330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60194" y="1134656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947494" y="111309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59191" y="822704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379205" y="1134656"/>
            <a:ext cx="187960" cy="0"/>
          </a:xfrm>
          <a:custGeom>
            <a:avLst/>
            <a:gdLst/>
            <a:ahLst/>
            <a:cxnLst/>
            <a:rect l="l" t="t" r="r" b="b"/>
            <a:pathLst>
              <a:path w="187960">
                <a:moveTo>
                  <a:pt x="0" y="0"/>
                </a:moveTo>
                <a:lnTo>
                  <a:pt x="18771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341105" y="1073059"/>
            <a:ext cx="257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05075" y="924330"/>
            <a:ext cx="772160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33045">
              <a:lnSpc>
                <a:spcPts val="1030"/>
              </a:lnSpc>
              <a:spcBef>
                <a:spcPts val="90"/>
              </a:spcBef>
            </a:pPr>
            <a:r>
              <a:rPr sz="1100" spc="-5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ts val="1030"/>
              </a:lnSpc>
              <a:tabLst>
                <a:tab pos="376555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9372" y="1343277"/>
            <a:ext cx="2876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7729" y="1584693"/>
            <a:ext cx="4372610" cy="680720"/>
          </a:xfrm>
          <a:custGeom>
            <a:avLst/>
            <a:gdLst/>
            <a:ahLst/>
            <a:cxnLst/>
            <a:rect l="l" t="t" r="r" b="b"/>
            <a:pathLst>
              <a:path w="4372610" h="680719">
                <a:moveTo>
                  <a:pt x="4372533" y="0"/>
                </a:moveTo>
                <a:lnTo>
                  <a:pt x="0" y="0"/>
                </a:lnTo>
                <a:lnTo>
                  <a:pt x="0" y="680643"/>
                </a:lnTo>
                <a:lnTo>
                  <a:pt x="4372533" y="680643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074635" y="1845880"/>
            <a:ext cx="2184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02918" y="1650528"/>
            <a:ext cx="3200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2336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48790" y="1845880"/>
            <a:ext cx="1206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81846" y="1845880"/>
            <a:ext cx="1206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+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65821" y="1729648"/>
            <a:ext cx="2197100" cy="40322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65"/>
              </a:spcBef>
              <a:tabLst>
                <a:tab pos="443865" algn="l"/>
                <a:tab pos="1369695" algn="l"/>
              </a:tabLst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</a:t>
            </a:r>
            <a:r>
              <a:rPr sz="1100" u="sng" spc="-114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100" b="0" u="sng" spc="-2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[</a:t>
            </a:r>
            <a:r>
              <a:rPr sz="1100" i="1" u="sng" spc="-2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b="0" u="sng" spc="-2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]</a:t>
            </a:r>
            <a:r>
              <a:rPr sz="1100" b="0" u="sng" spc="-15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4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Var</a:t>
            </a:r>
            <a:r>
              <a:rPr sz="1100" i="1" u="sng" spc="-8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[</a:t>
            </a:r>
            <a:r>
              <a:rPr sz="1100" i="1" u="sng" spc="-2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]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5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25400">
              <a:lnSpc>
                <a:spcPct val="100000"/>
              </a:lnSpc>
              <a:spcBef>
                <a:spcPts val="17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735579" y="1962493"/>
            <a:ext cx="782955" cy="0"/>
          </a:xfrm>
          <a:custGeom>
            <a:avLst/>
            <a:gdLst/>
            <a:ahLst/>
            <a:cxnLst/>
            <a:rect l="l" t="t" r="r" b="b"/>
            <a:pathLst>
              <a:path w="782954">
                <a:moveTo>
                  <a:pt x="0" y="0"/>
                </a:moveTo>
                <a:lnTo>
                  <a:pt x="78259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041093" y="1900896"/>
            <a:ext cx="12242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991235" algn="l"/>
              </a:tabLst>
            </a:pP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6460" y="2356254"/>
            <a:ext cx="3333750" cy="44577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75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increases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decreases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237363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Variance</a:t>
            </a:r>
            <a:r>
              <a:rPr sz="1400" spc="4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of</a:t>
            </a:r>
            <a:r>
              <a:rPr sz="1400" spc="6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aggregate</a:t>
            </a:r>
            <a:r>
              <a:rPr sz="1400" spc="6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claims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956" y="763098"/>
            <a:ext cx="3527155" cy="2226026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60" dirty="0"/>
              <a:t> </a:t>
            </a:r>
            <a:r>
              <a:rPr dirty="0"/>
              <a:t>of</a:t>
            </a:r>
            <a:r>
              <a:rPr spc="60" dirty="0"/>
              <a:t> </a:t>
            </a:r>
            <a:r>
              <a:rPr dirty="0"/>
              <a:t>aggregate</a:t>
            </a:r>
            <a:r>
              <a:rPr spc="60" dirty="0"/>
              <a:t> </a:t>
            </a:r>
            <a:r>
              <a:rPr dirty="0"/>
              <a:t>claims</a:t>
            </a:r>
            <a:r>
              <a:rPr spc="60" dirty="0"/>
              <a:t> </a:t>
            </a:r>
            <a:r>
              <a:rPr dirty="0"/>
              <a:t>per</a:t>
            </a:r>
            <a:r>
              <a:rPr spc="60" dirty="0"/>
              <a:t> </a:t>
            </a:r>
            <a:r>
              <a:rPr spc="-10" dirty="0"/>
              <a:t>policy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7820" y="612592"/>
            <a:ext cx="3502073" cy="221348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73429" y="2991388"/>
            <a:ext cx="266128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Variance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aggregate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policy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Binomial</a:t>
            </a:r>
            <a:r>
              <a:rPr spc="11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78815">
              <a:lnSpc>
                <a:spcPct val="100000"/>
              </a:lnSpc>
              <a:spcBef>
                <a:spcPts val="90"/>
              </a:spcBef>
            </a:pPr>
            <a:r>
              <a:rPr b="0" i="1" dirty="0">
                <a:latin typeface="Book Antiqua"/>
                <a:cs typeface="Book Antiqua"/>
              </a:rPr>
              <a:t>f</a:t>
            </a:r>
            <a:r>
              <a:rPr b="0" i="1" spc="95" dirty="0">
                <a:latin typeface="Book Antiqua"/>
                <a:cs typeface="Book Antiqua"/>
              </a:rPr>
              <a:t> </a:t>
            </a:r>
            <a:r>
              <a:rPr dirty="0"/>
              <a:t>(</a:t>
            </a:r>
            <a:r>
              <a:rPr b="0" i="1" dirty="0">
                <a:latin typeface="Book Antiqua"/>
                <a:cs typeface="Book Antiqua"/>
              </a:rPr>
              <a:t>N</a:t>
            </a:r>
            <a:r>
              <a:rPr dirty="0"/>
              <a:t>;</a:t>
            </a:r>
            <a:r>
              <a:rPr spc="-145" dirty="0"/>
              <a:t> </a:t>
            </a:r>
            <a:r>
              <a:rPr b="0" i="1" spc="-10" dirty="0">
                <a:latin typeface="Book Antiqua"/>
                <a:cs typeface="Book Antiqua"/>
              </a:rPr>
              <a:t>M</a:t>
            </a:r>
            <a:r>
              <a:rPr b="0" i="1" spc="-10" dirty="0">
                <a:latin typeface="Franklin Gothic Heavy"/>
                <a:cs typeface="Franklin Gothic Heavy"/>
              </a:rPr>
              <a:t>,</a:t>
            </a:r>
            <a:r>
              <a:rPr b="0" i="1" spc="-70" dirty="0">
                <a:latin typeface="Franklin Gothic Heavy"/>
                <a:cs typeface="Franklin Gothic Heavy"/>
              </a:rPr>
              <a:t> </a:t>
            </a:r>
            <a:r>
              <a:rPr b="0" i="1" dirty="0">
                <a:latin typeface="Book Antiqua"/>
                <a:cs typeface="Book Antiqua"/>
              </a:rPr>
              <a:t>p</a:t>
            </a:r>
            <a:r>
              <a:rPr dirty="0"/>
              <a:t>)</a:t>
            </a:r>
            <a:r>
              <a:rPr spc="-10" dirty="0"/>
              <a:t> </a:t>
            </a:r>
            <a:r>
              <a:rPr spc="180" dirty="0"/>
              <a:t>=</a:t>
            </a:r>
            <a:r>
              <a:rPr spc="-10" dirty="0"/>
              <a:t> </a:t>
            </a:r>
            <a:r>
              <a:rPr b="0" i="1" spc="-10" dirty="0">
                <a:latin typeface="Book Antiqua"/>
                <a:cs typeface="Book Antiqua"/>
              </a:rPr>
              <a:t>Pr</a:t>
            </a:r>
            <a:r>
              <a:rPr b="0" i="1" spc="-70" dirty="0">
                <a:latin typeface="Book Antiqua"/>
                <a:cs typeface="Book Antiqua"/>
              </a:rPr>
              <a:t> </a:t>
            </a:r>
            <a:r>
              <a:rPr dirty="0"/>
              <a:t>(</a:t>
            </a:r>
            <a:r>
              <a:rPr b="0" i="1" dirty="0">
                <a:latin typeface="Book Antiqua"/>
                <a:cs typeface="Book Antiqua"/>
              </a:rPr>
              <a:t>N</a:t>
            </a:r>
            <a:r>
              <a:rPr b="0" i="1" spc="105" dirty="0">
                <a:latin typeface="Book Antiqua"/>
                <a:cs typeface="Book Antiqua"/>
              </a:rPr>
              <a:t> </a:t>
            </a:r>
            <a:r>
              <a:rPr spc="180" dirty="0"/>
              <a:t>=</a:t>
            </a:r>
            <a:r>
              <a:rPr spc="-10" dirty="0"/>
              <a:t> </a:t>
            </a:r>
            <a:r>
              <a:rPr b="0" i="1" dirty="0">
                <a:latin typeface="Book Antiqua"/>
                <a:cs typeface="Book Antiqua"/>
              </a:rPr>
              <a:t>n</a:t>
            </a:r>
            <a:r>
              <a:rPr dirty="0"/>
              <a:t>)</a:t>
            </a:r>
            <a:r>
              <a:rPr spc="-5" dirty="0"/>
              <a:t> </a:t>
            </a:r>
            <a:r>
              <a:rPr spc="130" dirty="0"/>
              <a:t>=</a:t>
            </a:r>
          </a:p>
          <a:p>
            <a:pPr>
              <a:lnSpc>
                <a:spcPct val="100000"/>
              </a:lnSpc>
            </a:pPr>
            <a:endParaRPr sz="1500"/>
          </a:p>
          <a:p>
            <a:pPr marL="12700">
              <a:lnSpc>
                <a:spcPct val="100000"/>
              </a:lnSpc>
            </a:pPr>
            <a:r>
              <a:rPr b="0" dirty="0">
                <a:latin typeface="Arial"/>
                <a:cs typeface="Arial"/>
              </a:rPr>
              <a:t>for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i="1" dirty="0">
                <a:latin typeface="Book Antiqua"/>
                <a:cs typeface="Book Antiqua"/>
              </a:rPr>
              <a:t>n</a:t>
            </a:r>
            <a:r>
              <a:rPr b="0" i="1" spc="25" dirty="0">
                <a:latin typeface="Book Antiqua"/>
                <a:cs typeface="Book Antiqua"/>
              </a:rPr>
              <a:t> </a:t>
            </a:r>
            <a:r>
              <a:rPr spc="180" dirty="0"/>
              <a:t>=</a:t>
            </a:r>
            <a:r>
              <a:rPr spc="-50" dirty="0"/>
              <a:t> </a:t>
            </a:r>
            <a:r>
              <a:rPr b="0" spc="-10" dirty="0">
                <a:latin typeface="Book Antiqua"/>
                <a:cs typeface="Book Antiqua"/>
              </a:rPr>
              <a:t>0</a:t>
            </a:r>
            <a:r>
              <a:rPr b="0" i="1" spc="-10" dirty="0">
                <a:latin typeface="Franklin Gothic Heavy"/>
                <a:cs typeface="Franklin Gothic Heavy"/>
              </a:rPr>
              <a:t>,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spc="-10" dirty="0">
                <a:latin typeface="Book Antiqua"/>
                <a:cs typeface="Book Antiqua"/>
              </a:rPr>
              <a:t>1</a:t>
            </a:r>
            <a:r>
              <a:rPr b="0" i="1" spc="-10" dirty="0">
                <a:latin typeface="Franklin Gothic Heavy"/>
                <a:cs typeface="Franklin Gothic Heavy"/>
              </a:rPr>
              <a:t>,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spc="-10" dirty="0">
                <a:latin typeface="Book Antiqua"/>
                <a:cs typeface="Book Antiqua"/>
              </a:rPr>
              <a:t>2</a:t>
            </a:r>
            <a:r>
              <a:rPr b="0" i="1" spc="-10" dirty="0">
                <a:latin typeface="Franklin Gothic Heavy"/>
                <a:cs typeface="Franklin Gothic Heavy"/>
              </a:rPr>
              <a:t>,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i="1" spc="-10" dirty="0">
                <a:latin typeface="Franklin Gothic Heavy"/>
                <a:cs typeface="Franklin Gothic Heavy"/>
              </a:rPr>
              <a:t>.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i="1" spc="-10" dirty="0">
                <a:latin typeface="Franklin Gothic Heavy"/>
                <a:cs typeface="Franklin Gothic Heavy"/>
              </a:rPr>
              <a:t>.</a:t>
            </a:r>
            <a:r>
              <a:rPr b="0" i="1" spc="-95" dirty="0">
                <a:latin typeface="Franklin Gothic Heavy"/>
                <a:cs typeface="Franklin Gothic Heavy"/>
              </a:rPr>
              <a:t> </a:t>
            </a:r>
            <a:r>
              <a:rPr b="0" i="1" spc="-50" dirty="0">
                <a:latin typeface="Franklin Gothic Heavy"/>
                <a:cs typeface="Franklin Gothic Heavy"/>
              </a:rPr>
              <a:t>.</a:t>
            </a: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b="0" i="1" dirty="0">
                <a:latin typeface="Book Antiqua"/>
                <a:cs typeface="Book Antiqua"/>
              </a:rPr>
              <a:t>n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number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insured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accidents</a:t>
            </a: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b="0" i="1" dirty="0">
                <a:latin typeface="Book Antiqua"/>
                <a:cs typeface="Book Antiqua"/>
              </a:rPr>
              <a:t>M</a:t>
            </a:r>
            <a:r>
              <a:rPr b="0" i="1" spc="5" dirty="0">
                <a:latin typeface="Book Antiqua"/>
                <a:cs typeface="Book Antiqua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number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policies</a:t>
            </a: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b="0" i="1" dirty="0">
                <a:latin typeface="Book Antiqua"/>
                <a:cs typeface="Book Antiqua"/>
              </a:rPr>
              <a:t>p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probability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insured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accident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906524"/>
            <a:ext cx="3594735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count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binomial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4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≈</a:t>
            </a:r>
            <a:r>
              <a:rPr sz="1100" i="1" spc="-70" dirty="0">
                <a:latin typeface="Meiryo UI"/>
                <a:cs typeface="Meiryo UI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Bi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b="0" spc="-25" dirty="0">
                <a:latin typeface="Bookman Old Style"/>
                <a:cs typeface="Bookman Old Style"/>
              </a:rPr>
              <a:t>)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mass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25483" y="1380057"/>
            <a:ext cx="156210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  <a:p>
            <a:pPr marL="39370">
              <a:lnSpc>
                <a:spcPct val="100000"/>
              </a:lnSpc>
              <a:spcBef>
                <a:spcPts val="35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60231" y="1270963"/>
            <a:ext cx="487045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7147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13875" y="1446427"/>
            <a:ext cx="819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44609" y="1466315"/>
            <a:ext cx="5962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44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b="0" spc="-25" dirty="0">
                <a:latin typeface="Bookman Old Style"/>
                <a:cs typeface="Bookman Old Style"/>
              </a:rPr>
              <a:t>)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15207" y="1439797"/>
            <a:ext cx="2609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30" dirty="0">
                <a:latin typeface="Book Antiqua"/>
                <a:cs typeface="Book Antiqua"/>
              </a:rPr>
              <a:t>M</a:t>
            </a:r>
            <a:r>
              <a:rPr sz="800" i="1" spc="30" dirty="0">
                <a:latin typeface="Arial"/>
                <a:cs typeface="Arial"/>
              </a:rPr>
              <a:t>−</a:t>
            </a:r>
            <a:r>
              <a:rPr sz="800" i="1" spc="30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Binomial</a:t>
            </a:r>
            <a:r>
              <a:rPr spc="90" dirty="0"/>
              <a:t> </a:t>
            </a:r>
            <a:r>
              <a:rPr dirty="0"/>
              <a:t>distribution</a:t>
            </a:r>
            <a:r>
              <a:rPr spc="95" dirty="0"/>
              <a:t> </a:t>
            </a:r>
            <a:r>
              <a:rPr dirty="0"/>
              <a:t>-</a:t>
            </a:r>
            <a:r>
              <a:rPr spc="90" dirty="0"/>
              <a:t> </a:t>
            </a:r>
            <a:r>
              <a:rPr dirty="0"/>
              <a:t>aggregate</a:t>
            </a:r>
            <a:r>
              <a:rPr spc="95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833028"/>
            <a:ext cx="3291204" cy="706120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998219" algn="ctr">
              <a:lnSpc>
                <a:spcPct val="100000"/>
              </a:lnSpc>
              <a:spcBef>
                <a:spcPts val="78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M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90" dirty="0">
                <a:latin typeface="Franklin Gothic Heavy"/>
                <a:cs typeface="Franklin Gothic Heavy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b="0" spc="-25" dirty="0">
                <a:latin typeface="Bookman Old Style"/>
                <a:cs typeface="Bookman Old Style"/>
              </a:rPr>
              <a:t>)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</a:t>
            </a:r>
            <a:endParaRPr sz="1100">
              <a:latin typeface="Arial"/>
              <a:cs typeface="Arial"/>
            </a:endParaRPr>
          </a:p>
          <a:p>
            <a:pPr marL="998219" algn="ctr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7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601798"/>
            <a:ext cx="7423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Per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77454" y="1844508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08086" y="1750782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893912" y="196112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792909" y="164915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312911" y="1961121"/>
            <a:ext cx="304165" cy="0"/>
          </a:xfrm>
          <a:custGeom>
            <a:avLst/>
            <a:gdLst/>
            <a:ahLst/>
            <a:cxnLst/>
            <a:rect l="l" t="t" r="r" b="b"/>
            <a:pathLst>
              <a:path w="304164">
                <a:moveTo>
                  <a:pt x="0" y="0"/>
                </a:moveTo>
                <a:lnTo>
                  <a:pt x="30380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881212" y="1939542"/>
            <a:ext cx="6623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17525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38781" y="1750782"/>
            <a:ext cx="791845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73990">
              <a:lnSpc>
                <a:spcPts val="103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N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ts val="1030"/>
              </a:lnSpc>
              <a:tabLst>
                <a:tab pos="492759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09268" y="2271914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39913" y="2178188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525727" y="2388527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424724" y="2076563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944725" y="2388527"/>
            <a:ext cx="300355" cy="0"/>
          </a:xfrm>
          <a:custGeom>
            <a:avLst/>
            <a:gdLst/>
            <a:ahLst/>
            <a:cxnLst/>
            <a:rect l="l" t="t" r="r" b="b"/>
            <a:pathLst>
              <a:path w="300355">
                <a:moveTo>
                  <a:pt x="0" y="0"/>
                </a:moveTo>
                <a:lnTo>
                  <a:pt x="30011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513027" y="2366948"/>
            <a:ext cx="6604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16255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70608" y="2178188"/>
            <a:ext cx="1528445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73990">
              <a:lnSpc>
                <a:spcPts val="103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ts val="1030"/>
              </a:lnSpc>
              <a:tabLst>
                <a:tab pos="520065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9372" y="2597136"/>
            <a:ext cx="376999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 </a:t>
            </a:r>
            <a:r>
              <a:rPr sz="1100" dirty="0">
                <a:latin typeface="Arial"/>
                <a:cs typeface="Arial"/>
              </a:rPr>
              <a:t>increases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and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constant.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0697" y="68894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Binomial</a:t>
            </a:r>
            <a:r>
              <a:rPr spc="85" dirty="0"/>
              <a:t> </a:t>
            </a:r>
            <a:r>
              <a:rPr dirty="0"/>
              <a:t>distribution</a:t>
            </a:r>
            <a:r>
              <a:rPr spc="85" dirty="0"/>
              <a:t> </a:t>
            </a:r>
            <a:r>
              <a:rPr dirty="0"/>
              <a:t>-</a:t>
            </a:r>
            <a:r>
              <a:rPr spc="85" dirty="0"/>
              <a:t> </a:t>
            </a:r>
            <a:r>
              <a:rPr spc="-10" dirty="0"/>
              <a:t>variance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638224"/>
            <a:ext cx="3624579" cy="1068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</a:t>
            </a:r>
            <a:endParaRPr sz="1100">
              <a:latin typeface="Arial"/>
              <a:cs typeface="Arial"/>
            </a:endParaRPr>
          </a:p>
          <a:p>
            <a:pPr marL="709295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709295" algn="ctr">
              <a:lnSpc>
                <a:spcPct val="100000"/>
              </a:lnSpc>
              <a:spcBef>
                <a:spcPts val="113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37465">
              <a:lnSpc>
                <a:spcPct val="100000"/>
              </a:lnSpc>
              <a:spcBef>
                <a:spcPts val="685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222" y="1923756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03807" y="1830030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03807" y="201879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61376" y="1923756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67711" y="1923756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+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97406" y="1830030"/>
            <a:ext cx="23272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036319" algn="l"/>
              </a:tabLst>
            </a:pP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</a:t>
            </a:r>
            <a:r>
              <a:rPr sz="1100" i="1" u="sng" spc="-3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M</a:t>
            </a:r>
            <a:r>
              <a:rPr sz="1100" i="1" u="sng" spc="-3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i="1" u="sng" spc="-4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Var</a:t>
            </a:r>
            <a:r>
              <a:rPr sz="1100" i="1" u="sng" spc="-9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[</a:t>
            </a:r>
            <a:r>
              <a:rPr sz="1100" i="1" u="sng" spc="-2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]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1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1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90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534145" y="2040356"/>
            <a:ext cx="1259205" cy="0"/>
          </a:xfrm>
          <a:custGeom>
            <a:avLst/>
            <a:gdLst/>
            <a:ahLst/>
            <a:cxnLst/>
            <a:rect l="l" t="t" r="r" b="b"/>
            <a:pathLst>
              <a:path w="1259204">
                <a:moveTo>
                  <a:pt x="0" y="0"/>
                </a:moveTo>
                <a:lnTo>
                  <a:pt x="125874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790306" y="1978760"/>
            <a:ext cx="15119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1278890" algn="l"/>
              </a:tabLst>
            </a:pP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15504" y="1728405"/>
            <a:ext cx="563880" cy="702945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500">
              <a:latin typeface="Arial"/>
              <a:cs typeface="Arial"/>
            </a:endParaRPr>
          </a:p>
          <a:p>
            <a:pPr marL="243204">
              <a:lnSpc>
                <a:spcPct val="100000"/>
              </a:lnSpc>
              <a:tabLst>
                <a:tab pos="47752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18070" y="2434919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92224" y="2434919"/>
            <a:ext cx="9086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88035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b="0" spc="130" dirty="0">
                <a:latin typeface="Bookman Old Style"/>
                <a:cs typeface="Bookman Old Style"/>
              </a:rPr>
              <a:t>+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534145" y="2551531"/>
            <a:ext cx="1028065" cy="0"/>
          </a:xfrm>
          <a:custGeom>
            <a:avLst/>
            <a:gdLst/>
            <a:ahLst/>
            <a:cxnLst/>
            <a:rect l="l" t="t" r="r" b="b"/>
            <a:pathLst>
              <a:path w="1028064">
                <a:moveTo>
                  <a:pt x="0" y="0"/>
                </a:moveTo>
                <a:lnTo>
                  <a:pt x="102789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309255" y="2318687"/>
            <a:ext cx="2297430" cy="40322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65"/>
              </a:spcBef>
              <a:tabLst>
                <a:tab pos="456565" algn="l"/>
                <a:tab pos="1224280" algn="l"/>
              </a:tabLst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</a:t>
            </a:r>
            <a:r>
              <a:rPr sz="1100" i="1" u="sng" spc="-3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i="1" u="sng" spc="-4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Var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[</a:t>
            </a:r>
            <a:r>
              <a:rPr sz="1100" i="1" u="sng" spc="-2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b="0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]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1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85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0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38100">
              <a:lnSpc>
                <a:spcPct val="100000"/>
              </a:lnSpc>
              <a:spcBef>
                <a:spcPts val="170"/>
              </a:spcBef>
              <a:tabLst>
                <a:tab pos="675640" algn="l"/>
                <a:tab pos="1673225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9372" y="2763328"/>
            <a:ext cx="424243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increases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decreasing.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Individual</a:t>
            </a:r>
            <a:r>
              <a:rPr spc="95" dirty="0"/>
              <a:t> </a:t>
            </a:r>
            <a:r>
              <a:rPr dirty="0"/>
              <a:t>risk</a:t>
            </a:r>
            <a:r>
              <a:rPr spc="95" dirty="0"/>
              <a:t> </a:t>
            </a:r>
            <a:r>
              <a:rPr spc="-10" dirty="0"/>
              <a:t>model</a:t>
            </a:r>
          </a:p>
        </p:txBody>
      </p:sp>
      <p:sp>
        <p:nvSpPr>
          <p:cNvPr id="6" name="object 6"/>
          <p:cNvSpPr/>
          <p:nvPr/>
        </p:nvSpPr>
        <p:spPr>
          <a:xfrm>
            <a:off x="117729" y="808418"/>
            <a:ext cx="4372610" cy="206375"/>
          </a:xfrm>
          <a:custGeom>
            <a:avLst/>
            <a:gdLst/>
            <a:ahLst/>
            <a:cxnLst/>
            <a:rect l="l" t="t" r="r" b="b"/>
            <a:pathLst>
              <a:path w="4372610" h="206375">
                <a:moveTo>
                  <a:pt x="0" y="205854"/>
                </a:moveTo>
                <a:lnTo>
                  <a:pt x="4372533" y="205854"/>
                </a:lnTo>
                <a:lnTo>
                  <a:pt x="4372533" y="0"/>
                </a:lnTo>
                <a:lnTo>
                  <a:pt x="0" y="0"/>
                </a:lnTo>
                <a:lnTo>
                  <a:pt x="0" y="205854"/>
                </a:lnTo>
                <a:close/>
              </a:path>
            </a:pathLst>
          </a:custGeom>
          <a:solidFill>
            <a:srgbClr val="00A4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9372" y="813421"/>
            <a:ext cx="6032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Definition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17729" y="1014272"/>
            <a:ext cx="4372610" cy="1312545"/>
            <a:chOff x="117729" y="1014272"/>
            <a:chExt cx="4372610" cy="1312545"/>
          </a:xfrm>
        </p:grpSpPr>
        <p:sp>
          <p:nvSpPr>
            <p:cNvPr id="9" name="object 9"/>
            <p:cNvSpPr/>
            <p:nvPr/>
          </p:nvSpPr>
          <p:spPr>
            <a:xfrm>
              <a:off x="117729" y="1014272"/>
              <a:ext cx="4372610" cy="1312545"/>
            </a:xfrm>
            <a:custGeom>
              <a:avLst/>
              <a:gdLst/>
              <a:ahLst/>
              <a:cxnLst/>
              <a:rect l="l" t="t" r="r" b="b"/>
              <a:pathLst>
                <a:path w="4372610" h="1312545">
                  <a:moveTo>
                    <a:pt x="4372533" y="0"/>
                  </a:moveTo>
                  <a:lnTo>
                    <a:pt x="0" y="0"/>
                  </a:lnTo>
                  <a:lnTo>
                    <a:pt x="0" y="1312075"/>
                  </a:lnTo>
                  <a:lnTo>
                    <a:pt x="4372533" y="1312075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7416" y="1750326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398360" y="1207184"/>
            <a:ext cx="4066540" cy="10382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193165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2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Franklin Gothic Heavy"/>
                <a:cs typeface="Franklin Gothic Heavy"/>
              </a:rPr>
              <a:t>.</a:t>
            </a:r>
            <a:r>
              <a:rPr sz="1100" i="1" spc="-35" dirty="0">
                <a:latin typeface="Franklin Gothic Heavy"/>
                <a:cs typeface="Franklin Gothic Heavy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200" i="1" spc="-37" baseline="-13888" dirty="0">
                <a:latin typeface="Book Antiqua"/>
                <a:cs typeface="Book Antiqua"/>
              </a:rPr>
              <a:t>M</a:t>
            </a:r>
            <a:endParaRPr sz="1200" baseline="-13888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00">
              <a:latin typeface="Book Antiqua"/>
              <a:cs typeface="Book Antiqua"/>
            </a:endParaRPr>
          </a:p>
          <a:p>
            <a:pPr marL="50800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</a:t>
            </a:r>
            <a:endParaRPr sz="1100">
              <a:latin typeface="Arial"/>
              <a:cs typeface="Arial"/>
            </a:endParaRPr>
          </a:p>
          <a:p>
            <a:pPr marL="50800" marR="43180">
              <a:lnSpc>
                <a:spcPct val="102600"/>
              </a:lnSpc>
              <a:spcBef>
                <a:spcPts val="30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mutually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independent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necessary </a:t>
            </a:r>
            <a:r>
              <a:rPr sz="1100" dirty="0">
                <a:latin typeface="Arial"/>
                <a:cs typeface="Arial"/>
              </a:rPr>
              <a:t>identically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distributed.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0483" y="2598672"/>
            <a:ext cx="6604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0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0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70" dirty="0">
                <a:latin typeface="Franklin Gothic Heavy"/>
                <a:cs typeface="Franklin Gothic Heavy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729638" y="271528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716938" y="2693719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74507" y="2598672"/>
            <a:ext cx="11214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55" dirty="0">
                <a:latin typeface="Franklin Gothic Heavy"/>
                <a:cs typeface="Franklin Gothic Heavy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25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50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43811" y="2504946"/>
            <a:ext cx="15671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477010" algn="l"/>
              </a:tabLst>
            </a:pP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194062" y="271528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181362" y="2693719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28635" y="2403334"/>
            <a:ext cx="1797685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  <a:tab pos="1477010" algn="l"/>
                <a:tab pos="1711325" algn="l"/>
              </a:tabLst>
            </a:pPr>
            <a:r>
              <a:rPr sz="1100" dirty="0">
                <a:latin typeface="Arial"/>
                <a:cs typeface="Arial"/>
              </a:rPr>
              <a:t>		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38931" y="2598672"/>
            <a:ext cx="1987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25" dirty="0">
                <a:latin typeface="Bookman Old Style"/>
                <a:cs typeface="Bookman Old Style"/>
              </a:rPr>
              <a:t>=?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Contents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40209" y="892175"/>
            <a:ext cx="2233295" cy="165608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212725" marR="197485" indent="-200660">
              <a:lnSpc>
                <a:spcPct val="102600"/>
              </a:lnSpc>
              <a:spcBef>
                <a:spcPts val="55"/>
              </a:spcBef>
              <a:buClr>
                <a:srgbClr val="FFFFFF"/>
              </a:buClr>
              <a:buSzPct val="90909"/>
              <a:buAutoNum type="arabicPlain"/>
              <a:tabLst>
                <a:tab pos="213360" algn="l"/>
                <a:tab pos="357505" algn="l"/>
              </a:tabLst>
            </a:pPr>
            <a:r>
              <a:rPr sz="1100" spc="-10" dirty="0">
                <a:latin typeface="Arial"/>
                <a:cs typeface="Arial"/>
              </a:rPr>
              <a:t>Collective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 		</a:t>
            </a:r>
            <a:r>
              <a:rPr sz="1100" dirty="0">
                <a:latin typeface="Arial"/>
                <a:cs typeface="Arial"/>
              </a:rPr>
              <a:t>Expected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</a:t>
            </a:r>
            <a:endParaRPr sz="1100" dirty="0">
              <a:latin typeface="Arial"/>
              <a:cs typeface="Arial"/>
            </a:endParaRPr>
          </a:p>
          <a:p>
            <a:pPr marL="357505" marR="81915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Variance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 Example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 startAt="2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</a:t>
            </a:r>
            <a:endParaRPr sz="1100" dirty="0">
              <a:latin typeface="Arial"/>
              <a:cs typeface="Arial"/>
            </a:endParaRPr>
          </a:p>
          <a:p>
            <a:pPr marL="357505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Expected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aggregated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 Variance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 Simplifications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10371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Total</a:t>
            </a:r>
            <a:r>
              <a:rPr spc="35" dirty="0"/>
              <a:t> </a:t>
            </a:r>
            <a:r>
              <a:rPr dirty="0"/>
              <a:t>aggregated</a:t>
            </a:r>
            <a:r>
              <a:rPr spc="35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738287"/>
            <a:ext cx="3949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Firstly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61728" y="901482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09442" y="905724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31175" y="1100072"/>
            <a:ext cx="220154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3240" algn="l"/>
                <a:tab pos="1365250" algn="l"/>
                <a:tab pos="2160270" algn="l"/>
              </a:tabLst>
            </a:pPr>
            <a:r>
              <a:rPr sz="800" spc="-50" dirty="0">
                <a:latin typeface="Book Antiqua"/>
                <a:cs typeface="Book Antiqua"/>
              </a:rPr>
              <a:t>1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spc="-50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M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0656" y="1037347"/>
            <a:ext cx="29470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614295" algn="l"/>
              </a:tabLst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8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60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]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65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]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Franklin Gothic Heavy"/>
                <a:cs typeface="Franklin Gothic Heavy"/>
              </a:rPr>
              <a:t>.</a:t>
            </a:r>
            <a:r>
              <a:rPr sz="1100" i="1" spc="-40" dirty="0">
                <a:latin typeface="Franklin Gothic Heavy"/>
                <a:cs typeface="Franklin Gothic Heavy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14" dirty="0">
                <a:latin typeface="Book Antiqua"/>
                <a:cs typeface="Book Antiqua"/>
              </a:rPr>
              <a:t>  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-40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28301" y="1247087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9372" y="1418283"/>
            <a:ext cx="7004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having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00645" y="1870391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08240" y="1807653"/>
            <a:ext cx="2984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285" dirty="0">
                <a:latin typeface="Book Antiqua"/>
                <a:cs typeface="Book Antiqua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19834" y="1612301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79422" y="1784132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61617" y="1721394"/>
            <a:ext cx="18402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90830" algn="l"/>
              </a:tabLst>
            </a:pPr>
            <a:r>
              <a:rPr sz="1100" i="1" spc="-50" dirty="0">
                <a:latin typeface="Book Antiqua"/>
                <a:cs typeface="Book Antiqua"/>
              </a:rPr>
              <a:t>Z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Courier New"/>
                <a:cs typeface="Courier New"/>
              </a:rPr>
              <a:t>with</a:t>
            </a:r>
            <a:r>
              <a:rPr sz="1100" spc="-60" dirty="0">
                <a:latin typeface="Courier New"/>
                <a:cs typeface="Courier New"/>
              </a:rPr>
              <a:t> </a:t>
            </a:r>
            <a:r>
              <a:rPr sz="1100" dirty="0">
                <a:latin typeface="Courier New"/>
                <a:cs typeface="Courier New"/>
              </a:rPr>
              <a:t>probability</a:t>
            </a:r>
            <a:r>
              <a:rPr sz="1100" spc="-60" dirty="0">
                <a:latin typeface="Courier New"/>
                <a:cs typeface="Courier New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61617" y="1893467"/>
            <a:ext cx="207898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90830" algn="l"/>
              </a:tabLst>
            </a:pPr>
            <a:r>
              <a:rPr sz="1100" spc="-50" dirty="0">
                <a:latin typeface="Book Antiqua"/>
                <a:cs typeface="Book Antiqua"/>
              </a:rPr>
              <a:t>0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dirty="0">
                <a:latin typeface="Courier New"/>
                <a:cs typeface="Courier New"/>
              </a:rPr>
              <a:t>with</a:t>
            </a:r>
            <a:r>
              <a:rPr sz="1100" spc="-60" dirty="0">
                <a:latin typeface="Courier New"/>
                <a:cs typeface="Courier New"/>
              </a:rPr>
              <a:t> </a:t>
            </a:r>
            <a:r>
              <a:rPr sz="1100" dirty="0">
                <a:latin typeface="Courier New"/>
                <a:cs typeface="Courier New"/>
              </a:rPr>
              <a:t>probability</a:t>
            </a:r>
            <a:r>
              <a:rPr sz="1100" spc="-50" dirty="0">
                <a:latin typeface="Courier New"/>
                <a:cs typeface="Courier New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4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11060" y="2285159"/>
            <a:ext cx="3169920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34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occurence,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34"/>
              </a:spcBef>
            </a:pP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occurs,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3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Arial"/>
                <a:cs typeface="Arial"/>
              </a:rPr>
              <a:t>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Definition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962823"/>
            <a:ext cx="3495675" cy="814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  <a:p>
            <a:pPr marL="908050">
              <a:lnSpc>
                <a:spcPct val="100000"/>
              </a:lnSpc>
              <a:spcBef>
                <a:spcPts val="113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-2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50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50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38100">
              <a:lnSpc>
                <a:spcPct val="100000"/>
              </a:lnSpc>
              <a:spcBef>
                <a:spcPts val="113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7729" y="1826729"/>
            <a:ext cx="4372610" cy="766445"/>
          </a:xfrm>
          <a:custGeom>
            <a:avLst/>
            <a:gdLst/>
            <a:ahLst/>
            <a:cxnLst/>
            <a:rect l="l" t="t" r="r" b="b"/>
            <a:pathLst>
              <a:path w="4372610" h="766444">
                <a:moveTo>
                  <a:pt x="4372533" y="0"/>
                </a:moveTo>
                <a:lnTo>
                  <a:pt x="0" y="0"/>
                </a:lnTo>
                <a:lnTo>
                  <a:pt x="0" y="765886"/>
                </a:lnTo>
                <a:lnTo>
                  <a:pt x="4372533" y="76588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260257" y="1981592"/>
            <a:ext cx="1085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07971" y="1985834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26830" y="2327197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00452" y="2180182"/>
            <a:ext cx="32194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80670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53781" y="2117444"/>
            <a:ext cx="11131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676910" algn="l"/>
              </a:tabLst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1662" y="22445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Expected</a:t>
            </a:r>
            <a:r>
              <a:rPr spc="95" dirty="0"/>
              <a:t> </a:t>
            </a:r>
            <a:r>
              <a:rPr dirty="0"/>
              <a:t>aggregated</a:t>
            </a:r>
            <a:r>
              <a:rPr spc="95" dirty="0"/>
              <a:t> </a:t>
            </a:r>
            <a:r>
              <a:rPr dirty="0"/>
              <a:t>claims</a:t>
            </a:r>
            <a:r>
              <a:rPr spc="95" dirty="0"/>
              <a:t> </a:t>
            </a:r>
            <a:r>
              <a:rPr dirty="0"/>
              <a:t>per</a:t>
            </a:r>
            <a:r>
              <a:rPr spc="95" dirty="0"/>
              <a:t> </a:t>
            </a:r>
            <a:r>
              <a:rPr spc="-10" dirty="0"/>
              <a:t>policy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32306"/>
            <a:ext cx="23171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83271" y="838274"/>
            <a:ext cx="2184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-50" dirty="0">
                <a:latin typeface="Bookman Old Style"/>
                <a:cs typeface="Bookman Old Style"/>
              </a:rPr>
              <a:t>lim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43787" y="958734"/>
            <a:ext cx="29718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75" dirty="0">
                <a:latin typeface="Book Antiqua"/>
                <a:cs typeface="Book Antiqua"/>
              </a:rPr>
              <a:t>n</a:t>
            </a:r>
            <a:r>
              <a:rPr sz="800" i="1" spc="75" dirty="0">
                <a:latin typeface="Arial"/>
                <a:cs typeface="Arial"/>
              </a:rPr>
              <a:t>→∞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45843" y="804302"/>
            <a:ext cx="4318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0835" algn="l"/>
              </a:tabLst>
            </a:pPr>
            <a:r>
              <a:rPr sz="800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 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2</a:t>
            </a:r>
            <a:r>
              <a:rPr sz="800" u="sng" spc="50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53438" y="744548"/>
            <a:ext cx="10864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spc="415" dirty="0">
                <a:latin typeface="Book Antiqua"/>
                <a:cs typeface="Book Antiqua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spc="415" dirty="0">
                <a:latin typeface="Book Antiqua"/>
                <a:cs typeface="Book Antiqua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spc="-195" dirty="0">
                <a:latin typeface="Meiryo UI"/>
                <a:cs typeface="Meiryo UI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spc="-195" dirty="0">
                <a:latin typeface="Meiryo UI"/>
                <a:cs typeface="Meiryo UI"/>
              </a:rPr>
              <a:t> 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·</a:t>
            </a:r>
            <a:r>
              <a:rPr sz="1100" i="1" u="sng" spc="-135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100" b="0" u="sng" spc="1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+</a:t>
            </a:r>
            <a:r>
              <a:rPr sz="1100" b="0" u="sng" spc="-10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14167" y="804353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69350" y="933309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69717" y="838274"/>
            <a:ext cx="264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19716" y="722043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31413" y="642923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9372" y="1144522"/>
            <a:ext cx="2565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and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5835" y="1479269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19594" y="1363037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1291" y="128391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38593" y="1385543"/>
            <a:ext cx="23425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28850" algn="l"/>
              </a:tabLst>
            </a:pPr>
            <a:r>
              <a:rPr sz="11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76548" y="1343404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524262" y="1347646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51763" y="1479269"/>
            <a:ext cx="3166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807970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90" dirty="0">
                <a:latin typeface="Bookman Old Style"/>
                <a:cs typeface="Bookman Old Style"/>
              </a:rPr>
              <a:t> </a:t>
            </a:r>
            <a:r>
              <a:rPr sz="1650" i="1" baseline="-37878" dirty="0">
                <a:latin typeface="Book Antiqua"/>
                <a:cs typeface="Book Antiqua"/>
              </a:rPr>
              <a:t>M</a:t>
            </a:r>
            <a:r>
              <a:rPr sz="1650" i="1" spc="60" baseline="-37878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200" spc="-15" baseline="-13888" dirty="0">
                <a:latin typeface="Book Antiqua"/>
                <a:cs typeface="Book Antiqua"/>
              </a:rPr>
              <a:t>1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200" spc="-15" baseline="-13888" dirty="0">
                <a:latin typeface="Book Antiqua"/>
                <a:cs typeface="Book Antiqua"/>
              </a:rPr>
              <a:t>2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0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85" dirty="0">
                <a:latin typeface="Franklin Gothic Heavy"/>
                <a:cs typeface="Franklin Gothic Heavy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8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Franklin Gothic Heavy"/>
                <a:cs typeface="Franklin Gothic Heavy"/>
              </a:rPr>
              <a:t>.</a:t>
            </a:r>
            <a:r>
              <a:rPr sz="1100" i="1" spc="-20" dirty="0">
                <a:latin typeface="Franklin Gothic Heavy"/>
                <a:cs typeface="Franklin Gothic Heavy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M</a:t>
            </a:r>
            <a:r>
              <a:rPr sz="1100" b="0" dirty="0">
                <a:latin typeface="Bookman Old Style"/>
                <a:cs typeface="Bookman Old Style"/>
              </a:rPr>
              <a:t>])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90" dirty="0">
                <a:latin typeface="Bookman Old Style"/>
                <a:cs typeface="Bookman Old Style"/>
              </a:rPr>
              <a:t> </a:t>
            </a:r>
            <a:r>
              <a:rPr sz="1650" i="1" spc="-75" baseline="-37878" dirty="0">
                <a:latin typeface="Book Antiqua"/>
                <a:cs typeface="Book Antiqua"/>
              </a:rPr>
              <a:t>M</a:t>
            </a:r>
            <a:r>
              <a:rPr sz="1650" i="1" baseline="-37878" dirty="0">
                <a:latin typeface="Book Antiqua"/>
                <a:cs typeface="Book Antiqua"/>
              </a:rPr>
              <a:t>	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543122" y="1689010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17729" y="1957031"/>
            <a:ext cx="4372610" cy="766445"/>
          </a:xfrm>
          <a:custGeom>
            <a:avLst/>
            <a:gdLst/>
            <a:ahLst/>
            <a:cxnLst/>
            <a:rect l="l" t="t" r="r" b="b"/>
            <a:pathLst>
              <a:path w="4372610" h="766444">
                <a:moveTo>
                  <a:pt x="4372533" y="0"/>
                </a:moveTo>
                <a:lnTo>
                  <a:pt x="0" y="0"/>
                </a:lnTo>
                <a:lnTo>
                  <a:pt x="0" y="765886"/>
                </a:lnTo>
                <a:lnTo>
                  <a:pt x="4372533" y="76588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584972" y="2247746"/>
            <a:ext cx="1054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788731" y="2131515"/>
            <a:ext cx="1435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700428" y="2052395"/>
            <a:ext cx="3200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2336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207729" y="2154020"/>
            <a:ext cx="1130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spc="-6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429065" y="2111881"/>
            <a:ext cx="1085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376792" y="2116123"/>
            <a:ext cx="2006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395651" y="2457487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20900" y="2247746"/>
            <a:ext cx="10401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57848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70" dirty="0">
                <a:latin typeface="Bookman Old Style"/>
                <a:cs typeface="Bookman Old Style"/>
              </a:rPr>
              <a:t> </a:t>
            </a:r>
            <a:r>
              <a:rPr sz="1650" i="1" spc="-75" baseline="-37878" dirty="0">
                <a:latin typeface="Book Antiqua"/>
                <a:cs typeface="Book Antiqua"/>
              </a:rPr>
              <a:t>M</a:t>
            </a:r>
            <a:r>
              <a:rPr sz="1650" i="1" baseline="-37878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0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36460" y="2800679"/>
            <a:ext cx="18427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increases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138694" y="2955530"/>
            <a:ext cx="1016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8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138694" y="3057854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065783" y="2860534"/>
            <a:ext cx="2667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1100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36460" y="2972751"/>
            <a:ext cx="3439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21385" algn="l"/>
              </a:tabLst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r>
              <a:rPr sz="1100" dirty="0">
                <a:latin typeface="Arial"/>
                <a:cs typeface="Arial"/>
              </a:rPr>
              <a:t>	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necessarily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constant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26567" y="3178103"/>
            <a:ext cx="24752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because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identically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distributed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37822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Total</a:t>
            </a:r>
            <a:r>
              <a:rPr spc="-60" dirty="0"/>
              <a:t> </a:t>
            </a:r>
            <a:r>
              <a:rPr spc="-10" dirty="0"/>
              <a:t>variance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86129"/>
            <a:ext cx="3949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Firstly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80133" y="885176"/>
            <a:ext cx="3695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99423" y="749311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47138" y="753553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65997" y="1094916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29509" y="947914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23922" y="885176"/>
            <a:ext cx="9042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8470" algn="l"/>
              </a:tabLst>
            </a:pP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8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266125"/>
            <a:ext cx="12033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having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rule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17001" y="1670836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49080" y="1588222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47963" y="1683828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90140" y="1454313"/>
            <a:ext cx="306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7965" algn="l"/>
              </a:tabLst>
            </a:pPr>
            <a:r>
              <a:rPr sz="1100" spc="-50" dirty="0">
                <a:latin typeface="Arial"/>
                <a:cs typeface="Arial"/>
              </a:rPr>
              <a:t>h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215" dirty="0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41002" y="1670836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57833" y="1608110"/>
            <a:ext cx="16357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056640" algn="l"/>
              </a:tabLst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37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Y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])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67824" y="1581593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9372" y="1948699"/>
            <a:ext cx="4032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where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33880" y="2112453"/>
            <a:ext cx="22034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7" baseline="-22727" dirty="0">
                <a:latin typeface="Book Antiqua"/>
                <a:cs typeface="Book Antiqua"/>
              </a:rPr>
              <a:t>Y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51698" y="2245384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548218" y="2169654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5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694472" y="1974302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954047" y="2070454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954047" y="2166047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836242" y="2083395"/>
            <a:ext cx="1115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13690" algn="l"/>
              </a:tabLst>
            </a:pPr>
            <a:r>
              <a:rPr sz="1100" i="1" spc="-50" dirty="0">
                <a:latin typeface="Book Antiqua"/>
                <a:cs typeface="Book Antiqua"/>
              </a:rPr>
              <a:t>Z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Courier New"/>
                <a:cs typeface="Courier New"/>
              </a:rPr>
              <a:t>s</a:t>
            </a:r>
            <a:r>
              <a:rPr sz="1100" spc="-30" dirty="0">
                <a:latin typeface="Courier New"/>
                <a:cs typeface="Courier New"/>
              </a:rPr>
              <a:t> </a:t>
            </a:r>
            <a:r>
              <a:rPr sz="1100" dirty="0">
                <a:latin typeface="Courier New"/>
                <a:cs typeface="Courier New"/>
              </a:rPr>
              <a:t>prstí</a:t>
            </a:r>
            <a:r>
              <a:rPr sz="1100" spc="-30" dirty="0">
                <a:latin typeface="Courier New"/>
                <a:cs typeface="Courier New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36242" y="2205201"/>
            <a:ext cx="1962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spc="-37" baseline="-20202" dirty="0">
                <a:latin typeface="Book Antiqua"/>
                <a:cs typeface="Book Antiqua"/>
              </a:rPr>
              <a:t>0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12111" y="2255480"/>
            <a:ext cx="10775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Courier New"/>
                <a:cs typeface="Courier New"/>
              </a:rPr>
              <a:t>s</a:t>
            </a:r>
            <a:r>
              <a:rPr sz="1100" spc="-30" dirty="0">
                <a:latin typeface="Courier New"/>
                <a:cs typeface="Courier New"/>
              </a:rPr>
              <a:t> </a:t>
            </a:r>
            <a:r>
              <a:rPr sz="1100" dirty="0">
                <a:latin typeface="Courier New"/>
                <a:cs typeface="Courier New"/>
              </a:rPr>
              <a:t>prstí</a:t>
            </a:r>
            <a:r>
              <a:rPr sz="1100" spc="-25" dirty="0">
                <a:latin typeface="Courier New"/>
                <a:cs typeface="Courier New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4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95006" y="2877882"/>
            <a:ext cx="147256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1825" algn="l"/>
                <a:tab pos="1431290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52992" y="2795268"/>
            <a:ext cx="8451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81050" algn="l"/>
              </a:tabLst>
            </a:pPr>
            <a:r>
              <a:rPr sz="800" spc="-50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spc="-50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921774" y="2890861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59372" y="2503892"/>
            <a:ext cx="2910205" cy="3492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128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costs:</a:t>
            </a:r>
            <a:endParaRPr sz="1100">
              <a:latin typeface="Arial"/>
              <a:cs typeface="Arial"/>
            </a:endParaRPr>
          </a:p>
          <a:p>
            <a:pPr marL="1871345">
              <a:lnSpc>
                <a:spcPts val="1280"/>
              </a:lnSpc>
              <a:tabLst>
                <a:tab pos="2616835" algn="l"/>
                <a:tab pos="2831465" algn="l"/>
              </a:tabLst>
            </a:pPr>
            <a:r>
              <a:rPr sz="1100" dirty="0">
                <a:latin typeface="Arial"/>
                <a:cs typeface="Arial"/>
              </a:rPr>
              <a:t>h</a:t>
            </a:r>
            <a:r>
              <a:rPr sz="1100" spc="140" dirty="0">
                <a:latin typeface="Arial"/>
                <a:cs typeface="Arial"/>
              </a:rPr>
              <a:t>  </a:t>
            </a:r>
            <a:r>
              <a:rPr sz="1100" spc="215" dirty="0">
                <a:latin typeface="Arial"/>
                <a:cs typeface="Arial"/>
              </a:rPr>
              <a:t>i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-50" dirty="0">
                <a:latin typeface="Arial"/>
                <a:cs typeface="Arial"/>
              </a:rPr>
              <a:t>h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215" dirty="0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282734" y="2795268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282734" y="2890861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62997" y="2877882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35837" y="2815144"/>
            <a:ext cx="30797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582420" algn="l"/>
                <a:tab pos="2351405" algn="l"/>
              </a:tabLst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 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b="0" spc="90" dirty="0">
                <a:latin typeface="Bookman Old Style"/>
                <a:cs typeface="Bookman Old Style"/>
              </a:rPr>
              <a:t>)</a:t>
            </a:r>
            <a:r>
              <a:rPr sz="1100" b="0" spc="-105" dirty="0">
                <a:latin typeface="Bookman Old Style"/>
                <a:cs typeface="Bookman Old Styl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400" dirty="0">
                <a:latin typeface="Arial"/>
                <a:cs typeface="Arial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0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29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39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380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])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789819" y="2788626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Total</a:t>
            </a:r>
            <a:r>
              <a:rPr spc="-60" dirty="0"/>
              <a:t> </a:t>
            </a:r>
            <a:r>
              <a:rPr spc="-10" dirty="0"/>
              <a:t>variance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48105" y="1046580"/>
            <a:ext cx="7905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36063" y="1109305"/>
            <a:ext cx="5422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1015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682660"/>
            <a:ext cx="2803525" cy="40195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6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after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rearrangments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100">
              <a:latin typeface="Arial"/>
              <a:cs typeface="Arial"/>
            </a:endParaRPr>
          </a:p>
          <a:p>
            <a:pPr marL="1647189">
              <a:lnSpc>
                <a:spcPct val="100000"/>
              </a:lnSpc>
              <a:tabLst>
                <a:tab pos="270764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97632" y="1026692"/>
            <a:ext cx="454659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0525" algn="l"/>
              </a:tabLst>
            </a:pPr>
            <a:r>
              <a:rPr sz="1200" spc="-75" baseline="3472" dirty="0">
                <a:latin typeface="Book Antiqua"/>
                <a:cs typeface="Book Antiqua"/>
              </a:rPr>
              <a:t>2</a:t>
            </a:r>
            <a:r>
              <a:rPr sz="1200" baseline="3472" dirty="0">
                <a:latin typeface="Book Antiqua"/>
                <a:cs typeface="Book Antiqua"/>
              </a:rPr>
              <a:t>	</a:t>
            </a:r>
            <a:r>
              <a:rPr sz="800" spc="-50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75927" y="1122297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79203" y="110930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24875" y="1046580"/>
            <a:ext cx="1852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255395" algn="l"/>
              </a:tabLst>
            </a:pPr>
            <a:r>
              <a:rPr sz="1100" i="1" dirty="0">
                <a:latin typeface="Meiryo UI"/>
                <a:cs typeface="Meiryo UI"/>
              </a:rPr>
              <a:t>·</a:t>
            </a:r>
            <a:r>
              <a:rPr sz="1100" i="1" spc="415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]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20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4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10" dirty="0">
                <a:latin typeface="Book Antiqua"/>
                <a:cs typeface="Book Antiqua"/>
              </a:rPr>
              <a:t> </a:t>
            </a:r>
            <a:r>
              <a:rPr sz="1100" b="0" spc="-5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52151" y="1020062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28954" y="1422449"/>
            <a:ext cx="27438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42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10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42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200" baseline="34722" dirty="0">
                <a:latin typeface="Book Antiqua"/>
                <a:cs typeface="Book Antiqua"/>
              </a:rPr>
              <a:t>2</a:t>
            </a:r>
            <a:r>
              <a:rPr sz="1200" spc="142" baseline="34722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aseline="31250" dirty="0">
                <a:latin typeface="Book Antiqua"/>
                <a:cs typeface="Book Antiqua"/>
              </a:rPr>
              <a:t>2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3972" y="1446180"/>
            <a:ext cx="3439795" cy="690880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R="329565" algn="r">
              <a:lnSpc>
                <a:spcPct val="100000"/>
              </a:lnSpc>
              <a:spcBef>
                <a:spcPts val="50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  <a:p>
            <a:pPr marL="932180">
              <a:lnSpc>
                <a:spcPct val="100000"/>
              </a:lnSpc>
              <a:spcBef>
                <a:spcPts val="55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2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65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9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65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200" spc="-30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38100">
              <a:lnSpc>
                <a:spcPct val="100000"/>
              </a:lnSpc>
              <a:spcBef>
                <a:spcPts val="685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obtain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7729" y="2214079"/>
            <a:ext cx="4372610" cy="766445"/>
          </a:xfrm>
          <a:custGeom>
            <a:avLst/>
            <a:gdLst/>
            <a:ahLst/>
            <a:cxnLst/>
            <a:rect l="l" t="t" r="r" b="b"/>
            <a:pathLst>
              <a:path w="4372610" h="766444">
                <a:moveTo>
                  <a:pt x="4372533" y="0"/>
                </a:moveTo>
                <a:lnTo>
                  <a:pt x="0" y="0"/>
                </a:lnTo>
                <a:lnTo>
                  <a:pt x="0" y="765886"/>
                </a:lnTo>
                <a:lnTo>
                  <a:pt x="4372533" y="76588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126629" y="2373184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45501" y="2714547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018969" y="2368942"/>
            <a:ext cx="1085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966683" y="2373184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85556" y="2714547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78915" y="2368942"/>
            <a:ext cx="1614805" cy="3460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  <a:p>
            <a:pPr marL="529590">
              <a:lnSpc>
                <a:spcPct val="100000"/>
              </a:lnSpc>
              <a:spcBef>
                <a:spcPts val="605"/>
              </a:spcBef>
              <a:tabLst>
                <a:tab pos="1080135" algn="l"/>
                <a:tab pos="1573530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9638" y="2504794"/>
            <a:ext cx="25177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789940" algn="l"/>
                <a:tab pos="1630045" algn="l"/>
              </a:tabLst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2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]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p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064421" y="2567532"/>
            <a:ext cx="412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04273" y="2504794"/>
            <a:ext cx="925194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sz="1100" i="1" spc="-90" dirty="0">
                <a:latin typeface="Meiryo UI"/>
                <a:cs typeface="Meiryo UI"/>
              </a:rPr>
              <a:t>·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1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8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3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8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991432" y="2478276"/>
            <a:ext cx="635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Variance</a:t>
            </a:r>
            <a:r>
              <a:rPr spc="60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aggregated</a:t>
            </a:r>
            <a:r>
              <a:rPr spc="65" dirty="0"/>
              <a:t> </a:t>
            </a:r>
            <a:r>
              <a:rPr dirty="0"/>
              <a:t>claims</a:t>
            </a:r>
            <a:r>
              <a:rPr spc="65" dirty="0"/>
              <a:t> </a:t>
            </a:r>
            <a:r>
              <a:rPr dirty="0"/>
              <a:t>per</a:t>
            </a:r>
            <a:r>
              <a:rPr spc="65" dirty="0"/>
              <a:t> </a:t>
            </a:r>
            <a:r>
              <a:rPr spc="-10" dirty="0"/>
              <a:t>policy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32839"/>
            <a:ext cx="3949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Firstly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0921" y="875549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74380" y="781810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960194" y="992149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947494" y="970583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9191" y="680198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379205" y="992149"/>
            <a:ext cx="187960" cy="0"/>
          </a:xfrm>
          <a:custGeom>
            <a:avLst/>
            <a:gdLst/>
            <a:ahLst/>
            <a:cxnLst/>
            <a:rect l="l" t="t" r="r" b="b"/>
            <a:pathLst>
              <a:path w="187960">
                <a:moveTo>
                  <a:pt x="0" y="0"/>
                </a:moveTo>
                <a:lnTo>
                  <a:pt x="18771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341105" y="930553"/>
            <a:ext cx="257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7" baseline="-15151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05075" y="781810"/>
            <a:ext cx="772160" cy="2857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33045">
              <a:lnSpc>
                <a:spcPts val="1030"/>
              </a:lnSpc>
              <a:spcBef>
                <a:spcPts val="90"/>
              </a:spcBef>
            </a:pPr>
            <a:r>
              <a:rPr sz="1100" spc="-5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ts val="1030"/>
              </a:lnSpc>
              <a:tabLst>
                <a:tab pos="376555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9372" y="1200771"/>
            <a:ext cx="2876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7729" y="1442173"/>
            <a:ext cx="4372610" cy="766445"/>
          </a:xfrm>
          <a:custGeom>
            <a:avLst/>
            <a:gdLst/>
            <a:ahLst/>
            <a:cxnLst/>
            <a:rect l="l" t="t" r="r" b="b"/>
            <a:pathLst>
              <a:path w="4372610" h="766444">
                <a:moveTo>
                  <a:pt x="4372533" y="0"/>
                </a:moveTo>
                <a:lnTo>
                  <a:pt x="0" y="0"/>
                </a:lnTo>
                <a:lnTo>
                  <a:pt x="0" y="765886"/>
                </a:lnTo>
                <a:lnTo>
                  <a:pt x="4372533" y="765886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782370" y="1732888"/>
            <a:ext cx="2184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98956" y="1616657"/>
            <a:ext cx="1435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10653" y="1537536"/>
            <a:ext cx="3200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2336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17954" y="1639162"/>
            <a:ext cx="2006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u="sng" spc="1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100" u="sng" spc="50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96237" y="1597036"/>
            <a:ext cx="1085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43951" y="1601265"/>
            <a:ext cx="2006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762810" y="1942641"/>
            <a:ext cx="1752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31125" y="1732888"/>
            <a:ext cx="24758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63563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70" dirty="0">
                <a:latin typeface="Bookman Old Style"/>
                <a:cs typeface="Bookman Old Style"/>
              </a:rPr>
              <a:t> </a:t>
            </a:r>
            <a:r>
              <a:rPr sz="1650" i="1" spc="-37" baseline="-37878" dirty="0">
                <a:latin typeface="Book Antiqua"/>
                <a:cs typeface="Book Antiqua"/>
              </a:rPr>
              <a:t>M</a:t>
            </a:r>
            <a:r>
              <a:rPr sz="1200" spc="-37" baseline="-31250" dirty="0">
                <a:latin typeface="Book Antiqua"/>
                <a:cs typeface="Book Antiqua"/>
              </a:rPr>
              <a:t>2</a:t>
            </a:r>
            <a:r>
              <a:rPr sz="1200" baseline="-3125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2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0" dirty="0">
                <a:latin typeface="Meiryo UI"/>
                <a:cs typeface="Meiryo UI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100" b="0" spc="-8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9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5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Z</a:t>
            </a:r>
            <a:r>
              <a:rPr sz="1200" i="1" spc="-30" baseline="-13888" dirty="0">
                <a:latin typeface="Book Antiqua"/>
                <a:cs typeface="Book Antiqua"/>
              </a:rPr>
              <a:t>i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768687" y="1706370"/>
            <a:ext cx="635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1060" y="2342767"/>
            <a:ext cx="3917315" cy="6959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increases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because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adding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spc="-25" dirty="0">
                <a:latin typeface="Arial"/>
                <a:cs typeface="Arial"/>
              </a:rPr>
              <a:t>and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b="0" spc="-10" dirty="0">
                <a:latin typeface="Bookman Old Style"/>
                <a:cs typeface="Bookman Old Style"/>
              </a:rPr>
              <a:t>]</a:t>
            </a:r>
            <a:r>
              <a:rPr sz="1200" spc="-15" baseline="34722" dirty="0">
                <a:latin typeface="Book Antiqua"/>
                <a:cs typeface="Book Antiqua"/>
              </a:rPr>
              <a:t>2</a:t>
            </a:r>
            <a:endParaRPr sz="1200" baseline="34722">
              <a:latin typeface="Book Antiqua"/>
              <a:cs typeface="Book Antiqua"/>
            </a:endParaRPr>
          </a:p>
          <a:p>
            <a:pPr marL="38100">
              <a:lnSpc>
                <a:spcPts val="114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but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decreases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by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ts val="1140"/>
              </a:lnSpc>
            </a:pPr>
            <a:r>
              <a:rPr sz="1650" i="1" spc="-37" baseline="-20202" dirty="0">
                <a:latin typeface="Book Antiqua"/>
                <a:cs typeface="Book Antiqua"/>
              </a:rPr>
              <a:t>M</a:t>
            </a:r>
            <a:r>
              <a:rPr sz="800" spc="-2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678939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Individual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risk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model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685" y="763105"/>
            <a:ext cx="3524019" cy="2226026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678939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Individual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risk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model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956" y="761850"/>
            <a:ext cx="3524019" cy="2226026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0828" y="8250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Individual</a:t>
            </a:r>
            <a:r>
              <a:rPr spc="80" dirty="0"/>
              <a:t> </a:t>
            </a:r>
            <a:r>
              <a:rPr dirty="0"/>
              <a:t>risk</a:t>
            </a:r>
            <a:r>
              <a:rPr spc="80" dirty="0"/>
              <a:t> </a:t>
            </a:r>
            <a:r>
              <a:rPr dirty="0"/>
              <a:t>model</a:t>
            </a:r>
            <a:r>
              <a:rPr spc="80" dirty="0"/>
              <a:t> </a:t>
            </a:r>
            <a:r>
              <a:rPr dirty="0"/>
              <a:t>and</a:t>
            </a:r>
            <a:r>
              <a:rPr spc="80" dirty="0"/>
              <a:t> </a:t>
            </a:r>
            <a:r>
              <a:rPr spc="-25" dirty="0"/>
              <a:t>CLT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97876"/>
            <a:ext cx="4279900" cy="53594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When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mutually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independent,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converges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normal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distribution </a:t>
            </a:r>
            <a:r>
              <a:rPr sz="1100" dirty="0">
                <a:latin typeface="Arial"/>
                <a:cs typeface="Arial"/>
              </a:rPr>
              <a:t>although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normally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distributed.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29444" y="1324050"/>
            <a:ext cx="819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1265934"/>
            <a:ext cx="36042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Thus,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465" dirty="0">
                <a:latin typeface="Book Antiqua"/>
                <a:cs typeface="Book Antiqua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76776" y="1162023"/>
            <a:ext cx="1720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23017" y="1239417"/>
            <a:ext cx="165735" cy="25209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>
              <a:lnSpc>
                <a:spcPts val="830"/>
              </a:lnSpc>
              <a:spcBef>
                <a:spcPts val="229"/>
              </a:spcBef>
            </a:pPr>
            <a:r>
              <a:rPr sz="800" i="1" spc="-50" dirty="0">
                <a:latin typeface="Book Antiqua"/>
                <a:cs typeface="Book Antiqua"/>
              </a:rPr>
              <a:t>n</a:t>
            </a:r>
            <a:r>
              <a:rPr sz="800" i="1" spc="500" dirty="0">
                <a:latin typeface="Book Antiqua"/>
                <a:cs typeface="Book Antiqua"/>
              </a:rPr>
              <a:t> </a:t>
            </a: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i="1" spc="-2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66959" y="1265934"/>
            <a:ext cx="2806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209" baseline="-13888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Arial"/>
                <a:cs typeface="Arial"/>
              </a:rPr>
              <a:t>,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3972" y="1438006"/>
            <a:ext cx="3268345" cy="8775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converges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normal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ditribution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Book Antiqua"/>
              <a:cs typeface="Book Antiqua"/>
            </a:endParaRPr>
          </a:p>
          <a:p>
            <a:pPr marL="1637664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200" i="1" baseline="-10416" dirty="0">
                <a:latin typeface="Book Antiqua"/>
                <a:cs typeface="Book Antiqua"/>
              </a:rPr>
              <a:t>n</a:t>
            </a:r>
            <a:r>
              <a:rPr sz="1200" i="1" spc="217" baseline="-10416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≈</a:t>
            </a:r>
            <a:r>
              <a:rPr sz="1100" i="1" spc="-7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650" spc="179" baseline="60606" dirty="0">
                <a:latin typeface="Arial"/>
                <a:cs typeface="Arial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dirty="0">
                <a:latin typeface="Franklin Gothic Heavy"/>
                <a:cs typeface="Franklin Gothic Heavy"/>
              </a:rPr>
              <a:t>µ,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n</a:t>
            </a:r>
            <a:r>
              <a:rPr sz="1100" i="1" spc="-25" dirty="0">
                <a:latin typeface="Franklin Gothic Heavy"/>
                <a:cs typeface="Franklin Gothic Heavy"/>
              </a:rPr>
              <a:t>σ</a:t>
            </a:r>
            <a:r>
              <a:rPr sz="1200" spc="-37" baseline="31250" dirty="0">
                <a:latin typeface="Book Antiqua"/>
                <a:cs typeface="Book Antiqua"/>
              </a:rPr>
              <a:t>2</a:t>
            </a:r>
            <a:r>
              <a:rPr sz="1650" spc="-37" baseline="60606" dirty="0">
                <a:latin typeface="Arial"/>
                <a:cs typeface="Arial"/>
              </a:rPr>
              <a:t> </a:t>
            </a:r>
            <a:endParaRPr sz="1650" baseline="60606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390"/>
              </a:spcBef>
            </a:pPr>
            <a:r>
              <a:rPr sz="1100" spc="-10" dirty="0">
                <a:latin typeface="Arial"/>
                <a:cs typeface="Arial"/>
              </a:rPr>
              <a:t>Therefore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following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7729" y="2394419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729" y="2624670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5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≈</a:t>
            </a:r>
            <a:r>
              <a:rPr sz="1100" i="1" spc="-45" dirty="0">
                <a:latin typeface="Meiryo UI"/>
                <a:cs typeface="Meiryo UI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10" dirty="0">
                <a:latin typeface="Arial"/>
                <a:cs typeface="Arial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S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55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80" dirty="0">
                <a:latin typeface="Franklin Gothic Heavy"/>
                <a:cs typeface="Franklin Gothic Heavy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])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219075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Central</a:t>
            </a:r>
            <a:r>
              <a:rPr sz="1400" spc="6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limit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theorem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-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CLT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3541" y="700272"/>
            <a:ext cx="3750681" cy="2375156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Law</a:t>
            </a:r>
            <a:r>
              <a:rPr spc="50" dirty="0"/>
              <a:t> </a:t>
            </a:r>
            <a:r>
              <a:rPr dirty="0"/>
              <a:t>of</a:t>
            </a:r>
            <a:r>
              <a:rPr spc="55" dirty="0"/>
              <a:t> </a:t>
            </a:r>
            <a:r>
              <a:rPr dirty="0"/>
              <a:t>Large</a:t>
            </a:r>
            <a:r>
              <a:rPr spc="50" dirty="0"/>
              <a:t> </a:t>
            </a:r>
            <a:r>
              <a:rPr dirty="0"/>
              <a:t>Numbers</a:t>
            </a:r>
            <a:r>
              <a:rPr spc="55" dirty="0"/>
              <a:t> </a:t>
            </a:r>
            <a:r>
              <a:rPr dirty="0"/>
              <a:t>-</a:t>
            </a:r>
            <a:r>
              <a:rPr spc="50" dirty="0"/>
              <a:t> </a:t>
            </a:r>
            <a:r>
              <a:rPr spc="-25" dirty="0"/>
              <a:t>LLN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785048" y="1588095"/>
            <a:ext cx="29718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75" dirty="0">
                <a:latin typeface="Book Antiqua"/>
                <a:cs typeface="Book Antiqua"/>
              </a:rPr>
              <a:t>n</a:t>
            </a:r>
            <a:r>
              <a:rPr sz="800" i="1" spc="75" dirty="0">
                <a:latin typeface="Arial"/>
                <a:cs typeface="Arial"/>
              </a:rPr>
              <a:t>→∞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91626" y="1431212"/>
            <a:ext cx="952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-5" dirty="0">
                <a:latin typeface="Bookman Old Style"/>
                <a:cs typeface="Bookman Old Style"/>
              </a:rPr>
              <a:t>¯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71915" y="1525751"/>
            <a:ext cx="819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953578"/>
            <a:ext cx="4276090" cy="55245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When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experiment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done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repeatedly,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average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results converges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value,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Arial"/>
              <a:cs typeface="Arial"/>
            </a:endParaRPr>
          </a:p>
          <a:p>
            <a:pPr marR="71120" algn="ctr">
              <a:lnSpc>
                <a:spcPct val="100000"/>
              </a:lnSpc>
              <a:tabLst>
                <a:tab pos="100266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40675" y="1467636"/>
            <a:ext cx="15271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95910" algn="l"/>
              </a:tabLst>
            </a:pPr>
            <a:r>
              <a:rPr sz="1100" i="1" spc="-25" dirty="0">
                <a:latin typeface="Book Antiqua"/>
                <a:cs typeface="Book Antiqua"/>
              </a:rPr>
              <a:t>Pr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b="0" spc="-10" dirty="0">
                <a:latin typeface="Bookman Old Style"/>
                <a:cs typeface="Bookman Old Style"/>
              </a:rPr>
              <a:t>lim</a:t>
            </a:r>
            <a:r>
              <a:rPr sz="1100" b="0" spc="9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46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90" dirty="0">
                <a:latin typeface="Bookman Old Style"/>
                <a:cs typeface="Bookman Old Style"/>
              </a:rPr>
              <a:t> 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9372" y="1816225"/>
            <a:ext cx="3963035" cy="8394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Examples:</a:t>
            </a:r>
            <a:r>
              <a:rPr sz="1100" spc="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roulette,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rolling...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2699"/>
              </a:lnSpc>
              <a:spcBef>
                <a:spcPts val="894"/>
              </a:spcBef>
            </a:pP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aggregated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Simplification</a:t>
            </a:r>
            <a:r>
              <a:rPr spc="160" dirty="0"/>
              <a:t> </a:t>
            </a:r>
            <a:r>
              <a:rPr spc="-25" dirty="0"/>
              <a:t>I.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11060" y="707604"/>
            <a:ext cx="2776220" cy="3917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thus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0" dirty="0">
                <a:latin typeface="Bookman Old Style"/>
                <a:cs typeface="Bookman Old Style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0</a:t>
            </a:r>
            <a:endParaRPr sz="1100">
              <a:latin typeface="Book Antiqua"/>
              <a:cs typeface="Book Antiqua"/>
            </a:endParaRPr>
          </a:p>
          <a:p>
            <a:pPr marR="777240" algn="r">
              <a:lnSpc>
                <a:spcPct val="100000"/>
              </a:lnSpc>
              <a:spcBef>
                <a:spcPts val="610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41448" y="956423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87270" y="1088045"/>
            <a:ext cx="9994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89610" algn="l"/>
              </a:tabLst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60307" y="1297799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33929" y="1150783"/>
            <a:ext cx="28067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9395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02307" y="1491651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50033" y="1495893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68893" y="1837257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42514" y="1690241"/>
            <a:ext cx="54991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4" algn="l"/>
              </a:tabLst>
            </a:pP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83029" y="1627516"/>
            <a:ext cx="15855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02640" algn="l"/>
              </a:tabLst>
            </a:pP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0" dirty="0">
                <a:latin typeface="Bookman Old Style"/>
                <a:cs typeface="Bookman Old Style"/>
              </a:rPr>
              <a:t> </a:t>
            </a: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60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b="0" spc="90" dirty="0">
                <a:latin typeface="Bookman Old Style"/>
                <a:cs typeface="Bookman Old Style"/>
              </a:rPr>
              <a:t>)</a:t>
            </a:r>
            <a:r>
              <a:rPr sz="1100" b="0" spc="-160" dirty="0">
                <a:latin typeface="Bookman Old Style"/>
                <a:cs typeface="Bookman Old Styl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42640" y="1607628"/>
            <a:ext cx="76200" cy="242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855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  <a:p>
            <a:pPr marL="12700">
              <a:lnSpc>
                <a:spcPts val="855"/>
              </a:lnSpc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18449" y="2166974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22208" y="2050743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41207" y="2073248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spc="-6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62555" y="2031122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410269" y="2035364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54390" y="2166974"/>
            <a:ext cx="9544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9118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70" dirty="0">
                <a:latin typeface="Bookman Old Style"/>
                <a:cs typeface="Bookman Old Style"/>
              </a:rPr>
              <a:t> </a:t>
            </a:r>
            <a:r>
              <a:rPr sz="1650" i="1" spc="-75" baseline="-37878" dirty="0">
                <a:latin typeface="Book Antiqua"/>
                <a:cs typeface="Book Antiqua"/>
              </a:rPr>
              <a:t>M</a:t>
            </a:r>
            <a:r>
              <a:rPr sz="1650" i="1" baseline="-37878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20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Z</a:t>
            </a:r>
            <a:r>
              <a:rPr sz="1200" i="1" spc="-37" baseline="-13888" dirty="0">
                <a:latin typeface="Book Antiqua"/>
                <a:cs typeface="Book Antiqua"/>
              </a:rPr>
              <a:t>i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429129" y="2376727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85735" y="2706445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02320" y="2612719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02320" y="2801479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14017" y="1971623"/>
            <a:ext cx="553085" cy="73152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2410">
              <a:lnSpc>
                <a:spcPct val="100000"/>
              </a:lnSpc>
              <a:spcBef>
                <a:spcPts val="1190"/>
              </a:spcBef>
              <a:tabLst>
                <a:tab pos="46672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021319" y="2612719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1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100" u="sng" spc="50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299601" y="2570593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247315" y="2574822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70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266175" y="2916198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i</a:t>
            </a:r>
            <a:r>
              <a:rPr sz="800" spc="-25" dirty="0">
                <a:latin typeface="Verdana"/>
                <a:cs typeface="Verdan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239922" y="2686569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834489" y="2706445"/>
            <a:ext cx="14846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648335" algn="l"/>
              </a:tabLst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70" dirty="0">
                <a:latin typeface="Bookman Old Style"/>
                <a:cs typeface="Bookman Old Style"/>
              </a:rPr>
              <a:t> </a:t>
            </a:r>
            <a:r>
              <a:rPr sz="1650" i="1" spc="-37" baseline="-37878" dirty="0">
                <a:latin typeface="Book Antiqua"/>
                <a:cs typeface="Book Antiqua"/>
              </a:rPr>
              <a:t>M</a:t>
            </a:r>
            <a:r>
              <a:rPr sz="1200" spc="-37" baseline="-31250" dirty="0">
                <a:latin typeface="Book Antiqua"/>
                <a:cs typeface="Book Antiqua"/>
              </a:rPr>
              <a:t>2</a:t>
            </a:r>
            <a:r>
              <a:rPr sz="1200" baseline="-3125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209" baseline="-13888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9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1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9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35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Z</a:t>
            </a:r>
            <a:r>
              <a:rPr sz="1200" i="1" spc="-37" baseline="-20833" dirty="0">
                <a:latin typeface="Book Antiqua"/>
                <a:cs typeface="Book Antiqua"/>
              </a:rPr>
              <a:t>i</a:t>
            </a:r>
            <a:endParaRPr sz="1200" baseline="-20833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43940" y="184565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Simplification</a:t>
            </a:r>
            <a:r>
              <a:rPr spc="160" dirty="0"/>
              <a:t> </a:t>
            </a:r>
            <a:r>
              <a:rPr spc="-25" dirty="0"/>
              <a:t>II.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11060" y="955102"/>
            <a:ext cx="3450590" cy="8661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Z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22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Meiryo UI"/>
                <a:cs typeface="Meiryo UI"/>
              </a:rPr>
              <a:t>∀</a:t>
            </a:r>
            <a:r>
              <a:rPr sz="1100" i="1" spc="-25" dirty="0">
                <a:latin typeface="Book Antiqua"/>
                <a:cs typeface="Book Antiqua"/>
              </a:rPr>
              <a:t>i</a:t>
            </a:r>
            <a:endParaRPr sz="1100">
              <a:latin typeface="Book Antiqua"/>
              <a:cs typeface="Book Antiqua"/>
            </a:endParaRPr>
          </a:p>
          <a:p>
            <a:pPr marL="1115060" marR="777875" indent="304165">
              <a:lnSpc>
                <a:spcPts val="2000"/>
              </a:lnSpc>
              <a:spcBef>
                <a:spcPts val="5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5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r>
              <a:rPr sz="1100" i="1" spc="500" dirty="0">
                <a:latin typeface="Book Antiqua"/>
                <a:cs typeface="Book Antiqua"/>
              </a:rPr>
              <a:t> 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2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25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1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1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20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14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55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Z</a:t>
            </a:r>
            <a:r>
              <a:rPr sz="1200" spc="-37" baseline="31250" dirty="0">
                <a:latin typeface="Book Antiqua"/>
                <a:cs typeface="Book Antiqua"/>
              </a:rPr>
              <a:t>2</a:t>
            </a:r>
            <a:endParaRPr sz="1200" baseline="3125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56638" y="1963507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87283" y="1869781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073097" y="2080120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060397" y="2058541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72094" y="1768156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17978" y="1963507"/>
            <a:ext cx="433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5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Z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21790" y="2390913"/>
            <a:ext cx="231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50072" y="2195562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38376" y="2297187"/>
            <a:ext cx="5448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31165" algn="l"/>
              </a:tabLst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38376" y="2485947"/>
            <a:ext cx="5753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31165" algn="l"/>
              </a:tabLst>
            </a:pP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70544" y="2390913"/>
            <a:ext cx="12350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75920" algn="l"/>
              </a:tabLst>
            </a:pPr>
            <a:r>
              <a:rPr sz="1100" b="0" spc="130" dirty="0">
                <a:latin typeface="Bookman Old Style"/>
                <a:cs typeface="Bookman Old Style"/>
              </a:rPr>
              <a:t>=</a:t>
            </a:r>
            <a:r>
              <a:rPr sz="1100" b="0" dirty="0">
                <a:latin typeface="Bookman Old Style"/>
                <a:cs typeface="Bookman Old Style"/>
              </a:rPr>
              <a:t>	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(</a:t>
            </a:r>
            <a:r>
              <a:rPr sz="1100" dirty="0">
                <a:latin typeface="Book Antiqua"/>
                <a:cs typeface="Book Antiqua"/>
              </a:rPr>
              <a:t>1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b="0" dirty="0">
                <a:latin typeface="Bookman Old Style"/>
                <a:cs typeface="Bookman Old Style"/>
              </a:rPr>
              <a:t>)</a:t>
            </a:r>
            <a:r>
              <a:rPr sz="1100" b="0" spc="-145" dirty="0">
                <a:latin typeface="Bookman Old Style"/>
                <a:cs typeface="Bookman Old Styl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Z</a:t>
            </a:r>
            <a:r>
              <a:rPr sz="1200" spc="-37" baseline="31250" dirty="0">
                <a:latin typeface="Book Antiqua"/>
                <a:cs typeface="Book Antiqua"/>
              </a:rPr>
              <a:t>2</a:t>
            </a:r>
            <a:endParaRPr sz="1200" baseline="3125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5300" y="181848"/>
            <a:ext cx="236093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Law</a:t>
            </a:r>
            <a:r>
              <a:rPr sz="1400" spc="5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of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Large</a:t>
            </a:r>
            <a:r>
              <a:rPr sz="1400" spc="5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Numbers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-</a:t>
            </a:r>
            <a:r>
              <a:rPr sz="1400" spc="50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LLN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1904" y="616607"/>
            <a:ext cx="3798797" cy="239953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764017" y="3148639"/>
            <a:ext cx="108013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Dice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rolling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models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17729" y="907783"/>
            <a:ext cx="4372610" cy="20764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Collective</a:t>
            </a:r>
            <a:r>
              <a:rPr sz="1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endParaRPr sz="1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7729" y="1114882"/>
            <a:ext cx="4372610" cy="60198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9461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assumed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same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known.</a:t>
            </a:r>
            <a:r>
              <a:rPr sz="1100" spc="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are </a:t>
            </a:r>
            <a:r>
              <a:rPr sz="1100" dirty="0">
                <a:latin typeface="Arial"/>
                <a:cs typeface="Arial"/>
              </a:rPr>
              <a:t>assessed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together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portfolio.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2146465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Individual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2349131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67119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probability </a:t>
            </a:r>
            <a:r>
              <a:rPr sz="1100" dirty="0">
                <a:latin typeface="Arial"/>
                <a:cs typeface="Arial"/>
              </a:rPr>
              <a:t>distribution.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Each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processed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separately.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Collective</a:t>
            </a:r>
            <a:r>
              <a:rPr spc="75" dirty="0"/>
              <a:t> </a:t>
            </a:r>
            <a:r>
              <a:rPr dirty="0"/>
              <a:t>risk</a:t>
            </a:r>
            <a:r>
              <a:rPr spc="75" dirty="0"/>
              <a:t> </a:t>
            </a:r>
            <a:r>
              <a:rPr spc="-10" dirty="0"/>
              <a:t>model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724839"/>
            <a:ext cx="4372610" cy="1233805"/>
            <a:chOff x="117729" y="724839"/>
            <a:chExt cx="4372610" cy="1233805"/>
          </a:xfrm>
        </p:grpSpPr>
        <p:sp>
          <p:nvSpPr>
            <p:cNvPr id="7" name="object 7"/>
            <p:cNvSpPr/>
            <p:nvPr/>
          </p:nvSpPr>
          <p:spPr>
            <a:xfrm>
              <a:off x="117729" y="724839"/>
              <a:ext cx="4372610" cy="206375"/>
            </a:xfrm>
            <a:custGeom>
              <a:avLst/>
              <a:gdLst/>
              <a:ahLst/>
              <a:cxnLst/>
              <a:rect l="l" t="t" r="r" b="b"/>
              <a:pathLst>
                <a:path w="4372610" h="206375">
                  <a:moveTo>
                    <a:pt x="0" y="205854"/>
                  </a:moveTo>
                  <a:lnTo>
                    <a:pt x="4372533" y="205854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05854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930694"/>
              <a:ext cx="4372610" cy="1028065"/>
            </a:xfrm>
            <a:custGeom>
              <a:avLst/>
              <a:gdLst/>
              <a:ahLst/>
              <a:cxnLst/>
              <a:rect l="l" t="t" r="r" b="b"/>
              <a:pathLst>
                <a:path w="4372610" h="1028064">
                  <a:moveTo>
                    <a:pt x="4372533" y="0"/>
                  </a:moveTo>
                  <a:lnTo>
                    <a:pt x="0" y="0"/>
                  </a:lnTo>
                  <a:lnTo>
                    <a:pt x="0" y="1027785"/>
                  </a:lnTo>
                  <a:lnTo>
                    <a:pt x="4372533" y="1027785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08572" y="729829"/>
            <a:ext cx="3114675" cy="163131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Definition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00">
              <a:latin typeface="Arial"/>
              <a:cs typeface="Arial"/>
            </a:endParaRPr>
          </a:p>
          <a:p>
            <a:pPr marL="1330960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5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2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baseline="-13888" dirty="0">
                <a:latin typeface="Book Antiqua"/>
                <a:cs typeface="Book Antiqua"/>
              </a:rPr>
              <a:t>3</a:t>
            </a:r>
            <a:r>
              <a:rPr sz="1200" spc="135" baseline="-13888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.</a:t>
            </a:r>
            <a:r>
              <a:rPr sz="1100" i="1" spc="-95" dirty="0">
                <a:latin typeface="Franklin Gothic Heavy"/>
                <a:cs typeface="Franklin Gothic Heavy"/>
              </a:rPr>
              <a:t> </a:t>
            </a:r>
            <a:r>
              <a:rPr sz="1100" i="1" dirty="0">
                <a:latin typeface="Franklin Gothic Heavy"/>
                <a:cs typeface="Franklin Gothic Heavy"/>
              </a:rPr>
              <a:t>.</a:t>
            </a:r>
            <a:r>
              <a:rPr sz="1100" i="1" spc="-35" dirty="0">
                <a:latin typeface="Franklin Gothic Heavy"/>
                <a:cs typeface="Franklin Gothic Heavy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+</a:t>
            </a:r>
            <a:r>
              <a:rPr sz="1100" b="0" spc="-110" dirty="0">
                <a:latin typeface="Bookman Old Style"/>
                <a:cs typeface="Bookman Old Style"/>
              </a:rPr>
              <a:t> </a:t>
            </a:r>
            <a:r>
              <a:rPr sz="1100" i="1" spc="-35" dirty="0">
                <a:latin typeface="Book Antiqua"/>
                <a:cs typeface="Book Antiqua"/>
              </a:rPr>
              <a:t>Y</a:t>
            </a:r>
            <a:r>
              <a:rPr sz="1200" i="1" spc="-52" baseline="-13888" dirty="0">
                <a:latin typeface="Book Antiqua"/>
                <a:cs typeface="Book Antiqua"/>
              </a:rPr>
              <a:t>N</a:t>
            </a:r>
            <a:endParaRPr sz="1200" baseline="-13888">
              <a:latin typeface="Book Antiqua"/>
              <a:cs typeface="Book Antiqua"/>
            </a:endParaRPr>
          </a:p>
          <a:p>
            <a:pPr marL="63500" marR="822960">
              <a:lnSpc>
                <a:spcPct val="102600"/>
              </a:lnSpc>
              <a:spcBef>
                <a:spcPts val="65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179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iid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claims,</a:t>
            </a:r>
            <a:r>
              <a:rPr sz="1100" spc="50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5"/>
              </a:spcBef>
            </a:pP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with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70483" y="2523412"/>
            <a:ext cx="6604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0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0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70" dirty="0">
                <a:latin typeface="Franklin Gothic Heavy"/>
                <a:cs typeface="Franklin Gothic Heavy"/>
              </a:rPr>
              <a:t> </a:t>
            </a:r>
            <a:r>
              <a:rPr sz="1100" spc="-50" dirty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43811" y="2429686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729638" y="2640012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716938" y="2618446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28635" y="2328061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74507" y="2523412"/>
            <a:ext cx="11214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55" dirty="0">
                <a:latin typeface="Franklin Gothic Heavy"/>
                <a:cs typeface="Franklin Gothic Heavy"/>
              </a:rPr>
              <a:t> </a:t>
            </a:r>
            <a:r>
              <a:rPr sz="1100" i="1" spc="-40" dirty="0">
                <a:latin typeface="Book Antiqua"/>
                <a:cs typeface="Book Antiqua"/>
              </a:rPr>
              <a:t>Var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25" dirty="0">
                <a:latin typeface="Bookman Old Style"/>
                <a:cs typeface="Bookman Old Style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=?</a:t>
            </a:r>
            <a:r>
              <a:rPr sz="1100" i="1" dirty="0">
                <a:latin typeface="Franklin Gothic Heavy"/>
                <a:cs typeface="Franklin Gothic Heavy"/>
              </a:rPr>
              <a:t>,</a:t>
            </a:r>
            <a:r>
              <a:rPr sz="1100" i="1" spc="-50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Var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08235" y="2429686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194062" y="2640012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181362" y="2618446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93059" y="2328061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38931" y="2523412"/>
            <a:ext cx="1987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0" spc="25" dirty="0">
                <a:latin typeface="Bookman Old Style"/>
                <a:cs typeface="Bookman Old Style"/>
              </a:rPr>
              <a:t>=?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9372" y="2908755"/>
            <a:ext cx="21399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Probability</a:t>
            </a:r>
            <a:r>
              <a:rPr spc="135" dirty="0"/>
              <a:t> </a:t>
            </a:r>
            <a:r>
              <a:rPr spc="-10" dirty="0"/>
              <a:t>distributions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52450" y="739775"/>
            <a:ext cx="1803400" cy="2125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5080" indent="-277495">
              <a:lnSpc>
                <a:spcPct val="1252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frequency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distributions Binomial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Poisson</a:t>
            </a:r>
            <a:endParaRPr sz="1100" dirty="0">
              <a:latin typeface="Arial"/>
              <a:cs typeface="Arial"/>
            </a:endParaRPr>
          </a:p>
          <a:p>
            <a:pPr marL="289560" marR="407670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Negative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binomial others</a:t>
            </a:r>
            <a:endParaRPr sz="1100" dirty="0">
              <a:latin typeface="Arial"/>
              <a:cs typeface="Arial"/>
            </a:endParaRPr>
          </a:p>
          <a:p>
            <a:pPr marL="289560" marR="141605" indent="-277495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distributions Gamma</a:t>
            </a:r>
            <a:endParaRPr sz="1100" dirty="0">
              <a:latin typeface="Arial"/>
              <a:cs typeface="Arial"/>
            </a:endParaRPr>
          </a:p>
          <a:p>
            <a:pPr marL="289560" marR="847725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Lognormal Pareto others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Expected</a:t>
            </a:r>
            <a:r>
              <a:rPr spc="114" dirty="0"/>
              <a:t> </a:t>
            </a:r>
            <a:r>
              <a:rPr dirty="0"/>
              <a:t>aggregate</a:t>
            </a:r>
            <a:r>
              <a:rPr spc="120" dirty="0"/>
              <a:t> </a:t>
            </a:r>
            <a:r>
              <a:rPr spc="-10" dirty="0"/>
              <a:t>claims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811314"/>
            <a:ext cx="4372610" cy="1113790"/>
            <a:chOff x="117729" y="811314"/>
            <a:chExt cx="4372610" cy="1113790"/>
          </a:xfrm>
        </p:grpSpPr>
        <p:sp>
          <p:nvSpPr>
            <p:cNvPr id="7" name="object 7"/>
            <p:cNvSpPr/>
            <p:nvPr/>
          </p:nvSpPr>
          <p:spPr>
            <a:xfrm>
              <a:off x="117729" y="811314"/>
              <a:ext cx="4372610" cy="230504"/>
            </a:xfrm>
            <a:custGeom>
              <a:avLst/>
              <a:gdLst/>
              <a:ahLst/>
              <a:cxnLst/>
              <a:rect l="l" t="t" r="r" b="b"/>
              <a:pathLst>
                <a:path w="4372610" h="230505">
                  <a:moveTo>
                    <a:pt x="0" y="230225"/>
                  </a:moveTo>
                  <a:lnTo>
                    <a:pt x="4372533" y="230225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0225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1041539"/>
              <a:ext cx="4372610" cy="883919"/>
            </a:xfrm>
            <a:custGeom>
              <a:avLst/>
              <a:gdLst/>
              <a:ahLst/>
              <a:cxnLst/>
              <a:rect l="l" t="t" r="r" b="b"/>
              <a:pathLst>
                <a:path w="4372610" h="883919">
                  <a:moveTo>
                    <a:pt x="4372533" y="0"/>
                  </a:moveTo>
                  <a:lnTo>
                    <a:pt x="0" y="0"/>
                  </a:lnTo>
                  <a:lnTo>
                    <a:pt x="0" y="883564"/>
                  </a:lnTo>
                  <a:lnTo>
                    <a:pt x="4372533" y="88356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21272" y="730108"/>
            <a:ext cx="4243705" cy="1007744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74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endParaRPr sz="1100">
              <a:latin typeface="Arial"/>
              <a:cs typeface="Arial"/>
            </a:endParaRPr>
          </a:p>
          <a:p>
            <a:pPr marL="50800" marR="43180">
              <a:lnSpc>
                <a:spcPct val="102600"/>
              </a:lnSpc>
              <a:spcBef>
                <a:spcPts val="605"/>
              </a:spcBef>
            </a:pPr>
            <a:r>
              <a:rPr sz="1100" dirty="0">
                <a:latin typeface="Arial"/>
                <a:cs typeface="Arial"/>
              </a:rPr>
              <a:t>When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distribution,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have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10" dirty="0">
                <a:latin typeface="Arial"/>
                <a:cs typeface="Arial"/>
              </a:rPr>
              <a:t> expectation,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 marL="121285" algn="ctr">
              <a:lnSpc>
                <a:spcPct val="100000"/>
              </a:lnSpc>
              <a:spcBef>
                <a:spcPts val="113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dirty="0">
                <a:latin typeface="Bookman Old Style"/>
                <a:cs typeface="Bookman Old Styl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30" dirty="0">
                <a:latin typeface="Bookman Old Style"/>
                <a:cs typeface="Bookman Old Styl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100" b="0" spc="-30" dirty="0">
                <a:latin typeface="Bookman Old Style"/>
                <a:cs typeface="Bookman Old Style"/>
              </a:rPr>
              <a:t>]</a:t>
            </a:r>
            <a:r>
              <a:rPr sz="1100" b="0" spc="-170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Franklin Gothic Heavy"/>
                <a:cs typeface="Franklin Gothic Heavy"/>
              </a:rPr>
              <a:t>,</a:t>
            </a:r>
            <a:r>
              <a:rPr sz="1100" i="1" spc="-90" dirty="0">
                <a:latin typeface="Franklin Gothic Heavy"/>
                <a:cs typeface="Franklin Gothic Heavy"/>
              </a:rPr>
              <a:t> </a:t>
            </a:r>
            <a:r>
              <a:rPr sz="1100" i="1" spc="-25" dirty="0">
                <a:latin typeface="Meiryo UI"/>
                <a:cs typeface="Meiryo UI"/>
              </a:rPr>
              <a:t>∀</a:t>
            </a:r>
            <a:r>
              <a:rPr sz="1100" i="1" spc="-25" dirty="0">
                <a:latin typeface="Book Antiqua"/>
                <a:cs typeface="Book Antiqua"/>
              </a:rPr>
              <a:t>i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2203462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Rule: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406129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spc="-25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-10" dirty="0">
                <a:latin typeface="Meiryo UI"/>
                <a:cs typeface="Meiryo UI"/>
              </a:rPr>
              <a:t>|</a:t>
            </a:r>
            <a:r>
              <a:rPr sz="1100" i="1" spc="-10" dirty="0">
                <a:latin typeface="Book Antiqua"/>
                <a:cs typeface="Book Antiqua"/>
              </a:rPr>
              <a:t>X</a:t>
            </a:r>
            <a:r>
              <a:rPr sz="1100" b="0" spc="-10" dirty="0">
                <a:latin typeface="Bookman Old Style"/>
                <a:cs typeface="Bookman Old Style"/>
              </a:rPr>
              <a:t>]]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790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Expected</a:t>
            </a:r>
            <a:r>
              <a:rPr spc="114" dirty="0"/>
              <a:t> </a:t>
            </a:r>
            <a:r>
              <a:rPr dirty="0"/>
              <a:t>aggregate</a:t>
            </a:r>
            <a:r>
              <a:rPr spc="120" dirty="0"/>
              <a:t> </a:t>
            </a:r>
            <a:r>
              <a:rPr spc="-10" dirty="0"/>
              <a:t>claims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32306"/>
            <a:ext cx="4248150" cy="166179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If </a:t>
            </a:r>
            <a:r>
              <a:rPr sz="1100" dirty="0">
                <a:latin typeface="Arial"/>
                <a:cs typeface="Arial"/>
              </a:rPr>
              <a:t>3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>
              <a:latin typeface="Arial"/>
              <a:cs typeface="Arial"/>
            </a:endParaRPr>
          </a:p>
          <a:p>
            <a:pPr marL="41275" algn="ctr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S</a:t>
            </a:r>
            <a:r>
              <a:rPr sz="1100" i="1" spc="-35" dirty="0">
                <a:latin typeface="Meiryo UI"/>
                <a:cs typeface="Meiryo UI"/>
              </a:rPr>
              <a:t>|</a:t>
            </a:r>
            <a:r>
              <a:rPr sz="1100" i="1" spc="-35" dirty="0">
                <a:latin typeface="Book Antiqua"/>
                <a:cs typeface="Book Antiqua"/>
              </a:rPr>
              <a:t>N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Book Antiqua"/>
                <a:cs typeface="Book Antiqua"/>
              </a:rPr>
              <a:t>3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Book Antiqua"/>
                <a:cs typeface="Book Antiqua"/>
              </a:rPr>
              <a:t>3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occur,</a:t>
            </a:r>
            <a:r>
              <a:rPr sz="1100" spc="-20" dirty="0">
                <a:latin typeface="Arial"/>
                <a:cs typeface="Arial"/>
              </a:rPr>
              <a:t> then</a:t>
            </a:r>
            <a:endParaRPr sz="1100">
              <a:latin typeface="Arial"/>
              <a:cs typeface="Arial"/>
            </a:endParaRPr>
          </a:p>
          <a:p>
            <a:pPr marL="41275" algn="ctr">
              <a:lnSpc>
                <a:spcPct val="100000"/>
              </a:lnSpc>
              <a:spcBef>
                <a:spcPts val="9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35" dirty="0">
                <a:latin typeface="Bookman Old Style"/>
                <a:cs typeface="Bookman Old Style"/>
              </a:rPr>
              <a:t>[</a:t>
            </a:r>
            <a:r>
              <a:rPr sz="1100" i="1" spc="-35" dirty="0">
                <a:latin typeface="Book Antiqua"/>
                <a:cs typeface="Book Antiqua"/>
              </a:rPr>
              <a:t>S</a:t>
            </a:r>
            <a:r>
              <a:rPr sz="1100" i="1" spc="-35" dirty="0">
                <a:latin typeface="Meiryo UI"/>
                <a:cs typeface="Meiryo UI"/>
              </a:rPr>
              <a:t>|</a:t>
            </a:r>
            <a:r>
              <a:rPr sz="1100" i="1" spc="-35" dirty="0">
                <a:latin typeface="Book Antiqua"/>
                <a:cs typeface="Book Antiqua"/>
              </a:rPr>
              <a:t>N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b="0" dirty="0">
                <a:latin typeface="Bookman Old Style"/>
                <a:cs typeface="Bookman Old Style"/>
              </a:rPr>
              <a:t>]</a:t>
            </a:r>
            <a:r>
              <a:rPr sz="1100" b="0" spc="-70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65" dirty="0">
                <a:latin typeface="Bookman Old Style"/>
                <a:cs typeface="Bookman Old Styl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  <a:p>
            <a:pPr marL="41275" algn="ctr">
              <a:lnSpc>
                <a:spcPct val="100000"/>
              </a:lnSpc>
              <a:spcBef>
                <a:spcPts val="99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55" dirty="0">
                <a:latin typeface="Bookman Old Style"/>
                <a:cs typeface="Bookman Old Style"/>
              </a:rPr>
              <a:t>[</a:t>
            </a:r>
            <a:r>
              <a:rPr sz="1100" i="1" spc="-55" dirty="0">
                <a:latin typeface="Book Antiqua"/>
                <a:cs typeface="Book Antiqua"/>
              </a:rPr>
              <a:t>S</a:t>
            </a:r>
            <a:r>
              <a:rPr sz="1100" i="1" spc="-55" dirty="0">
                <a:latin typeface="Meiryo UI"/>
                <a:cs typeface="Meiryo UI"/>
              </a:rPr>
              <a:t>|</a:t>
            </a:r>
            <a:r>
              <a:rPr sz="1100" i="1" spc="-55" dirty="0">
                <a:latin typeface="Book Antiqua"/>
                <a:cs typeface="Book Antiqua"/>
              </a:rPr>
              <a:t>N</a:t>
            </a:r>
            <a:r>
              <a:rPr sz="1100" b="0" spc="-55" dirty="0">
                <a:latin typeface="Bookman Old Style"/>
                <a:cs typeface="Bookman Old Style"/>
              </a:rPr>
              <a:t>]</a:t>
            </a:r>
            <a:r>
              <a:rPr sz="1100" b="0" spc="-3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30" dirty="0">
                <a:latin typeface="Bookman Old Style"/>
                <a:cs typeface="Bookman Old Styl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dirty="0">
                <a:latin typeface="Arial"/>
                <a:cs typeface="Arial"/>
              </a:rPr>
              <a:t>E</a:t>
            </a:r>
            <a:r>
              <a:rPr sz="1100" spc="-114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2529865"/>
            <a:ext cx="4372610" cy="71183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Thus,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130"/>
              </a:spcBef>
            </a:pP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spc="-25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45" dirty="0">
                <a:latin typeface="Bookman Old Style"/>
                <a:cs typeface="Bookman Old Styl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S</a:t>
            </a:r>
            <a:r>
              <a:rPr sz="1100" i="1" spc="-45" dirty="0">
                <a:latin typeface="Meiryo UI"/>
                <a:cs typeface="Meiryo UI"/>
              </a:rPr>
              <a:t>|</a:t>
            </a:r>
            <a:r>
              <a:rPr sz="1100" i="1" spc="-45" dirty="0">
                <a:latin typeface="Book Antiqua"/>
                <a:cs typeface="Book Antiqua"/>
              </a:rPr>
              <a:t>N</a:t>
            </a:r>
            <a:r>
              <a:rPr sz="1100" b="0" spc="-45" dirty="0">
                <a:latin typeface="Bookman Old Style"/>
                <a:cs typeface="Bookman Old Style"/>
              </a:rPr>
              <a:t>]]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5" dirty="0">
                <a:latin typeface="Arial"/>
                <a:cs typeface="Arial"/>
              </a:rPr>
              <a:t> </a:t>
            </a:r>
            <a:r>
              <a:rPr sz="1100" b="0" spc="-10" dirty="0">
                <a:latin typeface="Bookman Old Style"/>
                <a:cs typeface="Bookman Old Styl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N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Y</a:t>
            </a:r>
            <a:r>
              <a:rPr sz="1100" b="0" spc="-20" dirty="0">
                <a:latin typeface="Bookman Old Style"/>
                <a:cs typeface="Bookman Old Style"/>
              </a:rPr>
              <a:t>]]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b="0" spc="180" dirty="0">
                <a:latin typeface="Bookman Old Style"/>
                <a:cs typeface="Bookman Old Style"/>
              </a:rPr>
              <a:t>=</a:t>
            </a:r>
            <a:r>
              <a:rPr sz="1100" b="0" spc="-45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0" dirty="0">
                <a:latin typeface="Bookman Old Style"/>
                <a:cs typeface="Bookman Old Styl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N</a:t>
            </a:r>
            <a:r>
              <a:rPr sz="1100" b="0" spc="-20" dirty="0">
                <a:latin typeface="Bookman Old Style"/>
                <a:cs typeface="Bookman Old Style"/>
              </a:rPr>
              <a:t>]</a:t>
            </a:r>
            <a:r>
              <a:rPr sz="1100" b="0" spc="-170" dirty="0">
                <a:latin typeface="Bookman Old Style"/>
                <a:cs typeface="Bookman Old Style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man Old Style"/>
                <a:cs typeface="Bookman Old Styl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b="0" spc="-25" dirty="0">
                <a:latin typeface="Bookman Old Style"/>
                <a:cs typeface="Bookman Old Style"/>
              </a:rPr>
              <a:t>]</a:t>
            </a:r>
            <a:endParaRPr sz="11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2062</Words>
  <Application>Microsoft Macintosh PowerPoint</Application>
  <PresentationFormat>自定义</PresentationFormat>
  <Paragraphs>407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等线</vt:lpstr>
      <vt:lpstr>等线 Light</vt:lpstr>
      <vt:lpstr>KaiTi</vt:lpstr>
      <vt:lpstr>Meiryo UI</vt:lpstr>
      <vt:lpstr>Arial</vt:lpstr>
      <vt:lpstr>Book Antiqua</vt:lpstr>
      <vt:lpstr>Bookman Old Style</vt:lpstr>
      <vt:lpstr>Courier New</vt:lpstr>
      <vt:lpstr>Franklin Gothic Heavy</vt:lpstr>
      <vt:lpstr>Times New Roman</vt:lpstr>
      <vt:lpstr>Verdana</vt:lpstr>
      <vt:lpstr>Office Theme</vt:lpstr>
      <vt:lpstr>Risk models in insurance</vt:lpstr>
      <vt:lpstr>Contents</vt:lpstr>
      <vt:lpstr>Law of Large Numbers - LLN</vt:lpstr>
      <vt:lpstr>PowerPoint 演示文稿</vt:lpstr>
      <vt:lpstr>Risk models</vt:lpstr>
      <vt:lpstr>Collective risk model</vt:lpstr>
      <vt:lpstr>Probability distributions</vt:lpstr>
      <vt:lpstr>Expected aggregate claims</vt:lpstr>
      <vt:lpstr>Expected aggregate claims</vt:lpstr>
      <vt:lpstr>Expected aggregate claims</vt:lpstr>
      <vt:lpstr>Variance of aggregate claims</vt:lpstr>
      <vt:lpstr>Variance of aggregate claims</vt:lpstr>
      <vt:lpstr>Variance of aggregate claims per policy</vt:lpstr>
      <vt:lpstr>PowerPoint 演示文稿</vt:lpstr>
      <vt:lpstr>Variance of aggregate claims per policy</vt:lpstr>
      <vt:lpstr>Binomial distribution</vt:lpstr>
      <vt:lpstr>Binomial distribution - aggregate claims</vt:lpstr>
      <vt:lpstr>Binomial distribution - variance</vt:lpstr>
      <vt:lpstr>Individual risk model</vt:lpstr>
      <vt:lpstr>Total aggregated claims</vt:lpstr>
      <vt:lpstr>Definition</vt:lpstr>
      <vt:lpstr>Expected aggregated claims per policy</vt:lpstr>
      <vt:lpstr>Total variance</vt:lpstr>
      <vt:lpstr>Total variance</vt:lpstr>
      <vt:lpstr>Variance of aggregated claims per policy</vt:lpstr>
      <vt:lpstr>PowerPoint 演示文稿</vt:lpstr>
      <vt:lpstr>PowerPoint 演示文稿</vt:lpstr>
      <vt:lpstr>Individual risk model and CLT</vt:lpstr>
      <vt:lpstr>PowerPoint 演示文稿</vt:lpstr>
      <vt:lpstr>Simplification I.</vt:lpstr>
      <vt:lpstr>Simplification II.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models in insurance - 154-0520 Insurance II</dc:title>
  <dc:creator>Jiri Valecky</dc:creator>
  <cp:lastModifiedBy>Haochen Guo</cp:lastModifiedBy>
  <cp:revision>3</cp:revision>
  <dcterms:created xsi:type="dcterms:W3CDTF">2023-08-25T06:42:01Z</dcterms:created>
  <dcterms:modified xsi:type="dcterms:W3CDTF">2023-08-31T06:00:10Z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2021-02-26T00:00:00Z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