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168" d="100"/>
          <a:sy n="168" d="100"/>
        </p:scale>
        <p:origin x="1548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3F65EF-B88F-452B-8302-77C64D9873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C93DF16-E9E0-4A45-B1F8-FD15ACCE64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0CA65BB-758A-46AD-9672-F51461391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D42FD2B-AE91-4050-A0DD-F924277F6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6A9F2C9-6EE4-4639-A7D7-34F048D1B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707150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A079CC-D110-44E4-8689-3715A7A0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2C9C708-3106-4B1C-944C-C8F4A149FD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F00417E-C8D4-44A0-B955-32A78D6A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8E4CFFC-F14D-45DD-BF2B-E63A46282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5D6412-C000-4174-811A-55A27EFFB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211124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85FF4A2-2E99-47AA-B35F-4A6059305C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55E12CF-A398-4D09-A2D6-7993776C8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4C4A91D-7C96-4D31-95F0-E31B5253E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3E86B6D-A371-49CE-ADE8-7742907F5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CBE51F2-9D27-4F99-8E80-BE0C22FD3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681592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5300" y="181848"/>
            <a:ext cx="1649730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20" dirty="0"/>
              <a:t> </a:t>
            </a:r>
            <a:r>
              <a:rPr dirty="0"/>
              <a:t>/</a:t>
            </a:r>
            <a:r>
              <a:rPr spc="-5" dirty="0"/>
              <a:t> </a:t>
            </a:r>
            <a:r>
              <a:rPr spc="-25" dirty="0"/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203896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71A550-819B-487E-AA11-DC664004C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C1465F8-92F3-4A32-98DB-683F5114C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8671CF-D699-44C6-B0A8-B4A7C6917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B07138-2FC2-4E18-8DAD-BB83E0577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1A82AA-F8D1-423F-8385-4F94FC6FA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288976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C1D787-8C2F-434E-8DDB-0068DC596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C22EEE3-B2DD-4862-BF29-4D28587C4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1228AAF-E3AF-46B0-AEAC-68AD73931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6DF9E7-84B1-4607-A0A0-26535D83D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4EED6B-048E-448C-AF1B-1EE9C91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29255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E962DE-75A0-4651-B5CF-663C84A5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FE29919-DF4D-4241-B5D6-3F23DBCC4F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A13ECCD-9083-4573-A912-AD90189CA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594CAA-7637-4D87-83E8-B0D487A33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2951D2C-08B5-4233-A71B-9AD5AE919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71D2663-736E-470B-A5D4-5E2E82657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47100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3E936D-8B6C-49B5-8DDC-7C4830E66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CDE9449-3FAD-4730-8600-6EDA50932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D762F58-6FE4-499D-9730-B509B2178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BCFCAB3-53EF-4035-A33F-39E24404DE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04FA535-F2F3-47BF-B527-4CCC235B69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04AC63F9-1518-4AFF-A22D-DCF18D3AC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4B73478-ED2F-45A2-B1EC-E27A2B5D7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1B33214-BB33-4137-A6B9-7E0C9494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63937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B7AC69-619F-4ED1-ADED-89C9D1B7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4FDCF00-909A-48B8-A5E2-FE296715B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2BDD445-DDFD-4510-AC90-45CC7CBBC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D35BC2B-1F4E-40A1-ACE9-FE8FA79C1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99333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2678813-FBF0-4CA5-AAE3-1B1A6AB2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65AE8DD0-228E-4D86-8F7B-DE279F27A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428F6F6-D401-458E-8703-59D2E6C5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600311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BB8198-19D0-42D4-B15C-55C447AB7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071F83-97CE-4394-9752-CB4C798AB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56C69C8-EB3D-41A1-876B-4FAD51A01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9AD30D2-3C1B-425A-AD1A-314E1BF04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DEA5E40-4027-4495-8BA9-EFFEAC9D7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AAF2D01-10F7-40F0-88B7-3DF5F3645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668558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6D426B-28E0-400D-94F4-3CAB2E328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947675D-F228-4877-872A-FCBBCD3EEC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2472205-665A-4A42-9AD6-4F31A5FB9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1B250F8-FA99-4358-AF55-03687DE64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5FB786-0A07-4DA5-92B7-65BE25E0A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AA75A51-4ECF-4184-A59E-7263CAD40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4247426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E09C0BE-1D23-48FF-8657-D6412C2B5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99922D6-B67E-491D-B5D6-2CD8CDD48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E8FA695-BC88-432C-8D5A-4C0152632A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75EF88-AE37-4B4E-A1DA-10B87F987D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9EF01BB-C110-4E2A-82CF-0F7C42AC5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24256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76385" y="663575"/>
            <a:ext cx="1600200" cy="44307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75"/>
              </a:spcBef>
            </a:pPr>
            <a:r>
              <a:rPr sz="2400" spc="-10" dirty="0"/>
              <a:t>Reinsurance</a:t>
            </a:r>
          </a:p>
        </p:txBody>
      </p:sp>
      <p:sp>
        <p:nvSpPr>
          <p:cNvPr id="4" name="文本框 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FEED04-C670-0D0C-83CE-A611FF656D21}"/>
              </a:ext>
            </a:extLst>
          </p:cNvPr>
          <p:cNvSpPr txBox="1"/>
          <p:nvPr/>
        </p:nvSpPr>
        <p:spPr>
          <a:xfrm>
            <a:off x="1162050" y="2416175"/>
            <a:ext cx="2428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4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作者：东南大学教师 郭皓晨</a:t>
            </a:r>
            <a:endParaRPr kumimoji="1" lang="zh-CN" altLang="en-US" sz="14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Stop-loss</a:t>
            </a:r>
            <a:r>
              <a:rPr spc="95" dirty="0"/>
              <a:t> </a:t>
            </a:r>
            <a:r>
              <a:rPr dirty="0"/>
              <a:t>reinsurance</a:t>
            </a:r>
            <a:r>
              <a:rPr spc="95" dirty="0"/>
              <a:t> </a:t>
            </a:r>
            <a:r>
              <a:rPr dirty="0"/>
              <a:t>with</a:t>
            </a:r>
            <a:r>
              <a:rPr spc="100" dirty="0"/>
              <a:t> </a:t>
            </a:r>
            <a:r>
              <a:rPr dirty="0"/>
              <a:t>upper</a:t>
            </a:r>
            <a:r>
              <a:rPr spc="95" dirty="0"/>
              <a:t> </a:t>
            </a:r>
            <a:r>
              <a:rPr spc="-10" dirty="0"/>
              <a:t>limit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9290" y="878492"/>
            <a:ext cx="2937431" cy="170560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026312" y="2942404"/>
            <a:ext cx="255587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Stop-</a:t>
            </a:r>
            <a:r>
              <a:rPr sz="1000" dirty="0">
                <a:latin typeface="Arial"/>
                <a:cs typeface="Arial"/>
              </a:rPr>
              <a:t>loss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reinsurance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with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upper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limit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Reinsurance</a:t>
            </a:r>
            <a:r>
              <a:rPr spc="65" dirty="0"/>
              <a:t> </a:t>
            </a:r>
            <a:r>
              <a:rPr dirty="0"/>
              <a:t>on</a:t>
            </a:r>
            <a:r>
              <a:rPr spc="65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dirty="0"/>
              <a:t>basis</a:t>
            </a:r>
            <a:r>
              <a:rPr spc="65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spc="-10" dirty="0"/>
              <a:t>policy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741031"/>
            <a:ext cx="409829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Let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57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 retained proportion (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0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50" baseline="27777" dirty="0">
                <a:latin typeface="Lucida Sans Unicode"/>
                <a:cs typeface="Lucida Sans Unicode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5" dirty="0">
                <a:latin typeface="Arial"/>
                <a:cs typeface="Arial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dirty="0">
                <a:latin typeface="Arial"/>
                <a:cs typeface="Arial"/>
              </a:rPr>
              <a:t>).</a:t>
            </a:r>
            <a:r>
              <a:rPr sz="1100" spc="7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Thus,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individual </a:t>
            </a:r>
            <a:r>
              <a:rPr sz="1100" dirty="0">
                <a:latin typeface="Arial"/>
                <a:cs typeface="Arial"/>
              </a:rPr>
              <a:t>retained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2289" y="1218906"/>
            <a:ext cx="10699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625475" algn="l"/>
              </a:tabLst>
            </a:pP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r>
              <a:rPr sz="800" dirty="0">
                <a:latin typeface="Lucida Sans Unicode"/>
                <a:cs typeface="Lucida Sans Unicode"/>
              </a:rPr>
              <a:t>	</a:t>
            </a:r>
            <a:r>
              <a:rPr sz="1650" i="1" spc="-15" baseline="-22727" dirty="0">
                <a:latin typeface="Book Antiqua"/>
                <a:cs typeface="Book Antiqua"/>
              </a:rPr>
              <a:t>a</a:t>
            </a: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</a:t>
            </a: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09065" y="1276107"/>
            <a:ext cx="7175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96265" algn="l"/>
              </a:tabLst>
            </a:pPr>
            <a:r>
              <a:rPr sz="1100" spc="80" dirty="0">
                <a:latin typeface="Georgia"/>
                <a:cs typeface="Georgia"/>
              </a:rPr>
              <a:t>=</a:t>
            </a:r>
            <a:r>
              <a:rPr sz="1100" dirty="0">
                <a:latin typeface="Georgia"/>
                <a:cs typeface="Georgia"/>
              </a:rPr>
              <a:t>	</a:t>
            </a:r>
            <a:r>
              <a:rPr sz="1100" spc="80" dirty="0">
                <a:latin typeface="Georgia"/>
                <a:cs typeface="Georgia"/>
              </a:rPr>
              <a:t>=</a:t>
            </a:r>
            <a:endParaRPr sz="1100">
              <a:latin typeface="Georgia"/>
              <a:cs typeface="Georg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39467" y="1080756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84" dirty="0">
                <a:latin typeface="Trebuchet MS"/>
                <a:cs typeface="Trebuchet MS"/>
              </a:rPr>
              <a:t> 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81237" y="1192719"/>
            <a:ext cx="169354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531495" algn="l"/>
              </a:tabLst>
            </a:pPr>
            <a:r>
              <a:rPr sz="1100" i="1" spc="-10" dirty="0">
                <a:latin typeface="Book Antiqua"/>
                <a:cs typeface="Book Antiqua"/>
              </a:rPr>
              <a:t>a</a:t>
            </a:r>
            <a:r>
              <a:rPr sz="1200" spc="-15" baseline="27777" dirty="0">
                <a:latin typeface="Lucida Sans Unicode"/>
                <a:cs typeface="Lucida Sans Unicode"/>
              </a:rPr>
              <a:t>(</a:t>
            </a:r>
            <a:r>
              <a:rPr sz="1200" i="1" spc="-15" baseline="27777" dirty="0">
                <a:latin typeface="Book Antiqua"/>
                <a:cs typeface="Book Antiqua"/>
              </a:rPr>
              <a:t>j</a:t>
            </a:r>
            <a:r>
              <a:rPr sz="1200" spc="-15" baseline="27777" dirty="0">
                <a:latin typeface="Lucida Sans Unicode"/>
                <a:cs typeface="Lucida Sans Unicode"/>
              </a:rPr>
              <a:t>)</a:t>
            </a:r>
            <a:r>
              <a:rPr sz="1100" i="1" spc="-10" dirty="0">
                <a:latin typeface="Book Antiqua"/>
                <a:cs typeface="Book Antiqua"/>
              </a:rPr>
              <a:t>x</a:t>
            </a:r>
            <a:r>
              <a:rPr sz="1200" spc="-15" baseline="27777" dirty="0">
                <a:latin typeface="Lucida Sans Unicode"/>
                <a:cs typeface="Lucida Sans Unicode"/>
              </a:rPr>
              <a:t>(</a:t>
            </a:r>
            <a:r>
              <a:rPr sz="1200" i="1" spc="-15" baseline="27777" dirty="0">
                <a:latin typeface="Book Antiqua"/>
                <a:cs typeface="Book Antiqua"/>
              </a:rPr>
              <a:t>j</a:t>
            </a:r>
            <a:r>
              <a:rPr sz="1200" spc="-15" baseline="27777" dirty="0">
                <a:latin typeface="Lucida Sans Unicode"/>
                <a:cs typeface="Lucida Sans Unicode"/>
              </a:rPr>
              <a:t>)</a:t>
            </a:r>
            <a:r>
              <a:rPr sz="1200" baseline="27777" dirty="0">
                <a:latin typeface="Lucida Sans Unicode"/>
                <a:cs typeface="Lucida Sans Unicode"/>
              </a:rPr>
              <a:t>	</a:t>
            </a:r>
            <a:r>
              <a:rPr sz="1100" dirty="0">
                <a:latin typeface="Book Antiqua"/>
                <a:cs typeface="Book Antiqua"/>
              </a:rPr>
              <a:t>if</a:t>
            </a:r>
            <a:r>
              <a:rPr sz="1100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Book Antiqua"/>
                <a:cs typeface="Book Antiqua"/>
              </a:rPr>
              <a:t>the</a:t>
            </a:r>
            <a:r>
              <a:rPr sz="1100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Book Antiqua"/>
                <a:cs typeface="Book Antiqua"/>
              </a:rPr>
              <a:t>claim</a:t>
            </a:r>
            <a:r>
              <a:rPr sz="1100" spc="1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Book Antiqua"/>
                <a:cs typeface="Book Antiqua"/>
              </a:rPr>
              <a:t>occurs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04376" y="1364791"/>
            <a:ext cx="82486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215" dirty="0">
                <a:latin typeface="Book Antiqua"/>
                <a:cs typeface="Book Antiqua"/>
              </a:rPr>
              <a:t>  </a:t>
            </a:r>
            <a:r>
              <a:rPr sz="1100" spc="-10" dirty="0">
                <a:latin typeface="Book Antiqua"/>
                <a:cs typeface="Book Antiqua"/>
              </a:rPr>
              <a:t>otherwise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6672" y="1702230"/>
            <a:ext cx="2941955" cy="5359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423670">
              <a:lnSpc>
                <a:spcPct val="100000"/>
              </a:lnSpc>
              <a:spcBef>
                <a:spcPts val="90"/>
              </a:spcBef>
            </a:pPr>
            <a:r>
              <a:rPr sz="1650" spc="-15" baseline="-22727" dirty="0">
                <a:latin typeface="Arial"/>
                <a:cs typeface="Arial"/>
              </a:rPr>
              <a:t>E</a:t>
            </a:r>
            <a:r>
              <a:rPr sz="1650" spc="-82" baseline="-22727" dirty="0">
                <a:latin typeface="Arial"/>
                <a:cs typeface="Arial"/>
              </a:rPr>
              <a:t> </a:t>
            </a:r>
            <a:r>
              <a:rPr sz="1650" baseline="37878" dirty="0">
                <a:latin typeface="Trebuchet MS"/>
                <a:cs typeface="Trebuchet MS"/>
              </a:rPr>
              <a:t>h</a:t>
            </a: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1650" baseline="37878" dirty="0">
                <a:latin typeface="Trebuchet MS"/>
                <a:cs typeface="Trebuchet MS"/>
              </a:rPr>
              <a:t>i</a:t>
            </a:r>
            <a:r>
              <a:rPr sz="1650" spc="135" baseline="37878" dirty="0">
                <a:latin typeface="Trebuchet MS"/>
                <a:cs typeface="Trebuchet MS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240" baseline="-22727" dirty="0">
                <a:latin typeface="Georgia"/>
                <a:cs typeface="Georgia"/>
              </a:rPr>
              <a:t> </a:t>
            </a:r>
            <a:r>
              <a:rPr sz="1650" i="1" baseline="-22727" dirty="0">
                <a:latin typeface="Book Antiqua"/>
                <a:cs typeface="Book Antiqua"/>
              </a:rPr>
              <a:t>a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</a:t>
            </a:r>
            <a:r>
              <a:rPr sz="1650" baseline="-22727" dirty="0">
                <a:latin typeface="Arial"/>
                <a:cs typeface="Arial"/>
              </a:rPr>
              <a:t>E</a:t>
            </a:r>
            <a:r>
              <a:rPr sz="1650" spc="-82" baseline="-22727" dirty="0">
                <a:latin typeface="Arial"/>
                <a:cs typeface="Arial"/>
              </a:rPr>
              <a:t> </a:t>
            </a:r>
            <a:r>
              <a:rPr sz="1650" spc="-15" baseline="37878" dirty="0">
                <a:latin typeface="Trebuchet MS"/>
                <a:cs typeface="Trebuchet MS"/>
              </a:rPr>
              <a:t>h</a:t>
            </a: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</a:t>
            </a:r>
            <a:r>
              <a:rPr sz="1650" spc="-15" baseline="37878" dirty="0">
                <a:latin typeface="Trebuchet MS"/>
                <a:cs typeface="Trebuchet MS"/>
              </a:rPr>
              <a:t>i</a:t>
            </a:r>
            <a:endParaRPr sz="1650" baseline="37878">
              <a:latin typeface="Trebuchet MS"/>
              <a:cs typeface="Trebuchet MS"/>
            </a:endParaRPr>
          </a:p>
          <a:p>
            <a:pPr marL="25400">
              <a:lnSpc>
                <a:spcPct val="100000"/>
              </a:lnSpc>
              <a:spcBef>
                <a:spcPts val="13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portfolio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62366" y="2495155"/>
            <a:ext cx="1962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95247" y="2361246"/>
            <a:ext cx="4349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235" algn="l"/>
              </a:tabLst>
            </a:pPr>
            <a:r>
              <a:rPr sz="1100" spc="-50" dirty="0">
                <a:latin typeface="Trebuchet MS"/>
                <a:cs typeface="Trebuchet MS"/>
              </a:rPr>
              <a:t>h</a:t>
            </a: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140" dirty="0">
                <a:latin typeface="Trebuchet MS"/>
                <a:cs typeface="Trebuchet MS"/>
              </a:rPr>
              <a:t>i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04681" y="2236557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350" dirty="0">
                <a:latin typeface="Trebuchet MS"/>
                <a:cs typeface="Trebuchet MS"/>
              </a:rPr>
              <a:t>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468968" y="2379178"/>
            <a:ext cx="819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97048" y="2383420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35" dirty="0">
                <a:latin typeface="Trebuchet MS"/>
                <a:cs typeface="Trebuchet MS"/>
              </a:rPr>
              <a:t>Σ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54391" y="2515030"/>
            <a:ext cx="13169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600710" algn="l"/>
                <a:tab pos="1177925" algn="l"/>
              </a:tabLst>
            </a:pPr>
            <a:r>
              <a:rPr sz="1100" dirty="0">
                <a:latin typeface="Arial"/>
                <a:cs typeface="Arial"/>
              </a:rPr>
              <a:t>E</a:t>
            </a:r>
            <a:r>
              <a:rPr sz="1100" spc="38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5" dirty="0">
                <a:latin typeface="Georgia"/>
                <a:cs typeface="Georgia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650" spc="450" baseline="12626" dirty="0">
                <a:latin typeface="Trebuchet MS"/>
                <a:cs typeface="Trebuchet MS"/>
              </a:rPr>
              <a:t></a:t>
            </a:r>
            <a:r>
              <a:rPr sz="1650" baseline="12626" dirty="0">
                <a:latin typeface="Trebuchet MS"/>
                <a:cs typeface="Trebuchet MS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415908" y="2724783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j</a:t>
            </a:r>
            <a:r>
              <a:rPr sz="800" spc="-25" dirty="0">
                <a:latin typeface="Lucida Sans Unicode"/>
                <a:cs typeface="Lucida Sans Unicode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21952" y="2495155"/>
            <a:ext cx="307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010446" y="2236557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350" dirty="0">
                <a:latin typeface="Trebuchet MS"/>
                <a:cs typeface="Trebuchet MS"/>
              </a:rPr>
              <a:t>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010446" y="2485934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350" dirty="0">
                <a:latin typeface="Trebuchet MS"/>
                <a:cs typeface="Trebuchet MS"/>
              </a:rPr>
              <a:t></a:t>
            </a:r>
            <a:endParaRPr sz="110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-14691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Quota-share</a:t>
            </a:r>
            <a:r>
              <a:rPr spc="160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532306"/>
            <a:ext cx="3374390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27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i.e.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5"/>
              </a:spcBef>
            </a:pP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baseline="27777" dirty="0">
                <a:latin typeface="Book Antiqua"/>
                <a:cs typeface="Book Antiqua"/>
              </a:rPr>
              <a:t>1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217" baseline="27777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85" dirty="0">
                <a:latin typeface="Georgia"/>
                <a:cs typeface="Georgi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baseline="27777" dirty="0">
                <a:latin typeface="Book Antiqua"/>
                <a:cs typeface="Book Antiqua"/>
              </a:rPr>
              <a:t>2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225" baseline="27777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80" dirty="0">
                <a:latin typeface="Georgia"/>
                <a:cs typeface="Georgia"/>
              </a:rPr>
              <a:t> </a:t>
            </a:r>
            <a:r>
              <a:rPr sz="1100" i="1" spc="-105" dirty="0">
                <a:latin typeface="Verdana"/>
                <a:cs typeface="Verdana"/>
              </a:rPr>
              <a:t>...</a:t>
            </a:r>
            <a:r>
              <a:rPr sz="1100" i="1" spc="-35" dirty="0">
                <a:latin typeface="Verdana"/>
                <a:cs typeface="Verdan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80" dirty="0">
                <a:latin typeface="Georgia"/>
                <a:cs typeface="Georgi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225" baseline="27777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80" dirty="0">
                <a:latin typeface="Georgia"/>
                <a:cs typeface="Georgia"/>
              </a:rPr>
              <a:t> </a:t>
            </a:r>
            <a:r>
              <a:rPr sz="1100" spc="-20" dirty="0">
                <a:latin typeface="Book Antiqua"/>
                <a:cs typeface="Book Antiqua"/>
              </a:rPr>
              <a:t>0</a:t>
            </a:r>
            <a:r>
              <a:rPr sz="1100" i="1" spc="-20" dirty="0">
                <a:latin typeface="Verdana"/>
                <a:cs typeface="Verdana"/>
              </a:rPr>
              <a:t>.</a:t>
            </a:r>
            <a:r>
              <a:rPr sz="1100" spc="-20" dirty="0">
                <a:latin typeface="Book Antiqua"/>
                <a:cs typeface="Book Antiqua"/>
              </a:rPr>
              <a:t>65</a:t>
            </a:r>
            <a:r>
              <a:rPr sz="1100" spc="-20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8034" y="990980"/>
            <a:ext cx="2105116" cy="178827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377797" y="2900672"/>
            <a:ext cx="185293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Quota-</a:t>
            </a:r>
            <a:r>
              <a:rPr sz="1000" dirty="0">
                <a:latin typeface="Arial"/>
                <a:cs typeface="Arial"/>
              </a:rPr>
              <a:t>share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reinsurance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xfrm>
            <a:off x="95300" y="187707"/>
            <a:ext cx="164973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>
                <a:solidFill>
                  <a:schemeClr val="tx1"/>
                </a:solidFill>
              </a:rPr>
              <a:t>Surplus</a:t>
            </a:r>
            <a:r>
              <a:rPr spc="13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reinsurance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13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26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566342"/>
            <a:ext cx="22377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ret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97" baseline="27777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10" dirty="0">
                <a:latin typeface="Georgia"/>
                <a:cs typeface="Georgia"/>
              </a:rPr>
              <a:t> </a:t>
            </a:r>
            <a:r>
              <a:rPr sz="1100" dirty="0">
                <a:latin typeface="Book Antiqua"/>
                <a:cs typeface="Book Antiqua"/>
              </a:rPr>
              <a:t>750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line.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1542" y="966638"/>
            <a:ext cx="2050346" cy="1702276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13052" y="2817525"/>
            <a:ext cx="158242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Surplus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reinsurance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Surplus</a:t>
            </a:r>
            <a:r>
              <a:rPr spc="135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1272" y="863713"/>
            <a:ext cx="3970020" cy="12738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ret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20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line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27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insured.</a:t>
            </a:r>
            <a:endParaRPr sz="1100">
              <a:latin typeface="Arial"/>
              <a:cs typeface="Arial"/>
            </a:endParaRPr>
          </a:p>
          <a:p>
            <a:pPr marL="395605" algn="ctr">
              <a:lnSpc>
                <a:spcPct val="100000"/>
              </a:lnSpc>
              <a:spcBef>
                <a:spcPts val="94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18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179" baseline="-22727" dirty="0">
                <a:latin typeface="Georgia"/>
                <a:cs typeface="Georgia"/>
              </a:rPr>
              <a:t> </a:t>
            </a:r>
            <a:r>
              <a:rPr sz="1650" spc="-82" baseline="-22727" dirty="0">
                <a:latin typeface="Georgia"/>
                <a:cs typeface="Georgia"/>
              </a:rPr>
              <a:t>min</a:t>
            </a:r>
            <a:r>
              <a:rPr sz="1650" spc="-52" baseline="-22727" dirty="0">
                <a:latin typeface="Georgia"/>
                <a:cs typeface="Georgia"/>
              </a:rPr>
              <a:t> </a:t>
            </a:r>
            <a:r>
              <a:rPr sz="1650" baseline="37878" dirty="0">
                <a:latin typeface="Trebuchet MS"/>
                <a:cs typeface="Trebuchet MS"/>
              </a:rPr>
              <a:t>n</a:t>
            </a: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</a:t>
            </a:r>
            <a:r>
              <a:rPr sz="1650" i="1" baseline="-22727" dirty="0">
                <a:latin typeface="Verdana"/>
                <a:cs typeface="Verdana"/>
              </a:rPr>
              <a:t>,</a:t>
            </a:r>
            <a:r>
              <a:rPr sz="1650" i="1" spc="-232" baseline="-22727" dirty="0">
                <a:latin typeface="Verdana"/>
                <a:cs typeface="Verdana"/>
              </a:rPr>
              <a:t> </a:t>
            </a: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r>
              <a:rPr sz="1650" spc="-15" baseline="37878" dirty="0">
                <a:latin typeface="Trebuchet MS"/>
                <a:cs typeface="Trebuchet MS"/>
              </a:rPr>
              <a:t>,</a:t>
            </a:r>
            <a:endParaRPr sz="1650" baseline="37878">
              <a:latin typeface="Trebuchet MS"/>
              <a:cs typeface="Trebuchet MS"/>
            </a:endParaRPr>
          </a:p>
          <a:p>
            <a:pPr marL="395605" algn="ctr">
              <a:lnSpc>
                <a:spcPct val="100000"/>
              </a:lnSpc>
              <a:spcBef>
                <a:spcPts val="2035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)[</a:t>
            </a:r>
            <a:r>
              <a:rPr sz="800" i="1" dirty="0">
                <a:latin typeface="Book Antiqua"/>
                <a:cs typeface="Book Antiqua"/>
              </a:rPr>
              <a:t>ced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14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127" baseline="-22727" dirty="0">
                <a:latin typeface="Georgia"/>
                <a:cs typeface="Georgia"/>
              </a:rPr>
              <a:t> </a:t>
            </a:r>
            <a:r>
              <a:rPr sz="1650" spc="-44" baseline="-22727" dirty="0">
                <a:latin typeface="Georgia"/>
                <a:cs typeface="Georgia"/>
              </a:rPr>
              <a:t>max</a:t>
            </a:r>
            <a:r>
              <a:rPr sz="1650" spc="-89" baseline="-22727" dirty="0">
                <a:latin typeface="Georgia"/>
                <a:cs typeface="Georgia"/>
              </a:rPr>
              <a:t> </a:t>
            </a:r>
            <a:r>
              <a:rPr sz="1650" baseline="37878" dirty="0">
                <a:latin typeface="Trebuchet MS"/>
                <a:cs typeface="Trebuchet MS"/>
              </a:rPr>
              <a:t>n</a:t>
            </a:r>
            <a:r>
              <a:rPr sz="1650" baseline="-22727" dirty="0">
                <a:latin typeface="Book Antiqua"/>
                <a:cs typeface="Book Antiqua"/>
              </a:rPr>
              <a:t>0</a:t>
            </a:r>
            <a:r>
              <a:rPr sz="1650" i="1" baseline="-22727" dirty="0">
                <a:latin typeface="Verdana"/>
                <a:cs typeface="Verdana"/>
              </a:rPr>
              <a:t>,</a:t>
            </a:r>
            <a:r>
              <a:rPr sz="1650" i="1" spc="-262" baseline="-22727" dirty="0">
                <a:latin typeface="Verdana"/>
                <a:cs typeface="Verdana"/>
              </a:rPr>
              <a:t> </a:t>
            </a: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</a:t>
            </a:r>
            <a:r>
              <a:rPr sz="800" spc="80" dirty="0">
                <a:latin typeface="Lucida Sans Unicode"/>
                <a:cs typeface="Lucida Sans Unicode"/>
              </a:rPr>
              <a:t> </a:t>
            </a:r>
            <a:r>
              <a:rPr sz="1650" i="1" spc="292" baseline="-22727" dirty="0">
                <a:latin typeface="Arial"/>
                <a:cs typeface="Arial"/>
              </a:rPr>
              <a:t>−</a:t>
            </a:r>
            <a:r>
              <a:rPr sz="1650" i="1" spc="-37" baseline="-22727" dirty="0">
                <a:latin typeface="Arial"/>
                <a:cs typeface="Arial"/>
              </a:rPr>
              <a:t> </a:t>
            </a: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r>
              <a:rPr sz="1650" spc="-15" baseline="37878" dirty="0">
                <a:latin typeface="Trebuchet MS"/>
                <a:cs typeface="Trebuchet MS"/>
              </a:rPr>
              <a:t>,</a:t>
            </a:r>
            <a:endParaRPr sz="1650" baseline="37878">
              <a:latin typeface="Trebuchet MS"/>
              <a:cs typeface="Trebuchet MS"/>
            </a:endParaRPr>
          </a:p>
          <a:p>
            <a:pPr marL="50800">
              <a:lnSpc>
                <a:spcPct val="100000"/>
              </a:lnSpc>
              <a:spcBef>
                <a:spcPts val="158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share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50" baseline="27777" dirty="0">
                <a:latin typeface="Lucida Sans Unicode"/>
                <a:cs typeface="Lucida Sans Unicode"/>
              </a:rPr>
              <a:t> </a:t>
            </a:r>
            <a:r>
              <a:rPr sz="1100" spc="-25" dirty="0">
                <a:latin typeface="Arial"/>
                <a:cs typeface="Arial"/>
              </a:rPr>
              <a:t>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78687" y="2315373"/>
            <a:ext cx="249554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0" baseline="-22727" dirty="0">
                <a:latin typeface="Book Antiqua"/>
                <a:cs typeface="Book Antiqua"/>
              </a:rPr>
              <a:t>a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22197" y="2372574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140" dirty="0">
                <a:latin typeface="Georgia"/>
                <a:cs typeface="Georgia"/>
              </a:rPr>
              <a:t>=</a:t>
            </a:r>
            <a:endParaRPr sz="1100">
              <a:latin typeface="Georgia"/>
              <a:cs typeface="Georg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83626" y="2270047"/>
            <a:ext cx="6788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Georgia"/>
                <a:cs typeface="Georgia"/>
              </a:rPr>
              <a:t>min</a:t>
            </a:r>
            <a:r>
              <a:rPr sz="1100" spc="480" dirty="0">
                <a:latin typeface="Georgia"/>
                <a:cs typeface="Georgi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155" dirty="0">
                <a:latin typeface="Book Antiqua"/>
                <a:cs typeface="Book Antiqua"/>
              </a:rPr>
              <a:t>  </a:t>
            </a:r>
            <a:r>
              <a:rPr sz="1100" i="1" spc="-110" dirty="0">
                <a:latin typeface="Verdana"/>
                <a:cs typeface="Verdana"/>
              </a:rPr>
              <a:t>,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87715" y="2257106"/>
            <a:ext cx="445134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0985" algn="l"/>
              </a:tabLst>
            </a:pPr>
            <a:r>
              <a:rPr sz="800" spc="-25" dirty="0">
                <a:latin typeface="Lucida Sans Unicode"/>
                <a:cs typeface="Lucida Sans Unicode"/>
              </a:rPr>
              <a:t>(</a:t>
            </a:r>
            <a:r>
              <a:rPr sz="800" i="1" spc="-25" dirty="0">
                <a:latin typeface="Book Antiqua"/>
                <a:cs typeface="Book Antiqua"/>
              </a:rPr>
              <a:t>j</a:t>
            </a:r>
            <a:r>
              <a:rPr sz="800" spc="-25" dirty="0">
                <a:latin typeface="Lucida Sans Unicode"/>
                <a:cs typeface="Lucida Sans Unicode"/>
              </a:rPr>
              <a:t>)</a:t>
            </a:r>
            <a:r>
              <a:rPr sz="800" dirty="0">
                <a:latin typeface="Lucida Sans Unicode"/>
                <a:cs typeface="Lucida Sans Unicode"/>
              </a:rPr>
              <a:t>	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37626" y="2157830"/>
            <a:ext cx="6819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88010" algn="l"/>
              </a:tabLst>
            </a:pP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180" dirty="0">
                <a:latin typeface="Trebuchet MS"/>
                <a:cs typeface="Trebuchet MS"/>
              </a:rPr>
              <a:t>}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496326" y="2489187"/>
            <a:ext cx="910590" cy="0"/>
          </a:xfrm>
          <a:custGeom>
            <a:avLst/>
            <a:gdLst/>
            <a:ahLst/>
            <a:cxnLst/>
            <a:rect l="l" t="t" r="r" b="b"/>
            <a:pathLst>
              <a:path w="910589">
                <a:moveTo>
                  <a:pt x="0" y="0"/>
                </a:moveTo>
                <a:lnTo>
                  <a:pt x="91057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819821" y="2433255"/>
            <a:ext cx="2578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0" baseline="-17676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47861" y="2372574"/>
            <a:ext cx="607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23875" algn="l"/>
              </a:tabLst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5" dirty="0">
                <a:latin typeface="Georgia"/>
                <a:cs typeface="Georgia"/>
              </a:rPr>
              <a:t> </a:t>
            </a:r>
            <a:r>
              <a:rPr sz="1100" spc="-25" dirty="0">
                <a:latin typeface="Georgia"/>
                <a:cs typeface="Georgia"/>
              </a:rPr>
              <a:t>min</a:t>
            </a:r>
            <a:r>
              <a:rPr sz="1100" dirty="0">
                <a:latin typeface="Georgia"/>
                <a:cs typeface="Georgia"/>
              </a:rPr>
              <a:t>	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05746" y="2278848"/>
            <a:ext cx="952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5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75012" y="2265894"/>
            <a:ext cx="1962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118446" y="2489187"/>
            <a:ext cx="246379" cy="0"/>
          </a:xfrm>
          <a:custGeom>
            <a:avLst/>
            <a:gdLst/>
            <a:ahLst/>
            <a:cxnLst/>
            <a:rect l="l" t="t" r="r" b="b"/>
            <a:pathLst>
              <a:path w="246379">
                <a:moveTo>
                  <a:pt x="0" y="0"/>
                </a:moveTo>
                <a:lnTo>
                  <a:pt x="245986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003588" y="2433255"/>
            <a:ext cx="3638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baseline="25252" dirty="0">
                <a:latin typeface="Verdana"/>
                <a:cs typeface="Verdana"/>
              </a:rPr>
              <a:t>,</a:t>
            </a:r>
            <a:r>
              <a:rPr sz="1650" i="1" spc="52" baseline="25252" dirty="0">
                <a:latin typeface="Verdana"/>
                <a:cs typeface="Verdana"/>
              </a:rPr>
              <a:t> </a:t>
            </a:r>
            <a:r>
              <a:rPr sz="1650" i="1" spc="-30" baseline="-17676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48101" y="2135656"/>
            <a:ext cx="655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30860" algn="l"/>
              </a:tabLst>
            </a:pPr>
            <a:r>
              <a:rPr sz="1100" spc="420" dirty="0">
                <a:latin typeface="Trebuchet MS"/>
                <a:cs typeface="Trebuchet MS"/>
              </a:rPr>
              <a:t>(</a:t>
            </a: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409" dirty="0">
                <a:latin typeface="Trebuchet MS"/>
                <a:cs typeface="Trebuchet MS"/>
              </a:rPr>
              <a:t>)</a:t>
            </a:r>
            <a:endParaRPr sz="110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Random</a:t>
            </a:r>
            <a:r>
              <a:rPr spc="90" dirty="0"/>
              <a:t> </a:t>
            </a:r>
            <a:r>
              <a:rPr dirty="0"/>
              <a:t>claim</a:t>
            </a:r>
            <a:r>
              <a:rPr spc="90" dirty="0"/>
              <a:t> </a:t>
            </a:r>
            <a:r>
              <a:rPr spc="-10" dirty="0"/>
              <a:t>sizes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400" y="676343"/>
            <a:ext cx="3870399" cy="214328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672602" y="2982663"/>
            <a:ext cx="126301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4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Random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claim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Excess-of-Loss</a:t>
            </a:r>
            <a:r>
              <a:rPr spc="195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854276"/>
            <a:ext cx="33813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retained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ceded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k</a:t>
            </a:r>
            <a:r>
              <a:rPr sz="1100" dirty="0">
                <a:latin typeface="Arial"/>
                <a:cs typeface="Arial"/>
              </a:rPr>
              <a:t>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j</a:t>
            </a:r>
            <a:r>
              <a:rPr sz="1100" dirty="0">
                <a:latin typeface="Arial"/>
                <a:cs typeface="Arial"/>
              </a:rPr>
              <a:t>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64894" y="1198434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66582" y="1160093"/>
            <a:ext cx="307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64919" y="1283333"/>
            <a:ext cx="704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87866" y="1160093"/>
            <a:ext cx="13779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Lucida Sans Unicode"/>
                <a:cs typeface="Lucida Sans Unicode"/>
              </a:rPr>
              <a:t>(</a:t>
            </a:r>
            <a:r>
              <a:rPr sz="800" i="1" spc="-25" dirty="0">
                <a:latin typeface="Book Antiqua"/>
                <a:cs typeface="Book Antiqua"/>
              </a:rPr>
              <a:t>j</a:t>
            </a:r>
            <a:r>
              <a:rPr sz="800" spc="-25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86202" y="1283333"/>
            <a:ext cx="704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93810" y="1044649"/>
            <a:ext cx="5880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81965" algn="l"/>
              </a:tabLst>
            </a:pPr>
            <a:r>
              <a:rPr sz="1100" spc="70" dirty="0">
                <a:latin typeface="Trebuchet MS"/>
                <a:cs typeface="Trebuchet MS"/>
              </a:rPr>
              <a:t>n</a:t>
            </a: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265" dirty="0">
                <a:latin typeface="Trebuchet MS"/>
                <a:cs typeface="Trebuchet MS"/>
              </a:rPr>
              <a:t>,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93569" y="1198434"/>
            <a:ext cx="10496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15" dirty="0">
                <a:latin typeface="Georgia"/>
                <a:cs typeface="Georgia"/>
              </a:rPr>
              <a:t> </a:t>
            </a:r>
            <a:r>
              <a:rPr sz="1100" dirty="0">
                <a:latin typeface="Georgia"/>
                <a:cs typeface="Georgia"/>
              </a:rPr>
              <a:t>min</a:t>
            </a:r>
            <a:r>
              <a:rPr sz="1100" spc="165" dirty="0">
                <a:latin typeface="Georgia"/>
                <a:cs typeface="Georgia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180" dirty="0">
                <a:latin typeface="Book Antiqua"/>
                <a:cs typeface="Book Antiqua"/>
              </a:rPr>
              <a:t>  </a:t>
            </a:r>
            <a:r>
              <a:rPr sz="1100" i="1" spc="-110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484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21853" y="1624824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23542" y="1586495"/>
            <a:ext cx="32829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)[</a:t>
            </a:r>
            <a:r>
              <a:rPr sz="800" i="1" spc="-10" dirty="0">
                <a:latin typeface="Book Antiqua"/>
                <a:cs typeface="Book Antiqua"/>
              </a:rPr>
              <a:t>ced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492311" y="1586495"/>
            <a:ext cx="1371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Lucida Sans Unicode"/>
                <a:cs typeface="Lucida Sans Unicode"/>
              </a:rPr>
              <a:t>(</a:t>
            </a:r>
            <a:r>
              <a:rPr sz="800" i="1" spc="-25" dirty="0">
                <a:latin typeface="Book Antiqua"/>
                <a:cs typeface="Book Antiqua"/>
              </a:rPr>
              <a:t>j</a:t>
            </a:r>
            <a:r>
              <a:rPr sz="800" spc="-25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21879" y="1709723"/>
            <a:ext cx="1039494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81075" algn="l"/>
              </a:tabLst>
            </a:pPr>
            <a:r>
              <a:rPr sz="800" i="1" spc="-50" dirty="0">
                <a:latin typeface="Book Antiqua"/>
                <a:cs typeface="Book Antiqua"/>
              </a:rPr>
              <a:t>k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298255" y="1471039"/>
            <a:ext cx="82676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20725" algn="l"/>
              </a:tabLst>
            </a:pPr>
            <a:r>
              <a:rPr sz="1100" spc="70" dirty="0">
                <a:latin typeface="Trebuchet MS"/>
                <a:cs typeface="Trebuchet MS"/>
              </a:rPr>
              <a:t>n</a:t>
            </a: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265" dirty="0">
                <a:latin typeface="Trebuchet MS"/>
                <a:cs typeface="Trebuchet MS"/>
              </a:rPr>
              <a:t>,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71065" y="1624824"/>
            <a:ext cx="13150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82320" algn="l"/>
              </a:tabLst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0" dirty="0">
                <a:latin typeface="Georgia"/>
                <a:cs typeface="Georgia"/>
              </a:rPr>
              <a:t> </a:t>
            </a:r>
            <a:r>
              <a:rPr sz="1100" dirty="0">
                <a:latin typeface="Georgia"/>
                <a:cs typeface="Georgia"/>
              </a:rPr>
              <a:t>max</a:t>
            </a:r>
            <a:r>
              <a:rPr sz="1100" spc="165" dirty="0">
                <a:latin typeface="Georgia"/>
                <a:cs typeface="Georgia"/>
              </a:rPr>
              <a:t>  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Λ,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180" dirty="0">
                <a:latin typeface="Book Antiqua"/>
                <a:cs typeface="Book Antiqua"/>
              </a:rPr>
              <a:t> 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3972" y="1935961"/>
            <a:ext cx="29978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-95" dirty="0">
                <a:latin typeface="Verdana"/>
                <a:cs typeface="Verdan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deductible.</a:t>
            </a:r>
            <a:r>
              <a:rPr sz="1100" spc="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retained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35" baseline="27777" dirty="0">
                <a:latin typeface="Lucida Sans Unicode"/>
                <a:cs typeface="Lucida Sans Unicode"/>
              </a:rPr>
              <a:t> </a:t>
            </a:r>
            <a:r>
              <a:rPr sz="1100" spc="-25" dirty="0">
                <a:latin typeface="Arial"/>
                <a:cs typeface="Arial"/>
              </a:rPr>
              <a:t>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46834" y="2196603"/>
            <a:ext cx="4603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15" baseline="-30303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67307" y="2319844"/>
            <a:ext cx="6007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517525" algn="l"/>
              </a:tabLst>
            </a:pPr>
            <a:r>
              <a:rPr sz="1650" i="1" baseline="-22727" dirty="0">
                <a:latin typeface="Book Antiqua"/>
                <a:cs typeface="Book Antiqua"/>
              </a:rPr>
              <a:t>a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</a:t>
            </a:r>
            <a:r>
              <a:rPr sz="800" spc="215" dirty="0">
                <a:latin typeface="Lucida Sans Unicode"/>
                <a:cs typeface="Lucida Sans Unicode"/>
              </a:rPr>
              <a:t> </a:t>
            </a:r>
            <a:r>
              <a:rPr sz="1650" spc="120" baseline="-22727" dirty="0">
                <a:latin typeface="Georgia"/>
                <a:cs typeface="Georgia"/>
              </a:rPr>
              <a:t>=</a:t>
            </a:r>
            <a:r>
              <a:rPr sz="1650" baseline="-22727" dirty="0">
                <a:latin typeface="Georgia"/>
                <a:cs typeface="Georgi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784934" y="2491549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18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832025" y="2435604"/>
            <a:ext cx="2901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0" baseline="-30303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957463" y="2596170"/>
            <a:ext cx="704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216086" y="2374937"/>
            <a:ext cx="61468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0" dirty="0">
                <a:latin typeface="Georgia"/>
                <a:cs typeface="Georgi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min</a:t>
            </a:r>
            <a:r>
              <a:rPr sz="1100" i="1" spc="155" dirty="0">
                <a:latin typeface="Book Antiqua"/>
                <a:cs typeface="Book Antiqua"/>
              </a:rPr>
              <a:t>  </a:t>
            </a:r>
            <a:r>
              <a:rPr sz="1100" spc="-25" dirty="0">
                <a:latin typeface="Book Antiqua"/>
                <a:cs typeface="Book Antiqua"/>
              </a:rPr>
              <a:t>1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843301" y="2281210"/>
            <a:ext cx="1835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u="sng" spc="20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Λ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817901" y="2435604"/>
            <a:ext cx="2901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0" baseline="-30303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943326" y="2596170"/>
            <a:ext cx="704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585669" y="2138018"/>
            <a:ext cx="6299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04825" algn="l"/>
              </a:tabLst>
            </a:pPr>
            <a:r>
              <a:rPr sz="1100" spc="420" dirty="0">
                <a:latin typeface="Trebuchet MS"/>
                <a:cs typeface="Trebuchet MS"/>
              </a:rPr>
              <a:t>(</a:t>
            </a: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420" dirty="0">
                <a:latin typeface="Trebuchet MS"/>
                <a:cs typeface="Trebuchet MS"/>
              </a:rPr>
              <a:t>)</a:t>
            </a:r>
            <a:endParaRPr sz="110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227139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Excess-of-Loss</a:t>
            </a:r>
            <a:r>
              <a:rPr lang="zh-CN" altLang="en-US" sz="1400" spc="19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reinsurance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1132" y="679115"/>
            <a:ext cx="2502084" cy="2473931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71818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10" dirty="0">
                <a:latin typeface="Arial"/>
                <a:cs typeface="Arial"/>
              </a:rPr>
              <a:t>Layering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0223" y="828486"/>
            <a:ext cx="3601854" cy="2239382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Definition</a:t>
            </a:r>
            <a:r>
              <a:rPr spc="75" dirty="0"/>
              <a:t> </a:t>
            </a:r>
            <a:r>
              <a:rPr dirty="0"/>
              <a:t>of</a:t>
            </a:r>
            <a:r>
              <a:rPr spc="75" dirty="0"/>
              <a:t> </a:t>
            </a:r>
            <a:r>
              <a:rPr spc="-10" dirty="0"/>
              <a:t>catastrophe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50239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Examples: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1180465"/>
            <a:ext cx="4372610" cy="791210"/>
            <a:chOff x="117729" y="1180465"/>
            <a:chExt cx="4372610" cy="791210"/>
          </a:xfrm>
        </p:grpSpPr>
        <p:sp>
          <p:nvSpPr>
            <p:cNvPr id="8" name="object 8"/>
            <p:cNvSpPr/>
            <p:nvPr/>
          </p:nvSpPr>
          <p:spPr>
            <a:xfrm>
              <a:off x="117729" y="1180465"/>
              <a:ext cx="4372610" cy="791210"/>
            </a:xfrm>
            <a:custGeom>
              <a:avLst/>
              <a:gdLst/>
              <a:ahLst/>
              <a:cxnLst/>
              <a:rect l="l" t="t" r="r" b="b"/>
              <a:pathLst>
                <a:path w="4372610" h="791210">
                  <a:moveTo>
                    <a:pt x="4372533" y="0"/>
                  </a:moveTo>
                  <a:lnTo>
                    <a:pt x="0" y="0"/>
                  </a:lnTo>
                  <a:lnTo>
                    <a:pt x="0" y="791184"/>
                  </a:lnTo>
                  <a:lnTo>
                    <a:pt x="4372533" y="791184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1356004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1180465"/>
            <a:ext cx="4372610" cy="79121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because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disaster</a:t>
            </a:r>
            <a:endParaRPr sz="1100">
              <a:latin typeface="Arial"/>
              <a:cs typeface="Arial"/>
            </a:endParaRPr>
          </a:p>
          <a:p>
            <a:pPr marL="330835" marR="203835">
              <a:lnSpc>
                <a:spcPct val="102699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suffer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body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injuries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owing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single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group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insurance)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250008"/>
            <a:ext cx="4372610" cy="20637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Formal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definition: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7729" y="2455875"/>
            <a:ext cx="4372610" cy="25781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given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c </a:t>
            </a:r>
            <a:r>
              <a:rPr sz="1100" dirty="0">
                <a:latin typeface="Arial"/>
                <a:cs typeface="Arial"/>
              </a:rPr>
              <a:t>during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interval.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Content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47650" y="663575"/>
            <a:ext cx="2339975" cy="24853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 marL="357505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Classification</a:t>
            </a:r>
            <a:endParaRPr sz="1100" dirty="0">
              <a:latin typeface="Arial"/>
              <a:cs typeface="Arial"/>
            </a:endParaRPr>
          </a:p>
          <a:p>
            <a:pPr marL="357505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Purpose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endParaRPr sz="1100" dirty="0">
              <a:latin typeface="Arial"/>
              <a:cs typeface="Arial"/>
            </a:endParaRPr>
          </a:p>
          <a:p>
            <a:pPr marL="212725" marR="266065" indent="-200660">
              <a:lnSpc>
                <a:spcPct val="102600"/>
              </a:lnSpc>
              <a:spcBef>
                <a:spcPts val="600"/>
              </a:spcBef>
              <a:buClr>
                <a:srgbClr val="FFFFFF"/>
              </a:buClr>
              <a:buSzPct val="90909"/>
              <a:buAutoNum type="arabicPlain" startAt="2"/>
              <a:tabLst>
                <a:tab pos="213360" algn="l"/>
                <a:tab pos="357505" algn="l"/>
              </a:tabLst>
            </a:pPr>
            <a:r>
              <a:rPr sz="1100" spc="-10" dirty="0">
                <a:latin typeface="Arial"/>
                <a:cs typeface="Arial"/>
              </a:rPr>
              <a:t>Reinsurance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arrangements 		Stop-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 		Quota-</a:t>
            </a:r>
            <a:r>
              <a:rPr sz="1100" dirty="0">
                <a:latin typeface="Arial"/>
                <a:cs typeface="Arial"/>
              </a:rPr>
              <a:t>share</a:t>
            </a:r>
            <a:r>
              <a:rPr sz="1100" spc="-10" dirty="0">
                <a:latin typeface="Arial"/>
                <a:cs typeface="Arial"/>
              </a:rPr>
              <a:t> reinsurance 		</a:t>
            </a:r>
            <a:r>
              <a:rPr sz="1100" dirty="0">
                <a:latin typeface="Arial"/>
                <a:cs typeface="Arial"/>
              </a:rPr>
              <a:t>Surplus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 		Excess-of-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 		</a:t>
            </a:r>
            <a:r>
              <a:rPr sz="1100" dirty="0">
                <a:latin typeface="Arial"/>
                <a:cs typeface="Arial"/>
              </a:rPr>
              <a:t>Catastrophe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635"/>
              </a:spcBef>
              <a:buClr>
                <a:srgbClr val="FFFFFF"/>
              </a:buClr>
              <a:buSzPct val="90909"/>
              <a:buAutoNum type="arabicPlain" startAt="2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Further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aspects</a:t>
            </a:r>
            <a:endParaRPr sz="1100" dirty="0">
              <a:latin typeface="Arial"/>
              <a:cs typeface="Arial"/>
            </a:endParaRPr>
          </a:p>
          <a:p>
            <a:pPr marL="357505" marR="5080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Insurance-reinsurance</a:t>
            </a:r>
            <a:r>
              <a:rPr sz="1100" spc="6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networks Rensurance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programmes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635"/>
              </a:spcBef>
              <a:buClr>
                <a:srgbClr val="FFFFFF"/>
              </a:buClr>
              <a:buSzPct val="90909"/>
              <a:buAutoNum type="arabicPlain" startAt="4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References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4150" y="40491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Catastrophe</a:t>
            </a:r>
            <a:r>
              <a:rPr spc="155" dirty="0"/>
              <a:t> </a:t>
            </a:r>
            <a:r>
              <a:rPr spc="-10" dirty="0"/>
              <a:t>reinsurance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667473"/>
            <a:ext cx="4372610" cy="1264285"/>
            <a:chOff x="117729" y="667473"/>
            <a:chExt cx="4372610" cy="1264285"/>
          </a:xfrm>
        </p:grpSpPr>
        <p:sp>
          <p:nvSpPr>
            <p:cNvPr id="7" name="object 7"/>
            <p:cNvSpPr/>
            <p:nvPr/>
          </p:nvSpPr>
          <p:spPr>
            <a:xfrm>
              <a:off x="117729" y="667473"/>
              <a:ext cx="4372610" cy="206375"/>
            </a:xfrm>
            <a:custGeom>
              <a:avLst/>
              <a:gdLst/>
              <a:ahLst/>
              <a:cxnLst/>
              <a:rect l="l" t="t" r="r" b="b"/>
              <a:pathLst>
                <a:path w="4372610" h="206375">
                  <a:moveTo>
                    <a:pt x="0" y="205854"/>
                  </a:moveTo>
                  <a:lnTo>
                    <a:pt x="4372533" y="205854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05854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873328"/>
              <a:ext cx="4372610" cy="1058545"/>
            </a:xfrm>
            <a:custGeom>
              <a:avLst/>
              <a:gdLst/>
              <a:ahLst/>
              <a:cxnLst/>
              <a:rect l="l" t="t" r="r" b="b"/>
              <a:pathLst>
                <a:path w="4372610" h="1058545">
                  <a:moveTo>
                    <a:pt x="4372533" y="0"/>
                  </a:moveTo>
                  <a:lnTo>
                    <a:pt x="0" y="0"/>
                  </a:lnTo>
                  <a:lnTo>
                    <a:pt x="0" y="1058125"/>
                  </a:lnTo>
                  <a:lnTo>
                    <a:pt x="4372533" y="1058125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659356" y="1358595"/>
            <a:ext cx="106680" cy="17145"/>
          </a:xfrm>
          <a:custGeom>
            <a:avLst/>
            <a:gdLst/>
            <a:ahLst/>
            <a:cxnLst/>
            <a:rect l="l" t="t" r="r" b="b"/>
            <a:pathLst>
              <a:path w="106680" h="17144">
                <a:moveTo>
                  <a:pt x="106222" y="0"/>
                </a:moveTo>
                <a:lnTo>
                  <a:pt x="0" y="0"/>
                </a:lnTo>
                <a:lnTo>
                  <a:pt x="0" y="16624"/>
                </a:lnTo>
                <a:lnTo>
                  <a:pt x="106222" y="16624"/>
                </a:lnTo>
                <a:lnTo>
                  <a:pt x="1062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90267" y="1358595"/>
            <a:ext cx="106680" cy="17145"/>
          </a:xfrm>
          <a:custGeom>
            <a:avLst/>
            <a:gdLst/>
            <a:ahLst/>
            <a:cxnLst/>
            <a:rect l="l" t="t" r="r" b="b"/>
            <a:pathLst>
              <a:path w="106680" h="17144">
                <a:moveTo>
                  <a:pt x="106222" y="0"/>
                </a:moveTo>
                <a:lnTo>
                  <a:pt x="0" y="0"/>
                </a:lnTo>
                <a:lnTo>
                  <a:pt x="0" y="16624"/>
                </a:lnTo>
                <a:lnTo>
                  <a:pt x="106222" y="16624"/>
                </a:lnTo>
                <a:lnTo>
                  <a:pt x="1062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59356" y="1574088"/>
            <a:ext cx="368300" cy="17145"/>
          </a:xfrm>
          <a:custGeom>
            <a:avLst/>
            <a:gdLst/>
            <a:ahLst/>
            <a:cxnLst/>
            <a:rect l="l" t="t" r="r" b="b"/>
            <a:pathLst>
              <a:path w="368300" h="17144">
                <a:moveTo>
                  <a:pt x="367906" y="0"/>
                </a:moveTo>
                <a:lnTo>
                  <a:pt x="0" y="0"/>
                </a:lnTo>
                <a:lnTo>
                  <a:pt x="0" y="16624"/>
                </a:lnTo>
                <a:lnTo>
                  <a:pt x="367906" y="16624"/>
                </a:lnTo>
                <a:lnTo>
                  <a:pt x="3679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3172" y="617052"/>
            <a:ext cx="3270885" cy="1145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900" marR="788035">
              <a:lnSpc>
                <a:spcPct val="13220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Definition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basis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claim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number </a:t>
            </a:r>
            <a:r>
              <a:rPr sz="1100" dirty="0">
                <a:latin typeface="Arial"/>
                <a:cs typeface="Arial"/>
              </a:rPr>
              <a:t>Let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0" dirty="0">
                <a:latin typeface="Georgia"/>
                <a:cs typeface="Georgia"/>
              </a:rPr>
              <a:t> </a:t>
            </a:r>
            <a:r>
              <a:rPr sz="1100" dirty="0">
                <a:latin typeface="Book Antiqua"/>
                <a:cs typeface="Book Antiqua"/>
              </a:rPr>
              <a:t>5</a:t>
            </a:r>
            <a:r>
              <a:rPr sz="1100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k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ret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20" baseline="27777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0" dirty="0">
                <a:latin typeface="Georgia"/>
                <a:cs typeface="Georgia"/>
              </a:rPr>
              <a:t> </a:t>
            </a:r>
            <a:r>
              <a:rPr sz="1100" dirty="0">
                <a:latin typeface="Book Antiqua"/>
                <a:cs typeface="Book Antiqua"/>
              </a:rPr>
              <a:t>8</a:t>
            </a:r>
            <a:r>
              <a:rPr sz="1100" dirty="0">
                <a:latin typeface="Arial"/>
                <a:cs typeface="Arial"/>
              </a:rPr>
              <a:t>,</a:t>
            </a:r>
            <a:r>
              <a:rPr sz="1100" spc="-20" dirty="0">
                <a:latin typeface="Arial"/>
                <a:cs typeface="Arial"/>
              </a:rPr>
              <a:t> then</a:t>
            </a:r>
            <a:endParaRPr sz="1100">
              <a:latin typeface="Arial"/>
              <a:cs typeface="Arial"/>
            </a:endParaRPr>
          </a:p>
          <a:p>
            <a:pPr marL="218440" algn="ctr">
              <a:lnSpc>
                <a:spcPct val="100000"/>
              </a:lnSpc>
              <a:spcBef>
                <a:spcPts val="930"/>
              </a:spcBef>
            </a:pPr>
            <a:r>
              <a:rPr sz="800" dirty="0">
                <a:latin typeface="Book Antiqua"/>
                <a:cs typeface="Book Antiqua"/>
              </a:rPr>
              <a:t>no</a:t>
            </a:r>
            <a:r>
              <a:rPr sz="800" spc="90" dirty="0">
                <a:latin typeface="Book Antiqua"/>
                <a:cs typeface="Book Antiqua"/>
              </a:rPr>
              <a:t> </a:t>
            </a:r>
            <a:r>
              <a:rPr sz="800" spc="-25" dirty="0">
                <a:latin typeface="Book Antiqua"/>
                <a:cs typeface="Book Antiqua"/>
              </a:rPr>
              <a:t>cat</a:t>
            </a:r>
            <a:endParaRPr sz="800">
              <a:latin typeface="Book Antiqua"/>
              <a:cs typeface="Book Antiqua"/>
            </a:endParaRPr>
          </a:p>
          <a:p>
            <a:pPr marR="55880" algn="r">
              <a:lnSpc>
                <a:spcPct val="100000"/>
              </a:lnSpc>
              <a:spcBef>
                <a:spcPts val="445"/>
              </a:spcBef>
            </a:pPr>
            <a:r>
              <a:rPr sz="1100" i="1" dirty="0">
                <a:latin typeface="Book Antiqua"/>
                <a:cs typeface="Book Antiqua"/>
              </a:rPr>
              <a:t>K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60" dirty="0">
                <a:latin typeface="Georgia"/>
                <a:cs typeface="Georgia"/>
              </a:rPr>
              <a:t> </a:t>
            </a:r>
            <a:r>
              <a:rPr sz="1650" spc="-967" baseline="53030" dirty="0">
                <a:latin typeface="Trebuchet MS"/>
                <a:cs typeface="Trebuchet MS"/>
              </a:rPr>
              <a:t>¸</a:t>
            </a:r>
            <a:r>
              <a:rPr sz="1100" spc="-70" dirty="0">
                <a:latin typeface="Book Antiqua"/>
                <a:cs typeface="Book Antiqua"/>
              </a:rPr>
              <a:t>1</a:t>
            </a:r>
            <a:r>
              <a:rPr sz="1100" i="1" spc="-60" dirty="0">
                <a:latin typeface="Verdana"/>
                <a:cs typeface="Verdana"/>
              </a:rPr>
              <a:t>,</a:t>
            </a:r>
            <a:r>
              <a:rPr sz="1100" i="1" spc="-195" dirty="0">
                <a:latin typeface="Verdana"/>
                <a:cs typeface="Verdana"/>
              </a:rPr>
              <a:t> </a:t>
            </a:r>
            <a:r>
              <a:rPr sz="1100" spc="-200" dirty="0">
                <a:latin typeface="Book Antiqua"/>
                <a:cs typeface="Book Antiqua"/>
              </a:rPr>
              <a:t>2</a:t>
            </a:r>
            <a:r>
              <a:rPr sz="1650" spc="-300" baseline="53030" dirty="0">
                <a:latin typeface="Trebuchet MS"/>
                <a:cs typeface="Trebuchet MS"/>
              </a:rPr>
              <a:t>x</a:t>
            </a:r>
            <a:r>
              <a:rPr sz="1100" i="1" spc="-200" dirty="0">
                <a:latin typeface="Verdana"/>
                <a:cs typeface="Verdana"/>
              </a:rPr>
              <a:t>,</a:t>
            </a:r>
            <a:r>
              <a:rPr sz="1650" spc="-300" baseline="53030" dirty="0">
                <a:latin typeface="Trebuchet MS"/>
                <a:cs typeface="Trebuchet MS"/>
              </a:rPr>
              <a:t>`</a:t>
            </a:r>
            <a:r>
              <a:rPr sz="1100" spc="-200" dirty="0">
                <a:latin typeface="Book Antiqua"/>
                <a:cs typeface="Book Antiqua"/>
              </a:rPr>
              <a:t>3</a:t>
            </a:r>
            <a:r>
              <a:rPr sz="1100" i="1" spc="-20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spc="-570" dirty="0">
                <a:latin typeface="Book Antiqua"/>
                <a:cs typeface="Book Antiqua"/>
              </a:rPr>
              <a:t>4</a:t>
            </a:r>
            <a:r>
              <a:rPr sz="1650" spc="-104" baseline="53030" dirty="0">
                <a:latin typeface="Trebuchet MS"/>
                <a:cs typeface="Trebuchet MS"/>
              </a:rPr>
              <a:t>˛</a:t>
            </a:r>
            <a:r>
              <a:rPr sz="1100" i="1" spc="-7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spc="-65" dirty="0">
                <a:latin typeface="Book Antiqua"/>
                <a:cs typeface="Book Antiqua"/>
              </a:rPr>
              <a:t>5</a:t>
            </a:r>
            <a:r>
              <a:rPr sz="1100" i="1" u="heavy" spc="-6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,</a:t>
            </a:r>
            <a:r>
              <a:rPr sz="1100" i="1" u="heavy" spc="-19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100" u="heavy" spc="-6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6</a:t>
            </a:r>
            <a:r>
              <a:rPr sz="1100" i="1" u="heavy" spc="-6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,</a:t>
            </a:r>
            <a:r>
              <a:rPr sz="1100" i="1" u="heavy" spc="-19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100" u="heavy" spc="-6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7</a:t>
            </a:r>
            <a:r>
              <a:rPr sz="1100" i="1" u="heavy" spc="-6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spc="-65" dirty="0">
                <a:latin typeface="Book Antiqua"/>
                <a:cs typeface="Book Antiqua"/>
              </a:rPr>
              <a:t>8</a:t>
            </a:r>
            <a:r>
              <a:rPr sz="1100" i="1" spc="-65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spc="-65" dirty="0">
                <a:latin typeface="Book Antiqua"/>
                <a:cs typeface="Book Antiqua"/>
              </a:rPr>
              <a:t>9</a:t>
            </a:r>
            <a:r>
              <a:rPr sz="1100" i="1" u="heavy" spc="-6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,</a:t>
            </a:r>
            <a:r>
              <a:rPr sz="1100" i="1" u="heavy" spc="-19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100" u="heavy" spc="-4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10</a:t>
            </a:r>
            <a:r>
              <a:rPr sz="1100" i="1" spc="-45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spc="-45" dirty="0">
                <a:latin typeface="Book Antiqua"/>
                <a:cs typeface="Book Antiqua"/>
              </a:rPr>
              <a:t>1</a:t>
            </a:r>
            <a:r>
              <a:rPr sz="1100" u="heavy" spc="-4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r>
              <a:rPr sz="1100" i="1" u="heavy" spc="-4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i="1" u="heavy" spc="-2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.</a:t>
            </a:r>
            <a:r>
              <a:rPr sz="1100" i="1" spc="-25" dirty="0">
                <a:latin typeface="Verdana"/>
                <a:cs typeface="Verdana"/>
              </a:rPr>
              <a:t>..</a:t>
            </a:r>
            <a:endParaRPr sz="1100">
              <a:latin typeface="Verdana"/>
              <a:cs typeface="Verdana"/>
            </a:endParaRPr>
          </a:p>
          <a:p>
            <a:pPr marR="55880" algn="r">
              <a:lnSpc>
                <a:spcPct val="100000"/>
              </a:lnSpc>
              <a:spcBef>
                <a:spcPts val="355"/>
              </a:spcBef>
            </a:pPr>
            <a:r>
              <a:rPr sz="1650" baseline="53030" dirty="0">
                <a:latin typeface="Trebuchet MS"/>
                <a:cs typeface="Trebuchet MS"/>
              </a:rPr>
              <a:t>`</a:t>
            </a:r>
            <a:r>
              <a:rPr sz="1650" spc="307" baseline="53030" dirty="0">
                <a:latin typeface="Trebuchet MS"/>
                <a:cs typeface="Trebuchet MS"/>
              </a:rPr>
              <a:t> </a:t>
            </a:r>
            <a:r>
              <a:rPr sz="800" dirty="0">
                <a:latin typeface="Book Antiqua"/>
                <a:cs typeface="Book Antiqua"/>
              </a:rPr>
              <a:t>no</a:t>
            </a:r>
            <a:r>
              <a:rPr sz="800" spc="60" dirty="0">
                <a:latin typeface="Book Antiqua"/>
                <a:cs typeface="Book Antiqua"/>
              </a:rPr>
              <a:t> </a:t>
            </a:r>
            <a:r>
              <a:rPr sz="800" spc="-80" dirty="0">
                <a:latin typeface="Book Antiqua"/>
                <a:cs typeface="Book Antiqua"/>
              </a:rPr>
              <a:t>inte</a:t>
            </a:r>
            <a:r>
              <a:rPr sz="1650" spc="-120" baseline="53030" dirty="0">
                <a:latin typeface="Trebuchet MS"/>
                <a:cs typeface="Trebuchet MS"/>
              </a:rPr>
              <a:t>˛</a:t>
            </a:r>
            <a:r>
              <a:rPr sz="800" spc="-80" dirty="0">
                <a:latin typeface="Book Antiqua"/>
                <a:cs typeface="Book Antiqua"/>
              </a:rPr>
              <a:t>r</a:t>
            </a:r>
            <a:r>
              <a:rPr sz="1650" spc="-120" baseline="53030" dirty="0">
                <a:latin typeface="Trebuchet MS"/>
                <a:cs typeface="Trebuchet MS"/>
              </a:rPr>
              <a:t>¸</a:t>
            </a:r>
            <a:r>
              <a:rPr sz="800" spc="-80" dirty="0">
                <a:latin typeface="Book Antiqua"/>
                <a:cs typeface="Book Antiqua"/>
              </a:rPr>
              <a:t>vention</a:t>
            </a:r>
            <a:r>
              <a:rPr sz="800" spc="345" dirty="0">
                <a:latin typeface="Book Antiqua"/>
                <a:cs typeface="Book Antiqua"/>
              </a:rPr>
              <a:t> </a:t>
            </a:r>
            <a:r>
              <a:rPr sz="1650" baseline="53030" dirty="0">
                <a:latin typeface="Trebuchet MS"/>
                <a:cs typeface="Trebuchet MS"/>
              </a:rPr>
              <a:t>x</a:t>
            </a:r>
            <a:r>
              <a:rPr sz="1650" spc="135" baseline="53030" dirty="0">
                <a:latin typeface="Trebuchet MS"/>
                <a:cs typeface="Trebuchet MS"/>
              </a:rPr>
              <a:t> </a:t>
            </a:r>
            <a:r>
              <a:rPr sz="1650" spc="-67" baseline="53030" dirty="0">
                <a:latin typeface="Trebuchet MS"/>
                <a:cs typeface="Trebuchet MS"/>
              </a:rPr>
              <a:t>`</a:t>
            </a:r>
            <a:r>
              <a:rPr sz="800" spc="-45" dirty="0">
                <a:latin typeface="Book Antiqua"/>
                <a:cs typeface="Book Antiqua"/>
              </a:rPr>
              <a:t>interv</a:t>
            </a:r>
            <a:r>
              <a:rPr sz="1650" spc="-67" baseline="53030" dirty="0">
                <a:latin typeface="Trebuchet MS"/>
                <a:cs typeface="Trebuchet MS"/>
              </a:rPr>
              <a:t>˛</a:t>
            </a:r>
            <a:r>
              <a:rPr sz="800" spc="-45" dirty="0">
                <a:latin typeface="Book Antiqua"/>
                <a:cs typeface="Book Antiqua"/>
              </a:rPr>
              <a:t>e</a:t>
            </a:r>
            <a:r>
              <a:rPr sz="1650" spc="-67" baseline="53030" dirty="0">
                <a:latin typeface="Trebuchet MS"/>
                <a:cs typeface="Trebuchet MS"/>
              </a:rPr>
              <a:t>¸</a:t>
            </a:r>
            <a:r>
              <a:rPr sz="800" spc="-45" dirty="0">
                <a:latin typeface="Book Antiqua"/>
                <a:cs typeface="Book Antiqua"/>
              </a:rPr>
              <a:t>ntion</a:t>
            </a:r>
            <a:r>
              <a:rPr sz="1650" spc="-67" baseline="53030" dirty="0">
                <a:latin typeface="Trebuchet MS"/>
                <a:cs typeface="Trebuchet MS"/>
              </a:rPr>
              <a:t>x</a:t>
            </a:r>
            <a:endParaRPr sz="1650" baseline="5303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28610" y="2188145"/>
            <a:ext cx="3486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71141" y="2008440"/>
            <a:ext cx="137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70" dirty="0">
                <a:latin typeface="Trebuchet MS"/>
                <a:cs typeface="Trebuchet MS"/>
              </a:rPr>
              <a:t>(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61196" y="2151632"/>
            <a:ext cx="869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5" dirty="0">
                <a:latin typeface="Book Antiqua"/>
                <a:cs typeface="Book Antiqua"/>
              </a:rPr>
              <a:t>k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23400" y="2138678"/>
            <a:ext cx="1962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573896" y="2361958"/>
            <a:ext cx="239395" cy="0"/>
          </a:xfrm>
          <a:custGeom>
            <a:avLst/>
            <a:gdLst/>
            <a:ahLst/>
            <a:cxnLst/>
            <a:rect l="l" t="t" r="r" b="b"/>
            <a:pathLst>
              <a:path w="239394">
                <a:moveTo>
                  <a:pt x="0" y="0"/>
                </a:moveTo>
                <a:lnTo>
                  <a:pt x="23891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633345" y="2340392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K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70900" y="2245358"/>
            <a:ext cx="10699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23875" algn="l"/>
                <a:tab pos="956944" algn="l"/>
              </a:tabLst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5" dirty="0">
                <a:latin typeface="Georgia"/>
                <a:cs typeface="Georgia"/>
              </a:rPr>
              <a:t> </a:t>
            </a:r>
            <a:r>
              <a:rPr sz="1100" spc="-25" dirty="0">
                <a:latin typeface="Georgia"/>
                <a:cs typeface="Georgia"/>
              </a:rPr>
              <a:t>min</a:t>
            </a:r>
            <a:r>
              <a:rPr sz="1100" dirty="0">
                <a:latin typeface="Georgia"/>
                <a:cs typeface="Georgia"/>
              </a:rPr>
              <a:t>	</a:t>
            </a:r>
            <a:r>
              <a:rPr sz="1100" i="1" spc="-25" dirty="0">
                <a:latin typeface="Book Antiqua"/>
                <a:cs typeface="Book Antiqua"/>
              </a:rPr>
              <a:t>X</a:t>
            </a:r>
            <a:r>
              <a:rPr sz="1100" i="1" spc="-25" dirty="0">
                <a:latin typeface="Verdana"/>
                <a:cs typeface="Verdana"/>
              </a:rPr>
              <a:t>,</a:t>
            </a:r>
            <a:r>
              <a:rPr sz="1100" i="1" dirty="0">
                <a:latin typeface="Verdana"/>
                <a:cs typeface="Verdan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16986" y="2008440"/>
            <a:ext cx="137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70" dirty="0">
                <a:latin typeface="Trebuchet MS"/>
                <a:cs typeface="Trebuchet MS"/>
              </a:rPr>
              <a:t>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89100" y="2711334"/>
            <a:ext cx="3689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ced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751926" y="2768535"/>
            <a:ext cx="67246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51180" algn="l"/>
              </a:tabLst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5" dirty="0">
                <a:latin typeface="Georgia"/>
                <a:cs typeface="Georgia"/>
              </a:rPr>
              <a:t> </a:t>
            </a:r>
            <a:r>
              <a:rPr sz="1100" spc="-25" dirty="0">
                <a:latin typeface="Georgia"/>
                <a:cs typeface="Georgia"/>
              </a:rPr>
              <a:t>max</a:t>
            </a:r>
            <a:r>
              <a:rPr sz="1100" dirty="0">
                <a:latin typeface="Georgia"/>
                <a:cs typeface="Georgi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0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179116" y="2531629"/>
            <a:ext cx="137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70" dirty="0">
                <a:latin typeface="Trebuchet MS"/>
                <a:cs typeface="Trebuchet MS"/>
              </a:rPr>
              <a:t>(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762910" y="2661867"/>
            <a:ext cx="1962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449448" y="2885147"/>
            <a:ext cx="502920" cy="0"/>
          </a:xfrm>
          <a:custGeom>
            <a:avLst/>
            <a:gdLst/>
            <a:ahLst/>
            <a:cxnLst/>
            <a:rect l="l" t="t" r="r" b="b"/>
            <a:pathLst>
              <a:path w="502919">
                <a:moveTo>
                  <a:pt x="0" y="0"/>
                </a:moveTo>
                <a:lnTo>
                  <a:pt x="50286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2436748" y="2652291"/>
            <a:ext cx="351155" cy="40322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265"/>
              </a:spcBef>
            </a:pPr>
            <a:r>
              <a:rPr sz="1100" i="1" dirty="0">
                <a:latin typeface="Book Antiqua"/>
                <a:cs typeface="Book Antiqua"/>
              </a:rPr>
              <a:t>K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k</a:t>
            </a:r>
            <a:endParaRPr sz="1100">
              <a:latin typeface="Book Antiqua"/>
              <a:cs typeface="Book Antiqua"/>
            </a:endParaRPr>
          </a:p>
          <a:p>
            <a:pPr marR="33655" algn="r">
              <a:lnSpc>
                <a:spcPct val="100000"/>
              </a:lnSpc>
              <a:spcBef>
                <a:spcPts val="170"/>
              </a:spcBef>
            </a:pPr>
            <a:r>
              <a:rPr sz="1100" i="1" spc="-10" dirty="0">
                <a:latin typeface="Book Antiqua"/>
                <a:cs typeface="Book Antiqua"/>
              </a:rPr>
              <a:t>K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954807" y="2768535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056496" y="2531629"/>
            <a:ext cx="137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70" dirty="0">
                <a:latin typeface="Trebuchet MS"/>
                <a:cs typeface="Trebuchet MS"/>
              </a:rPr>
              <a:t>)</a:t>
            </a:r>
            <a:endParaRPr sz="110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247459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Retrocession</a:t>
            </a:r>
            <a:r>
              <a:rPr sz="1400" spc="11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and</a:t>
            </a:r>
            <a:r>
              <a:rPr sz="1400" spc="11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coinsurance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458" y="821649"/>
            <a:ext cx="3928181" cy="2169518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Reinsurance</a:t>
            </a:r>
            <a:r>
              <a:rPr spc="145" dirty="0"/>
              <a:t> </a:t>
            </a:r>
            <a:r>
              <a:rPr spc="-10" dirty="0"/>
              <a:t>programmes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36460" y="1294484"/>
            <a:ext cx="2348230" cy="9156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combines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treaties</a:t>
            </a:r>
            <a:endParaRPr sz="1100">
              <a:latin typeface="Arial"/>
              <a:cs typeface="Arial"/>
            </a:endParaRPr>
          </a:p>
          <a:p>
            <a:pPr marL="12700" marR="169545">
              <a:lnSpc>
                <a:spcPct val="215899"/>
              </a:lnSpc>
            </a:pPr>
            <a:r>
              <a:rPr sz="1100" dirty="0">
                <a:latin typeface="Arial"/>
                <a:cs typeface="Arial"/>
              </a:rPr>
              <a:t>can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involve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various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reinsurers</a:t>
            </a:r>
            <a:r>
              <a:rPr sz="1100" spc="50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315912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Reinsurance</a:t>
            </a:r>
            <a:r>
              <a:rPr sz="1400" spc="9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programme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at</a:t>
            </a:r>
            <a:r>
              <a:rPr sz="1400" spc="9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policy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spc="-20" dirty="0">
                <a:latin typeface="Arial"/>
                <a:cs typeface="Arial"/>
              </a:rPr>
              <a:t>level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517" y="840950"/>
            <a:ext cx="3069548" cy="2178931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343471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Reinsurance</a:t>
            </a:r>
            <a:r>
              <a:rPr sz="1400" spc="10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programmes</a:t>
            </a:r>
            <a:r>
              <a:rPr sz="1400" spc="10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at</a:t>
            </a:r>
            <a:r>
              <a:rPr sz="1400" spc="10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portfolio</a:t>
            </a:r>
            <a:r>
              <a:rPr sz="1400" spc="10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level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043" y="600012"/>
            <a:ext cx="4172369" cy="2661157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Introduction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859853"/>
            <a:ext cx="4372610" cy="20637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Definition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065707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243204">
              <a:lnSpc>
                <a:spcPct val="102600"/>
              </a:lnSpc>
              <a:spcBef>
                <a:spcPts val="220"/>
              </a:spcBef>
            </a:pPr>
            <a:r>
              <a:rPr sz="1100" spc="-20" dirty="0">
                <a:latin typeface="Arial"/>
                <a:cs typeface="Arial"/>
              </a:rPr>
              <a:t>Traditional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transfer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cedant)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another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 </a:t>
            </a:r>
            <a:r>
              <a:rPr sz="1100" dirty="0">
                <a:latin typeface="Arial"/>
                <a:cs typeface="Arial"/>
              </a:rPr>
              <a:t>(the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reinsurer).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17729" y="1619897"/>
            <a:ext cx="4372610" cy="1229360"/>
            <a:chOff x="117729" y="1619897"/>
            <a:chExt cx="4372610" cy="1229360"/>
          </a:xfrm>
        </p:grpSpPr>
        <p:sp>
          <p:nvSpPr>
            <p:cNvPr id="9" name="object 9"/>
            <p:cNvSpPr/>
            <p:nvPr/>
          </p:nvSpPr>
          <p:spPr>
            <a:xfrm>
              <a:off x="117729" y="1619897"/>
              <a:ext cx="4372610" cy="203200"/>
            </a:xfrm>
            <a:custGeom>
              <a:avLst/>
              <a:gdLst/>
              <a:ahLst/>
              <a:cxnLst/>
              <a:rect l="l" t="t" r="r" b="b"/>
              <a:pathLst>
                <a:path w="4372610" h="203200">
                  <a:moveTo>
                    <a:pt x="0" y="202666"/>
                  </a:moveTo>
                  <a:lnTo>
                    <a:pt x="4372533" y="202666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02666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7729" y="1822564"/>
              <a:ext cx="4372610" cy="1026160"/>
            </a:xfrm>
            <a:custGeom>
              <a:avLst/>
              <a:gdLst/>
              <a:ahLst/>
              <a:cxnLst/>
              <a:rect l="l" t="t" r="r" b="b"/>
              <a:pathLst>
                <a:path w="4372610" h="1026160">
                  <a:moveTo>
                    <a:pt x="4372533" y="0"/>
                  </a:moveTo>
                  <a:lnTo>
                    <a:pt x="0" y="0"/>
                  </a:lnTo>
                  <a:lnTo>
                    <a:pt x="0" y="1026121"/>
                  </a:lnTo>
                  <a:lnTo>
                    <a:pt x="4372533" y="1026121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21272" y="1566263"/>
            <a:ext cx="3999865" cy="1239520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52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Basic</a:t>
            </a:r>
            <a:r>
              <a:rPr sz="11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idea</a:t>
            </a:r>
            <a:endParaRPr sz="11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425"/>
              </a:spcBef>
            </a:pPr>
            <a:r>
              <a:rPr sz="1100" spc="-75" dirty="0">
                <a:latin typeface="Arial"/>
                <a:cs typeface="Arial"/>
              </a:rPr>
              <a:t>To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split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portfolio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2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follows</a:t>
            </a:r>
            <a:endParaRPr sz="1100">
              <a:latin typeface="Arial"/>
              <a:cs typeface="Arial"/>
            </a:endParaRPr>
          </a:p>
          <a:p>
            <a:pPr marL="365760" algn="ctr">
              <a:lnSpc>
                <a:spcPct val="100000"/>
              </a:lnSpc>
              <a:spcBef>
                <a:spcPts val="94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1650" i="1" spc="22" baseline="-22727" dirty="0">
                <a:latin typeface="Book Antiqua"/>
                <a:cs typeface="Book Antiqua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30" baseline="-22727" dirty="0">
                <a:latin typeface="Georgia"/>
                <a:cs typeface="Georgia"/>
              </a:rPr>
              <a:t> </a:t>
            </a: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1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+</a:t>
            </a:r>
            <a:r>
              <a:rPr sz="1650" spc="-60" baseline="-22727" dirty="0">
                <a:latin typeface="Georgia"/>
                <a:cs typeface="Georgia"/>
              </a:rPr>
              <a:t> </a:t>
            </a: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ced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r>
              <a:rPr sz="1650" i="1" spc="-15" baseline="-22727" dirty="0">
                <a:latin typeface="Verdana"/>
                <a:cs typeface="Verdana"/>
              </a:rPr>
              <a:t>,</a:t>
            </a:r>
            <a:endParaRPr sz="1650" baseline="-22727">
              <a:latin typeface="Verdana"/>
              <a:cs typeface="Verdana"/>
            </a:endParaRPr>
          </a:p>
          <a:p>
            <a:pPr marL="50800" marR="43180">
              <a:lnSpc>
                <a:spcPct val="102600"/>
              </a:lnSpc>
              <a:spcBef>
                <a:spcPts val="110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ret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04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retained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(net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payment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cedant)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ced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04" baseline="27777" dirty="0">
                <a:latin typeface="Lucida Sans Unicode"/>
                <a:cs typeface="Lucida Sans Unicode"/>
              </a:rPr>
              <a:t> </a:t>
            </a:r>
            <a:r>
              <a:rPr sz="1100" spc="-25" dirty="0">
                <a:latin typeface="Arial"/>
                <a:cs typeface="Arial"/>
              </a:rPr>
              <a:t>is </a:t>
            </a:r>
            <a:r>
              <a:rPr sz="1100" dirty="0">
                <a:latin typeface="Arial"/>
                <a:cs typeface="Arial"/>
              </a:rPr>
              <a:t>ceded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reinsurer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cedant).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2072" y="10065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Splitting</a:t>
            </a:r>
            <a:r>
              <a:rPr spc="70" dirty="0"/>
              <a:t> </a:t>
            </a:r>
            <a:r>
              <a:rPr dirty="0"/>
              <a:t>the</a:t>
            </a:r>
            <a:r>
              <a:rPr spc="75" dirty="0"/>
              <a:t> </a:t>
            </a:r>
            <a:r>
              <a:rPr spc="-10" dirty="0"/>
              <a:t>claim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642404"/>
            <a:ext cx="4372610" cy="23558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Global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reinsurance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arrangement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basis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7729" y="877481"/>
            <a:ext cx="4372610" cy="942340"/>
          </a:xfrm>
          <a:custGeom>
            <a:avLst/>
            <a:gdLst/>
            <a:ahLst/>
            <a:cxnLst/>
            <a:rect l="l" t="t" r="r" b="b"/>
            <a:pathLst>
              <a:path w="4372610" h="942339">
                <a:moveTo>
                  <a:pt x="4372533" y="0"/>
                </a:moveTo>
                <a:lnTo>
                  <a:pt x="0" y="0"/>
                </a:lnTo>
                <a:lnTo>
                  <a:pt x="0" y="941768"/>
                </a:lnTo>
                <a:lnTo>
                  <a:pt x="4372533" y="941768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878520" y="1070392"/>
            <a:ext cx="8636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31250" dirty="0">
                <a:latin typeface="Lucida Sans Unicode"/>
                <a:cs typeface="Lucida Sans Unicod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ret</a:t>
            </a:r>
            <a:r>
              <a:rPr sz="1200" baseline="31250" dirty="0">
                <a:latin typeface="Lucida Sans Unicode"/>
                <a:cs typeface="Lucida Sans Unicode"/>
              </a:rPr>
              <a:t>]</a:t>
            </a:r>
            <a:r>
              <a:rPr sz="1200" spc="127" baseline="31250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5" dirty="0">
                <a:latin typeface="Georgia"/>
                <a:cs typeface="Georgia"/>
              </a:rPr>
              <a:t> </a:t>
            </a:r>
            <a:r>
              <a:rPr sz="1100" i="1" dirty="0">
                <a:latin typeface="Verdana"/>
                <a:cs typeface="Verdana"/>
              </a:rPr>
              <a:t>Γ</a:t>
            </a:r>
            <a:r>
              <a:rPr sz="1100" i="1" spc="-65" dirty="0">
                <a:latin typeface="Verdana"/>
                <a:cs typeface="Verdana"/>
              </a:rPr>
              <a:t> </a:t>
            </a:r>
            <a:r>
              <a:rPr sz="1100" spc="-25" dirty="0">
                <a:latin typeface="Georgia"/>
                <a:cs typeface="Georgia"/>
              </a:rPr>
              <a:t>(</a:t>
            </a:r>
            <a:r>
              <a:rPr sz="1100" i="1" spc="-25" dirty="0">
                <a:latin typeface="Book Antiqua"/>
                <a:cs typeface="Book Antiqua"/>
              </a:rPr>
              <a:t>X</a:t>
            </a:r>
            <a:r>
              <a:rPr sz="1100" spc="-25" dirty="0">
                <a:latin typeface="Georgia"/>
                <a:cs typeface="Georgia"/>
              </a:rPr>
              <a:t>)</a:t>
            </a:r>
            <a:endParaRPr sz="1100">
              <a:latin typeface="Georgia"/>
              <a:cs typeface="Georg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2072" y="1324710"/>
            <a:ext cx="1358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-25" dirty="0">
                <a:latin typeface="Arial"/>
                <a:cs typeface="Arial"/>
              </a:rPr>
              <a:t>or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00428" y="1496782"/>
            <a:ext cx="10198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31250" dirty="0">
                <a:latin typeface="Lucida Sans Unicode"/>
                <a:cs typeface="Lucida Sans Unicod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ret</a:t>
            </a:r>
            <a:r>
              <a:rPr sz="1200" baseline="31250" dirty="0">
                <a:latin typeface="Lucida Sans Unicode"/>
                <a:cs typeface="Lucida Sans Unicode"/>
              </a:rPr>
              <a:t>]</a:t>
            </a:r>
            <a:r>
              <a:rPr sz="1200" spc="135" baseline="31250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0" dirty="0">
                <a:latin typeface="Georgia"/>
                <a:cs typeface="Georgia"/>
              </a:rPr>
              <a:t> </a:t>
            </a:r>
            <a:r>
              <a:rPr sz="1100" i="1" dirty="0">
                <a:latin typeface="Verdana"/>
                <a:cs typeface="Verdana"/>
              </a:rPr>
              <a:t>Γ</a:t>
            </a:r>
            <a:r>
              <a:rPr sz="1100" i="1" spc="-60" dirty="0">
                <a:latin typeface="Verdana"/>
                <a:cs typeface="Verdana"/>
              </a:rPr>
              <a:t> </a:t>
            </a:r>
            <a:r>
              <a:rPr sz="1100" spc="-35" dirty="0">
                <a:latin typeface="Georgia"/>
                <a:cs typeface="Georgia"/>
              </a:rPr>
              <a:t>(</a:t>
            </a:r>
            <a:r>
              <a:rPr sz="1100" i="1" spc="-35" dirty="0">
                <a:latin typeface="Book Antiqua"/>
                <a:cs typeface="Book Antiqua"/>
              </a:rPr>
              <a:t>X</a:t>
            </a:r>
            <a:r>
              <a:rPr sz="1100" i="1" spc="-35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K</a:t>
            </a:r>
            <a:r>
              <a:rPr sz="1100" spc="-25" dirty="0">
                <a:latin typeface="Georgia"/>
                <a:cs typeface="Georgia"/>
              </a:rPr>
              <a:t>)</a:t>
            </a:r>
            <a:endParaRPr sz="1100">
              <a:latin typeface="Georgia"/>
              <a:cs typeface="Georg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1945779"/>
            <a:ext cx="4372610" cy="23241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Individual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reinsurance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arrangement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policy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basis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7729" y="2177681"/>
            <a:ext cx="4372610" cy="997585"/>
          </a:xfrm>
          <a:custGeom>
            <a:avLst/>
            <a:gdLst/>
            <a:ahLst/>
            <a:cxnLst/>
            <a:rect l="l" t="t" r="r" b="b"/>
            <a:pathLst>
              <a:path w="4372610" h="997585">
                <a:moveTo>
                  <a:pt x="4372533" y="0"/>
                </a:moveTo>
                <a:lnTo>
                  <a:pt x="0" y="0"/>
                </a:lnTo>
                <a:lnTo>
                  <a:pt x="0" y="997178"/>
                </a:lnTo>
                <a:lnTo>
                  <a:pt x="4372533" y="997178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72072" y="2624898"/>
            <a:ext cx="1358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-25" dirty="0">
                <a:latin typeface="Arial"/>
                <a:cs typeface="Arial"/>
              </a:rPr>
              <a:t>or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88185" y="2313380"/>
            <a:ext cx="1244600" cy="618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3820">
              <a:lnSpc>
                <a:spcPct val="100000"/>
              </a:lnSpc>
              <a:spcBef>
                <a:spcPts val="9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8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44" baseline="-22727" dirty="0">
                <a:latin typeface="Georgia"/>
                <a:cs typeface="Georgia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γ</a:t>
            </a:r>
            <a:r>
              <a:rPr sz="1650" spc="157" baseline="37878" dirty="0">
                <a:latin typeface="Trebuchet MS"/>
                <a:cs typeface="Trebuchet MS"/>
              </a:rPr>
              <a:t>  </a:t>
            </a:r>
            <a:r>
              <a:rPr sz="1650" i="1" spc="-30" baseline="-22727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r>
              <a:rPr sz="1650" spc="-30" baseline="37878" dirty="0">
                <a:latin typeface="Trebuchet MS"/>
                <a:cs typeface="Trebuchet MS"/>
              </a:rPr>
              <a:t> </a:t>
            </a:r>
            <a:endParaRPr sz="1650" baseline="37878">
              <a:latin typeface="Trebuchet MS"/>
              <a:cs typeface="Trebuchet MS"/>
            </a:endParaRPr>
          </a:p>
          <a:p>
            <a:pPr marL="25400">
              <a:lnSpc>
                <a:spcPct val="100000"/>
              </a:lnSpc>
              <a:spcBef>
                <a:spcPts val="2035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130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104" baseline="-22727" dirty="0">
                <a:latin typeface="Georgia"/>
                <a:cs typeface="Georgia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γ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</a:t>
            </a:r>
            <a:r>
              <a:rPr sz="1650" spc="225" baseline="37878" dirty="0">
                <a:latin typeface="Trebuchet MS"/>
                <a:cs typeface="Trebuchet MS"/>
              </a:rPr>
              <a:t>  </a:t>
            </a:r>
            <a:r>
              <a:rPr sz="1650" i="1" spc="-30" baseline="-22727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r>
              <a:rPr sz="1650" spc="-30" baseline="37878" dirty="0">
                <a:latin typeface="Trebuchet MS"/>
                <a:cs typeface="Trebuchet MS"/>
              </a:rPr>
              <a:t> </a:t>
            </a:r>
            <a:endParaRPr sz="1650" baseline="37878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09855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10" dirty="0">
                <a:latin typeface="Arial"/>
                <a:cs typeface="Arial"/>
              </a:rPr>
              <a:t>Classification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6762" y="809310"/>
            <a:ext cx="3188737" cy="194661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314602" y="2920598"/>
            <a:ext cx="197929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 </a:t>
            </a:r>
            <a:r>
              <a:rPr sz="1000" spc="-10" dirty="0">
                <a:latin typeface="Arial"/>
                <a:cs typeface="Arial"/>
              </a:rPr>
              <a:t>Reinsurance</a:t>
            </a:r>
            <a:r>
              <a:rPr sz="100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classifications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17729" y="42344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Classification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584200"/>
            <a:ext cx="4372610" cy="20764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sz="11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classification</a:t>
            </a:r>
            <a:endParaRPr sz="1100" dirty="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791298"/>
            <a:ext cx="4372610" cy="829310"/>
            <a:chOff x="117729" y="791298"/>
            <a:chExt cx="4372610" cy="829310"/>
          </a:xfrm>
        </p:grpSpPr>
        <p:sp>
          <p:nvSpPr>
            <p:cNvPr id="8" name="object 8"/>
            <p:cNvSpPr/>
            <p:nvPr/>
          </p:nvSpPr>
          <p:spPr>
            <a:xfrm>
              <a:off x="117729" y="791298"/>
              <a:ext cx="4372610" cy="829310"/>
            </a:xfrm>
            <a:custGeom>
              <a:avLst/>
              <a:gdLst/>
              <a:ahLst/>
              <a:cxnLst/>
              <a:rect l="l" t="t" r="r" b="b"/>
              <a:pathLst>
                <a:path w="4372610" h="829310">
                  <a:moveTo>
                    <a:pt x="4372533" y="0"/>
                  </a:moveTo>
                  <a:lnTo>
                    <a:pt x="0" y="0"/>
                  </a:lnTo>
                  <a:lnTo>
                    <a:pt x="0" y="829144"/>
                  </a:lnTo>
                  <a:lnTo>
                    <a:pt x="4372533" y="829144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966838"/>
              <a:ext cx="73025" cy="492759"/>
            </a:xfrm>
            <a:custGeom>
              <a:avLst/>
              <a:gdLst/>
              <a:ahLst/>
              <a:cxnLst/>
              <a:rect l="l" t="t" r="r" b="b"/>
              <a:pathLst>
                <a:path w="73025" h="492759">
                  <a:moveTo>
                    <a:pt x="72453" y="420065"/>
                  </a:moveTo>
                  <a:lnTo>
                    <a:pt x="0" y="420065"/>
                  </a:lnTo>
                  <a:lnTo>
                    <a:pt x="0" y="492518"/>
                  </a:lnTo>
                  <a:lnTo>
                    <a:pt x="72453" y="492518"/>
                  </a:lnTo>
                  <a:lnTo>
                    <a:pt x="72453" y="420065"/>
                  </a:lnTo>
                  <a:close/>
                </a:path>
                <a:path w="73025" h="492759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492759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791298"/>
            <a:ext cx="4372610" cy="82931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30835" marR="2089785">
              <a:lnSpc>
                <a:spcPct val="125299"/>
              </a:lnSpc>
              <a:spcBef>
                <a:spcPts val="515"/>
              </a:spcBef>
            </a:pPr>
            <a:r>
              <a:rPr sz="1100" spc="-10" dirty="0">
                <a:latin typeface="Arial"/>
                <a:cs typeface="Arial"/>
              </a:rPr>
              <a:t>facultative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10" dirty="0">
                <a:latin typeface="Arial"/>
                <a:cs typeface="Arial"/>
              </a:rPr>
              <a:t> facultative; </a:t>
            </a:r>
            <a:r>
              <a:rPr sz="1100" dirty="0">
                <a:latin typeface="Arial"/>
                <a:cs typeface="Arial"/>
              </a:rPr>
              <a:t>obligatory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obligatory; facultative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obligatory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("facob").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1723199"/>
            <a:ext cx="4372610" cy="1523365"/>
            <a:chOff x="117729" y="1723199"/>
            <a:chExt cx="4372610" cy="1523365"/>
          </a:xfrm>
        </p:grpSpPr>
        <p:sp>
          <p:nvSpPr>
            <p:cNvPr id="12" name="object 12"/>
            <p:cNvSpPr/>
            <p:nvPr/>
          </p:nvSpPr>
          <p:spPr>
            <a:xfrm>
              <a:off x="117729" y="1723199"/>
              <a:ext cx="4372610" cy="233679"/>
            </a:xfrm>
            <a:custGeom>
              <a:avLst/>
              <a:gdLst/>
              <a:ahLst/>
              <a:cxnLst/>
              <a:rect l="l" t="t" r="r" b="b"/>
              <a:pathLst>
                <a:path w="4372610" h="233680">
                  <a:moveTo>
                    <a:pt x="0" y="233425"/>
                  </a:moveTo>
                  <a:lnTo>
                    <a:pt x="4372533" y="233425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3425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7729" y="1956625"/>
              <a:ext cx="4372610" cy="1290320"/>
            </a:xfrm>
            <a:custGeom>
              <a:avLst/>
              <a:gdLst/>
              <a:ahLst/>
              <a:cxnLst/>
              <a:rect l="l" t="t" r="r" b="b"/>
              <a:pathLst>
                <a:path w="4372610" h="1290320">
                  <a:moveTo>
                    <a:pt x="4372533" y="0"/>
                  </a:moveTo>
                  <a:lnTo>
                    <a:pt x="0" y="0"/>
                  </a:lnTo>
                  <a:lnTo>
                    <a:pt x="0" y="1289697"/>
                  </a:lnTo>
                  <a:lnTo>
                    <a:pt x="4372533" y="1289697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2111933"/>
              <a:ext cx="349885" cy="973455"/>
            </a:xfrm>
            <a:custGeom>
              <a:avLst/>
              <a:gdLst/>
              <a:ahLst/>
              <a:cxnLst/>
              <a:rect l="l" t="t" r="r" b="b"/>
              <a:pathLst>
                <a:path w="349884" h="973455">
                  <a:moveTo>
                    <a:pt x="72453" y="900861"/>
                  </a:moveTo>
                  <a:lnTo>
                    <a:pt x="0" y="900861"/>
                  </a:lnTo>
                  <a:lnTo>
                    <a:pt x="0" y="973315"/>
                  </a:lnTo>
                  <a:lnTo>
                    <a:pt x="72453" y="973315"/>
                  </a:lnTo>
                  <a:lnTo>
                    <a:pt x="72453" y="900861"/>
                  </a:lnTo>
                  <a:close/>
                </a:path>
                <a:path w="349884" h="973455">
                  <a:moveTo>
                    <a:pt x="72453" y="690829"/>
                  </a:moveTo>
                  <a:lnTo>
                    <a:pt x="0" y="690829"/>
                  </a:lnTo>
                  <a:lnTo>
                    <a:pt x="0" y="763282"/>
                  </a:lnTo>
                  <a:lnTo>
                    <a:pt x="72453" y="763282"/>
                  </a:lnTo>
                  <a:lnTo>
                    <a:pt x="72453" y="690829"/>
                  </a:lnTo>
                  <a:close/>
                </a:path>
                <a:path w="349884" h="97345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  <a:path w="349884" h="973455">
                  <a:moveTo>
                    <a:pt x="349554" y="487083"/>
                  </a:moveTo>
                  <a:lnTo>
                    <a:pt x="283387" y="487083"/>
                  </a:lnTo>
                  <a:lnTo>
                    <a:pt x="283387" y="553250"/>
                  </a:lnTo>
                  <a:lnTo>
                    <a:pt x="349554" y="553250"/>
                  </a:lnTo>
                  <a:lnTo>
                    <a:pt x="349554" y="487083"/>
                  </a:lnTo>
                  <a:close/>
                </a:path>
                <a:path w="349884" h="973455">
                  <a:moveTo>
                    <a:pt x="349554" y="335254"/>
                  </a:moveTo>
                  <a:lnTo>
                    <a:pt x="283387" y="335254"/>
                  </a:lnTo>
                  <a:lnTo>
                    <a:pt x="283387" y="401421"/>
                  </a:lnTo>
                  <a:lnTo>
                    <a:pt x="349554" y="401421"/>
                  </a:lnTo>
                  <a:lnTo>
                    <a:pt x="349554" y="335254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59372" y="1728202"/>
            <a:ext cx="3993515" cy="13976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Purpose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reinsurance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>
              <a:latin typeface="Arial"/>
              <a:cs typeface="Arial"/>
            </a:endParaRPr>
          </a:p>
          <a:p>
            <a:pPr marL="289560" marR="5080">
              <a:lnSpc>
                <a:spcPts val="1200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keeping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portfolio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acceptable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level,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i.e. </a:t>
            </a:r>
            <a:r>
              <a:rPr sz="1100" dirty="0">
                <a:latin typeface="Arial"/>
                <a:cs typeface="Arial"/>
              </a:rPr>
              <a:t>reducing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fluctuations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which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implies:</a:t>
            </a:r>
            <a:endParaRPr sz="1100">
              <a:latin typeface="Arial"/>
              <a:cs typeface="Arial"/>
            </a:endParaRPr>
          </a:p>
          <a:p>
            <a:pPr marL="566420" marR="1771014">
              <a:lnSpc>
                <a:spcPct val="100000"/>
              </a:lnSpc>
              <a:spcBef>
                <a:spcPts val="150"/>
              </a:spcBef>
            </a:pPr>
            <a:r>
              <a:rPr sz="1000" dirty="0">
                <a:latin typeface="Arial"/>
                <a:cs typeface="Arial"/>
              </a:rPr>
              <a:t>lower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capital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allocation,</a:t>
            </a:r>
            <a:r>
              <a:rPr sz="1000" dirty="0">
                <a:latin typeface="Arial"/>
                <a:cs typeface="Arial"/>
              </a:rPr>
              <a:t> higher</a:t>
            </a:r>
            <a:r>
              <a:rPr sz="1000" spc="-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underwritting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capacity;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50"/>
              </a:spcBef>
            </a:pPr>
            <a:r>
              <a:rPr sz="1100" dirty="0">
                <a:latin typeface="Arial"/>
                <a:cs typeface="Arial"/>
              </a:rPr>
              <a:t>technical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advice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reinsurer;</a:t>
            </a:r>
            <a:endParaRPr sz="11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financing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role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portfolio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Stop-loss</a:t>
            </a:r>
            <a:r>
              <a:rPr spc="120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1066671"/>
            <a:ext cx="4191635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99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-95" dirty="0">
                <a:latin typeface="Verdana"/>
                <a:cs typeface="Verdana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stop-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priority,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retained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ret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12" baseline="27777" dirty="0">
                <a:latin typeface="Lucida Sans Unicode"/>
                <a:cs typeface="Lucida Sans Unicode"/>
              </a:rPr>
              <a:t> </a:t>
            </a:r>
            <a:r>
              <a:rPr sz="1100" spc="-25" dirty="0">
                <a:latin typeface="Arial"/>
                <a:cs typeface="Arial"/>
              </a:rPr>
              <a:t>and </a:t>
            </a:r>
            <a:r>
              <a:rPr sz="1100" dirty="0">
                <a:latin typeface="Arial"/>
                <a:cs typeface="Arial"/>
              </a:rPr>
              <a:t>ceded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ced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20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99616" y="1572982"/>
            <a:ext cx="5010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20" dirty="0">
                <a:latin typeface="Lucida Sans Unicode"/>
                <a:cs typeface="Lucida Sans Unicode"/>
              </a:rPr>
              <a:t> </a:t>
            </a:r>
            <a:r>
              <a:rPr sz="1650" spc="120" baseline="-22727" dirty="0">
                <a:latin typeface="Georgia"/>
                <a:cs typeface="Georgia"/>
              </a:rPr>
              <a:t>=</a:t>
            </a:r>
            <a:endParaRPr sz="1650" baseline="-22727">
              <a:latin typeface="Georgia"/>
              <a:cs typeface="Georg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88146" y="1434844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84" dirty="0">
                <a:latin typeface="Trebuchet MS"/>
                <a:cs typeface="Trebuchet MS"/>
              </a:rPr>
              <a:t> 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55317" y="1543937"/>
            <a:ext cx="992505" cy="66548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7780" marR="147955" indent="-5715">
              <a:lnSpc>
                <a:spcPct val="102600"/>
              </a:lnSpc>
              <a:spcBef>
                <a:spcPts val="55"/>
              </a:spcBef>
              <a:tabLst>
                <a:tab pos="240665" algn="l"/>
              </a:tabLst>
            </a:pP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Book Antiqua"/>
                <a:cs typeface="Book Antiqua"/>
              </a:rPr>
              <a:t>if</a:t>
            </a:r>
            <a:r>
              <a:rPr sz="1100" spc="215" dirty="0">
                <a:latin typeface="Book Antiqua"/>
                <a:cs typeface="Book Antiqua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-5" dirty="0">
                <a:latin typeface="Arial"/>
                <a:cs typeface="Arial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Λ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105" dirty="0">
                <a:latin typeface="Verdana"/>
                <a:cs typeface="Verdana"/>
              </a:rPr>
              <a:t>  </a:t>
            </a:r>
            <a:r>
              <a:rPr sz="1100" dirty="0">
                <a:latin typeface="Book Antiqua"/>
                <a:cs typeface="Book Antiqua"/>
              </a:rPr>
              <a:t>if</a:t>
            </a:r>
            <a:r>
              <a:rPr sz="1100" spc="220" dirty="0">
                <a:latin typeface="Book Antiqua"/>
                <a:cs typeface="Book Antiqua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Λ</a:t>
            </a:r>
            <a:endParaRPr sz="1100">
              <a:latin typeface="Verdana"/>
              <a:cs typeface="Verdana"/>
            </a:endParaRPr>
          </a:p>
          <a:p>
            <a:pPr marL="187960">
              <a:lnSpc>
                <a:spcPct val="100000"/>
              </a:lnSpc>
              <a:spcBef>
                <a:spcPts val="1055"/>
              </a:spcBef>
            </a:pP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215" dirty="0">
                <a:latin typeface="Book Antiqua"/>
                <a:cs typeface="Book Antiqua"/>
              </a:rPr>
              <a:t>  </a:t>
            </a:r>
            <a:r>
              <a:rPr sz="1100" dirty="0">
                <a:latin typeface="Book Antiqua"/>
                <a:cs typeface="Book Antiqua"/>
              </a:rPr>
              <a:t>if</a:t>
            </a:r>
            <a:r>
              <a:rPr sz="1100" spc="220" dirty="0">
                <a:latin typeface="Book Antiqua"/>
                <a:cs typeface="Book Antiqua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-5" dirty="0">
                <a:latin typeface="Arial"/>
                <a:cs typeface="Arial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Λ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56575" y="2046667"/>
            <a:ext cx="664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ced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30" dirty="0">
                <a:latin typeface="Lucida Sans Unicode"/>
                <a:cs typeface="Lucida Sans Unicode"/>
              </a:rPr>
              <a:t> </a:t>
            </a:r>
            <a:r>
              <a:rPr sz="1650" spc="120" baseline="-22727" dirty="0">
                <a:latin typeface="Georgia"/>
                <a:cs typeface="Georgia"/>
              </a:rPr>
              <a:t>=</a:t>
            </a:r>
            <a:r>
              <a:rPr sz="1650" spc="120" baseline="55555" dirty="0">
                <a:latin typeface="Trebuchet MS"/>
                <a:cs typeface="Trebuchet MS"/>
              </a:rPr>
              <a:t> </a:t>
            </a:r>
            <a:endParaRPr sz="1650" baseline="55555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32812" y="2189682"/>
            <a:ext cx="1115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105" dirty="0">
                <a:latin typeface="Verdana"/>
                <a:cs typeface="Verdana"/>
              </a:rPr>
              <a:t>  </a:t>
            </a:r>
            <a:r>
              <a:rPr sz="1100" dirty="0">
                <a:latin typeface="Book Antiqua"/>
                <a:cs typeface="Book Antiqua"/>
              </a:rPr>
              <a:t>if</a:t>
            </a:r>
            <a:r>
              <a:rPr sz="1100" spc="220" dirty="0">
                <a:latin typeface="Book Antiqua"/>
                <a:cs typeface="Book Antiqua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4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Λ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Stop-loss</a:t>
            </a:r>
            <a:r>
              <a:rPr spc="120" dirty="0"/>
              <a:t> </a:t>
            </a:r>
            <a:r>
              <a:rPr spc="-10" dirty="0"/>
              <a:t>reinsurance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953" y="880587"/>
            <a:ext cx="2945814" cy="169344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465732" y="2931749"/>
            <a:ext cx="167703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Stop-</a:t>
            </a:r>
            <a:r>
              <a:rPr sz="1000" dirty="0">
                <a:latin typeface="Arial"/>
                <a:cs typeface="Arial"/>
              </a:rPr>
              <a:t>loss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reinsurance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Stop-loss</a:t>
            </a:r>
            <a:r>
              <a:rPr spc="95" dirty="0"/>
              <a:t> </a:t>
            </a:r>
            <a:r>
              <a:rPr dirty="0"/>
              <a:t>reinsurance</a:t>
            </a:r>
            <a:r>
              <a:rPr spc="95" dirty="0"/>
              <a:t> </a:t>
            </a:r>
            <a:r>
              <a:rPr dirty="0"/>
              <a:t>with</a:t>
            </a:r>
            <a:r>
              <a:rPr spc="100" dirty="0"/>
              <a:t> </a:t>
            </a:r>
            <a:r>
              <a:rPr dirty="0"/>
              <a:t>upper</a:t>
            </a:r>
            <a:r>
              <a:rPr spc="95" dirty="0"/>
              <a:t> </a:t>
            </a:r>
            <a:r>
              <a:rPr spc="-10" dirty="0"/>
              <a:t>limit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3172" y="985366"/>
            <a:ext cx="3869690" cy="14363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-95" dirty="0">
                <a:latin typeface="Verdana"/>
                <a:cs typeface="Verdana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priority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Θ</a:t>
            </a:r>
            <a:r>
              <a:rPr sz="1100" i="1" spc="-70" dirty="0">
                <a:latin typeface="Verdana"/>
                <a:cs typeface="Verdana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upper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limit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reinsurer,</a:t>
            </a:r>
            <a:r>
              <a:rPr sz="1100" spc="-20" dirty="0">
                <a:latin typeface="Arial"/>
                <a:cs typeface="Arial"/>
              </a:rPr>
              <a:t> then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700">
              <a:latin typeface="Arial"/>
              <a:cs typeface="Arial"/>
            </a:endParaRPr>
          </a:p>
          <a:p>
            <a:pPr marL="1025525">
              <a:lnSpc>
                <a:spcPts val="1240"/>
              </a:lnSpc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5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7" baseline="-22727" dirty="0">
                <a:latin typeface="Georgia"/>
                <a:cs typeface="Georgia"/>
              </a:rPr>
              <a:t> </a:t>
            </a:r>
            <a:r>
              <a:rPr sz="1650" spc="487" baseline="90909" dirty="0">
                <a:latin typeface="Trebuchet MS"/>
                <a:cs typeface="Trebuchet MS"/>
              </a:rPr>
              <a:t></a:t>
            </a:r>
            <a:r>
              <a:rPr sz="1650" spc="487" baseline="40404" dirty="0">
                <a:latin typeface="Trebuchet MS"/>
                <a:cs typeface="Trebuchet MS"/>
              </a:rPr>
              <a:t></a:t>
            </a:r>
            <a:endParaRPr sz="1650" baseline="40404">
              <a:latin typeface="Trebuchet MS"/>
              <a:cs typeface="Trebuchet MS"/>
            </a:endParaRPr>
          </a:p>
          <a:p>
            <a:pPr marR="760730" algn="ctr">
              <a:lnSpc>
                <a:spcPts val="1240"/>
              </a:lnSpc>
            </a:pPr>
            <a:r>
              <a:rPr sz="1100" spc="835" dirty="0">
                <a:latin typeface="Trebuchet MS"/>
                <a:cs typeface="Trebuchet MS"/>
              </a:rPr>
              <a:t></a:t>
            </a:r>
            <a:endParaRPr sz="1100">
              <a:latin typeface="Trebuchet MS"/>
              <a:cs typeface="Trebuchet MS"/>
            </a:endParaRPr>
          </a:p>
          <a:p>
            <a:pPr marL="1021715">
              <a:lnSpc>
                <a:spcPts val="1240"/>
              </a:lnSpc>
              <a:spcBef>
                <a:spcPts val="288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ced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6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7" baseline="-22727" dirty="0">
                <a:latin typeface="Georgia"/>
                <a:cs typeface="Georgia"/>
              </a:rPr>
              <a:t> </a:t>
            </a:r>
            <a:r>
              <a:rPr sz="1650" spc="487" baseline="90909" dirty="0">
                <a:latin typeface="Trebuchet MS"/>
                <a:cs typeface="Trebuchet MS"/>
              </a:rPr>
              <a:t></a:t>
            </a:r>
            <a:r>
              <a:rPr sz="1650" spc="487" baseline="40404" dirty="0">
                <a:latin typeface="Trebuchet MS"/>
                <a:cs typeface="Trebuchet MS"/>
              </a:rPr>
              <a:t></a:t>
            </a:r>
            <a:endParaRPr sz="1650" baseline="40404">
              <a:latin typeface="Trebuchet MS"/>
              <a:cs typeface="Trebuchet MS"/>
            </a:endParaRPr>
          </a:p>
          <a:p>
            <a:pPr marR="727075" algn="ctr">
              <a:lnSpc>
                <a:spcPts val="1240"/>
              </a:lnSpc>
            </a:pPr>
            <a:r>
              <a:rPr sz="1100" spc="835" dirty="0">
                <a:latin typeface="Trebuchet MS"/>
                <a:cs typeface="Trebuchet MS"/>
              </a:rPr>
              <a:t></a:t>
            </a:r>
            <a:endParaRPr sz="1100">
              <a:latin typeface="Trebuchet MS"/>
              <a:cs typeface="Trebuchet MS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1743494" y="1307398"/>
          <a:ext cx="1708150" cy="11969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03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27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350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98805">
                <a:tc>
                  <a:txBody>
                    <a:bodyPr/>
                    <a:lstStyle/>
                    <a:p>
                      <a:pPr marL="293370">
                        <a:lnSpc>
                          <a:spcPts val="1250"/>
                        </a:lnSpc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  <a:p>
                      <a:pPr marL="29908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14604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-2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195" dirty="0">
                          <a:latin typeface="Arial"/>
                          <a:cs typeface="Arial"/>
                        </a:rPr>
                        <a:t>−</a:t>
                      </a:r>
                      <a:r>
                        <a:rPr sz="11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ts val="1250"/>
                        </a:lnSpc>
                      </a:pPr>
                      <a:r>
                        <a:rPr sz="1100" spc="-25" dirty="0">
                          <a:latin typeface="Book Antiqua"/>
                          <a:cs typeface="Book Antiqua"/>
                        </a:rPr>
                        <a:t>if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  <a:p>
                      <a:pPr marL="60960" marR="57150">
                        <a:lnSpc>
                          <a:spcPct val="102600"/>
                        </a:lnSpc>
                      </a:pPr>
                      <a:r>
                        <a:rPr sz="1100" spc="-25" dirty="0">
                          <a:latin typeface="Book Antiqua"/>
                          <a:cs typeface="Book Antiqua"/>
                        </a:rPr>
                        <a:t>if if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ts val="1250"/>
                        </a:lnSpc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3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240" dirty="0">
                          <a:latin typeface="Arial"/>
                          <a:cs typeface="Arial"/>
                        </a:rPr>
                        <a:t>≤</a:t>
                      </a:r>
                      <a:r>
                        <a:rPr sz="11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Λ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6096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60" dirty="0">
                          <a:latin typeface="Verdana"/>
                          <a:cs typeface="Verdana"/>
                        </a:rPr>
                        <a:t>&lt;</a:t>
                      </a:r>
                      <a:r>
                        <a:rPr sz="1100" i="1" spc="-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40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-60" dirty="0">
                          <a:latin typeface="Verdana"/>
                          <a:cs typeface="Verdana"/>
                        </a:rPr>
                        <a:t>&lt;</a:t>
                      </a:r>
                      <a:r>
                        <a:rPr sz="1100" i="1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spc="130" dirty="0">
                          <a:latin typeface="Georgia"/>
                          <a:cs typeface="Georgia"/>
                        </a:rPr>
                        <a:t>+</a:t>
                      </a:r>
                      <a:r>
                        <a:rPr sz="11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6096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3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240" dirty="0">
                          <a:latin typeface="Arial"/>
                          <a:cs typeface="Arial"/>
                        </a:rPr>
                        <a:t>≥</a:t>
                      </a:r>
                      <a:r>
                        <a:rPr sz="11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spc="130" dirty="0">
                          <a:latin typeface="Georgia"/>
                          <a:cs typeface="Georgia"/>
                        </a:rPr>
                        <a:t>+</a:t>
                      </a:r>
                      <a:r>
                        <a:rPr sz="11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6084">
                <a:tc>
                  <a:txBody>
                    <a:bodyPr/>
                    <a:lstStyle/>
                    <a:p>
                      <a:pPr marR="53340" algn="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dirty="0">
                          <a:latin typeface="Book Antiqua"/>
                          <a:cs typeface="Book Antiqua"/>
                        </a:rPr>
                        <a:t>0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-2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195" dirty="0">
                          <a:latin typeface="Arial"/>
                          <a:cs typeface="Arial"/>
                        </a:rPr>
                        <a:t>−</a:t>
                      </a:r>
                      <a:r>
                        <a:rPr sz="11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Λ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L="64769" marR="53340" indent="-635">
                        <a:lnSpc>
                          <a:spcPct val="102699"/>
                        </a:lnSpc>
                        <a:spcBef>
                          <a:spcPts val="535"/>
                        </a:spcBef>
                      </a:pPr>
                      <a:r>
                        <a:rPr sz="1100" spc="-25" dirty="0">
                          <a:latin typeface="Book Antiqua"/>
                          <a:cs typeface="Book Antiqua"/>
                        </a:rPr>
                        <a:t>if if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</a:txBody>
                  <a:tcPr marL="0" marR="0" marT="67945" marB="0"/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3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240" dirty="0">
                          <a:latin typeface="Arial"/>
                          <a:cs typeface="Arial"/>
                        </a:rPr>
                        <a:t>≤</a:t>
                      </a:r>
                      <a:r>
                        <a:rPr sz="11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Λ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64769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60" dirty="0">
                          <a:latin typeface="Verdana"/>
                          <a:cs typeface="Verdana"/>
                        </a:rPr>
                        <a:t>&lt;</a:t>
                      </a:r>
                      <a:r>
                        <a:rPr sz="1100" i="1" spc="-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40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-60" dirty="0">
                          <a:latin typeface="Verdana"/>
                          <a:cs typeface="Verdana"/>
                        </a:rPr>
                        <a:t>&lt;</a:t>
                      </a:r>
                      <a:r>
                        <a:rPr sz="1100" i="1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spc="130" dirty="0">
                          <a:latin typeface="Georgia"/>
                          <a:cs typeface="Georgia"/>
                        </a:rPr>
                        <a:t>+</a:t>
                      </a:r>
                      <a:r>
                        <a:rPr sz="11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7239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88925">
                        <a:lnSpc>
                          <a:spcPts val="1245"/>
                        </a:lnSpc>
                      </a:pPr>
                      <a:r>
                        <a:rPr sz="1100" i="1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1245"/>
                        </a:lnSpc>
                      </a:pPr>
                      <a:r>
                        <a:rPr sz="1100" spc="-25" dirty="0">
                          <a:latin typeface="Book Antiqua"/>
                          <a:cs typeface="Book Antiqua"/>
                        </a:rPr>
                        <a:t>if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1245"/>
                        </a:lnSpc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3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240" dirty="0">
                          <a:latin typeface="Arial"/>
                          <a:cs typeface="Arial"/>
                        </a:rPr>
                        <a:t>≥</a:t>
                      </a:r>
                      <a:r>
                        <a:rPr sz="11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spc="130" dirty="0">
                          <a:latin typeface="Georgia"/>
                          <a:cs typeface="Georgia"/>
                        </a:rPr>
                        <a:t>+</a:t>
                      </a:r>
                      <a:r>
                        <a:rPr sz="11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765</Words>
  <Application>Microsoft Office PowerPoint</Application>
  <PresentationFormat>自定义</PresentationFormat>
  <Paragraphs>177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KaiTi</vt:lpstr>
      <vt:lpstr>等线</vt:lpstr>
      <vt:lpstr>等线 Light</vt:lpstr>
      <vt:lpstr>Arial</vt:lpstr>
      <vt:lpstr>Book Antiqua</vt:lpstr>
      <vt:lpstr>Georgia</vt:lpstr>
      <vt:lpstr>Lucida Sans Unicode</vt:lpstr>
      <vt:lpstr>Times New Roman</vt:lpstr>
      <vt:lpstr>Trebuchet MS</vt:lpstr>
      <vt:lpstr>Verdana</vt:lpstr>
      <vt:lpstr>Office Theme</vt:lpstr>
      <vt:lpstr>Reinsurance</vt:lpstr>
      <vt:lpstr>Content</vt:lpstr>
      <vt:lpstr>Introduction</vt:lpstr>
      <vt:lpstr>Splitting the claim</vt:lpstr>
      <vt:lpstr>PowerPoint 演示文稿</vt:lpstr>
      <vt:lpstr>Classification</vt:lpstr>
      <vt:lpstr>Stop-loss reinsurance</vt:lpstr>
      <vt:lpstr>Stop-loss reinsurance</vt:lpstr>
      <vt:lpstr>Stop-loss reinsurance with upper limit</vt:lpstr>
      <vt:lpstr>Stop-loss reinsurance with upper limit</vt:lpstr>
      <vt:lpstr>Reinsurance on the basis of policy</vt:lpstr>
      <vt:lpstr>Quota-share reinsurance</vt:lpstr>
      <vt:lpstr>Surplus reinsurance</vt:lpstr>
      <vt:lpstr>Surplus reinsurance</vt:lpstr>
      <vt:lpstr>Random claim sizes</vt:lpstr>
      <vt:lpstr>Excess-of-Loss reinsurance</vt:lpstr>
      <vt:lpstr>PowerPoint 演示文稿</vt:lpstr>
      <vt:lpstr>PowerPoint 演示文稿</vt:lpstr>
      <vt:lpstr>Definition of catastrophe</vt:lpstr>
      <vt:lpstr>Catastrophe reinsurance</vt:lpstr>
      <vt:lpstr>PowerPoint 演示文稿</vt:lpstr>
      <vt:lpstr>Reinsurance programmes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Reinsurance - 154-0520 Insurance II</dc:title>
  <dc:creator>Jiri Valecky</dc:creator>
  <cp:lastModifiedBy>hp</cp:lastModifiedBy>
  <cp:revision>5</cp:revision>
  <dcterms:created xsi:type="dcterms:W3CDTF">2023-08-25T06:44:31Z</dcterms:created>
  <dcterms:modified xsi:type="dcterms:W3CDTF">2023-09-07T01:19:31Z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2020-03-31T00:00:00Z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