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8" r:id="rId12"/>
    <p:sldId id="269" r:id="rId13"/>
    <p:sldId id="271" r:id="rId14"/>
    <p:sldId id="272" r:id="rId15"/>
    <p:sldId id="274" r:id="rId16"/>
    <p:sldId id="275" r:id="rId17"/>
    <p:sldId id="277" r:id="rId18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224" d="100"/>
          <a:sy n="224" d="100"/>
        </p:scale>
        <p:origin x="18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A977B-8B0E-4EDA-B21B-49A0BC20FA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05DB6D-83D0-47EE-AAD1-825F031186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F5177-DC5F-4E14-BC22-F932E37CB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E273A-BEF1-4413-8753-5D4012C6C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10C73-10AB-440C-9661-5157A13F0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459378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1AB6F-88FA-4CBB-9285-67A41538B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37D0F7-3DD1-4520-86E6-23660A36EC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204A4-D06D-41E3-A0E4-5B614A42D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E1E44-E6E0-4C54-A97A-F15E08D84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13C62-9319-400F-B0A5-052626DFB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09902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5875D5-4C99-426D-9667-3584EEEEB0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0FCBA-98B9-4C5F-8BFD-304CBB58C0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7A3FC2-7A1B-4307-A011-B987D4B8A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5FB46-8231-4356-9A8A-329806EB9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3A261-AD6D-4DF8-88FD-66E966544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655609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95B4E-B414-4E4E-B9E8-114BEE216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2ED2C-EBCF-4C57-9D9B-D58D91694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D3A49-EBE8-4EA9-9B79-16EE1DEAA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35997-7F0C-4BC5-B7C8-3401224B2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EED182-33B2-4A7B-B2B7-81B38000B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78910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7F53F-3E52-46B3-B9B7-D6D14DB2C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9D5BE1-C5FF-4136-B403-F15664BA0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A021A-12E3-4FCE-9CEB-37630A8F3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DDD44-DFBD-4C6A-8687-B047A128A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EFD43-AE98-4AEC-9CD7-2F128CE46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2484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A9ED8-873E-4C45-AE6C-772498041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80844-0A0C-4838-B87C-682E7197EA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A20526-C72E-4301-BE04-6AA446AF8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5695CF-EE83-4F72-A167-34B351E4D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ED4D72-28F2-45F9-9BDB-F9B9933F5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F3ED8D-5B9C-4319-A92B-5BF67BC5B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58679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8A59C-20D0-4886-9AED-E43AB6C68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CAA134-A142-4D19-A792-C14D78E51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69B41C-98A8-4685-A33C-3C2E587BEF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16C098-32CE-425A-9ABB-CFE9A20FA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E42F1-7119-4CC4-99FC-52467F3BC8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BE2DD1-8951-48A5-A4C4-C41F85BF2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6AB1A4-482B-4D03-ACA1-FB0188A32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640435-1234-429A-9B86-C035DC322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16425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96E9E-476C-428B-A284-82BDEFBFB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F634C5-534C-4E69-9E88-F179408CB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190D35-7E45-4AE8-B3DD-0711D2D8E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DDE880-9794-4B5A-9A7A-230D6B1A2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00940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4D033D-D271-4B8E-BA2A-CE9AE2F5F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C6CB2B-EBD4-4643-816F-87A572370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D7397C-1B7A-42A6-80DC-9A7DCEDBB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023931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F1D94-DC7E-4EE5-B221-FCE636491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8FFA9-2237-44C8-945A-365FD71BA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73B7F3-A8B8-4486-95D6-0B528EB08B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C5905E-8BE3-43F2-930C-F5E59367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731CE-6C14-4683-8B73-F2DB4D0FC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5AB11E-6F6D-4D5E-862A-0FDAF5D9D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67964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5B038-66CD-4705-A327-DEF6CD8D3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F45ABE-BF04-4F1D-A7DB-822522BBC6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D5612B-A072-4416-950F-D1DDF3ADA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DC163-C33F-4B7E-BC59-B76DFF053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3B0AA5-7B1C-4E65-9C79-1A3482926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86E32-A99A-445F-B302-461D201FD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85566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F807DF-C6B8-4ECD-B423-A2794A481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21238-3A9D-4CB2-A3F0-2C0C9168D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015FB-E68B-4CDB-B47E-E18C105DAE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37A819-92CA-452F-831D-859D044FC2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C8FDE-5AA5-45FC-9E40-B9A520357E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22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80631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0050" y="1120775"/>
            <a:ext cx="3957954" cy="539187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 algn="ctr">
              <a:lnSpc>
                <a:spcPct val="106700"/>
              </a:lnSpc>
              <a:spcBef>
                <a:spcPts val="20"/>
              </a:spcBef>
            </a:pPr>
            <a:r>
              <a:rPr dirty="0"/>
              <a:t>Insurance</a:t>
            </a:r>
            <a:r>
              <a:rPr spc="85" dirty="0"/>
              <a:t> </a:t>
            </a:r>
            <a:r>
              <a:rPr dirty="0"/>
              <a:t>benefit</a:t>
            </a:r>
            <a:r>
              <a:rPr spc="90" dirty="0"/>
              <a:t> </a:t>
            </a:r>
            <a:r>
              <a:rPr dirty="0"/>
              <a:t>and</a:t>
            </a:r>
            <a:r>
              <a:rPr spc="90" dirty="0"/>
              <a:t> </a:t>
            </a:r>
            <a:r>
              <a:rPr dirty="0"/>
              <a:t>setting</a:t>
            </a:r>
            <a:r>
              <a:rPr spc="90" dirty="0"/>
              <a:t> </a:t>
            </a:r>
            <a:r>
              <a:rPr dirty="0"/>
              <a:t>premium</a:t>
            </a:r>
            <a:r>
              <a:rPr spc="90" dirty="0"/>
              <a:t> </a:t>
            </a:r>
            <a:r>
              <a:rPr dirty="0"/>
              <a:t>in</a:t>
            </a:r>
            <a:r>
              <a:rPr spc="90" dirty="0"/>
              <a:t> </a:t>
            </a:r>
            <a:r>
              <a:rPr dirty="0"/>
              <a:t>non-</a:t>
            </a:r>
            <a:r>
              <a:rPr spc="-20" dirty="0"/>
              <a:t>life </a:t>
            </a:r>
            <a:r>
              <a:rPr spc="-10" dirty="0"/>
              <a:t>insurance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084D6BE-F0F7-3232-1D16-01FFE52F56DD}"/>
              </a:ext>
            </a:extLst>
          </p:cNvPr>
          <p:cNvSpPr txBox="1"/>
          <p:nvPr/>
        </p:nvSpPr>
        <p:spPr>
          <a:xfrm>
            <a:off x="323850" y="256857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Insurance</a:t>
            </a:r>
            <a:r>
              <a:rPr spc="80" dirty="0"/>
              <a:t> </a:t>
            </a:r>
            <a:r>
              <a:rPr dirty="0"/>
              <a:t>with</a:t>
            </a:r>
            <a:r>
              <a:rPr spc="80" dirty="0"/>
              <a:t> </a:t>
            </a:r>
            <a:r>
              <a:rPr dirty="0"/>
              <a:t>upper</a:t>
            </a:r>
            <a:r>
              <a:rPr spc="80" dirty="0"/>
              <a:t> </a:t>
            </a:r>
            <a:r>
              <a:rPr spc="-10" dirty="0"/>
              <a:t>limit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36002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15938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applies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upper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limit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L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avoid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large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claims.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liability insurance,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limit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2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referred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capacity.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422449"/>
            <a:ext cx="941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07794" y="1644648"/>
            <a:ext cx="2654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86038" y="1449297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53208" y="1558390"/>
            <a:ext cx="86868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  <a:tabLst>
                <a:tab pos="240665" algn="l"/>
                <a:tab pos="492125" algn="l"/>
              </a:tabLst>
            </a:pP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L L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60" dirty="0">
                <a:latin typeface="Book Antiqua"/>
                <a:cs typeface="Book Antiqua"/>
              </a:rPr>
              <a:t>L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9372" y="1978874"/>
            <a:ext cx="1163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ratio: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18030" y="2248686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13941" y="2437446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75321" y="2342412"/>
            <a:ext cx="7270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06425" algn="l"/>
              </a:tabLst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5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15540" y="2147060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57310" y="2254007"/>
            <a:ext cx="922655" cy="3683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ts val="1290"/>
              </a:lnSpc>
              <a:spcBef>
                <a:spcPts val="90"/>
              </a:spcBef>
              <a:tabLst>
                <a:tab pos="269240" algn="l"/>
                <a:tab pos="520700" algn="l"/>
              </a:tabLst>
            </a:pPr>
            <a:r>
              <a:rPr sz="1100" spc="-50" dirty="0">
                <a:latin typeface="Book Antiqua"/>
                <a:cs typeface="Book Antiqua"/>
              </a:rPr>
              <a:t>1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L</a:t>
            </a:r>
            <a:endParaRPr sz="1100">
              <a:latin typeface="Book Antiqua"/>
              <a:cs typeface="Book Antiqua"/>
            </a:endParaRPr>
          </a:p>
          <a:p>
            <a:pPr marL="62230">
              <a:lnSpc>
                <a:spcPts val="515"/>
              </a:lnSpc>
            </a:pPr>
            <a:r>
              <a:rPr sz="800" i="1" u="sng" spc="-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L</a:t>
            </a:r>
            <a:endParaRPr sz="800">
              <a:latin typeface="Book Antiqua"/>
              <a:cs typeface="Book Antiqua"/>
            </a:endParaRPr>
          </a:p>
          <a:p>
            <a:pPr marL="52705">
              <a:lnSpc>
                <a:spcPts val="905"/>
              </a:lnSpc>
              <a:tabLst>
                <a:tab pos="268605" algn="l"/>
                <a:tab pos="520700" algn="l"/>
              </a:tabLst>
            </a:pPr>
            <a:r>
              <a:rPr sz="1200" i="1" spc="-75" baseline="-27777" dirty="0">
                <a:latin typeface="Book Antiqua"/>
                <a:cs typeface="Book Antiqua"/>
              </a:rPr>
              <a:t>X</a:t>
            </a:r>
            <a:r>
              <a:rPr sz="1200" i="1" baseline="-27777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L</a:t>
            </a:r>
            <a:endParaRPr sz="11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Insurance</a:t>
            </a:r>
            <a:r>
              <a:rPr spc="80" dirty="0"/>
              <a:t> </a:t>
            </a:r>
            <a:r>
              <a:rPr dirty="0"/>
              <a:t>with</a:t>
            </a:r>
            <a:r>
              <a:rPr spc="80" dirty="0"/>
              <a:t> </a:t>
            </a:r>
            <a:r>
              <a:rPr dirty="0"/>
              <a:t>upper</a:t>
            </a:r>
            <a:r>
              <a:rPr spc="80" dirty="0"/>
              <a:t> </a:t>
            </a:r>
            <a:r>
              <a:rPr spc="-10" dirty="0"/>
              <a:t>limit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693901"/>
            <a:ext cx="13925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8383" y="1075790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73503" y="982064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76513" y="1192390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63813" y="1170824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75497" y="880438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05989" y="1075790"/>
            <a:ext cx="3035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461133"/>
            <a:ext cx="1979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function,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17116" y="1844686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92236" y="1750960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995233" y="1961299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982533" y="1939720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94230" y="1649334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224722" y="1844686"/>
            <a:ext cx="8661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min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X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dirty="0">
                <a:latin typeface="Lucida Sans Unicode"/>
                <a:cs typeface="Lucida Sans Unicode"/>
              </a:rPr>
              <a:t>)]</a:t>
            </a:r>
            <a:r>
              <a:rPr sz="1100" spc="-155" dirty="0">
                <a:latin typeface="Lucida Sans Unicode"/>
                <a:cs typeface="Lucida Sans Unicode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9372" y="2230029"/>
            <a:ext cx="13042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finally,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91070" y="2611918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66190" y="2518192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69187" y="272853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09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156487" y="2706952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68184" y="241656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98676" y="2611918"/>
            <a:ext cx="25184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 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 </a:t>
            </a:r>
            <a:r>
              <a:rPr sz="1100" i="1" spc="-40" dirty="0">
                <a:latin typeface="Book Antiqua"/>
                <a:cs typeface="Book Antiqua"/>
              </a:rPr>
              <a:t>L</a:t>
            </a:r>
            <a:r>
              <a:rPr sz="1100" spc="-40" dirty="0">
                <a:latin typeface="Lucida Sans Unicode"/>
                <a:cs typeface="Lucida Sans Unicode"/>
              </a:rPr>
              <a:t>]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8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Pr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5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Proportional/fixed-percentage</a:t>
            </a:r>
            <a:r>
              <a:rPr spc="380" dirty="0"/>
              <a:t> </a:t>
            </a:r>
            <a:r>
              <a:rPr spc="-10" dirty="0"/>
              <a:t>deductible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1074953"/>
            <a:ext cx="4372610" cy="2647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predefined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proportion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charged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insured.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398395"/>
            <a:ext cx="2603500" cy="618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  <a:p>
            <a:pPr marL="1696720">
              <a:lnSpc>
                <a:spcPct val="100000"/>
              </a:lnSpc>
              <a:spcBef>
                <a:spcPts val="35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5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5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i="1" spc="-6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ratio: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51989" y="2272117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30121" y="2177083"/>
            <a:ext cx="17481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95" dirty="0">
                <a:latin typeface="Lucida Sans Unicode"/>
                <a:cs typeface="Lucida Sans Unicode"/>
              </a:rPr>
              <a:t> </a:t>
            </a:r>
            <a:r>
              <a:rPr sz="1650" u="sng" baseline="37878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(</a:t>
            </a:r>
            <a:r>
              <a:rPr sz="1650" u="sng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r>
              <a:rPr sz="1650" u="sng" spc="-37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650" i="1" u="sng" spc="292" baseline="37878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−</a:t>
            </a:r>
            <a:r>
              <a:rPr sz="1650" i="1" u="sng" spc="-75" baseline="37878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50" i="1" u="sng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</a:t>
            </a:r>
            <a:r>
              <a:rPr sz="1650" u="sng" baseline="37878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)</a:t>
            </a:r>
            <a:r>
              <a:rPr sz="1650" u="sng" spc="-142" baseline="37878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650" i="1" u="sng" spc="-112" baseline="37878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·</a:t>
            </a:r>
            <a:r>
              <a:rPr sz="1650" i="1" spc="-75" baseline="37878" dirty="0">
                <a:latin typeface="Arial"/>
                <a:cs typeface="Arial"/>
              </a:rPr>
              <a:t> </a:t>
            </a:r>
            <a:r>
              <a:rPr sz="1650" i="1" u="sng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X</a:t>
            </a:r>
            <a:r>
              <a:rPr sz="1650" i="1" spc="270" baseline="3787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5707" y="31886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Proportional/fixed-percentage</a:t>
            </a:r>
            <a:r>
              <a:rPr spc="380" dirty="0"/>
              <a:t> </a:t>
            </a:r>
            <a:r>
              <a:rPr spc="-10" dirty="0"/>
              <a:t>deductibles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88542"/>
            <a:ext cx="13925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8383" y="970431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73503" y="876705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76513" y="1087043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63813" y="1065465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75497" y="775079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05989" y="970431"/>
            <a:ext cx="3035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355774"/>
            <a:ext cx="1979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function,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67180" y="1739327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42299" y="1645601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945297" y="1855940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932597" y="1834361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44294" y="1543975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182482" y="1739327"/>
            <a:ext cx="9588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X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67180" y="2223667"/>
            <a:ext cx="895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0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i="1" spc="-6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57996" y="2129941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460993" y="2340279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2448293" y="2318701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359990" y="2028315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698178" y="2223667"/>
            <a:ext cx="4425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X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6672" y="2464305"/>
            <a:ext cx="3020060" cy="534035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780"/>
              </a:spcBef>
            </a:pPr>
            <a:r>
              <a:rPr sz="1100" dirty="0">
                <a:latin typeface="Arial"/>
                <a:cs typeface="Arial"/>
              </a:rPr>
              <a:t>and,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finally,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</a:t>
            </a:r>
            <a:endParaRPr sz="1100">
              <a:latin typeface="Arial"/>
              <a:cs typeface="Arial"/>
            </a:endParaRPr>
          </a:p>
          <a:p>
            <a:pPr marL="1345565">
              <a:lnSpc>
                <a:spcPct val="100000"/>
              </a:lnSpc>
              <a:spcBef>
                <a:spcPts val="680"/>
              </a:spcBef>
            </a:pPr>
            <a:r>
              <a:rPr sz="1650" i="1" baseline="-22727" dirty="0">
                <a:latin typeface="Book Antiqua"/>
                <a:cs typeface="Book Antiqua"/>
              </a:rPr>
              <a:t>P</a:t>
            </a:r>
            <a:r>
              <a:rPr sz="1650" i="1" spc="82" baseline="-22727" dirty="0">
                <a:latin typeface="Book Antiqua"/>
                <a:cs typeface="Book Antiqua"/>
              </a:rPr>
              <a:t> </a:t>
            </a:r>
            <a:r>
              <a:rPr sz="1650" baseline="-22727" dirty="0">
                <a:latin typeface="Lucida Sans Unicode"/>
                <a:cs typeface="Lucida Sans Unicode"/>
              </a:rPr>
              <a:t>=</a:t>
            </a:r>
            <a:r>
              <a:rPr sz="1650" spc="-22" baseline="-22727" dirty="0">
                <a:latin typeface="Lucida Sans Unicode"/>
                <a:cs typeface="Lucida Sans Unicode"/>
              </a:rPr>
              <a:t> </a:t>
            </a:r>
            <a:r>
              <a:rPr sz="1650" baseline="-22727" dirty="0">
                <a:latin typeface="Lucida Sans Unicode"/>
                <a:cs typeface="Lucida Sans Unicode"/>
              </a:rPr>
              <a:t>(</a:t>
            </a:r>
            <a:r>
              <a:rPr sz="1650" baseline="-22727" dirty="0">
                <a:latin typeface="Book Antiqua"/>
                <a:cs typeface="Book Antiqua"/>
              </a:rPr>
              <a:t>1</a:t>
            </a:r>
            <a:r>
              <a:rPr sz="1650" spc="-7" baseline="-22727" dirty="0">
                <a:latin typeface="Book Antiqua"/>
                <a:cs typeface="Book Antiqua"/>
              </a:rPr>
              <a:t> </a:t>
            </a:r>
            <a:r>
              <a:rPr sz="1650" i="1" spc="292" baseline="-22727" dirty="0">
                <a:latin typeface="Arial"/>
                <a:cs typeface="Arial"/>
              </a:rPr>
              <a:t>−</a:t>
            </a:r>
            <a:r>
              <a:rPr sz="1650" i="1" spc="-60" baseline="-22727" dirty="0">
                <a:latin typeface="Arial"/>
                <a:cs typeface="Arial"/>
              </a:rPr>
              <a:t> </a:t>
            </a:r>
            <a:r>
              <a:rPr sz="1650" i="1" baseline="-22727" dirty="0">
                <a:latin typeface="Book Antiqua"/>
                <a:cs typeface="Book Antiqua"/>
              </a:rPr>
              <a:t>p</a:t>
            </a:r>
            <a:r>
              <a:rPr sz="1650" baseline="-22727" dirty="0">
                <a:latin typeface="Lucida Sans Unicode"/>
                <a:cs typeface="Lucida Sans Unicode"/>
              </a:rPr>
              <a:t>)</a:t>
            </a:r>
            <a:r>
              <a:rPr sz="1650" spc="-120" baseline="-22727" dirty="0">
                <a:latin typeface="Lucida Sans Unicode"/>
                <a:cs typeface="Lucida Sans Unicode"/>
              </a:rPr>
              <a:t> </a:t>
            </a:r>
            <a:r>
              <a:rPr sz="1650" i="1" spc="-112" baseline="-22727" dirty="0">
                <a:latin typeface="Arial"/>
                <a:cs typeface="Arial"/>
              </a:rPr>
              <a:t>·</a:t>
            </a:r>
            <a:r>
              <a:rPr sz="1650" i="1" spc="-60" baseline="-22727" dirty="0">
                <a:latin typeface="Arial"/>
                <a:cs typeface="Arial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Π</a:t>
            </a:r>
            <a:r>
              <a:rPr sz="800" b="0" dirty="0">
                <a:latin typeface="Bookman Old Style"/>
                <a:cs typeface="Bookman Old Style"/>
              </a:rPr>
              <a:t>[</a:t>
            </a:r>
            <a:r>
              <a:rPr sz="800" dirty="0">
                <a:latin typeface="Courier New"/>
                <a:cs typeface="Courier New"/>
              </a:rPr>
              <a:t>full</a:t>
            </a:r>
            <a:r>
              <a:rPr sz="800" spc="45" dirty="0">
                <a:latin typeface="Courier New"/>
                <a:cs typeface="Courier New"/>
              </a:rPr>
              <a:t> </a:t>
            </a:r>
            <a:r>
              <a:rPr sz="800" spc="-10" dirty="0">
                <a:latin typeface="Courier New"/>
                <a:cs typeface="Courier New"/>
              </a:rPr>
              <a:t>comp.</a:t>
            </a:r>
            <a:r>
              <a:rPr sz="800" b="0" spc="-10" dirty="0">
                <a:latin typeface="Bookman Old Style"/>
                <a:cs typeface="Bookman Old Style"/>
              </a:rPr>
              <a:t>]</a:t>
            </a:r>
            <a:r>
              <a:rPr sz="1650" i="1" spc="-15" baseline="-22727" dirty="0">
                <a:latin typeface="Verdana"/>
                <a:cs typeface="Verdana"/>
              </a:rPr>
              <a:t>.</a:t>
            </a:r>
            <a:endParaRPr sz="1650" baseline="-22727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Fixed-amount</a:t>
            </a:r>
            <a:r>
              <a:rPr spc="130" dirty="0"/>
              <a:t> </a:t>
            </a:r>
            <a:r>
              <a:rPr spc="-10" dirty="0"/>
              <a:t>deductible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1001064"/>
            <a:ext cx="4372610" cy="25781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predefined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200" spc="18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always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charge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policyholder.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317090"/>
            <a:ext cx="941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27670" y="1539289"/>
            <a:ext cx="2654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05914" y="1343938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34984" y="1453031"/>
            <a:ext cx="131191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50800" marR="55880">
              <a:lnSpc>
                <a:spcPct val="102600"/>
              </a:lnSpc>
              <a:spcBef>
                <a:spcPts val="55"/>
              </a:spcBef>
              <a:tabLst>
                <a:tab pos="581660" algn="l"/>
                <a:tab pos="833119" algn="l"/>
              </a:tabLst>
            </a:pPr>
            <a:r>
              <a:rPr sz="1100" spc="-50" dirty="0">
                <a:latin typeface="Book Antiqua"/>
                <a:cs typeface="Book Antiqua"/>
              </a:rPr>
              <a:t>0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0</a:t>
            </a:r>
            <a:r>
              <a:rPr sz="1200" spc="750" baseline="-13888" dirty="0">
                <a:latin typeface="Book Antiqua"/>
                <a:cs typeface="Book Antiqu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0</a:t>
            </a:r>
            <a:r>
              <a:rPr sz="1200" baseline="-13888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0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9372" y="1873528"/>
            <a:ext cx="1163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ratio: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97456" y="2147213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93367" y="2335973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54747" y="2240939"/>
            <a:ext cx="7270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06425" algn="l"/>
              </a:tabLst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5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94966" y="2045587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62136" y="2148648"/>
            <a:ext cx="952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5" dirty="0">
                <a:latin typeface="Book Antiqua"/>
                <a:cs typeface="Book Antiqua"/>
              </a:rPr>
              <a:t>0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52096" y="2130765"/>
            <a:ext cx="755015" cy="39370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29"/>
              </a:spcBef>
              <a:tabLst>
                <a:tab pos="289560" algn="l"/>
              </a:tabLst>
            </a:pP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0</a:t>
            </a:r>
            <a:endParaRPr sz="1200" baseline="-13888">
              <a:latin typeface="Book Antiqua"/>
              <a:cs typeface="Book Antiqua"/>
            </a:endParaRPr>
          </a:p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289560" algn="l"/>
              </a:tabLst>
            </a:pP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0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151926" y="2307792"/>
            <a:ext cx="328930" cy="25717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30175" marR="30480" indent="-92710">
              <a:lnSpc>
                <a:spcPts val="869"/>
              </a:lnSpc>
              <a:spcBef>
                <a:spcPts val="200"/>
              </a:spcBef>
            </a:pPr>
            <a:r>
              <a:rPr sz="800" i="1" u="sng" spc="-2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X</a:t>
            </a:r>
            <a:r>
              <a:rPr sz="800" i="1" u="sng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−</a:t>
            </a:r>
            <a:r>
              <a:rPr sz="800" i="1" u="sng" spc="-2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F</a:t>
            </a:r>
            <a:r>
              <a:rPr sz="900" u="sng" spc="-30" baseline="-1388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0</a:t>
            </a:r>
            <a:r>
              <a:rPr sz="900" spc="750" baseline="-13888" dirty="0">
                <a:latin typeface="Book Antiqua"/>
                <a:cs typeface="Book Antiqua"/>
              </a:rPr>
              <a:t> </a:t>
            </a:r>
            <a:r>
              <a:rPr sz="800" i="1" spc="-50" dirty="0">
                <a:latin typeface="Book Antiqua"/>
                <a:cs typeface="Book Antiqua"/>
              </a:rPr>
              <a:t>X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42147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Fixed-amount</a:t>
            </a:r>
            <a:r>
              <a:rPr spc="130" dirty="0"/>
              <a:t> </a:t>
            </a:r>
            <a:r>
              <a:rPr spc="-10" dirty="0"/>
              <a:t>deductible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32306"/>
            <a:ext cx="13925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8383" y="910588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73503" y="816862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76513" y="102720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63813" y="1005622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75497" y="71523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05989" y="910588"/>
            <a:ext cx="3035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292338"/>
            <a:ext cx="1979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function,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07846" y="1672283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773275" y="1556052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84959" y="1476932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10001" y="1732024"/>
            <a:ext cx="7620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5" dirty="0">
                <a:latin typeface="Book Antiqua"/>
                <a:cs typeface="Book Antiqua"/>
              </a:rPr>
              <a:t>0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15451" y="1672283"/>
            <a:ext cx="12846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max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spc="-20" dirty="0">
                <a:latin typeface="Book Antiqua"/>
                <a:cs typeface="Book Antiqua"/>
              </a:rPr>
              <a:t>0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100" i="1" spc="21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)])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3303" y="2153017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38720" y="2036785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50417" y="1957665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63205" y="2153017"/>
            <a:ext cx="29972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-1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45" dirty="0">
                <a:latin typeface="Lucida Sans Unicode"/>
                <a:cs typeface="Lucida Sans Unicode"/>
              </a:rPr>
              <a:t> </a:t>
            </a:r>
            <a:r>
              <a:rPr sz="1100" spc="-40" dirty="0">
                <a:latin typeface="Lucida Sans Unicode"/>
                <a:cs typeface="Lucida Sans Unicode"/>
              </a:rPr>
              <a:t>[</a:t>
            </a:r>
            <a:r>
              <a:rPr sz="1100" i="1" spc="-4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F</a:t>
            </a:r>
            <a:r>
              <a:rPr sz="1200" spc="-15" baseline="-13888" dirty="0">
                <a:latin typeface="Book Antiqua"/>
                <a:cs typeface="Book Antiqua"/>
              </a:rPr>
              <a:t>0</a:t>
            </a:r>
            <a:r>
              <a:rPr sz="1100" spc="-10" dirty="0">
                <a:latin typeface="Lucida Sans Unicode"/>
                <a:cs typeface="Lucida Sans Unicode"/>
              </a:rPr>
              <a:t>]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59372" y="2479635"/>
            <a:ext cx="13430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finally,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22083" y="2857917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387513" y="2741686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299210" y="2662566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11985" y="2857917"/>
            <a:ext cx="20993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45" dirty="0">
                <a:latin typeface="Lucida Sans Unicode"/>
                <a:cs typeface="Lucida Sans Unicode"/>
              </a:rPr>
              <a:t> </a:t>
            </a:r>
            <a:r>
              <a:rPr sz="1100" spc="-40" dirty="0">
                <a:latin typeface="Lucida Sans Unicode"/>
                <a:cs typeface="Lucida Sans Unicode"/>
              </a:rPr>
              <a:t>[</a:t>
            </a:r>
            <a:r>
              <a:rPr sz="1100" i="1" spc="-4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F</a:t>
            </a:r>
            <a:r>
              <a:rPr sz="1200" spc="-15" baseline="-13888" dirty="0">
                <a:latin typeface="Book Antiqua"/>
                <a:cs typeface="Book Antiqua"/>
              </a:rPr>
              <a:t>0</a:t>
            </a:r>
            <a:r>
              <a:rPr sz="1100" spc="-10" dirty="0">
                <a:latin typeface="Lucida Sans Unicode"/>
                <a:cs typeface="Lucida Sans Unicode"/>
              </a:rPr>
              <a:t>]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Franchise/minimum</a:t>
            </a:r>
            <a:r>
              <a:rPr spc="150" dirty="0"/>
              <a:t> </a:t>
            </a:r>
            <a:r>
              <a:rPr spc="-10" dirty="0"/>
              <a:t>deductible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40295"/>
            <a:ext cx="4372610" cy="42164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10795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invervenes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exceeds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predefined </a:t>
            </a:r>
            <a:r>
              <a:rPr sz="1100" dirty="0">
                <a:latin typeface="Arial"/>
                <a:cs typeface="Arial"/>
              </a:rPr>
              <a:t>threshold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1</a:t>
            </a:r>
            <a:r>
              <a:rPr sz="1100" spc="-25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420303"/>
            <a:ext cx="941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79321" y="1642502"/>
            <a:ext cx="2654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57565" y="1447151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99335" y="1556244"/>
            <a:ext cx="970280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66065" algn="l"/>
                <a:tab pos="517525" algn="l"/>
              </a:tabLst>
            </a:pPr>
            <a:r>
              <a:rPr sz="1100" spc="-50" dirty="0">
                <a:latin typeface="Book Antiqua"/>
                <a:cs typeface="Book Antiqua"/>
              </a:rPr>
              <a:t>0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1</a:t>
            </a:r>
            <a:endParaRPr sz="1200" baseline="-13888">
              <a:latin typeface="Book Antiqua"/>
              <a:cs typeface="Book Antiqua"/>
            </a:endParaRPr>
          </a:p>
          <a:p>
            <a:pPr marL="38100">
              <a:lnSpc>
                <a:spcPct val="100000"/>
              </a:lnSpc>
              <a:spcBef>
                <a:spcPts val="35"/>
              </a:spcBef>
              <a:tabLst>
                <a:tab pos="266065" algn="l"/>
                <a:tab pos="517525" algn="l"/>
              </a:tabLst>
            </a:pP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35" dirty="0">
                <a:latin typeface="Book Antiqua"/>
                <a:cs typeface="Book Antiqua"/>
              </a:rPr>
              <a:t>F</a:t>
            </a:r>
            <a:r>
              <a:rPr sz="1200" spc="-52" baseline="-13888" dirty="0">
                <a:latin typeface="Book Antiqua"/>
                <a:cs typeface="Book Antiqua"/>
              </a:rPr>
              <a:t>1</a:t>
            </a:r>
            <a:endParaRPr sz="1200" baseline="-13888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9372" y="1976741"/>
            <a:ext cx="1163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ratio: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07248" y="2244393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03171" y="2433153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64538" y="2338119"/>
            <a:ext cx="7270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06425" algn="l"/>
              </a:tabLst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50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04770" y="2142768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9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46541" y="2251861"/>
            <a:ext cx="950594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33679" indent="-196215">
              <a:lnSpc>
                <a:spcPct val="100000"/>
              </a:lnSpc>
              <a:spcBef>
                <a:spcPts val="90"/>
              </a:spcBef>
              <a:buAutoNum type="arabicPlain"/>
              <a:tabLst>
                <a:tab pos="234315" algn="l"/>
                <a:tab pos="485140" algn="l"/>
              </a:tabLst>
            </a:pP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1</a:t>
            </a:r>
            <a:endParaRPr sz="1200" baseline="-13888">
              <a:latin typeface="Book Antiqua"/>
              <a:cs typeface="Book Antiqua"/>
            </a:endParaRPr>
          </a:p>
          <a:p>
            <a:pPr marL="233679" indent="-196215">
              <a:lnSpc>
                <a:spcPct val="100000"/>
              </a:lnSpc>
              <a:spcBef>
                <a:spcPts val="35"/>
              </a:spcBef>
              <a:buAutoNum type="arabicPlain"/>
              <a:tabLst>
                <a:tab pos="234315" algn="l"/>
                <a:tab pos="485140" algn="l"/>
              </a:tabLst>
            </a:pPr>
            <a:r>
              <a:rPr sz="1100" spc="-25" dirty="0">
                <a:latin typeface="Book Antiqua"/>
                <a:cs typeface="Book Antiqua"/>
              </a:rPr>
              <a:t>if</a:t>
            </a:r>
            <a:r>
              <a:rPr sz="1100" dirty="0">
                <a:latin typeface="Book Antiqua"/>
                <a:cs typeface="Book Antiqua"/>
              </a:rPr>
              <a:t>	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≥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F</a:t>
            </a:r>
            <a:r>
              <a:rPr sz="1200" spc="-37" baseline="-13888" dirty="0">
                <a:latin typeface="Book Antiqua"/>
                <a:cs typeface="Book Antiqua"/>
              </a:rPr>
              <a:t>1</a:t>
            </a:r>
            <a:endParaRPr sz="1200" baseline="-13888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5707" y="-12148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Franchise/minimum</a:t>
            </a:r>
            <a:r>
              <a:rPr spc="150" dirty="0"/>
              <a:t> </a:t>
            </a:r>
            <a:r>
              <a:rPr spc="-10" dirty="0"/>
              <a:t>deductible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532306"/>
            <a:ext cx="13925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8383" y="910588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73503" y="816862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76513" y="102720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63813" y="1005622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75497" y="715237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05989" y="910588"/>
            <a:ext cx="3035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Y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292338"/>
            <a:ext cx="1979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function,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6943" y="1672283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2373" y="1556052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4070" y="1476932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76845" y="1672283"/>
            <a:ext cx="336994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0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5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85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0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2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F</a:t>
            </a:r>
            <a:r>
              <a:rPr sz="1200" spc="-15" baseline="-13888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Lucida Sans Unicode"/>
                <a:cs typeface="Lucida Sans Unicode"/>
              </a:rPr>
              <a:t>]</a:t>
            </a:r>
            <a:r>
              <a:rPr sz="1100" spc="-85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4954" y="2153017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90371" y="2036785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02068" y="1957665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14856" y="2153017"/>
            <a:ext cx="26936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5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40" dirty="0">
                <a:latin typeface="Arial"/>
                <a:cs typeface="Arial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9372" y="2479635"/>
            <a:ext cx="13430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and,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finally,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66101" y="2857917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631530" y="2741686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543215" y="2662566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856003" y="2857917"/>
            <a:ext cx="16116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5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6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F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Arial"/>
                <a:cs typeface="Arial"/>
              </a:rPr>
              <a:t>|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6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65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F</a:t>
            </a:r>
            <a:r>
              <a:rPr sz="1200" spc="-15" baseline="-13888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Lucida Sans Unicode"/>
                <a:cs typeface="Lucida Sans Unicode"/>
              </a:rPr>
              <a:t>]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spc="-10" dirty="0"/>
              <a:t>Contents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76250" y="815975"/>
            <a:ext cx="2506980" cy="198691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Setting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Full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Limited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compensation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Proportional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deductible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20" dirty="0">
                <a:latin typeface="Arial"/>
                <a:cs typeface="Arial"/>
              </a:rPr>
              <a:t>Fixed-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1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deductible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FFFFFF"/>
              </a:buClr>
              <a:buFont typeface="Arial"/>
              <a:buAutoNum type="arabicPlain"/>
            </a:pPr>
            <a:endParaRPr sz="13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Franchise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deductible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Equivalence</a:t>
            </a:r>
            <a:r>
              <a:rPr spc="114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756131"/>
            <a:ext cx="4081779" cy="79057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latin typeface="Arial"/>
                <a:cs typeface="Arial"/>
              </a:rPr>
              <a:t>Equivalence</a:t>
            </a:r>
            <a:r>
              <a:rPr sz="1100" b="1" spc="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principle: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Arial"/>
              <a:cs typeface="Arial"/>
            </a:endParaRPr>
          </a:p>
          <a:p>
            <a:pPr marL="207645" algn="ctr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17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premium.</a:t>
            </a:r>
            <a:r>
              <a:rPr sz="1100" spc="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policy,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1526678"/>
            <a:ext cx="2952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then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42618" y="1858416"/>
            <a:ext cx="130810" cy="0"/>
          </a:xfrm>
          <a:custGeom>
            <a:avLst/>
            <a:gdLst/>
            <a:ahLst/>
            <a:cxnLst/>
            <a:rect l="l" t="t" r="r" b="b"/>
            <a:pathLst>
              <a:path w="130809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819338" y="1858416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96070" y="1858416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5">
                <a:moveTo>
                  <a:pt x="0" y="0"/>
                </a:moveTo>
                <a:lnTo>
                  <a:pt x="26174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91920" y="1741816"/>
            <a:ext cx="2232660" cy="28702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250190" marR="43180" indent="-200025">
              <a:lnSpc>
                <a:spcPct val="56699"/>
              </a:lnSpc>
              <a:spcBef>
                <a:spcPts val="660"/>
              </a:spcBef>
              <a:tabLst>
                <a:tab pos="826769" algn="l"/>
                <a:tab pos="1469390" algn="l"/>
              </a:tabLst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70" dirty="0">
                <a:latin typeface="Book Antiqua"/>
                <a:cs typeface="Book Antiqua"/>
              </a:rPr>
              <a:t> </a:t>
            </a:r>
            <a:r>
              <a:rPr sz="1100" i="1" dirty="0">
                <a:latin typeface="Arial"/>
                <a:cs typeface="Arial"/>
              </a:rPr>
              <a:t>·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650" i="1" baseline="37878" dirty="0">
                <a:latin typeface="Book Antiqua"/>
                <a:cs typeface="Book Antiqua"/>
              </a:rPr>
              <a:t>M</a:t>
            </a:r>
            <a:r>
              <a:rPr sz="1650" i="1" spc="165" baseline="3787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i="1" dirty="0">
                <a:latin typeface="Arial"/>
                <a:cs typeface="Arial"/>
              </a:rPr>
              <a:t>·</a:t>
            </a:r>
            <a:r>
              <a:rPr sz="1100" i="1" spc="185" dirty="0">
                <a:latin typeface="Arial"/>
                <a:cs typeface="Arial"/>
              </a:rPr>
              <a:t> </a:t>
            </a:r>
            <a:r>
              <a:rPr sz="1650" i="1" baseline="37878" dirty="0">
                <a:latin typeface="Book Antiqua"/>
                <a:cs typeface="Book Antiqua"/>
              </a:rPr>
              <a:t>P</a:t>
            </a:r>
            <a:r>
              <a:rPr sz="1650" i="1" spc="405" baseline="3787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i="1" dirty="0">
                <a:latin typeface="Arial"/>
                <a:cs typeface="Arial"/>
              </a:rPr>
              <a:t>·</a:t>
            </a:r>
            <a:r>
              <a:rPr sz="1100" i="1" spc="20" dirty="0">
                <a:latin typeface="Arial"/>
                <a:cs typeface="Arial"/>
              </a:rPr>
              <a:t> </a:t>
            </a:r>
            <a:r>
              <a:rPr sz="1650" i="1" spc="-15" baseline="37878" dirty="0">
                <a:latin typeface="Book Antiqua"/>
                <a:cs typeface="Book Antiqua"/>
              </a:rPr>
              <a:t>E</a:t>
            </a:r>
            <a:r>
              <a:rPr sz="1650" i="1" spc="-142" baseline="37878" dirty="0">
                <a:latin typeface="Book Antiqua"/>
                <a:cs typeface="Book Antiqua"/>
              </a:rPr>
              <a:t> </a:t>
            </a:r>
            <a:r>
              <a:rPr sz="1650" baseline="37878" dirty="0">
                <a:latin typeface="Lucida Sans Unicode"/>
                <a:cs typeface="Lucida Sans Unicode"/>
              </a:rPr>
              <a:t>[</a:t>
            </a:r>
            <a:r>
              <a:rPr sz="1650" i="1" baseline="37878" dirty="0">
                <a:latin typeface="Book Antiqua"/>
                <a:cs typeface="Book Antiqua"/>
              </a:rPr>
              <a:t>S</a:t>
            </a:r>
            <a:r>
              <a:rPr sz="1650" baseline="37878" dirty="0">
                <a:latin typeface="Lucida Sans Unicode"/>
                <a:cs typeface="Lucida Sans Unicode"/>
              </a:rPr>
              <a:t>]</a:t>
            </a:r>
            <a:r>
              <a:rPr sz="1650" spc="52" baseline="37878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i="1" spc="-75" dirty="0">
                <a:latin typeface="Arial"/>
                <a:cs typeface="Arial"/>
              </a:rPr>
              <a:t>·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 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98787" y="1648090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284613" y="1858416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271913" y="1836850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83610" y="1546465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14090" y="1741816"/>
            <a:ext cx="641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9372" y="2067038"/>
            <a:ext cx="2876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09559" y="2165944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1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124913" y="2341980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94014" y="2282176"/>
            <a:ext cx="6280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83540" algn="l"/>
              </a:tabLst>
            </a:pP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607551" y="2165944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519248" y="2086824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849740" y="2282176"/>
            <a:ext cx="641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59372" y="2606775"/>
            <a:ext cx="4050665" cy="5359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latin typeface="Arial"/>
                <a:cs typeface="Arial"/>
              </a:rPr>
              <a:t>Remark</a:t>
            </a:r>
            <a:endParaRPr sz="11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commonly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applied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because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short-</a:t>
            </a:r>
            <a:r>
              <a:rPr sz="1100" spc="-20" dirty="0">
                <a:latin typeface="Arial"/>
                <a:cs typeface="Arial"/>
              </a:rPr>
              <a:t>term </a:t>
            </a:r>
            <a:r>
              <a:rPr sz="1100" dirty="0">
                <a:latin typeface="Arial"/>
                <a:cs typeface="Arial"/>
              </a:rPr>
              <a:t>maturity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policies.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5965" y="92020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Equivalence</a:t>
            </a:r>
            <a:r>
              <a:rPr spc="114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604302"/>
            <a:ext cx="35159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Remind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collective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model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has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expectation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01381" y="1045996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16723" y="986191"/>
            <a:ext cx="4813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37490" algn="l"/>
              </a:tabLst>
            </a:pPr>
            <a:r>
              <a:rPr sz="1100" i="1" spc="-5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6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84032" y="869960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100"/>
              </a:spcBef>
            </a:pPr>
            <a:r>
              <a:rPr sz="11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95729" y="790840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41600" y="986191"/>
            <a:ext cx="2565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83891" y="869960"/>
            <a:ext cx="156210" cy="403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525">
              <a:lnSpc>
                <a:spcPct val="112599"/>
              </a:lnSpc>
              <a:spcBef>
                <a:spcPts val="100"/>
              </a:spcBef>
            </a:pP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r>
              <a:rPr sz="1100" i="1" spc="-50" dirty="0">
                <a:latin typeface="Book Antiqua"/>
                <a:cs typeface="Book Antiqua"/>
              </a:rPr>
              <a:t> 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95588" y="790840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26067" y="986191"/>
            <a:ext cx="3651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Y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2888" y="1377161"/>
            <a:ext cx="1047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u="sng" spc="-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5802" y="1479485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82891" y="1282165"/>
            <a:ext cx="26670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1100" dirty="0"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9372" y="1394382"/>
            <a:ext cx="27901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15975" algn="l"/>
              </a:tabLst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frequency.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Safety</a:t>
            </a:r>
            <a:r>
              <a:rPr spc="35" dirty="0"/>
              <a:t> </a:t>
            </a:r>
            <a:r>
              <a:rPr spc="-10" dirty="0"/>
              <a:t>loading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00050" y="1044575"/>
            <a:ext cx="3633470" cy="148844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b="1" dirty="0">
                <a:latin typeface="Arial"/>
                <a:cs typeface="Arial"/>
              </a:rPr>
              <a:t>Explicit</a:t>
            </a:r>
            <a:r>
              <a:rPr sz="1100" b="1" spc="-5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safety</a:t>
            </a:r>
            <a:r>
              <a:rPr sz="1100" b="1" spc="-5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loading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common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specific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calculation;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increses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premium;</a:t>
            </a:r>
            <a:endParaRPr sz="1100" dirty="0">
              <a:latin typeface="Arial"/>
              <a:cs typeface="Arial"/>
            </a:endParaRPr>
          </a:p>
          <a:p>
            <a:pPr marL="1805305">
              <a:lnSpc>
                <a:spcPct val="100000"/>
              </a:lnSpc>
              <a:spcBef>
                <a:spcPts val="1130"/>
              </a:spcBef>
            </a:pP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m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 dirty="0">
              <a:latin typeface="Verdana"/>
              <a:cs typeface="Verdana"/>
            </a:endParaRPr>
          </a:p>
          <a:p>
            <a:pPr marL="289560">
              <a:lnSpc>
                <a:spcPct val="100000"/>
              </a:lnSpc>
              <a:spcBef>
                <a:spcPts val="113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safety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loading.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39410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Safety</a:t>
            </a:r>
            <a:r>
              <a:rPr spc="35" dirty="0"/>
              <a:t> </a:t>
            </a:r>
            <a:r>
              <a:rPr spc="-10" dirty="0"/>
              <a:t>loading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593521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1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principle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(EVP)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826947"/>
            <a:ext cx="4372610" cy="6838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marL="920750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95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9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S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2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spc="-55" dirty="0">
                <a:latin typeface="Lucida Sans Unicode"/>
                <a:cs typeface="Lucida Sans Unicode"/>
              </a:rPr>
              <a:t>;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spc="-70" dirty="0">
                <a:latin typeface="Verdana"/>
                <a:cs typeface="Verdan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75" dirty="0">
                <a:latin typeface="Verdana"/>
                <a:cs typeface="Verdana"/>
              </a:rPr>
              <a:t> </a:t>
            </a:r>
            <a:r>
              <a:rPr sz="1100" spc="-25" dirty="0">
                <a:latin typeface="Book Antiqua"/>
                <a:cs typeface="Book Antiqua"/>
              </a:rPr>
              <a:t>0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53975">
              <a:lnSpc>
                <a:spcPct val="100000"/>
              </a:lnSpc>
              <a:spcBef>
                <a:spcPts val="68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spc="-95" dirty="0">
                <a:latin typeface="Verdana"/>
                <a:cs typeface="Verdan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relative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factor).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627327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deviation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principle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(SDP)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1860753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Verdana"/>
                <a:cs typeface="Verdana"/>
              </a:rPr>
              <a:t>α</a:t>
            </a:r>
            <a:r>
              <a:rPr sz="1100" i="1" spc="-10" dirty="0">
                <a:latin typeface="Book Antiqua"/>
                <a:cs typeface="Book Antiqua"/>
              </a:rPr>
              <a:t>SD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S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2492857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1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r>
              <a:rPr sz="11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principle</a:t>
            </a:r>
            <a:r>
              <a:rPr sz="11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(VP)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726296"/>
            <a:ext cx="4372610" cy="51562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[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30" dirty="0">
                <a:latin typeface="Verdana"/>
                <a:cs typeface="Verdana"/>
              </a:rPr>
              <a:t>α</a:t>
            </a:r>
            <a:r>
              <a:rPr sz="1100" i="1" spc="-30" dirty="0">
                <a:latin typeface="Book Antiqua"/>
                <a:cs typeface="Book Antiqua"/>
              </a:rPr>
              <a:t>Var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[</a:t>
            </a:r>
            <a:r>
              <a:rPr sz="1100" i="1" spc="-25" dirty="0">
                <a:latin typeface="Book Antiqua"/>
                <a:cs typeface="Book Antiqua"/>
              </a:rPr>
              <a:t>S</a:t>
            </a:r>
            <a:r>
              <a:rPr sz="1100" spc="-25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Claim</a:t>
            </a:r>
            <a:r>
              <a:rPr spc="75" dirty="0"/>
              <a:t> </a:t>
            </a:r>
            <a:r>
              <a:rPr spc="-10" dirty="0"/>
              <a:t>function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89535">
              <a:lnSpc>
                <a:spcPct val="102600"/>
              </a:lnSpc>
              <a:spcBef>
                <a:spcPts val="55"/>
              </a:spcBef>
            </a:pPr>
            <a:r>
              <a:rPr dirty="0"/>
              <a:t>The</a:t>
            </a:r>
            <a:r>
              <a:rPr spc="-30" dirty="0"/>
              <a:t> </a:t>
            </a:r>
            <a:r>
              <a:rPr dirty="0"/>
              <a:t>loss</a:t>
            </a:r>
            <a:r>
              <a:rPr spc="-25" dirty="0"/>
              <a:t> </a:t>
            </a:r>
            <a:r>
              <a:rPr dirty="0"/>
              <a:t>is</a:t>
            </a:r>
            <a:r>
              <a:rPr spc="-25" dirty="0"/>
              <a:t> </a:t>
            </a:r>
            <a:r>
              <a:rPr dirty="0"/>
              <a:t>not</a:t>
            </a:r>
            <a:r>
              <a:rPr spc="-30" dirty="0"/>
              <a:t> </a:t>
            </a:r>
            <a:r>
              <a:rPr dirty="0"/>
              <a:t>fully</a:t>
            </a:r>
            <a:r>
              <a:rPr spc="-25" dirty="0"/>
              <a:t> </a:t>
            </a:r>
            <a:r>
              <a:rPr spc="-10" dirty="0"/>
              <a:t>covered</a:t>
            </a:r>
            <a:r>
              <a:rPr spc="-25" dirty="0"/>
              <a:t> </a:t>
            </a:r>
            <a:r>
              <a:rPr dirty="0"/>
              <a:t>by</a:t>
            </a:r>
            <a:r>
              <a:rPr spc="-30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insurer</a:t>
            </a:r>
            <a:r>
              <a:rPr spc="-25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dirty="0"/>
              <a:t>depends</a:t>
            </a:r>
            <a:r>
              <a:rPr spc="-25" dirty="0"/>
              <a:t> </a:t>
            </a: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policy </a:t>
            </a:r>
            <a:r>
              <a:rPr dirty="0"/>
              <a:t>conditions.</a:t>
            </a:r>
            <a:r>
              <a:rPr spc="35" dirty="0"/>
              <a:t> </a:t>
            </a:r>
            <a:r>
              <a:rPr dirty="0"/>
              <a:t>Let</a:t>
            </a:r>
            <a:r>
              <a:rPr spc="-30" dirty="0"/>
              <a:t> </a:t>
            </a:r>
            <a:r>
              <a:rPr i="1" dirty="0">
                <a:latin typeface="Book Antiqua"/>
                <a:cs typeface="Book Antiqua"/>
              </a:rPr>
              <a:t>X</a:t>
            </a:r>
            <a:r>
              <a:rPr i="1" spc="20" dirty="0">
                <a:latin typeface="Book Antiqua"/>
                <a:cs typeface="Book Antiqua"/>
              </a:rPr>
              <a:t> </a:t>
            </a:r>
            <a:r>
              <a:rPr dirty="0"/>
              <a:t>be</a:t>
            </a:r>
            <a:r>
              <a:rPr spc="-30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loss</a:t>
            </a:r>
            <a:r>
              <a:rPr spc="-25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i="1" dirty="0">
                <a:latin typeface="Book Antiqua"/>
                <a:cs typeface="Book Antiqua"/>
              </a:rPr>
              <a:t>Y</a:t>
            </a:r>
            <a:r>
              <a:rPr i="1" spc="15" dirty="0">
                <a:latin typeface="Book Antiqua"/>
                <a:cs typeface="Book Antiqua"/>
              </a:rPr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claim</a:t>
            </a:r>
            <a:r>
              <a:rPr spc="-30" dirty="0"/>
              <a:t> </a:t>
            </a:r>
            <a:r>
              <a:rPr dirty="0"/>
              <a:t>amount</a:t>
            </a:r>
            <a:r>
              <a:rPr spc="-25" dirty="0"/>
              <a:t> </a:t>
            </a:r>
            <a:r>
              <a:rPr dirty="0"/>
              <a:t>paid</a:t>
            </a:r>
            <a:r>
              <a:rPr spc="-30" dirty="0"/>
              <a:t> </a:t>
            </a:r>
            <a:r>
              <a:rPr dirty="0"/>
              <a:t>by</a:t>
            </a:r>
            <a:r>
              <a:rPr spc="-25" dirty="0"/>
              <a:t> the </a:t>
            </a:r>
            <a:r>
              <a:rPr dirty="0"/>
              <a:t>insurer.</a:t>
            </a:r>
            <a:r>
              <a:rPr spc="-30" dirty="0"/>
              <a:t> </a:t>
            </a:r>
            <a:r>
              <a:rPr spc="-20" dirty="0"/>
              <a:t>Then</a:t>
            </a:r>
          </a:p>
          <a:p>
            <a:pPr marL="174625" algn="ctr">
              <a:lnSpc>
                <a:spcPct val="100000"/>
              </a:lnSpc>
              <a:spcBef>
                <a:spcPts val="35"/>
              </a:spcBef>
            </a:pPr>
            <a:r>
              <a:rPr i="1" dirty="0">
                <a:latin typeface="Book Antiqua"/>
                <a:cs typeface="Book Antiqua"/>
              </a:rPr>
              <a:t>Y</a:t>
            </a:r>
            <a:r>
              <a:rPr i="1" spc="55" dirty="0">
                <a:latin typeface="Book Antiqua"/>
                <a:cs typeface="Book Antiqua"/>
              </a:rPr>
              <a:t> </a:t>
            </a:r>
            <a:r>
              <a:rPr dirty="0">
                <a:latin typeface="Lucida Sans Unicode"/>
                <a:cs typeface="Lucida Sans Unicode"/>
              </a:rPr>
              <a:t>=</a:t>
            </a:r>
            <a:r>
              <a:rPr spc="-20" dirty="0">
                <a:latin typeface="Lucida Sans Unicode"/>
                <a:cs typeface="Lucida Sans Unicode"/>
              </a:rPr>
              <a:t> </a:t>
            </a:r>
            <a:r>
              <a:rPr i="1" dirty="0">
                <a:latin typeface="Book Antiqua"/>
                <a:cs typeface="Book Antiqua"/>
              </a:rPr>
              <a:t>f</a:t>
            </a:r>
            <a:r>
              <a:rPr i="1" spc="75" dirty="0">
                <a:latin typeface="Book Antiqua"/>
                <a:cs typeface="Book Antiqua"/>
              </a:rPr>
              <a:t> </a:t>
            </a:r>
            <a:r>
              <a:rPr dirty="0">
                <a:latin typeface="Lucida Sans Unicode"/>
                <a:cs typeface="Lucida Sans Unicode"/>
              </a:rPr>
              <a:t>(</a:t>
            </a:r>
            <a:r>
              <a:rPr i="1" dirty="0">
                <a:latin typeface="Book Antiqua"/>
                <a:cs typeface="Book Antiqua"/>
              </a:rPr>
              <a:t>X</a:t>
            </a:r>
            <a:r>
              <a:rPr dirty="0">
                <a:latin typeface="Lucida Sans Unicode"/>
                <a:cs typeface="Lucida Sans Unicode"/>
              </a:rPr>
              <a:t>)</a:t>
            </a:r>
            <a:r>
              <a:rPr spc="-155" dirty="0">
                <a:latin typeface="Lucida Sans Unicode"/>
                <a:cs typeface="Lucida Sans Unicode"/>
              </a:rPr>
              <a:t> </a:t>
            </a:r>
            <a:r>
              <a:rPr i="1" spc="-50" dirty="0">
                <a:latin typeface="Verdana"/>
                <a:cs typeface="Verdana"/>
              </a:rPr>
              <a:t>,</a:t>
            </a:r>
          </a:p>
          <a:p>
            <a:pPr marL="12700" marR="5080">
              <a:lnSpc>
                <a:spcPct val="102699"/>
              </a:lnSpc>
              <a:spcBef>
                <a:spcPts val="645"/>
              </a:spcBef>
            </a:pPr>
            <a:r>
              <a:rPr dirty="0"/>
              <a:t>where</a:t>
            </a:r>
            <a:r>
              <a:rPr spc="-25" dirty="0"/>
              <a:t> </a:t>
            </a:r>
            <a:r>
              <a:rPr i="1" dirty="0">
                <a:latin typeface="Book Antiqua"/>
                <a:cs typeface="Book Antiqua"/>
              </a:rPr>
              <a:t>f</a:t>
            </a:r>
            <a:r>
              <a:rPr i="1" spc="150" dirty="0">
                <a:latin typeface="Book Antiqua"/>
                <a:cs typeface="Book Antiqua"/>
              </a:rPr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claim</a:t>
            </a:r>
            <a:r>
              <a:rPr spc="-20" dirty="0"/>
              <a:t> </a:t>
            </a:r>
            <a:r>
              <a:rPr dirty="0"/>
              <a:t>function.</a:t>
            </a:r>
            <a:r>
              <a:rPr spc="45" dirty="0"/>
              <a:t> </a:t>
            </a:r>
            <a:r>
              <a:rPr dirty="0"/>
              <a:t>It</a:t>
            </a:r>
            <a:r>
              <a:rPr spc="-25" dirty="0"/>
              <a:t> </a:t>
            </a:r>
            <a:r>
              <a:rPr dirty="0"/>
              <a:t>holds</a:t>
            </a:r>
            <a:r>
              <a:rPr spc="-20" dirty="0"/>
              <a:t> </a:t>
            </a:r>
            <a:r>
              <a:rPr dirty="0"/>
              <a:t>that</a:t>
            </a:r>
            <a:r>
              <a:rPr spc="-20" dirty="0"/>
              <a:t> </a:t>
            </a:r>
            <a:r>
              <a:rPr i="1" dirty="0">
                <a:latin typeface="Book Antiqua"/>
                <a:cs typeface="Book Antiqua"/>
              </a:rPr>
              <a:t>Y</a:t>
            </a:r>
            <a:r>
              <a:rPr i="1" spc="20" dirty="0">
                <a:latin typeface="Book Antiqua"/>
                <a:cs typeface="Book Antiqua"/>
              </a:rPr>
              <a:t> </a:t>
            </a:r>
            <a:r>
              <a:rPr i="1" spc="240" dirty="0">
                <a:latin typeface="Arial"/>
                <a:cs typeface="Arial"/>
              </a:rPr>
              <a:t>≤</a:t>
            </a:r>
            <a:r>
              <a:rPr i="1" spc="-25" dirty="0">
                <a:latin typeface="Arial"/>
                <a:cs typeface="Arial"/>
              </a:rPr>
              <a:t> </a:t>
            </a:r>
            <a:r>
              <a:rPr i="1" dirty="0">
                <a:latin typeface="Book Antiqua"/>
                <a:cs typeface="Book Antiqua"/>
              </a:rPr>
              <a:t>X</a:t>
            </a:r>
            <a:r>
              <a:rPr i="1" spc="25" dirty="0">
                <a:latin typeface="Book Antiqua"/>
                <a:cs typeface="Book Antiqua"/>
              </a:rPr>
              <a:t> </a:t>
            </a:r>
            <a:r>
              <a:rPr dirty="0"/>
              <a:t>Then,</a:t>
            </a:r>
            <a:r>
              <a:rPr spc="-20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claim</a:t>
            </a:r>
            <a:r>
              <a:rPr spc="-20" dirty="0"/>
              <a:t> </a:t>
            </a:r>
            <a:r>
              <a:rPr spc="-25" dirty="0"/>
              <a:t>to </a:t>
            </a:r>
            <a:r>
              <a:rPr dirty="0"/>
              <a:t>loss</a:t>
            </a:r>
            <a:r>
              <a:rPr spc="-35" dirty="0"/>
              <a:t> </a:t>
            </a:r>
            <a:r>
              <a:rPr dirty="0"/>
              <a:t>ratio</a:t>
            </a:r>
            <a:r>
              <a:rPr spc="-35" dirty="0"/>
              <a:t> </a:t>
            </a:r>
            <a:r>
              <a:rPr dirty="0"/>
              <a:t>represents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percentage</a:t>
            </a:r>
            <a:r>
              <a:rPr spc="-35" dirty="0"/>
              <a:t> </a:t>
            </a:r>
            <a:r>
              <a:rPr dirty="0"/>
              <a:t>of</a:t>
            </a:r>
            <a:r>
              <a:rPr spc="-35" dirty="0"/>
              <a:t> </a:t>
            </a:r>
            <a:r>
              <a:rPr dirty="0"/>
              <a:t>loss</a:t>
            </a:r>
            <a:r>
              <a:rPr spc="-30" dirty="0"/>
              <a:t> </a:t>
            </a:r>
            <a:r>
              <a:rPr spc="-10" dirty="0"/>
              <a:t>covered</a:t>
            </a:r>
            <a:r>
              <a:rPr spc="-35" dirty="0"/>
              <a:t> </a:t>
            </a:r>
            <a:r>
              <a:rPr dirty="0"/>
              <a:t>by</a:t>
            </a:r>
            <a:r>
              <a:rPr spc="-35" dirty="0"/>
              <a:t> </a:t>
            </a:r>
            <a:r>
              <a:rPr spc="-10" dirty="0"/>
              <a:t>insurer.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988159" y="1952903"/>
            <a:ext cx="6115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2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100" dirty="0">
                <a:latin typeface="Lucida Sans Unicode"/>
                <a:cs typeface="Lucida Sans Unicode"/>
              </a:rPr>
              <a:t> </a:t>
            </a:r>
            <a:r>
              <a:rPr sz="1650" i="1" u="sng" spc="-75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650" baseline="37878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52179" y="2047937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6460" y="2430409"/>
            <a:ext cx="2106930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1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fully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covered;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3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0" dirty="0">
                <a:latin typeface="Verdana"/>
                <a:cs typeface="Verdana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3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- </a:t>
            </a:r>
            <a:r>
              <a:rPr sz="1100" spc="-10" dirty="0">
                <a:latin typeface="Arial"/>
                <a:cs typeface="Arial"/>
              </a:rPr>
              <a:t>underinsurance;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2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- not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possible.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Full</a:t>
            </a:r>
            <a:r>
              <a:rPr spc="170" dirty="0"/>
              <a:t> </a:t>
            </a:r>
            <a:r>
              <a:rPr dirty="0"/>
              <a:t>compensation/unlimited</a:t>
            </a:r>
            <a:r>
              <a:rPr spc="175" dirty="0"/>
              <a:t> </a:t>
            </a:r>
            <a:r>
              <a:rPr spc="-10" dirty="0"/>
              <a:t>liability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063064"/>
            <a:ext cx="9417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function: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01329" y="1235137"/>
            <a:ext cx="4038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Y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1944940"/>
            <a:ext cx="1163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ratio: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29256" y="2056522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61146" y="2150248"/>
            <a:ext cx="8858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L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60" dirty="0">
                <a:latin typeface="Lucida Sans Unicode"/>
                <a:cs typeface="Lucida Sans Unicode"/>
              </a:rPr>
              <a:t> </a:t>
            </a:r>
            <a:r>
              <a:rPr sz="1650" i="1" baseline="-37878" dirty="0">
                <a:latin typeface="Book Antiqua"/>
                <a:cs typeface="Book Antiqua"/>
              </a:rPr>
              <a:t>X</a:t>
            </a:r>
            <a:r>
              <a:rPr sz="1650" i="1" spc="217" baseline="-3787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Full</a:t>
            </a:r>
            <a:r>
              <a:rPr spc="170" dirty="0"/>
              <a:t> </a:t>
            </a:r>
            <a:r>
              <a:rPr dirty="0"/>
              <a:t>compensation/unlimited</a:t>
            </a:r>
            <a:r>
              <a:rPr spc="175" dirty="0"/>
              <a:t> </a:t>
            </a:r>
            <a:r>
              <a:rPr spc="-10" dirty="0"/>
              <a:t>liability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000796"/>
            <a:ext cx="13925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67598" y="1382673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42718" y="1288947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45715" y="1499285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33015" y="1477720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44712" y="1187334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75204" y="1382673"/>
            <a:ext cx="3651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Y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768029"/>
            <a:ext cx="19799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function,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63509" y="2151582"/>
            <a:ext cx="379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38629" y="2057855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N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241626" y="226818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228926" y="2246616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140623" y="1956230"/>
            <a:ext cx="33274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46379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71115" y="2151582"/>
            <a:ext cx="37338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[</a:t>
            </a:r>
            <a:r>
              <a:rPr sz="1100" i="1" spc="-45" dirty="0">
                <a:latin typeface="Book Antiqua"/>
                <a:cs typeface="Book Antiqua"/>
              </a:rPr>
              <a:t>X</a:t>
            </a:r>
            <a:r>
              <a:rPr sz="1100" spc="-45" dirty="0">
                <a:latin typeface="Lucida Sans Unicode"/>
                <a:cs typeface="Lucida Sans Unicode"/>
              </a:rPr>
              <a:t>]</a:t>
            </a:r>
            <a:r>
              <a:rPr sz="1100" spc="-15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1114</Words>
  <Application>Microsoft Macintosh PowerPoint</Application>
  <PresentationFormat>自定义</PresentationFormat>
  <Paragraphs>227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等线</vt:lpstr>
      <vt:lpstr>等线 Light</vt:lpstr>
      <vt:lpstr>KaiTi</vt:lpstr>
      <vt:lpstr>Arial</vt:lpstr>
      <vt:lpstr>Book Antiqua</vt:lpstr>
      <vt:lpstr>Bookman Old Style</vt:lpstr>
      <vt:lpstr>Courier New</vt:lpstr>
      <vt:lpstr>Lucida Sans Unicode</vt:lpstr>
      <vt:lpstr>Times New Roman</vt:lpstr>
      <vt:lpstr>Verdana</vt:lpstr>
      <vt:lpstr>Office Theme</vt:lpstr>
      <vt:lpstr>Insurance benefit and setting premium in non-life insurance</vt:lpstr>
      <vt:lpstr>Contents</vt:lpstr>
      <vt:lpstr>Equivalence premium</vt:lpstr>
      <vt:lpstr>Equivalence premium</vt:lpstr>
      <vt:lpstr>Safety loading</vt:lpstr>
      <vt:lpstr>Safety loading</vt:lpstr>
      <vt:lpstr>Claim function</vt:lpstr>
      <vt:lpstr>Full compensation/unlimited liability</vt:lpstr>
      <vt:lpstr>Full compensation/unlimited liability</vt:lpstr>
      <vt:lpstr>Insurance with upper limit</vt:lpstr>
      <vt:lpstr>Insurance with upper limit</vt:lpstr>
      <vt:lpstr>Proportional/fixed-percentage deductible</vt:lpstr>
      <vt:lpstr>Proportional/fixed-percentage deductibles</vt:lpstr>
      <vt:lpstr>Fixed-amount deductible</vt:lpstr>
      <vt:lpstr>Fixed-amount deductible</vt:lpstr>
      <vt:lpstr>Franchise/minimum deductible</vt:lpstr>
      <vt:lpstr>Franchise/minimum deductible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 benefit and setting premium in non-life insurance - 154-0520 Insurance II</dc:title>
  <dc:creator>Jiri Valecky</dc:creator>
  <cp:lastModifiedBy>Haochen Guo</cp:lastModifiedBy>
  <cp:revision>3</cp:revision>
  <dcterms:created xsi:type="dcterms:W3CDTF">2023-08-25T06:43:16Z</dcterms:created>
  <dcterms:modified xsi:type="dcterms:W3CDTF">2023-08-31T06:00:50Z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2021-03-11T00:00:00Z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