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224" d="100"/>
          <a:sy n="224" d="100"/>
        </p:scale>
        <p:origin x="183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BB1B5-4FB6-426B-9445-D33EE452BF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0F700E-6633-4B2E-8DA4-24E733F8B0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9A21A-D988-4413-AF16-EB2BB9023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829A0-1BAC-4025-A54A-0F437A600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0A4ABF-233C-4224-9F32-D4F1DE0BC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32008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38F95-FEDD-46F8-96F1-853AEE581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10BCDB-2B03-4A19-AF29-87860B51D2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9986CD-F075-4591-AF9E-889EC5BA5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39A4B-ED78-4520-9967-F1149B44D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FEB36-0B24-4FB3-AD86-B326216B1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65869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D3515D-B505-4207-981F-211F6BF0AC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83C760-6580-42C9-A512-2E201E704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50A86-5F73-4DE9-9932-0CCE753D4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000A9-C61D-4150-B5DF-4C9F6C679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5E6D8-100A-469A-8C34-6C34D6241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80647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B6554-2F5D-4E61-84EC-E6F60536F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309C2-0C15-40D2-98B1-34E0C666C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F377E-D4D3-4113-B452-D71DA92A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D6434-0355-4FE3-8B9E-B16EE2485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FE51C-B54C-4E5E-812F-8AC74AD51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890786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3D716-BC48-44DB-B771-D2632403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62DDE9-5D47-4100-98FA-B23A5B08B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564B4-D7E5-4A1F-83C7-4D307C7E0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89C5D-26E3-49FE-8E40-D2C1FEE02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B29F3-E0FE-482F-9CC2-3937D0E99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43832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DC90C-E498-4A37-8B2D-BFBC73C45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5FB43-F69D-434C-8E50-FC0C02F521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353DD0-D16F-473C-92C9-0E954B73DD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E1016D-0275-4B14-BDA2-85ADB4075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430325-DD26-42DF-BA1C-C3B418ECA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8FC0D-42DA-4664-994C-19F8A63BA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176306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C0AAC-D3F2-41B7-A743-58DA5063D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31E75-8528-4677-B645-1F38E4996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0BB705-B272-41A5-B128-1F1F61A88E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4782B4-6112-4F1A-A188-95C0BA8A32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56F7EE-F282-456F-96A5-5467C5DCDD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968B6D-192B-4833-B368-CECD46851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46A62-F05A-4BCA-BAA8-747C8CF42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5F1C4A-8470-4F41-891F-B525BAC55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957757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E04F1-EEB5-41A3-B85F-62B9D03A2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57B6B5-E5A6-46D1-AFA8-43810961C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FF7CED-9A85-495E-8685-AEB24C2B4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1A731D-3EEA-4A94-A06B-2F86B7A1D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66575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96F8BF-C78C-4D5D-B895-03850BD4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86F622-A66E-492E-84AB-192D25A2A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61530-D6BD-430D-8D62-9C99493FC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466319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02864-EB73-4A0D-9972-045346501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A303E-2A49-4BAE-9315-65C533C07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7BC9E5-3A14-434A-855E-287742F2B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EF8560-E3BB-4277-884B-A79C2F658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D94904-C23E-4DDA-853B-8EF8C8C00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3283DD-39FA-40BF-B92D-C54E099B7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247206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FE519-6694-451B-8B2F-7CED4571C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2F9144-364A-4670-96E4-C9DC7045FD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819243-2331-417D-9E72-A777A7EFFE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83842A-5EFC-42C4-8919-EE73F6A8B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B54A8-F55F-4277-A9EB-D1D060E5A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76958E-7575-47AB-97E7-0A892F5FC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607703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11F7BB-41CA-4F34-B414-1CCC71ED1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45CFA8-472E-4265-8EB6-7E8F6405F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DACB3-A05F-41C5-87CF-8A60A9EDDB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22094-7CBD-4D48-80B4-3C75E2A583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4721FC-B0A7-4B95-81C1-B7576D79DA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725237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2450" y="1044575"/>
            <a:ext cx="3592829" cy="539187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 marR="5080" algn="ctr">
              <a:lnSpc>
                <a:spcPct val="106700"/>
              </a:lnSpc>
              <a:spcBef>
                <a:spcPts val="20"/>
              </a:spcBef>
            </a:pPr>
            <a:r>
              <a:rPr dirty="0"/>
              <a:t>Insurance</a:t>
            </a:r>
            <a:r>
              <a:rPr spc="80" dirty="0"/>
              <a:t> </a:t>
            </a:r>
            <a:r>
              <a:rPr dirty="0"/>
              <a:t>benefit</a:t>
            </a:r>
            <a:r>
              <a:rPr spc="80" dirty="0"/>
              <a:t> </a:t>
            </a:r>
            <a:r>
              <a:rPr dirty="0"/>
              <a:t>and</a:t>
            </a:r>
            <a:r>
              <a:rPr spc="80" dirty="0"/>
              <a:t> </a:t>
            </a:r>
            <a:r>
              <a:rPr dirty="0"/>
              <a:t>setting</a:t>
            </a:r>
            <a:r>
              <a:rPr spc="80" dirty="0"/>
              <a:t> </a:t>
            </a:r>
            <a:r>
              <a:rPr dirty="0"/>
              <a:t>premium</a:t>
            </a:r>
            <a:r>
              <a:rPr spc="80" dirty="0"/>
              <a:t> </a:t>
            </a:r>
            <a:r>
              <a:rPr dirty="0"/>
              <a:t>in</a:t>
            </a:r>
            <a:r>
              <a:rPr spc="80" dirty="0"/>
              <a:t> </a:t>
            </a:r>
            <a:r>
              <a:rPr spc="-20" dirty="0"/>
              <a:t>life </a:t>
            </a:r>
            <a:r>
              <a:rPr spc="-10" dirty="0"/>
              <a:t>insurance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F650E63-76FF-D6C1-AC51-5EE608525C24}"/>
              </a:ext>
            </a:extLst>
          </p:cNvPr>
          <p:cNvSpPr txBox="1"/>
          <p:nvPr/>
        </p:nvSpPr>
        <p:spPr>
          <a:xfrm>
            <a:off x="476250" y="2568575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东南大学</a:t>
            </a:r>
            <a:endParaRPr kumimoji="1" lang="en-US" altLang="zh-CN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郭皓晨</a:t>
            </a: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121855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Expense</a:t>
            </a:r>
            <a:r>
              <a:rPr spc="110" dirty="0"/>
              <a:t> </a:t>
            </a:r>
            <a:r>
              <a:rPr spc="-10" dirty="0"/>
              <a:t>loadings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658660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Collection</a:t>
            </a:r>
            <a:r>
              <a:rPr sz="11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expenses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892073"/>
            <a:ext cx="4372610" cy="255904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They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each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payable.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23453" y="1378520"/>
            <a:ext cx="76136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Verdana"/>
                <a:cs typeface="Verdana"/>
              </a:rPr>
              <a:t>Λ</a:t>
            </a:r>
            <a:r>
              <a:rPr sz="1200" b="0" baseline="31250" dirty="0">
                <a:latin typeface="Bookman Old Style"/>
                <a:cs typeface="Bookman Old Styl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C</a:t>
            </a:r>
            <a:r>
              <a:rPr sz="1200" b="0" baseline="31250" dirty="0">
                <a:latin typeface="Bookman Old Style"/>
                <a:cs typeface="Bookman Old Style"/>
              </a:rPr>
              <a:t>]</a:t>
            </a:r>
            <a:r>
              <a:rPr sz="1200" b="0" spc="97" baseline="3125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Verdana"/>
                <a:cs typeface="Verdana"/>
              </a:rPr>
              <a:t>β</a:t>
            </a:r>
            <a:r>
              <a:rPr sz="1100" i="1" spc="-25" dirty="0">
                <a:latin typeface="Book Antiqua"/>
                <a:cs typeface="Book Antiqua"/>
              </a:rPr>
              <a:t>GP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1872653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General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administration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expenses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729" y="2106079"/>
            <a:ext cx="4372610" cy="59118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4635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All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other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insurer’s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(not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directly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connected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policy)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included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this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group,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example: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wages,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data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processing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costs, investment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taxes,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on.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23795" y="2928009"/>
            <a:ext cx="760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Verdana"/>
                <a:cs typeface="Verdana"/>
              </a:rPr>
              <a:t>Λ</a:t>
            </a:r>
            <a:r>
              <a:rPr sz="1200" b="0" baseline="31250" dirty="0">
                <a:latin typeface="Bookman Old Style"/>
                <a:cs typeface="Bookman Old Styl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A</a:t>
            </a:r>
            <a:r>
              <a:rPr sz="1200" b="0" baseline="31250" dirty="0">
                <a:latin typeface="Bookman Old Style"/>
                <a:cs typeface="Bookman Old Style"/>
              </a:rPr>
              <a:t>]</a:t>
            </a:r>
            <a:r>
              <a:rPr sz="1200" b="0" spc="97" baseline="3125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Verdana"/>
                <a:cs typeface="Verdana"/>
              </a:rPr>
              <a:t>γ</a:t>
            </a:r>
            <a:r>
              <a:rPr sz="1100" i="1" spc="-25" dirty="0">
                <a:latin typeface="Book Antiqua"/>
                <a:cs typeface="Book Antiqua"/>
              </a:rPr>
              <a:t>GP</a:t>
            </a:r>
            <a:endParaRPr sz="11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3972" y="117618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Derivation</a:t>
            </a:r>
            <a:r>
              <a:rPr spc="65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dirty="0"/>
              <a:t>gross</a:t>
            </a:r>
            <a:r>
              <a:rPr spc="65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692974"/>
            <a:ext cx="3407410" cy="194563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Let’s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have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expense-</a:t>
            </a:r>
            <a:r>
              <a:rPr sz="1100" dirty="0">
                <a:latin typeface="Arial"/>
                <a:cs typeface="Arial"/>
              </a:rPr>
              <a:t>loaded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gross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</a:t>
            </a:r>
            <a:endParaRPr sz="1100">
              <a:latin typeface="Arial"/>
              <a:cs typeface="Arial"/>
            </a:endParaRPr>
          </a:p>
          <a:p>
            <a:pPr marL="932815" algn="ctr">
              <a:lnSpc>
                <a:spcPct val="100000"/>
              </a:lnSpc>
              <a:spcBef>
                <a:spcPts val="1130"/>
              </a:spcBef>
            </a:pP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-2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-4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200" b="0" baseline="31250" dirty="0">
                <a:latin typeface="Bookman Old Style"/>
                <a:cs typeface="Bookman Old Styl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A</a:t>
            </a:r>
            <a:r>
              <a:rPr sz="1200" b="0" baseline="31250" dirty="0">
                <a:latin typeface="Bookman Old Style"/>
                <a:cs typeface="Bookman Old Style"/>
              </a:rPr>
              <a:t>]</a:t>
            </a:r>
            <a:r>
              <a:rPr sz="1200" b="0" spc="30" baseline="31250" dirty="0">
                <a:latin typeface="Bookman Old Style"/>
                <a:cs typeface="Bookman Old Styl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200" b="0" baseline="31250" dirty="0">
                <a:latin typeface="Bookman Old Style"/>
                <a:cs typeface="Bookman Old Styl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C</a:t>
            </a:r>
            <a:r>
              <a:rPr sz="1200" b="0" baseline="31250" dirty="0">
                <a:latin typeface="Bookman Old Style"/>
                <a:cs typeface="Bookman Old Style"/>
              </a:rPr>
              <a:t>]</a:t>
            </a:r>
            <a:r>
              <a:rPr sz="1200" b="0" spc="30" baseline="31250" dirty="0">
                <a:latin typeface="Bookman Old Style"/>
                <a:cs typeface="Bookman Old Styl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20" dirty="0">
                <a:latin typeface="Verdana"/>
                <a:cs typeface="Verdana"/>
              </a:rPr>
              <a:t>Λ</a:t>
            </a:r>
            <a:r>
              <a:rPr sz="1200" b="0" spc="-30" baseline="31250" dirty="0">
                <a:latin typeface="Bookman Old Style"/>
                <a:cs typeface="Bookman Old Style"/>
              </a:rPr>
              <a:t>[</a:t>
            </a:r>
            <a:r>
              <a:rPr sz="1200" i="1" spc="-30" baseline="31250" dirty="0">
                <a:latin typeface="Book Antiqua"/>
                <a:cs typeface="Book Antiqua"/>
              </a:rPr>
              <a:t>G</a:t>
            </a:r>
            <a:r>
              <a:rPr sz="1200" b="0" spc="-30" baseline="31250" dirty="0">
                <a:latin typeface="Bookman Old Style"/>
                <a:cs typeface="Bookman Old Style"/>
              </a:rPr>
              <a:t>]</a:t>
            </a:r>
            <a:r>
              <a:rPr sz="1100" i="1" spc="-2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  <a:spcBef>
                <a:spcPts val="1130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may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derive</a:t>
            </a:r>
            <a:endParaRPr sz="1100">
              <a:latin typeface="Arial"/>
              <a:cs typeface="Arial"/>
            </a:endParaRPr>
          </a:p>
          <a:p>
            <a:pPr marL="932815" algn="ctr">
              <a:lnSpc>
                <a:spcPct val="100000"/>
              </a:lnSpc>
              <a:spcBef>
                <a:spcPts val="1130"/>
              </a:spcBef>
            </a:pP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-4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-4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β</a:t>
            </a: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20" dirty="0">
                <a:latin typeface="Verdana"/>
                <a:cs typeface="Verdana"/>
              </a:rPr>
              <a:t>γ</a:t>
            </a:r>
            <a:r>
              <a:rPr sz="1100" i="1" spc="-20" dirty="0">
                <a:latin typeface="Book Antiqua"/>
                <a:cs typeface="Book Antiqua"/>
              </a:rPr>
              <a:t>GP</a:t>
            </a:r>
            <a:r>
              <a:rPr sz="1100" i="1" spc="-2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932815" algn="ctr">
              <a:lnSpc>
                <a:spcPct val="100000"/>
              </a:lnSpc>
              <a:spcBef>
                <a:spcPts val="1135"/>
              </a:spcBef>
            </a:pP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spc="-135" dirty="0">
                <a:latin typeface="Verdana"/>
                <a:cs typeface="Verdan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spc="-70" dirty="0">
                <a:latin typeface="Verdana"/>
                <a:cs typeface="Verdana"/>
              </a:rPr>
              <a:t>β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γ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6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3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NP</a:t>
            </a:r>
            <a:r>
              <a:rPr sz="1100" i="1" spc="-25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932815" algn="ctr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3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spc="-130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spc="-70" dirty="0">
                <a:latin typeface="Verdana"/>
                <a:cs typeface="Verdana"/>
              </a:rPr>
              <a:t>β</a:t>
            </a:r>
            <a:r>
              <a:rPr sz="1100" i="1" spc="-80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Verdana"/>
                <a:cs typeface="Verdana"/>
              </a:rPr>
              <a:t>γ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95" dirty="0">
                <a:latin typeface="Lucida Sans Unicode"/>
                <a:cs typeface="Lucida Sans Unicode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NP</a:t>
            </a:r>
            <a:r>
              <a:rPr sz="1100" i="1" spc="-25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  <a:spcBef>
                <a:spcPts val="685"/>
              </a:spcBef>
            </a:pPr>
            <a:r>
              <a:rPr sz="1100" spc="-20" dirty="0">
                <a:latin typeface="Arial"/>
                <a:cs typeface="Arial"/>
              </a:rPr>
              <a:t>Finally,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get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41004" y="2774936"/>
            <a:ext cx="8496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3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spc="-140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spc="-70" dirty="0">
                <a:latin typeface="Verdana"/>
                <a:cs typeface="Verdana"/>
              </a:rPr>
              <a:t>β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γ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31010" y="2679901"/>
            <a:ext cx="13462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741680" algn="l"/>
                <a:tab pos="1254125" algn="l"/>
              </a:tabLst>
            </a:pPr>
            <a:r>
              <a:rPr sz="1100" i="1" dirty="0">
                <a:latin typeface="Book Antiqua"/>
                <a:cs typeface="Book Antiqua"/>
              </a:rPr>
              <a:t>GP </a:t>
            </a:r>
            <a:r>
              <a:rPr sz="1100" dirty="0">
                <a:latin typeface="Lucida Sans Unicode"/>
                <a:cs typeface="Lucida Sans Unicode"/>
              </a:rPr>
              <a:t>= </a:t>
            </a:r>
            <a:r>
              <a:rPr sz="1650" u="sng" baseline="3787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650" i="1" u="sng" spc="-37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NP</a:t>
            </a:r>
            <a:r>
              <a:rPr sz="1650" i="1" u="sng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Single</a:t>
            </a:r>
            <a:r>
              <a:rPr spc="80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1272" y="896631"/>
            <a:ext cx="4211955" cy="17570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sz="1100" b="1" spc="-10" dirty="0">
                <a:latin typeface="Arial"/>
                <a:cs typeface="Arial"/>
              </a:rPr>
              <a:t>Equivalence</a:t>
            </a:r>
            <a:r>
              <a:rPr sz="1100" b="1" spc="1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principle: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Arial"/>
              <a:cs typeface="Arial"/>
            </a:endParaRPr>
          </a:p>
          <a:p>
            <a:pPr marL="153670" algn="ctr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spc="-20" dirty="0">
                <a:latin typeface="Lucida Sans Unicode"/>
                <a:cs typeface="Lucida Sans Unicode"/>
              </a:rPr>
              <a:t>])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50800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PV</a:t>
            </a:r>
            <a:r>
              <a:rPr sz="1100" i="1" spc="4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value.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53670" algn="ctr">
              <a:lnSpc>
                <a:spcPct val="100000"/>
              </a:lnSpc>
              <a:spcBef>
                <a:spcPts val="995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3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200" spc="142" baseline="-13888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aseline="-13888" dirty="0">
                <a:latin typeface="Book Antiqua"/>
                <a:cs typeface="Book Antiqua"/>
              </a:rPr>
              <a:t>2</a:t>
            </a:r>
            <a:r>
              <a:rPr sz="1200" spc="150" baseline="-13888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</a:t>
            </a:r>
            <a:r>
              <a:rPr sz="1100" i="1" spc="-80" dirty="0">
                <a:latin typeface="Verdana"/>
                <a:cs typeface="Verdan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S</a:t>
            </a:r>
            <a:r>
              <a:rPr sz="1100" spc="-10" dirty="0">
                <a:latin typeface="Lucida Sans Unicode"/>
                <a:cs typeface="Lucida Sans Unicode"/>
              </a:rPr>
              <a:t>])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30" dirty="0">
                <a:latin typeface="Lucida Sans Unicode"/>
                <a:cs typeface="Lucida Sans Unicod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200" spc="-44" baseline="-13888" dirty="0">
                <a:latin typeface="Book Antiqua"/>
                <a:cs typeface="Book Antiqua"/>
              </a:rPr>
              <a:t>1</a:t>
            </a:r>
            <a:r>
              <a:rPr sz="1100" spc="-30" dirty="0">
                <a:latin typeface="Lucida Sans Unicode"/>
                <a:cs typeface="Lucida Sans Unicode"/>
              </a:rPr>
              <a:t>]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30" dirty="0">
                <a:latin typeface="Lucida Sans Unicode"/>
                <a:cs typeface="Lucida Sans Unicod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200" spc="-44" baseline="-13888" dirty="0">
                <a:latin typeface="Book Antiqua"/>
                <a:cs typeface="Book Antiqua"/>
              </a:rPr>
              <a:t>2</a:t>
            </a:r>
            <a:r>
              <a:rPr sz="1100" spc="-30" dirty="0">
                <a:latin typeface="Lucida Sans Unicode"/>
                <a:cs typeface="Lucida Sans Unicode"/>
              </a:rPr>
              <a:t>]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200" i="1" spc="-15" baseline="-13888" dirty="0">
                <a:latin typeface="Book Antiqua"/>
                <a:cs typeface="Book Antiqua"/>
              </a:rPr>
              <a:t>M</a:t>
            </a:r>
            <a:r>
              <a:rPr sz="1100" spc="-10" dirty="0">
                <a:latin typeface="Lucida Sans Unicode"/>
                <a:cs typeface="Lucida Sans Unicode"/>
              </a:rPr>
              <a:t>])</a:t>
            </a:r>
            <a:r>
              <a:rPr sz="1100" spc="-1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50800">
              <a:lnSpc>
                <a:spcPct val="100000"/>
              </a:lnSpc>
              <a:spcBef>
                <a:spcPts val="1130"/>
              </a:spcBef>
            </a:pPr>
            <a:r>
              <a:rPr sz="1100" spc="-10" dirty="0">
                <a:latin typeface="Arial"/>
                <a:cs typeface="Arial"/>
              </a:rPr>
              <a:t>where</a:t>
            </a:r>
            <a:endParaRPr sz="1100">
              <a:latin typeface="Arial"/>
              <a:cs typeface="Arial"/>
            </a:endParaRPr>
          </a:p>
          <a:p>
            <a:pPr marL="153670" algn="ctr">
              <a:lnSpc>
                <a:spcPct val="100000"/>
              </a:lnSpc>
              <a:spcBef>
                <a:spcPts val="35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247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200" i="1" spc="-15" baseline="-13888" dirty="0">
                <a:latin typeface="Book Antiqua"/>
                <a:cs typeface="Book Antiqua"/>
              </a:rPr>
              <a:t>i</a:t>
            </a:r>
            <a:r>
              <a:rPr sz="1100" spc="-10" dirty="0">
                <a:latin typeface="Lucida Sans Unicode"/>
                <a:cs typeface="Lucida Sans Unicode"/>
              </a:rPr>
              <a:t>])</a:t>
            </a:r>
            <a:r>
              <a:rPr sz="1100" spc="-1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72" y="73138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Level</a:t>
            </a:r>
            <a:r>
              <a:rPr spc="-15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935632" y="927479"/>
            <a:ext cx="1498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b="0" spc="-25" dirty="0">
                <a:latin typeface="Bookman Old Style"/>
                <a:cs typeface="Bookman Old Styl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b="0" spc="-25" dirty="0">
                <a:latin typeface="Bookman Old Style"/>
                <a:cs typeface="Bookman Old Style"/>
              </a:rPr>
              <a:t>]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35632" y="1048078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372" y="603540"/>
            <a:ext cx="2014855" cy="397510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5"/>
              </a:spcBef>
            </a:pPr>
            <a:r>
              <a:rPr sz="1100" b="1" spc="-10" dirty="0">
                <a:latin typeface="Arial"/>
                <a:cs typeface="Arial"/>
              </a:rPr>
              <a:t>Equivalence</a:t>
            </a:r>
            <a:r>
              <a:rPr sz="1100" b="1" spc="1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principle: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5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5"/>
              </a:spcBef>
              <a:tabLst>
                <a:tab pos="297180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56029" y="963179"/>
            <a:ext cx="7645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43255" algn="l"/>
              </a:tabLst>
            </a:pPr>
            <a:r>
              <a:rPr sz="1100" i="1" dirty="0">
                <a:latin typeface="Book Antiqua"/>
                <a:cs typeface="Book Antiqua"/>
              </a:rPr>
              <a:t>PV</a:t>
            </a:r>
            <a:r>
              <a:rPr sz="1100" i="1" spc="150" dirty="0">
                <a:latin typeface="Book Antiqua"/>
                <a:cs typeface="Book Antiqua"/>
              </a:rPr>
              <a:t>  </a:t>
            </a:r>
            <a:r>
              <a:rPr sz="1100" i="1" spc="-6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-6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38170" y="1025917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33447" y="963179"/>
            <a:ext cx="71882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1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9790" y="1438908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3972" y="1354009"/>
            <a:ext cx="23717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="0" baseline="38194" dirty="0">
                <a:latin typeface="Bookman Old Style"/>
                <a:cs typeface="Bookman Old Style"/>
              </a:rPr>
              <a:t>[</a:t>
            </a:r>
            <a:r>
              <a:rPr sz="1200" i="1" baseline="38194" dirty="0">
                <a:latin typeface="Book Antiqua"/>
                <a:cs typeface="Book Antiqua"/>
              </a:rPr>
              <a:t>T</a:t>
            </a:r>
            <a:r>
              <a:rPr sz="1200" b="0" baseline="38194" dirty="0">
                <a:latin typeface="Bookman Old Style"/>
                <a:cs typeface="Bookman Old Style"/>
              </a:rPr>
              <a:t>]</a:t>
            </a:r>
            <a:r>
              <a:rPr sz="1200" b="0" spc="104" baseline="38194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level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premium.</a:t>
            </a:r>
            <a:r>
              <a:rPr sz="1100" spc="4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Then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08951" y="1716416"/>
            <a:ext cx="1498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b="0" spc="-25" dirty="0">
                <a:latin typeface="Bookman Old Style"/>
                <a:cs typeface="Bookman Old Styl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b="0" spc="-25" dirty="0">
                <a:latin typeface="Bookman Old Style"/>
                <a:cs typeface="Bookman Old Style"/>
              </a:rPr>
              <a:t>]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08951" y="1837015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24293" y="1752116"/>
            <a:ext cx="3022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7329" algn="l"/>
              </a:tabLst>
            </a:pPr>
            <a:r>
              <a:rPr sz="1100" i="1" spc="-5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a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328686" y="1865096"/>
            <a:ext cx="92710" cy="0"/>
          </a:xfrm>
          <a:custGeom>
            <a:avLst/>
            <a:gdLst/>
            <a:ahLst/>
            <a:cxnLst/>
            <a:rect l="l" t="t" r="r" b="b"/>
            <a:pathLst>
              <a:path w="92709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333919" y="1817635"/>
            <a:ext cx="8356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94385" algn="l"/>
              </a:tabLst>
            </a:pPr>
            <a:r>
              <a:rPr sz="800" i="1" spc="-25" dirty="0">
                <a:latin typeface="Book Antiqua"/>
                <a:cs typeface="Book Antiqua"/>
              </a:rPr>
              <a:t>n</a:t>
            </a:r>
            <a:r>
              <a:rPr sz="800" i="1" spc="-25" dirty="0">
                <a:latin typeface="Arial"/>
                <a:cs typeface="Arial"/>
              </a:rPr>
              <a:t>|</a:t>
            </a:r>
            <a:r>
              <a:rPr sz="800" i="1" dirty="0">
                <a:latin typeface="Arial"/>
                <a:cs typeface="Arial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42832" y="1716416"/>
            <a:ext cx="1498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b="0" spc="-25" dirty="0">
                <a:latin typeface="Bookman Old Style"/>
                <a:cs typeface="Bookman Old Styl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b="0" spc="-25" dirty="0">
                <a:latin typeface="Bookman Old Style"/>
                <a:cs typeface="Bookman Old Style"/>
              </a:rPr>
              <a:t>]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542832" y="1837015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35417" y="1752116"/>
            <a:ext cx="16097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41935" algn="l"/>
                <a:tab pos="1488440" algn="l"/>
              </a:tabLst>
            </a:pPr>
            <a:r>
              <a:rPr sz="1650" spc="-75" baseline="2525" dirty="0">
                <a:latin typeface="Lucida Sans Unicode"/>
                <a:cs typeface="Lucida Sans Unicode"/>
              </a:rPr>
              <a:t>¨</a:t>
            </a:r>
            <a:r>
              <a:rPr sz="1650" baseline="2525" dirty="0">
                <a:latin typeface="Lucida Sans Unicode"/>
                <a:cs typeface="Lucida Sans Unicode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 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Meiryo UI"/>
                <a:cs typeface="Meiryo UI"/>
              </a:rPr>
              <a:t>⇒</a:t>
            </a:r>
            <a:r>
              <a:rPr sz="1100" i="1" spc="-80" dirty="0">
                <a:latin typeface="Meiryo UI"/>
                <a:cs typeface="Meiryo UI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377806" y="1721115"/>
            <a:ext cx="6032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u="sng" spc="4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873095" y="1658390"/>
            <a:ext cx="6572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PV</a:t>
            </a:r>
            <a:r>
              <a:rPr sz="1100" i="1" u="sng" spc="-5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(</a:t>
            </a: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E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u="sng" spc="-1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[</a:t>
            </a: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i="1" dirty="0">
                <a:latin typeface="Book Antiqua"/>
                <a:cs typeface="Book Antiqua"/>
              </a:rPr>
              <a:t> </a:t>
            </a:r>
            <a:r>
              <a:rPr sz="1100" u="sng" spc="-2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])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184715" y="1960130"/>
            <a:ext cx="92710" cy="0"/>
          </a:xfrm>
          <a:custGeom>
            <a:avLst/>
            <a:gdLst/>
            <a:ahLst/>
            <a:cxnLst/>
            <a:rect l="l" t="t" r="r" b="b"/>
            <a:pathLst>
              <a:path w="92710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066033" y="1875344"/>
            <a:ext cx="2609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spc="-989" baseline="15151" dirty="0">
                <a:latin typeface="Lucida Sans Unicode"/>
                <a:cs typeface="Lucida Sans Unicode"/>
              </a:rPr>
              <a:t>¨</a:t>
            </a:r>
            <a:r>
              <a:rPr sz="1650" i="1" spc="-22" baseline="10101" dirty="0">
                <a:latin typeface="Book Antiqua"/>
                <a:cs typeface="Book Antiqua"/>
              </a:rPr>
              <a:t>a</a:t>
            </a:r>
            <a:r>
              <a:rPr sz="1650" i="1" spc="-7" baseline="10101" dirty="0">
                <a:latin typeface="Book Antiqua"/>
                <a:cs typeface="Book Antiqua"/>
              </a:rPr>
              <a:t> </a:t>
            </a:r>
            <a:r>
              <a:rPr sz="800" i="1" spc="-35" dirty="0">
                <a:latin typeface="Book Antiqua"/>
                <a:cs typeface="Book Antiqua"/>
              </a:rPr>
              <a:t>n</a:t>
            </a:r>
            <a:r>
              <a:rPr sz="800" i="1" spc="-35" dirty="0">
                <a:latin typeface="Arial"/>
                <a:cs typeface="Arial"/>
              </a:rPr>
              <a:t>|</a:t>
            </a:r>
            <a:endParaRPr sz="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519817" y="1752116"/>
            <a:ext cx="641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64540" y="2267470"/>
            <a:ext cx="92710" cy="0"/>
          </a:xfrm>
          <a:custGeom>
            <a:avLst/>
            <a:gdLst/>
            <a:ahLst/>
            <a:cxnLst/>
            <a:rect l="l" t="t" r="r" b="b"/>
            <a:pathLst>
              <a:path w="92709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33972" y="2154490"/>
            <a:ext cx="392049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650" spc="-989" baseline="2525" dirty="0">
                <a:latin typeface="Lucida Sans Unicode"/>
                <a:cs typeface="Lucida Sans Unicode"/>
              </a:rPr>
              <a:t>¨</a:t>
            </a:r>
            <a:r>
              <a:rPr sz="1100" i="1" spc="-15" dirty="0">
                <a:latin typeface="Book Antiqua"/>
                <a:cs typeface="Book Antiqua"/>
              </a:rPr>
              <a:t>a </a:t>
            </a:r>
            <a:r>
              <a:rPr sz="1200" i="1" baseline="-13888" dirty="0">
                <a:latin typeface="Book Antiqua"/>
                <a:cs typeface="Book Antiqua"/>
              </a:rPr>
              <a:t>n</a:t>
            </a:r>
            <a:r>
              <a:rPr sz="1200" i="1" baseline="-13888" dirty="0">
                <a:latin typeface="Arial"/>
                <a:cs typeface="Arial"/>
              </a:rPr>
              <a:t>|</a:t>
            </a:r>
            <a:r>
              <a:rPr sz="1200" i="1" spc="172" baseline="-13888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anuity-</a:t>
            </a:r>
            <a:r>
              <a:rPr sz="1100" dirty="0">
                <a:latin typeface="Arial"/>
                <a:cs typeface="Arial"/>
              </a:rPr>
              <a:t>certain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payable </a:t>
            </a:r>
            <a:r>
              <a:rPr sz="1100" dirty="0">
                <a:latin typeface="Arial"/>
                <a:cs typeface="Arial"/>
              </a:rPr>
              <a:t>periodically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advance,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601787" y="2828620"/>
            <a:ext cx="92710" cy="0"/>
          </a:xfrm>
          <a:custGeom>
            <a:avLst/>
            <a:gdLst/>
            <a:ahLst/>
            <a:cxnLst/>
            <a:rect l="l" t="t" r="r" b="b"/>
            <a:pathLst>
              <a:path w="92710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1483105" y="2715627"/>
            <a:ext cx="413384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spc="-989" baseline="2525" dirty="0">
                <a:latin typeface="Lucida Sans Unicode"/>
                <a:cs typeface="Lucida Sans Unicode"/>
              </a:rPr>
              <a:t>¨</a:t>
            </a:r>
            <a:r>
              <a:rPr sz="1100" i="1" spc="-15" dirty="0">
                <a:latin typeface="Book Antiqua"/>
                <a:cs typeface="Book Antiqua"/>
              </a:rPr>
              <a:t>a</a:t>
            </a:r>
            <a:r>
              <a:rPr sz="1100" i="1" dirty="0">
                <a:latin typeface="Book Antiqua"/>
                <a:cs typeface="Book Antiqua"/>
              </a:rPr>
              <a:t> </a:t>
            </a:r>
            <a:r>
              <a:rPr sz="1200" i="1" baseline="-13888" dirty="0">
                <a:latin typeface="Book Antiqua"/>
                <a:cs typeface="Book Antiqua"/>
              </a:rPr>
              <a:t>n</a:t>
            </a:r>
            <a:r>
              <a:rPr sz="1200" i="1" baseline="-13888" dirty="0">
                <a:latin typeface="Arial"/>
                <a:cs typeface="Arial"/>
              </a:rPr>
              <a:t>|</a:t>
            </a:r>
            <a:r>
              <a:rPr sz="1200" i="1" spc="225" baseline="-13888" dirty="0">
                <a:latin typeface="Arial"/>
                <a:cs typeface="Arial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912099" y="2832239"/>
            <a:ext cx="686435" cy="0"/>
          </a:xfrm>
          <a:custGeom>
            <a:avLst/>
            <a:gdLst/>
            <a:ahLst/>
            <a:cxnLst/>
            <a:rect l="l" t="t" r="r" b="b"/>
            <a:pathLst>
              <a:path w="686435">
                <a:moveTo>
                  <a:pt x="0" y="0"/>
                </a:moveTo>
                <a:lnTo>
                  <a:pt x="68609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1873999" y="2595318"/>
            <a:ext cx="762635" cy="41148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0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7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i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200" i="1" baseline="34722" dirty="0">
                <a:latin typeface="Book Antiqua"/>
                <a:cs typeface="Book Antiqua"/>
              </a:rPr>
              <a:t>n</a:t>
            </a:r>
            <a:r>
              <a:rPr sz="1200" i="1" spc="187" baseline="34722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spc="-50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  <a:p>
            <a:pPr marL="137795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75" dirty="0">
                <a:latin typeface="Lucida Sans Unicode"/>
                <a:cs typeface="Lucida Sans Unicode"/>
              </a:rPr>
              <a:t> </a:t>
            </a:r>
            <a:r>
              <a:rPr sz="1100" i="1" spc="-20" dirty="0">
                <a:latin typeface="Book Antiqua"/>
                <a:cs typeface="Book Antiqua"/>
              </a:rPr>
              <a:t>i</a:t>
            </a:r>
            <a:r>
              <a:rPr sz="1100" spc="-20" dirty="0">
                <a:latin typeface="Lucida Sans Unicode"/>
                <a:cs typeface="Lucida Sans Unicode"/>
              </a:rPr>
              <a:t>)</a:t>
            </a:r>
            <a:r>
              <a:rPr sz="1200" i="1" spc="-30" baseline="34722" dirty="0">
                <a:latin typeface="Book Antiqua"/>
                <a:cs typeface="Book Antiqua"/>
              </a:rPr>
              <a:t>n</a:t>
            </a:r>
            <a:r>
              <a:rPr sz="1100" i="1" spc="-20" dirty="0">
                <a:latin typeface="Book Antiqua"/>
                <a:cs typeface="Book Antiqua"/>
              </a:rPr>
              <a:t>i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623756" y="2715627"/>
            <a:ext cx="4718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i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3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0086" y="58088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Setting</a:t>
            </a:r>
            <a:r>
              <a:rPr spc="80" dirty="0"/>
              <a:t> </a:t>
            </a:r>
            <a:r>
              <a:rPr dirty="0"/>
              <a:t>the</a:t>
            </a:r>
            <a:r>
              <a:rPr spc="80" dirty="0"/>
              <a:t> </a:t>
            </a:r>
            <a:r>
              <a:rPr dirty="0"/>
              <a:t>safety/risk</a:t>
            </a:r>
            <a:r>
              <a:rPr spc="80" dirty="0"/>
              <a:t> </a:t>
            </a:r>
            <a:r>
              <a:rPr spc="-10" dirty="0"/>
              <a:t>loading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593749"/>
            <a:ext cx="3780154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Reminding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2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≈</a:t>
            </a:r>
            <a:r>
              <a:rPr sz="1100" i="1" spc="-70" dirty="0">
                <a:latin typeface="Meiryo UI"/>
                <a:cs typeface="Meiryo UI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depends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on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discount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i</a:t>
            </a:r>
            <a:r>
              <a:rPr sz="1100" spc="-25" dirty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1195705"/>
            <a:ext cx="4372610" cy="1323340"/>
            <a:chOff x="117729" y="1195705"/>
            <a:chExt cx="4372610" cy="1323340"/>
          </a:xfrm>
        </p:grpSpPr>
        <p:sp>
          <p:nvSpPr>
            <p:cNvPr id="8" name="object 8"/>
            <p:cNvSpPr/>
            <p:nvPr/>
          </p:nvSpPr>
          <p:spPr>
            <a:xfrm>
              <a:off x="117729" y="1195705"/>
              <a:ext cx="4372610" cy="235585"/>
            </a:xfrm>
            <a:custGeom>
              <a:avLst/>
              <a:gdLst/>
              <a:ahLst/>
              <a:cxnLst/>
              <a:rect l="l" t="t" r="r" b="b"/>
              <a:pathLst>
                <a:path w="4372610" h="235584">
                  <a:moveTo>
                    <a:pt x="0" y="235089"/>
                  </a:moveTo>
                  <a:lnTo>
                    <a:pt x="4372533" y="235089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5089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17729" y="1430794"/>
              <a:ext cx="4372610" cy="1088390"/>
            </a:xfrm>
            <a:custGeom>
              <a:avLst/>
              <a:gdLst/>
              <a:ahLst/>
              <a:cxnLst/>
              <a:rect l="l" t="t" r="r" b="b"/>
              <a:pathLst>
                <a:path w="4372610" h="1088389">
                  <a:moveTo>
                    <a:pt x="4372533" y="0"/>
                  </a:moveTo>
                  <a:lnTo>
                    <a:pt x="0" y="0"/>
                  </a:lnTo>
                  <a:lnTo>
                    <a:pt x="0" y="1087805"/>
                  </a:lnTo>
                  <a:lnTo>
                    <a:pt x="4372533" y="1087805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07428" y="1606346"/>
              <a:ext cx="349885" cy="763905"/>
            </a:xfrm>
            <a:custGeom>
              <a:avLst/>
              <a:gdLst/>
              <a:ahLst/>
              <a:cxnLst/>
              <a:rect l="l" t="t" r="r" b="b"/>
              <a:pathLst>
                <a:path w="349884" h="763905">
                  <a:moveTo>
                    <a:pt x="72453" y="361861"/>
                  </a:moveTo>
                  <a:lnTo>
                    <a:pt x="0" y="361861"/>
                  </a:lnTo>
                  <a:lnTo>
                    <a:pt x="0" y="434314"/>
                  </a:lnTo>
                  <a:lnTo>
                    <a:pt x="72453" y="434314"/>
                  </a:lnTo>
                  <a:lnTo>
                    <a:pt x="72453" y="361861"/>
                  </a:lnTo>
                  <a:close/>
                </a:path>
                <a:path w="349884" h="76390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  <a:path w="349884" h="763905">
                  <a:moveTo>
                    <a:pt x="349554" y="697115"/>
                  </a:moveTo>
                  <a:lnTo>
                    <a:pt x="283387" y="697115"/>
                  </a:lnTo>
                  <a:lnTo>
                    <a:pt x="283387" y="763282"/>
                  </a:lnTo>
                  <a:lnTo>
                    <a:pt x="349554" y="763282"/>
                  </a:lnTo>
                  <a:lnTo>
                    <a:pt x="349554" y="697115"/>
                  </a:lnTo>
                  <a:close/>
                </a:path>
                <a:path w="349884" h="763905">
                  <a:moveTo>
                    <a:pt x="349554" y="545287"/>
                  </a:moveTo>
                  <a:lnTo>
                    <a:pt x="283387" y="545287"/>
                  </a:lnTo>
                  <a:lnTo>
                    <a:pt x="283387" y="611454"/>
                  </a:lnTo>
                  <a:lnTo>
                    <a:pt x="349554" y="611454"/>
                  </a:lnTo>
                  <a:lnTo>
                    <a:pt x="349554" y="545287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08572" y="1200707"/>
            <a:ext cx="4079240" cy="19951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Implicit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safety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loading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approach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 dirty="0">
              <a:latin typeface="Arial"/>
              <a:cs typeface="Arial"/>
            </a:endParaRPr>
          </a:p>
          <a:p>
            <a:pPr marL="340360" marR="812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no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explicit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safety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parameter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formula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within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life </a:t>
            </a:r>
            <a:r>
              <a:rPr sz="1100" spc="-10" dirty="0">
                <a:latin typeface="Arial"/>
                <a:cs typeface="Arial"/>
              </a:rPr>
              <a:t>insurance;</a:t>
            </a:r>
            <a:endParaRPr sz="1100" dirty="0">
              <a:latin typeface="Arial"/>
              <a:cs typeface="Arial"/>
            </a:endParaRPr>
          </a:p>
          <a:p>
            <a:pPr marL="340360">
              <a:lnSpc>
                <a:spcPct val="100000"/>
              </a:lnSpc>
              <a:spcBef>
                <a:spcPts val="175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included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calculation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setting</a:t>
            </a:r>
            <a:endParaRPr sz="1100" dirty="0">
              <a:latin typeface="Arial"/>
              <a:cs typeface="Arial"/>
            </a:endParaRPr>
          </a:p>
          <a:p>
            <a:pPr marL="617220" marR="2362835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probability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i="1" dirty="0">
                <a:latin typeface="Book Antiqua"/>
                <a:cs typeface="Book Antiqua"/>
              </a:rPr>
              <a:t>p</a:t>
            </a:r>
            <a:r>
              <a:rPr sz="1050" i="1" baseline="27777" dirty="0">
                <a:latin typeface="Arial"/>
                <a:cs typeface="Arial"/>
              </a:rPr>
              <a:t>′</a:t>
            </a:r>
            <a:r>
              <a:rPr sz="1050" i="1" spc="202" baseline="27777" dirty="0">
                <a:latin typeface="Arial"/>
                <a:cs typeface="Arial"/>
              </a:rPr>
              <a:t> </a:t>
            </a:r>
            <a:r>
              <a:rPr sz="1000" i="1" spc="-55" dirty="0">
                <a:latin typeface="Verdana"/>
                <a:cs typeface="Verdana"/>
              </a:rPr>
              <a:t>&gt;</a:t>
            </a:r>
            <a:r>
              <a:rPr sz="1000" i="1" spc="-60" dirty="0">
                <a:latin typeface="Verdana"/>
                <a:cs typeface="Verdana"/>
              </a:rPr>
              <a:t> </a:t>
            </a:r>
            <a:r>
              <a:rPr sz="1000" i="1" dirty="0">
                <a:latin typeface="Book Antiqua"/>
                <a:cs typeface="Book Antiqua"/>
              </a:rPr>
              <a:t>p</a:t>
            </a:r>
            <a:r>
              <a:rPr sz="1000" i="1" spc="35" dirty="0">
                <a:latin typeface="Book Antiqua"/>
                <a:cs typeface="Book Antiqua"/>
              </a:rPr>
              <a:t> </a:t>
            </a:r>
            <a:r>
              <a:rPr sz="1000" spc="-25" dirty="0">
                <a:latin typeface="Arial"/>
                <a:cs typeface="Arial"/>
              </a:rPr>
              <a:t>or </a:t>
            </a:r>
            <a:r>
              <a:rPr sz="1000" dirty="0">
                <a:latin typeface="Arial"/>
                <a:cs typeface="Arial"/>
              </a:rPr>
              <a:t>discount rate </a:t>
            </a:r>
            <a:r>
              <a:rPr sz="1000" i="1" dirty="0">
                <a:latin typeface="Book Antiqua"/>
                <a:cs typeface="Book Antiqua"/>
              </a:rPr>
              <a:t>i</a:t>
            </a:r>
            <a:r>
              <a:rPr sz="1050" i="1" baseline="27777" dirty="0">
                <a:latin typeface="Arial"/>
                <a:cs typeface="Arial"/>
              </a:rPr>
              <a:t>′</a:t>
            </a:r>
            <a:r>
              <a:rPr sz="1050" i="1" spc="202" baseline="27777" dirty="0">
                <a:latin typeface="Arial"/>
                <a:cs typeface="Arial"/>
              </a:rPr>
              <a:t> </a:t>
            </a:r>
            <a:r>
              <a:rPr sz="1000" i="1" spc="-55" dirty="0">
                <a:latin typeface="Verdana"/>
                <a:cs typeface="Verdana"/>
              </a:rPr>
              <a:t>&lt;</a:t>
            </a:r>
            <a:r>
              <a:rPr sz="1000" i="1" spc="-65" dirty="0">
                <a:latin typeface="Verdana"/>
                <a:cs typeface="Verdana"/>
              </a:rPr>
              <a:t> </a:t>
            </a:r>
            <a:r>
              <a:rPr sz="1000" i="1" spc="-25" dirty="0">
                <a:latin typeface="Book Antiqua"/>
                <a:cs typeface="Book Antiqua"/>
              </a:rPr>
              <a:t>i</a:t>
            </a:r>
            <a:r>
              <a:rPr sz="1000" spc="-25" dirty="0">
                <a:latin typeface="Arial"/>
                <a:cs typeface="Arial"/>
              </a:rPr>
              <a:t>;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00" dirty="0">
              <a:latin typeface="Arial"/>
              <a:cs typeface="Arial"/>
            </a:endParaRPr>
          </a:p>
          <a:p>
            <a:pPr marL="62865">
              <a:lnSpc>
                <a:spcPct val="100000"/>
              </a:lnSpc>
              <a:spcBef>
                <a:spcPts val="5"/>
              </a:spcBef>
            </a:pPr>
            <a:r>
              <a:rPr sz="1100" spc="-20" dirty="0">
                <a:latin typeface="Arial"/>
                <a:cs typeface="Arial"/>
              </a:rPr>
              <a:t>Then</a:t>
            </a:r>
            <a:endParaRPr sz="1100" dirty="0">
              <a:latin typeface="Arial"/>
              <a:cs typeface="Arial"/>
            </a:endParaRPr>
          </a:p>
          <a:p>
            <a:pPr marL="311785" algn="ctr">
              <a:lnSpc>
                <a:spcPct val="100000"/>
              </a:lnSpc>
              <a:spcBef>
                <a:spcPts val="35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31250" dirty="0">
                <a:latin typeface="Arial"/>
                <a:cs typeface="Arial"/>
              </a:rPr>
              <a:t>r</a:t>
            </a:r>
            <a:r>
              <a:rPr sz="1200" i="1" spc="127" baseline="31250" dirty="0">
                <a:latin typeface="Arial"/>
                <a:cs typeface="Arial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100" i="1" spc="-25" dirty="0">
                <a:latin typeface="Verdana"/>
                <a:cs typeface="Verdana"/>
              </a:rPr>
              <a:t>,</a:t>
            </a:r>
            <a:endParaRPr sz="1100" dirty="0">
              <a:latin typeface="Verdana"/>
              <a:cs typeface="Verdana"/>
            </a:endParaRPr>
          </a:p>
          <a:p>
            <a:pPr marL="62865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which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implies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27777" dirty="0">
                <a:latin typeface="Arial"/>
                <a:cs typeface="Arial"/>
              </a:rPr>
              <a:t>r</a:t>
            </a:r>
            <a:r>
              <a:rPr sz="1200" i="1" spc="150" baseline="27777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Contents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47650" y="892175"/>
            <a:ext cx="2230120" cy="16560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Introduction</a:t>
            </a:r>
            <a:endParaRPr sz="1100" dirty="0">
              <a:latin typeface="Arial"/>
              <a:cs typeface="Arial"/>
            </a:endParaRPr>
          </a:p>
          <a:p>
            <a:pPr marL="357505" marR="535305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 </a:t>
            </a:r>
            <a:r>
              <a:rPr sz="1100" dirty="0">
                <a:latin typeface="Arial"/>
                <a:cs typeface="Arial"/>
              </a:rPr>
              <a:t>Safety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loading </a:t>
            </a:r>
            <a:r>
              <a:rPr sz="1100" dirty="0">
                <a:latin typeface="Arial"/>
                <a:cs typeface="Arial"/>
              </a:rPr>
              <a:t>Expense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loading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 dirty="0">
              <a:latin typeface="Arial"/>
              <a:cs typeface="Arial"/>
            </a:endParaRPr>
          </a:p>
          <a:p>
            <a:pPr marL="212725" marR="5080" indent="-200660">
              <a:lnSpc>
                <a:spcPct val="102600"/>
              </a:lnSpc>
              <a:buClr>
                <a:srgbClr val="FFFFFF"/>
              </a:buClr>
              <a:buSzPct val="90909"/>
              <a:buAutoNum type="arabicPlain" startAt="2"/>
              <a:tabLst>
                <a:tab pos="213360" algn="l"/>
                <a:tab pos="357505" algn="l"/>
              </a:tabLst>
            </a:pPr>
            <a:r>
              <a:rPr sz="1100" dirty="0">
                <a:latin typeface="Arial"/>
                <a:cs typeface="Arial"/>
              </a:rPr>
              <a:t>Setting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		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 		Examples</a:t>
            </a:r>
            <a:endParaRPr sz="1100" dirty="0">
              <a:latin typeface="Arial"/>
              <a:cs typeface="Arial"/>
            </a:endParaRPr>
          </a:p>
          <a:p>
            <a:pPr marL="357505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Safety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loadings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17983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-10" dirty="0">
                <a:latin typeface="Arial"/>
                <a:cs typeface="Arial"/>
              </a:rPr>
              <a:t>Fundamentals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1571" y="651895"/>
            <a:ext cx="3825029" cy="183072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47991" y="2666954"/>
            <a:ext cx="2712085" cy="568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40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General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principle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premium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calculation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-1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-4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Λ</a:t>
            </a:r>
            <a:endParaRPr sz="1100" dirty="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35196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Fundamentals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592594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Step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826008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96520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choice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statistical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bases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construct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distribution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(PV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the)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1369021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Step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1602435"/>
            <a:ext cx="4372610" cy="42989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4635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choice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annual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interest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term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structure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interest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rates)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50" dirty="0">
                <a:latin typeface="Arial"/>
                <a:cs typeface="Arial"/>
              </a:rPr>
              <a:t>- </a:t>
            </a:r>
            <a:r>
              <a:rPr sz="1100" dirty="0">
                <a:latin typeface="Arial"/>
                <a:cs typeface="Arial"/>
              </a:rPr>
              <a:t>discounting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omitted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duration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short.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729" y="2147100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Step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2380526"/>
            <a:ext cx="4372610" cy="255904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Calculation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other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7729" y="2751455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Step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7729" y="2984881"/>
            <a:ext cx="4372610" cy="25781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Calculation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minimal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profit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margin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Single</a:t>
            </a:r>
            <a:r>
              <a:rPr spc="80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1134718"/>
            <a:ext cx="149352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1" spc="-10" dirty="0">
                <a:latin typeface="Arial"/>
                <a:cs typeface="Arial"/>
              </a:rPr>
              <a:t>Equivalence</a:t>
            </a:r>
            <a:r>
              <a:rPr sz="1100" b="1" spc="1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principle: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10169" y="1520341"/>
            <a:ext cx="6940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95630" algn="l"/>
              </a:tabLst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PV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16657" y="1426615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502484" y="1636941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489784" y="1615375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91753" y="1324989"/>
            <a:ext cx="645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56565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33941" y="1520341"/>
            <a:ext cx="641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848750"/>
            <a:ext cx="42424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single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(equivalence)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PV</a:t>
            </a:r>
            <a:r>
              <a:rPr sz="1100" i="1" spc="4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value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44157" y="2105925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3972" y="2020822"/>
            <a:ext cx="26670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80" dirty="0">
                <a:latin typeface="Arial"/>
                <a:cs typeface="Arial"/>
              </a:rPr>
              <a:t> </a:t>
            </a:r>
            <a:r>
              <a:rPr sz="1200" u="sng" spc="-75" baseline="312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i="1" u="sng" baseline="312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200" i="1" spc="509" baseline="3125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3972" y="2060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Level</a:t>
            </a:r>
            <a:r>
              <a:rPr spc="-15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571320"/>
            <a:ext cx="3383915" cy="89979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b="1" spc="-10" dirty="0">
                <a:latin typeface="Arial"/>
                <a:cs typeface="Arial"/>
              </a:rPr>
              <a:t>Equivalence</a:t>
            </a:r>
            <a:r>
              <a:rPr sz="1100" b="1" spc="1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principle: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150" dirty="0">
              <a:latin typeface="Arial"/>
              <a:cs typeface="Arial"/>
            </a:endParaRPr>
          </a:p>
          <a:p>
            <a:pPr marL="1363345">
              <a:lnSpc>
                <a:spcPct val="100000"/>
              </a:lnSpc>
              <a:spcBef>
                <a:spcPts val="5"/>
              </a:spcBef>
            </a:pPr>
            <a:r>
              <a:rPr sz="1100" i="1" dirty="0">
                <a:latin typeface="Book Antiqua"/>
                <a:cs typeface="Book Antiqua"/>
              </a:rPr>
              <a:t>PV</a:t>
            </a:r>
            <a:r>
              <a:rPr sz="1650" spc="202" baseline="60606" dirty="0">
                <a:latin typeface="Arial"/>
                <a:cs typeface="Arial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="0" baseline="31250" dirty="0">
                <a:latin typeface="Bookman Old Style"/>
                <a:cs typeface="Bookman Old Styl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L</a:t>
            </a:r>
            <a:r>
              <a:rPr sz="1200" b="0" baseline="31250" dirty="0">
                <a:latin typeface="Bookman Old Style"/>
                <a:cs typeface="Bookman Old Style"/>
              </a:rPr>
              <a:t>]</a:t>
            </a:r>
            <a:r>
              <a:rPr sz="1650" spc="277" baseline="60606" dirty="0">
                <a:latin typeface="Arial"/>
                <a:cs typeface="Arial"/>
              </a:rPr>
              <a:t> 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S</a:t>
            </a:r>
            <a:r>
              <a:rPr sz="1100" i="1" spc="-10" dirty="0">
                <a:latin typeface="Verdana"/>
                <a:cs typeface="Verdana"/>
              </a:rPr>
              <a:t>/</a:t>
            </a:r>
            <a:r>
              <a:rPr sz="1100" i="1" spc="-10" dirty="0">
                <a:latin typeface="Book Antiqua"/>
                <a:cs typeface="Book Antiqua"/>
              </a:rPr>
              <a:t>M</a:t>
            </a:r>
            <a:r>
              <a:rPr sz="1100" spc="-10" dirty="0">
                <a:latin typeface="Lucida Sans Unicode"/>
                <a:cs typeface="Lucida Sans Unicode"/>
              </a:rPr>
              <a:t>])</a:t>
            </a:r>
            <a:r>
              <a:rPr sz="1100" spc="-165" dirty="0">
                <a:latin typeface="Lucida Sans Unicode"/>
                <a:cs typeface="Lucida Sans Unicode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,</a:t>
            </a:r>
            <a:endParaRPr sz="1100" dirty="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  <a:spcBef>
                <a:spcPts val="1575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="0" baseline="27777" dirty="0">
                <a:latin typeface="Bookman Old Style"/>
                <a:cs typeface="Bookman Old Styl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L</a:t>
            </a:r>
            <a:r>
              <a:rPr sz="1200" b="0" baseline="27777" dirty="0">
                <a:latin typeface="Bookman Old Style"/>
                <a:cs typeface="Bookman Old Style"/>
              </a:rPr>
              <a:t>]</a:t>
            </a:r>
            <a:r>
              <a:rPr sz="1200" b="0" spc="97" baseline="27777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level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periodically.</a:t>
            </a:r>
            <a:r>
              <a:rPr sz="1100" spc="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Then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27899" y="1637981"/>
            <a:ext cx="14160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b="0" spc="-25" dirty="0">
                <a:latin typeface="Bookman Old Style"/>
                <a:cs typeface="Bookman Old Styl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L</a:t>
            </a:r>
            <a:r>
              <a:rPr sz="800" b="0" spc="-25" dirty="0">
                <a:latin typeface="Bookman Old Style"/>
                <a:cs typeface="Bookman Old Style"/>
              </a:rPr>
              <a:t>]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39647" y="1770850"/>
            <a:ext cx="92710" cy="0"/>
          </a:xfrm>
          <a:custGeom>
            <a:avLst/>
            <a:gdLst/>
            <a:ahLst/>
            <a:cxnLst/>
            <a:rect l="l" t="t" r="r" b="b"/>
            <a:pathLst>
              <a:path w="92709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244879" y="1723376"/>
            <a:ext cx="1117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n</a:t>
            </a:r>
            <a:r>
              <a:rPr sz="800" i="1" spc="-25" dirty="0">
                <a:latin typeface="Arial"/>
                <a:cs typeface="Arial"/>
              </a:rPr>
              <a:t>|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43254" y="1657856"/>
            <a:ext cx="18326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45134" algn="l"/>
              </a:tabLst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185" dirty="0">
                <a:latin typeface="Book Antiqua"/>
                <a:cs typeface="Book Antiqua"/>
              </a:rPr>
              <a:t>  </a:t>
            </a:r>
            <a:r>
              <a:rPr sz="1650" spc="-1012" baseline="2525" dirty="0">
                <a:latin typeface="Lucida Sans Unicode"/>
                <a:cs typeface="Lucida Sans Unicode"/>
              </a:rPr>
              <a:t>¨</a:t>
            </a:r>
            <a:r>
              <a:rPr sz="1100" i="1" spc="-30" dirty="0">
                <a:latin typeface="Book Antiqua"/>
                <a:cs typeface="Book Antiqua"/>
              </a:rPr>
              <a:t>a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Meiryo UI"/>
                <a:cs typeface="Meiryo UI"/>
              </a:rPr>
              <a:t>⇒</a:t>
            </a:r>
            <a:r>
              <a:rPr sz="1100" i="1" spc="-7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20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03918" y="1564130"/>
            <a:ext cx="80772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PV</a:t>
            </a:r>
            <a:r>
              <a:rPr sz="1100" i="1" u="sng" spc="-3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(</a:t>
            </a: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E</a:t>
            </a:r>
            <a:r>
              <a:rPr sz="1100" i="1" u="sng" spc="-6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u="sng" spc="-1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[</a:t>
            </a: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/</a:t>
            </a: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M</a:t>
            </a:r>
            <a:r>
              <a:rPr sz="1100" u="sng" spc="-1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])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190646" y="1865884"/>
            <a:ext cx="92710" cy="0"/>
          </a:xfrm>
          <a:custGeom>
            <a:avLst/>
            <a:gdLst/>
            <a:ahLst/>
            <a:cxnLst/>
            <a:rect l="l" t="t" r="r" b="b"/>
            <a:pathLst>
              <a:path w="92710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071964" y="1781084"/>
            <a:ext cx="2609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spc="-989" baseline="15151" dirty="0">
                <a:latin typeface="Lucida Sans Unicode"/>
                <a:cs typeface="Lucida Sans Unicode"/>
              </a:rPr>
              <a:t>¨</a:t>
            </a:r>
            <a:r>
              <a:rPr sz="1650" i="1" spc="-22" baseline="10101" dirty="0">
                <a:latin typeface="Book Antiqua"/>
                <a:cs typeface="Book Antiqua"/>
              </a:rPr>
              <a:t>a</a:t>
            </a:r>
            <a:r>
              <a:rPr sz="1650" i="1" spc="-7" baseline="10101" dirty="0">
                <a:latin typeface="Book Antiqua"/>
                <a:cs typeface="Book Antiqua"/>
              </a:rPr>
              <a:t> </a:t>
            </a:r>
            <a:r>
              <a:rPr sz="800" i="1" spc="-35" dirty="0">
                <a:latin typeface="Book Antiqua"/>
                <a:cs typeface="Book Antiqua"/>
              </a:rPr>
              <a:t>n</a:t>
            </a:r>
            <a:r>
              <a:rPr sz="800" i="1" spc="-35" dirty="0">
                <a:latin typeface="Arial"/>
                <a:cs typeface="Arial"/>
              </a:rPr>
              <a:t>|</a:t>
            </a:r>
            <a:endParaRPr sz="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00868" y="1657856"/>
            <a:ext cx="641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64540" y="2173224"/>
            <a:ext cx="92710" cy="0"/>
          </a:xfrm>
          <a:custGeom>
            <a:avLst/>
            <a:gdLst/>
            <a:ahLst/>
            <a:cxnLst/>
            <a:rect l="l" t="t" r="r" b="b"/>
            <a:pathLst>
              <a:path w="92709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33972" y="2060230"/>
            <a:ext cx="368935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02699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650" spc="-989" baseline="2525" dirty="0">
                <a:latin typeface="Lucida Sans Unicode"/>
                <a:cs typeface="Lucida Sans Unicode"/>
              </a:rPr>
              <a:t>¨</a:t>
            </a:r>
            <a:r>
              <a:rPr sz="1100" i="1" spc="-15" dirty="0">
                <a:latin typeface="Book Antiqua"/>
                <a:cs typeface="Book Antiqua"/>
              </a:rPr>
              <a:t>a </a:t>
            </a:r>
            <a:r>
              <a:rPr sz="1200" i="1" baseline="-13888" dirty="0">
                <a:latin typeface="Book Antiqua"/>
                <a:cs typeface="Book Antiqua"/>
              </a:rPr>
              <a:t>n</a:t>
            </a:r>
            <a:r>
              <a:rPr sz="1200" i="1" baseline="-13888" dirty="0">
                <a:latin typeface="Arial"/>
                <a:cs typeface="Arial"/>
              </a:rPr>
              <a:t>|</a:t>
            </a:r>
            <a:r>
              <a:rPr sz="1200" i="1" spc="172" baseline="-13888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</a:t>
            </a:r>
            <a:r>
              <a:rPr sz="1100" spc="-10" dirty="0">
                <a:latin typeface="Arial"/>
                <a:cs typeface="Arial"/>
              </a:rPr>
              <a:t> anuity-</a:t>
            </a:r>
            <a:r>
              <a:rPr sz="1100" dirty="0">
                <a:latin typeface="Arial"/>
                <a:cs typeface="Arial"/>
              </a:rPr>
              <a:t>certain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payable </a:t>
            </a:r>
            <a:r>
              <a:rPr sz="1100" dirty="0">
                <a:latin typeface="Arial"/>
                <a:cs typeface="Arial"/>
              </a:rPr>
              <a:t>periodically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advance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Arial"/>
                <a:cs typeface="Arial"/>
              </a:rPr>
              <a:t>years,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914717" y="2734373"/>
            <a:ext cx="92710" cy="0"/>
          </a:xfrm>
          <a:custGeom>
            <a:avLst/>
            <a:gdLst/>
            <a:ahLst/>
            <a:cxnLst/>
            <a:rect l="l" t="t" r="r" b="b"/>
            <a:pathLst>
              <a:path w="92709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83336" y="2621380"/>
            <a:ext cx="18129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sz="1650" spc="-989" baseline="2525" dirty="0">
                <a:latin typeface="Lucida Sans Unicode"/>
                <a:cs typeface="Lucida Sans Unicode"/>
              </a:rPr>
              <a:t>¨</a:t>
            </a:r>
            <a:r>
              <a:rPr sz="1100" i="1" spc="-15" dirty="0">
                <a:latin typeface="Book Antiqua"/>
                <a:cs typeface="Book Antiqua"/>
              </a:rPr>
              <a:t>a </a:t>
            </a:r>
            <a:r>
              <a:rPr sz="1200" i="1" baseline="-13888" dirty="0">
                <a:latin typeface="Book Antiqua"/>
                <a:cs typeface="Book Antiqua"/>
              </a:rPr>
              <a:t>n</a:t>
            </a:r>
            <a:r>
              <a:rPr sz="1200" i="1" baseline="-13888" dirty="0">
                <a:latin typeface="Arial"/>
                <a:cs typeface="Arial"/>
              </a:rPr>
              <a:t>|</a:t>
            </a:r>
            <a:r>
              <a:rPr sz="1200" i="1" spc="187" baseline="-13888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3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baseline="31250" dirty="0">
                <a:latin typeface="Book Antiqua"/>
                <a:cs typeface="Book Antiqua"/>
              </a:rPr>
              <a:t>2</a:t>
            </a:r>
            <a:r>
              <a:rPr sz="1200" spc="135" baseline="3125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...</a:t>
            </a:r>
            <a:r>
              <a:rPr sz="1100" i="1" spc="-145" dirty="0">
                <a:latin typeface="Verdana"/>
                <a:cs typeface="Verdan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i="1" baseline="31250" dirty="0">
                <a:latin typeface="Book Antiqua"/>
                <a:cs typeface="Book Antiqua"/>
              </a:rPr>
              <a:t>n</a:t>
            </a:r>
            <a:r>
              <a:rPr sz="1200" i="1" spc="225" baseline="31250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599169" y="2737993"/>
            <a:ext cx="686435" cy="0"/>
          </a:xfrm>
          <a:custGeom>
            <a:avLst/>
            <a:gdLst/>
            <a:ahLst/>
            <a:cxnLst/>
            <a:rect l="l" t="t" r="r" b="b"/>
            <a:pathLst>
              <a:path w="686435">
                <a:moveTo>
                  <a:pt x="0" y="0"/>
                </a:moveTo>
                <a:lnTo>
                  <a:pt x="68609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561069" y="2501072"/>
            <a:ext cx="762635" cy="41148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0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7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i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200" i="1" baseline="34722" dirty="0">
                <a:latin typeface="Book Antiqua"/>
                <a:cs typeface="Book Antiqua"/>
              </a:rPr>
              <a:t>n</a:t>
            </a:r>
            <a:r>
              <a:rPr sz="1200" i="1" spc="187" baseline="34722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spc="-50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  <a:p>
            <a:pPr marL="137795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75" dirty="0">
                <a:latin typeface="Lucida Sans Unicode"/>
                <a:cs typeface="Lucida Sans Unicode"/>
              </a:rPr>
              <a:t> </a:t>
            </a:r>
            <a:r>
              <a:rPr sz="1100" i="1" spc="-20" dirty="0">
                <a:latin typeface="Book Antiqua"/>
                <a:cs typeface="Book Antiqua"/>
              </a:rPr>
              <a:t>i</a:t>
            </a:r>
            <a:r>
              <a:rPr sz="1100" spc="-20" dirty="0">
                <a:latin typeface="Lucida Sans Unicode"/>
                <a:cs typeface="Lucida Sans Unicode"/>
              </a:rPr>
              <a:t>)</a:t>
            </a:r>
            <a:r>
              <a:rPr sz="1200" i="1" spc="-30" baseline="34722" dirty="0">
                <a:latin typeface="Book Antiqua"/>
                <a:cs typeface="Book Antiqua"/>
              </a:rPr>
              <a:t>n</a:t>
            </a:r>
            <a:r>
              <a:rPr sz="1100" i="1" spc="-20" dirty="0">
                <a:latin typeface="Book Antiqua"/>
                <a:cs typeface="Book Antiqua"/>
              </a:rPr>
              <a:t>i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310826" y="2621380"/>
            <a:ext cx="4718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i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3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3972" y="3031958"/>
            <a:ext cx="25609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i="1" baseline="27777" dirty="0">
                <a:latin typeface="Book Antiqua"/>
                <a:cs typeface="Book Antiqua"/>
              </a:rPr>
              <a:t>n</a:t>
            </a:r>
            <a:r>
              <a:rPr sz="1200" i="1" spc="217" baseline="27777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4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55" dirty="0">
                <a:latin typeface="Book Antiqua"/>
                <a:cs typeface="Book Antiqua"/>
              </a:rPr>
              <a:t>i</a:t>
            </a:r>
            <a:r>
              <a:rPr sz="1100" spc="55" dirty="0">
                <a:latin typeface="Lucida Sans Unicode"/>
                <a:cs typeface="Lucida Sans Unicode"/>
              </a:rPr>
              <a:t>)</a:t>
            </a:r>
            <a:r>
              <a:rPr sz="1200" i="1" spc="82" baseline="34722" dirty="0">
                <a:latin typeface="Arial"/>
                <a:cs typeface="Arial"/>
              </a:rPr>
              <a:t>−</a:t>
            </a:r>
            <a:r>
              <a:rPr sz="1200" i="1" spc="82" baseline="34722" dirty="0">
                <a:latin typeface="Book Antiqua"/>
                <a:cs typeface="Book Antiqua"/>
              </a:rPr>
              <a:t>n</a:t>
            </a:r>
            <a:r>
              <a:rPr sz="1200" i="1" spc="217" baseline="34722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discount</a:t>
            </a:r>
            <a:r>
              <a:rPr sz="1100" spc="-10" dirty="0">
                <a:latin typeface="Arial"/>
                <a:cs typeface="Arial"/>
              </a:rPr>
              <a:t> factor.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5401" y="10322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Setting</a:t>
            </a:r>
            <a:r>
              <a:rPr spc="80" dirty="0"/>
              <a:t> </a:t>
            </a:r>
            <a:r>
              <a:rPr dirty="0"/>
              <a:t>the</a:t>
            </a:r>
            <a:r>
              <a:rPr spc="80" dirty="0"/>
              <a:t> </a:t>
            </a:r>
            <a:r>
              <a:rPr dirty="0"/>
              <a:t>safety/risk</a:t>
            </a:r>
            <a:r>
              <a:rPr spc="80" dirty="0"/>
              <a:t> </a:t>
            </a:r>
            <a:r>
              <a:rPr spc="-10" dirty="0"/>
              <a:t>loading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712101"/>
            <a:ext cx="4372610" cy="23558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Explicit</a:t>
            </a:r>
            <a:r>
              <a:rPr sz="11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safety</a:t>
            </a:r>
            <a:r>
              <a:rPr sz="11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loading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947191"/>
            <a:ext cx="4372610" cy="762000"/>
            <a:chOff x="117729" y="947191"/>
            <a:chExt cx="4372610" cy="762000"/>
          </a:xfrm>
        </p:grpSpPr>
        <p:sp>
          <p:nvSpPr>
            <p:cNvPr id="8" name="object 8"/>
            <p:cNvSpPr/>
            <p:nvPr/>
          </p:nvSpPr>
          <p:spPr>
            <a:xfrm>
              <a:off x="117729" y="947191"/>
              <a:ext cx="4372610" cy="762000"/>
            </a:xfrm>
            <a:custGeom>
              <a:avLst/>
              <a:gdLst/>
              <a:ahLst/>
              <a:cxnLst/>
              <a:rect l="l" t="t" r="r" b="b"/>
              <a:pathLst>
                <a:path w="4372610" h="762000">
                  <a:moveTo>
                    <a:pt x="4372533" y="0"/>
                  </a:moveTo>
                  <a:lnTo>
                    <a:pt x="0" y="0"/>
                  </a:lnTo>
                  <a:lnTo>
                    <a:pt x="0" y="761949"/>
                  </a:lnTo>
                  <a:lnTo>
                    <a:pt x="4372533" y="761949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16" y="1122730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947191"/>
            <a:ext cx="4372610" cy="762000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common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>
              <a:latin typeface="Arial"/>
              <a:cs typeface="Arial"/>
            </a:endParaRPr>
          </a:p>
          <a:p>
            <a:pPr marL="330835" marR="128905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7729" y="1835670"/>
            <a:ext cx="4372610" cy="1235075"/>
            <a:chOff x="117729" y="1835670"/>
            <a:chExt cx="4372610" cy="1235075"/>
          </a:xfrm>
        </p:grpSpPr>
        <p:sp>
          <p:nvSpPr>
            <p:cNvPr id="12" name="object 12"/>
            <p:cNvSpPr/>
            <p:nvPr/>
          </p:nvSpPr>
          <p:spPr>
            <a:xfrm>
              <a:off x="117729" y="1835670"/>
              <a:ext cx="4372610" cy="235585"/>
            </a:xfrm>
            <a:custGeom>
              <a:avLst/>
              <a:gdLst/>
              <a:ahLst/>
              <a:cxnLst/>
              <a:rect l="l" t="t" r="r" b="b"/>
              <a:pathLst>
                <a:path w="4372610" h="235585">
                  <a:moveTo>
                    <a:pt x="0" y="235076"/>
                  </a:moveTo>
                  <a:lnTo>
                    <a:pt x="4372533" y="235076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5076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7729" y="2070747"/>
              <a:ext cx="4372610" cy="1000125"/>
            </a:xfrm>
            <a:custGeom>
              <a:avLst/>
              <a:gdLst/>
              <a:ahLst/>
              <a:cxnLst/>
              <a:rect l="l" t="t" r="r" b="b"/>
              <a:pathLst>
                <a:path w="4372610" h="1000125">
                  <a:moveTo>
                    <a:pt x="4372533" y="0"/>
                  </a:moveTo>
                  <a:lnTo>
                    <a:pt x="0" y="0"/>
                  </a:lnTo>
                  <a:lnTo>
                    <a:pt x="0" y="999553"/>
                  </a:lnTo>
                  <a:lnTo>
                    <a:pt x="4372533" y="999553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16" y="2246287"/>
              <a:ext cx="73025" cy="664845"/>
            </a:xfrm>
            <a:custGeom>
              <a:avLst/>
              <a:gdLst/>
              <a:ahLst/>
              <a:cxnLst/>
              <a:rect l="l" t="t" r="r" b="b"/>
              <a:pathLst>
                <a:path w="73025" h="664844">
                  <a:moveTo>
                    <a:pt x="72453" y="592137"/>
                  </a:moveTo>
                  <a:lnTo>
                    <a:pt x="0" y="592137"/>
                  </a:lnTo>
                  <a:lnTo>
                    <a:pt x="0" y="664591"/>
                  </a:lnTo>
                  <a:lnTo>
                    <a:pt x="72453" y="664591"/>
                  </a:lnTo>
                  <a:lnTo>
                    <a:pt x="72453" y="592137"/>
                  </a:lnTo>
                  <a:close/>
                </a:path>
                <a:path w="73025" h="664844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664844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59372" y="1840660"/>
            <a:ext cx="3952240" cy="11112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Implicit</a:t>
            </a:r>
            <a:r>
              <a:rPr sz="11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safety</a:t>
            </a:r>
            <a:r>
              <a:rPr sz="11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loading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5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common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insurance,</a:t>
            </a:r>
            <a:endParaRPr sz="110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no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explicit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safety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parameter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formula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within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life </a:t>
            </a:r>
            <a:r>
              <a:rPr sz="1100" spc="-10" dirty="0">
                <a:latin typeface="Arial"/>
                <a:cs typeface="Arial"/>
              </a:rPr>
              <a:t>insurance;</a:t>
            </a:r>
            <a:endParaRPr sz="11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included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calculation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Insurer’s</a:t>
            </a:r>
            <a:r>
              <a:rPr spc="30" dirty="0"/>
              <a:t> </a:t>
            </a:r>
            <a:r>
              <a:rPr spc="-10" dirty="0"/>
              <a:t>expenses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idx="1"/>
          </p:nvPr>
        </p:nvSpPr>
        <p:spPr>
          <a:xfrm>
            <a:off x="323850" y="872798"/>
            <a:ext cx="3976211" cy="2195814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pc="-10" dirty="0"/>
              <a:t>Level</a:t>
            </a:r>
            <a:r>
              <a:rPr spc="-35" dirty="0"/>
              <a:t> </a:t>
            </a:r>
            <a:r>
              <a:rPr dirty="0"/>
              <a:t>premium</a:t>
            </a:r>
            <a:r>
              <a:rPr spc="-35" dirty="0"/>
              <a:t> </a:t>
            </a:r>
            <a:r>
              <a:rPr dirty="0"/>
              <a:t>-</a:t>
            </a:r>
            <a:r>
              <a:rPr spc="-35" dirty="0"/>
              <a:t> </a:t>
            </a:r>
            <a:r>
              <a:rPr dirty="0"/>
              <a:t>simplified;</a:t>
            </a:r>
            <a:r>
              <a:rPr spc="-35" dirty="0"/>
              <a:t> </a:t>
            </a:r>
            <a:r>
              <a:rPr dirty="0"/>
              <a:t>vs</a:t>
            </a:r>
            <a:r>
              <a:rPr spc="-35" dirty="0"/>
              <a:t> </a:t>
            </a:r>
            <a:r>
              <a:rPr dirty="0"/>
              <a:t>single</a:t>
            </a:r>
            <a:r>
              <a:rPr spc="-35" dirty="0"/>
              <a:t> </a:t>
            </a:r>
            <a:r>
              <a:rPr spc="-10" dirty="0"/>
              <a:t>premium</a:t>
            </a: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i="1" dirty="0">
                <a:latin typeface="Arial"/>
                <a:cs typeface="Arial"/>
              </a:rPr>
              <a:t>Acquisition</a:t>
            </a:r>
            <a:r>
              <a:rPr i="1" spc="-60" dirty="0">
                <a:latin typeface="Arial"/>
                <a:cs typeface="Arial"/>
              </a:rPr>
              <a:t> </a:t>
            </a:r>
            <a:r>
              <a:rPr i="1" spc="-10" dirty="0">
                <a:latin typeface="Arial"/>
                <a:cs typeface="Arial"/>
              </a:rPr>
              <a:t>expenses</a:t>
            </a:r>
          </a:p>
          <a:p>
            <a:pPr marR="478790" algn="r">
              <a:lnSpc>
                <a:spcPct val="100000"/>
              </a:lnSpc>
              <a:spcBef>
                <a:spcPts val="35"/>
              </a:spcBef>
            </a:pPr>
            <a:r>
              <a:rPr i="1" spc="-10" dirty="0">
                <a:latin typeface="Book Antiqua"/>
                <a:cs typeface="Book Antiqua"/>
              </a:rPr>
              <a:t>A</a:t>
            </a:r>
          </a:p>
          <a:p>
            <a:pPr marL="289560">
              <a:lnSpc>
                <a:spcPct val="100000"/>
              </a:lnSpc>
              <a:spcBef>
                <a:spcPts val="680"/>
              </a:spcBef>
            </a:pPr>
            <a:r>
              <a:rPr i="1" dirty="0">
                <a:latin typeface="Arial"/>
                <a:cs typeface="Arial"/>
              </a:rPr>
              <a:t>Collection</a:t>
            </a:r>
            <a:r>
              <a:rPr i="1" spc="-55" dirty="0">
                <a:latin typeface="Arial"/>
                <a:cs typeface="Arial"/>
              </a:rPr>
              <a:t> </a:t>
            </a:r>
            <a:r>
              <a:rPr i="1" spc="-10" dirty="0">
                <a:latin typeface="Arial"/>
                <a:cs typeface="Arial"/>
              </a:rPr>
              <a:t>expenses</a:t>
            </a:r>
          </a:p>
          <a:p>
            <a:pPr marR="482600" algn="r">
              <a:lnSpc>
                <a:spcPct val="100000"/>
              </a:lnSpc>
              <a:spcBef>
                <a:spcPts val="35"/>
              </a:spcBef>
            </a:pPr>
            <a:r>
              <a:rPr i="1" spc="-10" dirty="0">
                <a:latin typeface="Book Antiqua"/>
                <a:cs typeface="Book Antiqua"/>
              </a:rPr>
              <a:t>C</a:t>
            </a:r>
          </a:p>
          <a:p>
            <a:pPr marL="289560">
              <a:lnSpc>
                <a:spcPct val="100000"/>
              </a:lnSpc>
              <a:spcBef>
                <a:spcPts val="685"/>
              </a:spcBef>
            </a:pPr>
            <a:r>
              <a:rPr i="1" dirty="0">
                <a:latin typeface="Arial"/>
                <a:cs typeface="Arial"/>
              </a:rPr>
              <a:t>General</a:t>
            </a:r>
            <a:r>
              <a:rPr i="1" spc="-5" dirty="0">
                <a:latin typeface="Arial"/>
                <a:cs typeface="Arial"/>
              </a:rPr>
              <a:t> </a:t>
            </a:r>
            <a:r>
              <a:rPr i="1" spc="-10" dirty="0">
                <a:latin typeface="Arial"/>
                <a:cs typeface="Arial"/>
              </a:rPr>
              <a:t>administration</a:t>
            </a:r>
            <a:r>
              <a:rPr i="1" spc="-5" dirty="0">
                <a:latin typeface="Arial"/>
                <a:cs typeface="Arial"/>
              </a:rPr>
              <a:t> </a:t>
            </a:r>
            <a:r>
              <a:rPr i="1" spc="-10" dirty="0">
                <a:latin typeface="Arial"/>
                <a:cs typeface="Arial"/>
              </a:rPr>
              <a:t>expenses</a:t>
            </a:r>
          </a:p>
          <a:p>
            <a:pPr marR="478790" algn="r">
              <a:lnSpc>
                <a:spcPct val="100000"/>
              </a:lnSpc>
              <a:spcBef>
                <a:spcPts val="1130"/>
              </a:spcBef>
            </a:pPr>
            <a:r>
              <a:rPr i="1" spc="-10" dirty="0">
                <a:latin typeface="Book Antiqua"/>
                <a:cs typeface="Book Antiqua"/>
              </a:rPr>
              <a:t>G</a:t>
            </a: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Expense</a:t>
            </a:r>
            <a:r>
              <a:rPr spc="110" dirty="0"/>
              <a:t> </a:t>
            </a:r>
            <a:r>
              <a:rPr spc="-10" dirty="0"/>
              <a:t>loadings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951687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Acquisition</a:t>
            </a:r>
            <a:r>
              <a:rPr sz="11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expenses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181912"/>
            <a:ext cx="4372610" cy="42989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367030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They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issued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(commissions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agents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for </a:t>
            </a:r>
            <a:r>
              <a:rPr sz="1100" dirty="0">
                <a:latin typeface="Arial"/>
                <a:cs typeface="Arial"/>
              </a:rPr>
              <a:t>selling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underwritting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medical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examinations,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etc.).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6672" y="1821864"/>
            <a:ext cx="4064635" cy="82740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25400" marR="177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acquisition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usually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considered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proportionally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to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20" dirty="0">
                <a:latin typeface="Arial"/>
                <a:cs typeface="Arial"/>
              </a:rPr>
              <a:t> expense-</a:t>
            </a:r>
            <a:r>
              <a:rPr sz="1100" dirty="0">
                <a:latin typeface="Arial"/>
                <a:cs typeface="Arial"/>
              </a:rPr>
              <a:t>loaded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(gross)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250190" algn="ctr">
              <a:lnSpc>
                <a:spcPct val="100000"/>
              </a:lnSpc>
              <a:spcBef>
                <a:spcPts val="830"/>
              </a:spcBef>
            </a:pPr>
            <a:r>
              <a:rPr sz="1100" i="1" dirty="0">
                <a:latin typeface="Verdana"/>
                <a:cs typeface="Verdana"/>
              </a:rPr>
              <a:t>Λ</a:t>
            </a:r>
            <a:r>
              <a:rPr sz="1200" b="0" baseline="31250" dirty="0">
                <a:latin typeface="Bookman Old Style"/>
                <a:cs typeface="Bookman Old Styl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A</a:t>
            </a:r>
            <a:r>
              <a:rPr sz="1200" b="0" baseline="31250" dirty="0">
                <a:latin typeface="Bookman Old Style"/>
                <a:cs typeface="Bookman Old Style"/>
              </a:rPr>
              <a:t>]</a:t>
            </a:r>
            <a:r>
              <a:rPr sz="1200" b="0" spc="97" baseline="3125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Verdana"/>
                <a:cs typeface="Verdana"/>
              </a:rPr>
              <a:t>α</a:t>
            </a:r>
            <a:r>
              <a:rPr sz="1100" i="1" spc="-25" dirty="0">
                <a:latin typeface="Book Antiqua"/>
                <a:cs typeface="Book Antiqua"/>
              </a:rPr>
              <a:t>GP</a:t>
            </a:r>
            <a:endParaRPr sz="11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853</Words>
  <Application>Microsoft Macintosh PowerPoint</Application>
  <PresentationFormat>自定义</PresentationFormat>
  <Paragraphs>136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等线</vt:lpstr>
      <vt:lpstr>等线 Light</vt:lpstr>
      <vt:lpstr>KaiTi</vt:lpstr>
      <vt:lpstr>Meiryo UI</vt:lpstr>
      <vt:lpstr>Arial</vt:lpstr>
      <vt:lpstr>Book Antiqua</vt:lpstr>
      <vt:lpstr>Bookman Old Style</vt:lpstr>
      <vt:lpstr>Lucida Sans Unicode</vt:lpstr>
      <vt:lpstr>Times New Roman</vt:lpstr>
      <vt:lpstr>Verdana</vt:lpstr>
      <vt:lpstr>Office Theme</vt:lpstr>
      <vt:lpstr>Insurance benefit and setting premium in life insurance</vt:lpstr>
      <vt:lpstr>Contents</vt:lpstr>
      <vt:lpstr>PowerPoint 演示文稿</vt:lpstr>
      <vt:lpstr>Fundamentals</vt:lpstr>
      <vt:lpstr>Single premium</vt:lpstr>
      <vt:lpstr>Level premium</vt:lpstr>
      <vt:lpstr>Setting the safety/risk loading</vt:lpstr>
      <vt:lpstr>Insurer’s expenses</vt:lpstr>
      <vt:lpstr>Expense loadings</vt:lpstr>
      <vt:lpstr>Expense loadings</vt:lpstr>
      <vt:lpstr>Derivation of gross premium</vt:lpstr>
      <vt:lpstr>Single premium</vt:lpstr>
      <vt:lpstr>Level premium</vt:lpstr>
      <vt:lpstr>Setting the safety/risk loading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Insurance benefit and setting premium in life insurance - 154-0520 Insurance II</dc:title>
  <dc:creator>Jiri Valecky</dc:creator>
  <cp:lastModifiedBy>Haochen Guo</cp:lastModifiedBy>
  <cp:revision>2</cp:revision>
  <dcterms:created xsi:type="dcterms:W3CDTF">2023-08-25T06:42:42Z</dcterms:created>
  <dcterms:modified xsi:type="dcterms:W3CDTF">2023-08-31T05:59:24Z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2021-03-08T00:00:00Z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