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 id="2147483694" r:id="rId4"/>
    <p:sldMasterId id="2147483702" r:id="rId5"/>
  </p:sldMasterIdLst>
  <p:notesMasterIdLst>
    <p:notesMasterId r:id="rId60"/>
  </p:notesMasterIdLst>
  <p:handoutMasterIdLst>
    <p:handoutMasterId r:id="rId61"/>
  </p:handoutMasterIdLst>
  <p:sldIdLst>
    <p:sldId id="256" r:id="rId6"/>
    <p:sldId id="313" r:id="rId7"/>
    <p:sldId id="314" r:id="rId8"/>
    <p:sldId id="315" r:id="rId9"/>
    <p:sldId id="316" r:id="rId10"/>
    <p:sldId id="317" r:id="rId11"/>
    <p:sldId id="258" r:id="rId12"/>
    <p:sldId id="259" r:id="rId13"/>
    <p:sldId id="260" r:id="rId14"/>
    <p:sldId id="324"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318" r:id="rId35"/>
    <p:sldId id="319" r:id="rId36"/>
    <p:sldId id="320" r:id="rId37"/>
    <p:sldId id="296" r:id="rId38"/>
    <p:sldId id="297" r:id="rId39"/>
    <p:sldId id="298" r:id="rId40"/>
    <p:sldId id="299" r:id="rId41"/>
    <p:sldId id="300" r:id="rId42"/>
    <p:sldId id="301" r:id="rId43"/>
    <p:sldId id="302" r:id="rId44"/>
    <p:sldId id="303" r:id="rId45"/>
    <p:sldId id="304" r:id="rId46"/>
    <p:sldId id="306" r:id="rId47"/>
    <p:sldId id="305" r:id="rId48"/>
    <p:sldId id="307" r:id="rId49"/>
    <p:sldId id="308" r:id="rId50"/>
    <p:sldId id="309" r:id="rId51"/>
    <p:sldId id="310" r:id="rId52"/>
    <p:sldId id="311" r:id="rId53"/>
    <p:sldId id="312" r:id="rId54"/>
    <p:sldId id="322" r:id="rId55"/>
    <p:sldId id="323" r:id="rId56"/>
    <p:sldId id="325" r:id="rId57"/>
    <p:sldId id="326" r:id="rId58"/>
    <p:sldId id="327" r:id="rId59"/>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9"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61" Type="http://schemas.openxmlformats.org/officeDocument/2006/relationships/handoutMaster" Target="handoutMasters/handout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F93B80-CD0E-495E-AB05-F7062A2BAF22}"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86D2E6B-E4DD-4E22-9F55-927D46ACC077}">
      <dgm:prSet phldrT="[Text]"/>
      <dgm:spPr/>
      <dgm:t>
        <a:bodyPr/>
        <a:lstStyle/>
        <a:p>
          <a:r>
            <a:rPr lang="en-US" dirty="0"/>
            <a:t>Traditional Forms (existed for many years)</a:t>
          </a:r>
        </a:p>
      </dgm:t>
    </dgm:pt>
    <dgm:pt modelId="{3783996A-2BDD-4DE2-A3F4-48C61464B41B}" type="parTrans" cxnId="{915C2DAA-FC02-4985-8B14-F918F0D82AD5}">
      <dgm:prSet/>
      <dgm:spPr/>
      <dgm:t>
        <a:bodyPr/>
        <a:lstStyle/>
        <a:p>
          <a:endParaRPr lang="en-US"/>
        </a:p>
      </dgm:t>
    </dgm:pt>
    <dgm:pt modelId="{AD0E31CE-D72A-44F2-A841-1EAC883D0A96}" type="sibTrans" cxnId="{915C2DAA-FC02-4985-8B14-F918F0D82AD5}">
      <dgm:prSet/>
      <dgm:spPr/>
      <dgm:t>
        <a:bodyPr/>
        <a:lstStyle/>
        <a:p>
          <a:endParaRPr lang="en-US"/>
        </a:p>
      </dgm:t>
    </dgm:pt>
    <dgm:pt modelId="{456FC4A6-6F6F-4028-8B87-DE0762B372A4}">
      <dgm:prSet phldrT="[Text]"/>
      <dgm:spPr/>
      <dgm:t>
        <a:bodyPr/>
        <a:lstStyle/>
        <a:p>
          <a:r>
            <a:rPr lang="en-US" dirty="0"/>
            <a:t>Term Insurance</a:t>
          </a:r>
        </a:p>
      </dgm:t>
    </dgm:pt>
    <dgm:pt modelId="{4017D6B4-5355-4C65-A702-230BBBA08FDD}" type="parTrans" cxnId="{46AFF5EC-E75C-4B7F-8806-39FF55671573}">
      <dgm:prSet/>
      <dgm:spPr/>
      <dgm:t>
        <a:bodyPr/>
        <a:lstStyle/>
        <a:p>
          <a:endParaRPr lang="en-US"/>
        </a:p>
      </dgm:t>
    </dgm:pt>
    <dgm:pt modelId="{1F0A74B1-E10A-4BEB-BA0B-E548A7E17498}" type="sibTrans" cxnId="{46AFF5EC-E75C-4B7F-8806-39FF55671573}">
      <dgm:prSet/>
      <dgm:spPr/>
      <dgm:t>
        <a:bodyPr/>
        <a:lstStyle/>
        <a:p>
          <a:endParaRPr lang="en-US"/>
        </a:p>
      </dgm:t>
    </dgm:pt>
    <dgm:pt modelId="{24257879-80A2-464D-9CB1-7695C9A6CFA0}">
      <dgm:prSet phldrT="[Text]"/>
      <dgm:spPr/>
      <dgm:t>
        <a:bodyPr/>
        <a:lstStyle/>
        <a:p>
          <a:r>
            <a:rPr lang="en-US" dirty="0"/>
            <a:t>Endowment Contracts</a:t>
          </a:r>
        </a:p>
      </dgm:t>
    </dgm:pt>
    <dgm:pt modelId="{0F65C260-13EC-4B58-9E08-DF6B77BEAD7D}" type="parTrans" cxnId="{AB8DC8C9-BC35-4554-8C37-2283FDCE21FB}">
      <dgm:prSet/>
      <dgm:spPr/>
      <dgm:t>
        <a:bodyPr/>
        <a:lstStyle/>
        <a:p>
          <a:endParaRPr lang="en-US"/>
        </a:p>
      </dgm:t>
    </dgm:pt>
    <dgm:pt modelId="{B6CC64BD-5943-4177-86A0-88E22EA7FEFF}" type="sibTrans" cxnId="{AB8DC8C9-BC35-4554-8C37-2283FDCE21FB}">
      <dgm:prSet/>
      <dgm:spPr/>
      <dgm:t>
        <a:bodyPr/>
        <a:lstStyle/>
        <a:p>
          <a:endParaRPr lang="en-US"/>
        </a:p>
      </dgm:t>
    </dgm:pt>
    <dgm:pt modelId="{4FC6816A-BFE1-42E1-8C74-CC59AD9D8E07}">
      <dgm:prSet phldrT="[Text]"/>
      <dgm:spPr/>
      <dgm:t>
        <a:bodyPr/>
        <a:lstStyle/>
        <a:p>
          <a:r>
            <a:rPr lang="en-US" dirty="0"/>
            <a:t>Relatively recent innovations, and date from the 1970s and early 1980s</a:t>
          </a:r>
        </a:p>
      </dgm:t>
    </dgm:pt>
    <dgm:pt modelId="{F070CF3D-0470-43E4-BEA9-031348953136}" type="parTrans" cxnId="{F3FA6F0B-EC37-4B40-AC2E-5C4B1D408AFB}">
      <dgm:prSet/>
      <dgm:spPr/>
      <dgm:t>
        <a:bodyPr/>
        <a:lstStyle/>
        <a:p>
          <a:endParaRPr lang="en-US"/>
        </a:p>
      </dgm:t>
    </dgm:pt>
    <dgm:pt modelId="{313F566A-8AC4-4B1E-80C1-FE0BDD94D73A}" type="sibTrans" cxnId="{F3FA6F0B-EC37-4B40-AC2E-5C4B1D408AFB}">
      <dgm:prSet/>
      <dgm:spPr/>
      <dgm:t>
        <a:bodyPr/>
        <a:lstStyle/>
        <a:p>
          <a:endParaRPr lang="en-US"/>
        </a:p>
      </dgm:t>
    </dgm:pt>
    <dgm:pt modelId="{E16DA8FB-8F1B-434B-A2D3-139F76585252}">
      <dgm:prSet phldrT="[Text]"/>
      <dgm:spPr/>
      <dgm:t>
        <a:bodyPr/>
        <a:lstStyle/>
        <a:p>
          <a:r>
            <a:rPr lang="en-US" dirty="0"/>
            <a:t>Universal Life</a:t>
          </a:r>
        </a:p>
      </dgm:t>
    </dgm:pt>
    <dgm:pt modelId="{08602854-13DF-4F6F-87CE-0388BBEEB727}" type="parTrans" cxnId="{E4E5571F-81BA-498D-A6DC-F2BE6EF6085A}">
      <dgm:prSet/>
      <dgm:spPr/>
      <dgm:t>
        <a:bodyPr/>
        <a:lstStyle/>
        <a:p>
          <a:endParaRPr lang="en-US"/>
        </a:p>
      </dgm:t>
    </dgm:pt>
    <dgm:pt modelId="{4D5D7AE3-4C59-4975-A569-DE98DCFC0074}" type="sibTrans" cxnId="{E4E5571F-81BA-498D-A6DC-F2BE6EF6085A}">
      <dgm:prSet/>
      <dgm:spPr/>
      <dgm:t>
        <a:bodyPr/>
        <a:lstStyle/>
        <a:p>
          <a:endParaRPr lang="en-US"/>
        </a:p>
      </dgm:t>
    </dgm:pt>
    <dgm:pt modelId="{5FC26654-9B9C-4C51-8017-8617258064B7}">
      <dgm:prSet phldrT="[Text]"/>
      <dgm:spPr/>
      <dgm:t>
        <a:bodyPr/>
        <a:lstStyle/>
        <a:p>
          <a:r>
            <a:rPr lang="en-US" dirty="0"/>
            <a:t>Variable Universal Life Insurance  Contracts</a:t>
          </a:r>
        </a:p>
      </dgm:t>
    </dgm:pt>
    <dgm:pt modelId="{0BEB324B-B347-46C3-98E3-07CAB74C2AA4}" type="parTrans" cxnId="{BE84E8F2-763E-4D26-B124-861C368C7F6B}">
      <dgm:prSet/>
      <dgm:spPr/>
      <dgm:t>
        <a:bodyPr/>
        <a:lstStyle/>
        <a:p>
          <a:endParaRPr lang="en-US"/>
        </a:p>
      </dgm:t>
    </dgm:pt>
    <dgm:pt modelId="{7E01A36F-B7FC-4838-A030-4B63F284BCF7}" type="sibTrans" cxnId="{BE84E8F2-763E-4D26-B124-861C368C7F6B}">
      <dgm:prSet/>
      <dgm:spPr/>
      <dgm:t>
        <a:bodyPr/>
        <a:lstStyle/>
        <a:p>
          <a:endParaRPr lang="en-US"/>
        </a:p>
      </dgm:t>
    </dgm:pt>
    <dgm:pt modelId="{D04C8DCE-3A73-43D2-850F-93BA69E93D71}">
      <dgm:prSet/>
      <dgm:spPr/>
      <dgm:t>
        <a:bodyPr/>
        <a:lstStyle/>
        <a:p>
          <a:r>
            <a:rPr lang="en-US" dirty="0"/>
            <a:t>Whole - life</a:t>
          </a:r>
        </a:p>
      </dgm:t>
    </dgm:pt>
    <dgm:pt modelId="{2DB12AB3-FB80-40E0-94FE-CD5902372750}" type="parTrans" cxnId="{86850991-D5F0-4B1B-87B8-D07A07EEE308}">
      <dgm:prSet/>
      <dgm:spPr/>
      <dgm:t>
        <a:bodyPr/>
        <a:lstStyle/>
        <a:p>
          <a:endParaRPr lang="en-US"/>
        </a:p>
      </dgm:t>
    </dgm:pt>
    <dgm:pt modelId="{CBE5A479-A41A-4583-A55A-8E092A44BA9D}" type="sibTrans" cxnId="{86850991-D5F0-4B1B-87B8-D07A07EEE308}">
      <dgm:prSet/>
      <dgm:spPr/>
      <dgm:t>
        <a:bodyPr/>
        <a:lstStyle/>
        <a:p>
          <a:endParaRPr lang="en-US"/>
        </a:p>
      </dgm:t>
    </dgm:pt>
    <dgm:pt modelId="{B66DC346-D304-4D8C-98DF-BEC07C9DA671}">
      <dgm:prSet/>
      <dgm:spPr/>
      <dgm:t>
        <a:bodyPr/>
        <a:lstStyle/>
        <a:p>
          <a:r>
            <a:rPr lang="en-US" dirty="0"/>
            <a:t>Variable Life</a:t>
          </a:r>
        </a:p>
      </dgm:t>
    </dgm:pt>
    <dgm:pt modelId="{56FAFE16-2CD2-4E7B-A2E3-8FB65A2E771A}" type="parTrans" cxnId="{579C18B7-E898-40D8-A908-A5BBD4112D8C}">
      <dgm:prSet/>
      <dgm:spPr/>
      <dgm:t>
        <a:bodyPr/>
        <a:lstStyle/>
        <a:p>
          <a:endParaRPr lang="en-US"/>
        </a:p>
      </dgm:t>
    </dgm:pt>
    <dgm:pt modelId="{50B5CF95-FB58-430E-999A-16F1E8C5C533}" type="sibTrans" cxnId="{579C18B7-E898-40D8-A908-A5BBD4112D8C}">
      <dgm:prSet/>
      <dgm:spPr/>
      <dgm:t>
        <a:bodyPr/>
        <a:lstStyle/>
        <a:p>
          <a:endParaRPr lang="en-US"/>
        </a:p>
      </dgm:t>
    </dgm:pt>
    <dgm:pt modelId="{34EFF71E-8BB2-4BFB-8F4A-9E37930694EC}" type="pres">
      <dgm:prSet presAssocID="{A5F93B80-CD0E-495E-AB05-F7062A2BAF22}" presName="diagram" presStyleCnt="0">
        <dgm:presLayoutVars>
          <dgm:chPref val="1"/>
          <dgm:dir/>
          <dgm:animOne val="branch"/>
          <dgm:animLvl val="lvl"/>
          <dgm:resizeHandles/>
        </dgm:presLayoutVars>
      </dgm:prSet>
      <dgm:spPr/>
    </dgm:pt>
    <dgm:pt modelId="{27BA34C5-0CCB-4223-BB42-0893B641676B}" type="pres">
      <dgm:prSet presAssocID="{986D2E6B-E4DD-4E22-9F55-927D46ACC077}" presName="root" presStyleCnt="0"/>
      <dgm:spPr/>
    </dgm:pt>
    <dgm:pt modelId="{9B9B9875-943D-4AB3-9BB6-1D2B8D869B6B}" type="pres">
      <dgm:prSet presAssocID="{986D2E6B-E4DD-4E22-9F55-927D46ACC077}" presName="rootComposite" presStyleCnt="0"/>
      <dgm:spPr/>
    </dgm:pt>
    <dgm:pt modelId="{E8A4F643-C597-4DF3-A3A3-2D33BE6A40FB}" type="pres">
      <dgm:prSet presAssocID="{986D2E6B-E4DD-4E22-9F55-927D46ACC077}" presName="rootText" presStyleLbl="node1" presStyleIdx="0" presStyleCnt="2"/>
      <dgm:spPr/>
    </dgm:pt>
    <dgm:pt modelId="{2936A94E-EA8C-4AEE-B528-39D26D6D5109}" type="pres">
      <dgm:prSet presAssocID="{986D2E6B-E4DD-4E22-9F55-927D46ACC077}" presName="rootConnector" presStyleLbl="node1" presStyleIdx="0" presStyleCnt="2"/>
      <dgm:spPr/>
    </dgm:pt>
    <dgm:pt modelId="{2B82939A-6C3F-4BE6-93C5-D89270E9CAF3}" type="pres">
      <dgm:prSet presAssocID="{986D2E6B-E4DD-4E22-9F55-927D46ACC077}" presName="childShape" presStyleCnt="0"/>
      <dgm:spPr/>
    </dgm:pt>
    <dgm:pt modelId="{E8C77758-5900-4B94-8BF9-2A1DC71D88B6}" type="pres">
      <dgm:prSet presAssocID="{4017D6B4-5355-4C65-A702-230BBBA08FDD}" presName="Name13" presStyleLbl="parChTrans1D2" presStyleIdx="0" presStyleCnt="6"/>
      <dgm:spPr/>
    </dgm:pt>
    <dgm:pt modelId="{E3F4FECC-55D7-4C11-8C54-C421823E0448}" type="pres">
      <dgm:prSet presAssocID="{456FC4A6-6F6F-4028-8B87-DE0762B372A4}" presName="childText" presStyleLbl="bgAcc1" presStyleIdx="0" presStyleCnt="6">
        <dgm:presLayoutVars>
          <dgm:bulletEnabled val="1"/>
        </dgm:presLayoutVars>
      </dgm:prSet>
      <dgm:spPr/>
    </dgm:pt>
    <dgm:pt modelId="{69EECA7F-1B86-41ED-BC95-552785B338CC}" type="pres">
      <dgm:prSet presAssocID="{2DB12AB3-FB80-40E0-94FE-CD5902372750}" presName="Name13" presStyleLbl="parChTrans1D2" presStyleIdx="1" presStyleCnt="6"/>
      <dgm:spPr/>
    </dgm:pt>
    <dgm:pt modelId="{D2C4E057-DEDA-4654-8C42-73DABED2A8DD}" type="pres">
      <dgm:prSet presAssocID="{D04C8DCE-3A73-43D2-850F-93BA69E93D71}" presName="childText" presStyleLbl="bgAcc1" presStyleIdx="1" presStyleCnt="6">
        <dgm:presLayoutVars>
          <dgm:bulletEnabled val="1"/>
        </dgm:presLayoutVars>
      </dgm:prSet>
      <dgm:spPr/>
    </dgm:pt>
    <dgm:pt modelId="{CF96DA8A-DE48-4FBE-B147-37A527E08D7A}" type="pres">
      <dgm:prSet presAssocID="{0F65C260-13EC-4B58-9E08-DF6B77BEAD7D}" presName="Name13" presStyleLbl="parChTrans1D2" presStyleIdx="2" presStyleCnt="6"/>
      <dgm:spPr/>
    </dgm:pt>
    <dgm:pt modelId="{3F014DDF-C609-40A1-ABC4-F717FF4B2680}" type="pres">
      <dgm:prSet presAssocID="{24257879-80A2-464D-9CB1-7695C9A6CFA0}" presName="childText" presStyleLbl="bgAcc1" presStyleIdx="2" presStyleCnt="6">
        <dgm:presLayoutVars>
          <dgm:bulletEnabled val="1"/>
        </dgm:presLayoutVars>
      </dgm:prSet>
      <dgm:spPr/>
    </dgm:pt>
    <dgm:pt modelId="{3E383A98-10FA-4D04-9D7B-5BADE2672504}" type="pres">
      <dgm:prSet presAssocID="{4FC6816A-BFE1-42E1-8C74-CC59AD9D8E07}" presName="root" presStyleCnt="0"/>
      <dgm:spPr/>
    </dgm:pt>
    <dgm:pt modelId="{97DC2CE5-77DB-477C-AF8D-E1D2F977746F}" type="pres">
      <dgm:prSet presAssocID="{4FC6816A-BFE1-42E1-8C74-CC59AD9D8E07}" presName="rootComposite" presStyleCnt="0"/>
      <dgm:spPr/>
    </dgm:pt>
    <dgm:pt modelId="{7B8F40F0-BE5D-48B5-8440-5D97BA616CF5}" type="pres">
      <dgm:prSet presAssocID="{4FC6816A-BFE1-42E1-8C74-CC59AD9D8E07}" presName="rootText" presStyleLbl="node1" presStyleIdx="1" presStyleCnt="2"/>
      <dgm:spPr/>
    </dgm:pt>
    <dgm:pt modelId="{08436A52-AC53-4871-9FF1-21D2E5499B18}" type="pres">
      <dgm:prSet presAssocID="{4FC6816A-BFE1-42E1-8C74-CC59AD9D8E07}" presName="rootConnector" presStyleLbl="node1" presStyleIdx="1" presStyleCnt="2"/>
      <dgm:spPr/>
    </dgm:pt>
    <dgm:pt modelId="{D49935B3-79B6-4D52-9607-67537001AB86}" type="pres">
      <dgm:prSet presAssocID="{4FC6816A-BFE1-42E1-8C74-CC59AD9D8E07}" presName="childShape" presStyleCnt="0"/>
      <dgm:spPr/>
    </dgm:pt>
    <dgm:pt modelId="{AF54E333-D361-4BDA-A29F-768D777AC5E5}" type="pres">
      <dgm:prSet presAssocID="{08602854-13DF-4F6F-87CE-0388BBEEB727}" presName="Name13" presStyleLbl="parChTrans1D2" presStyleIdx="3" presStyleCnt="6"/>
      <dgm:spPr/>
    </dgm:pt>
    <dgm:pt modelId="{96045C79-814B-4D34-9A70-03EC99B5AE48}" type="pres">
      <dgm:prSet presAssocID="{E16DA8FB-8F1B-434B-A2D3-139F76585252}" presName="childText" presStyleLbl="bgAcc1" presStyleIdx="3" presStyleCnt="6">
        <dgm:presLayoutVars>
          <dgm:bulletEnabled val="1"/>
        </dgm:presLayoutVars>
      </dgm:prSet>
      <dgm:spPr/>
    </dgm:pt>
    <dgm:pt modelId="{6F237D84-EEA7-425C-9A41-487EF4E7C74A}" type="pres">
      <dgm:prSet presAssocID="{56FAFE16-2CD2-4E7B-A2E3-8FB65A2E771A}" presName="Name13" presStyleLbl="parChTrans1D2" presStyleIdx="4" presStyleCnt="6"/>
      <dgm:spPr/>
    </dgm:pt>
    <dgm:pt modelId="{3544476B-C396-4DA8-A5EC-703E4E306990}" type="pres">
      <dgm:prSet presAssocID="{B66DC346-D304-4D8C-98DF-BEC07C9DA671}" presName="childText" presStyleLbl="bgAcc1" presStyleIdx="4" presStyleCnt="6">
        <dgm:presLayoutVars>
          <dgm:bulletEnabled val="1"/>
        </dgm:presLayoutVars>
      </dgm:prSet>
      <dgm:spPr/>
    </dgm:pt>
    <dgm:pt modelId="{528A6316-9432-4040-A4A4-74A02481682F}" type="pres">
      <dgm:prSet presAssocID="{0BEB324B-B347-46C3-98E3-07CAB74C2AA4}" presName="Name13" presStyleLbl="parChTrans1D2" presStyleIdx="5" presStyleCnt="6"/>
      <dgm:spPr/>
    </dgm:pt>
    <dgm:pt modelId="{19E88B23-7C4C-45AD-8D78-69DB73BE373A}" type="pres">
      <dgm:prSet presAssocID="{5FC26654-9B9C-4C51-8017-8617258064B7}" presName="childText" presStyleLbl="bgAcc1" presStyleIdx="5" presStyleCnt="6">
        <dgm:presLayoutVars>
          <dgm:bulletEnabled val="1"/>
        </dgm:presLayoutVars>
      </dgm:prSet>
      <dgm:spPr/>
    </dgm:pt>
  </dgm:ptLst>
  <dgm:cxnLst>
    <dgm:cxn modelId="{7428FB09-3765-4B58-9BF0-ED01CB0BF541}" type="presOf" srcId="{4FC6816A-BFE1-42E1-8C74-CC59AD9D8E07}" destId="{08436A52-AC53-4871-9FF1-21D2E5499B18}" srcOrd="1" destOrd="0" presId="urn:microsoft.com/office/officeart/2005/8/layout/hierarchy3"/>
    <dgm:cxn modelId="{F3FA6F0B-EC37-4B40-AC2E-5C4B1D408AFB}" srcId="{A5F93B80-CD0E-495E-AB05-F7062A2BAF22}" destId="{4FC6816A-BFE1-42E1-8C74-CC59AD9D8E07}" srcOrd="1" destOrd="0" parTransId="{F070CF3D-0470-43E4-BEA9-031348953136}" sibTransId="{313F566A-8AC4-4B1E-80C1-FE0BDD94D73A}"/>
    <dgm:cxn modelId="{F2705D14-C169-497E-AD94-A5E243D79001}" type="presOf" srcId="{4FC6816A-BFE1-42E1-8C74-CC59AD9D8E07}" destId="{7B8F40F0-BE5D-48B5-8440-5D97BA616CF5}" srcOrd="0" destOrd="0" presId="urn:microsoft.com/office/officeart/2005/8/layout/hierarchy3"/>
    <dgm:cxn modelId="{706FA414-CC20-4AF7-88B2-3FFB2C6C713A}" type="presOf" srcId="{B66DC346-D304-4D8C-98DF-BEC07C9DA671}" destId="{3544476B-C396-4DA8-A5EC-703E4E306990}" srcOrd="0" destOrd="0" presId="urn:microsoft.com/office/officeart/2005/8/layout/hierarchy3"/>
    <dgm:cxn modelId="{CEEBA316-CC97-41DA-A509-8EA0AB80FF3D}" type="presOf" srcId="{56FAFE16-2CD2-4E7B-A2E3-8FB65A2E771A}" destId="{6F237D84-EEA7-425C-9A41-487EF4E7C74A}" srcOrd="0" destOrd="0" presId="urn:microsoft.com/office/officeart/2005/8/layout/hierarchy3"/>
    <dgm:cxn modelId="{79C1071D-2483-4F54-BF24-E17FC3DA8FD0}" type="presOf" srcId="{2DB12AB3-FB80-40E0-94FE-CD5902372750}" destId="{69EECA7F-1B86-41ED-BC95-552785B338CC}" srcOrd="0" destOrd="0" presId="urn:microsoft.com/office/officeart/2005/8/layout/hierarchy3"/>
    <dgm:cxn modelId="{3B58281F-7E2D-4199-957C-F9E264929436}" type="presOf" srcId="{986D2E6B-E4DD-4E22-9F55-927D46ACC077}" destId="{2936A94E-EA8C-4AEE-B528-39D26D6D5109}" srcOrd="1" destOrd="0" presId="urn:microsoft.com/office/officeart/2005/8/layout/hierarchy3"/>
    <dgm:cxn modelId="{E4E5571F-81BA-498D-A6DC-F2BE6EF6085A}" srcId="{4FC6816A-BFE1-42E1-8C74-CC59AD9D8E07}" destId="{E16DA8FB-8F1B-434B-A2D3-139F76585252}" srcOrd="0" destOrd="0" parTransId="{08602854-13DF-4F6F-87CE-0388BBEEB727}" sibTransId="{4D5D7AE3-4C59-4975-A569-DE98DCFC0074}"/>
    <dgm:cxn modelId="{F9B2D721-5862-4D09-9FAC-553E3859EB27}" type="presOf" srcId="{24257879-80A2-464D-9CB1-7695C9A6CFA0}" destId="{3F014DDF-C609-40A1-ABC4-F717FF4B2680}" srcOrd="0" destOrd="0" presId="urn:microsoft.com/office/officeart/2005/8/layout/hierarchy3"/>
    <dgm:cxn modelId="{74EE222F-3BE3-4331-A80A-95F5E3FA34BA}" type="presOf" srcId="{986D2E6B-E4DD-4E22-9F55-927D46ACC077}" destId="{E8A4F643-C597-4DF3-A3A3-2D33BE6A40FB}" srcOrd="0" destOrd="0" presId="urn:microsoft.com/office/officeart/2005/8/layout/hierarchy3"/>
    <dgm:cxn modelId="{A43B9534-5509-47F9-8C30-94B13CC438BA}" type="presOf" srcId="{D04C8DCE-3A73-43D2-850F-93BA69E93D71}" destId="{D2C4E057-DEDA-4654-8C42-73DABED2A8DD}" srcOrd="0" destOrd="0" presId="urn:microsoft.com/office/officeart/2005/8/layout/hierarchy3"/>
    <dgm:cxn modelId="{2D2A2F49-121C-4803-B9F8-1B3DB4D5D127}" type="presOf" srcId="{456FC4A6-6F6F-4028-8B87-DE0762B372A4}" destId="{E3F4FECC-55D7-4C11-8C54-C421823E0448}" srcOrd="0" destOrd="0" presId="urn:microsoft.com/office/officeart/2005/8/layout/hierarchy3"/>
    <dgm:cxn modelId="{0653DB49-F307-4A41-A9B4-ABA1560A44E2}" type="presOf" srcId="{0BEB324B-B347-46C3-98E3-07CAB74C2AA4}" destId="{528A6316-9432-4040-A4A4-74A02481682F}" srcOrd="0" destOrd="0" presId="urn:microsoft.com/office/officeart/2005/8/layout/hierarchy3"/>
    <dgm:cxn modelId="{989A176A-EF72-4333-BDE3-8053AE046A8E}" type="presOf" srcId="{5FC26654-9B9C-4C51-8017-8617258064B7}" destId="{19E88B23-7C4C-45AD-8D78-69DB73BE373A}" srcOrd="0" destOrd="0" presId="urn:microsoft.com/office/officeart/2005/8/layout/hierarchy3"/>
    <dgm:cxn modelId="{7DD3C881-CD41-4F4B-A38F-BEBB82E2A6C1}" type="presOf" srcId="{08602854-13DF-4F6F-87CE-0388BBEEB727}" destId="{AF54E333-D361-4BDA-A29F-768D777AC5E5}" srcOrd="0" destOrd="0" presId="urn:microsoft.com/office/officeart/2005/8/layout/hierarchy3"/>
    <dgm:cxn modelId="{86850991-D5F0-4B1B-87B8-D07A07EEE308}" srcId="{986D2E6B-E4DD-4E22-9F55-927D46ACC077}" destId="{D04C8DCE-3A73-43D2-850F-93BA69E93D71}" srcOrd="1" destOrd="0" parTransId="{2DB12AB3-FB80-40E0-94FE-CD5902372750}" sibTransId="{CBE5A479-A41A-4583-A55A-8E092A44BA9D}"/>
    <dgm:cxn modelId="{49205B9D-4EA9-4619-BD46-BFA8DFF6546D}" type="presOf" srcId="{A5F93B80-CD0E-495E-AB05-F7062A2BAF22}" destId="{34EFF71E-8BB2-4BFB-8F4A-9E37930694EC}" srcOrd="0" destOrd="0" presId="urn:microsoft.com/office/officeart/2005/8/layout/hierarchy3"/>
    <dgm:cxn modelId="{BF21ECA3-D09E-41F7-AEC3-79D9EF6AC25E}" type="presOf" srcId="{4017D6B4-5355-4C65-A702-230BBBA08FDD}" destId="{E8C77758-5900-4B94-8BF9-2A1DC71D88B6}" srcOrd="0" destOrd="0" presId="urn:microsoft.com/office/officeart/2005/8/layout/hierarchy3"/>
    <dgm:cxn modelId="{915C2DAA-FC02-4985-8B14-F918F0D82AD5}" srcId="{A5F93B80-CD0E-495E-AB05-F7062A2BAF22}" destId="{986D2E6B-E4DD-4E22-9F55-927D46ACC077}" srcOrd="0" destOrd="0" parTransId="{3783996A-2BDD-4DE2-A3F4-48C61464B41B}" sibTransId="{AD0E31CE-D72A-44F2-A841-1EAC883D0A96}"/>
    <dgm:cxn modelId="{579C18B7-E898-40D8-A908-A5BBD4112D8C}" srcId="{4FC6816A-BFE1-42E1-8C74-CC59AD9D8E07}" destId="{B66DC346-D304-4D8C-98DF-BEC07C9DA671}" srcOrd="1" destOrd="0" parTransId="{56FAFE16-2CD2-4E7B-A2E3-8FB65A2E771A}" sibTransId="{50B5CF95-FB58-430E-999A-16F1E8C5C533}"/>
    <dgm:cxn modelId="{0F93CAC0-F2D1-4CDF-A741-F318B24859AF}" type="presOf" srcId="{0F65C260-13EC-4B58-9E08-DF6B77BEAD7D}" destId="{CF96DA8A-DE48-4FBE-B147-37A527E08D7A}" srcOrd="0" destOrd="0" presId="urn:microsoft.com/office/officeart/2005/8/layout/hierarchy3"/>
    <dgm:cxn modelId="{AB8DC8C9-BC35-4554-8C37-2283FDCE21FB}" srcId="{986D2E6B-E4DD-4E22-9F55-927D46ACC077}" destId="{24257879-80A2-464D-9CB1-7695C9A6CFA0}" srcOrd="2" destOrd="0" parTransId="{0F65C260-13EC-4B58-9E08-DF6B77BEAD7D}" sibTransId="{B6CC64BD-5943-4177-86A0-88E22EA7FEFF}"/>
    <dgm:cxn modelId="{73753DE7-5297-4C86-88EB-5E8514CE44F1}" type="presOf" srcId="{E16DA8FB-8F1B-434B-A2D3-139F76585252}" destId="{96045C79-814B-4D34-9A70-03EC99B5AE48}" srcOrd="0" destOrd="0" presId="urn:microsoft.com/office/officeart/2005/8/layout/hierarchy3"/>
    <dgm:cxn modelId="{46AFF5EC-E75C-4B7F-8806-39FF55671573}" srcId="{986D2E6B-E4DD-4E22-9F55-927D46ACC077}" destId="{456FC4A6-6F6F-4028-8B87-DE0762B372A4}" srcOrd="0" destOrd="0" parTransId="{4017D6B4-5355-4C65-A702-230BBBA08FDD}" sibTransId="{1F0A74B1-E10A-4BEB-BA0B-E548A7E17498}"/>
    <dgm:cxn modelId="{BE84E8F2-763E-4D26-B124-861C368C7F6B}" srcId="{4FC6816A-BFE1-42E1-8C74-CC59AD9D8E07}" destId="{5FC26654-9B9C-4C51-8017-8617258064B7}" srcOrd="2" destOrd="0" parTransId="{0BEB324B-B347-46C3-98E3-07CAB74C2AA4}" sibTransId="{7E01A36F-B7FC-4838-A030-4B63F284BCF7}"/>
    <dgm:cxn modelId="{1D65A0AA-6B0C-4FB6-ACFB-7943DE2CB098}" type="presParOf" srcId="{34EFF71E-8BB2-4BFB-8F4A-9E37930694EC}" destId="{27BA34C5-0CCB-4223-BB42-0893B641676B}" srcOrd="0" destOrd="0" presId="urn:microsoft.com/office/officeart/2005/8/layout/hierarchy3"/>
    <dgm:cxn modelId="{19453B21-A909-4C37-9501-C16ABED99E92}" type="presParOf" srcId="{27BA34C5-0CCB-4223-BB42-0893B641676B}" destId="{9B9B9875-943D-4AB3-9BB6-1D2B8D869B6B}" srcOrd="0" destOrd="0" presId="urn:microsoft.com/office/officeart/2005/8/layout/hierarchy3"/>
    <dgm:cxn modelId="{EEF12E38-C97D-4316-9AE7-4647140C08F8}" type="presParOf" srcId="{9B9B9875-943D-4AB3-9BB6-1D2B8D869B6B}" destId="{E8A4F643-C597-4DF3-A3A3-2D33BE6A40FB}" srcOrd="0" destOrd="0" presId="urn:microsoft.com/office/officeart/2005/8/layout/hierarchy3"/>
    <dgm:cxn modelId="{E536A3B4-AC6F-42ED-B6E1-453EDF33256D}" type="presParOf" srcId="{9B9B9875-943D-4AB3-9BB6-1D2B8D869B6B}" destId="{2936A94E-EA8C-4AEE-B528-39D26D6D5109}" srcOrd="1" destOrd="0" presId="urn:microsoft.com/office/officeart/2005/8/layout/hierarchy3"/>
    <dgm:cxn modelId="{D775B82F-E467-4EF0-AD73-2FDA3295E7BC}" type="presParOf" srcId="{27BA34C5-0CCB-4223-BB42-0893B641676B}" destId="{2B82939A-6C3F-4BE6-93C5-D89270E9CAF3}" srcOrd="1" destOrd="0" presId="urn:microsoft.com/office/officeart/2005/8/layout/hierarchy3"/>
    <dgm:cxn modelId="{D8CBABB9-09F2-4A03-90DB-E5F57370EAAF}" type="presParOf" srcId="{2B82939A-6C3F-4BE6-93C5-D89270E9CAF3}" destId="{E8C77758-5900-4B94-8BF9-2A1DC71D88B6}" srcOrd="0" destOrd="0" presId="urn:microsoft.com/office/officeart/2005/8/layout/hierarchy3"/>
    <dgm:cxn modelId="{DCF44751-15AE-4802-9A91-C2944F6E7496}" type="presParOf" srcId="{2B82939A-6C3F-4BE6-93C5-D89270E9CAF3}" destId="{E3F4FECC-55D7-4C11-8C54-C421823E0448}" srcOrd="1" destOrd="0" presId="urn:microsoft.com/office/officeart/2005/8/layout/hierarchy3"/>
    <dgm:cxn modelId="{C8BCD9B8-8A52-4274-9ED5-9FA306F9908F}" type="presParOf" srcId="{2B82939A-6C3F-4BE6-93C5-D89270E9CAF3}" destId="{69EECA7F-1B86-41ED-BC95-552785B338CC}" srcOrd="2" destOrd="0" presId="urn:microsoft.com/office/officeart/2005/8/layout/hierarchy3"/>
    <dgm:cxn modelId="{E1DBE03B-7040-439C-8485-77064408E805}" type="presParOf" srcId="{2B82939A-6C3F-4BE6-93C5-D89270E9CAF3}" destId="{D2C4E057-DEDA-4654-8C42-73DABED2A8DD}" srcOrd="3" destOrd="0" presId="urn:microsoft.com/office/officeart/2005/8/layout/hierarchy3"/>
    <dgm:cxn modelId="{D9561BD8-2914-4F18-A962-DAB21F807C8B}" type="presParOf" srcId="{2B82939A-6C3F-4BE6-93C5-D89270E9CAF3}" destId="{CF96DA8A-DE48-4FBE-B147-37A527E08D7A}" srcOrd="4" destOrd="0" presId="urn:microsoft.com/office/officeart/2005/8/layout/hierarchy3"/>
    <dgm:cxn modelId="{B9E8032E-F33A-4168-BB60-468CB2C04FF8}" type="presParOf" srcId="{2B82939A-6C3F-4BE6-93C5-D89270E9CAF3}" destId="{3F014DDF-C609-40A1-ABC4-F717FF4B2680}" srcOrd="5" destOrd="0" presId="urn:microsoft.com/office/officeart/2005/8/layout/hierarchy3"/>
    <dgm:cxn modelId="{EC7DA5D7-23A6-412F-A1F9-2F7F73059811}" type="presParOf" srcId="{34EFF71E-8BB2-4BFB-8F4A-9E37930694EC}" destId="{3E383A98-10FA-4D04-9D7B-5BADE2672504}" srcOrd="1" destOrd="0" presId="urn:microsoft.com/office/officeart/2005/8/layout/hierarchy3"/>
    <dgm:cxn modelId="{BE91F480-47C4-4AD7-AD4F-67F696F2E0D1}" type="presParOf" srcId="{3E383A98-10FA-4D04-9D7B-5BADE2672504}" destId="{97DC2CE5-77DB-477C-AF8D-E1D2F977746F}" srcOrd="0" destOrd="0" presId="urn:microsoft.com/office/officeart/2005/8/layout/hierarchy3"/>
    <dgm:cxn modelId="{5AE284C2-30B3-4F6D-904E-DF8DD765DC49}" type="presParOf" srcId="{97DC2CE5-77DB-477C-AF8D-E1D2F977746F}" destId="{7B8F40F0-BE5D-48B5-8440-5D97BA616CF5}" srcOrd="0" destOrd="0" presId="urn:microsoft.com/office/officeart/2005/8/layout/hierarchy3"/>
    <dgm:cxn modelId="{54ED13EE-ABF0-41B2-BEA9-324CDDF1CC43}" type="presParOf" srcId="{97DC2CE5-77DB-477C-AF8D-E1D2F977746F}" destId="{08436A52-AC53-4871-9FF1-21D2E5499B18}" srcOrd="1" destOrd="0" presId="urn:microsoft.com/office/officeart/2005/8/layout/hierarchy3"/>
    <dgm:cxn modelId="{8EED207E-C777-40B5-AC38-3AA7953BF1E6}" type="presParOf" srcId="{3E383A98-10FA-4D04-9D7B-5BADE2672504}" destId="{D49935B3-79B6-4D52-9607-67537001AB86}" srcOrd="1" destOrd="0" presId="urn:microsoft.com/office/officeart/2005/8/layout/hierarchy3"/>
    <dgm:cxn modelId="{8577E5DE-5EC1-4428-BC0B-D4063733336F}" type="presParOf" srcId="{D49935B3-79B6-4D52-9607-67537001AB86}" destId="{AF54E333-D361-4BDA-A29F-768D777AC5E5}" srcOrd="0" destOrd="0" presId="urn:microsoft.com/office/officeart/2005/8/layout/hierarchy3"/>
    <dgm:cxn modelId="{BC2D4608-9167-4476-BDD4-F92C3C4311D7}" type="presParOf" srcId="{D49935B3-79B6-4D52-9607-67537001AB86}" destId="{96045C79-814B-4D34-9A70-03EC99B5AE48}" srcOrd="1" destOrd="0" presId="urn:microsoft.com/office/officeart/2005/8/layout/hierarchy3"/>
    <dgm:cxn modelId="{1CCE709F-877A-4B72-BD2E-D0630C690667}" type="presParOf" srcId="{D49935B3-79B6-4D52-9607-67537001AB86}" destId="{6F237D84-EEA7-425C-9A41-487EF4E7C74A}" srcOrd="2" destOrd="0" presId="urn:microsoft.com/office/officeart/2005/8/layout/hierarchy3"/>
    <dgm:cxn modelId="{16AC9580-5F81-402C-B0FD-5B833DD48AC7}" type="presParOf" srcId="{D49935B3-79B6-4D52-9607-67537001AB86}" destId="{3544476B-C396-4DA8-A5EC-703E4E306990}" srcOrd="3" destOrd="0" presId="urn:microsoft.com/office/officeart/2005/8/layout/hierarchy3"/>
    <dgm:cxn modelId="{3A9458A4-C879-4AA1-A386-6AAFEA37DA06}" type="presParOf" srcId="{D49935B3-79B6-4D52-9607-67537001AB86}" destId="{528A6316-9432-4040-A4A4-74A02481682F}" srcOrd="4" destOrd="0" presId="urn:microsoft.com/office/officeart/2005/8/layout/hierarchy3"/>
    <dgm:cxn modelId="{2A6E0965-49F4-4BEB-855C-13B9A286A372}" type="presParOf" srcId="{D49935B3-79B6-4D52-9607-67537001AB86}" destId="{19E88B23-7C4C-45AD-8D78-69DB73BE373A}"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A4F643-C597-4DF3-A3A3-2D33BE6A40FB}">
      <dsp:nvSpPr>
        <dsp:cNvPr id="0" name=""/>
        <dsp:cNvSpPr/>
      </dsp:nvSpPr>
      <dsp:spPr>
        <a:xfrm>
          <a:off x="1209188" y="1835"/>
          <a:ext cx="1980350" cy="9901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Traditional Forms (existed for many years)</a:t>
          </a:r>
        </a:p>
      </dsp:txBody>
      <dsp:txXfrm>
        <a:off x="1238189" y="30836"/>
        <a:ext cx="1922348" cy="932173"/>
      </dsp:txXfrm>
    </dsp:sp>
    <dsp:sp modelId="{E8C77758-5900-4B94-8BF9-2A1DC71D88B6}">
      <dsp:nvSpPr>
        <dsp:cNvPr id="0" name=""/>
        <dsp:cNvSpPr/>
      </dsp:nvSpPr>
      <dsp:spPr>
        <a:xfrm>
          <a:off x="1407223" y="992010"/>
          <a:ext cx="198035" cy="742631"/>
        </a:xfrm>
        <a:custGeom>
          <a:avLst/>
          <a:gdLst/>
          <a:ahLst/>
          <a:cxnLst/>
          <a:rect l="0" t="0" r="0" b="0"/>
          <a:pathLst>
            <a:path>
              <a:moveTo>
                <a:pt x="0" y="0"/>
              </a:moveTo>
              <a:lnTo>
                <a:pt x="0" y="742631"/>
              </a:lnTo>
              <a:lnTo>
                <a:pt x="198035" y="7426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F4FECC-55D7-4C11-8C54-C421823E0448}">
      <dsp:nvSpPr>
        <dsp:cNvPr id="0" name=""/>
        <dsp:cNvSpPr/>
      </dsp:nvSpPr>
      <dsp:spPr>
        <a:xfrm>
          <a:off x="1605258" y="1239554"/>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Term Insurance</a:t>
          </a:r>
        </a:p>
      </dsp:txBody>
      <dsp:txXfrm>
        <a:off x="1634259" y="1268555"/>
        <a:ext cx="1526278" cy="932173"/>
      </dsp:txXfrm>
    </dsp:sp>
    <dsp:sp modelId="{69EECA7F-1B86-41ED-BC95-552785B338CC}">
      <dsp:nvSpPr>
        <dsp:cNvPr id="0" name=""/>
        <dsp:cNvSpPr/>
      </dsp:nvSpPr>
      <dsp:spPr>
        <a:xfrm>
          <a:off x="1407223" y="992010"/>
          <a:ext cx="198035" cy="1980350"/>
        </a:xfrm>
        <a:custGeom>
          <a:avLst/>
          <a:gdLst/>
          <a:ahLst/>
          <a:cxnLst/>
          <a:rect l="0" t="0" r="0" b="0"/>
          <a:pathLst>
            <a:path>
              <a:moveTo>
                <a:pt x="0" y="0"/>
              </a:moveTo>
              <a:lnTo>
                <a:pt x="0" y="1980350"/>
              </a:lnTo>
              <a:lnTo>
                <a:pt x="198035" y="1980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2C4E057-DEDA-4654-8C42-73DABED2A8DD}">
      <dsp:nvSpPr>
        <dsp:cNvPr id="0" name=""/>
        <dsp:cNvSpPr/>
      </dsp:nvSpPr>
      <dsp:spPr>
        <a:xfrm>
          <a:off x="1605258" y="2477273"/>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Whole - life</a:t>
          </a:r>
        </a:p>
      </dsp:txBody>
      <dsp:txXfrm>
        <a:off x="1634259" y="2506274"/>
        <a:ext cx="1526278" cy="932173"/>
      </dsp:txXfrm>
    </dsp:sp>
    <dsp:sp modelId="{CF96DA8A-DE48-4FBE-B147-37A527E08D7A}">
      <dsp:nvSpPr>
        <dsp:cNvPr id="0" name=""/>
        <dsp:cNvSpPr/>
      </dsp:nvSpPr>
      <dsp:spPr>
        <a:xfrm>
          <a:off x="1407223" y="992010"/>
          <a:ext cx="198035" cy="3218069"/>
        </a:xfrm>
        <a:custGeom>
          <a:avLst/>
          <a:gdLst/>
          <a:ahLst/>
          <a:cxnLst/>
          <a:rect l="0" t="0" r="0" b="0"/>
          <a:pathLst>
            <a:path>
              <a:moveTo>
                <a:pt x="0" y="0"/>
              </a:moveTo>
              <a:lnTo>
                <a:pt x="0" y="3218069"/>
              </a:lnTo>
              <a:lnTo>
                <a:pt x="198035" y="32180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014DDF-C609-40A1-ABC4-F717FF4B2680}">
      <dsp:nvSpPr>
        <dsp:cNvPr id="0" name=""/>
        <dsp:cNvSpPr/>
      </dsp:nvSpPr>
      <dsp:spPr>
        <a:xfrm>
          <a:off x="1605258" y="3714992"/>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Endowment Contracts</a:t>
          </a:r>
        </a:p>
      </dsp:txBody>
      <dsp:txXfrm>
        <a:off x="1634259" y="3743993"/>
        <a:ext cx="1526278" cy="932173"/>
      </dsp:txXfrm>
    </dsp:sp>
    <dsp:sp modelId="{7B8F40F0-BE5D-48B5-8440-5D97BA616CF5}">
      <dsp:nvSpPr>
        <dsp:cNvPr id="0" name=""/>
        <dsp:cNvSpPr/>
      </dsp:nvSpPr>
      <dsp:spPr>
        <a:xfrm>
          <a:off x="3684626" y="1835"/>
          <a:ext cx="1980350" cy="9901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Relatively recent innovations, and date from the 1970s and early 1980s</a:t>
          </a:r>
        </a:p>
      </dsp:txBody>
      <dsp:txXfrm>
        <a:off x="3713627" y="30836"/>
        <a:ext cx="1922348" cy="932173"/>
      </dsp:txXfrm>
    </dsp:sp>
    <dsp:sp modelId="{AF54E333-D361-4BDA-A29F-768D777AC5E5}">
      <dsp:nvSpPr>
        <dsp:cNvPr id="0" name=""/>
        <dsp:cNvSpPr/>
      </dsp:nvSpPr>
      <dsp:spPr>
        <a:xfrm>
          <a:off x="3882661" y="992010"/>
          <a:ext cx="198035" cy="742631"/>
        </a:xfrm>
        <a:custGeom>
          <a:avLst/>
          <a:gdLst/>
          <a:ahLst/>
          <a:cxnLst/>
          <a:rect l="0" t="0" r="0" b="0"/>
          <a:pathLst>
            <a:path>
              <a:moveTo>
                <a:pt x="0" y="0"/>
              </a:moveTo>
              <a:lnTo>
                <a:pt x="0" y="742631"/>
              </a:lnTo>
              <a:lnTo>
                <a:pt x="198035" y="7426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045C79-814B-4D34-9A70-03EC99B5AE48}">
      <dsp:nvSpPr>
        <dsp:cNvPr id="0" name=""/>
        <dsp:cNvSpPr/>
      </dsp:nvSpPr>
      <dsp:spPr>
        <a:xfrm>
          <a:off x="4080696" y="1239554"/>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Universal Life</a:t>
          </a:r>
        </a:p>
      </dsp:txBody>
      <dsp:txXfrm>
        <a:off x="4109697" y="1268555"/>
        <a:ext cx="1526278" cy="932173"/>
      </dsp:txXfrm>
    </dsp:sp>
    <dsp:sp modelId="{6F237D84-EEA7-425C-9A41-487EF4E7C74A}">
      <dsp:nvSpPr>
        <dsp:cNvPr id="0" name=""/>
        <dsp:cNvSpPr/>
      </dsp:nvSpPr>
      <dsp:spPr>
        <a:xfrm>
          <a:off x="3882661" y="992010"/>
          <a:ext cx="198035" cy="1980350"/>
        </a:xfrm>
        <a:custGeom>
          <a:avLst/>
          <a:gdLst/>
          <a:ahLst/>
          <a:cxnLst/>
          <a:rect l="0" t="0" r="0" b="0"/>
          <a:pathLst>
            <a:path>
              <a:moveTo>
                <a:pt x="0" y="0"/>
              </a:moveTo>
              <a:lnTo>
                <a:pt x="0" y="1980350"/>
              </a:lnTo>
              <a:lnTo>
                <a:pt x="198035" y="1980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44476B-C396-4DA8-A5EC-703E4E306990}">
      <dsp:nvSpPr>
        <dsp:cNvPr id="0" name=""/>
        <dsp:cNvSpPr/>
      </dsp:nvSpPr>
      <dsp:spPr>
        <a:xfrm>
          <a:off x="4080696" y="2477273"/>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Variable Life</a:t>
          </a:r>
        </a:p>
      </dsp:txBody>
      <dsp:txXfrm>
        <a:off x="4109697" y="2506274"/>
        <a:ext cx="1526278" cy="932173"/>
      </dsp:txXfrm>
    </dsp:sp>
    <dsp:sp modelId="{528A6316-9432-4040-A4A4-74A02481682F}">
      <dsp:nvSpPr>
        <dsp:cNvPr id="0" name=""/>
        <dsp:cNvSpPr/>
      </dsp:nvSpPr>
      <dsp:spPr>
        <a:xfrm>
          <a:off x="3882661" y="992010"/>
          <a:ext cx="198035" cy="3218069"/>
        </a:xfrm>
        <a:custGeom>
          <a:avLst/>
          <a:gdLst/>
          <a:ahLst/>
          <a:cxnLst/>
          <a:rect l="0" t="0" r="0" b="0"/>
          <a:pathLst>
            <a:path>
              <a:moveTo>
                <a:pt x="0" y="0"/>
              </a:moveTo>
              <a:lnTo>
                <a:pt x="0" y="3218069"/>
              </a:lnTo>
              <a:lnTo>
                <a:pt x="198035" y="32180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E88B23-7C4C-45AD-8D78-69DB73BE373A}">
      <dsp:nvSpPr>
        <dsp:cNvPr id="0" name=""/>
        <dsp:cNvSpPr/>
      </dsp:nvSpPr>
      <dsp:spPr>
        <a:xfrm>
          <a:off x="4080696" y="3714992"/>
          <a:ext cx="1584280" cy="990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dirty="0"/>
            <a:t>Variable Universal Life Insurance  Contracts</a:t>
          </a:r>
        </a:p>
      </dsp:txBody>
      <dsp:txXfrm>
        <a:off x="4109697" y="3743993"/>
        <a:ext cx="1526278" cy="93217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AF01601-8060-484F-9756-0BB63EB8A08E}" type="slidenum">
              <a:rPr lang="en-US" smtClean="0"/>
              <a:t>‹#›</a:t>
            </a:fld>
            <a:endParaRPr lang="en-US"/>
          </a:p>
        </p:txBody>
      </p:sp>
    </p:spTree>
    <p:extLst>
      <p:ext uri="{BB962C8B-B14F-4D97-AF65-F5344CB8AC3E}">
        <p14:creationId xmlns:p14="http://schemas.microsoft.com/office/powerpoint/2010/main" val="912674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F52F12C-BFA7-49AE-9C35-4182ED583AA5}" type="slidenum">
              <a:rPr lang="en-US" smtClean="0"/>
              <a:t>‹#›</a:t>
            </a:fld>
            <a:endParaRPr lang="en-US"/>
          </a:p>
        </p:txBody>
      </p:sp>
    </p:spTree>
    <p:extLst>
      <p:ext uri="{BB962C8B-B14F-4D97-AF65-F5344CB8AC3E}">
        <p14:creationId xmlns:p14="http://schemas.microsoft.com/office/powerpoint/2010/main" val="333530474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3605708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39768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9716679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560973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2491187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9431323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512863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9607200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9149636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41295752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715134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7044803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71353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259292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025023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39219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947657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433106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3968885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2B9AD3-BD8B-4377-14F6-6FA60ACC4DCA}"/>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C16E9902-BABC-CAFD-B1CA-AC90DD7EA4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0A27B2F2-1061-B832-946E-3AF0F71DE462}"/>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4878775F-B910-AED9-0D4F-7ACA28F5294E}"/>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513B827-DEB0-4704-37C1-C42D6C4FCFED}"/>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83555696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0E255B-E44F-80A9-3326-9CEA02088980}"/>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38A39780-FFFF-9B16-D8AC-689DC5506E12}"/>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5B678C2-E7E5-6921-1E47-BB3B1AB3A446}"/>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1CCFB70A-5392-7371-A274-816A3211DEF0}"/>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441DB339-0137-7BF3-B08D-F3B4A6DBEABA}"/>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043998990"/>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0C9A74-B81B-AC53-9A37-D487DE751255}"/>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D20E1E24-33FC-EECC-06C4-2E6655BE4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712A1D23-A41E-51D7-6B73-EE7926CE4BA4}"/>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523ECFAA-5DEA-5465-57F7-DF568E947E3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403012F4-64F4-03DD-C09D-DD4F3A56A307}"/>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14851615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6144950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8119A0-3C84-C9D6-07B8-7B90AABE38EA}"/>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88B0E397-988A-7056-155B-825EF759EB70}"/>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CDC8E36-2320-15B6-B759-06C5E15C9F72}"/>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6B57AF60-3408-E528-7BFD-2399421BDDF4}"/>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3EA4CB6B-3394-CF33-AB14-CB34C1AFE41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3E971573-28C9-9CBD-4209-D5BDDE80B0CB}"/>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443277978"/>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DC2342-8292-8687-E376-5E55AB059E8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5F6D3018-56FB-C108-AF1E-28BAE4AD7A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6EC033C-A69A-984B-8D4E-EF488CAB7FDB}"/>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40B79678-E7F7-5FCD-60D2-E920912B25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D84090A5-0FBA-3F77-67C8-8D32BD212F86}"/>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5566984A-0AF7-DACF-99FC-8D386705A89C}"/>
              </a:ext>
            </a:extLst>
          </p:cNvPr>
          <p:cNvSpPr>
            <a:spLocks noGrp="1"/>
          </p:cNvSpPr>
          <p:nvPr>
            <p:ph type="dt" sz="half" idx="10"/>
          </p:nvPr>
        </p:nvSpPr>
        <p:spPr/>
        <p:txBody>
          <a:bodyPr/>
          <a:lstStyle/>
          <a:p>
            <a:endParaRPr lang="en-US"/>
          </a:p>
        </p:txBody>
      </p:sp>
      <p:sp>
        <p:nvSpPr>
          <p:cNvPr id="8" name="页脚占位符 7">
            <a:extLst>
              <a:ext uri="{FF2B5EF4-FFF2-40B4-BE49-F238E27FC236}">
                <a16:creationId xmlns:a16="http://schemas.microsoft.com/office/drawing/2014/main" id="{B9E3622F-F39A-2CFE-93DE-21D837148027}"/>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91FE2135-5C02-D5FB-958E-67770F327251}"/>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4227779977"/>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BB7A38-35A2-18CB-1A22-19EBCD18F0B2}"/>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3FAC5EC2-3A7B-00BA-7EC1-BD05598A392A}"/>
              </a:ext>
            </a:extLst>
          </p:cNvPr>
          <p:cNvSpPr>
            <a:spLocks noGrp="1"/>
          </p:cNvSpPr>
          <p:nvPr>
            <p:ph type="dt" sz="half" idx="10"/>
          </p:nvPr>
        </p:nvSpPr>
        <p:spPr/>
        <p:txBody>
          <a:bodyPr/>
          <a:lstStyle/>
          <a:p>
            <a:endParaRPr lang="en-US"/>
          </a:p>
        </p:txBody>
      </p:sp>
      <p:sp>
        <p:nvSpPr>
          <p:cNvPr id="4" name="页脚占位符 3">
            <a:extLst>
              <a:ext uri="{FF2B5EF4-FFF2-40B4-BE49-F238E27FC236}">
                <a16:creationId xmlns:a16="http://schemas.microsoft.com/office/drawing/2014/main" id="{9C76FB0C-C5C0-4257-4C24-AEA62A0CF89B}"/>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F6A9C607-10A6-39E5-AD96-9AEB75C9027A}"/>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281037689"/>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AD7E551-A6B1-9BAF-4260-4815542E1B1C}"/>
              </a:ext>
            </a:extLst>
          </p:cNvPr>
          <p:cNvSpPr>
            <a:spLocks noGrp="1"/>
          </p:cNvSpPr>
          <p:nvPr>
            <p:ph type="dt" sz="half" idx="10"/>
          </p:nvPr>
        </p:nvSpPr>
        <p:spPr/>
        <p:txBody>
          <a:bodyPr/>
          <a:lstStyle/>
          <a:p>
            <a:endParaRPr lang="en-US"/>
          </a:p>
        </p:txBody>
      </p:sp>
      <p:sp>
        <p:nvSpPr>
          <p:cNvPr id="3" name="页脚占位符 2">
            <a:extLst>
              <a:ext uri="{FF2B5EF4-FFF2-40B4-BE49-F238E27FC236}">
                <a16:creationId xmlns:a16="http://schemas.microsoft.com/office/drawing/2014/main" id="{329B4B4D-9E25-305B-22EF-3B4A7521A40D}"/>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9FE435F7-5094-10A3-68B1-CD14EB0783C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566666284"/>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105ED9B-6DFA-500D-28BB-6CF3A1F9D13C}"/>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CCB4F276-1D53-C43D-953F-4A26460B90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DC379F1E-E338-A42A-9136-F0A1558485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63175A34-1A7F-9DD2-D218-E7660354A801}"/>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E3010F09-6653-38FC-00A5-D1859C7303F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05877890-8062-3CF4-C918-459C9E46401F}"/>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468248081"/>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B60539-FDF9-D172-DA97-0679363849DC}"/>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87F7215B-9BCB-E9D7-FEAE-00B2E0AE59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64F1F6C8-D828-6DF6-26E0-4AF3360293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676B90A6-2422-6422-E137-985866D4C120}"/>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84E1E067-914B-A2B3-A399-B508A0FE84C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9841138C-0919-E7C7-1A3C-58547D539753}"/>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3800047781"/>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1930B7D-4A31-5F91-1760-ACAEB0E751BA}"/>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87266010-13E8-5929-A9A9-ED3AA4B3C8C8}"/>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7CE18817-3798-ED61-755A-CDB5B433AA47}"/>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48E8A7C2-8E15-687F-3B34-14B7B1E587B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73DD84B-FAEB-F715-BA32-F696C41BDB4E}"/>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90738187"/>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8AA515B-B499-42CA-1F7E-C5716B9E109E}"/>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5135669F-3329-86A8-4F51-AE5DCF9149E9}"/>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24718F5-017F-A057-AB2C-229FB41F2835}"/>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1F3B855E-05FA-1969-1EE4-BF27EBA3683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D958A839-FD1C-4C81-3103-50F369BA01B2}"/>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88195430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3373000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11474873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3AE442F3-DAC9-4547-85CC-E87F74E003DF}" type="slidenum">
              <a:rPr lang="en-US" smtClean="0"/>
              <a:t>‹#›</a:t>
            </a:fld>
            <a:endParaRPr lang="en-US"/>
          </a:p>
        </p:txBody>
      </p:sp>
    </p:spTree>
    <p:extLst>
      <p:ext uri="{BB962C8B-B14F-4D97-AF65-F5344CB8AC3E}">
        <p14:creationId xmlns:p14="http://schemas.microsoft.com/office/powerpoint/2010/main" val="2481606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031720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411019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732911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AE442F3-DAC9-4547-85CC-E87F74E003DF}"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8910011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16906057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3AE442F3-DAC9-4547-85CC-E87F74E003DF}"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39279069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81704178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1EE1D06-BAB8-D1BD-7C09-ED945D87C6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8D836E8A-253F-7ED0-8A3C-F07E94384F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6A1CE8A-4065-548C-D0E6-6F01DA9C7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页脚占位符 4">
            <a:extLst>
              <a:ext uri="{FF2B5EF4-FFF2-40B4-BE49-F238E27FC236}">
                <a16:creationId xmlns:a16="http://schemas.microsoft.com/office/drawing/2014/main" id="{9B2A7340-4FEB-A4E2-3211-31A7BE11A3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3FB0D87B-4357-51A6-EA35-0C182C73B0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442F3-DAC9-4547-85CC-E87F74E003DF}" type="slidenum">
              <a:rPr lang="en-US" smtClean="0"/>
              <a:t>‹#›</a:t>
            </a:fld>
            <a:endParaRPr lang="en-US"/>
          </a:p>
        </p:txBody>
      </p:sp>
    </p:spTree>
    <p:extLst>
      <p:ext uri="{BB962C8B-B14F-4D97-AF65-F5344CB8AC3E}">
        <p14:creationId xmlns:p14="http://schemas.microsoft.com/office/powerpoint/2010/main" val="34080215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8028"/>
            <a:ext cx="10363200" cy="1967749"/>
          </a:xfrm>
        </p:spPr>
        <p:txBody>
          <a:bodyPr>
            <a:noAutofit/>
          </a:bodyPr>
          <a:lstStyle/>
          <a:p>
            <a:r>
              <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Products in the World</a:t>
            </a:r>
            <a:endParaRPr lang="en-US" sz="4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92F831C8-3C38-BA0D-A38B-CDB7CF76EAA8}"/>
              </a:ext>
            </a:extLst>
          </p:cNvPr>
          <p:cNvSpPr txBox="1"/>
          <p:nvPr/>
        </p:nvSpPr>
        <p:spPr>
          <a:xfrm>
            <a:off x="1137684" y="4912242"/>
            <a:ext cx="3200400"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4033642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9599" y="1561406"/>
            <a:ext cx="8871311" cy="5008113"/>
          </a:xfrm>
        </p:spPr>
      </p:pic>
    </p:spTree>
    <p:extLst>
      <p:ext uri="{BB962C8B-B14F-4D97-AF65-F5344CB8AC3E}">
        <p14:creationId xmlns:p14="http://schemas.microsoft.com/office/powerpoint/2010/main" val="1867761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91985"/>
            <a:ext cx="10972800" cy="65393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Current Life Insurance Products</a:t>
            </a:r>
          </a:p>
        </p:txBody>
      </p:sp>
      <p:sp>
        <p:nvSpPr>
          <p:cNvPr id="3" name="Content Placeholder 2"/>
          <p:cNvSpPr>
            <a:spLocks noGrp="1"/>
          </p:cNvSpPr>
          <p:nvPr>
            <p:ph idx="1"/>
          </p:nvPr>
        </p:nvSpPr>
        <p:spPr>
          <a:xfrm>
            <a:off x="711200" y="1752602"/>
            <a:ext cx="10566400" cy="4847704"/>
          </a:xfrm>
        </p:spPr>
        <p:txBody>
          <a:bodyPr>
            <a:normAutofit fontScale="92500" lnSpcReduction="20000"/>
          </a:bodyPr>
          <a:lstStyle/>
          <a:p>
            <a:r>
              <a:rPr lang="en-US" b="1" dirty="0">
                <a:latin typeface="Times New Roman" panose="02020603050405020304" pitchFamily="18" charset="0"/>
                <a:cs typeface="Times New Roman" panose="02020603050405020304" pitchFamily="18" charset="0"/>
              </a:rPr>
              <a:t>Term Insurance</a:t>
            </a:r>
          </a:p>
          <a:p>
            <a:pPr marL="514350" indent="-514350">
              <a:buFont typeface="+mj-lt"/>
              <a:buAutoNum type="arabicParenR"/>
            </a:pPr>
            <a:r>
              <a:rPr lang="en-US" dirty="0">
                <a:latin typeface="Times New Roman" panose="02020603050405020304" pitchFamily="18" charset="0"/>
                <a:cs typeface="Times New Roman" panose="02020603050405020304" pitchFamily="18" charset="0"/>
              </a:rPr>
              <a:t>Renewable Term</a:t>
            </a:r>
          </a:p>
          <a:p>
            <a:pPr marL="514350" indent="-514350">
              <a:buFont typeface="+mj-lt"/>
              <a:buAutoNum type="arabicParenR"/>
            </a:pPr>
            <a:r>
              <a:rPr lang="en-US" dirty="0">
                <a:latin typeface="Times New Roman" panose="02020603050405020304" pitchFamily="18" charset="0"/>
                <a:cs typeface="Times New Roman" panose="02020603050405020304" pitchFamily="18" charset="0"/>
              </a:rPr>
              <a:t>Convertible Term</a:t>
            </a:r>
          </a:p>
          <a:p>
            <a:pPr marL="514350" indent="-514350">
              <a:buFont typeface="+mj-lt"/>
              <a:buAutoNum type="arabicParenR"/>
            </a:pPr>
            <a:r>
              <a:rPr lang="en-US" dirty="0">
                <a:latin typeface="Times New Roman" panose="02020603050405020304" pitchFamily="18" charset="0"/>
                <a:cs typeface="Times New Roman" panose="02020603050405020304" pitchFamily="18" charset="0"/>
              </a:rPr>
              <a:t>Advantages and Disadvantages of Term Insurance</a:t>
            </a:r>
          </a:p>
          <a:p>
            <a:r>
              <a:rPr lang="en-US" b="1" dirty="0">
                <a:latin typeface="Times New Roman" panose="02020603050405020304" pitchFamily="18" charset="0"/>
                <a:cs typeface="Times New Roman" panose="02020603050405020304" pitchFamily="18" charset="0"/>
              </a:rPr>
              <a:t>Whole-Life Insurance</a:t>
            </a:r>
          </a:p>
          <a:p>
            <a:pPr marL="514350" indent="-514350">
              <a:buFont typeface="+mj-lt"/>
              <a:buAutoNum type="arabicParenR"/>
            </a:pPr>
            <a:r>
              <a:rPr lang="en-US" dirty="0">
                <a:latin typeface="Times New Roman" panose="02020603050405020304" pitchFamily="18" charset="0"/>
                <a:cs typeface="Times New Roman" panose="02020603050405020304" pitchFamily="18" charset="0"/>
              </a:rPr>
              <a:t>Straight Whole Life</a:t>
            </a:r>
          </a:p>
          <a:p>
            <a:pPr marL="514350" indent="-514350">
              <a:buFont typeface="+mj-lt"/>
              <a:buAutoNum type="arabicParenR"/>
            </a:pPr>
            <a:r>
              <a:rPr lang="en-US" dirty="0">
                <a:latin typeface="Times New Roman" panose="02020603050405020304" pitchFamily="18" charset="0"/>
                <a:cs typeface="Times New Roman" panose="02020603050405020304" pitchFamily="18" charset="0"/>
              </a:rPr>
              <a:t>Limited-Pay Whole Life</a:t>
            </a:r>
          </a:p>
          <a:p>
            <a:r>
              <a:rPr lang="en-US" b="1" dirty="0">
                <a:latin typeface="Times New Roman" panose="02020603050405020304" pitchFamily="18" charset="0"/>
                <a:cs typeface="Times New Roman" panose="02020603050405020304" pitchFamily="18" charset="0"/>
              </a:rPr>
              <a:t>Universal Life Insurance</a:t>
            </a:r>
          </a:p>
          <a:p>
            <a:r>
              <a:rPr lang="en-US" b="1" dirty="0">
                <a:latin typeface="Times New Roman" panose="02020603050405020304" pitchFamily="18" charset="0"/>
                <a:cs typeface="Times New Roman" panose="02020603050405020304" pitchFamily="18" charset="0"/>
              </a:rPr>
              <a:t>Variable Life Insurance</a:t>
            </a:r>
          </a:p>
          <a:p>
            <a:r>
              <a:rPr lang="en-US" b="1" dirty="0">
                <a:latin typeface="Times New Roman" panose="02020603050405020304" pitchFamily="18" charset="0"/>
                <a:cs typeface="Times New Roman" panose="02020603050405020304" pitchFamily="18" charset="0"/>
              </a:rPr>
              <a:t>Adjustable Life Insurance</a:t>
            </a:r>
          </a:p>
          <a:p>
            <a:r>
              <a:rPr lang="en-US" b="1" dirty="0">
                <a:latin typeface="Times New Roman" panose="02020603050405020304" pitchFamily="18" charset="0"/>
                <a:cs typeface="Times New Roman" panose="02020603050405020304" pitchFamily="18" charset="0"/>
              </a:rPr>
              <a:t>Endowment Life Insurance</a:t>
            </a:r>
          </a:p>
          <a:p>
            <a:r>
              <a:rPr lang="en-US" b="1" dirty="0">
                <a:latin typeface="Times New Roman" panose="02020603050405020304" pitchFamily="18" charset="0"/>
                <a:cs typeface="Times New Roman" panose="02020603050405020304" pitchFamily="18" charset="0"/>
              </a:rPr>
              <a:t>Participating and Nonparticipating Life Insurance</a:t>
            </a:r>
          </a:p>
        </p:txBody>
      </p:sp>
    </p:spTree>
    <p:extLst>
      <p:ext uri="{BB962C8B-B14F-4D97-AF65-F5344CB8AC3E}">
        <p14:creationId xmlns:p14="http://schemas.microsoft.com/office/powerpoint/2010/main" val="324658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00546"/>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Term Insurance</a:t>
            </a:r>
          </a:p>
        </p:txBody>
      </p:sp>
      <p:sp>
        <p:nvSpPr>
          <p:cNvPr id="3" name="Content Placeholder 2"/>
          <p:cNvSpPr>
            <a:spLocks noGrp="1"/>
          </p:cNvSpPr>
          <p:nvPr>
            <p:ph idx="1"/>
          </p:nvPr>
        </p:nvSpPr>
        <p:spPr>
          <a:xfrm>
            <a:off x="609600" y="1810791"/>
            <a:ext cx="11211098" cy="4565071"/>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term insurance provides temporary protection.</a:t>
            </a:r>
          </a:p>
          <a:p>
            <a:pPr>
              <a:lnSpc>
                <a:spcPct val="120000"/>
              </a:lnSpc>
              <a:spcBef>
                <a:spcPts val="0"/>
              </a:spcBef>
            </a:pPr>
            <a:r>
              <a:rPr lang="en-US" dirty="0">
                <a:latin typeface="Times New Roman" panose="02020603050405020304" pitchFamily="18" charset="0"/>
                <a:cs typeface="Times New Roman" panose="02020603050405020304" pitchFamily="18" charset="0"/>
              </a:rPr>
              <a:t>It is called term because the coverage is for a limited term.</a:t>
            </a:r>
          </a:p>
          <a:p>
            <a:pPr>
              <a:lnSpc>
                <a:spcPct val="120000"/>
              </a:lnSpc>
              <a:spcBef>
                <a:spcPts val="0"/>
              </a:spcBef>
            </a:pPr>
            <a:r>
              <a:rPr lang="en-US" dirty="0">
                <a:latin typeface="Times New Roman" panose="02020603050405020304" pitchFamily="18" charset="0"/>
                <a:cs typeface="Times New Roman" panose="02020603050405020304" pitchFamily="18" charset="0"/>
              </a:rPr>
              <a:t>The period for which the coverage will be provided may be 1 year, 5 years, 10 years, or 20 years.</a:t>
            </a:r>
          </a:p>
          <a:p>
            <a:pPr>
              <a:lnSpc>
                <a:spcPct val="120000"/>
              </a:lnSpc>
              <a:spcBef>
                <a:spcPts val="0"/>
              </a:spcBef>
            </a:pPr>
            <a:r>
              <a:rPr lang="en-US" dirty="0">
                <a:latin typeface="Times New Roman" panose="02020603050405020304" pitchFamily="18" charset="0"/>
                <a:cs typeface="Times New Roman" panose="02020603050405020304" pitchFamily="18" charset="0"/>
              </a:rPr>
              <a:t>It may be term to expectancy, which is term insurance for the period the insured is expected to live, according to the mortality tables.</a:t>
            </a:r>
          </a:p>
          <a:p>
            <a:pPr>
              <a:lnSpc>
                <a:spcPct val="120000"/>
              </a:lnSpc>
              <a:spcBef>
                <a:spcPts val="0"/>
              </a:spcBef>
            </a:pPr>
            <a:r>
              <a:rPr lang="en-US" dirty="0">
                <a:latin typeface="Times New Roman" panose="02020603050405020304" pitchFamily="18" charset="0"/>
                <a:cs typeface="Times New Roman" panose="02020603050405020304" pitchFamily="18" charset="0"/>
              </a:rPr>
              <a:t>In its purest form, a term policy is purchased for a specified period of time and the face amount is payable only if the insured dies during this period.</a:t>
            </a:r>
          </a:p>
          <a:p>
            <a:pPr>
              <a:lnSpc>
                <a:spcPct val="120000"/>
              </a:lnSpc>
              <a:spcBef>
                <a:spcPts val="0"/>
              </a:spcBef>
            </a:pPr>
            <a:r>
              <a:rPr lang="en-US" dirty="0">
                <a:latin typeface="Times New Roman" panose="02020603050405020304" pitchFamily="18" charset="0"/>
                <a:cs typeface="Times New Roman" panose="02020603050405020304" pitchFamily="18" charset="0"/>
              </a:rPr>
              <a:t>Nothing is paid if the insured survives the term period.</a:t>
            </a:r>
          </a:p>
          <a:p>
            <a:pPr>
              <a:lnSpc>
                <a:spcPct val="120000"/>
              </a:lnSpc>
              <a:spcBef>
                <a:spcPts val="0"/>
              </a:spcBef>
            </a:pPr>
            <a:r>
              <a:rPr lang="en-US" dirty="0">
                <a:latin typeface="Times New Roman" panose="02020603050405020304" pitchFamily="18" charset="0"/>
                <a:cs typeface="Times New Roman" panose="02020603050405020304" pitchFamily="18" charset="0"/>
              </a:rPr>
              <a:t>It is customary, however, for term policies to include provisions relating to renewability and convertibility.</a:t>
            </a:r>
          </a:p>
        </p:txBody>
      </p:sp>
    </p:spTree>
    <p:extLst>
      <p:ext uri="{BB962C8B-B14F-4D97-AF65-F5344CB8AC3E}">
        <p14:creationId xmlns:p14="http://schemas.microsoft.com/office/powerpoint/2010/main" val="414122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900545"/>
            <a:ext cx="10972800" cy="728749"/>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Renewable Term</a:t>
            </a:r>
          </a:p>
        </p:txBody>
      </p:sp>
      <p:sp>
        <p:nvSpPr>
          <p:cNvPr id="3" name="Content Placeholder 2"/>
          <p:cNvSpPr>
            <a:spLocks noGrp="1"/>
          </p:cNvSpPr>
          <p:nvPr>
            <p:ph idx="1"/>
          </p:nvPr>
        </p:nvSpPr>
        <p:spPr>
          <a:xfrm>
            <a:off x="677949" y="1785852"/>
            <a:ext cx="11217564" cy="4681450"/>
          </a:xfrm>
        </p:spPr>
        <p:txBody>
          <a:bodyPr>
            <a:normAutofit fontScale="85000" lnSpcReduction="20000"/>
          </a:bodyPr>
          <a:lstStyle/>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Renewable-term policies include a contractual provision guaranteeing the insured the right to renew the policy for a limited number of additional periods, each usually of the same length as the original term period.</a:t>
            </a:r>
          </a:p>
          <a:p>
            <a:pPr marL="0" indent="0">
              <a:lnSpc>
                <a:spcPct val="120000"/>
              </a:lnSpc>
              <a:spcBef>
                <a:spcPts val="0"/>
              </a:spcBef>
              <a:buNone/>
            </a:pPr>
            <a:r>
              <a:rPr lang="en-US" b="1" dirty="0">
                <a:latin typeface="Times New Roman" panose="02020603050405020304" pitchFamily="18" charset="0"/>
                <a:cs typeface="Times New Roman" panose="02020603050405020304" pitchFamily="18" charset="0"/>
              </a:rPr>
              <a:t>Example:</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If the insured purchases a 10-year term policy at age 25 and survives this period, he or she has the option of renewing the policy for an additional 10 years without having to prove insurability. The level premium for this 10-year period will be higher than that for the first 10 years, because of the insured’s more advanced age. The insured may renew the policy at age 45 and perhaps also at age 55.</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However, most insurance companies, because of the element of adverse selection, impose an age limit beyond which renewal is not permitted. A limited number of companies offer term policies that are renewable to age 100.</a:t>
            </a:r>
          </a:p>
        </p:txBody>
      </p:sp>
    </p:spTree>
    <p:extLst>
      <p:ext uri="{BB962C8B-B14F-4D97-AF65-F5344CB8AC3E}">
        <p14:creationId xmlns:p14="http://schemas.microsoft.com/office/powerpoint/2010/main" val="81137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1" y="908858"/>
            <a:ext cx="10972800" cy="68718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Convertible Term</a:t>
            </a:r>
          </a:p>
        </p:txBody>
      </p:sp>
      <p:sp>
        <p:nvSpPr>
          <p:cNvPr id="3" name="Content Placeholder 2"/>
          <p:cNvSpPr>
            <a:spLocks noGrp="1"/>
          </p:cNvSpPr>
          <p:nvPr>
            <p:ph idx="1"/>
          </p:nvPr>
        </p:nvSpPr>
        <p:spPr>
          <a:xfrm>
            <a:off x="686261" y="1893918"/>
            <a:ext cx="11092874" cy="399149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The conversion provision grants the insured the option to exchange the term contract for some type of permanent life insurance contract without having to provide evidence of insurability.</a:t>
            </a:r>
          </a:p>
          <a:p>
            <a:pPr>
              <a:spcBef>
                <a:spcPts val="0"/>
              </a:spcBef>
            </a:pPr>
            <a:r>
              <a:rPr lang="en-US" sz="2800" dirty="0">
                <a:latin typeface="Times New Roman" panose="02020603050405020304" pitchFamily="18" charset="0"/>
                <a:cs typeface="Times New Roman" panose="02020603050405020304" pitchFamily="18" charset="0"/>
              </a:rPr>
              <a:t>The options to renew regardless of insurability and to convert without evidence of insurability provide the insured with complete protection against loss of insurability.</a:t>
            </a:r>
          </a:p>
          <a:p>
            <a:pPr>
              <a:spcBef>
                <a:spcPts val="0"/>
              </a:spcBef>
            </a:pPr>
            <a:r>
              <a:rPr lang="en-US" sz="2800" dirty="0">
                <a:latin typeface="Times New Roman" panose="02020603050405020304" pitchFamily="18" charset="0"/>
                <a:cs typeface="Times New Roman" panose="02020603050405020304" pitchFamily="18" charset="0"/>
              </a:rPr>
              <a:t>The conversion is usually effected at the policyholder’s attained age, but it can also be made retroactive to his or her original age.</a:t>
            </a:r>
          </a:p>
        </p:txBody>
      </p:sp>
    </p:spTree>
    <p:extLst>
      <p:ext uri="{BB962C8B-B14F-4D97-AF65-F5344CB8AC3E}">
        <p14:creationId xmlns:p14="http://schemas.microsoft.com/office/powerpoint/2010/main" val="150495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975360"/>
            <a:ext cx="10972800" cy="67056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Convertible Term</a:t>
            </a:r>
          </a:p>
        </p:txBody>
      </p:sp>
      <p:sp>
        <p:nvSpPr>
          <p:cNvPr id="3" name="Content Placeholder 2"/>
          <p:cNvSpPr>
            <a:spLocks noGrp="1"/>
          </p:cNvSpPr>
          <p:nvPr>
            <p:ph idx="1"/>
          </p:nvPr>
        </p:nvSpPr>
        <p:spPr>
          <a:xfrm>
            <a:off x="607753" y="1810791"/>
            <a:ext cx="11051309" cy="4498569"/>
          </a:xfrm>
        </p:spPr>
        <p:txBody>
          <a:bodyPr>
            <a:noAutofit/>
          </a:bodyPr>
          <a:lstStyle/>
          <a:p>
            <a:pPr marL="0" indent="0">
              <a:spcBef>
                <a:spcPts val="0"/>
              </a:spcBef>
              <a:buNone/>
            </a:pPr>
            <a:r>
              <a:rPr lang="en-US" sz="2800" b="1" dirty="0">
                <a:latin typeface="Times New Roman" panose="02020603050405020304" pitchFamily="18" charset="0"/>
                <a:cs typeface="Times New Roman" panose="02020603050405020304" pitchFamily="18" charset="0"/>
              </a:rPr>
              <a:t>Example:</a:t>
            </a:r>
          </a:p>
          <a:p>
            <a:pPr marL="0" indent="0">
              <a:spcBef>
                <a:spcPts val="0"/>
              </a:spcBef>
              <a:buNone/>
            </a:pPr>
            <a:r>
              <a:rPr lang="en-US" sz="2800" dirty="0">
                <a:latin typeface="Times New Roman" panose="02020603050405020304" pitchFamily="18" charset="0"/>
                <a:cs typeface="Times New Roman" panose="02020603050405020304" pitchFamily="18" charset="0"/>
              </a:rPr>
              <a:t>If the insured decides to convert the term policy to whole life at age 32, and to convert at the attained age, the premium on the whole-life policy will be the same as if it had been purchased at age 32 – which, in fact, it is. However, the policy can also be converted at the original age of 25, and the premium rates on the converted policy will be those the insured would have paid if the whole-life policy had originally been purchased at age 25.</a:t>
            </a:r>
          </a:p>
          <a:p>
            <a:pPr marL="0" indent="0">
              <a:spcBef>
                <a:spcPts val="0"/>
              </a:spcBef>
              <a:buNone/>
            </a:pPr>
            <a:r>
              <a:rPr lang="en-US" sz="2800" dirty="0">
                <a:latin typeface="Times New Roman" panose="02020603050405020304" pitchFamily="18" charset="0"/>
                <a:cs typeface="Times New Roman" panose="02020603050405020304" pitchFamily="18" charset="0"/>
              </a:rPr>
              <a:t>However, the insured will be required to pay a lump sum to the insurer that is sufficient to bring the reserve on the converted policy to the level it would have reached if originally purchased at age 25.</a:t>
            </a:r>
          </a:p>
        </p:txBody>
      </p:sp>
    </p:spTree>
    <p:extLst>
      <p:ext uri="{BB962C8B-B14F-4D97-AF65-F5344CB8AC3E}">
        <p14:creationId xmlns:p14="http://schemas.microsoft.com/office/powerpoint/2010/main" val="2821364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5" y="875608"/>
            <a:ext cx="10972800" cy="795251"/>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Convertible Term</a:t>
            </a:r>
          </a:p>
        </p:txBody>
      </p:sp>
      <p:sp>
        <p:nvSpPr>
          <p:cNvPr id="3" name="Content Placeholder 2"/>
          <p:cNvSpPr>
            <a:spLocks noGrp="1"/>
          </p:cNvSpPr>
          <p:nvPr>
            <p:ph idx="1"/>
          </p:nvPr>
        </p:nvSpPr>
        <p:spPr>
          <a:xfrm>
            <a:off x="633613" y="2035234"/>
            <a:ext cx="11228647" cy="3318162"/>
          </a:xfrm>
        </p:spPr>
        <p:txBody>
          <a:bodyPr>
            <a:normAutofit/>
          </a:bodyPr>
          <a:lstStyle/>
          <a:p>
            <a:pPr marL="0" indent="0">
              <a:spcBef>
                <a:spcPts val="0"/>
              </a:spcBef>
              <a:buNone/>
            </a:pPr>
            <a:r>
              <a:rPr lang="en-US" sz="2800" dirty="0">
                <a:latin typeface="Times New Roman" panose="02020603050405020304" pitchFamily="18" charset="0"/>
                <a:cs typeface="Times New Roman" panose="02020603050405020304" pitchFamily="18" charset="0"/>
              </a:rPr>
              <a:t>The right of conversion was once a virtually universal trait of term policies, but this is no longer the case.</a:t>
            </a:r>
          </a:p>
          <a:p>
            <a:pPr marL="0" indent="0">
              <a:spcBef>
                <a:spcPts val="0"/>
              </a:spcBef>
              <a:buNone/>
            </a:pPr>
            <a:r>
              <a:rPr lang="en-US" sz="2800" dirty="0">
                <a:latin typeface="Times New Roman" panose="02020603050405020304" pitchFamily="18" charset="0"/>
                <a:cs typeface="Times New Roman" panose="02020603050405020304" pitchFamily="18" charset="0"/>
              </a:rPr>
              <a:t>As price competition in term insurance has intensified, some insurers have determined that by eliminating the conversion privilege, or limiting it to the first five years of the policy, they can offer a lower-priced term product. The consumer should, weigh the lower price of these products against the absence of convertibility.</a:t>
            </a:r>
          </a:p>
        </p:txBody>
      </p:sp>
    </p:spTree>
    <p:extLst>
      <p:ext uri="{BB962C8B-B14F-4D97-AF65-F5344CB8AC3E}">
        <p14:creationId xmlns:p14="http://schemas.microsoft.com/office/powerpoint/2010/main" val="169949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206" y="950422"/>
            <a:ext cx="10972800" cy="911629"/>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Advantages and Disadvantages of Term Insurance</a:t>
            </a:r>
          </a:p>
        </p:txBody>
      </p:sp>
      <p:sp>
        <p:nvSpPr>
          <p:cNvPr id="3" name="Content Placeholder 2"/>
          <p:cNvSpPr>
            <a:spLocks noGrp="1"/>
          </p:cNvSpPr>
          <p:nvPr>
            <p:ph idx="1"/>
          </p:nvPr>
        </p:nvSpPr>
        <p:spPr>
          <a:xfrm>
            <a:off x="544021" y="1862051"/>
            <a:ext cx="11376430" cy="4688378"/>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advantages and disadvantages of term insurance stem from its dual character as pure protection and temporary protection. With respect to term’s nature as pure protection, because the premium for term insurance covers protection only, term insurance provides the greatest amount of protection for a given dollar outlay. Because it is temporary protection, it may be better suited to meet temporary insurance needs than permanent insurance would be.</a:t>
            </a:r>
          </a:p>
          <a:p>
            <a:r>
              <a:rPr lang="en-US" dirty="0">
                <a:latin typeface="Times New Roman" panose="02020603050405020304" pitchFamily="18" charset="0"/>
                <a:cs typeface="Times New Roman" panose="02020603050405020304" pitchFamily="18" charset="0"/>
              </a:rPr>
              <a:t>As in the case of its advantages, the disadvantages of term insurance also stem from its nature as pure protection and temporary protection. Term insurance is misused when it is used to meet permanent needs. In addition, because insurers are subject to a greater element of adverse selection in term policies than in policies that include an investment element, the cost of term insurance may be somewhat </a:t>
            </a:r>
            <a:r>
              <a:rPr lang="en-US" sz="3300" dirty="0">
                <a:latin typeface="Times New Roman" panose="02020603050405020304" pitchFamily="18" charset="0"/>
                <a:cs typeface="Times New Roman" panose="02020603050405020304" pitchFamily="18" charset="0"/>
              </a:rPr>
              <a:t>greater</a:t>
            </a:r>
            <a:r>
              <a:rPr lang="en-US" dirty="0">
                <a:latin typeface="Times New Roman" panose="02020603050405020304" pitchFamily="18" charset="0"/>
                <a:cs typeface="Times New Roman" panose="02020603050405020304" pitchFamily="18" charset="0"/>
              </a:rPr>
              <a:t> than the cost of death protection in permanent insurance.</a:t>
            </a:r>
          </a:p>
        </p:txBody>
      </p:sp>
    </p:spTree>
    <p:extLst>
      <p:ext uri="{BB962C8B-B14F-4D97-AF65-F5344CB8AC3E}">
        <p14:creationId xmlns:p14="http://schemas.microsoft.com/office/powerpoint/2010/main" val="68376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662" y="900546"/>
            <a:ext cx="10972800" cy="75368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Whole-Life Insurance – 1) Straight Whole Life</a:t>
            </a:r>
          </a:p>
        </p:txBody>
      </p:sp>
      <p:sp>
        <p:nvSpPr>
          <p:cNvPr id="3" name="Content Placeholder 2"/>
          <p:cNvSpPr>
            <a:spLocks noGrp="1"/>
          </p:cNvSpPr>
          <p:nvPr>
            <p:ph idx="1"/>
          </p:nvPr>
        </p:nvSpPr>
        <p:spPr>
          <a:xfrm>
            <a:off x="633614" y="2001983"/>
            <a:ext cx="11278523" cy="3916363"/>
          </a:xfrm>
        </p:spPr>
        <p:txBody>
          <a:bodyPr>
            <a:normAutofit/>
          </a:bodyPr>
          <a:lstStyle/>
          <a:p>
            <a:pPr marL="514350" indent="-514350">
              <a:spcBef>
                <a:spcPts val="0"/>
              </a:spcBef>
              <a:buFont typeface="+mj-lt"/>
              <a:buAutoNum type="arabicParenR"/>
            </a:pPr>
            <a:r>
              <a:rPr lang="en-US" dirty="0">
                <a:latin typeface="Times New Roman" panose="02020603050405020304" pitchFamily="18" charset="0"/>
                <a:cs typeface="Times New Roman" panose="02020603050405020304" pitchFamily="18" charset="0"/>
              </a:rPr>
              <a:t>The term straight whole life refers to a contract in which the premiums are payable for the entire lifetime of the insured. It is also called continuous premium whole life.</a:t>
            </a:r>
          </a:p>
          <a:p>
            <a:pPr marL="514350" indent="-514350">
              <a:spcBef>
                <a:spcPts val="0"/>
              </a:spcBef>
              <a:buFont typeface="+mj-lt"/>
              <a:buAutoNum type="arabicParenR"/>
            </a:pPr>
            <a:r>
              <a:rPr lang="en-US" dirty="0">
                <a:latin typeface="Times New Roman" panose="02020603050405020304" pitchFamily="18" charset="0"/>
                <a:cs typeface="Times New Roman" panose="02020603050405020304" pitchFamily="18" charset="0"/>
              </a:rPr>
              <a:t>Advantages and Disadvantages of Straight Whole Life</a:t>
            </a:r>
          </a:p>
        </p:txBody>
      </p:sp>
    </p:spTree>
    <p:extLst>
      <p:ext uri="{BB962C8B-B14F-4D97-AF65-F5344CB8AC3E}">
        <p14:creationId xmlns:p14="http://schemas.microsoft.com/office/powerpoint/2010/main" val="1537439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2" y="1000298"/>
            <a:ext cx="10972800" cy="89500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Advantages and Disadvantages of Straight Whole Life</a:t>
            </a:r>
          </a:p>
        </p:txBody>
      </p:sp>
      <p:sp>
        <p:nvSpPr>
          <p:cNvPr id="3" name="Content Placeholder 2"/>
          <p:cNvSpPr>
            <a:spLocks noGrp="1"/>
          </p:cNvSpPr>
          <p:nvPr>
            <p:ph idx="1"/>
          </p:nvPr>
        </p:nvSpPr>
        <p:spPr>
          <a:xfrm>
            <a:off x="482138" y="1895302"/>
            <a:ext cx="11430000" cy="4680065"/>
          </a:xfrm>
        </p:spPr>
        <p:txBody>
          <a:bodyPr>
            <a:normAutofit fontScale="85000" lnSpcReduction="1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The principal advantage of straight whole life is that it provides permanent protection for permanent needs and can be continued for the entire lifetime of the insured. In addition, because it includes a cash value, it serves the dual function of protection and saving. The savings element in the policy can be borrowed for emergencies, or it can be used to pay future premiums under the policy.</a:t>
            </a:r>
          </a:p>
          <a:p>
            <a:pPr>
              <a:lnSpc>
                <a:spcPct val="120000"/>
              </a:lnSpc>
              <a:spcBef>
                <a:spcPts val="0"/>
              </a:spcBef>
            </a:pPr>
            <a:r>
              <a:rPr lang="en-US" dirty="0">
                <a:latin typeface="Times New Roman" panose="02020603050405020304" pitchFamily="18" charset="0"/>
                <a:cs typeface="Times New Roman" panose="02020603050405020304" pitchFamily="18" charset="0"/>
              </a:rPr>
              <a:t>Straight whole life has disadvantages when it is used to fill a need for which it was not designed. When it is used to meet a temporary need, the amount of coverage that may be purchased may be less than if the need were met with term insurance. Conversely, there are permanent life insurance needs, and permanent insurance should be used to meet such needs. Insurance to provide liquidity for estate tax purposes, for example, is a permanent need that cannot be met by temporary life insurance contracts such as term insurance.</a:t>
            </a:r>
          </a:p>
        </p:txBody>
      </p:sp>
    </p:spTree>
    <p:extLst>
      <p:ext uri="{BB962C8B-B14F-4D97-AF65-F5344CB8AC3E}">
        <p14:creationId xmlns:p14="http://schemas.microsoft.com/office/powerpoint/2010/main" val="158743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767" y="850670"/>
            <a:ext cx="10972800" cy="786938"/>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p>
        </p:txBody>
      </p:sp>
      <p:sp>
        <p:nvSpPr>
          <p:cNvPr id="3" name="Content Placeholder 2"/>
          <p:cNvSpPr>
            <a:spLocks noGrp="1"/>
          </p:cNvSpPr>
          <p:nvPr>
            <p:ph idx="1"/>
          </p:nvPr>
        </p:nvSpPr>
        <p:spPr>
          <a:xfrm>
            <a:off x="567114" y="1562793"/>
            <a:ext cx="11386588" cy="5153891"/>
          </a:xfrm>
        </p:spPr>
        <p:txBody>
          <a:bodyPr>
            <a:normAutofit fontScale="70000" lnSpcReduction="20000"/>
          </a:bodyPr>
          <a:lstStyle/>
          <a:p>
            <a:pPr marL="0" indent="0">
              <a:buNone/>
            </a:pPr>
            <a:r>
              <a:rPr lang="en-US" sz="2800" dirty="0">
                <a:latin typeface="Times New Roman" panose="02020603050405020304" pitchFamily="18" charset="0"/>
                <a:cs typeface="Times New Roman" panose="02020603050405020304" pitchFamily="18" charset="0"/>
              </a:rPr>
              <a:t>Overview of </a:t>
            </a:r>
            <a:r>
              <a:rPr lang="en-US" sz="2800" b="1" i="1" dirty="0">
                <a:latin typeface="Times New Roman" panose="02020603050405020304" pitchFamily="18" charset="0"/>
                <a:cs typeface="Times New Roman" panose="02020603050405020304" pitchFamily="18" charset="0"/>
              </a:rPr>
              <a:t>Annuity Contracts </a:t>
            </a:r>
            <a:r>
              <a:rPr lang="en-US" sz="2800" dirty="0">
                <a:latin typeface="Times New Roman" panose="02020603050405020304" pitchFamily="18" charset="0"/>
                <a:cs typeface="Times New Roman" panose="02020603050405020304" pitchFamily="18" charset="0"/>
              </a:rPr>
              <a:t>- characteristic and variations</a:t>
            </a:r>
          </a:p>
          <a:p>
            <a:r>
              <a:rPr lang="en-US" sz="2800" dirty="0">
                <a:latin typeface="Times New Roman" panose="02020603050405020304" pitchFamily="18" charset="0"/>
                <a:cs typeface="Times New Roman" panose="02020603050405020304" pitchFamily="18" charset="0"/>
              </a:rPr>
              <a:t>Characteristic: Premium payments, Annuity benefits begin, Annuity benefit end, Insurer payments</a:t>
            </a:r>
          </a:p>
          <a:p>
            <a:r>
              <a:rPr lang="en-US" sz="2800" dirty="0">
                <a:latin typeface="Times New Roman" panose="02020603050405020304" pitchFamily="18" charset="0"/>
                <a:cs typeface="Times New Roman" panose="02020603050405020304" pitchFamily="18" charset="0"/>
              </a:rPr>
              <a:t>Variations</a:t>
            </a:r>
          </a:p>
          <a:p>
            <a:pPr marL="0" indent="0">
              <a:buNone/>
            </a:pPr>
            <a:r>
              <a:rPr lang="en-US" sz="2800" dirty="0">
                <a:solidFill>
                  <a:schemeClr val="tx2"/>
                </a:solidFill>
                <a:latin typeface="Times New Roman" panose="02020603050405020304" pitchFamily="18" charset="0"/>
                <a:cs typeface="Times New Roman" panose="02020603050405020304" pitchFamily="18" charset="0"/>
              </a:rPr>
              <a:t>Premium payments:            (a) single premium</a:t>
            </a:r>
          </a:p>
          <a:p>
            <a:pPr marL="0" indent="0">
              <a:buNone/>
            </a:pPr>
            <a:r>
              <a:rPr lang="en-US" sz="2800" dirty="0">
                <a:solidFill>
                  <a:schemeClr val="tx2"/>
                </a:solidFill>
                <a:latin typeface="Times New Roman" panose="02020603050405020304" pitchFamily="18" charset="0"/>
                <a:cs typeface="Times New Roman" panose="02020603050405020304" pitchFamily="18" charset="0"/>
              </a:rPr>
              <a:t>                                            (b) fixed period, level premium up to an advanced age</a:t>
            </a:r>
          </a:p>
          <a:p>
            <a:pPr marL="0" indent="0">
              <a:buNone/>
            </a:pPr>
            <a:r>
              <a:rPr lang="en-US" sz="2800" dirty="0">
                <a:solidFill>
                  <a:schemeClr val="tx2"/>
                </a:solidFill>
                <a:latin typeface="Times New Roman" panose="02020603050405020304" pitchFamily="18" charset="0"/>
                <a:cs typeface="Times New Roman" panose="02020603050405020304" pitchFamily="18" charset="0"/>
              </a:rPr>
              <a:t>                                            (c) flexible premium over time</a:t>
            </a:r>
          </a:p>
          <a:p>
            <a:pPr marL="0" indent="0">
              <a:buNone/>
            </a:pPr>
            <a:r>
              <a:rPr lang="en-US" sz="2800" dirty="0">
                <a:solidFill>
                  <a:schemeClr val="accent3"/>
                </a:solidFill>
                <a:latin typeface="Times New Roman" panose="02020603050405020304" pitchFamily="18" charset="0"/>
                <a:cs typeface="Times New Roman" panose="02020603050405020304" pitchFamily="18" charset="0"/>
              </a:rPr>
              <a:t>Annuity benefits begin:      (a) immediately</a:t>
            </a:r>
          </a:p>
          <a:p>
            <a:pPr marL="0" indent="0">
              <a:buNone/>
            </a:pPr>
            <a:r>
              <a:rPr lang="en-US" sz="2800" dirty="0">
                <a:solidFill>
                  <a:schemeClr val="accent3"/>
                </a:solidFill>
                <a:latin typeface="Times New Roman" panose="02020603050405020304" pitchFamily="18" charset="0"/>
                <a:cs typeface="Times New Roman" panose="02020603050405020304" pitchFamily="18" charset="0"/>
              </a:rPr>
              <a:t>                                            (b) deferred</a:t>
            </a:r>
          </a:p>
          <a:p>
            <a:pPr marL="0" indent="0">
              <a:buNone/>
            </a:pPr>
            <a:r>
              <a:rPr lang="en-US" sz="2800" dirty="0">
                <a:solidFill>
                  <a:schemeClr val="accent4"/>
                </a:solidFill>
                <a:latin typeface="Times New Roman" panose="02020603050405020304" pitchFamily="18" charset="0"/>
                <a:cs typeface="Times New Roman" panose="02020603050405020304" pitchFamily="18" charset="0"/>
              </a:rPr>
              <a:t>Annuity benefit end:           (a) fixed number of years</a:t>
            </a:r>
          </a:p>
          <a:p>
            <a:pPr marL="0" indent="0">
              <a:buNone/>
            </a:pPr>
            <a:r>
              <a:rPr lang="en-US" sz="2800" dirty="0">
                <a:solidFill>
                  <a:schemeClr val="accent4"/>
                </a:solidFill>
                <a:latin typeface="Times New Roman" panose="02020603050405020304" pitchFamily="18" charset="0"/>
                <a:cs typeface="Times New Roman" panose="02020603050405020304" pitchFamily="18" charset="0"/>
              </a:rPr>
              <a:t>                                            (b) death of one or more individuals</a:t>
            </a:r>
          </a:p>
          <a:p>
            <a:pPr marL="0" indent="0">
              <a:buNone/>
            </a:pPr>
            <a:r>
              <a:rPr lang="en-US" sz="2800" dirty="0">
                <a:solidFill>
                  <a:schemeClr val="accent4"/>
                </a:solidFill>
                <a:latin typeface="Times New Roman" panose="02020603050405020304" pitchFamily="18" charset="0"/>
                <a:cs typeface="Times New Roman" panose="02020603050405020304" pitchFamily="18" charset="0"/>
              </a:rPr>
              <a:t>                                            (c) combination of (a) and (b)</a:t>
            </a:r>
          </a:p>
          <a:p>
            <a:pPr marL="0" indent="0">
              <a:buNone/>
            </a:pPr>
            <a:r>
              <a:rPr lang="en-US" sz="2800" dirty="0">
                <a:solidFill>
                  <a:schemeClr val="accent6"/>
                </a:solidFill>
                <a:latin typeface="Times New Roman" panose="02020603050405020304" pitchFamily="18" charset="0"/>
                <a:cs typeface="Times New Roman" panose="02020603050405020304" pitchFamily="18" charset="0"/>
              </a:rPr>
              <a:t>Insurer payments:               (a) fixed</a:t>
            </a:r>
          </a:p>
          <a:p>
            <a:pPr marL="0" indent="0">
              <a:buNone/>
            </a:pPr>
            <a:r>
              <a:rPr lang="en-US" sz="2800" dirty="0">
                <a:solidFill>
                  <a:schemeClr val="accent6"/>
                </a:solidFill>
                <a:latin typeface="Times New Roman" panose="02020603050405020304" pitchFamily="18" charset="0"/>
                <a:cs typeface="Times New Roman" panose="02020603050405020304" pitchFamily="18" charset="0"/>
              </a:rPr>
              <a:t>                                            (b) vary with interest rates, with guaranteed minimum</a:t>
            </a:r>
          </a:p>
          <a:p>
            <a:pPr marL="0" indent="0">
              <a:buNone/>
            </a:pPr>
            <a:r>
              <a:rPr lang="en-US" sz="2800" dirty="0">
                <a:solidFill>
                  <a:schemeClr val="accent6"/>
                </a:solidFill>
                <a:latin typeface="Times New Roman" panose="02020603050405020304" pitchFamily="18" charset="0"/>
                <a:cs typeface="Times New Roman" panose="02020603050405020304" pitchFamily="18" charset="0"/>
              </a:rPr>
              <a:t>                                            (c) vary with returns on stock and bond funds closed by policyholder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5048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1" y="91717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Whole-Life Insurance – 2) Limited-Pay Whole Life</a:t>
            </a:r>
          </a:p>
        </p:txBody>
      </p:sp>
      <p:sp>
        <p:nvSpPr>
          <p:cNvPr id="3" name="Content Placeholder 2"/>
          <p:cNvSpPr>
            <a:spLocks noGrp="1"/>
          </p:cNvSpPr>
          <p:nvPr>
            <p:ph idx="1"/>
          </p:nvPr>
        </p:nvSpPr>
        <p:spPr>
          <a:xfrm>
            <a:off x="588817" y="1952105"/>
            <a:ext cx="11265132" cy="4490259"/>
          </a:xfrm>
        </p:spPr>
        <p:txBody>
          <a:bodyPr>
            <a:normAutofit fontScale="92500" lnSpcReduction="20000"/>
          </a:bodyPr>
          <a:lstStyle/>
          <a:p>
            <a:pPr>
              <a:lnSpc>
                <a:spcPct val="120000"/>
              </a:lnSpc>
              <a:spcBef>
                <a:spcPts val="0"/>
              </a:spcBef>
            </a:pPr>
            <a:r>
              <a:rPr lang="en-US" dirty="0">
                <a:latin typeface="Times New Roman" panose="02020603050405020304" pitchFamily="18" charset="0"/>
                <a:cs typeface="Times New Roman" panose="02020603050405020304" pitchFamily="18" charset="0"/>
              </a:rPr>
              <a:t>Limited-payment whole life is a variation of the whole-life policy, differing only in the manner in which the premium is paid.</a:t>
            </a:r>
          </a:p>
          <a:p>
            <a:pPr>
              <a:lnSpc>
                <a:spcPct val="120000"/>
              </a:lnSpc>
              <a:spcBef>
                <a:spcPts val="0"/>
              </a:spcBef>
            </a:pPr>
            <a:r>
              <a:rPr lang="en-US" dirty="0">
                <a:latin typeface="Times New Roman" panose="02020603050405020304" pitchFamily="18" charset="0"/>
                <a:cs typeface="Times New Roman" panose="02020603050405020304" pitchFamily="18" charset="0"/>
              </a:rPr>
              <a:t>As in the case of a straight whole-life policy, protection under the limited-pay whole-life policy extends for the whole of life, but the premium payments are made for some shorter period of time.</a:t>
            </a:r>
          </a:p>
          <a:p>
            <a:pPr>
              <a:lnSpc>
                <a:spcPct val="120000"/>
              </a:lnSpc>
              <a:spcBef>
                <a:spcPts val="0"/>
              </a:spcBef>
            </a:pPr>
            <a:r>
              <a:rPr lang="en-US" dirty="0">
                <a:latin typeface="Times New Roman" panose="02020603050405020304" pitchFamily="18" charset="0"/>
                <a:cs typeface="Times New Roman" panose="02020603050405020304" pitchFamily="18" charset="0"/>
              </a:rPr>
              <a:t>During the period that premiums are paid, they are sufficiently high to prepay the policy in advance.</a:t>
            </a:r>
          </a:p>
          <a:p>
            <a:pPr>
              <a:lnSpc>
                <a:spcPct val="120000"/>
              </a:lnSpc>
              <a:spcBef>
                <a:spcPts val="0"/>
              </a:spcBef>
            </a:pPr>
            <a:r>
              <a:rPr lang="en-US" dirty="0">
                <a:latin typeface="Times New Roman" panose="02020603050405020304" pitchFamily="18" charset="0"/>
                <a:cs typeface="Times New Roman" panose="02020603050405020304" pitchFamily="18" charset="0"/>
              </a:rPr>
              <a:t>Thus, under a 20-payment life policy, during the payment period, one pays premiums that are high enough to permit one to stop payment at the end of 20 years and still enjoy protection equal to the face amount of the policy for the remainder of one’s life.</a:t>
            </a:r>
          </a:p>
        </p:txBody>
      </p:sp>
    </p:spTree>
    <p:extLst>
      <p:ext uri="{BB962C8B-B14F-4D97-AF65-F5344CB8AC3E}">
        <p14:creationId xmlns:p14="http://schemas.microsoft.com/office/powerpoint/2010/main" val="2179669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684415"/>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Universal Life Insurance</a:t>
            </a:r>
          </a:p>
        </p:txBody>
      </p:sp>
      <p:sp>
        <p:nvSpPr>
          <p:cNvPr id="3" name="Content Placeholder 2"/>
          <p:cNvSpPr>
            <a:spLocks noGrp="1"/>
          </p:cNvSpPr>
          <p:nvPr>
            <p:ph idx="1"/>
          </p:nvPr>
        </p:nvSpPr>
        <p:spPr>
          <a:xfrm>
            <a:off x="584661" y="1719351"/>
            <a:ext cx="11209251" cy="4839391"/>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Universal Life insurance (UL) was introduced in 1979 by Hutton Life, a subsidiary of the stock-brokerage firm </a:t>
            </a:r>
            <a:r>
              <a:rPr lang="en-US" sz="2800" dirty="0" err="1">
                <a:latin typeface="Times New Roman" panose="02020603050405020304" pitchFamily="18" charset="0"/>
                <a:cs typeface="Times New Roman" panose="02020603050405020304" pitchFamily="18" charset="0"/>
              </a:rPr>
              <a:t>E.F.Hutton</a:t>
            </a:r>
            <a:r>
              <a:rPr lang="en-US" sz="2800" dirty="0">
                <a:latin typeface="Times New Roman" panose="02020603050405020304" pitchFamily="18" charset="0"/>
                <a:cs typeface="Times New Roman" panose="02020603050405020304" pitchFamily="18" charset="0"/>
              </a:rPr>
              <a:t>.</a:t>
            </a:r>
          </a:p>
          <a:p>
            <a:pPr>
              <a:spcBef>
                <a:spcPts val="0"/>
              </a:spcBef>
            </a:pPr>
            <a:r>
              <a:rPr lang="en-US" sz="2800" dirty="0">
                <a:latin typeface="Times New Roman" panose="02020603050405020304" pitchFamily="18" charset="0"/>
                <a:cs typeface="Times New Roman" panose="02020603050405020304" pitchFamily="18" charset="0"/>
              </a:rPr>
              <a:t>The essential feature of universal life, which a) distinguished it from traditional whole life, is that, subject to specified limitations, the premiums, cash values, and level of protection can be adjusted up or down during the term of the contract to meet the owner’s needs.</a:t>
            </a:r>
          </a:p>
          <a:p>
            <a:pPr>
              <a:spcBef>
                <a:spcPts val="0"/>
              </a:spcBef>
            </a:pPr>
            <a:r>
              <a:rPr lang="en-US" sz="2800" dirty="0">
                <a:latin typeface="Times New Roman" panose="02020603050405020304" pitchFamily="18" charset="0"/>
                <a:cs typeface="Times New Roman" panose="02020603050405020304" pitchFamily="18" charset="0"/>
              </a:rPr>
              <a:t>The second distinguishing feature is the fact that the interest credited to the policy’s cash value is geared to current interest rates but is subject to a minimum such as 4 percent.</a:t>
            </a:r>
          </a:p>
        </p:txBody>
      </p:sp>
    </p:spTree>
    <p:extLst>
      <p:ext uri="{BB962C8B-B14F-4D97-AF65-F5344CB8AC3E}">
        <p14:creationId xmlns:p14="http://schemas.microsoft.com/office/powerpoint/2010/main" val="180929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5" y="67610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Variable Life Insurance</a:t>
            </a:r>
          </a:p>
        </p:txBody>
      </p:sp>
      <p:sp>
        <p:nvSpPr>
          <p:cNvPr id="3" name="Content Placeholder 2"/>
          <p:cNvSpPr>
            <a:spLocks noGrp="1"/>
          </p:cNvSpPr>
          <p:nvPr>
            <p:ph idx="1"/>
          </p:nvPr>
        </p:nvSpPr>
        <p:spPr>
          <a:xfrm>
            <a:off x="574963" y="1744288"/>
            <a:ext cx="11278524" cy="4839391"/>
          </a:xfrm>
        </p:spPr>
        <p:txBody>
          <a:bodyPr>
            <a:normAutofit fontScale="92500"/>
          </a:bodyPr>
          <a:lstStyle/>
          <a:p>
            <a:pPr>
              <a:lnSpc>
                <a:spcPct val="110000"/>
              </a:lnSpc>
              <a:spcBef>
                <a:spcPts val="0"/>
              </a:spcBef>
            </a:pPr>
            <a:r>
              <a:rPr lang="en-US" dirty="0">
                <a:latin typeface="Times New Roman" panose="02020603050405020304" pitchFamily="18" charset="0"/>
                <a:cs typeface="Times New Roman" panose="02020603050405020304" pitchFamily="18" charset="0"/>
              </a:rPr>
              <a:t>Variable life insurance is a whole-life contract in which the insured has the right to direct how the policy’s cash value will be invested and the insured bears the investment risk in the form of fluctuations in the cash value and in the death benefit.</a:t>
            </a:r>
          </a:p>
          <a:p>
            <a:pPr>
              <a:lnSpc>
                <a:spcPct val="110000"/>
              </a:lnSpc>
              <a:spcBef>
                <a:spcPts val="0"/>
              </a:spcBef>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Variable Universal Life</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The latest innovation, variable universal life insurance, was introduced in 1985.</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It combines the flexible premium features of universal life with the investment component of variable life.</a:t>
            </a:r>
          </a:p>
          <a:p>
            <a:pPr marL="0" indent="0">
              <a:lnSpc>
                <a:spcPct val="110000"/>
              </a:lnSpc>
              <a:spcBef>
                <a:spcPts val="0"/>
              </a:spcBef>
              <a:buNone/>
            </a:pPr>
            <a:r>
              <a:rPr lang="en-US" dirty="0">
                <a:latin typeface="Times New Roman" panose="02020603050405020304" pitchFamily="18" charset="0"/>
                <a:cs typeface="Times New Roman" panose="02020603050405020304" pitchFamily="18" charset="0"/>
              </a:rPr>
              <a:t>The policyholder decides how the fund will be invested, and the fund’s performance is directly related to the performance of the underlying investments.</a:t>
            </a:r>
          </a:p>
        </p:txBody>
      </p:sp>
    </p:spTree>
    <p:extLst>
      <p:ext uri="{BB962C8B-B14F-4D97-AF65-F5344CB8AC3E}">
        <p14:creationId xmlns:p14="http://schemas.microsoft.com/office/powerpoint/2010/main" val="87872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00546"/>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Adjustable Life Insurance</a:t>
            </a:r>
          </a:p>
        </p:txBody>
      </p:sp>
      <p:sp>
        <p:nvSpPr>
          <p:cNvPr id="3" name="Content Placeholder 2"/>
          <p:cNvSpPr>
            <a:spLocks noGrp="1"/>
          </p:cNvSpPr>
          <p:nvPr>
            <p:ph idx="1"/>
          </p:nvPr>
        </p:nvSpPr>
        <p:spPr>
          <a:xfrm>
            <a:off x="599902" y="1727663"/>
            <a:ext cx="11195396" cy="4781201"/>
          </a:xfrm>
        </p:spPr>
        <p:txBody>
          <a:bodyPr>
            <a:noAutofit/>
          </a:bodyPr>
          <a:lstStyle/>
          <a:p>
            <a:pPr>
              <a:spcBef>
                <a:spcPts val="0"/>
              </a:spcBef>
            </a:pPr>
            <a:r>
              <a:rPr lang="en-US" sz="2400" dirty="0">
                <a:latin typeface="Times New Roman" panose="02020603050405020304" pitchFamily="18" charset="0"/>
                <a:cs typeface="Times New Roman" panose="02020603050405020304" pitchFamily="18" charset="0"/>
              </a:rPr>
              <a:t>Adjustable life insurance was introduced in 1971 and predates universal life insurance.</a:t>
            </a:r>
          </a:p>
          <a:p>
            <a:pPr>
              <a:spcBef>
                <a:spcPts val="0"/>
              </a:spcBef>
            </a:pPr>
            <a:r>
              <a:rPr lang="en-US" sz="2400" dirty="0">
                <a:latin typeface="Times New Roman" panose="02020603050405020304" pitchFamily="18" charset="0"/>
                <a:cs typeface="Times New Roman" panose="02020603050405020304" pitchFamily="18" charset="0"/>
              </a:rPr>
              <a:t>It was the first version of modern flexible premium policies.</a:t>
            </a:r>
          </a:p>
          <a:p>
            <a:pPr>
              <a:spcBef>
                <a:spcPts val="0"/>
              </a:spcBef>
            </a:pPr>
            <a:r>
              <a:rPr lang="en-US" sz="2400" dirty="0">
                <a:latin typeface="Times New Roman" panose="02020603050405020304" pitchFamily="18" charset="0"/>
                <a:cs typeface="Times New Roman" panose="02020603050405020304" pitchFamily="18" charset="0"/>
              </a:rPr>
              <a:t>Adjustable life insurance differs from universal life insurance in several ways:</a:t>
            </a:r>
          </a:p>
          <a:p>
            <a:pPr marL="0" indent="0">
              <a:spcBef>
                <a:spcPts val="0"/>
              </a:spcBef>
              <a:buNone/>
            </a:pPr>
            <a:r>
              <a:rPr lang="en-US" sz="2400" dirty="0">
                <a:latin typeface="Times New Roman" panose="02020603050405020304" pitchFamily="18" charset="0"/>
                <a:cs typeface="Times New Roman" panose="02020603050405020304" pitchFamily="18" charset="0"/>
              </a:rPr>
              <a:t>First, changes in the premium of an adjustable life policy are more structured than is the case with universal life insurance.</a:t>
            </a:r>
          </a:p>
          <a:p>
            <a:pPr marL="0" indent="0">
              <a:spcBef>
                <a:spcPts val="0"/>
              </a:spcBef>
              <a:buNone/>
            </a:pPr>
            <a:r>
              <a:rPr lang="en-US" sz="2400" dirty="0">
                <a:latin typeface="Times New Roman" panose="02020603050405020304" pitchFamily="18" charset="0"/>
                <a:cs typeface="Times New Roman" panose="02020603050405020304" pitchFamily="18" charset="0"/>
              </a:rPr>
              <a:t>The insurer must be notified of the proposed change, and once the change is made, the new premium must be paid until another formal change is made.</a:t>
            </a:r>
          </a:p>
          <a:p>
            <a:pPr marL="0" indent="0">
              <a:spcBef>
                <a:spcPts val="0"/>
              </a:spcBef>
              <a:buNone/>
            </a:pPr>
            <a:r>
              <a:rPr lang="en-US" sz="2400" dirty="0">
                <a:latin typeface="Times New Roman" panose="02020603050405020304" pitchFamily="18" charset="0"/>
                <a:cs typeface="Times New Roman" panose="02020603050405020304" pitchFamily="18" charset="0"/>
              </a:rPr>
              <a:t>The universal life, the premiums can vary according to the preference of the insured without prior notification to the insurer.</a:t>
            </a:r>
          </a:p>
          <a:p>
            <a:pPr marL="0" indent="0">
              <a:spcBef>
                <a:spcPts val="0"/>
              </a:spcBef>
              <a:buNone/>
            </a:pPr>
            <a:r>
              <a:rPr lang="en-US" sz="2400" dirty="0">
                <a:latin typeface="Times New Roman" panose="02020603050405020304" pitchFamily="18" charset="0"/>
                <a:cs typeface="Times New Roman" panose="02020603050405020304" pitchFamily="18" charset="0"/>
              </a:rPr>
              <a:t>In a universal life policy, the investment and protection elements are unbundled, and the insured receives annual reports concerning investment income, mortality cost, and other expenses.</a:t>
            </a:r>
          </a:p>
        </p:txBody>
      </p:sp>
    </p:spTree>
    <p:extLst>
      <p:ext uri="{BB962C8B-B14F-4D97-AF65-F5344CB8AC3E}">
        <p14:creationId xmlns:p14="http://schemas.microsoft.com/office/powerpoint/2010/main" val="240072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858982"/>
            <a:ext cx="10972800" cy="861753"/>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Endowment Life Insurance</a:t>
            </a:r>
          </a:p>
        </p:txBody>
      </p:sp>
      <p:sp>
        <p:nvSpPr>
          <p:cNvPr id="3" name="Content Placeholder 2"/>
          <p:cNvSpPr>
            <a:spLocks noGrp="1"/>
          </p:cNvSpPr>
          <p:nvPr>
            <p:ph idx="1"/>
          </p:nvPr>
        </p:nvSpPr>
        <p:spPr>
          <a:xfrm>
            <a:off x="584662" y="1720735"/>
            <a:ext cx="11176000" cy="4671752"/>
          </a:xfrm>
        </p:spPr>
        <p:txBody>
          <a:bodyPr>
            <a:normAutofit/>
          </a:bodyPr>
          <a:lstStyle/>
          <a:p>
            <a:pPr marL="0" indent="0">
              <a:spcBef>
                <a:spcPts val="0"/>
              </a:spcBef>
              <a:buNone/>
            </a:pPr>
            <a:r>
              <a:rPr lang="en-US" sz="2800" dirty="0">
                <a:latin typeface="Times New Roman" panose="02020603050405020304" pitchFamily="18" charset="0"/>
                <a:cs typeface="Times New Roman" panose="02020603050405020304" pitchFamily="18" charset="0"/>
              </a:rPr>
              <a:t>Under endowment life policies, which, like term insurance, are issued for a period such as 10 years or 20 years, the insurer promises to pay the face of the policy if the insured dies during the policy period but also promises to pay the fact of the policy if the insured survives until the end of the period. Endowment policies are essentially investment instruments that combine a pure endowment with a death benefit. Because they require premiums far in excess of the amount required to fund the death benefit, they do not qualify as life insurance under the current provisions of the tax code.</a:t>
            </a:r>
          </a:p>
        </p:txBody>
      </p:sp>
    </p:spTree>
    <p:extLst>
      <p:ext uri="{BB962C8B-B14F-4D97-AF65-F5344CB8AC3E}">
        <p14:creationId xmlns:p14="http://schemas.microsoft.com/office/powerpoint/2010/main" val="705957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019" y="1282931"/>
            <a:ext cx="10972800" cy="84512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Participating and Nonparticipating Life Insurance</a:t>
            </a:r>
          </a:p>
        </p:txBody>
      </p:sp>
      <p:sp>
        <p:nvSpPr>
          <p:cNvPr id="3" name="Content Placeholder 2"/>
          <p:cNvSpPr>
            <a:spLocks noGrp="1"/>
          </p:cNvSpPr>
          <p:nvPr>
            <p:ph idx="1"/>
          </p:nvPr>
        </p:nvSpPr>
        <p:spPr>
          <a:xfrm>
            <a:off x="708429" y="2209801"/>
            <a:ext cx="11120581" cy="391636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A participating policy is one on which annual dividends are paid to the policyholder.</a:t>
            </a:r>
          </a:p>
          <a:p>
            <a:pPr>
              <a:spcBef>
                <a:spcPts val="0"/>
              </a:spcBef>
            </a:pPr>
            <a:r>
              <a:rPr lang="en-US" sz="2800" dirty="0">
                <a:latin typeface="Times New Roman" panose="02020603050405020304" pitchFamily="18" charset="0"/>
                <a:cs typeface="Times New Roman" panose="02020603050405020304" pitchFamily="18" charset="0"/>
              </a:rPr>
              <a:t>Under a participating policy, a substantial margin of safety is built into the premium, sufficient to reflect a willful overcharge but justified on the assumption that if the extra premium is not needed, it will be returned to the policyholder as a dividend.</a:t>
            </a:r>
          </a:p>
        </p:txBody>
      </p:sp>
    </p:spTree>
    <p:extLst>
      <p:ext uri="{BB962C8B-B14F-4D97-AF65-F5344CB8AC3E}">
        <p14:creationId xmlns:p14="http://schemas.microsoft.com/office/powerpoint/2010/main" val="380492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734291"/>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General Classifications of Life Insurance</a:t>
            </a:r>
          </a:p>
        </p:txBody>
      </p:sp>
      <p:sp>
        <p:nvSpPr>
          <p:cNvPr id="3" name="Content Placeholder 2"/>
          <p:cNvSpPr>
            <a:spLocks noGrp="1"/>
          </p:cNvSpPr>
          <p:nvPr>
            <p:ph idx="1"/>
          </p:nvPr>
        </p:nvSpPr>
        <p:spPr>
          <a:xfrm>
            <a:off x="616988" y="1877291"/>
            <a:ext cx="11220335" cy="3916363"/>
          </a:xfrm>
        </p:spPr>
        <p:txBody>
          <a:bodyPr>
            <a:normAutofit/>
          </a:bodyPr>
          <a:lstStyle/>
          <a:p>
            <a:pPr marL="0" indent="0">
              <a:lnSpc>
                <a:spcPct val="150000"/>
              </a:lnSpc>
              <a:spcBef>
                <a:spcPts val="0"/>
              </a:spcBef>
              <a:buNone/>
            </a:pPr>
            <a:r>
              <a:rPr lang="en-US" sz="2800" dirty="0">
                <a:latin typeface="Times New Roman" panose="02020603050405020304" pitchFamily="18" charset="0"/>
                <a:cs typeface="Times New Roman" panose="02020603050405020304" pitchFamily="18" charset="0"/>
              </a:rPr>
              <a:t>There are three main classes of life insurance, distinguished by the manner in which they are marketed:</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Individual life insurance</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Group life insurance</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Credit life insurance</a:t>
            </a:r>
          </a:p>
        </p:txBody>
      </p:sp>
    </p:spTree>
    <p:extLst>
      <p:ext uri="{BB962C8B-B14F-4D97-AF65-F5344CB8AC3E}">
        <p14:creationId xmlns:p14="http://schemas.microsoft.com/office/powerpoint/2010/main" val="375261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842356"/>
            <a:ext cx="10972800" cy="886691"/>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Individual Life Insurance</a:t>
            </a:r>
          </a:p>
        </p:txBody>
      </p:sp>
      <p:sp>
        <p:nvSpPr>
          <p:cNvPr id="3" name="Content Placeholder 2"/>
          <p:cNvSpPr>
            <a:spLocks noGrp="1"/>
          </p:cNvSpPr>
          <p:nvPr>
            <p:ph idx="1"/>
          </p:nvPr>
        </p:nvSpPr>
        <p:spPr>
          <a:xfrm>
            <a:off x="677948" y="2043547"/>
            <a:ext cx="11067935" cy="3916363"/>
          </a:xfrm>
        </p:spPr>
        <p:txBody>
          <a:bodyPr>
            <a:normAutofit/>
          </a:bodyPr>
          <a:lstStyle/>
          <a:p>
            <a:pPr>
              <a:lnSpc>
                <a:spcPct val="150000"/>
              </a:lnSpc>
              <a:spcBef>
                <a:spcPts val="0"/>
              </a:spcBef>
            </a:pPr>
            <a:r>
              <a:rPr lang="en-US" sz="2800" dirty="0">
                <a:latin typeface="Times New Roman" panose="02020603050405020304" pitchFamily="18" charset="0"/>
                <a:cs typeface="Times New Roman" panose="02020603050405020304" pitchFamily="18" charset="0"/>
              </a:rPr>
              <a:t>Individual life insurance is sold to individuals, typically through life insurance agents.</a:t>
            </a:r>
          </a:p>
          <a:p>
            <a:pPr>
              <a:lnSpc>
                <a:spcPct val="150000"/>
              </a:lnSpc>
              <a:spcBef>
                <a:spcPts val="0"/>
              </a:spcBef>
            </a:pPr>
            <a:r>
              <a:rPr lang="en-US" sz="2800" dirty="0">
                <a:latin typeface="Times New Roman" panose="02020603050405020304" pitchFamily="18" charset="0"/>
                <a:cs typeface="Times New Roman" panose="02020603050405020304" pitchFamily="18" charset="0"/>
              </a:rPr>
              <a:t>Premiums are paid annually, semiannually, quarterly, or monthly.</a:t>
            </a:r>
          </a:p>
        </p:txBody>
      </p:sp>
    </p:spTree>
    <p:extLst>
      <p:ext uri="{BB962C8B-B14F-4D97-AF65-F5344CB8AC3E}">
        <p14:creationId xmlns:p14="http://schemas.microsoft.com/office/powerpoint/2010/main" val="198044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709353"/>
            <a:ext cx="10972800" cy="762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Group Life Insurance</a:t>
            </a:r>
          </a:p>
        </p:txBody>
      </p:sp>
      <p:sp>
        <p:nvSpPr>
          <p:cNvPr id="3" name="Content Placeholder 2"/>
          <p:cNvSpPr>
            <a:spLocks noGrp="1"/>
          </p:cNvSpPr>
          <p:nvPr>
            <p:ph idx="1"/>
          </p:nvPr>
        </p:nvSpPr>
        <p:spPr>
          <a:xfrm>
            <a:off x="559723" y="1586344"/>
            <a:ext cx="11344102" cy="5063837"/>
          </a:xfrm>
        </p:spPr>
        <p:txBody>
          <a:bodyPr>
            <a:noAutofit/>
          </a:bodyPr>
          <a:lstStyle/>
          <a:p>
            <a:r>
              <a:rPr lang="en-US" sz="1600" dirty="0">
                <a:latin typeface="Times New Roman" panose="02020603050405020304" pitchFamily="18" charset="0"/>
                <a:cs typeface="Times New Roman" panose="02020603050405020304" pitchFamily="18" charset="0"/>
              </a:rPr>
              <a:t>Group life insurance is a plan in which coverage can be provided for a number of persons under one contract, called a master policy, usually without evidence of individual insurability. </a:t>
            </a:r>
          </a:p>
          <a:p>
            <a:r>
              <a:rPr lang="en-US" sz="1600" dirty="0">
                <a:latin typeface="Times New Roman" panose="02020603050405020304" pitchFamily="18" charset="0"/>
                <a:cs typeface="Times New Roman" panose="02020603050405020304" pitchFamily="18" charset="0"/>
              </a:rPr>
              <a:t>The basic feature of group life insurance is the substitution of group underwriting for individual underwriting.</a:t>
            </a:r>
          </a:p>
          <a:p>
            <a:r>
              <a:rPr lang="en-US" sz="1600" dirty="0">
                <a:latin typeface="Times New Roman" panose="02020603050405020304" pitchFamily="18" charset="0"/>
                <a:cs typeface="Times New Roman" panose="02020603050405020304" pitchFamily="18" charset="0"/>
              </a:rPr>
              <a:t>This means that there is no physical examination or other individual underwriting methods applicable to individual employees.</a:t>
            </a:r>
          </a:p>
          <a:p>
            <a:r>
              <a:rPr lang="en-US" sz="1600" dirty="0">
                <a:latin typeface="Times New Roman" panose="02020603050405020304" pitchFamily="18" charset="0"/>
                <a:cs typeface="Times New Roman" panose="02020603050405020304" pitchFamily="18" charset="0"/>
              </a:rPr>
              <a:t>The major problem of the insurance company is, therefore, that of holding adverse selection to a minimum, and many of the features of group life insurance derive from this requirement. </a:t>
            </a:r>
          </a:p>
          <a:p>
            <a:r>
              <a:rPr lang="en-US" sz="1600" dirty="0">
                <a:latin typeface="Times New Roman" panose="02020603050405020304" pitchFamily="18" charset="0"/>
                <a:cs typeface="Times New Roman" panose="02020603050405020304" pitchFamily="18" charset="0"/>
              </a:rPr>
              <a:t>The cost of group life insurance is comparatively low.</a:t>
            </a:r>
          </a:p>
          <a:p>
            <a:pPr marL="0" indent="0">
              <a:buNone/>
            </a:pPr>
            <a:r>
              <a:rPr lang="en-US" sz="1600" dirty="0">
                <a:latin typeface="Times New Roman" panose="02020603050405020304" pitchFamily="18" charset="0"/>
                <a:cs typeface="Times New Roman" panose="02020603050405020304" pitchFamily="18" charset="0"/>
              </a:rPr>
              <a:t>Reasons: First, the basic plan under which most group life insurance is provided is yearly renewable term insurance, which provides the lowest cost form of protection per premium dollar.</a:t>
            </a:r>
          </a:p>
          <a:p>
            <a:pPr marL="0" indent="0">
              <a:buNone/>
            </a:pPr>
            <a:r>
              <a:rPr lang="en-US" sz="1600" dirty="0">
                <a:latin typeface="Times New Roman" panose="02020603050405020304" pitchFamily="18" charset="0"/>
                <a:cs typeface="Times New Roman" panose="02020603050405020304" pitchFamily="18" charset="0"/>
              </a:rPr>
              <a:t>Second, for employer-sponsored plans, the flow of insureds through the group maintains a stable average age as older employees retire, die, or leave the frim and their places are taken by younger workers. </a:t>
            </a:r>
          </a:p>
          <a:p>
            <a:pPr marL="0" indent="0">
              <a:buNone/>
            </a:pPr>
            <a:r>
              <a:rPr lang="en-US" sz="1600" dirty="0">
                <a:latin typeface="Times New Roman" panose="02020603050405020304" pitchFamily="18" charset="0"/>
                <a:cs typeface="Times New Roman" panose="02020603050405020304" pitchFamily="18" charset="0"/>
              </a:rPr>
              <a:t>In addition, the expenses of medical examinations and other methods of determining insurability are largely eliminated.</a:t>
            </a:r>
          </a:p>
          <a:p>
            <a:pPr marL="0" indent="0">
              <a:buNone/>
            </a:pPr>
            <a:r>
              <a:rPr lang="en-US" sz="1600" dirty="0">
                <a:latin typeface="Times New Roman" panose="02020603050405020304" pitchFamily="18" charset="0"/>
                <a:cs typeface="Times New Roman" panose="02020603050405020304" pitchFamily="18" charset="0"/>
              </a:rPr>
              <a:t>Third, group life involves mass selling and mass administration, with the result that expenses per life insured will be less under group policies than under the marketing of individual policies.</a:t>
            </a:r>
          </a:p>
          <a:p>
            <a:pPr marL="0" indent="0">
              <a:buNone/>
            </a:pPr>
            <a:r>
              <a:rPr lang="en-US" sz="1600" dirty="0">
                <a:latin typeface="Times New Roman" panose="02020603050405020304" pitchFamily="18" charset="0"/>
                <a:cs typeface="Times New Roman" panose="02020603050405020304" pitchFamily="18" charset="0"/>
              </a:rPr>
              <a:t>Fourth, when group life insurance is part of an employee’s compensation, there are tax advantages that further reduce the cost.</a:t>
            </a:r>
          </a:p>
          <a:p>
            <a:r>
              <a:rPr lang="en-US" sz="1600" dirty="0">
                <a:latin typeface="Times New Roman" panose="02020603050405020304" pitchFamily="18" charset="0"/>
                <a:cs typeface="Times New Roman" panose="02020603050405020304" pitchFamily="18" charset="0"/>
              </a:rPr>
              <a:t>The coverage under group life insurance contracts is very liberal: There are no exclusions, and the insurance proceeds are paid for death from any cause, including suicide, without restrictions as to time.</a:t>
            </a:r>
          </a:p>
        </p:txBody>
      </p:sp>
    </p:spTree>
    <p:extLst>
      <p:ext uri="{BB962C8B-B14F-4D97-AF65-F5344CB8AC3E}">
        <p14:creationId xmlns:p14="http://schemas.microsoft.com/office/powerpoint/2010/main" val="378359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717665"/>
            <a:ext cx="10972800" cy="11430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Credit Life Insurance</a:t>
            </a:r>
          </a:p>
        </p:txBody>
      </p:sp>
      <p:sp>
        <p:nvSpPr>
          <p:cNvPr id="3" name="Content Placeholder 2"/>
          <p:cNvSpPr>
            <a:spLocks noGrp="1"/>
          </p:cNvSpPr>
          <p:nvPr>
            <p:ph idx="1"/>
          </p:nvPr>
        </p:nvSpPr>
        <p:spPr>
          <a:xfrm>
            <a:off x="613756" y="1711035"/>
            <a:ext cx="11240193" cy="4856019"/>
          </a:xfrm>
        </p:spPr>
        <p:txBody>
          <a:bodyPr>
            <a:noAutofit/>
          </a:bodyPr>
          <a:lstStyle/>
          <a:p>
            <a:r>
              <a:rPr lang="en-US" sz="2000" dirty="0">
                <a:latin typeface="Times New Roman" panose="02020603050405020304" pitchFamily="18" charset="0"/>
                <a:cs typeface="Times New Roman" panose="02020603050405020304" pitchFamily="18" charset="0"/>
              </a:rPr>
              <a:t>Credit life insurance is sold through lending institutions to short-term borrowers contemplating consumer purchases and through retail merchants selling on a charge account basis to installment buyers.</a:t>
            </a:r>
          </a:p>
          <a:p>
            <a:r>
              <a:rPr lang="en-US" sz="2000" dirty="0">
                <a:latin typeface="Times New Roman" panose="02020603050405020304" pitchFamily="18" charset="0"/>
                <a:cs typeface="Times New Roman" panose="02020603050405020304" pitchFamily="18" charset="0"/>
              </a:rPr>
              <a:t>It also includes mortgage protection life insurance of 10 years’ duration or less that is issued through lenders.</a:t>
            </a:r>
          </a:p>
          <a:p>
            <a:r>
              <a:rPr lang="en-US" sz="2000" dirty="0">
                <a:latin typeface="Times New Roman" panose="02020603050405020304" pitchFamily="18" charset="0"/>
                <a:cs typeface="Times New Roman" panose="02020603050405020304" pitchFamily="18" charset="0"/>
              </a:rPr>
              <a:t>The insurance protects both the lenders and the debtors against financial loss should the debtor die before completing the required payments.</a:t>
            </a:r>
          </a:p>
          <a:p>
            <a:r>
              <a:rPr lang="en-US" sz="2000" dirty="0">
                <a:latin typeface="Times New Roman" panose="02020603050405020304" pitchFamily="18" charset="0"/>
                <a:cs typeface="Times New Roman" panose="02020603050405020304" pitchFamily="18" charset="0"/>
              </a:rPr>
              <a:t>The life of borrower is insured for an amount related to the outstanding balance of a specific loan, and the policy generally provides for the payment of the scheduled balance in the event of debtor’s death.</a:t>
            </a:r>
          </a:p>
          <a:p>
            <a:r>
              <a:rPr lang="en-US" sz="2000" dirty="0">
                <a:latin typeface="Times New Roman" panose="02020603050405020304" pitchFamily="18" charset="0"/>
                <a:cs typeface="Times New Roman" panose="02020603050405020304" pitchFamily="18" charset="0"/>
              </a:rPr>
              <a:t>The insurance is term insurance, generally decreasing in amount as the loan is repaid.</a:t>
            </a:r>
          </a:p>
          <a:p>
            <a:r>
              <a:rPr lang="en-US" sz="2000" dirty="0">
                <a:latin typeface="Times New Roman" panose="02020603050405020304" pitchFamily="18" charset="0"/>
                <a:cs typeface="Times New Roman" panose="02020603050405020304" pitchFamily="18" charset="0"/>
              </a:rPr>
              <a:t>The major suppliers of credit life insurance, and the lenders who are usually involved as vendor beneficiaries of this coverage, include commercial banks, sales finance companies, credit unions, personal finance companies, and retailers selling goods and services on a charge account or installment basis.</a:t>
            </a:r>
          </a:p>
        </p:txBody>
      </p:sp>
    </p:spTree>
    <p:extLst>
      <p:ext uri="{BB962C8B-B14F-4D97-AF65-F5344CB8AC3E}">
        <p14:creationId xmlns:p14="http://schemas.microsoft.com/office/powerpoint/2010/main" val="101032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3" y="875607"/>
            <a:ext cx="10972800" cy="670559"/>
          </a:xfrm>
        </p:spPr>
        <p:txBody>
          <a:bodyPr>
            <a:normAutofit/>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8675" y="1546166"/>
            <a:ext cx="11353339" cy="5029201"/>
          </a:xfrm>
        </p:spPr>
        <p:txBody>
          <a:bodyPr>
            <a:normAutofit fontScale="70000" lnSpcReduction="20000"/>
          </a:bodyPr>
          <a:lstStyle/>
          <a:p>
            <a:pPr marL="0" indent="0">
              <a:buNone/>
            </a:pPr>
            <a:r>
              <a:rPr lang="en-US" sz="2800" dirty="0">
                <a:latin typeface="Times New Roman" panose="02020603050405020304" pitchFamily="18" charset="0"/>
                <a:cs typeface="Times New Roman" panose="02020603050405020304" pitchFamily="18" charset="0"/>
              </a:rPr>
              <a:t>Elements of </a:t>
            </a:r>
            <a:r>
              <a:rPr lang="en-US" sz="2800" b="1" dirty="0">
                <a:latin typeface="Times New Roman" panose="02020603050405020304" pitchFamily="18" charset="0"/>
                <a:cs typeface="Times New Roman" panose="02020603050405020304" pitchFamily="18" charset="0"/>
              </a:rPr>
              <a:t>general contract</a:t>
            </a:r>
            <a:endParaRPr lang="en-US" sz="2800" dirty="0">
              <a:latin typeface="Times New Roman" panose="02020603050405020304" pitchFamily="18" charset="0"/>
              <a:cs typeface="Times New Roman" panose="02020603050405020304" pitchFamily="18" charset="0"/>
            </a:endParaRPr>
          </a:p>
          <a:p>
            <a:pPr marL="514350" indent="-514350">
              <a:buAutoNum type="arabicParenBoth"/>
            </a:pPr>
            <a:r>
              <a:rPr lang="en-US" sz="2800" b="1" i="1" dirty="0">
                <a:latin typeface="Times New Roman" panose="02020603050405020304" pitchFamily="18" charset="0"/>
                <a:cs typeface="Times New Roman" panose="02020603050405020304" pitchFamily="18" charset="0"/>
              </a:rPr>
              <a:t>Offer &amp; Acceptance:</a:t>
            </a:r>
            <a:r>
              <a:rPr lang="en-US" sz="2800" dirty="0">
                <a:latin typeface="Times New Roman" panose="02020603050405020304" pitchFamily="18" charset="0"/>
                <a:cs typeface="Times New Roman" panose="02020603050405020304" pitchFamily="18" charset="0"/>
              </a:rPr>
              <a:t> in life insurance an offer can be made either by the insurance company or the applicant (proposer) &amp; the acceptance.</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Consideration:</a:t>
            </a:r>
            <a:r>
              <a:rPr lang="en-US" sz="2800" dirty="0">
                <a:latin typeface="Times New Roman" panose="02020603050405020304" pitchFamily="18" charset="0"/>
                <a:cs typeface="Times New Roman" panose="02020603050405020304" pitchFamily="18" charset="0"/>
              </a:rPr>
              <a:t> </a:t>
            </a:r>
            <a:r>
              <a:rPr lang="en-US" sz="2800" u="sng" dirty="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There is </a:t>
            </a:r>
            <a:r>
              <a:rPr lang="en-US" sz="2800" b="1" i="1" dirty="0">
                <a:latin typeface="Times New Roman" panose="02020603050405020304" pitchFamily="18" charset="0"/>
                <a:cs typeface="Times New Roman" panose="02020603050405020304" pitchFamily="18" charset="0"/>
              </a:rPr>
              <a:t>no validity </a:t>
            </a:r>
            <a:r>
              <a:rPr lang="en-US" sz="2800" dirty="0">
                <a:latin typeface="Times New Roman" panose="02020603050405020304" pitchFamily="18" charset="0"/>
                <a:cs typeface="Times New Roman" panose="02020603050405020304" pitchFamily="18" charset="0"/>
              </a:rPr>
              <a:t>of a contract if there is no consideration, which is the act or promise offered by one party and accepted by the other as the price of promise. </a:t>
            </a:r>
            <a:r>
              <a:rPr lang="en-US" sz="2800" u="sng" dirty="0">
                <a:latin typeface="Times New Roman" panose="02020603050405020304" pitchFamily="18" charset="0"/>
                <a:cs typeface="Times New Roman" panose="02020603050405020304" pitchFamily="18" charset="0"/>
              </a:rPr>
              <a:t>b). </a:t>
            </a:r>
            <a:r>
              <a:rPr lang="en-US" sz="2800" dirty="0">
                <a:latin typeface="Times New Roman" panose="02020603050405020304" pitchFamily="18" charset="0"/>
                <a:cs typeface="Times New Roman" panose="02020603050405020304" pitchFamily="18" charset="0"/>
              </a:rPr>
              <a:t>In insurance contracts the consideration is the </a:t>
            </a:r>
            <a:r>
              <a:rPr lang="en-US" sz="2800" b="1" i="1" dirty="0">
                <a:latin typeface="Times New Roman" panose="02020603050405020304" pitchFamily="18" charset="0"/>
                <a:cs typeface="Times New Roman" panose="02020603050405020304" pitchFamily="18" charset="0"/>
              </a:rPr>
              <a:t>premium</a:t>
            </a:r>
            <a:r>
              <a:rPr lang="en-US" sz="2800" dirty="0">
                <a:latin typeface="Times New Roman" panose="02020603050405020304" pitchFamily="18" charset="0"/>
                <a:cs typeface="Times New Roman" panose="02020603050405020304" pitchFamily="18" charset="0"/>
              </a:rPr>
              <a:t> that the insured pays to the insurer as the price of the promise that the insurer has made that he shall indemnify the insured.</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Legal capacity to contract or competency</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Consensus “ad idem” (same mind): </a:t>
            </a:r>
            <a:r>
              <a:rPr lang="en-US" sz="2800" dirty="0">
                <a:latin typeface="Times New Roman" panose="02020603050405020304" pitchFamily="18" charset="0"/>
                <a:cs typeface="Times New Roman" panose="02020603050405020304" pitchFamily="18" charset="0"/>
              </a:rPr>
              <a:t>the understanding between the insurer &amp; insured person should be of same thinking or mind. The reasons for taking the insurance policy should be understandable to both the parties.</a:t>
            </a:r>
          </a:p>
          <a:p>
            <a:pPr marL="514350" indent="-514350">
              <a:buAutoNum type="arabicParenBoth"/>
            </a:pPr>
            <a:r>
              <a:rPr lang="en-US" sz="2800" b="1" i="1" dirty="0">
                <a:latin typeface="Times New Roman" panose="02020603050405020304" pitchFamily="18" charset="0"/>
                <a:cs typeface="Times New Roman" panose="02020603050405020304" pitchFamily="18" charset="0"/>
              </a:rPr>
              <a:t>Legality of object: </a:t>
            </a:r>
            <a:r>
              <a:rPr lang="en-US" sz="2800" i="1" dirty="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To be a valid, a contract must be for a legal purpose &amp; not contrary to public policy</a:t>
            </a:r>
            <a:r>
              <a:rPr lang="en-US" sz="2800" i="1" dirty="0">
                <a:latin typeface="Times New Roman" panose="02020603050405020304" pitchFamily="18" charset="0"/>
                <a:cs typeface="Times New Roman" panose="02020603050405020304" pitchFamily="18" charset="0"/>
              </a:rPr>
              <a:t>. b). </a:t>
            </a:r>
            <a:r>
              <a:rPr lang="en-US" sz="2800" dirty="0">
                <a:latin typeface="Times New Roman" panose="02020603050405020304" pitchFamily="18" charset="0"/>
                <a:cs typeface="Times New Roman" panose="02020603050405020304" pitchFamily="18" charset="0"/>
              </a:rPr>
              <a:t>Insurance is legal business therefore it cannot be illegal on the part of the insurer. </a:t>
            </a:r>
          </a:p>
          <a:p>
            <a:pPr marL="0" indent="0">
              <a:buNone/>
            </a:pPr>
            <a:r>
              <a:rPr lang="en-US" sz="2800" b="1" u="sng" dirty="0">
                <a:latin typeface="Times New Roman" panose="02020603050405020304" pitchFamily="18" charset="0"/>
                <a:cs typeface="Times New Roman" panose="02020603050405020304" pitchFamily="18" charset="0"/>
              </a:rPr>
              <a:t>Example 1:</a:t>
            </a:r>
            <a:r>
              <a:rPr lang="en-US" sz="2800" u="sng"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an individual can take the life insurance of his own life or his/her family members. In an individual takes a policy on the life of an unknown person it will not be a valid contract as it will amount to gambling.</a:t>
            </a:r>
          </a:p>
          <a:p>
            <a:pPr marL="0" indent="0">
              <a:buNone/>
            </a:pPr>
            <a:r>
              <a:rPr lang="en-US" sz="2800" b="1" u="sng" dirty="0">
                <a:latin typeface="Times New Roman" panose="02020603050405020304" pitchFamily="18" charset="0"/>
                <a:cs typeface="Times New Roman" panose="02020603050405020304" pitchFamily="18" charset="0"/>
              </a:rPr>
              <a:t>Example 2:</a:t>
            </a:r>
            <a:r>
              <a:rPr lang="en-US" sz="2800" dirty="0">
                <a:latin typeface="Times New Roman" panose="02020603050405020304" pitchFamily="18" charset="0"/>
                <a:cs typeface="Times New Roman" panose="02020603050405020304" pitchFamily="18" charset="0"/>
              </a:rPr>
              <a:t> the contract will not be legal if it has anything to do with stolen property or if it is in respect of any unlawful activity.</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35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671" y="908859"/>
            <a:ext cx="10270837" cy="637308"/>
          </a:xfrm>
        </p:spPr>
        <p:txBody>
          <a:bodyPr>
            <a:noAutofit/>
          </a:bodyPr>
          <a:lstStyle/>
          <a:p>
            <a:r>
              <a:rPr lang="en-U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USA</a:t>
            </a:r>
          </a:p>
        </p:txBody>
      </p:sp>
      <p:sp>
        <p:nvSpPr>
          <p:cNvPr id="3" name="Content Placeholder 2"/>
          <p:cNvSpPr>
            <a:spLocks noGrp="1"/>
          </p:cNvSpPr>
          <p:nvPr>
            <p:ph idx="1"/>
          </p:nvPr>
        </p:nvSpPr>
        <p:spPr>
          <a:xfrm>
            <a:off x="525550" y="1420091"/>
            <a:ext cx="11378276" cy="4772891"/>
          </a:xfrm>
        </p:spPr>
        <p:txBody>
          <a:bodyPr/>
          <a:lstStyle/>
          <a:p>
            <a:pPr marL="0" indent="0">
              <a:buNone/>
            </a:pPr>
            <a:r>
              <a:rPr lang="en-US" sz="2400" dirty="0">
                <a:latin typeface="Times New Roman" panose="02020603050405020304" pitchFamily="18" charset="0"/>
                <a:cs typeface="Times New Roman" panose="02020603050405020304" pitchFamily="18" charset="0"/>
              </a:rPr>
              <a:t>Insurance options</a:t>
            </a:r>
          </a:p>
          <a:p>
            <a:pPr marL="0" indent="0">
              <a:buNone/>
            </a:pPr>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6696" y="1785853"/>
            <a:ext cx="9373908" cy="4915586"/>
          </a:xfrm>
          <a:prstGeom prst="rect">
            <a:avLst/>
          </a:prstGeom>
        </p:spPr>
      </p:pic>
      <p:cxnSp>
        <p:nvCxnSpPr>
          <p:cNvPr id="6" name="Straight Connector 5"/>
          <p:cNvCxnSpPr/>
          <p:nvPr/>
        </p:nvCxnSpPr>
        <p:spPr>
          <a:xfrm flipV="1">
            <a:off x="1695296" y="3045921"/>
            <a:ext cx="714894" cy="15212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695296" y="4531822"/>
            <a:ext cx="714894" cy="1637607"/>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5343" y="4832502"/>
            <a:ext cx="2067096" cy="1200329"/>
          </a:xfrm>
          <a:prstGeom prst="rect">
            <a:avLst/>
          </a:prstGeom>
          <a:noFill/>
        </p:spPr>
        <p:txBody>
          <a:bodyPr wrap="square" rtlCol="0">
            <a:spAutoFit/>
          </a:bodyPr>
          <a:lstStyle/>
          <a:p>
            <a:r>
              <a:rPr lang="en-US" dirty="0">
                <a:solidFill>
                  <a:schemeClr val="accent1"/>
                </a:solidFill>
              </a:rPr>
              <a:t>Wealth accumulation an opportunity for tax deferred growth</a:t>
            </a:r>
          </a:p>
        </p:txBody>
      </p:sp>
      <p:cxnSp>
        <p:nvCxnSpPr>
          <p:cNvPr id="14" name="Straight Connector 13"/>
          <p:cNvCxnSpPr/>
          <p:nvPr/>
        </p:nvCxnSpPr>
        <p:spPr>
          <a:xfrm flipV="1">
            <a:off x="1388553" y="2219673"/>
            <a:ext cx="855461" cy="13334"/>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flipV="1">
            <a:off x="1479665" y="3424844"/>
            <a:ext cx="764349" cy="8312"/>
          </a:xfrm>
          <a:prstGeom prst="line">
            <a:avLst/>
          </a:prstGeom>
        </p:spPr>
        <p:style>
          <a:lnRef idx="1">
            <a:schemeClr val="accent2"/>
          </a:lnRef>
          <a:fillRef idx="0">
            <a:schemeClr val="accent2"/>
          </a:fillRef>
          <a:effectRef idx="0">
            <a:schemeClr val="accent2"/>
          </a:effectRef>
          <a:fontRef idx="minor">
            <a:schemeClr val="tx1"/>
          </a:fontRef>
        </p:style>
      </p:cxnSp>
      <p:cxnSp>
        <p:nvCxnSpPr>
          <p:cNvPr id="23" name="Straight Connector 22"/>
          <p:cNvCxnSpPr/>
          <p:nvPr/>
        </p:nvCxnSpPr>
        <p:spPr>
          <a:xfrm>
            <a:off x="1582614" y="6169429"/>
            <a:ext cx="60086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Straight Connector 24"/>
          <p:cNvCxnSpPr/>
          <p:nvPr/>
        </p:nvCxnSpPr>
        <p:spPr>
          <a:xfrm flipH="1" flipV="1">
            <a:off x="1409392" y="2233007"/>
            <a:ext cx="170027" cy="3936422"/>
          </a:xfrm>
          <a:prstGeom prst="line">
            <a:avLst/>
          </a:prstGeom>
        </p:spPr>
        <p:style>
          <a:lnRef idx="1">
            <a:schemeClr val="accent2"/>
          </a:lnRef>
          <a:fillRef idx="0">
            <a:schemeClr val="accent2"/>
          </a:fillRef>
          <a:effectRef idx="0">
            <a:schemeClr val="accent2"/>
          </a:effectRef>
          <a:fontRef idx="minor">
            <a:schemeClr val="tx1"/>
          </a:fontRef>
        </p:style>
      </p:cxnSp>
      <p:cxnSp>
        <p:nvCxnSpPr>
          <p:cNvPr id="30" name="Straight Arrow Connector 29"/>
          <p:cNvCxnSpPr/>
          <p:nvPr/>
        </p:nvCxnSpPr>
        <p:spPr>
          <a:xfrm flipH="1" flipV="1">
            <a:off x="1366983" y="3190462"/>
            <a:ext cx="371801" cy="68458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163458" y="1938952"/>
            <a:ext cx="1672914" cy="1477328"/>
          </a:xfrm>
          <a:prstGeom prst="rect">
            <a:avLst/>
          </a:prstGeom>
          <a:noFill/>
        </p:spPr>
        <p:txBody>
          <a:bodyPr wrap="square" rtlCol="0">
            <a:spAutoFit/>
          </a:bodyPr>
          <a:lstStyle/>
          <a:p>
            <a:r>
              <a:rPr lang="en-US" dirty="0">
                <a:solidFill>
                  <a:schemeClr val="accent2"/>
                </a:solidFill>
              </a:rPr>
              <a:t>Wealth protection provide protection for your family</a:t>
            </a:r>
          </a:p>
        </p:txBody>
      </p:sp>
      <p:cxnSp>
        <p:nvCxnSpPr>
          <p:cNvPr id="33" name="Straight Connector 32"/>
          <p:cNvCxnSpPr/>
          <p:nvPr/>
        </p:nvCxnSpPr>
        <p:spPr>
          <a:xfrm flipV="1">
            <a:off x="1366983" y="3717605"/>
            <a:ext cx="1059911" cy="347319"/>
          </a:xfrm>
          <a:prstGeom prst="line">
            <a:avLst/>
          </a:prstGeom>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p:nvCxnSpPr>
        <p:spPr>
          <a:xfrm>
            <a:off x="1409392" y="4064924"/>
            <a:ext cx="803047" cy="502227"/>
          </a:xfrm>
          <a:prstGeom prst="line">
            <a:avLst/>
          </a:prstGeom>
        </p:spPr>
        <p:style>
          <a:lnRef idx="1">
            <a:schemeClr val="accent3"/>
          </a:lnRef>
          <a:fillRef idx="0">
            <a:schemeClr val="accent3"/>
          </a:fillRef>
          <a:effectRef idx="0">
            <a:schemeClr val="accent3"/>
          </a:effectRef>
          <a:fontRef idx="minor">
            <a:schemeClr val="tx1"/>
          </a:fontRef>
        </p:style>
      </p:cxnSp>
      <p:sp>
        <p:nvSpPr>
          <p:cNvPr id="40" name="TextBox 39"/>
          <p:cNvSpPr txBox="1"/>
          <p:nvPr/>
        </p:nvSpPr>
        <p:spPr>
          <a:xfrm>
            <a:off x="143161" y="3569754"/>
            <a:ext cx="1691029" cy="1200329"/>
          </a:xfrm>
          <a:prstGeom prst="rect">
            <a:avLst/>
          </a:prstGeom>
          <a:noFill/>
        </p:spPr>
        <p:txBody>
          <a:bodyPr wrap="square" rtlCol="0">
            <a:spAutoFit/>
          </a:bodyPr>
          <a:lstStyle/>
          <a:p>
            <a:r>
              <a:rPr lang="en-US" dirty="0">
                <a:solidFill>
                  <a:schemeClr val="accent3"/>
                </a:solidFill>
              </a:rPr>
              <a:t>Wealth distribution securing your lifetime income</a:t>
            </a:r>
          </a:p>
        </p:txBody>
      </p:sp>
      <p:sp>
        <p:nvSpPr>
          <p:cNvPr id="41" name="Rectangle 40"/>
          <p:cNvSpPr/>
          <p:nvPr/>
        </p:nvSpPr>
        <p:spPr>
          <a:xfrm>
            <a:off x="2454284" y="2733262"/>
            <a:ext cx="2310938" cy="4572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solidFill>
              </a:rPr>
              <a:t>Wealth transfer tax and estate planning</a:t>
            </a:r>
          </a:p>
        </p:txBody>
      </p:sp>
      <p:sp>
        <p:nvSpPr>
          <p:cNvPr id="42" name="Arc 41"/>
          <p:cNvSpPr/>
          <p:nvPr/>
        </p:nvSpPr>
        <p:spPr>
          <a:xfrm>
            <a:off x="4025284" y="3250276"/>
            <a:ext cx="232756" cy="467329"/>
          </a:xfrm>
          <a:prstGeom prst="arc">
            <a:avLst>
              <a:gd name="adj1" fmla="val 16200000"/>
              <a:gd name="adj2" fmla="val 8100008"/>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73038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008611"/>
            <a:ext cx="10972800" cy="446116"/>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Germany</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17234" y="1995055"/>
            <a:ext cx="11311775" cy="3266902"/>
          </a:xfrm>
        </p:spPr>
        <p:txBody>
          <a:bodyPr>
            <a:noAutofit/>
          </a:bodyPr>
          <a:lstStyle/>
          <a:p>
            <a:pPr marL="0" indent="0">
              <a:spcBef>
                <a:spcPts val="0"/>
              </a:spcBef>
              <a:buNone/>
            </a:pPr>
            <a:r>
              <a:rPr lang="en-US" dirty="0">
                <a:latin typeface="Times New Roman" panose="02020603050405020304" pitchFamily="18" charset="0"/>
                <a:cs typeface="Times New Roman" panose="02020603050405020304" pitchFamily="18" charset="0"/>
              </a:rPr>
              <a:t>Those taking out a life insurance policy can have very different motivations. It can be intended as a benefit for one’s family in case of premature death, but it can also serve as an investment for retirement or as a supplement to one’s pension. There is a variety of policies and tariffs available.</a:t>
            </a:r>
          </a:p>
        </p:txBody>
      </p:sp>
    </p:spTree>
    <p:extLst>
      <p:ext uri="{BB962C8B-B14F-4D97-AF65-F5344CB8AC3E}">
        <p14:creationId xmlns:p14="http://schemas.microsoft.com/office/powerpoint/2010/main" val="400715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8931" y="973975"/>
            <a:ext cx="8815185" cy="612371"/>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Life Insurance Products in the World - Germany </a:t>
            </a:r>
            <a:endParaRPr lang="en-US" sz="2800" dirty="0"/>
          </a:p>
        </p:txBody>
      </p:sp>
      <p:sp>
        <p:nvSpPr>
          <p:cNvPr id="3" name="Content Placeholder 2"/>
          <p:cNvSpPr>
            <a:spLocks noGrp="1"/>
          </p:cNvSpPr>
          <p:nvPr>
            <p:ph idx="1"/>
          </p:nvPr>
        </p:nvSpPr>
        <p:spPr>
          <a:xfrm>
            <a:off x="558800" y="1586346"/>
            <a:ext cx="11369964" cy="5022272"/>
          </a:xfrm>
        </p:spPr>
        <p:txBody>
          <a:bodyPr/>
          <a:lstStyle/>
          <a:p>
            <a:pPr marL="0" indent="0">
              <a:spcBef>
                <a:spcPts val="0"/>
              </a:spcBef>
              <a:buNone/>
            </a:pPr>
            <a:r>
              <a:rPr lang="en-US" dirty="0">
                <a:latin typeface="Times New Roman" panose="02020603050405020304" pitchFamily="18" charset="0"/>
                <a:cs typeface="Times New Roman" panose="02020603050405020304" pitchFamily="18" charset="0"/>
              </a:rPr>
              <a:t>For example, a life insurance policy is highly useful for everyone who has financial dependents to support. Then they don’t have to worry about their loved ones facing ruin if the household’s “breadwinner” dies suddenly.</a:t>
            </a:r>
          </a:p>
          <a:p>
            <a:pPr marL="0" indent="0">
              <a:spcBef>
                <a:spcPts val="0"/>
              </a:spcBef>
              <a:buNone/>
            </a:pPr>
            <a:r>
              <a:rPr lang="en-US" dirty="0">
                <a:latin typeface="Times New Roman" panose="02020603050405020304" pitchFamily="18" charset="0"/>
                <a:cs typeface="Times New Roman" panose="02020603050405020304" pitchFamily="18" charset="0"/>
              </a:rPr>
              <a:t>But if you’re worried about serious illnesses before your retirement, about affording a caretaker in old age, or about the amount of your pension, other insurance plans are more suitable. Think about paying into a private retirement funds, about taking out nursing care insurance, income protection, or accident insurance instead.</a:t>
            </a:r>
          </a:p>
        </p:txBody>
      </p:sp>
    </p:spTree>
    <p:extLst>
      <p:ext uri="{BB962C8B-B14F-4D97-AF65-F5344CB8AC3E}">
        <p14:creationId xmlns:p14="http://schemas.microsoft.com/office/powerpoint/2010/main" val="23552927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5" y="983673"/>
            <a:ext cx="10972800" cy="695498"/>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a:t>
            </a:r>
          </a:p>
        </p:txBody>
      </p:sp>
      <p:sp>
        <p:nvSpPr>
          <p:cNvPr id="3" name="Content Placeholder 2"/>
          <p:cNvSpPr>
            <a:spLocks noGrp="1"/>
          </p:cNvSpPr>
          <p:nvPr>
            <p:ph idx="1"/>
          </p:nvPr>
        </p:nvSpPr>
        <p:spPr>
          <a:xfrm>
            <a:off x="694575" y="1885604"/>
            <a:ext cx="11067934" cy="3916363"/>
          </a:xfrm>
        </p:spPr>
        <p:txBody>
          <a:bodyPr>
            <a:normAutofit/>
          </a:bodyPr>
          <a:lstStyle/>
          <a:p>
            <a:pPr>
              <a:spcBef>
                <a:spcPts val="0"/>
              </a:spcBef>
            </a:pPr>
            <a:r>
              <a:rPr lang="en-US" sz="2800" dirty="0">
                <a:latin typeface="Times New Roman" panose="02020603050405020304" pitchFamily="18" charset="0"/>
                <a:cs typeface="Times New Roman" panose="02020603050405020304" pitchFamily="18" charset="0"/>
              </a:rPr>
              <a:t>Also known as General Insurance, is a form of insurance mainly concerned with protecting the policyholder from loss or damage caused by specific risks.</a:t>
            </a:r>
          </a:p>
          <a:p>
            <a:pPr>
              <a:spcBef>
                <a:spcPts val="0"/>
              </a:spcBef>
            </a:pPr>
            <a:r>
              <a:rPr lang="en-US" sz="2800" dirty="0">
                <a:latin typeface="Times New Roman" panose="02020603050405020304" pitchFamily="18" charset="0"/>
                <a:cs typeface="Times New Roman" panose="02020603050405020304" pitchFamily="18" charset="0"/>
              </a:rPr>
              <a:t>Categorized depending on the need level</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Property / Casualty Insurance</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Health and Disability Insurance</a:t>
            </a:r>
          </a:p>
          <a:p>
            <a:pPr>
              <a:spcBef>
                <a:spcPts val="0"/>
              </a:spcBef>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Business and Commercial Insurance</a:t>
            </a:r>
          </a:p>
        </p:txBody>
      </p:sp>
    </p:spTree>
    <p:extLst>
      <p:ext uri="{BB962C8B-B14F-4D97-AF65-F5344CB8AC3E}">
        <p14:creationId xmlns:p14="http://schemas.microsoft.com/office/powerpoint/2010/main" val="14157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80639"/>
            <a:ext cx="10972800" cy="64562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a:t>
            </a:r>
          </a:p>
        </p:txBody>
      </p:sp>
      <p:sp>
        <p:nvSpPr>
          <p:cNvPr id="3" name="Content Placeholder 2"/>
          <p:cNvSpPr>
            <a:spLocks noGrp="1"/>
          </p:cNvSpPr>
          <p:nvPr>
            <p:ph idx="1"/>
          </p:nvPr>
        </p:nvSpPr>
        <p:spPr>
          <a:xfrm>
            <a:off x="711200" y="1526261"/>
            <a:ext cx="11101185" cy="4808037"/>
          </a:xfrm>
        </p:spPr>
        <p:txBody>
          <a:bodyPr>
            <a:noAutofit/>
          </a:bodyPr>
          <a:lstStyle/>
          <a:p>
            <a:pPr lvl="0"/>
            <a:r>
              <a:rPr lang="en-US" sz="1600" b="1" dirty="0">
                <a:solidFill>
                  <a:prstClr val="black"/>
                </a:solidFill>
                <a:latin typeface="Times New Roman" panose="02020603050405020304" pitchFamily="18" charset="0"/>
                <a:cs typeface="Times New Roman" panose="02020603050405020304" pitchFamily="18" charset="0"/>
              </a:rPr>
              <a:t>Household Insurance (Property / Casualty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Home Insurance (fire, lighting, explosion, windstorm or hail, smoke, riot, vandalism, theft, breakage of glass, falling objects, water damage)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Automobile Insurance / Motor Insurance</a:t>
            </a:r>
          </a:p>
          <a:p>
            <a:pPr lvl="0"/>
            <a:r>
              <a:rPr lang="en-US" sz="1600" b="1" dirty="0">
                <a:solidFill>
                  <a:prstClr val="black"/>
                </a:solidFill>
                <a:latin typeface="Times New Roman" panose="02020603050405020304" pitchFamily="18" charset="0"/>
                <a:cs typeface="Times New Roman" panose="02020603050405020304" pitchFamily="18" charset="0"/>
              </a:rPr>
              <a:t>Business Insurance (Business and Commercial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Property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Liability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Boiler and Machinery</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Inland Marine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Credit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Crime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Glass Insurance</a:t>
            </a:r>
          </a:p>
          <a:p>
            <a:pPr lvl="0"/>
            <a:r>
              <a:rPr lang="en-US" sz="1600" b="1" dirty="0">
                <a:solidFill>
                  <a:prstClr val="black"/>
                </a:solidFill>
                <a:latin typeface="Times New Roman" panose="02020603050405020304" pitchFamily="18" charset="0"/>
                <a:cs typeface="Times New Roman" panose="02020603050405020304" pitchFamily="18" charset="0"/>
              </a:rPr>
              <a:t>Employee Benefits (Health and Disability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Group Life Insurance (Social Insurance Scheme)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Disability Income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Workers’ Compensation</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Unemployment Insurance</a:t>
            </a:r>
          </a:p>
          <a:p>
            <a:pPr lvl="0">
              <a:buFont typeface="Wingdings" panose="05000000000000000000" pitchFamily="2" charset="2"/>
              <a:buChar char="Ø"/>
            </a:pPr>
            <a:r>
              <a:rPr lang="en-US" sz="1600" dirty="0">
                <a:solidFill>
                  <a:prstClr val="black"/>
                </a:solidFill>
                <a:latin typeface="Times New Roman" panose="02020603050405020304" pitchFamily="18" charset="0"/>
                <a:cs typeface="Times New Roman" panose="02020603050405020304" pitchFamily="18" charset="0"/>
              </a:rPr>
              <a:t>Pension Plans</a:t>
            </a:r>
          </a:p>
          <a:p>
            <a:endParaRPr lang="en-US" sz="1600" dirty="0"/>
          </a:p>
        </p:txBody>
      </p:sp>
    </p:spTree>
    <p:extLst>
      <p:ext uri="{BB962C8B-B14F-4D97-AF65-F5344CB8AC3E}">
        <p14:creationId xmlns:p14="http://schemas.microsoft.com/office/powerpoint/2010/main" val="286219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917170"/>
            <a:ext cx="10972800" cy="71212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Major of Classes of Non-life Insurance</a:t>
            </a:r>
          </a:p>
        </p:txBody>
      </p:sp>
      <p:sp>
        <p:nvSpPr>
          <p:cNvPr id="3" name="Content Placeholder 2"/>
          <p:cNvSpPr>
            <a:spLocks noGrp="1"/>
          </p:cNvSpPr>
          <p:nvPr>
            <p:ph idx="1"/>
          </p:nvPr>
        </p:nvSpPr>
        <p:spPr>
          <a:xfrm>
            <a:off x="716742" y="1802478"/>
            <a:ext cx="11068858" cy="4556758"/>
          </a:xfrm>
        </p:spPr>
        <p:txBody>
          <a:bodyPr>
            <a:normAutofit fontScale="92500" lnSpcReduction="10000"/>
          </a:bodyPr>
          <a:lstStyle/>
          <a:p>
            <a:pPr lvl="0"/>
            <a:r>
              <a:rPr lang="en-US" sz="2700" dirty="0">
                <a:solidFill>
                  <a:prstClr val="black"/>
                </a:solidFill>
                <a:latin typeface="Times New Roman" panose="02020603050405020304" pitchFamily="18" charset="0"/>
                <a:cs typeface="Times New Roman" panose="02020603050405020304" pitchFamily="18" charset="0"/>
              </a:rPr>
              <a:t>Fire</a:t>
            </a:r>
          </a:p>
          <a:p>
            <a:pPr lvl="0"/>
            <a:r>
              <a:rPr lang="en-US" sz="2700" dirty="0">
                <a:solidFill>
                  <a:prstClr val="black"/>
                </a:solidFill>
                <a:latin typeface="Times New Roman" panose="02020603050405020304" pitchFamily="18" charset="0"/>
                <a:cs typeface="Times New Roman" panose="02020603050405020304" pitchFamily="18" charset="0"/>
              </a:rPr>
              <a:t>Marine (Marine Hull; Marine Cargo)</a:t>
            </a:r>
          </a:p>
          <a:p>
            <a:pPr lvl="0"/>
            <a:r>
              <a:rPr lang="en-US" sz="2700" dirty="0">
                <a:solidFill>
                  <a:prstClr val="black"/>
                </a:solidFill>
                <a:latin typeface="Times New Roman" panose="02020603050405020304" pitchFamily="18" charset="0"/>
                <a:cs typeface="Times New Roman" panose="02020603050405020304" pitchFamily="18" charset="0"/>
              </a:rPr>
              <a:t>Motor Car (Private, Car; Commercial Vehicle; Land Transportation Operator; Motorcycle; Motor Trade)</a:t>
            </a:r>
          </a:p>
          <a:p>
            <a:pPr lvl="0"/>
            <a:r>
              <a:rPr lang="en-US" sz="2700" dirty="0">
                <a:solidFill>
                  <a:prstClr val="black"/>
                </a:solidFill>
                <a:latin typeface="Times New Roman" panose="02020603050405020304" pitchFamily="18" charset="0"/>
                <a:cs typeface="Times New Roman" panose="02020603050405020304" pitchFamily="18" charset="0"/>
              </a:rPr>
              <a:t>Personal Accident</a:t>
            </a:r>
          </a:p>
          <a:p>
            <a:pPr lvl="0"/>
            <a:r>
              <a:rPr lang="en-US" sz="2700" dirty="0">
                <a:solidFill>
                  <a:prstClr val="black"/>
                </a:solidFill>
                <a:latin typeface="Times New Roman" panose="02020603050405020304" pitchFamily="18" charset="0"/>
                <a:cs typeface="Times New Roman" panose="02020603050405020304" pitchFamily="18" charset="0"/>
              </a:rPr>
              <a:t>Aviation (Hull; Liabilities)</a:t>
            </a:r>
          </a:p>
          <a:p>
            <a:pPr lvl="0"/>
            <a:r>
              <a:rPr lang="en-US" sz="2700" dirty="0">
                <a:solidFill>
                  <a:prstClr val="black"/>
                </a:solidFill>
                <a:latin typeface="Times New Roman" panose="02020603050405020304" pitchFamily="18" charset="0"/>
                <a:cs typeface="Times New Roman" panose="02020603050405020304" pitchFamily="18" charset="0"/>
              </a:rPr>
              <a:t>Engineering Insurance (Contractors All Risks; Erection All Risks; Machinery Breakdown)</a:t>
            </a:r>
          </a:p>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Miscellaneous Casualty Lines ( Comprehensive General Liability; Scheduled Property Floater)</a:t>
            </a:r>
          </a:p>
          <a:p>
            <a:pPr lvl="0"/>
            <a:r>
              <a:rPr lang="en-US" sz="2700" dirty="0">
                <a:solidFill>
                  <a:prstClr val="black"/>
                </a:solidFill>
                <a:latin typeface="Times New Roman" panose="02020603050405020304" pitchFamily="18" charset="0"/>
                <a:cs typeface="Times New Roman" panose="02020603050405020304" pitchFamily="18" charset="0"/>
              </a:rPr>
              <a:t>Bonds (Surety; Fidelity)</a:t>
            </a:r>
          </a:p>
          <a:p>
            <a:endParaRPr lang="en-US" dirty="0"/>
          </a:p>
        </p:txBody>
      </p:sp>
    </p:spTree>
    <p:extLst>
      <p:ext uri="{BB962C8B-B14F-4D97-AF65-F5344CB8AC3E}">
        <p14:creationId xmlns:p14="http://schemas.microsoft.com/office/powerpoint/2010/main" val="1308607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20" y="975360"/>
            <a:ext cx="10972800" cy="74537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650239" y="1960419"/>
            <a:ext cx="11162145" cy="3916363"/>
          </a:xfrm>
        </p:spPr>
        <p:txBody>
          <a:bodyPr/>
          <a:lstStyle/>
          <a:p>
            <a:pPr lvl="0">
              <a:spcBef>
                <a:spcPts val="0"/>
              </a:spcBef>
            </a:pPr>
            <a:r>
              <a:rPr lang="en-US" dirty="0">
                <a:solidFill>
                  <a:prstClr val="black"/>
                </a:solidFill>
                <a:latin typeface="Times New Roman" panose="02020603050405020304" pitchFamily="18" charset="0"/>
                <a:cs typeface="Times New Roman" panose="02020603050405020304" pitchFamily="18" charset="0"/>
              </a:rPr>
              <a:t>Definition</a:t>
            </a:r>
          </a:p>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Fire insurance is a contract whereby one (the insurer) promises, for a consideration (the premium) to indemnify, (the assured) for direct loss or damage of the latter’s property by fire or lightning.</a:t>
            </a:r>
          </a:p>
        </p:txBody>
      </p:sp>
    </p:spTree>
    <p:extLst>
      <p:ext uri="{BB962C8B-B14F-4D97-AF65-F5344CB8AC3E}">
        <p14:creationId xmlns:p14="http://schemas.microsoft.com/office/powerpoint/2010/main" val="39271901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949" y="991985"/>
            <a:ext cx="10972800" cy="753687"/>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677948" y="1893917"/>
            <a:ext cx="11076247" cy="3916363"/>
          </a:xfrm>
        </p:spPr>
        <p:txBody>
          <a:bodyPr/>
          <a:lstStyle/>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Who May Be Insured ?</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Absolute or Registered Owner of Property</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Part Owner or Joint Owner of Property</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Mortgagor or Mortgagee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Lessor or Lessee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Bailee – to whom property has been entrusted</a:t>
            </a:r>
          </a:p>
        </p:txBody>
      </p:sp>
    </p:spTree>
    <p:extLst>
      <p:ext uri="{BB962C8B-B14F-4D97-AF65-F5344CB8AC3E}">
        <p14:creationId xmlns:p14="http://schemas.microsoft.com/office/powerpoint/2010/main" val="6652824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950422"/>
            <a:ext cx="10972800" cy="770313"/>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 Insurance</a:t>
            </a:r>
          </a:p>
        </p:txBody>
      </p:sp>
      <p:sp>
        <p:nvSpPr>
          <p:cNvPr id="3" name="Content Placeholder 2"/>
          <p:cNvSpPr>
            <a:spLocks noGrp="1"/>
          </p:cNvSpPr>
          <p:nvPr>
            <p:ph idx="1"/>
          </p:nvPr>
        </p:nvSpPr>
        <p:spPr>
          <a:xfrm>
            <a:off x="702887" y="1935481"/>
            <a:ext cx="10972800" cy="4265814"/>
          </a:xfrm>
        </p:spPr>
        <p:txBody>
          <a:bodyPr>
            <a:normAutofit/>
          </a:bodyPr>
          <a:lstStyle/>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What May Be Insured ?</a:t>
            </a:r>
          </a:p>
          <a:p>
            <a:pPr lvl="0">
              <a:lnSpc>
                <a:spcPct val="110000"/>
              </a:lnSpc>
              <a:spcBef>
                <a:spcPts val="0"/>
              </a:spcBef>
              <a:buFont typeface="Wingdings" panose="05000000000000000000" pitchFamily="2" charset="2"/>
              <a:buChar char="Ø"/>
            </a:pPr>
            <a:r>
              <a:rPr lang="en-US" sz="2700" dirty="0">
                <a:solidFill>
                  <a:prstClr val="black"/>
                </a:solidFill>
                <a:latin typeface="Times New Roman" panose="02020603050405020304" pitchFamily="18" charset="0"/>
                <a:cs typeface="Times New Roman" panose="02020603050405020304" pitchFamily="18" charset="0"/>
              </a:rPr>
              <a:t>Building (completed or under construction)</a:t>
            </a:r>
          </a:p>
          <a:p>
            <a:pPr lvl="0">
              <a:lnSpc>
                <a:spcPct val="110000"/>
              </a:lnSpc>
              <a:spcBef>
                <a:spcPts val="0"/>
              </a:spcBef>
              <a:buFont typeface="Wingdings" panose="05000000000000000000" pitchFamily="2" charset="2"/>
              <a:buChar char="Ø"/>
            </a:pPr>
            <a:r>
              <a:rPr lang="en-US" sz="2700" dirty="0">
                <a:solidFill>
                  <a:prstClr val="black"/>
                </a:solidFill>
                <a:latin typeface="Times New Roman" panose="02020603050405020304" pitchFamily="18" charset="0"/>
                <a:cs typeface="Times New Roman" panose="02020603050405020304" pitchFamily="18" charset="0"/>
              </a:rPr>
              <a:t>Contents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Stocks in trade, goods or merchandise</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Machinery, equipment, spare parts, accessories and tools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Business or household appliances, utensils, furniture, fixtures and fittings</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Personal effects and belongings (money and jewelry excluded)</a:t>
            </a:r>
          </a:p>
          <a:p>
            <a:pPr marL="514350" lvl="0" indent="-514350">
              <a:lnSpc>
                <a:spcPct val="110000"/>
              </a:lnSpc>
              <a:spcBef>
                <a:spcPts val="0"/>
              </a:spcBef>
              <a:buFont typeface="Arial" pitchFamily="34" charset="0"/>
              <a:buAutoNum type="alphaLcParenR"/>
            </a:pPr>
            <a:r>
              <a:rPr lang="en-US" sz="2700" dirty="0">
                <a:solidFill>
                  <a:prstClr val="black"/>
                </a:solidFill>
                <a:latin typeface="Times New Roman" panose="02020603050405020304" pitchFamily="18" charset="0"/>
                <a:cs typeface="Times New Roman" panose="02020603050405020304" pitchFamily="18" charset="0"/>
              </a:rPr>
              <a:t>Other materials, property, such as postage stamps, books, motor vehicles and others</a:t>
            </a:r>
          </a:p>
          <a:p>
            <a:pPr>
              <a:lnSpc>
                <a:spcPct val="110000"/>
              </a:lnSpc>
              <a:spcBef>
                <a:spcPts val="0"/>
              </a:spcBef>
            </a:pPr>
            <a:endParaRPr lang="en-US" dirty="0"/>
          </a:p>
        </p:txBody>
      </p:sp>
    </p:spTree>
    <p:extLst>
      <p:ext uri="{BB962C8B-B14F-4D97-AF65-F5344CB8AC3E}">
        <p14:creationId xmlns:p14="http://schemas.microsoft.com/office/powerpoint/2010/main" val="99687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6" y="983673"/>
            <a:ext cx="10972800" cy="74537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658553" y="1877292"/>
            <a:ext cx="11170458" cy="4240875"/>
          </a:xfrm>
        </p:spPr>
        <p:txBody>
          <a:bodyPr>
            <a:normAutofit/>
          </a:bodyPr>
          <a:lstStyle/>
          <a:p>
            <a:pPr lvl="0">
              <a:spcBef>
                <a:spcPts val="0"/>
              </a:spcBef>
            </a:pPr>
            <a:r>
              <a:rPr lang="en-US" sz="3000" dirty="0">
                <a:solidFill>
                  <a:prstClr val="black"/>
                </a:solidFill>
                <a:latin typeface="Times New Roman" panose="02020603050405020304" pitchFamily="18" charset="0"/>
                <a:cs typeface="Times New Roman" panose="02020603050405020304" pitchFamily="18" charset="0"/>
              </a:rPr>
              <a:t>Marine Insurance is an insurance against risks connected with navigation in which a ship, cargo, freightage, profit or other insurable interest in movable property may be exposed during a certain voyage or a fixed period of time.</a:t>
            </a:r>
          </a:p>
          <a:p>
            <a:pPr lvl="0">
              <a:spcBef>
                <a:spcPts val="0"/>
              </a:spcBef>
            </a:pPr>
            <a:r>
              <a:rPr lang="en-US" sz="3000" b="1" dirty="0">
                <a:solidFill>
                  <a:prstClr val="black"/>
                </a:solidFill>
                <a:latin typeface="Times New Roman" panose="02020603050405020304" pitchFamily="18" charset="0"/>
                <a:cs typeface="Times New Roman" panose="02020603050405020304" pitchFamily="18" charset="0"/>
              </a:rPr>
              <a:t>Classifications of Marine Insurance</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Cargo Insurance – this refers to insurance on goods or movables.</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Hull Insurance – this refers to insurance on ship.</a:t>
            </a:r>
          </a:p>
          <a:p>
            <a:pPr lvl="0">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Freight Insurance – this refers to insurance on freight.</a:t>
            </a:r>
          </a:p>
        </p:txBody>
      </p:sp>
    </p:spTree>
    <p:extLst>
      <p:ext uri="{BB962C8B-B14F-4D97-AF65-F5344CB8AC3E}">
        <p14:creationId xmlns:p14="http://schemas.microsoft.com/office/powerpoint/2010/main" val="193312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4" y="867295"/>
            <a:ext cx="10972800" cy="703811"/>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583738" y="1571106"/>
            <a:ext cx="11311774" cy="4904509"/>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Elements of Special Contract relating to </a:t>
            </a:r>
            <a:r>
              <a:rPr lang="en-US" b="1" dirty="0">
                <a:latin typeface="Times New Roman" panose="02020603050405020304" pitchFamily="18" charset="0"/>
                <a:cs typeface="Times New Roman" panose="02020603050405020304" pitchFamily="18" charset="0"/>
              </a:rPr>
              <a:t>Insurance</a:t>
            </a:r>
          </a:p>
          <a:p>
            <a:pPr marL="514350" indent="-514350">
              <a:buAutoNum type="arabicParenBoth"/>
            </a:pPr>
            <a:r>
              <a:rPr lang="en-US" dirty="0">
                <a:latin typeface="Times New Roman" panose="02020603050405020304" pitchFamily="18" charset="0"/>
                <a:cs typeface="Times New Roman" panose="02020603050405020304" pitchFamily="18" charset="0"/>
              </a:rPr>
              <a:t>Life Insurance</a:t>
            </a:r>
          </a:p>
          <a:p>
            <a:pPr marL="514350" indent="-514350">
              <a:buAutoNum type="alphaLcPeriod"/>
            </a:pPr>
            <a:r>
              <a:rPr lang="en-US" dirty="0">
                <a:latin typeface="Times New Roman" panose="02020603050405020304" pitchFamily="18" charset="0"/>
                <a:cs typeface="Times New Roman" panose="02020603050405020304" pitchFamily="18" charset="0"/>
              </a:rPr>
              <a:t>Utmost good faith</a:t>
            </a:r>
          </a:p>
          <a:p>
            <a:pPr marL="514350" indent="-514350">
              <a:buAutoNum type="alphaLcPeriod"/>
            </a:pPr>
            <a:r>
              <a:rPr lang="en-US" dirty="0">
                <a:latin typeface="Times New Roman" panose="02020603050405020304" pitchFamily="18" charset="0"/>
                <a:cs typeface="Times New Roman" panose="02020603050405020304" pitchFamily="18" charset="0"/>
              </a:rPr>
              <a:t>Insurable interest</a:t>
            </a:r>
          </a:p>
          <a:p>
            <a:pPr marL="0" indent="0">
              <a:buNone/>
            </a:pPr>
            <a:r>
              <a:rPr lang="en-US" dirty="0">
                <a:latin typeface="Times New Roman" panose="02020603050405020304" pitchFamily="18" charset="0"/>
                <a:cs typeface="Times New Roman" panose="02020603050405020304" pitchFamily="18" charset="0"/>
              </a:rPr>
              <a:t>(2) Non-life Insurance</a:t>
            </a:r>
          </a:p>
          <a:p>
            <a:pPr marL="514350" indent="-514350">
              <a:buAutoNum type="alphaLcPeriod"/>
            </a:pPr>
            <a:r>
              <a:rPr lang="en-US" dirty="0">
                <a:latin typeface="Times New Roman" panose="02020603050405020304" pitchFamily="18" charset="0"/>
                <a:cs typeface="Times New Roman" panose="02020603050405020304" pitchFamily="18" charset="0"/>
              </a:rPr>
              <a:t>Utmost good faith</a:t>
            </a:r>
          </a:p>
          <a:p>
            <a:pPr marL="514350" indent="-514350">
              <a:buAutoNum type="alphaLcPeriod"/>
            </a:pPr>
            <a:r>
              <a:rPr lang="en-US" dirty="0">
                <a:latin typeface="Times New Roman" panose="02020603050405020304" pitchFamily="18" charset="0"/>
                <a:cs typeface="Times New Roman" panose="02020603050405020304" pitchFamily="18" charset="0"/>
              </a:rPr>
              <a:t>Insurable interest</a:t>
            </a:r>
          </a:p>
          <a:p>
            <a:pPr marL="514350" indent="-514350">
              <a:buAutoNum type="alphaLcPeriod"/>
            </a:pPr>
            <a:r>
              <a:rPr lang="en-US" dirty="0">
                <a:latin typeface="Times New Roman" panose="02020603050405020304" pitchFamily="18" charset="0"/>
                <a:cs typeface="Times New Roman" panose="02020603050405020304" pitchFamily="18" charset="0"/>
              </a:rPr>
              <a:t>Indemnity</a:t>
            </a:r>
          </a:p>
          <a:p>
            <a:pPr marL="514350" indent="-514350">
              <a:buAutoNum type="alphaLcPeriod"/>
            </a:pPr>
            <a:r>
              <a:rPr lang="en-US" dirty="0">
                <a:latin typeface="Times New Roman" panose="02020603050405020304" pitchFamily="18" charset="0"/>
                <a:cs typeface="Times New Roman" panose="02020603050405020304" pitchFamily="18" charset="0"/>
              </a:rPr>
              <a:t>Subrogation</a:t>
            </a:r>
          </a:p>
          <a:p>
            <a:pPr marL="514350" indent="-514350">
              <a:buAutoNum type="alphaLcPeriod"/>
            </a:pPr>
            <a:r>
              <a:rPr lang="en-US" dirty="0">
                <a:latin typeface="Times New Roman" panose="02020603050405020304" pitchFamily="18" charset="0"/>
                <a:cs typeface="Times New Roman" panose="02020603050405020304" pitchFamily="18" charset="0"/>
              </a:rPr>
              <a:t>Proximate cause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491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00298"/>
            <a:ext cx="10972800" cy="795251"/>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Motor Car Insurance</a:t>
            </a:r>
          </a:p>
        </p:txBody>
      </p:sp>
      <p:sp>
        <p:nvSpPr>
          <p:cNvPr id="3" name="Content Placeholder 2"/>
          <p:cNvSpPr>
            <a:spLocks noGrp="1"/>
          </p:cNvSpPr>
          <p:nvPr>
            <p:ph idx="1"/>
          </p:nvPr>
        </p:nvSpPr>
        <p:spPr>
          <a:xfrm>
            <a:off x="711200" y="2076798"/>
            <a:ext cx="10972800" cy="3916363"/>
          </a:xfrm>
        </p:spPr>
        <p:txBody>
          <a:bodyPr/>
          <a:lstStyle/>
          <a:p>
            <a:pPr lvl="0">
              <a:spcBef>
                <a:spcPts val="0"/>
              </a:spcBef>
            </a:pPr>
            <a:r>
              <a:rPr lang="en-US" dirty="0">
                <a:solidFill>
                  <a:prstClr val="black"/>
                </a:solidFill>
                <a:latin typeface="Times New Roman" panose="02020603050405020304" pitchFamily="18" charset="0"/>
                <a:cs typeface="Times New Roman" panose="02020603050405020304" pitchFamily="18" charset="0"/>
              </a:rPr>
              <a:t>Definition</a:t>
            </a:r>
          </a:p>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Motor car insurance defined any kind of insurance pertaining to the ownership, maintenance or use of motor vehicle.</a:t>
            </a:r>
          </a:p>
          <a:p>
            <a:pPr lvl="0">
              <a:spcBef>
                <a:spcPts val="0"/>
              </a:spcBef>
            </a:pPr>
            <a:r>
              <a:rPr lang="en-US" dirty="0">
                <a:solidFill>
                  <a:prstClr val="black"/>
                </a:solidFill>
                <a:latin typeface="Times New Roman" panose="02020603050405020304" pitchFamily="18" charset="0"/>
                <a:cs typeface="Times New Roman" panose="02020603050405020304" pitchFamily="18" charset="0"/>
              </a:rPr>
              <a:t>Major Divisions of Auto Insurance Coverage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Physical or Material Damage Coverage</a:t>
            </a:r>
          </a:p>
          <a:p>
            <a:pPr lvl="0">
              <a:spcBef>
                <a:spcPts val="0"/>
              </a:spcBef>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Casualty Coverage</a:t>
            </a:r>
          </a:p>
        </p:txBody>
      </p:sp>
    </p:spTree>
    <p:extLst>
      <p:ext uri="{BB962C8B-B14F-4D97-AF65-F5344CB8AC3E}">
        <p14:creationId xmlns:p14="http://schemas.microsoft.com/office/powerpoint/2010/main" val="325741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892233"/>
            <a:ext cx="10972800" cy="85344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Physical or Material Damage Coverage</a:t>
            </a:r>
          </a:p>
        </p:txBody>
      </p:sp>
      <p:sp>
        <p:nvSpPr>
          <p:cNvPr id="3" name="Content Placeholder 2"/>
          <p:cNvSpPr>
            <a:spLocks noGrp="1"/>
          </p:cNvSpPr>
          <p:nvPr>
            <p:ph idx="1"/>
          </p:nvPr>
        </p:nvSpPr>
        <p:spPr>
          <a:xfrm>
            <a:off x="691803" y="1927168"/>
            <a:ext cx="10912763" cy="4390505"/>
          </a:xfrm>
        </p:spPr>
        <p:txBody>
          <a:bodyPr>
            <a:normAutofit/>
          </a:bodyPr>
          <a:lstStyle/>
          <a:p>
            <a:pPr marL="0" lvl="0" indent="0">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This is the insurance that protects the insured from loss or damage to the car itself. </a:t>
            </a:r>
          </a:p>
          <a:p>
            <a:pPr marL="0" lvl="0" indent="0">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Example of covered losses are as follows:</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Collision or overturning</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Fire, lightning, self-ignition</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External explosion</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Burglary, theft</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Malicious act, other than by the insured</a:t>
            </a:r>
          </a:p>
          <a:p>
            <a:pPr lvl="0">
              <a:spcBef>
                <a:spcPts val="0"/>
              </a:spcBef>
            </a:pPr>
            <a:r>
              <a:rPr lang="en-US" sz="2700" dirty="0">
                <a:solidFill>
                  <a:prstClr val="black"/>
                </a:solidFill>
                <a:latin typeface="Times New Roman" panose="02020603050405020304" pitchFamily="18" charset="0"/>
                <a:cs typeface="Times New Roman" panose="02020603050405020304" pitchFamily="18" charset="0"/>
              </a:rPr>
              <a:t>Whilst being transported by road, rail, inland transit, lift or elevator</a:t>
            </a:r>
          </a:p>
        </p:txBody>
      </p:sp>
    </p:spTree>
    <p:extLst>
      <p:ext uri="{BB962C8B-B14F-4D97-AF65-F5344CB8AC3E}">
        <p14:creationId xmlns:p14="http://schemas.microsoft.com/office/powerpoint/2010/main" val="416111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74" y="867295"/>
            <a:ext cx="10972800" cy="82850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Casualty Coverage</a:t>
            </a:r>
          </a:p>
        </p:txBody>
      </p:sp>
      <p:sp>
        <p:nvSpPr>
          <p:cNvPr id="3" name="Content Placeholder 2"/>
          <p:cNvSpPr>
            <a:spLocks noGrp="1"/>
          </p:cNvSpPr>
          <p:nvPr>
            <p:ph idx="1"/>
          </p:nvPr>
        </p:nvSpPr>
        <p:spPr>
          <a:xfrm>
            <a:off x="694574" y="1695797"/>
            <a:ext cx="11101186" cy="4738254"/>
          </a:xfrm>
        </p:spPr>
        <p:txBody>
          <a:bodyPr>
            <a:normAutofit/>
          </a:bodyPr>
          <a:lstStyle/>
          <a:p>
            <a:pPr marL="0" lvl="0" indent="0">
              <a:lnSpc>
                <a:spcPct val="110000"/>
              </a:lnSpc>
              <a:spcBef>
                <a:spcPts val="0"/>
              </a:spcBef>
              <a:buNone/>
            </a:pPr>
            <a:r>
              <a:rPr lang="en-US" sz="2700" dirty="0">
                <a:solidFill>
                  <a:prstClr val="black"/>
                </a:solidFill>
                <a:latin typeface="Times New Roman" panose="02020603050405020304" pitchFamily="18" charset="0"/>
                <a:cs typeface="Times New Roman" panose="02020603050405020304" pitchFamily="18" charset="0"/>
              </a:rPr>
              <a:t>Casualty coverage refers to the liability and personal accident coverage afforded under the motor car policy, consists of the following sub-groupings:</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Bodily injury liability</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Property damage liability </a:t>
            </a:r>
            <a:r>
              <a:rPr lang="en-US" sz="2700" dirty="0">
                <a:solidFill>
                  <a:prstClr val="black"/>
                </a:solidFill>
                <a:latin typeface="Times New Roman" panose="02020603050405020304" pitchFamily="18" charset="0"/>
                <a:cs typeface="Times New Roman" panose="02020603050405020304" pitchFamily="18" charset="0"/>
              </a:rPr>
              <a:t>the insured shall become legally obligated to pay for injury and / or damage to property belonging to others caused by accident, arising from the use, ownership and maintenance of the insured vehicle, subject to policy limits.</a:t>
            </a:r>
          </a:p>
          <a:p>
            <a:pPr lvl="0">
              <a:lnSpc>
                <a:spcPct val="110000"/>
              </a:lnSpc>
              <a:spcBef>
                <a:spcPts val="0"/>
              </a:spcBef>
            </a:pPr>
            <a:r>
              <a:rPr lang="en-US" sz="2700" b="1" dirty="0">
                <a:solidFill>
                  <a:prstClr val="black"/>
                </a:solidFill>
                <a:latin typeface="Times New Roman" panose="02020603050405020304" pitchFamily="18" charset="0"/>
                <a:cs typeface="Times New Roman" panose="02020603050405020304" pitchFamily="18" charset="0"/>
              </a:rPr>
              <a:t>Personal accident </a:t>
            </a:r>
            <a:r>
              <a:rPr lang="en-US" sz="2700" dirty="0">
                <a:solidFill>
                  <a:prstClr val="black"/>
                </a:solidFill>
                <a:latin typeface="Times New Roman" panose="02020603050405020304" pitchFamily="18" charset="0"/>
                <a:cs typeface="Times New Roman" panose="02020603050405020304" pitchFamily="18" charset="0"/>
              </a:rPr>
              <a:t>– this covers death or injuries to occupants of the vehicle resulting from accident whilst boarding, riding or alighting from the insured vehicle, regardless of liability.</a:t>
            </a:r>
          </a:p>
        </p:txBody>
      </p:sp>
    </p:spTree>
    <p:extLst>
      <p:ext uri="{BB962C8B-B14F-4D97-AF65-F5344CB8AC3E}">
        <p14:creationId xmlns:p14="http://schemas.microsoft.com/office/powerpoint/2010/main" val="262715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58735"/>
            <a:ext cx="10972800" cy="737062"/>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Accident &amp; Health Insurance</a:t>
            </a:r>
          </a:p>
        </p:txBody>
      </p:sp>
      <p:sp>
        <p:nvSpPr>
          <p:cNvPr id="3" name="Content Placeholder 2"/>
          <p:cNvSpPr>
            <a:spLocks noGrp="1"/>
          </p:cNvSpPr>
          <p:nvPr>
            <p:ph idx="1"/>
          </p:nvPr>
        </p:nvSpPr>
        <p:spPr>
          <a:xfrm>
            <a:off x="591127" y="1794165"/>
            <a:ext cx="11262822" cy="4540133"/>
          </a:xfrm>
        </p:spPr>
        <p:txBody>
          <a:bodyPr>
            <a:normAutofit fontScale="92500" lnSpcReduction="10000"/>
          </a:bodyPr>
          <a:lstStyle/>
          <a:p>
            <a:pPr lvl="0">
              <a:lnSpc>
                <a:spcPct val="120000"/>
              </a:lnSpc>
              <a:spcBef>
                <a:spcPts val="0"/>
              </a:spcBef>
            </a:pPr>
            <a:r>
              <a:rPr lang="en-US" altLang="zh-CN" sz="3000" dirty="0">
                <a:solidFill>
                  <a:prstClr val="black"/>
                </a:solidFill>
                <a:latin typeface="Times New Roman" panose="02020603050405020304" pitchFamily="18" charset="0"/>
                <a:cs typeface="Times New Roman" panose="02020603050405020304" pitchFamily="18" charset="0"/>
              </a:rPr>
              <a:t>Accidental death and dismemberment (AD&amp;D) is a policy that pays benefits to the beneficiary if the cause of death is an accident. This is a limited form of life insurance which is generally less expensive.</a:t>
            </a:r>
          </a:p>
          <a:p>
            <a:pPr lvl="0">
              <a:lnSpc>
                <a:spcPct val="120000"/>
              </a:lnSpc>
              <a:spcBef>
                <a:spcPts val="0"/>
              </a:spcBef>
            </a:pPr>
            <a:r>
              <a:rPr lang="en-US" sz="3000" dirty="0">
                <a:solidFill>
                  <a:prstClr val="black"/>
                </a:solidFill>
                <a:latin typeface="Times New Roman" panose="02020603050405020304" pitchFamily="18" charset="0"/>
                <a:cs typeface="Times New Roman" panose="02020603050405020304" pitchFamily="18" charset="0"/>
              </a:rPr>
              <a:t>Hazards to which income – earning individuals (income producers) are subject:</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Premature natural death – or dying too soon</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Economic death – or living too long</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Disability due to accident</a:t>
            </a:r>
          </a:p>
          <a:p>
            <a:pPr lvl="0">
              <a:lnSpc>
                <a:spcPct val="120000"/>
              </a:lnSpc>
              <a:spcBef>
                <a:spcPts val="0"/>
              </a:spcBef>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Disability due to illness</a:t>
            </a:r>
          </a:p>
        </p:txBody>
      </p:sp>
    </p:spTree>
    <p:extLst>
      <p:ext uri="{BB962C8B-B14F-4D97-AF65-F5344CB8AC3E}">
        <p14:creationId xmlns:p14="http://schemas.microsoft.com/office/powerpoint/2010/main" val="17933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7" y="958734"/>
            <a:ext cx="10972800" cy="68718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Aviation Insurance</a:t>
            </a:r>
          </a:p>
        </p:txBody>
      </p:sp>
      <p:sp>
        <p:nvSpPr>
          <p:cNvPr id="3" name="Content Placeholder 2"/>
          <p:cNvSpPr>
            <a:spLocks noGrp="1"/>
          </p:cNvSpPr>
          <p:nvPr>
            <p:ph idx="1"/>
          </p:nvPr>
        </p:nvSpPr>
        <p:spPr>
          <a:xfrm>
            <a:off x="563418" y="1744287"/>
            <a:ext cx="11307157" cy="4756265"/>
          </a:xfrm>
        </p:spPr>
        <p:txBody>
          <a:bodyPr>
            <a:normAutofit/>
          </a:bodyPr>
          <a:lstStyle/>
          <a:p>
            <a:pPr>
              <a:lnSpc>
                <a:spcPct val="110000"/>
              </a:lnSpc>
              <a:spcBef>
                <a:spcPts val="0"/>
              </a:spcBef>
            </a:pPr>
            <a:r>
              <a:rPr lang="en-US" dirty="0">
                <a:latin typeface="Times New Roman" panose="02020603050405020304" pitchFamily="18" charset="0"/>
                <a:cs typeface="Times New Roman" panose="02020603050405020304" pitchFamily="18" charset="0"/>
              </a:rPr>
              <a:t>Aviation insurance is an insurance against risk of loss or liability which may be incurred in connection with the ownership or operation of an aircraft.</a:t>
            </a:r>
          </a:p>
          <a:p>
            <a:pPr>
              <a:lnSpc>
                <a:spcPct val="110000"/>
              </a:lnSpc>
              <a:spcBef>
                <a:spcPts val="0"/>
              </a:spcBef>
            </a:pPr>
            <a:r>
              <a:rPr lang="en-US" dirty="0">
                <a:latin typeface="Times New Roman" panose="02020603050405020304" pitchFamily="18" charset="0"/>
                <a:cs typeface="Times New Roman" panose="02020603050405020304" pitchFamily="18" charset="0"/>
              </a:rPr>
              <a:t>Types of Coverages</a:t>
            </a:r>
          </a:p>
          <a:p>
            <a:pPr>
              <a:lnSpc>
                <a:spcPct val="110000"/>
              </a:lnSpc>
              <a:spcBef>
                <a:spcPts val="0"/>
              </a:spcBef>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Hull Insurance </a:t>
            </a:r>
            <a:r>
              <a:rPr lang="en-US" dirty="0">
                <a:latin typeface="Times New Roman" panose="02020603050405020304" pitchFamily="18" charset="0"/>
                <a:cs typeface="Times New Roman" panose="02020603050405020304" pitchFamily="18" charset="0"/>
              </a:rPr>
              <a:t>– provides coverage for actual physical loss of or damage to the insured aircraft from fire, explosion, windstorm, theft, crash or other causes while in flight taxiing, moored or on the ground.</a:t>
            </a:r>
          </a:p>
          <a:p>
            <a:pPr>
              <a:lnSpc>
                <a:spcPct val="110000"/>
              </a:lnSpc>
              <a:spcBef>
                <a:spcPts val="0"/>
              </a:spcBef>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Liability Insurance </a:t>
            </a:r>
            <a:r>
              <a:rPr lang="en-US" dirty="0">
                <a:latin typeface="Times New Roman" panose="02020603050405020304" pitchFamily="18" charset="0"/>
                <a:cs typeface="Times New Roman" panose="02020603050405020304" pitchFamily="18" charset="0"/>
              </a:rPr>
              <a:t>– Third Party Liability; Passenger Legal Liability; Passenger Admitted Liability; Combined Single Limit Liability; Pilot Seat Accident Insurance; Medical Expense Reimbursement.</a:t>
            </a:r>
          </a:p>
        </p:txBody>
      </p:sp>
    </p:spTree>
    <p:extLst>
      <p:ext uri="{BB962C8B-B14F-4D97-AF65-F5344CB8AC3E}">
        <p14:creationId xmlns:p14="http://schemas.microsoft.com/office/powerpoint/2010/main" val="360879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Miscellaneous Insurance</a:t>
            </a:r>
            <a:b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(Lines: Crime Insurance)</a:t>
            </a:r>
          </a:p>
        </p:txBody>
      </p:sp>
      <p:sp>
        <p:nvSpPr>
          <p:cNvPr id="3" name="Content Placeholder 2"/>
          <p:cNvSpPr>
            <a:spLocks noGrp="1"/>
          </p:cNvSpPr>
          <p:nvPr>
            <p:ph idx="1"/>
          </p:nvPr>
        </p:nvSpPr>
        <p:spPr>
          <a:xfrm>
            <a:off x="632691" y="2608813"/>
            <a:ext cx="11051309" cy="2644832"/>
          </a:xfrm>
        </p:spPr>
        <p:txBody>
          <a:bodyPr/>
          <a:lstStyle/>
          <a:p>
            <a:pPr marL="0" lvl="0" indent="0">
              <a:spcBef>
                <a:spcPts val="0"/>
              </a:spcBef>
              <a:buNone/>
            </a:pPr>
            <a:r>
              <a:rPr lang="en-US" dirty="0">
                <a:solidFill>
                  <a:prstClr val="black"/>
                </a:solidFill>
                <a:latin typeface="Times New Roman" panose="02020603050405020304" pitchFamily="18" charset="0"/>
                <a:cs typeface="Times New Roman" panose="02020603050405020304" pitchFamily="18" charset="0"/>
              </a:rPr>
              <a:t>Burglary, robbery and theft insurance pays for losses which are due to criminal activities. For this reason, this line is often referred to as “ Crime Insurance”. There are a very large number of crime policies however only a few of them are completely standardized. </a:t>
            </a:r>
          </a:p>
        </p:txBody>
      </p:sp>
    </p:spTree>
    <p:extLst>
      <p:ext uri="{BB962C8B-B14F-4D97-AF65-F5344CB8AC3E}">
        <p14:creationId xmlns:p14="http://schemas.microsoft.com/office/powerpoint/2010/main" val="3839698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Miscellaneous Insurance</a:t>
            </a:r>
            <a:b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(Lines: Liability Insurance)</a:t>
            </a:r>
          </a:p>
        </p:txBody>
      </p:sp>
      <p:sp>
        <p:nvSpPr>
          <p:cNvPr id="3" name="Content Placeholder 2"/>
          <p:cNvSpPr>
            <a:spLocks noGrp="1"/>
          </p:cNvSpPr>
          <p:nvPr>
            <p:ph idx="1"/>
          </p:nvPr>
        </p:nvSpPr>
        <p:spPr>
          <a:xfrm>
            <a:off x="625301" y="2400994"/>
            <a:ext cx="11187083" cy="3916363"/>
          </a:xfrm>
        </p:spPr>
        <p:txBody>
          <a:bodyPr>
            <a:normAutofit fontScale="92500"/>
          </a:bodyPr>
          <a:lstStyle/>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It goes under diverse names as “ General Liability Insurance”, “Third Party Liability Insurance” and “Liability other than Automobile”. It is basically designed to cover the responsibility for payment which an insured may incur to other members of the public because of bodily injury or property damage which they have suffered.</a:t>
            </a:r>
          </a:p>
          <a:p>
            <a:pPr lvl="0">
              <a:lnSpc>
                <a:spcPct val="110000"/>
              </a:lnSpc>
              <a:spcBef>
                <a:spcPts val="0"/>
              </a:spcBef>
            </a:pPr>
            <a:r>
              <a:rPr lang="en-US" sz="2700" dirty="0">
                <a:solidFill>
                  <a:prstClr val="black"/>
                </a:solidFill>
                <a:latin typeface="Times New Roman" panose="02020603050405020304" pitchFamily="18" charset="0"/>
                <a:cs typeface="Times New Roman" panose="02020603050405020304" pitchFamily="18" charset="0"/>
              </a:rPr>
              <a:t>Liability insurance is often referred to as “ Third Party Insurance” since there are always three parties involved – </a:t>
            </a:r>
            <a:r>
              <a:rPr lang="en-US" sz="2700" b="1" dirty="0">
                <a:solidFill>
                  <a:prstClr val="black"/>
                </a:solidFill>
                <a:latin typeface="Times New Roman" panose="02020603050405020304" pitchFamily="18" charset="0"/>
                <a:cs typeface="Times New Roman" panose="02020603050405020304" pitchFamily="18" charset="0"/>
              </a:rPr>
              <a:t>the insurance company, the policyholder and the injured third party. </a:t>
            </a:r>
            <a:r>
              <a:rPr lang="en-US" sz="2700" dirty="0">
                <a:solidFill>
                  <a:prstClr val="black"/>
                </a:solidFill>
                <a:latin typeface="Times New Roman" panose="02020603050405020304" pitchFamily="18" charset="0"/>
                <a:cs typeface="Times New Roman" panose="02020603050405020304" pitchFamily="18" charset="0"/>
              </a:rPr>
              <a:t>This situation is in contrast to that in most insurance coverages in which there are only two parties – the insurer and the insured.</a:t>
            </a:r>
          </a:p>
        </p:txBody>
      </p:sp>
    </p:spTree>
    <p:extLst>
      <p:ext uri="{BB962C8B-B14F-4D97-AF65-F5344CB8AC3E}">
        <p14:creationId xmlns:p14="http://schemas.microsoft.com/office/powerpoint/2010/main" val="54603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00298"/>
            <a:ext cx="10972800" cy="77862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Engineering Insurance</a:t>
            </a:r>
          </a:p>
        </p:txBody>
      </p:sp>
      <p:sp>
        <p:nvSpPr>
          <p:cNvPr id="3" name="Content Placeholder 2"/>
          <p:cNvSpPr>
            <a:spLocks noGrp="1"/>
          </p:cNvSpPr>
          <p:nvPr>
            <p:ph idx="1"/>
          </p:nvPr>
        </p:nvSpPr>
        <p:spPr>
          <a:xfrm>
            <a:off x="711200" y="1968732"/>
            <a:ext cx="11059622" cy="4365566"/>
          </a:xfrm>
        </p:spPr>
        <p:txBody>
          <a:bodyPr>
            <a:normAutofit/>
          </a:bodyPr>
          <a:lstStyle/>
          <a:p>
            <a:pPr lvl="0">
              <a:spcBef>
                <a:spcPts val="0"/>
              </a:spcBef>
            </a:pPr>
            <a:r>
              <a:rPr lang="en-US" sz="3000" dirty="0">
                <a:solidFill>
                  <a:prstClr val="black"/>
                </a:solidFill>
                <a:latin typeface="Times New Roman" panose="02020603050405020304" pitchFamily="18" charset="0"/>
                <a:cs typeface="Times New Roman" panose="02020603050405020304" pitchFamily="18" charset="0"/>
              </a:rPr>
              <a:t>Engineering Insurance: Its Scope</a:t>
            </a:r>
          </a:p>
          <a:p>
            <a:pPr marL="0" lvl="0" indent="0">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Engineering insurance refers collectively to such specialty insurance lines which seemingly are too technical for an insurance layman to handle and which comprise the following insurance produce lines: </a:t>
            </a:r>
            <a:r>
              <a:rPr lang="en-US" sz="3000" i="1" dirty="0">
                <a:solidFill>
                  <a:prstClr val="black"/>
                </a:solidFill>
                <a:latin typeface="Times New Roman" panose="02020603050405020304" pitchFamily="18" charset="0"/>
                <a:cs typeface="Times New Roman" panose="02020603050405020304" pitchFamily="18" charset="0"/>
              </a:rPr>
              <a:t>contractors’ All-Risks Insurance, Erection All-Risks Insurance, Machinery Breakdown Insurance, Loss of Profits following Machinery Breakdown Insurance, Deterioration of Stocks Insurance, Boiler &amp; Pressure Vessel Insurance &amp; Electronic Equipment Insurance.</a:t>
            </a:r>
          </a:p>
        </p:txBody>
      </p:sp>
    </p:spTree>
    <p:extLst>
      <p:ext uri="{BB962C8B-B14F-4D97-AF65-F5344CB8AC3E}">
        <p14:creationId xmlns:p14="http://schemas.microsoft.com/office/powerpoint/2010/main" val="16016880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88" y="1025237"/>
            <a:ext cx="10972800" cy="720436"/>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Bonds</a:t>
            </a:r>
          </a:p>
        </p:txBody>
      </p:sp>
      <p:sp>
        <p:nvSpPr>
          <p:cNvPr id="3" name="Content Placeholder 2"/>
          <p:cNvSpPr>
            <a:spLocks noGrp="1"/>
          </p:cNvSpPr>
          <p:nvPr>
            <p:ph idx="1"/>
          </p:nvPr>
        </p:nvSpPr>
        <p:spPr>
          <a:xfrm>
            <a:off x="702887" y="2076797"/>
            <a:ext cx="11151061" cy="3916363"/>
          </a:xfrm>
        </p:spPr>
        <p:txBody>
          <a:bodyPr>
            <a:normAutofit lnSpcReduction="10000"/>
          </a:bodyPr>
          <a:lstStyle/>
          <a:p>
            <a:pPr lvl="0">
              <a:lnSpc>
                <a:spcPct val="110000"/>
              </a:lnSpc>
              <a:spcBef>
                <a:spcPts val="0"/>
              </a:spcBef>
            </a:pPr>
            <a:r>
              <a:rPr lang="en-US" sz="3000" dirty="0">
                <a:solidFill>
                  <a:prstClr val="black"/>
                </a:solidFill>
                <a:latin typeface="Times New Roman" panose="02020603050405020304" pitchFamily="18" charset="0"/>
                <a:cs typeface="Times New Roman" panose="02020603050405020304" pitchFamily="18" charset="0"/>
              </a:rPr>
              <a:t>Definition</a:t>
            </a:r>
          </a:p>
          <a:p>
            <a:pPr marL="0" lvl="0" indent="0">
              <a:lnSpc>
                <a:spcPct val="110000"/>
              </a:lnSpc>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A bond is an agreement among three parties whereby a Surety Company guarantees the performance by individual (called the Principal) of an obligation or undertaking in favor of a third party (called the </a:t>
            </a:r>
            <a:r>
              <a:rPr lang="en-US" sz="3000" dirty="0" err="1">
                <a:solidFill>
                  <a:prstClr val="black"/>
                </a:solidFill>
                <a:latin typeface="Times New Roman" panose="02020603050405020304" pitchFamily="18" charset="0"/>
                <a:cs typeface="Times New Roman" panose="02020603050405020304" pitchFamily="18" charset="0"/>
              </a:rPr>
              <a:t>obligee</a:t>
            </a:r>
            <a:r>
              <a:rPr lang="en-US" sz="3000" dirty="0">
                <a:solidFill>
                  <a:prstClr val="black"/>
                </a:solidFill>
                <a:latin typeface="Times New Roman" panose="02020603050405020304" pitchFamily="18" charset="0"/>
                <a:cs typeface="Times New Roman" panose="02020603050405020304" pitchFamily="18" charset="0"/>
              </a:rPr>
              <a:t>).</a:t>
            </a:r>
          </a:p>
          <a:p>
            <a:pPr marL="0" lvl="0" indent="0">
              <a:lnSpc>
                <a:spcPct val="110000"/>
              </a:lnSpc>
              <a:spcBef>
                <a:spcPts val="0"/>
              </a:spcBef>
              <a:buNone/>
            </a:pPr>
            <a:r>
              <a:rPr lang="en-US" sz="3000" dirty="0">
                <a:solidFill>
                  <a:prstClr val="black"/>
                </a:solidFill>
                <a:latin typeface="Times New Roman" panose="02020603050405020304" pitchFamily="18" charset="0"/>
                <a:cs typeface="Times New Roman" panose="02020603050405020304" pitchFamily="18" charset="0"/>
              </a:rPr>
              <a:t>The Surety Company undertakes to indemnify the </a:t>
            </a:r>
            <a:r>
              <a:rPr lang="en-US" sz="3000" dirty="0" err="1">
                <a:solidFill>
                  <a:prstClr val="black"/>
                </a:solidFill>
                <a:latin typeface="Times New Roman" panose="02020603050405020304" pitchFamily="18" charset="0"/>
                <a:cs typeface="Times New Roman" panose="02020603050405020304" pitchFamily="18" charset="0"/>
              </a:rPr>
              <a:t>Obligee</a:t>
            </a:r>
            <a:r>
              <a:rPr lang="en-US" sz="3000" dirty="0">
                <a:solidFill>
                  <a:prstClr val="black"/>
                </a:solidFill>
                <a:latin typeface="Times New Roman" panose="02020603050405020304" pitchFamily="18" charset="0"/>
                <a:cs typeface="Times New Roman" panose="02020603050405020304" pitchFamily="18" charset="0"/>
              </a:rPr>
              <a:t> for whatever loss he might suffer if the Principal fails to comply with his obligation. A bond is secondary to the Principal or original contract.</a:t>
            </a:r>
          </a:p>
        </p:txBody>
      </p:sp>
    </p:spTree>
    <p:extLst>
      <p:ext uri="{BB962C8B-B14F-4D97-AF65-F5344CB8AC3E}">
        <p14:creationId xmlns:p14="http://schemas.microsoft.com/office/powerpoint/2010/main" val="7314888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13" y="1041862"/>
            <a:ext cx="10972800" cy="687185"/>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Parties To A Bond</a:t>
            </a:r>
          </a:p>
        </p:txBody>
      </p:sp>
      <p:sp>
        <p:nvSpPr>
          <p:cNvPr id="3" name="Content Placeholder 2"/>
          <p:cNvSpPr>
            <a:spLocks noGrp="1"/>
          </p:cNvSpPr>
          <p:nvPr>
            <p:ph idx="1"/>
          </p:nvPr>
        </p:nvSpPr>
        <p:spPr>
          <a:xfrm>
            <a:off x="647007" y="2043547"/>
            <a:ext cx="11117811" cy="3916363"/>
          </a:xfrm>
        </p:spPr>
        <p:txBody>
          <a:bodyPr/>
          <a:lstStyle/>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Surety</a:t>
            </a:r>
            <a:r>
              <a:rPr lang="en-US" dirty="0">
                <a:solidFill>
                  <a:prstClr val="black"/>
                </a:solidFill>
                <a:latin typeface="Times New Roman" panose="02020603050405020304" pitchFamily="18" charset="0"/>
                <a:cs typeface="Times New Roman" panose="02020603050405020304" pitchFamily="18" charset="0"/>
              </a:rPr>
              <a:t> – is the bonding company</a:t>
            </a:r>
          </a:p>
          <a:p>
            <a:pPr lvl="0">
              <a:spcBef>
                <a:spcPts val="0"/>
              </a:spcBef>
            </a:pPr>
            <a:r>
              <a:rPr lang="en-US" b="1" dirty="0">
                <a:solidFill>
                  <a:prstClr val="black"/>
                </a:solidFill>
                <a:latin typeface="Times New Roman" panose="02020603050405020304" pitchFamily="18" charset="0"/>
                <a:cs typeface="Times New Roman" panose="02020603050405020304" pitchFamily="18" charset="0"/>
              </a:rPr>
              <a:t>Principal</a:t>
            </a:r>
            <a:r>
              <a:rPr lang="en-US" dirty="0">
                <a:solidFill>
                  <a:prstClr val="black"/>
                </a:solidFill>
                <a:latin typeface="Times New Roman" panose="02020603050405020304" pitchFamily="18" charset="0"/>
                <a:cs typeface="Times New Roman" panose="02020603050405020304" pitchFamily="18" charset="0"/>
              </a:rPr>
              <a:t> – (or obligor) is the guaranteed or bonded party whose conduct the surety is held responsible.</a:t>
            </a:r>
          </a:p>
          <a:p>
            <a:pPr lvl="0">
              <a:spcBef>
                <a:spcPts val="0"/>
              </a:spcBef>
            </a:pPr>
            <a:r>
              <a:rPr lang="en-US" b="1" dirty="0" err="1">
                <a:solidFill>
                  <a:prstClr val="black"/>
                </a:solidFill>
                <a:latin typeface="Times New Roman" panose="02020603050405020304" pitchFamily="18" charset="0"/>
                <a:cs typeface="Times New Roman" panose="02020603050405020304" pitchFamily="18" charset="0"/>
              </a:rPr>
              <a:t>Obligee</a:t>
            </a:r>
            <a:r>
              <a:rPr lang="en-US" dirty="0">
                <a:solidFill>
                  <a:prstClr val="black"/>
                </a:solidFill>
                <a:latin typeface="Times New Roman" panose="02020603050405020304" pitchFamily="18" charset="0"/>
                <a:cs typeface="Times New Roman" panose="02020603050405020304" pitchFamily="18" charset="0"/>
              </a:rPr>
              <a:t> – is the insured party in whose favor the bond is issued.</a:t>
            </a:r>
          </a:p>
        </p:txBody>
      </p:sp>
    </p:spTree>
    <p:extLst>
      <p:ext uri="{BB962C8B-B14F-4D97-AF65-F5344CB8AC3E}">
        <p14:creationId xmlns:p14="http://schemas.microsoft.com/office/powerpoint/2010/main" val="1605087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262" y="892233"/>
            <a:ext cx="10972800" cy="653935"/>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592050" y="1546168"/>
            <a:ext cx="11345025" cy="4937759"/>
          </a:xfrm>
        </p:spPr>
        <p:txBody>
          <a:bodyPr>
            <a:normAutofit fontScale="62500" lnSpcReduction="20000"/>
          </a:bodyPr>
          <a:lstStyle/>
          <a:p>
            <a:pPr marL="0" indent="0">
              <a:buNone/>
            </a:pPr>
            <a:r>
              <a:rPr lang="en-US" b="1" dirty="0">
                <a:latin typeface="Times New Roman" panose="02020603050405020304" pitchFamily="18" charset="0"/>
                <a:cs typeface="Times New Roman" panose="02020603050405020304" pitchFamily="18" charset="0"/>
              </a:rPr>
              <a:t>Features</a:t>
            </a:r>
            <a:r>
              <a:rPr lang="en-US" dirty="0">
                <a:latin typeface="Times New Roman" panose="02020603050405020304" pitchFamily="18" charset="0"/>
                <a:cs typeface="Times New Roman" panose="02020603050405020304" pitchFamily="18" charset="0"/>
              </a:rPr>
              <a:t> of Insurance Contracts</a:t>
            </a:r>
          </a:p>
          <a:p>
            <a:pPr marL="0" indent="0" defTabSz="0">
              <a:buNone/>
            </a:pPr>
            <a:r>
              <a:rPr lang="en-US" b="1"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transfer of risk </a:t>
            </a:r>
            <a:r>
              <a:rPr lang="en-US" dirty="0">
                <a:latin typeface="Times New Roman" panose="02020603050405020304" pitchFamily="18" charset="0"/>
                <a:cs typeface="Times New Roman" panose="02020603050405020304" pitchFamily="18" charset="0"/>
              </a:rPr>
              <a:t>distinguishes insurance from certain other financial instruments and provisions by which an enterprise deals with or manages the insurance-related exposure. </a:t>
            </a:r>
          </a:p>
          <a:p>
            <a:pPr marL="0" indent="0">
              <a:buNone/>
            </a:pPr>
            <a:r>
              <a:rPr lang="en-US" b="1" dirty="0">
                <a:latin typeface="Times New Roman" panose="02020603050405020304" pitchFamily="18" charset="0"/>
                <a:cs typeface="Times New Roman" panose="02020603050405020304" pitchFamily="18" charset="0"/>
              </a:rPr>
              <a:t>2.Pooling of risks. </a:t>
            </a:r>
            <a:r>
              <a:rPr lang="en-US" dirty="0">
                <a:latin typeface="Times New Roman" panose="02020603050405020304" pitchFamily="18" charset="0"/>
                <a:cs typeface="Times New Roman" panose="02020603050405020304" pitchFamily="18" charset="0"/>
              </a:rPr>
              <a:t>There are two aspects of risk pooling can be distinguished: </a:t>
            </a:r>
            <a:r>
              <a:rPr lang="en-US" b="1" i="1" dirty="0">
                <a:latin typeface="Times New Roman" panose="02020603050405020304" pitchFamily="18" charset="0"/>
                <a:cs typeface="Times New Roman" panose="02020603050405020304" pitchFamily="18" charset="0"/>
              </a:rPr>
              <a:t>contract-owner view, insurer view.</a:t>
            </a:r>
          </a:p>
          <a:p>
            <a:pPr marL="0" indent="0">
              <a:buNone/>
            </a:pPr>
            <a:r>
              <a:rPr lang="en-US" dirty="0">
                <a:latin typeface="Times New Roman" panose="02020603050405020304" pitchFamily="18" charset="0"/>
                <a:cs typeface="Times New Roman" panose="02020603050405020304" pitchFamily="18" charset="0"/>
              </a:rPr>
              <a:t>Contract-owner vies: due to the inability of an individual / enterprise to deal effectively with her/his own risk as to the frequency, timing and or the severity of pertinent contingent events, pooling of reasonably homogeneous risks is need.</a:t>
            </a:r>
          </a:p>
          <a:p>
            <a:pPr marL="0" indent="0">
              <a:buNone/>
            </a:pPr>
            <a:r>
              <a:rPr lang="en-US" dirty="0">
                <a:latin typeface="Times New Roman" panose="02020603050405020304" pitchFamily="18" charset="0"/>
                <a:cs typeface="Times New Roman" panose="02020603050405020304" pitchFamily="18" charset="0"/>
              </a:rPr>
              <a:t>Insurer view: the insurer has the ability to manage these risks through a number of risk management techniques, including the pooling of similar risks or securitization of the risks.</a:t>
            </a:r>
          </a:p>
          <a:p>
            <a:pPr marL="0" indent="0">
              <a:buNone/>
            </a:pPr>
            <a:r>
              <a:rPr lang="en-US" dirty="0">
                <a:latin typeface="Times New Roman" panose="02020603050405020304" pitchFamily="18" charset="0"/>
                <a:cs typeface="Times New Roman" panose="02020603050405020304" pitchFamily="18" charset="0"/>
              </a:rPr>
              <a:t>For both the contract-owner and the insurer, this pooling of risks is beneficial and overall both obtain the benefits of this pooling when the contract is </a:t>
            </a:r>
            <a:r>
              <a:rPr lang="en-US" b="1" dirty="0">
                <a:latin typeface="Times New Roman" panose="02020603050405020304" pitchFamily="18" charset="0"/>
                <a:cs typeface="Times New Roman" panose="02020603050405020304" pitchFamily="18" charset="0"/>
              </a:rPr>
              <a:t>continued.</a:t>
            </a:r>
          </a:p>
          <a:p>
            <a:pPr marL="0" indent="0">
              <a:buNone/>
            </a:pPr>
            <a:r>
              <a:rPr lang="en-US" b="1" dirty="0">
                <a:latin typeface="Times New Roman" panose="02020603050405020304" pitchFamily="18" charset="0"/>
                <a:cs typeface="Times New Roman" panose="02020603050405020304" pitchFamily="18" charset="0"/>
              </a:rPr>
              <a:t>3. Guarantees of a long-term nature, including guaranteed insurability,</a:t>
            </a:r>
            <a:r>
              <a:rPr lang="en-US" dirty="0">
                <a:latin typeface="Times New Roman" panose="02020603050405020304" pitchFamily="18" charset="0"/>
                <a:cs typeface="Times New Roman" panose="02020603050405020304" pitchFamily="18" charset="0"/>
              </a:rPr>
              <a:t> exist in many insurance contracts, regarding such contract elements such as minimum credited interest rates, maximum premiums, and maximum expense, surrender, or mortality charges.</a:t>
            </a:r>
          </a:p>
          <a:p>
            <a:pPr marL="0" indent="0">
              <a:buNone/>
            </a:pPr>
            <a:r>
              <a:rPr lang="en-US" b="1" dirty="0">
                <a:latin typeface="Times New Roman" panose="02020603050405020304" pitchFamily="18" charset="0"/>
                <a:cs typeface="Times New Roman" panose="02020603050405020304" pitchFamily="18" charset="0"/>
              </a:rPr>
              <a:t>4. A bundle of real and financial options that can be quite complicated and difficult to separate,</a:t>
            </a:r>
            <a:r>
              <a:rPr lang="en-US" dirty="0">
                <a:latin typeface="Times New Roman" panose="02020603050405020304" pitchFamily="18" charset="0"/>
                <a:cs typeface="Times New Roman" panose="02020603050405020304" pitchFamily="18" charset="0"/>
              </a:rPr>
              <a:t> available to both the contract-owner and the insurer.</a:t>
            </a:r>
          </a:p>
          <a:p>
            <a:pPr marL="0" indent="0">
              <a:buNone/>
            </a:pPr>
            <a:r>
              <a:rPr lang="en-US" b="1" dirty="0">
                <a:latin typeface="Times New Roman" panose="02020603050405020304" pitchFamily="18" charset="0"/>
                <a:cs typeface="Times New Roman" panose="02020603050405020304" pitchFamily="18" charset="0"/>
              </a:rPr>
              <a:t>5. Entry and re-entry restrictions</a:t>
            </a:r>
            <a:r>
              <a:rPr lang="en-US" dirty="0">
                <a:latin typeface="Times New Roman" panose="02020603050405020304" pitchFamily="18" charset="0"/>
                <a:cs typeface="Times New Roman" panose="02020603050405020304" pitchFamily="18" charset="0"/>
              </a:rPr>
              <a:t> may be continued in an insurance contract.</a:t>
            </a:r>
          </a:p>
          <a:p>
            <a:pPr marL="0" indent="0">
              <a:buNone/>
            </a:pPr>
            <a:r>
              <a:rPr lang="en-US" b="1" dirty="0">
                <a:latin typeface="Times New Roman" panose="02020603050405020304" pitchFamily="18" charset="0"/>
                <a:cs typeface="Times New Roman" panose="02020603050405020304" pitchFamily="18" charset="0"/>
              </a:rPr>
              <a:t>6. A continuous option to terminate</a:t>
            </a:r>
            <a:r>
              <a:rPr lang="en-US" dirty="0">
                <a:latin typeface="Times New Roman" panose="02020603050405020304" pitchFamily="18" charset="0"/>
                <a:cs typeface="Times New Roman" panose="02020603050405020304" pitchFamily="18" charset="0"/>
              </a:rPr>
              <a:t> the contract, although it may be restricted as to who can terminate it and when it can be terminated.</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052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851" y="958734"/>
            <a:ext cx="10607041" cy="653935"/>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5" y="1711038"/>
            <a:ext cx="11345025" cy="4831078"/>
          </a:xfrm>
        </p:spPr>
        <p:txBody>
          <a:bodyPr>
            <a:normAutofit fontScale="85000" lnSpcReduction="10000"/>
          </a:bodyPr>
          <a:lstStyle/>
          <a:p>
            <a:pPr marL="0" indent="0">
              <a:lnSpc>
                <a:spcPct val="120000"/>
              </a:lnSpc>
              <a:spcBef>
                <a:spcPts val="0"/>
              </a:spcBef>
              <a:buNone/>
            </a:pPr>
            <a:r>
              <a:rPr lang="en-US" b="1" dirty="0">
                <a:latin typeface="Times New Roman" panose="02020603050405020304" pitchFamily="18" charset="0"/>
                <a:cs typeface="Times New Roman" panose="02020603050405020304" pitchFamily="18" charset="0"/>
              </a:rPr>
              <a:t>Personal Liability Insurance</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Only two thirds of all households in Germany have personal liability insurance, though it’s one of the most important forms of insurance coverage. It covers all damage you may cause carelessly, e.g. by forgetting to snuff a lighted candle and causing an entire apartment block to burn down. The definition of damage also includes the physical injuries of others.</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However, it does not cover any damage to yourself, your family members, or your own property. Furthermore, neither car accidents nor accidents at work are covered.</a:t>
            </a:r>
          </a:p>
          <a:p>
            <a:pPr marL="0" indent="0">
              <a:lnSpc>
                <a:spcPct val="120000"/>
              </a:lnSpc>
              <a:spcBef>
                <a:spcPts val="0"/>
              </a:spcBef>
              <a:buNone/>
            </a:pPr>
            <a:r>
              <a:rPr lang="en-US" dirty="0">
                <a:latin typeface="Times New Roman" panose="02020603050405020304" pitchFamily="18" charset="0"/>
                <a:cs typeface="Times New Roman" panose="02020603050405020304" pitchFamily="18" charset="0"/>
              </a:rPr>
              <a:t>As a rule of thumb, you can assume that personal liability insurance excludes everything for which there is a separate insurance plan. When in doubt about the coverage, ask your insurer or a lawyer. Personal liability insurance deals start at as little as 60€ per year for minimum coverage including an entire family.</a:t>
            </a:r>
          </a:p>
          <a:p>
            <a:pPr marL="0" indent="0">
              <a:buNone/>
            </a:pPr>
            <a:endParaRPr lang="en-US" dirty="0"/>
          </a:p>
        </p:txBody>
      </p:sp>
    </p:spTree>
    <p:extLst>
      <p:ext uri="{BB962C8B-B14F-4D97-AF65-F5344CB8AC3E}">
        <p14:creationId xmlns:p14="http://schemas.microsoft.com/office/powerpoint/2010/main" val="2824156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488" y="950422"/>
            <a:ext cx="10003905" cy="612371"/>
          </a:xfrm>
        </p:spPr>
        <p:txBody>
          <a:bodyPr>
            <a:normAutofit fontScale="90000"/>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dirty="0"/>
          </a:p>
        </p:txBody>
      </p:sp>
      <p:sp>
        <p:nvSpPr>
          <p:cNvPr id="3" name="Content Placeholder 2"/>
          <p:cNvSpPr>
            <a:spLocks noGrp="1"/>
          </p:cNvSpPr>
          <p:nvPr>
            <p:ph idx="1"/>
          </p:nvPr>
        </p:nvSpPr>
        <p:spPr>
          <a:xfrm>
            <a:off x="583738" y="1562793"/>
            <a:ext cx="11336712" cy="4930831"/>
          </a:xfrm>
        </p:spPr>
        <p:txBody>
          <a:bodyPr>
            <a:noAutofit/>
          </a:bodyPr>
          <a:lstStyle/>
          <a:p>
            <a:pPr marL="0" indent="0">
              <a:spcBef>
                <a:spcPts val="0"/>
              </a:spcBef>
              <a:buNone/>
            </a:pPr>
            <a:r>
              <a:rPr lang="en-US" sz="2500" b="1" dirty="0">
                <a:latin typeface="Times New Roman" panose="02020603050405020304" pitchFamily="18" charset="0"/>
                <a:cs typeface="Times New Roman" panose="02020603050405020304" pitchFamily="18" charset="0"/>
              </a:rPr>
              <a:t>Legal Insurance</a:t>
            </a:r>
          </a:p>
          <a:p>
            <a:pPr marL="0" indent="0">
              <a:spcBef>
                <a:spcPts val="0"/>
              </a:spcBef>
              <a:buNone/>
            </a:pPr>
            <a:r>
              <a:rPr lang="en-US" sz="2500" dirty="0">
                <a:latin typeface="Times New Roman" panose="02020603050405020304" pitchFamily="18" charset="0"/>
                <a:cs typeface="Times New Roman" panose="02020603050405020304" pitchFamily="18" charset="0"/>
              </a:rPr>
              <a:t>Legal insurance covers all costs of a trial except fines. This includes a lawyer, fees for expert witnesses, legal expenses, as well as the other party’s costs if you should lose the case. A bail may be covered as well.</a:t>
            </a:r>
          </a:p>
          <a:p>
            <a:pPr marL="0" indent="0">
              <a:spcBef>
                <a:spcPts val="0"/>
              </a:spcBef>
              <a:buNone/>
            </a:pPr>
            <a:r>
              <a:rPr lang="en-US" sz="2500" dirty="0">
                <a:latin typeface="Times New Roman" panose="02020603050405020304" pitchFamily="18" charset="0"/>
                <a:cs typeface="Times New Roman" panose="02020603050405020304" pitchFamily="18" charset="0"/>
              </a:rPr>
              <a:t>You can only make a claim after a certain waiting period that begins upon obtaining the insurance. When you file a claim, the insurance company usually checks the case and may refuse to cover it if it doesn’t stand much chance. For the latter, you may want to ask your lawyer for advice.</a:t>
            </a:r>
          </a:p>
          <a:p>
            <a:pPr marL="0" indent="0">
              <a:spcBef>
                <a:spcPts val="0"/>
              </a:spcBef>
              <a:buNone/>
            </a:pPr>
            <a:r>
              <a:rPr lang="en-US" sz="2500" dirty="0">
                <a:latin typeface="Times New Roman" panose="02020603050405020304" pitchFamily="18" charset="0"/>
                <a:cs typeface="Times New Roman" panose="02020603050405020304" pitchFamily="18" charset="0"/>
              </a:rPr>
              <a:t>Legal insurances are customized to their specific field of coverage, be it work, traffic, housing, or other issues of daily life. It’s only recommended to take out this kind of insurance policy if your risk is higher than average.</a:t>
            </a:r>
          </a:p>
          <a:p>
            <a:pPr marL="0" indent="0">
              <a:spcBef>
                <a:spcPts val="0"/>
              </a:spcBef>
              <a:buNone/>
            </a:pPr>
            <a:r>
              <a:rPr lang="en-US" sz="2500" dirty="0">
                <a:latin typeface="Times New Roman" panose="02020603050405020304" pitchFamily="18" charset="0"/>
                <a:cs typeface="Times New Roman" panose="02020603050405020304" pitchFamily="18" charset="0"/>
              </a:rPr>
              <a:t>For example, if you drive a lot, you might want to think about getting legal insurance for this. Lots of car accidents lead to lawsuits concerning whose fault it actually was.</a:t>
            </a:r>
          </a:p>
          <a:p>
            <a:pPr marL="0" indent="0">
              <a:spcBef>
                <a:spcPts val="0"/>
              </a:spcBef>
              <a:buNone/>
            </a:pP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03856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729" y="917171"/>
            <a:ext cx="10582102" cy="628996"/>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608679" y="1546167"/>
            <a:ext cx="11428152" cy="4947457"/>
          </a:xfrm>
        </p:spPr>
        <p:txBody>
          <a:bodyPr>
            <a:noAutofit/>
          </a:bodyPr>
          <a:lstStyle/>
          <a:p>
            <a:pPr marL="0" indent="0">
              <a:spcBef>
                <a:spcPts val="0"/>
              </a:spcBef>
              <a:buNone/>
            </a:pPr>
            <a:r>
              <a:rPr lang="en-US" sz="2000" b="1" dirty="0">
                <a:latin typeface="Times New Roman" panose="02020603050405020304" pitchFamily="18" charset="0"/>
                <a:cs typeface="Times New Roman" panose="02020603050405020304" pitchFamily="18" charset="0"/>
              </a:rPr>
              <a:t>Work-Related Insurance Policies</a:t>
            </a:r>
          </a:p>
          <a:p>
            <a:pPr marL="0" indent="0">
              <a:spcBef>
                <a:spcPts val="0"/>
              </a:spcBef>
              <a:buNone/>
            </a:pPr>
            <a:r>
              <a:rPr lang="en-US" sz="2000" dirty="0">
                <a:latin typeface="Times New Roman" panose="02020603050405020304" pitchFamily="18" charset="0"/>
                <a:cs typeface="Times New Roman" panose="02020603050405020304" pitchFamily="18" charset="0"/>
              </a:rPr>
              <a:t>In Germany, a variety of insurance plans are compulsory when you take up employment. Contributions to social security in Germany are automatically deducted from your salary by your employer, who shares the costs with you. These contributions go to the national unemployment, nursing care and pension funds, and to either public or private healthcare providers.</a:t>
            </a:r>
          </a:p>
          <a:p>
            <a:pPr marL="0" indent="0">
              <a:spcBef>
                <a:spcPts val="0"/>
              </a:spcBef>
              <a:buNone/>
            </a:pPr>
            <a:r>
              <a:rPr lang="en-US" sz="2000" dirty="0">
                <a:latin typeface="Times New Roman" panose="02020603050405020304" pitchFamily="18" charset="0"/>
                <a:cs typeface="Times New Roman" panose="02020603050405020304" pitchFamily="18" charset="0"/>
              </a:rPr>
              <a:t>Work-related accident insurance is entirely your employer’s responsibility. If you fall ill, your employer is usually obliged to keep paying your full salary for six weeks. After that, your health insurance provider pays about 70% of your salary for up to 18 months.</a:t>
            </a:r>
          </a:p>
          <a:p>
            <a:pPr marL="0" indent="0">
              <a:spcBef>
                <a:spcPts val="0"/>
              </a:spcBef>
              <a:buNone/>
            </a:pPr>
            <a:r>
              <a:rPr lang="en-US" sz="2000" dirty="0">
                <a:latin typeface="Times New Roman" panose="02020603050405020304" pitchFamily="18" charset="0"/>
                <a:cs typeface="Times New Roman" panose="02020603050405020304" pitchFamily="18" charset="0"/>
              </a:rPr>
              <a:t>Of course, you can obtain additional private insurance policies for illness or disability. If you are self-employed, you even have to organize your healthcare plan yourself. You can’t simply go without medical insurance in Germany. Health insurance is obligatory for everybody. If you can’t afford a fancy private plan, private insurance providers have to offer you a cheaper basic policy. It features the same kind of coverage as public healthcare.</a:t>
            </a:r>
          </a:p>
          <a:p>
            <a:pPr marL="0" indent="0">
              <a:spcBef>
                <a:spcPts val="0"/>
              </a:spcBef>
              <a:buNone/>
            </a:pPr>
            <a:r>
              <a:rPr lang="en-US" sz="2000" dirty="0">
                <a:latin typeface="Times New Roman" panose="02020603050405020304" pitchFamily="18" charset="0"/>
                <a:cs typeface="Times New Roman" panose="02020603050405020304" pitchFamily="18" charset="0"/>
              </a:rPr>
              <a:t>Whether you have to contribute to the government’s pension fund, too, depends on your occupation. Also, you might want to consider taking out additional insurance in case of accident or chronic illness. That way, you have something to fall back on without depending on the rather meager government benefits for people with disabilities.</a:t>
            </a:r>
          </a:p>
          <a:p>
            <a:pPr marL="0" indent="0">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4497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852" y="925483"/>
            <a:ext cx="10557164" cy="595745"/>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6" y="1652849"/>
            <a:ext cx="11386590" cy="4756264"/>
          </a:xfrm>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Housing-Related Insurance Plans</a:t>
            </a:r>
          </a:p>
          <a:p>
            <a:pPr marL="0" indent="0">
              <a:buNone/>
            </a:pPr>
            <a:r>
              <a:rPr lang="en-US" dirty="0">
                <a:latin typeface="Times New Roman" panose="02020603050405020304" pitchFamily="18" charset="0"/>
                <a:cs typeface="Times New Roman" panose="02020603050405020304" pitchFamily="18" charset="0"/>
              </a:rPr>
              <a:t>In Germany, you can spend a lot of money on insurance policies concerning housing and accommodation. Insurance coverage for burglary, as well as all kinds of damage to your property and belongings, is available.</a:t>
            </a:r>
          </a:p>
          <a:p>
            <a:pPr marL="0" indent="0">
              <a:buNone/>
            </a:pPr>
            <a:r>
              <a:rPr lang="en-US" dirty="0">
                <a:latin typeface="Times New Roman" panose="02020603050405020304" pitchFamily="18" charset="0"/>
                <a:cs typeface="Times New Roman" panose="02020603050405020304" pitchFamily="18" charset="0"/>
              </a:rPr>
              <a:t>Homeowners who rent out their property should get a special kind of liability insurance, too (</a:t>
            </a:r>
            <a:r>
              <a:rPr lang="en-US" i="1" dirty="0" err="1">
                <a:latin typeface="Times New Roman" panose="02020603050405020304" pitchFamily="18" charset="0"/>
                <a:cs typeface="Times New Roman" panose="02020603050405020304" pitchFamily="18" charset="0"/>
              </a:rPr>
              <a:t>Haus</a:t>
            </a:r>
            <a:r>
              <a:rPr lang="en-US" i="1" dirty="0">
                <a:latin typeface="Times New Roman" panose="02020603050405020304" pitchFamily="18" charset="0"/>
                <a:cs typeface="Times New Roman" panose="02020603050405020304" pitchFamily="18" charset="0"/>
              </a:rPr>
              <a:t>- und </a:t>
            </a:r>
            <a:r>
              <a:rPr lang="en-US" i="1" dirty="0" err="1">
                <a:latin typeface="Times New Roman" panose="02020603050405020304" pitchFamily="18" charset="0"/>
                <a:cs typeface="Times New Roman" panose="02020603050405020304" pitchFamily="18" charset="0"/>
              </a:rPr>
              <a:t>Grundbesitzerhaftpflicht</a:t>
            </a:r>
            <a:r>
              <a:rPr lang="en-US" dirty="0">
                <a:latin typeface="Times New Roman" panose="02020603050405020304" pitchFamily="18" charset="0"/>
                <a:cs typeface="Times New Roman" panose="02020603050405020304" pitchFamily="18" charset="0"/>
              </a:rPr>
              <a:t>). If you have an oil tank in your house, an insurance plan in case of oil spill (</a:t>
            </a:r>
            <a:r>
              <a:rPr lang="en-US" i="1" dirty="0" err="1">
                <a:latin typeface="Times New Roman" panose="02020603050405020304" pitchFamily="18" charset="0"/>
                <a:cs typeface="Times New Roman" panose="02020603050405020304" pitchFamily="18" charset="0"/>
              </a:rPr>
              <a:t>Gewässerschutzversicherung</a:t>
            </a:r>
            <a:r>
              <a:rPr lang="en-US" dirty="0">
                <a:latin typeface="Times New Roman" panose="02020603050405020304" pitchFamily="18" charset="0"/>
                <a:cs typeface="Times New Roman" panose="02020603050405020304" pitchFamily="18" charset="0"/>
              </a:rPr>
              <a:t>) is also advisable.</a:t>
            </a:r>
          </a:p>
          <a:p>
            <a:pPr marL="0" indent="0">
              <a:buNone/>
            </a:pPr>
            <a:endParaRPr lang="en-US" dirty="0"/>
          </a:p>
        </p:txBody>
      </p:sp>
    </p:spTree>
    <p:extLst>
      <p:ext uri="{BB962C8B-B14F-4D97-AF65-F5344CB8AC3E}">
        <p14:creationId xmlns:p14="http://schemas.microsoft.com/office/powerpoint/2010/main" val="6421778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1230" y="983672"/>
            <a:ext cx="10498975" cy="529244"/>
          </a:xfrm>
        </p:spPr>
        <p:txBody>
          <a:bodyPr>
            <a:noAutofit/>
          </a:bodyPr>
          <a:lstStyle/>
          <a:p>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Non-Life Insurance Products in the World - Germany</a:t>
            </a:r>
            <a:endParaRPr lang="en-US" sz="2800" dirty="0"/>
          </a:p>
        </p:txBody>
      </p:sp>
      <p:sp>
        <p:nvSpPr>
          <p:cNvPr id="3" name="Content Placeholder 2"/>
          <p:cNvSpPr>
            <a:spLocks noGrp="1"/>
          </p:cNvSpPr>
          <p:nvPr>
            <p:ph idx="1"/>
          </p:nvPr>
        </p:nvSpPr>
        <p:spPr>
          <a:xfrm>
            <a:off x="575425" y="1711037"/>
            <a:ext cx="11369964" cy="4290752"/>
          </a:xfrm>
        </p:spPr>
        <p:txBody>
          <a:bodyPr>
            <a:normAutofit/>
          </a:bodyPr>
          <a:lstStyle/>
          <a:p>
            <a:pPr marL="0" indent="0">
              <a:buNone/>
            </a:pPr>
            <a:r>
              <a:rPr lang="en-US" b="1" dirty="0"/>
              <a:t>German Car Insurance</a:t>
            </a:r>
          </a:p>
          <a:p>
            <a:pPr marL="0" indent="0">
              <a:buNone/>
            </a:pPr>
            <a:r>
              <a:rPr lang="en-US" dirty="0"/>
              <a:t>Basic insurance coverage (</a:t>
            </a:r>
            <a:r>
              <a:rPr lang="en-US" i="1" dirty="0" err="1"/>
              <a:t>Kfz-Haftpflichtversicherung</a:t>
            </a:r>
            <a:r>
              <a:rPr lang="en-US" dirty="0"/>
              <a:t>) is mandatory for every car owner. To register a car and get a valid license plate, you have to show proof of third-party liability insurance.</a:t>
            </a:r>
          </a:p>
          <a:p>
            <a:pPr marL="0" indent="0">
              <a:buNone/>
            </a:pPr>
            <a:r>
              <a:rPr lang="en-US" dirty="0"/>
              <a:t>Coverage can be extended to damages to your own vehicle (</a:t>
            </a:r>
            <a:r>
              <a:rPr lang="en-US" i="1" dirty="0" err="1"/>
              <a:t>Teilkasko</a:t>
            </a:r>
            <a:r>
              <a:rPr lang="en-US" dirty="0"/>
              <a:t>/</a:t>
            </a:r>
            <a:r>
              <a:rPr lang="en-US" i="1" dirty="0" err="1"/>
              <a:t>Vollkasko</a:t>
            </a:r>
            <a:r>
              <a:rPr lang="en-US" dirty="0"/>
              <a:t>). </a:t>
            </a:r>
          </a:p>
        </p:txBody>
      </p:sp>
    </p:spTree>
    <p:extLst>
      <p:ext uri="{BB962C8B-B14F-4D97-AF65-F5344CB8AC3E}">
        <p14:creationId xmlns:p14="http://schemas.microsoft.com/office/powerpoint/2010/main" val="319962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138" y="858981"/>
            <a:ext cx="10972800" cy="662248"/>
          </a:xfrm>
        </p:spPr>
        <p:txBody>
          <a:bodyPr>
            <a:normAutofit/>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Contracts</a:t>
            </a:r>
            <a:endParaRPr lang="en-US" dirty="0"/>
          </a:p>
        </p:txBody>
      </p:sp>
      <p:sp>
        <p:nvSpPr>
          <p:cNvPr id="3" name="Content Placeholder 2"/>
          <p:cNvSpPr>
            <a:spLocks noGrp="1"/>
          </p:cNvSpPr>
          <p:nvPr>
            <p:ph idx="1"/>
          </p:nvPr>
        </p:nvSpPr>
        <p:spPr>
          <a:xfrm>
            <a:off x="541712" y="1354973"/>
            <a:ext cx="11361651" cy="5195455"/>
          </a:xfrm>
        </p:spPr>
        <p:txBody>
          <a:bodyPr>
            <a:noAutofit/>
          </a:bodyPr>
          <a:lstStyle/>
          <a:p>
            <a:pPr marL="0" lvl="0" indent="0">
              <a:buNone/>
            </a:pPr>
            <a:r>
              <a:rPr lang="en-US" sz="1700" b="1" dirty="0">
                <a:solidFill>
                  <a:prstClr val="black"/>
                </a:solidFill>
                <a:latin typeface="Times New Roman" panose="02020603050405020304" pitchFamily="18" charset="0"/>
                <a:cs typeface="Times New Roman" panose="02020603050405020304" pitchFamily="18" charset="0"/>
              </a:rPr>
              <a:t>Features</a:t>
            </a:r>
            <a:r>
              <a:rPr lang="en-US" sz="1700" dirty="0">
                <a:solidFill>
                  <a:prstClr val="black"/>
                </a:solidFill>
                <a:latin typeface="Times New Roman" panose="02020603050405020304" pitchFamily="18" charset="0"/>
                <a:cs typeface="Times New Roman" panose="02020603050405020304" pitchFamily="18" charset="0"/>
              </a:rPr>
              <a:t> of Insurance Contracts</a:t>
            </a:r>
          </a:p>
          <a:p>
            <a:pPr marL="0" indent="0">
              <a:buNone/>
            </a:pPr>
            <a:r>
              <a:rPr lang="en-US" sz="1700" b="1" dirty="0">
                <a:latin typeface="Times New Roman" panose="02020603050405020304" pitchFamily="18" charset="0"/>
                <a:cs typeface="Times New Roman" panose="02020603050405020304" pitchFamily="18" charset="0"/>
              </a:rPr>
              <a:t>7. </a:t>
            </a:r>
            <a:r>
              <a:rPr lang="en-US" sz="1700" dirty="0">
                <a:latin typeface="Times New Roman" panose="02020603050405020304" pitchFamily="18" charset="0"/>
                <a:cs typeface="Times New Roman" panose="02020603050405020304" pitchFamily="18" charset="0"/>
              </a:rPr>
              <a:t>The purchases of an insurance contract is generally made under the perception that the insurer will fulfill certain promises or implied promises of certain insurance contracts, often referred to as </a:t>
            </a:r>
            <a:r>
              <a:rPr lang="en-US" sz="1700" b="1" dirty="0">
                <a:latin typeface="Times New Roman" panose="02020603050405020304" pitchFamily="18" charset="0"/>
                <a:cs typeface="Times New Roman" panose="02020603050405020304" pitchFamily="18" charset="0"/>
              </a:rPr>
              <a:t>policyholder expectations.</a:t>
            </a:r>
          </a:p>
          <a:p>
            <a:pPr marL="0" indent="0">
              <a:buNone/>
            </a:pPr>
            <a:r>
              <a:rPr lang="en-US" sz="1700" b="1" dirty="0">
                <a:latin typeface="Times New Roman" panose="02020603050405020304" pitchFamily="18" charset="0"/>
                <a:cs typeface="Times New Roman" panose="02020603050405020304" pitchFamily="18" charset="0"/>
              </a:rPr>
              <a:t>8. The insurer may be constrained to utilize certain of its options</a:t>
            </a:r>
            <a:r>
              <a:rPr lang="en-US" sz="1700" dirty="0">
                <a:latin typeface="Times New Roman" panose="02020603050405020304" pitchFamily="18" charset="0"/>
                <a:cs typeface="Times New Roman" panose="02020603050405020304" pitchFamily="18" charset="0"/>
              </a:rPr>
              <a:t> on the basis of a class of insureds, rather than the individual insured.</a:t>
            </a:r>
          </a:p>
          <a:p>
            <a:pPr marL="0" indent="0">
              <a:buNone/>
            </a:pPr>
            <a:r>
              <a:rPr lang="en-US" sz="1700" b="1" dirty="0">
                <a:latin typeface="Times New Roman" panose="02020603050405020304" pitchFamily="18" charset="0"/>
                <a:cs typeface="Times New Roman" panose="02020603050405020304" pitchFamily="18" charset="0"/>
              </a:rPr>
              <a:t>9.</a:t>
            </a:r>
            <a:r>
              <a:rPr lang="en-US" sz="1700" dirty="0">
                <a:latin typeface="Times New Roman" panose="02020603050405020304" pitchFamily="18" charset="0"/>
                <a:cs typeface="Times New Roman" panose="02020603050405020304" pitchFamily="18" charset="0"/>
              </a:rPr>
              <a:t>Certain aspects of both insurance contracts and insurance companies are highly </a:t>
            </a:r>
            <a:r>
              <a:rPr lang="en-US" sz="1700" b="1" dirty="0">
                <a:latin typeface="Times New Roman" panose="02020603050405020304" pitchFamily="18" charset="0"/>
                <a:cs typeface="Times New Roman" panose="02020603050405020304" pitchFamily="18" charset="0"/>
              </a:rPr>
              <a:t>regulated</a:t>
            </a:r>
            <a:r>
              <a:rPr lang="en-US" sz="1700" dirty="0">
                <a:latin typeface="Times New Roman" panose="02020603050405020304" pitchFamily="18" charset="0"/>
                <a:cs typeface="Times New Roman" panose="02020603050405020304" pitchFamily="18" charset="0"/>
              </a:rPr>
              <a:t>, due to the perceived public interest inherent in the contracts, resulting from the ling-term guarantees of the contracts, the imbalance in information regarding the nature of insurance, and the imbalance of control over the implementation of certain contract provisions between the contract-owner and the insurer.</a:t>
            </a:r>
          </a:p>
          <a:p>
            <a:pPr marL="0" indent="0">
              <a:buNone/>
            </a:pPr>
            <a:r>
              <a:rPr lang="en-US" sz="1700" b="1" dirty="0">
                <a:latin typeface="Times New Roman" panose="02020603050405020304" pitchFamily="18" charset="0"/>
                <a:cs typeface="Times New Roman" panose="02020603050405020304" pitchFamily="18" charset="0"/>
              </a:rPr>
              <a:t>10. </a:t>
            </a:r>
            <a:r>
              <a:rPr lang="en-US" sz="1700" dirty="0">
                <a:latin typeface="Times New Roman" panose="02020603050405020304" pitchFamily="18" charset="0"/>
                <a:cs typeface="Times New Roman" panose="02020603050405020304" pitchFamily="18" charset="0"/>
              </a:rPr>
              <a:t>The probabilities of the utilization of these options and the cost associated with them are considered in determination of both </a:t>
            </a:r>
            <a:r>
              <a:rPr lang="en-US" sz="1700" b="1" dirty="0">
                <a:latin typeface="Times New Roman" panose="02020603050405020304" pitchFamily="18" charset="0"/>
                <a:cs typeface="Times New Roman" panose="02020603050405020304" pitchFamily="18" charset="0"/>
              </a:rPr>
              <a:t>entry and exit prices </a:t>
            </a:r>
            <a:r>
              <a:rPr lang="en-US" sz="1700" dirty="0">
                <a:latin typeface="Times New Roman" panose="02020603050405020304" pitchFamily="18" charset="0"/>
                <a:cs typeface="Times New Roman" panose="02020603050405020304" pitchFamily="18" charset="0"/>
              </a:rPr>
              <a:t>as viewed by the insurer.</a:t>
            </a:r>
          </a:p>
          <a:p>
            <a:pPr marL="0" indent="0">
              <a:buNone/>
            </a:pPr>
            <a:r>
              <a:rPr lang="en-US" sz="1700" b="1" dirty="0">
                <a:latin typeface="Times New Roman" panose="02020603050405020304" pitchFamily="18" charset="0"/>
                <a:cs typeface="Times New Roman" panose="02020603050405020304" pitchFamily="18" charset="0"/>
              </a:rPr>
              <a:t>11. The exit value provided to the contract-owner is not necessarily related to the economic value of the contract</a:t>
            </a:r>
            <a:r>
              <a:rPr lang="en-US" sz="1700" dirty="0">
                <a:latin typeface="Times New Roman" panose="02020603050405020304" pitchFamily="18" charset="0"/>
                <a:cs typeface="Times New Roman" panose="02020603050405020304" pitchFamily="18" charset="0"/>
              </a:rPr>
              <a:t> at the time of exit.</a:t>
            </a:r>
          </a:p>
          <a:p>
            <a:pPr marL="0" indent="0">
              <a:buNone/>
            </a:pPr>
            <a:r>
              <a:rPr lang="en-US" sz="1700" b="1" dirty="0">
                <a:latin typeface="Times New Roman" panose="02020603050405020304" pitchFamily="18" charset="0"/>
                <a:cs typeface="Times New Roman" panose="02020603050405020304" pitchFamily="18" charset="0"/>
              </a:rPr>
              <a:t>12. </a:t>
            </a:r>
            <a:r>
              <a:rPr lang="en-US" sz="1700" dirty="0">
                <a:latin typeface="Times New Roman" panose="02020603050405020304" pitchFamily="18" charset="0"/>
                <a:cs typeface="Times New Roman" panose="02020603050405020304" pitchFamily="18" charset="0"/>
              </a:rPr>
              <a:t>During the course of the contract, one or more </a:t>
            </a:r>
            <a:r>
              <a:rPr lang="en-US" sz="1700" b="1" dirty="0">
                <a:latin typeface="Times New Roman" panose="02020603050405020304" pitchFamily="18" charset="0"/>
                <a:cs typeface="Times New Roman" panose="02020603050405020304" pitchFamily="18" charset="0"/>
              </a:rPr>
              <a:t>relevant contingent events may occur that result in a payment of a contract benefit</a:t>
            </a:r>
            <a:r>
              <a:rPr lang="en-US" sz="1700" dirty="0">
                <a:latin typeface="Times New Roman" panose="02020603050405020304" pitchFamily="18" charset="0"/>
                <a:cs typeface="Times New Roman" panose="02020603050405020304" pitchFamily="18" charset="0"/>
              </a:rPr>
              <a:t> and will constitute a claim against the insurer. </a:t>
            </a:r>
          </a:p>
          <a:p>
            <a:pPr marL="0" indent="0">
              <a:buNone/>
            </a:pPr>
            <a:r>
              <a:rPr lang="en-US" sz="1700" b="1" dirty="0">
                <a:latin typeface="Times New Roman" panose="02020603050405020304" pitchFamily="18" charset="0"/>
                <a:cs typeface="Times New Roman" panose="02020603050405020304" pitchFamily="18" charset="0"/>
              </a:rPr>
              <a:t>13. Assets</a:t>
            </a:r>
            <a:r>
              <a:rPr lang="en-US" sz="1700" dirty="0">
                <a:latin typeface="Times New Roman" panose="02020603050405020304" pitchFamily="18" charset="0"/>
                <a:cs typeface="Times New Roman" panose="02020603050405020304" pitchFamily="18" charset="0"/>
              </a:rPr>
              <a:t>, sometimes substantial, </a:t>
            </a:r>
            <a:r>
              <a:rPr lang="en-US" sz="1700" b="1" dirty="0">
                <a:latin typeface="Times New Roman" panose="02020603050405020304" pitchFamily="18" charset="0"/>
                <a:cs typeface="Times New Roman" panose="02020603050405020304" pitchFamily="18" charset="0"/>
              </a:rPr>
              <a:t>may accumulate</a:t>
            </a:r>
            <a:r>
              <a:rPr lang="en-US" sz="1700" dirty="0">
                <a:latin typeface="Times New Roman" panose="02020603050405020304" pitchFamily="18" charset="0"/>
                <a:cs typeface="Times New Roman" panose="02020603050405020304" pitchFamily="18" charset="0"/>
              </a:rPr>
              <a:t>. This constitutes a </a:t>
            </a:r>
            <a:r>
              <a:rPr lang="en-US" sz="1700" b="1" dirty="0">
                <a:latin typeface="Times New Roman" panose="02020603050405020304" pitchFamily="18" charset="0"/>
                <a:cs typeface="Times New Roman" panose="02020603050405020304" pitchFamily="18" charset="0"/>
              </a:rPr>
              <a:t>savings element </a:t>
            </a:r>
            <a:r>
              <a:rPr lang="en-US" sz="1700" dirty="0">
                <a:latin typeface="Times New Roman" panose="02020603050405020304" pitchFamily="18" charset="0"/>
                <a:cs typeface="Times New Roman" panose="02020603050405020304" pitchFamily="18" charset="0"/>
              </a:rPr>
              <a:t>that is inextricably combined with the pure insurance element.</a:t>
            </a:r>
          </a:p>
          <a:p>
            <a:pPr marL="0" indent="0">
              <a:buNone/>
            </a:pPr>
            <a:r>
              <a:rPr lang="en-US" sz="1700" b="1" dirty="0">
                <a:latin typeface="Times New Roman" panose="02020603050405020304" pitchFamily="18" charset="0"/>
                <a:cs typeface="Times New Roman" panose="02020603050405020304" pitchFamily="18" charset="0"/>
              </a:rPr>
              <a:t>14.</a:t>
            </a:r>
            <a:r>
              <a:rPr lang="en-US" sz="1700" dirty="0">
                <a:latin typeface="Times New Roman" panose="02020603050405020304" pitchFamily="18" charset="0"/>
                <a:cs typeface="Times New Roman" panose="02020603050405020304" pitchFamily="18" charset="0"/>
              </a:rPr>
              <a:t> Many insurance contracts </a:t>
            </a:r>
            <a:r>
              <a:rPr lang="en-US" sz="1700" b="1" dirty="0">
                <a:latin typeface="Times New Roman" panose="02020603050405020304" pitchFamily="18" charset="0"/>
                <a:cs typeface="Times New Roman" panose="02020603050405020304" pitchFamily="18" charset="0"/>
              </a:rPr>
              <a:t>participate in the profits generated by an insurance contract.</a:t>
            </a:r>
          </a:p>
          <a:p>
            <a:pPr marL="0" indent="0">
              <a:buNone/>
            </a:pPr>
            <a:r>
              <a:rPr lang="en-US" sz="1700" b="1" dirty="0">
                <a:latin typeface="Times New Roman" panose="02020603050405020304" pitchFamily="18" charset="0"/>
                <a:cs typeface="Times New Roman" panose="02020603050405020304" pitchFamily="18" charset="0"/>
              </a:rPr>
              <a:t>15. Markets </a:t>
            </a:r>
            <a:r>
              <a:rPr lang="en-US" sz="1700" dirty="0">
                <a:latin typeface="Times New Roman" panose="02020603050405020304" pitchFamily="18" charset="0"/>
                <a:cs typeface="Times New Roman" panose="02020603050405020304" pitchFamily="18" charset="0"/>
              </a:rPr>
              <a:t>for insurance liabilities are usually </a:t>
            </a:r>
            <a:r>
              <a:rPr lang="en-US" sz="1700" b="1" dirty="0">
                <a:latin typeface="Times New Roman" panose="02020603050405020304" pitchFamily="18" charset="0"/>
                <a:cs typeface="Times New Roman" panose="02020603050405020304" pitchFamily="18" charset="0"/>
              </a:rPr>
              <a:t>incomplete</a:t>
            </a:r>
            <a:r>
              <a:rPr lang="en-US" sz="1700" dirty="0">
                <a:latin typeface="Times New Roman" panose="02020603050405020304" pitchFamily="18" charset="0"/>
                <a:cs typeface="Times New Roman" panose="02020603050405020304" pitchFamily="18" charset="0"/>
              </a:rPr>
              <a:t>, either non-existent or relatively inactive or non-liquid.</a:t>
            </a:r>
          </a:p>
        </p:txBody>
      </p:sp>
    </p:spTree>
    <p:extLst>
      <p:ext uri="{BB962C8B-B14F-4D97-AF65-F5344CB8AC3E}">
        <p14:creationId xmlns:p14="http://schemas.microsoft.com/office/powerpoint/2010/main" val="206656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26" y="850669"/>
            <a:ext cx="10972800" cy="712124"/>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a:t>
            </a:r>
          </a:p>
        </p:txBody>
      </p:sp>
      <p:sp>
        <p:nvSpPr>
          <p:cNvPr id="3" name="Content Placeholder 2"/>
          <p:cNvSpPr>
            <a:spLocks noGrp="1"/>
          </p:cNvSpPr>
          <p:nvPr>
            <p:ph idx="1"/>
          </p:nvPr>
        </p:nvSpPr>
        <p:spPr>
          <a:xfrm>
            <a:off x="180879" y="2472731"/>
            <a:ext cx="6799810" cy="2810470"/>
          </a:xfrm>
        </p:spPr>
        <p:txBody>
          <a:bodyPr>
            <a:noAutofit/>
          </a:bodyPr>
          <a:lstStyle/>
          <a:p>
            <a:pPr marL="0" indent="0">
              <a:spcBef>
                <a:spcPts val="0"/>
              </a:spcBef>
              <a:buNone/>
            </a:pPr>
            <a:r>
              <a:rPr lang="en-US" b="1" dirty="0">
                <a:latin typeface="Times New Roman" panose="02020603050405020304" pitchFamily="18" charset="0"/>
                <a:cs typeface="Times New Roman" panose="02020603050405020304" pitchFamily="18" charset="0"/>
              </a:rPr>
              <a:t>Types of life insurance contracts</a:t>
            </a:r>
            <a:r>
              <a:rPr lang="en-US" dirty="0">
                <a:latin typeface="Times New Roman" panose="02020603050405020304" pitchFamily="18" charset="0"/>
                <a:cs typeface="Times New Roman" panose="02020603050405020304" pitchFamily="18" charset="0"/>
              </a:rPr>
              <a:t>: based on distinguishing characteristics, it is possible to identify six distinct types of life insurance contracts</a:t>
            </a:r>
          </a:p>
        </p:txBody>
      </p:sp>
      <p:graphicFrame>
        <p:nvGraphicFramePr>
          <p:cNvPr id="5" name="Diagram 4"/>
          <p:cNvGraphicFramePr/>
          <p:nvPr>
            <p:extLst>
              <p:ext uri="{D42A27DB-BD31-4B8C-83A1-F6EECF244321}">
                <p14:modId xmlns:p14="http://schemas.microsoft.com/office/powerpoint/2010/main" val="3404713605"/>
              </p:ext>
            </p:extLst>
          </p:nvPr>
        </p:nvGraphicFramePr>
        <p:xfrm>
          <a:off x="5830299" y="1852354"/>
          <a:ext cx="6874165" cy="4707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288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829733"/>
            <a:ext cx="10972800" cy="838200"/>
          </a:xfrm>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a:t>
            </a:r>
          </a:p>
        </p:txBody>
      </p:sp>
      <p:sp>
        <p:nvSpPr>
          <p:cNvPr id="3" name="Content Placeholder 2"/>
          <p:cNvSpPr>
            <a:spLocks noGrp="1"/>
          </p:cNvSpPr>
          <p:nvPr>
            <p:ph idx="1"/>
          </p:nvPr>
        </p:nvSpPr>
        <p:spPr>
          <a:xfrm>
            <a:off x="594051" y="1823413"/>
            <a:ext cx="10905067" cy="3916363"/>
          </a:xfrm>
        </p:spPr>
        <p:txBody>
          <a:bodyPr>
            <a:normAutofit/>
          </a:bodyPr>
          <a:lstStyle/>
          <a:p>
            <a:pPr marL="0" indent="0" algn="just">
              <a:lnSpc>
                <a:spcPct val="150000"/>
              </a:lnSpc>
              <a:spcBef>
                <a:spcPts val="0"/>
              </a:spcBef>
              <a:buNone/>
            </a:pPr>
            <a:r>
              <a:rPr lang="en-US" b="1" dirty="0">
                <a:latin typeface="Times New Roman" panose="02020603050405020304" pitchFamily="18" charset="0"/>
                <a:cs typeface="Times New Roman" panose="02020603050405020304" pitchFamily="18" charset="0"/>
              </a:rPr>
              <a:t>Life insurance products classification</a:t>
            </a:r>
          </a:p>
          <a:p>
            <a:pPr marL="0" indent="0" algn="just">
              <a:lnSpc>
                <a:spcPct val="150000"/>
              </a:lnSpc>
              <a:spcBef>
                <a:spcPts val="0"/>
              </a:spcBef>
              <a:buNone/>
            </a:pPr>
            <a:r>
              <a:rPr lang="en-US" dirty="0">
                <a:latin typeface="Times New Roman" panose="02020603050405020304" pitchFamily="18" charset="0"/>
                <a:cs typeface="Times New Roman" panose="02020603050405020304" pitchFamily="18" charset="0"/>
              </a:rPr>
              <a:t>Ignoring the subtle differences among some of these types of policies for the moment, it can divide life insurance products into two classes:  those that provide pure life insurance protection, call </a:t>
            </a:r>
            <a:r>
              <a:rPr lang="en-US" i="1" dirty="0">
                <a:latin typeface="Times New Roman" panose="02020603050405020304" pitchFamily="18" charset="0"/>
                <a:cs typeface="Times New Roman" panose="02020603050405020304" pitchFamily="18" charset="0"/>
              </a:rPr>
              <a:t>term insurance</a:t>
            </a:r>
            <a:r>
              <a:rPr lang="en-US" dirty="0">
                <a:latin typeface="Times New Roman" panose="02020603050405020304" pitchFamily="18" charset="0"/>
                <a:cs typeface="Times New Roman" panose="02020603050405020304" pitchFamily="18" charset="0"/>
              </a:rPr>
              <a:t>, and those that include a savings or investment element, which will call </a:t>
            </a:r>
            <a:r>
              <a:rPr lang="en-US" i="1" dirty="0">
                <a:latin typeface="Times New Roman" panose="02020603050405020304" pitchFamily="18" charset="0"/>
                <a:cs typeface="Times New Roman" panose="02020603050405020304" pitchFamily="18" charset="0"/>
              </a:rPr>
              <a:t>cash value policies</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93243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400" y="956734"/>
            <a:ext cx="10972800" cy="711200"/>
          </a:xfrm>
        </p:spPr>
        <p:txBody>
          <a:bodyPr/>
          <a:lstStyle/>
          <a:p>
            <a:r>
              <a:rPr lang="en-US"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Life Insurance Products Classification</a:t>
            </a:r>
            <a:endParaRPr lang="en-US" dirty="0"/>
          </a:p>
        </p:txBody>
      </p:sp>
      <p:sp>
        <p:nvSpPr>
          <p:cNvPr id="3" name="Content Placeholder 2"/>
          <p:cNvSpPr>
            <a:spLocks noGrp="1"/>
          </p:cNvSpPr>
          <p:nvPr>
            <p:ph idx="1"/>
          </p:nvPr>
        </p:nvSpPr>
        <p:spPr>
          <a:xfrm>
            <a:off x="541867" y="1778002"/>
            <a:ext cx="11218333" cy="4842931"/>
          </a:xfrm>
        </p:spPr>
        <p:txBody>
          <a:bodyPr>
            <a:normAutofit/>
          </a:bodyPr>
          <a:lstStyle/>
          <a:p>
            <a:pPr marL="0" indent="0" algn="just">
              <a:lnSpc>
                <a:spcPct val="120000"/>
              </a:lnSpc>
              <a:spcBef>
                <a:spcPts val="0"/>
              </a:spcBef>
              <a:buNone/>
            </a:pPr>
            <a:r>
              <a:rPr lang="en-US" sz="3400" dirty="0">
                <a:latin typeface="Times New Roman" panose="02020603050405020304" pitchFamily="18" charset="0"/>
                <a:cs typeface="Times New Roman" panose="02020603050405020304" pitchFamily="18" charset="0"/>
              </a:rPr>
              <a:t>Based on this classification system, life insurance products are divided into two classes:</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16597093"/>
              </p:ext>
            </p:extLst>
          </p:nvPr>
        </p:nvGraphicFramePr>
        <p:xfrm>
          <a:off x="1972579" y="3207481"/>
          <a:ext cx="8128000" cy="268224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algn="ctr"/>
                      <a:r>
                        <a:rPr lang="en-US" sz="2000" dirty="0">
                          <a:latin typeface="Times New Roman" panose="02020603050405020304" pitchFamily="18" charset="0"/>
                          <a:cs typeface="Times New Roman" panose="02020603050405020304" pitchFamily="18" charset="0"/>
                        </a:rPr>
                        <a:t>Term Insurance</a:t>
                      </a:r>
                      <a:r>
                        <a:rPr lang="en-US" sz="2000" baseline="0" dirty="0">
                          <a:latin typeface="Times New Roman" panose="02020603050405020304" pitchFamily="18" charset="0"/>
                          <a:cs typeface="Times New Roman" panose="02020603050405020304" pitchFamily="18" charset="0"/>
                        </a:rPr>
                        <a:t> (pure insurance protection)</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a:latin typeface="Times New Roman" panose="02020603050405020304" pitchFamily="18" charset="0"/>
                          <a:cs typeface="Times New Roman" panose="02020603050405020304" pitchFamily="18" charset="0"/>
                        </a:rPr>
                        <a:t>Cash Value Insurance</a:t>
                      </a:r>
                      <a:r>
                        <a:rPr lang="en-US" sz="2000" baseline="0" dirty="0">
                          <a:latin typeface="Times New Roman" panose="02020603050405020304" pitchFamily="18" charset="0"/>
                          <a:cs typeface="Times New Roman" panose="02020603050405020304" pitchFamily="18" charset="0"/>
                        </a:rPr>
                        <a:t> (protection and savings)</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0"/>
                  </a:ext>
                </a:extLst>
              </a:tr>
              <a:tr h="370840">
                <a:tc rowSpan="5">
                  <a:txBody>
                    <a:bodyPr/>
                    <a:lstStyle/>
                    <a:p>
                      <a:pPr algn="ctr"/>
                      <a:r>
                        <a:rPr lang="en-US" sz="2000" dirty="0">
                          <a:latin typeface="Times New Roman" panose="02020603050405020304" pitchFamily="18" charset="0"/>
                          <a:cs typeface="Times New Roman" panose="02020603050405020304" pitchFamily="18" charset="0"/>
                        </a:rPr>
                        <a:t>Term</a:t>
                      </a:r>
                      <a:r>
                        <a:rPr lang="en-US" sz="2000" baseline="0" dirty="0">
                          <a:latin typeface="Times New Roman" panose="02020603050405020304" pitchFamily="18" charset="0"/>
                          <a:cs typeface="Times New Roman" panose="02020603050405020304" pitchFamily="18" charset="0"/>
                        </a:rPr>
                        <a:t> insurance</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a:latin typeface="Times New Roman" panose="02020603050405020304" pitchFamily="18" charset="0"/>
                          <a:cs typeface="Times New Roman" panose="02020603050405020304" pitchFamily="18" charset="0"/>
                        </a:rPr>
                        <a:t>Whole-life insurance</a:t>
                      </a:r>
                    </a:p>
                  </a:txBody>
                  <a:tcPr anchor="ct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Endowment</a:t>
                      </a:r>
                      <a:r>
                        <a:rPr lang="en-US" sz="2000" baseline="0" dirty="0">
                          <a:latin typeface="Times New Roman" panose="02020603050405020304" pitchFamily="18" charset="0"/>
                          <a:cs typeface="Times New Roman" panose="02020603050405020304" pitchFamily="18" charset="0"/>
                        </a:rPr>
                        <a:t> insurance</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Universal</a:t>
                      </a:r>
                      <a:r>
                        <a:rPr lang="en-US" sz="2000" baseline="0" dirty="0">
                          <a:latin typeface="Times New Roman" panose="02020603050405020304" pitchFamily="18" charset="0"/>
                          <a:cs typeface="Times New Roman" panose="02020603050405020304" pitchFamily="18" charset="0"/>
                        </a:rPr>
                        <a:t> life insurance</a:t>
                      </a:r>
                      <a:endParaRPr 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3"/>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Variable life insurance</a:t>
                      </a:r>
                    </a:p>
                  </a:txBody>
                  <a:tcPr anchor="ctr"/>
                </a:tc>
                <a:extLst>
                  <a:ext uri="{0D108BD9-81ED-4DB2-BD59-A6C34878D82A}">
                    <a16:rowId xmlns:a16="http://schemas.microsoft.com/office/drawing/2014/main" val="10004"/>
                  </a:ext>
                </a:extLst>
              </a:tr>
              <a:tr h="370840">
                <a:tc vMerge="1">
                  <a:txBody>
                    <a:bodyPr/>
                    <a:lstStyle/>
                    <a:p>
                      <a:endParaRPr lang="en-US" dirty="0"/>
                    </a:p>
                  </a:txBody>
                  <a:tcPr/>
                </a:tc>
                <a:tc>
                  <a:txBody>
                    <a:bodyPr/>
                    <a:lstStyle/>
                    <a:p>
                      <a:pPr algn="ctr"/>
                      <a:r>
                        <a:rPr lang="en-US" sz="2000" dirty="0">
                          <a:latin typeface="Times New Roman" panose="02020603050405020304" pitchFamily="18" charset="0"/>
                          <a:cs typeface="Times New Roman" panose="02020603050405020304" pitchFamily="18" charset="0"/>
                        </a:rPr>
                        <a:t>Variable universal life insurance</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26657540"/>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993</TotalTime>
  <Words>5644</Words>
  <Application>Microsoft Macintosh PowerPoint</Application>
  <PresentationFormat>宽屏</PresentationFormat>
  <Paragraphs>335</Paragraphs>
  <Slides>54</Slides>
  <Notes>0</Notes>
  <HiddenSlides>0</HiddenSlides>
  <MMClips>0</MMClips>
  <ScaleCrop>false</ScaleCrop>
  <HeadingPairs>
    <vt:vector size="6" baseType="variant">
      <vt:variant>
        <vt:lpstr>已用的字体</vt:lpstr>
      </vt:variant>
      <vt:variant>
        <vt:i4>9</vt:i4>
      </vt:variant>
      <vt:variant>
        <vt:lpstr>主题</vt:lpstr>
      </vt:variant>
      <vt:variant>
        <vt:i4>5</vt:i4>
      </vt:variant>
      <vt:variant>
        <vt:lpstr>幻灯片标题</vt:lpstr>
      </vt:variant>
      <vt:variant>
        <vt:i4>54</vt:i4>
      </vt:variant>
    </vt:vector>
  </HeadingPairs>
  <TitlesOfParts>
    <vt:vector size="68" baseType="lpstr">
      <vt:lpstr>等线</vt:lpstr>
      <vt:lpstr>等线 Light</vt:lpstr>
      <vt:lpstr>KaiTi</vt:lpstr>
      <vt:lpstr>Arial</vt:lpstr>
      <vt:lpstr>Calibri</vt:lpstr>
      <vt:lpstr>Calibri Light</vt:lpstr>
      <vt:lpstr>Courier New</vt:lpstr>
      <vt:lpstr>Times New Roman</vt:lpstr>
      <vt:lpstr>Wingdings</vt:lpstr>
      <vt:lpstr>Theme VSB - EKF</vt:lpstr>
      <vt:lpstr>Custom Design</vt:lpstr>
      <vt:lpstr>1_Theme VSB - EKF</vt:lpstr>
      <vt:lpstr>1_Custom Design</vt:lpstr>
      <vt:lpstr>Office 主题​​</vt:lpstr>
      <vt:lpstr>Insurance Products in the World</vt:lpstr>
      <vt:lpstr>Insurance Contracts</vt:lpstr>
      <vt:lpstr>Insurance Contracts</vt:lpstr>
      <vt:lpstr>Insurance Contracts</vt:lpstr>
      <vt:lpstr>Insurance Contracts</vt:lpstr>
      <vt:lpstr>Insurance Contracts</vt:lpstr>
      <vt:lpstr>Life Insurance</vt:lpstr>
      <vt:lpstr>Life Insurance</vt:lpstr>
      <vt:lpstr>Life Insurance Products Classification</vt:lpstr>
      <vt:lpstr>PowerPoint 演示文稿</vt:lpstr>
      <vt:lpstr>Current Life Insurance Products</vt:lpstr>
      <vt:lpstr>Term Insurance</vt:lpstr>
      <vt:lpstr>1) Renewable Term</vt:lpstr>
      <vt:lpstr>2) Convertible Term</vt:lpstr>
      <vt:lpstr>2) Convertible Term</vt:lpstr>
      <vt:lpstr>2) Convertible Term</vt:lpstr>
      <vt:lpstr>3) Advantages and Disadvantages of Term Insurance</vt:lpstr>
      <vt:lpstr>Whole-Life Insurance – 1) Straight Whole Life</vt:lpstr>
      <vt:lpstr>Advantages and Disadvantages of Straight Whole Life</vt:lpstr>
      <vt:lpstr>Whole-Life Insurance – 2) Limited-Pay Whole Life</vt:lpstr>
      <vt:lpstr>Universal Life Insurance</vt:lpstr>
      <vt:lpstr>Variable Life Insurance</vt:lpstr>
      <vt:lpstr>Adjustable Life Insurance</vt:lpstr>
      <vt:lpstr>Endowment Life Insurance</vt:lpstr>
      <vt:lpstr>Participating and Nonparticipating Life Insurance</vt:lpstr>
      <vt:lpstr>General Classifications of Life Insurance</vt:lpstr>
      <vt:lpstr>Individual Life Insurance</vt:lpstr>
      <vt:lpstr>Group Life Insurance</vt:lpstr>
      <vt:lpstr>Credit Life Insurance</vt:lpstr>
      <vt:lpstr>Examples of Life Insurance Products in the World - USA</vt:lpstr>
      <vt:lpstr>Examples of Life Insurance Products in the World - Germany</vt:lpstr>
      <vt:lpstr>Examples of Life Insurance Products in the World - Germany </vt:lpstr>
      <vt:lpstr>Non-life Insurance</vt:lpstr>
      <vt:lpstr>Non-life Insurance</vt:lpstr>
      <vt:lpstr>Major of Classes of Non-life Insurance</vt:lpstr>
      <vt:lpstr>Fire Insurance</vt:lpstr>
      <vt:lpstr>Fire Insurance</vt:lpstr>
      <vt:lpstr>Fire Insurance</vt:lpstr>
      <vt:lpstr>Marine Insurance</vt:lpstr>
      <vt:lpstr>Motor Car Insurance</vt:lpstr>
      <vt:lpstr>Physical or Material Damage Coverage</vt:lpstr>
      <vt:lpstr>Casualty Coverage</vt:lpstr>
      <vt:lpstr>Accident &amp; Health Insurance</vt:lpstr>
      <vt:lpstr>Aviation Insurance</vt:lpstr>
      <vt:lpstr>Miscellaneous Insurance  (Lines: Crime Insurance)</vt:lpstr>
      <vt:lpstr>Miscellaneous Insurance (Lines: Liability Insurance)</vt:lpstr>
      <vt:lpstr>Engineering Insurance</vt:lpstr>
      <vt:lpstr>Bonds</vt:lpstr>
      <vt:lpstr>Parties To A Bond</vt:lpstr>
      <vt:lpstr>Examples of Non-Life Insurance Products in the World - Germany</vt:lpstr>
      <vt:lpstr>Examples of Non-Life Insurance Products in the World - Germany</vt:lpstr>
      <vt:lpstr>Examples of Non-Life Insurance Products in the World - Germany</vt:lpstr>
      <vt:lpstr>Examples of Non-Life Insurance Products in the World - Germany</vt:lpstr>
      <vt:lpstr>Examples of Non-Life Insurance Products in the World - Germany</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 the insurance market product</dc:title>
  <dc:creator>Pedagog</dc:creator>
  <cp:lastModifiedBy>Haochen Guo</cp:lastModifiedBy>
  <cp:revision>65</cp:revision>
  <cp:lastPrinted>2018-12-11T08:28:50Z</cp:lastPrinted>
  <dcterms:created xsi:type="dcterms:W3CDTF">2015-10-19T09:41:21Z</dcterms:created>
  <dcterms:modified xsi:type="dcterms:W3CDTF">2023-08-31T03:36:13Z</dcterms:modified>
</cp:coreProperties>
</file>