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989A7-14E0-4E92-A211-D60F90B5B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F259776-F398-48FB-A722-17CFA741B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7DBF10-26F7-4779-8AAA-991FD15A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3946E9-24E1-4460-A095-09EA368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983D89-0294-4F45-AEEA-DD05BE0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09533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31D63E-C3C3-4622-9599-D5D72F4AC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EA914CA-3B13-4C11-9BA7-6DDEDE727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0CCE1C-9490-4AB5-918A-83FF13D8F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B5D0E8-B0C7-409E-8B33-F19348395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EF0D9E-3A55-49B8-B4B9-FF105667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11734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C1914F0-7831-419D-9062-192FEF7BFE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F6B8FE4-8A45-45CF-9D54-DA7D546EA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4858B95-80BC-463D-9BDB-DA8E1186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13D9CA-DE76-404A-AAD7-1990F8EC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DBC0DB-6032-4B6C-9ED4-AB91A14AA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577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00C7B7-335E-4041-8B33-D8A9819D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547F737-E054-48A3-9B24-E59D38D5F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B1B042A-2124-4E36-BA8E-01073014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419B98-F61B-4045-A113-CDDE191FF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A14E76-D206-429E-AA3A-F15999BE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0037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87D8FA-2A4D-487E-8D68-FB848E24C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07AACE7-7370-4D14-89A4-C112CBC0A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847844-8EEA-445F-ACFC-8CC01602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FB5D02-0B78-45D0-BF69-4FA363035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85ED0C-FA85-4524-AD2E-9A1489D85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95273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1C28D0-17C8-42C8-ADCE-5DD79F2A3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BAB536C-54DB-4A1F-A6C4-553446213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20F8A5C-BADE-40CB-BD98-D12A928BB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E973870-E489-436F-B117-16621AF1B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8B8319F-E8A1-41B2-9A92-03228DED6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E6BF7C5-1206-4434-A367-B1353046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208960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7FC906-4D67-409F-9622-58850B8F7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154F54E-3A36-43F8-9A17-BC8C0FF70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D8F7F6C-EBCA-4305-8279-75C19D057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84DE82F-7BF8-4693-A1A9-6B47A20AC2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622177B-8D0C-48AD-A70E-376978B47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E62589F-FD17-49E0-A758-A41E86553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4150BCF-0E7F-404D-965C-87467B18D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303A394-9DD8-4617-AB44-CE080C71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34880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BC7E9-FA1A-420B-8F25-1536E1FA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2AE1E58-3B5E-4D27-966D-E09A88C8D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5CE9390-3353-4D81-9E9D-5992A0FFB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E7B0206-2EAA-42A1-A989-1F108F25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77619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8A19F11-C712-495B-B6EE-38372FF5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BC6683B-2868-4CB9-98AA-D01E4DC5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41FD5C-1394-4331-B08B-E379D58EC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429211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DA1E39-52D9-42DB-9309-84002D40C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14C758-F1D7-4355-9B3A-1ABB8F65D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B3CCFB-57D1-4C15-9F59-8D48A0CB1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05B08A-2222-4FA1-9A60-A1F2D788F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2F862C8-1C9D-42E2-A547-875F2E32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0EA357F-9459-4CB2-B13E-5FAFA01CF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88385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355426-BD5D-4C4E-9F18-24E77E7C0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6263334-708C-48F4-B1DF-C1E4CBC05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75E8868-FFA9-4C39-A1CC-66F5E9E30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EB2717-F03A-4237-9E74-44B0329AC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B6DBAB-7F1A-4CB0-9F1D-3CCAB25E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73F1484-845F-4B0B-A1AB-9200729D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47325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55ED42A-E4EF-4406-B444-BB24E29FA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4FF6634-FA49-4AA9-B152-A823CD1CD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6BD061-220B-41D1-A57A-CFCC183BF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AD1F70-CEFD-4B54-B949-3E4ACB967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09C07F-1C67-4CEE-BF57-B7FA5F8F3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10"/>
              <a:t> </a:t>
            </a:r>
            <a:r>
              <a:rPr lang="en-US" altLang="zh-CN"/>
              <a:t>/</a:t>
            </a:r>
            <a:r>
              <a:rPr lang="zh-CN" altLang="en-US" spc="-10"/>
              <a:t> </a:t>
            </a:r>
            <a:r>
              <a:rPr lang="en-US" altLang="zh-CN" spc="-35"/>
              <a:t>27</a:t>
            </a:r>
            <a:endParaRPr lang="en-US" altLang="zh-CN" spc="-35" dirty="0"/>
          </a:p>
        </p:txBody>
      </p:sp>
    </p:spTree>
    <p:extLst>
      <p:ext uri="{BB962C8B-B14F-4D97-AF65-F5344CB8AC3E}">
        <p14:creationId xmlns:p14="http://schemas.microsoft.com/office/powerpoint/2010/main" val="114481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9650" y="511175"/>
            <a:ext cx="2743200" cy="689291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2000" dirty="0"/>
              <a:t>Technical</a:t>
            </a:r>
            <a:r>
              <a:rPr sz="2000" spc="-55" dirty="0"/>
              <a:t> </a:t>
            </a:r>
            <a:r>
              <a:rPr sz="2000" spc="-10" dirty="0"/>
              <a:t>provisions/reserves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162050" y="2187575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372" y="241717"/>
            <a:ext cx="4126229" cy="53594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solidFill>
                  <a:srgbClr val="000000"/>
                </a:solidFill>
              </a:rPr>
              <a:t>Let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i="1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i="1" spc="35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dirty="0">
                <a:solidFill>
                  <a:srgbClr val="000000"/>
                </a:solidFill>
              </a:rPr>
              <a:t>be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the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maturity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of</a:t>
            </a:r>
            <a:r>
              <a:rPr sz="1100" spc="-20" dirty="0">
                <a:solidFill>
                  <a:srgbClr val="000000"/>
                </a:solidFill>
              </a:rPr>
              <a:t> policy, </a:t>
            </a:r>
            <a:r>
              <a:rPr sz="1100" dirty="0">
                <a:solidFill>
                  <a:srgbClr val="000000"/>
                </a:solidFill>
              </a:rPr>
              <a:t>due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to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the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spc="-10" dirty="0">
                <a:solidFill>
                  <a:srgbClr val="000000"/>
                </a:solidFill>
              </a:rPr>
              <a:t>equivalence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principle,</a:t>
            </a:r>
            <a:r>
              <a:rPr sz="1100" spc="-15" dirty="0">
                <a:solidFill>
                  <a:srgbClr val="000000"/>
                </a:solidFill>
              </a:rPr>
              <a:t> </a:t>
            </a:r>
            <a:r>
              <a:rPr sz="1100" spc="-25" dirty="0">
                <a:solidFill>
                  <a:srgbClr val="000000"/>
                </a:solidFill>
              </a:rPr>
              <a:t>the </a:t>
            </a:r>
            <a:r>
              <a:rPr sz="1100" dirty="0">
                <a:solidFill>
                  <a:srgbClr val="000000"/>
                </a:solidFill>
              </a:rPr>
              <a:t>premium</a:t>
            </a:r>
            <a:r>
              <a:rPr sz="1100" spc="-4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is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given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spc="-25" dirty="0">
                <a:solidFill>
                  <a:srgbClr val="000000"/>
                </a:solidFill>
              </a:rPr>
              <a:t>by</a:t>
            </a:r>
            <a:endParaRPr sz="1100">
              <a:latin typeface="Book Antiqua"/>
              <a:cs typeface="Book Antiqua"/>
            </a:endParaRPr>
          </a:p>
          <a:p>
            <a:pPr marL="163195" algn="ctr">
              <a:lnSpc>
                <a:spcPct val="100000"/>
              </a:lnSpc>
              <a:spcBef>
                <a:spcPts val="35"/>
              </a:spcBef>
            </a:pPr>
            <a:r>
              <a:rPr sz="1100" i="1" spc="-10" dirty="0">
                <a:solidFill>
                  <a:srgbClr val="000000"/>
                </a:solidFill>
                <a:latin typeface="Book Antiqua"/>
                <a:cs typeface="Book Antiqua"/>
              </a:rPr>
              <a:t>Poj</a:t>
            </a:r>
            <a:r>
              <a:rPr sz="1100" i="1" spc="-8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spc="-25" dirty="0">
                <a:solidFill>
                  <a:srgbClr val="000000"/>
                </a:solidFill>
                <a:latin typeface="Lucida Sans Unicode"/>
                <a:cs typeface="Lucida Sans Unicode"/>
              </a:rPr>
              <a:t>(</a:t>
            </a:r>
            <a:r>
              <a:rPr sz="1100" spc="-25" dirty="0">
                <a:solidFill>
                  <a:srgbClr val="000000"/>
                </a:solidFill>
                <a:latin typeface="Book Antiqua"/>
                <a:cs typeface="Book Antiqua"/>
              </a:rPr>
              <a:t>0</a:t>
            </a:r>
            <a:r>
              <a:rPr sz="1100" i="1" spc="-25" dirty="0">
                <a:solidFill>
                  <a:srgbClr val="000000"/>
                </a:solidFill>
                <a:latin typeface="Verdana"/>
                <a:cs typeface="Verdana"/>
              </a:rPr>
              <a:t>,</a:t>
            </a:r>
            <a:r>
              <a:rPr sz="1100" i="1" spc="-19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100" i="1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dirty="0">
                <a:solidFill>
                  <a:srgbClr val="000000"/>
                </a:solidFill>
                <a:latin typeface="Lucida Sans Unicode"/>
                <a:cs typeface="Lucida Sans Unicode"/>
              </a:rPr>
              <a:t>)</a:t>
            </a:r>
            <a:r>
              <a:rPr sz="1100" spc="-15" dirty="0">
                <a:solidFill>
                  <a:srgbClr val="000000"/>
                </a:solidFill>
                <a:latin typeface="Lucida Sans Unicode"/>
                <a:cs typeface="Lucida Sans Unicode"/>
              </a:rPr>
              <a:t> </a:t>
            </a:r>
            <a:r>
              <a:rPr sz="1100" dirty="0">
                <a:solidFill>
                  <a:srgbClr val="000000"/>
                </a:solidFill>
                <a:latin typeface="Lucida Sans Unicode"/>
                <a:cs typeface="Lucida Sans Unicode"/>
              </a:rPr>
              <a:t>=</a:t>
            </a:r>
            <a:r>
              <a:rPr sz="1100" spc="-20" dirty="0">
                <a:solidFill>
                  <a:srgbClr val="000000"/>
                </a:solidFill>
                <a:latin typeface="Lucida Sans Unicode"/>
                <a:cs typeface="Lucida Sans Unicode"/>
              </a:rPr>
              <a:t> </a:t>
            </a:r>
            <a:r>
              <a:rPr sz="1100" i="1" spc="-10" dirty="0">
                <a:solidFill>
                  <a:srgbClr val="000000"/>
                </a:solidFill>
                <a:latin typeface="Book Antiqua"/>
                <a:cs typeface="Book Antiqua"/>
              </a:rPr>
              <a:t>Pl</a:t>
            </a:r>
            <a:r>
              <a:rPr sz="1100" i="1" spc="-8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sz="1100" spc="-20" dirty="0">
                <a:solidFill>
                  <a:srgbClr val="000000"/>
                </a:solidFill>
                <a:latin typeface="Lucida Sans Unicode"/>
                <a:cs typeface="Lucida Sans Unicode"/>
              </a:rPr>
              <a:t>(</a:t>
            </a:r>
            <a:r>
              <a:rPr sz="1100" spc="-20" dirty="0">
                <a:solidFill>
                  <a:srgbClr val="000000"/>
                </a:solidFill>
                <a:latin typeface="Book Antiqua"/>
                <a:cs typeface="Book Antiqua"/>
              </a:rPr>
              <a:t>0</a:t>
            </a:r>
            <a:r>
              <a:rPr sz="1100" i="1" spc="-20" dirty="0">
                <a:solidFill>
                  <a:srgbClr val="000000"/>
                </a:solidFill>
                <a:latin typeface="Verdana"/>
                <a:cs typeface="Verdana"/>
              </a:rPr>
              <a:t>,</a:t>
            </a:r>
            <a:r>
              <a:rPr sz="1100" i="1" spc="-185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100" i="1" spc="-25" dirty="0">
                <a:solidFill>
                  <a:srgbClr val="000000"/>
                </a:solidFill>
                <a:latin typeface="Book Antiqua"/>
                <a:cs typeface="Book Antiqua"/>
              </a:rPr>
              <a:t>T</a:t>
            </a:r>
            <a:r>
              <a:rPr sz="1100" spc="-25" dirty="0">
                <a:solidFill>
                  <a:srgbClr val="000000"/>
                </a:solidFill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372" y="840179"/>
            <a:ext cx="2730500" cy="9664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holds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590040">
              <a:lnSpc>
                <a:spcPct val="100000"/>
              </a:lnSpc>
              <a:spcBef>
                <a:spcPts val="83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i="1" spc="-150" dirty="0">
                <a:latin typeface="Arial Narrow"/>
                <a:cs typeface="Arial Narrow"/>
              </a:rPr>
              <a:t>/</a:t>
            </a:r>
            <a:r>
              <a:rPr sz="1100" spc="-150" dirty="0">
                <a:latin typeface="Lucida Sans Unicode"/>
                <a:cs typeface="Lucida Sans Unicode"/>
              </a:rPr>
              <a:t>=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571625">
              <a:lnSpc>
                <a:spcPct val="100000"/>
              </a:lnSpc>
              <a:spcBef>
                <a:spcPts val="113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150" dirty="0">
                <a:latin typeface="Arial Narrow"/>
                <a:cs typeface="Arial Narrow"/>
              </a:rPr>
              <a:t>/</a:t>
            </a:r>
            <a:r>
              <a:rPr sz="1100" spc="-150" dirty="0">
                <a:latin typeface="Lucida Sans Unicode"/>
                <a:cs typeface="Lucida Sans Unicode"/>
              </a:rPr>
              <a:t>=</a:t>
            </a:r>
            <a:r>
              <a:rPr sz="1100" spc="-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Prospective</a:t>
            </a:r>
            <a:r>
              <a:rPr spc="110" dirty="0"/>
              <a:t> </a:t>
            </a:r>
            <a:r>
              <a:rPr spc="-10" dirty="0"/>
              <a:t>method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716456"/>
            <a:ext cx="4648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Case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50" dirty="0"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72" y="800466"/>
            <a:ext cx="2730500" cy="534035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571625">
              <a:lnSpc>
                <a:spcPct val="100000"/>
              </a:lnSpc>
              <a:spcBef>
                <a:spcPts val="785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Case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“debt”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8475" y="1454098"/>
            <a:ext cx="11709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7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9372" y="1765349"/>
            <a:ext cx="5264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Solution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1272" y="1849359"/>
            <a:ext cx="2961005" cy="115697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454785">
              <a:lnSpc>
                <a:spcPct val="100000"/>
              </a:lnSpc>
              <a:spcBef>
                <a:spcPts val="785"/>
              </a:spcBef>
            </a:pP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47" baseline="-10416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50800">
              <a:lnSpc>
                <a:spcPct val="100000"/>
              </a:lnSpc>
              <a:spcBef>
                <a:spcPts val="68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provisions</a:t>
            </a:r>
            <a:endParaRPr sz="1100">
              <a:latin typeface="Arial"/>
              <a:cs typeface="Arial"/>
            </a:endParaRPr>
          </a:p>
          <a:p>
            <a:pPr marL="1454785">
              <a:lnSpc>
                <a:spcPct val="100000"/>
              </a:lnSpc>
              <a:spcBef>
                <a:spcPts val="1130"/>
              </a:spcBef>
            </a:pP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47" baseline="-10416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90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50800">
              <a:lnSpc>
                <a:spcPct val="100000"/>
              </a:lnSpc>
              <a:spcBef>
                <a:spcPts val="1130"/>
              </a:spcBef>
            </a:pPr>
            <a:r>
              <a:rPr sz="1100" dirty="0">
                <a:latin typeface="Arial"/>
                <a:cs typeface="Arial"/>
              </a:rPr>
              <a:t>Remark: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baseline="-13888" dirty="0">
                <a:latin typeface="Book Antiqua"/>
                <a:cs typeface="Book Antiqua"/>
              </a:rPr>
              <a:t>0</a:t>
            </a:r>
            <a:r>
              <a:rPr sz="1200" spc="195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5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200" i="1" baseline="-13888" dirty="0">
                <a:latin typeface="Book Antiqua"/>
                <a:cs typeface="Book Antiqua"/>
              </a:rPr>
              <a:t>T</a:t>
            </a:r>
            <a:r>
              <a:rPr sz="1200" i="1" spc="225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30" dirty="0">
                <a:latin typeface="Lucida Sans Unicode"/>
                <a:cs typeface="Lucida Sans Unicode"/>
              </a:rPr>
              <a:t>[</a:t>
            </a:r>
            <a:r>
              <a:rPr sz="1100" i="1" spc="-30" dirty="0">
                <a:latin typeface="Book Antiqua"/>
                <a:cs typeface="Book Antiqua"/>
              </a:rPr>
              <a:t>Y</a:t>
            </a:r>
            <a:r>
              <a:rPr sz="1200" i="1" spc="-44" baseline="-13888" dirty="0">
                <a:latin typeface="Book Antiqua"/>
                <a:cs typeface="Book Antiqua"/>
              </a:rPr>
              <a:t>T</a:t>
            </a:r>
            <a:r>
              <a:rPr sz="1200" i="1" spc="-202" baseline="-13888" dirty="0">
                <a:latin typeface="Book Antiqua"/>
                <a:cs typeface="Book Antiqua"/>
              </a:rPr>
              <a:t> </a:t>
            </a:r>
            <a:r>
              <a:rPr sz="1100" spc="-50" dirty="0">
                <a:latin typeface="Lucida Sans Unicode"/>
                <a:cs typeface="Lucida Sans Unicode"/>
              </a:rPr>
              <a:t>]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Reserving</a:t>
            </a:r>
            <a:r>
              <a:rPr spc="80" dirty="0"/>
              <a:t> </a:t>
            </a:r>
            <a:r>
              <a:rPr dirty="0"/>
              <a:t>for</a:t>
            </a:r>
            <a:r>
              <a:rPr spc="80" dirty="0"/>
              <a:t> </a:t>
            </a:r>
            <a:r>
              <a:rPr spc="-10" dirty="0"/>
              <a:t>expenses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428942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should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expenses, </a:t>
            </a:r>
            <a:r>
              <a:rPr sz="1100" spc="-20" dirty="0">
                <a:latin typeface="Arial"/>
                <a:cs typeface="Arial"/>
              </a:rPr>
              <a:t>thus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9713" y="1070608"/>
            <a:ext cx="28765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0" dirty="0">
                <a:latin typeface="Lucida Sans Unicode"/>
                <a:cs typeface="Lucida Sans Unicode"/>
              </a:rPr>
              <a:t>[</a:t>
            </a:r>
            <a:r>
              <a:rPr sz="800" i="1" spc="-20" dirty="0">
                <a:latin typeface="Book Antiqua"/>
                <a:cs typeface="Book Antiqua"/>
              </a:rPr>
              <a:t>Total</a:t>
            </a:r>
            <a:r>
              <a:rPr sz="800" spc="-2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5281" y="1183575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5243" y="1106308"/>
            <a:ext cx="15100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23545" algn="l"/>
              </a:tabLst>
            </a:pPr>
            <a:r>
              <a:rPr sz="1100" i="1" spc="-50" dirty="0">
                <a:latin typeface="Book Antiqua"/>
                <a:cs typeface="Book Antiqua"/>
              </a:rPr>
              <a:t>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8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85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5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89657" y="1106308"/>
            <a:ext cx="17132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7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Exp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20" dirty="0">
                <a:latin typeface="Arial Narrow"/>
                <a:cs typeface="Arial Narrow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Load</a:t>
            </a:r>
            <a:r>
              <a:rPr sz="1100" i="1" spc="-70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18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6305" y="1412378"/>
            <a:ext cx="28765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0" dirty="0">
                <a:latin typeface="Lucida Sans Unicode"/>
                <a:cs typeface="Lucida Sans Unicode"/>
              </a:rPr>
              <a:t>[</a:t>
            </a:r>
            <a:r>
              <a:rPr sz="800" i="1" spc="-20" dirty="0">
                <a:latin typeface="Book Antiqua"/>
                <a:cs typeface="Book Antiqua"/>
              </a:rPr>
              <a:t>Total</a:t>
            </a:r>
            <a:r>
              <a:rPr sz="800" spc="-2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89479" y="1506193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31848" y="1448078"/>
            <a:ext cx="99250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23545" algn="l"/>
              </a:tabLst>
            </a:pPr>
            <a:r>
              <a:rPr sz="1100" i="1" spc="-50" dirty="0">
                <a:latin typeface="Book Antiqua"/>
                <a:cs typeface="Book Antiqua"/>
              </a:rPr>
              <a:t>V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V</a:t>
            </a:r>
            <a:r>
              <a:rPr sz="1100" i="1" spc="26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V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03296" y="1412378"/>
            <a:ext cx="16700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N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1873" y="1525344"/>
            <a:ext cx="9264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79475" algn="l"/>
              </a:tabLst>
            </a:pPr>
            <a:r>
              <a:rPr sz="800" i="1" spc="-50" dirty="0">
                <a:latin typeface="Book Antiqua"/>
                <a:cs typeface="Book Antiqua"/>
              </a:rPr>
              <a:t>t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372" y="1702395"/>
            <a:ext cx="4289425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Exp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Load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i="1" spc="-20" dirty="0">
                <a:latin typeface="Book Antiqua"/>
                <a:cs typeface="Book Antiqua"/>
              </a:rPr>
              <a:t>t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loadings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included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22834" y="774824"/>
            <a:ext cx="3962400" cy="89789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Π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T</a:t>
            </a:r>
            <a:r>
              <a:rPr sz="1200" baseline="27777" dirty="0">
                <a:latin typeface="Lucida Sans Unicode"/>
                <a:cs typeface="Lucida Sans Unicode"/>
              </a:rPr>
              <a:t>][</a:t>
            </a:r>
            <a:r>
              <a:rPr sz="1200" i="1" baseline="27777" dirty="0">
                <a:latin typeface="Book Antiqua"/>
                <a:cs typeface="Book Antiqua"/>
              </a:rPr>
              <a:t>P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42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total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expense-</a:t>
            </a:r>
            <a:r>
              <a:rPr sz="1100" dirty="0">
                <a:latin typeface="Arial"/>
                <a:cs typeface="Arial"/>
              </a:rPr>
              <a:t>loaded</a:t>
            </a:r>
            <a:r>
              <a:rPr sz="1100" spc="-10" dirty="0">
                <a:latin typeface="Arial"/>
                <a:cs typeface="Arial"/>
              </a:rPr>
              <a:t> premiums </a:t>
            </a:r>
            <a:r>
              <a:rPr sz="1100" dirty="0">
                <a:latin typeface="Arial"/>
                <a:cs typeface="Arial"/>
              </a:rPr>
              <a:t>(gross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0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(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faces:</a:t>
            </a:r>
            <a:endParaRPr sz="1100" dirty="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initial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commission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0: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Verdana"/>
                <a:cs typeface="Verdana"/>
              </a:rPr>
              <a:t>αΠ</a:t>
            </a:r>
            <a:r>
              <a:rPr sz="1200" spc="-15" baseline="27777" dirty="0">
                <a:latin typeface="Lucida Sans Unicode"/>
                <a:cs typeface="Lucida Sans Unicode"/>
              </a:rPr>
              <a:t>[</a:t>
            </a:r>
            <a:r>
              <a:rPr sz="1200" i="1" spc="-15" baseline="27777" dirty="0">
                <a:latin typeface="Book Antiqua"/>
                <a:cs typeface="Book Antiqua"/>
              </a:rPr>
              <a:t>T</a:t>
            </a:r>
            <a:r>
              <a:rPr sz="1200" spc="-15" baseline="27777" dirty="0">
                <a:latin typeface="Lucida Sans Unicode"/>
                <a:cs typeface="Lucida Sans Unicode"/>
              </a:rPr>
              <a:t>][</a:t>
            </a:r>
            <a:r>
              <a:rPr sz="1200" i="1" spc="-15" baseline="27777" dirty="0">
                <a:latin typeface="Book Antiqua"/>
                <a:cs typeface="Book Antiqua"/>
              </a:rPr>
              <a:t>P</a:t>
            </a:r>
            <a:r>
              <a:rPr sz="1200" spc="-15" baseline="27777" dirty="0">
                <a:latin typeface="Lucida Sans Unicode"/>
                <a:cs typeface="Lucida Sans Unicode"/>
              </a:rPr>
              <a:t>]</a:t>
            </a:r>
            <a:endParaRPr sz="1200" baseline="27777" dirty="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795526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annual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expenses: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025764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They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uniformly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spread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year.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7412" y="2295057"/>
            <a:ext cx="3465829" cy="38989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annual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t</a:t>
            </a:r>
            <a:r>
              <a:rPr sz="1100" i="1" spc="-10" dirty="0">
                <a:latin typeface="Verdana"/>
                <a:cs typeface="Verdana"/>
              </a:rPr>
              <a:t>βΠ</a:t>
            </a:r>
            <a:r>
              <a:rPr sz="1200" spc="-15" baseline="27777" dirty="0">
                <a:latin typeface="Lucida Sans Unicode"/>
                <a:cs typeface="Lucida Sans Unicode"/>
              </a:rPr>
              <a:t>[</a:t>
            </a:r>
            <a:r>
              <a:rPr sz="1200" i="1" spc="-15" baseline="27777" dirty="0">
                <a:latin typeface="Book Antiqua"/>
                <a:cs typeface="Book Antiqua"/>
              </a:rPr>
              <a:t>T</a:t>
            </a:r>
            <a:r>
              <a:rPr sz="1200" spc="-15" baseline="27777" dirty="0">
                <a:latin typeface="Lucida Sans Unicode"/>
                <a:cs typeface="Lucida Sans Unicode"/>
              </a:rPr>
              <a:t>][</a:t>
            </a:r>
            <a:r>
              <a:rPr sz="1200" i="1" spc="-15" baseline="27777" dirty="0">
                <a:latin typeface="Book Antiqua"/>
                <a:cs typeface="Book Antiqua"/>
              </a:rPr>
              <a:t>P</a:t>
            </a:r>
            <a:r>
              <a:rPr sz="1200" spc="-15" baseline="27777" dirty="0">
                <a:latin typeface="Lucida Sans Unicode"/>
                <a:cs typeface="Lucida Sans Unicode"/>
              </a:rPr>
              <a:t>]</a:t>
            </a:r>
            <a:endParaRPr sz="1200" baseline="27777" dirty="0">
              <a:latin typeface="Lucida Sans Unicode"/>
              <a:cs typeface="Lucida Sans Unicode"/>
            </a:endParaRPr>
          </a:p>
          <a:p>
            <a:pPr marL="2249805">
              <a:lnSpc>
                <a:spcPct val="100000"/>
              </a:lnSpc>
              <a:spcBef>
                <a:spcPts val="250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P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 dirty="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5973" y="2651580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6460" y="2574326"/>
            <a:ext cx="28225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78075" algn="l"/>
              </a:tabLst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year:</a:t>
            </a:r>
            <a:r>
              <a:rPr sz="1100" spc="4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S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-25" dirty="0">
                <a:latin typeface="Lucida Sans Unicode"/>
                <a:cs typeface="Lucida Sans Unicode"/>
              </a:rPr>
              <a:t>(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2655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residual</a:t>
            </a:r>
            <a:r>
              <a:rPr spc="-20" dirty="0"/>
              <a:t> </a:t>
            </a:r>
            <a:r>
              <a:rPr dirty="0"/>
              <a:t>amount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premiums</a:t>
            </a:r>
            <a:r>
              <a:rPr spc="-25" dirty="0"/>
              <a:t> </a:t>
            </a:r>
            <a:r>
              <a:rPr dirty="0"/>
              <a:t>at</a:t>
            </a:r>
            <a:r>
              <a:rPr spc="-20" dirty="0"/>
              <a:t> </a:t>
            </a:r>
            <a:r>
              <a:rPr dirty="0"/>
              <a:t>time</a:t>
            </a:r>
            <a:r>
              <a:rPr spc="-20" dirty="0"/>
              <a:t> </a:t>
            </a:r>
            <a:r>
              <a:rPr i="1" dirty="0">
                <a:latin typeface="Book Antiqua"/>
                <a:cs typeface="Book Antiqua"/>
              </a:rPr>
              <a:t>t</a:t>
            </a:r>
            <a:r>
              <a:rPr dirty="0"/>
              <a:t>,</a:t>
            </a:r>
            <a:r>
              <a:rPr spc="-20" dirty="0"/>
              <a:t> </a:t>
            </a:r>
            <a:r>
              <a:rPr dirty="0">
                <a:latin typeface="Book Antiqua"/>
                <a:cs typeface="Book Antiqua"/>
              </a:rPr>
              <a:t>0</a:t>
            </a:r>
            <a:r>
              <a:rPr spc="10" dirty="0">
                <a:latin typeface="Book Antiqua"/>
                <a:cs typeface="Book Antiqua"/>
              </a:rPr>
              <a:t> </a:t>
            </a:r>
            <a:r>
              <a:rPr i="1" spc="-60" dirty="0">
                <a:latin typeface="Verdana"/>
                <a:cs typeface="Verdana"/>
              </a:rPr>
              <a:t>&lt;</a:t>
            </a:r>
            <a:r>
              <a:rPr i="1" spc="-85" dirty="0">
                <a:latin typeface="Verdana"/>
                <a:cs typeface="Verdana"/>
              </a:rPr>
              <a:t> </a:t>
            </a:r>
            <a:r>
              <a:rPr i="1" dirty="0">
                <a:latin typeface="Book Antiqua"/>
                <a:cs typeface="Book Antiqua"/>
              </a:rPr>
              <a:t>t</a:t>
            </a:r>
            <a:r>
              <a:rPr i="1" spc="10" dirty="0">
                <a:latin typeface="Book Antiqua"/>
                <a:cs typeface="Book Antiqua"/>
              </a:rPr>
              <a:t> </a:t>
            </a:r>
            <a:r>
              <a:rPr i="1" spc="240" dirty="0">
                <a:latin typeface="Arial Narrow"/>
                <a:cs typeface="Arial Narrow"/>
              </a:rPr>
              <a:t>≤</a:t>
            </a:r>
            <a:r>
              <a:rPr i="1" spc="35" dirty="0">
                <a:latin typeface="Arial Narrow"/>
                <a:cs typeface="Arial Narrow"/>
              </a:rPr>
              <a:t> </a:t>
            </a:r>
            <a:r>
              <a:rPr spc="-50" dirty="0">
                <a:latin typeface="Book Antiqua"/>
                <a:cs typeface="Book Antiqua"/>
              </a:rPr>
              <a:t>1</a:t>
            </a:r>
          </a:p>
          <a:p>
            <a:pPr marL="635635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0" dirty="0">
                <a:latin typeface="Lucida Sans Unicode"/>
                <a:cs typeface="Lucida Sans Unicode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αΠ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0" dirty="0">
                <a:latin typeface="Lucida Sans Unicode"/>
                <a:cs typeface="Lucida Sans Unicode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22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t</a:t>
            </a:r>
            <a:r>
              <a:rPr sz="1650" i="1" baseline="-22727" dirty="0">
                <a:latin typeface="Verdana"/>
                <a:cs typeface="Verdana"/>
              </a:rPr>
              <a:t>βΠ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25" dirty="0">
                <a:latin typeface="Lucida Sans Unicode"/>
                <a:cs typeface="Lucida Sans Unicode"/>
              </a:rPr>
              <a:t> </a:t>
            </a:r>
            <a:r>
              <a:rPr sz="1650" baseline="-22727" dirty="0">
                <a:latin typeface="Lucida Sans Unicode"/>
                <a:cs typeface="Lucida Sans Unicode"/>
              </a:rPr>
              <a:t>=</a:t>
            </a:r>
            <a:r>
              <a:rPr sz="1650" spc="-30" baseline="-22727" dirty="0">
                <a:latin typeface="Lucida Sans Unicode"/>
                <a:cs typeface="Lucida Sans Unicode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Π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T</a:t>
            </a:r>
            <a:r>
              <a:rPr sz="800" dirty="0">
                <a:latin typeface="Lucida Sans Unicode"/>
                <a:cs typeface="Lucida Sans Unicode"/>
              </a:rPr>
              <a:t>][</a:t>
            </a:r>
            <a:r>
              <a:rPr sz="800" i="1" dirty="0">
                <a:latin typeface="Book Antiqua"/>
                <a:cs typeface="Book Antiqua"/>
              </a:rPr>
              <a:t>P</a:t>
            </a:r>
            <a:r>
              <a:rPr sz="800" dirty="0">
                <a:latin typeface="Lucida Sans Unicode"/>
                <a:cs typeface="Lucida Sans Unicode"/>
              </a:rPr>
              <a:t>] </a:t>
            </a:r>
            <a:r>
              <a:rPr sz="1650" baseline="-22727" dirty="0">
                <a:latin typeface="Lucida Sans Unicode"/>
                <a:cs typeface="Lucida Sans Unicode"/>
              </a:rPr>
              <a:t>(</a:t>
            </a:r>
            <a:r>
              <a:rPr sz="1650" baseline="-22727" dirty="0">
                <a:latin typeface="Book Antiqua"/>
                <a:cs typeface="Book Antiqua"/>
              </a:rPr>
              <a:t>1</a:t>
            </a:r>
            <a:r>
              <a:rPr sz="1650" spc="-22" baseline="-22727" dirty="0">
                <a:latin typeface="Book Antiqua"/>
                <a:cs typeface="Book Antiqua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α</a:t>
            </a:r>
            <a:r>
              <a:rPr sz="1650" i="1" spc="-172" baseline="-22727" dirty="0">
                <a:latin typeface="Verdana"/>
                <a:cs typeface="Verdana"/>
              </a:rPr>
              <a:t> </a:t>
            </a:r>
            <a:r>
              <a:rPr sz="1650" i="1" spc="472" baseline="-22727" dirty="0">
                <a:latin typeface="Arial Narrow"/>
                <a:cs typeface="Arial Narrow"/>
              </a:rPr>
              <a:t>−</a:t>
            </a:r>
            <a:r>
              <a:rPr sz="1650" i="1" spc="15" baseline="-22727" dirty="0">
                <a:latin typeface="Arial Narrow"/>
                <a:cs typeface="Arial Narrow"/>
              </a:rPr>
              <a:t> </a:t>
            </a:r>
            <a:r>
              <a:rPr sz="1650" i="1" spc="-37" baseline="-22727" dirty="0">
                <a:latin typeface="Verdana"/>
                <a:cs typeface="Verdana"/>
              </a:rPr>
              <a:t>β</a:t>
            </a:r>
            <a:r>
              <a:rPr sz="1650" i="1" spc="-37" baseline="-22727" dirty="0">
                <a:latin typeface="Book Antiqua"/>
                <a:cs typeface="Book Antiqua"/>
              </a:rPr>
              <a:t>t</a:t>
            </a:r>
            <a:r>
              <a:rPr sz="1650" spc="-37" baseline="-22727" dirty="0">
                <a:latin typeface="Lucida Sans Unicode"/>
                <a:cs typeface="Lucida Sans Unicode"/>
              </a:rPr>
              <a:t>)</a:t>
            </a:r>
            <a:endParaRPr sz="1650" baseline="-22727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pc="-10" dirty="0"/>
              <a:t>where</a:t>
            </a: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i="1" dirty="0">
                <a:latin typeface="Verdana"/>
                <a:cs typeface="Verdana"/>
              </a:rPr>
              <a:t>Π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T</a:t>
            </a:r>
            <a:r>
              <a:rPr sz="1200" baseline="27777" dirty="0">
                <a:latin typeface="Lucida Sans Unicode"/>
                <a:cs typeface="Lucida Sans Unicode"/>
              </a:rPr>
              <a:t>][</a:t>
            </a:r>
            <a:r>
              <a:rPr sz="1200" i="1" baseline="27777" dirty="0">
                <a:latin typeface="Book Antiqua"/>
                <a:cs typeface="Book Antiqua"/>
              </a:rPr>
              <a:t>P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42" baseline="27777" dirty="0">
                <a:latin typeface="Lucida Sans Unicode"/>
                <a:cs typeface="Lucida Sans Unicode"/>
              </a:rPr>
              <a:t> </a:t>
            </a:r>
            <a:r>
              <a:rPr sz="1100" dirty="0"/>
              <a:t>is</a:t>
            </a:r>
            <a:r>
              <a:rPr sz="1100" spc="-5" dirty="0"/>
              <a:t> </a:t>
            </a:r>
            <a:r>
              <a:rPr sz="1100" dirty="0"/>
              <a:t>the</a:t>
            </a:r>
            <a:r>
              <a:rPr sz="1100" spc="-5" dirty="0"/>
              <a:t> </a:t>
            </a:r>
            <a:r>
              <a:rPr sz="1100" dirty="0"/>
              <a:t>gross</a:t>
            </a:r>
            <a:r>
              <a:rPr sz="1100" spc="-5" dirty="0"/>
              <a:t> </a:t>
            </a:r>
            <a:r>
              <a:rPr sz="1100" spc="-10" dirty="0"/>
              <a:t>premium,</a:t>
            </a:r>
            <a:endParaRPr sz="1100">
              <a:latin typeface="Lucida Sans Unicode"/>
              <a:cs typeface="Lucida Sans Unicode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i="1" dirty="0">
                <a:latin typeface="Verdana"/>
                <a:cs typeface="Verdana"/>
              </a:rPr>
              <a:t>α</a:t>
            </a:r>
            <a:r>
              <a:rPr i="1" spc="-100" dirty="0">
                <a:latin typeface="Verdana"/>
                <a:cs typeface="Verdana"/>
              </a:rPr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percentage</a:t>
            </a:r>
            <a:r>
              <a:rPr spc="-2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commission,</a:t>
            </a: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i="1" spc="-70" dirty="0">
                <a:latin typeface="Verdana"/>
                <a:cs typeface="Verdana"/>
              </a:rPr>
              <a:t>β</a:t>
            </a:r>
            <a:r>
              <a:rPr i="1" spc="-30" dirty="0">
                <a:latin typeface="Verdana"/>
                <a:cs typeface="Verdana"/>
              </a:rPr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percentage</a:t>
            </a:r>
            <a:r>
              <a:rPr spc="-15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10" dirty="0"/>
              <a:t>overhead</a:t>
            </a:r>
            <a:r>
              <a:rPr spc="-20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spc="-10" dirty="0"/>
              <a:t>administrative</a:t>
            </a:r>
            <a:r>
              <a:rPr spc="-15" dirty="0"/>
              <a:t> </a:t>
            </a:r>
            <a:r>
              <a:rPr spc="-10" dirty="0"/>
              <a:t>costs.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678" y="734206"/>
            <a:ext cx="4147868" cy="197394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32916" y="2868274"/>
            <a:ext cx="234251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amount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expenses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61150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Unearned</a:t>
            </a:r>
            <a:r>
              <a:rPr spc="135" dirty="0"/>
              <a:t> </a:t>
            </a:r>
            <a:r>
              <a:rPr dirty="0"/>
              <a:t>premium</a:t>
            </a:r>
            <a:r>
              <a:rPr spc="140" dirty="0"/>
              <a:t> </a:t>
            </a:r>
            <a:r>
              <a:rPr spc="-10" dirty="0"/>
              <a:t>reserve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0357" y="565966"/>
            <a:ext cx="3967479" cy="103822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called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(unearned)</a:t>
            </a:r>
            <a:r>
              <a:rPr sz="1100" i="1" spc="-3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premium</a:t>
            </a:r>
            <a:r>
              <a:rPr sz="1100" i="1" spc="-3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reserve</a:t>
            </a:r>
            <a:r>
              <a:rPr sz="1100" spc="-10" dirty="0">
                <a:latin typeface="Arial"/>
                <a:cs typeface="Arial"/>
              </a:rPr>
              <a:t>,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proportion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40" dirty="0">
                <a:latin typeface="Book Antiqua"/>
                <a:cs typeface="Book Antiqua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-10" dirty="0">
                <a:latin typeface="Arial Narrow"/>
                <a:cs typeface="Arial Narrow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(time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maturity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policies)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premiums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initial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fully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0),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as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76298" y="1794991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58493" y="1717724"/>
            <a:ext cx="17684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R</a:t>
            </a:r>
            <a:r>
              <a:rPr sz="1200" baseline="38194" dirty="0">
                <a:latin typeface="Lucida Sans Unicode"/>
                <a:cs typeface="Lucida Sans Unicode"/>
              </a:rPr>
              <a:t>[</a:t>
            </a:r>
            <a:r>
              <a:rPr sz="1200" i="1" baseline="38194" dirty="0">
                <a:latin typeface="Arial"/>
                <a:cs typeface="Arial"/>
              </a:rPr>
              <a:t>Π</a:t>
            </a:r>
            <a:r>
              <a:rPr sz="1200" baseline="38194" dirty="0">
                <a:latin typeface="Lucida Sans Unicode"/>
                <a:cs typeface="Lucida Sans Unicode"/>
              </a:rPr>
              <a:t>]</a:t>
            </a:r>
            <a:r>
              <a:rPr sz="1200" spc="217" baseline="38194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25" dirty="0">
                <a:latin typeface="Arial Narrow"/>
                <a:cs typeface="Arial Narrow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-14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Verdana"/>
                <a:cs typeface="Verdana"/>
              </a:rPr>
              <a:t>Π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T</a:t>
            </a:r>
            <a:r>
              <a:rPr sz="1200" baseline="31250" dirty="0">
                <a:latin typeface="Lucida Sans Unicode"/>
                <a:cs typeface="Lucida Sans Unicode"/>
              </a:rPr>
              <a:t>][</a:t>
            </a:r>
            <a:r>
              <a:rPr sz="1200" i="1" baseline="31250" dirty="0">
                <a:latin typeface="Book Antiqua"/>
                <a:cs typeface="Book Antiqua"/>
              </a:rPr>
              <a:t>P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5" baseline="3125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dirty="0">
                <a:latin typeface="Book Antiqua"/>
                <a:cs typeface="Book Antiqua"/>
              </a:rPr>
              <a:t>1 </a:t>
            </a:r>
            <a:r>
              <a:rPr sz="1100" i="1" spc="315" dirty="0">
                <a:latin typeface="Arial Narrow"/>
                <a:cs typeface="Arial Narrow"/>
              </a:rPr>
              <a:t>−</a:t>
            </a:r>
            <a:r>
              <a:rPr sz="1100" i="1" spc="30" dirty="0">
                <a:latin typeface="Arial Narrow"/>
                <a:cs typeface="Arial Narrow"/>
              </a:rPr>
              <a:t> </a:t>
            </a:r>
            <a:r>
              <a:rPr sz="1100" i="1" spc="-35" dirty="0">
                <a:latin typeface="Verdana"/>
                <a:cs typeface="Verdana"/>
              </a:rPr>
              <a:t>α</a:t>
            </a:r>
            <a:r>
              <a:rPr sz="1100" spc="-35" dirty="0">
                <a:latin typeface="Lucida Sans Unicode"/>
                <a:cs typeface="Lucida Sans Unicode"/>
              </a:rPr>
              <a:t>)</a:t>
            </a:r>
            <a:endParaRPr sz="11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Unearned</a:t>
            </a:r>
            <a:r>
              <a:rPr spc="135" dirty="0"/>
              <a:t> </a:t>
            </a:r>
            <a:r>
              <a:rPr dirty="0"/>
              <a:t>premium</a:t>
            </a:r>
            <a:r>
              <a:rPr spc="140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3931" y="707717"/>
            <a:ext cx="3248691" cy="1988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02792" y="2882308"/>
            <a:ext cx="320294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Portfolio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(unearned)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premium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reserve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71575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11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claims: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01801"/>
            <a:ext cx="4372610" cy="255904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Claims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immediately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settled.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8177" y="1616038"/>
            <a:ext cx="4231005" cy="97599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must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becomes</a:t>
            </a:r>
            <a:r>
              <a:rPr sz="1100" spc="-20" dirty="0">
                <a:latin typeface="Arial"/>
                <a:cs typeface="Arial"/>
              </a:rPr>
              <a:t> due;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295"/>
              </a:spcBef>
            </a:pPr>
            <a:r>
              <a:rPr sz="1100" spc="-10" dirty="0">
                <a:latin typeface="Arial"/>
                <a:cs typeface="Arial"/>
              </a:rPr>
              <a:t>covers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occurred,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but </a:t>
            </a:r>
            <a:r>
              <a:rPr sz="1100" spc="-10" dirty="0">
                <a:latin typeface="Arial"/>
                <a:cs typeface="Arial"/>
              </a:rPr>
              <a:t>have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settled;</a:t>
            </a:r>
            <a:endParaRPr sz="1100" dirty="0">
              <a:latin typeface="Arial"/>
              <a:cs typeface="Arial"/>
            </a:endParaRPr>
          </a:p>
          <a:p>
            <a:pPr marL="1059815">
              <a:lnSpc>
                <a:spcPct val="100000"/>
              </a:lnSpc>
              <a:spcBef>
                <a:spcPts val="204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S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 dirty="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06627" y="2566122"/>
            <a:ext cx="5969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6460" y="2488868"/>
            <a:ext cx="95694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denoted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R</a:t>
            </a:r>
            <a:r>
              <a:rPr sz="1100" i="1" spc="190" dirty="0">
                <a:latin typeface="Book Antiqua"/>
                <a:cs typeface="Book Antiqua"/>
              </a:rPr>
              <a:t>  </a:t>
            </a:r>
            <a:r>
              <a:rPr sz="1100" spc="-5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461" y="741987"/>
            <a:ext cx="3324916" cy="188761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29817" y="2825044"/>
            <a:ext cx="234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Portfolio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assets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reserve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83285" y="892175"/>
            <a:ext cx="2734945" cy="1760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Arial"/>
              <a:buAutoNum type="arabicPlain"/>
            </a:pPr>
            <a:endParaRPr sz="16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Technical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FFFFFF"/>
              </a:buClr>
              <a:buFont typeface="Arial"/>
              <a:buAutoNum type="arabicPlain"/>
            </a:pPr>
            <a:endParaRPr sz="160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spc="-20" dirty="0">
                <a:latin typeface="Arial"/>
                <a:cs typeface="Arial"/>
              </a:rPr>
              <a:t>Technical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		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 startAt="4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Run-</a:t>
            </a:r>
            <a:r>
              <a:rPr sz="1100" dirty="0">
                <a:latin typeface="Arial"/>
                <a:cs typeface="Arial"/>
              </a:rPr>
              <a:t>off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triangles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Claim</a:t>
            </a:r>
            <a:r>
              <a:rPr spc="75" dirty="0"/>
              <a:t> </a:t>
            </a:r>
            <a:r>
              <a:rPr spc="-10" dirty="0"/>
              <a:t>reserve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8342" y="914057"/>
            <a:ext cx="3971848" cy="81581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00050" y="1917231"/>
            <a:ext cx="3740150" cy="1222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1953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1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Time-</a:t>
            </a:r>
            <a:r>
              <a:rPr sz="1000" dirty="0">
                <a:latin typeface="Arial"/>
                <a:cs typeface="Arial"/>
              </a:rPr>
              <a:t>pattern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 dirty="0">
              <a:latin typeface="Arial"/>
              <a:cs typeface="Arial"/>
            </a:endParaRPr>
          </a:p>
          <a:p>
            <a:pPr marL="50800" algn="just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classify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reserve:</a:t>
            </a:r>
            <a:endParaRPr sz="1100" dirty="0">
              <a:latin typeface="Arial"/>
              <a:cs typeface="Arial"/>
            </a:endParaRPr>
          </a:p>
          <a:p>
            <a:pPr marL="327660" marR="43180" algn="just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Incurred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Reported (IBNR)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45" dirty="0">
                <a:latin typeface="Lucida Sans Unicode"/>
                <a:cs typeface="Lucida Sans Unicode"/>
              </a:rPr>
              <a:t>(</a:t>
            </a:r>
            <a:r>
              <a:rPr sz="1100" i="1" spc="-45" dirty="0">
                <a:latin typeface="Book Antiqua"/>
                <a:cs typeface="Book Antiqua"/>
              </a:rPr>
              <a:t>t</a:t>
            </a:r>
            <a:r>
              <a:rPr sz="1200" spc="-67" baseline="-13888" dirty="0">
                <a:latin typeface="Book Antiqua"/>
                <a:cs typeface="Book Antiqua"/>
              </a:rPr>
              <a:t>1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50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2</a:t>
            </a:r>
            <a:r>
              <a:rPr sz="1100" spc="-25" dirty="0">
                <a:latin typeface="Lucida Sans Unicode"/>
                <a:cs typeface="Lucida Sans Unicode"/>
              </a:rPr>
              <a:t>) </a:t>
            </a:r>
            <a:r>
              <a:rPr sz="1100" dirty="0">
                <a:latin typeface="Arial"/>
                <a:cs typeface="Arial"/>
              </a:rPr>
              <a:t>Reported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Settled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(RBNS)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 </a:t>
            </a:r>
            <a:r>
              <a:rPr sz="1100" spc="-45" dirty="0">
                <a:latin typeface="Lucida Sans Unicode"/>
                <a:cs typeface="Lucida Sans Unicode"/>
              </a:rPr>
              <a:t>(</a:t>
            </a:r>
            <a:r>
              <a:rPr sz="1100" i="1" spc="-45" dirty="0">
                <a:latin typeface="Book Antiqua"/>
                <a:cs typeface="Book Antiqua"/>
              </a:rPr>
              <a:t>t</a:t>
            </a:r>
            <a:r>
              <a:rPr sz="1200" spc="-67" baseline="-13888" dirty="0">
                <a:latin typeface="Book Antiqua"/>
                <a:cs typeface="Book Antiqua"/>
              </a:rPr>
              <a:t>2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55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3</a:t>
            </a:r>
            <a:r>
              <a:rPr sz="1100" spc="-25" dirty="0">
                <a:latin typeface="Lucida Sans Unicode"/>
                <a:cs typeface="Lucida Sans Unicode"/>
              </a:rPr>
              <a:t>) </a:t>
            </a:r>
            <a:r>
              <a:rPr sz="1100" dirty="0">
                <a:latin typeface="Arial"/>
                <a:cs typeface="Arial"/>
              </a:rPr>
              <a:t>Settled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(SBNP)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3</a:t>
            </a:r>
            <a:r>
              <a:rPr sz="1100" i="1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4</a:t>
            </a:r>
            <a:r>
              <a:rPr sz="1100" spc="-25" dirty="0">
                <a:latin typeface="Lucida Sans Unicode"/>
                <a:cs typeface="Lucida Sans Unicode"/>
              </a:rPr>
              <a:t>)</a:t>
            </a:r>
            <a:endParaRPr sz="11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Estimation</a:t>
            </a:r>
            <a:r>
              <a:rPr spc="135" dirty="0"/>
              <a:t> </a:t>
            </a:r>
            <a:r>
              <a:rPr spc="-10" dirty="0"/>
              <a:t>methods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6250" y="934549"/>
            <a:ext cx="2435225" cy="1513840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100" b="1" dirty="0">
                <a:latin typeface="Arial"/>
                <a:cs typeface="Arial"/>
              </a:rPr>
              <a:t>Deterministic</a:t>
            </a:r>
            <a:r>
              <a:rPr sz="1100" b="1" spc="-7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596900">
              <a:lnSpc>
                <a:spcPct val="125299"/>
              </a:lnSpc>
              <a:spcBef>
                <a:spcPts val="29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ratio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chain-</a:t>
            </a:r>
            <a:r>
              <a:rPr sz="1100" dirty="0">
                <a:latin typeface="Arial"/>
                <a:cs typeface="Arial"/>
              </a:rPr>
              <a:t>ladder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Bornhuetter-Ferguson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Stochastic</a:t>
            </a:r>
            <a:r>
              <a:rPr sz="1100" b="1" spc="-8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beyond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scope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lecture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Run-off</a:t>
            </a:r>
            <a:r>
              <a:rPr spc="95" dirty="0"/>
              <a:t> </a:t>
            </a:r>
            <a:r>
              <a:rPr spc="-10" dirty="0"/>
              <a:t>triangle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890013"/>
            <a:ext cx="3188335" cy="1525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Run-</a:t>
            </a:r>
            <a:r>
              <a:rPr sz="1100" dirty="0">
                <a:latin typeface="Arial"/>
                <a:cs typeface="Arial"/>
              </a:rPr>
              <a:t>off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triangle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collects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data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outstanding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claims,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classifies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available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respect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</a:t>
            </a:r>
            <a:endParaRPr sz="1100" dirty="0">
              <a:latin typeface="Arial"/>
              <a:cs typeface="Arial"/>
            </a:endParaRPr>
          </a:p>
          <a:p>
            <a:pPr marL="566420" marR="787400">
              <a:lnSpc>
                <a:spcPct val="199200"/>
              </a:lnSpc>
              <a:spcBef>
                <a:spcPts val="180"/>
              </a:spcBef>
            </a:pPr>
            <a:r>
              <a:rPr sz="1000" dirty="0">
                <a:latin typeface="Arial"/>
                <a:cs typeface="Arial"/>
              </a:rPr>
              <a:t>the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</a:t>
            </a:r>
            <a:r>
              <a:rPr sz="1000" spc="5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settlement.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Chain-ladder</a:t>
            </a:r>
            <a:r>
              <a:rPr spc="165" dirty="0"/>
              <a:t> </a:t>
            </a:r>
            <a:r>
              <a:rPr spc="-10" dirty="0"/>
              <a:t>method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idx="1"/>
          </p:nvPr>
        </p:nvSpPr>
        <p:spPr>
          <a:xfrm>
            <a:off x="400050" y="815975"/>
            <a:ext cx="3976211" cy="219581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pc="-10" dirty="0"/>
              <a:t>Steps</a:t>
            </a: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collects</a:t>
            </a:r>
            <a:r>
              <a:rPr spc="-50" dirty="0"/>
              <a:t> </a:t>
            </a:r>
            <a:r>
              <a:rPr dirty="0"/>
              <a:t>benefits</a:t>
            </a:r>
            <a:r>
              <a:rPr spc="-45" dirty="0"/>
              <a:t> </a:t>
            </a:r>
            <a:r>
              <a:rPr dirty="0"/>
              <a:t>over</a:t>
            </a:r>
            <a:r>
              <a:rPr spc="-45" dirty="0"/>
              <a:t> </a:t>
            </a:r>
            <a:r>
              <a:rPr dirty="0"/>
              <a:t>the</a:t>
            </a:r>
            <a:r>
              <a:rPr spc="-45" dirty="0"/>
              <a:t> </a:t>
            </a:r>
            <a:r>
              <a:rPr spc="-10" dirty="0"/>
              <a:t>time,</a:t>
            </a: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calculate</a:t>
            </a:r>
            <a:r>
              <a:rPr spc="-30" dirty="0"/>
              <a:t> </a:t>
            </a:r>
            <a:r>
              <a:rPr spc="-10" dirty="0"/>
              <a:t>cumulative</a:t>
            </a:r>
            <a:r>
              <a:rPr spc="-25" dirty="0"/>
              <a:t> </a:t>
            </a:r>
            <a:r>
              <a:rPr spc="-10" dirty="0"/>
              <a:t>benefits,</a:t>
            </a: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determine</a:t>
            </a:r>
            <a:r>
              <a:rPr spc="-40" dirty="0"/>
              <a:t> </a:t>
            </a:r>
            <a:r>
              <a:rPr dirty="0"/>
              <a:t>coefficients</a:t>
            </a:r>
            <a:r>
              <a:rPr spc="-40" dirty="0"/>
              <a:t> </a:t>
            </a:r>
            <a:r>
              <a:rPr dirty="0"/>
              <a:t>for</a:t>
            </a:r>
            <a:r>
              <a:rPr spc="-35" dirty="0"/>
              <a:t> </a:t>
            </a:r>
            <a:r>
              <a:rPr dirty="0"/>
              <a:t>particular</a:t>
            </a:r>
            <a:r>
              <a:rPr spc="-40" dirty="0"/>
              <a:t> </a:t>
            </a:r>
            <a:r>
              <a:rPr spc="-10" dirty="0"/>
              <a:t>years</a:t>
            </a:r>
          </a:p>
          <a:p>
            <a:pPr marL="289560" marR="346075" indent="-157480">
              <a:lnSpc>
                <a:spcPct val="102699"/>
              </a:lnSpc>
              <a:spcBef>
                <a:spcPts val="30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using</a:t>
            </a:r>
            <a:r>
              <a:rPr spc="-20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spc="-10" dirty="0"/>
              <a:t>coefficients,</a:t>
            </a:r>
            <a:r>
              <a:rPr spc="-15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spc="-10" dirty="0"/>
              <a:t>expected</a:t>
            </a:r>
            <a:r>
              <a:rPr spc="-15" dirty="0"/>
              <a:t> </a:t>
            </a:r>
            <a:r>
              <a:rPr dirty="0"/>
              <a:t>future</a:t>
            </a:r>
            <a:r>
              <a:rPr spc="-15" dirty="0"/>
              <a:t> </a:t>
            </a:r>
            <a:r>
              <a:rPr dirty="0"/>
              <a:t>benefits</a:t>
            </a:r>
            <a:r>
              <a:rPr spc="-15" dirty="0"/>
              <a:t> </a:t>
            </a:r>
            <a:r>
              <a:rPr spc="-25" dirty="0"/>
              <a:t>are </a:t>
            </a:r>
            <a:r>
              <a:rPr spc="-10" dirty="0"/>
              <a:t>determined</a:t>
            </a: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using</a:t>
            </a:r>
            <a:r>
              <a:rPr spc="-40" dirty="0"/>
              <a:t> </a:t>
            </a:r>
            <a:r>
              <a:rPr spc="-10" dirty="0"/>
              <a:t>cumulative</a:t>
            </a:r>
            <a:r>
              <a:rPr spc="-35" dirty="0"/>
              <a:t> </a:t>
            </a:r>
            <a:r>
              <a:rPr dirty="0"/>
              <a:t>benefits,</a:t>
            </a:r>
            <a:r>
              <a:rPr spc="-35" dirty="0"/>
              <a:t> </a:t>
            </a:r>
            <a:r>
              <a:rPr dirty="0"/>
              <a:t>marginal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35" dirty="0"/>
              <a:t> </a:t>
            </a:r>
            <a:r>
              <a:rPr dirty="0"/>
              <a:t>are</a:t>
            </a:r>
            <a:r>
              <a:rPr spc="-35" dirty="0"/>
              <a:t> </a:t>
            </a:r>
            <a:r>
              <a:rPr spc="-10" dirty="0"/>
              <a:t>determined</a:t>
            </a: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dirty="0"/>
              <a:t>reserves</a:t>
            </a:r>
            <a:r>
              <a:rPr spc="-40" dirty="0"/>
              <a:t> </a:t>
            </a:r>
            <a:r>
              <a:rPr dirty="0"/>
              <a:t>for</a:t>
            </a:r>
            <a:r>
              <a:rPr spc="-40" dirty="0"/>
              <a:t> </a:t>
            </a:r>
            <a:r>
              <a:rPr dirty="0"/>
              <a:t>future</a:t>
            </a:r>
            <a:r>
              <a:rPr spc="-35" dirty="0"/>
              <a:t> </a:t>
            </a:r>
            <a:r>
              <a:rPr dirty="0"/>
              <a:t>benefits</a:t>
            </a:r>
            <a:r>
              <a:rPr spc="-40" dirty="0"/>
              <a:t> </a:t>
            </a:r>
            <a:r>
              <a:rPr dirty="0"/>
              <a:t>is</a:t>
            </a:r>
            <a:r>
              <a:rPr spc="-35" dirty="0"/>
              <a:t> </a:t>
            </a:r>
            <a:r>
              <a:rPr spc="-10" dirty="0"/>
              <a:t>determined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/>
          </a:p>
          <a:p>
            <a:pPr marL="12700">
              <a:lnSpc>
                <a:spcPct val="100000"/>
              </a:lnSpc>
            </a:pPr>
            <a:r>
              <a:rPr dirty="0"/>
              <a:t>See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excel</a:t>
            </a:r>
            <a:r>
              <a:rPr spc="-35" dirty="0"/>
              <a:t> </a:t>
            </a:r>
            <a:r>
              <a:rPr dirty="0"/>
              <a:t>file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check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procedure</a:t>
            </a:r>
            <a:r>
              <a:rPr spc="-35" dirty="0"/>
              <a:t> </a:t>
            </a:r>
            <a:r>
              <a:rPr spc="-10" dirty="0"/>
              <a:t>numerically.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1176" y="8841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604302"/>
            <a:ext cx="42443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Directive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2009/138/EC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European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parliament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council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25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November</a:t>
            </a:r>
            <a:r>
              <a:rPr sz="1100" spc="-20" dirty="0">
                <a:latin typeface="Arial"/>
                <a:cs typeface="Arial"/>
              </a:rPr>
              <a:t> 2009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170863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provisions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729" y="1401089"/>
            <a:ext cx="4372610" cy="42989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96215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(1)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equal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the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sum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50" dirty="0">
                <a:latin typeface="Arial"/>
                <a:cs typeface="Arial"/>
              </a:rPr>
              <a:t>a </a:t>
            </a:r>
            <a:r>
              <a:rPr sz="1100" b="1" dirty="0">
                <a:latin typeface="Arial"/>
                <a:cs typeface="Arial"/>
              </a:rPr>
              <a:t>best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estimate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and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margin</a:t>
            </a:r>
            <a:r>
              <a:rPr sz="1100" spc="-1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29498" y="2061285"/>
            <a:ext cx="9493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TR</a:t>
            </a:r>
            <a:r>
              <a:rPr sz="1100" i="1" spc="-1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BE</a:t>
            </a:r>
            <a:r>
              <a:rPr sz="1100" i="1" spc="-50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105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RM</a:t>
            </a:r>
            <a:endParaRPr sz="11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29908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72045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estimate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874712"/>
            <a:ext cx="4372610" cy="74485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29210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(2)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correspond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probability-weighted average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taking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account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 </a:t>
            </a:r>
            <a:r>
              <a:rPr sz="1100" dirty="0">
                <a:latin typeface="Arial"/>
                <a:cs typeface="Arial"/>
              </a:rPr>
              <a:t>money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(expected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present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future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flows),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relevant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risk-</a:t>
            </a:r>
            <a:r>
              <a:rPr sz="1100" dirty="0">
                <a:latin typeface="Arial"/>
                <a:cs typeface="Arial"/>
              </a:rPr>
              <a:t>free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interest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structure.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23440" y="1849804"/>
            <a:ext cx="9613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BE</a:t>
            </a:r>
            <a:r>
              <a:rPr sz="1100" i="1" spc="2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5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20" dirty="0">
                <a:latin typeface="Lucida Sans Unicode"/>
                <a:cs typeface="Lucida Sans Unicode"/>
              </a:rPr>
              <a:t>[</a:t>
            </a:r>
            <a:r>
              <a:rPr sz="1100" i="1" spc="-20" dirty="0">
                <a:latin typeface="Book Antiqua"/>
                <a:cs typeface="Book Antiqua"/>
              </a:rPr>
              <a:t>S</a:t>
            </a:r>
            <a:r>
              <a:rPr sz="1100" spc="-20" dirty="0">
                <a:latin typeface="Lucida Sans Unicode"/>
                <a:cs typeface="Lucida Sans Unicode"/>
              </a:rPr>
              <a:t>])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29" y="2343937"/>
            <a:ext cx="4372610" cy="744855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147320">
              <a:lnSpc>
                <a:spcPct val="102600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(2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continued)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cash-</a:t>
            </a:r>
            <a:r>
              <a:rPr sz="1100" dirty="0">
                <a:latin typeface="Arial"/>
                <a:cs typeface="Arial"/>
              </a:rPr>
              <a:t>flow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projection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calculation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take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account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out-flows </a:t>
            </a:r>
            <a:r>
              <a:rPr sz="1100" dirty="0">
                <a:latin typeface="Arial"/>
                <a:cs typeface="Arial"/>
              </a:rPr>
              <a:t>required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settle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25" dirty="0">
                <a:latin typeface="Arial"/>
                <a:cs typeface="Arial"/>
              </a:rPr>
              <a:t> the </a:t>
            </a:r>
            <a:r>
              <a:rPr sz="1100" dirty="0">
                <a:latin typeface="Arial"/>
                <a:cs typeface="Arial"/>
              </a:rPr>
              <a:t>lifetime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thereof.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10685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Technical</a:t>
            </a:r>
            <a:r>
              <a:rPr spc="-55" dirty="0"/>
              <a:t> </a:t>
            </a:r>
            <a:r>
              <a:rPr spc="-10" dirty="0"/>
              <a:t>provisions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672045"/>
            <a:ext cx="4372610" cy="1320800"/>
            <a:chOff x="117729" y="672045"/>
            <a:chExt cx="4372610" cy="1320800"/>
          </a:xfrm>
        </p:grpSpPr>
        <p:sp>
          <p:nvSpPr>
            <p:cNvPr id="7" name="object 7"/>
            <p:cNvSpPr/>
            <p:nvPr/>
          </p:nvSpPr>
          <p:spPr>
            <a:xfrm>
              <a:off x="117729" y="672045"/>
              <a:ext cx="4372610" cy="232410"/>
            </a:xfrm>
            <a:custGeom>
              <a:avLst/>
              <a:gdLst/>
              <a:ahLst/>
              <a:cxnLst/>
              <a:rect l="l" t="t" r="r" b="b"/>
              <a:pathLst>
                <a:path w="4372610" h="232409">
                  <a:moveTo>
                    <a:pt x="0" y="231889"/>
                  </a:moveTo>
                  <a:lnTo>
                    <a:pt x="4372533" y="231889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1889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903935"/>
              <a:ext cx="4372610" cy="1088390"/>
            </a:xfrm>
            <a:custGeom>
              <a:avLst/>
              <a:gdLst/>
              <a:ahLst/>
              <a:cxnLst/>
              <a:rect l="l" t="t" r="r" b="b"/>
              <a:pathLst>
                <a:path w="4372610" h="1088389">
                  <a:moveTo>
                    <a:pt x="4372533" y="0"/>
                  </a:moveTo>
                  <a:lnTo>
                    <a:pt x="0" y="0"/>
                  </a:lnTo>
                  <a:lnTo>
                    <a:pt x="0" y="1088389"/>
                  </a:lnTo>
                  <a:lnTo>
                    <a:pt x="4372533" y="1088389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59372" y="589201"/>
            <a:ext cx="4187825" cy="138811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Article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margin</a:t>
            </a:r>
            <a:endParaRPr sz="11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620"/>
              </a:spcBef>
            </a:pPr>
            <a:r>
              <a:rPr sz="1100" dirty="0">
                <a:latin typeface="Arial"/>
                <a:cs typeface="Arial"/>
              </a:rPr>
              <a:t>(5)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undertakings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best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20" dirty="0">
                <a:latin typeface="Arial"/>
                <a:cs typeface="Arial"/>
              </a:rPr>
              <a:t> separately,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margin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be </a:t>
            </a:r>
            <a:r>
              <a:rPr sz="1100" dirty="0">
                <a:latin typeface="Arial"/>
                <a:cs typeface="Arial"/>
              </a:rPr>
              <a:t>calculated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determining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providing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amount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eligible </a:t>
            </a:r>
            <a:r>
              <a:rPr sz="1100" dirty="0">
                <a:latin typeface="Arial"/>
                <a:cs typeface="Arial"/>
              </a:rPr>
              <a:t>own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funds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equal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Solvency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necessary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 </a:t>
            </a:r>
            <a:r>
              <a:rPr sz="1100" dirty="0">
                <a:latin typeface="Arial"/>
                <a:cs typeface="Arial"/>
              </a:rPr>
              <a:t>support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obligations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lifetime thereof.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70595" y="2127324"/>
            <a:ext cx="22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894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3254" y="2258947"/>
            <a:ext cx="17633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13130" algn="l"/>
              </a:tabLst>
            </a:pPr>
            <a:r>
              <a:rPr sz="1100" i="1" dirty="0">
                <a:latin typeface="Book Antiqua"/>
                <a:cs typeface="Book Antiqua"/>
              </a:rPr>
              <a:t>RM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CoC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-10" dirty="0">
                <a:latin typeface="Book Antiqua"/>
                <a:cs typeface="Book Antiqua"/>
              </a:rPr>
              <a:t>SCR</a:t>
            </a:r>
            <a:r>
              <a:rPr sz="1100" i="1" spc="-8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dirty="0">
                <a:latin typeface="Lucida Sans Unicode"/>
                <a:cs typeface="Lucida Sans Unicode"/>
              </a:rPr>
              <a:t>)</a:t>
            </a:r>
            <a:r>
              <a:rPr sz="1100" spc="100" dirty="0">
                <a:latin typeface="Lucida Sans Unicode"/>
                <a:cs typeface="Lucida Sans Unicode"/>
              </a:rPr>
              <a:t> 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spc="-15" dirty="0">
                <a:latin typeface="Book Antiqua"/>
                <a:cs typeface="Book Antiqua"/>
              </a:rPr>
              <a:t> </a:t>
            </a:r>
            <a:r>
              <a:rPr sz="1100" spc="-35" dirty="0">
                <a:latin typeface="Lucida Sans Unicode"/>
                <a:cs typeface="Lucida Sans Unicode"/>
              </a:rPr>
              <a:t>+</a:t>
            </a:r>
            <a:r>
              <a:rPr sz="1100" spc="-8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r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86674" y="2465703"/>
            <a:ext cx="1936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40" dirty="0">
                <a:latin typeface="Book Antiqua"/>
                <a:cs typeface="Book Antiqua"/>
              </a:rPr>
              <a:t>t</a:t>
            </a:r>
            <a:r>
              <a:rPr sz="800" i="1" spc="40" dirty="0">
                <a:latin typeface="Arial"/>
                <a:cs typeface="Arial"/>
              </a:rPr>
              <a:t>≥</a:t>
            </a:r>
            <a:r>
              <a:rPr sz="800" spc="40" dirty="0">
                <a:latin typeface="Book Antiqua"/>
                <a:cs typeface="Book Antiqua"/>
              </a:rPr>
              <a:t>0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30969" y="2223248"/>
            <a:ext cx="25336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t</a:t>
            </a:r>
            <a:r>
              <a:rPr sz="800" spc="-10" dirty="0">
                <a:latin typeface="Lucida Sans Unicode"/>
                <a:cs typeface="Lucida Sans Unicode"/>
              </a:rPr>
              <a:t>+</a:t>
            </a:r>
            <a:r>
              <a:rPr sz="800" spc="-10" dirty="0">
                <a:latin typeface="Book Antiqua"/>
                <a:cs typeface="Book Antiqua"/>
              </a:rPr>
              <a:t>1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30969" y="2343847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f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55735" y="2105163"/>
            <a:ext cx="71755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621665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47758" y="2177007"/>
            <a:ext cx="3606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45" dirty="0">
                <a:latin typeface="Arial"/>
                <a:cs typeface="Arial"/>
              </a:rPr>
              <a:t>−</a:t>
            </a:r>
            <a:r>
              <a:rPr sz="800" spc="45" dirty="0">
                <a:latin typeface="Lucida Sans Unicode"/>
                <a:cs typeface="Lucida Sans Unicode"/>
              </a:rPr>
              <a:t>(</a:t>
            </a:r>
            <a:r>
              <a:rPr sz="800" i="1" spc="45" dirty="0">
                <a:latin typeface="Book Antiqua"/>
                <a:cs typeface="Book Antiqua"/>
              </a:rPr>
              <a:t>t</a:t>
            </a:r>
            <a:r>
              <a:rPr sz="800" spc="45" dirty="0">
                <a:latin typeface="Lucida Sans Unicode"/>
                <a:cs typeface="Lucida Sans Unicode"/>
              </a:rPr>
              <a:t>+</a:t>
            </a:r>
            <a:r>
              <a:rPr sz="800" spc="45" dirty="0">
                <a:latin typeface="Book Antiqua"/>
                <a:cs typeface="Book Antiqua"/>
              </a:rPr>
              <a:t>1</a:t>
            </a:r>
            <a:r>
              <a:rPr sz="800" spc="4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82372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Endowment</a:t>
            </a:r>
            <a:r>
              <a:rPr sz="1400" spc="1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724" y="783605"/>
            <a:ext cx="4164217" cy="174697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49705" y="2709042"/>
            <a:ext cx="19088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Single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2719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Term</a:t>
            </a:r>
            <a:r>
              <a:rPr sz="1400" spc="-7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7693" y="915441"/>
            <a:ext cx="4075717" cy="177265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49705" y="2844411"/>
            <a:ext cx="19088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Single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annual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932154"/>
            <a:ext cx="3590925" cy="732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calculated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individually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(derived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model);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best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by</a:t>
            </a:r>
            <a:endParaRPr sz="1100" dirty="0">
              <a:latin typeface="Arial"/>
              <a:cs typeface="Arial"/>
            </a:endParaRPr>
          </a:p>
          <a:p>
            <a:pPr marL="289560" marR="20796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retrospective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method, prospective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method.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372" y="817116"/>
            <a:ext cx="14935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b="1" spc="-10" dirty="0">
                <a:solidFill>
                  <a:srgbClr val="000000"/>
                </a:solidFill>
                <a:latin typeface="Arial"/>
                <a:cs typeface="Arial"/>
              </a:rPr>
              <a:t>Equivalence</a:t>
            </a:r>
            <a:r>
              <a:rPr sz="1100" b="1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000000"/>
                </a:solidFill>
                <a:latin typeface="Arial"/>
                <a:cs typeface="Arial"/>
              </a:rPr>
              <a:t>principle: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5632" y="1121256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35632" y="124185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8233" y="1003171"/>
            <a:ext cx="4064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098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38170" y="1219694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6029" y="1156956"/>
            <a:ext cx="1496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43255" algn="l"/>
              </a:tabLst>
            </a:pP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50" dirty="0">
                <a:latin typeface="Book Antiqua"/>
                <a:cs typeface="Book Antiqua"/>
              </a:rPr>
              <a:t>  </a:t>
            </a:r>
            <a:r>
              <a:rPr sz="1100" i="1" spc="-6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5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170" dirty="0">
                <a:latin typeface="Lucida Sans Unicode"/>
                <a:cs typeface="Lucida Sans Unicode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9790" y="1632685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3972" y="1547785"/>
            <a:ext cx="2204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</a:t>
            </a:r>
            <a:r>
              <a:rPr sz="1200" baseline="38194" dirty="0">
                <a:latin typeface="Lucida Sans Unicode"/>
                <a:cs typeface="Lucida Sans Unicode"/>
              </a:rPr>
              <a:t>[</a:t>
            </a:r>
            <a:r>
              <a:rPr sz="1200" i="1" baseline="38194" dirty="0">
                <a:latin typeface="Book Antiqua"/>
                <a:cs typeface="Book Antiqua"/>
              </a:rPr>
              <a:t>T</a:t>
            </a:r>
            <a:r>
              <a:rPr sz="1200" baseline="38194" dirty="0">
                <a:latin typeface="Lucida Sans Unicode"/>
                <a:cs typeface="Lucida Sans Unicode"/>
              </a:rPr>
              <a:t>]</a:t>
            </a:r>
            <a:r>
              <a:rPr sz="1200" spc="97" baseline="38194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annual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0064" y="1884539"/>
            <a:ext cx="1498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[</a:t>
            </a: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0064" y="2005138"/>
            <a:ext cx="53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i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2665" y="1766441"/>
            <a:ext cx="406400" cy="19177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09880" algn="l"/>
              </a:tabLst>
            </a:pPr>
            <a:r>
              <a:rPr sz="1100" dirty="0">
                <a:latin typeface="Arial"/>
                <a:cs typeface="Arial"/>
              </a:rPr>
              <a:t>	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75663" y="1982976"/>
            <a:ext cx="188722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0455" algn="l"/>
                <a:tab pos="1658620" algn="l"/>
              </a:tabLst>
            </a:pPr>
            <a:r>
              <a:rPr sz="800" dirty="0">
                <a:latin typeface="Book Antiqua"/>
                <a:cs typeface="Book Antiqua"/>
              </a:rPr>
              <a:t>1</a:t>
            </a:r>
            <a:r>
              <a:rPr sz="800" spc="245" dirty="0">
                <a:latin typeface="Book Antiqua"/>
                <a:cs typeface="Book Antiqua"/>
              </a:rPr>
              <a:t>  </a:t>
            </a:r>
            <a:r>
              <a:rPr sz="800" spc="-50" dirty="0">
                <a:latin typeface="Book Antiqua"/>
                <a:cs typeface="Book Antiqua"/>
              </a:rPr>
              <a:t>2</a:t>
            </a:r>
            <a:r>
              <a:rPr sz="800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i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dirty="0">
                <a:latin typeface="Book Antiqua"/>
                <a:cs typeface="Book Antiqua"/>
              </a:rPr>
              <a:t>1</a:t>
            </a:r>
            <a:r>
              <a:rPr sz="800" spc="245" dirty="0">
                <a:latin typeface="Book Antiqua"/>
                <a:cs typeface="Book Antiqua"/>
              </a:rPr>
              <a:t>  </a:t>
            </a:r>
            <a:r>
              <a:rPr sz="800" spc="-50" dirty="0">
                <a:latin typeface="Book Antiqua"/>
                <a:cs typeface="Book Antiqua"/>
              </a:rPr>
              <a:t>2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9372" y="1920238"/>
            <a:ext cx="41878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74394" algn="l"/>
              </a:tabLst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PV</a:t>
            </a:r>
            <a:r>
              <a:rPr sz="1100" i="1" spc="145" dirty="0">
                <a:latin typeface="Book Antiqua"/>
                <a:cs typeface="Book Antiqua"/>
              </a:rPr>
              <a:t>  </a:t>
            </a:r>
            <a:r>
              <a:rPr sz="1100" i="1" spc="-50" dirty="0">
                <a:latin typeface="Book Antiqua"/>
                <a:cs typeface="Book Antiqua"/>
              </a:rPr>
              <a:t>P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Poj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and </a:t>
            </a:r>
            <a:r>
              <a:rPr sz="1100" i="1" spc="-10" dirty="0">
                <a:latin typeface="Book Antiqua"/>
                <a:cs typeface="Book Antiqua"/>
              </a:rPr>
              <a:t>PV</a:t>
            </a:r>
            <a:r>
              <a:rPr sz="1100" i="1" spc="-6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E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Lucida Sans Unicode"/>
                <a:cs typeface="Lucida Sans Unicode"/>
              </a:rPr>
              <a:t>[</a:t>
            </a:r>
            <a:r>
              <a:rPr sz="1100" i="1" spc="-10" dirty="0">
                <a:latin typeface="Book Antiqua"/>
                <a:cs typeface="Book Antiqua"/>
              </a:rPr>
              <a:t>Y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])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i="1" spc="-10" dirty="0">
                <a:latin typeface="Book Antiqua"/>
                <a:cs typeface="Book Antiqua"/>
              </a:rPr>
              <a:t>Pl</a:t>
            </a:r>
            <a:r>
              <a:rPr sz="1100" i="1" spc="-90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75" dirty="0">
                <a:latin typeface="Book Antiqua"/>
                <a:cs typeface="Book Antiqua"/>
              </a:rPr>
              <a:t>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100" i="1" spc="180" dirty="0">
                <a:latin typeface="Book Antiqua"/>
                <a:cs typeface="Book Antiqua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)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 the </a:t>
            </a:r>
            <a:r>
              <a:rPr sz="1100" spc="-10" dirty="0">
                <a:latin typeface="Arial"/>
                <a:cs typeface="Arial"/>
              </a:rPr>
              <a:t>present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3972" y="2124848"/>
            <a:ext cx="42500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value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between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1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t</a:t>
            </a:r>
            <a:r>
              <a:rPr sz="1200" baseline="-13888" dirty="0">
                <a:latin typeface="Book Antiqua"/>
                <a:cs typeface="Book Antiqua"/>
              </a:rPr>
              <a:t>2</a:t>
            </a:r>
            <a:r>
              <a:rPr sz="1200" spc="187" baseline="-13888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t</a:t>
            </a:r>
            <a:r>
              <a:rPr sz="1200" spc="-37" baseline="-13888" dirty="0">
                <a:latin typeface="Book Antiqua"/>
                <a:cs typeface="Book Antiqua"/>
              </a:rPr>
              <a:t>1</a:t>
            </a:r>
            <a:r>
              <a:rPr sz="1100" spc="-25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1019</Words>
  <Application>Microsoft Office PowerPoint</Application>
  <PresentationFormat>自定义</PresentationFormat>
  <Paragraphs>150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KaiTi</vt:lpstr>
      <vt:lpstr>等线</vt:lpstr>
      <vt:lpstr>等线 Light</vt:lpstr>
      <vt:lpstr>Arial</vt:lpstr>
      <vt:lpstr>Arial Narrow</vt:lpstr>
      <vt:lpstr>Book Antiqua</vt:lpstr>
      <vt:lpstr>Lucida Sans Unicode</vt:lpstr>
      <vt:lpstr>Verdana</vt:lpstr>
      <vt:lpstr>Office Theme</vt:lpstr>
      <vt:lpstr>Technical provisions/reserves</vt:lpstr>
      <vt:lpstr>Content</vt:lpstr>
      <vt:lpstr>Technical provisions</vt:lpstr>
      <vt:lpstr>Technical provisions</vt:lpstr>
      <vt:lpstr>Technical provisions</vt:lpstr>
      <vt:lpstr>PowerPoint 演示文稿</vt:lpstr>
      <vt:lpstr>PowerPoint 演示文稿</vt:lpstr>
      <vt:lpstr>Introduction</vt:lpstr>
      <vt:lpstr>Equivalence principle:</vt:lpstr>
      <vt:lpstr>Let T be the maturity of policy, due to the equivalence principle, the premium is given by Poj (0, T) = Pl (0, T)</vt:lpstr>
      <vt:lpstr>Prospective method</vt:lpstr>
      <vt:lpstr>Reserving for expenses</vt:lpstr>
      <vt:lpstr>Introduction</vt:lpstr>
      <vt:lpstr>Introduction</vt:lpstr>
      <vt:lpstr>Introduction</vt:lpstr>
      <vt:lpstr>Unearned premium reserve</vt:lpstr>
      <vt:lpstr>Unearned premium reserve</vt:lpstr>
      <vt:lpstr>Claim reserve</vt:lpstr>
      <vt:lpstr>Claim reserve</vt:lpstr>
      <vt:lpstr>Claim reserve</vt:lpstr>
      <vt:lpstr>Estimation methods</vt:lpstr>
      <vt:lpstr>Run-off triangle</vt:lpstr>
      <vt:lpstr>Chain-ladder method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provisions/reserves - 154-0520 Insurance II</dc:title>
  <dc:creator>Jiri Valecky</dc:creator>
  <cp:lastModifiedBy>hp</cp:lastModifiedBy>
  <cp:revision>4</cp:revision>
  <dcterms:created xsi:type="dcterms:W3CDTF">2023-08-25T06:43:42Z</dcterms:created>
  <dcterms:modified xsi:type="dcterms:W3CDTF">2023-09-07T01:14:27Z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2020-03-31T00:00:00Z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